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81" r:id="rId5"/>
    <p:sldId id="260" r:id="rId6"/>
    <p:sldId id="261" r:id="rId7"/>
    <p:sldId id="262" r:id="rId8"/>
    <p:sldId id="263" r:id="rId9"/>
    <p:sldId id="264" r:id="rId10"/>
    <p:sldId id="265" r:id="rId11"/>
    <p:sldId id="266" r:id="rId12"/>
    <p:sldId id="267" r:id="rId13"/>
    <p:sldId id="268" r:id="rId14"/>
    <p:sldId id="269" r:id="rId15"/>
    <p:sldId id="282" r:id="rId16"/>
    <p:sldId id="271" r:id="rId17"/>
    <p:sldId id="272" r:id="rId18"/>
    <p:sldId id="283" r:id="rId19"/>
    <p:sldId id="274" r:id="rId20"/>
    <p:sldId id="275" r:id="rId21"/>
    <p:sldId id="277" r:id="rId22"/>
    <p:sldId id="278" r:id="rId23"/>
    <p:sldId id="279" r:id="rId24"/>
    <p:sldId id="280" r:id="rId2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70" d="100"/>
          <a:sy n="70" d="100"/>
        </p:scale>
        <p:origin x="-1074"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1A332C-9386-4726-AD24-F2222D6B1CEC}" type="doc">
      <dgm:prSet loTypeId="urn:microsoft.com/office/officeart/2005/8/layout/chevron2" loCatId="list" qsTypeId="urn:microsoft.com/office/officeart/2005/8/quickstyle/3d3" qsCatId="3D" csTypeId="urn:microsoft.com/office/officeart/2005/8/colors/accent0_3" csCatId="mainScheme" phldr="1"/>
      <dgm:spPr/>
      <dgm:t>
        <a:bodyPr/>
        <a:lstStyle/>
        <a:p>
          <a:endParaRPr lang="en-US"/>
        </a:p>
      </dgm:t>
    </dgm:pt>
    <dgm:pt modelId="{3C98F4FE-005D-4CC6-AC4F-69FA8322CAD0}">
      <dgm:prSet phldrT="[Text]" custT="1"/>
      <dgm:spPr/>
      <dgm:t>
        <a:bodyPr/>
        <a:lstStyle/>
        <a:p>
          <a:endParaRPr lang="en-US" sz="1400" dirty="0" smtClean="0"/>
        </a:p>
        <a:p>
          <a:r>
            <a:rPr lang="en-US" sz="2000" dirty="0" smtClean="0"/>
            <a:t>Check</a:t>
          </a:r>
          <a:endParaRPr lang="en-US" sz="2000" dirty="0"/>
        </a:p>
      </dgm:t>
    </dgm:pt>
    <dgm:pt modelId="{151382FF-9C18-4C97-A9F5-EFF05D7E9234}" type="parTrans" cxnId="{BCD35B3C-1108-4FC7-87FD-071BA259F825}">
      <dgm:prSet/>
      <dgm:spPr/>
      <dgm:t>
        <a:bodyPr/>
        <a:lstStyle/>
        <a:p>
          <a:endParaRPr lang="en-US"/>
        </a:p>
      </dgm:t>
    </dgm:pt>
    <dgm:pt modelId="{FFB2F755-34A0-4E03-AC07-F881E490D821}" type="sibTrans" cxnId="{BCD35B3C-1108-4FC7-87FD-071BA259F825}">
      <dgm:prSet/>
      <dgm:spPr/>
      <dgm:t>
        <a:bodyPr/>
        <a:lstStyle/>
        <a:p>
          <a:endParaRPr lang="en-US"/>
        </a:p>
      </dgm:t>
    </dgm:pt>
    <dgm:pt modelId="{F69F09F0-F2C8-4947-9344-36BE6D61810C}">
      <dgm:prSet phldrT="[Text]" custT="1"/>
      <dgm:spPr/>
      <dgm:t>
        <a:bodyPr/>
        <a:lstStyle/>
        <a:p>
          <a:pPr>
            <a:lnSpc>
              <a:spcPct val="80000"/>
            </a:lnSpc>
            <a:spcAft>
              <a:spcPts val="0"/>
            </a:spcAft>
          </a:pPr>
          <a:r>
            <a:rPr lang="zh-TW" altLang="en-US" sz="1800" baseline="0" dirty="0" smtClean="0">
              <a:solidFill>
                <a:schemeClr val="tx1"/>
              </a:solidFill>
              <a:ea typeface="微軟正黑體" pitchFamily="34" charset="-120"/>
            </a:rPr>
            <a:t>偵測常見弱點及遺失的安全性更新</a:t>
          </a:r>
          <a:endParaRPr lang="en-US" sz="1800" baseline="0" dirty="0">
            <a:solidFill>
              <a:schemeClr val="tx1"/>
            </a:solidFill>
            <a:ea typeface="微軟正黑體" pitchFamily="34" charset="-120"/>
          </a:endParaRPr>
        </a:p>
      </dgm:t>
    </dgm:pt>
    <dgm:pt modelId="{D19ED703-A44A-43A6-9BA1-35DEE806867C}" type="parTrans" cxnId="{1E40F544-4EE3-499E-9C9E-425019DCBB93}">
      <dgm:prSet/>
      <dgm:spPr/>
      <dgm:t>
        <a:bodyPr/>
        <a:lstStyle/>
        <a:p>
          <a:endParaRPr lang="en-US"/>
        </a:p>
      </dgm:t>
    </dgm:pt>
    <dgm:pt modelId="{89990032-AE44-460C-BBEE-6CA98FEB374E}" type="sibTrans" cxnId="{1E40F544-4EE3-499E-9C9E-425019DCBB93}">
      <dgm:prSet/>
      <dgm:spPr/>
      <dgm:t>
        <a:bodyPr/>
        <a:lstStyle/>
        <a:p>
          <a:endParaRPr lang="en-US"/>
        </a:p>
      </dgm:t>
    </dgm:pt>
    <dgm:pt modelId="{519AB4A4-4316-4633-88C1-F4C4E47F4C5C}">
      <dgm:prSet phldrT="[Text]" custT="1"/>
      <dgm:spPr/>
      <dgm:t>
        <a:bodyPr/>
        <a:lstStyle/>
        <a:p>
          <a:r>
            <a:rPr lang="en-US" sz="2000" smtClean="0"/>
            <a:t>Assess </a:t>
          </a:r>
          <a:endParaRPr lang="en-US" sz="2000" dirty="0" smtClean="0"/>
        </a:p>
      </dgm:t>
    </dgm:pt>
    <dgm:pt modelId="{57AB669C-1AE1-4614-8A5C-A8D08F09B292}" type="parTrans" cxnId="{271BA74E-A3BA-479D-8D90-8CEA19E53CFD}">
      <dgm:prSet/>
      <dgm:spPr/>
      <dgm:t>
        <a:bodyPr/>
        <a:lstStyle/>
        <a:p>
          <a:endParaRPr lang="en-US"/>
        </a:p>
      </dgm:t>
    </dgm:pt>
    <dgm:pt modelId="{C15E0081-89D3-4D85-B5C0-722D60B3BB77}" type="sibTrans" cxnId="{271BA74E-A3BA-479D-8D90-8CEA19E53CFD}">
      <dgm:prSet/>
      <dgm:spPr/>
      <dgm:t>
        <a:bodyPr/>
        <a:lstStyle/>
        <a:p>
          <a:endParaRPr lang="en-US"/>
        </a:p>
      </dgm:t>
    </dgm:pt>
    <dgm:pt modelId="{AD9ACD9D-B46A-47BB-9091-413DD0A53294}">
      <dgm:prSet phldrT="[Text]" custT="1"/>
      <dgm:spPr/>
      <dgm:t>
        <a:bodyPr/>
        <a:lstStyle/>
        <a:p>
          <a:r>
            <a:rPr lang="zh-TW" altLang="en-US" sz="1800" baseline="0" dirty="0" smtClean="0">
              <a:solidFill>
                <a:schemeClr val="tx1"/>
              </a:solidFill>
              <a:ea typeface="微軟正黑體" pitchFamily="34" charset="-120"/>
            </a:rPr>
            <a:t>藉由比較組態找出違反安全最佳實務的系統</a:t>
          </a:r>
          <a:endParaRPr lang="en-US" sz="1800" baseline="0" dirty="0">
            <a:solidFill>
              <a:schemeClr val="tx1"/>
            </a:solidFill>
            <a:ea typeface="微軟正黑體" pitchFamily="34" charset="-120"/>
          </a:endParaRPr>
        </a:p>
      </dgm:t>
    </dgm:pt>
    <dgm:pt modelId="{A1277708-1C71-4F97-97C1-ECC168C32D0D}" type="parTrans" cxnId="{2F0CE90E-E6DD-4BFE-AD7D-3A6EEF094038}">
      <dgm:prSet/>
      <dgm:spPr/>
      <dgm:t>
        <a:bodyPr/>
        <a:lstStyle/>
        <a:p>
          <a:endParaRPr lang="en-US"/>
        </a:p>
      </dgm:t>
    </dgm:pt>
    <dgm:pt modelId="{F631B453-53C6-4470-A7A1-1363BCDFB8F0}" type="sibTrans" cxnId="{2F0CE90E-E6DD-4BFE-AD7D-3A6EEF094038}">
      <dgm:prSet/>
      <dgm:spPr/>
      <dgm:t>
        <a:bodyPr/>
        <a:lstStyle/>
        <a:p>
          <a:endParaRPr lang="en-US"/>
        </a:p>
      </dgm:t>
    </dgm:pt>
    <dgm:pt modelId="{CA0AC4A8-F388-450E-9695-A2EC0EF7B9BA}">
      <dgm:prSet phldrT="[Text]" custT="1"/>
      <dgm:spPr/>
      <dgm:t>
        <a:bodyPr/>
        <a:lstStyle/>
        <a:p>
          <a:r>
            <a:rPr lang="zh-TW" altLang="en-US" sz="1800" baseline="0" dirty="0" smtClean="0">
              <a:solidFill>
                <a:schemeClr val="tx1"/>
              </a:solidFill>
              <a:ea typeface="微軟正黑體" pitchFamily="34" charset="-120"/>
            </a:rPr>
            <a:t>基於相關風險指派分數</a:t>
          </a:r>
          <a:endParaRPr lang="en-US" sz="1800" baseline="0" dirty="0">
            <a:solidFill>
              <a:schemeClr val="tx1"/>
            </a:solidFill>
            <a:ea typeface="微軟正黑體" pitchFamily="34" charset="-120"/>
          </a:endParaRPr>
        </a:p>
      </dgm:t>
    </dgm:pt>
    <dgm:pt modelId="{955B58C0-6B78-4CBB-B036-2145BA2F442B}" type="parTrans" cxnId="{05EEA8D5-35ED-42C2-B3ED-08FEE6B9C34A}">
      <dgm:prSet/>
      <dgm:spPr/>
      <dgm:t>
        <a:bodyPr/>
        <a:lstStyle/>
        <a:p>
          <a:endParaRPr lang="en-US"/>
        </a:p>
      </dgm:t>
    </dgm:pt>
    <dgm:pt modelId="{068EFF63-1F11-4932-AD8C-7304DBA9241A}" type="sibTrans" cxnId="{05EEA8D5-35ED-42C2-B3ED-08FEE6B9C34A}">
      <dgm:prSet/>
      <dgm:spPr/>
      <dgm:t>
        <a:bodyPr/>
        <a:lstStyle/>
        <a:p>
          <a:endParaRPr lang="en-US"/>
        </a:p>
      </dgm:t>
    </dgm:pt>
    <dgm:pt modelId="{B81B83EC-4A1B-4F30-A2FB-CF764902C72E}">
      <dgm:prSet phldrT="[Text]" custT="1"/>
      <dgm:spPr/>
      <dgm:t>
        <a:bodyPr/>
        <a:lstStyle/>
        <a:p>
          <a:r>
            <a:rPr lang="en-US" sz="2000" smtClean="0"/>
            <a:t>Remediate</a:t>
          </a:r>
          <a:endParaRPr lang="en-US" sz="2000" dirty="0"/>
        </a:p>
      </dgm:t>
    </dgm:pt>
    <dgm:pt modelId="{768BA95B-20B2-4F54-8353-51950A2FCB45}" type="parTrans" cxnId="{BDDC4BCF-834F-486A-8229-D058571432B2}">
      <dgm:prSet/>
      <dgm:spPr/>
      <dgm:t>
        <a:bodyPr/>
        <a:lstStyle/>
        <a:p>
          <a:endParaRPr lang="en-US"/>
        </a:p>
      </dgm:t>
    </dgm:pt>
    <dgm:pt modelId="{3A75B0F5-F314-4F1A-89CF-4307C885925C}" type="sibTrans" cxnId="{BDDC4BCF-834F-486A-8229-D058571432B2}">
      <dgm:prSet/>
      <dgm:spPr/>
      <dgm:t>
        <a:bodyPr/>
        <a:lstStyle/>
        <a:p>
          <a:endParaRPr lang="en-US"/>
        </a:p>
      </dgm:t>
    </dgm:pt>
    <dgm:pt modelId="{4714D022-62C0-4E8B-B59D-59AC29440F70}">
      <dgm:prSet phldrT="[Text]" custT="1"/>
      <dgm:spPr/>
      <dgm:t>
        <a:bodyPr/>
        <a:lstStyle/>
        <a:p>
          <a:r>
            <a:rPr lang="zh-TW" altLang="en-US" sz="1800" baseline="0" dirty="0" smtClean="0">
              <a:solidFill>
                <a:schemeClr val="tx1"/>
              </a:solidFill>
              <a:ea typeface="微軟正黑體" pitchFamily="34" charset="-120"/>
            </a:rPr>
            <a:t>基於原則自動矯正</a:t>
          </a:r>
          <a:endParaRPr lang="en-US" sz="1800" baseline="0" dirty="0">
            <a:solidFill>
              <a:schemeClr val="tx1"/>
            </a:solidFill>
            <a:ea typeface="微軟正黑體" pitchFamily="34" charset="-120"/>
          </a:endParaRPr>
        </a:p>
      </dgm:t>
    </dgm:pt>
    <dgm:pt modelId="{EF79DEF9-3DB2-41DC-B74F-ED2F6E68B722}" type="parTrans" cxnId="{0372B4BD-5475-410D-8813-11EA4C8D27FF}">
      <dgm:prSet/>
      <dgm:spPr/>
      <dgm:t>
        <a:bodyPr/>
        <a:lstStyle/>
        <a:p>
          <a:endParaRPr lang="en-US"/>
        </a:p>
      </dgm:t>
    </dgm:pt>
    <dgm:pt modelId="{ECC665F2-D067-44B7-B05A-7E4B4517FF03}" type="sibTrans" cxnId="{0372B4BD-5475-410D-8813-11EA4C8D27FF}">
      <dgm:prSet/>
      <dgm:spPr/>
      <dgm:t>
        <a:bodyPr/>
        <a:lstStyle/>
        <a:p>
          <a:endParaRPr lang="en-US"/>
        </a:p>
      </dgm:t>
    </dgm:pt>
    <dgm:pt modelId="{F7BE3175-C2C7-41E8-B0B6-103FEBCAC59F}">
      <dgm:prSet phldrT="[Text]" custT="1"/>
      <dgm:spPr/>
      <dgm:t>
        <a:bodyPr/>
        <a:lstStyle/>
        <a:p>
          <a:r>
            <a:rPr lang="zh-TW" altLang="en-US" sz="1800" baseline="0" dirty="0" smtClean="0">
              <a:solidFill>
                <a:schemeClr val="tx1"/>
              </a:solidFill>
              <a:ea typeface="微軟正黑體" pitchFamily="34" charset="-120"/>
            </a:rPr>
            <a:t>由管理主控台遠端直接修復</a:t>
          </a:r>
          <a:endParaRPr lang="en-US" sz="1800" baseline="0" dirty="0">
            <a:solidFill>
              <a:schemeClr val="tx1"/>
            </a:solidFill>
            <a:ea typeface="微軟正黑體" pitchFamily="34" charset="-120"/>
          </a:endParaRPr>
        </a:p>
      </dgm:t>
    </dgm:pt>
    <dgm:pt modelId="{2BDAF9DE-206C-4409-BEAF-36DB26E73934}" type="parTrans" cxnId="{0645523E-4A13-4F92-ACC9-065C73975361}">
      <dgm:prSet/>
      <dgm:spPr/>
      <dgm:t>
        <a:bodyPr/>
        <a:lstStyle/>
        <a:p>
          <a:endParaRPr lang="en-US"/>
        </a:p>
      </dgm:t>
    </dgm:pt>
    <dgm:pt modelId="{B6490B61-7CBF-4A13-9364-04EE1675FEB8}" type="sibTrans" cxnId="{0645523E-4A13-4F92-ACC9-065C73975361}">
      <dgm:prSet/>
      <dgm:spPr/>
      <dgm:t>
        <a:bodyPr/>
        <a:lstStyle/>
        <a:p>
          <a:endParaRPr lang="en-US"/>
        </a:p>
      </dgm:t>
    </dgm:pt>
    <dgm:pt modelId="{71ABD0FE-B092-42B4-99C0-E691619A2EED}">
      <dgm:prSet custT="1"/>
      <dgm:spPr/>
      <dgm:t>
        <a:bodyPr/>
        <a:lstStyle/>
        <a:p>
          <a:pPr>
            <a:lnSpc>
              <a:spcPct val="80000"/>
            </a:lnSpc>
            <a:spcAft>
              <a:spcPts val="0"/>
            </a:spcAft>
          </a:pPr>
          <a:r>
            <a:rPr lang="zh-TW" altLang="en-US" sz="1800" b="1" u="sng" baseline="0" dirty="0" smtClean="0">
              <a:solidFill>
                <a:schemeClr val="tx1"/>
              </a:solidFill>
              <a:ea typeface="微軟正黑體" pitchFamily="34" charset="-120"/>
            </a:rPr>
            <a:t>全新的查核項目</a:t>
          </a:r>
          <a:r>
            <a:rPr lang="zh-TW" altLang="en-US" sz="1800" baseline="0" dirty="0" smtClean="0">
              <a:solidFill>
                <a:schemeClr val="tx1"/>
              </a:solidFill>
              <a:ea typeface="微軟正黑體" pitchFamily="34" charset="-120"/>
            </a:rPr>
            <a:t>：</a:t>
          </a:r>
          <a:r>
            <a:rPr lang="en-US" sz="1800" baseline="0" dirty="0" smtClean="0">
              <a:solidFill>
                <a:schemeClr val="tx1"/>
              </a:solidFill>
              <a:ea typeface="微軟正黑體" pitchFamily="34" charset="-120"/>
            </a:rPr>
            <a:t>IE </a:t>
          </a:r>
          <a:r>
            <a:rPr lang="zh-TW" altLang="en-US" sz="1800" baseline="0" dirty="0" smtClean="0">
              <a:solidFill>
                <a:schemeClr val="tx1"/>
              </a:solidFill>
              <a:ea typeface="微軟正黑體" pitchFamily="34" charset="-120"/>
            </a:rPr>
            <a:t>安全性設定、</a:t>
          </a:r>
          <a:r>
            <a:rPr lang="en-US" sz="1800" baseline="0" dirty="0" smtClean="0">
              <a:solidFill>
                <a:schemeClr val="tx1"/>
              </a:solidFill>
              <a:ea typeface="微軟正黑體" pitchFamily="34" charset="-120"/>
            </a:rPr>
            <a:t>DEP</a:t>
          </a:r>
          <a:r>
            <a:rPr lang="zh-TW" altLang="en-US" sz="1800" baseline="0" dirty="0" smtClean="0">
              <a:solidFill>
                <a:schemeClr val="tx1"/>
              </a:solidFill>
              <a:ea typeface="微軟正黑體" pitchFamily="34" charset="-120"/>
            </a:rPr>
            <a:t>、</a:t>
          </a:r>
          <a:r>
            <a:rPr lang="en-US" sz="1800" baseline="0" dirty="0" smtClean="0">
              <a:solidFill>
                <a:schemeClr val="tx1"/>
              </a:solidFill>
              <a:ea typeface="微軟正黑體" pitchFamily="34" charset="-120"/>
            </a:rPr>
            <a:t>IIS </a:t>
          </a:r>
          <a:r>
            <a:rPr lang="zh-TW" altLang="en-US" sz="1800" baseline="0" dirty="0" smtClean="0">
              <a:solidFill>
                <a:schemeClr val="tx1"/>
              </a:solidFill>
              <a:ea typeface="微軟正黑體" pitchFamily="34" charset="-120"/>
            </a:rPr>
            <a:t>設定及更多、更多</a:t>
          </a:r>
          <a:r>
            <a:rPr lang="en-US" sz="1800" baseline="0" dirty="0" smtClean="0">
              <a:solidFill>
                <a:schemeClr val="tx1"/>
              </a:solidFill>
              <a:ea typeface="微軟正黑體" pitchFamily="34" charset="-120"/>
            </a:rPr>
            <a:t>…</a:t>
          </a:r>
          <a:endParaRPr lang="en-US" sz="1800" baseline="0" dirty="0">
            <a:solidFill>
              <a:schemeClr val="tx1"/>
            </a:solidFill>
            <a:ea typeface="微軟正黑體" pitchFamily="34" charset="-120"/>
          </a:endParaRPr>
        </a:p>
      </dgm:t>
    </dgm:pt>
    <dgm:pt modelId="{733B75D6-6C03-406E-855A-F3117F0819CE}" type="parTrans" cxnId="{6ABCBEDC-6BC9-4D31-8605-CD4C1D1AF471}">
      <dgm:prSet/>
      <dgm:spPr/>
      <dgm:t>
        <a:bodyPr/>
        <a:lstStyle/>
        <a:p>
          <a:endParaRPr lang="en-US"/>
        </a:p>
      </dgm:t>
    </dgm:pt>
    <dgm:pt modelId="{FC5C6DDA-392E-44B5-87F3-C57C53048E70}" type="sibTrans" cxnId="{6ABCBEDC-6BC9-4D31-8605-CD4C1D1AF471}">
      <dgm:prSet/>
      <dgm:spPr/>
      <dgm:t>
        <a:bodyPr/>
        <a:lstStyle/>
        <a:p>
          <a:endParaRPr lang="en-US"/>
        </a:p>
      </dgm:t>
    </dgm:pt>
    <dgm:pt modelId="{5EDC1CB3-7E4F-4665-A63A-F496B27E1561}">
      <dgm:prSet phldrT="[Text]" custT="1"/>
      <dgm:spPr/>
      <dgm:t>
        <a:bodyPr/>
        <a:lstStyle/>
        <a:p>
          <a:pPr>
            <a:lnSpc>
              <a:spcPct val="80000"/>
            </a:lnSpc>
            <a:spcAft>
              <a:spcPts val="0"/>
            </a:spcAft>
          </a:pPr>
          <a:r>
            <a:rPr lang="zh-TW" altLang="en-US" sz="1800" baseline="0" dirty="0" smtClean="0">
              <a:solidFill>
                <a:schemeClr val="tx1"/>
              </a:solidFill>
              <a:ea typeface="微軟正黑體" pitchFamily="34" charset="-120"/>
            </a:rPr>
            <a:t>發現不當組態</a:t>
          </a:r>
          <a:endParaRPr lang="en-US" sz="1800" baseline="0" dirty="0">
            <a:solidFill>
              <a:schemeClr val="tx1"/>
            </a:solidFill>
            <a:ea typeface="微軟正黑體" pitchFamily="34" charset="-120"/>
          </a:endParaRPr>
        </a:p>
      </dgm:t>
    </dgm:pt>
    <dgm:pt modelId="{27BC2BBE-D0F0-488E-BE3D-C365F1D95157}" type="parTrans" cxnId="{AB7C435F-51A5-489A-9108-99841ADE8B12}">
      <dgm:prSet/>
      <dgm:spPr/>
      <dgm:t>
        <a:bodyPr/>
        <a:lstStyle/>
        <a:p>
          <a:endParaRPr lang="en-US"/>
        </a:p>
      </dgm:t>
    </dgm:pt>
    <dgm:pt modelId="{B086F3FC-B982-4232-88A2-6A33A191C557}" type="sibTrans" cxnId="{AB7C435F-51A5-489A-9108-99841ADE8B12}">
      <dgm:prSet/>
      <dgm:spPr/>
      <dgm:t>
        <a:bodyPr/>
        <a:lstStyle/>
        <a:p>
          <a:endParaRPr lang="en-US"/>
        </a:p>
      </dgm:t>
    </dgm:pt>
    <dgm:pt modelId="{C02E8C4A-1B43-4B70-A4E6-3058E1E759CD}">
      <dgm:prSet phldrT="[Text]" custT="1"/>
      <dgm:spPr/>
      <dgm:t>
        <a:bodyPr/>
        <a:lstStyle/>
        <a:p>
          <a:r>
            <a:rPr lang="zh-TW" altLang="en-US" sz="1800" baseline="0" dirty="0" smtClean="0">
              <a:solidFill>
                <a:schemeClr val="tx1"/>
              </a:solidFill>
              <a:ea typeface="微軟正黑體" pitchFamily="34" charset="-120"/>
            </a:rPr>
            <a:t>與 </a:t>
          </a:r>
          <a:r>
            <a:rPr lang="en-US" altLang="zh-TW" sz="1800" baseline="0" dirty="0" smtClean="0">
              <a:solidFill>
                <a:schemeClr val="tx1"/>
              </a:solidFill>
              <a:ea typeface="微軟正黑體" pitchFamily="34" charset="-120"/>
            </a:rPr>
            <a:t>NAP</a:t>
          </a:r>
          <a:r>
            <a:rPr lang="zh-TW" altLang="en-US" sz="1800" baseline="0" dirty="0" smtClean="0">
              <a:solidFill>
                <a:schemeClr val="tx1"/>
              </a:solidFill>
              <a:ea typeface="微軟正黑體" pitchFamily="34" charset="-120"/>
            </a:rPr>
            <a:t> 整合提供強制遵循性</a:t>
          </a:r>
          <a:endParaRPr lang="en-US" sz="1800" baseline="0" dirty="0">
            <a:solidFill>
              <a:schemeClr val="tx1"/>
            </a:solidFill>
            <a:ea typeface="微軟正黑體" pitchFamily="34" charset="-120"/>
          </a:endParaRPr>
        </a:p>
      </dgm:t>
    </dgm:pt>
    <dgm:pt modelId="{F0DD5FDA-4090-41A9-A76A-00198AD7BFC2}" type="parTrans" cxnId="{9852195C-01A6-4B4C-AEC9-CFF825C0A024}">
      <dgm:prSet/>
      <dgm:spPr/>
      <dgm:t>
        <a:bodyPr/>
        <a:lstStyle/>
        <a:p>
          <a:endParaRPr lang="en-US"/>
        </a:p>
      </dgm:t>
    </dgm:pt>
    <dgm:pt modelId="{11C34377-6521-4863-854E-94616912B3F7}" type="sibTrans" cxnId="{9852195C-01A6-4B4C-AEC9-CFF825C0A024}">
      <dgm:prSet/>
      <dgm:spPr/>
      <dgm:t>
        <a:bodyPr/>
        <a:lstStyle/>
        <a:p>
          <a:endParaRPr lang="en-US"/>
        </a:p>
      </dgm:t>
    </dgm:pt>
    <dgm:pt modelId="{3B4EB993-22CB-424E-9BF4-553DE640C8FD}">
      <dgm:prSet phldrT="[Text]" custT="1"/>
      <dgm:spPr/>
      <dgm:t>
        <a:bodyPr/>
        <a:lstStyle/>
        <a:p>
          <a:r>
            <a:rPr lang="zh-TW" altLang="en-US" sz="1800" baseline="0" dirty="0" smtClean="0">
              <a:solidFill>
                <a:schemeClr val="tx1"/>
              </a:solidFill>
              <a:ea typeface="微軟正黑體" pitchFamily="34" charset="-120"/>
            </a:rPr>
            <a:t>於整體企業中即時發現浮出表面的問題</a:t>
          </a:r>
          <a:endParaRPr lang="en-US" sz="1800" baseline="0" dirty="0">
            <a:solidFill>
              <a:schemeClr val="tx1"/>
            </a:solidFill>
            <a:ea typeface="微軟正黑體" pitchFamily="34" charset="-120"/>
          </a:endParaRPr>
        </a:p>
      </dgm:t>
    </dgm:pt>
    <dgm:pt modelId="{5B69866D-6D1E-40D8-BCC4-0FE9190D4347}" type="parTrans" cxnId="{07131C32-3234-43E6-9383-27C8A527B249}">
      <dgm:prSet/>
      <dgm:spPr/>
      <dgm:t>
        <a:bodyPr/>
        <a:lstStyle/>
        <a:p>
          <a:endParaRPr lang="en-US"/>
        </a:p>
      </dgm:t>
    </dgm:pt>
    <dgm:pt modelId="{1B396156-3AF0-46BC-A8E0-0140547675BE}" type="sibTrans" cxnId="{07131C32-3234-43E6-9383-27C8A527B249}">
      <dgm:prSet/>
      <dgm:spPr/>
      <dgm:t>
        <a:bodyPr/>
        <a:lstStyle/>
        <a:p>
          <a:endParaRPr lang="en-US"/>
        </a:p>
      </dgm:t>
    </dgm:pt>
    <dgm:pt modelId="{80F52BE9-4B24-422F-AA51-D62EA5318C33}">
      <dgm:prSet phldrT="[Text]" custT="1"/>
      <dgm:spPr/>
      <dgm:t>
        <a:bodyPr/>
        <a:lstStyle/>
        <a:p>
          <a:pPr>
            <a:lnSpc>
              <a:spcPct val="80000"/>
            </a:lnSpc>
            <a:spcAft>
              <a:spcPts val="0"/>
            </a:spcAft>
          </a:pPr>
          <a:r>
            <a:rPr lang="zh-TW" altLang="en-US" sz="1800" baseline="0" dirty="0" smtClean="0">
              <a:solidFill>
                <a:schemeClr val="tx1"/>
              </a:solidFill>
              <a:ea typeface="微軟正黑體" pitchFamily="34" charset="-120"/>
            </a:rPr>
            <a:t>組態安全查核參數</a:t>
          </a:r>
          <a:endParaRPr lang="en-US" sz="1800" baseline="0" dirty="0">
            <a:solidFill>
              <a:schemeClr val="tx1"/>
            </a:solidFill>
            <a:ea typeface="微軟正黑體" pitchFamily="34" charset="-120"/>
          </a:endParaRPr>
        </a:p>
      </dgm:t>
    </dgm:pt>
    <dgm:pt modelId="{1CED23D2-72AD-4FF0-84F6-65D33C24B24D}" type="parTrans" cxnId="{4D56AA58-3792-481B-AC0F-1171DAAD611B}">
      <dgm:prSet/>
      <dgm:spPr/>
      <dgm:t>
        <a:bodyPr/>
        <a:lstStyle/>
        <a:p>
          <a:endParaRPr lang="en-US"/>
        </a:p>
      </dgm:t>
    </dgm:pt>
    <dgm:pt modelId="{2B404AEE-8162-42C5-9771-6DCDDD26A929}" type="sibTrans" cxnId="{4D56AA58-3792-481B-AC0F-1171DAAD611B}">
      <dgm:prSet/>
      <dgm:spPr/>
      <dgm:t>
        <a:bodyPr/>
        <a:lstStyle/>
        <a:p>
          <a:endParaRPr lang="en-US"/>
        </a:p>
      </dgm:t>
    </dgm:pt>
    <dgm:pt modelId="{9009AFA6-BC1E-4ABA-AB99-808B0FA7713C}" type="pres">
      <dgm:prSet presAssocID="{161A332C-9386-4726-AD24-F2222D6B1CEC}" presName="linearFlow" presStyleCnt="0">
        <dgm:presLayoutVars>
          <dgm:dir/>
          <dgm:animLvl val="lvl"/>
          <dgm:resizeHandles val="exact"/>
        </dgm:presLayoutVars>
      </dgm:prSet>
      <dgm:spPr/>
      <dgm:t>
        <a:bodyPr/>
        <a:lstStyle/>
        <a:p>
          <a:endParaRPr lang="en-US"/>
        </a:p>
      </dgm:t>
    </dgm:pt>
    <dgm:pt modelId="{97DB201B-B78A-40BA-8FED-51BCE707A5FE}" type="pres">
      <dgm:prSet presAssocID="{3C98F4FE-005D-4CC6-AC4F-69FA8322CAD0}" presName="composite" presStyleCnt="0"/>
      <dgm:spPr/>
    </dgm:pt>
    <dgm:pt modelId="{C715F537-A18B-4787-80D4-719F55D761A8}" type="pres">
      <dgm:prSet presAssocID="{3C98F4FE-005D-4CC6-AC4F-69FA8322CAD0}" presName="parentText" presStyleLbl="alignNode1" presStyleIdx="0" presStyleCnt="3">
        <dgm:presLayoutVars>
          <dgm:chMax val="1"/>
          <dgm:bulletEnabled val="1"/>
        </dgm:presLayoutVars>
      </dgm:prSet>
      <dgm:spPr/>
      <dgm:t>
        <a:bodyPr/>
        <a:lstStyle/>
        <a:p>
          <a:endParaRPr lang="en-US"/>
        </a:p>
      </dgm:t>
    </dgm:pt>
    <dgm:pt modelId="{DA2C3954-886C-40E2-BDF2-BBEF252B5229}" type="pres">
      <dgm:prSet presAssocID="{3C98F4FE-005D-4CC6-AC4F-69FA8322CAD0}" presName="descendantText" presStyleLbl="alignAcc1" presStyleIdx="0" presStyleCnt="3">
        <dgm:presLayoutVars>
          <dgm:bulletEnabled val="1"/>
        </dgm:presLayoutVars>
      </dgm:prSet>
      <dgm:spPr/>
      <dgm:t>
        <a:bodyPr/>
        <a:lstStyle/>
        <a:p>
          <a:endParaRPr lang="en-US"/>
        </a:p>
      </dgm:t>
    </dgm:pt>
    <dgm:pt modelId="{C0794A53-4023-4B71-AD4B-DCD5F230F36E}" type="pres">
      <dgm:prSet presAssocID="{FFB2F755-34A0-4E03-AC07-F881E490D821}" presName="sp" presStyleCnt="0"/>
      <dgm:spPr/>
    </dgm:pt>
    <dgm:pt modelId="{14DFD0B4-E719-4CFC-B635-9538C3BC10A6}" type="pres">
      <dgm:prSet presAssocID="{519AB4A4-4316-4633-88C1-F4C4E47F4C5C}" presName="composite" presStyleCnt="0"/>
      <dgm:spPr/>
    </dgm:pt>
    <dgm:pt modelId="{21827A53-505B-49A2-9A70-96351FCC993C}" type="pres">
      <dgm:prSet presAssocID="{519AB4A4-4316-4633-88C1-F4C4E47F4C5C}" presName="parentText" presStyleLbl="alignNode1" presStyleIdx="1" presStyleCnt="3">
        <dgm:presLayoutVars>
          <dgm:chMax val="1"/>
          <dgm:bulletEnabled val="1"/>
        </dgm:presLayoutVars>
      </dgm:prSet>
      <dgm:spPr/>
      <dgm:t>
        <a:bodyPr/>
        <a:lstStyle/>
        <a:p>
          <a:endParaRPr lang="en-US"/>
        </a:p>
      </dgm:t>
    </dgm:pt>
    <dgm:pt modelId="{206EDC7E-2BCE-4545-8C5D-78A19EE74DD6}" type="pres">
      <dgm:prSet presAssocID="{519AB4A4-4316-4633-88C1-F4C4E47F4C5C}" presName="descendantText" presStyleLbl="alignAcc1" presStyleIdx="1" presStyleCnt="3">
        <dgm:presLayoutVars>
          <dgm:bulletEnabled val="1"/>
        </dgm:presLayoutVars>
      </dgm:prSet>
      <dgm:spPr/>
      <dgm:t>
        <a:bodyPr/>
        <a:lstStyle/>
        <a:p>
          <a:endParaRPr lang="en-US"/>
        </a:p>
      </dgm:t>
    </dgm:pt>
    <dgm:pt modelId="{258F484A-D5BD-4DB0-B1E6-59D3D6261CA3}" type="pres">
      <dgm:prSet presAssocID="{C15E0081-89D3-4D85-B5C0-722D60B3BB77}" presName="sp" presStyleCnt="0"/>
      <dgm:spPr/>
    </dgm:pt>
    <dgm:pt modelId="{A9CDDC08-DF53-4D71-BA39-2A4D38A67693}" type="pres">
      <dgm:prSet presAssocID="{B81B83EC-4A1B-4F30-A2FB-CF764902C72E}" presName="composite" presStyleCnt="0"/>
      <dgm:spPr/>
    </dgm:pt>
    <dgm:pt modelId="{54501127-9575-4DC1-8BD9-26725751DC7C}" type="pres">
      <dgm:prSet presAssocID="{B81B83EC-4A1B-4F30-A2FB-CF764902C72E}" presName="parentText" presStyleLbl="alignNode1" presStyleIdx="2" presStyleCnt="3">
        <dgm:presLayoutVars>
          <dgm:chMax val="1"/>
          <dgm:bulletEnabled val="1"/>
        </dgm:presLayoutVars>
      </dgm:prSet>
      <dgm:spPr/>
      <dgm:t>
        <a:bodyPr/>
        <a:lstStyle/>
        <a:p>
          <a:endParaRPr lang="en-US"/>
        </a:p>
      </dgm:t>
    </dgm:pt>
    <dgm:pt modelId="{8D91A6C9-1679-463B-B306-DBE78344609A}" type="pres">
      <dgm:prSet presAssocID="{B81B83EC-4A1B-4F30-A2FB-CF764902C72E}" presName="descendantText" presStyleLbl="alignAcc1" presStyleIdx="2" presStyleCnt="3">
        <dgm:presLayoutVars>
          <dgm:bulletEnabled val="1"/>
        </dgm:presLayoutVars>
      </dgm:prSet>
      <dgm:spPr/>
      <dgm:t>
        <a:bodyPr/>
        <a:lstStyle/>
        <a:p>
          <a:endParaRPr lang="en-US"/>
        </a:p>
      </dgm:t>
    </dgm:pt>
  </dgm:ptLst>
  <dgm:cxnLst>
    <dgm:cxn modelId="{07131C32-3234-43E6-9383-27C8A527B249}" srcId="{519AB4A4-4316-4633-88C1-F4C4E47F4C5C}" destId="{3B4EB993-22CB-424E-9BF4-553DE640C8FD}" srcOrd="2" destOrd="0" parTransId="{5B69866D-6D1E-40D8-BCC4-0FE9190D4347}" sibTransId="{1B396156-3AF0-46BC-A8E0-0140547675BE}"/>
    <dgm:cxn modelId="{6E2B3376-96F5-4B25-83AA-AD8235EDBEC0}" type="presOf" srcId="{80F52BE9-4B24-422F-AA51-D62EA5318C33}" destId="{DA2C3954-886C-40E2-BDF2-BBEF252B5229}" srcOrd="0" destOrd="2" presId="urn:microsoft.com/office/officeart/2005/8/layout/chevron2"/>
    <dgm:cxn modelId="{0645523E-4A13-4F92-ACC9-065C73975361}" srcId="{B81B83EC-4A1B-4F30-A2FB-CF764902C72E}" destId="{F7BE3175-C2C7-41E8-B0B6-103FEBCAC59F}" srcOrd="2" destOrd="0" parTransId="{2BDAF9DE-206C-4409-BEAF-36DB26E73934}" sibTransId="{B6490B61-7CBF-4A13-9364-04EE1675FEB8}"/>
    <dgm:cxn modelId="{1E40F544-4EE3-499E-9C9E-425019DCBB93}" srcId="{3C98F4FE-005D-4CC6-AC4F-69FA8322CAD0}" destId="{F69F09F0-F2C8-4947-9344-36BE6D61810C}" srcOrd="0" destOrd="0" parTransId="{D19ED703-A44A-43A6-9BA1-35DEE806867C}" sibTransId="{89990032-AE44-460C-BBEE-6CA98FEB374E}"/>
    <dgm:cxn modelId="{BC25132C-804D-4273-B89A-3F5B3C645A16}" type="presOf" srcId="{3C98F4FE-005D-4CC6-AC4F-69FA8322CAD0}" destId="{C715F537-A18B-4787-80D4-719F55D761A8}" srcOrd="0" destOrd="0" presId="urn:microsoft.com/office/officeart/2005/8/layout/chevron2"/>
    <dgm:cxn modelId="{F07F6C17-4BFE-4122-9633-6F19A4474601}" type="presOf" srcId="{161A332C-9386-4726-AD24-F2222D6B1CEC}" destId="{9009AFA6-BC1E-4ABA-AB99-808B0FA7713C}" srcOrd="0" destOrd="0" presId="urn:microsoft.com/office/officeart/2005/8/layout/chevron2"/>
    <dgm:cxn modelId="{443FDFC2-38D9-4123-89BB-EC3AED2F7357}" type="presOf" srcId="{F7BE3175-C2C7-41E8-B0B6-103FEBCAC59F}" destId="{8D91A6C9-1679-463B-B306-DBE78344609A}" srcOrd="0" destOrd="2" presId="urn:microsoft.com/office/officeart/2005/8/layout/chevron2"/>
    <dgm:cxn modelId="{4D56AA58-3792-481B-AC0F-1171DAAD611B}" srcId="{3C98F4FE-005D-4CC6-AC4F-69FA8322CAD0}" destId="{80F52BE9-4B24-422F-AA51-D62EA5318C33}" srcOrd="2" destOrd="0" parTransId="{1CED23D2-72AD-4FF0-84F6-65D33C24B24D}" sibTransId="{2B404AEE-8162-42C5-9771-6DCDDD26A929}"/>
    <dgm:cxn modelId="{9266EE98-77EA-43CA-A8E3-0667DC5EBCE9}" type="presOf" srcId="{4714D022-62C0-4E8B-B59D-59AC29440F70}" destId="{8D91A6C9-1679-463B-B306-DBE78344609A}" srcOrd="0" destOrd="0" presId="urn:microsoft.com/office/officeart/2005/8/layout/chevron2"/>
    <dgm:cxn modelId="{FD231A04-AB4D-443A-A510-4A5800ED1B1B}" type="presOf" srcId="{AD9ACD9D-B46A-47BB-9091-413DD0A53294}" destId="{206EDC7E-2BCE-4545-8C5D-78A19EE74DD6}" srcOrd="0" destOrd="0" presId="urn:microsoft.com/office/officeart/2005/8/layout/chevron2"/>
    <dgm:cxn modelId="{05EEA8D5-35ED-42C2-B3ED-08FEE6B9C34A}" srcId="{519AB4A4-4316-4633-88C1-F4C4E47F4C5C}" destId="{CA0AC4A8-F388-450E-9695-A2EC0EF7B9BA}" srcOrd="1" destOrd="0" parTransId="{955B58C0-6B78-4CBB-B036-2145BA2F442B}" sibTransId="{068EFF63-1F11-4932-AD8C-7304DBA9241A}"/>
    <dgm:cxn modelId="{42286C50-797C-43D9-9010-446717881AD6}" type="presOf" srcId="{F69F09F0-F2C8-4947-9344-36BE6D61810C}" destId="{DA2C3954-886C-40E2-BDF2-BBEF252B5229}" srcOrd="0" destOrd="0" presId="urn:microsoft.com/office/officeart/2005/8/layout/chevron2"/>
    <dgm:cxn modelId="{6ABCBEDC-6BC9-4D31-8605-CD4C1D1AF471}" srcId="{3C98F4FE-005D-4CC6-AC4F-69FA8322CAD0}" destId="{71ABD0FE-B092-42B4-99C0-E691619A2EED}" srcOrd="3" destOrd="0" parTransId="{733B75D6-6C03-406E-855A-F3117F0819CE}" sibTransId="{FC5C6DDA-392E-44B5-87F3-C57C53048E70}"/>
    <dgm:cxn modelId="{11D1BD2F-AB6F-4270-A735-F7C6037E7988}" type="presOf" srcId="{3B4EB993-22CB-424E-9BF4-553DE640C8FD}" destId="{206EDC7E-2BCE-4545-8C5D-78A19EE74DD6}" srcOrd="0" destOrd="2" presId="urn:microsoft.com/office/officeart/2005/8/layout/chevron2"/>
    <dgm:cxn modelId="{067FDDE8-1855-4407-9C62-845B8F775E93}" type="presOf" srcId="{CA0AC4A8-F388-450E-9695-A2EC0EF7B9BA}" destId="{206EDC7E-2BCE-4545-8C5D-78A19EE74DD6}" srcOrd="0" destOrd="1" presId="urn:microsoft.com/office/officeart/2005/8/layout/chevron2"/>
    <dgm:cxn modelId="{9852195C-01A6-4B4C-AEC9-CFF825C0A024}" srcId="{B81B83EC-4A1B-4F30-A2FB-CF764902C72E}" destId="{C02E8C4A-1B43-4B70-A4E6-3058E1E759CD}" srcOrd="1" destOrd="0" parTransId="{F0DD5FDA-4090-41A9-A76A-00198AD7BFC2}" sibTransId="{11C34377-6521-4863-854E-94616912B3F7}"/>
    <dgm:cxn modelId="{BCD35B3C-1108-4FC7-87FD-071BA259F825}" srcId="{161A332C-9386-4726-AD24-F2222D6B1CEC}" destId="{3C98F4FE-005D-4CC6-AC4F-69FA8322CAD0}" srcOrd="0" destOrd="0" parTransId="{151382FF-9C18-4C97-A9F5-EFF05D7E9234}" sibTransId="{FFB2F755-34A0-4E03-AC07-F881E490D821}"/>
    <dgm:cxn modelId="{BDDC4BCF-834F-486A-8229-D058571432B2}" srcId="{161A332C-9386-4726-AD24-F2222D6B1CEC}" destId="{B81B83EC-4A1B-4F30-A2FB-CF764902C72E}" srcOrd="2" destOrd="0" parTransId="{768BA95B-20B2-4F54-8353-51950A2FCB45}" sibTransId="{3A75B0F5-F314-4F1A-89CF-4307C885925C}"/>
    <dgm:cxn modelId="{271BA74E-A3BA-479D-8D90-8CEA19E53CFD}" srcId="{161A332C-9386-4726-AD24-F2222D6B1CEC}" destId="{519AB4A4-4316-4633-88C1-F4C4E47F4C5C}" srcOrd="1" destOrd="0" parTransId="{57AB669C-1AE1-4614-8A5C-A8D08F09B292}" sibTransId="{C15E0081-89D3-4D85-B5C0-722D60B3BB77}"/>
    <dgm:cxn modelId="{0372B4BD-5475-410D-8813-11EA4C8D27FF}" srcId="{B81B83EC-4A1B-4F30-A2FB-CF764902C72E}" destId="{4714D022-62C0-4E8B-B59D-59AC29440F70}" srcOrd="0" destOrd="0" parTransId="{EF79DEF9-3DB2-41DC-B74F-ED2F6E68B722}" sibTransId="{ECC665F2-D067-44B7-B05A-7E4B4517FF03}"/>
    <dgm:cxn modelId="{2F0CE90E-E6DD-4BFE-AD7D-3A6EEF094038}" srcId="{519AB4A4-4316-4633-88C1-F4C4E47F4C5C}" destId="{AD9ACD9D-B46A-47BB-9091-413DD0A53294}" srcOrd="0" destOrd="0" parTransId="{A1277708-1C71-4F97-97C1-ECC168C32D0D}" sibTransId="{F631B453-53C6-4470-A7A1-1363BCDFB8F0}"/>
    <dgm:cxn modelId="{7C7025D6-ED26-41F8-9919-C89BCBC345EE}" type="presOf" srcId="{519AB4A4-4316-4633-88C1-F4C4E47F4C5C}" destId="{21827A53-505B-49A2-9A70-96351FCC993C}" srcOrd="0" destOrd="0" presId="urn:microsoft.com/office/officeart/2005/8/layout/chevron2"/>
    <dgm:cxn modelId="{AB7C435F-51A5-489A-9108-99841ADE8B12}" srcId="{3C98F4FE-005D-4CC6-AC4F-69FA8322CAD0}" destId="{5EDC1CB3-7E4F-4665-A63A-F496B27E1561}" srcOrd="1" destOrd="0" parTransId="{27BC2BBE-D0F0-488E-BE3D-C365F1D95157}" sibTransId="{B086F3FC-B982-4232-88A2-6A33A191C557}"/>
    <dgm:cxn modelId="{C46FD425-D77F-4B55-B8B6-076BA0D8D7EA}" type="presOf" srcId="{5EDC1CB3-7E4F-4665-A63A-F496B27E1561}" destId="{DA2C3954-886C-40E2-BDF2-BBEF252B5229}" srcOrd="0" destOrd="1" presId="urn:microsoft.com/office/officeart/2005/8/layout/chevron2"/>
    <dgm:cxn modelId="{1E4B7A3C-A4A7-4C43-8B0D-6282B69E2705}" type="presOf" srcId="{B81B83EC-4A1B-4F30-A2FB-CF764902C72E}" destId="{54501127-9575-4DC1-8BD9-26725751DC7C}" srcOrd="0" destOrd="0" presId="urn:microsoft.com/office/officeart/2005/8/layout/chevron2"/>
    <dgm:cxn modelId="{0F5724A6-6244-4CE0-9B5A-874F3E7A20C7}" type="presOf" srcId="{71ABD0FE-B092-42B4-99C0-E691619A2EED}" destId="{DA2C3954-886C-40E2-BDF2-BBEF252B5229}" srcOrd="0" destOrd="3" presId="urn:microsoft.com/office/officeart/2005/8/layout/chevron2"/>
    <dgm:cxn modelId="{AEB8BF1C-3BB3-4D65-B812-F53958237F74}" type="presOf" srcId="{C02E8C4A-1B43-4B70-A4E6-3058E1E759CD}" destId="{8D91A6C9-1679-463B-B306-DBE78344609A}" srcOrd="0" destOrd="1" presId="urn:microsoft.com/office/officeart/2005/8/layout/chevron2"/>
    <dgm:cxn modelId="{0240D916-924D-4B5C-A420-77DBFEF2CAD8}" type="presParOf" srcId="{9009AFA6-BC1E-4ABA-AB99-808B0FA7713C}" destId="{97DB201B-B78A-40BA-8FED-51BCE707A5FE}" srcOrd="0" destOrd="0" presId="urn:microsoft.com/office/officeart/2005/8/layout/chevron2"/>
    <dgm:cxn modelId="{4947E8B4-1CD9-45A4-BA93-489C6D9E2AA1}" type="presParOf" srcId="{97DB201B-B78A-40BA-8FED-51BCE707A5FE}" destId="{C715F537-A18B-4787-80D4-719F55D761A8}" srcOrd="0" destOrd="0" presId="urn:microsoft.com/office/officeart/2005/8/layout/chevron2"/>
    <dgm:cxn modelId="{8234A71F-9ED9-4DEB-BE09-6CA18D1CBA18}" type="presParOf" srcId="{97DB201B-B78A-40BA-8FED-51BCE707A5FE}" destId="{DA2C3954-886C-40E2-BDF2-BBEF252B5229}" srcOrd="1" destOrd="0" presId="urn:microsoft.com/office/officeart/2005/8/layout/chevron2"/>
    <dgm:cxn modelId="{EF7E67CC-9886-45B3-8DD9-8345DB3FC0C8}" type="presParOf" srcId="{9009AFA6-BC1E-4ABA-AB99-808B0FA7713C}" destId="{C0794A53-4023-4B71-AD4B-DCD5F230F36E}" srcOrd="1" destOrd="0" presId="urn:microsoft.com/office/officeart/2005/8/layout/chevron2"/>
    <dgm:cxn modelId="{52216B85-FFF3-4151-A8EB-4905CF51789B}" type="presParOf" srcId="{9009AFA6-BC1E-4ABA-AB99-808B0FA7713C}" destId="{14DFD0B4-E719-4CFC-B635-9538C3BC10A6}" srcOrd="2" destOrd="0" presId="urn:microsoft.com/office/officeart/2005/8/layout/chevron2"/>
    <dgm:cxn modelId="{D7E3F395-7CED-463C-A91A-B69107C98083}" type="presParOf" srcId="{14DFD0B4-E719-4CFC-B635-9538C3BC10A6}" destId="{21827A53-505B-49A2-9A70-96351FCC993C}" srcOrd="0" destOrd="0" presId="urn:microsoft.com/office/officeart/2005/8/layout/chevron2"/>
    <dgm:cxn modelId="{F80DCCFB-5620-4B7B-8C1B-48F8D1902B1F}" type="presParOf" srcId="{14DFD0B4-E719-4CFC-B635-9538C3BC10A6}" destId="{206EDC7E-2BCE-4545-8C5D-78A19EE74DD6}" srcOrd="1" destOrd="0" presId="urn:microsoft.com/office/officeart/2005/8/layout/chevron2"/>
    <dgm:cxn modelId="{2CF64C4B-7EE9-4551-B8AF-1B4C042C62E9}" type="presParOf" srcId="{9009AFA6-BC1E-4ABA-AB99-808B0FA7713C}" destId="{258F484A-D5BD-4DB0-B1E6-59D3D6261CA3}" srcOrd="3" destOrd="0" presId="urn:microsoft.com/office/officeart/2005/8/layout/chevron2"/>
    <dgm:cxn modelId="{554274FD-660D-4DB1-A1CE-9271F61A37E5}" type="presParOf" srcId="{9009AFA6-BC1E-4ABA-AB99-808B0FA7713C}" destId="{A9CDDC08-DF53-4D71-BA39-2A4D38A67693}" srcOrd="4" destOrd="0" presId="urn:microsoft.com/office/officeart/2005/8/layout/chevron2"/>
    <dgm:cxn modelId="{468F3DA3-71F5-4035-84C3-485E96FF76D2}" type="presParOf" srcId="{A9CDDC08-DF53-4D71-BA39-2A4D38A67693}" destId="{54501127-9575-4DC1-8BD9-26725751DC7C}" srcOrd="0" destOrd="0" presId="urn:microsoft.com/office/officeart/2005/8/layout/chevron2"/>
    <dgm:cxn modelId="{5021F0D0-391B-41E8-A0C6-4FAEFFD8F397}" type="presParOf" srcId="{A9CDDC08-DF53-4D71-BA39-2A4D38A67693}" destId="{8D91A6C9-1679-463B-B306-DBE78344609A}"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36.emf"/><Relationship Id="rId7" Type="http://schemas.openxmlformats.org/officeDocument/2006/relationships/image" Target="../media/image23.emf"/><Relationship Id="rId2" Type="http://schemas.openxmlformats.org/officeDocument/2006/relationships/image" Target="../media/image35.emf"/><Relationship Id="rId1" Type="http://schemas.openxmlformats.org/officeDocument/2006/relationships/image" Target="../media/image34.emf"/><Relationship Id="rId6" Type="http://schemas.openxmlformats.org/officeDocument/2006/relationships/image" Target="../media/image24.emf"/><Relationship Id="rId5" Type="http://schemas.openxmlformats.org/officeDocument/2006/relationships/image" Target="../media/image38.wmf"/><Relationship Id="rId4"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D731AF-6706-45D9-B480-9B1768BC25B7}" type="datetimeFigureOut">
              <a:rPr lang="zh-TW" altLang="en-US" smtClean="0"/>
              <a:t>2008/10/27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5E69B6-CD46-484C-A30C-FA63A08F9045}" type="slidenum">
              <a:rPr lang="zh-TW" altLang="en-US" smtClean="0"/>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6968B71F-2E7A-4BF2-82DB-6FFF14E82193}" type="slidenum">
              <a:rPr lang="en-US" smtClean="0"/>
              <a:pPr/>
              <a:t>2</a:t>
            </a:fld>
            <a:endParaRPr lang="en-US" dirty="0" smtClean="0"/>
          </a:p>
        </p:txBody>
      </p:sp>
      <p:sp>
        <p:nvSpPr>
          <p:cNvPr id="6147" name="Rectangle 2"/>
          <p:cNvSpPr>
            <a:spLocks noGrp="1" noRot="1" noChangeAspect="1" noChangeArrowheads="1" noTextEdit="1"/>
          </p:cNvSpPr>
          <p:nvPr>
            <p:ph type="sldImg"/>
          </p:nvPr>
        </p:nvSpPr>
        <p:spPr>
          <a:xfrm>
            <a:off x="1143000" y="685800"/>
            <a:ext cx="4572000" cy="3429000"/>
          </a:xfrm>
          <a:ln/>
        </p:spPr>
      </p:sp>
      <p:sp>
        <p:nvSpPr>
          <p:cNvPr id="6148" name="Rectangle 3"/>
          <p:cNvSpPr>
            <a:spLocks noGrp="1" noChangeArrowheads="1"/>
          </p:cNvSpPr>
          <p:nvPr>
            <p:ph type="body" idx="1"/>
          </p:nvPr>
        </p:nvSpPr>
        <p:spPr>
          <a:xfrm>
            <a:off x="414338" y="3798888"/>
            <a:ext cx="6021387" cy="6561796"/>
          </a:xfrm>
          <a:noFill/>
          <a:ln w="9525"/>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10/27/2008 3:02 PM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3"/>
          <p:cNvSpPr>
            <a:spLocks noGrp="1" noChangeArrowheads="1"/>
          </p:cNvSpPr>
          <p:nvPr>
            <p:ph type="sldNum" sz="quarter" idx="5"/>
          </p:nvPr>
        </p:nvSpPr>
        <p:spPr/>
        <p:txBody>
          <a:bodyPr/>
          <a:lstStyle/>
          <a:p>
            <a:pPr>
              <a:defRPr/>
            </a:pPr>
            <a:fld id="{F4C0FD3D-5084-44FB-836E-88973768CD75}" type="slidenum">
              <a:rPr lang="en-US" smtClean="0"/>
              <a:pPr>
                <a:defRPr/>
              </a:pPr>
              <a:t>13</a:t>
            </a:fld>
            <a:endParaRPr lang="en-US" dirty="0" smtClean="0"/>
          </a:p>
        </p:txBody>
      </p:sp>
      <p:sp>
        <p:nvSpPr>
          <p:cNvPr id="47107" name="Rectangle 61441"/>
          <p:cNvSpPr>
            <a:spLocks noGrp="1" noRot="1" noChangeAspect="1" noChangeArrowheads="1" noTextEdit="1"/>
          </p:cNvSpPr>
          <p:nvPr>
            <p:ph type="sldImg"/>
          </p:nvPr>
        </p:nvSpPr>
        <p:spPr>
          <a:ln cap="flat">
            <a:headEnd type="none" w="med" len="med"/>
            <a:tailEnd type="none" w="med" len="med"/>
          </a:ln>
        </p:spPr>
      </p:sp>
      <p:sp>
        <p:nvSpPr>
          <p:cNvPr id="47108" name="Rectangle 61442"/>
          <p:cNvSpPr>
            <a:spLocks noGrp="1" noChangeArrowheads="1"/>
          </p:cNvSpPr>
          <p:nvPr>
            <p:ph type="body" idx="1"/>
          </p:nvPr>
        </p:nvSpPr>
        <p:spPr>
          <a:xfrm>
            <a:off x="414339" y="3798889"/>
            <a:ext cx="6021387" cy="230832"/>
          </a:xfrm>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3"/>
          <p:cNvSpPr>
            <a:spLocks noGrp="1" noChangeArrowheads="1"/>
          </p:cNvSpPr>
          <p:nvPr>
            <p:ph type="sldNum" sz="quarter" idx="5"/>
          </p:nvPr>
        </p:nvSpPr>
        <p:spPr/>
        <p:txBody>
          <a:bodyPr/>
          <a:lstStyle/>
          <a:p>
            <a:pPr>
              <a:defRPr/>
            </a:pPr>
            <a:fld id="{F4C0FD3D-5084-44FB-836E-88973768CD75}" type="slidenum">
              <a:rPr lang="en-US" smtClean="0"/>
              <a:pPr>
                <a:defRPr/>
              </a:pPr>
              <a:t>14</a:t>
            </a:fld>
            <a:endParaRPr lang="en-US" dirty="0" smtClean="0"/>
          </a:p>
        </p:txBody>
      </p:sp>
      <p:sp>
        <p:nvSpPr>
          <p:cNvPr id="47107" name="Rectangle 61441"/>
          <p:cNvSpPr>
            <a:spLocks noGrp="1" noRot="1" noChangeAspect="1" noChangeArrowheads="1" noTextEdit="1"/>
          </p:cNvSpPr>
          <p:nvPr>
            <p:ph type="sldImg"/>
          </p:nvPr>
        </p:nvSpPr>
        <p:spPr>
          <a:ln cap="flat">
            <a:headEnd type="none" w="med" len="med"/>
            <a:tailEnd type="none" w="med" len="med"/>
          </a:ln>
        </p:spPr>
      </p:sp>
      <p:sp>
        <p:nvSpPr>
          <p:cNvPr id="47108" name="Rectangle 61442"/>
          <p:cNvSpPr>
            <a:spLocks noGrp="1" noChangeArrowheads="1"/>
          </p:cNvSpPr>
          <p:nvPr>
            <p:ph type="body" idx="1"/>
          </p:nvPr>
        </p:nvSpPr>
        <p:spPr>
          <a:xfrm>
            <a:off x="414339" y="3798889"/>
            <a:ext cx="6021387" cy="230832"/>
          </a:xfrm>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10/27/2008 11:17 AM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60DED40-CFC9-46C6-B78C-05B7D2A2A209}" type="slidenum">
              <a:rPr lang="en-US" smtClean="0"/>
              <a:pPr>
                <a:defRPr/>
              </a:pPr>
              <a:t>21</a:t>
            </a:fld>
            <a:endParaRPr lang="en-US" dirty="0" smtClean="0"/>
          </a:p>
        </p:txBody>
      </p:sp>
      <p:sp>
        <p:nvSpPr>
          <p:cNvPr id="41987" name="Rectangle 2"/>
          <p:cNvSpPr>
            <a:spLocks noGrp="1" noRot="1" noChangeAspect="1" noChangeArrowheads="1" noTextEdit="1"/>
          </p:cNvSpPr>
          <p:nvPr>
            <p:ph type="sldImg"/>
          </p:nvPr>
        </p:nvSpPr>
        <p:spPr>
          <a:xfrm>
            <a:off x="1143000" y="685800"/>
            <a:ext cx="4572000" cy="3429000"/>
          </a:xfrm>
          <a:ln/>
        </p:spPr>
      </p:sp>
      <p:sp>
        <p:nvSpPr>
          <p:cNvPr id="41988" name="Rectangle 3"/>
          <p:cNvSpPr>
            <a:spLocks noGrp="1" noChangeArrowheads="1"/>
          </p:cNvSpPr>
          <p:nvPr>
            <p:ph type="body" idx="1"/>
          </p:nvPr>
        </p:nvSpPr>
        <p:spPr>
          <a:xfrm>
            <a:off x="686421" y="4344025"/>
            <a:ext cx="5485158" cy="4114488"/>
          </a:xfrm>
          <a:noFill/>
          <a:ln w="9525"/>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CC28B39-98A6-47BB-97B4-9CABF8BB34CE}" type="slidenum">
              <a:rPr lang="zh-TW" altLang="en-US"/>
              <a:pPr/>
              <a:t>23</a:t>
            </a:fld>
            <a:endParaRPr lang="en-US" altLang="zh-TW"/>
          </a:p>
        </p:txBody>
      </p:sp>
      <p:sp>
        <p:nvSpPr>
          <p:cNvPr id="790530" name="Rectangle 2"/>
          <p:cNvSpPr>
            <a:spLocks noGrp="1" noRot="1" noChangeAspect="1" noChangeArrowheads="1" noTextEdit="1"/>
          </p:cNvSpPr>
          <p:nvPr>
            <p:ph type="sldImg"/>
          </p:nvPr>
        </p:nvSpPr>
        <p:spPr>
          <a:xfrm>
            <a:off x="1143000" y="685800"/>
            <a:ext cx="4572000" cy="3429000"/>
          </a:xfrm>
          <a:ln/>
        </p:spPr>
      </p:sp>
      <p:sp>
        <p:nvSpPr>
          <p:cNvPr id="790531" name="Rectangle 3"/>
          <p:cNvSpPr>
            <a:spLocks noGrp="1" noChangeArrowheads="1"/>
          </p:cNvSpPr>
          <p:nvPr>
            <p:ph type="body" idx="1"/>
          </p:nvPr>
        </p:nvSpPr>
        <p:spPr>
          <a:xfrm>
            <a:off x="685800" y="4344025"/>
            <a:ext cx="5486400" cy="4114488"/>
          </a:xfrm>
        </p:spPr>
        <p:txBody>
          <a:bodyPr/>
          <a:lstStyle/>
          <a:p>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6968B71F-2E7A-4BF2-82DB-6FFF14E82193}" type="slidenum">
              <a:rPr lang="en-US" smtClean="0"/>
              <a:pPr/>
              <a:t>3</a:t>
            </a:fld>
            <a:endParaRPr lang="en-US" dirty="0" smtClean="0"/>
          </a:p>
        </p:txBody>
      </p:sp>
      <p:sp>
        <p:nvSpPr>
          <p:cNvPr id="6147" name="Rectangle 2"/>
          <p:cNvSpPr>
            <a:spLocks noGrp="1" noRot="1" noChangeAspect="1" noChangeArrowheads="1" noTextEdit="1"/>
          </p:cNvSpPr>
          <p:nvPr>
            <p:ph type="sldImg"/>
          </p:nvPr>
        </p:nvSpPr>
        <p:spPr>
          <a:xfrm>
            <a:off x="1143000" y="685800"/>
            <a:ext cx="4572000" cy="3429000"/>
          </a:xfrm>
          <a:ln/>
        </p:spPr>
      </p:sp>
      <p:sp>
        <p:nvSpPr>
          <p:cNvPr id="6148" name="Rectangle 3"/>
          <p:cNvSpPr>
            <a:spLocks noGrp="1" noChangeArrowheads="1"/>
          </p:cNvSpPr>
          <p:nvPr>
            <p:ph type="body" idx="1"/>
          </p:nvPr>
        </p:nvSpPr>
        <p:spPr>
          <a:xfrm>
            <a:off x="414338" y="3798888"/>
            <a:ext cx="6021387" cy="6561796"/>
          </a:xfrm>
          <a:noFill/>
          <a:ln w="9525"/>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156080"/>
            <a:ext cx="6858000" cy="4987921"/>
          </a:xfrm>
          <a:solidFill>
            <a:schemeClr val="bg1"/>
          </a:solidFill>
        </p:spPr>
        <p:txBody>
          <a:bodyPr>
            <a:noAutofit/>
          </a:bodyPr>
          <a:lstStyle/>
          <a:p>
            <a:pPr lvl="0"/>
            <a:endParaRPr lang="en-US" dirty="0"/>
          </a:p>
        </p:txBody>
      </p:sp>
      <p:sp>
        <p:nvSpPr>
          <p:cNvPr id="4" name="Date Placeholder 3"/>
          <p:cNvSpPr>
            <a:spLocks noGrp="1"/>
          </p:cNvSpPr>
          <p:nvPr>
            <p:ph type="dt" idx="10"/>
          </p:nvPr>
        </p:nvSpPr>
        <p:spPr/>
        <p:txBody>
          <a:bodyPr/>
          <a:lstStyle/>
          <a:p>
            <a:fld id="{EF04ED60-9FBD-454B-A925-B7FDD76BDA66}" type="datetime8">
              <a:rPr lang="en-US" smtClean="0"/>
              <a:pPr/>
              <a:t>10/27/2008 2:57 PM</a:t>
            </a:fld>
            <a:endParaRPr lang="en-US" dirty="0"/>
          </a:p>
        </p:txBody>
      </p:sp>
      <p:sp>
        <p:nvSpPr>
          <p:cNvPr id="6" name="Slide Number Placeholder 5"/>
          <p:cNvSpPr>
            <a:spLocks noGrp="1"/>
          </p:cNvSpPr>
          <p:nvPr>
            <p:ph type="sldNum" sz="quarter" idx="12"/>
          </p:nvPr>
        </p:nvSpPr>
        <p:spPr/>
        <p:txBody>
          <a:bodyPr/>
          <a:lstStyle/>
          <a:p>
            <a:fld id="{5619F27B-290F-465A-BBCC-E37D93AB174A}" type="slidenum">
              <a:rPr lang="en-US" smtClean="0"/>
              <a:pPr/>
              <a:t>7</a:t>
            </a:fld>
            <a:endParaRPr lang="en-US" dirty="0"/>
          </a:p>
        </p:txBody>
      </p:sp>
      <p:sp>
        <p:nvSpPr>
          <p:cNvPr id="7" name="Footer Placeholder 4"/>
          <p:cNvSpPr>
            <a:spLocks noGrp="1"/>
          </p:cNvSpPr>
          <p:nvPr>
            <p:ph type="ftr" sz="quarter" idx="4"/>
          </p:nvPr>
        </p:nvSpPr>
        <p:spPr>
          <a:xfrm>
            <a:off x="0" y="8687425"/>
            <a:ext cx="6154775" cy="456575"/>
          </a:xfrm>
        </p:spPr>
        <p:txBody>
          <a:bodyPr/>
          <a:lstStyle/>
          <a:p>
            <a:r>
              <a:rPr lang="en-US" sz="700" dirty="0" smtClean="0"/>
              <a:t>© 2007 Microsoft Corporation. All rights reserved.</a:t>
            </a:r>
          </a:p>
          <a:p>
            <a:r>
              <a:rPr lang="en-US" sz="700" dirty="0" smtClean="0"/>
              <a:t>This presentation is for informational purposes only. Microsoft makes no warranties, express or implied, in this summary.</a:t>
            </a:r>
            <a:endParaRPr lang="en-US" sz="7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0689" y="4202988"/>
            <a:ext cx="6727311" cy="4113862"/>
          </a:xfrm>
        </p:spPr>
        <p:txBody>
          <a:bodyPr>
            <a:normAutofit lnSpcReduction="10000"/>
          </a:bodyPr>
          <a:lstStyle/>
          <a:p>
            <a:endParaRPr lang="en-US" dirty="0"/>
          </a:p>
        </p:txBody>
      </p:sp>
      <p:sp>
        <p:nvSpPr>
          <p:cNvPr id="4" name="Date Placeholder 3"/>
          <p:cNvSpPr>
            <a:spLocks noGrp="1"/>
          </p:cNvSpPr>
          <p:nvPr>
            <p:ph type="dt" idx="10"/>
          </p:nvPr>
        </p:nvSpPr>
        <p:spPr/>
        <p:txBody>
          <a:bodyPr/>
          <a:lstStyle/>
          <a:p>
            <a:fld id="{EF04ED60-9FBD-454B-A925-B7FDD76BDA66}" type="datetime8">
              <a:rPr lang="en-US" smtClean="0"/>
              <a:pPr/>
              <a:t>10/27/2008 2:57 PM</a:t>
            </a:fld>
            <a:endParaRPr lang="en-US" dirty="0"/>
          </a:p>
        </p:txBody>
      </p:sp>
      <p:sp>
        <p:nvSpPr>
          <p:cNvPr id="5" name="Footer Placeholder 4"/>
          <p:cNvSpPr>
            <a:spLocks noGrp="1"/>
          </p:cNvSpPr>
          <p:nvPr>
            <p:ph type="ftr" sz="quarter" idx="11"/>
          </p:nvPr>
        </p:nvSpPr>
        <p:spPr>
          <a:xfrm>
            <a:off x="0" y="8687425"/>
            <a:ext cx="6154775" cy="456575"/>
          </a:xfrm>
        </p:spPr>
        <p:txBody>
          <a:bodyPr/>
          <a:lstStyle/>
          <a:p>
            <a:r>
              <a:rPr lang="en-US" dirty="0" smtClean="0"/>
              <a:t>© 2007 Microsoft Corporation. All rights reserved.</a:t>
            </a:r>
          </a:p>
          <a:p>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5619F27B-290F-465A-BBCC-E37D93AB174A}"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156080"/>
            <a:ext cx="6858000" cy="4987921"/>
          </a:xfrm>
          <a:solidFill>
            <a:schemeClr val="bg1"/>
          </a:solidFill>
        </p:spPr>
        <p:txBody>
          <a:bodyPr>
            <a:noAutofit/>
          </a:bodyPr>
          <a:lstStyle/>
          <a:p>
            <a:pPr lvl="0"/>
            <a:endParaRPr lang="en-US" dirty="0"/>
          </a:p>
        </p:txBody>
      </p:sp>
      <p:sp>
        <p:nvSpPr>
          <p:cNvPr id="4" name="Date Placeholder 3"/>
          <p:cNvSpPr>
            <a:spLocks noGrp="1"/>
          </p:cNvSpPr>
          <p:nvPr>
            <p:ph type="dt" idx="10"/>
          </p:nvPr>
        </p:nvSpPr>
        <p:spPr/>
        <p:txBody>
          <a:bodyPr/>
          <a:lstStyle/>
          <a:p>
            <a:fld id="{EF04ED60-9FBD-454B-A925-B7FDD76BDA66}" type="datetime8">
              <a:rPr lang="en-US" smtClean="0"/>
              <a:pPr/>
              <a:t>10/27/2008 1:45 PM</a:t>
            </a:fld>
            <a:endParaRPr lang="en-US" dirty="0"/>
          </a:p>
        </p:txBody>
      </p:sp>
      <p:sp>
        <p:nvSpPr>
          <p:cNvPr id="6" name="Slide Number Placeholder 5"/>
          <p:cNvSpPr>
            <a:spLocks noGrp="1"/>
          </p:cNvSpPr>
          <p:nvPr>
            <p:ph type="sldNum" sz="quarter" idx="12"/>
          </p:nvPr>
        </p:nvSpPr>
        <p:spPr/>
        <p:txBody>
          <a:bodyPr/>
          <a:lstStyle/>
          <a:p>
            <a:fld id="{5619F27B-290F-465A-BBCC-E37D93AB174A}" type="slidenum">
              <a:rPr lang="en-US" smtClean="0"/>
              <a:pPr/>
              <a:t>9</a:t>
            </a:fld>
            <a:endParaRPr lang="en-US" dirty="0"/>
          </a:p>
        </p:txBody>
      </p:sp>
      <p:sp>
        <p:nvSpPr>
          <p:cNvPr id="7" name="Footer Placeholder 4"/>
          <p:cNvSpPr>
            <a:spLocks noGrp="1"/>
          </p:cNvSpPr>
          <p:nvPr>
            <p:ph type="ftr" sz="quarter" idx="4"/>
          </p:nvPr>
        </p:nvSpPr>
        <p:spPr>
          <a:xfrm>
            <a:off x="0" y="8687425"/>
            <a:ext cx="6154775" cy="456575"/>
          </a:xfrm>
        </p:spPr>
        <p:txBody>
          <a:bodyPr/>
          <a:lstStyle/>
          <a:p>
            <a:r>
              <a:rPr lang="en-US" sz="700" dirty="0" smtClean="0"/>
              <a:t>© 2007 Microsoft Corporation. All rights reserved.</a:t>
            </a:r>
          </a:p>
          <a:p>
            <a:r>
              <a:rPr lang="en-US" sz="700" dirty="0" smtClean="0"/>
              <a:t>This presentation is for informational purposes only. Microsoft makes no warranties, express or implied, in this summary.</a:t>
            </a:r>
            <a:endParaRPr lang="en-US" sz="7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smtClean="0">
              <a:latin typeface="Segoe"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2008/10/27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2008/10/27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2008/10/27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2008/10/27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2008/10/27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2008/10/27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2008/10/27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2008/10/27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2008/10/27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2008/10/27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2008/10/27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pPr/>
              <a:t>2008/10/27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baseline="0">
          <a:solidFill>
            <a:srgbClr val="FFC000"/>
          </a:solidFill>
          <a:latin typeface="Arial" pitchFamily="34" charset="0"/>
          <a:ea typeface="微軟正黑體" pitchFamily="34" charset="-120"/>
          <a:cs typeface="+mj-cs"/>
        </a:defRPr>
      </a:lvl1pPr>
    </p:titleStyle>
    <p:bodyStyle>
      <a:lvl1pPr marL="342900" indent="-342900" algn="l" defTabSz="914400" rtl="0" eaLnBrk="1" latinLnBrk="0" hangingPunct="1">
        <a:spcBef>
          <a:spcPct val="20000"/>
        </a:spcBef>
        <a:buFont typeface="Wingdings" pitchFamily="2" charset="2"/>
        <a:buChar char="l"/>
        <a:defRPr sz="3200" kern="1200" baseline="0">
          <a:solidFill>
            <a:schemeClr val="bg1"/>
          </a:solidFill>
          <a:latin typeface="Arial" pitchFamily="34" charset="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800" kern="1200" baseline="0">
          <a:solidFill>
            <a:schemeClr val="bg1"/>
          </a:solidFill>
          <a:latin typeface="Arial" pitchFamily="34" charset="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bg1"/>
          </a:solidFill>
          <a:latin typeface="Arial" pitchFamily="34" charset="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bg1"/>
          </a:solidFill>
          <a:latin typeface="Arial" pitchFamily="34" charset="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bg1"/>
          </a:solidFill>
          <a:latin typeface="Arial" pitchFamily="34" charset="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1.png"/><Relationship Id="rId3" Type="http://schemas.openxmlformats.org/officeDocument/2006/relationships/notesSlide" Target="../notesSlides/notesSlide9.xml"/><Relationship Id="rId7" Type="http://schemas.openxmlformats.org/officeDocument/2006/relationships/image" Target="../media/image4.png"/><Relationship Id="rId12"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3.pn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oleObject" Target="../embeddings/oleObject3.bin"/><Relationship Id="rId3" Type="http://schemas.openxmlformats.org/officeDocument/2006/relationships/slideLayout" Target="../slideLayouts/slideLayout6.xml"/><Relationship Id="rId7" Type="http://schemas.openxmlformats.org/officeDocument/2006/relationships/image" Target="../media/image26.emf"/><Relationship Id="rId12" Type="http://schemas.openxmlformats.org/officeDocument/2006/relationships/oleObject" Target="../embeddings/oleObject2.bin"/><Relationship Id="rId2" Type="http://schemas.openxmlformats.org/officeDocument/2006/relationships/tags" Target="../tags/tag2.xml"/><Relationship Id="rId16" Type="http://schemas.openxmlformats.org/officeDocument/2006/relationships/image" Target="../media/image33.wmf"/><Relationship Id="rId1" Type="http://schemas.openxmlformats.org/officeDocument/2006/relationships/vmlDrawing" Target="../drawings/vmlDrawing1.vml"/><Relationship Id="rId6" Type="http://schemas.openxmlformats.org/officeDocument/2006/relationships/image" Target="../media/image25.emf"/><Relationship Id="rId11" Type="http://schemas.openxmlformats.org/officeDocument/2006/relationships/image" Target="../media/image30.jpeg"/><Relationship Id="rId5" Type="http://schemas.openxmlformats.org/officeDocument/2006/relationships/oleObject" Target="../embeddings/oleObject1.bin"/><Relationship Id="rId15" Type="http://schemas.openxmlformats.org/officeDocument/2006/relationships/image" Target="../media/image32.png"/><Relationship Id="rId10" Type="http://schemas.openxmlformats.org/officeDocument/2006/relationships/image" Target="../media/image29.jpeg"/><Relationship Id="rId4" Type="http://schemas.openxmlformats.org/officeDocument/2006/relationships/notesSlide" Target="../notesSlides/notesSlide11.xml"/><Relationship Id="rId9" Type="http://schemas.openxmlformats.org/officeDocument/2006/relationships/image" Target="../media/image28.jpeg"/><Relationship Id="rId14" Type="http://schemas.openxmlformats.org/officeDocument/2006/relationships/image" Target="../media/image31.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7.bin"/><Relationship Id="rId18" Type="http://schemas.openxmlformats.org/officeDocument/2006/relationships/image" Target="../media/image40.png"/><Relationship Id="rId3" Type="http://schemas.openxmlformats.org/officeDocument/2006/relationships/slideLayout" Target="../slideLayouts/slideLayout6.xml"/><Relationship Id="rId7" Type="http://schemas.openxmlformats.org/officeDocument/2006/relationships/image" Target="../media/image39.emf"/><Relationship Id="rId12" Type="http://schemas.openxmlformats.org/officeDocument/2006/relationships/oleObject" Target="../embeddings/oleObject6.bin"/><Relationship Id="rId17" Type="http://schemas.openxmlformats.org/officeDocument/2006/relationships/oleObject" Target="../embeddings/oleObject11.bin"/><Relationship Id="rId2" Type="http://schemas.openxmlformats.org/officeDocument/2006/relationships/tags" Target="../tags/tag3.xml"/><Relationship Id="rId16" Type="http://schemas.openxmlformats.org/officeDocument/2006/relationships/oleObject" Target="../embeddings/oleObject10.bin"/><Relationship Id="rId20" Type="http://schemas.openxmlformats.org/officeDocument/2006/relationships/oleObject" Target="../embeddings/oleObject13.bin"/><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33.wmf"/><Relationship Id="rId5" Type="http://schemas.openxmlformats.org/officeDocument/2006/relationships/image" Target="../media/image25.emf"/><Relationship Id="rId15" Type="http://schemas.openxmlformats.org/officeDocument/2006/relationships/oleObject" Target="../embeddings/oleObject9.bin"/><Relationship Id="rId10" Type="http://schemas.openxmlformats.org/officeDocument/2006/relationships/image" Target="../media/image31.emf"/><Relationship Id="rId19" Type="http://schemas.openxmlformats.org/officeDocument/2006/relationships/oleObject" Target="../embeddings/oleObject12.bin"/><Relationship Id="rId4" Type="http://schemas.openxmlformats.org/officeDocument/2006/relationships/notesSlide" Target="../notesSlides/notesSlide12.xml"/><Relationship Id="rId9" Type="http://schemas.openxmlformats.org/officeDocument/2006/relationships/image" Target="../media/image26.emf"/><Relationship Id="rId1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notesSlide" Target="../notesSlides/notesSlide16.xml"/><Relationship Id="rId16" Type="http://schemas.openxmlformats.org/officeDocument/2006/relationships/image" Target="../media/image61.png"/><Relationship Id="rId1" Type="http://schemas.openxmlformats.org/officeDocument/2006/relationships/slideLayout" Target="../slideLayouts/slideLayout6.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2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gif"/></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dirty="0" smtClean="0"/>
              <a:t>Forefront Client Security 2.0 </a:t>
            </a:r>
            <a:r>
              <a:rPr lang="zh-TW" altLang="en-US" dirty="0" smtClean="0"/>
              <a:t>搶先預覽</a:t>
            </a:r>
            <a:endParaRPr lang="zh-TW" altLang="en-US" b="0" dirty="0"/>
          </a:p>
        </p:txBody>
      </p:sp>
      <p:sp>
        <p:nvSpPr>
          <p:cNvPr id="4" name="副標題 2"/>
          <p:cNvSpPr txBox="1">
            <a:spLocks/>
          </p:cNvSpPr>
          <p:nvPr/>
        </p:nvSpPr>
        <p:spPr>
          <a:xfrm>
            <a:off x="1524000" y="4038600"/>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TW" altLang="en-US" sz="3200" b="0" i="0" u="none" strike="noStrike" kern="1200" cap="none" spc="0" normalizeH="0" baseline="0" noProof="0" smtClean="0">
                <a:ln>
                  <a:noFill/>
                </a:ln>
                <a:solidFill>
                  <a:schemeClr val="bg1"/>
                </a:solidFill>
                <a:effectLst/>
                <a:uLnTx/>
                <a:uFillTx/>
                <a:latin typeface="Arial" pitchFamily="34" charset="0"/>
                <a:ea typeface="微軟正黑體" pitchFamily="34" charset="-120"/>
                <a:cs typeface="+mn-cs"/>
              </a:rPr>
              <a:t>唐任威</a:t>
            </a:r>
            <a:endParaRPr kumimoji="0" lang="en-US" altLang="zh-TW" sz="3200" b="0" i="0" u="none" strike="noStrike" kern="1200" cap="none" spc="0" normalizeH="0" baseline="0" noProof="0" smtClean="0">
              <a:ln>
                <a:noFill/>
              </a:ln>
              <a:solidFill>
                <a:schemeClr val="bg1"/>
              </a:solidFill>
              <a:effectLst/>
              <a:uLnTx/>
              <a:uFillTx/>
              <a:latin typeface="Arial" pitchFamily="34" charset="0"/>
              <a:ea typeface="微軟正黑體" pitchFamily="34" charset="-120"/>
              <a:cs typeface="+mn-cs"/>
            </a:endParaRPr>
          </a:p>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TW" altLang="en-US" sz="3200" b="0" i="0" u="none" strike="noStrike" kern="1200" cap="none" spc="0" normalizeH="0" baseline="0" noProof="0" smtClean="0">
                <a:ln>
                  <a:noFill/>
                </a:ln>
                <a:solidFill>
                  <a:schemeClr val="bg1"/>
                </a:solidFill>
                <a:effectLst/>
                <a:uLnTx/>
                <a:uFillTx/>
                <a:latin typeface="Arial" pitchFamily="34" charset="0"/>
                <a:ea typeface="微軟正黑體" pitchFamily="34" charset="-120"/>
                <a:cs typeface="+mn-cs"/>
              </a:rPr>
              <a:t>資深講師</a:t>
            </a:r>
            <a:endParaRPr kumimoji="0" lang="en-US" altLang="zh-TW" sz="3200" b="0" i="0" u="none" strike="noStrike" kern="1200" cap="none" spc="0" normalizeH="0" baseline="0" noProof="0" smtClean="0">
              <a:ln>
                <a:noFill/>
              </a:ln>
              <a:solidFill>
                <a:schemeClr val="bg1"/>
              </a:solidFill>
              <a:effectLst/>
              <a:uLnTx/>
              <a:uFillTx/>
              <a:latin typeface="Arial" pitchFamily="34" charset="0"/>
              <a:ea typeface="微軟正黑體" pitchFamily="34" charset="-120"/>
              <a:cs typeface="+mn-cs"/>
            </a:endParaRPr>
          </a:p>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TW" altLang="en-US" sz="3200" b="0" i="0" u="none" strike="noStrike" kern="1200" cap="none" spc="0" normalizeH="0" baseline="0" noProof="0" smtClean="0">
                <a:ln>
                  <a:noFill/>
                </a:ln>
                <a:solidFill>
                  <a:schemeClr val="bg1"/>
                </a:solidFill>
                <a:effectLst/>
                <a:uLnTx/>
                <a:uFillTx/>
                <a:latin typeface="Arial" pitchFamily="34" charset="0"/>
                <a:ea typeface="微軟正黑體" pitchFamily="34" charset="-120"/>
                <a:cs typeface="+mn-cs"/>
              </a:rPr>
              <a:t>恆逸資訊教育訓練中心</a:t>
            </a:r>
            <a:endParaRPr kumimoji="0" lang="zh-TW" altLang="en-US" sz="3200" b="0" i="0" u="none" strike="noStrike" kern="1200" cap="none" spc="0" normalizeH="0" baseline="0" noProof="0" dirty="0">
              <a:ln>
                <a:noFill/>
              </a:ln>
              <a:solidFill>
                <a:schemeClr val="bg1"/>
              </a:solidFill>
              <a:effectLst/>
              <a:uLnTx/>
              <a:uFillTx/>
              <a:latin typeface="Arial" pitchFamily="34" charset="0"/>
              <a:ea typeface="微軟正黑體" pitchFamily="34" charset="-120"/>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p:cNvSpPr>
            <a:spLocks noGrp="1"/>
          </p:cNvSpPr>
          <p:nvPr>
            <p:ph idx="1"/>
          </p:nvPr>
        </p:nvSpPr>
        <p:spPr>
          <a:xfrm>
            <a:off x="381000" y="1412875"/>
            <a:ext cx="8382000" cy="5078313"/>
          </a:xfrm>
        </p:spPr>
        <p:txBody>
          <a:bodyPr>
            <a:normAutofit lnSpcReduction="10000"/>
          </a:bodyPr>
          <a:lstStyle/>
          <a:p>
            <a:r>
              <a:rPr lang="zh-TW" altLang="en-US" dirty="0" smtClean="0">
                <a:solidFill>
                  <a:srgbClr val="FFFF00"/>
                </a:solidFill>
              </a:rPr>
              <a:t>今日</a:t>
            </a:r>
            <a:endParaRPr lang="en-US" dirty="0" smtClean="0">
              <a:solidFill>
                <a:srgbClr val="FFFF00"/>
              </a:solidFill>
            </a:endParaRPr>
          </a:p>
          <a:p>
            <a:pPr lvl="1"/>
            <a:r>
              <a:rPr lang="en-US" dirty="0" smtClean="0"/>
              <a:t>Windows</a:t>
            </a:r>
            <a:r>
              <a:rPr lang="zh-TW" altLang="en-US" dirty="0" smtClean="0"/>
              <a:t> 內建防火牆技術</a:t>
            </a:r>
            <a:endParaRPr lang="en-US" dirty="0" smtClean="0"/>
          </a:p>
          <a:p>
            <a:pPr lvl="1"/>
            <a:r>
              <a:rPr lang="zh-TW" altLang="en-US" dirty="0" smtClean="0"/>
              <a:t>可符合客戶需求，但</a:t>
            </a:r>
            <a:r>
              <a:rPr lang="en-US" dirty="0" smtClean="0"/>
              <a:t>…</a:t>
            </a:r>
            <a:endParaRPr lang="en-US" dirty="0" smtClean="0"/>
          </a:p>
          <a:p>
            <a:pPr lvl="1"/>
            <a:r>
              <a:rPr lang="zh-TW" altLang="en-US" dirty="0" smtClean="0"/>
              <a:t>對管理及控管而言是一大挑戰</a:t>
            </a:r>
            <a:endParaRPr lang="en-US" dirty="0" smtClean="0"/>
          </a:p>
          <a:p>
            <a:r>
              <a:rPr lang="en-US" spc="-100" dirty="0" smtClean="0">
                <a:ln w="3175">
                  <a:noFill/>
                </a:ln>
                <a:solidFill>
                  <a:srgbClr val="FFFF00"/>
                </a:solidFill>
                <a:cs typeface="Arial" charset="0"/>
              </a:rPr>
              <a:t>FCS v2</a:t>
            </a:r>
            <a:endParaRPr lang="en-US" sz="4400" spc="-100" dirty="0" smtClean="0">
              <a:ln w="3175">
                <a:noFill/>
              </a:ln>
              <a:solidFill>
                <a:srgbClr val="FFFF00"/>
              </a:solidFill>
              <a:cs typeface="Arial" charset="0"/>
            </a:endParaRPr>
          </a:p>
          <a:p>
            <a:pPr lvl="1"/>
            <a:r>
              <a:rPr lang="en-US" dirty="0" smtClean="0"/>
              <a:t>Windows </a:t>
            </a:r>
            <a:r>
              <a:rPr lang="zh-TW" altLang="en-US" dirty="0" smtClean="0"/>
              <a:t>防火牆的集中控管：</a:t>
            </a:r>
            <a:r>
              <a:rPr lang="en-US" dirty="0" smtClean="0"/>
              <a:t>Windows </a:t>
            </a:r>
            <a:r>
              <a:rPr lang="en-US" dirty="0" smtClean="0"/>
              <a:t>XP/2003 </a:t>
            </a:r>
            <a:r>
              <a:rPr lang="zh-TW" altLang="en-US" dirty="0" smtClean="0"/>
              <a:t>及</a:t>
            </a:r>
            <a:r>
              <a:rPr lang="en-US" dirty="0" smtClean="0"/>
              <a:t> </a:t>
            </a:r>
            <a:r>
              <a:rPr lang="en-US" dirty="0" smtClean="0"/>
              <a:t>Windows Vista/2008</a:t>
            </a:r>
          </a:p>
          <a:p>
            <a:pPr lvl="1"/>
            <a:r>
              <a:rPr lang="zh-TW" altLang="en-US" dirty="0" smtClean="0"/>
              <a:t>針對服務連接埠及應用程式管理防火牆例外</a:t>
            </a:r>
            <a:endParaRPr lang="en-US" dirty="0" smtClean="0"/>
          </a:p>
          <a:p>
            <a:pPr lvl="1"/>
            <a:r>
              <a:rPr lang="zh-TW" altLang="en-US" dirty="0" smtClean="0"/>
              <a:t>支援使用者自行組態例外</a:t>
            </a:r>
            <a:endParaRPr lang="en-US" dirty="0" smtClean="0"/>
          </a:p>
          <a:p>
            <a:pPr lvl="1"/>
            <a:r>
              <a:rPr lang="zh-TW" altLang="en-US" dirty="0" smtClean="0"/>
              <a:t>可為行動用戶設定非網域設定檔</a:t>
            </a:r>
            <a:endParaRPr lang="en-US" dirty="0" smtClean="0"/>
          </a:p>
        </p:txBody>
      </p:sp>
      <p:sp>
        <p:nvSpPr>
          <p:cNvPr id="10" name="Title 9"/>
          <p:cNvSpPr>
            <a:spLocks noGrp="1"/>
          </p:cNvSpPr>
          <p:nvPr>
            <p:ph type="title"/>
          </p:nvPr>
        </p:nvSpPr>
        <p:spPr/>
        <p:txBody>
          <a:bodyPr/>
          <a:lstStyle/>
          <a:p>
            <a:r>
              <a:rPr lang="zh-TW" altLang="en-US" dirty="0" smtClean="0"/>
              <a:t>主機型防火牆</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7054" y="357166"/>
            <a:ext cx="8375946" cy="941796"/>
          </a:xfrm>
        </p:spPr>
        <p:txBody>
          <a:bodyPr>
            <a:normAutofit fontScale="90000"/>
          </a:bodyPr>
          <a:lstStyle/>
          <a:p>
            <a:r>
              <a:rPr lang="zh-TW" altLang="en-US" sz="4000" dirty="0" smtClean="0"/>
              <a:t>微軟</a:t>
            </a:r>
            <a:r>
              <a:rPr lang="en-US" sz="4000" dirty="0" smtClean="0"/>
              <a:t> Forefront </a:t>
            </a:r>
            <a:r>
              <a:rPr lang="zh-TW" altLang="en-US" sz="4000" dirty="0" smtClean="0"/>
              <a:t>代號</a:t>
            </a:r>
            <a:r>
              <a:rPr lang="en-US" sz="4000" dirty="0" smtClean="0"/>
              <a:t> </a:t>
            </a:r>
            <a:r>
              <a:rPr lang="en-US" sz="4000" dirty="0" smtClean="0"/>
              <a:t>“Stirling”</a:t>
            </a:r>
            <a:br>
              <a:rPr lang="en-US" sz="4000" dirty="0" smtClean="0"/>
            </a:br>
            <a:r>
              <a:rPr lang="en-US" sz="2800" dirty="0" smtClean="0">
                <a:solidFill>
                  <a:srgbClr val="FFFF00"/>
                </a:solidFill>
              </a:rPr>
              <a:t>FCS v2 </a:t>
            </a:r>
            <a:r>
              <a:rPr lang="zh-TW" altLang="en-US" sz="2800" dirty="0" smtClean="0">
                <a:solidFill>
                  <a:srgbClr val="FFFF00"/>
                </a:solidFill>
              </a:rPr>
              <a:t>隸屬</a:t>
            </a:r>
            <a:r>
              <a:rPr lang="en-US" sz="2800" dirty="0" smtClean="0">
                <a:solidFill>
                  <a:srgbClr val="FFFF00"/>
                </a:solidFill>
              </a:rPr>
              <a:t> </a:t>
            </a:r>
            <a:r>
              <a:rPr lang="en-US" sz="2800" dirty="0" smtClean="0">
                <a:solidFill>
                  <a:srgbClr val="FFFF00"/>
                </a:solidFill>
              </a:rPr>
              <a:t>“Stirling” </a:t>
            </a:r>
            <a:r>
              <a:rPr lang="zh-TW" altLang="en-US" sz="2800" dirty="0" smtClean="0">
                <a:solidFill>
                  <a:srgbClr val="FFFF00"/>
                </a:solidFill>
              </a:rPr>
              <a:t>安全系統</a:t>
            </a:r>
            <a:endParaRPr lang="en-US" sz="4000" dirty="0">
              <a:solidFill>
                <a:srgbClr val="FFFF00"/>
              </a:solidFill>
            </a:endParaRPr>
          </a:p>
        </p:txBody>
      </p:sp>
      <p:grpSp>
        <p:nvGrpSpPr>
          <p:cNvPr id="2" name="Group 59"/>
          <p:cNvGrpSpPr/>
          <p:nvPr/>
        </p:nvGrpSpPr>
        <p:grpSpPr>
          <a:xfrm>
            <a:off x="473222" y="1779630"/>
            <a:ext cx="8193578" cy="4736084"/>
            <a:chOff x="956280" y="1944414"/>
            <a:chExt cx="7639080" cy="4736084"/>
          </a:xfrm>
        </p:grpSpPr>
        <p:sp>
          <p:nvSpPr>
            <p:cNvPr id="8" name="Rounded Rectangle 7"/>
            <p:cNvSpPr/>
            <p:nvPr/>
          </p:nvSpPr>
          <p:spPr bwMode="auto">
            <a:xfrm>
              <a:off x="956280" y="1944414"/>
              <a:ext cx="7639080" cy="4736084"/>
            </a:xfrm>
            <a:prstGeom prst="roundRect">
              <a:avLst>
                <a:gd name="adj" fmla="val 4021"/>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 name="Rectangle 8"/>
            <p:cNvSpPr/>
            <p:nvPr/>
          </p:nvSpPr>
          <p:spPr>
            <a:xfrm>
              <a:off x="3687272" y="2022148"/>
              <a:ext cx="2180804" cy="480131"/>
            </a:xfrm>
            <a:prstGeom prst="rect">
              <a:avLst/>
            </a:prstGeom>
          </p:spPr>
          <p:txBody>
            <a:bodyPr wrap="none">
              <a:spAutoFit/>
            </a:bodyPr>
            <a:lstStyle/>
            <a:p>
              <a:pPr algn="ctr">
                <a:lnSpc>
                  <a:spcPct val="90000"/>
                </a:lnSpc>
                <a:spcBef>
                  <a:spcPct val="0"/>
                </a:spcBef>
                <a:defRPr/>
              </a:pPr>
              <a:r>
                <a:rPr lang="zh-TW" altLang="en-US" sz="2800" b="1"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Arial" pitchFamily="34" charset="0"/>
                  <a:ea typeface="微軟正黑體" pitchFamily="34" charset="-120"/>
                  <a:cs typeface="Arial" pitchFamily="34" charset="0"/>
                </a:rPr>
                <a:t>管理及能見度</a:t>
              </a:r>
              <a:endParaRPr lang="en-US" sz="2800" b="1"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Arial" pitchFamily="34" charset="0"/>
                <a:ea typeface="微軟正黑體" pitchFamily="34" charset="-120"/>
                <a:cs typeface="Arial" pitchFamily="34" charset="0"/>
              </a:endParaRPr>
            </a:p>
          </p:txBody>
        </p:sp>
      </p:grpSp>
      <p:grpSp>
        <p:nvGrpSpPr>
          <p:cNvPr id="3" name="Group 60"/>
          <p:cNvGrpSpPr/>
          <p:nvPr/>
        </p:nvGrpSpPr>
        <p:grpSpPr>
          <a:xfrm>
            <a:off x="750313" y="2326168"/>
            <a:ext cx="7691485" cy="4078014"/>
            <a:chOff x="1181283" y="2490952"/>
            <a:chExt cx="7189075" cy="4078014"/>
          </a:xfrm>
        </p:grpSpPr>
        <p:sp>
          <p:nvSpPr>
            <p:cNvPr id="11" name="Rounded Rectangle 10"/>
            <p:cNvSpPr/>
            <p:nvPr/>
          </p:nvSpPr>
          <p:spPr bwMode="auto">
            <a:xfrm>
              <a:off x="1181283" y="2490952"/>
              <a:ext cx="7189075" cy="4078014"/>
            </a:xfrm>
            <a:prstGeom prst="roundRect">
              <a:avLst>
                <a:gd name="adj" fmla="val 3980"/>
              </a:avLst>
            </a:prstGeom>
            <a:gradFill>
              <a:gsLst>
                <a:gs pos="0">
                  <a:schemeClr val="accent6">
                    <a:shade val="15000"/>
                    <a:satMod val="180000"/>
                    <a:alpha val="5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 name="TextBox 11"/>
            <p:cNvSpPr txBox="1"/>
            <p:nvPr/>
          </p:nvSpPr>
          <p:spPr>
            <a:xfrm>
              <a:off x="3995799" y="2501438"/>
              <a:ext cx="1515076" cy="523220"/>
            </a:xfrm>
            <a:prstGeom prst="rect">
              <a:avLst/>
            </a:prstGeom>
            <a:noFill/>
          </p:spPr>
          <p:txBody>
            <a:bodyPr wrap="none" rtlCol="0">
              <a:spAutoFit/>
            </a:bodyPr>
            <a:lstStyle/>
            <a:p>
              <a:r>
                <a:rPr lang="zh-TW" altLang="en-US" sz="2800" dirty="0" smtClean="0">
                  <a:effectLst>
                    <a:outerShdw blurRad="38100" dist="38100" dir="2700000" algn="tl">
                      <a:srgbClr val="000000">
                        <a:alpha val="43137"/>
                      </a:srgbClr>
                    </a:outerShdw>
                  </a:effectLst>
                  <a:latin typeface="微軟正黑體" pitchFamily="34" charset="-120"/>
                  <a:ea typeface="微軟正黑體" pitchFamily="34" charset="-120"/>
                  <a:cs typeface="Arial" pitchFamily="34" charset="0"/>
                </a:rPr>
                <a:t>動態回應</a:t>
              </a:r>
              <a:endParaRPr lang="en-US" sz="2800" dirty="0">
                <a:effectLst>
                  <a:outerShdw blurRad="38100" dist="38100" dir="2700000" algn="tl">
                    <a:srgbClr val="000000">
                      <a:alpha val="43137"/>
                    </a:srgbClr>
                  </a:outerShdw>
                </a:effectLst>
                <a:latin typeface="微軟正黑體" pitchFamily="34" charset="-120"/>
                <a:ea typeface="微軟正黑體" pitchFamily="34" charset="-120"/>
                <a:cs typeface="Arial" pitchFamily="34" charset="0"/>
              </a:endParaRPr>
            </a:p>
          </p:txBody>
        </p:sp>
      </p:grpSp>
      <p:grpSp>
        <p:nvGrpSpPr>
          <p:cNvPr id="4" name="Group 39"/>
          <p:cNvGrpSpPr/>
          <p:nvPr/>
        </p:nvGrpSpPr>
        <p:grpSpPr>
          <a:xfrm>
            <a:off x="1102877" y="2890917"/>
            <a:ext cx="2250618" cy="3285304"/>
            <a:chOff x="-1531645" y="2944865"/>
            <a:chExt cx="2250618" cy="3285304"/>
          </a:xfrm>
        </p:grpSpPr>
        <p:pic>
          <p:nvPicPr>
            <p:cNvPr id="27" name="Picture 26" descr="6-00439_s04-red.png"/>
            <p:cNvPicPr>
              <a:picLocks/>
            </p:cNvPicPr>
            <p:nvPr/>
          </p:nvPicPr>
          <p:blipFill>
            <a:blip r:embed="rId4"/>
            <a:stretch>
              <a:fillRect/>
            </a:stretch>
          </p:blipFill>
          <p:spPr>
            <a:xfrm>
              <a:off x="-1531645" y="2944865"/>
              <a:ext cx="2196429" cy="3285304"/>
            </a:xfrm>
            <a:prstGeom prst="rect">
              <a:avLst/>
            </a:prstGeom>
          </p:spPr>
        </p:pic>
        <p:sp>
          <p:nvSpPr>
            <p:cNvPr id="28" name="Text Box 21"/>
            <p:cNvSpPr txBox="1">
              <a:spLocks noChangeArrowheads="1"/>
            </p:cNvSpPr>
            <p:nvPr/>
          </p:nvSpPr>
          <p:spPr bwMode="auto">
            <a:xfrm>
              <a:off x="-1530606" y="3180570"/>
              <a:ext cx="2194351" cy="320080"/>
            </a:xfrm>
            <a:prstGeom prst="rect">
              <a:avLst/>
            </a:prstGeom>
            <a:noFill/>
            <a:ln w="12700" algn="ctr">
              <a:noFill/>
              <a:miter lim="800000"/>
              <a:headEnd/>
              <a:tailEnd/>
            </a:ln>
            <a:effectLst/>
          </p:spPr>
          <p:txBody>
            <a:bodyPr wrap="square" lIns="109718" tIns="54860" rIns="109718" bIns="54860">
              <a:spAutoFit/>
            </a:bodyPr>
            <a:lstStyle/>
            <a:p>
              <a:pPr algn="ctr" eaLnBrk="1" hangingPunct="1">
                <a:lnSpc>
                  <a:spcPct val="85000"/>
                </a:lnSpc>
                <a:spcBef>
                  <a:spcPct val="20000"/>
                </a:spcBef>
                <a:defRPr/>
              </a:pPr>
              <a:r>
                <a:rPr lang="en-US" sz="1600" b="1" dirty="0" smtClean="0">
                  <a:effectLst>
                    <a:outerShdw blurRad="38100" dist="38100" dir="2700000" algn="tl">
                      <a:srgbClr val="000000">
                        <a:alpha val="43137"/>
                      </a:srgbClr>
                    </a:outerShdw>
                  </a:effectLst>
                  <a:latin typeface="+mj-lt"/>
                </a:rPr>
                <a:t>Client And Server OS</a:t>
              </a:r>
              <a:endParaRPr lang="en-US" sz="1600" b="1" dirty="0">
                <a:effectLst>
                  <a:outerShdw blurRad="38100" dist="38100" dir="2700000" algn="tl">
                    <a:srgbClr val="000000">
                      <a:alpha val="43137"/>
                    </a:srgbClr>
                  </a:outerShdw>
                </a:effectLst>
                <a:latin typeface="+mj-lt"/>
              </a:endParaRPr>
            </a:p>
          </p:txBody>
        </p:sp>
        <p:pic>
          <p:nvPicPr>
            <p:cNvPr id="29" name="Picture 76" descr="Security Download all no shadow"/>
            <p:cNvPicPr>
              <a:picLocks noChangeAspect="1" noChangeArrowheads="1"/>
            </p:cNvPicPr>
            <p:nvPr/>
          </p:nvPicPr>
          <p:blipFill>
            <a:blip r:embed="rId5"/>
            <a:srcRect/>
            <a:stretch>
              <a:fillRect/>
            </a:stretch>
          </p:blipFill>
          <p:spPr bwMode="auto">
            <a:xfrm>
              <a:off x="-976901" y="3678253"/>
              <a:ext cx="1086940" cy="1142868"/>
            </a:xfrm>
            <a:prstGeom prst="rect">
              <a:avLst/>
            </a:prstGeom>
            <a:noFill/>
            <a:ln w="9525">
              <a:noFill/>
              <a:miter lim="800000"/>
              <a:headEnd/>
              <a:tailEnd/>
            </a:ln>
          </p:spPr>
        </p:pic>
        <p:pic>
          <p:nvPicPr>
            <p:cNvPr id="30" name="Picture 2" descr="C:\Program Files\Microsoft Resource DVD Artwork\DVD_ART\BoxShots_Logos\Forefront Client Security\Forefront Client Security logo bl.png"/>
            <p:cNvPicPr>
              <a:picLocks noChangeAspect="1" noChangeArrowheads="1"/>
            </p:cNvPicPr>
            <p:nvPr/>
          </p:nvPicPr>
          <p:blipFill>
            <a:blip r:embed="rId6"/>
            <a:stretch>
              <a:fillRect/>
            </a:stretch>
          </p:blipFill>
          <p:spPr bwMode="auto">
            <a:xfrm>
              <a:off x="-1331751" y="5154829"/>
              <a:ext cx="1796641" cy="836060"/>
            </a:xfrm>
            <a:prstGeom prst="rect">
              <a:avLst/>
            </a:prstGeom>
            <a:noFill/>
            <a:ln>
              <a:noFill/>
            </a:ln>
          </p:spPr>
        </p:pic>
        <p:grpSp>
          <p:nvGrpSpPr>
            <p:cNvPr id="6" name="Group 38"/>
            <p:cNvGrpSpPr/>
            <p:nvPr/>
          </p:nvGrpSpPr>
          <p:grpSpPr>
            <a:xfrm>
              <a:off x="67808" y="4881240"/>
              <a:ext cx="651165" cy="959162"/>
              <a:chOff x="247923" y="4881240"/>
              <a:chExt cx="651165" cy="959162"/>
            </a:xfrm>
          </p:grpSpPr>
          <p:sp>
            <p:nvSpPr>
              <p:cNvPr id="36" name="Diagonal Stripe 35"/>
              <p:cNvSpPr/>
              <p:nvPr/>
            </p:nvSpPr>
            <p:spPr bwMode="auto">
              <a:xfrm rot="5400000">
                <a:off x="93925" y="5035238"/>
                <a:ext cx="959162" cy="651165"/>
              </a:xfrm>
              <a:prstGeom prst="diagStripe">
                <a:avLst>
                  <a:gd name="adj" fmla="val 52859"/>
                </a:avLst>
              </a:prstGeom>
              <a:gradFill>
                <a:gsLst>
                  <a:gs pos="0">
                    <a:schemeClr val="tx2">
                      <a:lumMod val="50000"/>
                    </a:schemeClr>
                  </a:gs>
                  <a:gs pos="50000">
                    <a:schemeClr val="tx2">
                      <a:lumMod val="75000"/>
                    </a:schemeClr>
                  </a:gs>
                  <a:gs pos="70000">
                    <a:schemeClr val="tx2">
                      <a:lumMod val="90000"/>
                    </a:schemeClr>
                  </a:gs>
                  <a:gs pos="100000">
                    <a:schemeClr val="tx2"/>
                  </a:gs>
                </a:gsLst>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7" name="TextBox 36"/>
              <p:cNvSpPr txBox="1"/>
              <p:nvPr/>
            </p:nvSpPr>
            <p:spPr>
              <a:xfrm rot="3514269">
                <a:off x="391563" y="4982069"/>
                <a:ext cx="498855" cy="477054"/>
              </a:xfrm>
              <a:prstGeom prst="rect">
                <a:avLst/>
              </a:prstGeom>
              <a:noFill/>
            </p:spPr>
            <p:txBody>
              <a:bodyPr wrap="none" rtlCol="0">
                <a:spAutoFit/>
              </a:bodyPr>
              <a:lstStyle/>
              <a:p>
                <a:r>
                  <a:rPr lang="en-US" sz="2500" b="1" dirty="0" smtClean="0">
                    <a:solidFill>
                      <a:schemeClr val="bg1"/>
                    </a:solidFill>
                    <a:effectLst>
                      <a:outerShdw blurRad="38100" dist="38100" dir="2700000" algn="tl">
                        <a:srgbClr val="000000">
                          <a:alpha val="43137"/>
                        </a:srgbClr>
                      </a:outerShdw>
                    </a:effectLst>
                  </a:rPr>
                  <a:t>v2</a:t>
                </a:r>
              </a:p>
            </p:txBody>
          </p:sp>
        </p:grpSp>
      </p:grpSp>
      <p:grpSp>
        <p:nvGrpSpPr>
          <p:cNvPr id="7" name="Group 43"/>
          <p:cNvGrpSpPr/>
          <p:nvPr/>
        </p:nvGrpSpPr>
        <p:grpSpPr>
          <a:xfrm>
            <a:off x="3244131" y="2862643"/>
            <a:ext cx="4976930" cy="3362863"/>
            <a:chOff x="3172691" y="3027427"/>
            <a:chExt cx="4976930" cy="3362863"/>
          </a:xfrm>
        </p:grpSpPr>
        <p:grpSp>
          <p:nvGrpSpPr>
            <p:cNvPr id="10" name="Group 41"/>
            <p:cNvGrpSpPr/>
            <p:nvPr/>
          </p:nvGrpSpPr>
          <p:grpSpPr>
            <a:xfrm>
              <a:off x="3576375" y="3027427"/>
              <a:ext cx="4573246" cy="3362863"/>
              <a:chOff x="3576375" y="3027427"/>
              <a:chExt cx="4573246" cy="3362863"/>
            </a:xfrm>
          </p:grpSpPr>
          <p:pic>
            <p:nvPicPr>
              <p:cNvPr id="13" name="Picture 12" descr="6-00439_s04-red.png"/>
              <p:cNvPicPr>
                <a:picLocks/>
              </p:cNvPicPr>
              <p:nvPr/>
            </p:nvPicPr>
            <p:blipFill>
              <a:blip r:embed="rId4"/>
              <a:stretch>
                <a:fillRect/>
              </a:stretch>
            </p:blipFill>
            <p:spPr>
              <a:xfrm>
                <a:off x="5859517" y="3055701"/>
                <a:ext cx="2196429" cy="3285304"/>
              </a:xfrm>
              <a:prstGeom prst="rect">
                <a:avLst/>
              </a:prstGeom>
            </p:spPr>
          </p:pic>
          <p:pic>
            <p:nvPicPr>
              <p:cNvPr id="14" name="Picture 13" descr="6-00439_s04-red.png"/>
              <p:cNvPicPr>
                <a:picLocks/>
              </p:cNvPicPr>
              <p:nvPr/>
            </p:nvPicPr>
            <p:blipFill>
              <a:blip r:embed="rId4"/>
              <a:stretch>
                <a:fillRect/>
              </a:stretch>
            </p:blipFill>
            <p:spPr>
              <a:xfrm>
                <a:off x="3665482" y="3055701"/>
                <a:ext cx="2196429" cy="3285304"/>
              </a:xfrm>
              <a:prstGeom prst="rect">
                <a:avLst/>
              </a:prstGeom>
            </p:spPr>
          </p:pic>
          <p:sp>
            <p:nvSpPr>
              <p:cNvPr id="15" name="Text Box 21"/>
              <p:cNvSpPr txBox="1">
                <a:spLocks noChangeArrowheads="1"/>
              </p:cNvSpPr>
              <p:nvPr/>
            </p:nvSpPr>
            <p:spPr bwMode="auto">
              <a:xfrm>
                <a:off x="6043331" y="3291406"/>
                <a:ext cx="1828800" cy="321875"/>
              </a:xfrm>
              <a:prstGeom prst="rect">
                <a:avLst/>
              </a:prstGeom>
              <a:noFill/>
              <a:ln w="12700" algn="ctr">
                <a:noFill/>
                <a:miter lim="800000"/>
                <a:headEnd/>
                <a:tailEnd/>
              </a:ln>
              <a:effectLst/>
            </p:spPr>
            <p:txBody>
              <a:bodyPr wrap="square" lIns="109718" tIns="54860" rIns="109718" bIns="54860">
                <a:spAutoFit/>
              </a:bodyPr>
              <a:lstStyle/>
              <a:p>
                <a:pPr algn="ctr" eaLnBrk="1" hangingPunct="1">
                  <a:lnSpc>
                    <a:spcPct val="85000"/>
                  </a:lnSpc>
                  <a:spcBef>
                    <a:spcPct val="20000"/>
                  </a:spcBef>
                  <a:defRPr/>
                </a:pPr>
                <a:r>
                  <a:rPr lang="en-US" sz="1600" b="1" dirty="0" smtClean="0">
                    <a:effectLst>
                      <a:outerShdw blurRad="38100" dist="38100" dir="2700000" algn="tl">
                        <a:srgbClr val="000000">
                          <a:alpha val="43137"/>
                        </a:srgbClr>
                      </a:outerShdw>
                    </a:effectLst>
                    <a:latin typeface="+mj-lt"/>
                  </a:rPr>
                  <a:t>Network Edge</a:t>
                </a:r>
                <a:endParaRPr lang="en-US" sz="1600" b="1" dirty="0">
                  <a:effectLst>
                    <a:outerShdw blurRad="38100" dist="38100" dir="2700000" algn="tl">
                      <a:srgbClr val="000000">
                        <a:alpha val="43137"/>
                      </a:srgbClr>
                    </a:outerShdw>
                  </a:effectLst>
                  <a:latin typeface="+mj-lt"/>
                </a:endParaRPr>
              </a:p>
            </p:txBody>
          </p:sp>
          <p:grpSp>
            <p:nvGrpSpPr>
              <p:cNvPr id="16" name="Group 63"/>
              <p:cNvGrpSpPr/>
              <p:nvPr/>
            </p:nvGrpSpPr>
            <p:grpSpPr>
              <a:xfrm>
                <a:off x="6597636" y="3780926"/>
                <a:ext cx="720191" cy="1159195"/>
                <a:chOff x="8633644" y="3183353"/>
                <a:chExt cx="754380" cy="1415416"/>
              </a:xfrm>
            </p:grpSpPr>
            <p:pic>
              <p:nvPicPr>
                <p:cNvPr id="17" name="Picture 46" descr="Security Emergency Procedure"/>
                <p:cNvPicPr>
                  <a:picLocks noChangeAspect="1" noChangeArrowheads="1"/>
                </p:cNvPicPr>
                <p:nvPr/>
              </p:nvPicPr>
              <p:blipFill>
                <a:blip r:embed="rId7"/>
                <a:srcRect/>
                <a:stretch>
                  <a:fillRect/>
                </a:stretch>
              </p:blipFill>
              <p:spPr bwMode="auto">
                <a:xfrm>
                  <a:off x="8633644" y="3183353"/>
                  <a:ext cx="474441" cy="844123"/>
                </a:xfrm>
                <a:prstGeom prst="rect">
                  <a:avLst/>
                </a:prstGeom>
                <a:noFill/>
                <a:ln w="9525">
                  <a:noFill/>
                  <a:miter lim="800000"/>
                  <a:headEnd/>
                  <a:tailEnd/>
                </a:ln>
              </p:spPr>
            </p:pic>
            <p:pic>
              <p:nvPicPr>
                <p:cNvPr id="18" name="Picture 48" descr="Security Download Server"/>
                <p:cNvPicPr>
                  <a:picLocks noChangeAspect="1" noChangeArrowheads="1"/>
                </p:cNvPicPr>
                <p:nvPr/>
              </p:nvPicPr>
              <p:blipFill>
                <a:blip r:embed="rId8"/>
                <a:srcRect/>
                <a:stretch>
                  <a:fillRect/>
                </a:stretch>
              </p:blipFill>
              <p:spPr bwMode="auto">
                <a:xfrm>
                  <a:off x="8915400" y="3657600"/>
                  <a:ext cx="472624" cy="707902"/>
                </a:xfrm>
                <a:prstGeom prst="rect">
                  <a:avLst/>
                </a:prstGeom>
                <a:noFill/>
                <a:ln w="9525">
                  <a:noFill/>
                  <a:miter lim="800000"/>
                  <a:headEnd/>
                  <a:tailEnd/>
                </a:ln>
              </p:spPr>
            </p:pic>
            <p:pic>
              <p:nvPicPr>
                <p:cNvPr id="19" name="Picture 49" descr="Firewall fire wall"/>
                <p:cNvPicPr>
                  <a:picLocks noChangeAspect="1" noChangeArrowheads="1"/>
                </p:cNvPicPr>
                <p:nvPr/>
              </p:nvPicPr>
              <p:blipFill>
                <a:blip r:embed="rId9"/>
                <a:srcRect/>
                <a:stretch>
                  <a:fillRect/>
                </a:stretch>
              </p:blipFill>
              <p:spPr bwMode="auto">
                <a:xfrm>
                  <a:off x="9126879" y="4279646"/>
                  <a:ext cx="219490" cy="319123"/>
                </a:xfrm>
                <a:prstGeom prst="rect">
                  <a:avLst/>
                </a:prstGeom>
                <a:noFill/>
                <a:ln w="9525">
                  <a:noFill/>
                  <a:miter lim="800000"/>
                  <a:headEnd/>
                  <a:tailEnd/>
                </a:ln>
              </p:spPr>
            </p:pic>
          </p:grpSp>
          <p:sp>
            <p:nvSpPr>
              <p:cNvPr id="21" name="Text Box 21"/>
              <p:cNvSpPr txBox="1">
                <a:spLocks noChangeArrowheads="1"/>
              </p:cNvSpPr>
              <p:nvPr/>
            </p:nvSpPr>
            <p:spPr bwMode="auto">
              <a:xfrm>
                <a:off x="3770468" y="3291406"/>
                <a:ext cx="1986456" cy="321875"/>
              </a:xfrm>
              <a:prstGeom prst="rect">
                <a:avLst/>
              </a:prstGeom>
              <a:noFill/>
              <a:ln w="12700" algn="ctr">
                <a:noFill/>
                <a:miter lim="800000"/>
                <a:headEnd/>
                <a:tailEnd/>
              </a:ln>
              <a:effectLst/>
            </p:spPr>
            <p:txBody>
              <a:bodyPr wrap="square" lIns="109718" tIns="54860" rIns="109718" bIns="54860">
                <a:spAutoFit/>
              </a:bodyPr>
              <a:lstStyle/>
              <a:p>
                <a:pPr algn="ctr" eaLnBrk="1" hangingPunct="1">
                  <a:lnSpc>
                    <a:spcPct val="85000"/>
                  </a:lnSpc>
                  <a:spcBef>
                    <a:spcPct val="20000"/>
                  </a:spcBef>
                  <a:defRPr/>
                </a:pPr>
                <a:r>
                  <a:rPr lang="en-US" sz="1600" b="1" dirty="0" smtClean="0">
                    <a:effectLst>
                      <a:outerShdw blurRad="38100" dist="38100" dir="2700000" algn="tl">
                        <a:srgbClr val="000000">
                          <a:alpha val="43137"/>
                        </a:srgbClr>
                      </a:outerShdw>
                    </a:effectLst>
                    <a:latin typeface="+mj-lt"/>
                  </a:rPr>
                  <a:t>Server Applications</a:t>
                </a:r>
                <a:endParaRPr lang="en-US" sz="1600" b="1" dirty="0">
                  <a:effectLst>
                    <a:outerShdw blurRad="38100" dist="38100" dir="2700000" algn="tl">
                      <a:srgbClr val="000000">
                        <a:alpha val="43137"/>
                      </a:srgbClr>
                    </a:outerShdw>
                  </a:effectLst>
                  <a:latin typeface="+mj-lt"/>
                </a:endParaRPr>
              </a:p>
            </p:txBody>
          </p:sp>
          <p:grpSp>
            <p:nvGrpSpPr>
              <p:cNvPr id="20" name="Group 47"/>
              <p:cNvGrpSpPr/>
              <p:nvPr/>
            </p:nvGrpSpPr>
            <p:grpSpPr>
              <a:xfrm>
                <a:off x="4223553" y="3811643"/>
                <a:ext cx="1080287" cy="1097761"/>
                <a:chOff x="4867072" y="3466755"/>
                <a:chExt cx="1013452" cy="1181445"/>
              </a:xfrm>
            </p:grpSpPr>
            <p:pic>
              <p:nvPicPr>
                <p:cNvPr id="23" name="Picture 43" descr="Security Download Server"/>
                <p:cNvPicPr>
                  <a:picLocks noChangeAspect="1" noChangeArrowheads="1"/>
                </p:cNvPicPr>
                <p:nvPr/>
              </p:nvPicPr>
              <p:blipFill>
                <a:blip r:embed="rId10"/>
                <a:srcRect/>
                <a:stretch>
                  <a:fillRect/>
                </a:stretch>
              </p:blipFill>
              <p:spPr bwMode="auto">
                <a:xfrm>
                  <a:off x="4867072" y="3466755"/>
                  <a:ext cx="622724" cy="920796"/>
                </a:xfrm>
                <a:prstGeom prst="rect">
                  <a:avLst/>
                </a:prstGeom>
                <a:noFill/>
                <a:ln w="9525">
                  <a:noFill/>
                  <a:miter lim="800000"/>
                  <a:headEnd/>
                  <a:tailEnd/>
                </a:ln>
              </p:spPr>
            </p:pic>
            <p:pic>
              <p:nvPicPr>
                <p:cNvPr id="24" name="Picture 44" descr="Security Download Server"/>
                <p:cNvPicPr>
                  <a:picLocks noChangeAspect="1" noChangeArrowheads="1"/>
                </p:cNvPicPr>
                <p:nvPr/>
              </p:nvPicPr>
              <p:blipFill>
                <a:blip r:embed="rId10"/>
                <a:srcRect/>
                <a:stretch>
                  <a:fillRect/>
                </a:stretch>
              </p:blipFill>
              <p:spPr bwMode="auto">
                <a:xfrm>
                  <a:off x="5257800" y="3727404"/>
                  <a:ext cx="622724" cy="920796"/>
                </a:xfrm>
                <a:prstGeom prst="rect">
                  <a:avLst/>
                </a:prstGeom>
                <a:noFill/>
                <a:ln w="9525">
                  <a:noFill/>
                  <a:miter lim="800000"/>
                  <a:headEnd/>
                  <a:tailEnd/>
                </a:ln>
              </p:spPr>
            </p:pic>
          </p:grpSp>
          <p:pic>
            <p:nvPicPr>
              <p:cNvPr id="25" name="Picture 37" descr="C:\Program Files\Microsoft Resource DVD Artwork\DVD_ART\BoxShots_Logos\Forefront Security for Sharepoint\Forefront Security for Sharepoint logo bl.png"/>
              <p:cNvPicPr>
                <a:picLocks noChangeAspect="1" noChangeArrowheads="1"/>
              </p:cNvPicPr>
              <p:nvPr/>
            </p:nvPicPr>
            <p:blipFill>
              <a:blip r:embed="rId11"/>
              <a:stretch>
                <a:fillRect/>
              </a:stretch>
            </p:blipFill>
            <p:spPr bwMode="auto">
              <a:xfrm>
                <a:off x="3850770" y="5683006"/>
                <a:ext cx="1825852" cy="533843"/>
              </a:xfrm>
              <a:prstGeom prst="rect">
                <a:avLst/>
              </a:prstGeom>
              <a:noFill/>
              <a:ln>
                <a:noFill/>
              </a:ln>
            </p:spPr>
          </p:pic>
          <p:pic>
            <p:nvPicPr>
              <p:cNvPr id="26" name="Picture 38" descr="C:\Program Files\Microsoft Resource DVD Artwork\DVD_ART\BoxShots_Logos\Forefront Security for Exchange Server\Forefront Security for Exchange Server logo bl.png"/>
              <p:cNvPicPr>
                <a:picLocks noChangeAspect="1" noChangeArrowheads="1"/>
              </p:cNvPicPr>
              <p:nvPr/>
            </p:nvPicPr>
            <p:blipFill>
              <a:blip r:embed="rId12"/>
              <a:stretch>
                <a:fillRect/>
              </a:stretch>
            </p:blipFill>
            <p:spPr bwMode="auto">
              <a:xfrm>
                <a:off x="3837928" y="5097502"/>
                <a:ext cx="1906960" cy="451523"/>
              </a:xfrm>
              <a:prstGeom prst="rect">
                <a:avLst/>
              </a:prstGeom>
              <a:noFill/>
              <a:ln>
                <a:noFill/>
              </a:ln>
            </p:spPr>
          </p:pic>
          <p:sp>
            <p:nvSpPr>
              <p:cNvPr id="32" name="Rounded Rectangle 31"/>
              <p:cNvSpPr/>
              <p:nvPr/>
            </p:nvSpPr>
            <p:spPr>
              <a:xfrm>
                <a:off x="3576375" y="3027427"/>
                <a:ext cx="4556243" cy="3362863"/>
              </a:xfrm>
              <a:prstGeom prst="roundRect">
                <a:avLst>
                  <a:gd name="adj" fmla="val 5588"/>
                </a:avLst>
              </a:prstGeom>
              <a:noFill/>
              <a:ln w="38100" cmpd="sng">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40"/>
              <p:cNvGrpSpPr/>
              <p:nvPr/>
            </p:nvGrpSpPr>
            <p:grpSpPr>
              <a:xfrm>
                <a:off x="6788724" y="3030695"/>
                <a:ext cx="1360897" cy="2001704"/>
                <a:chOff x="9143999" y="1880767"/>
                <a:chExt cx="1360897" cy="2001704"/>
              </a:xfrm>
            </p:grpSpPr>
            <p:sp>
              <p:nvSpPr>
                <p:cNvPr id="33" name="Diagonal Stripe 32"/>
                <p:cNvSpPr/>
                <p:nvPr/>
              </p:nvSpPr>
              <p:spPr bwMode="auto">
                <a:xfrm rot="5400000">
                  <a:off x="8823596" y="2201170"/>
                  <a:ext cx="2001704" cy="1360897"/>
                </a:xfrm>
                <a:prstGeom prst="diagStripe">
                  <a:avLst>
                    <a:gd name="adj" fmla="val 55590"/>
                  </a:avLst>
                </a:prstGeom>
                <a:gradFill>
                  <a:gsLst>
                    <a:gs pos="0">
                      <a:schemeClr val="tx2">
                        <a:lumMod val="50000"/>
                      </a:schemeClr>
                    </a:gs>
                    <a:gs pos="50000">
                      <a:schemeClr val="tx2">
                        <a:lumMod val="75000"/>
                      </a:schemeClr>
                    </a:gs>
                    <a:gs pos="70000">
                      <a:schemeClr val="tx2">
                        <a:lumMod val="90000"/>
                      </a:schemeClr>
                    </a:gs>
                    <a:gs pos="100000">
                      <a:schemeClr val="tx2"/>
                    </a:gs>
                  </a:gsLst>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4" name="TextBox 33"/>
                <p:cNvSpPr txBox="1"/>
                <p:nvPr/>
              </p:nvSpPr>
              <p:spPr>
                <a:xfrm rot="3428425">
                  <a:off x="9376843" y="2446651"/>
                  <a:ext cx="1539645" cy="468242"/>
                </a:xfrm>
                <a:prstGeom prst="rect">
                  <a:avLst/>
                </a:prstGeom>
                <a:noFill/>
              </p:spPr>
              <p:txBody>
                <a:bodyPr wrap="none" rtlCol="0">
                  <a:spAutoFit/>
                </a:bodyPr>
                <a:lstStyle/>
                <a:p>
                  <a:r>
                    <a:rPr lang="en-US" sz="4000" b="1" dirty="0" smtClean="0">
                      <a:solidFill>
                        <a:schemeClr val="bg1"/>
                      </a:solidFill>
                      <a:effectLst>
                        <a:outerShdw blurRad="38100" dist="38100" dir="2700000" algn="tl">
                          <a:srgbClr val="000000">
                            <a:alpha val="43137"/>
                          </a:srgbClr>
                        </a:outerShdw>
                      </a:effectLst>
                    </a:rPr>
                    <a:t>vNext</a:t>
                  </a:r>
                </a:p>
              </p:txBody>
            </p:sp>
          </p:grpSp>
          <p:pic>
            <p:nvPicPr>
              <p:cNvPr id="35" name="Picture 2" descr="C:\Users\nsagez\Desktop\Forefront-TMG_bL.png"/>
              <p:cNvPicPr>
                <a:picLocks noChangeAspect="1" noChangeArrowheads="1"/>
              </p:cNvPicPr>
              <p:nvPr/>
            </p:nvPicPr>
            <p:blipFill>
              <a:blip r:embed="rId13"/>
              <a:srcRect/>
              <a:stretch>
                <a:fillRect/>
              </a:stretch>
            </p:blipFill>
            <p:spPr bwMode="auto">
              <a:xfrm>
                <a:off x="5925167" y="5088318"/>
                <a:ext cx="2064667" cy="458815"/>
              </a:xfrm>
              <a:prstGeom prst="rect">
                <a:avLst/>
              </a:prstGeom>
              <a:noFill/>
            </p:spPr>
          </p:pic>
        </p:grpSp>
        <p:sp>
          <p:nvSpPr>
            <p:cNvPr id="43" name="TextBox 42"/>
            <p:cNvSpPr txBox="1"/>
            <p:nvPr/>
          </p:nvSpPr>
          <p:spPr>
            <a:xfrm>
              <a:off x="3172691" y="4516579"/>
              <a:ext cx="377026" cy="553998"/>
            </a:xfrm>
            <a:prstGeom prst="rect">
              <a:avLst/>
            </a:prstGeom>
            <a:noFill/>
          </p:spPr>
          <p:txBody>
            <a:bodyPr wrap="none" rtlCol="0">
              <a:spAutoFit/>
            </a:bodyPr>
            <a:lstStyle/>
            <a:p>
              <a:r>
                <a:rPr lang="en-US" sz="3000" b="1" dirty="0" smtClean="0">
                  <a:solidFill>
                    <a:srgbClr val="FF0000"/>
                  </a:solidFill>
                </a:rPr>
                <a:t>+</a:t>
              </a:r>
              <a:endParaRPr lang="en-US" sz="3000" b="1" dirty="0">
                <a:solidFill>
                  <a:srgbClr val="FF0000"/>
                </a:solidFill>
              </a:endParaRP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344064"/>
            <a:ext cx="8375946" cy="941796"/>
          </a:xfrm>
        </p:spPr>
        <p:txBody>
          <a:bodyPr>
            <a:normAutofit fontScale="90000"/>
          </a:bodyPr>
          <a:lstStyle/>
          <a:p>
            <a:r>
              <a:rPr lang="zh-TW" altLang="en-US" sz="4000" dirty="0" smtClean="0"/>
              <a:t>微軟</a:t>
            </a:r>
            <a:r>
              <a:rPr lang="en-US" sz="4000" dirty="0" smtClean="0"/>
              <a:t> Forefront </a:t>
            </a:r>
            <a:r>
              <a:rPr lang="zh-TW" altLang="en-US" sz="4000" dirty="0" smtClean="0"/>
              <a:t>代號</a:t>
            </a:r>
            <a:r>
              <a:rPr lang="en-US" sz="4000" dirty="0" smtClean="0"/>
              <a:t> “</a:t>
            </a:r>
            <a:r>
              <a:rPr lang="en-US" sz="4000" dirty="0" err="1" smtClean="0"/>
              <a:t>Stirling</a:t>
            </a:r>
            <a:r>
              <a:rPr lang="en-US" sz="4000" dirty="0" smtClean="0"/>
              <a:t>” </a:t>
            </a:r>
            <a:r>
              <a:rPr lang="en-US" sz="4000" dirty="0" smtClean="0"/>
              <a:t/>
            </a:r>
            <a:br>
              <a:rPr lang="en-US" sz="4000" dirty="0" smtClean="0"/>
            </a:br>
            <a:r>
              <a:rPr lang="zh-TW" altLang="en-US" sz="2800" dirty="0" smtClean="0">
                <a:solidFill>
                  <a:srgbClr val="FFFF00"/>
                </a:solidFill>
              </a:rPr>
              <a:t>整合式的安全系統</a:t>
            </a:r>
            <a:endParaRPr lang="en-US" sz="4000" dirty="0">
              <a:solidFill>
                <a:srgbClr val="FFFF00"/>
              </a:solidFill>
            </a:endParaRPr>
          </a:p>
        </p:txBody>
      </p:sp>
      <p:sp>
        <p:nvSpPr>
          <p:cNvPr id="3" name="Text Placeholder 2"/>
          <p:cNvSpPr>
            <a:spLocks noGrp="1"/>
          </p:cNvSpPr>
          <p:nvPr>
            <p:ph idx="1"/>
          </p:nvPr>
        </p:nvSpPr>
        <p:spPr>
          <a:xfrm>
            <a:off x="381000" y="1643050"/>
            <a:ext cx="8382000" cy="3853363"/>
          </a:xfrm>
        </p:spPr>
        <p:txBody>
          <a:bodyPr>
            <a:normAutofit fontScale="92500" lnSpcReduction="10000"/>
          </a:bodyPr>
          <a:lstStyle/>
          <a:p>
            <a:r>
              <a:rPr lang="zh-TW" altLang="en-US" sz="2400" dirty="0" smtClean="0"/>
              <a:t>採用封閉的最佳</a:t>
            </a:r>
            <a:r>
              <a:rPr lang="zh-TW" altLang="en-US" sz="2400" dirty="0" smtClean="0"/>
              <a:t>產品解決方案是不夠的</a:t>
            </a:r>
            <a:endParaRPr lang="en-US" sz="2400" dirty="0" smtClean="0"/>
          </a:p>
          <a:p>
            <a:pPr lvl="1"/>
            <a:r>
              <a:rPr lang="zh-TW" altLang="en-US" sz="2000" dirty="0" smtClean="0"/>
              <a:t>現今大多客戶均採用此方法且仍然面臨安全問題</a:t>
            </a:r>
            <a:endParaRPr lang="en-US" sz="2000" dirty="0" smtClean="0"/>
          </a:p>
          <a:p>
            <a:pPr lvl="1"/>
            <a:r>
              <a:rPr lang="zh-TW" altLang="en-US" sz="2000" dirty="0" smtClean="0"/>
              <a:t>以手動的方法協同作業是困難且不完整的</a:t>
            </a:r>
            <a:endParaRPr lang="en-US" sz="2000" dirty="0" smtClean="0"/>
          </a:p>
          <a:p>
            <a:pPr lvl="1"/>
            <a:r>
              <a:rPr lang="zh-TW" altLang="en-US" sz="2000" dirty="0" smtClean="0"/>
              <a:t>將以昂貴且困難的方式去瞭解假如 </a:t>
            </a:r>
            <a:r>
              <a:rPr lang="en-US" altLang="zh-TW" sz="2000" dirty="0" smtClean="0"/>
              <a:t>“</a:t>
            </a:r>
            <a:r>
              <a:rPr lang="zh-TW" altLang="en-US" sz="2000" dirty="0" smtClean="0"/>
              <a:t>我很安全</a:t>
            </a:r>
            <a:r>
              <a:rPr lang="en-US" altLang="zh-TW" sz="2000" dirty="0" smtClean="0"/>
              <a:t>”</a:t>
            </a:r>
            <a:endParaRPr lang="en-US" sz="2000" dirty="0" smtClean="0"/>
          </a:p>
          <a:p>
            <a:pPr lvl="1"/>
            <a:endParaRPr lang="en-US" sz="2000" dirty="0" smtClean="0"/>
          </a:p>
          <a:p>
            <a:endParaRPr lang="en-US" sz="2400" dirty="0" smtClean="0"/>
          </a:p>
          <a:p>
            <a:r>
              <a:rPr lang="zh-TW" altLang="en-US" sz="2400" dirty="0" smtClean="0"/>
              <a:t>答案是 </a:t>
            </a:r>
            <a:r>
              <a:rPr lang="en-US" sz="2400" dirty="0" err="1" smtClean="0"/>
              <a:t>Stirling</a:t>
            </a:r>
            <a:r>
              <a:rPr lang="en-US" sz="2400" dirty="0" smtClean="0"/>
              <a:t> </a:t>
            </a:r>
            <a:r>
              <a:rPr lang="zh-TW" altLang="en-US" sz="2400" dirty="0" smtClean="0"/>
              <a:t>及動態回應技術</a:t>
            </a:r>
            <a:endParaRPr lang="en-US" sz="2400" dirty="0" smtClean="0"/>
          </a:p>
          <a:p>
            <a:pPr lvl="1"/>
            <a:r>
              <a:rPr lang="zh-TW" altLang="en-US" sz="2000" dirty="0" smtClean="0"/>
              <a:t>橫跨企業組織的縱深防護</a:t>
            </a:r>
            <a:endParaRPr lang="en-US" sz="2000" dirty="0" smtClean="0"/>
          </a:p>
          <a:p>
            <a:pPr lvl="1"/>
            <a:r>
              <a:rPr lang="zh-TW" altLang="en-US" sz="2000" dirty="0" smtClean="0"/>
              <a:t>協同作業的防護技術</a:t>
            </a:r>
            <a:endParaRPr lang="en-US" sz="2000" dirty="0" smtClean="0"/>
          </a:p>
          <a:p>
            <a:pPr lvl="1"/>
            <a:r>
              <a:rPr lang="zh-TW" altLang="en-US" sz="2000" dirty="0" smtClean="0"/>
              <a:t>可分享安全狀態資訊的防護技術</a:t>
            </a:r>
            <a:endParaRPr lang="en-US" sz="2000" dirty="0" smtClean="0"/>
          </a:p>
          <a:p>
            <a:pPr lvl="1"/>
            <a:r>
              <a:rPr lang="zh-TW" altLang="en-US" sz="2000" dirty="0" smtClean="0"/>
              <a:t>可同時採取措施的防護</a:t>
            </a:r>
            <a:r>
              <a:rPr lang="zh-TW" altLang="en-US" sz="2000" dirty="0" smtClean="0"/>
              <a:t>技術</a:t>
            </a:r>
            <a:endParaRPr lang="en-US" sz="2000" dirty="0" smtClean="0"/>
          </a:p>
        </p:txBody>
      </p:sp>
      <p:sp>
        <p:nvSpPr>
          <p:cNvPr id="6" name="Rounded Rectangle 5"/>
          <p:cNvSpPr/>
          <p:nvPr/>
        </p:nvSpPr>
        <p:spPr bwMode="auto">
          <a:xfrm>
            <a:off x="733425" y="3088674"/>
            <a:ext cx="6821214" cy="535578"/>
          </a:xfrm>
          <a:prstGeom prst="roundRect">
            <a:avLst>
              <a:gd name="adj" fmla="val 9033"/>
            </a:avLst>
          </a:prstGeom>
          <a:gradFill>
            <a:gsLst>
              <a:gs pos="0">
                <a:schemeClr val="accent4">
                  <a:shade val="15000"/>
                  <a:satMod val="180000"/>
                  <a:alpha val="60000"/>
                </a:schemeClr>
              </a:gs>
              <a:gs pos="50000">
                <a:schemeClr val="accent4">
                  <a:shade val="45000"/>
                  <a:satMod val="170000"/>
                  <a:alpha val="60000"/>
                </a:schemeClr>
              </a:gs>
              <a:gs pos="70000">
                <a:schemeClr val="accent4">
                  <a:tint val="99000"/>
                  <a:shade val="65000"/>
                  <a:satMod val="155000"/>
                  <a:alpha val="60000"/>
                </a:schemeClr>
              </a:gs>
              <a:gs pos="100000">
                <a:schemeClr val="accent4">
                  <a:tint val="95500"/>
                  <a:shade val="100000"/>
                  <a:satMod val="155000"/>
                  <a:alpha val="60000"/>
                </a:schemeClr>
              </a:gs>
            </a:gsLst>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zh-TW" altLang="en-US" sz="24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顧客需要一個整合性的安全系統</a:t>
            </a:r>
            <a:endParaRPr lang="en-US" sz="24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7" name="Rounded Rectangle 6"/>
          <p:cNvSpPr/>
          <p:nvPr/>
        </p:nvSpPr>
        <p:spPr bwMode="auto">
          <a:xfrm>
            <a:off x="733425" y="5357826"/>
            <a:ext cx="6821214" cy="800106"/>
          </a:xfrm>
          <a:prstGeom prst="roundRect">
            <a:avLst>
              <a:gd name="adj" fmla="val 9033"/>
            </a:avLst>
          </a:prstGeom>
          <a:gradFill>
            <a:gsLst>
              <a:gs pos="0">
                <a:schemeClr val="accent4">
                  <a:shade val="15000"/>
                  <a:satMod val="180000"/>
                  <a:alpha val="60000"/>
                </a:schemeClr>
              </a:gs>
              <a:gs pos="50000">
                <a:schemeClr val="accent4">
                  <a:shade val="45000"/>
                  <a:satMod val="170000"/>
                  <a:alpha val="60000"/>
                </a:schemeClr>
              </a:gs>
              <a:gs pos="70000">
                <a:schemeClr val="accent4">
                  <a:tint val="99000"/>
                  <a:shade val="65000"/>
                  <a:satMod val="155000"/>
                  <a:alpha val="60000"/>
                </a:schemeClr>
              </a:gs>
              <a:gs pos="100000">
                <a:schemeClr val="accent4">
                  <a:tint val="95500"/>
                  <a:shade val="100000"/>
                  <a:satMod val="155000"/>
                  <a:alpha val="60000"/>
                </a:schemeClr>
              </a:gs>
            </a:gsLst>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zh-TW" altLang="en-US"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藉由與其他防護技術協同作業</a:t>
            </a:r>
            <a:endParaRPr lang="en-US" altLang="zh-TW"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endParaRPr>
          </a:p>
          <a:p>
            <a:pPr algn="ctr" defTabSz="914099"/>
            <a:r>
              <a:rPr lang="en-US"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FCS </a:t>
            </a:r>
            <a:r>
              <a:rPr lang="en-US"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v2 </a:t>
            </a:r>
            <a:r>
              <a:rPr lang="zh-TW" altLang="en-US"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可為客戶提供更佳的防護</a:t>
            </a:r>
            <a:endParaRPr lang="en-US"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3"/>
          <p:cNvGraphicFramePr>
            <a:graphicFrameLocks noChangeAspect="1"/>
          </p:cNvGraphicFramePr>
          <p:nvPr/>
        </p:nvGraphicFramePr>
        <p:xfrm>
          <a:off x="6019800" y="3276600"/>
          <a:ext cx="944219" cy="1286983"/>
        </p:xfrm>
        <a:graphic>
          <a:graphicData uri="http://schemas.openxmlformats.org/presentationml/2006/ole">
            <p:oleObj spid="_x0000_s1027" name="Visio" r:id="rId5" imgW="695669" imgH="947686" progId="Visio.Drawing.11">
              <p:embed/>
            </p:oleObj>
          </a:graphicData>
        </a:graphic>
      </p:graphicFrame>
      <p:pic>
        <p:nvPicPr>
          <p:cNvPr id="77" name="Picture 38"/>
          <p:cNvPicPr>
            <a:picLocks noChangeAspect="1" noChangeArrowheads="1"/>
          </p:cNvPicPr>
          <p:nvPr/>
        </p:nvPicPr>
        <p:blipFill>
          <a:blip r:embed="rId6"/>
          <a:srcRect/>
          <a:stretch>
            <a:fillRect/>
          </a:stretch>
        </p:blipFill>
        <p:spPr bwMode="auto">
          <a:xfrm>
            <a:off x="3124200" y="5411373"/>
            <a:ext cx="1261241" cy="837027"/>
          </a:xfrm>
          <a:prstGeom prst="rect">
            <a:avLst/>
          </a:prstGeom>
          <a:noFill/>
          <a:ln w="9525">
            <a:noFill/>
            <a:miter lim="800000"/>
            <a:headEnd/>
            <a:tailEnd/>
          </a:ln>
          <a:effectLst/>
        </p:spPr>
      </p:pic>
      <p:pic>
        <p:nvPicPr>
          <p:cNvPr id="21513" name="Picture 9"/>
          <p:cNvPicPr>
            <a:picLocks noChangeAspect="1" noChangeArrowheads="1"/>
          </p:cNvPicPr>
          <p:nvPr/>
        </p:nvPicPr>
        <p:blipFill>
          <a:blip r:embed="rId7"/>
          <a:srcRect/>
          <a:stretch>
            <a:fillRect/>
          </a:stretch>
        </p:blipFill>
        <p:spPr bwMode="auto">
          <a:xfrm>
            <a:off x="6019799" y="1625600"/>
            <a:ext cx="876301" cy="889000"/>
          </a:xfrm>
          <a:prstGeom prst="rect">
            <a:avLst/>
          </a:prstGeom>
          <a:noFill/>
          <a:ln w="9525">
            <a:noFill/>
            <a:miter lim="800000"/>
            <a:headEnd/>
            <a:tailEnd/>
          </a:ln>
          <a:effectLst/>
        </p:spPr>
      </p:pic>
      <p:pic>
        <p:nvPicPr>
          <p:cNvPr id="21515" name="Picture 11"/>
          <p:cNvPicPr>
            <a:picLocks noChangeAspect="1" noChangeArrowheads="1"/>
          </p:cNvPicPr>
          <p:nvPr/>
        </p:nvPicPr>
        <p:blipFill>
          <a:blip r:embed="rId8"/>
          <a:srcRect/>
          <a:stretch>
            <a:fillRect/>
          </a:stretch>
        </p:blipFill>
        <p:spPr bwMode="auto">
          <a:xfrm>
            <a:off x="3886200" y="1219200"/>
            <a:ext cx="1113054" cy="695325"/>
          </a:xfrm>
          <a:prstGeom prst="rect">
            <a:avLst/>
          </a:prstGeom>
          <a:noFill/>
          <a:ln w="9525">
            <a:noFill/>
            <a:miter lim="800000"/>
            <a:headEnd/>
            <a:tailEnd/>
          </a:ln>
          <a:effectLst/>
        </p:spPr>
      </p:pic>
      <p:pic>
        <p:nvPicPr>
          <p:cNvPr id="71" name="Picture 70" descr="EdgeLog.jpg"/>
          <p:cNvPicPr>
            <a:picLocks noChangeAspect="1"/>
          </p:cNvPicPr>
          <p:nvPr/>
        </p:nvPicPr>
        <p:blipFill>
          <a:blip r:embed="rId9" cstate="print"/>
          <a:srcRect r="10059"/>
          <a:stretch>
            <a:fillRect/>
          </a:stretch>
        </p:blipFill>
        <p:spPr>
          <a:xfrm>
            <a:off x="76201" y="1590040"/>
            <a:ext cx="1200149" cy="1381760"/>
          </a:xfrm>
          <a:prstGeom prst="rect">
            <a:avLst/>
          </a:prstGeom>
        </p:spPr>
      </p:pic>
      <p:pic>
        <p:nvPicPr>
          <p:cNvPr id="72" name="Picture 71" descr="Clt1_EvtVwr.jpg"/>
          <p:cNvPicPr>
            <a:picLocks noChangeAspect="1"/>
          </p:cNvPicPr>
          <p:nvPr/>
        </p:nvPicPr>
        <p:blipFill>
          <a:blip r:embed="rId10" cstate="print"/>
          <a:stretch>
            <a:fillRect/>
          </a:stretch>
        </p:blipFill>
        <p:spPr>
          <a:xfrm>
            <a:off x="3733800" y="3886200"/>
            <a:ext cx="1296737" cy="990600"/>
          </a:xfrm>
          <a:prstGeom prst="rect">
            <a:avLst/>
          </a:prstGeom>
        </p:spPr>
      </p:pic>
      <p:sp>
        <p:nvSpPr>
          <p:cNvPr id="74" name="TextBox 73"/>
          <p:cNvSpPr txBox="1"/>
          <p:nvPr/>
        </p:nvSpPr>
        <p:spPr>
          <a:xfrm>
            <a:off x="7848600" y="2895600"/>
            <a:ext cx="1330814" cy="523220"/>
          </a:xfrm>
          <a:prstGeom prst="rect">
            <a:avLst/>
          </a:prstGeom>
          <a:noFill/>
        </p:spPr>
        <p:txBody>
          <a:bodyPr wrap="none" rtlCol="0">
            <a:spAutoFit/>
          </a:bodyPr>
          <a:lstStyle/>
          <a:p>
            <a:pPr algn="ctr"/>
            <a:r>
              <a:rPr lang="en-US" sz="14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DNS Reverse </a:t>
            </a:r>
          </a:p>
          <a:p>
            <a:pPr algn="ctr"/>
            <a:r>
              <a:rPr lang="en-US" sz="14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Lookup</a:t>
            </a:r>
          </a:p>
        </p:txBody>
      </p:sp>
      <p:sp>
        <p:nvSpPr>
          <p:cNvPr id="75" name="TextBox 74"/>
          <p:cNvSpPr txBox="1"/>
          <p:nvPr/>
        </p:nvSpPr>
        <p:spPr>
          <a:xfrm>
            <a:off x="3657600" y="4800600"/>
            <a:ext cx="1346844" cy="584775"/>
          </a:xfrm>
          <a:prstGeom prst="rect">
            <a:avLst/>
          </a:prstGeom>
          <a:noFill/>
        </p:spPr>
        <p:txBody>
          <a:bodyPr wrap="none" rtlCol="0">
            <a:spAutoFit/>
          </a:bodyPr>
          <a:lstStyle/>
          <a:p>
            <a:pPr algn="ctr"/>
            <a:r>
              <a:rPr lang="en-US" sz="16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Client Event </a:t>
            </a:r>
          </a:p>
          <a:p>
            <a:pPr algn="ctr"/>
            <a:r>
              <a:rPr lang="en-US" sz="16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Log</a:t>
            </a:r>
          </a:p>
        </p:txBody>
      </p:sp>
      <p:sp>
        <p:nvSpPr>
          <p:cNvPr id="76" name="TextBox 75"/>
          <p:cNvSpPr txBox="1"/>
          <p:nvPr/>
        </p:nvSpPr>
        <p:spPr>
          <a:xfrm>
            <a:off x="0" y="3048000"/>
            <a:ext cx="1371600" cy="738664"/>
          </a:xfrm>
          <a:prstGeom prst="rect">
            <a:avLst/>
          </a:prstGeom>
          <a:noFill/>
        </p:spPr>
        <p:txBody>
          <a:bodyPr wrap="square" rtlCol="0">
            <a:spAutoFit/>
          </a:bodyPr>
          <a:lstStyle/>
          <a:p>
            <a:pPr algn="ctr"/>
            <a:r>
              <a:rPr lang="en-US" sz="14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Edge Protection</a:t>
            </a:r>
          </a:p>
          <a:p>
            <a:pPr algn="ctr"/>
            <a:r>
              <a:rPr lang="en-US" sz="14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Log</a:t>
            </a:r>
          </a:p>
        </p:txBody>
      </p:sp>
      <p:sp>
        <p:nvSpPr>
          <p:cNvPr id="81" name="TextBox 80"/>
          <p:cNvSpPr txBox="1"/>
          <p:nvPr/>
        </p:nvSpPr>
        <p:spPr>
          <a:xfrm>
            <a:off x="1676400" y="1066800"/>
            <a:ext cx="994183" cy="584775"/>
          </a:xfrm>
          <a:prstGeom prst="rect">
            <a:avLst/>
          </a:prstGeom>
          <a:noFill/>
        </p:spPr>
        <p:txBody>
          <a:bodyPr wrap="none" rtlCol="0">
            <a:spAutoFit/>
          </a:bodyPr>
          <a:lstStyle/>
          <a:p>
            <a:pPr algn="ctr"/>
            <a:r>
              <a:rPr lang="en-US" sz="16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Network </a:t>
            </a:r>
          </a:p>
          <a:p>
            <a:pPr algn="ctr"/>
            <a:r>
              <a:rPr lang="en-US" sz="16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Admin</a:t>
            </a:r>
          </a:p>
        </p:txBody>
      </p:sp>
      <p:pic>
        <p:nvPicPr>
          <p:cNvPr id="41" name="Picture 40" descr="DNSReverseLookup.jpg"/>
          <p:cNvPicPr>
            <a:picLocks noChangeAspect="1"/>
          </p:cNvPicPr>
          <p:nvPr/>
        </p:nvPicPr>
        <p:blipFill>
          <a:blip r:embed="rId11" cstate="print"/>
          <a:stretch>
            <a:fillRect/>
          </a:stretch>
        </p:blipFill>
        <p:spPr>
          <a:xfrm>
            <a:off x="7772400" y="1981200"/>
            <a:ext cx="1353476" cy="957263"/>
          </a:xfrm>
          <a:prstGeom prst="rect">
            <a:avLst/>
          </a:prstGeom>
        </p:spPr>
      </p:pic>
      <p:grpSp>
        <p:nvGrpSpPr>
          <p:cNvPr id="4" name="Group 53"/>
          <p:cNvGrpSpPr/>
          <p:nvPr/>
        </p:nvGrpSpPr>
        <p:grpSpPr>
          <a:xfrm>
            <a:off x="685800" y="3276600"/>
            <a:ext cx="1928040" cy="1371600"/>
            <a:chOff x="685800" y="3276600"/>
            <a:chExt cx="1928040" cy="1371600"/>
          </a:xfrm>
        </p:grpSpPr>
        <p:graphicFrame>
          <p:nvGraphicFramePr>
            <p:cNvPr id="2" name="Object 10"/>
            <p:cNvGraphicFramePr>
              <a:graphicFrameLocks noChangeAspect="1"/>
            </p:cNvGraphicFramePr>
            <p:nvPr/>
          </p:nvGraphicFramePr>
          <p:xfrm>
            <a:off x="1676400" y="3276600"/>
            <a:ext cx="937440" cy="1371600"/>
          </p:xfrm>
          <a:graphic>
            <a:graphicData uri="http://schemas.openxmlformats.org/presentationml/2006/ole">
              <p:oleObj spid="_x0000_s1026" name="Visio" r:id="rId12" imgW="701802" imgH="1021283" progId="Visio.Drawing.11">
                <p:embed/>
              </p:oleObj>
            </a:graphicData>
          </a:graphic>
        </p:graphicFrame>
        <p:sp>
          <p:nvSpPr>
            <p:cNvPr id="48" name="TextBox 47"/>
            <p:cNvSpPr txBox="1"/>
            <p:nvPr/>
          </p:nvSpPr>
          <p:spPr>
            <a:xfrm>
              <a:off x="685800" y="3886200"/>
              <a:ext cx="990977" cy="523220"/>
            </a:xfrm>
            <a:prstGeom prst="rect">
              <a:avLst/>
            </a:prstGeom>
            <a:noFill/>
          </p:spPr>
          <p:txBody>
            <a:bodyPr wrap="none" rtlCol="0">
              <a:spAutoFit/>
            </a:bodyPr>
            <a:lstStyle/>
            <a:p>
              <a:pPr algn="ctr"/>
              <a:r>
                <a:rPr lang="en-US" sz="14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Edge </a:t>
              </a:r>
            </a:p>
            <a:p>
              <a:pPr algn="ctr"/>
              <a:r>
                <a:rPr lang="en-US" sz="14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Protection</a:t>
              </a:r>
            </a:p>
          </p:txBody>
        </p:sp>
      </p:grpSp>
      <p:sp>
        <p:nvSpPr>
          <p:cNvPr id="53" name="TextBox 52"/>
          <p:cNvSpPr txBox="1"/>
          <p:nvPr/>
        </p:nvSpPr>
        <p:spPr>
          <a:xfrm>
            <a:off x="5105400" y="3810000"/>
            <a:ext cx="1066800" cy="523220"/>
          </a:xfrm>
          <a:prstGeom prst="rect">
            <a:avLst/>
          </a:prstGeom>
          <a:noFill/>
        </p:spPr>
        <p:txBody>
          <a:bodyPr wrap="square" rtlCol="0">
            <a:spAutoFit/>
          </a:bodyPr>
          <a:lstStyle/>
          <a:p>
            <a:pPr algn="ctr"/>
            <a:r>
              <a:rPr lang="en-US" sz="14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Client Security</a:t>
            </a:r>
          </a:p>
        </p:txBody>
      </p:sp>
      <p:sp>
        <p:nvSpPr>
          <p:cNvPr id="83" name="TextBox 82"/>
          <p:cNvSpPr txBox="1"/>
          <p:nvPr/>
        </p:nvSpPr>
        <p:spPr>
          <a:xfrm>
            <a:off x="8153400" y="457200"/>
            <a:ext cx="800219" cy="369332"/>
          </a:xfrm>
          <a:prstGeom prst="rect">
            <a:avLst/>
          </a:prstGeom>
          <a:noFill/>
        </p:spPr>
        <p:txBody>
          <a:bodyPr wrap="none" rtlCol="0">
            <a:spAutoFit/>
          </a:bodyPr>
          <a:lstStyle/>
          <a:p>
            <a:r>
              <a:rPr lang="en-US"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Hours</a:t>
            </a:r>
          </a:p>
        </p:txBody>
      </p:sp>
      <p:grpSp>
        <p:nvGrpSpPr>
          <p:cNvPr id="5" name="Group 33"/>
          <p:cNvGrpSpPr/>
          <p:nvPr/>
        </p:nvGrpSpPr>
        <p:grpSpPr>
          <a:xfrm>
            <a:off x="8001000" y="152400"/>
            <a:ext cx="1143000" cy="990600"/>
            <a:chOff x="-1981200" y="1981200"/>
            <a:chExt cx="1143000" cy="990600"/>
          </a:xfrm>
        </p:grpSpPr>
        <p:sp>
          <p:nvSpPr>
            <p:cNvPr id="35" name="Curved Up Arrow 34"/>
            <p:cNvSpPr/>
            <p:nvPr/>
          </p:nvSpPr>
          <p:spPr bwMode="auto">
            <a:xfrm>
              <a:off x="-1905000" y="2514600"/>
              <a:ext cx="1066800" cy="457200"/>
            </a:xfrm>
            <a:prstGeom prst="curvedUp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6" name="Curved Up Arrow 35"/>
            <p:cNvSpPr/>
            <p:nvPr/>
          </p:nvSpPr>
          <p:spPr bwMode="auto">
            <a:xfrm rot="10800000">
              <a:off x="-1981200" y="1981200"/>
              <a:ext cx="1066799" cy="457200"/>
            </a:xfrm>
            <a:prstGeom prst="curvedUp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grpSp>
      <p:graphicFrame>
        <p:nvGraphicFramePr>
          <p:cNvPr id="21519" name="Object 15"/>
          <p:cNvGraphicFramePr>
            <a:graphicFrameLocks noChangeAspect="1"/>
          </p:cNvGraphicFramePr>
          <p:nvPr/>
        </p:nvGraphicFramePr>
        <p:xfrm>
          <a:off x="5257800" y="5257800"/>
          <a:ext cx="636854" cy="928687"/>
        </p:xfrm>
        <a:graphic>
          <a:graphicData uri="http://schemas.openxmlformats.org/presentationml/2006/ole">
            <p:oleObj spid="_x0000_s1028" name="Visio" r:id="rId13" imgW="742083" imgH="1081487" progId="Visio.Drawing.11">
              <p:embed/>
            </p:oleObj>
          </a:graphicData>
        </a:graphic>
      </p:graphicFrame>
      <p:sp>
        <p:nvSpPr>
          <p:cNvPr id="39" name="TextBox 38"/>
          <p:cNvSpPr txBox="1"/>
          <p:nvPr/>
        </p:nvSpPr>
        <p:spPr>
          <a:xfrm>
            <a:off x="3200400" y="6172200"/>
            <a:ext cx="1061316" cy="276999"/>
          </a:xfrm>
          <a:prstGeom prst="rect">
            <a:avLst/>
          </a:prstGeom>
          <a:noFill/>
        </p:spPr>
        <p:txBody>
          <a:bodyPr wrap="none" rtlCol="0">
            <a:spAutoFit/>
          </a:bodyPr>
          <a:lstStyle/>
          <a:p>
            <a:pPr algn="ctr"/>
            <a:r>
              <a:rPr lang="en-US" sz="12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DEMO-CLT1</a:t>
            </a:r>
          </a:p>
        </p:txBody>
      </p:sp>
      <p:sp>
        <p:nvSpPr>
          <p:cNvPr id="40" name="TextBox 39"/>
          <p:cNvSpPr txBox="1"/>
          <p:nvPr/>
        </p:nvSpPr>
        <p:spPr>
          <a:xfrm>
            <a:off x="5257800" y="6123801"/>
            <a:ext cx="534122" cy="276999"/>
          </a:xfrm>
          <a:prstGeom prst="rect">
            <a:avLst/>
          </a:prstGeom>
          <a:noFill/>
        </p:spPr>
        <p:txBody>
          <a:bodyPr wrap="none" rtlCol="0">
            <a:spAutoFit/>
          </a:bodyPr>
          <a:lstStyle/>
          <a:p>
            <a:pPr algn="ctr"/>
            <a:r>
              <a:rPr lang="en-US" sz="12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Andy</a:t>
            </a:r>
          </a:p>
        </p:txBody>
      </p:sp>
      <p:pic>
        <p:nvPicPr>
          <p:cNvPr id="43" name="Picture 10"/>
          <p:cNvPicPr>
            <a:picLocks noChangeAspect="1" noChangeArrowheads="1"/>
          </p:cNvPicPr>
          <p:nvPr/>
        </p:nvPicPr>
        <p:blipFill>
          <a:blip r:embed="rId14"/>
          <a:srcRect/>
          <a:stretch>
            <a:fillRect/>
          </a:stretch>
        </p:blipFill>
        <p:spPr bwMode="auto">
          <a:xfrm>
            <a:off x="1828800" y="1600200"/>
            <a:ext cx="871020" cy="914400"/>
          </a:xfrm>
          <a:prstGeom prst="rect">
            <a:avLst/>
          </a:prstGeom>
          <a:noFill/>
          <a:ln w="9525">
            <a:noFill/>
            <a:miter lim="800000"/>
            <a:headEnd/>
            <a:tailEnd/>
          </a:ln>
          <a:effectLst/>
        </p:spPr>
      </p:pic>
      <p:sp>
        <p:nvSpPr>
          <p:cNvPr id="45" name="TextBox 44"/>
          <p:cNvSpPr txBox="1"/>
          <p:nvPr/>
        </p:nvSpPr>
        <p:spPr>
          <a:xfrm>
            <a:off x="6019800" y="1066800"/>
            <a:ext cx="936475" cy="584775"/>
          </a:xfrm>
          <a:prstGeom prst="rect">
            <a:avLst/>
          </a:prstGeom>
          <a:noFill/>
        </p:spPr>
        <p:txBody>
          <a:bodyPr wrap="none" rtlCol="0">
            <a:spAutoFit/>
          </a:bodyPr>
          <a:lstStyle/>
          <a:p>
            <a:pPr algn="ctr"/>
            <a:r>
              <a:rPr lang="en-US" sz="16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Desktop</a:t>
            </a:r>
          </a:p>
          <a:p>
            <a:pPr algn="ctr"/>
            <a:r>
              <a:rPr lang="en-US" sz="16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Admin</a:t>
            </a:r>
          </a:p>
        </p:txBody>
      </p:sp>
      <p:grpSp>
        <p:nvGrpSpPr>
          <p:cNvPr id="6" name="Group 99"/>
          <p:cNvGrpSpPr/>
          <p:nvPr/>
        </p:nvGrpSpPr>
        <p:grpSpPr>
          <a:xfrm>
            <a:off x="6477000" y="4724400"/>
            <a:ext cx="1828800" cy="762000"/>
            <a:chOff x="6477000" y="4724400"/>
            <a:chExt cx="1828800" cy="762000"/>
          </a:xfrm>
        </p:grpSpPr>
        <p:sp>
          <p:nvSpPr>
            <p:cNvPr id="50" name="Rounded Rectangle 49"/>
            <p:cNvSpPr/>
            <p:nvPr/>
          </p:nvSpPr>
          <p:spPr bwMode="auto">
            <a:xfrm>
              <a:off x="6477000" y="4724400"/>
              <a:ext cx="1828800" cy="762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51" name="Picture 11" descr="C:\Users\urib\AppData\Local\Microsoft\Windows\Temporary Internet Files\Content.IE5\6HBTKN21\MCj04325260000[1].png"/>
            <p:cNvPicPr>
              <a:picLocks noChangeAspect="1" noChangeArrowheads="1"/>
            </p:cNvPicPr>
            <p:nvPr/>
          </p:nvPicPr>
          <p:blipFill>
            <a:blip r:embed="rId15" cstate="print"/>
            <a:srcRect/>
            <a:stretch>
              <a:fillRect/>
            </a:stretch>
          </p:blipFill>
          <p:spPr bwMode="auto">
            <a:xfrm flipH="1">
              <a:off x="6477000" y="4881265"/>
              <a:ext cx="457057" cy="457057"/>
            </a:xfrm>
            <a:prstGeom prst="rect">
              <a:avLst/>
            </a:prstGeom>
            <a:noFill/>
          </p:spPr>
        </p:pic>
        <p:sp>
          <p:nvSpPr>
            <p:cNvPr id="56" name="TextBox 55"/>
            <p:cNvSpPr txBox="1"/>
            <p:nvPr/>
          </p:nvSpPr>
          <p:spPr>
            <a:xfrm>
              <a:off x="7010400" y="4876800"/>
              <a:ext cx="1219200" cy="461665"/>
            </a:xfrm>
            <a:prstGeom prst="rect">
              <a:avLst/>
            </a:prstGeom>
            <a:noFill/>
          </p:spPr>
          <p:txBody>
            <a:bodyPr wrap="square" rtlCol="0">
              <a:spAutoFit/>
            </a:bodyPr>
            <a:lstStyle/>
            <a:p>
              <a:r>
                <a:rPr lang="en-US" sz="1200" dirty="0" smtClean="0">
                  <a:effectLst>
                    <a:outerShdw blurRad="38100" dist="38100" dir="2700000" algn="tl">
                      <a:srgbClr val="000000">
                        <a:alpha val="43137"/>
                      </a:srgbClr>
                    </a:outerShdw>
                  </a:effectLst>
                </a:rPr>
                <a:t>Manual: </a:t>
              </a:r>
              <a:r>
                <a:rPr lang="en-US" sz="1200" dirty="0" smtClean="0">
                  <a:effectLst>
                    <a:outerShdw blurRad="38100" dist="38100" dir="2700000" algn="tl">
                      <a:srgbClr val="000000">
                        <a:alpha val="43137"/>
                      </a:srgbClr>
                    </a:outerShdw>
                  </a:effectLst>
                </a:rPr>
                <a:t/>
              </a:r>
              <a:br>
                <a:rPr lang="en-US" sz="1200" dirty="0" smtClean="0">
                  <a:effectLst>
                    <a:outerShdw blurRad="38100" dist="38100" dir="2700000" algn="tl">
                      <a:srgbClr val="000000">
                        <a:alpha val="43137"/>
                      </a:srgbClr>
                    </a:outerShdw>
                  </a:effectLst>
                </a:rPr>
              </a:br>
              <a:r>
                <a:rPr lang="en-US" sz="1200" dirty="0" smtClean="0">
                  <a:effectLst>
                    <a:outerShdw blurRad="38100" dist="38100" dir="2700000" algn="tl">
                      <a:srgbClr val="000000">
                        <a:alpha val="43137"/>
                      </a:srgbClr>
                    </a:outerShdw>
                  </a:effectLst>
                </a:rPr>
                <a:t>Launch </a:t>
              </a:r>
              <a:r>
                <a:rPr lang="en-US" sz="1200" dirty="0" smtClean="0">
                  <a:effectLst>
                    <a:outerShdw blurRad="38100" dist="38100" dir="2700000" algn="tl">
                      <a:srgbClr val="000000">
                        <a:alpha val="43137"/>
                      </a:srgbClr>
                    </a:outerShdw>
                  </a:effectLst>
                </a:rPr>
                <a:t>a scan</a:t>
              </a:r>
            </a:p>
          </p:txBody>
        </p:sp>
      </p:grpSp>
      <p:sp>
        <p:nvSpPr>
          <p:cNvPr id="55" name="Cloud 54"/>
          <p:cNvSpPr/>
          <p:nvPr/>
        </p:nvSpPr>
        <p:spPr bwMode="auto">
          <a:xfrm>
            <a:off x="304800" y="4572000"/>
            <a:ext cx="1371600" cy="762000"/>
          </a:xfrm>
          <a:prstGeom prst="cloud">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rgbClr val="FFFFFF"/>
                </a:solidFill>
                <a:effectLst>
                  <a:outerShdw blurRad="38100" dist="38100" dir="2700000" algn="tl">
                    <a:srgbClr val="000000">
                      <a:alpha val="43137"/>
                    </a:srgbClr>
                  </a:outerShdw>
                </a:effectLst>
                <a:latin typeface="Segoe" pitchFamily="34" charset="0"/>
              </a:rPr>
              <a:t>WEB</a:t>
            </a:r>
          </a:p>
        </p:txBody>
      </p:sp>
      <p:pic>
        <p:nvPicPr>
          <p:cNvPr id="21522" name="Picture 18" descr="C:\Users\urib\AppData\Local\Microsoft\Windows\Temporary Internet Files\Content.IE5\8DATDR3U\MCj04238480000[1].wmf"/>
          <p:cNvPicPr>
            <a:picLocks noChangeAspect="1" noChangeArrowheads="1"/>
          </p:cNvPicPr>
          <p:nvPr/>
        </p:nvPicPr>
        <p:blipFill>
          <a:blip r:embed="rId16"/>
          <a:srcRect/>
          <a:stretch>
            <a:fillRect/>
          </a:stretch>
        </p:blipFill>
        <p:spPr bwMode="auto">
          <a:xfrm>
            <a:off x="381000" y="5486400"/>
            <a:ext cx="609600" cy="669701"/>
          </a:xfrm>
          <a:prstGeom prst="rect">
            <a:avLst/>
          </a:prstGeom>
          <a:noFill/>
        </p:spPr>
      </p:pic>
      <p:sp>
        <p:nvSpPr>
          <p:cNvPr id="61" name="Freeform 60"/>
          <p:cNvSpPr/>
          <p:nvPr/>
        </p:nvSpPr>
        <p:spPr>
          <a:xfrm>
            <a:off x="727969" y="4147352"/>
            <a:ext cx="4811697" cy="2074416"/>
          </a:xfrm>
          <a:custGeom>
            <a:avLst/>
            <a:gdLst>
              <a:gd name="connsiteX0" fmla="*/ 4811697 w 4811697"/>
              <a:gd name="connsiteY0" fmla="*/ 1694155 h 2074416"/>
              <a:gd name="connsiteX1" fmla="*/ 2867487 w 4811697"/>
              <a:gd name="connsiteY1" fmla="*/ 1836198 h 2074416"/>
              <a:gd name="connsiteX2" fmla="*/ 1526959 w 4811697"/>
              <a:gd name="connsiteY2" fmla="*/ 264850 h 2074416"/>
              <a:gd name="connsiteX3" fmla="*/ 594804 w 4811697"/>
              <a:gd name="connsiteY3" fmla="*/ 247095 h 2074416"/>
              <a:gd name="connsiteX4" fmla="*/ 177553 w 4811697"/>
              <a:gd name="connsiteY4" fmla="*/ 815265 h 2074416"/>
              <a:gd name="connsiteX5" fmla="*/ 0 w 4811697"/>
              <a:gd name="connsiteY5" fmla="*/ 1383436 h 207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1697" h="2074416">
                <a:moveTo>
                  <a:pt x="4811697" y="1694155"/>
                </a:moveTo>
                <a:cubicBezTo>
                  <a:pt x="4113320" y="1884285"/>
                  <a:pt x="3414943" y="2074416"/>
                  <a:pt x="2867487" y="1836198"/>
                </a:cubicBezTo>
                <a:cubicBezTo>
                  <a:pt x="2320031" y="1597981"/>
                  <a:pt x="1905739" y="529700"/>
                  <a:pt x="1526959" y="264850"/>
                </a:cubicBezTo>
                <a:cubicBezTo>
                  <a:pt x="1148179" y="0"/>
                  <a:pt x="819705" y="155359"/>
                  <a:pt x="594804" y="247095"/>
                </a:cubicBezTo>
                <a:cubicBezTo>
                  <a:pt x="369903" y="338831"/>
                  <a:pt x="276687" y="625875"/>
                  <a:pt x="177553" y="815265"/>
                </a:cubicBezTo>
                <a:cubicBezTo>
                  <a:pt x="78419" y="1004655"/>
                  <a:pt x="63623" y="1339048"/>
                  <a:pt x="0" y="1383436"/>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dirty="0"/>
          </a:p>
        </p:txBody>
      </p:sp>
      <p:sp>
        <p:nvSpPr>
          <p:cNvPr id="65" name="TextBox 64"/>
          <p:cNvSpPr txBox="1"/>
          <p:nvPr/>
        </p:nvSpPr>
        <p:spPr>
          <a:xfrm>
            <a:off x="762000" y="5562600"/>
            <a:ext cx="1295400" cy="523220"/>
          </a:xfrm>
          <a:prstGeom prst="rect">
            <a:avLst/>
          </a:prstGeom>
          <a:noFill/>
        </p:spPr>
        <p:txBody>
          <a:bodyPr wrap="square" rtlCol="0">
            <a:spAutoFit/>
          </a:bodyPr>
          <a:lstStyle/>
          <a:p>
            <a:pPr algn="ctr"/>
            <a:r>
              <a:rPr lang="en-US" sz="14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Malicious Web Site</a:t>
            </a:r>
          </a:p>
        </p:txBody>
      </p:sp>
      <p:sp>
        <p:nvSpPr>
          <p:cNvPr id="67" name="Up-Down Arrow 66"/>
          <p:cNvSpPr/>
          <p:nvPr/>
        </p:nvSpPr>
        <p:spPr bwMode="auto">
          <a:xfrm rot="16200000">
            <a:off x="4076700" y="342900"/>
            <a:ext cx="533400" cy="3505200"/>
          </a:xfrm>
          <a:prstGeom prst="up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a:r>
              <a:rPr lang="en-US" sz="14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Phone</a:t>
            </a:r>
          </a:p>
        </p:txBody>
      </p:sp>
      <p:cxnSp>
        <p:nvCxnSpPr>
          <p:cNvPr id="70" name="Straight Connector 69"/>
          <p:cNvCxnSpPr/>
          <p:nvPr/>
        </p:nvCxnSpPr>
        <p:spPr>
          <a:xfrm flipV="1">
            <a:off x="914400" y="1981200"/>
            <a:ext cx="990600" cy="304800"/>
          </a:xfrm>
          <a:prstGeom prst="line">
            <a:avLst/>
          </a:prstGeom>
          <a:ln w="38100">
            <a:solidFill>
              <a:srgbClr val="F8801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flipH="1" flipV="1">
            <a:off x="1714103" y="3010297"/>
            <a:ext cx="991394" cy="1588"/>
          </a:xfrm>
          <a:prstGeom prst="line">
            <a:avLst/>
          </a:prstGeom>
          <a:ln w="38100">
            <a:solidFill>
              <a:srgbClr val="F8801C"/>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705600" y="2057400"/>
            <a:ext cx="1447800" cy="457200"/>
          </a:xfrm>
          <a:prstGeom prst="line">
            <a:avLst/>
          </a:prstGeom>
          <a:ln w="38100">
            <a:solidFill>
              <a:srgbClr val="F8801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6" name="Freeform 85"/>
          <p:cNvSpPr/>
          <p:nvPr/>
        </p:nvSpPr>
        <p:spPr>
          <a:xfrm>
            <a:off x="1438183" y="4252404"/>
            <a:ext cx="2032986" cy="1491448"/>
          </a:xfrm>
          <a:custGeom>
            <a:avLst/>
            <a:gdLst>
              <a:gd name="connsiteX0" fmla="*/ 2032986 w 2032986"/>
              <a:gd name="connsiteY0" fmla="*/ 1491448 h 1491448"/>
              <a:gd name="connsiteX1" fmla="*/ 852256 w 2032986"/>
              <a:gd name="connsiteY1" fmla="*/ 142043 h 1491448"/>
              <a:gd name="connsiteX2" fmla="*/ 0 w 2032986"/>
              <a:gd name="connsiteY2" fmla="*/ 639192 h 1491448"/>
            </a:gdLst>
            <a:ahLst/>
            <a:cxnLst>
              <a:cxn ang="0">
                <a:pos x="connsiteX0" y="connsiteY0"/>
              </a:cxn>
              <a:cxn ang="0">
                <a:pos x="connsiteX1" y="connsiteY1"/>
              </a:cxn>
              <a:cxn ang="0">
                <a:pos x="connsiteX2" y="connsiteY2"/>
              </a:cxn>
            </a:cxnLst>
            <a:rect l="l" t="t" r="r" b="b"/>
            <a:pathLst>
              <a:path w="2032986" h="1491448">
                <a:moveTo>
                  <a:pt x="2032986" y="1491448"/>
                </a:moveTo>
                <a:cubicBezTo>
                  <a:pt x="1612036" y="887767"/>
                  <a:pt x="1191087" y="284086"/>
                  <a:pt x="852256" y="142043"/>
                </a:cubicBezTo>
                <a:cubicBezTo>
                  <a:pt x="513425" y="0"/>
                  <a:pt x="65103" y="574089"/>
                  <a:pt x="0" y="639192"/>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dirty="0"/>
          </a:p>
        </p:txBody>
      </p:sp>
      <p:pic>
        <p:nvPicPr>
          <p:cNvPr id="87" name="Picture 18" descr="C:\Users\urib\AppData\Local\Microsoft\Windows\Temporary Internet Files\Content.IE5\8DATDR3U\MCj04238480000[1].wmf"/>
          <p:cNvPicPr>
            <a:picLocks noChangeAspect="1" noChangeArrowheads="1"/>
          </p:cNvPicPr>
          <p:nvPr/>
        </p:nvPicPr>
        <p:blipFill>
          <a:blip r:embed="rId16"/>
          <a:srcRect/>
          <a:stretch>
            <a:fillRect/>
          </a:stretch>
        </p:blipFill>
        <p:spPr bwMode="auto">
          <a:xfrm>
            <a:off x="3429000" y="5638800"/>
            <a:ext cx="193431" cy="212501"/>
          </a:xfrm>
          <a:prstGeom prst="rect">
            <a:avLst/>
          </a:prstGeom>
          <a:noFill/>
        </p:spPr>
      </p:pic>
      <p:cxnSp>
        <p:nvCxnSpPr>
          <p:cNvPr id="88" name="Straight Connector 87"/>
          <p:cNvCxnSpPr/>
          <p:nvPr/>
        </p:nvCxnSpPr>
        <p:spPr>
          <a:xfrm rot="5400000">
            <a:off x="4495800" y="2362200"/>
            <a:ext cx="1981200" cy="1828800"/>
          </a:xfrm>
          <a:prstGeom prst="line">
            <a:avLst/>
          </a:prstGeom>
          <a:ln w="38100">
            <a:solidFill>
              <a:srgbClr val="F8801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5829300" y="3086100"/>
            <a:ext cx="2438400" cy="838200"/>
          </a:xfrm>
          <a:prstGeom prst="line">
            <a:avLst/>
          </a:prstGeom>
          <a:ln w="38100">
            <a:solidFill>
              <a:srgbClr val="F8801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6200000" flipH="1">
            <a:off x="4458097" y="4534297"/>
            <a:ext cx="989806" cy="762000"/>
          </a:xfrm>
          <a:prstGeom prst="line">
            <a:avLst/>
          </a:prstGeom>
          <a:ln w="38100">
            <a:solidFill>
              <a:srgbClr val="F8801C"/>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 name="Group 100"/>
          <p:cNvGrpSpPr/>
          <p:nvPr/>
        </p:nvGrpSpPr>
        <p:grpSpPr>
          <a:xfrm>
            <a:off x="3200400" y="2895600"/>
            <a:ext cx="2133600" cy="762000"/>
            <a:chOff x="2667000" y="2743200"/>
            <a:chExt cx="2133600" cy="762000"/>
          </a:xfrm>
        </p:grpSpPr>
        <p:sp>
          <p:nvSpPr>
            <p:cNvPr id="97" name="Rounded Rectangle 96"/>
            <p:cNvSpPr/>
            <p:nvPr/>
          </p:nvSpPr>
          <p:spPr bwMode="auto">
            <a:xfrm>
              <a:off x="2667000" y="2743200"/>
              <a:ext cx="2133600" cy="762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98" name="Picture 11" descr="C:\Users\urib\AppData\Local\Microsoft\Windows\Temporary Internet Files\Content.IE5\6HBTKN21\MCj04325260000[1].png"/>
            <p:cNvPicPr>
              <a:picLocks noChangeAspect="1" noChangeArrowheads="1"/>
            </p:cNvPicPr>
            <p:nvPr/>
          </p:nvPicPr>
          <p:blipFill>
            <a:blip r:embed="rId15" cstate="print"/>
            <a:srcRect/>
            <a:stretch>
              <a:fillRect/>
            </a:stretch>
          </p:blipFill>
          <p:spPr bwMode="auto">
            <a:xfrm flipH="1">
              <a:off x="2819400" y="2895600"/>
              <a:ext cx="457057" cy="457057"/>
            </a:xfrm>
            <a:prstGeom prst="rect">
              <a:avLst/>
            </a:prstGeom>
            <a:noFill/>
          </p:spPr>
        </p:pic>
        <p:sp>
          <p:nvSpPr>
            <p:cNvPr id="99" name="TextBox 98"/>
            <p:cNvSpPr txBox="1"/>
            <p:nvPr/>
          </p:nvSpPr>
          <p:spPr>
            <a:xfrm>
              <a:off x="3200400" y="2891135"/>
              <a:ext cx="1524000" cy="461665"/>
            </a:xfrm>
            <a:prstGeom prst="rect">
              <a:avLst/>
            </a:prstGeom>
            <a:noFill/>
          </p:spPr>
          <p:txBody>
            <a:bodyPr wrap="square" rtlCol="0">
              <a:spAutoFit/>
            </a:bodyPr>
            <a:lstStyle/>
            <a:p>
              <a:r>
                <a:rPr lang="en-US" sz="1200" dirty="0" smtClean="0">
                  <a:effectLst>
                    <a:outerShdw blurRad="38100" dist="38100" dir="2700000" algn="tl">
                      <a:srgbClr val="000000">
                        <a:alpha val="43137"/>
                      </a:srgbClr>
                    </a:outerShdw>
                  </a:effectLst>
                </a:rPr>
                <a:t>Manual: </a:t>
              </a:r>
              <a:r>
                <a:rPr lang="en-US" sz="1200" dirty="0" smtClean="0">
                  <a:effectLst>
                    <a:outerShdw blurRad="38100" dist="38100" dir="2700000" algn="tl">
                      <a:srgbClr val="000000">
                        <a:alpha val="43137"/>
                      </a:srgbClr>
                    </a:outerShdw>
                  </a:effectLst>
                </a:rPr>
                <a:t>Disconnect </a:t>
              </a:r>
              <a:r>
                <a:rPr lang="en-US" sz="1200" dirty="0" smtClean="0">
                  <a:effectLst>
                    <a:outerShdw blurRad="38100" dist="38100" dir="2700000" algn="tl">
                      <a:srgbClr val="000000">
                        <a:alpha val="43137"/>
                      </a:srgbClr>
                    </a:outerShdw>
                  </a:effectLst>
                </a:rPr>
                <a:t>the </a:t>
              </a:r>
              <a:r>
                <a:rPr lang="en-US" sz="1200" dirty="0" smtClean="0">
                  <a:effectLst>
                    <a:outerShdw blurRad="38100" dist="38100" dir="2700000" algn="tl">
                      <a:srgbClr val="000000">
                        <a:alpha val="43137"/>
                      </a:srgbClr>
                    </a:outerShdw>
                  </a:effectLst>
                </a:rPr>
                <a:t>Computer</a:t>
              </a:r>
              <a:endParaRPr lang="en-US" sz="1200" dirty="0" smtClean="0">
                <a:effectLst>
                  <a:outerShdw blurRad="38100" dist="38100" dir="2700000" algn="tl">
                    <a:srgbClr val="000000">
                      <a:alpha val="43137"/>
                    </a:srgbClr>
                  </a:outerShdw>
                </a:effectLst>
              </a:endParaRPr>
            </a:p>
          </p:txBody>
        </p:sp>
      </p:grpSp>
      <p:sp>
        <p:nvSpPr>
          <p:cNvPr id="49" name="Title 48"/>
          <p:cNvSpPr>
            <a:spLocks noGrp="1"/>
          </p:cNvSpPr>
          <p:nvPr>
            <p:ph type="title"/>
          </p:nvPr>
        </p:nvSpPr>
        <p:spPr>
          <a:xfrm>
            <a:off x="387054" y="228600"/>
            <a:ext cx="8375946" cy="941796"/>
          </a:xfrm>
        </p:spPr>
        <p:txBody>
          <a:bodyPr>
            <a:normAutofit fontScale="90000"/>
          </a:bodyPr>
          <a:lstStyle/>
          <a:p>
            <a:r>
              <a:rPr lang="zh-TW" altLang="en-US" sz="4000" dirty="0" smtClean="0"/>
              <a:t>零時攻擊情境</a:t>
            </a:r>
            <a:r>
              <a:rPr sz="4000" dirty="0" smtClean="0"/>
              <a:t/>
            </a:r>
            <a:br>
              <a:rPr sz="4000" dirty="0" smtClean="0"/>
            </a:br>
            <a:r>
              <a:rPr lang="zh-TW" altLang="en-US" sz="2800" dirty="0" smtClean="0">
                <a:solidFill>
                  <a:srgbClr val="FFFF00"/>
                </a:solidFill>
              </a:rPr>
              <a:t>今日</a:t>
            </a:r>
            <a:endParaRPr lang="en-US" sz="4000" dirty="0">
              <a:solidFill>
                <a:srgbClr val="FFFF00"/>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3" presetClass="exit" presetSubtype="10" fill="hold" grpId="1" nodeType="withEffect">
                                  <p:stCondLst>
                                    <p:cond delay="0"/>
                                  </p:stCondLst>
                                  <p:childTnLst>
                                    <p:animEffect transition="out" filter="blinds(horizontal)">
                                      <p:cBhvr>
                                        <p:cTn id="18" dur="500"/>
                                        <p:tgtEl>
                                          <p:spTgt spid="61"/>
                                        </p:tgtEl>
                                      </p:cBhvr>
                                    </p:animEffect>
                                    <p:set>
                                      <p:cBhvr>
                                        <p:cTn id="19" dur="1" fill="hold">
                                          <p:stCondLst>
                                            <p:cond delay="499"/>
                                          </p:stCondLst>
                                        </p:cTn>
                                        <p:tgtEl>
                                          <p:spTgt spid="6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8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7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7"/>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151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151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1"/>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7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53"/>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90"/>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72"/>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88"/>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94"/>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81" grpId="0"/>
      <p:bldP spid="53" grpId="0"/>
      <p:bldP spid="45" grpId="0"/>
      <p:bldP spid="61" grpId="0" animBg="1"/>
      <p:bldP spid="61" grpId="1" animBg="1"/>
      <p:bldP spid="65" grpId="0"/>
      <p:bldP spid="67"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Up-Down Arrow 61"/>
          <p:cNvSpPr/>
          <p:nvPr/>
        </p:nvSpPr>
        <p:spPr bwMode="auto">
          <a:xfrm rot="16200000">
            <a:off x="4076700" y="-190500"/>
            <a:ext cx="533400" cy="6400800"/>
          </a:xfrm>
          <a:prstGeom prst="up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a:r>
              <a:rPr lang="en-US" sz="14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Security Assessments Channel</a:t>
            </a:r>
          </a:p>
        </p:txBody>
      </p:sp>
      <p:pic>
        <p:nvPicPr>
          <p:cNvPr id="77" name="Picture 38"/>
          <p:cNvPicPr>
            <a:picLocks noChangeAspect="1" noChangeArrowheads="1"/>
          </p:cNvPicPr>
          <p:nvPr/>
        </p:nvPicPr>
        <p:blipFill>
          <a:blip r:embed="rId5"/>
          <a:srcRect/>
          <a:stretch>
            <a:fillRect/>
          </a:stretch>
        </p:blipFill>
        <p:spPr bwMode="auto">
          <a:xfrm>
            <a:off x="3124200" y="5411373"/>
            <a:ext cx="1261241" cy="837027"/>
          </a:xfrm>
          <a:prstGeom prst="rect">
            <a:avLst/>
          </a:prstGeom>
          <a:noFill/>
          <a:ln w="9525">
            <a:noFill/>
            <a:miter lim="800000"/>
            <a:headEnd/>
            <a:tailEnd/>
          </a:ln>
          <a:effectLst/>
        </p:spPr>
      </p:pic>
      <p:sp>
        <p:nvSpPr>
          <p:cNvPr id="40" name="TextBox 39"/>
          <p:cNvSpPr txBox="1"/>
          <p:nvPr/>
        </p:nvSpPr>
        <p:spPr>
          <a:xfrm>
            <a:off x="8113693" y="457200"/>
            <a:ext cx="954107" cy="369332"/>
          </a:xfrm>
          <a:prstGeom prst="rect">
            <a:avLst/>
          </a:prstGeom>
          <a:noFill/>
        </p:spPr>
        <p:txBody>
          <a:bodyPr wrap="none" rtlCol="0">
            <a:spAutoFit/>
          </a:bodyPr>
          <a:lstStyle/>
          <a:p>
            <a:r>
              <a:rPr lang="en-US"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2-3 min</a:t>
            </a:r>
          </a:p>
        </p:txBody>
      </p:sp>
      <p:graphicFrame>
        <p:nvGraphicFramePr>
          <p:cNvPr id="40965" name="Object 5"/>
          <p:cNvGraphicFramePr>
            <a:graphicFrameLocks noChangeAspect="1"/>
          </p:cNvGraphicFramePr>
          <p:nvPr/>
        </p:nvGraphicFramePr>
        <p:xfrm>
          <a:off x="3962400" y="3200400"/>
          <a:ext cx="912051" cy="1246188"/>
        </p:xfrm>
        <a:graphic>
          <a:graphicData uri="http://schemas.openxmlformats.org/presentationml/2006/ole">
            <p:oleObj spid="_x0000_s2050" name="Visio" r:id="rId6" imgW="689229" imgH="941222" progId="Visio.Drawing.11">
              <p:embed/>
            </p:oleObj>
          </a:graphicData>
        </a:graphic>
      </p:graphicFrame>
      <p:sp>
        <p:nvSpPr>
          <p:cNvPr id="64" name="Rounded Rectangular Callout 63"/>
          <p:cNvSpPr/>
          <p:nvPr/>
        </p:nvSpPr>
        <p:spPr bwMode="auto">
          <a:xfrm>
            <a:off x="228600" y="2057400"/>
            <a:ext cx="1143000" cy="1295400"/>
          </a:xfrm>
          <a:prstGeom prst="wedgeRoundRectCallout">
            <a:avLst>
              <a:gd name="adj1" fmla="val 83393"/>
              <a:gd name="adj2" fmla="val 107408"/>
              <a:gd name="adj3" fmla="val 16667"/>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000" dirty="0" smtClean="0">
                <a:solidFill>
                  <a:schemeClr val="tx1"/>
                </a:solidFill>
                <a:latin typeface="Segoe" pitchFamily="34" charset="0"/>
              </a:rPr>
              <a:t>TMG identifies malware on DEMO-CLT1 computer attempting to propagate (Port Scan)</a:t>
            </a:r>
            <a:endParaRPr lang="en-US" sz="2000" dirty="0" smtClean="0">
              <a:solidFill>
                <a:schemeClr val="tx1"/>
              </a:solidFill>
              <a:latin typeface="Segoe" pitchFamily="34" charset="0"/>
            </a:endParaRPr>
          </a:p>
        </p:txBody>
      </p:sp>
      <p:grpSp>
        <p:nvGrpSpPr>
          <p:cNvPr id="2" name="Group 58"/>
          <p:cNvGrpSpPr/>
          <p:nvPr/>
        </p:nvGrpSpPr>
        <p:grpSpPr>
          <a:xfrm>
            <a:off x="8001000" y="152400"/>
            <a:ext cx="1143000" cy="990600"/>
            <a:chOff x="-1981200" y="1981200"/>
            <a:chExt cx="1143000" cy="990600"/>
          </a:xfrm>
        </p:grpSpPr>
        <p:sp>
          <p:nvSpPr>
            <p:cNvPr id="60" name="Curved Up Arrow 59"/>
            <p:cNvSpPr/>
            <p:nvPr/>
          </p:nvSpPr>
          <p:spPr bwMode="auto">
            <a:xfrm>
              <a:off x="-1905000" y="2514600"/>
              <a:ext cx="1066800" cy="457200"/>
            </a:xfrm>
            <a:prstGeom prst="curvedUp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6" name="Curved Up Arrow 65"/>
            <p:cNvSpPr/>
            <p:nvPr/>
          </p:nvSpPr>
          <p:spPr bwMode="auto">
            <a:xfrm rot="10800000">
              <a:off x="-1981200" y="1981200"/>
              <a:ext cx="1066799" cy="457200"/>
            </a:xfrm>
            <a:prstGeom prst="curvedUp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grpSp>
      <p:pic>
        <p:nvPicPr>
          <p:cNvPr id="69" name="Picture 43"/>
          <p:cNvPicPr>
            <a:picLocks noChangeAspect="1" noChangeArrowheads="1"/>
          </p:cNvPicPr>
          <p:nvPr/>
        </p:nvPicPr>
        <p:blipFill>
          <a:blip r:embed="rId7"/>
          <a:srcRect/>
          <a:stretch>
            <a:fillRect/>
          </a:stretch>
        </p:blipFill>
        <p:spPr bwMode="auto">
          <a:xfrm>
            <a:off x="3893839" y="1655832"/>
            <a:ext cx="892500" cy="914400"/>
          </a:xfrm>
          <a:prstGeom prst="rect">
            <a:avLst/>
          </a:prstGeom>
          <a:noFill/>
          <a:ln w="9525">
            <a:noFill/>
            <a:miter lim="800000"/>
            <a:headEnd/>
            <a:tailEnd/>
          </a:ln>
          <a:effectLst/>
        </p:spPr>
      </p:pic>
      <p:sp>
        <p:nvSpPr>
          <p:cNvPr id="71" name="TextBox 70"/>
          <p:cNvSpPr txBox="1"/>
          <p:nvPr/>
        </p:nvSpPr>
        <p:spPr>
          <a:xfrm>
            <a:off x="3567115" y="1303925"/>
            <a:ext cx="1619250" cy="338554"/>
          </a:xfrm>
          <a:prstGeom prst="rect">
            <a:avLst/>
          </a:prstGeom>
          <a:noFill/>
        </p:spPr>
        <p:txBody>
          <a:bodyPr wrap="square" rtlCol="0">
            <a:spAutoFit/>
          </a:bodyPr>
          <a:lstStyle/>
          <a:p>
            <a:pPr algn="ctr"/>
            <a:r>
              <a:rPr lang="en-US" sz="16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Security Admin</a:t>
            </a:r>
          </a:p>
        </p:txBody>
      </p:sp>
      <p:graphicFrame>
        <p:nvGraphicFramePr>
          <p:cNvPr id="73" name="Object 15"/>
          <p:cNvGraphicFramePr>
            <a:graphicFrameLocks noChangeAspect="1"/>
          </p:cNvGraphicFramePr>
          <p:nvPr/>
        </p:nvGraphicFramePr>
        <p:xfrm>
          <a:off x="5257800" y="5257800"/>
          <a:ext cx="636854" cy="928687"/>
        </p:xfrm>
        <a:graphic>
          <a:graphicData uri="http://schemas.openxmlformats.org/presentationml/2006/ole">
            <p:oleObj spid="_x0000_s2055" name="Visio" r:id="rId8" imgW="742083" imgH="1081487" progId="Visio.Drawing.11">
              <p:embed/>
            </p:oleObj>
          </a:graphicData>
        </a:graphic>
      </p:graphicFrame>
      <p:pic>
        <p:nvPicPr>
          <p:cNvPr id="50" name="Picture 9"/>
          <p:cNvPicPr>
            <a:picLocks noChangeAspect="1" noChangeArrowheads="1"/>
          </p:cNvPicPr>
          <p:nvPr/>
        </p:nvPicPr>
        <p:blipFill>
          <a:blip r:embed="rId9"/>
          <a:srcRect/>
          <a:stretch>
            <a:fillRect/>
          </a:stretch>
        </p:blipFill>
        <p:spPr bwMode="auto">
          <a:xfrm>
            <a:off x="6019799" y="1625600"/>
            <a:ext cx="876301" cy="889000"/>
          </a:xfrm>
          <a:prstGeom prst="rect">
            <a:avLst/>
          </a:prstGeom>
          <a:noFill/>
          <a:ln w="9525">
            <a:noFill/>
            <a:miter lim="800000"/>
            <a:headEnd/>
            <a:tailEnd/>
          </a:ln>
          <a:effectLst/>
        </p:spPr>
      </p:pic>
      <p:sp>
        <p:nvSpPr>
          <p:cNvPr id="51" name="TextBox 50"/>
          <p:cNvSpPr txBox="1"/>
          <p:nvPr/>
        </p:nvSpPr>
        <p:spPr>
          <a:xfrm>
            <a:off x="1504943" y="1309696"/>
            <a:ext cx="1852613" cy="338554"/>
          </a:xfrm>
          <a:prstGeom prst="rect">
            <a:avLst/>
          </a:prstGeom>
          <a:noFill/>
        </p:spPr>
        <p:txBody>
          <a:bodyPr wrap="square" rtlCol="0">
            <a:spAutoFit/>
          </a:bodyPr>
          <a:lstStyle/>
          <a:p>
            <a:pPr algn="ctr"/>
            <a:r>
              <a:rPr lang="en-US" sz="16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Network Admin</a:t>
            </a:r>
          </a:p>
        </p:txBody>
      </p:sp>
      <p:sp>
        <p:nvSpPr>
          <p:cNvPr id="52" name="TextBox 51"/>
          <p:cNvSpPr txBox="1"/>
          <p:nvPr/>
        </p:nvSpPr>
        <p:spPr>
          <a:xfrm>
            <a:off x="3200400" y="6172200"/>
            <a:ext cx="1061316" cy="276999"/>
          </a:xfrm>
          <a:prstGeom prst="rect">
            <a:avLst/>
          </a:prstGeom>
          <a:noFill/>
        </p:spPr>
        <p:txBody>
          <a:bodyPr wrap="none" rtlCol="0">
            <a:spAutoFit/>
          </a:bodyPr>
          <a:lstStyle/>
          <a:p>
            <a:pPr algn="ctr"/>
            <a:r>
              <a:rPr lang="en-US" sz="12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DEMO-CLT1</a:t>
            </a:r>
          </a:p>
        </p:txBody>
      </p:sp>
      <p:sp>
        <p:nvSpPr>
          <p:cNvPr id="53" name="TextBox 52"/>
          <p:cNvSpPr txBox="1"/>
          <p:nvPr/>
        </p:nvSpPr>
        <p:spPr>
          <a:xfrm>
            <a:off x="5257800" y="6123801"/>
            <a:ext cx="534122" cy="276999"/>
          </a:xfrm>
          <a:prstGeom prst="rect">
            <a:avLst/>
          </a:prstGeom>
          <a:noFill/>
        </p:spPr>
        <p:txBody>
          <a:bodyPr wrap="none" rtlCol="0">
            <a:spAutoFit/>
          </a:bodyPr>
          <a:lstStyle/>
          <a:p>
            <a:pPr algn="ctr"/>
            <a:r>
              <a:rPr lang="en-US" sz="12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Andy</a:t>
            </a:r>
          </a:p>
        </p:txBody>
      </p:sp>
      <p:pic>
        <p:nvPicPr>
          <p:cNvPr id="54" name="Picture 10"/>
          <p:cNvPicPr>
            <a:picLocks noChangeAspect="1" noChangeArrowheads="1"/>
          </p:cNvPicPr>
          <p:nvPr/>
        </p:nvPicPr>
        <p:blipFill>
          <a:blip r:embed="rId10"/>
          <a:srcRect/>
          <a:stretch>
            <a:fillRect/>
          </a:stretch>
        </p:blipFill>
        <p:spPr bwMode="auto">
          <a:xfrm>
            <a:off x="1828800" y="1600200"/>
            <a:ext cx="871020" cy="914400"/>
          </a:xfrm>
          <a:prstGeom prst="rect">
            <a:avLst/>
          </a:prstGeom>
          <a:noFill/>
          <a:ln w="9525">
            <a:noFill/>
            <a:miter lim="800000"/>
            <a:headEnd/>
            <a:tailEnd/>
          </a:ln>
          <a:effectLst/>
        </p:spPr>
      </p:pic>
      <p:sp>
        <p:nvSpPr>
          <p:cNvPr id="55" name="TextBox 54"/>
          <p:cNvSpPr txBox="1"/>
          <p:nvPr/>
        </p:nvSpPr>
        <p:spPr>
          <a:xfrm>
            <a:off x="6019800" y="1066800"/>
            <a:ext cx="936475" cy="584775"/>
          </a:xfrm>
          <a:prstGeom prst="rect">
            <a:avLst/>
          </a:prstGeom>
          <a:noFill/>
        </p:spPr>
        <p:txBody>
          <a:bodyPr wrap="none" rtlCol="0">
            <a:spAutoFit/>
          </a:bodyPr>
          <a:lstStyle/>
          <a:p>
            <a:pPr algn="ctr"/>
            <a:r>
              <a:rPr lang="en-US" sz="16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Desktop</a:t>
            </a:r>
          </a:p>
          <a:p>
            <a:pPr algn="ctr"/>
            <a:r>
              <a:rPr lang="en-US" sz="16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Admin</a:t>
            </a:r>
          </a:p>
        </p:txBody>
      </p:sp>
      <p:pic>
        <p:nvPicPr>
          <p:cNvPr id="56" name="Picture 18" descr="C:\Users\urib\AppData\Local\Microsoft\Windows\Temporary Internet Files\Content.IE5\8DATDR3U\MCj04238480000[1].wmf"/>
          <p:cNvPicPr>
            <a:picLocks noChangeAspect="1" noChangeArrowheads="1"/>
          </p:cNvPicPr>
          <p:nvPr/>
        </p:nvPicPr>
        <p:blipFill>
          <a:blip r:embed="rId11"/>
          <a:srcRect/>
          <a:stretch>
            <a:fillRect/>
          </a:stretch>
        </p:blipFill>
        <p:spPr bwMode="auto">
          <a:xfrm>
            <a:off x="381000" y="5486400"/>
            <a:ext cx="609600" cy="669701"/>
          </a:xfrm>
          <a:prstGeom prst="rect">
            <a:avLst/>
          </a:prstGeom>
          <a:noFill/>
        </p:spPr>
      </p:pic>
      <p:sp>
        <p:nvSpPr>
          <p:cNvPr id="58" name="TextBox 57"/>
          <p:cNvSpPr txBox="1"/>
          <p:nvPr/>
        </p:nvSpPr>
        <p:spPr>
          <a:xfrm>
            <a:off x="762000" y="5562600"/>
            <a:ext cx="1295400" cy="523220"/>
          </a:xfrm>
          <a:prstGeom prst="rect">
            <a:avLst/>
          </a:prstGeom>
          <a:noFill/>
        </p:spPr>
        <p:txBody>
          <a:bodyPr wrap="square" rtlCol="0">
            <a:spAutoFit/>
          </a:bodyPr>
          <a:lstStyle/>
          <a:p>
            <a:pPr algn="ctr"/>
            <a:r>
              <a:rPr lang="en-US" sz="14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Malicious Web Site</a:t>
            </a:r>
          </a:p>
        </p:txBody>
      </p:sp>
      <p:sp>
        <p:nvSpPr>
          <p:cNvPr id="67" name="Cloud 66"/>
          <p:cNvSpPr/>
          <p:nvPr/>
        </p:nvSpPr>
        <p:spPr bwMode="auto">
          <a:xfrm>
            <a:off x="304800" y="4572000"/>
            <a:ext cx="1371600" cy="762000"/>
          </a:xfrm>
          <a:prstGeom prst="cloud">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rgbClr val="FFFFFF"/>
                </a:solidFill>
                <a:effectLst>
                  <a:outerShdw blurRad="38100" dist="38100" dir="2700000" algn="tl">
                    <a:srgbClr val="000000">
                      <a:alpha val="43137"/>
                    </a:srgbClr>
                  </a:outerShdw>
                </a:effectLst>
                <a:latin typeface="Segoe" pitchFamily="34" charset="0"/>
              </a:rPr>
              <a:t>WEB</a:t>
            </a:r>
          </a:p>
        </p:txBody>
      </p:sp>
      <p:graphicFrame>
        <p:nvGraphicFramePr>
          <p:cNvPr id="68" name="Object 13"/>
          <p:cNvGraphicFramePr>
            <a:graphicFrameLocks noChangeAspect="1"/>
          </p:cNvGraphicFramePr>
          <p:nvPr/>
        </p:nvGraphicFramePr>
        <p:xfrm>
          <a:off x="6019800" y="3276600"/>
          <a:ext cx="944219" cy="1286983"/>
        </p:xfrm>
        <a:graphic>
          <a:graphicData uri="http://schemas.openxmlformats.org/presentationml/2006/ole">
            <p:oleObj spid="_x0000_s2056" name="Visio" r:id="rId12" imgW="695669" imgH="947686" progId="Visio.Drawing.11">
              <p:embed/>
            </p:oleObj>
          </a:graphicData>
        </a:graphic>
      </p:graphicFrame>
      <p:grpSp>
        <p:nvGrpSpPr>
          <p:cNvPr id="3" name="Group 81"/>
          <p:cNvGrpSpPr/>
          <p:nvPr/>
        </p:nvGrpSpPr>
        <p:grpSpPr>
          <a:xfrm>
            <a:off x="609600" y="3276600"/>
            <a:ext cx="2004240" cy="1371600"/>
            <a:chOff x="609600" y="3276600"/>
            <a:chExt cx="2004240" cy="1371600"/>
          </a:xfrm>
        </p:grpSpPr>
        <p:graphicFrame>
          <p:nvGraphicFramePr>
            <p:cNvPr id="83" name="Object 10"/>
            <p:cNvGraphicFramePr>
              <a:graphicFrameLocks noChangeAspect="1"/>
            </p:cNvGraphicFramePr>
            <p:nvPr/>
          </p:nvGraphicFramePr>
          <p:xfrm>
            <a:off x="1676400" y="3276600"/>
            <a:ext cx="937440" cy="1371600"/>
          </p:xfrm>
          <a:graphic>
            <a:graphicData uri="http://schemas.openxmlformats.org/presentationml/2006/ole">
              <p:oleObj spid="_x0000_s2057" name="Visio" r:id="rId13" imgW="701802" imgH="1021283" progId="Visio.Drawing.11">
                <p:embed/>
              </p:oleObj>
            </a:graphicData>
          </a:graphic>
        </p:graphicFrame>
        <p:sp>
          <p:nvSpPr>
            <p:cNvPr id="85" name="TextBox 84"/>
            <p:cNvSpPr txBox="1"/>
            <p:nvPr/>
          </p:nvSpPr>
          <p:spPr>
            <a:xfrm>
              <a:off x="609600" y="3733800"/>
              <a:ext cx="958916" cy="523220"/>
            </a:xfrm>
            <a:prstGeom prst="rect">
              <a:avLst/>
            </a:prstGeom>
            <a:noFill/>
          </p:spPr>
          <p:txBody>
            <a:bodyPr wrap="none" rtlCol="0">
              <a:spAutoFit/>
            </a:bodyPr>
            <a:lstStyle/>
            <a:p>
              <a:pPr algn="ctr"/>
              <a:r>
                <a:rPr lang="en-US" sz="14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Forefront </a:t>
              </a:r>
            </a:p>
            <a:p>
              <a:pPr algn="ctr"/>
              <a:r>
                <a:rPr lang="en-US" sz="14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TMG</a:t>
              </a:r>
            </a:p>
          </p:txBody>
        </p:sp>
      </p:grpSp>
      <p:sp>
        <p:nvSpPr>
          <p:cNvPr id="87" name="TextBox 86"/>
          <p:cNvSpPr txBox="1"/>
          <p:nvPr/>
        </p:nvSpPr>
        <p:spPr>
          <a:xfrm>
            <a:off x="5105400" y="3810000"/>
            <a:ext cx="1066800" cy="523220"/>
          </a:xfrm>
          <a:prstGeom prst="rect">
            <a:avLst/>
          </a:prstGeom>
          <a:noFill/>
        </p:spPr>
        <p:txBody>
          <a:bodyPr wrap="square" rtlCol="0">
            <a:spAutoFit/>
          </a:bodyPr>
          <a:lstStyle/>
          <a:p>
            <a:pPr algn="ctr"/>
            <a:r>
              <a:rPr lang="en-US" sz="14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Client Security</a:t>
            </a:r>
          </a:p>
        </p:txBody>
      </p:sp>
      <p:sp>
        <p:nvSpPr>
          <p:cNvPr id="59" name="Freeform 58"/>
          <p:cNvSpPr/>
          <p:nvPr/>
        </p:nvSpPr>
        <p:spPr>
          <a:xfrm>
            <a:off x="1438183" y="4252404"/>
            <a:ext cx="2032986" cy="1491448"/>
          </a:xfrm>
          <a:custGeom>
            <a:avLst/>
            <a:gdLst>
              <a:gd name="connsiteX0" fmla="*/ 2032986 w 2032986"/>
              <a:gd name="connsiteY0" fmla="*/ 1491448 h 1491448"/>
              <a:gd name="connsiteX1" fmla="*/ 852256 w 2032986"/>
              <a:gd name="connsiteY1" fmla="*/ 142043 h 1491448"/>
              <a:gd name="connsiteX2" fmla="*/ 0 w 2032986"/>
              <a:gd name="connsiteY2" fmla="*/ 639192 h 1491448"/>
            </a:gdLst>
            <a:ahLst/>
            <a:cxnLst>
              <a:cxn ang="0">
                <a:pos x="connsiteX0" y="connsiteY0"/>
              </a:cxn>
              <a:cxn ang="0">
                <a:pos x="connsiteX1" y="connsiteY1"/>
              </a:cxn>
              <a:cxn ang="0">
                <a:pos x="connsiteX2" y="connsiteY2"/>
              </a:cxn>
            </a:cxnLst>
            <a:rect l="l" t="t" r="r" b="b"/>
            <a:pathLst>
              <a:path w="2032986" h="1491448">
                <a:moveTo>
                  <a:pt x="2032986" y="1491448"/>
                </a:moveTo>
                <a:cubicBezTo>
                  <a:pt x="1612036" y="887767"/>
                  <a:pt x="1191087" y="284086"/>
                  <a:pt x="852256" y="142043"/>
                </a:cubicBezTo>
                <a:cubicBezTo>
                  <a:pt x="513425" y="0"/>
                  <a:pt x="65103" y="574089"/>
                  <a:pt x="0" y="639192"/>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dirty="0"/>
          </a:p>
        </p:txBody>
      </p:sp>
      <p:pic>
        <p:nvPicPr>
          <p:cNvPr id="61" name="Picture 18" descr="C:\Users\urib\AppData\Local\Microsoft\Windows\Temporary Internet Files\Content.IE5\8DATDR3U\MCj04238480000[1].wmf"/>
          <p:cNvPicPr>
            <a:picLocks noChangeAspect="1" noChangeArrowheads="1"/>
          </p:cNvPicPr>
          <p:nvPr/>
        </p:nvPicPr>
        <p:blipFill>
          <a:blip r:embed="rId11"/>
          <a:srcRect/>
          <a:stretch>
            <a:fillRect/>
          </a:stretch>
        </p:blipFill>
        <p:spPr bwMode="auto">
          <a:xfrm>
            <a:off x="3429000" y="5638800"/>
            <a:ext cx="193431" cy="212501"/>
          </a:xfrm>
          <a:prstGeom prst="rect">
            <a:avLst/>
          </a:prstGeom>
          <a:noFill/>
        </p:spPr>
      </p:pic>
      <p:grpSp>
        <p:nvGrpSpPr>
          <p:cNvPr id="4" name="Group 89"/>
          <p:cNvGrpSpPr/>
          <p:nvPr/>
        </p:nvGrpSpPr>
        <p:grpSpPr>
          <a:xfrm>
            <a:off x="1600200" y="1676400"/>
            <a:ext cx="1554312" cy="1295400"/>
            <a:chOff x="1600200" y="1676400"/>
            <a:chExt cx="1554312" cy="1295400"/>
          </a:xfrm>
        </p:grpSpPr>
        <p:sp>
          <p:nvSpPr>
            <p:cNvPr id="89" name="Vertical Scroll 88"/>
            <p:cNvSpPr/>
            <p:nvPr/>
          </p:nvSpPr>
          <p:spPr bwMode="auto">
            <a:xfrm>
              <a:off x="1600200" y="1676400"/>
              <a:ext cx="1524000" cy="1295400"/>
            </a:xfrm>
            <a:prstGeom prst="verticalScroll">
              <a:avLst/>
            </a:prstGeom>
            <a:solidFill>
              <a:schemeClr val="accent1">
                <a:lumMod val="20000"/>
                <a:lumOff val="80000"/>
              </a:schemeClr>
            </a:solidFill>
            <a:ln w="3175">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1050" dirty="0" smtClean="0">
                  <a:solidFill>
                    <a:schemeClr val="tx1"/>
                  </a:solidFill>
                </a:rPr>
                <a:t>Compromised</a:t>
              </a:r>
            </a:p>
            <a:p>
              <a:r>
                <a:rPr lang="en-US" sz="1050" dirty="0" smtClean="0">
                  <a:solidFill>
                    <a:schemeClr val="tx1"/>
                  </a:solidFill>
                </a:rPr>
                <a:t>Computer</a:t>
              </a:r>
              <a:r>
                <a:rPr lang="en-US" sz="1050" b="1" dirty="0" smtClean="0">
                  <a:solidFill>
                    <a:schemeClr val="tx1"/>
                  </a:solidFill>
                </a:rPr>
                <a:t> DEMO-CLT1</a:t>
              </a:r>
            </a:p>
            <a:p>
              <a:r>
                <a:rPr lang="en-US" sz="1050" b="1" dirty="0" smtClean="0">
                  <a:solidFill>
                    <a:schemeClr val="tx1"/>
                  </a:solidFill>
                </a:rPr>
                <a:t>High </a:t>
              </a:r>
              <a:r>
                <a:rPr lang="en-US" sz="1050" dirty="0" smtClean="0">
                  <a:solidFill>
                    <a:schemeClr val="tx1"/>
                  </a:solidFill>
                </a:rPr>
                <a:t>Fidelity</a:t>
              </a:r>
            </a:p>
            <a:p>
              <a:r>
                <a:rPr lang="en-US" sz="1050" b="1" dirty="0" smtClean="0">
                  <a:solidFill>
                    <a:schemeClr val="tx1"/>
                  </a:solidFill>
                </a:rPr>
                <a:t>High </a:t>
              </a:r>
              <a:r>
                <a:rPr lang="en-US" sz="1050" dirty="0" smtClean="0">
                  <a:solidFill>
                    <a:schemeClr val="tx1"/>
                  </a:solidFill>
                </a:rPr>
                <a:t>Severity</a:t>
              </a:r>
            </a:p>
            <a:p>
              <a:r>
                <a:rPr lang="en-US" sz="1050" dirty="0" smtClean="0">
                  <a:solidFill>
                    <a:schemeClr val="tx1"/>
                  </a:solidFill>
                </a:rPr>
                <a:t>Expire: Wed</a:t>
              </a:r>
            </a:p>
          </p:txBody>
        </p:sp>
        <p:pic>
          <p:nvPicPr>
            <p:cNvPr id="78" name="Picture 38"/>
            <p:cNvPicPr>
              <a:picLocks noChangeAspect="1" noChangeArrowheads="1"/>
            </p:cNvPicPr>
            <p:nvPr/>
          </p:nvPicPr>
          <p:blipFill>
            <a:blip r:embed="rId5"/>
            <a:srcRect/>
            <a:stretch>
              <a:fillRect/>
            </a:stretch>
          </p:blipFill>
          <p:spPr bwMode="auto">
            <a:xfrm>
              <a:off x="2819400" y="2590800"/>
              <a:ext cx="335112" cy="277998"/>
            </a:xfrm>
            <a:prstGeom prst="rect">
              <a:avLst/>
            </a:prstGeom>
            <a:noFill/>
            <a:ln w="9525">
              <a:noFill/>
              <a:miter lim="800000"/>
              <a:headEnd/>
              <a:tailEnd/>
            </a:ln>
            <a:effectLst/>
          </p:spPr>
        </p:pic>
      </p:grpSp>
      <p:graphicFrame>
        <p:nvGraphicFramePr>
          <p:cNvPr id="40969" name="Object 9"/>
          <p:cNvGraphicFramePr>
            <a:graphicFrameLocks noChangeAspect="1"/>
          </p:cNvGraphicFramePr>
          <p:nvPr/>
        </p:nvGraphicFramePr>
        <p:xfrm>
          <a:off x="6781801" y="3276600"/>
          <a:ext cx="990599" cy="1447800"/>
        </p:xfrm>
        <a:graphic>
          <a:graphicData uri="http://schemas.openxmlformats.org/presentationml/2006/ole">
            <p:oleObj spid="_x0000_s2051" name="Visio" r:id="rId14" imgW="741426" imgH="1053795" progId="Visio.Drawing.11">
              <p:embed/>
            </p:oleObj>
          </a:graphicData>
        </a:graphic>
      </p:graphicFrame>
      <p:graphicFrame>
        <p:nvGraphicFramePr>
          <p:cNvPr id="40970" name="Object 10"/>
          <p:cNvGraphicFramePr>
            <a:graphicFrameLocks noChangeAspect="1"/>
          </p:cNvGraphicFramePr>
          <p:nvPr/>
        </p:nvGraphicFramePr>
        <p:xfrm>
          <a:off x="7535066" y="3276600"/>
          <a:ext cx="923134" cy="1295400"/>
        </p:xfrm>
        <a:graphic>
          <a:graphicData uri="http://schemas.openxmlformats.org/presentationml/2006/ole">
            <p:oleObj spid="_x0000_s2052" name="Visio" r:id="rId15" imgW="681228" imgH="955853" progId="Visio.Drawing.11">
              <p:embed/>
            </p:oleObj>
          </a:graphicData>
        </a:graphic>
      </p:graphicFrame>
      <p:graphicFrame>
        <p:nvGraphicFramePr>
          <p:cNvPr id="40971" name="Object 11"/>
          <p:cNvGraphicFramePr>
            <a:graphicFrameLocks noChangeAspect="1"/>
          </p:cNvGraphicFramePr>
          <p:nvPr/>
        </p:nvGraphicFramePr>
        <p:xfrm>
          <a:off x="8305800" y="3276600"/>
          <a:ext cx="914400" cy="1451529"/>
        </p:xfrm>
        <a:graphic>
          <a:graphicData uri="http://schemas.openxmlformats.org/presentationml/2006/ole">
            <p:oleObj spid="_x0000_s2053" name="Visio" r:id="rId16" imgW="681228" imgH="1081430" progId="Visio.Drawing.11">
              <p:embed/>
            </p:oleObj>
          </a:graphicData>
        </a:graphic>
      </p:graphicFrame>
      <p:grpSp>
        <p:nvGrpSpPr>
          <p:cNvPr id="5" name="Group 96"/>
          <p:cNvGrpSpPr/>
          <p:nvPr/>
        </p:nvGrpSpPr>
        <p:grpSpPr>
          <a:xfrm>
            <a:off x="5638800" y="1676400"/>
            <a:ext cx="1524000" cy="1295400"/>
            <a:chOff x="5638800" y="304800"/>
            <a:chExt cx="1524000" cy="1295400"/>
          </a:xfrm>
        </p:grpSpPr>
        <p:sp>
          <p:nvSpPr>
            <p:cNvPr id="93" name="Vertical Scroll 92"/>
            <p:cNvSpPr/>
            <p:nvPr/>
          </p:nvSpPr>
          <p:spPr bwMode="auto">
            <a:xfrm>
              <a:off x="5638800" y="304800"/>
              <a:ext cx="1524000" cy="1295400"/>
            </a:xfrm>
            <a:prstGeom prst="verticalScroll">
              <a:avLst/>
            </a:prstGeom>
            <a:solidFill>
              <a:schemeClr val="accent1">
                <a:lumMod val="20000"/>
                <a:lumOff val="80000"/>
              </a:schemeClr>
            </a:solidFill>
            <a:ln w="3175">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1050" dirty="0" smtClean="0">
                  <a:solidFill>
                    <a:schemeClr val="tx1"/>
                  </a:solidFill>
                </a:rPr>
                <a:t>Compromised</a:t>
              </a:r>
            </a:p>
            <a:p>
              <a:r>
                <a:rPr lang="en-US" sz="1050" dirty="0" smtClean="0">
                  <a:solidFill>
                    <a:schemeClr val="tx1"/>
                  </a:solidFill>
                </a:rPr>
                <a:t>User: </a:t>
              </a:r>
              <a:r>
                <a:rPr lang="en-US" sz="1050" b="1" dirty="0" smtClean="0">
                  <a:solidFill>
                    <a:schemeClr val="tx1"/>
                  </a:solidFill>
                </a:rPr>
                <a:t>Andy</a:t>
              </a:r>
            </a:p>
            <a:p>
              <a:r>
                <a:rPr lang="en-US" sz="1050" b="1" dirty="0" smtClean="0">
                  <a:solidFill>
                    <a:schemeClr val="tx1"/>
                  </a:solidFill>
                </a:rPr>
                <a:t>Low</a:t>
              </a:r>
              <a:r>
                <a:rPr lang="en-US" sz="1050" dirty="0" smtClean="0">
                  <a:solidFill>
                    <a:schemeClr val="tx1"/>
                  </a:solidFill>
                </a:rPr>
                <a:t> Fidelity</a:t>
              </a:r>
            </a:p>
            <a:p>
              <a:r>
                <a:rPr lang="en-US" sz="1050" b="1" dirty="0" smtClean="0">
                  <a:solidFill>
                    <a:schemeClr val="tx1"/>
                  </a:solidFill>
                </a:rPr>
                <a:t>High</a:t>
              </a:r>
              <a:r>
                <a:rPr lang="en-US" sz="1050" dirty="0" smtClean="0">
                  <a:solidFill>
                    <a:schemeClr val="tx1"/>
                  </a:solidFill>
                </a:rPr>
                <a:t> Severity</a:t>
              </a:r>
            </a:p>
            <a:p>
              <a:r>
                <a:rPr lang="en-US" sz="1050" dirty="0" smtClean="0">
                  <a:solidFill>
                    <a:schemeClr val="tx1"/>
                  </a:solidFill>
                </a:rPr>
                <a:t>Expire: Wed</a:t>
              </a:r>
            </a:p>
          </p:txBody>
        </p:sp>
        <p:graphicFrame>
          <p:nvGraphicFramePr>
            <p:cNvPr id="50185" name="Object 9"/>
            <p:cNvGraphicFramePr>
              <a:graphicFrameLocks noChangeAspect="1"/>
            </p:cNvGraphicFramePr>
            <p:nvPr/>
          </p:nvGraphicFramePr>
          <p:xfrm>
            <a:off x="6858000" y="1143000"/>
            <a:ext cx="200334" cy="292258"/>
          </p:xfrm>
          <a:graphic>
            <a:graphicData uri="http://schemas.openxmlformats.org/presentationml/2006/ole">
              <p:oleObj spid="_x0000_s2054" name="Visio" r:id="rId17" imgW="636480" imgH="928800" progId="Visio.Drawing.11">
                <p:embed/>
              </p:oleObj>
            </a:graphicData>
          </a:graphic>
        </p:graphicFrame>
      </p:grpSp>
      <p:sp>
        <p:nvSpPr>
          <p:cNvPr id="98" name="TextBox 97"/>
          <p:cNvSpPr txBox="1"/>
          <p:nvPr/>
        </p:nvSpPr>
        <p:spPr>
          <a:xfrm>
            <a:off x="3124200" y="3733800"/>
            <a:ext cx="1066800" cy="523220"/>
          </a:xfrm>
          <a:prstGeom prst="rect">
            <a:avLst/>
          </a:prstGeom>
          <a:noFill/>
        </p:spPr>
        <p:txBody>
          <a:bodyPr wrap="square" rtlCol="0">
            <a:spAutoFit/>
          </a:bodyPr>
          <a:lstStyle/>
          <a:p>
            <a:pPr algn="ctr"/>
            <a:r>
              <a:rPr lang="en-US" sz="14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Stirling Core</a:t>
            </a:r>
          </a:p>
        </p:txBody>
      </p:sp>
      <p:sp>
        <p:nvSpPr>
          <p:cNvPr id="101" name="TextBox 100"/>
          <p:cNvSpPr txBox="1"/>
          <p:nvPr/>
        </p:nvSpPr>
        <p:spPr>
          <a:xfrm>
            <a:off x="6629400" y="4671536"/>
            <a:ext cx="1066800" cy="738664"/>
          </a:xfrm>
          <a:prstGeom prst="rect">
            <a:avLst/>
          </a:prstGeom>
          <a:noFill/>
        </p:spPr>
        <p:txBody>
          <a:bodyPr wrap="square" rtlCol="0">
            <a:spAutoFit/>
          </a:bodyPr>
          <a:lstStyle/>
          <a:p>
            <a:pPr algn="ctr"/>
            <a:r>
              <a:rPr lang="en-US" sz="14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NAP</a:t>
            </a:r>
          </a:p>
          <a:p>
            <a:pPr algn="ctr"/>
            <a:r>
              <a:rPr lang="en-US" sz="14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Active Directory</a:t>
            </a:r>
          </a:p>
        </p:txBody>
      </p:sp>
      <p:sp>
        <p:nvSpPr>
          <p:cNvPr id="102" name="TextBox 101"/>
          <p:cNvSpPr txBox="1"/>
          <p:nvPr/>
        </p:nvSpPr>
        <p:spPr>
          <a:xfrm>
            <a:off x="7848600" y="4495800"/>
            <a:ext cx="1066800" cy="1169551"/>
          </a:xfrm>
          <a:prstGeom prst="rect">
            <a:avLst/>
          </a:prstGeom>
          <a:noFill/>
        </p:spPr>
        <p:txBody>
          <a:bodyPr wrap="square" rtlCol="0">
            <a:spAutoFit/>
          </a:bodyPr>
          <a:lstStyle/>
          <a:p>
            <a:pPr algn="ctr"/>
            <a:r>
              <a:rPr lang="en-US" sz="14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Forefront Server for:</a:t>
            </a:r>
          </a:p>
          <a:p>
            <a:pPr algn="ctr"/>
            <a:r>
              <a:rPr lang="en-US" sz="14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Exchange, </a:t>
            </a:r>
          </a:p>
          <a:p>
            <a:pPr algn="ctr"/>
            <a:r>
              <a:rPr lang="en-US" sz="14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SharePoint</a:t>
            </a:r>
          </a:p>
          <a:p>
            <a:pPr algn="ctr"/>
            <a:r>
              <a:rPr lang="en-US" sz="140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OCS</a:t>
            </a:r>
          </a:p>
        </p:txBody>
      </p:sp>
      <p:sp>
        <p:nvSpPr>
          <p:cNvPr id="104" name="Rounded Rectangular Callout 103"/>
          <p:cNvSpPr/>
          <p:nvPr/>
        </p:nvSpPr>
        <p:spPr bwMode="auto">
          <a:xfrm>
            <a:off x="7848600" y="2057400"/>
            <a:ext cx="1143000" cy="841248"/>
          </a:xfrm>
          <a:prstGeom prst="wedgeRoundRectCallout">
            <a:avLst>
              <a:gd name="adj1" fmla="val -164559"/>
              <a:gd name="adj2" fmla="val 183688"/>
              <a:gd name="adj3" fmla="val 16667"/>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b="1" dirty="0" smtClean="0">
                <a:solidFill>
                  <a:schemeClr val="tx1"/>
                </a:solidFill>
                <a:latin typeface="Segoe" pitchFamily="34" charset="0"/>
              </a:rPr>
              <a:t>FCS identifies Andy has logged on to DEMO-CLT1</a:t>
            </a:r>
            <a:endParaRPr lang="en-US" sz="2000" b="1" dirty="0" smtClean="0">
              <a:solidFill>
                <a:schemeClr val="tx1"/>
              </a:solidFill>
              <a:latin typeface="Segoe" pitchFamily="34" charset="0"/>
            </a:endParaRPr>
          </a:p>
        </p:txBody>
      </p:sp>
      <p:grpSp>
        <p:nvGrpSpPr>
          <p:cNvPr id="6" name="Group 121"/>
          <p:cNvGrpSpPr/>
          <p:nvPr/>
        </p:nvGrpSpPr>
        <p:grpSpPr>
          <a:xfrm>
            <a:off x="3962400" y="2286000"/>
            <a:ext cx="762000" cy="1143794"/>
            <a:chOff x="3962400" y="2286000"/>
            <a:chExt cx="762000" cy="1143794"/>
          </a:xfrm>
        </p:grpSpPr>
        <p:grpSp>
          <p:nvGrpSpPr>
            <p:cNvPr id="7" name="Group 79"/>
            <p:cNvGrpSpPr/>
            <p:nvPr/>
          </p:nvGrpSpPr>
          <p:grpSpPr>
            <a:xfrm>
              <a:off x="3962400" y="2286000"/>
              <a:ext cx="762000" cy="381000"/>
              <a:chOff x="4419600" y="685800"/>
              <a:chExt cx="762000" cy="381000"/>
            </a:xfrm>
          </p:grpSpPr>
          <p:sp>
            <p:nvSpPr>
              <p:cNvPr id="75" name="Rounded Rectangle 74"/>
              <p:cNvSpPr/>
              <p:nvPr/>
            </p:nvSpPr>
            <p:spPr bwMode="auto">
              <a:xfrm>
                <a:off x="4419600" y="685800"/>
                <a:ext cx="762000" cy="381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76" name="Picture 11" descr="C:\Users\urib\AppData\Local\Microsoft\Windows\Temporary Internet Files\Content.IE5\6HBTKN21\MCj04325260000[1].png"/>
              <p:cNvPicPr>
                <a:picLocks noChangeAspect="1" noChangeArrowheads="1"/>
              </p:cNvPicPr>
              <p:nvPr/>
            </p:nvPicPr>
            <p:blipFill>
              <a:blip r:embed="rId18" cstate="print"/>
              <a:srcRect/>
              <a:stretch>
                <a:fillRect/>
              </a:stretch>
            </p:blipFill>
            <p:spPr bwMode="auto">
              <a:xfrm flipH="1">
                <a:off x="4419600" y="762000"/>
                <a:ext cx="207753" cy="207753"/>
              </a:xfrm>
              <a:prstGeom prst="rect">
                <a:avLst/>
              </a:prstGeom>
              <a:noFill/>
            </p:spPr>
          </p:pic>
          <p:sp>
            <p:nvSpPr>
              <p:cNvPr id="79" name="TextBox 78"/>
              <p:cNvSpPr txBox="1"/>
              <p:nvPr/>
            </p:nvSpPr>
            <p:spPr>
              <a:xfrm>
                <a:off x="4572000" y="713601"/>
                <a:ext cx="588818" cy="276999"/>
              </a:xfrm>
              <a:prstGeom prst="rect">
                <a:avLst/>
              </a:prstGeom>
              <a:noFill/>
            </p:spPr>
            <p:txBody>
              <a:bodyPr wrap="square" rtlCol="0">
                <a:spAutoFit/>
              </a:bodyPr>
              <a:lstStyle/>
              <a:p>
                <a:r>
                  <a:rPr lang="en-US" sz="1200" dirty="0" smtClean="0">
                    <a:effectLst>
                      <a:outerShdw blurRad="38100" dist="38100" dir="2700000" algn="tl">
                        <a:srgbClr val="000000">
                          <a:alpha val="43137"/>
                        </a:srgbClr>
                      </a:outerShdw>
                    </a:effectLst>
                  </a:rPr>
                  <a:t>Alert</a:t>
                </a:r>
              </a:p>
            </p:txBody>
          </p:sp>
        </p:grpSp>
        <p:cxnSp>
          <p:nvCxnSpPr>
            <p:cNvPr id="120" name="Straight Connector 119"/>
            <p:cNvCxnSpPr/>
            <p:nvPr/>
          </p:nvCxnSpPr>
          <p:spPr>
            <a:xfrm rot="5400000" flipH="1" flipV="1">
              <a:off x="4038600" y="3048000"/>
              <a:ext cx="762000" cy="1588"/>
            </a:xfrm>
            <a:prstGeom prst="line">
              <a:avLst/>
            </a:prstGeom>
            <a:ln w="38100">
              <a:solidFill>
                <a:srgbClr val="F8801C"/>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26" name="Straight Connector 125"/>
          <p:cNvCxnSpPr/>
          <p:nvPr/>
        </p:nvCxnSpPr>
        <p:spPr>
          <a:xfrm rot="16200000" flipH="1">
            <a:off x="7277100" y="4686300"/>
            <a:ext cx="1143000" cy="152400"/>
          </a:xfrm>
          <a:prstGeom prst="line">
            <a:avLst/>
          </a:prstGeom>
          <a:ln w="38100">
            <a:solidFill>
              <a:srgbClr val="F8801C"/>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 name="Group 135"/>
          <p:cNvGrpSpPr/>
          <p:nvPr/>
        </p:nvGrpSpPr>
        <p:grpSpPr>
          <a:xfrm>
            <a:off x="3733800" y="4267200"/>
            <a:ext cx="2438400" cy="1676400"/>
            <a:chOff x="3733800" y="4267200"/>
            <a:chExt cx="2438400" cy="1676400"/>
          </a:xfrm>
        </p:grpSpPr>
        <p:grpSp>
          <p:nvGrpSpPr>
            <p:cNvPr id="9" name="Group 122"/>
            <p:cNvGrpSpPr/>
            <p:nvPr/>
          </p:nvGrpSpPr>
          <p:grpSpPr>
            <a:xfrm>
              <a:off x="3733800" y="4267200"/>
              <a:ext cx="2438400" cy="1676400"/>
              <a:chOff x="3733800" y="4267200"/>
              <a:chExt cx="2438400" cy="1676400"/>
            </a:xfrm>
          </p:grpSpPr>
          <p:cxnSp>
            <p:nvCxnSpPr>
              <p:cNvPr id="106" name="Straight Connector 105"/>
              <p:cNvCxnSpPr/>
              <p:nvPr/>
            </p:nvCxnSpPr>
            <p:spPr>
              <a:xfrm rot="10800000" flipV="1">
                <a:off x="4038600" y="4267200"/>
                <a:ext cx="2133600" cy="1676400"/>
              </a:xfrm>
              <a:prstGeom prst="line">
                <a:avLst/>
              </a:prstGeom>
              <a:ln w="38100">
                <a:solidFill>
                  <a:srgbClr val="F8801C"/>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0" name="Group 99"/>
              <p:cNvGrpSpPr/>
              <p:nvPr/>
            </p:nvGrpSpPr>
            <p:grpSpPr>
              <a:xfrm>
                <a:off x="3733800" y="5334000"/>
                <a:ext cx="1447800" cy="381000"/>
                <a:chOff x="6934200" y="5029200"/>
                <a:chExt cx="1447800" cy="381000"/>
              </a:xfrm>
            </p:grpSpPr>
            <p:sp>
              <p:nvSpPr>
                <p:cNvPr id="92" name="Rounded Rectangle 91"/>
                <p:cNvSpPr/>
                <p:nvPr/>
              </p:nvSpPr>
              <p:spPr bwMode="auto">
                <a:xfrm>
                  <a:off x="6934200" y="5029200"/>
                  <a:ext cx="1447800" cy="381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95" name="Picture 11" descr="C:\Users\urib\AppData\Local\Microsoft\Windows\Temporary Internet Files\Content.IE5\6HBTKN21\MCj04325260000[1].png"/>
                <p:cNvPicPr>
                  <a:picLocks noChangeAspect="1" noChangeArrowheads="1"/>
                </p:cNvPicPr>
                <p:nvPr/>
              </p:nvPicPr>
              <p:blipFill>
                <a:blip r:embed="rId18" cstate="print"/>
                <a:srcRect/>
                <a:stretch>
                  <a:fillRect/>
                </a:stretch>
              </p:blipFill>
              <p:spPr bwMode="auto">
                <a:xfrm flipH="1">
                  <a:off x="6934200" y="5105400"/>
                  <a:ext cx="207753" cy="207753"/>
                </a:xfrm>
                <a:prstGeom prst="rect">
                  <a:avLst/>
                </a:prstGeom>
                <a:noFill/>
              </p:spPr>
            </p:pic>
            <p:sp>
              <p:nvSpPr>
                <p:cNvPr id="99" name="TextBox 98"/>
                <p:cNvSpPr txBox="1"/>
                <p:nvPr/>
              </p:nvSpPr>
              <p:spPr>
                <a:xfrm>
                  <a:off x="7086600" y="5057001"/>
                  <a:ext cx="1295400" cy="276999"/>
                </a:xfrm>
                <a:prstGeom prst="rect">
                  <a:avLst/>
                </a:prstGeom>
                <a:noFill/>
              </p:spPr>
              <p:txBody>
                <a:bodyPr wrap="square" rtlCol="0">
                  <a:spAutoFit/>
                </a:bodyPr>
                <a:lstStyle/>
                <a:p>
                  <a:r>
                    <a:rPr lang="en-US" sz="1200" dirty="0" smtClean="0">
                      <a:effectLst>
                        <a:outerShdw blurRad="38100" dist="38100" dir="2700000" algn="tl">
                          <a:srgbClr val="000000">
                            <a:alpha val="43137"/>
                          </a:srgbClr>
                        </a:outerShdw>
                      </a:effectLst>
                    </a:rPr>
                    <a:t>Scan Computer</a:t>
                  </a:r>
                </a:p>
              </p:txBody>
            </p:sp>
          </p:grpSp>
        </p:grpSp>
        <p:pic>
          <p:nvPicPr>
            <p:cNvPr id="135" name="Picture 38"/>
            <p:cNvPicPr>
              <a:picLocks noChangeAspect="1" noChangeArrowheads="1"/>
            </p:cNvPicPr>
            <p:nvPr/>
          </p:nvPicPr>
          <p:blipFill>
            <a:blip r:embed="rId5"/>
            <a:srcRect/>
            <a:stretch>
              <a:fillRect/>
            </a:stretch>
          </p:blipFill>
          <p:spPr bwMode="auto">
            <a:xfrm>
              <a:off x="4191000" y="5105400"/>
              <a:ext cx="335112" cy="277998"/>
            </a:xfrm>
            <a:prstGeom prst="rect">
              <a:avLst/>
            </a:prstGeom>
            <a:noFill/>
            <a:ln w="9525">
              <a:noFill/>
              <a:miter lim="800000"/>
              <a:headEnd/>
              <a:tailEnd/>
            </a:ln>
            <a:effectLst/>
          </p:spPr>
        </p:pic>
      </p:grpSp>
      <p:pic>
        <p:nvPicPr>
          <p:cNvPr id="137" name="Picture 38"/>
          <p:cNvPicPr>
            <a:picLocks noChangeAspect="1" noChangeArrowheads="1"/>
          </p:cNvPicPr>
          <p:nvPr/>
        </p:nvPicPr>
        <p:blipFill>
          <a:blip r:embed="rId5"/>
          <a:srcRect/>
          <a:stretch>
            <a:fillRect/>
          </a:stretch>
        </p:blipFill>
        <p:spPr bwMode="auto">
          <a:xfrm>
            <a:off x="7467600" y="5486400"/>
            <a:ext cx="304800" cy="252852"/>
          </a:xfrm>
          <a:prstGeom prst="rect">
            <a:avLst/>
          </a:prstGeom>
          <a:noFill/>
          <a:ln w="9525">
            <a:noFill/>
            <a:miter lim="800000"/>
            <a:headEnd/>
            <a:tailEnd/>
          </a:ln>
          <a:effectLst/>
        </p:spPr>
      </p:pic>
      <p:sp>
        <p:nvSpPr>
          <p:cNvPr id="139" name="Rounded Rectangle 138"/>
          <p:cNvSpPr/>
          <p:nvPr/>
        </p:nvSpPr>
        <p:spPr bwMode="auto">
          <a:xfrm>
            <a:off x="7748344" y="5867400"/>
            <a:ext cx="1243256" cy="381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40" name="Picture 11" descr="C:\Users\urib\AppData\Local\Microsoft\Windows\Temporary Internet Files\Content.IE5\6HBTKN21\MCj04325260000[1].png"/>
          <p:cNvPicPr>
            <a:picLocks noChangeAspect="1" noChangeArrowheads="1"/>
          </p:cNvPicPr>
          <p:nvPr/>
        </p:nvPicPr>
        <p:blipFill>
          <a:blip r:embed="rId18" cstate="print"/>
          <a:srcRect/>
          <a:stretch>
            <a:fillRect/>
          </a:stretch>
        </p:blipFill>
        <p:spPr bwMode="auto">
          <a:xfrm flipH="1">
            <a:off x="7748344" y="5943600"/>
            <a:ext cx="207753" cy="207753"/>
          </a:xfrm>
          <a:prstGeom prst="rect">
            <a:avLst/>
          </a:prstGeom>
          <a:noFill/>
        </p:spPr>
      </p:pic>
      <p:sp>
        <p:nvSpPr>
          <p:cNvPr id="141" name="TextBox 140"/>
          <p:cNvSpPr txBox="1"/>
          <p:nvPr/>
        </p:nvSpPr>
        <p:spPr>
          <a:xfrm>
            <a:off x="7900744" y="5895201"/>
            <a:ext cx="1014656" cy="276999"/>
          </a:xfrm>
          <a:prstGeom prst="rect">
            <a:avLst/>
          </a:prstGeom>
          <a:noFill/>
        </p:spPr>
        <p:txBody>
          <a:bodyPr wrap="square" rtlCol="0">
            <a:spAutoFit/>
          </a:bodyPr>
          <a:lstStyle/>
          <a:p>
            <a:r>
              <a:rPr lang="en-US" sz="1200" dirty="0" smtClean="0">
                <a:effectLst>
                  <a:outerShdw blurRad="38100" dist="38100" dir="2700000" algn="tl">
                    <a:srgbClr val="000000">
                      <a:alpha val="43137"/>
                    </a:srgbClr>
                  </a:outerShdw>
                </a:effectLst>
              </a:rPr>
              <a:t>Block Email</a:t>
            </a:r>
          </a:p>
        </p:txBody>
      </p:sp>
      <p:cxnSp>
        <p:nvCxnSpPr>
          <p:cNvPr id="149" name="Straight Connector 148"/>
          <p:cNvCxnSpPr/>
          <p:nvPr/>
        </p:nvCxnSpPr>
        <p:spPr>
          <a:xfrm rot="5400000">
            <a:off x="6096000" y="4953000"/>
            <a:ext cx="1600200" cy="228600"/>
          </a:xfrm>
          <a:prstGeom prst="line">
            <a:avLst/>
          </a:prstGeom>
          <a:ln w="38100">
            <a:solidFill>
              <a:srgbClr val="F8801C"/>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42" name="Object 9"/>
          <p:cNvGraphicFramePr>
            <a:graphicFrameLocks noChangeAspect="1"/>
          </p:cNvGraphicFramePr>
          <p:nvPr/>
        </p:nvGraphicFramePr>
        <p:xfrm>
          <a:off x="8815144" y="5934891"/>
          <a:ext cx="176456" cy="257423"/>
        </p:xfrm>
        <a:graphic>
          <a:graphicData uri="http://schemas.openxmlformats.org/presentationml/2006/ole">
            <p:oleObj spid="_x0000_s2059" name="Visio" r:id="rId19" imgW="636480" imgH="928800" progId="Visio.Drawing.11">
              <p:embed/>
            </p:oleObj>
          </a:graphicData>
        </a:graphic>
      </p:graphicFrame>
      <p:cxnSp>
        <p:nvCxnSpPr>
          <p:cNvPr id="143" name="Straight Connector 142"/>
          <p:cNvCxnSpPr/>
          <p:nvPr/>
        </p:nvCxnSpPr>
        <p:spPr>
          <a:xfrm rot="5400000">
            <a:off x="6210300" y="4610100"/>
            <a:ext cx="1143000" cy="457200"/>
          </a:xfrm>
          <a:prstGeom prst="line">
            <a:avLst/>
          </a:prstGeom>
          <a:ln w="38100">
            <a:solidFill>
              <a:srgbClr val="F8801C"/>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endCxn id="139" idx="0"/>
          </p:cNvCxnSpPr>
          <p:nvPr/>
        </p:nvCxnSpPr>
        <p:spPr>
          <a:xfrm rot="5400000">
            <a:off x="7613986" y="4946986"/>
            <a:ext cx="1676400" cy="164428"/>
          </a:xfrm>
          <a:prstGeom prst="line">
            <a:avLst/>
          </a:prstGeom>
          <a:ln w="38100">
            <a:solidFill>
              <a:srgbClr val="F8801C"/>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4" name="Rounded Rectangle 153"/>
          <p:cNvSpPr/>
          <p:nvPr/>
        </p:nvSpPr>
        <p:spPr bwMode="auto">
          <a:xfrm>
            <a:off x="7772400" y="5382399"/>
            <a:ext cx="1219200" cy="381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55" name="Picture 11" descr="C:\Users\urib\AppData\Local\Microsoft\Windows\Temporary Internet Files\Content.IE5\6HBTKN21\MCj04325260000[1].png"/>
          <p:cNvPicPr>
            <a:picLocks noChangeAspect="1" noChangeArrowheads="1"/>
          </p:cNvPicPr>
          <p:nvPr/>
        </p:nvPicPr>
        <p:blipFill>
          <a:blip r:embed="rId18" cstate="print"/>
          <a:srcRect/>
          <a:stretch>
            <a:fillRect/>
          </a:stretch>
        </p:blipFill>
        <p:spPr bwMode="auto">
          <a:xfrm flipH="1">
            <a:off x="7772400" y="5458599"/>
            <a:ext cx="207753" cy="207753"/>
          </a:xfrm>
          <a:prstGeom prst="rect">
            <a:avLst/>
          </a:prstGeom>
          <a:noFill/>
        </p:spPr>
      </p:pic>
      <p:sp>
        <p:nvSpPr>
          <p:cNvPr id="156" name="TextBox 155"/>
          <p:cNvSpPr txBox="1"/>
          <p:nvPr/>
        </p:nvSpPr>
        <p:spPr>
          <a:xfrm>
            <a:off x="7924800" y="5410200"/>
            <a:ext cx="990600" cy="276999"/>
          </a:xfrm>
          <a:prstGeom prst="rect">
            <a:avLst/>
          </a:prstGeom>
          <a:noFill/>
        </p:spPr>
        <p:txBody>
          <a:bodyPr wrap="square" rtlCol="0">
            <a:spAutoFit/>
          </a:bodyPr>
          <a:lstStyle/>
          <a:p>
            <a:r>
              <a:rPr lang="en-US" sz="1200" dirty="0" smtClean="0">
                <a:effectLst>
                  <a:outerShdw blurRad="38100" dist="38100" dir="2700000" algn="tl">
                    <a:srgbClr val="000000">
                      <a:alpha val="43137"/>
                    </a:srgbClr>
                  </a:outerShdw>
                </a:effectLst>
              </a:rPr>
              <a:t>Block IM</a:t>
            </a:r>
          </a:p>
        </p:txBody>
      </p:sp>
      <p:pic>
        <p:nvPicPr>
          <p:cNvPr id="157" name="Picture 38"/>
          <p:cNvPicPr>
            <a:picLocks noChangeAspect="1" noChangeArrowheads="1"/>
          </p:cNvPicPr>
          <p:nvPr/>
        </p:nvPicPr>
        <p:blipFill>
          <a:blip r:embed="rId5"/>
          <a:srcRect/>
          <a:stretch>
            <a:fillRect/>
          </a:stretch>
        </p:blipFill>
        <p:spPr bwMode="auto">
          <a:xfrm>
            <a:off x="8839200" y="5486400"/>
            <a:ext cx="304800" cy="252852"/>
          </a:xfrm>
          <a:prstGeom prst="rect">
            <a:avLst/>
          </a:prstGeom>
          <a:noFill/>
          <a:ln w="9525">
            <a:noFill/>
            <a:miter lim="800000"/>
            <a:headEnd/>
            <a:tailEnd/>
          </a:ln>
          <a:effectLst/>
        </p:spPr>
      </p:pic>
      <p:sp>
        <p:nvSpPr>
          <p:cNvPr id="128" name="Rounded Rectangle 127"/>
          <p:cNvSpPr/>
          <p:nvPr/>
        </p:nvSpPr>
        <p:spPr bwMode="auto">
          <a:xfrm>
            <a:off x="6096000" y="5410200"/>
            <a:ext cx="1524000" cy="381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29" name="Picture 11" descr="C:\Users\urib\AppData\Local\Microsoft\Windows\Temporary Internet Files\Content.IE5\6HBTKN21\MCj04325260000[1].png"/>
          <p:cNvPicPr>
            <a:picLocks noChangeAspect="1" noChangeArrowheads="1"/>
          </p:cNvPicPr>
          <p:nvPr/>
        </p:nvPicPr>
        <p:blipFill>
          <a:blip r:embed="rId18" cstate="print"/>
          <a:srcRect/>
          <a:stretch>
            <a:fillRect/>
          </a:stretch>
        </p:blipFill>
        <p:spPr bwMode="auto">
          <a:xfrm flipH="1">
            <a:off x="6096000" y="5486400"/>
            <a:ext cx="207753" cy="207753"/>
          </a:xfrm>
          <a:prstGeom prst="rect">
            <a:avLst/>
          </a:prstGeom>
          <a:noFill/>
        </p:spPr>
      </p:pic>
      <p:sp>
        <p:nvSpPr>
          <p:cNvPr id="131" name="Rounded Rectangle 130"/>
          <p:cNvSpPr/>
          <p:nvPr/>
        </p:nvSpPr>
        <p:spPr bwMode="auto">
          <a:xfrm>
            <a:off x="6096000" y="5867400"/>
            <a:ext cx="1524000" cy="381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32" name="Picture 11" descr="C:\Users\urib\AppData\Local\Microsoft\Windows\Temporary Internet Files\Content.IE5\6HBTKN21\MCj04325260000[1].png"/>
          <p:cNvPicPr>
            <a:picLocks noChangeAspect="1" noChangeArrowheads="1"/>
          </p:cNvPicPr>
          <p:nvPr/>
        </p:nvPicPr>
        <p:blipFill>
          <a:blip r:embed="rId18" cstate="print"/>
          <a:srcRect/>
          <a:stretch>
            <a:fillRect/>
          </a:stretch>
        </p:blipFill>
        <p:spPr bwMode="auto">
          <a:xfrm flipH="1">
            <a:off x="6096000" y="5943600"/>
            <a:ext cx="207753" cy="207753"/>
          </a:xfrm>
          <a:prstGeom prst="rect">
            <a:avLst/>
          </a:prstGeom>
          <a:noFill/>
        </p:spPr>
      </p:pic>
      <p:sp>
        <p:nvSpPr>
          <p:cNvPr id="133" name="TextBox 132"/>
          <p:cNvSpPr txBox="1"/>
          <p:nvPr/>
        </p:nvSpPr>
        <p:spPr>
          <a:xfrm>
            <a:off x="6248400" y="5895201"/>
            <a:ext cx="1371600" cy="276999"/>
          </a:xfrm>
          <a:prstGeom prst="rect">
            <a:avLst/>
          </a:prstGeom>
          <a:noFill/>
        </p:spPr>
        <p:txBody>
          <a:bodyPr wrap="square" rtlCol="0">
            <a:spAutoFit/>
          </a:bodyPr>
          <a:lstStyle/>
          <a:p>
            <a:r>
              <a:rPr lang="en-US" sz="1200" dirty="0" smtClean="0">
                <a:effectLst>
                  <a:outerShdw blurRad="38100" dist="38100" dir="2700000" algn="tl">
                    <a:srgbClr val="000000">
                      <a:alpha val="43137"/>
                    </a:srgbClr>
                  </a:outerShdw>
                </a:effectLst>
              </a:rPr>
              <a:t>Reset Account</a:t>
            </a:r>
          </a:p>
        </p:txBody>
      </p:sp>
      <p:graphicFrame>
        <p:nvGraphicFramePr>
          <p:cNvPr id="138" name="Object 9"/>
          <p:cNvGraphicFramePr>
            <a:graphicFrameLocks noChangeAspect="1"/>
          </p:cNvGraphicFramePr>
          <p:nvPr/>
        </p:nvGraphicFramePr>
        <p:xfrm>
          <a:off x="7467600" y="5934891"/>
          <a:ext cx="176456" cy="257423"/>
        </p:xfrm>
        <a:graphic>
          <a:graphicData uri="http://schemas.openxmlformats.org/presentationml/2006/ole">
            <p:oleObj spid="_x0000_s2058" name="Visio" r:id="rId20" imgW="636480" imgH="928800" progId="Visio.Drawing.11">
              <p:embed/>
            </p:oleObj>
          </a:graphicData>
        </a:graphic>
      </p:graphicFrame>
      <p:sp>
        <p:nvSpPr>
          <p:cNvPr id="130" name="TextBox 129"/>
          <p:cNvSpPr txBox="1"/>
          <p:nvPr/>
        </p:nvSpPr>
        <p:spPr>
          <a:xfrm>
            <a:off x="6248400" y="5438001"/>
            <a:ext cx="990600" cy="276999"/>
          </a:xfrm>
          <a:prstGeom prst="rect">
            <a:avLst/>
          </a:prstGeom>
          <a:noFill/>
        </p:spPr>
        <p:txBody>
          <a:bodyPr wrap="square" rtlCol="0">
            <a:spAutoFit/>
          </a:bodyPr>
          <a:lstStyle/>
          <a:p>
            <a:r>
              <a:rPr lang="en-US" sz="1200" dirty="0" smtClean="0">
                <a:effectLst>
                  <a:outerShdw blurRad="38100" dist="38100" dir="2700000" algn="tl">
                    <a:srgbClr val="000000">
                      <a:alpha val="43137"/>
                    </a:srgbClr>
                  </a:outerShdw>
                </a:effectLst>
              </a:rPr>
              <a:t>Quarantine</a:t>
            </a:r>
          </a:p>
        </p:txBody>
      </p:sp>
      <p:sp>
        <p:nvSpPr>
          <p:cNvPr id="82" name="Title 81"/>
          <p:cNvSpPr>
            <a:spLocks noGrp="1"/>
          </p:cNvSpPr>
          <p:nvPr>
            <p:ph type="title"/>
          </p:nvPr>
        </p:nvSpPr>
        <p:spPr>
          <a:xfrm>
            <a:off x="387054" y="228600"/>
            <a:ext cx="8375946" cy="941796"/>
          </a:xfrm>
        </p:spPr>
        <p:txBody>
          <a:bodyPr>
            <a:normAutofit fontScale="90000"/>
          </a:bodyPr>
          <a:lstStyle/>
          <a:p>
            <a:pPr lvl="0"/>
            <a:r>
              <a:rPr lang="zh-TW" altLang="en-US" sz="4000" dirty="0" smtClean="0"/>
              <a:t>零時攻擊情境</a:t>
            </a:r>
            <a:r>
              <a:rPr lang="en-US" sz="4000" dirty="0" smtClean="0"/>
              <a:t/>
            </a:r>
            <a:br>
              <a:rPr lang="en-US" sz="4000" dirty="0" smtClean="0"/>
            </a:br>
            <a:r>
              <a:rPr lang="zh-TW" altLang="en-US" sz="2800" dirty="0" smtClean="0">
                <a:solidFill>
                  <a:srgbClr val="FFFF00"/>
                </a:solidFill>
              </a:rPr>
              <a:t>經由 </a:t>
            </a:r>
            <a:r>
              <a:rPr lang="en-US" sz="2800" dirty="0" err="1" smtClean="0">
                <a:solidFill>
                  <a:srgbClr val="FFFF00"/>
                </a:solidFill>
              </a:rPr>
              <a:t>Stirling</a:t>
            </a:r>
            <a:r>
              <a:rPr lang="en-US" sz="2800" dirty="0" smtClean="0">
                <a:solidFill>
                  <a:srgbClr val="FFFF00"/>
                </a:solidFill>
              </a:rPr>
              <a:t> </a:t>
            </a:r>
            <a:r>
              <a:rPr lang="zh-TW" altLang="en-US" sz="2800" dirty="0" smtClean="0">
                <a:solidFill>
                  <a:srgbClr val="FFFF00"/>
                </a:solidFill>
              </a:rPr>
              <a:t>及動態回應技術</a:t>
            </a:r>
            <a:endParaRPr lang="en-US" sz="2800" dirty="0">
              <a:solidFill>
                <a:srgbClr val="FFFF00"/>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9" fill="hold" grpId="0" nodeType="clickEffect">
                                  <p:stCondLst>
                                    <p:cond delay="0"/>
                                  </p:stCondLst>
                                  <p:childTnLst>
                                    <p:anim calcmode="lin" valueType="num">
                                      <p:cBhvr additive="base">
                                        <p:cTn id="6" dur="3000"/>
                                        <p:tgtEl>
                                          <p:spTgt spid="51"/>
                                        </p:tgtEl>
                                        <p:attrNameLst>
                                          <p:attrName>ppt_x</p:attrName>
                                        </p:attrNameLst>
                                      </p:cBhvr>
                                      <p:tavLst>
                                        <p:tav tm="0">
                                          <p:val>
                                            <p:strVal val="ppt_x"/>
                                          </p:val>
                                        </p:tav>
                                        <p:tav tm="100000">
                                          <p:val>
                                            <p:strVal val="0-ppt_w/2"/>
                                          </p:val>
                                        </p:tav>
                                      </p:tavLst>
                                    </p:anim>
                                    <p:anim calcmode="lin" valueType="num">
                                      <p:cBhvr additive="base">
                                        <p:cTn id="7" dur="3000"/>
                                        <p:tgtEl>
                                          <p:spTgt spid="51"/>
                                        </p:tgtEl>
                                        <p:attrNameLst>
                                          <p:attrName>ppt_y</p:attrName>
                                        </p:attrNameLst>
                                      </p:cBhvr>
                                      <p:tavLst>
                                        <p:tav tm="0">
                                          <p:val>
                                            <p:strVal val="ppt_y"/>
                                          </p:val>
                                        </p:tav>
                                        <p:tav tm="100000">
                                          <p:val>
                                            <p:strVal val="0-ppt_h/2"/>
                                          </p:val>
                                        </p:tav>
                                      </p:tavLst>
                                    </p:anim>
                                    <p:set>
                                      <p:cBhvr>
                                        <p:cTn id="8" dur="1" fill="hold">
                                          <p:stCondLst>
                                            <p:cond delay="2999"/>
                                          </p:stCondLst>
                                        </p:cTn>
                                        <p:tgtEl>
                                          <p:spTgt spid="51"/>
                                        </p:tgtEl>
                                        <p:attrNameLst>
                                          <p:attrName>style.visibility</p:attrName>
                                        </p:attrNameLst>
                                      </p:cBhvr>
                                      <p:to>
                                        <p:strVal val="hidden"/>
                                      </p:to>
                                    </p:set>
                                  </p:childTnLst>
                                </p:cTn>
                              </p:par>
                              <p:par>
                                <p:cTn id="9" presetID="2" presetClass="exit" presetSubtype="9" fill="hold" nodeType="withEffect">
                                  <p:stCondLst>
                                    <p:cond delay="0"/>
                                  </p:stCondLst>
                                  <p:childTnLst>
                                    <p:anim calcmode="lin" valueType="num">
                                      <p:cBhvr additive="base">
                                        <p:cTn id="10" dur="3000"/>
                                        <p:tgtEl>
                                          <p:spTgt spid="54"/>
                                        </p:tgtEl>
                                        <p:attrNameLst>
                                          <p:attrName>ppt_x</p:attrName>
                                        </p:attrNameLst>
                                      </p:cBhvr>
                                      <p:tavLst>
                                        <p:tav tm="0">
                                          <p:val>
                                            <p:strVal val="ppt_x"/>
                                          </p:val>
                                        </p:tav>
                                        <p:tav tm="100000">
                                          <p:val>
                                            <p:strVal val="0-ppt_w/2"/>
                                          </p:val>
                                        </p:tav>
                                      </p:tavLst>
                                    </p:anim>
                                    <p:anim calcmode="lin" valueType="num">
                                      <p:cBhvr additive="base">
                                        <p:cTn id="11" dur="3000"/>
                                        <p:tgtEl>
                                          <p:spTgt spid="54"/>
                                        </p:tgtEl>
                                        <p:attrNameLst>
                                          <p:attrName>ppt_y</p:attrName>
                                        </p:attrNameLst>
                                      </p:cBhvr>
                                      <p:tavLst>
                                        <p:tav tm="0">
                                          <p:val>
                                            <p:strVal val="ppt_y"/>
                                          </p:val>
                                        </p:tav>
                                        <p:tav tm="100000">
                                          <p:val>
                                            <p:strVal val="0-ppt_h/2"/>
                                          </p:val>
                                        </p:tav>
                                      </p:tavLst>
                                    </p:anim>
                                    <p:set>
                                      <p:cBhvr>
                                        <p:cTn id="12" dur="1" fill="hold">
                                          <p:stCondLst>
                                            <p:cond delay="2999"/>
                                          </p:stCondLst>
                                        </p:cTn>
                                        <p:tgtEl>
                                          <p:spTgt spid="54"/>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3" fill="hold" nodeType="clickEffect">
                                  <p:stCondLst>
                                    <p:cond delay="0"/>
                                  </p:stCondLst>
                                  <p:childTnLst>
                                    <p:anim calcmode="lin" valueType="num">
                                      <p:cBhvr additive="base">
                                        <p:cTn id="20" dur="3000"/>
                                        <p:tgtEl>
                                          <p:spTgt spid="50"/>
                                        </p:tgtEl>
                                        <p:attrNameLst>
                                          <p:attrName>ppt_x</p:attrName>
                                        </p:attrNameLst>
                                      </p:cBhvr>
                                      <p:tavLst>
                                        <p:tav tm="0">
                                          <p:val>
                                            <p:strVal val="ppt_x"/>
                                          </p:val>
                                        </p:tav>
                                        <p:tav tm="100000">
                                          <p:val>
                                            <p:strVal val="1+ppt_w/2"/>
                                          </p:val>
                                        </p:tav>
                                      </p:tavLst>
                                    </p:anim>
                                    <p:anim calcmode="lin" valueType="num">
                                      <p:cBhvr additive="base">
                                        <p:cTn id="21" dur="3000"/>
                                        <p:tgtEl>
                                          <p:spTgt spid="50"/>
                                        </p:tgtEl>
                                        <p:attrNameLst>
                                          <p:attrName>ppt_y</p:attrName>
                                        </p:attrNameLst>
                                      </p:cBhvr>
                                      <p:tavLst>
                                        <p:tav tm="0">
                                          <p:val>
                                            <p:strVal val="ppt_y"/>
                                          </p:val>
                                        </p:tav>
                                        <p:tav tm="100000">
                                          <p:val>
                                            <p:strVal val="0-ppt_h/2"/>
                                          </p:val>
                                        </p:tav>
                                      </p:tavLst>
                                    </p:anim>
                                    <p:set>
                                      <p:cBhvr>
                                        <p:cTn id="22" dur="1" fill="hold">
                                          <p:stCondLst>
                                            <p:cond delay="2999"/>
                                          </p:stCondLst>
                                        </p:cTn>
                                        <p:tgtEl>
                                          <p:spTgt spid="50"/>
                                        </p:tgtEl>
                                        <p:attrNameLst>
                                          <p:attrName>style.visibility</p:attrName>
                                        </p:attrNameLst>
                                      </p:cBhvr>
                                      <p:to>
                                        <p:strVal val="hidden"/>
                                      </p:to>
                                    </p:set>
                                  </p:childTnLst>
                                </p:cTn>
                              </p:par>
                              <p:par>
                                <p:cTn id="23" presetID="2" presetClass="exit" presetSubtype="3" fill="hold" grpId="0" nodeType="withEffect">
                                  <p:stCondLst>
                                    <p:cond delay="0"/>
                                  </p:stCondLst>
                                  <p:childTnLst>
                                    <p:anim calcmode="lin" valueType="num">
                                      <p:cBhvr additive="base">
                                        <p:cTn id="24" dur="3000"/>
                                        <p:tgtEl>
                                          <p:spTgt spid="55"/>
                                        </p:tgtEl>
                                        <p:attrNameLst>
                                          <p:attrName>ppt_x</p:attrName>
                                        </p:attrNameLst>
                                      </p:cBhvr>
                                      <p:tavLst>
                                        <p:tav tm="0">
                                          <p:val>
                                            <p:strVal val="ppt_x"/>
                                          </p:val>
                                        </p:tav>
                                        <p:tav tm="100000">
                                          <p:val>
                                            <p:strVal val="1+ppt_w/2"/>
                                          </p:val>
                                        </p:tav>
                                      </p:tavLst>
                                    </p:anim>
                                    <p:anim calcmode="lin" valueType="num">
                                      <p:cBhvr additive="base">
                                        <p:cTn id="25" dur="3000"/>
                                        <p:tgtEl>
                                          <p:spTgt spid="55"/>
                                        </p:tgtEl>
                                        <p:attrNameLst>
                                          <p:attrName>ppt_y</p:attrName>
                                        </p:attrNameLst>
                                      </p:cBhvr>
                                      <p:tavLst>
                                        <p:tav tm="0">
                                          <p:val>
                                            <p:strVal val="ppt_y"/>
                                          </p:val>
                                        </p:tav>
                                        <p:tav tm="100000">
                                          <p:val>
                                            <p:strVal val="0-ppt_h/2"/>
                                          </p:val>
                                        </p:tav>
                                      </p:tavLst>
                                    </p:anim>
                                    <p:set>
                                      <p:cBhvr>
                                        <p:cTn id="26" dur="1" fill="hold">
                                          <p:stCondLst>
                                            <p:cond delay="2999"/>
                                          </p:stCondLst>
                                        </p:cTn>
                                        <p:tgtEl>
                                          <p:spTgt spid="55"/>
                                        </p:tgtEl>
                                        <p:attrNameLst>
                                          <p:attrName>style.visibility</p:attrName>
                                        </p:attrNameLst>
                                      </p:cBhvr>
                                      <p:to>
                                        <p:strVal val="hidden"/>
                                      </p:to>
                                    </p:set>
                                  </p:childTnLst>
                                </p:cTn>
                              </p:par>
                              <p:par>
                                <p:cTn id="27" presetID="3" presetClass="exit" presetSubtype="10" fill="hold" grpId="1" nodeType="withEffect">
                                  <p:stCondLst>
                                    <p:cond delay="0"/>
                                  </p:stCondLst>
                                  <p:childTnLst>
                                    <p:animEffect transition="out" filter="blinds(horizontal)">
                                      <p:cBhvr>
                                        <p:cTn id="28" dur="500"/>
                                        <p:tgtEl>
                                          <p:spTgt spid="64"/>
                                        </p:tgtEl>
                                      </p:cBhvr>
                                    </p:animEffect>
                                    <p:set>
                                      <p:cBhvr>
                                        <p:cTn id="29" dur="1" fill="hold">
                                          <p:stCondLst>
                                            <p:cond delay="499"/>
                                          </p:stCondLst>
                                        </p:cTn>
                                        <p:tgtEl>
                                          <p:spTgt spid="64"/>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8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9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0969"/>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40970"/>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4097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01"/>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0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28"/>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29"/>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30"/>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31"/>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32"/>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33"/>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137"/>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138"/>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39"/>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140"/>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41"/>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142"/>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54"/>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155"/>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56"/>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157"/>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143"/>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126"/>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152"/>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4" grpId="1" animBg="1"/>
      <p:bldP spid="51" grpId="0"/>
      <p:bldP spid="55" grpId="0"/>
      <p:bldP spid="87" grpId="0"/>
      <p:bldP spid="98" grpId="0"/>
      <p:bldP spid="101" grpId="0"/>
      <p:bldP spid="102" grpId="0"/>
      <p:bldP spid="104" grpId="0" animBg="1"/>
      <p:bldP spid="139" grpId="0" animBg="1"/>
      <p:bldP spid="141" grpId="0"/>
      <p:bldP spid="154" grpId="0" animBg="1"/>
      <p:bldP spid="156" grpId="0"/>
      <p:bldP spid="128" grpId="0" animBg="1"/>
      <p:bldP spid="131" grpId="0" animBg="1"/>
      <p:bldP spid="133" grpId="0"/>
      <p:bldP spid="1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簡化過的管理</a:t>
            </a:r>
            <a:endParaRPr lang="zh-TW" altLang="en-US" dirty="0"/>
          </a:p>
        </p:txBody>
      </p:sp>
      <p:sp>
        <p:nvSpPr>
          <p:cNvPr id="5" name="文字版面配置區 4"/>
          <p:cNvSpPr>
            <a:spLocks noGrp="1"/>
          </p:cNvSpPr>
          <p:nvPr>
            <p:ph type="body"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normAutofit fontScale="90000"/>
          </a:bodyPr>
          <a:lstStyle/>
          <a:p>
            <a:r>
              <a:rPr lang="zh-TW" altLang="en-US" dirty="0" smtClean="0"/>
              <a:t>安全管理</a:t>
            </a:r>
            <a:r>
              <a:rPr lang="en-US" dirty="0" smtClean="0"/>
              <a:t/>
            </a:r>
            <a:br>
              <a:rPr lang="en-US" dirty="0" smtClean="0"/>
            </a:br>
            <a:r>
              <a:rPr lang="zh-TW" altLang="en-US" sz="3600" dirty="0" smtClean="0">
                <a:solidFill>
                  <a:srgbClr val="FFFF00"/>
                </a:solidFill>
              </a:rPr>
              <a:t>今日</a:t>
            </a:r>
            <a:endParaRPr lang="en-US" dirty="0">
              <a:solidFill>
                <a:srgbClr val="FFFF00"/>
              </a:solidFill>
            </a:endParaRPr>
          </a:p>
        </p:txBody>
      </p:sp>
      <p:sp>
        <p:nvSpPr>
          <p:cNvPr id="28" name="Text Placeholder 6"/>
          <p:cNvSpPr txBox="1">
            <a:spLocks/>
          </p:cNvSpPr>
          <p:nvPr/>
        </p:nvSpPr>
        <p:spPr>
          <a:xfrm>
            <a:off x="366713" y="1357298"/>
            <a:ext cx="8407400" cy="1834348"/>
          </a:xfrm>
          <a:prstGeom prst="rect">
            <a:avLst/>
          </a:prstGeom>
        </p:spPr>
        <p:txBody>
          <a:bodyPr vert="horz" wrap="square" lIns="0" tIns="0" rIns="0" bIns="0" rtlCol="0">
            <a:spAutoFit/>
          </a:bodyPr>
          <a:lstStyle/>
          <a:p>
            <a:pPr marL="346075" lvl="1" indent="-349250">
              <a:lnSpc>
                <a:spcPct val="90000"/>
              </a:lnSpc>
              <a:spcBef>
                <a:spcPts val="1200"/>
              </a:spcBef>
              <a:buClr>
                <a:schemeClr val="tx2"/>
              </a:buClr>
              <a:buBlip>
                <a:blip r:embed="rId3"/>
              </a:buBlip>
            </a:pPr>
            <a:r>
              <a:rPr lang="zh-TW" altLang="en-US" sz="2000" dirty="0" smtClean="0">
                <a:solidFill>
                  <a:schemeClr val="bg1"/>
                </a:solidFill>
                <a:latin typeface="+mj-lt"/>
                <a:ea typeface="微軟正黑體" pitchFamily="34" charset="-120"/>
              </a:rPr>
              <a:t>於主控台間的來回切換很浪費時間</a:t>
            </a:r>
            <a:endParaRPr kumimoji="0" lang="en-US" sz="2000" b="0" i="0" u="none" strike="noStrike" kern="1200" cap="none" spc="0" normalizeH="0" baseline="0" noProof="0" dirty="0" smtClean="0">
              <a:ln>
                <a:noFill/>
              </a:ln>
              <a:solidFill>
                <a:schemeClr val="bg1"/>
              </a:solidFill>
              <a:effectLst/>
              <a:uLnTx/>
              <a:uFillTx/>
              <a:latin typeface="+mj-lt"/>
              <a:ea typeface="微軟正黑體" pitchFamily="34" charset="-120"/>
              <a:cs typeface="+mn-cs"/>
            </a:endParaRPr>
          </a:p>
          <a:p>
            <a:pPr marL="571500" marR="0" lvl="2" indent="-228600" algn="l" defTabSz="914363" rtl="0" eaLnBrk="1" fontAlgn="auto" latinLnBrk="0" hangingPunct="1">
              <a:lnSpc>
                <a:spcPct val="90000"/>
              </a:lnSpc>
              <a:spcBef>
                <a:spcPts val="1200"/>
              </a:spcBef>
              <a:spcAft>
                <a:spcPts val="0"/>
              </a:spcAft>
              <a:buClr>
                <a:schemeClr val="tx2"/>
              </a:buClr>
              <a:buSzTx/>
              <a:buFontTx/>
              <a:buBlip>
                <a:blip r:embed="rId3"/>
              </a:buBlip>
              <a:tabLst/>
              <a:defRPr/>
            </a:pPr>
            <a:r>
              <a:rPr kumimoji="0" lang="zh-TW" altLang="en-US" sz="1600" b="0" i="0" u="none" strike="noStrike" kern="1200" cap="none" spc="0" normalizeH="0" baseline="0" noProof="0" dirty="0" smtClean="0">
                <a:ln>
                  <a:noFill/>
                </a:ln>
                <a:solidFill>
                  <a:schemeClr val="bg1"/>
                </a:solidFill>
                <a:effectLst/>
                <a:uLnTx/>
                <a:uFillTx/>
                <a:latin typeface="+mj-lt"/>
                <a:ea typeface="微軟正黑體" pitchFamily="34" charset="-120"/>
                <a:cs typeface="+mn-cs"/>
              </a:rPr>
              <a:t>每個主控台有自己的原則範例</a:t>
            </a:r>
            <a:endParaRPr kumimoji="0" lang="en-US" sz="1600" b="0" i="0" u="none" strike="noStrike" kern="1200" cap="none" spc="0" normalizeH="0" baseline="0" noProof="0" dirty="0" smtClean="0">
              <a:ln>
                <a:noFill/>
              </a:ln>
              <a:solidFill>
                <a:schemeClr val="bg1"/>
              </a:solidFill>
              <a:effectLst/>
              <a:uLnTx/>
              <a:uFillTx/>
              <a:latin typeface="+mj-lt"/>
              <a:ea typeface="微軟正黑體" pitchFamily="34" charset="-120"/>
              <a:cs typeface="+mn-cs"/>
            </a:endParaRPr>
          </a:p>
          <a:p>
            <a:pPr marL="571500" marR="0" lvl="2" indent="-228600" algn="l" defTabSz="914363" rtl="0" eaLnBrk="1" fontAlgn="auto" latinLnBrk="0" hangingPunct="1">
              <a:lnSpc>
                <a:spcPct val="90000"/>
              </a:lnSpc>
              <a:spcBef>
                <a:spcPts val="1200"/>
              </a:spcBef>
              <a:spcAft>
                <a:spcPts val="0"/>
              </a:spcAft>
              <a:buClr>
                <a:schemeClr val="tx2"/>
              </a:buClr>
              <a:buSzTx/>
              <a:buFontTx/>
              <a:buBlip>
                <a:blip r:embed="rId3"/>
              </a:buBlip>
              <a:tabLst/>
              <a:defRPr/>
            </a:pPr>
            <a:r>
              <a:rPr kumimoji="0" lang="zh-TW" altLang="en-US" sz="1600" b="0" i="0" u="none" strike="noStrike" kern="1200" cap="none" spc="0" normalizeH="0" baseline="0" noProof="0" dirty="0" smtClean="0">
                <a:ln>
                  <a:noFill/>
                </a:ln>
                <a:solidFill>
                  <a:schemeClr val="bg1"/>
                </a:solidFill>
                <a:effectLst/>
                <a:uLnTx/>
                <a:uFillTx/>
                <a:latin typeface="+mj-lt"/>
                <a:ea typeface="微軟正黑體" pitchFamily="34" charset="-120"/>
                <a:cs typeface="+mn-cs"/>
              </a:rPr>
              <a:t>每個產品都是封閉且無法整合</a:t>
            </a:r>
            <a:endParaRPr kumimoji="0" lang="en-US" sz="1600" b="0" i="0" u="none" strike="noStrike" kern="1200" cap="none" spc="0" normalizeH="0" baseline="0" noProof="0" dirty="0" smtClean="0">
              <a:ln>
                <a:noFill/>
              </a:ln>
              <a:solidFill>
                <a:schemeClr val="bg1"/>
              </a:solidFill>
              <a:effectLst/>
              <a:uLnTx/>
              <a:uFillTx/>
              <a:latin typeface="+mj-lt"/>
              <a:ea typeface="微軟正黑體" pitchFamily="34" charset="-120"/>
              <a:cs typeface="+mn-cs"/>
            </a:endParaRPr>
          </a:p>
          <a:p>
            <a:pPr marL="346075" lvl="1" indent="-349250">
              <a:lnSpc>
                <a:spcPct val="90000"/>
              </a:lnSpc>
              <a:spcBef>
                <a:spcPts val="1200"/>
              </a:spcBef>
              <a:buClr>
                <a:schemeClr val="tx2"/>
              </a:buClr>
              <a:buFontTx/>
              <a:buBlip>
                <a:blip r:embed="rId3"/>
              </a:buBlip>
            </a:pPr>
            <a:r>
              <a:rPr lang="zh-TW" altLang="en-US" dirty="0" smtClean="0">
                <a:solidFill>
                  <a:schemeClr val="bg1"/>
                </a:solidFill>
                <a:latin typeface="+mj-lt"/>
                <a:ea typeface="微軟正黑體" pitchFamily="34" charset="-120"/>
              </a:rPr>
              <a:t>缺乏與基礎設施的整合導致沒有效率</a:t>
            </a:r>
            <a:endParaRPr kumimoji="0" lang="en-US" b="0" i="0" u="none" strike="noStrike" kern="1200" cap="none" spc="0" normalizeH="0" baseline="0" noProof="0" dirty="0" smtClean="0">
              <a:ln>
                <a:noFill/>
              </a:ln>
              <a:solidFill>
                <a:schemeClr val="bg1"/>
              </a:solidFill>
              <a:effectLst/>
              <a:uLnTx/>
              <a:uFillTx/>
              <a:latin typeface="+mj-lt"/>
              <a:ea typeface="微軟正黑體" pitchFamily="34" charset="-120"/>
              <a:cs typeface="+mn-cs"/>
            </a:endParaRPr>
          </a:p>
          <a:p>
            <a:pPr marL="346075" lvl="1" indent="-349250">
              <a:lnSpc>
                <a:spcPct val="90000"/>
              </a:lnSpc>
              <a:spcBef>
                <a:spcPts val="1200"/>
              </a:spcBef>
              <a:buClr>
                <a:schemeClr val="tx2"/>
              </a:buClr>
              <a:buFontTx/>
              <a:buBlip>
                <a:blip r:embed="rId3"/>
              </a:buBlip>
            </a:pPr>
            <a:r>
              <a:rPr kumimoji="0" lang="zh-TW" altLang="en-US" b="0" i="0" u="none" strike="noStrike" kern="1200" cap="none" spc="0" normalizeH="0" baseline="0" noProof="0" dirty="0" smtClean="0">
                <a:ln>
                  <a:noFill/>
                </a:ln>
                <a:solidFill>
                  <a:schemeClr val="bg1"/>
                </a:solidFill>
                <a:effectLst/>
                <a:uLnTx/>
                <a:uFillTx/>
                <a:latin typeface="+mj-lt"/>
                <a:ea typeface="微軟正黑體" pitchFamily="34" charset="-120"/>
                <a:cs typeface="+mn-cs"/>
              </a:rPr>
              <a:t>難以掌握安全解決方案對於興起中威脅的防護</a:t>
            </a:r>
            <a:endParaRPr kumimoji="0" lang="en-US" b="0" i="0" u="none" strike="noStrike" kern="1200" cap="none" spc="0" normalizeH="0" baseline="0" noProof="0" dirty="0" smtClean="0">
              <a:ln>
                <a:noFill/>
              </a:ln>
              <a:solidFill>
                <a:schemeClr val="bg1"/>
              </a:solidFill>
              <a:effectLst/>
              <a:uLnTx/>
              <a:uFillTx/>
              <a:latin typeface="+mj-lt"/>
              <a:ea typeface="微軟正黑體" pitchFamily="34" charset="-120"/>
              <a:cs typeface="+mn-cs"/>
            </a:endParaRPr>
          </a:p>
        </p:txBody>
      </p:sp>
      <p:sp>
        <p:nvSpPr>
          <p:cNvPr id="29" name="TextBox 28"/>
          <p:cNvSpPr txBox="1"/>
          <p:nvPr/>
        </p:nvSpPr>
        <p:spPr>
          <a:xfrm>
            <a:off x="650507" y="3618044"/>
            <a:ext cx="1540213" cy="523220"/>
          </a:xfrm>
          <a:prstGeom prst="rect">
            <a:avLst/>
          </a:prstGeom>
          <a:noFill/>
        </p:spPr>
        <p:txBody>
          <a:bodyPr wrap="square" rtlCol="0">
            <a:spAutoFit/>
          </a:bodyPr>
          <a:lstStyle/>
          <a:p>
            <a:pPr algn="ctr"/>
            <a:r>
              <a:rPr lang="en-US" sz="1400" dirty="0" smtClean="0">
                <a:solidFill>
                  <a:schemeClr val="bg1"/>
                </a:solidFill>
              </a:rPr>
              <a:t>Management Console</a:t>
            </a:r>
            <a:endParaRPr lang="en-US" sz="1400" dirty="0">
              <a:solidFill>
                <a:schemeClr val="bg1"/>
              </a:solidFill>
            </a:endParaRPr>
          </a:p>
        </p:txBody>
      </p:sp>
      <p:sp>
        <p:nvSpPr>
          <p:cNvPr id="30" name="TextBox 29"/>
          <p:cNvSpPr txBox="1"/>
          <p:nvPr/>
        </p:nvSpPr>
        <p:spPr>
          <a:xfrm>
            <a:off x="3093768" y="3618044"/>
            <a:ext cx="1554480" cy="523220"/>
          </a:xfrm>
          <a:prstGeom prst="rect">
            <a:avLst/>
          </a:prstGeom>
          <a:noFill/>
        </p:spPr>
        <p:txBody>
          <a:bodyPr wrap="square" rtlCol="0">
            <a:spAutoFit/>
          </a:bodyPr>
          <a:lstStyle/>
          <a:p>
            <a:pPr algn="ctr"/>
            <a:r>
              <a:rPr lang="en-US" sz="1400" dirty="0" smtClean="0">
                <a:solidFill>
                  <a:schemeClr val="bg1"/>
                </a:solidFill>
              </a:rPr>
              <a:t>Management Console</a:t>
            </a:r>
            <a:endParaRPr lang="en-US" sz="1400" dirty="0">
              <a:solidFill>
                <a:schemeClr val="bg1"/>
              </a:solidFill>
            </a:endParaRPr>
          </a:p>
        </p:txBody>
      </p:sp>
      <p:sp>
        <p:nvSpPr>
          <p:cNvPr id="31" name="TextBox 30"/>
          <p:cNvSpPr txBox="1"/>
          <p:nvPr/>
        </p:nvSpPr>
        <p:spPr>
          <a:xfrm>
            <a:off x="5238720" y="3618044"/>
            <a:ext cx="1554480" cy="523220"/>
          </a:xfrm>
          <a:prstGeom prst="rect">
            <a:avLst/>
          </a:prstGeom>
          <a:noFill/>
        </p:spPr>
        <p:txBody>
          <a:bodyPr wrap="square" rtlCol="0">
            <a:spAutoFit/>
          </a:bodyPr>
          <a:lstStyle/>
          <a:p>
            <a:pPr algn="ctr"/>
            <a:r>
              <a:rPr lang="en-US" sz="1400" dirty="0" smtClean="0">
                <a:solidFill>
                  <a:schemeClr val="bg1"/>
                </a:solidFill>
              </a:rPr>
              <a:t>Management Console</a:t>
            </a:r>
            <a:endParaRPr lang="en-US" sz="1400" dirty="0">
              <a:solidFill>
                <a:schemeClr val="bg1"/>
              </a:solidFill>
            </a:endParaRPr>
          </a:p>
        </p:txBody>
      </p:sp>
      <p:sp>
        <p:nvSpPr>
          <p:cNvPr id="32" name="TextBox 31"/>
          <p:cNvSpPr txBox="1"/>
          <p:nvPr/>
        </p:nvSpPr>
        <p:spPr>
          <a:xfrm>
            <a:off x="698980" y="4854930"/>
            <a:ext cx="1574422" cy="307777"/>
          </a:xfrm>
          <a:prstGeom prst="rect">
            <a:avLst/>
          </a:prstGeom>
          <a:noFill/>
        </p:spPr>
        <p:txBody>
          <a:bodyPr wrap="square" rtlCol="0">
            <a:spAutoFit/>
          </a:bodyPr>
          <a:lstStyle/>
          <a:p>
            <a:pPr algn="ctr"/>
            <a:r>
              <a:rPr lang="en-US" sz="1400" dirty="0" smtClean="0">
                <a:solidFill>
                  <a:schemeClr val="bg1"/>
                </a:solidFill>
              </a:rPr>
              <a:t>Reporting Console</a:t>
            </a:r>
            <a:endParaRPr lang="en-US" sz="1400" dirty="0">
              <a:solidFill>
                <a:schemeClr val="bg1"/>
              </a:solidFill>
            </a:endParaRPr>
          </a:p>
        </p:txBody>
      </p:sp>
      <p:sp>
        <p:nvSpPr>
          <p:cNvPr id="33" name="TextBox 32"/>
          <p:cNvSpPr txBox="1"/>
          <p:nvPr/>
        </p:nvSpPr>
        <p:spPr>
          <a:xfrm>
            <a:off x="3093768" y="4854930"/>
            <a:ext cx="1554480" cy="307777"/>
          </a:xfrm>
          <a:prstGeom prst="rect">
            <a:avLst/>
          </a:prstGeom>
          <a:noFill/>
        </p:spPr>
        <p:txBody>
          <a:bodyPr wrap="square" rtlCol="0">
            <a:spAutoFit/>
          </a:bodyPr>
          <a:lstStyle/>
          <a:p>
            <a:pPr algn="ctr"/>
            <a:r>
              <a:rPr lang="en-US" sz="1400" dirty="0" smtClean="0">
                <a:solidFill>
                  <a:schemeClr val="bg1"/>
                </a:solidFill>
              </a:rPr>
              <a:t>Reporting Console</a:t>
            </a:r>
            <a:endParaRPr lang="en-US" sz="1400" dirty="0">
              <a:solidFill>
                <a:schemeClr val="bg1"/>
              </a:solidFill>
            </a:endParaRPr>
          </a:p>
        </p:txBody>
      </p:sp>
      <p:sp>
        <p:nvSpPr>
          <p:cNvPr id="34" name="TextBox 33"/>
          <p:cNvSpPr txBox="1"/>
          <p:nvPr/>
        </p:nvSpPr>
        <p:spPr>
          <a:xfrm>
            <a:off x="5243033" y="4854930"/>
            <a:ext cx="1554480" cy="307777"/>
          </a:xfrm>
          <a:prstGeom prst="rect">
            <a:avLst/>
          </a:prstGeom>
          <a:noFill/>
        </p:spPr>
        <p:txBody>
          <a:bodyPr wrap="square" rtlCol="0">
            <a:spAutoFit/>
          </a:bodyPr>
          <a:lstStyle/>
          <a:p>
            <a:pPr algn="ctr"/>
            <a:r>
              <a:rPr lang="en-US" sz="1400" dirty="0" smtClean="0">
                <a:solidFill>
                  <a:schemeClr val="bg1"/>
                </a:solidFill>
              </a:rPr>
              <a:t>Reporting Console</a:t>
            </a:r>
            <a:endParaRPr lang="en-US" sz="1400" dirty="0">
              <a:solidFill>
                <a:schemeClr val="bg1"/>
              </a:solidFill>
            </a:endParaRPr>
          </a:p>
        </p:txBody>
      </p:sp>
      <p:sp>
        <p:nvSpPr>
          <p:cNvPr id="35" name="TextBox 34"/>
          <p:cNvSpPr txBox="1"/>
          <p:nvPr/>
        </p:nvSpPr>
        <p:spPr>
          <a:xfrm>
            <a:off x="7172904" y="4085780"/>
            <a:ext cx="1546698" cy="307777"/>
          </a:xfrm>
          <a:prstGeom prst="rect">
            <a:avLst/>
          </a:prstGeom>
          <a:noFill/>
        </p:spPr>
        <p:txBody>
          <a:bodyPr wrap="square" rtlCol="0">
            <a:spAutoFit/>
          </a:bodyPr>
          <a:lstStyle/>
          <a:p>
            <a:pPr algn="ctr"/>
            <a:r>
              <a:rPr lang="en-US" sz="1400" dirty="0" smtClean="0">
                <a:solidFill>
                  <a:schemeClr val="bg1"/>
                </a:solidFill>
              </a:rPr>
              <a:t>Console</a:t>
            </a:r>
            <a:endParaRPr lang="en-US" sz="1400" dirty="0">
              <a:solidFill>
                <a:schemeClr val="bg1"/>
              </a:solidFill>
            </a:endParaRPr>
          </a:p>
        </p:txBody>
      </p:sp>
      <p:sp>
        <p:nvSpPr>
          <p:cNvPr id="36" name="Rounded Rectangle 35"/>
          <p:cNvSpPr/>
          <p:nvPr/>
        </p:nvSpPr>
        <p:spPr>
          <a:xfrm>
            <a:off x="285720" y="3677335"/>
            <a:ext cx="2362200" cy="2746711"/>
          </a:xfrm>
          <a:prstGeom prst="roundRect">
            <a:avLst/>
          </a:prstGeom>
          <a:noFill/>
          <a:ln w="38100" cmpd="sng">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2968124" y="3677335"/>
            <a:ext cx="1797992" cy="2746711"/>
          </a:xfrm>
          <a:prstGeom prst="roundRect">
            <a:avLst/>
          </a:prstGeom>
          <a:noFill/>
          <a:ln w="38100" cmpd="sng">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p:cNvSpPr/>
          <p:nvPr/>
        </p:nvSpPr>
        <p:spPr>
          <a:xfrm>
            <a:off x="5111452" y="3677335"/>
            <a:ext cx="1797992" cy="2746711"/>
          </a:xfrm>
          <a:prstGeom prst="roundRect">
            <a:avLst/>
          </a:prstGeom>
          <a:noFill/>
          <a:ln w="38100" cmpd="sng">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ed Rectangle 38"/>
          <p:cNvSpPr/>
          <p:nvPr/>
        </p:nvSpPr>
        <p:spPr>
          <a:xfrm>
            <a:off x="7099137" y="3687849"/>
            <a:ext cx="1729902" cy="2741547"/>
          </a:xfrm>
          <a:prstGeom prst="roundRect">
            <a:avLst/>
          </a:prstGeom>
          <a:noFill/>
          <a:ln w="38100" cmpd="sng">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38120" y="3254839"/>
            <a:ext cx="1981200" cy="338554"/>
          </a:xfrm>
          <a:prstGeom prst="rect">
            <a:avLst/>
          </a:prstGeom>
          <a:noFill/>
        </p:spPr>
        <p:txBody>
          <a:bodyPr wrap="square" rtlCol="0">
            <a:spAutoFit/>
          </a:bodyPr>
          <a:lstStyle/>
          <a:p>
            <a:pPr algn="ctr"/>
            <a:r>
              <a:rPr lang="en-US" sz="1600" b="1" dirty="0" smtClean="0">
                <a:solidFill>
                  <a:schemeClr val="bg1"/>
                </a:solidFill>
              </a:rPr>
              <a:t>Endpoint Protection</a:t>
            </a:r>
            <a:endParaRPr lang="en-US" sz="1600" b="1" dirty="0">
              <a:solidFill>
                <a:schemeClr val="bg1"/>
              </a:solidFill>
            </a:endParaRPr>
          </a:p>
        </p:txBody>
      </p:sp>
      <p:sp>
        <p:nvSpPr>
          <p:cNvPr id="41" name="TextBox 40"/>
          <p:cNvSpPr txBox="1"/>
          <p:nvPr/>
        </p:nvSpPr>
        <p:spPr>
          <a:xfrm>
            <a:off x="2876520" y="3147117"/>
            <a:ext cx="1981200" cy="584775"/>
          </a:xfrm>
          <a:prstGeom prst="rect">
            <a:avLst/>
          </a:prstGeom>
          <a:noFill/>
        </p:spPr>
        <p:txBody>
          <a:bodyPr wrap="square" rtlCol="0">
            <a:spAutoFit/>
          </a:bodyPr>
          <a:lstStyle/>
          <a:p>
            <a:pPr algn="ctr"/>
            <a:r>
              <a:rPr lang="en-US" sz="1600" b="1" dirty="0" smtClean="0">
                <a:solidFill>
                  <a:schemeClr val="bg1"/>
                </a:solidFill>
              </a:rPr>
              <a:t>Server Application Protection</a:t>
            </a:r>
            <a:endParaRPr lang="en-US" sz="1600" b="1" dirty="0">
              <a:solidFill>
                <a:schemeClr val="bg1"/>
              </a:solidFill>
            </a:endParaRPr>
          </a:p>
        </p:txBody>
      </p:sp>
      <p:sp>
        <p:nvSpPr>
          <p:cNvPr id="42" name="TextBox 41"/>
          <p:cNvSpPr txBox="1"/>
          <p:nvPr/>
        </p:nvSpPr>
        <p:spPr>
          <a:xfrm>
            <a:off x="5019848" y="3254839"/>
            <a:ext cx="1981200" cy="338554"/>
          </a:xfrm>
          <a:prstGeom prst="rect">
            <a:avLst/>
          </a:prstGeom>
          <a:noFill/>
        </p:spPr>
        <p:txBody>
          <a:bodyPr wrap="square" rtlCol="0">
            <a:spAutoFit/>
          </a:bodyPr>
          <a:lstStyle/>
          <a:p>
            <a:pPr algn="ctr"/>
            <a:r>
              <a:rPr lang="en-US" sz="1600" b="1" dirty="0" smtClean="0">
                <a:solidFill>
                  <a:schemeClr val="bg1"/>
                </a:solidFill>
              </a:rPr>
              <a:t>Network Edge</a:t>
            </a:r>
            <a:endParaRPr lang="en-US" sz="1600" b="1" dirty="0">
              <a:solidFill>
                <a:schemeClr val="bg1"/>
              </a:solidFill>
            </a:endParaRPr>
          </a:p>
        </p:txBody>
      </p:sp>
      <p:sp>
        <p:nvSpPr>
          <p:cNvPr id="43" name="TextBox 42"/>
          <p:cNvSpPr txBox="1"/>
          <p:nvPr/>
        </p:nvSpPr>
        <p:spPr>
          <a:xfrm>
            <a:off x="6973488" y="3147117"/>
            <a:ext cx="1981200" cy="584775"/>
          </a:xfrm>
          <a:prstGeom prst="rect">
            <a:avLst/>
          </a:prstGeom>
          <a:noFill/>
        </p:spPr>
        <p:txBody>
          <a:bodyPr wrap="square" rtlCol="0">
            <a:spAutoFit/>
          </a:bodyPr>
          <a:lstStyle/>
          <a:p>
            <a:pPr algn="ctr"/>
            <a:r>
              <a:rPr lang="en-US" sz="1600" b="1" dirty="0" smtClean="0">
                <a:solidFill>
                  <a:schemeClr val="bg1"/>
                </a:solidFill>
              </a:rPr>
              <a:t>Vulnerability Assessment</a:t>
            </a:r>
            <a:endParaRPr lang="en-US" sz="1600" b="1" dirty="0">
              <a:solidFill>
                <a:schemeClr val="bg1"/>
              </a:solidFill>
            </a:endParaRPr>
          </a:p>
        </p:txBody>
      </p:sp>
      <p:pic>
        <p:nvPicPr>
          <p:cNvPr id="44" name="Picture 11" descr="console ui-best-v2"/>
          <p:cNvPicPr>
            <a:picLocks noChangeAspect="1" noChangeArrowheads="1"/>
          </p:cNvPicPr>
          <p:nvPr/>
        </p:nvPicPr>
        <p:blipFill>
          <a:blip r:embed="rId4"/>
          <a:srcRect/>
          <a:stretch>
            <a:fillRect/>
          </a:stretch>
        </p:blipFill>
        <p:spPr bwMode="auto">
          <a:xfrm>
            <a:off x="666720" y="5128647"/>
            <a:ext cx="1564376" cy="1188720"/>
          </a:xfrm>
          <a:prstGeom prst="rect">
            <a:avLst/>
          </a:prstGeom>
          <a:noFill/>
          <a:ln w="9525">
            <a:noFill/>
            <a:miter lim="800000"/>
            <a:headEnd/>
            <a:tailEnd/>
          </a:ln>
        </p:spPr>
      </p:pic>
      <p:pic>
        <p:nvPicPr>
          <p:cNvPr id="45" name="Picture 2" descr="\\eventsql\dvd27\Clip_Installer\DVD_ART\Artwork_Imagery\HARDWARE_IMAGERY\Illustration - Misc Hardware\Windows Vista Illustration Icons\Application.png"/>
          <p:cNvPicPr>
            <a:picLocks noChangeAspect="1" noChangeArrowheads="1"/>
          </p:cNvPicPr>
          <p:nvPr/>
        </p:nvPicPr>
        <p:blipFill>
          <a:blip r:embed="rId5"/>
          <a:srcRect/>
          <a:stretch>
            <a:fillRect/>
          </a:stretch>
        </p:blipFill>
        <p:spPr bwMode="auto">
          <a:xfrm>
            <a:off x="849923" y="3787527"/>
            <a:ext cx="1188720" cy="1188720"/>
          </a:xfrm>
          <a:prstGeom prst="rect">
            <a:avLst/>
          </a:prstGeom>
          <a:noFill/>
        </p:spPr>
      </p:pic>
      <p:pic>
        <p:nvPicPr>
          <p:cNvPr id="46" name="Picture 11" descr="console ui-best-v2"/>
          <p:cNvPicPr>
            <a:picLocks noChangeAspect="1" noChangeArrowheads="1"/>
          </p:cNvPicPr>
          <p:nvPr/>
        </p:nvPicPr>
        <p:blipFill>
          <a:blip r:embed="rId4"/>
          <a:srcRect/>
          <a:stretch>
            <a:fillRect/>
          </a:stretch>
        </p:blipFill>
        <p:spPr bwMode="auto">
          <a:xfrm>
            <a:off x="3095392" y="5128647"/>
            <a:ext cx="1564376" cy="1188720"/>
          </a:xfrm>
          <a:prstGeom prst="rect">
            <a:avLst/>
          </a:prstGeom>
          <a:noFill/>
          <a:ln w="9525">
            <a:noFill/>
            <a:miter lim="800000"/>
            <a:headEnd/>
            <a:tailEnd/>
          </a:ln>
        </p:spPr>
      </p:pic>
      <p:pic>
        <p:nvPicPr>
          <p:cNvPr id="47" name="Picture 11" descr="console ui-best-v2"/>
          <p:cNvPicPr>
            <a:picLocks noChangeAspect="1" noChangeArrowheads="1"/>
          </p:cNvPicPr>
          <p:nvPr/>
        </p:nvPicPr>
        <p:blipFill>
          <a:blip r:embed="rId4"/>
          <a:srcRect/>
          <a:stretch>
            <a:fillRect/>
          </a:stretch>
        </p:blipFill>
        <p:spPr bwMode="auto">
          <a:xfrm>
            <a:off x="5238720" y="5128647"/>
            <a:ext cx="1564376" cy="1188720"/>
          </a:xfrm>
          <a:prstGeom prst="rect">
            <a:avLst/>
          </a:prstGeom>
          <a:noFill/>
          <a:ln w="9525">
            <a:noFill/>
            <a:miter lim="800000"/>
            <a:headEnd/>
            <a:tailEnd/>
          </a:ln>
        </p:spPr>
      </p:pic>
      <p:pic>
        <p:nvPicPr>
          <p:cNvPr id="48" name="Picture 11" descr="console ui-best-v2"/>
          <p:cNvPicPr>
            <a:picLocks noChangeAspect="1" noChangeArrowheads="1"/>
          </p:cNvPicPr>
          <p:nvPr/>
        </p:nvPicPr>
        <p:blipFill>
          <a:blip r:embed="rId4"/>
          <a:srcRect/>
          <a:stretch>
            <a:fillRect/>
          </a:stretch>
        </p:blipFill>
        <p:spPr bwMode="auto">
          <a:xfrm>
            <a:off x="7179544" y="4366647"/>
            <a:ext cx="1564376" cy="1188720"/>
          </a:xfrm>
          <a:prstGeom prst="rect">
            <a:avLst/>
          </a:prstGeom>
          <a:noFill/>
          <a:ln w="9525">
            <a:noFill/>
            <a:miter lim="800000"/>
            <a:headEnd/>
            <a:tailEnd/>
          </a:ln>
        </p:spPr>
      </p:pic>
      <p:pic>
        <p:nvPicPr>
          <p:cNvPr id="49" name="Picture 2" descr="\\eventsql\dvd27\Clip_Installer\DVD_ART\Artwork_Imagery\HARDWARE_IMAGERY\Illustration - Misc Hardware\Windows Vista Illustration Icons\Application.png"/>
          <p:cNvPicPr>
            <a:picLocks noChangeAspect="1" noChangeArrowheads="1"/>
          </p:cNvPicPr>
          <p:nvPr/>
        </p:nvPicPr>
        <p:blipFill>
          <a:blip r:embed="rId5"/>
          <a:srcRect/>
          <a:stretch>
            <a:fillRect/>
          </a:stretch>
        </p:blipFill>
        <p:spPr bwMode="auto">
          <a:xfrm>
            <a:off x="3247792" y="3757047"/>
            <a:ext cx="1188720" cy="1188720"/>
          </a:xfrm>
          <a:prstGeom prst="rect">
            <a:avLst/>
          </a:prstGeom>
          <a:noFill/>
        </p:spPr>
      </p:pic>
      <p:pic>
        <p:nvPicPr>
          <p:cNvPr id="50" name="Picture 2" descr="\\eventsql\dvd27\Clip_Installer\DVD_ART\Artwork_Imagery\HARDWARE_IMAGERY\Illustration - Misc Hardware\Windows Vista Illustration Icons\Application.png"/>
          <p:cNvPicPr>
            <a:picLocks noChangeAspect="1" noChangeArrowheads="1"/>
          </p:cNvPicPr>
          <p:nvPr/>
        </p:nvPicPr>
        <p:blipFill>
          <a:blip r:embed="rId5"/>
          <a:srcRect/>
          <a:stretch>
            <a:fillRect/>
          </a:stretch>
        </p:blipFill>
        <p:spPr bwMode="auto">
          <a:xfrm>
            <a:off x="5428444" y="3757047"/>
            <a:ext cx="1188720" cy="1188720"/>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lver edge - clear soft-edge bar"/>
          <p:cNvPicPr>
            <a:picLocks noChangeAspect="1" noChangeArrowheads="1"/>
          </p:cNvPicPr>
          <p:nvPr/>
        </p:nvPicPr>
        <p:blipFill>
          <a:blip r:embed="rId3"/>
          <a:srcRect l="21600" b="2443"/>
          <a:stretch>
            <a:fillRect/>
          </a:stretch>
        </p:blipFill>
        <p:spPr bwMode="auto">
          <a:xfrm>
            <a:off x="1" y="2000240"/>
            <a:ext cx="9144000" cy="4648200"/>
          </a:xfrm>
          <a:prstGeom prst="rect">
            <a:avLst/>
          </a:prstGeom>
          <a:noFill/>
          <a:ln w="9525" algn="ctr">
            <a:noFill/>
            <a:miter lim="800000"/>
            <a:headEnd/>
            <a:tailEnd/>
          </a:ln>
        </p:spPr>
      </p:pic>
      <p:sp>
        <p:nvSpPr>
          <p:cNvPr id="8" name="Title 1"/>
          <p:cNvSpPr>
            <a:spLocks noGrp="1"/>
          </p:cNvSpPr>
          <p:nvPr>
            <p:ph type="title"/>
          </p:nvPr>
        </p:nvSpPr>
        <p:spPr>
          <a:xfrm>
            <a:off x="387054" y="714356"/>
            <a:ext cx="8375946" cy="1052596"/>
          </a:xfrm>
        </p:spPr>
        <p:txBody>
          <a:bodyPr>
            <a:normAutofit fontScale="90000"/>
          </a:bodyPr>
          <a:lstStyle/>
          <a:p>
            <a:pPr>
              <a:tabLst>
                <a:tab pos="5657850" algn="l"/>
              </a:tabLst>
            </a:pPr>
            <a:r>
              <a:rPr lang="zh-TW" altLang="en-US" sz="4400" dirty="0" smtClean="0"/>
              <a:t>透過</a:t>
            </a:r>
            <a:r>
              <a:rPr lang="en-US" sz="4400" dirty="0" err="1" smtClean="0"/>
              <a:t>Stirling</a:t>
            </a:r>
            <a:r>
              <a:rPr lang="zh-TW" altLang="en-US" sz="4400" dirty="0" smtClean="0"/>
              <a:t> 簡化過的管理</a:t>
            </a:r>
            <a:r>
              <a:rPr lang="en-US" dirty="0" smtClean="0"/>
              <a:t/>
            </a:r>
            <a:br>
              <a:rPr lang="en-US" dirty="0" smtClean="0"/>
            </a:br>
            <a:r>
              <a:rPr lang="zh-TW" altLang="en-US" sz="3200" dirty="0" smtClean="0">
                <a:solidFill>
                  <a:srgbClr val="FFFF00"/>
                </a:solidFill>
              </a:rPr>
              <a:t>以絕佳的效率防護你的商業環境</a:t>
            </a:r>
            <a:endParaRPr lang="en-US" dirty="0">
              <a:solidFill>
                <a:srgbClr val="FFFF00"/>
              </a:solidFill>
            </a:endParaRPr>
          </a:p>
        </p:txBody>
      </p:sp>
      <p:pic>
        <p:nvPicPr>
          <p:cNvPr id="7" name="Picture 2" descr="Windows Vista IT W FY06 Jeff man desktop monitors office smiling sitting"/>
          <p:cNvPicPr>
            <a:picLocks noChangeAspect="1" noChangeArrowheads="1"/>
          </p:cNvPicPr>
          <p:nvPr/>
        </p:nvPicPr>
        <p:blipFill>
          <a:blip r:embed="rId4"/>
          <a:srcRect r="7518" b="4808"/>
          <a:stretch>
            <a:fillRect/>
          </a:stretch>
        </p:blipFill>
        <p:spPr bwMode="auto">
          <a:xfrm>
            <a:off x="2237796" y="1836263"/>
            <a:ext cx="6906204" cy="5521827"/>
          </a:xfrm>
          <a:prstGeom prst="rect">
            <a:avLst/>
          </a:prstGeom>
          <a:noFill/>
          <a:ln w="9525">
            <a:noFill/>
            <a:miter lim="800000"/>
            <a:headEnd/>
            <a:tailEnd/>
          </a:ln>
        </p:spPr>
      </p:pic>
      <p:sp>
        <p:nvSpPr>
          <p:cNvPr id="11" name="Rounded Rectangle 10"/>
          <p:cNvSpPr/>
          <p:nvPr/>
        </p:nvSpPr>
        <p:spPr bwMode="auto">
          <a:xfrm>
            <a:off x="914400" y="2013942"/>
            <a:ext cx="7515252" cy="772116"/>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zh-TW" altLang="en-US" sz="2400" dirty="0" smtClean="0">
                <a:solidFill>
                  <a:srgbClr val="FFFFFF"/>
                </a:solidFill>
                <a:effectLst>
                  <a:outerShdw blurRad="38100" dist="38100" dir="2700000" algn="tl">
                    <a:srgbClr val="000000">
                      <a:alpha val="43137"/>
                    </a:srgbClr>
                  </a:outerShdw>
                </a:effectLst>
                <a:latin typeface="Segoe" pitchFamily="34" charset="0"/>
                <a:ea typeface="微軟正黑體" pitchFamily="34" charset="-120"/>
              </a:rPr>
              <a:t>微軟</a:t>
            </a:r>
            <a:r>
              <a:rPr lang="en-US" sz="2400" dirty="0" smtClean="0">
                <a:solidFill>
                  <a:srgbClr val="FFFFFF"/>
                </a:solidFill>
                <a:effectLst>
                  <a:outerShdw blurRad="38100" dist="38100" dir="2700000" algn="tl">
                    <a:srgbClr val="000000">
                      <a:alpha val="43137"/>
                    </a:srgbClr>
                  </a:outerShdw>
                </a:effectLst>
                <a:latin typeface="Segoe" pitchFamily="34" charset="0"/>
                <a:ea typeface="微軟正黑體" pitchFamily="34" charset="-120"/>
              </a:rPr>
              <a:t> </a:t>
            </a:r>
            <a:r>
              <a:rPr lang="en-US" sz="2400" dirty="0" smtClean="0">
                <a:solidFill>
                  <a:srgbClr val="FFFFFF"/>
                </a:solidFill>
                <a:effectLst>
                  <a:outerShdw blurRad="38100" dist="38100" dir="2700000" algn="tl">
                    <a:srgbClr val="000000">
                      <a:alpha val="43137"/>
                    </a:srgbClr>
                  </a:outerShdw>
                </a:effectLst>
                <a:latin typeface="Segoe" pitchFamily="34" charset="0"/>
                <a:ea typeface="微軟正黑體" pitchFamily="34" charset="-120"/>
              </a:rPr>
              <a:t>Forefront </a:t>
            </a:r>
            <a:r>
              <a:rPr lang="zh-TW" altLang="en-US" sz="2400" dirty="0" smtClean="0">
                <a:solidFill>
                  <a:srgbClr val="FFFFFF"/>
                </a:solidFill>
                <a:effectLst>
                  <a:outerShdw blurRad="38100" dist="38100" dir="2700000" algn="tl">
                    <a:srgbClr val="000000">
                      <a:alpha val="43137"/>
                    </a:srgbClr>
                  </a:outerShdw>
                </a:effectLst>
                <a:latin typeface="Segoe" pitchFamily="34" charset="0"/>
                <a:ea typeface="微軟正黑體" pitchFamily="34" charset="-120"/>
              </a:rPr>
              <a:t>代號</a:t>
            </a:r>
            <a:r>
              <a:rPr lang="en-US" sz="2400" dirty="0" smtClean="0">
                <a:solidFill>
                  <a:srgbClr val="FFFFFF"/>
                </a:solidFill>
                <a:effectLst>
                  <a:outerShdw blurRad="38100" dist="38100" dir="2700000" algn="tl">
                    <a:srgbClr val="000000">
                      <a:alpha val="43137"/>
                    </a:srgbClr>
                  </a:outerShdw>
                </a:effectLst>
                <a:latin typeface="Segoe" pitchFamily="34" charset="0"/>
                <a:ea typeface="微軟正黑體" pitchFamily="34" charset="-120"/>
              </a:rPr>
              <a:t>“</a:t>
            </a:r>
            <a:r>
              <a:rPr lang="en-US" sz="2400" dirty="0" err="1" smtClean="0">
                <a:solidFill>
                  <a:srgbClr val="FFFFFF"/>
                </a:solidFill>
                <a:effectLst>
                  <a:outerShdw blurRad="38100" dist="38100" dir="2700000" algn="tl">
                    <a:srgbClr val="000000">
                      <a:alpha val="43137"/>
                    </a:srgbClr>
                  </a:outerShdw>
                </a:effectLst>
                <a:latin typeface="Segoe" pitchFamily="34" charset="0"/>
                <a:ea typeface="微軟正黑體" pitchFamily="34" charset="-120"/>
              </a:rPr>
              <a:t>Stirling</a:t>
            </a:r>
            <a:r>
              <a:rPr lang="en-US" sz="2400" dirty="0" smtClean="0">
                <a:solidFill>
                  <a:srgbClr val="FFFFFF"/>
                </a:solidFill>
                <a:effectLst>
                  <a:outerShdw blurRad="38100" dist="38100" dir="2700000" algn="tl">
                    <a:srgbClr val="000000">
                      <a:alpha val="43137"/>
                    </a:srgbClr>
                  </a:outerShdw>
                </a:effectLst>
                <a:latin typeface="Segoe" pitchFamily="34" charset="0"/>
                <a:ea typeface="微軟正黑體" pitchFamily="34" charset="-120"/>
              </a:rPr>
              <a:t>”</a:t>
            </a:r>
            <a:r>
              <a:rPr lang="zh-TW" altLang="en-US" sz="2400" dirty="0" smtClean="0">
                <a:solidFill>
                  <a:srgbClr val="FFFFFF"/>
                </a:solidFill>
                <a:effectLst>
                  <a:outerShdw blurRad="38100" dist="38100" dir="2700000" algn="tl">
                    <a:srgbClr val="000000">
                      <a:alpha val="43137"/>
                    </a:srgbClr>
                  </a:outerShdw>
                </a:effectLst>
                <a:latin typeface="Segoe" pitchFamily="34" charset="0"/>
                <a:ea typeface="微軟正黑體" pitchFamily="34" charset="-120"/>
              </a:rPr>
              <a:t>管理主控台就是</a:t>
            </a:r>
            <a:r>
              <a:rPr lang="en-US" altLang="zh-TW" sz="2400" dirty="0" smtClean="0">
                <a:solidFill>
                  <a:srgbClr val="FFFFFF"/>
                </a:solidFill>
                <a:effectLst>
                  <a:outerShdw blurRad="38100" dist="38100" dir="2700000" algn="tl">
                    <a:srgbClr val="000000">
                      <a:alpha val="43137"/>
                    </a:srgbClr>
                  </a:outerShdw>
                </a:effectLst>
                <a:latin typeface="Segoe" pitchFamily="34" charset="0"/>
                <a:ea typeface="微軟正黑體" pitchFamily="34" charset="-120"/>
              </a:rPr>
              <a:t/>
            </a:r>
            <a:br>
              <a:rPr lang="en-US" altLang="zh-TW" sz="2400" dirty="0" smtClean="0">
                <a:solidFill>
                  <a:srgbClr val="FFFFFF"/>
                </a:solidFill>
                <a:effectLst>
                  <a:outerShdw blurRad="38100" dist="38100" dir="2700000" algn="tl">
                    <a:srgbClr val="000000">
                      <a:alpha val="43137"/>
                    </a:srgbClr>
                  </a:outerShdw>
                </a:effectLst>
                <a:latin typeface="Segoe" pitchFamily="34" charset="0"/>
                <a:ea typeface="微軟正黑體" pitchFamily="34" charset="-120"/>
              </a:rPr>
            </a:br>
            <a:r>
              <a:rPr lang="en-US" sz="2400" dirty="0" smtClean="0">
                <a:solidFill>
                  <a:srgbClr val="FFFFFF"/>
                </a:solidFill>
                <a:effectLst>
                  <a:outerShdw blurRad="38100" dist="38100" dir="2700000" algn="tl">
                    <a:srgbClr val="000000">
                      <a:alpha val="43137"/>
                    </a:srgbClr>
                  </a:outerShdw>
                </a:effectLst>
                <a:latin typeface="Segoe" pitchFamily="34" charset="0"/>
                <a:ea typeface="微軟正黑體" pitchFamily="34" charset="-120"/>
              </a:rPr>
              <a:t>FCS v2</a:t>
            </a:r>
            <a:r>
              <a:rPr lang="zh-TW" altLang="en-US" sz="2400" dirty="0" smtClean="0">
                <a:solidFill>
                  <a:srgbClr val="FFFFFF"/>
                </a:solidFill>
                <a:effectLst>
                  <a:outerShdw blurRad="38100" dist="38100" dir="2700000" algn="tl">
                    <a:srgbClr val="000000">
                      <a:alpha val="43137"/>
                    </a:srgbClr>
                  </a:outerShdw>
                </a:effectLst>
                <a:latin typeface="Segoe" pitchFamily="34" charset="0"/>
                <a:ea typeface="微軟正黑體" pitchFamily="34" charset="-120"/>
              </a:rPr>
              <a:t> 的管理主控台</a:t>
            </a:r>
            <a:endParaRPr lang="en-US" sz="2400" dirty="0" smtClean="0">
              <a:solidFill>
                <a:srgbClr val="FFFFFF"/>
              </a:solidFill>
              <a:effectLst>
                <a:outerShdw blurRad="38100" dist="38100" dir="2700000" algn="tl">
                  <a:srgbClr val="000000">
                    <a:alpha val="43137"/>
                  </a:srgbClr>
                </a:outerShdw>
              </a:effectLst>
              <a:latin typeface="Segoe" pitchFamily="34" charset="0"/>
              <a:ea typeface="微軟正黑體" pitchFamily="34" charset="-120"/>
            </a:endParaRPr>
          </a:p>
        </p:txBody>
      </p:sp>
      <p:sp>
        <p:nvSpPr>
          <p:cNvPr id="6" name="Content Placeholder 2"/>
          <p:cNvSpPr>
            <a:spLocks noGrp="1"/>
          </p:cNvSpPr>
          <p:nvPr>
            <p:ph idx="1"/>
          </p:nvPr>
        </p:nvSpPr>
        <p:spPr>
          <a:xfrm>
            <a:off x="404842" y="3024044"/>
            <a:ext cx="8382000" cy="2973122"/>
          </a:xfrm>
        </p:spPr>
        <p:txBody>
          <a:bodyPr>
            <a:normAutofit/>
          </a:bodyPr>
          <a:lstStyle/>
          <a:p>
            <a:r>
              <a:rPr lang="zh-TW" altLang="en-US" sz="2800" dirty="0" smtClean="0"/>
              <a:t>以角色為</a:t>
            </a:r>
            <a:r>
              <a:rPr lang="zh-TW" altLang="en-US" sz="2800" dirty="0" smtClean="0"/>
              <a:t>基礎且簡化過的安全管理單一</a:t>
            </a:r>
            <a:r>
              <a:rPr lang="zh-TW" altLang="en-US" sz="2800" dirty="0" smtClean="0"/>
              <a:t>主控台</a:t>
            </a:r>
            <a:endParaRPr lang="en-US" sz="2800" dirty="0" smtClean="0"/>
          </a:p>
          <a:p>
            <a:r>
              <a:rPr lang="zh-TW" altLang="en-US" sz="2800" dirty="0" smtClean="0"/>
              <a:t>可跨越防護技術針對資產制訂單一安全性原則</a:t>
            </a:r>
            <a:endParaRPr lang="en-US" sz="2800" dirty="0" smtClean="0"/>
          </a:p>
          <a:p>
            <a:r>
              <a:rPr lang="zh-TW" altLang="en-US" sz="2800" dirty="0" smtClean="0"/>
              <a:t>快速的部署病毒定義、原則及軟體</a:t>
            </a:r>
            <a:endParaRPr lang="en-US" sz="2800" dirty="0" smtClean="0"/>
          </a:p>
          <a:p>
            <a:r>
              <a:rPr lang="zh-TW" altLang="en-US" sz="2800" dirty="0" smtClean="0"/>
              <a:t>與既有基礎設施進行整合：</a:t>
            </a:r>
            <a:r>
              <a:rPr lang="en-US" sz="2800" dirty="0" smtClean="0"/>
              <a:t> </a:t>
            </a:r>
            <a:r>
              <a:rPr lang="en-US" sz="2800" dirty="0" smtClean="0"/>
              <a:t/>
            </a:r>
            <a:br>
              <a:rPr lang="en-US" sz="2800" dirty="0" smtClean="0"/>
            </a:br>
            <a:r>
              <a:rPr lang="en-US" sz="2800" dirty="0" smtClean="0"/>
              <a:t>SCOM, SQL, WSUS, AD, NAP, SCCM</a:t>
            </a:r>
            <a:endParaRPr lang="en-US" sz="28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關鍵資訊的能見度與控管</a:t>
            </a:r>
            <a:endParaRPr lang="zh-TW" altLang="en-US" dirty="0"/>
          </a:p>
        </p:txBody>
      </p:sp>
      <p:sp>
        <p:nvSpPr>
          <p:cNvPr id="5" name="文字版面配置區 4"/>
          <p:cNvSpPr>
            <a:spLocks noGrp="1"/>
          </p:cNvSpPr>
          <p:nvPr>
            <p:ph type="body"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lver edge - clear soft-edge bar"/>
          <p:cNvPicPr>
            <a:picLocks noChangeAspect="1" noChangeArrowheads="1"/>
          </p:cNvPicPr>
          <p:nvPr/>
        </p:nvPicPr>
        <p:blipFill>
          <a:blip r:embed="rId3"/>
          <a:srcRect l="21600" b="2443"/>
          <a:stretch>
            <a:fillRect/>
          </a:stretch>
        </p:blipFill>
        <p:spPr bwMode="auto">
          <a:xfrm>
            <a:off x="0" y="924910"/>
            <a:ext cx="6684579" cy="5423338"/>
          </a:xfrm>
          <a:prstGeom prst="rect">
            <a:avLst/>
          </a:prstGeom>
          <a:noFill/>
          <a:ln w="9525" algn="ctr">
            <a:noFill/>
            <a:miter lim="800000"/>
            <a:headEnd/>
            <a:tailEnd/>
          </a:ln>
        </p:spPr>
      </p:pic>
      <p:sp>
        <p:nvSpPr>
          <p:cNvPr id="5" name="Content Placeholder 2"/>
          <p:cNvSpPr txBox="1">
            <a:spLocks/>
          </p:cNvSpPr>
          <p:nvPr/>
        </p:nvSpPr>
        <p:spPr>
          <a:xfrm>
            <a:off x="387350" y="2589277"/>
            <a:ext cx="4966315" cy="2094605"/>
          </a:xfrm>
          <a:prstGeom prst="rect">
            <a:avLst/>
          </a:prstGeom>
        </p:spPr>
        <p:txBody>
          <a:bodyPr/>
          <a:lstStyle/>
          <a:p>
            <a:pPr marL="396875" marR="0" lvl="0" indent="-396875" algn="l" defTabSz="914363" rtl="0" eaLnBrk="1" fontAlgn="auto" latinLnBrk="0" hangingPunct="1">
              <a:spcBef>
                <a:spcPct val="20000"/>
              </a:spcBef>
              <a:spcAft>
                <a:spcPts val="0"/>
              </a:spcAft>
              <a:buClrTx/>
              <a:buSzTx/>
              <a:buFontTx/>
              <a:buBlip>
                <a:blip r:embed="rId4"/>
              </a:buBlip>
              <a:tabLst/>
              <a:defRPr/>
            </a:pPr>
            <a:r>
              <a:rPr kumimoji="0" lang="zh-TW" altLang="en-US" sz="3000" b="1" i="0" u="none" strike="noStrike" kern="1200" cap="none" spc="0" normalizeH="0" baseline="0" noProof="0" dirty="0" smtClean="0">
                <a:ln>
                  <a:noFill/>
                </a:ln>
                <a:solidFill>
                  <a:schemeClr val="bg1"/>
                </a:solidFill>
                <a:effectLst/>
                <a:uLnTx/>
                <a:uFillTx/>
                <a:latin typeface="+mn-lt"/>
                <a:ea typeface="微軟正黑體" pitchFamily="34" charset="-120"/>
                <a:cs typeface="+mn-cs"/>
              </a:rPr>
              <a:t>瞭解你的安全狀態</a:t>
            </a:r>
            <a:endParaRPr kumimoji="0" lang="en-US" sz="3000" b="1" i="0" u="none" strike="noStrike" kern="1200" cap="none" spc="0" normalizeH="0" baseline="0" noProof="0" dirty="0" smtClean="0">
              <a:ln>
                <a:noFill/>
              </a:ln>
              <a:solidFill>
                <a:schemeClr val="bg1"/>
              </a:solidFill>
              <a:effectLst/>
              <a:uLnTx/>
              <a:uFillTx/>
              <a:latin typeface="+mn-lt"/>
              <a:ea typeface="微軟正黑體" pitchFamily="34" charset="-120"/>
              <a:cs typeface="+mn-cs"/>
            </a:endParaRPr>
          </a:p>
          <a:p>
            <a:pPr marL="396875" indent="-396875" defTabSz="914363">
              <a:spcBef>
                <a:spcPct val="20000"/>
              </a:spcBef>
              <a:buBlip>
                <a:blip r:embed="rId4"/>
              </a:buBlip>
              <a:defRPr/>
            </a:pPr>
            <a:r>
              <a:rPr kumimoji="0" lang="zh-TW" altLang="en-US" sz="3000" b="1" i="0" u="none" strike="noStrike" kern="1200" cap="none" spc="0" normalizeH="0" baseline="0" noProof="0" dirty="0" smtClean="0">
                <a:ln>
                  <a:noFill/>
                </a:ln>
                <a:solidFill>
                  <a:schemeClr val="bg1"/>
                </a:solidFill>
                <a:effectLst/>
                <a:uLnTx/>
                <a:uFillTx/>
                <a:latin typeface="+mn-lt"/>
                <a:ea typeface="微軟正黑體" pitchFamily="34" charset="-120"/>
                <a:cs typeface="+mn-cs"/>
              </a:rPr>
              <a:t>檢視具有</a:t>
            </a:r>
            <a:r>
              <a:rPr lang="zh-TW" altLang="en-US" sz="3000" b="1" dirty="0" smtClean="0">
                <a:solidFill>
                  <a:schemeClr val="bg1"/>
                </a:solidFill>
                <a:ea typeface="微軟正黑體" pitchFamily="34" charset="-120"/>
              </a:rPr>
              <a:t>洞察力的</a:t>
            </a:r>
            <a:r>
              <a:rPr lang="zh-TW" altLang="en-US" sz="3000" b="1" dirty="0" smtClean="0">
                <a:solidFill>
                  <a:schemeClr val="bg1"/>
                </a:solidFill>
                <a:ea typeface="微軟正黑體" pitchFamily="34" charset="-120"/>
              </a:rPr>
              <a:t>報表</a:t>
            </a:r>
            <a:endParaRPr lang="en-US" sz="3000" b="1" dirty="0" smtClean="0">
              <a:solidFill>
                <a:schemeClr val="bg1"/>
              </a:solidFill>
              <a:ea typeface="微軟正黑體" pitchFamily="34" charset="-120"/>
            </a:endParaRPr>
          </a:p>
          <a:p>
            <a:pPr marL="396875" marR="0" lvl="0" indent="-396875" algn="l" defTabSz="914363" rtl="0" eaLnBrk="1" fontAlgn="auto" latinLnBrk="0" hangingPunct="1">
              <a:spcBef>
                <a:spcPct val="20000"/>
              </a:spcBef>
              <a:spcAft>
                <a:spcPts val="0"/>
              </a:spcAft>
              <a:buClrTx/>
              <a:buSzTx/>
              <a:buFontTx/>
              <a:buBlip>
                <a:blip r:embed="rId4"/>
              </a:buBlip>
              <a:tabLst/>
              <a:defRPr/>
            </a:pPr>
            <a:r>
              <a:rPr kumimoji="0" lang="zh-TW" altLang="en-US" sz="3000" b="1" i="0" u="none" strike="noStrike" kern="1200" cap="none" spc="0" normalizeH="0" baseline="0" noProof="0" dirty="0" smtClean="0">
                <a:ln>
                  <a:noFill/>
                </a:ln>
                <a:solidFill>
                  <a:schemeClr val="bg1"/>
                </a:solidFill>
                <a:effectLst/>
                <a:uLnTx/>
                <a:uFillTx/>
                <a:latin typeface="+mn-lt"/>
                <a:ea typeface="微軟正黑體" pitchFamily="34" charset="-120"/>
                <a:cs typeface="+mn-cs"/>
              </a:rPr>
              <a:t>調查及矯正安全風險</a:t>
            </a:r>
            <a:endParaRPr kumimoji="0" lang="en-US" sz="3000" b="1" i="0" u="none" strike="noStrike" kern="1200" cap="none" spc="0" normalizeH="0" baseline="0" noProof="0" dirty="0" smtClean="0">
              <a:ln>
                <a:noFill/>
              </a:ln>
              <a:solidFill>
                <a:schemeClr val="bg1"/>
              </a:solidFill>
              <a:effectLst/>
              <a:uLnTx/>
              <a:uFillTx/>
              <a:latin typeface="+mn-lt"/>
              <a:ea typeface="微軟正黑體" pitchFamily="34" charset="-120"/>
              <a:cs typeface="+mn-cs"/>
            </a:endParaRPr>
          </a:p>
        </p:txBody>
      </p:sp>
      <p:pic>
        <p:nvPicPr>
          <p:cNvPr id="6" name="Picture 2"/>
          <p:cNvPicPr>
            <a:picLocks noChangeAspect="1" noChangeArrowheads="1"/>
          </p:cNvPicPr>
          <p:nvPr/>
        </p:nvPicPr>
        <p:blipFill>
          <a:blip r:embed="rId5"/>
          <a:srcRect/>
          <a:stretch>
            <a:fillRect/>
          </a:stretch>
        </p:blipFill>
        <p:spPr bwMode="auto">
          <a:xfrm>
            <a:off x="4913154" y="935422"/>
            <a:ext cx="4710260" cy="5492518"/>
          </a:xfrm>
          <a:prstGeom prst="rect">
            <a:avLst/>
          </a:prstGeom>
          <a:noFill/>
          <a:ln w="9525">
            <a:noFill/>
            <a:miter lim="800000"/>
            <a:headEnd/>
            <a:tailEnd/>
          </a:ln>
          <a:effectLst>
            <a:outerShdw blurRad="63500" sx="105000" sy="105000" algn="ctr" rotWithShape="0">
              <a:srgbClr val="000000">
                <a:alpha val="30000"/>
              </a:srgbClr>
            </a:outerShdw>
          </a:effectLst>
          <a:scene3d>
            <a:camera prst="perspectiveRelaxed" fov="5700000">
              <a:rot lat="0" lon="1800000" rev="0"/>
            </a:camera>
            <a:lightRig rig="threePt" dir="t"/>
          </a:scene3d>
        </p:spPr>
      </p:pic>
      <p:sp>
        <p:nvSpPr>
          <p:cNvPr id="10" name="Title 1"/>
          <p:cNvSpPr>
            <a:spLocks noGrp="1"/>
          </p:cNvSpPr>
          <p:nvPr>
            <p:ph type="title"/>
          </p:nvPr>
        </p:nvSpPr>
        <p:spPr>
          <a:xfrm>
            <a:off x="387054" y="228600"/>
            <a:ext cx="8375946" cy="1163395"/>
          </a:xfrm>
        </p:spPr>
        <p:txBody>
          <a:bodyPr>
            <a:normAutofit fontScale="90000"/>
          </a:bodyPr>
          <a:lstStyle/>
          <a:p>
            <a:r>
              <a:rPr lang="zh-TW" altLang="en-US" dirty="0" smtClean="0"/>
              <a:t>關鍵資訊的能見度與控管</a:t>
            </a:r>
            <a:r>
              <a:rPr lang="en-US" dirty="0" smtClean="0"/>
              <a:t/>
            </a:r>
            <a:br>
              <a:rPr lang="en-US" dirty="0" smtClean="0"/>
            </a:br>
            <a:r>
              <a:rPr lang="zh-TW" altLang="en-US" sz="3600" dirty="0" smtClean="0">
                <a:solidFill>
                  <a:srgbClr val="FFFF00"/>
                </a:solidFill>
              </a:rPr>
              <a:t>瞭解在那邊需要採取措施</a:t>
            </a:r>
            <a:endParaRPr lang="en-US" sz="3600" dirty="0">
              <a:solidFill>
                <a:srgbClr val="FFFF0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4" descr="Metallic edge Clear Bars 2 faded edge"/>
          <p:cNvPicPr>
            <a:picLocks noChangeAspect="1" noChangeArrowheads="1"/>
          </p:cNvPicPr>
          <p:nvPr/>
        </p:nvPicPr>
        <p:blipFill>
          <a:blip r:embed="rId3"/>
          <a:srcRect/>
          <a:stretch>
            <a:fillRect/>
          </a:stretch>
        </p:blipFill>
        <p:spPr bwMode="auto">
          <a:xfrm>
            <a:off x="-124810" y="189183"/>
            <a:ext cx="9520506" cy="1849823"/>
          </a:xfrm>
          <a:prstGeom prst="rect">
            <a:avLst/>
          </a:prstGeom>
          <a:noFill/>
          <a:ln w="9525">
            <a:noFill/>
            <a:miter lim="800000"/>
            <a:headEnd/>
            <a:tailEnd/>
          </a:ln>
        </p:spPr>
      </p:pic>
      <p:sp>
        <p:nvSpPr>
          <p:cNvPr id="26" name="Rounded Rectangle 25"/>
          <p:cNvSpPr/>
          <p:nvPr/>
        </p:nvSpPr>
        <p:spPr bwMode="auto">
          <a:xfrm>
            <a:off x="0" y="315308"/>
            <a:ext cx="9144000" cy="1597574"/>
          </a:xfrm>
          <a:prstGeom prst="roundRect">
            <a:avLst>
              <a:gd name="adj" fmla="val 0"/>
            </a:avLst>
          </a:prstGeom>
          <a:gradFill>
            <a:gsLst>
              <a:gs pos="0">
                <a:schemeClr val="accent2">
                  <a:shade val="15000"/>
                  <a:satMod val="180000"/>
                  <a:alpha val="20000"/>
                </a:schemeClr>
              </a:gs>
              <a:gs pos="50000">
                <a:schemeClr val="accent2">
                  <a:shade val="45000"/>
                  <a:satMod val="170000"/>
                  <a:alpha val="20000"/>
                </a:schemeClr>
              </a:gs>
              <a:gs pos="70000">
                <a:schemeClr val="accent2">
                  <a:tint val="99000"/>
                  <a:shade val="65000"/>
                  <a:satMod val="155000"/>
                  <a:alpha val="20000"/>
                </a:schemeClr>
              </a:gs>
              <a:gs pos="100000">
                <a:schemeClr val="accent2">
                  <a:tint val="95500"/>
                  <a:shade val="100000"/>
                  <a:satMod val="155000"/>
                  <a:alpha val="20000"/>
                </a:schemeClr>
              </a:gs>
            </a:gsLs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2" name="Text Box 5"/>
          <p:cNvSpPr txBox="1">
            <a:spLocks noChangeArrowheads="1"/>
          </p:cNvSpPr>
          <p:nvPr/>
        </p:nvSpPr>
        <p:spPr bwMode="auto">
          <a:xfrm>
            <a:off x="3627227" y="510131"/>
            <a:ext cx="5229439" cy="1216092"/>
          </a:xfrm>
          <a:prstGeom prst="rect">
            <a:avLst/>
          </a:prstGeom>
          <a:noFill/>
          <a:ln w="12700">
            <a:noFill/>
            <a:miter lim="800000"/>
            <a:headEnd/>
            <a:tailEnd/>
          </a:ln>
        </p:spPr>
        <p:txBody>
          <a:bodyPr wrap="square" lIns="91428" tIns="45715" rIns="91428" bIns="45715">
            <a:spAutoFit/>
          </a:bodyPr>
          <a:lstStyle/>
          <a:p>
            <a:pPr algn="ctr">
              <a:lnSpc>
                <a:spcPct val="125000"/>
              </a:lnSpc>
              <a:spcBef>
                <a:spcPct val="20000"/>
              </a:spcBef>
            </a:pPr>
            <a:r>
              <a:rPr lang="zh-TW" altLang="en-US" sz="2000" b="1" dirty="0" smtClean="0">
                <a:solidFill>
                  <a:schemeClr val="bg1"/>
                </a:solidFill>
                <a:ea typeface="微軟正黑體" pitchFamily="34" charset="-120"/>
              </a:rPr>
              <a:t>藉由完整的安全產品經由深度整合與</a:t>
            </a:r>
            <a:r>
              <a:rPr lang="en-US" altLang="zh-TW" sz="2000" b="1" dirty="0" smtClean="0">
                <a:solidFill>
                  <a:schemeClr val="bg1"/>
                </a:solidFill>
                <a:ea typeface="微軟正黑體" pitchFamily="34" charset="-120"/>
              </a:rPr>
              <a:t/>
            </a:r>
            <a:br>
              <a:rPr lang="en-US" altLang="zh-TW" sz="2000" b="1" dirty="0" smtClean="0">
                <a:solidFill>
                  <a:schemeClr val="bg1"/>
                </a:solidFill>
                <a:ea typeface="微軟正黑體" pitchFamily="34" charset="-120"/>
              </a:rPr>
            </a:br>
            <a:r>
              <a:rPr lang="zh-TW" altLang="en-US" sz="2000" b="1" dirty="0" smtClean="0">
                <a:solidFill>
                  <a:schemeClr val="bg1"/>
                </a:solidFill>
                <a:ea typeface="微軟正黑體" pitchFamily="34" charset="-120"/>
              </a:rPr>
              <a:t>簡化管理協助您得到絕佳的防護及</a:t>
            </a:r>
            <a:r>
              <a:rPr lang="en-US" altLang="zh-TW" sz="2000" b="1" dirty="0" smtClean="0">
                <a:solidFill>
                  <a:schemeClr val="bg1"/>
                </a:solidFill>
                <a:ea typeface="微軟正黑體" pitchFamily="34" charset="-120"/>
              </a:rPr>
              <a:t/>
            </a:r>
            <a:br>
              <a:rPr lang="en-US" altLang="zh-TW" sz="2000" b="1" dirty="0" smtClean="0">
                <a:solidFill>
                  <a:schemeClr val="bg1"/>
                </a:solidFill>
                <a:ea typeface="微軟正黑體" pitchFamily="34" charset="-120"/>
              </a:rPr>
            </a:br>
            <a:r>
              <a:rPr lang="zh-TW" altLang="en-US" sz="2000" b="1" dirty="0" smtClean="0">
                <a:solidFill>
                  <a:schemeClr val="bg1"/>
                </a:solidFill>
                <a:ea typeface="微軟正黑體" pitchFamily="34" charset="-120"/>
              </a:rPr>
              <a:t>更安全的使用體驗</a:t>
            </a:r>
            <a:endParaRPr lang="en-US" sz="2000" b="1" dirty="0" smtClean="0">
              <a:solidFill>
                <a:schemeClr val="bg1"/>
              </a:solidFill>
              <a:ea typeface="微軟正黑體" pitchFamily="34" charset="-120"/>
            </a:endParaRPr>
          </a:p>
        </p:txBody>
      </p:sp>
      <p:pic>
        <p:nvPicPr>
          <p:cNvPr id="86" name="Picture 85" descr="6-00439_s04-red.png"/>
          <p:cNvPicPr>
            <a:picLocks/>
          </p:cNvPicPr>
          <p:nvPr/>
        </p:nvPicPr>
        <p:blipFill>
          <a:blip r:embed="rId4"/>
          <a:stretch>
            <a:fillRect/>
          </a:stretch>
        </p:blipFill>
        <p:spPr>
          <a:xfrm>
            <a:off x="6025160" y="2212878"/>
            <a:ext cx="3052605" cy="3922776"/>
          </a:xfrm>
          <a:prstGeom prst="rect">
            <a:avLst/>
          </a:prstGeom>
        </p:spPr>
      </p:pic>
      <p:sp>
        <p:nvSpPr>
          <p:cNvPr id="46" name="Text Box 21"/>
          <p:cNvSpPr txBox="1">
            <a:spLocks noChangeArrowheads="1"/>
          </p:cNvSpPr>
          <p:nvPr/>
        </p:nvSpPr>
        <p:spPr bwMode="auto">
          <a:xfrm>
            <a:off x="6127970" y="2490025"/>
            <a:ext cx="2703285" cy="333160"/>
          </a:xfrm>
          <a:prstGeom prst="rect">
            <a:avLst/>
          </a:prstGeom>
          <a:noFill/>
          <a:ln w="12700" algn="ctr">
            <a:noFill/>
            <a:miter lim="800000"/>
            <a:headEnd/>
            <a:tailEnd/>
          </a:ln>
          <a:effectLst/>
        </p:spPr>
        <p:txBody>
          <a:bodyPr wrap="square" lIns="109718" tIns="54860" rIns="109718" bIns="54860">
            <a:spAutoFit/>
          </a:bodyPr>
          <a:lstStyle/>
          <a:p>
            <a:pPr algn="ctr" eaLnBrk="1" hangingPunct="1">
              <a:lnSpc>
                <a:spcPct val="85000"/>
              </a:lnSpc>
              <a:spcBef>
                <a:spcPct val="20000"/>
              </a:spcBef>
              <a:defRPr/>
            </a:pPr>
            <a:r>
              <a:rPr lang="en-US" sz="1700" b="1" dirty="0" smtClean="0">
                <a:effectLst>
                  <a:outerShdw blurRad="38100" dist="38100" dir="2700000" algn="tl">
                    <a:srgbClr val="000000">
                      <a:alpha val="43137"/>
                    </a:srgbClr>
                  </a:outerShdw>
                </a:effectLst>
                <a:latin typeface="+mj-lt"/>
              </a:rPr>
              <a:t>Network Edge</a:t>
            </a:r>
            <a:endParaRPr lang="en-US" sz="1700" b="1" dirty="0">
              <a:effectLst>
                <a:outerShdw blurRad="38100" dist="38100" dir="2700000" algn="tl">
                  <a:srgbClr val="000000">
                    <a:alpha val="43137"/>
                  </a:srgbClr>
                </a:outerShdw>
              </a:effectLst>
              <a:latin typeface="+mj-lt"/>
            </a:endParaRPr>
          </a:p>
        </p:txBody>
      </p:sp>
      <p:grpSp>
        <p:nvGrpSpPr>
          <p:cNvPr id="2" name="Group 63"/>
          <p:cNvGrpSpPr/>
          <p:nvPr/>
        </p:nvGrpSpPr>
        <p:grpSpPr>
          <a:xfrm>
            <a:off x="7080470" y="2919700"/>
            <a:ext cx="635000" cy="1198178"/>
            <a:chOff x="8633644" y="3183353"/>
            <a:chExt cx="754380" cy="1415416"/>
          </a:xfrm>
        </p:grpSpPr>
        <p:pic>
          <p:nvPicPr>
            <p:cNvPr id="78" name="Picture 46" descr="Security Emergency Procedure"/>
            <p:cNvPicPr>
              <a:picLocks noChangeAspect="1" noChangeArrowheads="1"/>
            </p:cNvPicPr>
            <p:nvPr/>
          </p:nvPicPr>
          <p:blipFill>
            <a:blip r:embed="rId5"/>
            <a:srcRect/>
            <a:stretch>
              <a:fillRect/>
            </a:stretch>
          </p:blipFill>
          <p:spPr bwMode="auto">
            <a:xfrm>
              <a:off x="8633644" y="3183353"/>
              <a:ext cx="474441" cy="844123"/>
            </a:xfrm>
            <a:prstGeom prst="rect">
              <a:avLst/>
            </a:prstGeom>
            <a:noFill/>
            <a:ln w="9525">
              <a:noFill/>
              <a:miter lim="800000"/>
              <a:headEnd/>
              <a:tailEnd/>
            </a:ln>
          </p:spPr>
        </p:pic>
        <p:pic>
          <p:nvPicPr>
            <p:cNvPr id="79" name="Picture 48" descr="Security Download Server"/>
            <p:cNvPicPr>
              <a:picLocks noChangeAspect="1" noChangeArrowheads="1"/>
            </p:cNvPicPr>
            <p:nvPr/>
          </p:nvPicPr>
          <p:blipFill>
            <a:blip r:embed="rId6"/>
            <a:srcRect/>
            <a:stretch>
              <a:fillRect/>
            </a:stretch>
          </p:blipFill>
          <p:spPr bwMode="auto">
            <a:xfrm>
              <a:off x="8915400" y="3657600"/>
              <a:ext cx="472624" cy="707902"/>
            </a:xfrm>
            <a:prstGeom prst="rect">
              <a:avLst/>
            </a:prstGeom>
            <a:noFill/>
            <a:ln w="9525">
              <a:noFill/>
              <a:miter lim="800000"/>
              <a:headEnd/>
              <a:tailEnd/>
            </a:ln>
          </p:spPr>
        </p:pic>
        <p:pic>
          <p:nvPicPr>
            <p:cNvPr id="80" name="Picture 49" descr="Firewall fire wall"/>
            <p:cNvPicPr>
              <a:picLocks noChangeAspect="1" noChangeArrowheads="1"/>
            </p:cNvPicPr>
            <p:nvPr/>
          </p:nvPicPr>
          <p:blipFill>
            <a:blip r:embed="rId7"/>
            <a:srcRect/>
            <a:stretch>
              <a:fillRect/>
            </a:stretch>
          </p:blipFill>
          <p:spPr bwMode="auto">
            <a:xfrm>
              <a:off x="9126879" y="4279646"/>
              <a:ext cx="219490" cy="319123"/>
            </a:xfrm>
            <a:prstGeom prst="rect">
              <a:avLst/>
            </a:prstGeom>
            <a:noFill/>
            <a:ln w="9525">
              <a:noFill/>
              <a:miter lim="800000"/>
              <a:headEnd/>
              <a:tailEnd/>
            </a:ln>
          </p:spPr>
        </p:pic>
      </p:grpSp>
      <p:pic>
        <p:nvPicPr>
          <p:cNvPr id="85" name="Picture 84" descr="6-00439_s04-red.png"/>
          <p:cNvPicPr>
            <a:picLocks/>
          </p:cNvPicPr>
          <p:nvPr/>
        </p:nvPicPr>
        <p:blipFill>
          <a:blip r:embed="rId4"/>
          <a:stretch>
            <a:fillRect/>
          </a:stretch>
        </p:blipFill>
        <p:spPr>
          <a:xfrm>
            <a:off x="3067075" y="2212878"/>
            <a:ext cx="3049512" cy="3919922"/>
          </a:xfrm>
          <a:prstGeom prst="rect">
            <a:avLst/>
          </a:prstGeom>
        </p:spPr>
      </p:pic>
      <p:sp>
        <p:nvSpPr>
          <p:cNvPr id="45" name="Text Box 21"/>
          <p:cNvSpPr txBox="1">
            <a:spLocks noChangeArrowheads="1"/>
          </p:cNvSpPr>
          <p:nvPr/>
        </p:nvSpPr>
        <p:spPr bwMode="auto">
          <a:xfrm>
            <a:off x="3215243" y="2490025"/>
            <a:ext cx="2703285" cy="333160"/>
          </a:xfrm>
          <a:prstGeom prst="rect">
            <a:avLst/>
          </a:prstGeom>
          <a:noFill/>
          <a:ln w="12700" algn="ctr">
            <a:noFill/>
            <a:miter lim="800000"/>
            <a:headEnd/>
            <a:tailEnd/>
          </a:ln>
          <a:effectLst/>
        </p:spPr>
        <p:txBody>
          <a:bodyPr wrap="square" lIns="109718" tIns="54860" rIns="109718" bIns="54860">
            <a:spAutoFit/>
          </a:bodyPr>
          <a:lstStyle/>
          <a:p>
            <a:pPr algn="ctr" eaLnBrk="1" hangingPunct="1">
              <a:lnSpc>
                <a:spcPct val="85000"/>
              </a:lnSpc>
              <a:spcBef>
                <a:spcPct val="20000"/>
              </a:spcBef>
              <a:defRPr/>
            </a:pPr>
            <a:r>
              <a:rPr lang="en-US" sz="1700" b="1" dirty="0" smtClean="0">
                <a:effectLst>
                  <a:outerShdw blurRad="38100" dist="38100" dir="2700000" algn="tl">
                    <a:srgbClr val="000000">
                      <a:alpha val="43137"/>
                    </a:srgbClr>
                  </a:outerShdw>
                </a:effectLst>
                <a:latin typeface="+mj-lt"/>
              </a:rPr>
              <a:t>Server Applications</a:t>
            </a:r>
            <a:endParaRPr lang="en-US" sz="1700" b="1" dirty="0">
              <a:effectLst>
                <a:outerShdw blurRad="38100" dist="38100" dir="2700000" algn="tl">
                  <a:srgbClr val="000000">
                    <a:alpha val="43137"/>
                  </a:srgbClr>
                </a:outerShdw>
              </a:effectLst>
              <a:latin typeface="+mj-lt"/>
            </a:endParaRPr>
          </a:p>
        </p:txBody>
      </p:sp>
      <p:grpSp>
        <p:nvGrpSpPr>
          <p:cNvPr id="3" name="Group 47"/>
          <p:cNvGrpSpPr/>
          <p:nvPr/>
        </p:nvGrpSpPr>
        <p:grpSpPr>
          <a:xfrm>
            <a:off x="3956075" y="2983200"/>
            <a:ext cx="952500" cy="1134678"/>
            <a:chOff x="4867072" y="3466755"/>
            <a:chExt cx="1013452" cy="1181445"/>
          </a:xfrm>
        </p:grpSpPr>
        <p:pic>
          <p:nvPicPr>
            <p:cNvPr id="49" name="Picture 43" descr="Security Download Server"/>
            <p:cNvPicPr>
              <a:picLocks noChangeAspect="1" noChangeArrowheads="1"/>
            </p:cNvPicPr>
            <p:nvPr/>
          </p:nvPicPr>
          <p:blipFill>
            <a:blip r:embed="rId8"/>
            <a:srcRect/>
            <a:stretch>
              <a:fillRect/>
            </a:stretch>
          </p:blipFill>
          <p:spPr bwMode="auto">
            <a:xfrm>
              <a:off x="4867072" y="3466755"/>
              <a:ext cx="622724" cy="920796"/>
            </a:xfrm>
            <a:prstGeom prst="rect">
              <a:avLst/>
            </a:prstGeom>
            <a:noFill/>
            <a:ln w="9525">
              <a:noFill/>
              <a:miter lim="800000"/>
              <a:headEnd/>
              <a:tailEnd/>
            </a:ln>
          </p:spPr>
        </p:pic>
        <p:pic>
          <p:nvPicPr>
            <p:cNvPr id="51" name="Picture 44" descr="Security Download Server"/>
            <p:cNvPicPr>
              <a:picLocks noChangeAspect="1" noChangeArrowheads="1"/>
            </p:cNvPicPr>
            <p:nvPr/>
          </p:nvPicPr>
          <p:blipFill>
            <a:blip r:embed="rId8"/>
            <a:srcRect/>
            <a:stretch>
              <a:fillRect/>
            </a:stretch>
          </p:blipFill>
          <p:spPr bwMode="auto">
            <a:xfrm>
              <a:off x="5257800" y="3727404"/>
              <a:ext cx="622724" cy="920796"/>
            </a:xfrm>
            <a:prstGeom prst="rect">
              <a:avLst/>
            </a:prstGeom>
            <a:noFill/>
            <a:ln w="9525">
              <a:noFill/>
              <a:miter lim="800000"/>
              <a:headEnd/>
              <a:tailEnd/>
            </a:ln>
          </p:spPr>
        </p:pic>
      </p:grpSp>
      <p:pic>
        <p:nvPicPr>
          <p:cNvPr id="33" name="Picture 32" descr="6-00439_s04-red.png"/>
          <p:cNvPicPr>
            <a:picLocks/>
          </p:cNvPicPr>
          <p:nvPr/>
        </p:nvPicPr>
        <p:blipFill>
          <a:blip r:embed="rId4"/>
          <a:stretch>
            <a:fillRect/>
          </a:stretch>
        </p:blipFill>
        <p:spPr>
          <a:xfrm>
            <a:off x="95470" y="2212878"/>
            <a:ext cx="3052605" cy="3922776"/>
          </a:xfrm>
          <a:prstGeom prst="rect">
            <a:avLst/>
          </a:prstGeom>
        </p:spPr>
      </p:pic>
      <p:sp>
        <p:nvSpPr>
          <p:cNvPr id="43" name="Text Box 21"/>
          <p:cNvSpPr txBox="1">
            <a:spLocks noChangeArrowheads="1"/>
          </p:cNvSpPr>
          <p:nvPr/>
        </p:nvSpPr>
        <p:spPr bwMode="auto">
          <a:xfrm>
            <a:off x="186185" y="2490025"/>
            <a:ext cx="2703285" cy="333160"/>
          </a:xfrm>
          <a:prstGeom prst="rect">
            <a:avLst/>
          </a:prstGeom>
          <a:noFill/>
          <a:ln w="12700" algn="ctr">
            <a:noFill/>
            <a:miter lim="800000"/>
            <a:headEnd/>
            <a:tailEnd/>
          </a:ln>
          <a:effectLst/>
        </p:spPr>
        <p:txBody>
          <a:bodyPr wrap="square" lIns="109718" tIns="54860" rIns="109718" bIns="54860">
            <a:spAutoFit/>
          </a:bodyPr>
          <a:lstStyle/>
          <a:p>
            <a:pPr algn="ctr" eaLnBrk="1" hangingPunct="1">
              <a:lnSpc>
                <a:spcPct val="85000"/>
              </a:lnSpc>
              <a:spcBef>
                <a:spcPct val="20000"/>
              </a:spcBef>
              <a:defRPr/>
            </a:pPr>
            <a:r>
              <a:rPr lang="en-US" sz="1700" b="1" dirty="0" smtClean="0">
                <a:effectLst>
                  <a:outerShdw blurRad="38100" dist="38100" dir="2700000" algn="tl">
                    <a:srgbClr val="000000">
                      <a:alpha val="43137"/>
                    </a:srgbClr>
                  </a:outerShdw>
                </a:effectLst>
                <a:latin typeface="+mj-lt"/>
              </a:rPr>
              <a:t>Client And Server OS</a:t>
            </a:r>
            <a:endParaRPr lang="en-US" sz="1700" b="1" dirty="0">
              <a:effectLst>
                <a:outerShdw blurRad="38100" dist="38100" dir="2700000" algn="tl">
                  <a:srgbClr val="000000">
                    <a:alpha val="43137"/>
                  </a:srgbClr>
                </a:outerShdw>
              </a:effectLst>
              <a:latin typeface="+mj-lt"/>
            </a:endParaRPr>
          </a:p>
        </p:txBody>
      </p:sp>
      <p:pic>
        <p:nvPicPr>
          <p:cNvPr id="47" name="Picture 76" descr="Security Download all no shadow"/>
          <p:cNvPicPr>
            <a:picLocks noChangeAspect="1" noChangeArrowheads="1"/>
          </p:cNvPicPr>
          <p:nvPr/>
        </p:nvPicPr>
        <p:blipFill>
          <a:blip r:embed="rId9"/>
          <a:srcRect/>
          <a:stretch>
            <a:fillRect/>
          </a:stretch>
        </p:blipFill>
        <p:spPr bwMode="auto">
          <a:xfrm>
            <a:off x="920970" y="2983200"/>
            <a:ext cx="958366" cy="1007678"/>
          </a:xfrm>
          <a:prstGeom prst="rect">
            <a:avLst/>
          </a:prstGeom>
          <a:noFill/>
          <a:ln w="9525">
            <a:noFill/>
            <a:miter lim="800000"/>
            <a:headEnd/>
            <a:tailEnd/>
          </a:ln>
        </p:spPr>
      </p:pic>
      <p:pic>
        <p:nvPicPr>
          <p:cNvPr id="30" name="Picture 29" descr="6-00439_s04-securitylogo.png"/>
          <p:cNvPicPr>
            <a:picLocks noChangeAspect="1"/>
          </p:cNvPicPr>
          <p:nvPr/>
        </p:nvPicPr>
        <p:blipFill>
          <a:blip r:embed="rId10"/>
          <a:stretch>
            <a:fillRect/>
          </a:stretch>
        </p:blipFill>
        <p:spPr>
          <a:xfrm>
            <a:off x="6226833" y="4304000"/>
            <a:ext cx="2504637" cy="556586"/>
          </a:xfrm>
          <a:prstGeom prst="rect">
            <a:avLst/>
          </a:prstGeom>
          <a:noFill/>
          <a:ln>
            <a:noFill/>
          </a:ln>
        </p:spPr>
      </p:pic>
      <p:pic>
        <p:nvPicPr>
          <p:cNvPr id="31" name="Picture 30" descr="IAG2007.png"/>
          <p:cNvPicPr>
            <a:picLocks noChangeAspect="1"/>
          </p:cNvPicPr>
          <p:nvPr/>
        </p:nvPicPr>
        <p:blipFill>
          <a:blip r:embed="rId11" cstate="print"/>
          <a:stretch>
            <a:fillRect/>
          </a:stretch>
        </p:blipFill>
        <p:spPr>
          <a:xfrm>
            <a:off x="6220743" y="5194639"/>
            <a:ext cx="2520530" cy="480962"/>
          </a:xfrm>
          <a:prstGeom prst="rect">
            <a:avLst/>
          </a:prstGeom>
          <a:noFill/>
          <a:ln>
            <a:noFill/>
          </a:ln>
        </p:spPr>
      </p:pic>
      <p:pic>
        <p:nvPicPr>
          <p:cNvPr id="34" name="Picture 37" descr="C:\Program Files\Microsoft Resource DVD Artwork\DVD_ART\BoxShots_Logos\Forefront Security for Sharepoint\Forefront Security for Sharepoint logo bl.png"/>
          <p:cNvPicPr>
            <a:picLocks noChangeAspect="1" noChangeArrowheads="1"/>
          </p:cNvPicPr>
          <p:nvPr/>
        </p:nvPicPr>
        <p:blipFill>
          <a:blip r:embed="rId12"/>
          <a:stretch>
            <a:fillRect/>
          </a:stretch>
        </p:blipFill>
        <p:spPr bwMode="auto">
          <a:xfrm>
            <a:off x="3219117" y="5089230"/>
            <a:ext cx="2526749" cy="738770"/>
          </a:xfrm>
          <a:prstGeom prst="rect">
            <a:avLst/>
          </a:prstGeom>
          <a:noFill/>
          <a:ln>
            <a:noFill/>
          </a:ln>
        </p:spPr>
      </p:pic>
      <p:pic>
        <p:nvPicPr>
          <p:cNvPr id="36" name="Picture 38" descr="C:\Program Files\Microsoft Resource DVD Artwork\DVD_ART\BoxShots_Logos\Forefront Security for Exchange Server\Forefront Security for Exchange Server logo bl.png"/>
          <p:cNvPicPr>
            <a:picLocks noChangeAspect="1" noChangeArrowheads="1"/>
          </p:cNvPicPr>
          <p:nvPr/>
        </p:nvPicPr>
        <p:blipFill>
          <a:blip r:embed="rId13"/>
          <a:stretch>
            <a:fillRect/>
          </a:stretch>
        </p:blipFill>
        <p:spPr bwMode="auto">
          <a:xfrm>
            <a:off x="3219117" y="4227801"/>
            <a:ext cx="2540553" cy="601542"/>
          </a:xfrm>
          <a:prstGeom prst="rect">
            <a:avLst/>
          </a:prstGeom>
          <a:noFill/>
          <a:ln>
            <a:noFill/>
          </a:ln>
        </p:spPr>
      </p:pic>
      <p:pic>
        <p:nvPicPr>
          <p:cNvPr id="38" name="Picture 2" descr="C:\Program Files\Microsoft Resource DVD Artwork\DVD_ART\BoxShots_Logos\Forefront Client Security\Forefront Client Security logo bl.png"/>
          <p:cNvPicPr>
            <a:picLocks noChangeAspect="1" noChangeArrowheads="1"/>
          </p:cNvPicPr>
          <p:nvPr/>
        </p:nvPicPr>
        <p:blipFill>
          <a:blip r:embed="rId14"/>
          <a:stretch>
            <a:fillRect/>
          </a:stretch>
        </p:blipFill>
        <p:spPr bwMode="auto">
          <a:xfrm>
            <a:off x="538928" y="4322862"/>
            <a:ext cx="2251952" cy="1047938"/>
          </a:xfrm>
          <a:prstGeom prst="rect">
            <a:avLst/>
          </a:prstGeom>
          <a:noFill/>
          <a:ln>
            <a:noFill/>
          </a:ln>
        </p:spPr>
      </p:pic>
      <p:pic>
        <p:nvPicPr>
          <p:cNvPr id="41" name="Picture 2" descr="\\tkzaw-pro-17\mydocs7\nsagez\My Documents\My Pictures\Forefront_bL_r.png"/>
          <p:cNvPicPr>
            <a:picLocks noChangeAspect="1" noChangeArrowheads="1"/>
          </p:cNvPicPr>
          <p:nvPr/>
        </p:nvPicPr>
        <p:blipFill>
          <a:blip r:embed="rId15"/>
          <a:stretch>
            <a:fillRect/>
          </a:stretch>
        </p:blipFill>
        <p:spPr bwMode="auto">
          <a:xfrm>
            <a:off x="387351" y="671513"/>
            <a:ext cx="2653606" cy="744537"/>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ight Arrow 149"/>
          <p:cNvSpPr/>
          <p:nvPr/>
        </p:nvSpPr>
        <p:spPr>
          <a:xfrm rot="5400000">
            <a:off x="7398232" y="1000112"/>
            <a:ext cx="609600" cy="53340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p:cNvSpPr/>
          <p:nvPr/>
        </p:nvSpPr>
        <p:spPr>
          <a:xfrm>
            <a:off x="3599099" y="2519353"/>
            <a:ext cx="887766" cy="3488266"/>
          </a:xfrm>
          <a:prstGeom prst="roundRect">
            <a:avLst>
              <a:gd name="adj" fmla="val 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100" b="1" dirty="0" smtClean="0">
              <a:solidFill>
                <a:schemeClr val="tx1"/>
              </a:solidFill>
              <a:latin typeface="Segoe"/>
            </a:endParaRPr>
          </a:p>
        </p:txBody>
      </p:sp>
      <p:sp>
        <p:nvSpPr>
          <p:cNvPr id="80" name="Rectangle 79"/>
          <p:cNvSpPr>
            <a:spLocks noChangeArrowheads="1"/>
          </p:cNvSpPr>
          <p:nvPr/>
        </p:nvSpPr>
        <p:spPr bwMode="auto">
          <a:xfrm>
            <a:off x="5167260" y="6558853"/>
            <a:ext cx="2358655" cy="261610"/>
          </a:xfrm>
          <a:prstGeom prst="rect">
            <a:avLst/>
          </a:prstGeom>
          <a:noFill/>
          <a:ln w="12700" cap="flat" cmpd="sng" algn="ctr">
            <a:noFill/>
            <a:prstDash val="solid"/>
            <a:miter lim="800000"/>
            <a:headEnd type="none" w="med" len="med"/>
            <a:tailEnd type="none" w="med" len="med"/>
          </a:ln>
          <a:effectLst/>
        </p:spPr>
        <p:txBody>
          <a:bodyPr wrap="square">
            <a:spAutoFit/>
          </a:bodyPr>
          <a:lstStyle/>
          <a:p>
            <a:pPr algn="ctr">
              <a:lnSpc>
                <a:spcPct val="100000"/>
              </a:lnSpc>
              <a:spcBef>
                <a:spcPct val="0"/>
              </a:spcBef>
            </a:pPr>
            <a:r>
              <a:rPr lang="en-US" altLang="ja-JP" sz="1100" b="1" dirty="0">
                <a:latin typeface="Segoe"/>
                <a:ea typeface="ＭＳ Ｐゴシック" charset="-128"/>
              </a:rPr>
              <a:t>Desktops, Laptops and Servers</a:t>
            </a:r>
            <a:endParaRPr lang="en-US" sz="1100" dirty="0">
              <a:latin typeface="Segoe"/>
            </a:endParaRPr>
          </a:p>
        </p:txBody>
      </p:sp>
      <p:grpSp>
        <p:nvGrpSpPr>
          <p:cNvPr id="2" name="Group 97"/>
          <p:cNvGrpSpPr/>
          <p:nvPr/>
        </p:nvGrpSpPr>
        <p:grpSpPr>
          <a:xfrm>
            <a:off x="3755726" y="4026413"/>
            <a:ext cx="578739" cy="668869"/>
            <a:chOff x="4343400" y="1371600"/>
            <a:chExt cx="578739" cy="668869"/>
          </a:xfrm>
        </p:grpSpPr>
        <p:pic>
          <p:nvPicPr>
            <p:cNvPr id="99" name="Rectangle 76840"/>
            <p:cNvPicPr>
              <a:picLocks noChangeAspect="1" noChangeArrowheads="1"/>
            </p:cNvPicPr>
            <p:nvPr/>
          </p:nvPicPr>
          <p:blipFill>
            <a:blip r:embed="rId3" cstate="print"/>
            <a:srcRect/>
            <a:stretch>
              <a:fillRect/>
            </a:stretch>
          </p:blipFill>
          <p:spPr bwMode="auto">
            <a:xfrm>
              <a:off x="4343400" y="1371600"/>
              <a:ext cx="442913" cy="653638"/>
            </a:xfrm>
            <a:prstGeom prst="rect">
              <a:avLst/>
            </a:prstGeom>
            <a:noFill/>
            <a:ln w="9525">
              <a:noFill/>
              <a:miter lim="800000"/>
              <a:headEnd/>
              <a:tailEnd/>
            </a:ln>
          </p:spPr>
        </p:pic>
        <p:pic>
          <p:nvPicPr>
            <p:cNvPr id="100" name="Picture 43" descr="Database blue"/>
            <p:cNvPicPr>
              <a:picLocks noChangeAspect="1" noChangeArrowheads="1"/>
            </p:cNvPicPr>
            <p:nvPr/>
          </p:nvPicPr>
          <p:blipFill>
            <a:blip r:embed="rId4" cstate="print"/>
            <a:srcRect/>
            <a:stretch>
              <a:fillRect/>
            </a:stretch>
          </p:blipFill>
          <p:spPr bwMode="auto">
            <a:xfrm>
              <a:off x="4698999" y="1687624"/>
              <a:ext cx="223140" cy="268178"/>
            </a:xfrm>
            <a:prstGeom prst="rect">
              <a:avLst/>
            </a:prstGeom>
            <a:noFill/>
            <a:ln w="9525">
              <a:noFill/>
              <a:miter lim="800000"/>
              <a:headEnd/>
              <a:tailEnd/>
            </a:ln>
          </p:spPr>
        </p:pic>
        <p:pic>
          <p:nvPicPr>
            <p:cNvPr id="101" name="Picture 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580464" y="1735669"/>
              <a:ext cx="219075" cy="304800"/>
            </a:xfrm>
            <a:prstGeom prst="rect">
              <a:avLst/>
            </a:prstGeom>
            <a:noFill/>
            <a:ln w="9525">
              <a:noFill/>
              <a:miter lim="800000"/>
              <a:headEnd/>
              <a:tailEnd/>
            </a:ln>
            <a:effectLst/>
          </p:spPr>
        </p:pic>
      </p:grpSp>
      <p:grpSp>
        <p:nvGrpSpPr>
          <p:cNvPr id="3" name="Group 101"/>
          <p:cNvGrpSpPr/>
          <p:nvPr/>
        </p:nvGrpSpPr>
        <p:grpSpPr>
          <a:xfrm>
            <a:off x="3755723" y="3264420"/>
            <a:ext cx="578739" cy="668869"/>
            <a:chOff x="4343400" y="1371600"/>
            <a:chExt cx="578739" cy="668869"/>
          </a:xfrm>
        </p:grpSpPr>
        <p:pic>
          <p:nvPicPr>
            <p:cNvPr id="103" name="Rectangle 76840"/>
            <p:cNvPicPr>
              <a:picLocks noChangeAspect="1" noChangeArrowheads="1"/>
            </p:cNvPicPr>
            <p:nvPr/>
          </p:nvPicPr>
          <p:blipFill>
            <a:blip r:embed="rId3" cstate="print"/>
            <a:srcRect/>
            <a:stretch>
              <a:fillRect/>
            </a:stretch>
          </p:blipFill>
          <p:spPr bwMode="auto">
            <a:xfrm>
              <a:off x="4343400" y="1371600"/>
              <a:ext cx="442913" cy="653638"/>
            </a:xfrm>
            <a:prstGeom prst="rect">
              <a:avLst/>
            </a:prstGeom>
            <a:noFill/>
            <a:ln w="9525">
              <a:noFill/>
              <a:miter lim="800000"/>
              <a:headEnd/>
              <a:tailEnd/>
            </a:ln>
          </p:spPr>
        </p:pic>
        <p:pic>
          <p:nvPicPr>
            <p:cNvPr id="104" name="Picture 43" descr="Database blue"/>
            <p:cNvPicPr>
              <a:picLocks noChangeAspect="1" noChangeArrowheads="1"/>
            </p:cNvPicPr>
            <p:nvPr/>
          </p:nvPicPr>
          <p:blipFill>
            <a:blip r:embed="rId4" cstate="print"/>
            <a:srcRect/>
            <a:stretch>
              <a:fillRect/>
            </a:stretch>
          </p:blipFill>
          <p:spPr bwMode="auto">
            <a:xfrm>
              <a:off x="4698999" y="1687624"/>
              <a:ext cx="223140" cy="268178"/>
            </a:xfrm>
            <a:prstGeom prst="rect">
              <a:avLst/>
            </a:prstGeom>
            <a:noFill/>
            <a:ln w="9525">
              <a:noFill/>
              <a:miter lim="800000"/>
              <a:headEnd/>
              <a:tailEnd/>
            </a:ln>
          </p:spPr>
        </p:pic>
        <p:pic>
          <p:nvPicPr>
            <p:cNvPr id="105" name="Picture 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580464" y="1735669"/>
              <a:ext cx="219075" cy="304800"/>
            </a:xfrm>
            <a:prstGeom prst="rect">
              <a:avLst/>
            </a:prstGeom>
            <a:noFill/>
            <a:ln w="9525">
              <a:noFill/>
              <a:miter lim="800000"/>
              <a:headEnd/>
              <a:tailEnd/>
            </a:ln>
            <a:effectLst/>
          </p:spPr>
        </p:pic>
      </p:grpSp>
      <p:sp>
        <p:nvSpPr>
          <p:cNvPr id="58" name="Oval 57"/>
          <p:cNvSpPr/>
          <p:nvPr/>
        </p:nvSpPr>
        <p:spPr>
          <a:xfrm>
            <a:off x="3980099" y="478841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u="sng" dirty="0">
              <a:latin typeface="Segoe"/>
            </a:endParaRPr>
          </a:p>
        </p:txBody>
      </p:sp>
      <p:sp>
        <p:nvSpPr>
          <p:cNvPr id="59" name="Oval 58"/>
          <p:cNvSpPr/>
          <p:nvPr/>
        </p:nvSpPr>
        <p:spPr>
          <a:xfrm>
            <a:off x="3980099" y="491830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u="sng" dirty="0">
              <a:latin typeface="Segoe"/>
            </a:endParaRPr>
          </a:p>
        </p:txBody>
      </p:sp>
      <p:sp>
        <p:nvSpPr>
          <p:cNvPr id="60" name="Oval 59"/>
          <p:cNvSpPr/>
          <p:nvPr/>
        </p:nvSpPr>
        <p:spPr>
          <a:xfrm>
            <a:off x="3980099" y="504241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u="sng" dirty="0">
              <a:latin typeface="Segoe"/>
            </a:endParaRPr>
          </a:p>
        </p:txBody>
      </p:sp>
      <p:grpSp>
        <p:nvGrpSpPr>
          <p:cNvPr id="4" name="Group 96"/>
          <p:cNvGrpSpPr/>
          <p:nvPr/>
        </p:nvGrpSpPr>
        <p:grpSpPr>
          <a:xfrm>
            <a:off x="3755723" y="5245625"/>
            <a:ext cx="578739" cy="668869"/>
            <a:chOff x="4343400" y="1371600"/>
            <a:chExt cx="578739" cy="668869"/>
          </a:xfrm>
        </p:grpSpPr>
        <p:pic>
          <p:nvPicPr>
            <p:cNvPr id="93" name="Rectangle 76840"/>
            <p:cNvPicPr>
              <a:picLocks noChangeAspect="1" noChangeArrowheads="1"/>
            </p:cNvPicPr>
            <p:nvPr/>
          </p:nvPicPr>
          <p:blipFill>
            <a:blip r:embed="rId3" cstate="print"/>
            <a:srcRect/>
            <a:stretch>
              <a:fillRect/>
            </a:stretch>
          </p:blipFill>
          <p:spPr bwMode="auto">
            <a:xfrm>
              <a:off x="4343400" y="1371600"/>
              <a:ext cx="442913" cy="653638"/>
            </a:xfrm>
            <a:prstGeom prst="rect">
              <a:avLst/>
            </a:prstGeom>
            <a:noFill/>
            <a:ln w="9525">
              <a:noFill/>
              <a:miter lim="800000"/>
              <a:headEnd/>
              <a:tailEnd/>
            </a:ln>
          </p:spPr>
        </p:pic>
        <p:pic>
          <p:nvPicPr>
            <p:cNvPr id="96" name="Picture 43" descr="Database blue"/>
            <p:cNvPicPr>
              <a:picLocks noChangeAspect="1" noChangeArrowheads="1"/>
            </p:cNvPicPr>
            <p:nvPr/>
          </p:nvPicPr>
          <p:blipFill>
            <a:blip r:embed="rId4" cstate="print"/>
            <a:srcRect/>
            <a:stretch>
              <a:fillRect/>
            </a:stretch>
          </p:blipFill>
          <p:spPr bwMode="auto">
            <a:xfrm>
              <a:off x="4698999" y="1687624"/>
              <a:ext cx="223140" cy="268178"/>
            </a:xfrm>
            <a:prstGeom prst="rect">
              <a:avLst/>
            </a:prstGeom>
            <a:noFill/>
            <a:ln w="9525">
              <a:noFill/>
              <a:miter lim="800000"/>
              <a:headEnd/>
              <a:tailEnd/>
            </a:ln>
          </p:spPr>
        </p:pic>
        <p:pic>
          <p:nvPicPr>
            <p:cNvPr id="6147" name="Picture 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580464" y="1735669"/>
              <a:ext cx="219075" cy="304800"/>
            </a:xfrm>
            <a:prstGeom prst="rect">
              <a:avLst/>
            </a:prstGeom>
            <a:noFill/>
            <a:ln w="9525">
              <a:noFill/>
              <a:miter lim="800000"/>
              <a:headEnd/>
              <a:tailEnd/>
            </a:ln>
            <a:effectLst/>
          </p:spPr>
        </p:pic>
      </p:grpSp>
      <p:pic>
        <p:nvPicPr>
          <p:cNvPr id="108" name="Rectangle 76840"/>
          <p:cNvPicPr>
            <a:picLocks noChangeAspect="1" noChangeArrowheads="1"/>
          </p:cNvPicPr>
          <p:nvPr/>
        </p:nvPicPr>
        <p:blipFill>
          <a:blip r:embed="rId6" cstate="print"/>
          <a:srcRect/>
          <a:stretch>
            <a:fillRect/>
          </a:stretch>
        </p:blipFill>
        <p:spPr bwMode="auto">
          <a:xfrm>
            <a:off x="1348973" y="1818422"/>
            <a:ext cx="720725" cy="1063625"/>
          </a:xfrm>
          <a:prstGeom prst="rect">
            <a:avLst/>
          </a:prstGeom>
          <a:noFill/>
          <a:ln w="9525">
            <a:noFill/>
            <a:miter lim="800000"/>
            <a:headEnd/>
            <a:tailEnd/>
          </a:ln>
        </p:spPr>
      </p:pic>
      <p:pic>
        <p:nvPicPr>
          <p:cNvPr id="109" name="Picture 43" descr="Database blue"/>
          <p:cNvPicPr>
            <a:picLocks noChangeAspect="1" noChangeArrowheads="1"/>
          </p:cNvPicPr>
          <p:nvPr/>
        </p:nvPicPr>
        <p:blipFill>
          <a:blip r:embed="rId7"/>
          <a:srcRect/>
          <a:stretch>
            <a:fillRect/>
          </a:stretch>
        </p:blipFill>
        <p:spPr bwMode="auto">
          <a:xfrm>
            <a:off x="1705867" y="2498579"/>
            <a:ext cx="346075" cy="415925"/>
          </a:xfrm>
          <a:prstGeom prst="rect">
            <a:avLst/>
          </a:prstGeom>
          <a:noFill/>
          <a:ln w="9525">
            <a:noFill/>
            <a:miter lim="800000"/>
            <a:headEnd/>
            <a:tailEnd/>
          </a:ln>
        </p:spPr>
      </p:pic>
      <p:sp>
        <p:nvSpPr>
          <p:cNvPr id="111" name="TextBox 110"/>
          <p:cNvSpPr txBox="1"/>
          <p:nvPr/>
        </p:nvSpPr>
        <p:spPr>
          <a:xfrm>
            <a:off x="714348" y="1674054"/>
            <a:ext cx="1024462" cy="430887"/>
          </a:xfrm>
          <a:prstGeom prst="rect">
            <a:avLst/>
          </a:prstGeom>
          <a:noFill/>
        </p:spPr>
        <p:txBody>
          <a:bodyPr wrap="square" rtlCol="0">
            <a:spAutoFit/>
          </a:bodyPr>
          <a:lstStyle/>
          <a:p>
            <a:pPr algn="ctr"/>
            <a:r>
              <a:rPr lang="en-US" sz="1100" b="1" dirty="0" smtClean="0">
                <a:solidFill>
                  <a:schemeClr val="bg1"/>
                </a:solidFill>
                <a:latin typeface="Segoe"/>
              </a:rPr>
              <a:t>Stirling Core Server</a:t>
            </a:r>
            <a:endParaRPr lang="en-US" sz="1100" b="1" dirty="0">
              <a:solidFill>
                <a:schemeClr val="bg1"/>
              </a:solidFill>
              <a:latin typeface="Segoe"/>
            </a:endParaRPr>
          </a:p>
        </p:txBody>
      </p:sp>
      <p:pic>
        <p:nvPicPr>
          <p:cNvPr id="6149" name="Picture 5"/>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5948151" y="1726073"/>
            <a:ext cx="581025" cy="1000125"/>
          </a:xfrm>
          <a:prstGeom prst="rect">
            <a:avLst/>
          </a:prstGeom>
          <a:noFill/>
          <a:ln w="9525">
            <a:noFill/>
            <a:miter lim="800000"/>
            <a:headEnd/>
            <a:tailEnd/>
          </a:ln>
          <a:effectLst/>
        </p:spPr>
      </p:pic>
      <p:pic>
        <p:nvPicPr>
          <p:cNvPr id="6150" name="Picture 6"/>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5912642" y="3041013"/>
            <a:ext cx="647700" cy="1047750"/>
          </a:xfrm>
          <a:prstGeom prst="rect">
            <a:avLst/>
          </a:prstGeom>
          <a:noFill/>
          <a:ln w="9525">
            <a:noFill/>
            <a:miter lim="800000"/>
            <a:headEnd/>
            <a:tailEnd/>
          </a:ln>
          <a:effectLst/>
        </p:spPr>
      </p:pic>
      <p:pic>
        <p:nvPicPr>
          <p:cNvPr id="6151" name="Picture 7"/>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5921109" y="4263909"/>
            <a:ext cx="647700" cy="923925"/>
          </a:xfrm>
          <a:prstGeom prst="rect">
            <a:avLst/>
          </a:prstGeom>
          <a:noFill/>
          <a:ln w="9525">
            <a:noFill/>
            <a:miter lim="800000"/>
            <a:headEnd/>
            <a:tailEnd/>
          </a:ln>
          <a:effectLst/>
        </p:spPr>
      </p:pic>
      <p:sp>
        <p:nvSpPr>
          <p:cNvPr id="120" name="Rectangle 119"/>
          <p:cNvSpPr>
            <a:spLocks noChangeArrowheads="1"/>
          </p:cNvSpPr>
          <p:nvPr/>
        </p:nvSpPr>
        <p:spPr bwMode="auto">
          <a:xfrm>
            <a:off x="5157579" y="4007267"/>
            <a:ext cx="2358655" cy="261610"/>
          </a:xfrm>
          <a:prstGeom prst="rect">
            <a:avLst/>
          </a:prstGeom>
          <a:noFill/>
          <a:ln w="12700" cap="flat" cmpd="sng" algn="ctr">
            <a:noFill/>
            <a:prstDash val="solid"/>
            <a:miter lim="800000"/>
            <a:headEnd type="none" w="med" len="med"/>
            <a:tailEnd type="none" w="med" len="med"/>
          </a:ln>
          <a:effectLst/>
        </p:spPr>
        <p:txBody>
          <a:bodyPr wrap="square">
            <a:spAutoFit/>
          </a:bodyPr>
          <a:lstStyle/>
          <a:p>
            <a:pPr algn="ctr">
              <a:lnSpc>
                <a:spcPct val="100000"/>
              </a:lnSpc>
              <a:spcBef>
                <a:spcPct val="0"/>
              </a:spcBef>
            </a:pPr>
            <a:r>
              <a:rPr lang="en-US" altLang="ja-JP" sz="1100" b="1" dirty="0" smtClean="0">
                <a:solidFill>
                  <a:schemeClr val="bg1"/>
                </a:solidFill>
                <a:latin typeface="Segoe"/>
                <a:ea typeface="ＭＳ Ｐゴシック" charset="-128"/>
              </a:rPr>
              <a:t>Exchange Servers</a:t>
            </a:r>
            <a:endParaRPr lang="en-US" sz="1100" dirty="0">
              <a:solidFill>
                <a:schemeClr val="bg1"/>
              </a:solidFill>
              <a:latin typeface="Segoe"/>
            </a:endParaRPr>
          </a:p>
        </p:txBody>
      </p:sp>
      <p:sp>
        <p:nvSpPr>
          <p:cNvPr id="121" name="Rectangle 120"/>
          <p:cNvSpPr>
            <a:spLocks noChangeArrowheads="1"/>
          </p:cNvSpPr>
          <p:nvPr/>
        </p:nvSpPr>
        <p:spPr bwMode="auto">
          <a:xfrm>
            <a:off x="5131102" y="5137035"/>
            <a:ext cx="2358655" cy="261610"/>
          </a:xfrm>
          <a:prstGeom prst="rect">
            <a:avLst/>
          </a:prstGeom>
          <a:noFill/>
          <a:ln w="12700" cap="flat" cmpd="sng" algn="ctr">
            <a:noFill/>
            <a:prstDash val="solid"/>
            <a:miter lim="800000"/>
            <a:headEnd type="none" w="med" len="med"/>
            <a:tailEnd type="none" w="med" len="med"/>
          </a:ln>
          <a:effectLst/>
        </p:spPr>
        <p:txBody>
          <a:bodyPr wrap="square">
            <a:spAutoFit/>
          </a:bodyPr>
          <a:lstStyle/>
          <a:p>
            <a:pPr algn="ctr">
              <a:lnSpc>
                <a:spcPct val="100000"/>
              </a:lnSpc>
              <a:spcBef>
                <a:spcPct val="0"/>
              </a:spcBef>
            </a:pPr>
            <a:r>
              <a:rPr lang="en-US" altLang="ja-JP" sz="1100" b="1" dirty="0" smtClean="0">
                <a:solidFill>
                  <a:schemeClr val="bg1"/>
                </a:solidFill>
                <a:latin typeface="Segoe"/>
                <a:ea typeface="ＭＳ Ｐゴシック" charset="-128"/>
              </a:rPr>
              <a:t>SharePoint Servers</a:t>
            </a:r>
            <a:endParaRPr lang="en-US" sz="1100" dirty="0">
              <a:solidFill>
                <a:schemeClr val="bg1"/>
              </a:solidFill>
              <a:latin typeface="Segoe"/>
            </a:endParaRPr>
          </a:p>
        </p:txBody>
      </p:sp>
      <p:sp>
        <p:nvSpPr>
          <p:cNvPr id="122" name="Rectangle 121"/>
          <p:cNvSpPr>
            <a:spLocks noChangeArrowheads="1"/>
          </p:cNvSpPr>
          <p:nvPr/>
        </p:nvSpPr>
        <p:spPr bwMode="auto">
          <a:xfrm>
            <a:off x="5572033" y="2632918"/>
            <a:ext cx="1579721" cy="430887"/>
          </a:xfrm>
          <a:prstGeom prst="rect">
            <a:avLst/>
          </a:prstGeom>
          <a:noFill/>
          <a:ln w="12700" cap="flat" cmpd="sng" algn="ctr">
            <a:noFill/>
            <a:prstDash val="solid"/>
            <a:miter lim="800000"/>
            <a:headEnd type="none" w="med" len="med"/>
            <a:tailEnd type="none" w="med" len="med"/>
          </a:ln>
          <a:effectLst/>
        </p:spPr>
        <p:txBody>
          <a:bodyPr wrap="square">
            <a:spAutoFit/>
          </a:bodyPr>
          <a:lstStyle/>
          <a:p>
            <a:pPr algn="ctr">
              <a:lnSpc>
                <a:spcPct val="100000"/>
              </a:lnSpc>
              <a:spcBef>
                <a:spcPct val="0"/>
              </a:spcBef>
            </a:pPr>
            <a:r>
              <a:rPr lang="en-US" altLang="ja-JP" sz="1100" b="1" dirty="0" smtClean="0">
                <a:solidFill>
                  <a:schemeClr val="bg1"/>
                </a:solidFill>
                <a:latin typeface="Segoe"/>
                <a:ea typeface="ＭＳ Ｐゴシック" charset="-128"/>
              </a:rPr>
              <a:t>Threat Management Gateway Servers</a:t>
            </a:r>
            <a:endParaRPr lang="en-US" sz="1100" dirty="0">
              <a:solidFill>
                <a:schemeClr val="bg1"/>
              </a:solidFill>
              <a:latin typeface="Segoe"/>
            </a:endParaRPr>
          </a:p>
        </p:txBody>
      </p:sp>
      <p:sp>
        <p:nvSpPr>
          <p:cNvPr id="18" name="TextBox 17"/>
          <p:cNvSpPr txBox="1"/>
          <p:nvPr/>
        </p:nvSpPr>
        <p:spPr>
          <a:xfrm>
            <a:off x="8045898" y="592581"/>
            <a:ext cx="955258" cy="430887"/>
          </a:xfrm>
          <a:prstGeom prst="rect">
            <a:avLst/>
          </a:prstGeom>
          <a:noFill/>
        </p:spPr>
        <p:txBody>
          <a:bodyPr wrap="square" rtlCol="0">
            <a:spAutoFit/>
          </a:bodyPr>
          <a:lstStyle/>
          <a:p>
            <a:pPr algn="ctr"/>
            <a:r>
              <a:rPr lang="en-US" sz="1100" b="1" dirty="0" smtClean="0">
                <a:solidFill>
                  <a:schemeClr val="bg1"/>
                </a:solidFill>
                <a:latin typeface="Segoe"/>
              </a:rPr>
              <a:t>Microsoft Update</a:t>
            </a:r>
            <a:endParaRPr lang="en-US" sz="1100" b="1" dirty="0">
              <a:solidFill>
                <a:schemeClr val="bg1"/>
              </a:solidFill>
              <a:latin typeface="Segoe"/>
            </a:endParaRPr>
          </a:p>
        </p:txBody>
      </p:sp>
      <p:pic>
        <p:nvPicPr>
          <p:cNvPr id="76" name="Rectangle 674824"/>
          <p:cNvPicPr>
            <a:picLocks noChangeAspect="1" noChangeArrowheads="1"/>
          </p:cNvPicPr>
          <p:nvPr/>
        </p:nvPicPr>
        <p:blipFill>
          <a:blip r:embed="rId11" cstate="print"/>
          <a:srcRect/>
          <a:stretch>
            <a:fillRect/>
          </a:stretch>
        </p:blipFill>
        <p:spPr bwMode="auto">
          <a:xfrm>
            <a:off x="7383591" y="425437"/>
            <a:ext cx="765175" cy="765175"/>
          </a:xfrm>
          <a:prstGeom prst="rect">
            <a:avLst/>
          </a:prstGeom>
          <a:noFill/>
          <a:ln w="9525">
            <a:noFill/>
            <a:miter lim="800000"/>
            <a:headEnd/>
            <a:tailEnd/>
          </a:ln>
        </p:spPr>
      </p:pic>
      <p:pic>
        <p:nvPicPr>
          <p:cNvPr id="6" name="Rectangle 76814"/>
          <p:cNvPicPr>
            <a:picLocks noChangeAspect="1" noChangeArrowheads="1"/>
          </p:cNvPicPr>
          <p:nvPr/>
        </p:nvPicPr>
        <p:blipFill>
          <a:blip r:embed="rId12" cstate="print"/>
          <a:srcRect/>
          <a:stretch>
            <a:fillRect/>
          </a:stretch>
        </p:blipFill>
        <p:spPr bwMode="auto">
          <a:xfrm flipH="1">
            <a:off x="6119823" y="5547289"/>
            <a:ext cx="519113" cy="765175"/>
          </a:xfrm>
          <a:prstGeom prst="rect">
            <a:avLst/>
          </a:prstGeom>
          <a:noFill/>
          <a:ln w="9525">
            <a:noFill/>
            <a:miter lim="800000"/>
            <a:headEnd/>
            <a:tailEnd/>
          </a:ln>
        </p:spPr>
      </p:pic>
      <p:pic>
        <p:nvPicPr>
          <p:cNvPr id="8" name="Rectangle 76816"/>
          <p:cNvPicPr>
            <a:picLocks noChangeAspect="1" noChangeArrowheads="1"/>
          </p:cNvPicPr>
          <p:nvPr/>
        </p:nvPicPr>
        <p:blipFill>
          <a:blip r:embed="rId13" cstate="print"/>
          <a:srcRect/>
          <a:stretch>
            <a:fillRect/>
          </a:stretch>
        </p:blipFill>
        <p:spPr bwMode="auto">
          <a:xfrm>
            <a:off x="5472653" y="5788062"/>
            <a:ext cx="846138" cy="847725"/>
          </a:xfrm>
          <a:prstGeom prst="rect">
            <a:avLst/>
          </a:prstGeom>
          <a:noFill/>
          <a:ln w="9525">
            <a:noFill/>
            <a:miter lim="800000"/>
            <a:headEnd/>
            <a:tailEnd/>
          </a:ln>
        </p:spPr>
      </p:pic>
      <p:sp>
        <p:nvSpPr>
          <p:cNvPr id="137" name="TextBox 136"/>
          <p:cNvSpPr txBox="1"/>
          <p:nvPr/>
        </p:nvSpPr>
        <p:spPr>
          <a:xfrm>
            <a:off x="7744710" y="3571876"/>
            <a:ext cx="1042100" cy="600164"/>
          </a:xfrm>
          <a:prstGeom prst="rect">
            <a:avLst/>
          </a:prstGeom>
          <a:noFill/>
        </p:spPr>
        <p:txBody>
          <a:bodyPr wrap="square" rtlCol="0">
            <a:spAutoFit/>
          </a:bodyPr>
          <a:lstStyle/>
          <a:p>
            <a:pPr algn="ctr"/>
            <a:r>
              <a:rPr lang="en-US" sz="1100" b="1" dirty="0" smtClean="0">
                <a:solidFill>
                  <a:schemeClr val="bg1"/>
                </a:solidFill>
                <a:latin typeface="Segoe"/>
              </a:rPr>
              <a:t>Virus &amp;</a:t>
            </a:r>
            <a:r>
              <a:rPr lang="zh-TW" altLang="en-US" sz="1100" b="1" dirty="0" smtClean="0">
                <a:solidFill>
                  <a:schemeClr val="bg1"/>
                </a:solidFill>
                <a:latin typeface="Segoe"/>
              </a:rPr>
              <a:t> </a:t>
            </a:r>
            <a:r>
              <a:rPr lang="en-US" sz="1100" b="1" dirty="0" smtClean="0">
                <a:solidFill>
                  <a:schemeClr val="bg1"/>
                </a:solidFill>
                <a:latin typeface="Segoe"/>
              </a:rPr>
              <a:t>Spyware </a:t>
            </a:r>
            <a:r>
              <a:rPr lang="en-US" sz="1100" b="1" dirty="0" smtClean="0">
                <a:solidFill>
                  <a:schemeClr val="bg1"/>
                </a:solidFill>
                <a:latin typeface="Segoe"/>
              </a:rPr>
              <a:t>Definitions</a:t>
            </a:r>
            <a:endParaRPr lang="en-US" sz="1100" b="1" dirty="0">
              <a:solidFill>
                <a:schemeClr val="bg1"/>
              </a:solidFill>
              <a:latin typeface="Segoe"/>
            </a:endParaRPr>
          </a:p>
        </p:txBody>
      </p:sp>
      <p:grpSp>
        <p:nvGrpSpPr>
          <p:cNvPr id="5" name="Group 140"/>
          <p:cNvGrpSpPr/>
          <p:nvPr/>
        </p:nvGrpSpPr>
        <p:grpSpPr>
          <a:xfrm>
            <a:off x="4526754" y="4355559"/>
            <a:ext cx="1295400" cy="734886"/>
            <a:chOff x="3657600" y="3395990"/>
            <a:chExt cx="1295400" cy="734886"/>
          </a:xfrm>
        </p:grpSpPr>
        <p:sp>
          <p:nvSpPr>
            <p:cNvPr id="138" name="Left-Right Arrow 137"/>
            <p:cNvSpPr/>
            <p:nvPr/>
          </p:nvSpPr>
          <p:spPr>
            <a:xfrm>
              <a:off x="3657600" y="3505200"/>
              <a:ext cx="1295400" cy="533400"/>
            </a:xfrm>
            <a:prstGeom prst="leftRightArrow">
              <a:avLst>
                <a:gd name="adj1" fmla="val 53175"/>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9" name="Rectangle 138"/>
            <p:cNvSpPr>
              <a:spLocks noChangeArrowheads="1"/>
            </p:cNvSpPr>
            <p:nvPr/>
          </p:nvSpPr>
          <p:spPr bwMode="auto">
            <a:xfrm>
              <a:off x="3877736" y="3869266"/>
              <a:ext cx="914400" cy="261610"/>
            </a:xfrm>
            <a:prstGeom prst="rect">
              <a:avLst/>
            </a:prstGeom>
            <a:noFill/>
            <a:ln w="12700" cap="flat" cmpd="sng" algn="ctr">
              <a:noFill/>
              <a:prstDash val="solid"/>
              <a:miter lim="800000"/>
              <a:headEnd type="none" w="med" len="med"/>
              <a:tailEnd type="none" w="med" len="med"/>
            </a:ln>
            <a:effectLst/>
          </p:spPr>
          <p:txBody>
            <a:bodyPr wrap="square">
              <a:spAutoFit/>
            </a:bodyPr>
            <a:lstStyle/>
            <a:p>
              <a:pPr algn="ctr">
                <a:lnSpc>
                  <a:spcPct val="100000"/>
                </a:lnSpc>
                <a:spcBef>
                  <a:spcPct val="0"/>
                </a:spcBef>
              </a:pPr>
              <a:r>
                <a:rPr lang="en-US" altLang="ja-JP" sz="1100" b="1" dirty="0" smtClean="0">
                  <a:solidFill>
                    <a:schemeClr val="bg1"/>
                  </a:solidFill>
                  <a:latin typeface="Segoe"/>
                  <a:ea typeface="ＭＳ Ｐゴシック" charset="-128"/>
                </a:rPr>
                <a:t>Events</a:t>
              </a:r>
              <a:endParaRPr lang="en-US" sz="1100" dirty="0">
                <a:solidFill>
                  <a:schemeClr val="bg1"/>
                </a:solidFill>
                <a:latin typeface="Segoe"/>
              </a:endParaRPr>
            </a:p>
          </p:txBody>
        </p:sp>
        <p:sp>
          <p:nvSpPr>
            <p:cNvPr id="140" name="Rectangle 139"/>
            <p:cNvSpPr>
              <a:spLocks noChangeArrowheads="1"/>
            </p:cNvSpPr>
            <p:nvPr/>
          </p:nvSpPr>
          <p:spPr bwMode="auto">
            <a:xfrm>
              <a:off x="3886200" y="3395990"/>
              <a:ext cx="914400" cy="261610"/>
            </a:xfrm>
            <a:prstGeom prst="rect">
              <a:avLst/>
            </a:prstGeom>
            <a:noFill/>
            <a:ln w="12700" cap="flat" cmpd="sng" algn="ctr">
              <a:noFill/>
              <a:prstDash val="solid"/>
              <a:miter lim="800000"/>
              <a:headEnd type="none" w="med" len="med"/>
              <a:tailEnd type="none" w="med" len="med"/>
            </a:ln>
            <a:effectLst/>
          </p:spPr>
          <p:txBody>
            <a:bodyPr wrap="square">
              <a:spAutoFit/>
            </a:bodyPr>
            <a:lstStyle/>
            <a:p>
              <a:pPr algn="ctr">
                <a:lnSpc>
                  <a:spcPct val="100000"/>
                </a:lnSpc>
                <a:spcBef>
                  <a:spcPct val="0"/>
                </a:spcBef>
              </a:pPr>
              <a:r>
                <a:rPr lang="en-US" altLang="ja-JP" sz="1100" b="1" dirty="0" smtClean="0">
                  <a:solidFill>
                    <a:schemeClr val="bg1"/>
                  </a:solidFill>
                  <a:latin typeface="Segoe"/>
                  <a:ea typeface="ＭＳ Ｐゴシック" charset="-128"/>
                </a:rPr>
                <a:t>Settings</a:t>
              </a:r>
              <a:endParaRPr lang="en-US" sz="1100" dirty="0">
                <a:solidFill>
                  <a:schemeClr val="bg1"/>
                </a:solidFill>
                <a:latin typeface="Segoe"/>
              </a:endParaRPr>
            </a:p>
          </p:txBody>
        </p:sp>
      </p:grpSp>
      <p:grpSp>
        <p:nvGrpSpPr>
          <p:cNvPr id="9" name="Group 141"/>
          <p:cNvGrpSpPr/>
          <p:nvPr/>
        </p:nvGrpSpPr>
        <p:grpSpPr>
          <a:xfrm>
            <a:off x="4509447" y="5525063"/>
            <a:ext cx="1295400" cy="734886"/>
            <a:chOff x="3657600" y="3395990"/>
            <a:chExt cx="1295400" cy="734886"/>
          </a:xfrm>
        </p:grpSpPr>
        <p:sp>
          <p:nvSpPr>
            <p:cNvPr id="143" name="Left-Right Arrow 142"/>
            <p:cNvSpPr/>
            <p:nvPr/>
          </p:nvSpPr>
          <p:spPr>
            <a:xfrm>
              <a:off x="3657600" y="3505200"/>
              <a:ext cx="1295400" cy="533400"/>
            </a:xfrm>
            <a:prstGeom prst="leftRightArrow">
              <a:avLst>
                <a:gd name="adj1" fmla="val 53175"/>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4" name="Rectangle 143"/>
            <p:cNvSpPr>
              <a:spLocks noChangeArrowheads="1"/>
            </p:cNvSpPr>
            <p:nvPr/>
          </p:nvSpPr>
          <p:spPr bwMode="auto">
            <a:xfrm>
              <a:off x="3877736" y="3869266"/>
              <a:ext cx="914400" cy="261610"/>
            </a:xfrm>
            <a:prstGeom prst="rect">
              <a:avLst/>
            </a:prstGeom>
            <a:noFill/>
            <a:ln w="12700" cap="flat" cmpd="sng" algn="ctr">
              <a:noFill/>
              <a:prstDash val="solid"/>
              <a:miter lim="800000"/>
              <a:headEnd type="none" w="med" len="med"/>
              <a:tailEnd type="none" w="med" len="med"/>
            </a:ln>
            <a:effectLst/>
          </p:spPr>
          <p:txBody>
            <a:bodyPr wrap="square">
              <a:spAutoFit/>
            </a:bodyPr>
            <a:lstStyle/>
            <a:p>
              <a:pPr algn="ctr">
                <a:lnSpc>
                  <a:spcPct val="100000"/>
                </a:lnSpc>
                <a:spcBef>
                  <a:spcPct val="0"/>
                </a:spcBef>
              </a:pPr>
              <a:r>
                <a:rPr lang="en-US" altLang="ja-JP" sz="1100" b="1" dirty="0" smtClean="0">
                  <a:solidFill>
                    <a:schemeClr val="bg1"/>
                  </a:solidFill>
                  <a:latin typeface="Segoe"/>
                  <a:ea typeface="ＭＳ Ｐゴシック" charset="-128"/>
                </a:rPr>
                <a:t>Events</a:t>
              </a:r>
              <a:endParaRPr lang="en-US" sz="1100" dirty="0">
                <a:solidFill>
                  <a:schemeClr val="bg1"/>
                </a:solidFill>
                <a:latin typeface="Segoe"/>
              </a:endParaRPr>
            </a:p>
          </p:txBody>
        </p:sp>
        <p:sp>
          <p:nvSpPr>
            <p:cNvPr id="145" name="Rectangle 144"/>
            <p:cNvSpPr>
              <a:spLocks noChangeArrowheads="1"/>
            </p:cNvSpPr>
            <p:nvPr/>
          </p:nvSpPr>
          <p:spPr bwMode="auto">
            <a:xfrm>
              <a:off x="3886200" y="3395990"/>
              <a:ext cx="914400" cy="261610"/>
            </a:xfrm>
            <a:prstGeom prst="rect">
              <a:avLst/>
            </a:prstGeom>
            <a:noFill/>
            <a:ln w="12700" cap="flat" cmpd="sng" algn="ctr">
              <a:noFill/>
              <a:prstDash val="solid"/>
              <a:miter lim="800000"/>
              <a:headEnd type="none" w="med" len="med"/>
              <a:tailEnd type="none" w="med" len="med"/>
            </a:ln>
            <a:effectLst/>
          </p:spPr>
          <p:txBody>
            <a:bodyPr wrap="square">
              <a:spAutoFit/>
            </a:bodyPr>
            <a:lstStyle/>
            <a:p>
              <a:pPr algn="ctr">
                <a:lnSpc>
                  <a:spcPct val="100000"/>
                </a:lnSpc>
                <a:spcBef>
                  <a:spcPct val="0"/>
                </a:spcBef>
              </a:pPr>
              <a:r>
                <a:rPr lang="en-US" altLang="ja-JP" sz="1100" b="1" dirty="0" smtClean="0">
                  <a:solidFill>
                    <a:schemeClr val="bg1"/>
                  </a:solidFill>
                  <a:latin typeface="Segoe"/>
                  <a:ea typeface="ＭＳ Ｐゴシック" charset="-128"/>
                </a:rPr>
                <a:t>Settings</a:t>
              </a:r>
              <a:endParaRPr lang="en-US" sz="1100" dirty="0">
                <a:solidFill>
                  <a:schemeClr val="bg1"/>
                </a:solidFill>
                <a:latin typeface="Segoe"/>
              </a:endParaRPr>
            </a:p>
          </p:txBody>
        </p:sp>
      </p:grpSp>
      <p:grpSp>
        <p:nvGrpSpPr>
          <p:cNvPr id="10" name="Group 145"/>
          <p:cNvGrpSpPr/>
          <p:nvPr/>
        </p:nvGrpSpPr>
        <p:grpSpPr>
          <a:xfrm>
            <a:off x="4518051" y="3167043"/>
            <a:ext cx="1295400" cy="734886"/>
            <a:chOff x="3657600" y="3395990"/>
            <a:chExt cx="1295400" cy="734886"/>
          </a:xfrm>
        </p:grpSpPr>
        <p:sp>
          <p:nvSpPr>
            <p:cNvPr id="147" name="Left-Right Arrow 146"/>
            <p:cNvSpPr/>
            <p:nvPr/>
          </p:nvSpPr>
          <p:spPr>
            <a:xfrm>
              <a:off x="3657600" y="3505200"/>
              <a:ext cx="1295400" cy="533400"/>
            </a:xfrm>
            <a:prstGeom prst="leftRightArrow">
              <a:avLst>
                <a:gd name="adj1" fmla="val 53175"/>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8" name="Rectangle 147"/>
            <p:cNvSpPr>
              <a:spLocks noChangeArrowheads="1"/>
            </p:cNvSpPr>
            <p:nvPr/>
          </p:nvSpPr>
          <p:spPr bwMode="auto">
            <a:xfrm>
              <a:off x="3877736" y="3869266"/>
              <a:ext cx="914400" cy="261610"/>
            </a:xfrm>
            <a:prstGeom prst="rect">
              <a:avLst/>
            </a:prstGeom>
            <a:noFill/>
            <a:ln w="12700" cap="flat" cmpd="sng" algn="ctr">
              <a:noFill/>
              <a:prstDash val="solid"/>
              <a:miter lim="800000"/>
              <a:headEnd type="none" w="med" len="med"/>
              <a:tailEnd type="none" w="med" len="med"/>
            </a:ln>
            <a:effectLst/>
          </p:spPr>
          <p:txBody>
            <a:bodyPr wrap="square">
              <a:spAutoFit/>
            </a:bodyPr>
            <a:lstStyle/>
            <a:p>
              <a:pPr algn="ctr">
                <a:lnSpc>
                  <a:spcPct val="100000"/>
                </a:lnSpc>
                <a:spcBef>
                  <a:spcPct val="0"/>
                </a:spcBef>
              </a:pPr>
              <a:r>
                <a:rPr lang="en-US" altLang="ja-JP" sz="1100" b="1" dirty="0" smtClean="0">
                  <a:solidFill>
                    <a:schemeClr val="bg1"/>
                  </a:solidFill>
                  <a:latin typeface="Segoe"/>
                  <a:ea typeface="ＭＳ Ｐゴシック" charset="-128"/>
                </a:rPr>
                <a:t>Events</a:t>
              </a:r>
              <a:endParaRPr lang="en-US" sz="1100" dirty="0">
                <a:solidFill>
                  <a:schemeClr val="bg1"/>
                </a:solidFill>
                <a:latin typeface="Segoe"/>
              </a:endParaRPr>
            </a:p>
          </p:txBody>
        </p:sp>
        <p:sp>
          <p:nvSpPr>
            <p:cNvPr id="149" name="Rectangle 148"/>
            <p:cNvSpPr>
              <a:spLocks noChangeArrowheads="1"/>
            </p:cNvSpPr>
            <p:nvPr/>
          </p:nvSpPr>
          <p:spPr bwMode="auto">
            <a:xfrm>
              <a:off x="3886200" y="3395990"/>
              <a:ext cx="914400" cy="261610"/>
            </a:xfrm>
            <a:prstGeom prst="rect">
              <a:avLst/>
            </a:prstGeom>
            <a:noFill/>
            <a:ln w="12700" cap="flat" cmpd="sng" algn="ctr">
              <a:noFill/>
              <a:prstDash val="solid"/>
              <a:miter lim="800000"/>
              <a:headEnd type="none" w="med" len="med"/>
              <a:tailEnd type="none" w="med" len="med"/>
            </a:ln>
            <a:effectLst/>
          </p:spPr>
          <p:txBody>
            <a:bodyPr wrap="square">
              <a:spAutoFit/>
            </a:bodyPr>
            <a:lstStyle/>
            <a:p>
              <a:pPr algn="ctr">
                <a:lnSpc>
                  <a:spcPct val="100000"/>
                </a:lnSpc>
                <a:spcBef>
                  <a:spcPct val="0"/>
                </a:spcBef>
              </a:pPr>
              <a:r>
                <a:rPr lang="en-US" altLang="ja-JP" sz="1100" b="1" dirty="0" smtClean="0">
                  <a:solidFill>
                    <a:schemeClr val="bg1"/>
                  </a:solidFill>
                  <a:latin typeface="Segoe"/>
                  <a:ea typeface="ＭＳ Ｐゴシック" charset="-128"/>
                </a:rPr>
                <a:t>Settings</a:t>
              </a:r>
              <a:endParaRPr lang="en-US" sz="1100" dirty="0">
                <a:solidFill>
                  <a:schemeClr val="bg1"/>
                </a:solidFill>
                <a:latin typeface="Segoe"/>
              </a:endParaRPr>
            </a:p>
          </p:txBody>
        </p:sp>
      </p:grpSp>
      <p:sp>
        <p:nvSpPr>
          <p:cNvPr id="152" name="Up-Down Arrow 151"/>
          <p:cNvSpPr/>
          <p:nvPr/>
        </p:nvSpPr>
        <p:spPr>
          <a:xfrm>
            <a:off x="5749180" y="1288797"/>
            <a:ext cx="381000" cy="502466"/>
          </a:xfrm>
          <a:prstGeom prst="up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Left-Right Arrow 153"/>
          <p:cNvSpPr/>
          <p:nvPr/>
        </p:nvSpPr>
        <p:spPr>
          <a:xfrm rot="5400000">
            <a:off x="1185675" y="3150592"/>
            <a:ext cx="966057" cy="533400"/>
          </a:xfrm>
          <a:prstGeom prst="leftRightArrow">
            <a:avLst>
              <a:gd name="adj1" fmla="val 53175"/>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8" name="Picture 4"/>
          <p:cNvPicPr>
            <a:picLocks noChangeAspect="1" noChangeArrowheads="1"/>
          </p:cNvPicPr>
          <p:nvPr/>
        </p:nvPicPr>
        <p:blipFill>
          <a:blip r:embed="rId14"/>
          <a:srcRect/>
          <a:stretch>
            <a:fillRect/>
          </a:stretch>
        </p:blipFill>
        <p:spPr bwMode="auto">
          <a:xfrm>
            <a:off x="633410" y="3924863"/>
            <a:ext cx="1942529" cy="14584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0" name="Picture 48"/>
          <p:cNvPicPr>
            <a:picLocks noChangeAspect="1" noChangeArrowheads="1"/>
          </p:cNvPicPr>
          <p:nvPr/>
        </p:nvPicPr>
        <p:blipFill>
          <a:blip r:embed="rId15"/>
          <a:srcRect/>
          <a:stretch>
            <a:fillRect/>
          </a:stretch>
        </p:blipFill>
        <p:spPr bwMode="auto">
          <a:xfrm>
            <a:off x="1966339" y="4926131"/>
            <a:ext cx="685800" cy="685800"/>
          </a:xfrm>
          <a:prstGeom prst="rect">
            <a:avLst/>
          </a:prstGeom>
          <a:noFill/>
          <a:ln w="9525">
            <a:noFill/>
            <a:miter lim="800000"/>
            <a:headEnd/>
            <a:tailEnd/>
          </a:ln>
          <a:effectLst/>
        </p:spPr>
      </p:pic>
      <p:sp>
        <p:nvSpPr>
          <p:cNvPr id="161" name="TextBox 160"/>
          <p:cNvSpPr txBox="1"/>
          <p:nvPr/>
        </p:nvSpPr>
        <p:spPr>
          <a:xfrm>
            <a:off x="509566" y="3462901"/>
            <a:ext cx="990600" cy="430887"/>
          </a:xfrm>
          <a:prstGeom prst="rect">
            <a:avLst/>
          </a:prstGeom>
          <a:noFill/>
        </p:spPr>
        <p:txBody>
          <a:bodyPr wrap="square" rtlCol="0">
            <a:spAutoFit/>
          </a:bodyPr>
          <a:lstStyle/>
          <a:p>
            <a:pPr algn="ctr"/>
            <a:r>
              <a:rPr lang="en-US" sz="1100" b="1" dirty="0" smtClean="0">
                <a:solidFill>
                  <a:schemeClr val="bg1"/>
                </a:solidFill>
                <a:latin typeface="Segoe"/>
              </a:rPr>
              <a:t>Stirling Console</a:t>
            </a:r>
            <a:endParaRPr lang="en-US" sz="1100" b="1" dirty="0">
              <a:solidFill>
                <a:schemeClr val="bg1"/>
              </a:solidFill>
              <a:latin typeface="Segoe"/>
            </a:endParaRPr>
          </a:p>
        </p:txBody>
      </p:sp>
      <p:sp>
        <p:nvSpPr>
          <p:cNvPr id="163" name="TextBox 162"/>
          <p:cNvSpPr txBox="1"/>
          <p:nvPr/>
        </p:nvSpPr>
        <p:spPr>
          <a:xfrm>
            <a:off x="3500430" y="2534844"/>
            <a:ext cx="989832" cy="769441"/>
          </a:xfrm>
          <a:prstGeom prst="rect">
            <a:avLst/>
          </a:prstGeom>
          <a:noFill/>
        </p:spPr>
        <p:txBody>
          <a:bodyPr wrap="square" rtlCol="0">
            <a:spAutoFit/>
          </a:bodyPr>
          <a:lstStyle/>
          <a:p>
            <a:pPr algn="ctr"/>
            <a:r>
              <a:rPr lang="en-US" sz="1100" b="1" dirty="0" smtClean="0">
                <a:latin typeface="Segoe"/>
              </a:rPr>
              <a:t>Systems Center Operations Manager</a:t>
            </a:r>
          </a:p>
        </p:txBody>
      </p:sp>
      <p:sp>
        <p:nvSpPr>
          <p:cNvPr id="69" name="Bent Arrow 68"/>
          <p:cNvSpPr/>
          <p:nvPr/>
        </p:nvSpPr>
        <p:spPr>
          <a:xfrm flipH="1" flipV="1">
            <a:off x="6750532" y="1844605"/>
            <a:ext cx="1066800" cy="1981200"/>
          </a:xfrm>
          <a:prstGeom prst="bentArrow">
            <a:avLst>
              <a:gd name="adj1" fmla="val 22503"/>
              <a:gd name="adj2" fmla="val 20839"/>
              <a:gd name="adj3" fmla="val 25000"/>
              <a:gd name="adj4" fmla="val 4375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0" name="Bent Arrow 69"/>
          <p:cNvSpPr/>
          <p:nvPr/>
        </p:nvSpPr>
        <p:spPr>
          <a:xfrm flipH="1" flipV="1">
            <a:off x="6750532" y="1573673"/>
            <a:ext cx="1066800" cy="990600"/>
          </a:xfrm>
          <a:prstGeom prst="ben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1" name="Bent Arrow 70"/>
          <p:cNvSpPr/>
          <p:nvPr/>
        </p:nvSpPr>
        <p:spPr>
          <a:xfrm flipH="1" flipV="1">
            <a:off x="6750532" y="2983177"/>
            <a:ext cx="1066800" cy="1981200"/>
          </a:xfrm>
          <a:prstGeom prst="bentArrow">
            <a:avLst>
              <a:gd name="adj1" fmla="val 22503"/>
              <a:gd name="adj2" fmla="val 20839"/>
              <a:gd name="adj3" fmla="val 25000"/>
              <a:gd name="adj4" fmla="val 4375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2" name="Bent Arrow 71"/>
          <p:cNvSpPr/>
          <p:nvPr/>
        </p:nvSpPr>
        <p:spPr>
          <a:xfrm flipH="1" flipV="1">
            <a:off x="6750532" y="4136529"/>
            <a:ext cx="1066800" cy="1981200"/>
          </a:xfrm>
          <a:prstGeom prst="bentArrow">
            <a:avLst>
              <a:gd name="adj1" fmla="val 22503"/>
              <a:gd name="adj2" fmla="val 20839"/>
              <a:gd name="adj3" fmla="val 25000"/>
              <a:gd name="adj4" fmla="val 4375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1" name="Rectangle 76825"/>
          <p:cNvPicPr>
            <a:picLocks noChangeAspect="1" noChangeArrowheads="1"/>
          </p:cNvPicPr>
          <p:nvPr/>
        </p:nvPicPr>
        <p:blipFill>
          <a:blip r:embed="rId16" cstate="print"/>
          <a:srcRect/>
          <a:stretch>
            <a:fillRect/>
          </a:stretch>
        </p:blipFill>
        <p:spPr bwMode="auto">
          <a:xfrm>
            <a:off x="7422278" y="1431214"/>
            <a:ext cx="533400" cy="787176"/>
          </a:xfrm>
          <a:prstGeom prst="rect">
            <a:avLst/>
          </a:prstGeom>
          <a:noFill/>
          <a:ln w="9525">
            <a:noFill/>
            <a:miter lim="800000"/>
            <a:headEnd/>
            <a:tailEnd/>
          </a:ln>
        </p:spPr>
      </p:pic>
      <p:sp>
        <p:nvSpPr>
          <p:cNvPr id="19" name="TextBox 18"/>
          <p:cNvSpPr txBox="1"/>
          <p:nvPr/>
        </p:nvSpPr>
        <p:spPr>
          <a:xfrm>
            <a:off x="7899044" y="1347273"/>
            <a:ext cx="973666" cy="938719"/>
          </a:xfrm>
          <a:prstGeom prst="rect">
            <a:avLst/>
          </a:prstGeom>
          <a:noFill/>
        </p:spPr>
        <p:txBody>
          <a:bodyPr wrap="square" rtlCol="0">
            <a:spAutoFit/>
          </a:bodyPr>
          <a:lstStyle/>
          <a:p>
            <a:pPr algn="ctr"/>
            <a:r>
              <a:rPr lang="en-US" sz="1100" b="1" dirty="0" smtClean="0">
                <a:solidFill>
                  <a:schemeClr val="bg1"/>
                </a:solidFill>
                <a:latin typeface="Segoe"/>
              </a:rPr>
              <a:t>Windows Server Update Services (WSUS)</a:t>
            </a:r>
          </a:p>
        </p:txBody>
      </p:sp>
      <p:sp>
        <p:nvSpPr>
          <p:cNvPr id="74" name="L-Shape 73"/>
          <p:cNvSpPr/>
          <p:nvPr/>
        </p:nvSpPr>
        <p:spPr>
          <a:xfrm rot="5400000">
            <a:off x="1624926" y="3153736"/>
            <a:ext cx="4182122" cy="1524000"/>
          </a:xfrm>
          <a:prstGeom prst="corner">
            <a:avLst>
              <a:gd name="adj1" fmla="val 39133"/>
              <a:gd name="adj2" fmla="val 417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a:off x="2980621" y="1869065"/>
            <a:ext cx="1524000" cy="600164"/>
          </a:xfrm>
          <a:prstGeom prst="rect">
            <a:avLst/>
          </a:prstGeom>
        </p:spPr>
        <p:txBody>
          <a:bodyPr wrap="square">
            <a:spAutoFit/>
          </a:bodyPr>
          <a:lstStyle/>
          <a:p>
            <a:pPr algn="ctr"/>
            <a:r>
              <a:rPr lang="en-US" sz="1100" b="1" dirty="0" smtClean="0">
                <a:solidFill>
                  <a:schemeClr val="bg1"/>
                </a:solidFill>
                <a:latin typeface="Segoe"/>
              </a:rPr>
              <a:t>Stirling Data Analysis &amp; Collection Servers</a:t>
            </a:r>
          </a:p>
        </p:txBody>
      </p:sp>
      <p:grpSp>
        <p:nvGrpSpPr>
          <p:cNvPr id="12" name="Group 145"/>
          <p:cNvGrpSpPr/>
          <p:nvPr/>
        </p:nvGrpSpPr>
        <p:grpSpPr>
          <a:xfrm>
            <a:off x="4540732" y="1867463"/>
            <a:ext cx="1295400" cy="734886"/>
            <a:chOff x="3657600" y="3395990"/>
            <a:chExt cx="1295400" cy="734886"/>
          </a:xfrm>
        </p:grpSpPr>
        <p:sp>
          <p:nvSpPr>
            <p:cNvPr id="79" name="Left-Right Arrow 78"/>
            <p:cNvSpPr/>
            <p:nvPr/>
          </p:nvSpPr>
          <p:spPr>
            <a:xfrm>
              <a:off x="3657600" y="3505200"/>
              <a:ext cx="1295400" cy="533400"/>
            </a:xfrm>
            <a:prstGeom prst="leftRightArrow">
              <a:avLst>
                <a:gd name="adj1" fmla="val 53175"/>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1" name="Rectangle 80"/>
            <p:cNvSpPr>
              <a:spLocks noChangeArrowheads="1"/>
            </p:cNvSpPr>
            <p:nvPr/>
          </p:nvSpPr>
          <p:spPr bwMode="auto">
            <a:xfrm>
              <a:off x="3877736" y="3869266"/>
              <a:ext cx="914400" cy="261610"/>
            </a:xfrm>
            <a:prstGeom prst="rect">
              <a:avLst/>
            </a:prstGeom>
            <a:noFill/>
            <a:ln w="12700" cap="flat" cmpd="sng" algn="ctr">
              <a:noFill/>
              <a:prstDash val="solid"/>
              <a:miter lim="800000"/>
              <a:headEnd type="none" w="med" len="med"/>
              <a:tailEnd type="none" w="med" len="med"/>
            </a:ln>
            <a:effectLst/>
          </p:spPr>
          <p:txBody>
            <a:bodyPr wrap="square">
              <a:spAutoFit/>
            </a:bodyPr>
            <a:lstStyle/>
            <a:p>
              <a:pPr algn="ctr">
                <a:lnSpc>
                  <a:spcPct val="100000"/>
                </a:lnSpc>
                <a:spcBef>
                  <a:spcPct val="0"/>
                </a:spcBef>
              </a:pPr>
              <a:r>
                <a:rPr lang="en-US" altLang="ja-JP" sz="1100" b="1" dirty="0" smtClean="0">
                  <a:solidFill>
                    <a:schemeClr val="bg1"/>
                  </a:solidFill>
                  <a:latin typeface="Segoe"/>
                  <a:ea typeface="ＭＳ Ｐゴシック" charset="-128"/>
                </a:rPr>
                <a:t>Events</a:t>
              </a:r>
              <a:endParaRPr lang="en-US" sz="1100" dirty="0">
                <a:solidFill>
                  <a:schemeClr val="bg1"/>
                </a:solidFill>
                <a:latin typeface="Segoe"/>
              </a:endParaRPr>
            </a:p>
          </p:txBody>
        </p:sp>
        <p:sp>
          <p:nvSpPr>
            <p:cNvPr id="82" name="Rectangle 81"/>
            <p:cNvSpPr>
              <a:spLocks noChangeArrowheads="1"/>
            </p:cNvSpPr>
            <p:nvPr/>
          </p:nvSpPr>
          <p:spPr bwMode="auto">
            <a:xfrm>
              <a:off x="3886200" y="3395990"/>
              <a:ext cx="914400" cy="261610"/>
            </a:xfrm>
            <a:prstGeom prst="rect">
              <a:avLst/>
            </a:prstGeom>
            <a:noFill/>
            <a:ln w="12700" cap="flat" cmpd="sng" algn="ctr">
              <a:noFill/>
              <a:prstDash val="solid"/>
              <a:miter lim="800000"/>
              <a:headEnd type="none" w="med" len="med"/>
              <a:tailEnd type="none" w="med" len="med"/>
            </a:ln>
            <a:effectLst/>
          </p:spPr>
          <p:txBody>
            <a:bodyPr wrap="square">
              <a:spAutoFit/>
            </a:bodyPr>
            <a:lstStyle/>
            <a:p>
              <a:pPr algn="ctr">
                <a:lnSpc>
                  <a:spcPct val="100000"/>
                </a:lnSpc>
                <a:spcBef>
                  <a:spcPct val="0"/>
                </a:spcBef>
              </a:pPr>
              <a:r>
                <a:rPr lang="en-US" altLang="ja-JP" sz="1100" b="1" dirty="0" smtClean="0">
                  <a:solidFill>
                    <a:schemeClr val="bg1"/>
                  </a:solidFill>
                  <a:latin typeface="Segoe"/>
                  <a:ea typeface="ＭＳ Ｐゴシック" charset="-128"/>
                </a:rPr>
                <a:t>Settings</a:t>
              </a:r>
              <a:endParaRPr lang="en-US" sz="1100" dirty="0">
                <a:solidFill>
                  <a:schemeClr val="bg1"/>
                </a:solidFill>
                <a:latin typeface="Segoe"/>
              </a:endParaRPr>
            </a:p>
          </p:txBody>
        </p:sp>
      </p:grpSp>
      <p:pic>
        <p:nvPicPr>
          <p:cNvPr id="7" name="Rectangle 76815"/>
          <p:cNvPicPr>
            <a:picLocks noChangeAspect="1" noChangeArrowheads="1"/>
          </p:cNvPicPr>
          <p:nvPr/>
        </p:nvPicPr>
        <p:blipFill>
          <a:blip r:embed="rId17" cstate="print"/>
          <a:srcRect/>
          <a:stretch>
            <a:fillRect/>
          </a:stretch>
        </p:blipFill>
        <p:spPr bwMode="auto">
          <a:xfrm>
            <a:off x="6407160" y="5940989"/>
            <a:ext cx="714375" cy="676275"/>
          </a:xfrm>
          <a:prstGeom prst="rect">
            <a:avLst/>
          </a:prstGeom>
          <a:noFill/>
          <a:ln w="9525">
            <a:noFill/>
            <a:miter lim="800000"/>
            <a:headEnd/>
            <a:tailEnd/>
          </a:ln>
        </p:spPr>
      </p:pic>
      <p:sp>
        <p:nvSpPr>
          <p:cNvPr id="84" name="Up-Down Arrow 83"/>
          <p:cNvSpPr/>
          <p:nvPr/>
        </p:nvSpPr>
        <p:spPr>
          <a:xfrm>
            <a:off x="3746098" y="1288798"/>
            <a:ext cx="381000" cy="502466"/>
          </a:xfrm>
          <a:prstGeom prst="up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Up-Down Arrow 84"/>
          <p:cNvSpPr/>
          <p:nvPr/>
        </p:nvSpPr>
        <p:spPr>
          <a:xfrm>
            <a:off x="1841098" y="1294075"/>
            <a:ext cx="381000" cy="502466"/>
          </a:xfrm>
          <a:prstGeom prst="up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Left-Right Arrow 86"/>
          <p:cNvSpPr/>
          <p:nvPr/>
        </p:nvSpPr>
        <p:spPr>
          <a:xfrm>
            <a:off x="2078576" y="2004781"/>
            <a:ext cx="838200" cy="533400"/>
          </a:xfrm>
          <a:prstGeom prst="leftRightArrow">
            <a:avLst>
              <a:gd name="adj1" fmla="val 53175"/>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p:cNvSpPr/>
          <p:nvPr/>
        </p:nvSpPr>
        <p:spPr>
          <a:xfrm>
            <a:off x="1471610" y="972007"/>
            <a:ext cx="4636688" cy="3138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b="1" dirty="0" smtClean="0">
                <a:solidFill>
                  <a:schemeClr val="tx1"/>
                </a:solidFill>
                <a:latin typeface="Segoe"/>
              </a:rPr>
              <a:t>Forefront Security Assessment Channel</a:t>
            </a:r>
            <a:endParaRPr lang="en-US" sz="1100" b="1" dirty="0">
              <a:solidFill>
                <a:schemeClr val="tx1"/>
              </a:solidFill>
              <a:latin typeface="Segoe"/>
            </a:endParaRPr>
          </a:p>
        </p:txBody>
      </p:sp>
      <p:sp>
        <p:nvSpPr>
          <p:cNvPr id="78" name="Title 77"/>
          <p:cNvSpPr>
            <a:spLocks noGrp="1"/>
          </p:cNvSpPr>
          <p:nvPr>
            <p:ph type="title"/>
          </p:nvPr>
        </p:nvSpPr>
        <p:spPr>
          <a:xfrm>
            <a:off x="100010" y="237101"/>
            <a:ext cx="8229600" cy="1143000"/>
          </a:xfrm>
        </p:spPr>
        <p:txBody>
          <a:bodyPr/>
          <a:lstStyle/>
          <a:p>
            <a:pPr lvl="0"/>
            <a:r>
              <a:rPr lang="zh-TW" altLang="en-US" dirty="0" smtClean="0"/>
              <a:t>如何運作</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6"/>
          <p:cNvSpPr>
            <a:spLocks noChangeArrowheads="1"/>
          </p:cNvSpPr>
          <p:nvPr/>
        </p:nvSpPr>
        <p:spPr bwMode="auto">
          <a:xfrm>
            <a:off x="0" y="762490"/>
            <a:ext cx="9144000" cy="304800"/>
          </a:xfrm>
          <a:prstGeom prst="rect">
            <a:avLst/>
          </a:prstGeom>
          <a:solidFill>
            <a:schemeClr val="bg1">
              <a:lumMod val="65000"/>
              <a:lumOff val="35000"/>
            </a:schemeClr>
          </a:solidFill>
          <a:ln w="12700">
            <a:noFill/>
            <a:miter lim="800000"/>
            <a:headEnd/>
            <a:tailEnd/>
          </a:ln>
          <a:effectLst/>
        </p:spPr>
        <p:txBody>
          <a:bodyPr wrap="none" lIns="91425" tIns="45713" rIns="91425" bIns="45713" anchor="ctr"/>
          <a:lstStyle/>
          <a:p>
            <a:endParaRPr lang="en-US" dirty="0"/>
          </a:p>
        </p:txBody>
      </p:sp>
      <p:sp>
        <p:nvSpPr>
          <p:cNvPr id="75" name="Rectangle 6"/>
          <p:cNvSpPr>
            <a:spLocks noChangeArrowheads="1"/>
          </p:cNvSpPr>
          <p:nvPr/>
        </p:nvSpPr>
        <p:spPr bwMode="auto">
          <a:xfrm>
            <a:off x="0" y="1143491"/>
            <a:ext cx="9144000" cy="804018"/>
          </a:xfrm>
          <a:prstGeom prst="rect">
            <a:avLst/>
          </a:prstGeom>
          <a:solidFill>
            <a:schemeClr val="tx2">
              <a:alpha val="23000"/>
            </a:schemeClr>
          </a:solidFill>
          <a:ln w="12700">
            <a:noFill/>
            <a:miter lim="800000"/>
            <a:headEnd/>
            <a:tailEnd/>
          </a:ln>
          <a:effectLst/>
        </p:spPr>
        <p:txBody>
          <a:bodyPr wrap="none" lIns="91425" tIns="45713" rIns="91425" bIns="45713" anchor="ctr"/>
          <a:lstStyle/>
          <a:p>
            <a:endParaRPr lang="en-US" dirty="0"/>
          </a:p>
        </p:txBody>
      </p:sp>
      <p:sp>
        <p:nvSpPr>
          <p:cNvPr id="79" name="Rectangle 6"/>
          <p:cNvSpPr>
            <a:spLocks noChangeArrowheads="1"/>
          </p:cNvSpPr>
          <p:nvPr/>
        </p:nvSpPr>
        <p:spPr bwMode="auto">
          <a:xfrm>
            <a:off x="0" y="5037099"/>
            <a:ext cx="9144000" cy="1570566"/>
          </a:xfrm>
          <a:prstGeom prst="rect">
            <a:avLst/>
          </a:prstGeom>
          <a:solidFill>
            <a:schemeClr val="tx2">
              <a:alpha val="23000"/>
            </a:schemeClr>
          </a:solidFill>
          <a:ln w="12700">
            <a:noFill/>
            <a:miter lim="800000"/>
            <a:headEnd/>
            <a:tailEnd/>
          </a:ln>
          <a:effectLst/>
        </p:spPr>
        <p:txBody>
          <a:bodyPr wrap="none" lIns="91425" tIns="45713" rIns="91425" bIns="45713" anchor="ctr"/>
          <a:lstStyle/>
          <a:p>
            <a:endParaRPr lang="en-US" dirty="0"/>
          </a:p>
        </p:txBody>
      </p:sp>
      <p:sp>
        <p:nvSpPr>
          <p:cNvPr id="78" name="Rectangle 6"/>
          <p:cNvSpPr>
            <a:spLocks noChangeArrowheads="1"/>
          </p:cNvSpPr>
          <p:nvPr/>
        </p:nvSpPr>
        <p:spPr bwMode="auto">
          <a:xfrm>
            <a:off x="0" y="2819890"/>
            <a:ext cx="9144000" cy="2187575"/>
          </a:xfrm>
          <a:prstGeom prst="rect">
            <a:avLst/>
          </a:prstGeom>
          <a:solidFill>
            <a:schemeClr val="tx2">
              <a:alpha val="23000"/>
            </a:schemeClr>
          </a:solidFill>
          <a:ln w="12700">
            <a:noFill/>
            <a:miter lim="800000"/>
            <a:headEnd/>
            <a:tailEnd/>
          </a:ln>
          <a:effectLst/>
        </p:spPr>
        <p:txBody>
          <a:bodyPr wrap="none" lIns="91425" tIns="45713" rIns="91425" bIns="45713" anchor="ctr"/>
          <a:lstStyle/>
          <a:p>
            <a:endParaRPr lang="en-US" dirty="0"/>
          </a:p>
        </p:txBody>
      </p:sp>
      <p:sp>
        <p:nvSpPr>
          <p:cNvPr id="35" name="Rectangle 6"/>
          <p:cNvSpPr>
            <a:spLocks noChangeArrowheads="1"/>
          </p:cNvSpPr>
          <p:nvPr/>
        </p:nvSpPr>
        <p:spPr bwMode="auto">
          <a:xfrm>
            <a:off x="0" y="686290"/>
            <a:ext cx="9144000" cy="5545667"/>
          </a:xfrm>
          <a:prstGeom prst="rect">
            <a:avLst/>
          </a:prstGeom>
          <a:noFill/>
          <a:ln w="12700">
            <a:noFill/>
            <a:miter lim="800000"/>
            <a:headEnd/>
            <a:tailEnd/>
          </a:ln>
        </p:spPr>
        <p:txBody>
          <a:bodyPr wrap="none" lIns="91425" tIns="45713" rIns="91425" bIns="45713" anchor="ctr"/>
          <a:lstStyle/>
          <a:p>
            <a:pPr algn="ctr">
              <a:defRPr/>
            </a:pPr>
            <a:endParaRPr lang="en-US" dirty="0">
              <a:latin typeface="Arial" charset="0"/>
            </a:endParaRPr>
          </a:p>
        </p:txBody>
      </p:sp>
      <p:sp>
        <p:nvSpPr>
          <p:cNvPr id="40" name="Rectangle 6"/>
          <p:cNvSpPr>
            <a:spLocks noChangeArrowheads="1"/>
          </p:cNvSpPr>
          <p:nvPr/>
        </p:nvSpPr>
        <p:spPr bwMode="auto">
          <a:xfrm>
            <a:off x="0" y="1974887"/>
            <a:ext cx="9144000" cy="815975"/>
          </a:xfrm>
          <a:prstGeom prst="rect">
            <a:avLst/>
          </a:prstGeom>
          <a:solidFill>
            <a:schemeClr val="tx2">
              <a:alpha val="23000"/>
            </a:schemeClr>
          </a:solidFill>
          <a:ln w="12700">
            <a:noFill/>
            <a:miter lim="800000"/>
            <a:headEnd/>
            <a:tailEnd/>
          </a:ln>
          <a:effectLst/>
        </p:spPr>
        <p:txBody>
          <a:bodyPr wrap="none" lIns="91425" tIns="45713" rIns="91425" bIns="45713" anchor="ctr"/>
          <a:lstStyle/>
          <a:p>
            <a:endParaRPr lang="en-US" dirty="0"/>
          </a:p>
        </p:txBody>
      </p:sp>
      <p:sp>
        <p:nvSpPr>
          <p:cNvPr id="42" name="Text Box 4"/>
          <p:cNvSpPr txBox="1">
            <a:spLocks noChangeArrowheads="1"/>
          </p:cNvSpPr>
          <p:nvPr/>
        </p:nvSpPr>
        <p:spPr bwMode="auto">
          <a:xfrm>
            <a:off x="3505200" y="724390"/>
            <a:ext cx="1219200" cy="366713"/>
          </a:xfrm>
          <a:prstGeom prst="rect">
            <a:avLst/>
          </a:prstGeom>
          <a:noFill/>
          <a:ln w="28575" algn="ctr">
            <a:noFill/>
            <a:miter lim="800000"/>
            <a:headEnd/>
            <a:tailEnd/>
          </a:ln>
          <a:effectLst/>
        </p:spPr>
        <p:txBody>
          <a:bodyPr wrap="none" lIns="91425" tIns="45713" rIns="91425" bIns="45713" anchor="ctr"/>
          <a:lstStyle/>
          <a:p>
            <a:pPr algn="ctr" defTabSz="914253">
              <a:defRPr/>
            </a:pPr>
            <a:r>
              <a:rPr lang="en-US" kern="0" dirty="0" smtClean="0">
                <a:effectLst>
                  <a:outerShdw blurRad="38100" dist="38100" dir="2700000" algn="tl">
                    <a:srgbClr val="000000">
                      <a:alpha val="43137"/>
                    </a:srgbClr>
                  </a:outerShdw>
                </a:effectLst>
                <a:ea typeface="ＭＳ Ｐゴシック" pitchFamily="34" charset="-128"/>
              </a:rPr>
              <a:t>H2 2008</a:t>
            </a:r>
            <a:endParaRPr lang="en-US" kern="0" dirty="0">
              <a:effectLst>
                <a:outerShdw blurRad="38100" dist="38100" dir="2700000" algn="tl">
                  <a:srgbClr val="000000">
                    <a:alpha val="43137"/>
                  </a:srgbClr>
                </a:outerShdw>
              </a:effectLst>
              <a:ea typeface="ＭＳ Ｐゴシック" pitchFamily="34" charset="-128"/>
            </a:endParaRPr>
          </a:p>
        </p:txBody>
      </p:sp>
      <p:pic>
        <p:nvPicPr>
          <p:cNvPr id="47" name="Picture 24" descr="Forefront-CS_bL_r"/>
          <p:cNvPicPr>
            <a:picLocks noChangeAspect="1" noChangeArrowheads="1"/>
          </p:cNvPicPr>
          <p:nvPr/>
        </p:nvPicPr>
        <p:blipFill>
          <a:blip r:embed="rId3"/>
          <a:srcRect/>
          <a:stretch>
            <a:fillRect/>
          </a:stretch>
        </p:blipFill>
        <p:spPr bwMode="auto">
          <a:xfrm>
            <a:off x="5577114" y="2069231"/>
            <a:ext cx="1397000" cy="655684"/>
          </a:xfrm>
          <a:prstGeom prst="rect">
            <a:avLst/>
          </a:prstGeom>
          <a:noFill/>
          <a:effectLst>
            <a:outerShdw blurRad="50800" dist="38100" dir="2700000" algn="tl" rotWithShape="0">
              <a:prstClr val="black">
                <a:alpha val="40000"/>
              </a:prstClr>
            </a:outerShdw>
          </a:effectLst>
        </p:spPr>
      </p:pic>
      <p:pic>
        <p:nvPicPr>
          <p:cNvPr id="52" name="Picture 17" descr="exchange-server"/>
          <p:cNvPicPr>
            <a:picLocks noChangeAspect="1" noChangeArrowheads="1"/>
          </p:cNvPicPr>
          <p:nvPr/>
        </p:nvPicPr>
        <p:blipFill>
          <a:blip r:embed="rId4"/>
          <a:srcRect t="-2214" r="27649" b="-19188"/>
          <a:stretch>
            <a:fillRect/>
          </a:stretch>
        </p:blipFill>
        <p:spPr bwMode="auto">
          <a:xfrm>
            <a:off x="5562600" y="2880711"/>
            <a:ext cx="2839404" cy="811258"/>
          </a:xfrm>
          <a:prstGeom prst="rect">
            <a:avLst/>
          </a:prstGeom>
          <a:noFill/>
          <a:effectLst>
            <a:outerShdw blurRad="50800" dist="38100" dir="2700000" algn="tl" rotWithShape="0">
              <a:prstClr val="black">
                <a:alpha val="40000"/>
              </a:prstClr>
            </a:outerShdw>
          </a:effectLst>
        </p:spPr>
      </p:pic>
      <p:pic>
        <p:nvPicPr>
          <p:cNvPr id="54" name="Picture 23" descr="FF-secure-shrpt_bL_r"/>
          <p:cNvPicPr>
            <a:picLocks noChangeAspect="1" noChangeArrowheads="1"/>
          </p:cNvPicPr>
          <p:nvPr/>
        </p:nvPicPr>
        <p:blipFill>
          <a:blip r:embed="rId5"/>
          <a:srcRect/>
          <a:stretch>
            <a:fillRect/>
          </a:stretch>
        </p:blipFill>
        <p:spPr bwMode="auto">
          <a:xfrm>
            <a:off x="5572125" y="3688568"/>
            <a:ext cx="2377982" cy="697282"/>
          </a:xfrm>
          <a:prstGeom prst="rect">
            <a:avLst/>
          </a:prstGeom>
          <a:noFill/>
          <a:effectLst>
            <a:outerShdw blurRad="50800" dist="38100" dir="2700000" algn="tl" rotWithShape="0">
              <a:prstClr val="black">
                <a:alpha val="40000"/>
              </a:prstClr>
            </a:outerShdw>
          </a:effectLst>
        </p:spPr>
      </p:pic>
      <p:pic>
        <p:nvPicPr>
          <p:cNvPr id="22" name="Picture 3" descr="C:\Users\nsagez\Desktop\Forefront-TMG_bL_r.png"/>
          <p:cNvPicPr>
            <a:picLocks noChangeAspect="1" noChangeArrowheads="1"/>
          </p:cNvPicPr>
          <p:nvPr/>
        </p:nvPicPr>
        <p:blipFill>
          <a:blip r:embed="rId6"/>
          <a:srcRect/>
          <a:stretch>
            <a:fillRect/>
          </a:stretch>
        </p:blipFill>
        <p:spPr bwMode="auto">
          <a:xfrm>
            <a:off x="5638800" y="5069313"/>
            <a:ext cx="3352800" cy="745067"/>
          </a:xfrm>
          <a:prstGeom prst="rect">
            <a:avLst/>
          </a:prstGeom>
          <a:noFill/>
        </p:spPr>
      </p:pic>
      <p:sp>
        <p:nvSpPr>
          <p:cNvPr id="30" name="Title 1"/>
          <p:cNvSpPr txBox="1">
            <a:spLocks/>
          </p:cNvSpPr>
          <p:nvPr/>
        </p:nvSpPr>
        <p:spPr>
          <a:xfrm>
            <a:off x="12700" y="2114930"/>
            <a:ext cx="1803400" cy="646331"/>
          </a:xfrm>
          <a:prstGeom prst="rect">
            <a:avLst/>
          </a:prstGeom>
        </p:spPr>
        <p:txBody>
          <a:bodyPr vert="horz" wrap="square" lIns="0" tIns="0" rIns="0" bIns="0" rtlCol="0" anchor="t">
            <a:spAutoFit/>
          </a:bodyPr>
          <a:lstStyle/>
          <a:p>
            <a:pPr algn="ctr" defTabSz="912777" eaLnBrk="0" hangingPunct="0">
              <a:lnSpc>
                <a:spcPct val="90000"/>
              </a:lnSpc>
              <a:defRPr/>
            </a:pPr>
            <a:r>
              <a:rPr lang="en-US" sz="2300" spc="-15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Client and</a:t>
            </a:r>
            <a:br>
              <a:rPr lang="en-US" sz="2300" spc="-15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br>
            <a:r>
              <a:rPr lang="en-US" sz="2300" spc="-15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Server OS</a:t>
            </a:r>
            <a:endParaRPr lang="en-US" sz="2300" spc="-150" dirty="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endParaRPr>
          </a:p>
        </p:txBody>
      </p:sp>
      <p:sp>
        <p:nvSpPr>
          <p:cNvPr id="31" name="Title 1"/>
          <p:cNvSpPr txBox="1">
            <a:spLocks/>
          </p:cNvSpPr>
          <p:nvPr/>
        </p:nvSpPr>
        <p:spPr>
          <a:xfrm>
            <a:off x="-190500" y="3569533"/>
            <a:ext cx="2209800" cy="637097"/>
          </a:xfrm>
          <a:prstGeom prst="rect">
            <a:avLst/>
          </a:prstGeom>
        </p:spPr>
        <p:txBody>
          <a:bodyPr vert="horz" wrap="square" lIns="0" tIns="0" rIns="0" bIns="0" rtlCol="0" anchor="t">
            <a:spAutoFit/>
          </a:bodyPr>
          <a:lstStyle/>
          <a:p>
            <a:pPr algn="ctr" defTabSz="912777" eaLnBrk="0" hangingPunct="0">
              <a:lnSpc>
                <a:spcPct val="90000"/>
              </a:lnSpc>
              <a:defRPr/>
            </a:pPr>
            <a:r>
              <a:rPr lang="en-US" sz="2300" spc="-15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Server</a:t>
            </a:r>
          </a:p>
          <a:p>
            <a:pPr algn="ctr" defTabSz="912777" eaLnBrk="0" hangingPunct="0">
              <a:lnSpc>
                <a:spcPct val="90000"/>
              </a:lnSpc>
              <a:defRPr/>
            </a:pPr>
            <a:r>
              <a:rPr lang="en-US" sz="2300" spc="-15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Applications</a:t>
            </a:r>
            <a:endParaRPr lang="en-US" sz="2300" spc="-150" dirty="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endParaRPr>
          </a:p>
        </p:txBody>
      </p:sp>
      <p:sp>
        <p:nvSpPr>
          <p:cNvPr id="32" name="Title 1"/>
          <p:cNvSpPr txBox="1">
            <a:spLocks/>
          </p:cNvSpPr>
          <p:nvPr/>
        </p:nvSpPr>
        <p:spPr>
          <a:xfrm>
            <a:off x="-190500" y="5626933"/>
            <a:ext cx="2209800" cy="323165"/>
          </a:xfrm>
          <a:prstGeom prst="rect">
            <a:avLst/>
          </a:prstGeom>
        </p:spPr>
        <p:txBody>
          <a:bodyPr vert="horz" wrap="square" lIns="0" tIns="0" rIns="0" bIns="0" rtlCol="0" anchor="t">
            <a:spAutoFit/>
          </a:bodyPr>
          <a:lstStyle/>
          <a:p>
            <a:pPr algn="ctr" defTabSz="912777" eaLnBrk="0" hangingPunct="0">
              <a:lnSpc>
                <a:spcPct val="90000"/>
              </a:lnSpc>
              <a:defRPr/>
            </a:pPr>
            <a:r>
              <a:rPr lang="en-US" sz="2300" spc="-15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Network Edge</a:t>
            </a:r>
            <a:endParaRPr lang="en-US" sz="2300" spc="-150" dirty="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endParaRPr>
          </a:p>
        </p:txBody>
      </p:sp>
      <p:pic>
        <p:nvPicPr>
          <p:cNvPr id="23" name="Picture 4" descr="C:\Users\nsagez\Desktop\Forefront-UAG_bL_r.png"/>
          <p:cNvPicPr>
            <a:picLocks noChangeAspect="1" noChangeArrowheads="1"/>
          </p:cNvPicPr>
          <p:nvPr/>
        </p:nvPicPr>
        <p:blipFill>
          <a:blip r:embed="rId7"/>
          <a:stretch>
            <a:fillRect/>
          </a:stretch>
        </p:blipFill>
        <p:spPr bwMode="auto">
          <a:xfrm>
            <a:off x="5655350" y="5854519"/>
            <a:ext cx="2667000" cy="746343"/>
          </a:xfrm>
          <a:prstGeom prst="rect">
            <a:avLst/>
          </a:prstGeom>
          <a:noFill/>
          <a:ln>
            <a:noFill/>
          </a:ln>
        </p:spPr>
      </p:pic>
      <p:sp>
        <p:nvSpPr>
          <p:cNvPr id="72" name="Title 1"/>
          <p:cNvSpPr txBox="1">
            <a:spLocks/>
          </p:cNvSpPr>
          <p:nvPr/>
        </p:nvSpPr>
        <p:spPr>
          <a:xfrm>
            <a:off x="-533400" y="1289087"/>
            <a:ext cx="2895600" cy="637097"/>
          </a:xfrm>
          <a:prstGeom prst="rect">
            <a:avLst/>
          </a:prstGeom>
        </p:spPr>
        <p:txBody>
          <a:bodyPr vert="horz" wrap="square" lIns="0" tIns="0" rIns="0" bIns="0" rtlCol="0" anchor="t">
            <a:spAutoFit/>
          </a:bodyPr>
          <a:lstStyle/>
          <a:p>
            <a:pPr algn="ctr" defTabSz="912777" eaLnBrk="0" hangingPunct="0">
              <a:lnSpc>
                <a:spcPct val="90000"/>
              </a:lnSpc>
              <a:defRPr/>
            </a:pPr>
            <a:r>
              <a:rPr lang="en-US" sz="2300" spc="-15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Integrated</a:t>
            </a:r>
          </a:p>
          <a:p>
            <a:pPr algn="ctr" defTabSz="912777" eaLnBrk="0" hangingPunct="0">
              <a:lnSpc>
                <a:spcPct val="90000"/>
              </a:lnSpc>
              <a:defRPr/>
            </a:pPr>
            <a:r>
              <a:rPr lang="en-US" sz="2300" spc="-150" dirty="0" smtClean="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rPr>
              <a:t>Security System </a:t>
            </a:r>
            <a:endParaRPr lang="en-US" sz="2300" spc="-150" dirty="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cs typeface="Arial" charset="0"/>
            </a:endParaRPr>
          </a:p>
        </p:txBody>
      </p:sp>
      <p:grpSp>
        <p:nvGrpSpPr>
          <p:cNvPr id="2" name="Group 60"/>
          <p:cNvGrpSpPr/>
          <p:nvPr/>
        </p:nvGrpSpPr>
        <p:grpSpPr>
          <a:xfrm>
            <a:off x="3814989" y="4001694"/>
            <a:ext cx="2728686" cy="939419"/>
            <a:chOff x="-2895600" y="2514601"/>
            <a:chExt cx="5659812" cy="1948535"/>
          </a:xfrm>
        </p:grpSpPr>
        <p:pic>
          <p:nvPicPr>
            <p:cNvPr id="24" name="Picture 2" descr="C:\Users\nsagez\Desktop\Forefront-SOCS_bL_r.png"/>
            <p:cNvPicPr>
              <a:picLocks noChangeAspect="1" noChangeArrowheads="1"/>
            </p:cNvPicPr>
            <p:nvPr/>
          </p:nvPicPr>
          <p:blipFill>
            <a:blip r:embed="rId8"/>
            <a:srcRect r="57262"/>
            <a:stretch>
              <a:fillRect/>
            </a:stretch>
          </p:blipFill>
          <p:spPr bwMode="auto">
            <a:xfrm>
              <a:off x="-2794850" y="2514601"/>
              <a:ext cx="4242650" cy="1546364"/>
            </a:xfrm>
            <a:prstGeom prst="rect">
              <a:avLst/>
            </a:prstGeom>
            <a:noFill/>
            <a:ln>
              <a:noFill/>
            </a:ln>
          </p:spPr>
        </p:pic>
        <p:pic>
          <p:nvPicPr>
            <p:cNvPr id="60" name="Picture 2" descr="C:\Users\nsagez\Desktop\Forefront-SOCS_bL_r.png"/>
            <p:cNvPicPr>
              <a:picLocks noChangeAspect="1" noChangeArrowheads="1"/>
            </p:cNvPicPr>
            <p:nvPr/>
          </p:nvPicPr>
          <p:blipFill>
            <a:blip r:embed="rId8"/>
            <a:srcRect l="42986" t="59132" b="6374"/>
            <a:stretch>
              <a:fillRect/>
            </a:stretch>
          </p:blipFill>
          <p:spPr bwMode="auto">
            <a:xfrm>
              <a:off x="-2895600" y="3929736"/>
              <a:ext cx="5659812" cy="533400"/>
            </a:xfrm>
            <a:prstGeom prst="rect">
              <a:avLst/>
            </a:prstGeom>
            <a:noFill/>
            <a:ln>
              <a:noFill/>
            </a:ln>
          </p:spPr>
        </p:pic>
      </p:grpSp>
      <p:grpSp>
        <p:nvGrpSpPr>
          <p:cNvPr id="3" name="Group 91"/>
          <p:cNvGrpSpPr/>
          <p:nvPr/>
        </p:nvGrpSpPr>
        <p:grpSpPr>
          <a:xfrm>
            <a:off x="5366941" y="5129221"/>
            <a:ext cx="486693" cy="604653"/>
            <a:chOff x="4473599" y="4900131"/>
            <a:chExt cx="486693" cy="604653"/>
          </a:xfrm>
        </p:grpSpPr>
        <p:sp>
          <p:nvSpPr>
            <p:cNvPr id="70" name="Diagonal Stripe 69"/>
            <p:cNvSpPr/>
            <p:nvPr/>
          </p:nvSpPr>
          <p:spPr bwMode="auto">
            <a:xfrm rot="18900000">
              <a:off x="4473599" y="4952392"/>
              <a:ext cx="486693" cy="486693"/>
            </a:xfrm>
            <a:prstGeom prst="diagStrip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1" name="TextBox 70"/>
            <p:cNvSpPr txBox="1"/>
            <p:nvPr/>
          </p:nvSpPr>
          <p:spPr>
            <a:xfrm rot="16080000">
              <a:off x="4338316" y="5048569"/>
              <a:ext cx="604653" cy="307777"/>
            </a:xfrm>
            <a:prstGeom prst="rect">
              <a:avLst/>
            </a:prstGeom>
            <a:noFill/>
          </p:spPr>
          <p:txBody>
            <a:bodyPr wrap="none" rtlCol="0">
              <a:spAutoFit/>
            </a:bodyPr>
            <a:lstStyle/>
            <a:p>
              <a:r>
                <a:rPr lang="en-US" sz="1400" b="1" dirty="0" smtClean="0">
                  <a:solidFill>
                    <a:schemeClr val="bg1"/>
                  </a:solidFill>
                </a:rPr>
                <a:t>NEW</a:t>
              </a:r>
            </a:p>
          </p:txBody>
        </p:sp>
      </p:grpSp>
      <p:grpSp>
        <p:nvGrpSpPr>
          <p:cNvPr id="4" name="Group 92"/>
          <p:cNvGrpSpPr/>
          <p:nvPr/>
        </p:nvGrpSpPr>
        <p:grpSpPr>
          <a:xfrm>
            <a:off x="5366941" y="5921192"/>
            <a:ext cx="486693" cy="604653"/>
            <a:chOff x="4458712" y="5644930"/>
            <a:chExt cx="486693" cy="604653"/>
          </a:xfrm>
        </p:grpSpPr>
        <p:sp>
          <p:nvSpPr>
            <p:cNvPr id="81" name="Diagonal Stripe 80"/>
            <p:cNvSpPr/>
            <p:nvPr/>
          </p:nvSpPr>
          <p:spPr bwMode="auto">
            <a:xfrm rot="18900000">
              <a:off x="4458712" y="5697191"/>
              <a:ext cx="486693" cy="486693"/>
            </a:xfrm>
            <a:prstGeom prst="diagStrip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2" name="TextBox 81"/>
            <p:cNvSpPr txBox="1"/>
            <p:nvPr/>
          </p:nvSpPr>
          <p:spPr>
            <a:xfrm rot="16080000">
              <a:off x="4323429" y="5793368"/>
              <a:ext cx="604653" cy="307777"/>
            </a:xfrm>
            <a:prstGeom prst="rect">
              <a:avLst/>
            </a:prstGeom>
            <a:noFill/>
          </p:spPr>
          <p:txBody>
            <a:bodyPr wrap="none" rtlCol="0">
              <a:spAutoFit/>
            </a:bodyPr>
            <a:lstStyle/>
            <a:p>
              <a:r>
                <a:rPr lang="en-US" sz="1400" b="1" dirty="0" smtClean="0">
                  <a:solidFill>
                    <a:schemeClr val="bg1"/>
                  </a:solidFill>
                </a:rPr>
                <a:t>NEW</a:t>
              </a:r>
            </a:p>
          </p:txBody>
        </p:sp>
      </p:grpSp>
      <p:grpSp>
        <p:nvGrpSpPr>
          <p:cNvPr id="5" name="Group 90"/>
          <p:cNvGrpSpPr/>
          <p:nvPr/>
        </p:nvGrpSpPr>
        <p:grpSpPr>
          <a:xfrm>
            <a:off x="5308885" y="3708096"/>
            <a:ext cx="486693" cy="595035"/>
            <a:chOff x="4443469" y="3319352"/>
            <a:chExt cx="486693" cy="595035"/>
          </a:xfrm>
        </p:grpSpPr>
        <p:sp>
          <p:nvSpPr>
            <p:cNvPr id="85" name="Diagonal Stripe 84"/>
            <p:cNvSpPr/>
            <p:nvPr/>
          </p:nvSpPr>
          <p:spPr bwMode="auto">
            <a:xfrm rot="18900000">
              <a:off x="4443469" y="3377699"/>
              <a:ext cx="486693" cy="484632"/>
            </a:xfrm>
            <a:prstGeom prst="diagStrip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6" name="TextBox 85"/>
            <p:cNvSpPr txBox="1"/>
            <p:nvPr/>
          </p:nvSpPr>
          <p:spPr>
            <a:xfrm rot="16080000">
              <a:off x="4289931" y="3478370"/>
              <a:ext cx="595035" cy="276999"/>
            </a:xfrm>
            <a:prstGeom prst="rect">
              <a:avLst/>
            </a:prstGeom>
            <a:noFill/>
          </p:spPr>
          <p:txBody>
            <a:bodyPr wrap="none" rtlCol="0">
              <a:spAutoFit/>
            </a:bodyPr>
            <a:lstStyle/>
            <a:p>
              <a:r>
                <a:rPr lang="en-US" sz="1200" b="1" dirty="0" smtClean="0">
                  <a:solidFill>
                    <a:schemeClr val="bg1"/>
                  </a:solidFill>
                </a:rPr>
                <a:t>NEXT</a:t>
              </a:r>
            </a:p>
          </p:txBody>
        </p:sp>
      </p:grpSp>
      <p:grpSp>
        <p:nvGrpSpPr>
          <p:cNvPr id="6" name="Group 89"/>
          <p:cNvGrpSpPr/>
          <p:nvPr/>
        </p:nvGrpSpPr>
        <p:grpSpPr>
          <a:xfrm>
            <a:off x="5308885" y="2926921"/>
            <a:ext cx="486693" cy="595035"/>
            <a:chOff x="4443469" y="2480121"/>
            <a:chExt cx="486693" cy="595035"/>
          </a:xfrm>
        </p:grpSpPr>
        <p:sp>
          <p:nvSpPr>
            <p:cNvPr id="88" name="Diagonal Stripe 87"/>
            <p:cNvSpPr/>
            <p:nvPr/>
          </p:nvSpPr>
          <p:spPr bwMode="auto">
            <a:xfrm rot="18900000">
              <a:off x="4443469" y="2538468"/>
              <a:ext cx="486693" cy="484632"/>
            </a:xfrm>
            <a:prstGeom prst="diagStrip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9" name="TextBox 88"/>
            <p:cNvSpPr txBox="1"/>
            <p:nvPr/>
          </p:nvSpPr>
          <p:spPr>
            <a:xfrm rot="16080000">
              <a:off x="4289931" y="2639139"/>
              <a:ext cx="595035" cy="276999"/>
            </a:xfrm>
            <a:prstGeom prst="rect">
              <a:avLst/>
            </a:prstGeom>
            <a:noFill/>
          </p:spPr>
          <p:txBody>
            <a:bodyPr wrap="none" rtlCol="0">
              <a:spAutoFit/>
            </a:bodyPr>
            <a:lstStyle/>
            <a:p>
              <a:r>
                <a:rPr lang="en-US" sz="1200" b="1" dirty="0" smtClean="0">
                  <a:solidFill>
                    <a:schemeClr val="bg1"/>
                  </a:solidFill>
                </a:rPr>
                <a:t>NEXT</a:t>
              </a:r>
            </a:p>
          </p:txBody>
        </p:sp>
      </p:grpSp>
      <p:grpSp>
        <p:nvGrpSpPr>
          <p:cNvPr id="7" name="Group 93"/>
          <p:cNvGrpSpPr/>
          <p:nvPr/>
        </p:nvGrpSpPr>
        <p:grpSpPr>
          <a:xfrm>
            <a:off x="3581400" y="4067665"/>
            <a:ext cx="486693" cy="604653"/>
            <a:chOff x="4458712" y="5644930"/>
            <a:chExt cx="486693" cy="604653"/>
          </a:xfrm>
        </p:grpSpPr>
        <p:sp>
          <p:nvSpPr>
            <p:cNvPr id="95" name="Diagonal Stripe 94"/>
            <p:cNvSpPr/>
            <p:nvPr/>
          </p:nvSpPr>
          <p:spPr bwMode="auto">
            <a:xfrm rot="18900000">
              <a:off x="4458712" y="5697191"/>
              <a:ext cx="486693" cy="486693"/>
            </a:xfrm>
            <a:prstGeom prst="diagStrip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6" name="TextBox 95"/>
            <p:cNvSpPr txBox="1"/>
            <p:nvPr/>
          </p:nvSpPr>
          <p:spPr>
            <a:xfrm rot="16080000">
              <a:off x="4323429" y="5793368"/>
              <a:ext cx="604653" cy="307777"/>
            </a:xfrm>
            <a:prstGeom prst="rect">
              <a:avLst/>
            </a:prstGeom>
            <a:noFill/>
          </p:spPr>
          <p:txBody>
            <a:bodyPr wrap="none" rtlCol="0">
              <a:spAutoFit/>
            </a:bodyPr>
            <a:lstStyle/>
            <a:p>
              <a:r>
                <a:rPr lang="en-US" sz="1400" b="1" dirty="0" smtClean="0">
                  <a:solidFill>
                    <a:schemeClr val="bg1"/>
                  </a:solidFill>
                </a:rPr>
                <a:t>NEW</a:t>
              </a:r>
            </a:p>
          </p:txBody>
        </p:sp>
      </p:grpSp>
      <p:grpSp>
        <p:nvGrpSpPr>
          <p:cNvPr id="8" name="Group 96"/>
          <p:cNvGrpSpPr/>
          <p:nvPr/>
        </p:nvGrpSpPr>
        <p:grpSpPr>
          <a:xfrm>
            <a:off x="5308885" y="2098259"/>
            <a:ext cx="486693" cy="595035"/>
            <a:chOff x="4443469" y="2480121"/>
            <a:chExt cx="486693" cy="595035"/>
          </a:xfrm>
        </p:grpSpPr>
        <p:sp>
          <p:nvSpPr>
            <p:cNvPr id="98" name="Diagonal Stripe 97"/>
            <p:cNvSpPr/>
            <p:nvPr/>
          </p:nvSpPr>
          <p:spPr bwMode="auto">
            <a:xfrm rot="18900000">
              <a:off x="4443469" y="2538468"/>
              <a:ext cx="486693" cy="484632"/>
            </a:xfrm>
            <a:prstGeom prst="diagStrip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9" name="TextBox 98"/>
            <p:cNvSpPr txBox="1"/>
            <p:nvPr/>
          </p:nvSpPr>
          <p:spPr>
            <a:xfrm rot="16080000">
              <a:off x="4289931" y="2639139"/>
              <a:ext cx="595035" cy="276999"/>
            </a:xfrm>
            <a:prstGeom prst="rect">
              <a:avLst/>
            </a:prstGeom>
            <a:noFill/>
          </p:spPr>
          <p:txBody>
            <a:bodyPr wrap="none" rtlCol="0">
              <a:spAutoFit/>
            </a:bodyPr>
            <a:lstStyle/>
            <a:p>
              <a:r>
                <a:rPr lang="en-US" sz="1200" b="1" dirty="0" smtClean="0">
                  <a:solidFill>
                    <a:schemeClr val="bg1"/>
                  </a:solidFill>
                </a:rPr>
                <a:t>NEXT</a:t>
              </a:r>
            </a:p>
          </p:txBody>
        </p:sp>
      </p:grpSp>
      <p:sp>
        <p:nvSpPr>
          <p:cNvPr id="100" name="TextBox 99"/>
          <p:cNvSpPr txBox="1"/>
          <p:nvPr/>
        </p:nvSpPr>
        <p:spPr>
          <a:xfrm>
            <a:off x="5500914" y="1550258"/>
            <a:ext cx="2881086" cy="384717"/>
          </a:xfrm>
          <a:prstGeom prst="rect">
            <a:avLst/>
          </a:prstGeom>
          <a:noFill/>
        </p:spPr>
        <p:txBody>
          <a:bodyPr wrap="square" lIns="76197" tIns="38098" rIns="76197" bIns="38098">
            <a:spAutoFit/>
          </a:bodyPr>
          <a:lstStyle/>
          <a:p>
            <a:pPr>
              <a:defRPr/>
            </a:pPr>
            <a:r>
              <a:rPr lang="en-US" sz="2000" b="1" spc="-83" dirty="0" smtClean="0">
                <a:solidFill>
                  <a:schemeClr val="bg1"/>
                </a:solidFill>
                <a:latin typeface="Segoe"/>
              </a:rPr>
              <a:t>Codename </a:t>
            </a:r>
            <a:r>
              <a:rPr lang="en-US" sz="2000" b="1" spc="-83" dirty="0">
                <a:solidFill>
                  <a:schemeClr val="bg1"/>
                </a:solidFill>
                <a:latin typeface="Segoe"/>
              </a:rPr>
              <a:t>“Stirling”</a:t>
            </a:r>
          </a:p>
        </p:txBody>
      </p:sp>
      <p:pic>
        <p:nvPicPr>
          <p:cNvPr id="101" name="Picture 100" descr="C:\Documents and Settings\a-lianta\My Documents\FCS logo\Forefront-CS_bL_r.png"/>
          <p:cNvPicPr>
            <a:picLocks noChangeAspect="1"/>
          </p:cNvPicPr>
          <p:nvPr/>
        </p:nvPicPr>
        <p:blipFill>
          <a:blip r:embed="rId9"/>
          <a:srcRect b="41074"/>
          <a:stretch>
            <a:fillRect/>
          </a:stretch>
        </p:blipFill>
        <p:spPr bwMode="auto">
          <a:xfrm>
            <a:off x="5580744" y="1216101"/>
            <a:ext cx="1505856" cy="410444"/>
          </a:xfrm>
          <a:prstGeom prst="rect">
            <a:avLst/>
          </a:prstGeom>
          <a:noFill/>
          <a:ln w="9525">
            <a:noFill/>
            <a:miter lim="800000"/>
            <a:headEnd/>
            <a:tailEnd/>
          </a:ln>
        </p:spPr>
      </p:pic>
      <p:grpSp>
        <p:nvGrpSpPr>
          <p:cNvPr id="9" name="Group 101"/>
          <p:cNvGrpSpPr/>
          <p:nvPr/>
        </p:nvGrpSpPr>
        <p:grpSpPr>
          <a:xfrm>
            <a:off x="5323399" y="1249175"/>
            <a:ext cx="486693" cy="604653"/>
            <a:chOff x="4473599" y="4900131"/>
            <a:chExt cx="486693" cy="604653"/>
          </a:xfrm>
        </p:grpSpPr>
        <p:sp>
          <p:nvSpPr>
            <p:cNvPr id="103" name="Diagonal Stripe 102"/>
            <p:cNvSpPr/>
            <p:nvPr/>
          </p:nvSpPr>
          <p:spPr bwMode="auto">
            <a:xfrm rot="18900000">
              <a:off x="4473599" y="4952392"/>
              <a:ext cx="486693" cy="486693"/>
            </a:xfrm>
            <a:prstGeom prst="diagStrip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4" name="TextBox 103"/>
            <p:cNvSpPr txBox="1"/>
            <p:nvPr/>
          </p:nvSpPr>
          <p:spPr>
            <a:xfrm rot="16080000">
              <a:off x="4338316" y="5048569"/>
              <a:ext cx="604653" cy="307777"/>
            </a:xfrm>
            <a:prstGeom prst="rect">
              <a:avLst/>
            </a:prstGeom>
            <a:noFill/>
          </p:spPr>
          <p:txBody>
            <a:bodyPr wrap="none" rtlCol="0">
              <a:spAutoFit/>
            </a:bodyPr>
            <a:lstStyle/>
            <a:p>
              <a:r>
                <a:rPr lang="en-US" sz="1400" b="1" dirty="0" smtClean="0">
                  <a:solidFill>
                    <a:schemeClr val="bg1"/>
                  </a:solidFill>
                </a:rPr>
                <a:t>NEW</a:t>
              </a:r>
            </a:p>
          </p:txBody>
        </p:sp>
      </p:grpSp>
      <p:sp>
        <p:nvSpPr>
          <p:cNvPr id="105" name="Rounded Rectangle 104"/>
          <p:cNvSpPr/>
          <p:nvPr/>
        </p:nvSpPr>
        <p:spPr bwMode="auto">
          <a:xfrm>
            <a:off x="5348514" y="1143490"/>
            <a:ext cx="3733800" cy="4648200"/>
          </a:xfrm>
          <a:prstGeom prst="roundRect">
            <a:avLst>
              <a:gd name="adj" fmla="val 3077"/>
            </a:avLst>
          </a:prstGeom>
          <a:noFill/>
          <a:ln w="3175">
            <a:solidFill>
              <a:schemeClr val="tx1">
                <a:lumMod val="75000"/>
              </a:schemeClr>
            </a:solidFill>
            <a:headEnd type="none" w="med" len="med"/>
            <a:tailEnd type="none" w="med" len="med"/>
          </a:ln>
          <a:effectLst/>
          <a:scene3d>
            <a:camera prst="orthographicFront">
              <a:rot lat="0" lon="0" rev="0"/>
            </a:camera>
            <a:lightRig rig="contrasting" dir="tl">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 name="Rounded Rectangle 47"/>
          <p:cNvSpPr/>
          <p:nvPr/>
        </p:nvSpPr>
        <p:spPr bwMode="auto">
          <a:xfrm>
            <a:off x="2133600" y="1295890"/>
            <a:ext cx="1066800" cy="457200"/>
          </a:xfrm>
          <a:prstGeom prst="roundRect">
            <a:avLst/>
          </a:prstGeom>
          <a:solidFill>
            <a:schemeClr val="tx1"/>
          </a:solidFill>
          <a:ln w="28575">
            <a:solidFill>
              <a:schemeClr val="bg1"/>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chemeClr val="bg1"/>
                </a:solidFill>
                <a:latin typeface="Segoe" pitchFamily="34" charset="0"/>
              </a:rPr>
              <a:t>BETA</a:t>
            </a:r>
          </a:p>
        </p:txBody>
      </p:sp>
      <p:sp>
        <p:nvSpPr>
          <p:cNvPr id="49" name="Text Box 4"/>
          <p:cNvSpPr txBox="1">
            <a:spLocks noChangeArrowheads="1"/>
          </p:cNvSpPr>
          <p:nvPr/>
        </p:nvSpPr>
        <p:spPr bwMode="auto">
          <a:xfrm>
            <a:off x="1981200" y="724390"/>
            <a:ext cx="1219200" cy="366713"/>
          </a:xfrm>
          <a:prstGeom prst="rect">
            <a:avLst/>
          </a:prstGeom>
          <a:noFill/>
          <a:ln w="28575" algn="ctr">
            <a:noFill/>
            <a:miter lim="800000"/>
            <a:headEnd/>
            <a:tailEnd/>
          </a:ln>
          <a:effectLst/>
        </p:spPr>
        <p:txBody>
          <a:bodyPr wrap="none" lIns="91425" tIns="45713" rIns="91425" bIns="45713" anchor="ctr"/>
          <a:lstStyle/>
          <a:p>
            <a:pPr algn="ctr" defTabSz="914253">
              <a:defRPr/>
            </a:pPr>
            <a:r>
              <a:rPr lang="en-US" kern="0" dirty="0" smtClean="0">
                <a:effectLst>
                  <a:outerShdw blurRad="38100" dist="38100" dir="2700000" algn="tl">
                    <a:srgbClr val="000000">
                      <a:alpha val="43137"/>
                    </a:srgbClr>
                  </a:outerShdw>
                </a:effectLst>
                <a:ea typeface="ＭＳ Ｐゴシック" pitchFamily="34" charset="-128"/>
              </a:rPr>
              <a:t>H1 2008</a:t>
            </a:r>
            <a:endParaRPr lang="en-US" kern="0" dirty="0">
              <a:effectLst>
                <a:outerShdw blurRad="38100" dist="38100" dir="2700000" algn="tl">
                  <a:srgbClr val="000000">
                    <a:alpha val="43137"/>
                  </a:srgbClr>
                </a:outerShdw>
              </a:effectLst>
              <a:ea typeface="ＭＳ Ｐゴシック" pitchFamily="34" charset="-128"/>
            </a:endParaRPr>
          </a:p>
        </p:txBody>
      </p:sp>
      <p:sp>
        <p:nvSpPr>
          <p:cNvPr id="50" name="Text Box 4"/>
          <p:cNvSpPr txBox="1">
            <a:spLocks noChangeArrowheads="1"/>
          </p:cNvSpPr>
          <p:nvPr/>
        </p:nvSpPr>
        <p:spPr bwMode="auto">
          <a:xfrm>
            <a:off x="5181600" y="724390"/>
            <a:ext cx="1219200" cy="366713"/>
          </a:xfrm>
          <a:prstGeom prst="rect">
            <a:avLst/>
          </a:prstGeom>
          <a:noFill/>
          <a:ln w="28575" algn="ctr">
            <a:noFill/>
            <a:miter lim="800000"/>
            <a:headEnd/>
            <a:tailEnd/>
          </a:ln>
          <a:effectLst/>
        </p:spPr>
        <p:txBody>
          <a:bodyPr wrap="none" lIns="91425" tIns="45713" rIns="91425" bIns="45713" anchor="ctr"/>
          <a:lstStyle/>
          <a:p>
            <a:pPr algn="ctr" defTabSz="914253">
              <a:defRPr/>
            </a:pPr>
            <a:r>
              <a:rPr lang="en-US" kern="0" dirty="0" smtClean="0">
                <a:effectLst>
                  <a:outerShdw blurRad="38100" dist="38100" dir="2700000" algn="tl">
                    <a:srgbClr val="000000">
                      <a:alpha val="43137"/>
                    </a:srgbClr>
                  </a:outerShdw>
                </a:effectLst>
                <a:ea typeface="ＭＳ Ｐゴシック" pitchFamily="34" charset="-128"/>
              </a:rPr>
              <a:t>H1 2009</a:t>
            </a:r>
            <a:endParaRPr lang="en-US" kern="0" dirty="0">
              <a:effectLst>
                <a:outerShdw blurRad="38100" dist="38100" dir="2700000" algn="tl">
                  <a:srgbClr val="000000">
                    <a:alpha val="43137"/>
                  </a:srgbClr>
                </a:outerShdw>
              </a:effectLst>
              <a:ea typeface="ＭＳ Ｐゴシック" pitchFamily="34" charset="-128"/>
            </a:endParaRPr>
          </a:p>
        </p:txBody>
      </p:sp>
      <p:sp>
        <p:nvSpPr>
          <p:cNvPr id="51" name="Title 50"/>
          <p:cNvSpPr>
            <a:spLocks noGrp="1"/>
          </p:cNvSpPr>
          <p:nvPr>
            <p:ph type="title" idx="4294967295"/>
          </p:nvPr>
        </p:nvSpPr>
        <p:spPr>
          <a:xfrm>
            <a:off x="387350" y="128584"/>
            <a:ext cx="8369300" cy="553998"/>
          </a:xfrm>
        </p:spPr>
        <p:txBody>
          <a:bodyPr>
            <a:normAutofit fontScale="90000"/>
          </a:bodyPr>
          <a:lstStyle/>
          <a:p>
            <a:pPr algn="ctr"/>
            <a:r>
              <a:rPr lang="zh-TW" altLang="en-US" sz="4000" dirty="0" smtClean="0"/>
              <a:t>產品發佈時間表</a:t>
            </a:r>
            <a:endParaRPr lang="en-US" sz="4000"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5" name="Content Placeholder 4"/>
          <p:cNvSpPr>
            <a:spLocks noGrp="1"/>
          </p:cNvSpPr>
          <p:nvPr>
            <p:ph idx="1"/>
          </p:nvPr>
        </p:nvSpPr>
        <p:spPr>
          <a:xfrm>
            <a:off x="381000" y="1412875"/>
            <a:ext cx="8382000" cy="5343001"/>
          </a:xfrm>
        </p:spPr>
        <p:txBody>
          <a:bodyPr>
            <a:normAutofit fontScale="92500"/>
          </a:bodyPr>
          <a:lstStyle/>
          <a:p>
            <a:r>
              <a:rPr lang="en-US" dirty="0" smtClean="0"/>
              <a:t>Forefront Client Security v2</a:t>
            </a:r>
            <a:r>
              <a:rPr lang="zh-TW" altLang="en-US" dirty="0" smtClean="0"/>
              <a:t>可</a:t>
            </a:r>
            <a:r>
              <a:rPr lang="zh-TW" altLang="en-US" dirty="0" smtClean="0"/>
              <a:t>為商業環境中的桌上型電腦、筆記型電腦、伺服器等作業系統</a:t>
            </a:r>
            <a:r>
              <a:rPr lang="zh-TW" altLang="en-US" dirty="0" smtClean="0"/>
              <a:t>提供</a:t>
            </a:r>
            <a:r>
              <a:rPr lang="zh-TW" altLang="en-US" dirty="0" smtClean="0"/>
              <a:t>一致性的</a:t>
            </a:r>
            <a:r>
              <a:rPr lang="zh-TW" altLang="en-US" dirty="0" smtClean="0"/>
              <a:t>防護</a:t>
            </a:r>
            <a:r>
              <a:rPr lang="zh-TW" altLang="en-US" dirty="0" smtClean="0"/>
              <a:t>及</a:t>
            </a:r>
            <a:r>
              <a:rPr lang="zh-TW" altLang="en-US" dirty="0" smtClean="0"/>
              <a:t>更為</a:t>
            </a:r>
            <a:r>
              <a:rPr lang="zh-TW" altLang="en-US" dirty="0" smtClean="0"/>
              <a:t>簡化的管理與</a:t>
            </a:r>
            <a:r>
              <a:rPr lang="zh-TW" altLang="en-US" dirty="0" smtClean="0"/>
              <a:t>控制</a:t>
            </a:r>
            <a:endParaRPr lang="en-US" dirty="0" smtClean="0"/>
          </a:p>
          <a:p>
            <a:pPr lvl="1"/>
            <a:r>
              <a:rPr lang="zh-TW" altLang="en-US" dirty="0" smtClean="0"/>
              <a:t>建構在 </a:t>
            </a:r>
            <a:r>
              <a:rPr lang="en-US" dirty="0" smtClean="0"/>
              <a:t>FCS </a:t>
            </a:r>
            <a:r>
              <a:rPr lang="en-US" dirty="0" smtClean="0"/>
              <a:t>v1 </a:t>
            </a:r>
            <a:r>
              <a:rPr lang="zh-TW" altLang="en-US" dirty="0" smtClean="0"/>
              <a:t>強固的基礎之上</a:t>
            </a:r>
            <a:endParaRPr lang="en-US" dirty="0" smtClean="0"/>
          </a:p>
          <a:p>
            <a:pPr lvl="1"/>
            <a:r>
              <a:rPr lang="zh-TW" altLang="en-US" dirty="0" smtClean="0"/>
              <a:t>提供更多的防護</a:t>
            </a:r>
            <a:endParaRPr lang="en-US" dirty="0" smtClean="0"/>
          </a:p>
          <a:p>
            <a:pPr lvl="1"/>
            <a:r>
              <a:rPr lang="zh-TW" altLang="en-US" dirty="0" smtClean="0"/>
              <a:t>與</a:t>
            </a:r>
            <a:r>
              <a:rPr lang="en-US" dirty="0" smtClean="0"/>
              <a:t> </a:t>
            </a:r>
            <a:r>
              <a:rPr lang="en-US" dirty="0" smtClean="0"/>
              <a:t>Microsoft Forefront </a:t>
            </a:r>
            <a:r>
              <a:rPr lang="en-US" dirty="0" smtClean="0"/>
              <a:t>code </a:t>
            </a:r>
            <a:r>
              <a:rPr lang="en-US" dirty="0" smtClean="0"/>
              <a:t>name “</a:t>
            </a:r>
            <a:r>
              <a:rPr lang="en-US" dirty="0" err="1" smtClean="0"/>
              <a:t>Stirling</a:t>
            </a:r>
            <a:r>
              <a:rPr lang="en-US" dirty="0" smtClean="0"/>
              <a:t>”</a:t>
            </a:r>
            <a:r>
              <a:rPr lang="zh-TW" altLang="en-US" dirty="0" smtClean="0"/>
              <a:t> 整合</a:t>
            </a:r>
            <a:endParaRPr lang="en-US" dirty="0" smtClean="0"/>
          </a:p>
          <a:p>
            <a:pPr lvl="2"/>
            <a:r>
              <a:rPr lang="zh-TW" altLang="en-US" dirty="0" smtClean="0"/>
              <a:t>中央式的管理</a:t>
            </a:r>
            <a:endParaRPr lang="en-US" dirty="0" smtClean="0"/>
          </a:p>
          <a:p>
            <a:pPr lvl="2"/>
            <a:r>
              <a:rPr lang="zh-TW" altLang="en-US" dirty="0" smtClean="0"/>
              <a:t>動態回應</a:t>
            </a:r>
            <a:endParaRPr lang="en-US" dirty="0" smtClean="0"/>
          </a:p>
          <a:p>
            <a:pPr lvl="1"/>
            <a:r>
              <a:rPr lang="zh-TW" altLang="en-US" dirty="0" smtClean="0"/>
              <a:t>需要管理的是 </a:t>
            </a:r>
            <a:r>
              <a:rPr lang="en-US" altLang="zh-TW" dirty="0" smtClean="0"/>
              <a:t>“</a:t>
            </a:r>
            <a:r>
              <a:rPr lang="zh-TW" altLang="en-US" dirty="0" smtClean="0"/>
              <a:t>安全</a:t>
            </a:r>
            <a:r>
              <a:rPr lang="en-US" altLang="zh-TW" dirty="0" smtClean="0"/>
              <a:t>”</a:t>
            </a:r>
            <a:r>
              <a:rPr lang="zh-TW" altLang="en-US" dirty="0" smtClean="0"/>
              <a:t> 而不是安全產品</a:t>
            </a:r>
            <a:endParaRPr lang="en-US" dirty="0" smtClean="0"/>
          </a:p>
          <a:p>
            <a:pPr lvl="1"/>
            <a:r>
              <a:rPr lang="zh-TW" altLang="en-US" dirty="0" smtClean="0"/>
              <a:t>一致協調與深具意義的報表</a:t>
            </a:r>
            <a:endParaRPr lang="en-US"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ChangeArrowheads="1"/>
          </p:cNvSpPr>
          <p:nvPr>
            <p:ph type="title"/>
          </p:nvPr>
        </p:nvSpPr>
        <p:spPr>
          <a:xfrm>
            <a:off x="250825" y="374650"/>
            <a:ext cx="8510588" cy="750888"/>
          </a:xfrm>
          <a:noFill/>
          <a:ln/>
        </p:spPr>
        <p:txBody>
          <a:bodyPr lIns="92075" tIns="46038" rIns="92075" bIns="46038">
            <a:normAutofit fontScale="90000"/>
          </a:bodyPr>
          <a:lstStyle/>
          <a:p>
            <a:r>
              <a:rPr lang="zh-TW" altLang="en-US" dirty="0"/>
              <a:t>在何處取得</a:t>
            </a:r>
            <a:r>
              <a:rPr lang="zh-CN" altLang="en-US" dirty="0"/>
              <a:t> </a:t>
            </a:r>
            <a:r>
              <a:rPr lang="en-US" altLang="zh-CN" dirty="0"/>
              <a:t>TechNet</a:t>
            </a:r>
            <a:r>
              <a:rPr lang="en-US" altLang="zh-TW" dirty="0"/>
              <a:t> </a:t>
            </a:r>
            <a:r>
              <a:rPr lang="zh-TW" altLang="en-US" dirty="0"/>
              <a:t>相關資訊？</a:t>
            </a:r>
            <a:endParaRPr lang="zh-CN" altLang="en-US" dirty="0"/>
          </a:p>
        </p:txBody>
      </p:sp>
      <p:sp>
        <p:nvSpPr>
          <p:cNvPr id="789507" name="Rectangle 3"/>
          <p:cNvSpPr>
            <a:spLocks noGrp="1" noChangeArrowheads="1"/>
          </p:cNvSpPr>
          <p:nvPr>
            <p:ph type="body" idx="1"/>
          </p:nvPr>
        </p:nvSpPr>
        <p:spPr>
          <a:xfrm>
            <a:off x="-34925" y="1557338"/>
            <a:ext cx="9144000" cy="5184775"/>
          </a:xfrm>
          <a:noFill/>
          <a:ln/>
        </p:spPr>
        <p:txBody>
          <a:bodyPr lIns="92075" tIns="46038" rIns="92075" bIns="46038"/>
          <a:lstStyle/>
          <a:p>
            <a:pPr marL="344488" indent="-344488">
              <a:lnSpc>
                <a:spcPts val="2500"/>
              </a:lnSpc>
              <a:spcAft>
                <a:spcPts val="800"/>
              </a:spcAft>
            </a:pPr>
            <a:r>
              <a:rPr lang="zh-TW" altLang="en-US" sz="2800" b="1" dirty="0"/>
              <a:t>訂閱 </a:t>
            </a:r>
            <a:r>
              <a:rPr lang="en-US" altLang="zh-CN" sz="2800" b="1" dirty="0"/>
              <a:t>TechNet</a:t>
            </a:r>
            <a:r>
              <a:rPr lang="en-US" altLang="zh-TW" sz="2800" b="1" dirty="0"/>
              <a:t> </a:t>
            </a:r>
            <a:r>
              <a:rPr lang="zh-TW" altLang="en-US" sz="2800" b="1" dirty="0"/>
              <a:t>資訊技術人快訊</a:t>
            </a:r>
            <a:r>
              <a:rPr lang="zh-CN" altLang="en-US" sz="2800" dirty="0"/>
              <a:t> </a:t>
            </a:r>
            <a:r>
              <a:rPr lang="en-US" altLang="zh-CN" sz="2800" dirty="0"/>
              <a:t>http://www.microsoft.com/taiwan/technet/flash/</a:t>
            </a:r>
            <a:endParaRPr lang="en-US" altLang="zh-TW" sz="2800" dirty="0"/>
          </a:p>
          <a:p>
            <a:pPr marL="344488" indent="-344488">
              <a:lnSpc>
                <a:spcPts val="2500"/>
              </a:lnSpc>
              <a:spcAft>
                <a:spcPts val="800"/>
              </a:spcAft>
            </a:pPr>
            <a:r>
              <a:rPr lang="zh-TW" altLang="en-US" sz="2800" b="1" dirty="0"/>
              <a:t>訂閱 </a:t>
            </a:r>
            <a:r>
              <a:rPr lang="en-US" altLang="zh-TW" sz="2800" b="1" dirty="0"/>
              <a:t>TechNet Plus</a:t>
            </a:r>
          </a:p>
          <a:p>
            <a:pPr marL="344488" indent="-344488">
              <a:lnSpc>
                <a:spcPts val="2500"/>
              </a:lnSpc>
              <a:spcAft>
                <a:spcPts val="800"/>
              </a:spcAft>
              <a:buFontTx/>
              <a:buNone/>
            </a:pPr>
            <a:r>
              <a:rPr lang="en-US" altLang="zh-TW" sz="2800" dirty="0"/>
              <a:t>  </a:t>
            </a:r>
            <a:r>
              <a:rPr lang="en-US" altLang="zh-CN" sz="2800" dirty="0"/>
              <a:t>http://</a:t>
            </a:r>
            <a:r>
              <a:rPr lang="en-US" altLang="zh-CN" sz="2800" dirty="0" smtClean="0"/>
              <a:t>www.microsoft.com/taiwan/technet</a:t>
            </a:r>
            <a:r>
              <a:rPr lang="en-US" altLang="zh-CN" sz="2800" dirty="0"/>
              <a:t>/</a:t>
            </a:r>
            <a:endParaRPr lang="en-US" altLang="zh-TW" sz="2800" dirty="0"/>
          </a:p>
          <a:p>
            <a:pPr marL="344488" indent="-344488">
              <a:lnSpc>
                <a:spcPts val="2500"/>
              </a:lnSpc>
              <a:spcAft>
                <a:spcPts val="800"/>
              </a:spcAft>
            </a:pPr>
            <a:r>
              <a:rPr lang="zh-TW" altLang="en-US" sz="2800" b="1" dirty="0"/>
              <a:t>參加</a:t>
            </a:r>
            <a:r>
              <a:rPr lang="zh-CN" altLang="zh-TW" sz="2800" b="1" dirty="0"/>
              <a:t> </a:t>
            </a:r>
            <a:r>
              <a:rPr lang="en-US" altLang="zh-CN" sz="2800" b="1" dirty="0"/>
              <a:t>TechNet</a:t>
            </a:r>
            <a:r>
              <a:rPr lang="en-US" altLang="zh-TW" sz="2800" b="1" dirty="0"/>
              <a:t> </a:t>
            </a:r>
            <a:r>
              <a:rPr lang="zh-CN" altLang="en-US" sz="2800" b="1" dirty="0"/>
              <a:t>的活</a:t>
            </a:r>
            <a:r>
              <a:rPr lang="zh-TW" altLang="en-US" sz="2800" b="1" dirty="0"/>
              <a:t>動</a:t>
            </a:r>
            <a:r>
              <a:rPr lang="zh-CN" altLang="en-US" sz="2800" b="1" dirty="0"/>
              <a:t/>
            </a:r>
            <a:br>
              <a:rPr lang="zh-CN" altLang="en-US" sz="2800" b="1" dirty="0"/>
            </a:br>
            <a:r>
              <a:rPr lang="en-US" altLang="zh-CN" sz="2800" dirty="0"/>
              <a:t>http://www.microsoft.com/taiwan/technet/</a:t>
            </a:r>
            <a:endParaRPr lang="en-US" altLang="zh-TW" sz="2800" dirty="0"/>
          </a:p>
          <a:p>
            <a:pPr marL="344488" indent="-344488">
              <a:lnSpc>
                <a:spcPts val="2500"/>
              </a:lnSpc>
              <a:spcAft>
                <a:spcPts val="800"/>
              </a:spcAft>
            </a:pPr>
            <a:r>
              <a:rPr lang="zh-TW" altLang="en-US" sz="2800" b="1" dirty="0"/>
              <a:t>下載 </a:t>
            </a:r>
            <a:r>
              <a:rPr lang="en-US" altLang="zh-TW" sz="2800" b="1" dirty="0"/>
              <a:t>TechNet </a:t>
            </a:r>
            <a:r>
              <a:rPr lang="zh-TW" altLang="en-US" sz="2800" b="1" dirty="0"/>
              <a:t>研討會簡報與錄影檔</a:t>
            </a:r>
            <a:br>
              <a:rPr lang="zh-TW" altLang="en-US" sz="2800" b="1" dirty="0"/>
            </a:br>
            <a:r>
              <a:rPr lang="en-US" altLang="zh-CN" sz="2800" dirty="0"/>
              <a:t>http://www.microsoft.com/taiwan/technet/webcast/</a:t>
            </a:r>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g"/>
          <p:cNvPicPr>
            <a:picLocks noChangeAspect="1" noChangeArrowheads="1"/>
          </p:cNvPicPr>
          <p:nvPr/>
        </p:nvPicPr>
        <p:blipFill>
          <a:blip r:embed="rId2"/>
          <a:srcRect/>
          <a:stretch>
            <a:fillRect/>
          </a:stretch>
        </p:blipFill>
        <p:spPr bwMode="auto">
          <a:xfrm>
            <a:off x="307975" y="2708275"/>
            <a:ext cx="8651875" cy="143986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0" y="226408"/>
            <a:ext cx="9144000" cy="1597574"/>
          </a:xfrm>
          <a:prstGeom prst="roundRect">
            <a:avLst>
              <a:gd name="adj" fmla="val 0"/>
            </a:avLst>
          </a:prstGeom>
          <a:gradFill>
            <a:gsLst>
              <a:gs pos="0">
                <a:schemeClr val="accent2">
                  <a:shade val="15000"/>
                  <a:satMod val="180000"/>
                  <a:alpha val="20000"/>
                </a:schemeClr>
              </a:gs>
              <a:gs pos="50000">
                <a:schemeClr val="accent2">
                  <a:shade val="45000"/>
                  <a:satMod val="170000"/>
                  <a:alpha val="20000"/>
                </a:schemeClr>
              </a:gs>
              <a:gs pos="70000">
                <a:schemeClr val="accent2">
                  <a:tint val="99000"/>
                  <a:shade val="65000"/>
                  <a:satMod val="155000"/>
                  <a:alpha val="20000"/>
                </a:schemeClr>
              </a:gs>
              <a:gs pos="100000">
                <a:schemeClr val="accent2">
                  <a:tint val="95500"/>
                  <a:shade val="100000"/>
                  <a:satMod val="155000"/>
                  <a:alpha val="20000"/>
                </a:schemeClr>
              </a:gs>
            </a:gsLs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40" name="Picture 4" descr="Metallic edge Clear Bars 2 faded edge"/>
          <p:cNvPicPr>
            <a:picLocks noChangeAspect="1" noChangeArrowheads="1"/>
          </p:cNvPicPr>
          <p:nvPr/>
        </p:nvPicPr>
        <p:blipFill>
          <a:blip r:embed="rId3"/>
          <a:srcRect/>
          <a:stretch>
            <a:fillRect/>
          </a:stretch>
        </p:blipFill>
        <p:spPr bwMode="auto">
          <a:xfrm>
            <a:off x="0" y="100284"/>
            <a:ext cx="9520506" cy="1855516"/>
          </a:xfrm>
          <a:prstGeom prst="rect">
            <a:avLst/>
          </a:prstGeom>
          <a:noFill/>
          <a:ln w="9525">
            <a:noFill/>
            <a:miter lim="800000"/>
            <a:headEnd/>
            <a:tailEnd/>
          </a:ln>
        </p:spPr>
      </p:pic>
      <p:sp>
        <p:nvSpPr>
          <p:cNvPr id="88" name="Rounded Rectangle 87"/>
          <p:cNvSpPr/>
          <p:nvPr/>
        </p:nvSpPr>
        <p:spPr bwMode="auto">
          <a:xfrm>
            <a:off x="2715491" y="1939635"/>
            <a:ext cx="6262256" cy="1330037"/>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228600" indent="-228600" defTabSz="914099" fontAlgn="base">
              <a:spcBef>
                <a:spcPts val="600"/>
              </a:spcBef>
              <a:spcAft>
                <a:spcPct val="0"/>
              </a:spcAft>
              <a:buFont typeface="Arial" pitchFamily="34" charset="0"/>
              <a:buChar char="•"/>
              <a:defRPr/>
            </a:pPr>
            <a:r>
              <a:rPr lang="zh-TW" altLang="en-US" sz="16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一致性的端點安全可整合惡意程式防護、主機型防火牆及更多、更多</a:t>
            </a:r>
            <a:r>
              <a:rPr lang="en-US" altLang="zh-TW" sz="16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a:t>
            </a:r>
            <a:endParaRPr lang="en-US" sz="16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endParaRPr>
          </a:p>
          <a:p>
            <a:pPr marL="228600" indent="-228600" defTabSz="914099" fontAlgn="base">
              <a:spcBef>
                <a:spcPts val="600"/>
              </a:spcBef>
              <a:spcAft>
                <a:spcPct val="0"/>
              </a:spcAft>
              <a:buFont typeface="Arial" pitchFamily="34" charset="0"/>
              <a:buChar char="•"/>
              <a:defRPr/>
            </a:pPr>
            <a:r>
              <a:rPr lang="zh-TW" altLang="en-US" sz="16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與微軟 </a:t>
            </a:r>
            <a:r>
              <a:rPr lang="en-US" sz="16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Forefront </a:t>
            </a:r>
            <a:r>
              <a:rPr lang="zh-TW" altLang="en-US" sz="16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代號</a:t>
            </a:r>
            <a:r>
              <a:rPr lang="en-US" sz="16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a:t>
            </a:r>
            <a:r>
              <a:rPr lang="en-US" sz="1600" dirty="0" err="1"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Stirling</a:t>
            </a:r>
            <a:r>
              <a:rPr lang="en-US" sz="16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16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 協同作業防護</a:t>
            </a:r>
            <a:endParaRPr lang="en-US" sz="16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endParaRPr>
          </a:p>
          <a:p>
            <a:pPr marL="228600" indent="-228600" defTabSz="914099" fontAlgn="base">
              <a:spcBef>
                <a:spcPts val="600"/>
              </a:spcBef>
              <a:spcAft>
                <a:spcPct val="0"/>
              </a:spcAft>
              <a:buFont typeface="Arial" pitchFamily="34" charset="0"/>
              <a:buChar char="•"/>
              <a:defRPr/>
            </a:pPr>
            <a:r>
              <a:rPr lang="zh-TW" altLang="en-US" sz="16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檢查、緩和威脅及矯正</a:t>
            </a:r>
            <a:endParaRPr lang="en-US" sz="16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90" name="Rounded Rectangle 89"/>
          <p:cNvSpPr/>
          <p:nvPr/>
        </p:nvSpPr>
        <p:spPr bwMode="auto">
          <a:xfrm>
            <a:off x="2715491" y="3644701"/>
            <a:ext cx="6263640" cy="1335024"/>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228600" indent="-228600" defTabSz="914099" fontAlgn="base">
              <a:spcBef>
                <a:spcPts val="600"/>
              </a:spcBef>
              <a:spcAft>
                <a:spcPct val="0"/>
              </a:spcAft>
              <a:buFont typeface="Arial" pitchFamily="34" charset="0"/>
              <a:buChar char="•"/>
              <a:defRPr/>
            </a:pPr>
            <a:r>
              <a:rPr lang="zh-TW" altLang="en-US" sz="16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由單一以角色為基礎的主控台進行管理</a:t>
            </a:r>
            <a:endParaRPr lang="en-US" sz="16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endParaRPr>
          </a:p>
          <a:p>
            <a:pPr marL="228600" indent="-228600" defTabSz="914099" fontAlgn="base">
              <a:spcBef>
                <a:spcPts val="600"/>
              </a:spcBef>
              <a:spcAft>
                <a:spcPct val="0"/>
              </a:spcAft>
              <a:buFont typeface="Arial" pitchFamily="34" charset="0"/>
              <a:buChar char="•"/>
              <a:defRPr/>
            </a:pPr>
            <a:r>
              <a:rPr lang="zh-TW" altLang="en-US" sz="16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與既有微軟基礎設施整合</a:t>
            </a:r>
            <a:endParaRPr lang="en-US" sz="16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endParaRPr>
          </a:p>
          <a:p>
            <a:pPr marL="228600" indent="-228600" defTabSz="914099" fontAlgn="base">
              <a:spcBef>
                <a:spcPts val="600"/>
              </a:spcBef>
              <a:spcAft>
                <a:spcPct val="0"/>
              </a:spcAft>
              <a:buFont typeface="Arial" pitchFamily="34" charset="0"/>
              <a:buChar char="•"/>
              <a:defRPr/>
            </a:pPr>
            <a:r>
              <a:rPr lang="zh-TW" altLang="en-US" sz="16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更容易的探索與部署端點防護</a:t>
            </a:r>
            <a:endParaRPr lang="en-US" sz="16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92" name="Rounded Rectangle 91"/>
          <p:cNvSpPr/>
          <p:nvPr/>
        </p:nvSpPr>
        <p:spPr bwMode="auto">
          <a:xfrm>
            <a:off x="2715491" y="5354755"/>
            <a:ext cx="6263640" cy="1335024"/>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228600" indent="-228600" defTabSz="914099" fontAlgn="base">
              <a:spcBef>
                <a:spcPts val="600"/>
              </a:spcBef>
              <a:spcAft>
                <a:spcPct val="0"/>
              </a:spcAft>
              <a:buFont typeface="Arial" pitchFamily="34" charset="0"/>
              <a:buChar char="•"/>
              <a:defRPr/>
            </a:pPr>
            <a:r>
              <a:rPr lang="zh-TW" altLang="en-US" sz="16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透過單一儀表版更加容易的突顯威脅、弱點與組態上的風險</a:t>
            </a:r>
            <a:endParaRPr lang="en-US" sz="16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endParaRPr>
          </a:p>
          <a:p>
            <a:pPr marL="228600" indent="-228600" defTabSz="914099" fontAlgn="base">
              <a:spcBef>
                <a:spcPts val="600"/>
              </a:spcBef>
              <a:spcAft>
                <a:spcPct val="0"/>
              </a:spcAft>
              <a:buFont typeface="Arial" pitchFamily="34" charset="0"/>
              <a:buChar char="•"/>
              <a:defRPr/>
            </a:pPr>
            <a:r>
              <a:rPr lang="zh-TW" altLang="en-US" sz="16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藉由弱點評估掃瞄增加安全的能見度</a:t>
            </a:r>
            <a:endParaRPr lang="en-US" sz="16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2" name="Text Box 24"/>
          <p:cNvSpPr txBox="1">
            <a:spLocks noChangeArrowheads="1"/>
          </p:cNvSpPr>
          <p:nvPr/>
        </p:nvSpPr>
        <p:spPr bwMode="auto">
          <a:xfrm>
            <a:off x="3627227" y="520223"/>
            <a:ext cx="4491428" cy="1015638"/>
          </a:xfrm>
          <a:prstGeom prst="rect">
            <a:avLst/>
          </a:prstGeom>
          <a:noFill/>
          <a:ln w="12700" algn="ctr">
            <a:noFill/>
            <a:miter lim="800000"/>
            <a:headEnd/>
            <a:tailEnd/>
          </a:ln>
        </p:spPr>
        <p:txBody>
          <a:bodyPr wrap="square" lIns="91413" tIns="45708" rIns="91413" bIns="45708">
            <a:spAutoFit/>
          </a:bodyPr>
          <a:lstStyle/>
          <a:p>
            <a:pPr algn="ctr"/>
            <a:r>
              <a:rPr lang="zh-TW" altLang="en-US" sz="2000" b="1" dirty="0" smtClean="0">
                <a:solidFill>
                  <a:schemeClr val="bg1"/>
                </a:solidFill>
                <a:latin typeface="微軟正黑體" pitchFamily="34" charset="-120"/>
                <a:ea typeface="微軟正黑體" pitchFamily="34" charset="-120"/>
              </a:rPr>
              <a:t>一致性的防護可為商業環境中的桌上型電腦、筆記型電腦、伺服器等作業系統提供更為簡化的管理與控制</a:t>
            </a:r>
            <a:endParaRPr lang="en-US" sz="2000" b="1" dirty="0" smtClean="0">
              <a:solidFill>
                <a:schemeClr val="bg1"/>
              </a:solidFill>
              <a:latin typeface="微軟正黑體" pitchFamily="34" charset="-120"/>
              <a:ea typeface="微軟正黑體" pitchFamily="34" charset="-120"/>
            </a:endParaRPr>
          </a:p>
        </p:txBody>
      </p:sp>
      <p:grpSp>
        <p:nvGrpSpPr>
          <p:cNvPr id="2" name="Group 19"/>
          <p:cNvGrpSpPr/>
          <p:nvPr/>
        </p:nvGrpSpPr>
        <p:grpSpPr>
          <a:xfrm>
            <a:off x="387350" y="522569"/>
            <a:ext cx="2753995" cy="1036077"/>
            <a:chOff x="233038" y="493993"/>
            <a:chExt cx="2948972" cy="1109429"/>
          </a:xfrm>
        </p:grpSpPr>
        <p:pic>
          <p:nvPicPr>
            <p:cNvPr id="14" name="Picture 14" descr="Forefront-CS_bL"/>
            <p:cNvPicPr>
              <a:picLocks noChangeAspect="1" noChangeArrowheads="1"/>
            </p:cNvPicPr>
            <p:nvPr/>
          </p:nvPicPr>
          <p:blipFill>
            <a:blip r:embed="rId4">
              <a:lum bright="100000"/>
            </a:blip>
            <a:srcRect/>
            <a:stretch>
              <a:fillRect/>
            </a:stretch>
          </p:blipFill>
          <p:spPr bwMode="auto">
            <a:xfrm>
              <a:off x="233038" y="493993"/>
              <a:ext cx="2203687" cy="1032751"/>
            </a:xfrm>
            <a:prstGeom prst="rect">
              <a:avLst/>
            </a:prstGeom>
            <a:noFill/>
            <a:ln w="9525">
              <a:noFill/>
              <a:miter lim="800000"/>
              <a:headEnd/>
              <a:tailEnd/>
            </a:ln>
          </p:spPr>
        </p:pic>
        <p:sp>
          <p:nvSpPr>
            <p:cNvPr id="15" name="TextBox 14"/>
            <p:cNvSpPr txBox="1"/>
            <p:nvPr/>
          </p:nvSpPr>
          <p:spPr>
            <a:xfrm>
              <a:off x="2496210" y="1043159"/>
              <a:ext cx="685800" cy="560263"/>
            </a:xfrm>
            <a:prstGeom prst="rect">
              <a:avLst/>
            </a:prstGeom>
            <a:noFill/>
          </p:spPr>
          <p:txBody>
            <a:bodyPr wrap="square" rtlCol="0">
              <a:spAutoFit/>
            </a:bodyPr>
            <a:lstStyle/>
            <a:p>
              <a:r>
                <a:rPr lang="en-US" sz="2800" dirty="0" smtClean="0">
                  <a:solidFill>
                    <a:schemeClr val="bg1"/>
                  </a:solidFill>
                </a:rPr>
                <a:t>v2</a:t>
              </a:r>
              <a:endParaRPr lang="en-US" dirty="0">
                <a:solidFill>
                  <a:schemeClr val="bg1"/>
                </a:solidFill>
              </a:endParaRPr>
            </a:p>
          </p:txBody>
        </p:sp>
      </p:grpSp>
      <p:sp>
        <p:nvSpPr>
          <p:cNvPr id="16" name="Rounded Rectangle 15"/>
          <p:cNvSpPr/>
          <p:nvPr/>
        </p:nvSpPr>
        <p:spPr bwMode="blackGray">
          <a:xfrm>
            <a:off x="209422" y="1939635"/>
            <a:ext cx="2249424" cy="1335024"/>
          </a:xfrm>
          <a:prstGeom prst="roundRect">
            <a:avLst>
              <a:gd name="adj" fmla="val 9033"/>
            </a:avLst>
          </a:prstGeom>
          <a:gradFill flip="none" rotWithShape="1">
            <a:gsLst>
              <a:gs pos="2000">
                <a:srgbClr val="000000">
                  <a:alpha val="0"/>
                </a:srgbClr>
              </a:gs>
              <a:gs pos="58000">
                <a:srgbClr val="000000">
                  <a:alpha val="29000"/>
                </a:srgbClr>
              </a:gs>
              <a:gs pos="100000">
                <a:srgbClr val="F8F8F8">
                  <a:alpha val="19000"/>
                </a:srgbClr>
              </a:gs>
            </a:gsLst>
            <a:lin ang="5400000" scaled="1"/>
            <a:tileRect/>
          </a:gradFill>
          <a:ln w="15875" cap="flat" cmpd="thickThin" algn="ctr">
            <a:solidFill>
              <a:srgbClr val="F8F8F8">
                <a:alpha val="35000"/>
              </a:srgbClr>
            </a:solidFill>
            <a:prstDash val="solid"/>
          </a:ln>
          <a:effectLst>
            <a:innerShdw blurRad="393700">
              <a:srgbClr val="FFFFFF">
                <a:lumMod val="25000"/>
                <a:alpha val="50000"/>
              </a:srgbClr>
            </a:innerShdw>
          </a:effectLst>
          <a:scene3d>
            <a:camera prst="orthographicFront"/>
            <a:lightRig rig="threePt" dir="t"/>
          </a:scene3d>
          <a:sp3d>
            <a:bevelT w="158750" h="171450"/>
          </a:sp3d>
        </p:spPr>
        <p:txBody>
          <a:bodyPr lIns="91436" tIns="45718" rIns="91436" bIns="45718" anchor="ctr" anchorCtr="0"/>
          <a:lstStyle/>
          <a:p>
            <a:pPr algn="ctr" defTabSz="914099" fontAlgn="base">
              <a:spcBef>
                <a:spcPct val="0"/>
              </a:spcBef>
              <a:spcAft>
                <a:spcPct val="0"/>
              </a:spcAft>
              <a:defRPr/>
            </a:pPr>
            <a:r>
              <a:rPr lang="zh-TW" altLang="en-US" sz="2600" b="1"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一致性防護</a:t>
            </a:r>
            <a:endParaRPr lang="en-US" sz="2600" b="1"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8" name="Rounded Rectangle 17"/>
          <p:cNvSpPr/>
          <p:nvPr/>
        </p:nvSpPr>
        <p:spPr bwMode="blackGray">
          <a:xfrm>
            <a:off x="209258" y="3644701"/>
            <a:ext cx="2249752" cy="1335024"/>
          </a:xfrm>
          <a:prstGeom prst="roundRect">
            <a:avLst>
              <a:gd name="adj" fmla="val 9033"/>
            </a:avLst>
          </a:prstGeom>
          <a:gradFill flip="none" rotWithShape="1">
            <a:gsLst>
              <a:gs pos="2000">
                <a:srgbClr val="000000">
                  <a:alpha val="0"/>
                </a:srgbClr>
              </a:gs>
              <a:gs pos="58000">
                <a:srgbClr val="000000">
                  <a:alpha val="29000"/>
                </a:srgbClr>
              </a:gs>
              <a:gs pos="100000">
                <a:srgbClr val="F8F8F8">
                  <a:alpha val="19000"/>
                </a:srgbClr>
              </a:gs>
            </a:gsLst>
            <a:lin ang="5400000" scaled="1"/>
            <a:tileRect/>
          </a:gradFill>
          <a:ln w="15875" cap="flat" cmpd="thickThin" algn="ctr">
            <a:solidFill>
              <a:srgbClr val="F8F8F8">
                <a:alpha val="35000"/>
              </a:srgbClr>
            </a:solidFill>
            <a:prstDash val="solid"/>
          </a:ln>
          <a:effectLst>
            <a:innerShdw blurRad="393700">
              <a:srgbClr val="FFFFFF">
                <a:lumMod val="25000"/>
                <a:alpha val="50000"/>
              </a:srgbClr>
            </a:innerShdw>
          </a:effectLst>
          <a:scene3d>
            <a:camera prst="orthographicFront"/>
            <a:lightRig rig="threePt" dir="t"/>
          </a:scene3d>
          <a:sp3d>
            <a:bevelT w="158750" h="171450"/>
          </a:sp3d>
        </p:spPr>
        <p:txBody>
          <a:bodyPr lIns="91436" tIns="45718" rIns="91436" bIns="45718" anchor="ctr" anchorCtr="0"/>
          <a:lstStyle/>
          <a:p>
            <a:pPr algn="ctr" defTabSz="914099" fontAlgn="base">
              <a:spcBef>
                <a:spcPct val="0"/>
              </a:spcBef>
              <a:spcAft>
                <a:spcPct val="0"/>
              </a:spcAft>
              <a:defRPr/>
            </a:pPr>
            <a:r>
              <a:rPr lang="zh-TW" altLang="en-US" sz="2600" b="1"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簡化管理</a:t>
            </a:r>
            <a:endParaRPr lang="en-US" sz="2600" b="1"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9" name="Rounded Rectangle 18"/>
          <p:cNvSpPr/>
          <p:nvPr/>
        </p:nvSpPr>
        <p:spPr bwMode="blackGray">
          <a:xfrm>
            <a:off x="209422" y="5354755"/>
            <a:ext cx="2249424" cy="1335024"/>
          </a:xfrm>
          <a:prstGeom prst="roundRect">
            <a:avLst>
              <a:gd name="adj" fmla="val 9033"/>
            </a:avLst>
          </a:prstGeom>
          <a:gradFill flip="none" rotWithShape="1">
            <a:gsLst>
              <a:gs pos="2000">
                <a:srgbClr val="000000">
                  <a:alpha val="0"/>
                </a:srgbClr>
              </a:gs>
              <a:gs pos="58000">
                <a:srgbClr val="000000">
                  <a:alpha val="29000"/>
                </a:srgbClr>
              </a:gs>
              <a:gs pos="100000">
                <a:srgbClr val="F8F8F8">
                  <a:alpha val="19000"/>
                </a:srgbClr>
              </a:gs>
            </a:gsLst>
            <a:lin ang="5400000" scaled="1"/>
            <a:tileRect/>
          </a:gradFill>
          <a:ln w="15875" cap="flat" cmpd="thickThin" algn="ctr">
            <a:solidFill>
              <a:srgbClr val="F8F8F8">
                <a:alpha val="35000"/>
              </a:srgbClr>
            </a:solidFill>
            <a:prstDash val="solid"/>
          </a:ln>
          <a:effectLst>
            <a:innerShdw blurRad="393700">
              <a:srgbClr val="FFFFFF">
                <a:lumMod val="25000"/>
                <a:alpha val="50000"/>
              </a:srgbClr>
            </a:innerShdw>
          </a:effectLst>
          <a:scene3d>
            <a:camera prst="orthographicFront"/>
            <a:lightRig rig="threePt" dir="t"/>
          </a:scene3d>
          <a:sp3d>
            <a:bevelT w="158750" h="171450"/>
          </a:sp3d>
        </p:spPr>
        <p:txBody>
          <a:bodyPr lIns="91436" tIns="45718" rIns="91436" bIns="45718" anchor="ctr" anchorCtr="0"/>
          <a:lstStyle/>
          <a:p>
            <a:pPr algn="ctr" defTabSz="914099" fontAlgn="base">
              <a:spcBef>
                <a:spcPct val="0"/>
              </a:spcBef>
              <a:spcAft>
                <a:spcPct val="0"/>
              </a:spcAft>
              <a:defRPr/>
            </a:pPr>
            <a:r>
              <a:rPr lang="zh-TW" altLang="en-US" sz="2600" b="1"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能見度與控管</a:t>
            </a:r>
            <a:endParaRPr lang="en-US" sz="2600" b="1"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一致性防護</a:t>
            </a:r>
            <a:endParaRPr lang="zh-TW" altLang="en-US" dirty="0"/>
          </a:p>
        </p:txBody>
      </p:sp>
      <p:sp>
        <p:nvSpPr>
          <p:cNvPr id="5" name="文字版面配置區 4"/>
          <p:cNvSpPr>
            <a:spLocks noGrp="1"/>
          </p:cNvSpPr>
          <p:nvPr>
            <p:ph type="body"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0"/>
          <p:cNvGrpSpPr/>
          <p:nvPr/>
        </p:nvGrpSpPr>
        <p:grpSpPr>
          <a:xfrm>
            <a:off x="6684579" y="1685090"/>
            <a:ext cx="2209800" cy="646331"/>
            <a:chOff x="6896100" y="5067300"/>
            <a:chExt cx="2209800" cy="646331"/>
          </a:xfrm>
        </p:grpSpPr>
        <p:sp>
          <p:nvSpPr>
            <p:cNvPr id="50" name="Rounded Rectangle 49"/>
            <p:cNvSpPr/>
            <p:nvPr/>
          </p:nvSpPr>
          <p:spPr bwMode="auto">
            <a:xfrm>
              <a:off x="6896100" y="5085665"/>
              <a:ext cx="2209800" cy="609600"/>
            </a:xfrm>
            <a:prstGeom prst="roundRect">
              <a:avLst/>
            </a:prstGeom>
            <a:solidFill>
              <a:schemeClr val="tx1">
                <a:lumMod val="85000"/>
                <a:alpha val="26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15" name="TextBox 14"/>
            <p:cNvSpPr txBox="1"/>
            <p:nvPr/>
          </p:nvSpPr>
          <p:spPr>
            <a:xfrm>
              <a:off x="6972300" y="5067300"/>
              <a:ext cx="2057400" cy="646331"/>
            </a:xfrm>
            <a:prstGeom prst="rect">
              <a:avLst/>
            </a:prstGeom>
            <a:noFill/>
          </p:spPr>
          <p:txBody>
            <a:bodyPr wrap="square" rtlCol="0">
              <a:spAutoFit/>
            </a:bodyPr>
            <a:lstStyle/>
            <a:p>
              <a:pPr algn="ctr"/>
              <a:r>
                <a:rPr lang="en-US" dirty="0" smtClean="0">
                  <a:solidFill>
                    <a:schemeClr val="bg1"/>
                  </a:solidFill>
                </a:rPr>
                <a:t>Antivirus/</a:t>
              </a:r>
            </a:p>
            <a:p>
              <a:pPr algn="ctr"/>
              <a:r>
                <a:rPr lang="en-US" dirty="0" smtClean="0">
                  <a:solidFill>
                    <a:schemeClr val="bg1"/>
                  </a:solidFill>
                </a:rPr>
                <a:t>Antispyware</a:t>
              </a:r>
              <a:endParaRPr lang="en-US" dirty="0">
                <a:solidFill>
                  <a:schemeClr val="bg1"/>
                </a:solidFill>
              </a:endParaRPr>
            </a:p>
          </p:txBody>
        </p:sp>
      </p:grpSp>
      <p:sp>
        <p:nvSpPr>
          <p:cNvPr id="11" name="Right Arrow 10"/>
          <p:cNvSpPr/>
          <p:nvPr/>
        </p:nvSpPr>
        <p:spPr>
          <a:xfrm>
            <a:off x="5998779" y="1755121"/>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p:cNvSpPr/>
          <p:nvPr/>
        </p:nvSpPr>
        <p:spPr>
          <a:xfrm>
            <a:off x="1775768" y="1752889"/>
            <a:ext cx="3877985" cy="461665"/>
          </a:xfrm>
          <a:prstGeom prst="rect">
            <a:avLst/>
          </a:prstGeom>
        </p:spPr>
        <p:txBody>
          <a:bodyPr wrap="none">
            <a:spAutoFit/>
          </a:bodyPr>
          <a:lstStyle/>
          <a:p>
            <a:r>
              <a:rPr lang="zh-TW" altLang="en-US" sz="2400" dirty="0" smtClean="0">
                <a:solidFill>
                  <a:schemeClr val="bg1"/>
                </a:solidFill>
                <a:latin typeface="微軟正黑體" pitchFamily="34" charset="-120"/>
                <a:ea typeface="微軟正黑體" pitchFamily="34" charset="-120"/>
              </a:rPr>
              <a:t>阻擋、移除及清除惡意程式</a:t>
            </a:r>
            <a:endParaRPr lang="en-US" sz="2400" dirty="0" smtClean="0">
              <a:solidFill>
                <a:schemeClr val="bg1"/>
              </a:solidFill>
              <a:latin typeface="微軟正黑體" pitchFamily="34" charset="-120"/>
              <a:ea typeface="微軟正黑體" pitchFamily="34" charset="-120"/>
            </a:endParaRPr>
          </a:p>
        </p:txBody>
      </p:sp>
      <p:sp>
        <p:nvSpPr>
          <p:cNvPr id="30" name="Up-Down Arrow 29"/>
          <p:cNvSpPr/>
          <p:nvPr/>
        </p:nvSpPr>
        <p:spPr>
          <a:xfrm>
            <a:off x="449734" y="1946083"/>
            <a:ext cx="609600" cy="3626057"/>
          </a:xfrm>
          <a:prstGeom prst="upDownArrow">
            <a:avLst/>
          </a:prstGeom>
          <a:effectLst>
            <a:outerShdw blurRad="50800" dist="38100" algn="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bg1"/>
              </a:solidFill>
              <a:effectLst>
                <a:outerShdw blurRad="41275" dist="12700" dir="12000000" algn="tl" rotWithShape="0">
                  <a:srgbClr val="000000">
                    <a:alpha val="40000"/>
                  </a:srgbClr>
                </a:outerShdw>
              </a:effectLst>
            </a:endParaRPr>
          </a:p>
        </p:txBody>
      </p:sp>
      <p:sp>
        <p:nvSpPr>
          <p:cNvPr id="31" name="TextBox 30"/>
          <p:cNvSpPr txBox="1"/>
          <p:nvPr/>
        </p:nvSpPr>
        <p:spPr>
          <a:xfrm>
            <a:off x="105100" y="5686106"/>
            <a:ext cx="1298868" cy="369332"/>
          </a:xfrm>
          <a:prstGeom prst="rect">
            <a:avLst/>
          </a:prstGeom>
          <a:noFill/>
          <a:ln>
            <a:solidFill>
              <a:schemeClr val="bg1"/>
            </a:solidFill>
          </a:ln>
        </p:spPr>
        <p:txBody>
          <a:bodyPr wrap="square" rtlCol="0">
            <a:spAutoFit/>
          </a:bodyPr>
          <a:lstStyle/>
          <a:p>
            <a:pPr algn="ctr"/>
            <a:r>
              <a:rPr lang="en-US" b="1" i="1" dirty="0" smtClean="0">
                <a:solidFill>
                  <a:schemeClr val="bg1"/>
                </a:solidFill>
              </a:rPr>
              <a:t>Proactive</a:t>
            </a:r>
            <a:endParaRPr lang="en-US" b="1" i="1" dirty="0">
              <a:solidFill>
                <a:schemeClr val="bg1"/>
              </a:solidFill>
            </a:endParaRPr>
          </a:p>
        </p:txBody>
      </p:sp>
      <p:sp>
        <p:nvSpPr>
          <p:cNvPr id="32" name="TextBox 31"/>
          <p:cNvSpPr txBox="1"/>
          <p:nvPr/>
        </p:nvSpPr>
        <p:spPr>
          <a:xfrm>
            <a:off x="159230" y="1406920"/>
            <a:ext cx="1190608" cy="369332"/>
          </a:xfrm>
          <a:prstGeom prst="rect">
            <a:avLst/>
          </a:prstGeom>
          <a:noFill/>
          <a:ln>
            <a:solidFill>
              <a:schemeClr val="bg1"/>
            </a:solidFill>
          </a:ln>
        </p:spPr>
        <p:txBody>
          <a:bodyPr wrap="square" rtlCol="0">
            <a:spAutoFit/>
          </a:bodyPr>
          <a:lstStyle/>
          <a:p>
            <a:pPr algn="ctr"/>
            <a:r>
              <a:rPr lang="en-US" b="1" i="1" dirty="0" smtClean="0">
                <a:solidFill>
                  <a:schemeClr val="bg1"/>
                </a:solidFill>
              </a:rPr>
              <a:t>Reactive</a:t>
            </a:r>
            <a:endParaRPr lang="en-US" b="1" i="1" dirty="0">
              <a:solidFill>
                <a:schemeClr val="bg1"/>
              </a:solidFill>
            </a:endParaRPr>
          </a:p>
        </p:txBody>
      </p:sp>
      <p:sp>
        <p:nvSpPr>
          <p:cNvPr id="18" name="Right Arrow 17"/>
          <p:cNvSpPr/>
          <p:nvPr/>
        </p:nvSpPr>
        <p:spPr>
          <a:xfrm>
            <a:off x="5998779" y="5217182"/>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ectangle 20"/>
          <p:cNvSpPr/>
          <p:nvPr/>
        </p:nvSpPr>
        <p:spPr>
          <a:xfrm>
            <a:off x="1428760" y="5214950"/>
            <a:ext cx="4572000" cy="461665"/>
          </a:xfrm>
          <a:prstGeom prst="rect">
            <a:avLst/>
          </a:prstGeom>
        </p:spPr>
        <p:txBody>
          <a:bodyPr wrap="square">
            <a:spAutoFit/>
          </a:bodyPr>
          <a:lstStyle/>
          <a:p>
            <a:pPr marL="0" lvl="1" algn="ctr"/>
            <a:r>
              <a:rPr lang="zh-TW" altLang="en-US" sz="2400" dirty="0" smtClean="0">
                <a:solidFill>
                  <a:schemeClr val="bg1"/>
                </a:solidFill>
                <a:latin typeface="微軟正黑體" pitchFamily="34" charset="-120"/>
                <a:ea typeface="微軟正黑體" pitchFamily="34" charset="-120"/>
              </a:rPr>
              <a:t>減少弱點的面積區域</a:t>
            </a:r>
            <a:endParaRPr lang="en-US" sz="2400" dirty="0">
              <a:solidFill>
                <a:schemeClr val="bg1"/>
              </a:solidFill>
              <a:latin typeface="微軟正黑體" pitchFamily="34" charset="-120"/>
              <a:ea typeface="微軟正黑體" pitchFamily="34" charset="-120"/>
            </a:endParaRPr>
          </a:p>
        </p:txBody>
      </p:sp>
      <p:grpSp>
        <p:nvGrpSpPr>
          <p:cNvPr id="8" name="Group 42"/>
          <p:cNvGrpSpPr/>
          <p:nvPr/>
        </p:nvGrpSpPr>
        <p:grpSpPr>
          <a:xfrm>
            <a:off x="6684579" y="5154537"/>
            <a:ext cx="2209800" cy="646331"/>
            <a:chOff x="6858000" y="2249269"/>
            <a:chExt cx="2209800" cy="646331"/>
          </a:xfrm>
        </p:grpSpPr>
        <p:sp>
          <p:nvSpPr>
            <p:cNvPr id="40" name="Rounded Rectangle 39"/>
            <p:cNvSpPr/>
            <p:nvPr/>
          </p:nvSpPr>
          <p:spPr bwMode="auto">
            <a:xfrm>
              <a:off x="6858000" y="2267634"/>
              <a:ext cx="2209800" cy="609600"/>
            </a:xfrm>
            <a:prstGeom prst="roundRect">
              <a:avLst/>
            </a:prstGeom>
            <a:solidFill>
              <a:schemeClr val="tx1">
                <a:lumMod val="85000"/>
                <a:alpha val="26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19" name="TextBox 18"/>
            <p:cNvSpPr txBox="1"/>
            <p:nvPr/>
          </p:nvSpPr>
          <p:spPr>
            <a:xfrm>
              <a:off x="7010400" y="2249269"/>
              <a:ext cx="1905000" cy="646331"/>
            </a:xfrm>
            <a:prstGeom prst="rect">
              <a:avLst/>
            </a:prstGeom>
            <a:noFill/>
          </p:spPr>
          <p:txBody>
            <a:bodyPr wrap="square" rtlCol="0">
              <a:spAutoFit/>
            </a:bodyPr>
            <a:lstStyle/>
            <a:p>
              <a:pPr algn="ctr"/>
              <a:r>
                <a:rPr lang="en-US" dirty="0" smtClean="0">
                  <a:solidFill>
                    <a:schemeClr val="bg1"/>
                  </a:solidFill>
                </a:rPr>
                <a:t>Vulnerability</a:t>
              </a:r>
            </a:p>
            <a:p>
              <a:pPr algn="ctr"/>
              <a:r>
                <a:rPr lang="en-US" dirty="0" smtClean="0">
                  <a:solidFill>
                    <a:schemeClr val="bg1"/>
                  </a:solidFill>
                </a:rPr>
                <a:t>Assessments</a:t>
              </a:r>
              <a:endParaRPr lang="en-US" dirty="0">
                <a:solidFill>
                  <a:schemeClr val="bg1"/>
                </a:solidFill>
              </a:endParaRPr>
            </a:p>
          </p:txBody>
        </p:sp>
      </p:grpSp>
      <p:pic>
        <p:nvPicPr>
          <p:cNvPr id="53" name="Picture 52" descr="new symbol.png"/>
          <p:cNvPicPr>
            <a:picLocks noChangeAspect="1"/>
          </p:cNvPicPr>
          <p:nvPr/>
        </p:nvPicPr>
        <p:blipFill>
          <a:blip r:embed="rId3" cstate="print"/>
          <a:stretch>
            <a:fillRect/>
          </a:stretch>
        </p:blipFill>
        <p:spPr>
          <a:xfrm>
            <a:off x="8382245" y="5065127"/>
            <a:ext cx="574975" cy="548640"/>
          </a:xfrm>
          <a:prstGeom prst="rect">
            <a:avLst/>
          </a:prstGeom>
        </p:spPr>
      </p:pic>
      <p:grpSp>
        <p:nvGrpSpPr>
          <p:cNvPr id="12" name="Group 44"/>
          <p:cNvGrpSpPr/>
          <p:nvPr/>
        </p:nvGrpSpPr>
        <p:grpSpPr>
          <a:xfrm>
            <a:off x="6684579" y="4285097"/>
            <a:ext cx="2209800" cy="646331"/>
            <a:chOff x="6934200" y="2935069"/>
            <a:chExt cx="2209800" cy="646331"/>
          </a:xfrm>
        </p:grpSpPr>
        <p:sp>
          <p:nvSpPr>
            <p:cNvPr id="44" name="Rounded Rectangle 43"/>
            <p:cNvSpPr/>
            <p:nvPr/>
          </p:nvSpPr>
          <p:spPr bwMode="auto">
            <a:xfrm>
              <a:off x="6934200" y="2953434"/>
              <a:ext cx="2209800" cy="609600"/>
            </a:xfrm>
            <a:prstGeom prst="roundRect">
              <a:avLst/>
            </a:prstGeom>
            <a:solidFill>
              <a:schemeClr val="tx1">
                <a:lumMod val="85000"/>
                <a:alpha val="26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13" name="TextBox 12"/>
            <p:cNvSpPr txBox="1"/>
            <p:nvPr/>
          </p:nvSpPr>
          <p:spPr>
            <a:xfrm>
              <a:off x="7353300" y="2935069"/>
              <a:ext cx="1371600" cy="646331"/>
            </a:xfrm>
            <a:prstGeom prst="rect">
              <a:avLst/>
            </a:prstGeom>
            <a:noFill/>
          </p:spPr>
          <p:txBody>
            <a:bodyPr wrap="square" rtlCol="0">
              <a:spAutoFit/>
            </a:bodyPr>
            <a:lstStyle/>
            <a:p>
              <a:pPr algn="ctr"/>
              <a:r>
                <a:rPr lang="en-US" dirty="0" smtClean="0">
                  <a:solidFill>
                    <a:schemeClr val="bg1"/>
                  </a:solidFill>
                </a:rPr>
                <a:t>Host Firewall</a:t>
              </a:r>
              <a:endParaRPr lang="en-US" dirty="0">
                <a:solidFill>
                  <a:schemeClr val="bg1"/>
                </a:solidFill>
              </a:endParaRPr>
            </a:p>
          </p:txBody>
        </p:sp>
      </p:grpSp>
      <p:sp>
        <p:nvSpPr>
          <p:cNvPr id="9" name="Right Arrow 8"/>
          <p:cNvSpPr/>
          <p:nvPr/>
        </p:nvSpPr>
        <p:spPr>
          <a:xfrm>
            <a:off x="5998779" y="4359926"/>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Rectangle 21"/>
          <p:cNvSpPr/>
          <p:nvPr/>
        </p:nvSpPr>
        <p:spPr>
          <a:xfrm>
            <a:off x="1621880" y="4357694"/>
            <a:ext cx="4185761" cy="461665"/>
          </a:xfrm>
          <a:prstGeom prst="rect">
            <a:avLst/>
          </a:prstGeom>
        </p:spPr>
        <p:txBody>
          <a:bodyPr wrap="none">
            <a:spAutoFit/>
          </a:bodyPr>
          <a:lstStyle/>
          <a:p>
            <a:r>
              <a:rPr lang="zh-TW" altLang="en-US" sz="2400" dirty="0" smtClean="0">
                <a:solidFill>
                  <a:schemeClr val="bg1"/>
                </a:solidFill>
                <a:latin typeface="微軟正黑體" pitchFamily="34" charset="-120"/>
                <a:ea typeface="微軟正黑體" pitchFamily="34" charset="-120"/>
              </a:rPr>
              <a:t>限制應用程式所能執行的動作</a:t>
            </a:r>
            <a:endParaRPr lang="en-US" sz="2400" dirty="0" smtClean="0">
              <a:solidFill>
                <a:schemeClr val="bg1"/>
              </a:solidFill>
              <a:latin typeface="微軟正黑體" pitchFamily="34" charset="-120"/>
              <a:ea typeface="微軟正黑體" pitchFamily="34" charset="-120"/>
            </a:endParaRPr>
          </a:p>
        </p:txBody>
      </p:sp>
      <p:pic>
        <p:nvPicPr>
          <p:cNvPr id="54" name="Picture 53" descr="new symbol.png"/>
          <p:cNvPicPr>
            <a:picLocks noChangeAspect="1"/>
          </p:cNvPicPr>
          <p:nvPr/>
        </p:nvPicPr>
        <p:blipFill>
          <a:blip r:embed="rId3" cstate="print"/>
          <a:stretch>
            <a:fillRect/>
          </a:stretch>
        </p:blipFill>
        <p:spPr>
          <a:xfrm>
            <a:off x="8382245" y="4207529"/>
            <a:ext cx="574975" cy="548640"/>
          </a:xfrm>
          <a:prstGeom prst="rect">
            <a:avLst/>
          </a:prstGeom>
        </p:spPr>
      </p:pic>
      <p:grpSp>
        <p:nvGrpSpPr>
          <p:cNvPr id="23" name="Group 46"/>
          <p:cNvGrpSpPr/>
          <p:nvPr/>
        </p:nvGrpSpPr>
        <p:grpSpPr>
          <a:xfrm>
            <a:off x="6684579" y="3427498"/>
            <a:ext cx="2209800" cy="646331"/>
            <a:chOff x="6819900" y="3697069"/>
            <a:chExt cx="2209800" cy="646331"/>
          </a:xfrm>
        </p:grpSpPr>
        <p:sp>
          <p:nvSpPr>
            <p:cNvPr id="46" name="Rounded Rectangle 45"/>
            <p:cNvSpPr/>
            <p:nvPr/>
          </p:nvSpPr>
          <p:spPr bwMode="auto">
            <a:xfrm>
              <a:off x="6819900" y="3715434"/>
              <a:ext cx="2209800" cy="609600"/>
            </a:xfrm>
            <a:prstGeom prst="roundRect">
              <a:avLst/>
            </a:prstGeom>
            <a:solidFill>
              <a:schemeClr val="tx1">
                <a:lumMod val="85000"/>
                <a:alpha val="26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17" name="TextBox 16"/>
            <p:cNvSpPr txBox="1"/>
            <p:nvPr/>
          </p:nvSpPr>
          <p:spPr>
            <a:xfrm>
              <a:off x="6972300" y="3697069"/>
              <a:ext cx="1905000" cy="646331"/>
            </a:xfrm>
            <a:prstGeom prst="rect">
              <a:avLst/>
            </a:prstGeom>
            <a:noFill/>
          </p:spPr>
          <p:txBody>
            <a:bodyPr wrap="square" rtlCol="0">
              <a:spAutoFit/>
            </a:bodyPr>
            <a:lstStyle/>
            <a:p>
              <a:pPr algn="ctr"/>
              <a:r>
                <a:rPr lang="en-US" dirty="0" smtClean="0">
                  <a:solidFill>
                    <a:schemeClr val="bg1"/>
                  </a:solidFill>
                </a:rPr>
                <a:t>Vulnerability</a:t>
              </a:r>
            </a:p>
            <a:p>
              <a:pPr algn="ctr"/>
              <a:r>
                <a:rPr lang="en-US" dirty="0" smtClean="0">
                  <a:solidFill>
                    <a:schemeClr val="bg1"/>
                  </a:solidFill>
                </a:rPr>
                <a:t>Remediation</a:t>
              </a:r>
              <a:endParaRPr lang="en-US" dirty="0">
                <a:solidFill>
                  <a:schemeClr val="bg1"/>
                </a:solidFill>
              </a:endParaRPr>
            </a:p>
          </p:txBody>
        </p:sp>
      </p:grpSp>
      <p:sp>
        <p:nvSpPr>
          <p:cNvPr id="16" name="Right Arrow 15"/>
          <p:cNvSpPr/>
          <p:nvPr/>
        </p:nvSpPr>
        <p:spPr>
          <a:xfrm>
            <a:off x="5998779" y="3502670"/>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ectangle 23"/>
          <p:cNvSpPr/>
          <p:nvPr/>
        </p:nvSpPr>
        <p:spPr>
          <a:xfrm>
            <a:off x="2083544" y="3500438"/>
            <a:ext cx="3262432" cy="461665"/>
          </a:xfrm>
          <a:prstGeom prst="rect">
            <a:avLst/>
          </a:prstGeom>
        </p:spPr>
        <p:txBody>
          <a:bodyPr wrap="none">
            <a:spAutoFit/>
          </a:bodyPr>
          <a:lstStyle/>
          <a:p>
            <a:r>
              <a:rPr lang="zh-TW" altLang="en-US" sz="2400" dirty="0" smtClean="0">
                <a:solidFill>
                  <a:schemeClr val="bg1"/>
                </a:solidFill>
                <a:latin typeface="微軟正黑體" pitchFamily="34" charset="-120"/>
                <a:ea typeface="微軟正黑體" pitchFamily="34" charset="-120"/>
              </a:rPr>
              <a:t>阻擋已知及未知的弱點</a:t>
            </a:r>
            <a:endParaRPr lang="en-US" sz="2400" dirty="0" smtClean="0">
              <a:solidFill>
                <a:schemeClr val="bg1"/>
              </a:solidFill>
              <a:latin typeface="微軟正黑體" pitchFamily="34" charset="-120"/>
              <a:ea typeface="微軟正黑體" pitchFamily="34" charset="-120"/>
            </a:endParaRPr>
          </a:p>
        </p:txBody>
      </p:sp>
      <p:pic>
        <p:nvPicPr>
          <p:cNvPr id="55" name="Picture 54" descr="new symbol.png"/>
          <p:cNvPicPr>
            <a:picLocks noChangeAspect="1"/>
          </p:cNvPicPr>
          <p:nvPr/>
        </p:nvPicPr>
        <p:blipFill>
          <a:blip r:embed="rId3" cstate="print"/>
          <a:stretch>
            <a:fillRect/>
          </a:stretch>
        </p:blipFill>
        <p:spPr>
          <a:xfrm>
            <a:off x="8382245" y="3340752"/>
            <a:ext cx="574975" cy="548640"/>
          </a:xfrm>
          <a:prstGeom prst="rect">
            <a:avLst/>
          </a:prstGeom>
        </p:spPr>
      </p:pic>
      <p:sp>
        <p:nvSpPr>
          <p:cNvPr id="62" name="Right Arrow 61"/>
          <p:cNvSpPr/>
          <p:nvPr/>
        </p:nvSpPr>
        <p:spPr>
          <a:xfrm>
            <a:off x="5998779" y="2645414"/>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3" name="Rectangle 62"/>
          <p:cNvSpPr/>
          <p:nvPr/>
        </p:nvSpPr>
        <p:spPr>
          <a:xfrm>
            <a:off x="1428760" y="2643182"/>
            <a:ext cx="4572000" cy="461665"/>
          </a:xfrm>
          <a:prstGeom prst="rect">
            <a:avLst/>
          </a:prstGeom>
        </p:spPr>
        <p:txBody>
          <a:bodyPr wrap="square">
            <a:spAutoFit/>
          </a:bodyPr>
          <a:lstStyle/>
          <a:p>
            <a:pPr marL="0" lvl="1"/>
            <a:r>
              <a:rPr lang="zh-TW" altLang="en-US" sz="2400" dirty="0" smtClean="0">
                <a:solidFill>
                  <a:schemeClr val="bg1"/>
                </a:solidFill>
                <a:latin typeface="微軟正黑體" pitchFamily="34" charset="-120"/>
                <a:ea typeface="微軟正黑體" pitchFamily="34" charset="-120"/>
              </a:rPr>
              <a:t>與整合性的安全系統協同作業</a:t>
            </a:r>
            <a:endParaRPr lang="en-US" sz="2400" dirty="0">
              <a:solidFill>
                <a:schemeClr val="bg1"/>
              </a:solidFill>
              <a:latin typeface="微軟正黑體" pitchFamily="34" charset="-120"/>
              <a:ea typeface="微軟正黑體" pitchFamily="34" charset="-120"/>
            </a:endParaRPr>
          </a:p>
        </p:txBody>
      </p:sp>
      <p:sp>
        <p:nvSpPr>
          <p:cNvPr id="60" name="Rounded Rectangle 59"/>
          <p:cNvSpPr/>
          <p:nvPr/>
        </p:nvSpPr>
        <p:spPr bwMode="auto">
          <a:xfrm>
            <a:off x="6684579" y="2579086"/>
            <a:ext cx="2209800" cy="609600"/>
          </a:xfrm>
          <a:prstGeom prst="roundRect">
            <a:avLst/>
          </a:prstGeom>
          <a:solidFill>
            <a:schemeClr val="tx1">
              <a:lumMod val="85000"/>
              <a:alpha val="26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61" name="TextBox 60"/>
          <p:cNvSpPr txBox="1"/>
          <p:nvPr/>
        </p:nvSpPr>
        <p:spPr>
          <a:xfrm>
            <a:off x="6731874" y="2560721"/>
            <a:ext cx="2083675" cy="646331"/>
          </a:xfrm>
          <a:prstGeom prst="rect">
            <a:avLst/>
          </a:prstGeom>
          <a:noFill/>
        </p:spPr>
        <p:txBody>
          <a:bodyPr wrap="square" rtlCol="0">
            <a:spAutoFit/>
          </a:bodyPr>
          <a:lstStyle/>
          <a:p>
            <a:pPr algn="ctr"/>
            <a:r>
              <a:rPr lang="en-US" dirty="0" smtClean="0">
                <a:solidFill>
                  <a:schemeClr val="bg1"/>
                </a:solidFill>
              </a:rPr>
              <a:t>Forefront “Stirling”</a:t>
            </a:r>
          </a:p>
          <a:p>
            <a:pPr algn="ctr"/>
            <a:r>
              <a:rPr lang="en-US" dirty="0" smtClean="0">
                <a:solidFill>
                  <a:schemeClr val="bg1"/>
                </a:solidFill>
              </a:rPr>
              <a:t>Dynamic Response</a:t>
            </a:r>
            <a:endParaRPr lang="en-US" dirty="0">
              <a:solidFill>
                <a:schemeClr val="bg1"/>
              </a:solidFill>
            </a:endParaRPr>
          </a:p>
        </p:txBody>
      </p:sp>
      <p:pic>
        <p:nvPicPr>
          <p:cNvPr id="64" name="Picture 63" descr="new symbol.png"/>
          <p:cNvPicPr>
            <a:picLocks noChangeAspect="1"/>
          </p:cNvPicPr>
          <p:nvPr/>
        </p:nvPicPr>
        <p:blipFill>
          <a:blip r:embed="rId3" cstate="print"/>
          <a:stretch>
            <a:fillRect/>
          </a:stretch>
        </p:blipFill>
        <p:spPr>
          <a:xfrm>
            <a:off x="8382245" y="2465121"/>
            <a:ext cx="574975" cy="548640"/>
          </a:xfrm>
          <a:prstGeom prst="rect">
            <a:avLst/>
          </a:prstGeom>
        </p:spPr>
      </p:pic>
      <p:sp>
        <p:nvSpPr>
          <p:cNvPr id="76" name="Rounded Rectangle 75"/>
          <p:cNvSpPr/>
          <p:nvPr/>
        </p:nvSpPr>
        <p:spPr bwMode="auto">
          <a:xfrm>
            <a:off x="1397876" y="6233447"/>
            <a:ext cx="7388772" cy="609600"/>
          </a:xfrm>
          <a:prstGeom prst="roundRect">
            <a:avLst/>
          </a:prstGeom>
          <a:solidFill>
            <a:schemeClr val="tx1">
              <a:lumMod val="85000"/>
              <a:alpha val="26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77" name="TextBox 76"/>
          <p:cNvSpPr txBox="1"/>
          <p:nvPr/>
        </p:nvSpPr>
        <p:spPr>
          <a:xfrm>
            <a:off x="1652661" y="6345816"/>
            <a:ext cx="6879202" cy="461665"/>
          </a:xfrm>
          <a:prstGeom prst="rect">
            <a:avLst/>
          </a:prstGeom>
          <a:noFill/>
        </p:spPr>
        <p:txBody>
          <a:bodyPr wrap="square" rtlCol="0">
            <a:spAutoFit/>
          </a:bodyPr>
          <a:lstStyle/>
          <a:p>
            <a:pPr algn="ctr"/>
            <a:r>
              <a:rPr lang="zh-TW" altLang="en-US" sz="2400" b="1" dirty="0" smtClean="0">
                <a:solidFill>
                  <a:srgbClr val="FF0000"/>
                </a:solidFill>
                <a:ea typeface="微軟正黑體" pitchFamily="34" charset="-120"/>
              </a:rPr>
              <a:t>更多的功能將在 </a:t>
            </a:r>
            <a:r>
              <a:rPr lang="en-US" altLang="zh-TW" sz="2400" b="1" dirty="0" smtClean="0">
                <a:solidFill>
                  <a:srgbClr val="FF0000"/>
                </a:solidFill>
                <a:ea typeface="微軟正黑體" pitchFamily="34" charset="-120"/>
              </a:rPr>
              <a:t>beta</a:t>
            </a:r>
            <a:r>
              <a:rPr lang="zh-TW" altLang="en-US" sz="2400" b="1" dirty="0" smtClean="0">
                <a:solidFill>
                  <a:srgbClr val="FF0000"/>
                </a:solidFill>
                <a:ea typeface="微軟正黑體" pitchFamily="34" charset="-120"/>
              </a:rPr>
              <a:t> </a:t>
            </a:r>
            <a:r>
              <a:rPr lang="en-US" altLang="zh-TW" sz="2400" b="1" dirty="0" smtClean="0">
                <a:solidFill>
                  <a:srgbClr val="FF0000"/>
                </a:solidFill>
                <a:ea typeface="微軟正黑體" pitchFamily="34" charset="-120"/>
              </a:rPr>
              <a:t>2</a:t>
            </a:r>
            <a:r>
              <a:rPr lang="zh-TW" altLang="en-US" sz="2400" b="1" dirty="0" smtClean="0">
                <a:solidFill>
                  <a:srgbClr val="FF0000"/>
                </a:solidFill>
                <a:ea typeface="微軟正黑體" pitchFamily="34" charset="-120"/>
              </a:rPr>
              <a:t> 釋出時發表</a:t>
            </a:r>
            <a:endParaRPr lang="en-US" sz="2400" b="1" dirty="0">
              <a:solidFill>
                <a:srgbClr val="FF0000"/>
              </a:solidFill>
              <a:ea typeface="微軟正黑體" pitchFamily="34" charset="-120"/>
            </a:endParaRPr>
          </a:p>
        </p:txBody>
      </p:sp>
      <p:sp>
        <p:nvSpPr>
          <p:cNvPr id="80" name="Title 1"/>
          <p:cNvSpPr>
            <a:spLocks noGrp="1"/>
          </p:cNvSpPr>
          <p:nvPr>
            <p:ph type="title"/>
          </p:nvPr>
        </p:nvSpPr>
        <p:spPr>
          <a:xfrm>
            <a:off x="387054" y="228600"/>
            <a:ext cx="8375946" cy="1163395"/>
          </a:xfrm>
        </p:spPr>
        <p:txBody>
          <a:bodyPr>
            <a:normAutofit fontScale="90000"/>
          </a:bodyPr>
          <a:lstStyle/>
          <a:p>
            <a:r>
              <a:rPr lang="zh-TW" altLang="en-US" dirty="0" smtClean="0"/>
              <a:t>一致性的防護</a:t>
            </a:r>
            <a:r>
              <a:rPr lang="en-US" dirty="0" smtClean="0"/>
              <a:t/>
            </a:r>
            <a:br>
              <a:rPr lang="en-US" dirty="0" smtClean="0"/>
            </a:br>
            <a:r>
              <a:rPr lang="zh-TW" altLang="en-US" sz="3600" dirty="0" smtClean="0">
                <a:solidFill>
                  <a:srgbClr val="FFFF00"/>
                </a:solidFill>
              </a:rPr>
              <a:t>目前 </a:t>
            </a:r>
            <a:r>
              <a:rPr lang="en-US" sz="3600" dirty="0" smtClean="0">
                <a:solidFill>
                  <a:srgbClr val="FFFF00"/>
                </a:solidFill>
              </a:rPr>
              <a:t>Beta </a:t>
            </a:r>
            <a:r>
              <a:rPr lang="en-US" sz="3600" dirty="0" smtClean="0">
                <a:solidFill>
                  <a:srgbClr val="FFFF00"/>
                </a:solidFill>
              </a:rPr>
              <a:t>1 </a:t>
            </a:r>
            <a:r>
              <a:rPr lang="zh-TW" altLang="en-US" sz="3600" dirty="0" smtClean="0">
                <a:solidFill>
                  <a:srgbClr val="FFFF00"/>
                </a:solidFill>
              </a:rPr>
              <a:t>的技術</a:t>
            </a:r>
            <a:endParaRPr lang="en-US" dirty="0">
              <a:solidFill>
                <a:srgbClr val="FFFF00"/>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62701" y="2540624"/>
            <a:ext cx="2305050" cy="2581275"/>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3"/>
          <p:cNvSpPr txBox="1">
            <a:spLocks noChangeArrowheads="1"/>
          </p:cNvSpPr>
          <p:nvPr/>
        </p:nvSpPr>
        <p:spPr bwMode="auto">
          <a:xfrm>
            <a:off x="339717" y="1713620"/>
            <a:ext cx="2946399" cy="7017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2777" rtl="0" eaLnBrk="1" fontAlgn="base" latinLnBrk="0" hangingPunct="1">
              <a:lnSpc>
                <a:spcPct val="90000"/>
              </a:lnSpc>
              <a:spcBef>
                <a:spcPct val="0"/>
              </a:spcBef>
              <a:spcAft>
                <a:spcPct val="0"/>
              </a:spcAft>
              <a:buClrTx/>
              <a:buSzTx/>
              <a:buFontTx/>
              <a:buNone/>
              <a:tabLst>
                <a:tab pos="4114800" algn="ctr"/>
              </a:tabLst>
              <a:defRPr/>
            </a:pPr>
            <a:r>
              <a:rPr kumimoji="0" lang="en-US" sz="2200" b="1" i="0" u="none" strike="noStrike" kern="1200" normalizeH="0" baseline="0" noProof="0" dirty="0" smtClean="0">
                <a:ln/>
                <a:solidFill>
                  <a:schemeClr val="accent3"/>
                </a:solidFill>
                <a:uLnTx/>
                <a:uFillTx/>
                <a:latin typeface="+mj-lt"/>
                <a:ea typeface="+mn-ea"/>
                <a:cs typeface="Arial" charset="0"/>
              </a:rPr>
              <a:t>AVComparatives</a:t>
            </a:r>
          </a:p>
          <a:p>
            <a:pPr marL="0" marR="0" lvl="0" indent="0" algn="ctr" defTabSz="912777" rtl="0" eaLnBrk="1" fontAlgn="base" latinLnBrk="0" hangingPunct="1">
              <a:lnSpc>
                <a:spcPct val="90000"/>
              </a:lnSpc>
              <a:spcBef>
                <a:spcPct val="0"/>
              </a:spcBef>
              <a:spcAft>
                <a:spcPct val="0"/>
              </a:spcAft>
              <a:buClrTx/>
              <a:buSzTx/>
              <a:buFontTx/>
              <a:buNone/>
              <a:tabLst>
                <a:tab pos="4114800" algn="ctr"/>
              </a:tabLst>
              <a:defRPr/>
            </a:pPr>
            <a:r>
              <a:rPr lang="en-US" sz="2200" b="1" dirty="0" smtClean="0">
                <a:ln/>
                <a:solidFill>
                  <a:schemeClr val="accent3"/>
                </a:solidFill>
                <a:latin typeface="+mj-lt"/>
                <a:cs typeface="Arial" charset="0"/>
              </a:rPr>
              <a:t>(Feb 2008)</a:t>
            </a:r>
            <a:endParaRPr kumimoji="0" lang="en-US" sz="2200" b="1" i="0" u="none" strike="noStrike" kern="1200" normalizeH="0" baseline="0" noProof="0" dirty="0">
              <a:ln/>
              <a:solidFill>
                <a:schemeClr val="accent3"/>
              </a:solidFill>
              <a:uLnTx/>
              <a:uFillTx/>
              <a:latin typeface="+mj-lt"/>
              <a:ea typeface="+mn-ea"/>
              <a:cs typeface="Arial" charset="0"/>
            </a:endParaRPr>
          </a:p>
        </p:txBody>
      </p:sp>
      <p:sp>
        <p:nvSpPr>
          <p:cNvPr id="6" name="TextBox 5"/>
          <p:cNvSpPr txBox="1"/>
          <p:nvPr/>
        </p:nvSpPr>
        <p:spPr>
          <a:xfrm>
            <a:off x="3209936" y="5186290"/>
            <a:ext cx="2933700" cy="600164"/>
          </a:xfrm>
          <a:prstGeom prst="rect">
            <a:avLst/>
          </a:prstGeom>
          <a:noFill/>
        </p:spPr>
        <p:txBody>
          <a:bodyPr wrap="square" rtlCol="0">
            <a:spAutoFit/>
          </a:bodyPr>
          <a:lstStyle/>
          <a:p>
            <a:pPr algn="ctr"/>
            <a:r>
              <a:rPr lang="en-US" sz="1100" dirty="0" smtClean="0">
                <a:solidFill>
                  <a:schemeClr val="bg1"/>
                </a:solidFill>
              </a:rPr>
              <a:t>Results of testing of 29 anti-virus engines against more than 870,000 malware files discovered during the last six months</a:t>
            </a:r>
            <a:endParaRPr lang="en-US" sz="1100" dirty="0">
              <a:solidFill>
                <a:schemeClr val="bg1"/>
              </a:solidFill>
            </a:endParaRPr>
          </a:p>
        </p:txBody>
      </p:sp>
      <p:sp>
        <p:nvSpPr>
          <p:cNvPr id="7" name="TextBox 6"/>
          <p:cNvSpPr txBox="1"/>
          <p:nvPr/>
        </p:nvSpPr>
        <p:spPr>
          <a:xfrm>
            <a:off x="434966" y="4352188"/>
            <a:ext cx="2806700" cy="600164"/>
          </a:xfrm>
          <a:prstGeom prst="rect">
            <a:avLst/>
          </a:prstGeom>
          <a:noFill/>
        </p:spPr>
        <p:txBody>
          <a:bodyPr wrap="square" rtlCol="0">
            <a:spAutoFit/>
          </a:bodyPr>
          <a:lstStyle/>
          <a:p>
            <a:pPr algn="ctr"/>
            <a:r>
              <a:rPr lang="en-US" sz="1100" dirty="0" smtClean="0">
                <a:solidFill>
                  <a:schemeClr val="bg1"/>
                </a:solidFill>
              </a:rPr>
              <a:t>Test of consumer anti-virus products using a malware sample covering approximately the last three years. </a:t>
            </a:r>
            <a:endParaRPr lang="en-US" sz="1100" dirty="0">
              <a:solidFill>
                <a:schemeClr val="bg1"/>
              </a:solidFill>
            </a:endParaRPr>
          </a:p>
        </p:txBody>
      </p:sp>
      <p:sp>
        <p:nvSpPr>
          <p:cNvPr id="8" name="TextBox 7"/>
          <p:cNvSpPr txBox="1"/>
          <p:nvPr/>
        </p:nvSpPr>
        <p:spPr>
          <a:xfrm>
            <a:off x="454016" y="3929066"/>
            <a:ext cx="2806700" cy="523220"/>
          </a:xfrm>
          <a:prstGeom prst="rect">
            <a:avLst/>
          </a:prstGeom>
          <a:noFill/>
        </p:spPr>
        <p:txBody>
          <a:bodyPr wrap="square" rtlCol="0">
            <a:spAutoFit/>
          </a:bodyPr>
          <a:lstStyle/>
          <a:p>
            <a:pPr algn="ctr"/>
            <a:r>
              <a:rPr lang="en-US" sz="1400" b="1" i="1" dirty="0" smtClean="0">
                <a:solidFill>
                  <a:schemeClr val="bg1"/>
                </a:solidFill>
              </a:rPr>
              <a:t>Received  AVComparatives Advanced Certification</a:t>
            </a:r>
            <a:endParaRPr lang="en-US" sz="1400" b="1" i="1" dirty="0">
              <a:solidFill>
                <a:schemeClr val="bg1"/>
              </a:solidFill>
            </a:endParaRPr>
          </a:p>
        </p:txBody>
      </p:sp>
      <p:sp>
        <p:nvSpPr>
          <p:cNvPr id="9" name="Rectangle 3"/>
          <p:cNvSpPr txBox="1">
            <a:spLocks noChangeArrowheads="1"/>
          </p:cNvSpPr>
          <p:nvPr/>
        </p:nvSpPr>
        <p:spPr bwMode="auto">
          <a:xfrm>
            <a:off x="552441" y="5013285"/>
            <a:ext cx="2590799" cy="7017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2777" rtl="0" eaLnBrk="1" fontAlgn="base" latinLnBrk="0" hangingPunct="1">
              <a:lnSpc>
                <a:spcPct val="90000"/>
              </a:lnSpc>
              <a:spcBef>
                <a:spcPct val="0"/>
              </a:spcBef>
              <a:spcAft>
                <a:spcPct val="0"/>
              </a:spcAft>
              <a:buClrTx/>
              <a:buSzTx/>
              <a:buFontTx/>
              <a:buNone/>
              <a:tabLst>
                <a:tab pos="4114800" algn="ctr"/>
              </a:tabLst>
              <a:defRPr/>
            </a:pPr>
            <a:r>
              <a:rPr kumimoji="0" lang="en-US" sz="2200" b="1" i="0" u="none" strike="noStrike" kern="1200" normalizeH="0" baseline="0" noProof="0" dirty="0" smtClean="0">
                <a:ln/>
                <a:solidFill>
                  <a:schemeClr val="accent3"/>
                </a:solidFill>
                <a:uLnTx/>
                <a:uFillTx/>
                <a:latin typeface="+mj-lt"/>
                <a:ea typeface="+mn-ea"/>
                <a:cs typeface="Arial" charset="0"/>
              </a:rPr>
              <a:t>FCS Awards &amp; Certifications</a:t>
            </a:r>
            <a:endParaRPr kumimoji="0" lang="en-US" sz="2200" b="1" i="0" u="none" strike="noStrike" kern="1200" normalizeH="0" baseline="0" noProof="0" dirty="0">
              <a:ln/>
              <a:solidFill>
                <a:schemeClr val="accent3"/>
              </a:solidFill>
              <a:uLnTx/>
              <a:uFillTx/>
              <a:latin typeface="+mj-lt"/>
              <a:ea typeface="+mn-ea"/>
              <a:cs typeface="Arial" charset="0"/>
            </a:endParaRPr>
          </a:p>
        </p:txBody>
      </p:sp>
      <p:pic>
        <p:nvPicPr>
          <p:cNvPr id="10" name="Picture 2" descr="I:\SHOW_ART\07_Shows\Forefront_Launch_05-02\Speaker Art\Muglia\Checkmark_EB1.png"/>
          <p:cNvPicPr>
            <a:picLocks noChangeAspect="1" noChangeArrowheads="1"/>
          </p:cNvPicPr>
          <p:nvPr/>
        </p:nvPicPr>
        <p:blipFill>
          <a:blip r:embed="rId3" cstate="print"/>
          <a:srcRect/>
          <a:stretch>
            <a:fillRect/>
          </a:stretch>
        </p:blipFill>
        <p:spPr bwMode="auto">
          <a:xfrm rot="1060808">
            <a:off x="543484" y="5800236"/>
            <a:ext cx="532941" cy="715297"/>
          </a:xfrm>
          <a:prstGeom prst="roundRect">
            <a:avLst>
              <a:gd name="adj" fmla="val 4167"/>
            </a:avLst>
          </a:prstGeom>
          <a:solidFill>
            <a:srgbClr val="FFFFFF"/>
          </a:solidFill>
          <a:ln w="76200" cap="sq">
            <a:solidFill>
              <a:srgbClr val="292929"/>
            </a:solidFill>
            <a:miter lim="800000"/>
          </a:ln>
          <a:effectLst>
            <a:glow rad="228600">
              <a:schemeClr val="tx1">
                <a:alpha val="40000"/>
              </a:schemeClr>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 name="Picture 2" descr="http://www.icsalabs.com/icsa/images/cert-av-clr.gif"/>
          <p:cNvPicPr>
            <a:picLocks noChangeAspect="1" noChangeArrowheads="1"/>
          </p:cNvPicPr>
          <p:nvPr/>
        </p:nvPicPr>
        <p:blipFill>
          <a:blip r:embed="rId4"/>
          <a:srcRect/>
          <a:stretch>
            <a:fillRect/>
          </a:stretch>
        </p:blipFill>
        <p:spPr bwMode="auto">
          <a:xfrm rot="1060808">
            <a:off x="1492086" y="5804779"/>
            <a:ext cx="617734" cy="813364"/>
          </a:xfrm>
          <a:prstGeom prst="roundRect">
            <a:avLst>
              <a:gd name="adj" fmla="val 4167"/>
            </a:avLst>
          </a:prstGeom>
          <a:solidFill>
            <a:srgbClr val="FFFFFF"/>
          </a:solidFill>
          <a:ln w="76200" cap="sq">
            <a:solidFill>
              <a:srgbClr val="292929"/>
            </a:solidFill>
            <a:miter lim="800000"/>
          </a:ln>
          <a:effectLst>
            <a:glow rad="228600">
              <a:schemeClr val="tx1">
                <a:alpha val="40000"/>
              </a:schemeClr>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2" name="Picture 3"/>
          <p:cNvPicPr>
            <a:picLocks noChangeAspect="1" noChangeArrowheads="1"/>
          </p:cNvPicPr>
          <p:nvPr/>
        </p:nvPicPr>
        <p:blipFill>
          <a:blip r:embed="rId5"/>
          <a:srcRect l="8074" t="5959" r="13792" b="9942"/>
          <a:stretch>
            <a:fillRect/>
          </a:stretch>
        </p:blipFill>
        <p:spPr bwMode="auto">
          <a:xfrm rot="1060808">
            <a:off x="2474091" y="5796987"/>
            <a:ext cx="675642" cy="873390"/>
          </a:xfrm>
          <a:prstGeom prst="roundRect">
            <a:avLst>
              <a:gd name="adj" fmla="val 4167"/>
            </a:avLst>
          </a:prstGeom>
          <a:solidFill>
            <a:srgbClr val="FFFFFF"/>
          </a:solidFill>
          <a:ln w="76200" cap="sq">
            <a:solidFill>
              <a:srgbClr val="292929"/>
            </a:solidFill>
            <a:miter lim="800000"/>
          </a:ln>
          <a:effectLst>
            <a:glow rad="228600">
              <a:schemeClr val="tx1">
                <a:alpha val="40000"/>
              </a:schemeClr>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3" name="TextBox 12"/>
          <p:cNvSpPr txBox="1"/>
          <p:nvPr/>
        </p:nvSpPr>
        <p:spPr>
          <a:xfrm>
            <a:off x="381000" y="1375090"/>
            <a:ext cx="8331200" cy="369332"/>
          </a:xfrm>
          <a:prstGeom prst="rect">
            <a:avLst/>
          </a:prstGeom>
          <a:solidFill>
            <a:schemeClr val="tx1"/>
          </a:solidFill>
        </p:spPr>
        <p:txBody>
          <a:bodyPr wrap="square" rtlCol="0">
            <a:spAutoFit/>
          </a:bodyPr>
          <a:lstStyle/>
          <a:p>
            <a:pPr algn="ctr"/>
            <a:r>
              <a:rPr lang="zh-TW" altLang="en-US" dirty="0" smtClean="0">
                <a:solidFill>
                  <a:schemeClr val="bg2"/>
                </a:solidFill>
                <a:latin typeface="微軟正黑體" pitchFamily="34" charset="-120"/>
                <a:ea typeface="微軟正黑體" pitchFamily="34" charset="-120"/>
              </a:rPr>
              <a:t>在近期的測試中、微軟被評比為病毒防護的領導者</a:t>
            </a:r>
            <a:endParaRPr lang="en-US" dirty="0">
              <a:solidFill>
                <a:schemeClr val="bg2"/>
              </a:solidFill>
              <a:latin typeface="微軟正黑體" pitchFamily="34" charset="-120"/>
              <a:ea typeface="微軟正黑體" pitchFamily="34" charset="-120"/>
            </a:endParaRPr>
          </a:p>
        </p:txBody>
      </p:sp>
      <p:sp>
        <p:nvSpPr>
          <p:cNvPr id="14" name="Rectangle 13"/>
          <p:cNvSpPr/>
          <p:nvPr/>
        </p:nvSpPr>
        <p:spPr>
          <a:xfrm>
            <a:off x="3390899" y="2512049"/>
            <a:ext cx="2476501" cy="26860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5" name="Table 14"/>
          <p:cNvGraphicFramePr>
            <a:graphicFrameLocks noGrp="1"/>
          </p:cNvGraphicFramePr>
          <p:nvPr/>
        </p:nvGraphicFramePr>
        <p:xfrm>
          <a:off x="3405187" y="2496047"/>
          <a:ext cx="2443163" cy="2685427"/>
        </p:xfrm>
        <a:graphic>
          <a:graphicData uri="http://schemas.openxmlformats.org/drawingml/2006/table">
            <a:tbl>
              <a:tblPr/>
              <a:tblGrid>
                <a:gridCol w="1545675"/>
                <a:gridCol w="897488"/>
              </a:tblGrid>
              <a:tr h="231787">
                <a:tc>
                  <a:txBody>
                    <a:bodyPr/>
                    <a:lstStyle/>
                    <a:p>
                      <a:pPr marL="0" marR="0">
                        <a:lnSpc>
                          <a:spcPct val="115000"/>
                        </a:lnSpc>
                        <a:spcBef>
                          <a:spcPts val="0"/>
                        </a:spcBef>
                        <a:spcAft>
                          <a:spcPts val="0"/>
                        </a:spcAft>
                      </a:pPr>
                      <a:r>
                        <a:rPr lang="en-US" sz="1400" i="1" dirty="0">
                          <a:solidFill>
                            <a:schemeClr val="bg2"/>
                          </a:solidFill>
                          <a:latin typeface="Calibri"/>
                          <a:ea typeface="Calibri"/>
                          <a:cs typeface="Times New Roman"/>
                        </a:rPr>
                        <a:t>Kaspersky</a:t>
                      </a:r>
                      <a:endParaRPr lang="en-US" sz="1100" dirty="0">
                        <a:solidFill>
                          <a:schemeClr val="bg2"/>
                        </a:solidFill>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400" i="1" dirty="0">
                          <a:solidFill>
                            <a:schemeClr val="bg2"/>
                          </a:solidFill>
                          <a:latin typeface="Calibri"/>
                          <a:ea typeface="Calibri"/>
                          <a:cs typeface="Times New Roman"/>
                        </a:rPr>
                        <a:t>97.4%</a:t>
                      </a:r>
                      <a:endParaRPr lang="en-US" sz="1100" dirty="0">
                        <a:solidFill>
                          <a:schemeClr val="bg2"/>
                        </a:solidFill>
                        <a:latin typeface="Calibri"/>
                        <a:ea typeface="Calibri"/>
                        <a:cs typeface="Times New Roman"/>
                      </a:endParaRPr>
                    </a:p>
                  </a:txBody>
                  <a:tcPr marL="68580" marR="68580"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231787">
                <a:tc>
                  <a:txBody>
                    <a:bodyPr/>
                    <a:lstStyle/>
                    <a:p>
                      <a:pPr marL="0" marR="0">
                        <a:lnSpc>
                          <a:spcPct val="115000"/>
                        </a:lnSpc>
                        <a:spcBef>
                          <a:spcPts val="0"/>
                        </a:spcBef>
                        <a:spcAft>
                          <a:spcPts val="0"/>
                        </a:spcAft>
                      </a:pPr>
                      <a:r>
                        <a:rPr lang="en-US" sz="1400" i="1" dirty="0">
                          <a:solidFill>
                            <a:schemeClr val="bg2"/>
                          </a:solidFill>
                          <a:latin typeface="Calibri"/>
                          <a:ea typeface="Calibri"/>
                          <a:cs typeface="Times New Roman"/>
                        </a:rPr>
                        <a:t>Symantec</a:t>
                      </a:r>
                      <a:endParaRPr lang="en-US" sz="1100" dirty="0">
                        <a:solidFill>
                          <a:schemeClr val="bg2"/>
                        </a:solidFill>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i="1" dirty="0">
                          <a:solidFill>
                            <a:schemeClr val="bg2"/>
                          </a:solidFill>
                          <a:latin typeface="Calibri"/>
                          <a:ea typeface="Calibri"/>
                          <a:cs typeface="Times New Roman"/>
                        </a:rPr>
                        <a:t>96.1%</a:t>
                      </a:r>
                      <a:endParaRPr lang="en-US" sz="1100" dirty="0">
                        <a:solidFill>
                          <a:schemeClr val="bg2"/>
                        </a:solidFill>
                        <a:latin typeface="Calibri"/>
                        <a:ea typeface="Calibri"/>
                        <a:cs typeface="Times New Roman"/>
                      </a:endParaRPr>
                    </a:p>
                  </a:txBody>
                  <a:tcPr marL="68580" marR="68580" marT="0" marB="0">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r>
              <a:tr h="231787">
                <a:tc>
                  <a:txBody>
                    <a:bodyPr/>
                    <a:lstStyle/>
                    <a:p>
                      <a:pPr marL="0" marR="0">
                        <a:lnSpc>
                          <a:spcPct val="115000"/>
                        </a:lnSpc>
                        <a:spcBef>
                          <a:spcPts val="0"/>
                        </a:spcBef>
                        <a:spcAft>
                          <a:spcPts val="0"/>
                        </a:spcAft>
                      </a:pPr>
                      <a:r>
                        <a:rPr lang="en-US" sz="1400" b="1" i="1" dirty="0">
                          <a:solidFill>
                            <a:srgbClr val="FF0000"/>
                          </a:solidFill>
                          <a:latin typeface="Calibri"/>
                          <a:ea typeface="Calibri"/>
                          <a:cs typeface="Times New Roman"/>
                        </a:rPr>
                        <a:t>Microsoft</a:t>
                      </a:r>
                      <a:endParaRPr lang="en-US" sz="1100" dirty="0">
                        <a:solidFill>
                          <a:srgbClr val="FF0000"/>
                        </a:solidFill>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r">
                        <a:lnSpc>
                          <a:spcPct val="115000"/>
                        </a:lnSpc>
                        <a:spcBef>
                          <a:spcPts val="0"/>
                        </a:spcBef>
                        <a:spcAft>
                          <a:spcPts val="0"/>
                        </a:spcAft>
                      </a:pPr>
                      <a:r>
                        <a:rPr lang="en-US" sz="1400" b="1" i="1" dirty="0">
                          <a:solidFill>
                            <a:srgbClr val="FF0000"/>
                          </a:solidFill>
                          <a:latin typeface="Calibri"/>
                          <a:ea typeface="Calibri"/>
                          <a:cs typeface="Times New Roman"/>
                        </a:rPr>
                        <a:t>96.1%</a:t>
                      </a:r>
                      <a:endParaRPr lang="en-US" sz="1100" dirty="0">
                        <a:solidFill>
                          <a:srgbClr val="FF0000"/>
                        </a:solidFill>
                        <a:latin typeface="Calibri"/>
                        <a:ea typeface="Calibri"/>
                        <a:cs typeface="Times New Roman"/>
                      </a:endParaRPr>
                    </a:p>
                  </a:txBody>
                  <a:tcPr marL="68580" marR="68580"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pattFill prst="pct20">
                      <a:fgClr>
                        <a:srgbClr val="FFFFFF"/>
                      </a:fgClr>
                      <a:bgClr>
                        <a:srgbClr val="DFDFDF"/>
                      </a:bgClr>
                    </a:pattFill>
                  </a:tcPr>
                </a:tc>
              </a:tr>
              <a:tr h="231787">
                <a:tc>
                  <a:txBody>
                    <a:bodyPr/>
                    <a:lstStyle/>
                    <a:p>
                      <a:pPr marL="0" marR="0">
                        <a:lnSpc>
                          <a:spcPct val="115000"/>
                        </a:lnSpc>
                        <a:spcBef>
                          <a:spcPts val="0"/>
                        </a:spcBef>
                        <a:spcAft>
                          <a:spcPts val="0"/>
                        </a:spcAft>
                      </a:pPr>
                      <a:r>
                        <a:rPr lang="en-US" sz="1400" i="1" dirty="0">
                          <a:solidFill>
                            <a:schemeClr val="bg2"/>
                          </a:solidFill>
                          <a:latin typeface="Calibri"/>
                          <a:ea typeface="Calibri"/>
                          <a:cs typeface="Times New Roman"/>
                        </a:rPr>
                        <a:t>Trend Micro</a:t>
                      </a:r>
                      <a:endParaRPr lang="en-US" sz="1100" dirty="0">
                        <a:solidFill>
                          <a:schemeClr val="bg2"/>
                        </a:solidFill>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400" i="1" dirty="0">
                          <a:solidFill>
                            <a:schemeClr val="bg2"/>
                          </a:solidFill>
                          <a:latin typeface="Calibri"/>
                          <a:ea typeface="Calibri"/>
                          <a:cs typeface="Times New Roman"/>
                        </a:rPr>
                        <a:t>95.4%</a:t>
                      </a:r>
                      <a:endParaRPr lang="en-US" sz="1100" dirty="0">
                        <a:solidFill>
                          <a:schemeClr val="bg2"/>
                        </a:solidFill>
                        <a:latin typeface="Calibri"/>
                        <a:ea typeface="Calibri"/>
                        <a:cs typeface="Times New Roman"/>
                      </a:endParaRPr>
                    </a:p>
                  </a:txBody>
                  <a:tcPr marL="68580" marR="68580"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231787">
                <a:tc>
                  <a:txBody>
                    <a:bodyPr/>
                    <a:lstStyle/>
                    <a:p>
                      <a:pPr marL="0" marR="0">
                        <a:lnSpc>
                          <a:spcPct val="115000"/>
                        </a:lnSpc>
                        <a:spcBef>
                          <a:spcPts val="0"/>
                        </a:spcBef>
                        <a:spcAft>
                          <a:spcPts val="0"/>
                        </a:spcAft>
                      </a:pPr>
                      <a:r>
                        <a:rPr lang="en-US" sz="1400" i="1" dirty="0">
                          <a:solidFill>
                            <a:schemeClr val="bg2"/>
                          </a:solidFill>
                          <a:latin typeface="Calibri"/>
                          <a:ea typeface="Calibri"/>
                          <a:cs typeface="Times New Roman"/>
                        </a:rPr>
                        <a:t>AVG</a:t>
                      </a:r>
                      <a:endParaRPr lang="en-US" sz="1100" dirty="0">
                        <a:solidFill>
                          <a:schemeClr val="bg2"/>
                        </a:solidFill>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400" i="1" dirty="0">
                          <a:solidFill>
                            <a:schemeClr val="bg2"/>
                          </a:solidFill>
                          <a:latin typeface="Calibri"/>
                          <a:ea typeface="Calibri"/>
                          <a:cs typeface="Times New Roman"/>
                        </a:rPr>
                        <a:t>95.1%</a:t>
                      </a:r>
                      <a:endParaRPr lang="en-US" sz="1100" dirty="0">
                        <a:solidFill>
                          <a:schemeClr val="bg2"/>
                        </a:solidFill>
                        <a:latin typeface="Calibri"/>
                        <a:ea typeface="Calibri"/>
                        <a:cs typeface="Times New Roman"/>
                      </a:endParaRPr>
                    </a:p>
                  </a:txBody>
                  <a:tcPr marL="68580" marR="68580" marT="0" marB="0">
                    <a:lnL>
                      <a:noFill/>
                    </a:lnL>
                    <a:lnR w="19050" cap="flat" cmpd="sng" algn="ctr">
                      <a:solidFill>
                        <a:srgbClr val="000000"/>
                      </a:solidFill>
                      <a:prstDash val="solid"/>
                      <a:round/>
                      <a:headEnd type="none" w="med" len="med"/>
                      <a:tailEnd type="none" w="med" len="med"/>
                    </a:lnR>
                    <a:lnT>
                      <a:noFill/>
                    </a:lnT>
                    <a:lnB>
                      <a:noFill/>
                    </a:lnB>
                  </a:tcPr>
                </a:tc>
              </a:tr>
              <a:tr h="231787">
                <a:tc>
                  <a:txBody>
                    <a:bodyPr/>
                    <a:lstStyle/>
                    <a:p>
                      <a:pPr marL="0" marR="0">
                        <a:lnSpc>
                          <a:spcPct val="115000"/>
                        </a:lnSpc>
                        <a:spcBef>
                          <a:spcPts val="0"/>
                        </a:spcBef>
                        <a:spcAft>
                          <a:spcPts val="0"/>
                        </a:spcAft>
                      </a:pPr>
                      <a:r>
                        <a:rPr lang="en-US" sz="1400" i="1" dirty="0">
                          <a:solidFill>
                            <a:schemeClr val="bg2"/>
                          </a:solidFill>
                          <a:latin typeface="Calibri"/>
                          <a:ea typeface="Calibri"/>
                          <a:cs typeface="Times New Roman"/>
                        </a:rPr>
                        <a:t>Sophos</a:t>
                      </a:r>
                      <a:endParaRPr lang="en-US" sz="1100" dirty="0">
                        <a:solidFill>
                          <a:schemeClr val="bg2"/>
                        </a:solidFill>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400" i="1" dirty="0">
                          <a:solidFill>
                            <a:schemeClr val="bg2"/>
                          </a:solidFill>
                          <a:latin typeface="Calibri"/>
                          <a:ea typeface="Calibri"/>
                          <a:cs typeface="Times New Roman"/>
                        </a:rPr>
                        <a:t>95.0%</a:t>
                      </a:r>
                      <a:endParaRPr lang="en-US" sz="1100" dirty="0">
                        <a:solidFill>
                          <a:schemeClr val="bg2"/>
                        </a:solidFill>
                        <a:latin typeface="Calibri"/>
                        <a:ea typeface="Calibri"/>
                        <a:cs typeface="Times New Roman"/>
                      </a:endParaRPr>
                    </a:p>
                  </a:txBody>
                  <a:tcPr marL="68580" marR="68580" marT="0" marB="0">
                    <a:lnL>
                      <a:noFill/>
                    </a:lnL>
                    <a:lnR w="19050" cap="flat" cmpd="sng" algn="ctr">
                      <a:solidFill>
                        <a:srgbClr val="000000"/>
                      </a:solidFill>
                      <a:prstDash val="solid"/>
                      <a:round/>
                      <a:headEnd type="none" w="med" len="med"/>
                      <a:tailEnd type="none" w="med" len="med"/>
                    </a:lnR>
                    <a:lnT>
                      <a:noFill/>
                    </a:lnT>
                    <a:lnB>
                      <a:noFill/>
                    </a:lnB>
                  </a:tcPr>
                </a:tc>
              </a:tr>
              <a:tr h="231787">
                <a:tc>
                  <a:txBody>
                    <a:bodyPr/>
                    <a:lstStyle/>
                    <a:p>
                      <a:pPr marL="0" marR="0">
                        <a:lnSpc>
                          <a:spcPct val="115000"/>
                        </a:lnSpc>
                        <a:spcBef>
                          <a:spcPts val="0"/>
                        </a:spcBef>
                        <a:spcAft>
                          <a:spcPts val="0"/>
                        </a:spcAft>
                      </a:pPr>
                      <a:r>
                        <a:rPr lang="en-US" sz="1400" i="1" dirty="0">
                          <a:solidFill>
                            <a:schemeClr val="bg2"/>
                          </a:solidFill>
                          <a:latin typeface="Calibri"/>
                          <a:ea typeface="Calibri"/>
                          <a:cs typeface="Times New Roman"/>
                        </a:rPr>
                        <a:t>NOD32</a:t>
                      </a:r>
                      <a:endParaRPr lang="en-US" sz="1100" dirty="0">
                        <a:solidFill>
                          <a:schemeClr val="bg2"/>
                        </a:solidFill>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400" i="1" dirty="0">
                          <a:solidFill>
                            <a:schemeClr val="bg2"/>
                          </a:solidFill>
                          <a:latin typeface="Calibri"/>
                          <a:ea typeface="Calibri"/>
                          <a:cs typeface="Times New Roman"/>
                        </a:rPr>
                        <a:t>93.6%</a:t>
                      </a:r>
                      <a:endParaRPr lang="en-US" sz="1100" dirty="0">
                        <a:solidFill>
                          <a:schemeClr val="bg2"/>
                        </a:solidFill>
                        <a:latin typeface="Calibri"/>
                        <a:ea typeface="Calibri"/>
                        <a:cs typeface="Times New Roman"/>
                      </a:endParaRPr>
                    </a:p>
                  </a:txBody>
                  <a:tcPr marL="68580" marR="68580" marT="0" marB="0">
                    <a:lnL>
                      <a:noFill/>
                    </a:lnL>
                    <a:lnR w="19050" cap="flat" cmpd="sng" algn="ctr">
                      <a:solidFill>
                        <a:srgbClr val="000000"/>
                      </a:solidFill>
                      <a:prstDash val="solid"/>
                      <a:round/>
                      <a:headEnd type="none" w="med" len="med"/>
                      <a:tailEnd type="none" w="med" len="med"/>
                    </a:lnR>
                    <a:lnT>
                      <a:noFill/>
                    </a:lnT>
                    <a:lnB>
                      <a:noFill/>
                    </a:lnB>
                  </a:tcPr>
                </a:tc>
              </a:tr>
              <a:tr h="231787">
                <a:tc>
                  <a:txBody>
                    <a:bodyPr/>
                    <a:lstStyle/>
                    <a:p>
                      <a:pPr marL="0" marR="0">
                        <a:lnSpc>
                          <a:spcPct val="115000"/>
                        </a:lnSpc>
                        <a:spcBef>
                          <a:spcPts val="0"/>
                        </a:spcBef>
                        <a:spcAft>
                          <a:spcPts val="0"/>
                        </a:spcAft>
                      </a:pPr>
                      <a:r>
                        <a:rPr lang="en-US" sz="1400" i="1" dirty="0">
                          <a:solidFill>
                            <a:schemeClr val="bg2"/>
                          </a:solidFill>
                          <a:latin typeface="Calibri"/>
                          <a:ea typeface="Calibri"/>
                          <a:cs typeface="Times New Roman"/>
                        </a:rPr>
                        <a:t>Panda</a:t>
                      </a:r>
                      <a:endParaRPr lang="en-US" sz="1100" dirty="0">
                        <a:solidFill>
                          <a:schemeClr val="bg2"/>
                        </a:solidFill>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400" i="1" dirty="0">
                          <a:solidFill>
                            <a:schemeClr val="bg2"/>
                          </a:solidFill>
                          <a:latin typeface="Calibri"/>
                          <a:ea typeface="Calibri"/>
                          <a:cs typeface="Times New Roman"/>
                        </a:rPr>
                        <a:t>93.3%</a:t>
                      </a:r>
                      <a:endParaRPr lang="en-US" sz="1100" dirty="0">
                        <a:solidFill>
                          <a:schemeClr val="bg2"/>
                        </a:solidFill>
                        <a:latin typeface="Calibri"/>
                        <a:ea typeface="Calibri"/>
                        <a:cs typeface="Times New Roman"/>
                      </a:endParaRPr>
                    </a:p>
                  </a:txBody>
                  <a:tcPr marL="68580" marR="68580" marT="0" marB="0">
                    <a:lnL>
                      <a:noFill/>
                    </a:lnL>
                    <a:lnR w="19050" cap="flat" cmpd="sng" algn="ctr">
                      <a:solidFill>
                        <a:srgbClr val="000000"/>
                      </a:solidFill>
                      <a:prstDash val="solid"/>
                      <a:round/>
                      <a:headEnd type="none" w="med" len="med"/>
                      <a:tailEnd type="none" w="med" len="med"/>
                    </a:lnR>
                    <a:lnT>
                      <a:noFill/>
                    </a:lnT>
                    <a:lnB>
                      <a:noFill/>
                    </a:lnB>
                  </a:tcPr>
                </a:tc>
              </a:tr>
              <a:tr h="231787">
                <a:tc>
                  <a:txBody>
                    <a:bodyPr/>
                    <a:lstStyle/>
                    <a:p>
                      <a:pPr marL="0" marR="0">
                        <a:lnSpc>
                          <a:spcPct val="115000"/>
                        </a:lnSpc>
                        <a:spcBef>
                          <a:spcPts val="0"/>
                        </a:spcBef>
                        <a:spcAft>
                          <a:spcPts val="0"/>
                        </a:spcAft>
                      </a:pPr>
                      <a:r>
                        <a:rPr lang="en-US" sz="1400" i="1" dirty="0">
                          <a:solidFill>
                            <a:schemeClr val="bg2"/>
                          </a:solidFill>
                          <a:latin typeface="Calibri"/>
                          <a:ea typeface="Calibri"/>
                          <a:cs typeface="Times New Roman"/>
                        </a:rPr>
                        <a:t>Norman</a:t>
                      </a:r>
                      <a:endParaRPr lang="en-US" sz="1100" dirty="0">
                        <a:solidFill>
                          <a:schemeClr val="bg2"/>
                        </a:solidFill>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400" i="1" dirty="0">
                          <a:solidFill>
                            <a:schemeClr val="bg2"/>
                          </a:solidFill>
                          <a:latin typeface="Calibri"/>
                          <a:ea typeface="Calibri"/>
                          <a:cs typeface="Times New Roman"/>
                        </a:rPr>
                        <a:t>90.8%</a:t>
                      </a:r>
                      <a:endParaRPr lang="en-US" sz="1100" dirty="0">
                        <a:solidFill>
                          <a:schemeClr val="bg2"/>
                        </a:solidFill>
                        <a:latin typeface="Calibri"/>
                        <a:ea typeface="Calibri"/>
                        <a:cs typeface="Times New Roman"/>
                      </a:endParaRPr>
                    </a:p>
                  </a:txBody>
                  <a:tcPr marL="68580" marR="68580" marT="0" marB="0">
                    <a:lnL>
                      <a:noFill/>
                    </a:lnL>
                    <a:lnR w="19050" cap="flat" cmpd="sng" algn="ctr">
                      <a:solidFill>
                        <a:srgbClr val="000000"/>
                      </a:solidFill>
                      <a:prstDash val="solid"/>
                      <a:round/>
                      <a:headEnd type="none" w="med" len="med"/>
                      <a:tailEnd type="none" w="med" len="med"/>
                    </a:lnR>
                    <a:lnT>
                      <a:noFill/>
                    </a:lnT>
                    <a:lnB>
                      <a:noFill/>
                    </a:lnB>
                  </a:tcPr>
                </a:tc>
              </a:tr>
              <a:tr h="231787">
                <a:tc>
                  <a:txBody>
                    <a:bodyPr/>
                    <a:lstStyle/>
                    <a:p>
                      <a:pPr marL="0" marR="0">
                        <a:lnSpc>
                          <a:spcPct val="115000"/>
                        </a:lnSpc>
                        <a:spcBef>
                          <a:spcPts val="0"/>
                        </a:spcBef>
                        <a:spcAft>
                          <a:spcPts val="0"/>
                        </a:spcAft>
                      </a:pPr>
                      <a:r>
                        <a:rPr lang="en-US" sz="1400" i="1" dirty="0">
                          <a:solidFill>
                            <a:schemeClr val="bg2"/>
                          </a:solidFill>
                          <a:latin typeface="Calibri"/>
                          <a:ea typeface="Calibri"/>
                          <a:cs typeface="Times New Roman"/>
                        </a:rPr>
                        <a:t>McAfee</a:t>
                      </a:r>
                      <a:endParaRPr lang="en-US" sz="1100" dirty="0">
                        <a:solidFill>
                          <a:schemeClr val="bg2"/>
                        </a:solidFill>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400" i="1" dirty="0">
                          <a:solidFill>
                            <a:schemeClr val="bg2"/>
                          </a:solidFill>
                          <a:latin typeface="Calibri"/>
                          <a:ea typeface="Calibri"/>
                          <a:cs typeface="Times New Roman"/>
                        </a:rPr>
                        <a:t>86.4%</a:t>
                      </a:r>
                      <a:endParaRPr lang="en-US" sz="1100" dirty="0">
                        <a:solidFill>
                          <a:schemeClr val="bg2"/>
                        </a:solidFill>
                        <a:latin typeface="Calibri"/>
                        <a:ea typeface="Calibri"/>
                        <a:cs typeface="Times New Roman"/>
                      </a:endParaRPr>
                    </a:p>
                  </a:txBody>
                  <a:tcPr marL="68580" marR="68580" marT="0" marB="0">
                    <a:lnL>
                      <a:noFill/>
                    </a:lnL>
                    <a:lnR w="19050" cap="flat" cmpd="sng" algn="ctr">
                      <a:solidFill>
                        <a:srgbClr val="000000"/>
                      </a:solidFill>
                      <a:prstDash val="solid"/>
                      <a:round/>
                      <a:headEnd type="none" w="med" len="med"/>
                      <a:tailEnd type="none" w="med" len="med"/>
                    </a:lnR>
                    <a:lnT>
                      <a:noFill/>
                    </a:lnT>
                    <a:lnB>
                      <a:noFill/>
                    </a:lnB>
                  </a:tcPr>
                </a:tc>
              </a:tr>
              <a:tr h="231787">
                <a:tc>
                  <a:txBody>
                    <a:bodyPr/>
                    <a:lstStyle/>
                    <a:p>
                      <a:pPr marL="0" marR="0">
                        <a:lnSpc>
                          <a:spcPct val="115000"/>
                        </a:lnSpc>
                        <a:spcBef>
                          <a:spcPts val="0"/>
                        </a:spcBef>
                        <a:spcAft>
                          <a:spcPts val="0"/>
                        </a:spcAft>
                      </a:pPr>
                      <a:r>
                        <a:rPr lang="en-US" sz="1400" i="1" dirty="0">
                          <a:solidFill>
                            <a:schemeClr val="bg2"/>
                          </a:solidFill>
                          <a:latin typeface="Calibri"/>
                          <a:ea typeface="Calibri"/>
                          <a:cs typeface="Times New Roman"/>
                        </a:rPr>
                        <a:t>eTrust</a:t>
                      </a:r>
                      <a:endParaRPr lang="en-US" sz="1100" dirty="0">
                        <a:solidFill>
                          <a:schemeClr val="bg2"/>
                        </a:solidFill>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i="1" dirty="0">
                          <a:solidFill>
                            <a:schemeClr val="bg2"/>
                          </a:solidFill>
                          <a:latin typeface="Calibri"/>
                          <a:ea typeface="Calibri"/>
                          <a:cs typeface="Times New Roman"/>
                        </a:rPr>
                        <a:t>73.7%</a:t>
                      </a:r>
                      <a:endParaRPr lang="en-US" sz="1100" dirty="0">
                        <a:solidFill>
                          <a:schemeClr val="bg2"/>
                        </a:solidFill>
                        <a:latin typeface="Calibri"/>
                        <a:ea typeface="Calibri"/>
                        <a:cs typeface="Times New Roman"/>
                      </a:endParaRPr>
                    </a:p>
                  </a:txBody>
                  <a:tcPr marL="68580" marR="68580" marT="0" marB="0">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r>
            </a:tbl>
          </a:graphicData>
        </a:graphic>
      </p:graphicFrame>
      <p:sp>
        <p:nvSpPr>
          <p:cNvPr id="16" name="Rectangle 3"/>
          <p:cNvSpPr txBox="1">
            <a:spLocks noChangeArrowheads="1"/>
          </p:cNvSpPr>
          <p:nvPr/>
        </p:nvSpPr>
        <p:spPr bwMode="auto">
          <a:xfrm>
            <a:off x="3357554" y="1714488"/>
            <a:ext cx="2590799" cy="7017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2777" rtl="0" eaLnBrk="1" fontAlgn="base" latinLnBrk="0" hangingPunct="1">
              <a:lnSpc>
                <a:spcPct val="90000"/>
              </a:lnSpc>
              <a:spcBef>
                <a:spcPct val="0"/>
              </a:spcBef>
              <a:spcAft>
                <a:spcPct val="0"/>
              </a:spcAft>
              <a:buClrTx/>
              <a:buSzTx/>
              <a:buFontTx/>
              <a:buNone/>
              <a:tabLst>
                <a:tab pos="4114800" algn="ctr"/>
              </a:tabLst>
              <a:defRPr/>
            </a:pPr>
            <a:r>
              <a:rPr kumimoji="0" lang="en-US" sz="2200" b="1" i="0" u="none" strike="noStrike" kern="1200" normalizeH="0" baseline="0" noProof="0" dirty="0" smtClean="0">
                <a:ln/>
                <a:solidFill>
                  <a:schemeClr val="accent3"/>
                </a:solidFill>
                <a:uLnTx/>
                <a:uFillTx/>
                <a:latin typeface="+mj-lt"/>
                <a:ea typeface="+mn-ea"/>
                <a:cs typeface="Arial" charset="0"/>
              </a:rPr>
              <a:t>AVTest.org</a:t>
            </a:r>
          </a:p>
          <a:p>
            <a:pPr marL="0" marR="0" lvl="0" indent="0" algn="ctr" defTabSz="912777" rtl="0" eaLnBrk="1" fontAlgn="base" latinLnBrk="0" hangingPunct="1">
              <a:lnSpc>
                <a:spcPct val="90000"/>
              </a:lnSpc>
              <a:spcBef>
                <a:spcPct val="0"/>
              </a:spcBef>
              <a:spcAft>
                <a:spcPct val="0"/>
              </a:spcAft>
              <a:buClrTx/>
              <a:buSzTx/>
              <a:buFontTx/>
              <a:buNone/>
              <a:tabLst>
                <a:tab pos="4114800" algn="ctr"/>
              </a:tabLst>
              <a:defRPr/>
            </a:pPr>
            <a:r>
              <a:rPr lang="en-US" sz="2200" b="1" dirty="0" smtClean="0">
                <a:ln/>
                <a:solidFill>
                  <a:schemeClr val="accent3"/>
                </a:solidFill>
                <a:latin typeface="+mj-lt"/>
                <a:cs typeface="Arial" charset="0"/>
              </a:rPr>
              <a:t>(November 2007)</a:t>
            </a:r>
            <a:endParaRPr kumimoji="0" lang="en-US" sz="2200" b="1" i="0" u="none" strike="noStrike" kern="1200" normalizeH="0" baseline="0" noProof="0" dirty="0">
              <a:ln/>
              <a:solidFill>
                <a:schemeClr val="accent3"/>
              </a:solidFill>
              <a:uLnTx/>
              <a:uFillTx/>
              <a:latin typeface="+mj-lt"/>
              <a:ea typeface="+mn-ea"/>
              <a:cs typeface="Arial" charset="0"/>
            </a:endParaRPr>
          </a:p>
        </p:txBody>
      </p:sp>
      <p:sp>
        <p:nvSpPr>
          <p:cNvPr id="17" name="TextBox 16"/>
          <p:cNvSpPr txBox="1"/>
          <p:nvPr/>
        </p:nvSpPr>
        <p:spPr>
          <a:xfrm>
            <a:off x="6143636" y="5145931"/>
            <a:ext cx="2809875" cy="430887"/>
          </a:xfrm>
          <a:prstGeom prst="rect">
            <a:avLst/>
          </a:prstGeom>
          <a:noFill/>
        </p:spPr>
        <p:txBody>
          <a:bodyPr wrap="square" rtlCol="0">
            <a:spAutoFit/>
          </a:bodyPr>
          <a:lstStyle/>
          <a:p>
            <a:pPr algn="ctr"/>
            <a:r>
              <a:rPr lang="en-US" sz="1100" dirty="0" smtClean="0">
                <a:solidFill>
                  <a:schemeClr val="bg1"/>
                </a:solidFill>
              </a:rPr>
              <a:t>Test based on more than 1 million malware samples</a:t>
            </a:r>
            <a:endParaRPr lang="en-US" sz="1100" dirty="0">
              <a:solidFill>
                <a:schemeClr val="bg1"/>
              </a:solidFill>
            </a:endParaRPr>
          </a:p>
        </p:txBody>
      </p:sp>
      <p:sp>
        <p:nvSpPr>
          <p:cNvPr id="18" name="Rectangle 3"/>
          <p:cNvSpPr txBox="1">
            <a:spLocks noChangeArrowheads="1"/>
          </p:cNvSpPr>
          <p:nvPr/>
        </p:nvSpPr>
        <p:spPr bwMode="auto">
          <a:xfrm>
            <a:off x="6286512" y="1733538"/>
            <a:ext cx="2590799" cy="7017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2777" rtl="0" eaLnBrk="1" fontAlgn="base" latinLnBrk="0" hangingPunct="1">
              <a:lnSpc>
                <a:spcPct val="90000"/>
              </a:lnSpc>
              <a:spcBef>
                <a:spcPct val="0"/>
              </a:spcBef>
              <a:spcAft>
                <a:spcPct val="0"/>
              </a:spcAft>
              <a:buClrTx/>
              <a:buSzTx/>
              <a:buFontTx/>
              <a:buNone/>
              <a:tabLst>
                <a:tab pos="4114800" algn="ctr"/>
              </a:tabLst>
              <a:defRPr/>
            </a:pPr>
            <a:r>
              <a:rPr kumimoji="0" lang="en-US" sz="2200" b="1" i="0" u="none" strike="noStrike" kern="1200" normalizeH="0" baseline="0" noProof="0" dirty="0" smtClean="0">
                <a:ln/>
                <a:solidFill>
                  <a:schemeClr val="accent3"/>
                </a:solidFill>
                <a:uLnTx/>
                <a:uFillTx/>
                <a:latin typeface="+mj-lt"/>
                <a:ea typeface="+mn-ea"/>
                <a:cs typeface="Arial" charset="0"/>
              </a:rPr>
              <a:t>AVTest.org</a:t>
            </a:r>
          </a:p>
          <a:p>
            <a:pPr marL="0" marR="0" lvl="0" indent="0" algn="ctr" defTabSz="912777" rtl="0" eaLnBrk="1" fontAlgn="base" latinLnBrk="0" hangingPunct="1">
              <a:lnSpc>
                <a:spcPct val="90000"/>
              </a:lnSpc>
              <a:spcBef>
                <a:spcPct val="0"/>
              </a:spcBef>
              <a:spcAft>
                <a:spcPct val="0"/>
              </a:spcAft>
              <a:buClrTx/>
              <a:buSzTx/>
              <a:buFontTx/>
              <a:buNone/>
              <a:tabLst>
                <a:tab pos="4114800" algn="ctr"/>
              </a:tabLst>
              <a:defRPr/>
            </a:pPr>
            <a:r>
              <a:rPr lang="en-US" sz="2200" b="1" dirty="0" smtClean="0">
                <a:ln/>
                <a:solidFill>
                  <a:schemeClr val="accent3"/>
                </a:solidFill>
                <a:latin typeface="+mj-lt"/>
                <a:cs typeface="Arial" charset="0"/>
              </a:rPr>
              <a:t>(March 2008)</a:t>
            </a:r>
            <a:endParaRPr kumimoji="0" lang="en-US" sz="2200" b="1" i="0" u="none" strike="noStrike" kern="1200" normalizeH="0" baseline="0" noProof="0" dirty="0">
              <a:ln/>
              <a:solidFill>
                <a:schemeClr val="accent3"/>
              </a:solidFill>
              <a:uLnTx/>
              <a:uFillTx/>
              <a:latin typeface="+mj-lt"/>
              <a:ea typeface="+mn-ea"/>
              <a:cs typeface="Arial" charset="0"/>
            </a:endParaRPr>
          </a:p>
        </p:txBody>
      </p:sp>
      <p:sp>
        <p:nvSpPr>
          <p:cNvPr id="19" name="Rectangle 18"/>
          <p:cNvSpPr/>
          <p:nvPr/>
        </p:nvSpPr>
        <p:spPr>
          <a:xfrm>
            <a:off x="1009642" y="2478795"/>
            <a:ext cx="1600200" cy="14763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0" name="Table 19"/>
          <p:cNvGraphicFramePr>
            <a:graphicFrameLocks noGrp="1"/>
          </p:cNvGraphicFramePr>
          <p:nvPr/>
        </p:nvGraphicFramePr>
        <p:xfrm>
          <a:off x="1038216" y="2497847"/>
          <a:ext cx="1533525" cy="1428750"/>
        </p:xfrm>
        <a:graphic>
          <a:graphicData uri="http://schemas.openxmlformats.org/drawingml/2006/table">
            <a:tbl>
              <a:tblPr/>
              <a:tblGrid>
                <a:gridCol w="876300"/>
                <a:gridCol w="657225"/>
              </a:tblGrid>
              <a:tr h="285750">
                <a:tc>
                  <a:txBody>
                    <a:bodyPr/>
                    <a:lstStyle/>
                    <a:p>
                      <a:pPr marL="0" marR="0" algn="r" defTabSz="914400" rtl="0" eaLnBrk="1" fontAlgn="b" latinLnBrk="0" hangingPunct="1">
                        <a:lnSpc>
                          <a:spcPct val="115000"/>
                        </a:lnSpc>
                        <a:spcBef>
                          <a:spcPts val="0"/>
                        </a:spcBef>
                        <a:spcAft>
                          <a:spcPts val="0"/>
                        </a:spcAft>
                      </a:pPr>
                      <a:r>
                        <a:rPr lang="en-US" sz="1400" i="1" kern="1200" dirty="0">
                          <a:solidFill>
                            <a:schemeClr val="bg2"/>
                          </a:solidFill>
                          <a:latin typeface="Calibri"/>
                          <a:ea typeface="Calibri"/>
                          <a:cs typeface="Times New Roman"/>
                        </a:rPr>
                        <a:t>Kaspersky</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defTabSz="914400" rtl="0" eaLnBrk="1" fontAlgn="b" latinLnBrk="0" hangingPunct="1">
                        <a:lnSpc>
                          <a:spcPct val="115000"/>
                        </a:lnSpc>
                        <a:spcBef>
                          <a:spcPts val="0"/>
                        </a:spcBef>
                        <a:spcAft>
                          <a:spcPts val="0"/>
                        </a:spcAft>
                      </a:pPr>
                      <a:r>
                        <a:rPr lang="en-US" sz="1400" i="1" kern="1200" dirty="0">
                          <a:solidFill>
                            <a:schemeClr val="bg2"/>
                          </a:solidFill>
                          <a:latin typeface="Calibri"/>
                          <a:ea typeface="Calibri"/>
                          <a:cs typeface="Times New Roman"/>
                        </a:rPr>
                        <a:t>98.30%</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85750">
                <a:tc>
                  <a:txBody>
                    <a:bodyPr/>
                    <a:lstStyle/>
                    <a:p>
                      <a:pPr marL="0" marR="0" algn="r" defTabSz="914400" rtl="0" eaLnBrk="1" fontAlgn="b" latinLnBrk="0" hangingPunct="1">
                        <a:lnSpc>
                          <a:spcPct val="115000"/>
                        </a:lnSpc>
                        <a:spcBef>
                          <a:spcPts val="0"/>
                        </a:spcBef>
                        <a:spcAft>
                          <a:spcPts val="0"/>
                        </a:spcAft>
                      </a:pPr>
                      <a:r>
                        <a:rPr lang="en-US" sz="1400" i="1" kern="1200" dirty="0">
                          <a:solidFill>
                            <a:schemeClr val="bg2"/>
                          </a:solidFill>
                          <a:latin typeface="Calibri"/>
                          <a:ea typeface="Calibri"/>
                          <a:cs typeface="Times New Roman"/>
                        </a:rPr>
                        <a:t>Symantec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defTabSz="914400" rtl="0" eaLnBrk="1" fontAlgn="b" latinLnBrk="0" hangingPunct="1">
                        <a:lnSpc>
                          <a:spcPct val="115000"/>
                        </a:lnSpc>
                        <a:spcBef>
                          <a:spcPts val="0"/>
                        </a:spcBef>
                        <a:spcAft>
                          <a:spcPts val="0"/>
                        </a:spcAft>
                      </a:pPr>
                      <a:r>
                        <a:rPr lang="en-US" sz="1400" i="1" kern="1200" dirty="0">
                          <a:solidFill>
                            <a:schemeClr val="bg2"/>
                          </a:solidFill>
                          <a:latin typeface="Calibri"/>
                          <a:ea typeface="Calibri"/>
                          <a:cs typeface="Times New Roman"/>
                        </a:rPr>
                        <a:t>97.70%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285750">
                <a:tc>
                  <a:txBody>
                    <a:bodyPr/>
                    <a:lstStyle/>
                    <a:p>
                      <a:pPr marL="0" marR="0" algn="r" defTabSz="914400" rtl="0" eaLnBrk="1" fontAlgn="b" latinLnBrk="0" hangingPunct="1">
                        <a:lnSpc>
                          <a:spcPct val="115000"/>
                        </a:lnSpc>
                        <a:spcBef>
                          <a:spcPts val="0"/>
                        </a:spcBef>
                        <a:spcAft>
                          <a:spcPts val="0"/>
                        </a:spcAft>
                      </a:pPr>
                      <a:r>
                        <a:rPr lang="en-US" sz="1400" i="1" kern="1200" dirty="0">
                          <a:solidFill>
                            <a:schemeClr val="bg2"/>
                          </a:solidFill>
                          <a:latin typeface="Calibri"/>
                          <a:ea typeface="Calibri"/>
                          <a:cs typeface="Times New Roman"/>
                        </a:rPr>
                        <a:t>McAfee</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defTabSz="914400" rtl="0" eaLnBrk="1" fontAlgn="b" latinLnBrk="0" hangingPunct="1">
                        <a:lnSpc>
                          <a:spcPct val="115000"/>
                        </a:lnSpc>
                        <a:spcBef>
                          <a:spcPts val="0"/>
                        </a:spcBef>
                        <a:spcAft>
                          <a:spcPts val="0"/>
                        </a:spcAft>
                      </a:pPr>
                      <a:r>
                        <a:rPr lang="en-US" sz="1400" i="1" kern="1200" dirty="0">
                          <a:solidFill>
                            <a:schemeClr val="bg2"/>
                          </a:solidFill>
                          <a:latin typeface="Calibri"/>
                          <a:ea typeface="Calibri"/>
                          <a:cs typeface="Times New Roman"/>
                        </a:rPr>
                        <a:t>94.90%</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85750">
                <a:tc>
                  <a:txBody>
                    <a:bodyPr/>
                    <a:lstStyle/>
                    <a:p>
                      <a:pPr marL="0" marR="0" algn="r" defTabSz="914400" rtl="0" eaLnBrk="1" fontAlgn="b" latinLnBrk="0" hangingPunct="1">
                        <a:lnSpc>
                          <a:spcPct val="115000"/>
                        </a:lnSpc>
                        <a:spcBef>
                          <a:spcPts val="0"/>
                        </a:spcBef>
                        <a:spcAft>
                          <a:spcPts val="0"/>
                        </a:spcAft>
                      </a:pPr>
                      <a:r>
                        <a:rPr lang="en-US" sz="1400" i="1" kern="1200" dirty="0">
                          <a:solidFill>
                            <a:srgbClr val="FF0000"/>
                          </a:solidFill>
                          <a:latin typeface="Calibri"/>
                          <a:ea typeface="Calibri"/>
                          <a:cs typeface="Times New Roman"/>
                        </a:rPr>
                        <a:t>Microsoft</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r" defTabSz="914400" rtl="0" eaLnBrk="1" fontAlgn="b" latinLnBrk="0" hangingPunct="1">
                        <a:lnSpc>
                          <a:spcPct val="115000"/>
                        </a:lnSpc>
                        <a:spcBef>
                          <a:spcPts val="0"/>
                        </a:spcBef>
                        <a:spcAft>
                          <a:spcPts val="0"/>
                        </a:spcAft>
                      </a:pPr>
                      <a:r>
                        <a:rPr lang="en-US" sz="1400" i="1" kern="1200" dirty="0">
                          <a:solidFill>
                            <a:srgbClr val="FF0000"/>
                          </a:solidFill>
                          <a:latin typeface="Calibri"/>
                          <a:ea typeface="Calibri"/>
                          <a:cs typeface="Times New Roman"/>
                        </a:rPr>
                        <a:t>93.90%</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285750">
                <a:tc>
                  <a:txBody>
                    <a:bodyPr/>
                    <a:lstStyle/>
                    <a:p>
                      <a:pPr marL="0" marR="0" algn="r" defTabSz="914400" rtl="0" eaLnBrk="1" fontAlgn="b" latinLnBrk="0" hangingPunct="1">
                        <a:lnSpc>
                          <a:spcPct val="115000"/>
                        </a:lnSpc>
                        <a:spcBef>
                          <a:spcPts val="0"/>
                        </a:spcBef>
                        <a:spcAft>
                          <a:spcPts val="0"/>
                        </a:spcAft>
                      </a:pPr>
                      <a:r>
                        <a:rPr lang="en-US" sz="1400" i="1" kern="1200" dirty="0">
                          <a:solidFill>
                            <a:schemeClr val="bg2"/>
                          </a:solidFill>
                          <a:latin typeface="Calibri"/>
                          <a:ea typeface="Calibri"/>
                          <a:cs typeface="Times New Roman"/>
                        </a:rPr>
                        <a:t>VBA32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defTabSz="914400" rtl="0" eaLnBrk="1" fontAlgn="b" latinLnBrk="0" hangingPunct="1">
                        <a:lnSpc>
                          <a:spcPct val="115000"/>
                        </a:lnSpc>
                        <a:spcBef>
                          <a:spcPts val="0"/>
                        </a:spcBef>
                        <a:spcAft>
                          <a:spcPts val="0"/>
                        </a:spcAft>
                      </a:pPr>
                      <a:r>
                        <a:rPr lang="en-US" sz="1400" i="1" kern="1200" dirty="0">
                          <a:solidFill>
                            <a:schemeClr val="bg2"/>
                          </a:solidFill>
                          <a:latin typeface="Calibri"/>
                          <a:ea typeface="Calibri"/>
                          <a:cs typeface="Times New Roman"/>
                        </a:rPr>
                        <a:t>87.70%</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1" name="Table 20"/>
          <p:cNvGraphicFramePr>
            <a:graphicFrameLocks noGrp="1"/>
          </p:cNvGraphicFramePr>
          <p:nvPr/>
        </p:nvGraphicFramePr>
        <p:xfrm>
          <a:off x="6362700" y="2500306"/>
          <a:ext cx="2305050" cy="2535936"/>
        </p:xfrm>
        <a:graphic>
          <a:graphicData uri="http://schemas.openxmlformats.org/drawingml/2006/table">
            <a:tbl>
              <a:tblPr/>
              <a:tblGrid>
                <a:gridCol w="1357363"/>
                <a:gridCol w="947687"/>
              </a:tblGrid>
              <a:tr h="190500">
                <a:tc>
                  <a:txBody>
                    <a:bodyPr/>
                    <a:lstStyle/>
                    <a:p>
                      <a:pPr marL="0" marR="0" algn="r" defTabSz="914400" rtl="0" eaLnBrk="1" fontAlgn="b" latinLnBrk="0" hangingPunct="1">
                        <a:lnSpc>
                          <a:spcPct val="115000"/>
                        </a:lnSpc>
                        <a:spcBef>
                          <a:spcPts val="0"/>
                        </a:spcBef>
                        <a:spcAft>
                          <a:spcPts val="0"/>
                        </a:spcAft>
                      </a:pPr>
                      <a:r>
                        <a:rPr lang="en-US" sz="1400" i="1" kern="1200" dirty="0">
                          <a:solidFill>
                            <a:schemeClr val="bg2"/>
                          </a:solidFill>
                          <a:latin typeface="Calibri"/>
                          <a:ea typeface="Calibri"/>
                          <a:cs typeface="Times New Roman"/>
                        </a:rPr>
                        <a:t>AVK (G Data)</a:t>
                      </a:r>
                    </a:p>
                  </a:txBody>
                  <a:tcPr marL="9525" marR="9525" marT="1333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defTabSz="914400" rtl="0" eaLnBrk="1" fontAlgn="b" latinLnBrk="0" hangingPunct="1">
                        <a:lnSpc>
                          <a:spcPct val="115000"/>
                        </a:lnSpc>
                        <a:spcBef>
                          <a:spcPts val="0"/>
                        </a:spcBef>
                        <a:spcAft>
                          <a:spcPts val="0"/>
                        </a:spcAft>
                      </a:pPr>
                      <a:r>
                        <a:rPr lang="en-US" sz="1400" i="1" kern="1200" dirty="0">
                          <a:solidFill>
                            <a:schemeClr val="bg2"/>
                          </a:solidFill>
                          <a:latin typeface="Calibri"/>
                          <a:ea typeface="Calibri"/>
                          <a:cs typeface="Times New Roman"/>
                        </a:rPr>
                        <a:t>99.91%</a:t>
                      </a:r>
                    </a:p>
                  </a:txBody>
                  <a:tcPr marL="9525" marR="9525" marT="1333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0500">
                <a:tc>
                  <a:txBody>
                    <a:bodyPr/>
                    <a:lstStyle/>
                    <a:p>
                      <a:pPr marL="0" marR="0" algn="r" defTabSz="914400" rtl="0" eaLnBrk="1" fontAlgn="b" latinLnBrk="0" hangingPunct="1">
                        <a:lnSpc>
                          <a:spcPct val="115000"/>
                        </a:lnSpc>
                        <a:spcBef>
                          <a:spcPts val="0"/>
                        </a:spcBef>
                        <a:spcAft>
                          <a:spcPts val="0"/>
                        </a:spcAft>
                      </a:pPr>
                      <a:r>
                        <a:rPr lang="en-US" sz="1400" i="1" kern="1200" dirty="0">
                          <a:solidFill>
                            <a:schemeClr val="bg2"/>
                          </a:solidFill>
                          <a:latin typeface="Calibri"/>
                          <a:ea typeface="Calibri"/>
                          <a:cs typeface="Times New Roman"/>
                        </a:rPr>
                        <a:t>Trend Micro</a:t>
                      </a:r>
                    </a:p>
                  </a:txBody>
                  <a:tcPr marL="9525" marR="9525" marT="1333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defTabSz="914400" rtl="0" eaLnBrk="1" fontAlgn="b" latinLnBrk="0" hangingPunct="1">
                        <a:lnSpc>
                          <a:spcPct val="115000"/>
                        </a:lnSpc>
                        <a:spcBef>
                          <a:spcPts val="0"/>
                        </a:spcBef>
                        <a:spcAft>
                          <a:spcPts val="0"/>
                        </a:spcAft>
                      </a:pPr>
                      <a:r>
                        <a:rPr lang="en-US" sz="1400" i="1" kern="1200" dirty="0">
                          <a:solidFill>
                            <a:schemeClr val="bg2"/>
                          </a:solidFill>
                          <a:latin typeface="Calibri"/>
                          <a:ea typeface="Calibri"/>
                          <a:cs typeface="Times New Roman"/>
                        </a:rPr>
                        <a:t>98.72%</a:t>
                      </a:r>
                    </a:p>
                  </a:txBody>
                  <a:tcPr marL="9525" marR="9525" marT="13335" marB="0" anchor="b">
                    <a:lnL>
                      <a:noFill/>
                    </a:lnL>
                    <a:lnR w="12700" cap="flat" cmpd="sng" algn="ctr">
                      <a:solidFill>
                        <a:srgbClr val="000000"/>
                      </a:solidFill>
                      <a:prstDash val="solid"/>
                      <a:round/>
                      <a:headEnd type="none" w="med" len="med"/>
                      <a:tailEnd type="none" w="med" len="med"/>
                    </a:lnR>
                    <a:lnT>
                      <a:noFill/>
                    </a:lnT>
                    <a:lnB>
                      <a:noFill/>
                    </a:lnB>
                  </a:tcPr>
                </a:tc>
              </a:tr>
              <a:tr h="200025">
                <a:tc>
                  <a:txBody>
                    <a:bodyPr/>
                    <a:lstStyle/>
                    <a:p>
                      <a:pPr marL="0" marR="0" algn="r" defTabSz="914400" rtl="0" eaLnBrk="1" fontAlgn="b" latinLnBrk="0" hangingPunct="1">
                        <a:lnSpc>
                          <a:spcPct val="115000"/>
                        </a:lnSpc>
                        <a:spcBef>
                          <a:spcPts val="0"/>
                        </a:spcBef>
                        <a:spcAft>
                          <a:spcPts val="0"/>
                        </a:spcAft>
                      </a:pPr>
                      <a:r>
                        <a:rPr lang="en-US" sz="1400" i="1" kern="1200" dirty="0">
                          <a:solidFill>
                            <a:schemeClr val="bg2"/>
                          </a:solidFill>
                          <a:latin typeface="Calibri"/>
                          <a:ea typeface="Calibri"/>
                          <a:cs typeface="Times New Roman"/>
                        </a:rPr>
                        <a:t>Sophos</a:t>
                      </a:r>
                    </a:p>
                  </a:txBody>
                  <a:tcPr marL="9525" marR="9525" marT="1333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defTabSz="914400" rtl="0" eaLnBrk="1" fontAlgn="b" latinLnBrk="0" hangingPunct="1">
                        <a:lnSpc>
                          <a:spcPct val="115000"/>
                        </a:lnSpc>
                        <a:spcBef>
                          <a:spcPts val="0"/>
                        </a:spcBef>
                        <a:spcAft>
                          <a:spcPts val="0"/>
                        </a:spcAft>
                      </a:pPr>
                      <a:r>
                        <a:rPr lang="en-US" sz="1400" i="1" kern="1200" dirty="0">
                          <a:solidFill>
                            <a:schemeClr val="bg2"/>
                          </a:solidFill>
                          <a:latin typeface="Calibri"/>
                          <a:ea typeface="Calibri"/>
                          <a:cs typeface="Times New Roman"/>
                        </a:rPr>
                        <a:t>98.10%</a:t>
                      </a:r>
                    </a:p>
                  </a:txBody>
                  <a:tcPr marL="9525" marR="9525" marT="1333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00025">
                <a:tc>
                  <a:txBody>
                    <a:bodyPr/>
                    <a:lstStyle/>
                    <a:p>
                      <a:pPr marL="0" marR="0" algn="r" defTabSz="914400" rtl="0" eaLnBrk="1" fontAlgn="b" latinLnBrk="0" hangingPunct="1">
                        <a:lnSpc>
                          <a:spcPct val="115000"/>
                        </a:lnSpc>
                        <a:spcBef>
                          <a:spcPts val="0"/>
                        </a:spcBef>
                        <a:spcAft>
                          <a:spcPts val="0"/>
                        </a:spcAft>
                      </a:pPr>
                      <a:r>
                        <a:rPr lang="en-US" sz="1400" i="1" kern="1200" dirty="0">
                          <a:solidFill>
                            <a:srgbClr val="FF0000"/>
                          </a:solidFill>
                          <a:latin typeface="Calibri"/>
                          <a:ea typeface="Calibri"/>
                          <a:cs typeface="Times New Roman"/>
                        </a:rPr>
                        <a:t>Microsoft</a:t>
                      </a:r>
                    </a:p>
                  </a:txBody>
                  <a:tcPr marL="9525" marR="9525" marT="1333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r" defTabSz="914400" rtl="0" eaLnBrk="1" fontAlgn="b" latinLnBrk="0" hangingPunct="1">
                        <a:lnSpc>
                          <a:spcPct val="115000"/>
                        </a:lnSpc>
                        <a:spcBef>
                          <a:spcPts val="0"/>
                        </a:spcBef>
                        <a:spcAft>
                          <a:spcPts val="0"/>
                        </a:spcAft>
                      </a:pPr>
                      <a:r>
                        <a:rPr lang="en-US" sz="1400" i="1" kern="1200" dirty="0">
                          <a:solidFill>
                            <a:srgbClr val="FF0000"/>
                          </a:solidFill>
                          <a:latin typeface="Calibri"/>
                          <a:ea typeface="Calibri"/>
                          <a:cs typeface="Times New Roman"/>
                        </a:rPr>
                        <a:t>97.79%</a:t>
                      </a:r>
                    </a:p>
                  </a:txBody>
                  <a:tcPr marL="9525" marR="9525" marT="1333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90500">
                <a:tc>
                  <a:txBody>
                    <a:bodyPr/>
                    <a:lstStyle/>
                    <a:p>
                      <a:pPr marL="0" marR="0" algn="r" defTabSz="914400" rtl="0" eaLnBrk="1" fontAlgn="b" latinLnBrk="0" hangingPunct="1">
                        <a:lnSpc>
                          <a:spcPct val="115000"/>
                        </a:lnSpc>
                        <a:spcBef>
                          <a:spcPts val="0"/>
                        </a:spcBef>
                        <a:spcAft>
                          <a:spcPts val="0"/>
                        </a:spcAft>
                      </a:pPr>
                      <a:r>
                        <a:rPr lang="en-US" sz="1400" i="1" kern="1200" dirty="0">
                          <a:solidFill>
                            <a:schemeClr val="bg2"/>
                          </a:solidFill>
                          <a:latin typeface="Calibri"/>
                          <a:ea typeface="Calibri"/>
                          <a:cs typeface="Times New Roman"/>
                        </a:rPr>
                        <a:t>Kaspersky</a:t>
                      </a:r>
                    </a:p>
                  </a:txBody>
                  <a:tcPr marL="9525" marR="9525" marT="1333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defTabSz="914400" rtl="0" eaLnBrk="1" fontAlgn="b" latinLnBrk="0" hangingPunct="1">
                        <a:lnSpc>
                          <a:spcPct val="115000"/>
                        </a:lnSpc>
                        <a:spcBef>
                          <a:spcPts val="0"/>
                        </a:spcBef>
                        <a:spcAft>
                          <a:spcPts val="0"/>
                        </a:spcAft>
                      </a:pPr>
                      <a:r>
                        <a:rPr lang="en-US" sz="1400" i="1" kern="1200" dirty="0">
                          <a:solidFill>
                            <a:schemeClr val="bg2"/>
                          </a:solidFill>
                          <a:latin typeface="Calibri"/>
                          <a:ea typeface="Calibri"/>
                          <a:cs typeface="Times New Roman"/>
                        </a:rPr>
                        <a:t>97.17%</a:t>
                      </a:r>
                    </a:p>
                  </a:txBody>
                  <a:tcPr marL="9525" marR="9525" marT="1333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0500">
                <a:tc>
                  <a:txBody>
                    <a:bodyPr/>
                    <a:lstStyle/>
                    <a:p>
                      <a:pPr marL="0" marR="0" algn="r" defTabSz="914400" rtl="0" eaLnBrk="1" fontAlgn="b" latinLnBrk="0" hangingPunct="1">
                        <a:lnSpc>
                          <a:spcPct val="115000"/>
                        </a:lnSpc>
                        <a:spcBef>
                          <a:spcPts val="0"/>
                        </a:spcBef>
                        <a:spcAft>
                          <a:spcPts val="0"/>
                        </a:spcAft>
                      </a:pPr>
                      <a:r>
                        <a:rPr lang="en-US" sz="1400" i="1" kern="1200" dirty="0">
                          <a:solidFill>
                            <a:schemeClr val="bg2"/>
                          </a:solidFill>
                          <a:latin typeface="Calibri"/>
                          <a:ea typeface="Calibri"/>
                          <a:cs typeface="Times New Roman"/>
                        </a:rPr>
                        <a:t>F-Secure</a:t>
                      </a:r>
                    </a:p>
                  </a:txBody>
                  <a:tcPr marL="9525" marR="9525" marT="1333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defTabSz="914400" rtl="0" eaLnBrk="1" fontAlgn="b" latinLnBrk="0" hangingPunct="1">
                        <a:lnSpc>
                          <a:spcPct val="115000"/>
                        </a:lnSpc>
                        <a:spcBef>
                          <a:spcPts val="0"/>
                        </a:spcBef>
                        <a:spcAft>
                          <a:spcPts val="0"/>
                        </a:spcAft>
                      </a:pPr>
                      <a:r>
                        <a:rPr lang="en-US" sz="1400" i="1" kern="1200" dirty="0">
                          <a:solidFill>
                            <a:schemeClr val="bg2"/>
                          </a:solidFill>
                          <a:latin typeface="Calibri"/>
                          <a:ea typeface="Calibri"/>
                          <a:cs typeface="Times New Roman"/>
                        </a:rPr>
                        <a:t>96.78%</a:t>
                      </a:r>
                    </a:p>
                  </a:txBody>
                  <a:tcPr marL="9525" marR="9525" marT="13335"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marL="0" marR="0" algn="r" defTabSz="914400" rtl="0" eaLnBrk="1" fontAlgn="b" latinLnBrk="0" hangingPunct="1">
                        <a:lnSpc>
                          <a:spcPct val="115000"/>
                        </a:lnSpc>
                        <a:spcBef>
                          <a:spcPts val="0"/>
                        </a:spcBef>
                        <a:spcAft>
                          <a:spcPts val="0"/>
                        </a:spcAft>
                      </a:pPr>
                      <a:r>
                        <a:rPr lang="en-US" sz="1400" i="1" kern="1200" dirty="0">
                          <a:solidFill>
                            <a:schemeClr val="bg2"/>
                          </a:solidFill>
                          <a:latin typeface="Calibri"/>
                          <a:ea typeface="Calibri"/>
                          <a:cs typeface="Times New Roman"/>
                        </a:rPr>
                        <a:t>Norton (Symantec)</a:t>
                      </a:r>
                    </a:p>
                  </a:txBody>
                  <a:tcPr marL="9525" marR="9525" marT="1333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defTabSz="914400" rtl="0" eaLnBrk="1" fontAlgn="b" latinLnBrk="0" hangingPunct="1">
                        <a:lnSpc>
                          <a:spcPct val="115000"/>
                        </a:lnSpc>
                        <a:spcBef>
                          <a:spcPts val="0"/>
                        </a:spcBef>
                        <a:spcAft>
                          <a:spcPts val="0"/>
                        </a:spcAft>
                      </a:pPr>
                      <a:r>
                        <a:rPr lang="en-US" sz="1400" i="1" kern="1200" dirty="0">
                          <a:solidFill>
                            <a:schemeClr val="bg2"/>
                          </a:solidFill>
                          <a:latin typeface="Calibri"/>
                          <a:ea typeface="Calibri"/>
                          <a:cs typeface="Times New Roman"/>
                        </a:rPr>
                        <a:t>95.70%</a:t>
                      </a:r>
                    </a:p>
                  </a:txBody>
                  <a:tcPr marL="9525" marR="9525" marT="13335"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marL="0" marR="0" algn="r" defTabSz="914400" rtl="0" eaLnBrk="1" fontAlgn="b" latinLnBrk="0" hangingPunct="1">
                        <a:lnSpc>
                          <a:spcPct val="115000"/>
                        </a:lnSpc>
                        <a:spcBef>
                          <a:spcPts val="0"/>
                        </a:spcBef>
                        <a:spcAft>
                          <a:spcPts val="0"/>
                        </a:spcAft>
                      </a:pPr>
                      <a:r>
                        <a:rPr lang="en-US" sz="1400" i="1" kern="1200" dirty="0">
                          <a:solidFill>
                            <a:schemeClr val="bg2"/>
                          </a:solidFill>
                          <a:latin typeface="Calibri"/>
                          <a:ea typeface="Calibri"/>
                          <a:cs typeface="Times New Roman"/>
                        </a:rPr>
                        <a:t>McAfee</a:t>
                      </a:r>
                    </a:p>
                  </a:txBody>
                  <a:tcPr marL="9525" marR="9525" marT="1333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defTabSz="914400" rtl="0" eaLnBrk="1" fontAlgn="b" latinLnBrk="0" hangingPunct="1">
                        <a:lnSpc>
                          <a:spcPct val="115000"/>
                        </a:lnSpc>
                        <a:spcBef>
                          <a:spcPts val="0"/>
                        </a:spcBef>
                        <a:spcAft>
                          <a:spcPts val="0"/>
                        </a:spcAft>
                      </a:pPr>
                      <a:r>
                        <a:rPr lang="en-US" sz="1400" i="1" kern="1200" dirty="0">
                          <a:solidFill>
                            <a:schemeClr val="bg2"/>
                          </a:solidFill>
                          <a:latin typeface="Calibri"/>
                          <a:ea typeface="Calibri"/>
                          <a:cs typeface="Times New Roman"/>
                        </a:rPr>
                        <a:t>95.58%</a:t>
                      </a:r>
                    </a:p>
                  </a:txBody>
                  <a:tcPr marL="9525" marR="9525" marT="13335" marB="0" anchor="b">
                    <a:lnL>
                      <a:noFill/>
                    </a:lnL>
                    <a:lnR w="12700" cap="flat" cmpd="sng" algn="ctr">
                      <a:solidFill>
                        <a:srgbClr val="000000"/>
                      </a:solidFill>
                      <a:prstDash val="solid"/>
                      <a:round/>
                      <a:headEnd type="none" w="med" len="med"/>
                      <a:tailEnd type="none" w="med" len="med"/>
                    </a:lnR>
                    <a:lnT>
                      <a:noFill/>
                    </a:lnT>
                    <a:lnB>
                      <a:noFill/>
                    </a:lnB>
                  </a:tcPr>
                </a:tc>
              </a:tr>
              <a:tr h="200025">
                <a:tc>
                  <a:txBody>
                    <a:bodyPr/>
                    <a:lstStyle/>
                    <a:p>
                      <a:pPr marL="0" marR="0" algn="r" defTabSz="914400" rtl="0" eaLnBrk="1" fontAlgn="b" latinLnBrk="0" hangingPunct="1">
                        <a:lnSpc>
                          <a:spcPct val="115000"/>
                        </a:lnSpc>
                        <a:spcBef>
                          <a:spcPts val="0"/>
                        </a:spcBef>
                        <a:spcAft>
                          <a:spcPts val="0"/>
                        </a:spcAft>
                      </a:pPr>
                      <a:r>
                        <a:rPr lang="en-US" sz="1400" i="1" kern="1200" dirty="0">
                          <a:solidFill>
                            <a:schemeClr val="bg2"/>
                          </a:solidFill>
                          <a:latin typeface="Calibri"/>
                          <a:ea typeface="Calibri"/>
                          <a:cs typeface="Times New Roman"/>
                        </a:rPr>
                        <a:t>eTrust / VET (CA)</a:t>
                      </a:r>
                    </a:p>
                  </a:txBody>
                  <a:tcPr marL="9525" marR="9525" marT="1333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defTabSz="914400" rtl="0" eaLnBrk="1" fontAlgn="b" latinLnBrk="0" hangingPunct="1">
                        <a:lnSpc>
                          <a:spcPct val="115000"/>
                        </a:lnSpc>
                        <a:spcBef>
                          <a:spcPts val="0"/>
                        </a:spcBef>
                        <a:spcAft>
                          <a:spcPts val="0"/>
                        </a:spcAft>
                      </a:pPr>
                      <a:r>
                        <a:rPr lang="en-US" sz="1400" i="1" kern="1200" dirty="0">
                          <a:solidFill>
                            <a:schemeClr val="bg2"/>
                          </a:solidFill>
                          <a:latin typeface="Calibri"/>
                          <a:ea typeface="Calibri"/>
                          <a:cs typeface="Times New Roman"/>
                        </a:rPr>
                        <a:t>72.07%</a:t>
                      </a:r>
                    </a:p>
                  </a:txBody>
                  <a:tcPr marL="9525" marR="9525" marT="1333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24" name="Title 1"/>
          <p:cNvSpPr>
            <a:spLocks noGrp="1"/>
          </p:cNvSpPr>
          <p:nvPr>
            <p:ph type="title"/>
          </p:nvPr>
        </p:nvSpPr>
        <p:spPr>
          <a:xfrm>
            <a:off x="387054" y="228600"/>
            <a:ext cx="8375946" cy="1163395"/>
          </a:xfrm>
        </p:spPr>
        <p:txBody>
          <a:bodyPr>
            <a:normAutofit fontScale="90000"/>
          </a:bodyPr>
          <a:lstStyle/>
          <a:p>
            <a:r>
              <a:rPr lang="zh-TW" altLang="en-US" dirty="0" smtClean="0"/>
              <a:t>防毒與反間諜軟體</a:t>
            </a:r>
            <a:r>
              <a:rPr lang="en-US" dirty="0" smtClean="0"/>
              <a:t/>
            </a:r>
            <a:br>
              <a:rPr lang="en-US" dirty="0" smtClean="0"/>
            </a:br>
            <a:r>
              <a:rPr lang="zh-TW" altLang="en-US" sz="3600" dirty="0" smtClean="0">
                <a:solidFill>
                  <a:srgbClr val="FFFF00"/>
                </a:solidFill>
              </a:rPr>
              <a:t>建構在 </a:t>
            </a:r>
            <a:r>
              <a:rPr lang="en-US" sz="3600" dirty="0" smtClean="0">
                <a:solidFill>
                  <a:srgbClr val="FFFF00"/>
                </a:solidFill>
              </a:rPr>
              <a:t>FCS v1</a:t>
            </a:r>
            <a:r>
              <a:rPr lang="zh-TW" altLang="en-US" sz="3600" dirty="0" smtClean="0">
                <a:solidFill>
                  <a:srgbClr val="FFFF00"/>
                </a:solidFill>
              </a:rPr>
              <a:t> 之上</a:t>
            </a:r>
            <a:endParaRPr lang="en-US" dirty="0">
              <a:solidFill>
                <a:srgbClr val="FFFF00"/>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7054" y="228600"/>
            <a:ext cx="8375946" cy="1163395"/>
          </a:xfrm>
        </p:spPr>
        <p:txBody>
          <a:bodyPr>
            <a:normAutofit fontScale="90000"/>
          </a:bodyPr>
          <a:lstStyle/>
          <a:p>
            <a:r>
              <a:rPr lang="zh-TW" altLang="en-US" dirty="0" smtClean="0"/>
              <a:t>防毒與反間諜軟體</a:t>
            </a:r>
            <a:r>
              <a:rPr lang="en-US" dirty="0" smtClean="0"/>
              <a:t/>
            </a:r>
            <a:br>
              <a:rPr lang="en-US" dirty="0" smtClean="0"/>
            </a:br>
            <a:r>
              <a:rPr lang="zh-TW" altLang="en-US" dirty="0" smtClean="0">
                <a:solidFill>
                  <a:srgbClr val="FFFF00"/>
                </a:solidFill>
              </a:rPr>
              <a:t>建構在 </a:t>
            </a:r>
            <a:r>
              <a:rPr lang="en-US" dirty="0" smtClean="0">
                <a:solidFill>
                  <a:srgbClr val="FFFF00"/>
                </a:solidFill>
              </a:rPr>
              <a:t>FCS v1</a:t>
            </a:r>
            <a:r>
              <a:rPr lang="zh-TW" altLang="en-US" dirty="0" smtClean="0">
                <a:solidFill>
                  <a:srgbClr val="FFFF00"/>
                </a:solidFill>
              </a:rPr>
              <a:t> 之上</a:t>
            </a:r>
            <a:endParaRPr lang="en-US" dirty="0">
              <a:solidFill>
                <a:srgbClr val="FFFF00"/>
              </a:solidFill>
            </a:endParaRPr>
          </a:p>
        </p:txBody>
      </p:sp>
      <p:sp>
        <p:nvSpPr>
          <p:cNvPr id="17410" name="Content Placeholder 2"/>
          <p:cNvSpPr>
            <a:spLocks noGrp="1"/>
          </p:cNvSpPr>
          <p:nvPr>
            <p:ph idx="1"/>
          </p:nvPr>
        </p:nvSpPr>
        <p:spPr>
          <a:xfrm>
            <a:off x="217520" y="1640223"/>
            <a:ext cx="5340350" cy="4431983"/>
          </a:xfrm>
        </p:spPr>
        <p:txBody>
          <a:bodyPr>
            <a:normAutofit/>
          </a:bodyPr>
          <a:lstStyle/>
          <a:p>
            <a:pPr marL="285750" indent="-285750"/>
            <a:r>
              <a:rPr lang="zh-TW" altLang="en-US" sz="1800" dirty="0" smtClean="0"/>
              <a:t>透過整合式的防毒</a:t>
            </a:r>
            <a:r>
              <a:rPr lang="en-US" altLang="zh-TW" sz="1800" dirty="0" smtClean="0"/>
              <a:t>/</a:t>
            </a:r>
            <a:r>
              <a:rPr lang="zh-TW" altLang="en-US" sz="1800" dirty="0" smtClean="0"/>
              <a:t>反間諜代理程式提供即時防護</a:t>
            </a:r>
            <a:endParaRPr lang="en-US" sz="1800" dirty="0" smtClean="0"/>
          </a:p>
          <a:p>
            <a:pPr marL="514350" lvl="1" indent="-228600"/>
            <a:r>
              <a:rPr lang="zh-TW" altLang="en-US" sz="1600" dirty="0" smtClean="0"/>
              <a:t>使用</a:t>
            </a:r>
            <a:r>
              <a:rPr lang="en-US" sz="1600" dirty="0" smtClean="0"/>
              <a:t> </a:t>
            </a:r>
            <a:r>
              <a:rPr lang="en-US" sz="1600" dirty="0" smtClean="0"/>
              <a:t>Windows Filter Manager</a:t>
            </a:r>
          </a:p>
          <a:p>
            <a:pPr marL="514350" lvl="1" indent="-228600"/>
            <a:r>
              <a:rPr lang="zh-TW" altLang="en-US" sz="1600" dirty="0" smtClean="0"/>
              <a:t>維持穩定的運作</a:t>
            </a:r>
            <a:endParaRPr lang="en-US" sz="1600" dirty="0" smtClean="0"/>
          </a:p>
          <a:p>
            <a:pPr marL="514350" lvl="1" indent="-228600"/>
            <a:r>
              <a:rPr lang="zh-TW" altLang="en-US" sz="1600" dirty="0" smtClean="0"/>
              <a:t>即時掃瞄電腦病毒及間諜軟體</a:t>
            </a:r>
            <a:endParaRPr lang="en-US" sz="1600" dirty="0" smtClean="0"/>
          </a:p>
          <a:p>
            <a:pPr marL="285750" indent="-285750"/>
            <a:r>
              <a:rPr lang="zh-TW" altLang="en-US" sz="1800" dirty="0" smtClean="0"/>
              <a:t>動態移轉</a:t>
            </a:r>
            <a:endParaRPr lang="en-US" sz="1800" dirty="0" smtClean="0"/>
          </a:p>
          <a:p>
            <a:pPr marL="514350" lvl="1" indent="-228600"/>
            <a:r>
              <a:rPr lang="zh-TW" altLang="en-US" sz="1600" dirty="0" smtClean="0"/>
              <a:t>微軟代理程式獨家技術</a:t>
            </a:r>
            <a:endParaRPr lang="en-US" sz="1600" dirty="0" smtClean="0"/>
          </a:p>
          <a:p>
            <a:pPr marL="514350" lvl="1" indent="-228600"/>
            <a:r>
              <a:rPr lang="zh-TW" altLang="en-US" sz="1600" dirty="0" smtClean="0"/>
              <a:t>將掃瞄速度最大化：</a:t>
            </a:r>
            <a:r>
              <a:rPr lang="en-US" sz="1600" dirty="0" smtClean="0"/>
              <a:t> </a:t>
            </a:r>
            <a:r>
              <a:rPr lang="zh-TW" altLang="en-US" sz="1600" dirty="0" smtClean="0"/>
              <a:t>以原生程式碼執行速度針對惡意程式進行解密及程式碼模擬</a:t>
            </a:r>
            <a:endParaRPr lang="en-US" sz="1600" dirty="0" smtClean="0"/>
          </a:p>
          <a:p>
            <a:pPr marL="285750" indent="-285750"/>
            <a:r>
              <a:rPr lang="zh-TW" altLang="en-US" sz="1800" dirty="0" smtClean="0"/>
              <a:t>其他防護功能</a:t>
            </a:r>
            <a:endParaRPr lang="en-US" sz="1800" dirty="0" smtClean="0"/>
          </a:p>
          <a:p>
            <a:pPr marL="514350" lvl="1" indent="-228600"/>
            <a:r>
              <a:rPr lang="zh-TW" altLang="en-US" sz="1600" dirty="0" smtClean="0"/>
              <a:t>以 </a:t>
            </a:r>
            <a:r>
              <a:rPr lang="en-US" sz="1600" dirty="0" smtClean="0"/>
              <a:t>Tunneling </a:t>
            </a:r>
            <a:r>
              <a:rPr lang="en-US" sz="1600" dirty="0" smtClean="0"/>
              <a:t>signatures </a:t>
            </a:r>
            <a:r>
              <a:rPr lang="zh-TW" altLang="en-US" sz="1600" dirty="0" smtClean="0"/>
              <a:t>偵測及移除</a:t>
            </a:r>
            <a:r>
              <a:rPr lang="en-US" sz="1600" dirty="0" smtClean="0"/>
              <a:t> </a:t>
            </a:r>
            <a:r>
              <a:rPr lang="en-US" sz="1600" dirty="0" smtClean="0"/>
              <a:t>rootkits</a:t>
            </a:r>
          </a:p>
          <a:p>
            <a:pPr marL="514350" lvl="1" indent="-228600"/>
            <a:r>
              <a:rPr lang="zh-TW" altLang="en-US" sz="1600" dirty="0" smtClean="0"/>
              <a:t>進階系統清除：自訂化矯正措施</a:t>
            </a:r>
            <a:r>
              <a:rPr lang="en-US" sz="1600" dirty="0" smtClean="0"/>
              <a:t> (</a:t>
            </a:r>
            <a:r>
              <a:rPr lang="zh-TW" altLang="en-US" sz="1600" dirty="0" smtClean="0"/>
              <a:t>重新建立系統登錄檔項目、還原設定</a:t>
            </a:r>
            <a:r>
              <a:rPr lang="en-US" sz="1600" dirty="0" smtClean="0"/>
              <a:t>)</a:t>
            </a:r>
            <a:endParaRPr lang="en-US" sz="1600" dirty="0" smtClean="0"/>
          </a:p>
          <a:p>
            <a:pPr marL="514350" lvl="1" indent="-228600"/>
            <a:r>
              <a:rPr lang="zh-TW" altLang="en-US" sz="1600" dirty="0" smtClean="0"/>
              <a:t>事件氾濫防護：於感染用戶端爆發大量事件時，防護報表基礎設施</a:t>
            </a:r>
            <a:endParaRPr lang="en-US" sz="1600" dirty="0" smtClean="0"/>
          </a:p>
          <a:p>
            <a:pPr marL="514350" lvl="1" indent="-228600"/>
            <a:r>
              <a:rPr lang="zh-TW" altLang="en-US" sz="1600" dirty="0" smtClean="0"/>
              <a:t>基於行為經驗法則分類程式</a:t>
            </a:r>
            <a:endParaRPr lang="en-US" sz="1600" dirty="0" smtClean="0"/>
          </a:p>
        </p:txBody>
      </p:sp>
      <p:sp>
        <p:nvSpPr>
          <p:cNvPr id="4" name="Isosceles Triangle 3"/>
          <p:cNvSpPr/>
          <p:nvPr/>
        </p:nvSpPr>
        <p:spPr>
          <a:xfrm rot="5400000">
            <a:off x="4386200" y="3745089"/>
            <a:ext cx="2787650" cy="2222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bwMode="auto">
          <a:xfrm>
            <a:off x="5999498" y="2857496"/>
            <a:ext cx="3073096" cy="19159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285750" indent="-285750">
              <a:lnSpc>
                <a:spcPct val="90000"/>
              </a:lnSpc>
              <a:spcBef>
                <a:spcPts val="1500"/>
              </a:spcBef>
              <a:buClr>
                <a:schemeClr val="tx2"/>
              </a:buClr>
              <a:buSzPct val="115000"/>
              <a:buBlip>
                <a:blip r:embed="rId3"/>
              </a:buBlip>
              <a:defRPr/>
            </a:pPr>
            <a:r>
              <a:rPr lang="zh-TW" altLang="en-US" kern="0" dirty="0" smtClean="0">
                <a:solidFill>
                  <a:schemeClr val="bg1"/>
                </a:solidFill>
                <a:latin typeface="微軟正黑體" pitchFamily="34" charset="-120"/>
                <a:ea typeface="微軟正黑體" pitchFamily="34" charset="-120"/>
              </a:rPr>
              <a:t>強大的惡意程式偵測能力</a:t>
            </a:r>
            <a:endParaRPr lang="en-US" kern="0" dirty="0" smtClean="0">
              <a:solidFill>
                <a:schemeClr val="bg1"/>
              </a:solidFill>
              <a:latin typeface="微軟正黑體" pitchFamily="34" charset="-120"/>
              <a:ea typeface="微軟正黑體" pitchFamily="34" charset="-120"/>
            </a:endParaRPr>
          </a:p>
          <a:p>
            <a:pPr marL="285750" marR="0" lvl="0" indent="-285750" algn="l" defTabSz="914400" rtl="0" eaLnBrk="1" fontAlgn="base" latinLnBrk="0" hangingPunct="1">
              <a:lnSpc>
                <a:spcPct val="90000"/>
              </a:lnSpc>
              <a:spcBef>
                <a:spcPts val="1500"/>
              </a:spcBef>
              <a:spcAft>
                <a:spcPct val="0"/>
              </a:spcAft>
              <a:buClr>
                <a:schemeClr val="tx2"/>
              </a:buClr>
              <a:buSzPct val="115000"/>
              <a:buFont typeface="Wingdings" pitchFamily="2" charset="2"/>
              <a:buBlip>
                <a:blip r:embed="rId3"/>
              </a:buBlip>
              <a:tabLst/>
              <a:defRPr/>
            </a:pPr>
            <a:r>
              <a:rPr kumimoji="0" lang="zh-TW" altLang="en-US" i="0" u="none" strike="noStrike" kern="0" cap="none" spc="0" normalizeH="0" baseline="0" noProof="0" dirty="0" smtClean="0">
                <a:ln>
                  <a:noFill/>
                </a:ln>
                <a:solidFill>
                  <a:schemeClr val="bg1"/>
                </a:solidFill>
                <a:effectLst/>
                <a:uLnTx/>
                <a:uFillTx/>
                <a:latin typeface="微軟正黑體" pitchFamily="34" charset="-120"/>
                <a:ea typeface="微軟正黑體" pitchFamily="34" charset="-120"/>
              </a:rPr>
              <a:t>使用多重技術針對惡意程式進行</a:t>
            </a:r>
            <a:endParaRPr kumimoji="0" lang="en-US" i="0" u="none" strike="noStrike" kern="0" cap="none" spc="0" normalizeH="0" baseline="0" noProof="0" dirty="0" smtClean="0">
              <a:ln>
                <a:noFill/>
              </a:ln>
              <a:solidFill>
                <a:schemeClr val="bg1"/>
              </a:solidFill>
              <a:effectLst/>
              <a:uLnTx/>
              <a:uFillTx/>
              <a:latin typeface="微軟正黑體" pitchFamily="34" charset="-120"/>
              <a:ea typeface="微軟正黑體" pitchFamily="34" charset="-120"/>
            </a:endParaRPr>
          </a:p>
          <a:p>
            <a:pPr marL="285750" marR="0" lvl="0" indent="-285750" algn="l" defTabSz="914400" rtl="0" eaLnBrk="1" fontAlgn="base" latinLnBrk="0" hangingPunct="1">
              <a:lnSpc>
                <a:spcPct val="90000"/>
              </a:lnSpc>
              <a:spcBef>
                <a:spcPts val="1500"/>
              </a:spcBef>
              <a:spcAft>
                <a:spcPct val="0"/>
              </a:spcAft>
              <a:buClr>
                <a:schemeClr val="tx2"/>
              </a:buClr>
              <a:buSzPct val="115000"/>
              <a:buFont typeface="Wingdings" pitchFamily="2" charset="2"/>
              <a:buBlip>
                <a:blip r:embed="rId3"/>
              </a:buBlip>
              <a:tabLst/>
              <a:defRPr/>
            </a:pPr>
            <a:r>
              <a:rPr lang="zh-TW" altLang="en-US" kern="0" dirty="0" smtClean="0">
                <a:solidFill>
                  <a:schemeClr val="bg1"/>
                </a:solidFill>
                <a:latin typeface="微軟正黑體" pitchFamily="34" charset="-120"/>
                <a:ea typeface="微軟正黑體" pitchFamily="34" charset="-120"/>
              </a:rPr>
              <a:t>於用戶端環境穩定執行</a:t>
            </a:r>
            <a:endParaRPr lang="en-US" kern="0" dirty="0" smtClean="0">
              <a:solidFill>
                <a:schemeClr val="bg1"/>
              </a:solidFill>
              <a:latin typeface="微軟正黑體" pitchFamily="34" charset="-120"/>
              <a:ea typeface="微軟正黑體" pitchFamily="34" charset="-120"/>
            </a:endParaRPr>
          </a:p>
          <a:p>
            <a:pPr marL="285750" marR="0" lvl="0" indent="-285750" algn="l" defTabSz="914400" rtl="0" eaLnBrk="1" fontAlgn="base" latinLnBrk="0" hangingPunct="1">
              <a:lnSpc>
                <a:spcPct val="90000"/>
              </a:lnSpc>
              <a:spcBef>
                <a:spcPts val="1500"/>
              </a:spcBef>
              <a:spcAft>
                <a:spcPct val="0"/>
              </a:spcAft>
              <a:buClr>
                <a:schemeClr val="tx2"/>
              </a:buClr>
              <a:buSzPct val="115000"/>
              <a:buFont typeface="Wingdings" pitchFamily="2" charset="2"/>
              <a:buBlip>
                <a:blip r:embed="rId3"/>
              </a:buBlip>
              <a:tabLst/>
              <a:defRPr/>
            </a:pPr>
            <a:r>
              <a:rPr kumimoji="0" lang="zh-TW" altLang="en-US" i="0" u="none" strike="noStrike" kern="0" cap="none" spc="0" normalizeH="0" baseline="0" noProof="0" dirty="0" smtClean="0">
                <a:ln>
                  <a:noFill/>
                </a:ln>
                <a:solidFill>
                  <a:schemeClr val="bg1"/>
                </a:solidFill>
                <a:effectLst/>
                <a:uLnTx/>
                <a:uFillTx/>
                <a:latin typeface="微軟正黑體" pitchFamily="34" charset="-120"/>
                <a:ea typeface="微軟正黑體" pitchFamily="34" charset="-120"/>
              </a:rPr>
              <a:t>即時快速的惡意程式掃瞄</a:t>
            </a:r>
            <a:endParaRPr kumimoji="0" lang="en-US" i="0" u="none" strike="noStrike" kern="0" cap="none" spc="0" normalizeH="0" noProof="0" dirty="0" smtClean="0">
              <a:ln>
                <a:noFill/>
              </a:ln>
              <a:solidFill>
                <a:schemeClr val="bg1"/>
              </a:solidFill>
              <a:effectLst/>
              <a:uLnTx/>
              <a:uFillTx/>
              <a:latin typeface="微軟正黑體" pitchFamily="34" charset="-120"/>
              <a:ea typeface="微軟正黑體" pitchFamily="34" charset="-12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238125" y="1463374"/>
          <a:ext cx="3914774" cy="5027107"/>
        </p:xfrm>
        <a:graphic>
          <a:graphicData uri="http://schemas.openxmlformats.org/drawingml/2006/table">
            <a:tbl>
              <a:tblPr firstRow="1" bandRow="1">
                <a:tableStyleId>{5C22544A-7EE6-4342-B048-85BDC9FD1C3A}</a:tableStyleId>
              </a:tblPr>
              <a:tblGrid>
                <a:gridCol w="1598040"/>
                <a:gridCol w="1073290"/>
                <a:gridCol w="1243444"/>
              </a:tblGrid>
              <a:tr h="894527">
                <a:tc>
                  <a:txBody>
                    <a:bodyPr/>
                    <a:lstStyle/>
                    <a:p>
                      <a:pPr marL="0" algn="ctr" defTabSz="914099" rtl="0" eaLnBrk="1" fontAlgn="base" latinLnBrk="0" hangingPunct="1">
                        <a:spcBef>
                          <a:spcPct val="0"/>
                        </a:spcBef>
                        <a:spcAft>
                          <a:spcPct val="0"/>
                        </a:spcAft>
                      </a:pPr>
                      <a:r>
                        <a:rPr lang="en-US" sz="1200" b="1" kern="1200" dirty="0" smtClean="0">
                          <a:solidFill>
                            <a:schemeClr val="bg2"/>
                          </a:solidFill>
                          <a:effectLst/>
                          <a:latin typeface="Segoe"/>
                          <a:ea typeface="+mn-ea"/>
                          <a:cs typeface="+mn-cs"/>
                        </a:rPr>
                        <a:t>Product Name/ Capability</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algn="ctr" defTabSz="914099" rtl="0" eaLnBrk="1" fontAlgn="base" latinLnBrk="0" hangingPunct="1">
                        <a:spcBef>
                          <a:spcPct val="0"/>
                        </a:spcBef>
                        <a:spcAft>
                          <a:spcPct val="0"/>
                        </a:spcAft>
                      </a:pPr>
                      <a:r>
                        <a:rPr lang="en-US" sz="1200" b="1" kern="1200" dirty="0" smtClean="0">
                          <a:solidFill>
                            <a:schemeClr val="bg2"/>
                          </a:solidFill>
                          <a:effectLst/>
                          <a:latin typeface="Segoe"/>
                          <a:ea typeface="+mn-ea"/>
                          <a:cs typeface="+mn-cs"/>
                        </a:rPr>
                        <a:t>Leading Competitor</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algn="ctr" defTabSz="914099" rtl="0" eaLnBrk="1" fontAlgn="base" latinLnBrk="0" hangingPunct="1">
                        <a:spcBef>
                          <a:spcPct val="0"/>
                        </a:spcBef>
                        <a:spcAft>
                          <a:spcPct val="0"/>
                        </a:spcAft>
                      </a:pPr>
                      <a:r>
                        <a:rPr lang="en-US" sz="1200" b="1" kern="1200" dirty="0" smtClean="0">
                          <a:solidFill>
                            <a:schemeClr val="bg2"/>
                          </a:solidFill>
                          <a:effectLst/>
                          <a:latin typeface="Segoe"/>
                          <a:ea typeface="+mn-ea"/>
                          <a:cs typeface="+mn-cs"/>
                        </a:rPr>
                        <a:t>Forefront </a:t>
                      </a:r>
                      <a:r>
                        <a:rPr lang="en-US" sz="1200" b="1" kern="1200" baseline="0" dirty="0" smtClean="0">
                          <a:solidFill>
                            <a:schemeClr val="bg2"/>
                          </a:solidFill>
                          <a:effectLst/>
                          <a:latin typeface="Segoe"/>
                          <a:ea typeface="+mn-ea"/>
                          <a:cs typeface="+mn-cs"/>
                        </a:rPr>
                        <a:t> </a:t>
                      </a:r>
                      <a:r>
                        <a:rPr lang="en-US" sz="1200" b="1" kern="1200" dirty="0" smtClean="0">
                          <a:solidFill>
                            <a:schemeClr val="bg2"/>
                          </a:solidFill>
                          <a:effectLst/>
                          <a:latin typeface="Segoe"/>
                          <a:ea typeface="+mn-ea"/>
                          <a:cs typeface="+mn-cs"/>
                        </a:rPr>
                        <a:t>Client Security</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732216">
                <a:tc>
                  <a:txBody>
                    <a:bodyPr/>
                    <a:lstStyle/>
                    <a:p>
                      <a:pPr marL="0" algn="ctr" defTabSz="914099" rtl="0" eaLnBrk="1" fontAlgn="base" latinLnBrk="0" hangingPunct="1">
                        <a:spcBef>
                          <a:spcPct val="0"/>
                        </a:spcBef>
                        <a:spcAft>
                          <a:spcPct val="0"/>
                        </a:spcAft>
                      </a:pPr>
                      <a:r>
                        <a:rPr lang="en-US" sz="1200" b="1" kern="1200" baseline="0" dirty="0" smtClean="0">
                          <a:solidFill>
                            <a:schemeClr val="bg2"/>
                          </a:solidFill>
                          <a:effectLst/>
                          <a:latin typeface="Segoe"/>
                          <a:ea typeface="+mn-ea"/>
                          <a:cs typeface="+mn-cs"/>
                        </a:rPr>
                        <a:t>Memory Footprint</a:t>
                      </a:r>
                      <a:r>
                        <a:rPr lang="en-US" sz="1200" b="1" kern="1200" baseline="30000" dirty="0" smtClean="0">
                          <a:solidFill>
                            <a:schemeClr val="bg2"/>
                          </a:solidFill>
                          <a:effectLst/>
                          <a:latin typeface="Segoe"/>
                          <a:ea typeface="+mn-ea"/>
                          <a:cs typeface="+mn-cs"/>
                        </a:rPr>
                        <a:t>1</a:t>
                      </a:r>
                    </a:p>
                    <a:p>
                      <a:pPr marL="0" algn="ctr" defTabSz="914099" rtl="0" eaLnBrk="1" fontAlgn="base" latinLnBrk="0" hangingPunct="1">
                        <a:spcBef>
                          <a:spcPct val="0"/>
                        </a:spcBef>
                        <a:spcAft>
                          <a:spcPct val="0"/>
                        </a:spcAft>
                      </a:pPr>
                      <a:r>
                        <a:rPr lang="en-US" sz="1200" b="0" kern="1200" baseline="0" dirty="0" smtClean="0">
                          <a:solidFill>
                            <a:schemeClr val="bg2"/>
                          </a:solidFill>
                          <a:effectLst/>
                          <a:latin typeface="Segoe"/>
                          <a:ea typeface="+mn-ea"/>
                          <a:cs typeface="+mn-cs"/>
                        </a:rPr>
                        <a:t>Server</a:t>
                      </a:r>
                    </a:p>
                    <a:p>
                      <a:pPr marL="0" algn="ctr" defTabSz="914099" rtl="0" eaLnBrk="1" fontAlgn="base" latinLnBrk="0" hangingPunct="1">
                        <a:spcBef>
                          <a:spcPct val="0"/>
                        </a:spcBef>
                        <a:spcAft>
                          <a:spcPct val="0"/>
                        </a:spcAft>
                      </a:pPr>
                      <a:r>
                        <a:rPr lang="en-US" sz="1200" b="0" kern="1200" baseline="0" dirty="0" smtClean="0">
                          <a:solidFill>
                            <a:schemeClr val="bg2"/>
                          </a:solidFill>
                          <a:effectLst/>
                          <a:latin typeface="Segoe"/>
                          <a:ea typeface="+mn-ea"/>
                          <a:cs typeface="+mn-cs"/>
                        </a:rPr>
                        <a:t>Client</a:t>
                      </a: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200" dirty="0" smtClean="0">
                        <a:solidFill>
                          <a:schemeClr val="bg2"/>
                        </a:solidFill>
                        <a:latin typeface="Segoe"/>
                      </a:endParaRPr>
                    </a:p>
                    <a:p>
                      <a:pPr algn="ctr"/>
                      <a:r>
                        <a:rPr lang="en-US" sz="1200" dirty="0" smtClean="0">
                          <a:solidFill>
                            <a:schemeClr val="bg2"/>
                          </a:solidFill>
                          <a:latin typeface="Segoe"/>
                        </a:rPr>
                        <a:t>58.6 Mbs</a:t>
                      </a:r>
                    </a:p>
                    <a:p>
                      <a:pPr algn="ctr"/>
                      <a:r>
                        <a:rPr lang="en-US" sz="1200" dirty="0" smtClean="0">
                          <a:solidFill>
                            <a:schemeClr val="bg2"/>
                          </a:solidFill>
                          <a:latin typeface="Segoe"/>
                        </a:rPr>
                        <a:t>66.3 Mbs</a:t>
                      </a:r>
                      <a:endParaRPr lang="en-US" sz="1200" dirty="0">
                        <a:solidFill>
                          <a:schemeClr val="bg2"/>
                        </a:solidFill>
                        <a:latin typeface="Segoe"/>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200" b="0" dirty="0" smtClean="0">
                        <a:solidFill>
                          <a:schemeClr val="bg2"/>
                        </a:solidFill>
                        <a:latin typeface="Segoe"/>
                      </a:endParaRPr>
                    </a:p>
                    <a:p>
                      <a:pPr algn="ctr"/>
                      <a:r>
                        <a:rPr lang="en-US" sz="1200" b="0" dirty="0" smtClean="0">
                          <a:solidFill>
                            <a:schemeClr val="bg2"/>
                          </a:solidFill>
                          <a:latin typeface="Segoe"/>
                        </a:rPr>
                        <a:t>56.5</a:t>
                      </a:r>
                      <a:r>
                        <a:rPr lang="en-US" sz="1200" b="0" baseline="0" dirty="0" smtClean="0">
                          <a:solidFill>
                            <a:schemeClr val="bg2"/>
                          </a:solidFill>
                          <a:latin typeface="Segoe"/>
                        </a:rPr>
                        <a:t> Mbs</a:t>
                      </a:r>
                    </a:p>
                    <a:p>
                      <a:pPr algn="ctr"/>
                      <a:r>
                        <a:rPr lang="en-US" sz="1200" b="0" baseline="0" dirty="0" smtClean="0">
                          <a:solidFill>
                            <a:schemeClr val="bg2"/>
                          </a:solidFill>
                          <a:latin typeface="Segoe"/>
                        </a:rPr>
                        <a:t>57.9 Mbs</a:t>
                      </a: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934348">
                <a:tc>
                  <a:txBody>
                    <a:bodyPr/>
                    <a:lstStyle/>
                    <a:p>
                      <a:pPr marL="0" algn="ctr" defTabSz="914099" rtl="0" eaLnBrk="1" fontAlgn="base" latinLnBrk="0" hangingPunct="1">
                        <a:spcBef>
                          <a:spcPct val="0"/>
                        </a:spcBef>
                        <a:spcAft>
                          <a:spcPct val="0"/>
                        </a:spcAft>
                      </a:pPr>
                      <a:r>
                        <a:rPr lang="en-US" sz="1200" b="1" kern="1200" baseline="0" dirty="0" smtClean="0">
                          <a:solidFill>
                            <a:schemeClr val="bg2"/>
                          </a:solidFill>
                          <a:effectLst/>
                          <a:latin typeface="Segoe"/>
                          <a:ea typeface="+mn-ea"/>
                          <a:cs typeface="+mn-cs"/>
                        </a:rPr>
                        <a:t>Avg Usage, CPU &amp; Memory</a:t>
                      </a:r>
                      <a:r>
                        <a:rPr lang="en-US" sz="1200" b="1" kern="1200" baseline="30000" dirty="0" smtClean="0">
                          <a:solidFill>
                            <a:schemeClr val="bg2"/>
                          </a:solidFill>
                          <a:effectLst/>
                          <a:latin typeface="Segoe"/>
                          <a:ea typeface="+mn-ea"/>
                          <a:cs typeface="+mn-cs"/>
                        </a:rPr>
                        <a:t>2</a:t>
                      </a:r>
                      <a:endParaRPr lang="en-US" sz="1200" b="1" kern="1200" baseline="0" dirty="0" smtClean="0">
                        <a:solidFill>
                          <a:schemeClr val="bg2"/>
                        </a:solidFill>
                        <a:effectLst/>
                        <a:latin typeface="Segoe"/>
                        <a:ea typeface="+mn-ea"/>
                        <a:cs typeface="+mn-cs"/>
                      </a:endParaRPr>
                    </a:p>
                    <a:p>
                      <a:pPr marL="0" algn="ctr" defTabSz="914099" rtl="0" eaLnBrk="1" fontAlgn="base" latinLnBrk="0" hangingPunct="1">
                        <a:spcBef>
                          <a:spcPct val="0"/>
                        </a:spcBef>
                        <a:spcAft>
                          <a:spcPct val="0"/>
                        </a:spcAft>
                      </a:pPr>
                      <a:r>
                        <a:rPr lang="en-US" sz="1200" b="0" kern="1200" baseline="0" dirty="0" smtClean="0">
                          <a:solidFill>
                            <a:schemeClr val="bg2"/>
                          </a:solidFill>
                          <a:effectLst/>
                          <a:latin typeface="Segoe"/>
                          <a:ea typeface="+mn-ea"/>
                          <a:cs typeface="+mn-cs"/>
                        </a:rPr>
                        <a:t>% Server Avg</a:t>
                      </a:r>
                    </a:p>
                    <a:p>
                      <a:pPr marL="0" algn="ctr" defTabSz="914099" rtl="0" eaLnBrk="1" fontAlgn="base" latinLnBrk="0" hangingPunct="1">
                        <a:spcBef>
                          <a:spcPct val="0"/>
                        </a:spcBef>
                        <a:spcAft>
                          <a:spcPct val="0"/>
                        </a:spcAft>
                      </a:pPr>
                      <a:r>
                        <a:rPr lang="en-US" sz="1200" b="0" kern="1200" baseline="0" dirty="0" smtClean="0">
                          <a:solidFill>
                            <a:schemeClr val="bg2"/>
                          </a:solidFill>
                          <a:effectLst/>
                          <a:latin typeface="Segoe"/>
                          <a:ea typeface="+mn-ea"/>
                          <a:cs typeface="+mn-cs"/>
                        </a:rPr>
                        <a:t>% Client Avg</a:t>
                      </a: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200" dirty="0" smtClean="0">
                        <a:solidFill>
                          <a:schemeClr val="bg2"/>
                        </a:solidFill>
                        <a:latin typeface="Segoe"/>
                      </a:endParaRPr>
                    </a:p>
                    <a:p>
                      <a:pPr algn="ctr"/>
                      <a:endParaRPr lang="en-US" sz="1200" dirty="0" smtClean="0">
                        <a:solidFill>
                          <a:schemeClr val="bg2"/>
                        </a:solidFill>
                        <a:latin typeface="Segoe"/>
                      </a:endParaRPr>
                    </a:p>
                    <a:p>
                      <a:pPr algn="ctr"/>
                      <a:r>
                        <a:rPr lang="en-US" sz="1200" dirty="0" smtClean="0">
                          <a:solidFill>
                            <a:schemeClr val="bg2"/>
                          </a:solidFill>
                          <a:latin typeface="Segoe"/>
                        </a:rPr>
                        <a:t>30.5%</a:t>
                      </a:r>
                    </a:p>
                    <a:p>
                      <a:pPr algn="ctr"/>
                      <a:r>
                        <a:rPr lang="en-US" sz="1200" dirty="0" smtClean="0">
                          <a:solidFill>
                            <a:schemeClr val="bg2"/>
                          </a:solidFill>
                          <a:latin typeface="Segoe"/>
                        </a:rPr>
                        <a:t>29.4%</a:t>
                      </a:r>
                      <a:endParaRPr lang="en-US" sz="1200" dirty="0">
                        <a:solidFill>
                          <a:schemeClr val="bg2"/>
                        </a:solidFill>
                        <a:latin typeface="Segoe"/>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200" b="0" dirty="0" smtClean="0">
                        <a:solidFill>
                          <a:schemeClr val="bg2"/>
                        </a:solidFill>
                        <a:latin typeface="Segoe"/>
                      </a:endParaRPr>
                    </a:p>
                    <a:p>
                      <a:pPr algn="ctr"/>
                      <a:endParaRPr lang="en-US" sz="1200" b="0" dirty="0" smtClean="0">
                        <a:solidFill>
                          <a:schemeClr val="bg2"/>
                        </a:solidFill>
                        <a:latin typeface="Segoe"/>
                      </a:endParaRPr>
                    </a:p>
                    <a:p>
                      <a:pPr algn="ctr"/>
                      <a:r>
                        <a:rPr lang="en-US" sz="1200" b="0" dirty="0" smtClean="0">
                          <a:solidFill>
                            <a:schemeClr val="bg2"/>
                          </a:solidFill>
                          <a:latin typeface="Segoe"/>
                        </a:rPr>
                        <a:t>2.0%</a:t>
                      </a:r>
                    </a:p>
                    <a:p>
                      <a:pPr algn="ctr"/>
                      <a:r>
                        <a:rPr lang="en-US" sz="1200" b="0" dirty="0" smtClean="0">
                          <a:solidFill>
                            <a:schemeClr val="bg2"/>
                          </a:solidFill>
                          <a:latin typeface="Segoe"/>
                        </a:rPr>
                        <a:t>11.1%</a:t>
                      </a:r>
                      <a:endParaRPr lang="en-US" sz="1200" b="0" dirty="0">
                        <a:solidFill>
                          <a:schemeClr val="bg2"/>
                        </a:solidFill>
                        <a:latin typeface="Segoe"/>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528109">
                <a:tc>
                  <a:txBody>
                    <a:bodyPr/>
                    <a:lstStyle/>
                    <a:p>
                      <a:pPr marL="0" algn="ctr" defTabSz="914099" rtl="0" eaLnBrk="1" fontAlgn="base" latinLnBrk="0" hangingPunct="1">
                        <a:spcBef>
                          <a:spcPct val="0"/>
                        </a:spcBef>
                        <a:spcAft>
                          <a:spcPct val="0"/>
                        </a:spcAft>
                      </a:pPr>
                      <a:r>
                        <a:rPr lang="en-US" sz="1200" b="1" kern="1200" dirty="0" smtClean="0">
                          <a:solidFill>
                            <a:schemeClr val="bg2"/>
                          </a:solidFill>
                          <a:effectLst/>
                          <a:latin typeface="Segoe"/>
                          <a:ea typeface="+mn-ea"/>
                          <a:cs typeface="+mn-cs"/>
                        </a:rPr>
                        <a:t>Boot time increase</a:t>
                      </a:r>
                      <a:r>
                        <a:rPr lang="en-US" sz="1200" b="1" kern="1200" baseline="30000" dirty="0" smtClean="0">
                          <a:solidFill>
                            <a:schemeClr val="bg2"/>
                          </a:solidFill>
                          <a:effectLst/>
                          <a:latin typeface="Segoe"/>
                          <a:ea typeface="+mn-ea"/>
                          <a:cs typeface="+mn-cs"/>
                        </a:rPr>
                        <a:t>3</a:t>
                      </a:r>
                      <a:r>
                        <a:rPr lang="en-US" sz="1200" b="1" kern="1200" dirty="0" smtClean="0">
                          <a:solidFill>
                            <a:schemeClr val="bg2"/>
                          </a:solidFill>
                          <a:effectLst/>
                          <a:latin typeface="Segoe"/>
                          <a:ea typeface="+mn-ea"/>
                          <a:cs typeface="+mn-cs"/>
                        </a:rPr>
                        <a:t>                      </a:t>
                      </a: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dirty="0" smtClean="0">
                          <a:solidFill>
                            <a:schemeClr val="bg2"/>
                          </a:solidFill>
                          <a:latin typeface="Segoe"/>
                        </a:rPr>
                        <a:t>62% avg increase</a:t>
                      </a:r>
                      <a:endParaRPr lang="en-US" sz="1200" dirty="0">
                        <a:solidFill>
                          <a:schemeClr val="bg2"/>
                        </a:solidFill>
                        <a:latin typeface="Segoe"/>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0" dirty="0" smtClean="0">
                          <a:solidFill>
                            <a:schemeClr val="bg2"/>
                          </a:solidFill>
                          <a:latin typeface="Segoe"/>
                        </a:rPr>
                        <a:t>4.5% avg</a:t>
                      </a:r>
                      <a:r>
                        <a:rPr lang="en-US" sz="1200" b="0" baseline="0" dirty="0" smtClean="0">
                          <a:solidFill>
                            <a:schemeClr val="bg2"/>
                          </a:solidFill>
                          <a:latin typeface="Segoe"/>
                        </a:rPr>
                        <a:t> increase</a:t>
                      </a:r>
                      <a:endParaRPr lang="en-US" sz="1200" b="0" dirty="0">
                        <a:solidFill>
                          <a:schemeClr val="bg2"/>
                        </a:solidFill>
                        <a:latin typeface="Segoe"/>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934348">
                <a:tc>
                  <a:txBody>
                    <a:bodyPr/>
                    <a:lstStyle/>
                    <a:p>
                      <a:pPr marL="0" algn="ctr" defTabSz="914099" rtl="0" eaLnBrk="1" fontAlgn="base" latinLnBrk="0" hangingPunct="1">
                        <a:spcBef>
                          <a:spcPct val="0"/>
                        </a:spcBef>
                        <a:spcAft>
                          <a:spcPct val="0"/>
                        </a:spcAft>
                      </a:pPr>
                      <a:r>
                        <a:rPr lang="en-US" sz="1200" b="1" kern="1200" dirty="0" smtClean="0">
                          <a:solidFill>
                            <a:schemeClr val="bg2"/>
                          </a:solidFill>
                          <a:effectLst/>
                          <a:latin typeface="Segoe"/>
                          <a:ea typeface="+mn-ea"/>
                          <a:cs typeface="+mn-cs"/>
                        </a:rPr>
                        <a:t>Scanning</a:t>
                      </a:r>
                      <a:r>
                        <a:rPr lang="en-US" sz="1200" b="1" kern="1200" baseline="0" dirty="0" smtClean="0">
                          <a:solidFill>
                            <a:schemeClr val="bg2"/>
                          </a:solidFill>
                          <a:effectLst/>
                          <a:latin typeface="Segoe"/>
                          <a:ea typeface="+mn-ea"/>
                          <a:cs typeface="+mn-cs"/>
                        </a:rPr>
                        <a:t> time (quick)</a:t>
                      </a:r>
                    </a:p>
                    <a:p>
                      <a:pPr marL="0" algn="ctr" defTabSz="914099" rtl="0" eaLnBrk="1" fontAlgn="base" latinLnBrk="0" hangingPunct="1">
                        <a:spcBef>
                          <a:spcPct val="0"/>
                        </a:spcBef>
                        <a:spcAft>
                          <a:spcPct val="0"/>
                        </a:spcAft>
                      </a:pPr>
                      <a:r>
                        <a:rPr lang="en-US" sz="1200" b="0" kern="1200" baseline="0" dirty="0" smtClean="0">
                          <a:solidFill>
                            <a:schemeClr val="bg2"/>
                          </a:solidFill>
                          <a:effectLst/>
                          <a:latin typeface="Segoe"/>
                          <a:ea typeface="+mn-ea"/>
                          <a:cs typeface="+mn-cs"/>
                        </a:rPr>
                        <a:t>Network 1 (Avg)</a:t>
                      </a:r>
                      <a:r>
                        <a:rPr lang="en-US" sz="1200" b="1" kern="1200" baseline="30000" dirty="0" smtClean="0">
                          <a:solidFill>
                            <a:schemeClr val="bg2"/>
                          </a:solidFill>
                          <a:effectLst/>
                          <a:latin typeface="Segoe"/>
                          <a:ea typeface="+mn-ea"/>
                          <a:cs typeface="+mn-cs"/>
                        </a:rPr>
                        <a:t>4</a:t>
                      </a:r>
                      <a:endParaRPr lang="en-US" sz="1200" b="0" kern="1200" baseline="0" dirty="0" smtClean="0">
                        <a:solidFill>
                          <a:schemeClr val="bg2"/>
                        </a:solidFill>
                        <a:effectLst/>
                        <a:latin typeface="Segoe"/>
                        <a:ea typeface="+mn-ea"/>
                        <a:cs typeface="+mn-cs"/>
                      </a:endParaRPr>
                    </a:p>
                    <a:p>
                      <a:pPr marL="0" algn="ctr" defTabSz="914099" rtl="0" eaLnBrk="1" fontAlgn="base" latinLnBrk="0" hangingPunct="1">
                        <a:spcBef>
                          <a:spcPct val="0"/>
                        </a:spcBef>
                        <a:spcAft>
                          <a:spcPct val="0"/>
                        </a:spcAft>
                      </a:pPr>
                      <a:r>
                        <a:rPr lang="en-US" sz="1200" b="0" kern="1200" baseline="0" dirty="0" smtClean="0">
                          <a:solidFill>
                            <a:schemeClr val="bg2"/>
                          </a:solidFill>
                          <a:effectLst/>
                          <a:latin typeface="Segoe"/>
                          <a:ea typeface="+mn-ea"/>
                          <a:cs typeface="+mn-cs"/>
                        </a:rPr>
                        <a:t>Network 2 (Avg)</a:t>
                      </a:r>
                      <a:r>
                        <a:rPr lang="en-US" sz="1200" b="1" kern="1200" baseline="30000" dirty="0" smtClean="0">
                          <a:solidFill>
                            <a:schemeClr val="bg2"/>
                          </a:solidFill>
                          <a:effectLst/>
                          <a:latin typeface="Segoe"/>
                          <a:ea typeface="+mn-ea"/>
                          <a:cs typeface="+mn-cs"/>
                        </a:rPr>
                        <a:t>4</a:t>
                      </a:r>
                      <a:endParaRPr lang="en-US" sz="1200" b="0" kern="1200" baseline="0" dirty="0" smtClean="0">
                        <a:solidFill>
                          <a:schemeClr val="bg2"/>
                        </a:solidFill>
                        <a:effectLst/>
                        <a:latin typeface="Segoe"/>
                        <a:ea typeface="+mn-ea"/>
                        <a:cs typeface="+mn-cs"/>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200" dirty="0" smtClean="0">
                        <a:solidFill>
                          <a:schemeClr val="bg2"/>
                        </a:solidFill>
                        <a:latin typeface="Segoe"/>
                      </a:endParaRPr>
                    </a:p>
                    <a:p>
                      <a:pPr algn="ctr"/>
                      <a:endParaRPr lang="en-US" sz="1200" dirty="0" smtClean="0">
                        <a:solidFill>
                          <a:schemeClr val="bg2"/>
                        </a:solidFill>
                        <a:latin typeface="Segoe"/>
                      </a:endParaRPr>
                    </a:p>
                    <a:p>
                      <a:pPr algn="ctr"/>
                      <a:r>
                        <a:rPr lang="en-US" sz="1200" dirty="0" smtClean="0">
                          <a:solidFill>
                            <a:schemeClr val="bg2"/>
                          </a:solidFill>
                          <a:latin typeface="Segoe"/>
                        </a:rPr>
                        <a:t>29.9 min</a:t>
                      </a:r>
                      <a:endParaRPr lang="en-US" sz="1200" baseline="0" dirty="0" smtClean="0">
                        <a:solidFill>
                          <a:schemeClr val="bg2"/>
                        </a:solidFill>
                        <a:latin typeface="Segoe"/>
                      </a:endParaRPr>
                    </a:p>
                    <a:p>
                      <a:pPr algn="ctr"/>
                      <a:r>
                        <a:rPr lang="en-US" sz="1200" dirty="0" smtClean="0">
                          <a:solidFill>
                            <a:schemeClr val="bg2"/>
                          </a:solidFill>
                          <a:latin typeface="Segoe"/>
                        </a:rPr>
                        <a:t>12.0</a:t>
                      </a:r>
                      <a:r>
                        <a:rPr lang="en-US" sz="1200" baseline="0" dirty="0" smtClean="0">
                          <a:solidFill>
                            <a:schemeClr val="bg2"/>
                          </a:solidFill>
                          <a:latin typeface="Segoe"/>
                        </a:rPr>
                        <a:t> min</a:t>
                      </a:r>
                      <a:endParaRPr lang="en-US" sz="1200" dirty="0" smtClean="0">
                        <a:solidFill>
                          <a:schemeClr val="bg2"/>
                        </a:solidFill>
                        <a:latin typeface="Segoe"/>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200" b="0" dirty="0" smtClean="0">
                        <a:solidFill>
                          <a:schemeClr val="bg2"/>
                        </a:solidFill>
                        <a:latin typeface="Segoe"/>
                      </a:endParaRPr>
                    </a:p>
                    <a:p>
                      <a:pPr algn="ctr"/>
                      <a:endParaRPr lang="en-US" sz="1200" b="0" dirty="0" smtClean="0">
                        <a:solidFill>
                          <a:schemeClr val="bg2"/>
                        </a:solidFill>
                        <a:latin typeface="Segoe"/>
                      </a:endParaRPr>
                    </a:p>
                    <a:p>
                      <a:pPr algn="ctr"/>
                      <a:r>
                        <a:rPr lang="en-US" sz="1200" b="0" dirty="0" smtClean="0">
                          <a:solidFill>
                            <a:schemeClr val="bg2"/>
                          </a:solidFill>
                          <a:latin typeface="Segoe"/>
                        </a:rPr>
                        <a:t>13.6 </a:t>
                      </a:r>
                      <a:r>
                        <a:rPr lang="en-US" sz="1200" b="0" baseline="0" dirty="0" smtClean="0">
                          <a:solidFill>
                            <a:schemeClr val="bg2"/>
                          </a:solidFill>
                          <a:latin typeface="Segoe"/>
                        </a:rPr>
                        <a:t>min</a:t>
                      </a:r>
                    </a:p>
                    <a:p>
                      <a:pPr algn="ctr"/>
                      <a:r>
                        <a:rPr lang="en-US" sz="1200" b="0" baseline="0" dirty="0" smtClean="0">
                          <a:solidFill>
                            <a:schemeClr val="bg2"/>
                          </a:solidFill>
                          <a:latin typeface="Segoe"/>
                        </a:rPr>
                        <a:t>5.3 min</a:t>
                      </a: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894527">
                <a:tc>
                  <a:txBody>
                    <a:bodyPr/>
                    <a:lstStyle/>
                    <a:p>
                      <a:pPr marL="0" algn="ctr" defTabSz="914099" rtl="0" eaLnBrk="1" fontAlgn="base" latinLnBrk="0" hangingPunct="1">
                        <a:spcBef>
                          <a:spcPct val="0"/>
                        </a:spcBef>
                        <a:spcAft>
                          <a:spcPct val="0"/>
                        </a:spcAft>
                      </a:pPr>
                      <a:r>
                        <a:rPr lang="en-US" sz="1200" b="1" kern="1200" dirty="0" smtClean="0">
                          <a:solidFill>
                            <a:schemeClr val="bg2"/>
                          </a:solidFill>
                          <a:effectLst/>
                          <a:latin typeface="Segoe"/>
                          <a:ea typeface="+mn-ea"/>
                          <a:cs typeface="+mn-cs"/>
                        </a:rPr>
                        <a:t>Scanning</a:t>
                      </a:r>
                      <a:r>
                        <a:rPr lang="en-US" sz="1200" b="1" kern="1200" baseline="0" dirty="0" smtClean="0">
                          <a:solidFill>
                            <a:schemeClr val="bg2"/>
                          </a:solidFill>
                          <a:effectLst/>
                          <a:latin typeface="Segoe"/>
                          <a:ea typeface="+mn-ea"/>
                          <a:cs typeface="+mn-cs"/>
                        </a:rPr>
                        <a:t> time (full)</a:t>
                      </a:r>
                    </a:p>
                    <a:p>
                      <a:pPr marL="0" algn="ctr" defTabSz="914099" rtl="0" eaLnBrk="1" fontAlgn="base" latinLnBrk="0" hangingPunct="1">
                        <a:spcBef>
                          <a:spcPct val="0"/>
                        </a:spcBef>
                        <a:spcAft>
                          <a:spcPct val="0"/>
                        </a:spcAft>
                      </a:pPr>
                      <a:r>
                        <a:rPr lang="en-US" sz="1200" b="0" kern="1200" baseline="0" dirty="0" smtClean="0">
                          <a:solidFill>
                            <a:schemeClr val="bg2"/>
                          </a:solidFill>
                          <a:effectLst/>
                          <a:latin typeface="Segoe"/>
                          <a:ea typeface="+mn-ea"/>
                          <a:cs typeface="+mn-cs"/>
                        </a:rPr>
                        <a:t>Network 1 (Avg)</a:t>
                      </a:r>
                      <a:r>
                        <a:rPr lang="en-US" sz="1200" b="1" kern="1200" baseline="30000" dirty="0" smtClean="0">
                          <a:solidFill>
                            <a:schemeClr val="bg2"/>
                          </a:solidFill>
                          <a:effectLst/>
                          <a:latin typeface="Segoe"/>
                          <a:ea typeface="+mn-ea"/>
                          <a:cs typeface="+mn-cs"/>
                        </a:rPr>
                        <a:t>4</a:t>
                      </a:r>
                      <a:endParaRPr lang="en-US" sz="1200" b="0" kern="1200" baseline="0" dirty="0" smtClean="0">
                        <a:solidFill>
                          <a:schemeClr val="bg2"/>
                        </a:solidFill>
                        <a:effectLst/>
                        <a:latin typeface="Segoe"/>
                        <a:ea typeface="+mn-ea"/>
                        <a:cs typeface="+mn-cs"/>
                      </a:endParaRPr>
                    </a:p>
                    <a:p>
                      <a:pPr marL="0" algn="ctr" defTabSz="914099" rtl="0" eaLnBrk="1" fontAlgn="base" latinLnBrk="0" hangingPunct="1">
                        <a:spcBef>
                          <a:spcPct val="0"/>
                        </a:spcBef>
                        <a:spcAft>
                          <a:spcPct val="0"/>
                        </a:spcAft>
                      </a:pPr>
                      <a:r>
                        <a:rPr lang="en-US" sz="1200" b="0" kern="1200" baseline="0" dirty="0" smtClean="0">
                          <a:solidFill>
                            <a:schemeClr val="bg2"/>
                          </a:solidFill>
                          <a:effectLst/>
                          <a:latin typeface="Segoe"/>
                          <a:ea typeface="+mn-ea"/>
                          <a:cs typeface="+mn-cs"/>
                        </a:rPr>
                        <a:t>Network 2 (Avg)</a:t>
                      </a:r>
                      <a:r>
                        <a:rPr lang="en-US" sz="1200" b="1" kern="1200" baseline="30000" dirty="0" smtClean="0">
                          <a:solidFill>
                            <a:schemeClr val="bg2"/>
                          </a:solidFill>
                          <a:effectLst/>
                          <a:latin typeface="Segoe"/>
                          <a:ea typeface="+mn-ea"/>
                          <a:cs typeface="+mn-cs"/>
                        </a:rPr>
                        <a:t>4</a:t>
                      </a:r>
                      <a:endParaRPr lang="en-US" sz="1200" b="0" kern="1200" baseline="0" dirty="0" smtClean="0">
                        <a:solidFill>
                          <a:schemeClr val="bg2"/>
                        </a:solidFill>
                        <a:effectLst/>
                        <a:latin typeface="Segoe"/>
                        <a:ea typeface="+mn-ea"/>
                        <a:cs typeface="+mn-cs"/>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200" dirty="0" smtClean="0">
                        <a:solidFill>
                          <a:schemeClr val="bg2"/>
                        </a:solidFill>
                        <a:latin typeface="Segoe"/>
                      </a:endParaRPr>
                    </a:p>
                    <a:p>
                      <a:pPr algn="ctr"/>
                      <a:endParaRPr lang="en-US" sz="1200" dirty="0" smtClean="0">
                        <a:solidFill>
                          <a:schemeClr val="bg2"/>
                        </a:solidFill>
                        <a:latin typeface="Segoe"/>
                      </a:endParaRPr>
                    </a:p>
                    <a:p>
                      <a:pPr algn="ctr"/>
                      <a:r>
                        <a:rPr lang="en-US" sz="1200" dirty="0" smtClean="0">
                          <a:solidFill>
                            <a:schemeClr val="bg2"/>
                          </a:solidFill>
                          <a:latin typeface="Segoe"/>
                        </a:rPr>
                        <a:t>156.8</a:t>
                      </a:r>
                      <a:r>
                        <a:rPr lang="en-US" sz="1200" baseline="0" dirty="0" smtClean="0">
                          <a:solidFill>
                            <a:schemeClr val="bg2"/>
                          </a:solidFill>
                          <a:latin typeface="Segoe"/>
                        </a:rPr>
                        <a:t> min</a:t>
                      </a:r>
                    </a:p>
                    <a:p>
                      <a:pPr algn="ctr"/>
                      <a:r>
                        <a:rPr lang="en-US" sz="1200" baseline="0" dirty="0" smtClean="0">
                          <a:solidFill>
                            <a:schemeClr val="bg2"/>
                          </a:solidFill>
                          <a:latin typeface="Segoe"/>
                        </a:rPr>
                        <a:t>92.8 min</a:t>
                      </a:r>
                      <a:endParaRPr lang="en-US" sz="1200" dirty="0" smtClean="0">
                        <a:solidFill>
                          <a:schemeClr val="bg2"/>
                        </a:solidFill>
                        <a:latin typeface="Segoe"/>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200" b="0" dirty="0" smtClean="0">
                        <a:solidFill>
                          <a:schemeClr val="bg2"/>
                        </a:solidFill>
                        <a:latin typeface="Segoe"/>
                      </a:endParaRPr>
                    </a:p>
                    <a:p>
                      <a:pPr algn="ctr"/>
                      <a:endParaRPr lang="en-US" sz="1200" b="0" baseline="0" dirty="0" smtClean="0">
                        <a:solidFill>
                          <a:schemeClr val="bg2"/>
                        </a:solidFill>
                        <a:latin typeface="Segoe"/>
                      </a:endParaRPr>
                    </a:p>
                    <a:p>
                      <a:pPr algn="ctr"/>
                      <a:r>
                        <a:rPr lang="en-US" sz="1200" b="0" baseline="0" dirty="0" smtClean="0">
                          <a:solidFill>
                            <a:schemeClr val="bg2"/>
                          </a:solidFill>
                          <a:latin typeface="Segoe"/>
                        </a:rPr>
                        <a:t>34.6 min</a:t>
                      </a:r>
                    </a:p>
                    <a:p>
                      <a:pPr algn="ctr"/>
                      <a:r>
                        <a:rPr lang="en-US" sz="1200" b="0" baseline="0" dirty="0" smtClean="0">
                          <a:solidFill>
                            <a:schemeClr val="bg2"/>
                          </a:solidFill>
                          <a:latin typeface="Segoe"/>
                        </a:rPr>
                        <a:t>18.3 min</a:t>
                      </a: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sp>
        <p:nvSpPr>
          <p:cNvPr id="17" name="Rounded Rectangle 16"/>
          <p:cNvSpPr/>
          <p:nvPr/>
        </p:nvSpPr>
        <p:spPr>
          <a:xfrm flipV="1">
            <a:off x="1914525" y="3571876"/>
            <a:ext cx="1963964" cy="428628"/>
          </a:xfrm>
          <a:prstGeom prst="roundRect">
            <a:avLst/>
          </a:prstGeom>
          <a:noFill/>
          <a:ln w="349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Callout 17"/>
          <p:cNvSpPr/>
          <p:nvPr/>
        </p:nvSpPr>
        <p:spPr>
          <a:xfrm flipH="1">
            <a:off x="4000497" y="2958964"/>
            <a:ext cx="866777" cy="619125"/>
          </a:xfrm>
          <a:prstGeom prst="wedgeEllipseCallout">
            <a:avLst>
              <a:gd name="adj1" fmla="val 68728"/>
              <a:gd name="adj2" fmla="val 576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2"/>
                </a:solidFill>
              </a:rPr>
              <a:t>60%+ less CPU usage</a:t>
            </a:r>
            <a:endParaRPr lang="en-US" sz="1000" dirty="0">
              <a:solidFill>
                <a:schemeClr val="bg2"/>
              </a:solidFill>
            </a:endParaRPr>
          </a:p>
        </p:txBody>
      </p:sp>
      <p:sp>
        <p:nvSpPr>
          <p:cNvPr id="19" name="Oval Callout 18"/>
          <p:cNvSpPr/>
          <p:nvPr/>
        </p:nvSpPr>
        <p:spPr>
          <a:xfrm>
            <a:off x="4000499" y="3692390"/>
            <a:ext cx="876301" cy="657225"/>
          </a:xfrm>
          <a:prstGeom prst="wedgeEllipseCallout">
            <a:avLst>
              <a:gd name="adj1" fmla="val -61272"/>
              <a:gd name="adj2" fmla="val 340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2"/>
                </a:solidFill>
              </a:rPr>
              <a:t>14x faster at boot time</a:t>
            </a:r>
            <a:endParaRPr lang="en-US" sz="1000" dirty="0">
              <a:solidFill>
                <a:schemeClr val="bg2"/>
              </a:solidFill>
            </a:endParaRPr>
          </a:p>
        </p:txBody>
      </p:sp>
      <p:sp>
        <p:nvSpPr>
          <p:cNvPr id="20" name="Oval Callout 19"/>
          <p:cNvSpPr/>
          <p:nvPr/>
        </p:nvSpPr>
        <p:spPr>
          <a:xfrm rot="10800000" flipH="1" flipV="1">
            <a:off x="3976691" y="4492489"/>
            <a:ext cx="952499" cy="695325"/>
          </a:xfrm>
          <a:prstGeom prst="wedgeEllipseCallout">
            <a:avLst>
              <a:gd name="adj1" fmla="val -55385"/>
              <a:gd name="adj2" fmla="val 27799"/>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000" dirty="0" smtClean="0">
                <a:solidFill>
                  <a:schemeClr val="bg2"/>
                </a:solidFill>
              </a:rPr>
              <a:t>2x faster in quick scans</a:t>
            </a:r>
            <a:endParaRPr lang="en-US" sz="1000" dirty="0">
              <a:solidFill>
                <a:schemeClr val="bg2"/>
              </a:solidFill>
            </a:endParaRPr>
          </a:p>
        </p:txBody>
      </p:sp>
      <p:sp>
        <p:nvSpPr>
          <p:cNvPr id="22" name="Rounded Rectangle 21"/>
          <p:cNvSpPr/>
          <p:nvPr/>
        </p:nvSpPr>
        <p:spPr>
          <a:xfrm flipV="1">
            <a:off x="1866900" y="4110047"/>
            <a:ext cx="2038350" cy="533399"/>
          </a:xfrm>
          <a:prstGeom prst="roundRect">
            <a:avLst/>
          </a:prstGeom>
          <a:noFill/>
          <a:ln w="349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flipV="1">
            <a:off x="1885950" y="5024458"/>
            <a:ext cx="2019437" cy="476244"/>
          </a:xfrm>
          <a:prstGeom prst="roundRect">
            <a:avLst/>
          </a:prstGeom>
          <a:noFill/>
          <a:ln w="349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flipV="1">
            <a:off x="1914526" y="5953147"/>
            <a:ext cx="2038349" cy="476249"/>
          </a:xfrm>
          <a:prstGeom prst="roundRect">
            <a:avLst/>
          </a:prstGeom>
          <a:noFill/>
          <a:ln w="349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234949" y="6540365"/>
            <a:ext cx="8909051" cy="246221"/>
          </a:xfrm>
          <a:prstGeom prst="rect">
            <a:avLst/>
          </a:prstGeom>
          <a:noFill/>
        </p:spPr>
        <p:txBody>
          <a:bodyPr wrap="square" rtlCol="0">
            <a:spAutoFit/>
          </a:bodyPr>
          <a:lstStyle/>
          <a:p>
            <a:pPr marL="225425" indent="-225425">
              <a:spcBef>
                <a:spcPts val="600"/>
              </a:spcBef>
            </a:pPr>
            <a:r>
              <a:rPr lang="en-US" sz="1000" dirty="0" smtClean="0">
                <a:latin typeface="Arial" pitchFamily="34" charset="0"/>
                <a:cs typeface="Arial" pitchFamily="34" charset="0"/>
              </a:rPr>
              <a:t>Sources:   West Coast Labs, AVTest.org, Performance benchmarking study with West Coast Labs.  </a:t>
            </a:r>
          </a:p>
        </p:txBody>
      </p:sp>
      <p:graphicFrame>
        <p:nvGraphicFramePr>
          <p:cNvPr id="16" name="Table 15"/>
          <p:cNvGraphicFramePr>
            <a:graphicFrameLocks noGrp="1"/>
          </p:cNvGraphicFramePr>
          <p:nvPr/>
        </p:nvGraphicFramePr>
        <p:xfrm>
          <a:off x="4972051" y="1457025"/>
          <a:ext cx="3990973" cy="5012674"/>
        </p:xfrm>
        <a:graphic>
          <a:graphicData uri="http://schemas.openxmlformats.org/drawingml/2006/table">
            <a:tbl>
              <a:tblPr firstRow="1" bandRow="1"/>
              <a:tblGrid>
                <a:gridCol w="1714499"/>
                <a:gridCol w="1099705"/>
                <a:gridCol w="1176769"/>
              </a:tblGrid>
              <a:tr h="838199">
                <a:tc>
                  <a:txBody>
                    <a:bodyPr/>
                    <a:lstStyle>
                      <a:defPPr>
                        <a:defRPr lang="en-US"/>
                      </a:defPPr>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marL="0" algn="ctr" defTabSz="914099" rtl="0" eaLnBrk="1" fontAlgn="base" latinLnBrk="0" hangingPunct="1">
                        <a:spcBef>
                          <a:spcPct val="0"/>
                        </a:spcBef>
                        <a:spcAft>
                          <a:spcPct val="0"/>
                        </a:spcAft>
                      </a:pPr>
                      <a:r>
                        <a:rPr lang="en-US" sz="1200" b="1" kern="1200" dirty="0" smtClean="0">
                          <a:solidFill>
                            <a:schemeClr val="tx1"/>
                          </a:solidFill>
                          <a:effectLst/>
                          <a:latin typeface="Segoe"/>
                          <a:ea typeface="+mn-ea"/>
                          <a:cs typeface="+mn-cs"/>
                        </a:rPr>
                        <a:t>Product Name/ Capability</a:t>
                      </a:r>
                    </a:p>
                  </a:txBody>
                  <a:tcPr marL="109728" marR="109728" marT="54864" marB="5486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defPPr>
                        <a:defRPr lang="en-US"/>
                      </a:defPPr>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marL="0" algn="ctr" defTabSz="914099" rtl="0" eaLnBrk="1" fontAlgn="base" latinLnBrk="0" hangingPunct="1">
                        <a:spcBef>
                          <a:spcPct val="0"/>
                        </a:spcBef>
                        <a:spcAft>
                          <a:spcPct val="0"/>
                        </a:spcAft>
                      </a:pPr>
                      <a:r>
                        <a:rPr lang="en-US" sz="1200" b="1" kern="1200" dirty="0" smtClean="0">
                          <a:solidFill>
                            <a:schemeClr val="tx1"/>
                          </a:solidFill>
                          <a:effectLst/>
                          <a:latin typeface="Segoe"/>
                          <a:ea typeface="+mn-ea"/>
                          <a:cs typeface="+mn-cs"/>
                        </a:rPr>
                        <a:t>Leading</a:t>
                      </a:r>
                    </a:p>
                    <a:p>
                      <a:pPr marL="0" algn="ctr" defTabSz="914099" rtl="0" eaLnBrk="1" fontAlgn="base" latinLnBrk="0" hangingPunct="1">
                        <a:spcBef>
                          <a:spcPct val="0"/>
                        </a:spcBef>
                        <a:spcAft>
                          <a:spcPct val="0"/>
                        </a:spcAft>
                      </a:pPr>
                      <a:r>
                        <a:rPr lang="en-US" sz="1200" b="1" kern="1200" dirty="0" smtClean="0">
                          <a:solidFill>
                            <a:schemeClr val="tx1"/>
                          </a:solidFill>
                          <a:effectLst/>
                          <a:latin typeface="Segoe"/>
                          <a:ea typeface="+mn-ea"/>
                          <a:cs typeface="+mn-cs"/>
                        </a:rPr>
                        <a:t>Competitor</a:t>
                      </a:r>
                    </a:p>
                  </a:txBody>
                  <a:tcPr marL="109728" marR="109728" marT="54864" marB="5486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defPPr>
                        <a:defRPr lang="en-US"/>
                      </a:defPPr>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marL="0" algn="ctr" defTabSz="914099" rtl="0" eaLnBrk="1" fontAlgn="base" latinLnBrk="0" hangingPunct="1">
                        <a:spcBef>
                          <a:spcPct val="0"/>
                        </a:spcBef>
                        <a:spcAft>
                          <a:spcPct val="0"/>
                        </a:spcAft>
                      </a:pPr>
                      <a:r>
                        <a:rPr lang="en-US" sz="1200" b="1" kern="1200" dirty="0" smtClean="0">
                          <a:solidFill>
                            <a:schemeClr val="tx1"/>
                          </a:solidFill>
                          <a:effectLst/>
                          <a:latin typeface="Segoe"/>
                          <a:ea typeface="+mn-ea"/>
                          <a:cs typeface="+mn-cs"/>
                        </a:rPr>
                        <a:t>Forefront </a:t>
                      </a:r>
                      <a:r>
                        <a:rPr lang="en-US" sz="1200" b="1" kern="1200" baseline="0" dirty="0" smtClean="0">
                          <a:solidFill>
                            <a:schemeClr val="tx1"/>
                          </a:solidFill>
                          <a:effectLst/>
                          <a:latin typeface="Segoe"/>
                          <a:ea typeface="+mn-ea"/>
                          <a:cs typeface="+mn-cs"/>
                        </a:rPr>
                        <a:t> </a:t>
                      </a:r>
                      <a:r>
                        <a:rPr lang="en-US" sz="1200" b="1" kern="1200" dirty="0" smtClean="0">
                          <a:solidFill>
                            <a:schemeClr val="tx1"/>
                          </a:solidFill>
                          <a:effectLst/>
                          <a:latin typeface="Segoe"/>
                          <a:ea typeface="+mn-ea"/>
                          <a:cs typeface="+mn-cs"/>
                        </a:rPr>
                        <a:t>Client Security</a:t>
                      </a:r>
                    </a:p>
                  </a:txBody>
                  <a:tcPr marL="109728" marR="109728" marT="54864" marB="5486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r>
              <a:tr h="756082">
                <a:tc>
                  <a:txBody>
                    <a:bodyPr/>
                    <a:lstStyle>
                      <a:defPPr>
                        <a:defRPr lang="en-US"/>
                      </a:defPPr>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marL="0" algn="ctr" defTabSz="914099" rtl="0" eaLnBrk="1" fontAlgn="base" latinLnBrk="0" hangingPunct="1">
                        <a:spcBef>
                          <a:spcPct val="0"/>
                        </a:spcBef>
                        <a:spcAft>
                          <a:spcPct val="0"/>
                        </a:spcAft>
                      </a:pPr>
                      <a:r>
                        <a:rPr lang="en-US" sz="1200" b="1" kern="1200" baseline="0" dirty="0" smtClean="0">
                          <a:solidFill>
                            <a:schemeClr val="tx1"/>
                          </a:solidFill>
                          <a:effectLst/>
                          <a:latin typeface="Segoe"/>
                          <a:ea typeface="+mn-ea"/>
                          <a:cs typeface="+mn-cs"/>
                        </a:rPr>
                        <a:t>Memory Footprint</a:t>
                      </a:r>
                      <a:r>
                        <a:rPr lang="en-US" sz="1200" b="1" kern="1200" baseline="30000" dirty="0" smtClean="0">
                          <a:solidFill>
                            <a:schemeClr val="tx1"/>
                          </a:solidFill>
                          <a:effectLst/>
                          <a:latin typeface="Segoe"/>
                          <a:ea typeface="+mn-ea"/>
                          <a:cs typeface="+mn-cs"/>
                        </a:rPr>
                        <a:t>1</a:t>
                      </a:r>
                    </a:p>
                    <a:p>
                      <a:pPr marL="0" algn="ctr" defTabSz="914099" rtl="0" eaLnBrk="1" fontAlgn="base" latinLnBrk="0" hangingPunct="1">
                        <a:spcBef>
                          <a:spcPct val="0"/>
                        </a:spcBef>
                        <a:spcAft>
                          <a:spcPct val="0"/>
                        </a:spcAft>
                      </a:pPr>
                      <a:r>
                        <a:rPr lang="en-US" sz="1200" b="0" kern="1200" baseline="0" dirty="0" smtClean="0">
                          <a:solidFill>
                            <a:schemeClr val="tx1"/>
                          </a:solidFill>
                          <a:effectLst/>
                          <a:latin typeface="Segoe"/>
                          <a:ea typeface="+mn-ea"/>
                          <a:cs typeface="+mn-cs"/>
                        </a:rPr>
                        <a:t>Client – uninfected </a:t>
                      </a:r>
                    </a:p>
                    <a:p>
                      <a:pPr marL="0" algn="ctr" defTabSz="914099" rtl="0" eaLnBrk="1" fontAlgn="base" latinLnBrk="0" hangingPunct="1">
                        <a:spcBef>
                          <a:spcPct val="0"/>
                        </a:spcBef>
                        <a:spcAft>
                          <a:spcPct val="0"/>
                        </a:spcAft>
                      </a:pPr>
                      <a:r>
                        <a:rPr lang="en-US" sz="1200" b="0" kern="1200" baseline="0" dirty="0" smtClean="0">
                          <a:solidFill>
                            <a:schemeClr val="tx1"/>
                          </a:solidFill>
                          <a:effectLst/>
                          <a:latin typeface="Segoe"/>
                          <a:ea typeface="+mn-ea"/>
                          <a:cs typeface="+mn-cs"/>
                        </a:rPr>
                        <a:t>Client  -infected </a:t>
                      </a:r>
                    </a:p>
                  </a:txBody>
                  <a:tcPr marL="109728" marR="109728" marT="54864" marB="548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en-US"/>
                      </a:defPPr>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endParaRPr lang="en-US" sz="1200" dirty="0" smtClean="0">
                        <a:solidFill>
                          <a:schemeClr val="tx1"/>
                        </a:solidFill>
                        <a:latin typeface="Segoe"/>
                      </a:endParaRPr>
                    </a:p>
                    <a:p>
                      <a:pPr algn="ctr"/>
                      <a:r>
                        <a:rPr lang="en-US" sz="1200" dirty="0" smtClean="0">
                          <a:solidFill>
                            <a:schemeClr val="tx1"/>
                          </a:solidFill>
                          <a:latin typeface="Segoe"/>
                        </a:rPr>
                        <a:t>536 Mbs</a:t>
                      </a:r>
                    </a:p>
                    <a:p>
                      <a:pPr algn="ctr"/>
                      <a:r>
                        <a:rPr lang="en-US" sz="1200" dirty="0" smtClean="0">
                          <a:solidFill>
                            <a:schemeClr val="tx1"/>
                          </a:solidFill>
                          <a:latin typeface="Segoe"/>
                        </a:rPr>
                        <a:t>593 Mbs</a:t>
                      </a:r>
                      <a:endParaRPr lang="en-US" sz="1200" dirty="0">
                        <a:solidFill>
                          <a:schemeClr val="tx1"/>
                        </a:solidFill>
                        <a:latin typeface="Segoe"/>
                      </a:endParaRPr>
                    </a:p>
                  </a:txBody>
                  <a:tcPr marL="109728" marR="109728" marT="54864" marB="548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en-US"/>
                      </a:defPPr>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endParaRPr lang="en-US" sz="1200" b="0" dirty="0" smtClean="0">
                        <a:solidFill>
                          <a:schemeClr val="tx1"/>
                        </a:solidFill>
                        <a:latin typeface="Segoe"/>
                      </a:endParaRPr>
                    </a:p>
                    <a:p>
                      <a:pPr algn="ctr"/>
                      <a:r>
                        <a:rPr lang="en-US" sz="1200" b="0" dirty="0" smtClean="0">
                          <a:solidFill>
                            <a:schemeClr val="tx1"/>
                          </a:solidFill>
                          <a:latin typeface="Segoe"/>
                        </a:rPr>
                        <a:t>522 Mbs</a:t>
                      </a:r>
                      <a:endParaRPr lang="en-US" sz="1200" b="0" baseline="0" dirty="0" smtClean="0">
                        <a:solidFill>
                          <a:schemeClr val="tx1"/>
                        </a:solidFill>
                        <a:latin typeface="Segoe"/>
                      </a:endParaRPr>
                    </a:p>
                    <a:p>
                      <a:pPr algn="ctr"/>
                      <a:r>
                        <a:rPr lang="en-US" sz="1200" b="0" baseline="0" dirty="0" smtClean="0">
                          <a:solidFill>
                            <a:schemeClr val="tx1"/>
                          </a:solidFill>
                          <a:latin typeface="Segoe"/>
                        </a:rPr>
                        <a:t>495 Mbs</a:t>
                      </a:r>
                    </a:p>
                  </a:txBody>
                  <a:tcPr marL="109728" marR="109728" marT="54864" marB="548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018888">
                <a:tc>
                  <a:txBody>
                    <a:bodyPr/>
                    <a:lstStyle>
                      <a:defPPr>
                        <a:defRPr lang="en-US"/>
                      </a:defPPr>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marL="0" algn="ctr" defTabSz="914099" rtl="0" eaLnBrk="1" fontAlgn="base" latinLnBrk="0" hangingPunct="1">
                        <a:spcBef>
                          <a:spcPct val="0"/>
                        </a:spcBef>
                        <a:spcAft>
                          <a:spcPct val="0"/>
                        </a:spcAft>
                      </a:pPr>
                      <a:r>
                        <a:rPr lang="en-US" sz="1200" b="1" kern="1200" baseline="0" dirty="0" smtClean="0">
                          <a:solidFill>
                            <a:schemeClr val="tx1"/>
                          </a:solidFill>
                          <a:effectLst/>
                          <a:latin typeface="Segoe"/>
                          <a:ea typeface="+mn-ea"/>
                          <a:cs typeface="+mn-cs"/>
                        </a:rPr>
                        <a:t>Avg Usage, CPU &amp; Memory</a:t>
                      </a:r>
                      <a:r>
                        <a:rPr lang="en-US" sz="1200" b="1" kern="1200" baseline="30000" dirty="0" smtClean="0">
                          <a:solidFill>
                            <a:schemeClr val="tx1"/>
                          </a:solidFill>
                          <a:effectLst/>
                          <a:latin typeface="Segoe"/>
                          <a:ea typeface="+mn-ea"/>
                          <a:cs typeface="+mn-cs"/>
                        </a:rPr>
                        <a:t>2</a:t>
                      </a:r>
                      <a:endParaRPr lang="en-US" sz="1200" b="1" kern="1200" baseline="0" dirty="0" smtClean="0">
                        <a:solidFill>
                          <a:schemeClr val="tx1"/>
                        </a:solidFill>
                        <a:effectLst/>
                        <a:latin typeface="Segoe"/>
                        <a:ea typeface="+mn-ea"/>
                        <a:cs typeface="+mn-cs"/>
                      </a:endParaRPr>
                    </a:p>
                    <a:p>
                      <a:pPr marL="0" algn="ctr" defTabSz="914099" rtl="0" eaLnBrk="1" fontAlgn="base" latinLnBrk="0" hangingPunct="1">
                        <a:spcBef>
                          <a:spcPct val="0"/>
                        </a:spcBef>
                        <a:spcAft>
                          <a:spcPct val="0"/>
                        </a:spcAft>
                      </a:pPr>
                      <a:r>
                        <a:rPr lang="en-US" sz="1200" b="0" kern="1200" baseline="0" dirty="0" smtClean="0">
                          <a:solidFill>
                            <a:schemeClr val="tx1"/>
                          </a:solidFill>
                          <a:effectLst/>
                          <a:latin typeface="Segoe"/>
                          <a:ea typeface="+mn-ea"/>
                          <a:cs typeface="+mn-cs"/>
                        </a:rPr>
                        <a:t>% Client – uninfected </a:t>
                      </a:r>
                    </a:p>
                    <a:p>
                      <a:pPr marL="0" algn="ctr" defTabSz="914099" rtl="0" eaLnBrk="1" fontAlgn="base" latinLnBrk="0" hangingPunct="1">
                        <a:spcBef>
                          <a:spcPct val="0"/>
                        </a:spcBef>
                        <a:spcAft>
                          <a:spcPct val="0"/>
                        </a:spcAft>
                      </a:pPr>
                      <a:r>
                        <a:rPr lang="en-US" sz="1200" b="0" kern="1200" baseline="0" dirty="0" smtClean="0">
                          <a:solidFill>
                            <a:schemeClr val="tx1"/>
                          </a:solidFill>
                          <a:effectLst/>
                          <a:latin typeface="Segoe"/>
                          <a:ea typeface="+mn-ea"/>
                          <a:cs typeface="+mn-cs"/>
                        </a:rPr>
                        <a:t>% Client  - infected </a:t>
                      </a:r>
                    </a:p>
                  </a:txBody>
                  <a:tcPr marL="109728" marR="109728" marT="54864" marB="548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en-US"/>
                      </a:defPPr>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endParaRPr lang="en-US" sz="1200" dirty="0" smtClean="0">
                        <a:solidFill>
                          <a:schemeClr val="tx1"/>
                        </a:solidFill>
                        <a:latin typeface="Segoe"/>
                      </a:endParaRPr>
                    </a:p>
                    <a:p>
                      <a:pPr algn="ctr"/>
                      <a:endParaRPr lang="en-US" sz="1200" dirty="0" smtClean="0">
                        <a:solidFill>
                          <a:schemeClr val="tx1"/>
                        </a:solidFill>
                        <a:latin typeface="Segoe"/>
                      </a:endParaRPr>
                    </a:p>
                    <a:p>
                      <a:pPr algn="ctr"/>
                      <a:r>
                        <a:rPr lang="en-US" sz="1200" dirty="0" smtClean="0">
                          <a:solidFill>
                            <a:schemeClr val="tx1"/>
                          </a:solidFill>
                          <a:latin typeface="Segoe"/>
                        </a:rPr>
                        <a:t>82.37%</a:t>
                      </a:r>
                    </a:p>
                    <a:p>
                      <a:pPr algn="ctr"/>
                      <a:r>
                        <a:rPr lang="en-US" sz="1200" dirty="0" smtClean="0">
                          <a:solidFill>
                            <a:schemeClr val="tx1"/>
                          </a:solidFill>
                          <a:latin typeface="Segoe"/>
                        </a:rPr>
                        <a:t>88.56%</a:t>
                      </a:r>
                      <a:endParaRPr lang="en-US" sz="1200" dirty="0">
                        <a:solidFill>
                          <a:schemeClr val="tx1"/>
                        </a:solidFill>
                        <a:latin typeface="Segoe"/>
                      </a:endParaRPr>
                    </a:p>
                  </a:txBody>
                  <a:tcPr marL="109728" marR="109728" marT="54864" marB="548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en-US"/>
                      </a:defPPr>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endParaRPr lang="en-US" sz="1200" b="0" dirty="0" smtClean="0">
                        <a:solidFill>
                          <a:schemeClr val="tx1"/>
                        </a:solidFill>
                        <a:latin typeface="Segoe"/>
                      </a:endParaRPr>
                    </a:p>
                    <a:p>
                      <a:pPr algn="ctr"/>
                      <a:endParaRPr lang="en-US" sz="1200" b="0" dirty="0" smtClean="0">
                        <a:solidFill>
                          <a:schemeClr val="tx1"/>
                        </a:solidFill>
                        <a:latin typeface="Segoe"/>
                      </a:endParaRPr>
                    </a:p>
                    <a:p>
                      <a:pPr algn="ctr"/>
                      <a:r>
                        <a:rPr lang="en-US" sz="1200" b="0" dirty="0" smtClean="0">
                          <a:solidFill>
                            <a:schemeClr val="tx1"/>
                          </a:solidFill>
                          <a:latin typeface="Segoe"/>
                        </a:rPr>
                        <a:t>79%</a:t>
                      </a:r>
                    </a:p>
                    <a:p>
                      <a:pPr algn="ctr"/>
                      <a:r>
                        <a:rPr lang="en-US" sz="1200" b="0" dirty="0" smtClean="0">
                          <a:solidFill>
                            <a:schemeClr val="tx1"/>
                          </a:solidFill>
                          <a:latin typeface="Segoe"/>
                        </a:rPr>
                        <a:t>81.6%</a:t>
                      </a:r>
                      <a:endParaRPr lang="en-US" sz="1200" b="0" dirty="0">
                        <a:solidFill>
                          <a:schemeClr val="tx1"/>
                        </a:solidFill>
                        <a:latin typeface="Segoe"/>
                      </a:endParaRPr>
                    </a:p>
                  </a:txBody>
                  <a:tcPr marL="109728" marR="109728" marT="54864" marB="548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756082">
                <a:tc>
                  <a:txBody>
                    <a:bodyPr/>
                    <a:lstStyle>
                      <a:defPPr>
                        <a:defRPr lang="en-US"/>
                      </a:defPPr>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marL="0" algn="ctr" defTabSz="914099" rtl="0" eaLnBrk="1" fontAlgn="base" latinLnBrk="0" hangingPunct="1">
                        <a:spcBef>
                          <a:spcPct val="0"/>
                        </a:spcBef>
                        <a:spcAft>
                          <a:spcPct val="0"/>
                        </a:spcAft>
                      </a:pPr>
                      <a:r>
                        <a:rPr lang="en-US" sz="1200" b="1" kern="1200" dirty="0" smtClean="0">
                          <a:solidFill>
                            <a:schemeClr val="tx1"/>
                          </a:solidFill>
                          <a:effectLst/>
                          <a:latin typeface="Segoe"/>
                          <a:ea typeface="+mn-ea"/>
                          <a:cs typeface="+mn-cs"/>
                        </a:rPr>
                        <a:t>Scanning</a:t>
                      </a:r>
                      <a:r>
                        <a:rPr lang="en-US" sz="1200" b="1" kern="1200" baseline="0" dirty="0" smtClean="0">
                          <a:solidFill>
                            <a:schemeClr val="tx1"/>
                          </a:solidFill>
                          <a:effectLst/>
                          <a:latin typeface="Segoe"/>
                          <a:ea typeface="+mn-ea"/>
                          <a:cs typeface="+mn-cs"/>
                        </a:rPr>
                        <a:t> time</a:t>
                      </a:r>
                    </a:p>
                    <a:p>
                      <a:pPr marL="0" algn="ctr" defTabSz="914099" rtl="0" eaLnBrk="1" fontAlgn="base" latinLnBrk="0" hangingPunct="1">
                        <a:spcBef>
                          <a:spcPct val="0"/>
                        </a:spcBef>
                        <a:spcAft>
                          <a:spcPct val="0"/>
                        </a:spcAft>
                      </a:pPr>
                      <a:r>
                        <a:rPr lang="en-US" sz="1200" b="0" kern="1200" baseline="0" dirty="0" smtClean="0">
                          <a:solidFill>
                            <a:schemeClr val="tx1"/>
                          </a:solidFill>
                          <a:effectLst/>
                          <a:latin typeface="Segoe"/>
                          <a:ea typeface="+mn-ea"/>
                          <a:cs typeface="+mn-cs"/>
                        </a:rPr>
                        <a:t>Uninfected client</a:t>
                      </a:r>
                    </a:p>
                    <a:p>
                      <a:pPr marL="0" algn="ctr" defTabSz="914099" rtl="0" eaLnBrk="1" fontAlgn="base" latinLnBrk="0" hangingPunct="1">
                        <a:spcBef>
                          <a:spcPct val="0"/>
                        </a:spcBef>
                        <a:spcAft>
                          <a:spcPct val="0"/>
                        </a:spcAft>
                      </a:pPr>
                      <a:r>
                        <a:rPr lang="en-US" sz="1200" b="0" kern="1200" baseline="0" dirty="0" smtClean="0">
                          <a:solidFill>
                            <a:schemeClr val="tx1"/>
                          </a:solidFill>
                          <a:effectLst/>
                          <a:latin typeface="Segoe"/>
                          <a:ea typeface="+mn-ea"/>
                          <a:cs typeface="+mn-cs"/>
                        </a:rPr>
                        <a:t>Infected client</a:t>
                      </a:r>
                    </a:p>
                  </a:txBody>
                  <a:tcPr marL="109728" marR="109728" marT="54864" marB="548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en-US"/>
                      </a:defPPr>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endParaRPr lang="en-US" sz="1200" dirty="0" smtClean="0">
                        <a:solidFill>
                          <a:schemeClr val="tx1"/>
                        </a:solidFill>
                        <a:latin typeface="Segoe"/>
                      </a:endParaRPr>
                    </a:p>
                    <a:p>
                      <a:pPr algn="ctr"/>
                      <a:r>
                        <a:rPr lang="en-US" sz="1200" dirty="0" smtClean="0">
                          <a:solidFill>
                            <a:schemeClr val="tx1"/>
                          </a:solidFill>
                          <a:latin typeface="Segoe"/>
                        </a:rPr>
                        <a:t>147.69</a:t>
                      </a:r>
                      <a:r>
                        <a:rPr lang="en-US" sz="1200" baseline="0" dirty="0" smtClean="0">
                          <a:solidFill>
                            <a:schemeClr val="tx1"/>
                          </a:solidFill>
                          <a:latin typeface="Segoe"/>
                        </a:rPr>
                        <a:t>min</a:t>
                      </a:r>
                    </a:p>
                    <a:p>
                      <a:pPr algn="ctr"/>
                      <a:r>
                        <a:rPr lang="en-US" sz="1200" dirty="0" smtClean="0">
                          <a:solidFill>
                            <a:schemeClr val="tx1"/>
                          </a:solidFill>
                          <a:latin typeface="Segoe"/>
                        </a:rPr>
                        <a:t>167.09</a:t>
                      </a:r>
                      <a:r>
                        <a:rPr lang="en-US" sz="1200" baseline="0" dirty="0" smtClean="0">
                          <a:solidFill>
                            <a:schemeClr val="tx1"/>
                          </a:solidFill>
                          <a:latin typeface="Segoe"/>
                        </a:rPr>
                        <a:t>min</a:t>
                      </a:r>
                      <a:endParaRPr lang="en-US" sz="1200" dirty="0" smtClean="0">
                        <a:solidFill>
                          <a:schemeClr val="tx1"/>
                        </a:solidFill>
                        <a:latin typeface="Segoe"/>
                      </a:endParaRPr>
                    </a:p>
                  </a:txBody>
                  <a:tcPr marL="109728" marR="109728" marT="54864" marB="548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en-US"/>
                      </a:defPPr>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endParaRPr lang="en-US" sz="1200" b="0" dirty="0" smtClean="0">
                        <a:solidFill>
                          <a:schemeClr val="tx1"/>
                        </a:solidFill>
                        <a:latin typeface="Segoe"/>
                      </a:endParaRPr>
                    </a:p>
                    <a:p>
                      <a:pPr algn="ctr"/>
                      <a:r>
                        <a:rPr lang="en-US" sz="1200" b="0" dirty="0" smtClean="0">
                          <a:solidFill>
                            <a:schemeClr val="tx1"/>
                          </a:solidFill>
                          <a:latin typeface="Segoe"/>
                        </a:rPr>
                        <a:t>81.82 min</a:t>
                      </a:r>
                      <a:endParaRPr lang="en-US" sz="1200" b="0" baseline="0" dirty="0" smtClean="0">
                        <a:solidFill>
                          <a:schemeClr val="tx1"/>
                        </a:solidFill>
                        <a:latin typeface="Segoe"/>
                      </a:endParaRPr>
                    </a:p>
                    <a:p>
                      <a:pPr algn="ctr"/>
                      <a:r>
                        <a:rPr lang="en-US" sz="1200" b="0" baseline="0" dirty="0" smtClean="0">
                          <a:solidFill>
                            <a:schemeClr val="tx1"/>
                          </a:solidFill>
                          <a:latin typeface="Segoe"/>
                        </a:rPr>
                        <a:t>95.33 min</a:t>
                      </a:r>
                    </a:p>
                  </a:txBody>
                  <a:tcPr marL="109728" marR="109728" marT="54864" marB="548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46061">
                <a:tc>
                  <a:txBody>
                    <a:bodyPr/>
                    <a:lstStyle>
                      <a:defPPr>
                        <a:defRPr lang="en-US"/>
                      </a:defPPr>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marL="0" algn="ctr" defTabSz="914099" rtl="0" eaLnBrk="1" fontAlgn="base" latinLnBrk="0" hangingPunct="1">
                        <a:spcBef>
                          <a:spcPct val="0"/>
                        </a:spcBef>
                        <a:spcAft>
                          <a:spcPct val="0"/>
                        </a:spcAft>
                      </a:pPr>
                      <a:r>
                        <a:rPr lang="en-US" sz="1200" b="1" kern="1200" dirty="0" smtClean="0">
                          <a:solidFill>
                            <a:schemeClr val="tx1"/>
                          </a:solidFill>
                          <a:effectLst/>
                          <a:latin typeface="Segoe"/>
                          <a:ea typeface="+mn-ea"/>
                          <a:cs typeface="+mn-cs"/>
                        </a:rPr>
                        <a:t>Application Startup</a:t>
                      </a:r>
                      <a:r>
                        <a:rPr lang="en-US" sz="1200" b="1" kern="1200" baseline="0" dirty="0" smtClean="0">
                          <a:solidFill>
                            <a:schemeClr val="tx1"/>
                          </a:solidFill>
                          <a:effectLst/>
                          <a:latin typeface="Segoe"/>
                          <a:ea typeface="+mn-ea"/>
                          <a:cs typeface="+mn-cs"/>
                        </a:rPr>
                        <a:t> time</a:t>
                      </a:r>
                      <a:endParaRPr lang="en-US" sz="1200" b="1" kern="1200" dirty="0" smtClean="0">
                        <a:solidFill>
                          <a:schemeClr val="tx1"/>
                        </a:solidFill>
                        <a:effectLst/>
                        <a:latin typeface="Segoe"/>
                        <a:ea typeface="+mn-ea"/>
                        <a:cs typeface="+mn-cs"/>
                      </a:endParaRPr>
                    </a:p>
                  </a:txBody>
                  <a:tcPr marL="109728" marR="109728" marT="54864" marB="548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en-US"/>
                      </a:defPPr>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endParaRPr lang="en-US" sz="1200" dirty="0">
                        <a:solidFill>
                          <a:schemeClr val="tx1"/>
                        </a:solidFill>
                        <a:latin typeface="Segoe"/>
                      </a:endParaRPr>
                    </a:p>
                  </a:txBody>
                  <a:tcPr marL="109728" marR="109728" marT="54864" marB="548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en-US"/>
                      </a:defPPr>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endParaRPr lang="en-US" sz="1200" b="0" dirty="0">
                        <a:solidFill>
                          <a:schemeClr val="tx1"/>
                        </a:solidFill>
                        <a:latin typeface="Segoe"/>
                      </a:endParaRPr>
                    </a:p>
                  </a:txBody>
                  <a:tcPr marL="109728" marR="109728" marT="54864" marB="548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46061">
                <a:tc>
                  <a:txBody>
                    <a:bodyPr/>
                    <a:lstStyle/>
                    <a:p>
                      <a:pPr marL="0" algn="ctr" defTabSz="914099" rtl="0" eaLnBrk="1" fontAlgn="base" latinLnBrk="0" hangingPunct="1">
                        <a:spcBef>
                          <a:spcPct val="0"/>
                        </a:spcBef>
                        <a:spcAft>
                          <a:spcPct val="0"/>
                        </a:spcAft>
                      </a:pPr>
                      <a:r>
                        <a:rPr lang="en-US" sz="1200" b="1" kern="1200" dirty="0" smtClean="0">
                          <a:solidFill>
                            <a:schemeClr val="tx1"/>
                          </a:solidFill>
                          <a:effectLst/>
                          <a:latin typeface="Segoe"/>
                          <a:ea typeface="+mn-ea"/>
                          <a:cs typeface="+mn-cs"/>
                        </a:rPr>
                        <a:t>Starting Word</a:t>
                      </a:r>
                      <a:r>
                        <a:rPr lang="en-US" sz="1200" b="1" kern="1200" baseline="0" dirty="0" smtClean="0">
                          <a:solidFill>
                            <a:schemeClr val="tx1"/>
                          </a:solidFill>
                          <a:effectLst/>
                          <a:latin typeface="Segoe"/>
                          <a:ea typeface="+mn-ea"/>
                          <a:cs typeface="+mn-cs"/>
                        </a:rPr>
                        <a:t> </a:t>
                      </a:r>
                    </a:p>
                    <a:p>
                      <a:pPr marL="0" algn="ctr" defTabSz="914099" rtl="0" eaLnBrk="1" fontAlgn="base" latinLnBrk="0" hangingPunct="1">
                        <a:spcBef>
                          <a:spcPct val="0"/>
                        </a:spcBef>
                        <a:spcAft>
                          <a:spcPct val="0"/>
                        </a:spcAft>
                      </a:pPr>
                      <a:r>
                        <a:rPr lang="en-US" sz="1200" b="0" kern="1200" baseline="0" dirty="0" smtClean="0">
                          <a:solidFill>
                            <a:schemeClr val="tx1"/>
                          </a:solidFill>
                          <a:effectLst/>
                          <a:latin typeface="Segoe"/>
                          <a:ea typeface="+mn-ea"/>
                          <a:cs typeface="+mn-cs"/>
                        </a:rPr>
                        <a:t>with no AV – 1.725</a:t>
                      </a:r>
                      <a:endParaRPr lang="en-US" sz="1200" b="0" kern="1200" dirty="0" smtClean="0">
                        <a:solidFill>
                          <a:schemeClr val="tx1"/>
                        </a:solidFill>
                        <a:effectLst/>
                        <a:latin typeface="Segoe"/>
                        <a:ea typeface="+mn-ea"/>
                        <a:cs typeface="+mn-cs"/>
                      </a:endParaRPr>
                    </a:p>
                  </a:txBody>
                  <a:tcPr marL="109728" marR="109728" marT="54864" marB="548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dirty="0" smtClean="0">
                        <a:solidFill>
                          <a:schemeClr val="tx1"/>
                        </a:solidFill>
                        <a:latin typeface="Segoe"/>
                      </a:endParaRPr>
                    </a:p>
                    <a:p>
                      <a:pPr algn="ctr"/>
                      <a:r>
                        <a:rPr lang="en-US" sz="1200" dirty="0" smtClean="0">
                          <a:solidFill>
                            <a:schemeClr val="tx1"/>
                          </a:solidFill>
                          <a:latin typeface="Segoe"/>
                        </a:rPr>
                        <a:t>2.425 sec</a:t>
                      </a:r>
                      <a:endParaRPr lang="en-US" sz="1200" dirty="0">
                        <a:solidFill>
                          <a:schemeClr val="tx1"/>
                        </a:solidFill>
                        <a:latin typeface="Segoe"/>
                      </a:endParaRPr>
                    </a:p>
                  </a:txBody>
                  <a:tcPr marL="109728" marR="109728" marT="54864" marB="548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0" dirty="0" smtClean="0">
                        <a:solidFill>
                          <a:schemeClr val="tx1"/>
                        </a:solidFill>
                        <a:latin typeface="Segoe"/>
                      </a:endParaRPr>
                    </a:p>
                    <a:p>
                      <a:pPr algn="ctr"/>
                      <a:r>
                        <a:rPr lang="en-US" sz="1200" b="0" dirty="0" smtClean="0">
                          <a:solidFill>
                            <a:schemeClr val="tx1"/>
                          </a:solidFill>
                          <a:latin typeface="Segoe"/>
                        </a:rPr>
                        <a:t>2.233 sec</a:t>
                      </a:r>
                      <a:endParaRPr lang="en-US" sz="1200" b="0" dirty="0">
                        <a:solidFill>
                          <a:schemeClr val="tx1"/>
                        </a:solidFill>
                        <a:latin typeface="Segoe"/>
                      </a:endParaRPr>
                    </a:p>
                  </a:txBody>
                  <a:tcPr marL="109728" marR="109728" marT="54864" marB="548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46061">
                <a:tc>
                  <a:txBody>
                    <a:bodyPr/>
                    <a:lstStyle/>
                    <a:p>
                      <a:pPr marL="0" algn="ctr" defTabSz="914099" rtl="0" eaLnBrk="1" fontAlgn="base" latinLnBrk="0" hangingPunct="1">
                        <a:spcBef>
                          <a:spcPct val="0"/>
                        </a:spcBef>
                        <a:spcAft>
                          <a:spcPct val="0"/>
                        </a:spcAft>
                      </a:pPr>
                      <a:r>
                        <a:rPr lang="en-US" sz="1200" b="1" kern="1200" dirty="0" smtClean="0">
                          <a:solidFill>
                            <a:schemeClr val="tx1"/>
                          </a:solidFill>
                          <a:effectLst/>
                          <a:latin typeface="Segoe"/>
                          <a:ea typeface="+mn-ea"/>
                          <a:cs typeface="+mn-cs"/>
                        </a:rPr>
                        <a:t>Starting</a:t>
                      </a:r>
                      <a:r>
                        <a:rPr lang="en-US" sz="1200" b="1" kern="1200" baseline="0" dirty="0" smtClean="0">
                          <a:solidFill>
                            <a:schemeClr val="tx1"/>
                          </a:solidFill>
                          <a:effectLst/>
                          <a:latin typeface="Segoe"/>
                          <a:ea typeface="+mn-ea"/>
                          <a:cs typeface="+mn-cs"/>
                        </a:rPr>
                        <a:t> IE</a:t>
                      </a:r>
                    </a:p>
                    <a:p>
                      <a:pPr marL="0" marR="0" indent="0" algn="ctr" defTabSz="914099" rtl="0" eaLnBrk="1" fontAlgn="base" latinLnBrk="0" hangingPunct="1">
                        <a:lnSpc>
                          <a:spcPct val="100000"/>
                        </a:lnSpc>
                        <a:spcBef>
                          <a:spcPct val="0"/>
                        </a:spcBef>
                        <a:spcAft>
                          <a:spcPct val="0"/>
                        </a:spcAft>
                        <a:buClrTx/>
                        <a:buSzTx/>
                        <a:buFontTx/>
                        <a:buNone/>
                        <a:tabLst/>
                        <a:defRPr/>
                      </a:pPr>
                      <a:r>
                        <a:rPr lang="en-US" sz="1200" b="0" kern="1200" baseline="0" dirty="0" smtClean="0">
                          <a:solidFill>
                            <a:schemeClr val="tx1"/>
                          </a:solidFill>
                          <a:effectLst/>
                          <a:latin typeface="Segoe"/>
                          <a:ea typeface="+mn-ea"/>
                          <a:cs typeface="+mn-cs"/>
                        </a:rPr>
                        <a:t>with no AV – 2.275</a:t>
                      </a:r>
                      <a:endParaRPr lang="en-US" sz="1200" b="0" kern="1200" dirty="0" smtClean="0">
                        <a:solidFill>
                          <a:schemeClr val="tx1"/>
                        </a:solidFill>
                        <a:effectLst/>
                        <a:latin typeface="Segoe"/>
                        <a:ea typeface="+mn-ea"/>
                        <a:cs typeface="+mn-cs"/>
                      </a:endParaRPr>
                    </a:p>
                  </a:txBody>
                  <a:tcPr marL="109728" marR="109728" marT="54864" marB="548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dirty="0" smtClean="0">
                        <a:solidFill>
                          <a:schemeClr val="tx1"/>
                        </a:solidFill>
                        <a:latin typeface="Segoe"/>
                      </a:endParaRPr>
                    </a:p>
                    <a:p>
                      <a:pPr algn="ctr"/>
                      <a:r>
                        <a:rPr lang="en-US" sz="1200" dirty="0" smtClean="0">
                          <a:solidFill>
                            <a:schemeClr val="tx1"/>
                          </a:solidFill>
                          <a:latin typeface="Segoe"/>
                        </a:rPr>
                        <a:t>3.6 sec </a:t>
                      </a:r>
                      <a:endParaRPr lang="en-US" sz="1200" dirty="0">
                        <a:solidFill>
                          <a:schemeClr val="tx1"/>
                        </a:solidFill>
                        <a:latin typeface="Segoe"/>
                      </a:endParaRPr>
                    </a:p>
                  </a:txBody>
                  <a:tcPr marL="109728" marR="109728" marT="54864" marB="548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0" dirty="0" smtClean="0">
                        <a:solidFill>
                          <a:schemeClr val="tx1"/>
                        </a:solidFill>
                        <a:latin typeface="Segoe"/>
                      </a:endParaRPr>
                    </a:p>
                    <a:p>
                      <a:pPr algn="ctr"/>
                      <a:r>
                        <a:rPr lang="en-US" sz="1200" b="0" dirty="0" smtClean="0">
                          <a:solidFill>
                            <a:schemeClr val="tx1"/>
                          </a:solidFill>
                          <a:latin typeface="Segoe"/>
                        </a:rPr>
                        <a:t>2.6 sec</a:t>
                      </a:r>
                      <a:endParaRPr lang="en-US" sz="1200" b="0" dirty="0">
                        <a:solidFill>
                          <a:schemeClr val="tx1"/>
                        </a:solidFill>
                        <a:latin typeface="Segoe"/>
                      </a:endParaRPr>
                    </a:p>
                  </a:txBody>
                  <a:tcPr marL="109728" marR="109728" marT="54864" marB="548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7" name="Oval Callout 26"/>
          <p:cNvSpPr/>
          <p:nvPr/>
        </p:nvSpPr>
        <p:spPr>
          <a:xfrm flipH="1">
            <a:off x="8420098" y="2949440"/>
            <a:ext cx="723902" cy="485775"/>
          </a:xfrm>
          <a:prstGeom prst="wedgeEllipseCallout">
            <a:avLst>
              <a:gd name="adj1" fmla="val 34926"/>
              <a:gd name="adj2" fmla="val 768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2"/>
                </a:solidFill>
              </a:rPr>
              <a:t>7% less CPU</a:t>
            </a:r>
            <a:endParaRPr lang="en-US" sz="1000" dirty="0">
              <a:solidFill>
                <a:schemeClr val="bg2"/>
              </a:solidFill>
            </a:endParaRPr>
          </a:p>
        </p:txBody>
      </p:sp>
      <p:sp>
        <p:nvSpPr>
          <p:cNvPr id="28" name="Rounded Rectangle 27"/>
          <p:cNvSpPr/>
          <p:nvPr/>
        </p:nvSpPr>
        <p:spPr>
          <a:xfrm flipV="1">
            <a:off x="6791326" y="3635238"/>
            <a:ext cx="1857374" cy="209551"/>
          </a:xfrm>
          <a:prstGeom prst="roundRect">
            <a:avLst/>
          </a:prstGeom>
          <a:noFill/>
          <a:ln w="349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flipV="1">
            <a:off x="6686550" y="4273410"/>
            <a:ext cx="2066926" cy="428627"/>
          </a:xfrm>
          <a:prstGeom prst="roundRect">
            <a:avLst/>
          </a:prstGeom>
          <a:noFill/>
          <a:ln w="349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Callout 29"/>
          <p:cNvSpPr/>
          <p:nvPr/>
        </p:nvSpPr>
        <p:spPr>
          <a:xfrm flipH="1">
            <a:off x="8401048" y="3873364"/>
            <a:ext cx="742949" cy="333375"/>
          </a:xfrm>
          <a:prstGeom prst="wedgeEllipseCallout">
            <a:avLst>
              <a:gd name="adj1" fmla="val 50560"/>
              <a:gd name="adj2" fmla="val 596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2"/>
                </a:solidFill>
              </a:rPr>
              <a:t>2x faster</a:t>
            </a:r>
            <a:endParaRPr lang="en-US" sz="1000" dirty="0">
              <a:solidFill>
                <a:schemeClr val="bg2"/>
              </a:solidFill>
            </a:endParaRPr>
          </a:p>
        </p:txBody>
      </p:sp>
      <p:sp>
        <p:nvSpPr>
          <p:cNvPr id="25" name="Title 1"/>
          <p:cNvSpPr>
            <a:spLocks noGrp="1"/>
          </p:cNvSpPr>
          <p:nvPr>
            <p:ph type="title"/>
          </p:nvPr>
        </p:nvSpPr>
        <p:spPr>
          <a:xfrm>
            <a:off x="387054" y="228600"/>
            <a:ext cx="8375946" cy="1163395"/>
          </a:xfrm>
        </p:spPr>
        <p:txBody>
          <a:bodyPr>
            <a:normAutofit fontScale="90000"/>
          </a:bodyPr>
          <a:lstStyle/>
          <a:p>
            <a:r>
              <a:rPr lang="zh-TW" altLang="en-US" dirty="0" smtClean="0"/>
              <a:t>防毒與反間諜軟體</a:t>
            </a:r>
            <a:r>
              <a:rPr lang="en-US" dirty="0" smtClean="0"/>
              <a:t/>
            </a:r>
            <a:br>
              <a:rPr lang="en-US" dirty="0" smtClean="0"/>
            </a:br>
            <a:r>
              <a:rPr lang="zh-TW" altLang="en-US" dirty="0" smtClean="0">
                <a:solidFill>
                  <a:srgbClr val="FFFF00"/>
                </a:solidFill>
              </a:rPr>
              <a:t>建構在 </a:t>
            </a:r>
            <a:r>
              <a:rPr lang="en-US" dirty="0" smtClean="0">
                <a:solidFill>
                  <a:srgbClr val="FFFF00"/>
                </a:solidFill>
              </a:rPr>
              <a:t>FCS v1</a:t>
            </a:r>
            <a:r>
              <a:rPr lang="zh-TW" altLang="en-US" dirty="0" smtClean="0">
                <a:solidFill>
                  <a:srgbClr val="FFFF00"/>
                </a:solidFill>
              </a:rPr>
              <a:t> 之上</a:t>
            </a:r>
            <a:endParaRPr lang="en-US" sz="3600" dirty="0">
              <a:solidFill>
                <a:srgbClr val="FFFF00"/>
              </a:solidFill>
            </a:endParaRPr>
          </a:p>
        </p:txBody>
      </p:sp>
      <p:sp>
        <p:nvSpPr>
          <p:cNvPr id="31" name="Rounded Rectangle 30"/>
          <p:cNvSpPr/>
          <p:nvPr/>
        </p:nvSpPr>
        <p:spPr bwMode="auto">
          <a:xfrm>
            <a:off x="3929058" y="857232"/>
            <a:ext cx="4946073" cy="678875"/>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FCS </a:t>
            </a:r>
            <a:r>
              <a:rPr lang="zh-TW" altLang="en-US"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代理程式有效率的利用系統資源並且快速掃瞄及有效偵測惡意程式</a:t>
            </a:r>
            <a:endParaRPr lang="en-US"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endParaRPr>
          </a:p>
        </p:txBody>
      </p:sp>
      <p:sp>
        <p:nvSpPr>
          <p:cNvPr id="21" name="Oval Callout 20"/>
          <p:cNvSpPr/>
          <p:nvPr/>
        </p:nvSpPr>
        <p:spPr>
          <a:xfrm flipH="1">
            <a:off x="3905250" y="5467368"/>
            <a:ext cx="1054584" cy="533400"/>
          </a:xfrm>
          <a:prstGeom prst="wedgeEllipseCallout">
            <a:avLst>
              <a:gd name="adj1" fmla="val 67725"/>
              <a:gd name="adj2" fmla="val 439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2"/>
                </a:solidFill>
              </a:rPr>
              <a:t>5x faster in full scans </a:t>
            </a:r>
            <a:endParaRPr lang="en-US" sz="1000" dirty="0">
              <a:solidFill>
                <a:schemeClr val="bg2"/>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7054" y="228600"/>
            <a:ext cx="8375946" cy="941796"/>
          </a:xfrm>
        </p:spPr>
        <p:txBody>
          <a:bodyPr>
            <a:normAutofit fontScale="90000"/>
          </a:bodyPr>
          <a:lstStyle/>
          <a:p>
            <a:r>
              <a:rPr lang="zh-TW" altLang="en-US" sz="4000" dirty="0" smtClean="0"/>
              <a:t>弱點評估與矯正</a:t>
            </a:r>
            <a:r>
              <a:rPr lang="en-US" dirty="0" smtClean="0"/>
              <a:t/>
            </a:r>
            <a:br>
              <a:rPr lang="en-US" dirty="0" smtClean="0"/>
            </a:br>
            <a:r>
              <a:rPr lang="zh-TW" altLang="en-US" sz="2800" dirty="0" smtClean="0">
                <a:solidFill>
                  <a:srgbClr val="FFFF00"/>
                </a:solidFill>
              </a:rPr>
              <a:t>主動減少具有威脅的表面區域</a:t>
            </a:r>
            <a:endParaRPr lang="en-US" dirty="0">
              <a:solidFill>
                <a:srgbClr val="FFFF00"/>
              </a:solidFill>
            </a:endParaRPr>
          </a:p>
        </p:txBody>
      </p:sp>
      <p:graphicFrame>
        <p:nvGraphicFramePr>
          <p:cNvPr id="9" name="Diagram 8"/>
          <p:cNvGraphicFramePr/>
          <p:nvPr/>
        </p:nvGraphicFramePr>
        <p:xfrm>
          <a:off x="497541" y="1397000"/>
          <a:ext cx="8259109"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Diagonal Stripe 13"/>
          <p:cNvSpPr/>
          <p:nvPr/>
        </p:nvSpPr>
        <p:spPr bwMode="auto">
          <a:xfrm rot="18780000">
            <a:off x="45720" y="4962686"/>
            <a:ext cx="888066" cy="831972"/>
          </a:xfrm>
          <a:prstGeom prst="diagStrip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TextBox 14"/>
          <p:cNvSpPr txBox="1"/>
          <p:nvPr/>
        </p:nvSpPr>
        <p:spPr>
          <a:xfrm rot="16200000">
            <a:off x="6632" y="5224175"/>
            <a:ext cx="659155" cy="369332"/>
          </a:xfrm>
          <a:prstGeom prst="rect">
            <a:avLst/>
          </a:prstGeom>
          <a:noFill/>
        </p:spPr>
        <p:txBody>
          <a:bodyPr wrap="none" rtlCol="0">
            <a:spAutoFit/>
          </a:bodyPr>
          <a:lstStyle/>
          <a:p>
            <a:r>
              <a:rPr lang="en-US" b="1" dirty="0" smtClean="0">
                <a:solidFill>
                  <a:schemeClr val="bg1"/>
                </a:solidFill>
              </a:rPr>
              <a:t>NEW</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0.3|27.9|7.9"/>
</p:tagLst>
</file>

<file path=ppt/tags/tag2.xml><?xml version="1.0" encoding="utf-8"?>
<p:tagLst xmlns:a="http://schemas.openxmlformats.org/drawingml/2006/main" xmlns:r="http://schemas.openxmlformats.org/officeDocument/2006/relationships" xmlns:p="http://schemas.openxmlformats.org/presentationml/2006/main">
  <p:tag name="TIMING" val="|11.8|5.8|11.9|23|12.5|12.5|8.5"/>
</p:tagLst>
</file>

<file path=ppt/tags/tag3.xml><?xml version="1.0" encoding="utf-8"?>
<p:tagLst xmlns:a="http://schemas.openxmlformats.org/drawingml/2006/main" xmlns:r="http://schemas.openxmlformats.org/officeDocument/2006/relationships" xmlns:p="http://schemas.openxmlformats.org/presentationml/2006/main">
  <p:tag name="TIMING" val="|13.8|47.7|10|7.3|44.5|13.4|8.6"/>
</p:tagLst>
</file>

<file path=ppt/tags/tag4.xml><?xml version="1.0" encoding="utf-8"?>
<p:tagLst xmlns:a="http://schemas.openxmlformats.org/drawingml/2006/main" xmlns:r="http://schemas.openxmlformats.org/officeDocument/2006/relationships" xmlns:p="http://schemas.openxmlformats.org/presentationml/2006/main">
  <p:tag name="PLACEWARE-AUD-SLIDE-NAME" val="Where Can I Get TechNet"/>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1864</Words>
  <PresentationFormat>如螢幕大小 (4:3)</PresentationFormat>
  <Paragraphs>452</Paragraphs>
  <Slides>24</Slides>
  <Notes>19</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24</vt:i4>
      </vt:variant>
    </vt:vector>
  </HeadingPairs>
  <TitlesOfParts>
    <vt:vector size="26" baseType="lpstr">
      <vt:lpstr>Office 佈景主題</vt:lpstr>
      <vt:lpstr>Visio</vt:lpstr>
      <vt:lpstr>Forefront Client Security 2.0 搶先預覽</vt:lpstr>
      <vt:lpstr>投影片 2</vt:lpstr>
      <vt:lpstr>投影片 3</vt:lpstr>
      <vt:lpstr>一致性防護</vt:lpstr>
      <vt:lpstr>一致性的防護 目前 Beta 1 的技術</vt:lpstr>
      <vt:lpstr>防毒與反間諜軟體 建構在 FCS v1 之上</vt:lpstr>
      <vt:lpstr>防毒與反間諜軟體 建構在 FCS v1 之上</vt:lpstr>
      <vt:lpstr>防毒與反間諜軟體 建構在 FCS v1 之上</vt:lpstr>
      <vt:lpstr>弱點評估與矯正 主動減少具有威脅的表面區域</vt:lpstr>
      <vt:lpstr>主機型防火牆</vt:lpstr>
      <vt:lpstr>微軟 Forefront 代號 “Stirling” FCS v2 隸屬 “Stirling” 安全系統</vt:lpstr>
      <vt:lpstr>微軟 Forefront 代號 “Stirling”  整合式的安全系統</vt:lpstr>
      <vt:lpstr>零時攻擊情境 今日</vt:lpstr>
      <vt:lpstr>零時攻擊情境 經由 Stirling 及動態回應技術</vt:lpstr>
      <vt:lpstr>簡化過的管理</vt:lpstr>
      <vt:lpstr>安全管理 今日</vt:lpstr>
      <vt:lpstr>透過Stirling 簡化過的管理 以絕佳的效率防護你的商業環境</vt:lpstr>
      <vt:lpstr>關鍵資訊的能見度與控管</vt:lpstr>
      <vt:lpstr>關鍵資訊的能見度與控管 瞭解在那邊需要採取措施</vt:lpstr>
      <vt:lpstr>如何運作</vt:lpstr>
      <vt:lpstr>產品發佈時間表</vt:lpstr>
      <vt:lpstr>Summary</vt:lpstr>
      <vt:lpstr>在何處取得 TechNet 相關資訊？</vt:lpstr>
      <vt:lpstr>投影片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Forefront Client Security 2.0 搶先預覽</dc:title>
  <dc:creator>威...</dc:creator>
  <cp:lastModifiedBy>Vincent Tang</cp:lastModifiedBy>
  <cp:revision>45</cp:revision>
  <dcterms:created xsi:type="dcterms:W3CDTF">2008-10-27T03:13:36Z</dcterms:created>
  <dcterms:modified xsi:type="dcterms:W3CDTF">2008-10-27T07:22:00Z</dcterms:modified>
</cp:coreProperties>
</file>