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9" r:id="rId1"/>
  </p:sldMasterIdLst>
  <p:notesMasterIdLst>
    <p:notesMasterId r:id="rId24"/>
  </p:notesMasterIdLst>
  <p:handoutMasterIdLst>
    <p:handoutMasterId r:id="rId25"/>
  </p:handoutMasterIdLst>
  <p:sldIdLst>
    <p:sldId id="522" r:id="rId2"/>
    <p:sldId id="257" r:id="rId3"/>
    <p:sldId id="296" r:id="rId4"/>
    <p:sldId id="524" r:id="rId5"/>
    <p:sldId id="538" r:id="rId6"/>
    <p:sldId id="539" r:id="rId7"/>
    <p:sldId id="527" r:id="rId8"/>
    <p:sldId id="540" r:id="rId9"/>
    <p:sldId id="541" r:id="rId10"/>
    <p:sldId id="529" r:id="rId11"/>
    <p:sldId id="530" r:id="rId12"/>
    <p:sldId id="532" r:id="rId13"/>
    <p:sldId id="533" r:id="rId14"/>
    <p:sldId id="534" r:id="rId15"/>
    <p:sldId id="535" r:id="rId16"/>
    <p:sldId id="536" r:id="rId17"/>
    <p:sldId id="542" r:id="rId18"/>
    <p:sldId id="543" r:id="rId19"/>
    <p:sldId id="537" r:id="rId20"/>
    <p:sldId id="544" r:id="rId21"/>
    <p:sldId id="523" r:id="rId22"/>
    <p:sldId id="475" r:id="rId23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an Le Marquand" initials="" lastIdx="11" clrIdx="0"/>
  <p:cmAuthor id="1" name="Todd Ravenholt" initials="" lastIdx="1" clrIdx="1"/>
  <p:cmAuthor id="2" name="Jill Steinberg" initials="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FFFF00"/>
    <a:srgbClr val="00CC66"/>
    <a:srgbClr val="EBF7FF"/>
    <a:srgbClr val="CCECFF"/>
    <a:srgbClr val="0000FF"/>
    <a:srgbClr val="FF0000"/>
    <a:srgbClr val="EF7D71"/>
    <a:srgbClr val="FFFF99"/>
    <a:srgbClr val="EAEAEA"/>
    <a:srgbClr val="F8F8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524" autoAdjust="0"/>
    <p:restoredTop sz="92819" autoAdjust="0"/>
  </p:normalViewPr>
  <p:slideViewPr>
    <p:cSldViewPr snapToGrid="0" snapToObjects="1">
      <p:cViewPr varScale="1">
        <p:scale>
          <a:sx n="88" d="100"/>
          <a:sy n="88" d="100"/>
        </p:scale>
        <p:origin x="-972" y="-96"/>
      </p:cViewPr>
      <p:guideLst>
        <p:guide orient="horz" pos="144"/>
        <p:guide orient="horz" pos="892"/>
        <p:guide orient="horz" pos="1196"/>
        <p:guide orient="horz" pos="2159"/>
        <p:guide pos="240"/>
      </p:guideLst>
    </p:cSldViewPr>
  </p:slideViewPr>
  <p:outlineViewPr>
    <p:cViewPr>
      <p:scale>
        <a:sx n="33" d="100"/>
        <a:sy n="33" d="100"/>
      </p:scale>
      <p:origin x="0" y="231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2448"/>
    </p:cViewPr>
  </p:sorterViewPr>
  <p:notesViewPr>
    <p:cSldViewPr snapToGrid="0" snapToObjects="1">
      <p:cViewPr varScale="1">
        <p:scale>
          <a:sx n="70" d="100"/>
          <a:sy n="70" d="100"/>
        </p:scale>
        <p:origin x="-1764" y="-102"/>
      </p:cViewPr>
      <p:guideLst>
        <p:guide orient="horz" pos="2927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5715000" y="8718550"/>
            <a:ext cx="1085850" cy="4683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2684" tIns="46342" rIns="92684" bIns="46342" anchor="b"/>
          <a:lstStyle/>
          <a:p>
            <a:pPr algn="r" defTabSz="927100"/>
            <a:fld id="{1B010E72-5DE4-48BD-8E72-CA8A5F690682}" type="slidenum">
              <a:rPr lang="zh-TW" altLang="en-US" sz="1200" b="1"/>
              <a:pPr algn="r" defTabSz="927100"/>
              <a:t>‹#›</a:t>
            </a:fld>
            <a:endParaRPr lang="en-US" altLang="zh-TW" sz="1200" b="1"/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0" y="222250"/>
            <a:ext cx="6985000" cy="30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2684" tIns="46342" rIns="92684" bIns="46342" anchor="ctr">
            <a:spAutoFit/>
          </a:bodyPr>
          <a:lstStyle/>
          <a:p>
            <a:pPr algn="ctr" defTabSz="927100">
              <a:spcBef>
                <a:spcPct val="50000"/>
              </a:spcBef>
            </a:pPr>
            <a:r>
              <a:rPr lang="en-US" altLang="zh-TW" sz="1400" b="1">
                <a:solidFill>
                  <a:schemeClr val="tx2"/>
                </a:solidFill>
              </a:rPr>
              <a:t>http://www.microsoft.com/technet</a:t>
            </a:r>
            <a:endParaRPr lang="en-US" altLang="zh-TW" sz="4500" b="1"/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5461000" y="228600"/>
            <a:ext cx="1397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151" tIns="45075" rIns="90151" bIns="45075">
            <a:spAutoFit/>
          </a:bodyPr>
          <a:lstStyle/>
          <a:p>
            <a:pPr algn="ctr"/>
            <a:r>
              <a:rPr lang="en-US" altLang="zh-TW" sz="1600" b="1"/>
              <a:t>TNTx-xx</a:t>
            </a:r>
            <a:endParaRPr lang="en-US" altLang="zh-TW" sz="3200" b="1">
              <a:solidFill>
                <a:schemeClr val="accent1"/>
              </a:solidFill>
            </a:endParaRPr>
          </a:p>
        </p:txBody>
      </p:sp>
      <p:pic>
        <p:nvPicPr>
          <p:cNvPr id="82957" name="Picture 13" descr="g_m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8831263"/>
            <a:ext cx="1727200" cy="285750"/>
          </a:xfrm>
          <a:prstGeom prst="rect">
            <a:avLst/>
          </a:prstGeom>
          <a:noFill/>
        </p:spPr>
      </p:pic>
      <p:pic>
        <p:nvPicPr>
          <p:cNvPr id="82959" name="Picture 15" descr="TechNet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1905000" cy="3921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68775" y="463550"/>
            <a:ext cx="2584450" cy="1938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77800" y="2570163"/>
            <a:ext cx="6424613" cy="608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r>
              <a:rPr lang="en-US" altLang="zh-TW" smtClean="0"/>
              <a:t>Second level</a:t>
            </a:r>
          </a:p>
          <a:p>
            <a:pPr lvl="0"/>
            <a:r>
              <a:rPr lang="en-US" altLang="zh-TW" smtClean="0"/>
              <a:t>Third level</a:t>
            </a:r>
          </a:p>
          <a:p>
            <a:pPr lvl="0"/>
            <a:r>
              <a:rPr lang="en-US" altLang="zh-TW" smtClean="0"/>
              <a:t>Fourth level</a:t>
            </a:r>
          </a:p>
          <a:p>
            <a:pPr lvl="0"/>
            <a:r>
              <a:rPr lang="en-US" altLang="zh-TW" smtClean="0"/>
              <a:t>Fifth level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971800" y="8831263"/>
            <a:ext cx="5207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F247031D-536A-4C26-80E3-280717A2C554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0" y="157163"/>
            <a:ext cx="6858000" cy="3063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377" tIns="45689" rIns="91377" bIns="45689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1400" b="1">
                <a:solidFill>
                  <a:schemeClr val="tx2"/>
                </a:solidFill>
              </a:rPr>
              <a:t>http://www.microsoft.com/technet</a:t>
            </a:r>
            <a:endParaRPr lang="en-US" altLang="zh-TW" sz="4400" b="1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5461000" y="138113"/>
            <a:ext cx="1397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151" tIns="45075" rIns="90151" bIns="45075">
            <a:spAutoFit/>
          </a:bodyPr>
          <a:lstStyle/>
          <a:p>
            <a:pPr defTabSz="901700">
              <a:spcBef>
                <a:spcPct val="50000"/>
              </a:spcBef>
            </a:pPr>
            <a:r>
              <a:rPr lang="en-US" altLang="zh-TW" sz="1600" b="1"/>
              <a:t>TNTx-xx</a:t>
            </a:r>
            <a:endParaRPr lang="en-US" altLang="zh-TW" sz="3200" b="1">
              <a:latin typeface="Times New Roman" pitchFamily="18" charset="0"/>
            </a:endParaRPr>
          </a:p>
        </p:txBody>
      </p:sp>
      <p:pic>
        <p:nvPicPr>
          <p:cNvPr id="155654" name="Picture 1030" descr="g_m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8831263"/>
            <a:ext cx="1727200" cy="285750"/>
          </a:xfrm>
          <a:prstGeom prst="rect">
            <a:avLst/>
          </a:prstGeom>
          <a:noFill/>
        </p:spPr>
      </p:pic>
      <p:pic>
        <p:nvPicPr>
          <p:cNvPr id="155656" name="Picture 1032" descr="TechNet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1905000" cy="3921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C9CBF1-A99A-4B63-8829-D717E16CC0F4}" type="slidenum">
              <a:rPr lang="zh-TW" altLang="en-US"/>
              <a:pPr/>
              <a:t>1</a:t>
            </a:fld>
            <a:endParaRPr lang="en-US" altLang="zh-TW"/>
          </a:p>
        </p:txBody>
      </p:sp>
      <p:sp>
        <p:nvSpPr>
          <p:cNvPr id="76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36864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  <a:noFill/>
        </p:spPr>
        <p:txBody>
          <a:bodyPr/>
          <a:lstStyle/>
          <a:p>
            <a:fld id="{132C6B42-30D1-48C0-9DBD-E2D80701DB7E}" type="datetime8">
              <a:rPr lang="en-US" altLang="zh-TW" smtClean="0"/>
              <a:pPr/>
              <a:t>10/27/2008 12:55 PM</a:t>
            </a:fld>
            <a:endParaRPr lang="en-US" altLang="zh-TW" smtClean="0"/>
          </a:p>
        </p:txBody>
      </p:sp>
      <p:sp>
        <p:nvSpPr>
          <p:cNvPr id="208899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TW" smtClean="0"/>
              <a:t>© 2005 Microsoft Corporation. All rights reserved.</a:t>
            </a:r>
          </a:p>
          <a:p>
            <a:pPr>
              <a:defRPr/>
            </a:pPr>
            <a:r>
              <a:rPr lang="en-US" altLang="zh-TW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1321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6E886A-675D-4913-8696-BF011B7DD5AB}" type="slidenum">
              <a:rPr lang="en-US" altLang="zh-TW" smtClean="0"/>
              <a:pPr/>
              <a:t>18</a:t>
            </a:fld>
            <a:endParaRPr lang="en-US" altLang="zh-TW" smtClean="0"/>
          </a:p>
        </p:txBody>
      </p:sp>
      <p:sp>
        <p:nvSpPr>
          <p:cNvPr id="1321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14559F-15EA-4F20-85F0-C3B4EFF5D038}" type="slidenum">
              <a:rPr lang="zh-TW" altLang="en-US"/>
              <a:pPr/>
              <a:t>21</a:t>
            </a:fld>
            <a:endParaRPr lang="en-US" altLang="zh-TW"/>
          </a:p>
        </p:txBody>
      </p:sp>
      <p:sp>
        <p:nvSpPr>
          <p:cNvPr id="79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79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E61395-0831-45E8-9F42-7291EF6C63DD}" type="slidenum">
              <a:rPr lang="zh-TW" altLang="en-US"/>
              <a:pPr/>
              <a:t>22</a:t>
            </a:fld>
            <a:endParaRPr lang="en-US" altLang="zh-TW"/>
          </a:p>
        </p:txBody>
      </p:sp>
      <p:sp>
        <p:nvSpPr>
          <p:cNvPr id="53658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8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&lt;SLIDETITLE INCLUDE=0&gt;Tag line&lt;/SLIDETITLE&gt;</a:t>
            </a:r>
          </a:p>
          <a:p>
            <a:r>
              <a:rPr lang="en-US" altLang="zh-TW"/>
              <a:t>&lt;KEYWORDS&gt;&lt;/KEYWORDS&gt;</a:t>
            </a:r>
          </a:p>
          <a:p>
            <a:r>
              <a:rPr lang="en-US" altLang="zh-TW"/>
              <a:t>&lt;KEYMESSAGE&gt;&lt;/KEYMESSAGE&gt;</a:t>
            </a:r>
          </a:p>
          <a:p>
            <a:r>
              <a:rPr lang="en-US" altLang="zh-TW"/>
              <a:t>&lt;SLIDEBUILDS&gt;0&lt;/SLIDEBUILDS&gt;</a:t>
            </a:r>
          </a:p>
          <a:p>
            <a:r>
              <a:rPr lang="en-US" altLang="zh-TW"/>
              <a:t>&lt;SLIDESCRIPT&gt;&lt;/SLIDESCRIPT&gt;</a:t>
            </a:r>
          </a:p>
          <a:p>
            <a:r>
              <a:rPr lang="en-US" altLang="zh-TW">
                <a:solidFill>
                  <a:srgbClr val="FFFF99"/>
                </a:solidFill>
              </a:rPr>
              <a:t>&lt;SLIDETRANSITION&gt;</a:t>
            </a:r>
          </a:p>
          <a:p>
            <a:r>
              <a:rPr lang="en-US" altLang="zh-TW">
                <a:solidFill>
                  <a:srgbClr val="FFFF99"/>
                </a:solidFill>
              </a:rPr>
              <a:t>&lt;/SLIDETRANSITION&gt;</a:t>
            </a:r>
            <a:endParaRPr lang="en-US" altLang="zh-TW"/>
          </a:p>
          <a:p>
            <a:r>
              <a:rPr lang="en-US" altLang="zh-TW"/>
              <a:t>&lt;COMMENT&gt;&lt;/COMMENT&gt;</a:t>
            </a:r>
          </a:p>
          <a:p>
            <a:r>
              <a:rPr lang="en-US" altLang="zh-TW"/>
              <a:t>&lt;ADDITIONALINFORMATION&gt;</a:t>
            </a:r>
          </a:p>
          <a:p>
            <a:r>
              <a:rPr lang="en-US" altLang="zh-TW"/>
              <a:t>&lt;ITEM&gt;&lt;/ITEM&gt;</a:t>
            </a:r>
          </a:p>
          <a:p>
            <a:r>
              <a:rPr lang="en-US" altLang="zh-TW"/>
              <a:t>&lt;/ADDITIONALINFORMATION&gt;</a:t>
            </a:r>
          </a:p>
          <a:p>
            <a:endParaRPr lang="en-US" altLang="zh-TW"/>
          </a:p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BCC300-8C65-4B76-941E-84C1858E3659}" type="slidenum">
              <a:rPr lang="zh-TW" altLang="en-US"/>
              <a:pPr/>
              <a:t>2</a:t>
            </a:fld>
            <a:endParaRPr lang="en-US" altLang="zh-TW"/>
          </a:p>
        </p:txBody>
      </p:sp>
      <p:sp>
        <p:nvSpPr>
          <p:cNvPr id="14643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707578-3F0F-4767-BD9F-52A13DBC8727}" type="slidenum">
              <a:rPr lang="zh-TW" altLang="en-US"/>
              <a:pPr/>
              <a:t>3</a:t>
            </a:fld>
            <a:endParaRPr lang="en-US" altLang="zh-TW"/>
          </a:p>
        </p:txBody>
      </p:sp>
      <p:sp>
        <p:nvSpPr>
          <p:cNvPr id="1454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&lt;SLIDETITLE INCLUDE=7&gt;What we will Cover&lt;/SLIDETITLE&gt;</a:t>
            </a:r>
          </a:p>
          <a:p>
            <a:r>
              <a:rPr lang="en-US" altLang="zh-TW"/>
              <a:t>&lt;KEYWORDS&gt;&lt;/KEYWORDS&gt;</a:t>
            </a:r>
          </a:p>
          <a:p>
            <a:r>
              <a:rPr lang="en-US" altLang="zh-TW"/>
              <a:t>&lt;KEYMESSAGE&gt;&lt;/KEYMESSAGE&gt;</a:t>
            </a:r>
          </a:p>
          <a:p>
            <a:r>
              <a:rPr lang="en-US" altLang="zh-TW"/>
              <a:t>&lt;SLIDEBUILDS&gt;0&lt;/SLIDEBUILDS&gt;</a:t>
            </a:r>
          </a:p>
          <a:p>
            <a:r>
              <a:rPr lang="en-US" altLang="zh-TW"/>
              <a:t>&lt;SLIDESCRIPT&gt;</a:t>
            </a:r>
          </a:p>
          <a:p>
            <a:r>
              <a:rPr lang="en-US" altLang="zh-TW"/>
              <a:t>[When writing the script for this slide, expand a bit on the list on the slide, do not simply list the slides items here. Think of this as the advert for the session, explain a bit more what will be covered and how.]</a:t>
            </a:r>
          </a:p>
          <a:p>
            <a:r>
              <a:rPr lang="en-US" altLang="zh-TW"/>
              <a:t>&lt;/SLIDESCRIPT&gt;</a:t>
            </a:r>
          </a:p>
          <a:p>
            <a:r>
              <a:rPr lang="en-US" altLang="zh-TW"/>
              <a:t>&lt;SLIDETRANSITION&gt;</a:t>
            </a:r>
          </a:p>
          <a:p>
            <a:r>
              <a:rPr lang="en-US" altLang="zh-TW"/>
              <a:t>&lt;TRANSITION LENGTH=7&gt;As with most TechNet sessions, some prior experience of Microsoft technologies or similar technologies is always helpful, the next slide provides a brief overview of what would be helpful, but not essential, for this session.&lt;/TRANSITION&gt;</a:t>
            </a:r>
          </a:p>
          <a:p>
            <a:r>
              <a:rPr lang="en-US" altLang="zh-TW"/>
              <a:t>&lt;/SLIDETRANSITION&gt;</a:t>
            </a:r>
          </a:p>
          <a:p>
            <a:r>
              <a:rPr lang="en-US" altLang="zh-TW"/>
              <a:t>&lt;COMMENT&gt;&lt;/COMMENT&gt;</a:t>
            </a:r>
          </a:p>
          <a:p>
            <a:r>
              <a:rPr lang="en-US" altLang="zh-TW"/>
              <a:t>&lt;ADDITIONALINFORMATION&gt;</a:t>
            </a:r>
          </a:p>
          <a:p>
            <a:r>
              <a:rPr lang="en-US" altLang="zh-TW"/>
              <a:t>&lt;ITEM&gt;&lt;/ITEM&gt;</a:t>
            </a:r>
          </a:p>
          <a:p>
            <a:r>
              <a:rPr lang="en-US" altLang="zh-TW"/>
              <a:t>&lt;/ADDITIONALINFORMATION&gt;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35840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3891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40960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  <a:noFill/>
        </p:spPr>
        <p:txBody>
          <a:bodyPr/>
          <a:lstStyle/>
          <a:p>
            <a:fld id="{2EAEDD88-C414-4F79-A192-A18D711661BE}" type="datetime8">
              <a:rPr lang="en-US" altLang="zh-TW" smtClean="0"/>
              <a:pPr/>
              <a:t>10/27/2008 12:55 PM</a:t>
            </a:fld>
            <a:endParaRPr lang="en-US" altLang="zh-TW" smtClean="0"/>
          </a:p>
        </p:txBody>
      </p:sp>
      <p:sp>
        <p:nvSpPr>
          <p:cNvPr id="206851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TW" smtClean="0"/>
              <a:t>© 2005 Microsoft Corporation. All rights reserved.</a:t>
            </a:r>
          </a:p>
          <a:p>
            <a:pPr>
              <a:defRPr/>
            </a:pPr>
            <a:r>
              <a:rPr lang="en-US" altLang="zh-TW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1300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57EEE0-9F0E-4825-A004-6CA1C622B276}" type="slidenum">
              <a:rPr lang="en-US" altLang="zh-TW" smtClean="0"/>
              <a:pPr/>
              <a:t>14</a:t>
            </a:fld>
            <a:endParaRPr lang="en-US" altLang="zh-TW" smtClean="0"/>
          </a:p>
        </p:txBody>
      </p:sp>
      <p:sp>
        <p:nvSpPr>
          <p:cNvPr id="1300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43008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  <a:noFill/>
        </p:spPr>
        <p:txBody>
          <a:bodyPr/>
          <a:lstStyle/>
          <a:p>
            <a:fld id="{132C6B42-30D1-48C0-9DBD-E2D80701DB7E}" type="datetime8">
              <a:rPr lang="en-US" altLang="zh-TW" smtClean="0"/>
              <a:pPr/>
              <a:t>10/27/2008 12:55 PM</a:t>
            </a:fld>
            <a:endParaRPr lang="en-US" altLang="zh-TW" smtClean="0"/>
          </a:p>
        </p:txBody>
      </p:sp>
      <p:sp>
        <p:nvSpPr>
          <p:cNvPr id="208899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TW" smtClean="0"/>
              <a:t>© 2005 Microsoft Corporation. All rights reserved.</a:t>
            </a:r>
          </a:p>
          <a:p>
            <a:pPr>
              <a:defRPr/>
            </a:pPr>
            <a:r>
              <a:rPr lang="en-US" altLang="zh-TW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1321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6E886A-675D-4913-8696-BF011B7DD5AB}" type="slidenum">
              <a:rPr lang="en-US" altLang="zh-TW" smtClean="0"/>
              <a:pPr/>
              <a:t>16</a:t>
            </a:fld>
            <a:endParaRPr lang="en-US" altLang="zh-TW" smtClean="0"/>
          </a:p>
        </p:txBody>
      </p:sp>
      <p:sp>
        <p:nvSpPr>
          <p:cNvPr id="1321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0063" y="0"/>
            <a:ext cx="2293937" cy="56689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-33338" y="0"/>
            <a:ext cx="6731001" cy="56689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33338" y="0"/>
            <a:ext cx="9177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43000"/>
            <a:ext cx="9144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</p:txBody>
      </p:sp>
      <p:sp>
        <p:nvSpPr>
          <p:cNvPr id="788484" name="Line 4"/>
          <p:cNvSpPr>
            <a:spLocks noChangeShapeType="1"/>
          </p:cNvSpPr>
          <p:nvPr/>
        </p:nvSpPr>
        <p:spPr bwMode="auto">
          <a:xfrm>
            <a:off x="0" y="6361113"/>
            <a:ext cx="91440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88485" name="Line 5"/>
          <p:cNvSpPr>
            <a:spLocks noChangeShapeType="1"/>
          </p:cNvSpPr>
          <p:nvPr/>
        </p:nvSpPr>
        <p:spPr bwMode="auto">
          <a:xfrm>
            <a:off x="0" y="6781800"/>
            <a:ext cx="91440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88486" name="Line 6"/>
          <p:cNvSpPr>
            <a:spLocks noChangeShapeType="1"/>
          </p:cNvSpPr>
          <p:nvPr/>
        </p:nvSpPr>
        <p:spPr bwMode="auto">
          <a:xfrm>
            <a:off x="0" y="6022975"/>
            <a:ext cx="9144000" cy="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pic>
        <p:nvPicPr>
          <p:cNvPr id="788487" name="Picture 7" descr="TechNet_rgb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312025" y="6497638"/>
            <a:ext cx="1554163" cy="1555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</a:defRPr>
      </a:lvl9pPr>
    </p:titleStyle>
    <p:bodyStyle>
      <a:lvl1pPr marL="463550" indent="-350838" algn="l" rtl="0" fontAlgn="base">
        <a:lnSpc>
          <a:spcPct val="140000"/>
        </a:lnSpc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+mn-lt"/>
          <a:ea typeface="+mn-ea"/>
          <a:cs typeface="+mn-cs"/>
        </a:defRPr>
      </a:lvl1pPr>
      <a:lvl2pPr marL="914400" indent="-112713" algn="l" rtl="0" fontAlgn="base">
        <a:lnSpc>
          <a:spcPct val="140000"/>
        </a:lnSpc>
        <a:spcBef>
          <a:spcPct val="20000"/>
        </a:spcBef>
        <a:spcAft>
          <a:spcPct val="0"/>
        </a:spcAft>
        <a:defRPr sz="2800">
          <a:solidFill>
            <a:schemeClr val="bg1"/>
          </a:solidFill>
          <a:latin typeface="+mn-lt"/>
        </a:defRPr>
      </a:lvl2pPr>
      <a:lvl3pPr marL="12573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956" name="Picture 4" descr="Intro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</p:spPr>
      </p:pic>
      <p:sp>
        <p:nvSpPr>
          <p:cNvPr id="765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5" y="4397375"/>
            <a:ext cx="7772400" cy="1470025"/>
          </a:xfrm>
          <a:noFill/>
          <a:ln/>
        </p:spPr>
        <p:txBody>
          <a:bodyPr/>
          <a:lstStyle/>
          <a:p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Welcome</a:t>
            </a:r>
          </a:p>
        </p:txBody>
      </p:sp>
      <p:pic>
        <p:nvPicPr>
          <p:cNvPr id="765957" name="Picture 5" descr="TechNet_rg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2025" y="6497638"/>
            <a:ext cx="1554163" cy="1555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4"/>
          <p:cNvSpPr>
            <a:spLocks noGrp="1" noChangeArrowheads="1"/>
          </p:cNvSpPr>
          <p:nvPr>
            <p:ph type="title"/>
          </p:nvPr>
        </p:nvSpPr>
        <p:spPr>
          <a:xfrm>
            <a:off x="263525" y="225425"/>
            <a:ext cx="8382000" cy="70167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監控本機應用程式</a:t>
            </a:r>
            <a:endParaRPr lang="en-US" altLang="zh-TW" sz="44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9939" name="Text Placeholder 22"/>
          <p:cNvSpPr>
            <a:spLocks noGrp="1" noChangeArrowheads="1"/>
          </p:cNvSpPr>
          <p:nvPr>
            <p:ph type="body" idx="1"/>
          </p:nvPr>
        </p:nvSpPr>
        <p:spPr>
          <a:xfrm>
            <a:off x="381000" y="1419225"/>
            <a:ext cx="3975100" cy="2308225"/>
          </a:xfrm>
        </p:spPr>
        <p:txBody>
          <a:bodyPr/>
          <a:lstStyle/>
          <a:p>
            <a:pPr marL="400050" indent="-400050" eaLnBrk="1" hangingPunct="1">
              <a:buClrTx/>
              <a:buFont typeface="Wingdings" pitchFamily="2" charset="2"/>
              <a:buChar char="ü"/>
              <a:defRPr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設定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Management Pack Templates 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監控個別應用程式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400050" indent="-400050" eaLnBrk="1" hangingPunct="1">
              <a:buClrTx/>
              <a:buFont typeface="Wingdings" pitchFamily="2" charset="2"/>
              <a:buChar char="ü"/>
              <a:defRPr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監控分散式應用程式的每個元件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400050" indent="-400050" eaLnBrk="1" hangingPunct="1">
              <a:buClrTx/>
              <a:buFont typeface="Wingdings 2" pitchFamily="18" charset="2"/>
              <a:buNone/>
              <a:defRPr/>
            </a:pP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6564" name="Rectangle 102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4200" y="927100"/>
            <a:ext cx="4964113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zh-TW" altLang="en-US" smtClean="0">
              <a:ea typeface="新細明體" pitchFamily="18" charset="-120"/>
            </a:endParaRPr>
          </a:p>
        </p:txBody>
      </p:sp>
      <p:pic>
        <p:nvPicPr>
          <p:cNvPr id="67588" name="Picture 3" descr="Local service monitorin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2575"/>
            <a:ext cx="9144000" cy="629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 bwMode="auto">
          <a:xfrm>
            <a:off x="5715000" y="1495425"/>
            <a:ext cx="1352550" cy="623888"/>
          </a:xfrm>
          <a:prstGeom prst="wedgeRoundRectCallout">
            <a:avLst>
              <a:gd name="adj1" fmla="val -30692"/>
              <a:gd name="adj2" fmla="val 129755"/>
              <a:gd name="adj3" fmla="val 16667"/>
            </a:avLst>
          </a:prstGeom>
          <a:gradFill rotWithShape="0">
            <a:gsLst>
              <a:gs pos="0">
                <a:schemeClr val="hlink">
                  <a:gamma/>
                  <a:shade val="5725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7255"/>
                  <a:invGamma/>
                </a:schemeClr>
              </a:gs>
            </a:gsLst>
            <a:lin ang="2700000" scaled="1"/>
          </a:gra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選擇電腦名稱</a:t>
            </a: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6572250" y="2124075"/>
            <a:ext cx="1352550" cy="623888"/>
          </a:xfrm>
          <a:prstGeom prst="wedgeRoundRectCallout">
            <a:avLst>
              <a:gd name="adj1" fmla="val -103484"/>
              <a:gd name="adj2" fmla="val 191587"/>
              <a:gd name="adj3" fmla="val 16667"/>
            </a:avLst>
          </a:prstGeom>
          <a:gradFill rotWithShape="0">
            <a:gsLst>
              <a:gs pos="0">
                <a:schemeClr val="hlink">
                  <a:gamma/>
                  <a:shade val="5725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7255"/>
                  <a:invGamma/>
                </a:schemeClr>
              </a:gs>
            </a:gsLst>
            <a:lin ang="2700000" scaled="1"/>
          </a:gra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選擇服務名稱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監控資料來源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1987" name="Text Placeholder 8"/>
          <p:cNvSpPr>
            <a:spLocks noGrp="1" noChangeArrowheads="1"/>
          </p:cNvSpPr>
          <p:nvPr>
            <p:ph type="body" idx="1"/>
          </p:nvPr>
        </p:nvSpPr>
        <p:spPr>
          <a:xfrm>
            <a:off x="381000" y="1419225"/>
            <a:ext cx="3975100" cy="1976438"/>
          </a:xfrm>
        </p:spPr>
        <p:txBody>
          <a:bodyPr/>
          <a:lstStyle/>
          <a:p>
            <a:pPr marL="385763" indent="-385763" eaLnBrk="1" hangingPunct="1">
              <a:buClrTx/>
              <a:buFont typeface="Wingdings" pitchFamily="2" charset="2"/>
              <a:buChar char="ü"/>
              <a:defRPr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遠端監控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LOB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應用程式的資料庫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385763" indent="-385763" eaLnBrk="1" hangingPunct="1">
              <a:buClrTx/>
              <a:buFont typeface="Wingdings" pitchFamily="2" charset="2"/>
              <a:buChar char="ü"/>
              <a:defRPr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確定資料庫的可用度與回應速度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385763" indent="-385763" eaLnBrk="1" hangingPunct="1">
              <a:buClrTx/>
              <a:buFont typeface="Wingdings" pitchFamily="2" charset="2"/>
              <a:buChar char="ü"/>
              <a:defRPr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簡單的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SQL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語法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9636" name="Rectangle 122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7513" y="942975"/>
            <a:ext cx="5013325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zh-TW" altLang="en-US" smtClean="0">
              <a:ea typeface="新細明體" pitchFamily="18" charset="-120"/>
            </a:endParaRPr>
          </a:p>
        </p:txBody>
      </p:sp>
      <p:pic>
        <p:nvPicPr>
          <p:cNvPr id="70660" name="Picture 3" descr="oldb monitorin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2575"/>
            <a:ext cx="9144000" cy="629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 bwMode="auto">
          <a:xfrm>
            <a:off x="5794375" y="1360488"/>
            <a:ext cx="1509713" cy="623887"/>
          </a:xfrm>
          <a:prstGeom prst="wedgeRoundRectCallout">
            <a:avLst>
              <a:gd name="adj1" fmla="val -34213"/>
              <a:gd name="adj2" fmla="val 142694"/>
              <a:gd name="adj3" fmla="val 16667"/>
            </a:avLst>
          </a:prstGeom>
          <a:gradFill>
            <a:gsLst>
              <a:gs pos="0">
                <a:schemeClr val="hlink">
                  <a:gamma/>
                  <a:shade val="5725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7255"/>
                  <a:invGamma/>
                </a:schemeClr>
              </a:gs>
            </a:gsLst>
            <a:lin ang="2700000" scaled="1"/>
          </a:gra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選擇資料庫種類</a:t>
            </a: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6403975" y="2033588"/>
            <a:ext cx="1509713" cy="363537"/>
          </a:xfrm>
          <a:prstGeom prst="wedgeRoundRectCallout">
            <a:avLst>
              <a:gd name="adj1" fmla="val -60569"/>
              <a:gd name="adj2" fmla="val 144675"/>
              <a:gd name="adj3" fmla="val 16667"/>
            </a:avLst>
          </a:prstGeom>
          <a:gradFill rotWithShape="0">
            <a:gsLst>
              <a:gs pos="0">
                <a:schemeClr val="hlink">
                  <a:gamma/>
                  <a:shade val="5725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7255"/>
                  <a:invGamma/>
                </a:schemeClr>
              </a:gs>
            </a:gsLst>
            <a:lin ang="2700000" scaled="1"/>
          </a:gra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選擇主機</a:t>
            </a: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6542088" y="2736850"/>
            <a:ext cx="1509712" cy="361950"/>
          </a:xfrm>
          <a:prstGeom prst="wedgeRoundRectCallout">
            <a:avLst>
              <a:gd name="adj1" fmla="val -73892"/>
              <a:gd name="adj2" fmla="val 1859"/>
              <a:gd name="adj3" fmla="val 16667"/>
            </a:avLst>
          </a:prstGeom>
          <a:gradFill rotWithShape="0">
            <a:gsLst>
              <a:gs pos="0">
                <a:schemeClr val="hlink">
                  <a:gamma/>
                  <a:shade val="5725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7255"/>
                  <a:invGamma/>
                </a:schemeClr>
              </a:gs>
            </a:gsLst>
            <a:lin ang="2700000" scaled="1"/>
          </a:gra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選擇資料庫</a:t>
            </a: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6403975" y="3405188"/>
            <a:ext cx="2304596" cy="623149"/>
          </a:xfrm>
          <a:prstGeom prst="wedgeRoundRectCallout">
            <a:avLst>
              <a:gd name="adj1" fmla="val -71787"/>
              <a:gd name="adj2" fmla="val -64774"/>
              <a:gd name="adj3" fmla="val 16667"/>
            </a:avLst>
          </a:prstGeom>
          <a:gradFill rotWithShape="0">
            <a:gsLst>
              <a:gs pos="0">
                <a:schemeClr val="hlink">
                  <a:gamma/>
                  <a:shade val="5725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7255"/>
                  <a:invGamma/>
                </a:schemeClr>
              </a:gs>
            </a:gsLst>
            <a:lin ang="2700000" scaled="1"/>
          </a:gra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defRPr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或 直接寫 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Connection 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String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ctangle 215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invGray">
          <a:xfrm>
            <a:off x="388938" y="3793218"/>
            <a:ext cx="330835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398588" y="1376363"/>
            <a:ext cx="7364412" cy="750887"/>
          </a:xfrm>
        </p:spPr>
        <p:txBody>
          <a:bodyPr anchor="b"/>
          <a:lstStyle/>
          <a:p>
            <a:pPr eaLnBrk="1" hangingPunct="1">
              <a:defRPr/>
            </a:pPr>
            <a:r>
              <a:rPr lang="en-US" altLang="zh-TW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Monitoring Data Sources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24"/>
          <p:cNvSpPr>
            <a:spLocks noGrp="1" noChangeArrowheads="1"/>
          </p:cNvSpPr>
          <p:nvPr>
            <p:ph type="title"/>
          </p:nvPr>
        </p:nvSpPr>
        <p:spPr>
          <a:xfrm>
            <a:off x="387350" y="225425"/>
            <a:ext cx="8382000" cy="64611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監控自訂的應用程式</a:t>
            </a:r>
            <a:endParaRPr lang="en-US" altLang="zh-TW" sz="44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4035" name="Text Placeholder 17"/>
          <p:cNvSpPr>
            <a:spLocks noGrp="1" noChangeArrowheads="1"/>
          </p:cNvSpPr>
          <p:nvPr>
            <p:ph type="body" idx="1"/>
          </p:nvPr>
        </p:nvSpPr>
        <p:spPr>
          <a:xfrm>
            <a:off x="381000" y="1419225"/>
            <a:ext cx="3975100" cy="2289175"/>
          </a:xfrm>
        </p:spPr>
        <p:txBody>
          <a:bodyPr/>
          <a:lstStyle/>
          <a:p>
            <a:pPr marL="442913" indent="-442913" eaLnBrk="1" hangingPunct="1">
              <a:buClrTx/>
              <a:buFont typeface="Wingdings" pitchFamily="2" charset="2"/>
              <a:buChar char="ü"/>
              <a:defRPr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無法在本機監控的遠端應用程式</a:t>
            </a: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pPr marL="442913" indent="-442913" eaLnBrk="1" hangingPunct="1">
              <a:buClrTx/>
              <a:buFont typeface="Wingdings" pitchFamily="2" charset="2"/>
              <a:buChar char="ü"/>
              <a:defRPr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分散架構的監控應用程式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442913" indent="-442913" eaLnBrk="1" hangingPunct="1">
              <a:buClrTx/>
              <a:buFont typeface="Wingdings" pitchFamily="2" charset="2"/>
              <a:buChar char="ü"/>
              <a:defRPr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更深層的監控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2708" name="Rectangle 143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1963" y="1012825"/>
            <a:ext cx="4943475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ctangle 215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invGray">
          <a:xfrm>
            <a:off x="388938" y="3727904"/>
            <a:ext cx="330835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398588" y="773113"/>
            <a:ext cx="7364412" cy="1422400"/>
          </a:xfrm>
        </p:spPr>
        <p:txBody>
          <a:bodyPr anchor="b"/>
          <a:lstStyle/>
          <a:p>
            <a:pPr eaLnBrk="1" hangingPunct="1">
              <a:defRPr/>
            </a:pPr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Monitoring Custom Applications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7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4135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設計你的分散式應用程式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7891" name="Text Placeholder 18"/>
          <p:cNvSpPr>
            <a:spLocks noGrp="1" noChangeArrowheads="1"/>
          </p:cNvSpPr>
          <p:nvPr>
            <p:ph type="body" idx="1"/>
          </p:nvPr>
        </p:nvSpPr>
        <p:spPr>
          <a:xfrm>
            <a:off x="381000" y="1419225"/>
            <a:ext cx="4430486" cy="3600450"/>
          </a:xfrm>
        </p:spPr>
        <p:txBody>
          <a:bodyPr/>
          <a:lstStyle/>
          <a:p>
            <a:pPr marL="385763" indent="-385763" eaLnBrk="1" hangingPunct="1">
              <a:buClrTx/>
              <a:buFont typeface="Wingdings" pitchFamily="2" charset="2"/>
              <a:buChar char="ü"/>
              <a:defRPr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利用內建範本建立分散式應用程式監控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385763" indent="-385763" eaLnBrk="1" hangingPunct="1">
              <a:buClrTx/>
              <a:buFont typeface="Wingdings" pitchFamily="2" charset="2"/>
              <a:buChar char="ü"/>
              <a:defRPr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設計上層邏輯化原件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385763" indent="-385763" eaLnBrk="1" hangingPunct="1">
              <a:buClrTx/>
              <a:buFont typeface="Wingdings" pitchFamily="2" charset="2"/>
              <a:buChar char="ü"/>
              <a:defRPr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使使用者視角設計監控畫面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771526" lvl="1" indent="-385763" eaLnBrk="1" hangingPunct="1">
              <a:buClrTx/>
              <a:buFont typeface="Wingdings" pitchFamily="2" charset="2"/>
              <a:buChar char="ü"/>
              <a:defRPr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Component Groups</a:t>
            </a:r>
          </a:p>
          <a:p>
            <a:pPr marL="771526" lvl="1" indent="-385763" eaLnBrk="1" hangingPunct="1">
              <a:buClrTx/>
              <a:buFont typeface="Wingdings" pitchFamily="2" charset="2"/>
              <a:buChar char="ü"/>
              <a:defRPr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Relationships</a:t>
            </a:r>
          </a:p>
          <a:p>
            <a:pPr marL="385763" indent="-385763" eaLnBrk="1" hangingPunct="1">
              <a:buClrTx/>
              <a:buFont typeface="Wingdings" pitchFamily="2" charset="2"/>
              <a:buChar char="ü"/>
              <a:defRPr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隨時可以修改或移除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385763" indent="-385763" eaLnBrk="1" hangingPunct="1">
              <a:buClrTx/>
              <a:buFont typeface="Wingdings" pitchFamily="2" charset="2"/>
              <a:buChar char="ü"/>
              <a:defRPr/>
            </a:pP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5540" name="Rectangle 81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1486" y="1009650"/>
            <a:ext cx="4332514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ctangle 215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invGray">
          <a:xfrm>
            <a:off x="388938" y="3727904"/>
            <a:ext cx="330835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398588" y="773113"/>
            <a:ext cx="7364412" cy="1422400"/>
          </a:xfrm>
        </p:spPr>
        <p:txBody>
          <a:bodyPr anchor="b"/>
          <a:lstStyle/>
          <a:p>
            <a:pPr>
              <a:defRPr/>
            </a:pPr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Design Your Distributed Application Modeling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總結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模組化你的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LOB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應用程式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監控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使用設計工具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組織所有模組化元件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使用管理套件範本監控個別元件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381000" y="4038600"/>
            <a:ext cx="81327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 sz="3200" b="1">
              <a:solidFill>
                <a:schemeClr val="tx2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使用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System Center Operations Manager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作端點服務監控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87" name="Picture 15" descr="Windows Server System logo reverse vert  1 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307013"/>
            <a:ext cx="6251575" cy="7747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97239" y="3198283"/>
            <a:ext cx="368084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QA</a:t>
            </a:r>
            <a:endParaRPr lang="zh-TW" alt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74650"/>
            <a:ext cx="8510588" cy="750888"/>
          </a:xfrm>
          <a:noFill/>
          <a:ln/>
        </p:spPr>
        <p:txBody>
          <a:bodyPr lIns="92075" tIns="46038" rIns="92075" bIns="46038"/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在何處取得</a:t>
            </a:r>
            <a:r>
              <a:rPr lang="zh-CN" altLang="en-US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CN" dirty="0">
                <a:latin typeface="微軟正黑體" pitchFamily="34" charset="-120"/>
                <a:ea typeface="微軟正黑體" pitchFamily="34" charset="-120"/>
              </a:rPr>
              <a:t>TechNet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相關資訊？</a:t>
            </a:r>
            <a:endParaRPr lang="zh-CN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8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4925" y="1557338"/>
            <a:ext cx="9144000" cy="5184775"/>
          </a:xfrm>
          <a:noFill/>
          <a:ln/>
        </p:spPr>
        <p:txBody>
          <a:bodyPr lIns="92075" tIns="46038" rIns="92075" bIns="46038"/>
          <a:lstStyle/>
          <a:p>
            <a:pPr marL="344488" indent="-344488">
              <a:lnSpc>
                <a:spcPts val="2500"/>
              </a:lnSpc>
              <a:spcAft>
                <a:spcPts val="800"/>
              </a:spcAft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訂閱 </a:t>
            </a:r>
            <a:r>
              <a:rPr lang="en-US" altLang="zh-CN" sz="2800" b="1" dirty="0">
                <a:latin typeface="微軟正黑體" pitchFamily="34" charset="-120"/>
                <a:ea typeface="微軟正黑體" pitchFamily="34" charset="-120"/>
              </a:rPr>
              <a:t>TechNet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資訊技術人快訊</a:t>
            </a:r>
            <a:r>
              <a:rPr lang="zh-CN" altLang="en-US" sz="28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CN" sz="2800" dirty="0">
                <a:latin typeface="微軟正黑體" pitchFamily="34" charset="-120"/>
                <a:ea typeface="微軟正黑體" pitchFamily="34" charset="-120"/>
              </a:rPr>
              <a:t>http://www.microsoft.com/taiwan/technet/flash/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pPr marL="344488" indent="-344488">
              <a:lnSpc>
                <a:spcPts val="2500"/>
              </a:lnSpc>
              <a:spcAft>
                <a:spcPts val="800"/>
              </a:spcAft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訂閱 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TechNet Plus</a:t>
            </a:r>
          </a:p>
          <a:p>
            <a:pPr marL="344488" indent="-344488">
              <a:lnSpc>
                <a:spcPts val="2500"/>
              </a:lnSpc>
              <a:spcAft>
                <a:spcPts val="800"/>
              </a:spcAft>
              <a:buFontTx/>
              <a:buNone/>
            </a:pP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CN" sz="2800" dirty="0">
                <a:latin typeface="微軟正黑體" pitchFamily="34" charset="-120"/>
                <a:ea typeface="微軟正黑體" pitchFamily="34" charset="-120"/>
              </a:rPr>
              <a:t>http://www.microsoft.com/taiwan/technet/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pPr marL="344488" indent="-344488">
              <a:lnSpc>
                <a:spcPts val="2500"/>
              </a:lnSpc>
              <a:spcAft>
                <a:spcPts val="800"/>
              </a:spcAft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參加</a:t>
            </a:r>
            <a:r>
              <a:rPr lang="zh-CN" altLang="zh-TW" sz="28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CN" sz="2800" b="1" dirty="0">
                <a:latin typeface="微軟正黑體" pitchFamily="34" charset="-120"/>
                <a:ea typeface="微軟正黑體" pitchFamily="34" charset="-120"/>
              </a:rPr>
              <a:t>TechNet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CN" altLang="en-US" sz="2800" b="1" dirty="0">
                <a:latin typeface="微軟正黑體" pitchFamily="34" charset="-120"/>
                <a:ea typeface="微軟正黑體" pitchFamily="34" charset="-120"/>
              </a:rPr>
              <a:t>的活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動</a:t>
            </a:r>
            <a:r>
              <a:rPr lang="zh-CN" altLang="en-US" sz="2800" b="1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CN" altLang="en-US" sz="2800" b="1" dirty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CN" sz="2800" dirty="0">
                <a:latin typeface="微軟正黑體" pitchFamily="34" charset="-120"/>
                <a:ea typeface="微軟正黑體" pitchFamily="34" charset="-120"/>
              </a:rPr>
              <a:t>http://www.microsoft.com/taiwan/technet/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pPr marL="344488" indent="-344488">
              <a:lnSpc>
                <a:spcPts val="2500"/>
              </a:lnSpc>
              <a:spcAft>
                <a:spcPts val="800"/>
              </a:spcAft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下載 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TechNet 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研討會簡報與錄影檔</a:t>
            </a:r>
            <a:b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CN" sz="2800" dirty="0">
                <a:latin typeface="微軟正黑體" pitchFamily="34" charset="-120"/>
                <a:ea typeface="微軟正黑體" pitchFamily="34" charset="-120"/>
              </a:rPr>
              <a:t>http://www.microsoft.com/taiwan/technet/webcast/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555" name="Picture 3" descr="t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975" y="2708275"/>
            <a:ext cx="8651875" cy="14398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7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我們將涵蓋些甚麼？</a:t>
            </a:r>
            <a:endParaRPr lang="en-GB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8385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核心基礎架構最佳化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甚麼是分散式應用程式？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監控的挑戰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監看單獨的元件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設計你的分散式應用程式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8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8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8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8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8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需具備以下經驗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Microsoft Operations Manager 2005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或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Microsoft  System Center Operations Manager 2007</a:t>
            </a:r>
          </a:p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Windows </a:t>
            </a:r>
            <a:r>
              <a:rPr lang="en-US" altLang="zh-TW" dirty="0" err="1" smtClean="0">
                <a:latin typeface="微軟正黑體" pitchFamily="34" charset="-120"/>
                <a:ea typeface="微軟正黑體" pitchFamily="34" charset="-120"/>
              </a:rPr>
              <a:t>Servr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2003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使用者操作介面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最佳化核心基礎架構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 descr="SCOM-End to End Monitor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7616" y="1143000"/>
            <a:ext cx="7608767" cy="4525963"/>
          </a:xfrm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最佳化核心基礎架構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909457"/>
          </a:xfrm>
        </p:spPr>
        <p:txBody>
          <a:bodyPr>
            <a:normAutofit fontScale="55000" lnSpcReduction="20000"/>
          </a:bodyPr>
          <a:lstStyle/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Basic</a:t>
            </a:r>
          </a:p>
          <a:p>
            <a:pPr lvl="1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成本導向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不協調的手動管理架構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Standardized</a:t>
            </a:r>
          </a:p>
          <a:p>
            <a:pPr lvl="1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由成本考量轉為效率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將部份有限的資訊管理自動化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Rationalized</a:t>
            </a:r>
          </a:p>
          <a:p>
            <a:pPr lvl="1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啟用商業需求考量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導入中央控管概念，以提供更自動化的管理措施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Dynamic</a:t>
            </a:r>
          </a:p>
          <a:p>
            <a:pPr lvl="1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策略性考量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完全的自動化管理，以符合企業服務導向需求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28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393113" cy="590550"/>
          </a:xfrm>
        </p:spPr>
        <p:txBody>
          <a:bodyPr/>
          <a:lstStyle/>
          <a:p>
            <a:pPr hangingPunct="1">
              <a:defRPr/>
            </a:pP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甚麼是分散式應用程式？</a:t>
            </a:r>
          </a:p>
        </p:txBody>
      </p:sp>
      <p:sp>
        <p:nvSpPr>
          <p:cNvPr id="35843" name="Text Placeholder 21"/>
          <p:cNvSpPr>
            <a:spLocks noGrp="1" noChangeArrowheads="1"/>
          </p:cNvSpPr>
          <p:nvPr>
            <p:ph type="body" idx="1"/>
          </p:nvPr>
        </p:nvSpPr>
        <p:spPr>
          <a:xfrm>
            <a:off x="381000" y="1419225"/>
            <a:ext cx="3975100" cy="1865313"/>
          </a:xfrm>
        </p:spPr>
        <p:txBody>
          <a:bodyPr/>
          <a:lstStyle/>
          <a:p>
            <a:pPr marL="400050" indent="-400050" eaLnBrk="1" hangingPunct="1">
              <a:buClrTx/>
              <a:buFont typeface="Wingdings" pitchFamily="2" charset="2"/>
              <a:buChar char="ü"/>
              <a:defRPr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多個應用程式彼此互動成為一個服務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400050" indent="-400050" eaLnBrk="1" hangingPunct="1">
              <a:buClrTx/>
              <a:buFont typeface="Wingdings" pitchFamily="2" charset="2"/>
              <a:buChar char="ü"/>
              <a:defRPr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被分布在多層次架構、延伸式架構或散佈在不同網路或及網際網路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4516" name="Rectangle 61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1188" y="1247775"/>
            <a:ext cx="4789487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監控的挑戰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服務與服務之間是有關連的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管理者的角度並不代表用戶端的感受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服務是隨著環境架構會彈性地調整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監看單獨的元件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監控本機應用程式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監控資料來源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監控自訂的應用程式</a:t>
            </a:r>
            <a:endParaRPr lang="zh-TW" altLang="en-US" dirty="0"/>
          </a:p>
        </p:txBody>
      </p:sp>
    </p:spTree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WARE-AUD-SLIDE-NAME" val="Where Can I Get TechNet"/>
</p:tagLst>
</file>

<file path=ppt/theme/theme1.xml><?xml version="1.0" encoding="utf-8"?>
<a:theme xmlns:a="http://schemas.openxmlformats.org/drawingml/2006/main" name="Q3FY06 TechNet Template">
  <a:themeElements>
    <a:clrScheme name="Q3FY06 TechNe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Q3FY06 TechNe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Q3FY06 TechNe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3FY06 TechNe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3FY06 TechNe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3FY06 TechNe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3FY06 TechNe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3FY06 TechNe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16164</TotalTime>
  <Words>664</Words>
  <Application>Microsoft PowerPoint</Application>
  <PresentationFormat>如螢幕大小 (4:3)</PresentationFormat>
  <Paragraphs>116</Paragraphs>
  <Slides>22</Slides>
  <Notes>13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Q3FY06 TechNet Template</vt:lpstr>
      <vt:lpstr>Welcome</vt:lpstr>
      <vt:lpstr>使用 System Center Operations Manager 作端點服務監控</vt:lpstr>
      <vt:lpstr>我們將涵蓋些甚麼？</vt:lpstr>
      <vt:lpstr>需具備以下經驗</vt:lpstr>
      <vt:lpstr>最佳化核心基礎架構</vt:lpstr>
      <vt:lpstr>最佳化核心基礎架構</vt:lpstr>
      <vt:lpstr>甚麼是分散式應用程式？</vt:lpstr>
      <vt:lpstr>監控的挑戰</vt:lpstr>
      <vt:lpstr>監看單獨的元件</vt:lpstr>
      <vt:lpstr>監控本機應用程式</vt:lpstr>
      <vt:lpstr>投影片 11</vt:lpstr>
      <vt:lpstr>監控資料來源</vt:lpstr>
      <vt:lpstr>投影片 13</vt:lpstr>
      <vt:lpstr>Monitoring Data Sources</vt:lpstr>
      <vt:lpstr>監控自訂的應用程式</vt:lpstr>
      <vt:lpstr>Monitoring Custom Applications</vt:lpstr>
      <vt:lpstr>設計你的分散式應用程式</vt:lpstr>
      <vt:lpstr>Design Your Distributed Application Modeling</vt:lpstr>
      <vt:lpstr>總結</vt:lpstr>
      <vt:lpstr>投影片 20</vt:lpstr>
      <vt:lpstr>在何處取得 TechNet 相關資訊？</vt:lpstr>
      <vt:lpstr>投影片 22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Title</dc:title>
  <dc:subject>Qx FYxx Content</dc:subject>
  <dc:creator>Microsoft</dc:creator>
  <cp:keywords>TechNet;</cp:keywords>
  <cp:lastModifiedBy>Golden</cp:lastModifiedBy>
  <cp:revision>456</cp:revision>
  <dcterms:created xsi:type="dcterms:W3CDTF">1998-07-06T19:29:56Z</dcterms:created>
  <dcterms:modified xsi:type="dcterms:W3CDTF">2008-10-27T05:04:38Z</dcterms:modified>
  <cp:category>IT Professional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gram">
    <vt:lpwstr>TechNet</vt:lpwstr>
  </property>
  <property fmtid="{D5CDD505-2E9C-101B-9397-08002B2CF9AE}" pid="3" name="Session ID">
    <vt:lpwstr>xxx-zz</vt:lpwstr>
  </property>
  <property fmtid="{D5CDD505-2E9C-101B-9397-08002B2CF9AE}" pid="4" name="Status">
    <vt:lpwstr>Work in Progress</vt:lpwstr>
  </property>
  <property fmtid="{D5CDD505-2E9C-101B-9397-08002B2CF9AE}" pid="5" name="Support">
    <vt:lpwstr>devhelp@microsoft.com</vt:lpwstr>
  </property>
  <property fmtid="{D5CDD505-2E9C-101B-9397-08002B2CF9AE}" pid="6" name="build">
    <vt:lpwstr>0</vt:lpwstr>
  </property>
  <property fmtid="{D5CDD505-2E9C-101B-9397-08002B2CF9AE}" pid="7" name="Version">
    <vt:lpwstr>9.0</vt:lpwstr>
  </property>
</Properties>
</file>