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48"/>
  </p:notesMasterIdLst>
  <p:handoutMasterIdLst>
    <p:handoutMasterId r:id="rId49"/>
  </p:handoutMasterIdLst>
  <p:sldIdLst>
    <p:sldId id="522" r:id="rId2"/>
    <p:sldId id="257" r:id="rId3"/>
    <p:sldId id="524" r:id="rId4"/>
    <p:sldId id="527" r:id="rId5"/>
    <p:sldId id="528" r:id="rId6"/>
    <p:sldId id="529" r:id="rId7"/>
    <p:sldId id="530" r:id="rId8"/>
    <p:sldId id="531" r:id="rId9"/>
    <p:sldId id="532" r:id="rId10"/>
    <p:sldId id="533" r:id="rId11"/>
    <p:sldId id="534" r:id="rId12"/>
    <p:sldId id="535" r:id="rId13"/>
    <p:sldId id="536" r:id="rId14"/>
    <p:sldId id="537" r:id="rId15"/>
    <p:sldId id="538" r:id="rId16"/>
    <p:sldId id="539" r:id="rId17"/>
    <p:sldId id="540" r:id="rId18"/>
    <p:sldId id="541" r:id="rId19"/>
    <p:sldId id="542" r:id="rId20"/>
    <p:sldId id="543" r:id="rId21"/>
    <p:sldId id="544" r:id="rId22"/>
    <p:sldId id="545" r:id="rId23"/>
    <p:sldId id="546" r:id="rId24"/>
    <p:sldId id="547" r:id="rId25"/>
    <p:sldId id="548" r:id="rId26"/>
    <p:sldId id="549" r:id="rId27"/>
    <p:sldId id="550" r:id="rId28"/>
    <p:sldId id="551" r:id="rId29"/>
    <p:sldId id="552" r:id="rId30"/>
    <p:sldId id="553" r:id="rId31"/>
    <p:sldId id="554" r:id="rId32"/>
    <p:sldId id="555" r:id="rId33"/>
    <p:sldId id="556" r:id="rId34"/>
    <p:sldId id="558" r:id="rId35"/>
    <p:sldId id="559" r:id="rId36"/>
    <p:sldId id="560" r:id="rId37"/>
    <p:sldId id="561" r:id="rId38"/>
    <p:sldId id="562" r:id="rId39"/>
    <p:sldId id="563" r:id="rId40"/>
    <p:sldId id="564" r:id="rId41"/>
    <p:sldId id="565" r:id="rId42"/>
    <p:sldId id="568" r:id="rId43"/>
    <p:sldId id="567" r:id="rId44"/>
    <p:sldId id="569" r:id="rId45"/>
    <p:sldId id="523" r:id="rId46"/>
    <p:sldId id="475" r:id="rId4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an Le Marquand" initials="" lastIdx="11" clrIdx="0"/>
  <p:cmAuthor id="1" name="Todd Ravenholt" initials="" lastIdx="1" clrIdx="1"/>
  <p:cmAuthor id="2" name="Jill Steinberg" initials="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4BFF21"/>
    <a:srgbClr val="EBF7FF"/>
    <a:srgbClr val="CCECFF"/>
    <a:srgbClr val="0000FF"/>
    <a:srgbClr val="FF0000"/>
    <a:srgbClr val="EF7D71"/>
    <a:srgbClr val="FFFF99"/>
    <a:srgbClr val="EAEAEA"/>
    <a:srgbClr val="F8F8F8"/>
  </p:clrMru>
</p:presentationPr>
</file>

<file path=ppt/tableStyles.xml><?xml version="1.0" encoding="utf-8"?>
<a:tblStyleLst xmlns:a="http://schemas.openxmlformats.org/drawingml/2006/main" def="{5C22544A-7EE6-4342-B048-85BDC9FD1C3A}">
  <a:tblStyle styleId="{37CE84F3-28C3-443E-9E96-99CF82512B78}" styleName="深色樣式 1 - 輔色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深色樣式 1 - 輔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horzBarState="maximized">
    <p:restoredLeft sz="34545" autoAdjust="0"/>
    <p:restoredTop sz="86357" autoAdjust="0"/>
  </p:normalViewPr>
  <p:slideViewPr>
    <p:cSldViewPr snapToGrid="0" snapToObjects="1">
      <p:cViewPr>
        <p:scale>
          <a:sx n="70" d="100"/>
          <a:sy n="70" d="100"/>
        </p:scale>
        <p:origin x="-666" y="-480"/>
      </p:cViewPr>
      <p:guideLst>
        <p:guide orient="horz" pos="144"/>
        <p:guide orient="horz" pos="892"/>
        <p:guide orient="horz" pos="1196"/>
        <p:guide orient="horz" pos="2159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2448"/>
    </p:cViewPr>
  </p:sorterViewPr>
  <p:notesViewPr>
    <p:cSldViewPr snapToGrid="0" snapToObjects="1">
      <p:cViewPr varScale="1">
        <p:scale>
          <a:sx n="70" d="100"/>
          <a:sy n="70" d="100"/>
        </p:scale>
        <p:origin x="-1764" y="-102"/>
      </p:cViewPr>
      <p:guideLst>
        <p:guide orient="horz" pos="2927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5715000" y="8718550"/>
            <a:ext cx="1085850" cy="468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2684" tIns="46342" rIns="92684" bIns="46342" anchor="b"/>
          <a:lstStyle/>
          <a:p>
            <a:pPr algn="r" defTabSz="927100"/>
            <a:fld id="{6E1BA9A9-EEE3-4235-A70A-00341DABFB8D}" type="slidenum">
              <a:rPr lang="zh-TW" altLang="en-US" sz="1200" b="1"/>
              <a:pPr algn="r" defTabSz="927100"/>
              <a:t>‹#›</a:t>
            </a:fld>
            <a:endParaRPr lang="en-US" altLang="zh-TW" sz="1200" b="1"/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0" y="222250"/>
            <a:ext cx="6985000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684" tIns="46342" rIns="92684" bIns="46342" anchor="ctr">
            <a:spAutoFit/>
          </a:bodyPr>
          <a:lstStyle/>
          <a:p>
            <a:pPr algn="ctr" defTabSz="927100">
              <a:spcBef>
                <a:spcPct val="50000"/>
              </a:spcBef>
            </a:pPr>
            <a:r>
              <a:rPr lang="en-US" altLang="zh-TW" sz="1400" b="1">
                <a:solidFill>
                  <a:schemeClr val="tx2"/>
                </a:solidFill>
              </a:rPr>
              <a:t>http://www.microsoft.com/technet</a:t>
            </a:r>
            <a:endParaRPr lang="en-US" altLang="zh-TW" sz="4500" b="1"/>
          </a:p>
        </p:txBody>
      </p:sp>
      <p:sp>
        <p:nvSpPr>
          <p:cNvPr id="82955" name="Text Box 11"/>
          <p:cNvSpPr txBox="1">
            <a:spLocks noChangeArrowheads="1"/>
          </p:cNvSpPr>
          <p:nvPr/>
        </p:nvSpPr>
        <p:spPr bwMode="auto">
          <a:xfrm>
            <a:off x="5461000" y="228600"/>
            <a:ext cx="1397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151" tIns="45075" rIns="90151" bIns="45075">
            <a:spAutoFit/>
          </a:bodyPr>
          <a:lstStyle/>
          <a:p>
            <a:pPr algn="ctr"/>
            <a:r>
              <a:rPr lang="en-US" altLang="zh-TW" sz="1600" b="1"/>
              <a:t>TNTx-xx</a:t>
            </a:r>
            <a:endParaRPr lang="en-US" altLang="zh-TW" sz="3200" b="1">
              <a:solidFill>
                <a:schemeClr val="accent1"/>
              </a:solidFill>
            </a:endParaRPr>
          </a:p>
        </p:txBody>
      </p:sp>
      <p:pic>
        <p:nvPicPr>
          <p:cNvPr id="82957" name="Picture 13" descr="g_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800" y="8831263"/>
            <a:ext cx="1727200" cy="285750"/>
          </a:xfrm>
          <a:prstGeom prst="rect">
            <a:avLst/>
          </a:prstGeom>
          <a:noFill/>
        </p:spPr>
      </p:pic>
      <p:pic>
        <p:nvPicPr>
          <p:cNvPr id="82959" name="Picture 15" descr="TechNet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50"/>
            <a:ext cx="1905000" cy="3921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4168775" y="463550"/>
            <a:ext cx="2584450" cy="1938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77800" y="2570163"/>
            <a:ext cx="6424613" cy="608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0"/>
            <a:r>
              <a:rPr lang="en-US" altLang="zh-TW" smtClean="0"/>
              <a:t>Second level</a:t>
            </a:r>
          </a:p>
          <a:p>
            <a:pPr lvl="0"/>
            <a:r>
              <a:rPr lang="en-US" altLang="zh-TW" smtClean="0"/>
              <a:t>Third level</a:t>
            </a:r>
          </a:p>
          <a:p>
            <a:pPr lvl="0"/>
            <a:r>
              <a:rPr lang="en-US" altLang="zh-TW" smtClean="0"/>
              <a:t>Fourth level</a:t>
            </a:r>
          </a:p>
          <a:p>
            <a:pPr lvl="0"/>
            <a:r>
              <a:rPr lang="en-US" altLang="zh-TW" smtClean="0"/>
              <a:t>Fifth level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71800" y="8831263"/>
            <a:ext cx="5207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6D40C60-DEE0-43A5-AB4D-A5FDBE9B3741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0" y="157163"/>
            <a:ext cx="6858000" cy="306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1377" tIns="45689" rIns="91377" bIns="45689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400" b="1">
                <a:solidFill>
                  <a:schemeClr val="tx2"/>
                </a:solidFill>
              </a:rPr>
              <a:t>http://www.microsoft.com/technet</a:t>
            </a:r>
            <a:endParaRPr lang="en-US" altLang="zh-TW" sz="4400" b="1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461000" y="138113"/>
            <a:ext cx="1397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151" tIns="45075" rIns="90151" bIns="45075">
            <a:spAutoFit/>
          </a:bodyPr>
          <a:lstStyle/>
          <a:p>
            <a:pPr defTabSz="901700">
              <a:spcBef>
                <a:spcPct val="50000"/>
              </a:spcBef>
            </a:pPr>
            <a:r>
              <a:rPr lang="en-US" altLang="zh-TW" sz="1600" b="1"/>
              <a:t>TNTx-xx</a:t>
            </a:r>
            <a:endParaRPr lang="en-US" altLang="zh-TW" sz="3200" b="1">
              <a:latin typeface="Times New Roman" pitchFamily="18" charset="0"/>
            </a:endParaRPr>
          </a:p>
        </p:txBody>
      </p:sp>
      <p:pic>
        <p:nvPicPr>
          <p:cNvPr id="155654" name="Picture 1030" descr="g_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800" y="8831263"/>
            <a:ext cx="1727200" cy="285750"/>
          </a:xfrm>
          <a:prstGeom prst="rect">
            <a:avLst/>
          </a:prstGeom>
          <a:noFill/>
        </p:spPr>
      </p:pic>
      <p:pic>
        <p:nvPicPr>
          <p:cNvPr id="155656" name="Picture 1032" descr="TechNet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50"/>
            <a:ext cx="1905000" cy="3921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68CAF-BDF7-43B6-B72A-1E1450BF23BC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766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&lt;SLIDETITLE INCLUDE=0&gt;Entry Slide&lt;/SLIDETITLE&gt;</a:t>
            </a:r>
          </a:p>
          <a:p>
            <a:r>
              <a:rPr lang="en-US" altLang="zh-TW"/>
              <a:t>&lt;KEYWORDS&gt;&lt;/KEYWORDS&gt;</a:t>
            </a:r>
          </a:p>
          <a:p>
            <a:r>
              <a:rPr lang="en-US" altLang="zh-TW"/>
              <a:t>&lt;KEYMESSAGE&gt;&lt;/KEYMESSAGE&gt;</a:t>
            </a:r>
          </a:p>
          <a:p>
            <a:r>
              <a:rPr lang="en-US" altLang="zh-TW"/>
              <a:t>&lt;SLIDEBUILDS&gt;0&lt;/SLIDEBUILDS&gt;</a:t>
            </a:r>
          </a:p>
          <a:p>
            <a:r>
              <a:rPr lang="en-US" altLang="zh-TW"/>
              <a:t>&lt;SLIDESCRIPT&gt;&lt;/SLIDESCRIPT&gt;</a:t>
            </a:r>
          </a:p>
          <a:p>
            <a:r>
              <a:rPr lang="en-US" altLang="zh-TW"/>
              <a:t>&lt;SLIDETRANSITION&gt;</a:t>
            </a:r>
          </a:p>
          <a:p>
            <a:r>
              <a:rPr lang="en-US" altLang="zh-TW"/>
              <a:t>&lt;/SLIDETRANSITION&gt;</a:t>
            </a:r>
          </a:p>
          <a:p>
            <a:r>
              <a:rPr lang="en-US" altLang="zh-TW"/>
              <a:t>&lt;COMMENT&gt;&lt;/COMMENT&gt;</a:t>
            </a:r>
          </a:p>
          <a:p>
            <a:r>
              <a:rPr lang="en-US" altLang="zh-TW"/>
              <a:t>&lt;ADDITIONALINFORMATION&gt;</a:t>
            </a:r>
          </a:p>
          <a:p>
            <a:r>
              <a:rPr lang="en-US" altLang="zh-TW"/>
              <a:t>&lt;ITEM&gt;&lt;/ITEM&gt;</a:t>
            </a:r>
          </a:p>
          <a:p>
            <a:r>
              <a:rPr lang="en-US" altLang="zh-TW"/>
              <a:t>&lt;/ADDITIONALINFORMATION&gt;</a:t>
            </a:r>
          </a:p>
          <a:p>
            <a:endParaRPr lang="en-US" altLang="zh-TW"/>
          </a:p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B1B0F8-8DC7-4755-92B7-21127D8DC321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146438" name="Rectangle 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&lt;SLIDETITLE INCLUDE=7&gt;Title Slide&lt;/SLIDETITLE&gt;</a:t>
            </a:r>
          </a:p>
          <a:p>
            <a:r>
              <a:rPr lang="en-US" altLang="zh-TW"/>
              <a:t>&lt;KEYWORDS&gt;&lt;/KEYWORDS&gt;</a:t>
            </a:r>
          </a:p>
          <a:p>
            <a:r>
              <a:rPr lang="en-US" altLang="zh-TW"/>
              <a:t>&lt;KEYMESSAGE&gt;&lt;/KEYMESSAGE&gt;</a:t>
            </a:r>
          </a:p>
          <a:p>
            <a:r>
              <a:rPr lang="en-US" altLang="zh-TW"/>
              <a:t>&lt;SLIDEBUILDS&gt;0&lt;/SLIDEBUILDS&gt;</a:t>
            </a:r>
          </a:p>
          <a:p>
            <a:r>
              <a:rPr lang="en-US" altLang="zh-TW"/>
              <a:t>&lt;SLIDESCRIPT&gt;</a:t>
            </a:r>
          </a:p>
          <a:p>
            <a:r>
              <a:rPr lang="en-US" altLang="zh-TW"/>
              <a:t>Hello and Welcome to this Microsoft TechNet session on {insert session title}. My name is {insert name}</a:t>
            </a:r>
          </a:p>
          <a:p>
            <a:r>
              <a:rPr lang="en-US" altLang="zh-TW"/>
              <a:t>&lt;/SLIDESCRIPT&gt;</a:t>
            </a:r>
          </a:p>
          <a:p>
            <a:r>
              <a:rPr lang="en-US" altLang="zh-TW"/>
              <a:t>&lt;SLIDETRANSITION&gt;</a:t>
            </a:r>
          </a:p>
          <a:p>
            <a:r>
              <a:rPr lang="en-US" altLang="zh-TW"/>
              <a:t>&lt;TRANSITION LENGTH=7&gt;Let us start this session by going into more detail on exactly what we will be covering.&lt;/TRANSITION&gt;</a:t>
            </a:r>
          </a:p>
          <a:p>
            <a:r>
              <a:rPr lang="en-US" altLang="zh-TW"/>
              <a:t>&lt;/SLIDETRANSITION&gt;</a:t>
            </a:r>
          </a:p>
          <a:p>
            <a:r>
              <a:rPr lang="en-US" altLang="zh-TW"/>
              <a:t>&lt;COMMENT&gt;&lt;/COMMENT&gt;</a:t>
            </a:r>
          </a:p>
          <a:p>
            <a:r>
              <a:rPr lang="en-US" altLang="zh-TW"/>
              <a:t>&lt;ADDITIONALINFORMATION&gt;</a:t>
            </a:r>
          </a:p>
          <a:p>
            <a:r>
              <a:rPr lang="en-US" altLang="zh-TW"/>
              <a:t>&lt;ITEM&gt;&lt;/ITEM&gt;</a:t>
            </a:r>
          </a:p>
          <a:p>
            <a:r>
              <a:rPr lang="en-US" altLang="zh-TW"/>
              <a:t>&lt;/ADDITIONALINFORMATION&gt;</a:t>
            </a:r>
          </a:p>
          <a:p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AC05EA-BA10-40AF-BBA3-99FC0D0788CC}" type="slidenum">
              <a:rPr lang="zh-TW" altLang="en-US"/>
              <a:pPr/>
              <a:t>45</a:t>
            </a:fld>
            <a:endParaRPr lang="en-US" altLang="zh-TW"/>
          </a:p>
        </p:txBody>
      </p:sp>
      <p:sp>
        <p:nvSpPr>
          <p:cNvPr id="790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64704-3A28-4A55-A275-FABF7F0199BD}" type="slidenum">
              <a:rPr lang="zh-TW" altLang="en-US"/>
              <a:pPr/>
              <a:t>46</a:t>
            </a:fld>
            <a:endParaRPr lang="en-US" altLang="zh-TW"/>
          </a:p>
        </p:txBody>
      </p:sp>
      <p:sp>
        <p:nvSpPr>
          <p:cNvPr id="536582" name="Rectangle 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8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&lt;SLIDETITLE INCLUDE=0&gt;Tag line&lt;/SLIDETITLE&gt;</a:t>
            </a:r>
          </a:p>
          <a:p>
            <a:r>
              <a:rPr lang="en-US" altLang="zh-TW"/>
              <a:t>&lt;KEYWORDS&gt;&lt;/KEYWORDS&gt;</a:t>
            </a:r>
          </a:p>
          <a:p>
            <a:r>
              <a:rPr lang="en-US" altLang="zh-TW"/>
              <a:t>&lt;KEYMESSAGE&gt;&lt;/KEYMESSAGE&gt;</a:t>
            </a:r>
          </a:p>
          <a:p>
            <a:r>
              <a:rPr lang="en-US" altLang="zh-TW"/>
              <a:t>&lt;SLIDEBUILDS&gt;0&lt;/SLIDEBUILDS&gt;</a:t>
            </a:r>
          </a:p>
          <a:p>
            <a:r>
              <a:rPr lang="en-US" altLang="zh-TW"/>
              <a:t>&lt;SLIDESCRIPT&gt;&lt;/SLIDESCRIPT&gt;</a:t>
            </a:r>
          </a:p>
          <a:p>
            <a:r>
              <a:rPr lang="en-US" altLang="zh-TW">
                <a:solidFill>
                  <a:srgbClr val="FFFF99"/>
                </a:solidFill>
              </a:rPr>
              <a:t>&lt;SLIDETRANSITION&gt;</a:t>
            </a:r>
          </a:p>
          <a:p>
            <a:r>
              <a:rPr lang="en-US" altLang="zh-TW">
                <a:solidFill>
                  <a:srgbClr val="FFFF99"/>
                </a:solidFill>
              </a:rPr>
              <a:t>&lt;/SLIDETRANSITION&gt;</a:t>
            </a:r>
            <a:endParaRPr lang="en-US" altLang="zh-TW"/>
          </a:p>
          <a:p>
            <a:r>
              <a:rPr lang="en-US" altLang="zh-TW"/>
              <a:t>&lt;COMMENT&gt;&lt;/COMMENT&gt;</a:t>
            </a:r>
          </a:p>
          <a:p>
            <a:r>
              <a:rPr lang="en-US" altLang="zh-TW"/>
              <a:t>&lt;ADDITIONALINFORMATION&gt;</a:t>
            </a:r>
          </a:p>
          <a:p>
            <a:r>
              <a:rPr lang="en-US" altLang="zh-TW"/>
              <a:t>&lt;ITEM&gt;&lt;/ITEM&gt;</a:t>
            </a:r>
          </a:p>
          <a:p>
            <a:r>
              <a:rPr lang="en-US" altLang="zh-TW"/>
              <a:t>&lt;/ADDITIONALINFORMATION&gt;</a:t>
            </a:r>
          </a:p>
          <a:p>
            <a:endParaRPr lang="en-US" altLang="zh-TW"/>
          </a:p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0063" y="0"/>
            <a:ext cx="2293937" cy="56689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-33338" y="0"/>
            <a:ext cx="6731001" cy="56689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33338" y="0"/>
            <a:ext cx="91773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430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</p:txBody>
      </p:sp>
      <p:sp>
        <p:nvSpPr>
          <p:cNvPr id="788484" name="Line 4"/>
          <p:cNvSpPr>
            <a:spLocks noChangeShapeType="1"/>
          </p:cNvSpPr>
          <p:nvPr/>
        </p:nvSpPr>
        <p:spPr bwMode="auto">
          <a:xfrm>
            <a:off x="0" y="6361113"/>
            <a:ext cx="91440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88485" name="Line 5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88486" name="Line 6"/>
          <p:cNvSpPr>
            <a:spLocks noChangeShapeType="1"/>
          </p:cNvSpPr>
          <p:nvPr/>
        </p:nvSpPr>
        <p:spPr bwMode="auto">
          <a:xfrm>
            <a:off x="0" y="6022975"/>
            <a:ext cx="9144000" cy="0"/>
          </a:xfrm>
          <a:prstGeom prst="line">
            <a:avLst/>
          </a:prstGeom>
          <a:noFill/>
          <a:ln w="127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pic>
        <p:nvPicPr>
          <p:cNvPr id="788487" name="Picture 7" descr="TechNet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12025" y="6497638"/>
            <a:ext cx="1554163" cy="1555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FFFF99"/>
          </a:solidFill>
          <a:latin typeface="Arial" charset="0"/>
        </a:defRPr>
      </a:lvl9pPr>
    </p:titleStyle>
    <p:bodyStyle>
      <a:lvl1pPr marL="463550" indent="-350838" algn="l" rtl="0" fontAlgn="base">
        <a:lnSpc>
          <a:spcPct val="140000"/>
        </a:lnSpc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+mn-cs"/>
        </a:defRPr>
      </a:lvl1pPr>
      <a:lvl2pPr marL="914400" indent="-112713" algn="l" rtl="0" fontAlgn="base">
        <a:lnSpc>
          <a:spcPct val="140000"/>
        </a:lnSpc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</a:defRPr>
      </a:lvl2pPr>
      <a:lvl3pPr marL="12573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go.microsoft.com/fwlink/?LinkId=82197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go.microsoft.com/fwlink/?LinkId=86650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5956" name="Picture 4" descr="Intro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</p:spPr>
      </p:pic>
      <p:sp>
        <p:nvSpPr>
          <p:cNvPr id="76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125" y="4397375"/>
            <a:ext cx="7772400" cy="1470025"/>
          </a:xfrm>
          <a:noFill/>
          <a:ln/>
        </p:spPr>
        <p:txBody>
          <a:bodyPr/>
          <a:lstStyle/>
          <a:p>
            <a:r>
              <a:rPr lang="en-US" altLang="zh-TW" dirty="0">
                <a:ea typeface="新細明體" charset="-120"/>
              </a:rPr>
              <a:t>Welcome</a:t>
            </a:r>
          </a:p>
        </p:txBody>
      </p:sp>
      <p:pic>
        <p:nvPicPr>
          <p:cNvPr id="765957" name="Picture 5" descr="TechNet_rg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2025" y="6497638"/>
            <a:ext cx="1554163" cy="1555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用戶端安裝記錄檔（一）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Security </a:t>
            </a:r>
            <a:r>
              <a:rPr lang="zh-TW" altLang="en-US" dirty="0" smtClean="0"/>
              <a:t>的用戶端元件，則記錄檔位於用戶端的安裝資料夾。若在執行 </a:t>
            </a:r>
            <a:r>
              <a:rPr lang="en-US" dirty="0" smtClean="0"/>
              <a:t>clientsetup.exe </a:t>
            </a:r>
            <a:r>
              <a:rPr lang="zh-TW" altLang="en-US" dirty="0" smtClean="0"/>
              <a:t>時使用預設位置，記錄檔將位於下列位置： </a:t>
            </a:r>
          </a:p>
          <a:p>
            <a:pPr lvl="1"/>
            <a:r>
              <a:rPr lang="en-US" altLang="zh-TW" dirty="0" smtClean="0"/>
              <a:t>%</a:t>
            </a:r>
            <a:r>
              <a:rPr lang="en-US" dirty="0" smtClean="0"/>
              <a:t>Program Files%\Microsoft Forefront\Client Security\Client\Logs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用戶端安裝記錄檔（二）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00034" y="1569493"/>
          <a:ext cx="8215370" cy="414340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071702"/>
                <a:gridCol w="6143668"/>
              </a:tblGrid>
              <a:tr h="828680">
                <a:tc>
                  <a:txBody>
                    <a:bodyPr/>
                    <a:lstStyle/>
                    <a:p>
                      <a:r>
                        <a:rPr lang="zh-TW" altLang="en-US" dirty="0"/>
                        <a:t>記錄檔 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使用期間 </a:t>
                      </a:r>
                      <a:endParaRPr lang="zh-TW" altLang="en-US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680">
                <a:tc>
                  <a:txBody>
                    <a:bodyPr/>
                    <a:lstStyle/>
                    <a:p>
                      <a:r>
                        <a:rPr lang="en-US"/>
                        <a:t>Clientsetup.log</a:t>
                      </a:r>
                      <a:endParaRPr lang="en-US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安裝程序 </a:t>
                      </a:r>
                      <a:r>
                        <a:rPr lang="en-US" altLang="zh-TW"/>
                        <a:t>(</a:t>
                      </a:r>
                      <a:r>
                        <a:rPr lang="zh-TW" altLang="en-US"/>
                        <a:t>使用 </a:t>
                      </a:r>
                      <a:r>
                        <a:rPr lang="en-US"/>
                        <a:t>clientsetup.exe)</a:t>
                      </a:r>
                      <a:endParaRPr lang="en-US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680">
                <a:tc>
                  <a:txBody>
                    <a:bodyPr/>
                    <a:lstStyle/>
                    <a:p>
                      <a:r>
                        <a:rPr lang="en-US"/>
                        <a:t>MOMAgent.log</a:t>
                      </a:r>
                      <a:endParaRPr lang="en-US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MOM 2005 </a:t>
                      </a:r>
                      <a:r>
                        <a:rPr lang="zh-TW" altLang="en-US"/>
                        <a:t>代理程式安裝</a:t>
                      </a:r>
                      <a:endParaRPr lang="zh-TW" altLang="en-US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680">
                <a:tc>
                  <a:txBody>
                    <a:bodyPr/>
                    <a:lstStyle/>
                    <a:p>
                      <a:r>
                        <a:rPr lang="en-US"/>
                        <a:t>FCSSSA.log</a:t>
                      </a:r>
                      <a:endParaRPr lang="en-US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Security State Assessment Service </a:t>
                      </a:r>
                      <a:r>
                        <a:rPr lang="zh-TW" altLang="en-US"/>
                        <a:t>安裝記錄</a:t>
                      </a:r>
                      <a:endParaRPr lang="zh-TW" altLang="en-US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680">
                <a:tc>
                  <a:txBody>
                    <a:bodyPr/>
                    <a:lstStyle/>
                    <a:p>
                      <a:r>
                        <a:rPr lang="en-US"/>
                        <a:t>FCSAM.log</a:t>
                      </a:r>
                      <a:endParaRPr lang="en-US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Antimalware Service </a:t>
                      </a:r>
                      <a:r>
                        <a:rPr lang="zh-TW" altLang="en-US" dirty="0"/>
                        <a:t>安裝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作業紀錄檔（一）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821072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dirty="0" smtClean="0"/>
              <a:t>用戶端元件在作業期間產生各種記錄。在執行 </a:t>
            </a:r>
            <a:r>
              <a:rPr lang="en-US" dirty="0" smtClean="0"/>
              <a:t>Windows Vista™ </a:t>
            </a:r>
            <a:r>
              <a:rPr lang="zh-TW" altLang="en-US" dirty="0" smtClean="0"/>
              <a:t>的用戶端電腦上，可在下列位置找到這些記錄：</a:t>
            </a:r>
          </a:p>
          <a:p>
            <a:pPr lvl="1"/>
            <a:r>
              <a:rPr lang="en-US" dirty="0" err="1" smtClean="0"/>
              <a:t>ProgramData</a:t>
            </a:r>
            <a:r>
              <a:rPr lang="en-US" dirty="0" smtClean="0"/>
              <a:t>\Microsoft\Microsoft Forefront\Client Security\Client\Antimalware\Support </a:t>
            </a:r>
          </a:p>
          <a:p>
            <a:r>
              <a:rPr lang="zh-TW" altLang="en-US" dirty="0" smtClean="0"/>
              <a:t>在執行 </a:t>
            </a:r>
            <a:r>
              <a:rPr lang="en-US" dirty="0" smtClean="0"/>
              <a:t>Microsoft Windows® XP </a:t>
            </a:r>
            <a:r>
              <a:rPr lang="zh-TW" altLang="en-US" dirty="0" smtClean="0"/>
              <a:t>和 </a:t>
            </a:r>
            <a:r>
              <a:rPr lang="en-US" dirty="0" smtClean="0"/>
              <a:t>Windows Server 2003 </a:t>
            </a:r>
            <a:r>
              <a:rPr lang="zh-TW" altLang="en-US" dirty="0" smtClean="0"/>
              <a:t>的用戶端電腦上，可在下列位置找到這些記錄：</a:t>
            </a:r>
          </a:p>
          <a:p>
            <a:pPr lvl="1"/>
            <a:r>
              <a:rPr lang="en-US" dirty="0" smtClean="0"/>
              <a:t>Documents and Settings\All Users\Application Data\Microsoft\Microsoft Forefront\Client Security\Client\Antimalware\Support </a:t>
            </a:r>
          </a:p>
          <a:p>
            <a:r>
              <a:rPr lang="zh-TW" altLang="en-US" dirty="0" smtClean="0"/>
              <a:t>這些位置是隱藏的資料夾。若要加以檢視，必須允許電腦顯示隱藏的資料夾。</a:t>
            </a:r>
            <a:endParaRPr lang="zh-TW" altLang="en-US" dirty="0" smtClean="0"/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作業紀錄檔（二）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500034" y="1460310"/>
          <a:ext cx="8143932" cy="4500594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857520"/>
                <a:gridCol w="5286412"/>
              </a:tblGrid>
              <a:tr h="363841"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記錄檔 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描述 </a:t>
                      </a:r>
                      <a:endParaRPr lang="zh-TW" alt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798">
                <a:tc>
                  <a:txBody>
                    <a:bodyPr/>
                    <a:lstStyle/>
                    <a:p>
                      <a:r>
                        <a:rPr lang="en-US" sz="1800" dirty="0"/>
                        <a:t>MPLog-daterange.log</a:t>
                      </a:r>
                      <a:endParaRPr 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掃描的資源、偵測到的威脅和簽章更新版本的記錄。由反惡意程式碼引擎產生。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798">
                <a:tc>
                  <a:txBody>
                    <a:bodyPr/>
                    <a:lstStyle/>
                    <a:p>
                      <a:r>
                        <a:rPr lang="en-US" sz="1800" dirty="0"/>
                        <a:t>MPRegistry.txt</a:t>
                      </a:r>
                      <a:endParaRPr 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列出 </a:t>
                      </a:r>
                      <a:r>
                        <a:rPr lang="en-US" sz="1800" dirty="0"/>
                        <a:t>Client Security </a:t>
                      </a:r>
                      <a:r>
                        <a:rPr lang="zh-TW" altLang="en-US" sz="1800" dirty="0"/>
                        <a:t>目前的登錄設定。透過執行命令 </a:t>
                      </a:r>
                      <a:r>
                        <a:rPr lang="en-US" sz="1800" dirty="0" err="1"/>
                        <a:t>MpCmdRun</a:t>
                      </a:r>
                      <a:r>
                        <a:rPr lang="en-US" sz="1800" dirty="0"/>
                        <a:t> –</a:t>
                      </a:r>
                      <a:r>
                        <a:rPr lang="en-US" sz="1800" dirty="0" err="1"/>
                        <a:t>Getfiles</a:t>
                      </a:r>
                      <a:r>
                        <a:rPr lang="en-US" sz="1800" dirty="0"/>
                        <a:t> </a:t>
                      </a:r>
                      <a:r>
                        <a:rPr lang="zh-TW" altLang="en-US" sz="1800" dirty="0"/>
                        <a:t>產生。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179">
                <a:tc>
                  <a:txBody>
                    <a:bodyPr/>
                    <a:lstStyle/>
                    <a:p>
                      <a:r>
                        <a:rPr lang="en-US" sz="1800" dirty="0"/>
                        <a:t>MPSWE.txt</a:t>
                      </a:r>
                      <a:endParaRPr 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列出 </a:t>
                      </a:r>
                      <a:r>
                        <a:rPr lang="en-US" sz="1800" dirty="0"/>
                        <a:t>Client Security </a:t>
                      </a:r>
                      <a:r>
                        <a:rPr lang="zh-TW" altLang="en-US" sz="1800" dirty="0"/>
                        <a:t>介面的軟體總管工具資訊。透過執行命令 </a:t>
                      </a:r>
                      <a:r>
                        <a:rPr lang="en-US" sz="1800" dirty="0" err="1"/>
                        <a:t>MpCmdRun</a:t>
                      </a:r>
                      <a:r>
                        <a:rPr lang="en-US" sz="1800" dirty="0"/>
                        <a:t> –</a:t>
                      </a:r>
                      <a:r>
                        <a:rPr lang="en-US" sz="1800" dirty="0" err="1"/>
                        <a:t>Getfiles</a:t>
                      </a:r>
                      <a:r>
                        <a:rPr lang="en-US" sz="1800" dirty="0"/>
                        <a:t> </a:t>
                      </a:r>
                      <a:r>
                        <a:rPr lang="zh-TW" altLang="en-US" sz="1800" dirty="0"/>
                        <a:t>產生。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989">
                <a:tc>
                  <a:txBody>
                    <a:bodyPr/>
                    <a:lstStyle/>
                    <a:p>
                      <a:r>
                        <a:rPr lang="en-US" sz="1800"/>
                        <a:t>MPApplicationEvents.txt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列出 </a:t>
                      </a:r>
                      <a:r>
                        <a:rPr lang="en-US" sz="1800" dirty="0"/>
                        <a:t>Client Security </a:t>
                      </a:r>
                      <a:r>
                        <a:rPr lang="zh-TW" altLang="en-US" sz="1800" dirty="0"/>
                        <a:t>的反惡意程式碼元件所產生的事件，記錄在事件檢視器的應用程式記錄中。透過執行命令 </a:t>
                      </a:r>
                      <a:r>
                        <a:rPr lang="en-US" sz="1800" dirty="0" err="1"/>
                        <a:t>MpCmdRun</a:t>
                      </a:r>
                      <a:r>
                        <a:rPr lang="en-US" sz="1800" dirty="0"/>
                        <a:t> –</a:t>
                      </a:r>
                      <a:r>
                        <a:rPr lang="en-US" sz="1800" dirty="0" err="1"/>
                        <a:t>Getfiles</a:t>
                      </a:r>
                      <a:r>
                        <a:rPr lang="en-US" sz="1800" dirty="0"/>
                        <a:t> </a:t>
                      </a:r>
                      <a:r>
                        <a:rPr lang="zh-TW" altLang="en-US" sz="1800" dirty="0"/>
                        <a:t>產生。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989">
                <a:tc>
                  <a:txBody>
                    <a:bodyPr/>
                    <a:lstStyle/>
                    <a:p>
                      <a:r>
                        <a:rPr lang="en-US" sz="1800" dirty="0"/>
                        <a:t>MPSystemEvents.txt</a:t>
                      </a:r>
                      <a:endParaRPr 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列出 </a:t>
                      </a:r>
                      <a:r>
                        <a:rPr lang="en-US" sz="1800" dirty="0"/>
                        <a:t>Client Security </a:t>
                      </a:r>
                      <a:r>
                        <a:rPr lang="zh-TW" altLang="en-US" sz="1800" dirty="0"/>
                        <a:t>的反惡意程式碼元件所產生的事件。從事件檢視器的系統記錄取得事件。透過執行命令 </a:t>
                      </a:r>
                      <a:r>
                        <a:rPr lang="en-US" sz="1800" dirty="0" err="1"/>
                        <a:t>MpCmdRun</a:t>
                      </a:r>
                      <a:r>
                        <a:rPr lang="en-US" sz="1800" dirty="0"/>
                        <a:t> –</a:t>
                      </a:r>
                      <a:r>
                        <a:rPr lang="en-US" sz="1800" dirty="0" err="1"/>
                        <a:t>Getfiles</a:t>
                      </a:r>
                      <a:r>
                        <a:rPr lang="en-US" sz="1800" dirty="0"/>
                        <a:t> </a:t>
                      </a:r>
                      <a:r>
                        <a:rPr lang="zh-TW" altLang="en-US" sz="1800" dirty="0"/>
                        <a:t>產生。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作業紀錄檔（三）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500034" y="1337481"/>
          <a:ext cx="8143932" cy="4714905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286016"/>
                <a:gridCol w="5857916"/>
              </a:tblGrid>
              <a:tr h="616365"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記錄檔 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描述 </a:t>
                      </a:r>
                      <a:endParaRPr lang="zh-TW" alt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25">
                <a:tc>
                  <a:txBody>
                    <a:bodyPr/>
                    <a:lstStyle/>
                    <a:p>
                      <a:r>
                        <a:rPr lang="en-US" sz="1800" dirty="0"/>
                        <a:t>WindowsUpdate.log</a:t>
                      </a:r>
                      <a:endParaRPr 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列出 </a:t>
                      </a:r>
                      <a:r>
                        <a:rPr lang="en-US" sz="1800" dirty="0"/>
                        <a:t>Windows Update </a:t>
                      </a:r>
                      <a:r>
                        <a:rPr lang="zh-TW" altLang="en-US" sz="1800" dirty="0"/>
                        <a:t>代理程式活動。透過執行命令 </a:t>
                      </a:r>
                      <a:r>
                        <a:rPr lang="en-US" sz="1800" dirty="0" err="1"/>
                        <a:t>MpCmdRun</a:t>
                      </a:r>
                      <a:r>
                        <a:rPr lang="en-US" sz="1800" dirty="0"/>
                        <a:t> –</a:t>
                      </a:r>
                      <a:r>
                        <a:rPr lang="en-US" sz="1800" dirty="0" err="1"/>
                        <a:t>Getfiles</a:t>
                      </a:r>
                      <a:r>
                        <a:rPr lang="en-US" sz="1800" dirty="0"/>
                        <a:t> </a:t>
                      </a:r>
                      <a:r>
                        <a:rPr lang="zh-TW" altLang="en-US" sz="1800" dirty="0"/>
                        <a:t>產生。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25">
                <a:tc>
                  <a:txBody>
                    <a:bodyPr/>
                    <a:lstStyle/>
                    <a:p>
                      <a:r>
                        <a:rPr lang="en-US" sz="1800"/>
                        <a:t>MpCmdRun-NetworkService.log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列出在 </a:t>
                      </a:r>
                      <a:r>
                        <a:rPr lang="en-US" sz="1800" dirty="0" err="1"/>
                        <a:t>NetworkService</a:t>
                      </a:r>
                      <a:r>
                        <a:rPr lang="en-US" sz="1800" dirty="0"/>
                        <a:t> </a:t>
                      </a:r>
                      <a:r>
                        <a:rPr lang="zh-TW" altLang="en-US" sz="1800" dirty="0"/>
                        <a:t>安全性主體下完成的排定掃描和簽章更新。透過執行 </a:t>
                      </a:r>
                      <a:r>
                        <a:rPr lang="en-US" sz="1800" dirty="0" err="1"/>
                        <a:t>MpCmdRun</a:t>
                      </a:r>
                      <a:r>
                        <a:rPr lang="en-US" sz="1800" dirty="0"/>
                        <a:t> –</a:t>
                      </a:r>
                      <a:r>
                        <a:rPr lang="en-US" sz="1800" dirty="0" err="1"/>
                        <a:t>Getfiles</a:t>
                      </a:r>
                      <a:r>
                        <a:rPr lang="en-US" sz="1800" dirty="0"/>
                        <a:t> </a:t>
                      </a:r>
                      <a:r>
                        <a:rPr lang="zh-TW" altLang="en-US" sz="1800" dirty="0"/>
                        <a:t>產生。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725">
                <a:tc>
                  <a:txBody>
                    <a:bodyPr/>
                    <a:lstStyle/>
                    <a:p>
                      <a:r>
                        <a:rPr lang="en-US" sz="1800"/>
                        <a:t>MpCmdRun-System.log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列出在 </a:t>
                      </a:r>
                      <a:r>
                        <a:rPr lang="en-US" sz="1800" dirty="0" err="1"/>
                        <a:t>LocalSystem</a:t>
                      </a:r>
                      <a:r>
                        <a:rPr lang="en-US" sz="1800" dirty="0"/>
                        <a:t> </a:t>
                      </a:r>
                      <a:r>
                        <a:rPr lang="zh-TW" altLang="en-US" sz="1800" dirty="0"/>
                        <a:t>安全性主體下完成的排定掃描和簽章更新。透過執行命令 </a:t>
                      </a:r>
                      <a:r>
                        <a:rPr lang="en-US" sz="1800" dirty="0" err="1"/>
                        <a:t>MpCmdRun</a:t>
                      </a:r>
                      <a:r>
                        <a:rPr lang="en-US" sz="1800" dirty="0"/>
                        <a:t> –</a:t>
                      </a:r>
                      <a:r>
                        <a:rPr lang="en-US" sz="1800" dirty="0" err="1"/>
                        <a:t>Getfiles</a:t>
                      </a:r>
                      <a:r>
                        <a:rPr lang="en-US" sz="1800" dirty="0"/>
                        <a:t> </a:t>
                      </a:r>
                      <a:r>
                        <a:rPr lang="zh-TW" altLang="en-US" sz="1800" dirty="0"/>
                        <a:t>產生。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365">
                <a:tc>
                  <a:txBody>
                    <a:bodyPr/>
                    <a:lstStyle/>
                    <a:p>
                      <a:r>
                        <a:rPr lang="en-US" sz="1800"/>
                        <a:t>MpSigStub.log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列出反惡意程式碼服務之簽章更新元件的活動。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286" marR="36286" marT="18143" marB="1814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疑難排解部署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必要軟體問題</a:t>
            </a:r>
            <a:endParaRPr lang="en-US" altLang="zh-TW" dirty="0" smtClean="0"/>
          </a:p>
          <a:p>
            <a:r>
              <a:rPr lang="zh-TW" altLang="en-US" dirty="0" smtClean="0"/>
              <a:t>安裝精靈問題</a:t>
            </a:r>
            <a:endParaRPr lang="en-US" altLang="zh-TW" dirty="0" smtClean="0"/>
          </a:p>
          <a:p>
            <a:r>
              <a:rPr lang="zh-TW" altLang="en-US" dirty="0" smtClean="0"/>
              <a:t>安裝後問題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必要軟體問題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WSUS </a:t>
            </a:r>
            <a:r>
              <a:rPr lang="zh-TW" altLang="en-US" dirty="0" smtClean="0"/>
              <a:t>無法從 </a:t>
            </a:r>
            <a:r>
              <a:rPr lang="en-US" altLang="zh-TW" dirty="0" smtClean="0"/>
              <a:t>Microsoft Update </a:t>
            </a:r>
            <a:r>
              <a:rPr lang="zh-TW" altLang="en-US" dirty="0" smtClean="0"/>
              <a:t>下載更新 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en-US" altLang="zh-TW" dirty="0" smtClean="0"/>
              <a:t>WSUS </a:t>
            </a:r>
            <a:r>
              <a:rPr lang="zh-TW" altLang="en-US" dirty="0" smtClean="0"/>
              <a:t>需要開啟 </a:t>
            </a:r>
            <a:r>
              <a:rPr lang="en-US" altLang="zh-TW" dirty="0" smtClean="0"/>
              <a:t>TCP </a:t>
            </a:r>
            <a:r>
              <a:rPr lang="zh-TW" altLang="en-US" dirty="0" smtClean="0"/>
              <a:t>連接埠 </a:t>
            </a:r>
            <a:r>
              <a:rPr lang="en-US" altLang="zh-TW" dirty="0" smtClean="0"/>
              <a:t>80 </a:t>
            </a:r>
            <a:r>
              <a:rPr lang="zh-TW" altLang="en-US" dirty="0" smtClean="0"/>
              <a:t>和 </a:t>
            </a:r>
            <a:r>
              <a:rPr lang="en-US" altLang="zh-TW" dirty="0" smtClean="0"/>
              <a:t>443</a:t>
            </a:r>
            <a:r>
              <a:rPr lang="zh-TW" altLang="en-US" dirty="0" smtClean="0"/>
              <a:t>，才能與 </a:t>
            </a:r>
            <a:r>
              <a:rPr lang="en-US" altLang="zh-TW" dirty="0" smtClean="0"/>
              <a:t>Microsoft Update </a:t>
            </a:r>
            <a:r>
              <a:rPr lang="zh-TW" altLang="en-US" dirty="0" smtClean="0"/>
              <a:t>通訊。這個動作無法設定。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zh-TW" altLang="en-US" dirty="0" smtClean="0"/>
              <a:t>檢查 </a:t>
            </a:r>
            <a:r>
              <a:rPr lang="en-US" altLang="zh-TW" dirty="0" smtClean="0"/>
              <a:t>WSUS </a:t>
            </a:r>
            <a:r>
              <a:rPr lang="zh-TW" altLang="en-US" dirty="0" smtClean="0"/>
              <a:t>伺服器是否可透過 </a:t>
            </a:r>
            <a:r>
              <a:rPr lang="en-US" altLang="zh-TW" dirty="0" smtClean="0"/>
              <a:t>TCP </a:t>
            </a:r>
            <a:r>
              <a:rPr lang="zh-TW" altLang="en-US" dirty="0" smtClean="0"/>
              <a:t>連接埠 </a:t>
            </a:r>
            <a:r>
              <a:rPr lang="en-US" altLang="zh-TW" dirty="0" smtClean="0"/>
              <a:t>80 </a:t>
            </a:r>
            <a:r>
              <a:rPr lang="zh-TW" altLang="en-US" dirty="0" smtClean="0"/>
              <a:t>或 </a:t>
            </a:r>
            <a:r>
              <a:rPr lang="en-US" altLang="zh-TW" dirty="0" smtClean="0"/>
              <a:t>TCP </a:t>
            </a:r>
            <a:r>
              <a:rPr lang="zh-TW" altLang="en-US" dirty="0" smtClean="0"/>
              <a:t>連接埠 </a:t>
            </a:r>
            <a:r>
              <a:rPr lang="en-US" altLang="zh-TW" dirty="0" smtClean="0"/>
              <a:t>443 </a:t>
            </a:r>
            <a:r>
              <a:rPr lang="zh-TW" altLang="en-US" dirty="0" smtClean="0"/>
              <a:t>存取 </a:t>
            </a:r>
            <a:r>
              <a:rPr lang="en-US" altLang="zh-TW" dirty="0" smtClean="0"/>
              <a:t>Microsoft Update </a:t>
            </a:r>
            <a:r>
              <a:rPr lang="zh-TW" altLang="en-US" dirty="0" smtClean="0"/>
              <a:t>網站。確定 </a:t>
            </a:r>
            <a:r>
              <a:rPr lang="en-US" altLang="zh-TW" dirty="0" smtClean="0"/>
              <a:t>WSUS </a:t>
            </a:r>
            <a:r>
              <a:rPr lang="zh-TW" altLang="en-US" dirty="0" smtClean="0"/>
              <a:t>伺服器可順利存取網際網路。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安裝精靈問題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安裝程式報告確認資料和需求頁面上的錯誤</a:t>
            </a:r>
            <a:endParaRPr lang="en-US" altLang="zh-TW" dirty="0" smtClean="0"/>
          </a:p>
          <a:p>
            <a:r>
              <a:rPr lang="zh-TW" altLang="en-US" dirty="0" smtClean="0"/>
              <a:t>帳戶驗證失敗</a:t>
            </a:r>
            <a:endParaRPr lang="en-US" altLang="zh-TW" dirty="0" smtClean="0"/>
          </a:p>
          <a:p>
            <a:r>
              <a:rPr lang="zh-TW" altLang="en-US" dirty="0" smtClean="0"/>
              <a:t>伺服器安裝失敗，發生密碼無效錯誤</a:t>
            </a:r>
            <a:endParaRPr lang="en-US" altLang="zh-TW" dirty="0" smtClean="0"/>
          </a:p>
          <a:p>
            <a:r>
              <a:rPr lang="zh-TW" altLang="en-US" dirty="0" smtClean="0"/>
              <a:t>伺服器安裝失敗，代碼 </a:t>
            </a:r>
            <a:r>
              <a:rPr lang="en-US" altLang="zh-TW" dirty="0" smtClean="0"/>
              <a:t>3010</a:t>
            </a:r>
          </a:p>
          <a:p>
            <a:r>
              <a:rPr lang="zh-TW" altLang="en-US" dirty="0" smtClean="0"/>
              <a:t>伺服器安裝失敗，發生錯誤 </a:t>
            </a:r>
            <a:r>
              <a:rPr lang="en-US" altLang="zh-TW" dirty="0" smtClean="0"/>
              <a:t>0x80029C4A</a:t>
            </a:r>
          </a:p>
          <a:p>
            <a:r>
              <a:rPr lang="zh-TW" altLang="en-US" dirty="0" smtClean="0"/>
              <a:t>安裝失敗，發生錯誤 </a:t>
            </a:r>
            <a:r>
              <a:rPr lang="en-US" altLang="zh-TW" dirty="0" smtClean="0"/>
              <a:t>1303</a:t>
            </a:r>
          </a:p>
          <a:p>
            <a:r>
              <a:rPr lang="zh-TW" altLang="en-US" dirty="0" smtClean="0"/>
              <a:t>安裝集合伺服器時，伺服器安裝失敗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安裝精靈問題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100" dirty="0" smtClean="0">
                <a:solidFill>
                  <a:srgbClr val="4BFF21"/>
                </a:solidFill>
              </a:rPr>
              <a:t>安裝</a:t>
            </a:r>
            <a:r>
              <a:rPr lang="zh-TW" altLang="en-US" sz="3100" dirty="0" smtClean="0">
                <a:solidFill>
                  <a:srgbClr val="4BFF21"/>
                </a:solidFill>
              </a:rPr>
              <a:t>程式報告確認資料和需求頁面上的錯誤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066731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dirty="0" smtClean="0"/>
              <a:t>安裝程式可能會報告 </a:t>
            </a:r>
            <a:r>
              <a:rPr lang="en-US" altLang="zh-TW" dirty="0" smtClean="0"/>
              <a:t>[</a:t>
            </a:r>
            <a:r>
              <a:rPr lang="zh-TW" altLang="en-US" dirty="0" smtClean="0"/>
              <a:t>確認資料和需求</a:t>
            </a:r>
            <a:r>
              <a:rPr lang="en-US" altLang="zh-TW" dirty="0" smtClean="0"/>
              <a:t>] </a:t>
            </a:r>
            <a:r>
              <a:rPr lang="zh-TW" altLang="en-US" dirty="0" smtClean="0"/>
              <a:t>頁面上的錯誤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zh-TW" altLang="en-US" dirty="0" smtClean="0"/>
              <a:t>以下為造成此錯誤的可能原因：</a:t>
            </a:r>
          </a:p>
          <a:p>
            <a:pPr lvl="2"/>
            <a:r>
              <a:rPr lang="zh-TW" altLang="en-US" dirty="0" smtClean="0"/>
              <a:t>未安裝必要軟體。</a:t>
            </a:r>
            <a:br>
              <a:rPr lang="zh-TW" altLang="en-US" dirty="0" smtClean="0"/>
            </a:br>
            <a:r>
              <a:rPr lang="zh-TW" altLang="en-US" dirty="0" smtClean="0"/>
              <a:t>如需部署每個角色之所需軟體的詳細資訊，請參閱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部署指南 </a:t>
            </a:r>
            <a:r>
              <a:rPr lang="en-US" altLang="zh-TW" dirty="0" smtClean="0"/>
              <a:t>(http://go.microsoft.com/fwlink/?LinkId=86652)</a:t>
            </a:r>
            <a:r>
              <a:rPr lang="zh-TW" altLang="en-US" dirty="0" smtClean="0"/>
              <a:t>。 </a:t>
            </a:r>
          </a:p>
          <a:p>
            <a:pPr lvl="2"/>
            <a:r>
              <a:rPr lang="zh-TW" altLang="en-US" dirty="0" smtClean="0"/>
              <a:t>未啟動必要服務。</a:t>
            </a:r>
          </a:p>
          <a:p>
            <a:pPr lvl="2"/>
            <a:r>
              <a:rPr lang="zh-TW" altLang="en-US" dirty="0" smtClean="0"/>
              <a:t>無法連絡安裝所需的 </a:t>
            </a:r>
            <a:r>
              <a:rPr lang="en-US" altLang="zh-TW" dirty="0" smtClean="0"/>
              <a:t>SQL Server </a:t>
            </a:r>
            <a:r>
              <a:rPr lang="zh-TW" altLang="en-US" dirty="0" smtClean="0"/>
              <a:t>電腦。</a:t>
            </a:r>
          </a:p>
          <a:p>
            <a:pPr lvl="2"/>
            <a:r>
              <a:rPr lang="zh-TW" altLang="en-US" dirty="0" smtClean="0"/>
              <a:t>報告伺服器 </a:t>
            </a:r>
            <a:r>
              <a:rPr lang="en-US" altLang="zh-TW" dirty="0" smtClean="0"/>
              <a:t>URL </a:t>
            </a:r>
            <a:r>
              <a:rPr lang="zh-TW" altLang="en-US" dirty="0" smtClean="0"/>
              <a:t>無效。</a:t>
            </a:r>
          </a:p>
          <a:p>
            <a:pPr lvl="2"/>
            <a:r>
              <a:rPr lang="zh-TW" altLang="en-US" dirty="0" smtClean="0"/>
              <a:t>電腦 </a:t>
            </a:r>
            <a:r>
              <a:rPr lang="en-US" altLang="zh-TW" dirty="0" smtClean="0"/>
              <a:t>RAM </a:t>
            </a:r>
            <a:r>
              <a:rPr lang="zh-TW" altLang="en-US" dirty="0" smtClean="0"/>
              <a:t>低於 </a:t>
            </a:r>
            <a:r>
              <a:rPr lang="en-US" altLang="zh-TW" dirty="0" smtClean="0"/>
              <a:t>1 GB</a:t>
            </a:r>
            <a:r>
              <a:rPr lang="zh-TW" altLang="en-US" dirty="0" smtClean="0"/>
              <a:t>。</a:t>
            </a:r>
          </a:p>
          <a:p>
            <a:pPr lvl="2"/>
            <a:r>
              <a:rPr lang="zh-TW" altLang="en-US" dirty="0" smtClean="0"/>
              <a:t>未正確輸入安裝期間要求的任何帳戶之使用者帳戶或密碼。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zh-TW" altLang="en-US" dirty="0" smtClean="0"/>
              <a:t>在精靈的 </a:t>
            </a:r>
            <a:r>
              <a:rPr lang="en-US" altLang="zh-TW" dirty="0" smtClean="0"/>
              <a:t>[</a:t>
            </a:r>
            <a:r>
              <a:rPr lang="zh-TW" altLang="en-US" dirty="0" smtClean="0"/>
              <a:t>確認資料和需求</a:t>
            </a:r>
            <a:r>
              <a:rPr lang="en-US" altLang="zh-TW" dirty="0" smtClean="0"/>
              <a:t>] </a:t>
            </a:r>
            <a:r>
              <a:rPr lang="zh-TW" altLang="en-US" dirty="0" smtClean="0"/>
              <a:t>頁面上按一下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檢視記錄檔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。記錄檔列示了驗證失敗的原因。請解決失敗的原因，解除安裝從 </a:t>
            </a:r>
            <a:r>
              <a:rPr lang="en-US" altLang="zh-TW" dirty="0" smtClean="0"/>
              <a:t>[</a:t>
            </a:r>
            <a:r>
              <a:rPr lang="zh-TW" altLang="en-US" dirty="0" smtClean="0"/>
              <a:t>控制台</a:t>
            </a:r>
            <a:r>
              <a:rPr lang="en-US" altLang="zh-TW" dirty="0" smtClean="0"/>
              <a:t>]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[</a:t>
            </a:r>
            <a:r>
              <a:rPr lang="zh-TW" altLang="en-US" dirty="0" smtClean="0"/>
              <a:t>新增或移除程式</a:t>
            </a:r>
            <a:r>
              <a:rPr lang="en-US" altLang="zh-TW" dirty="0" smtClean="0"/>
              <a:t>] </a:t>
            </a:r>
            <a:r>
              <a:rPr lang="zh-TW" altLang="en-US" dirty="0" smtClean="0"/>
              <a:t>成功安裝的元件，再重新執行安裝程式。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安裝精靈問題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2800" dirty="0" smtClean="0">
                <a:solidFill>
                  <a:srgbClr val="4BFF21"/>
                </a:solidFill>
              </a:rPr>
              <a:t>帳戶</a:t>
            </a:r>
            <a:r>
              <a:rPr lang="zh-TW" altLang="en-US" sz="2800" dirty="0" smtClean="0">
                <a:solidFill>
                  <a:srgbClr val="4BFF21"/>
                </a:solidFill>
              </a:rPr>
              <a:t>驗證失敗</a:t>
            </a:r>
            <a:endParaRPr lang="zh-TW" altLang="en-US" sz="2800" dirty="0">
              <a:solidFill>
                <a:srgbClr val="4BFF2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16606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dirty="0" smtClean="0"/>
              <a:t>在安裝期間，帳戶驗證可能失敗。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zh-TW" altLang="en-US" dirty="0" smtClean="0"/>
              <a:t>若要讓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驗證安裝期間所指定的使用者帳戶，在輸入錯誤使用者名稱和密碼的情況下，電腦必須能為帳戶所在的網域連絡 </a:t>
            </a:r>
            <a:r>
              <a:rPr lang="en-US" altLang="zh-TW" dirty="0" smtClean="0"/>
              <a:t>Active Directory® </a:t>
            </a:r>
            <a:r>
              <a:rPr lang="zh-TW" altLang="en-US" dirty="0" smtClean="0"/>
              <a:t>目錄服務網域控制站。網域控制站的位置由查詢 </a:t>
            </a:r>
            <a:r>
              <a:rPr lang="en-US" altLang="zh-TW" dirty="0" smtClean="0"/>
              <a:t>TCP/IP </a:t>
            </a:r>
            <a:r>
              <a:rPr lang="zh-TW" altLang="en-US" dirty="0" smtClean="0"/>
              <a:t>內容中設定的網域名稱系統 </a:t>
            </a:r>
            <a:r>
              <a:rPr lang="en-US" altLang="zh-TW" dirty="0" smtClean="0"/>
              <a:t>(DNS) </a:t>
            </a:r>
            <a:r>
              <a:rPr lang="zh-TW" altLang="en-US" dirty="0" smtClean="0"/>
              <a:t>伺服器來決定。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zh-TW" altLang="en-US" dirty="0" smtClean="0"/>
              <a:t>確定下列幾點：</a:t>
            </a:r>
          </a:p>
          <a:p>
            <a:pPr lvl="2"/>
            <a:r>
              <a:rPr lang="zh-TW" altLang="en-US" dirty="0" smtClean="0"/>
              <a:t>網域控制站已連線並可使用。</a:t>
            </a:r>
          </a:p>
          <a:p>
            <a:pPr lvl="2"/>
            <a:r>
              <a:rPr lang="zh-TW" altLang="en-US" dirty="0" smtClean="0"/>
              <a:t>輸入的使用者名稱和密碼正確。必須以網域</a:t>
            </a:r>
            <a:r>
              <a:rPr lang="en-US" altLang="zh-TW" dirty="0" smtClean="0"/>
              <a:t>\</a:t>
            </a:r>
            <a:r>
              <a:rPr lang="zh-TW" altLang="en-US" dirty="0" smtClean="0"/>
              <a:t>使用者名稱格式輸入使用者名稱，其中網域是 </a:t>
            </a:r>
            <a:r>
              <a:rPr lang="en-US" altLang="zh-TW" dirty="0" smtClean="0"/>
              <a:t>NetBIOS </a:t>
            </a:r>
            <a:r>
              <a:rPr lang="zh-TW" altLang="en-US" dirty="0" smtClean="0"/>
              <a:t>名稱。</a:t>
            </a:r>
          </a:p>
          <a:p>
            <a:pPr lvl="2"/>
            <a:r>
              <a:rPr lang="zh-TW" altLang="en-US" dirty="0" smtClean="0"/>
              <a:t>已失去與網路的連線。</a:t>
            </a:r>
          </a:p>
          <a:p>
            <a:pPr lvl="2"/>
            <a:r>
              <a:rPr lang="en-US" altLang="zh-TW" dirty="0" smtClean="0"/>
              <a:t>TCP/IP </a:t>
            </a:r>
            <a:r>
              <a:rPr lang="zh-TW" altLang="en-US" dirty="0" smtClean="0"/>
              <a:t>位址和子網路遮罩是正確的。</a:t>
            </a:r>
          </a:p>
          <a:p>
            <a:pPr lvl="2"/>
            <a:r>
              <a:rPr lang="en-US" altLang="zh-TW" dirty="0" smtClean="0"/>
              <a:t>TCP/IP </a:t>
            </a:r>
            <a:r>
              <a:rPr lang="zh-TW" altLang="en-US" dirty="0" smtClean="0"/>
              <a:t>位址資訊已輸入正確的 </a:t>
            </a:r>
            <a:r>
              <a:rPr lang="en-US" altLang="zh-TW" dirty="0" smtClean="0"/>
              <a:t>DNS </a:t>
            </a:r>
            <a:r>
              <a:rPr lang="zh-TW" altLang="en-US" dirty="0" smtClean="0"/>
              <a:t>位址。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81000" y="4038600"/>
            <a:ext cx="81327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 sz="3200" b="1">
              <a:solidFill>
                <a:schemeClr val="tx2"/>
              </a:solidFill>
            </a:endParaRP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9115425" cy="2614612"/>
          </a:xfrm>
        </p:spPr>
        <p:txBody>
          <a:bodyPr/>
          <a:lstStyle/>
          <a:p>
            <a:r>
              <a:rPr lang="en-US" altLang="zh-TW" sz="4800" dirty="0" smtClean="0">
                <a:latin typeface="微軟正黑體" pitchFamily="34" charset="-120"/>
                <a:ea typeface="微軟正黑體" pitchFamily="34" charset="-120"/>
              </a:rPr>
              <a:t>Forefront Client Security </a:t>
            </a:r>
            <a:r>
              <a:rPr lang="zh-TW" altLang="en-US" sz="4800" dirty="0" smtClean="0">
                <a:latin typeface="微軟正黑體" pitchFamily="34" charset="-120"/>
                <a:ea typeface="微軟正黑體" pitchFamily="34" charset="-120"/>
              </a:rPr>
              <a:t>問題與故障排除</a:t>
            </a:r>
            <a:endParaRPr lang="en-US" altLang="zh-TW" sz="4800" dirty="0">
              <a:ea typeface="新細明體" charset="-120"/>
              <a:cs typeface="Times New Roman" pitchFamily="18" charset="0"/>
            </a:endParaRPr>
          </a:p>
        </p:txBody>
      </p:sp>
      <p:pic>
        <p:nvPicPr>
          <p:cNvPr id="3087" name="Picture 15" descr="Windows Server System logo reverse vert  1 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5307013"/>
            <a:ext cx="6251575" cy="7747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安裝精靈問題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100" dirty="0" smtClean="0">
                <a:solidFill>
                  <a:srgbClr val="4BFF21"/>
                </a:solidFill>
              </a:rPr>
              <a:t>伺服器</a:t>
            </a:r>
            <a:r>
              <a:rPr lang="zh-TW" altLang="en-US" sz="3100" dirty="0" smtClean="0">
                <a:solidFill>
                  <a:srgbClr val="4BFF21"/>
                </a:solidFill>
              </a:rPr>
              <a:t>安裝失敗，發生密碼無效錯誤</a:t>
            </a:r>
            <a:endParaRPr lang="zh-TW" altLang="en-US" sz="3100" dirty="0">
              <a:solidFill>
                <a:srgbClr val="4BFF2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安裝伺服器時，可能因密碼無效錯誤而發生失敗。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zh-TW" altLang="en-US" dirty="0" smtClean="0"/>
              <a:t>當任何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帳戶的密碼包含兩個空格，且後面接著一個非空格字元時，就會發生伺服器安裝失敗。</a:t>
            </a:r>
            <a:r>
              <a:rPr lang="en-US" altLang="zh-TW" dirty="0" smtClean="0"/>
              <a:t>Windows Installer 3.1 </a:t>
            </a:r>
            <a:r>
              <a:rPr lang="zh-TW" altLang="en-US" dirty="0" smtClean="0"/>
              <a:t>會發生此問題，出現在 </a:t>
            </a:r>
            <a:r>
              <a:rPr lang="en-US" altLang="zh-TW" dirty="0" smtClean="0"/>
              <a:t>Windows Vista </a:t>
            </a:r>
            <a:r>
              <a:rPr lang="zh-TW" altLang="en-US" dirty="0" smtClean="0"/>
              <a:t>之前的 </a:t>
            </a:r>
            <a:r>
              <a:rPr lang="en-US" altLang="zh-TW" dirty="0" smtClean="0"/>
              <a:t>Windows </a:t>
            </a:r>
            <a:r>
              <a:rPr lang="zh-TW" altLang="en-US" dirty="0" smtClean="0"/>
              <a:t>版本中。 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zh-TW" altLang="en-US" dirty="0" smtClean="0"/>
              <a:t>請勿使用包含兩個空格，且後面接著一個非空格字元的密碼。</a:t>
            </a:r>
            <a:endParaRPr lang="en-US" altLang="zh-TW" dirty="0" smtClean="0"/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安裝精靈問題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2800" dirty="0" smtClean="0">
                <a:solidFill>
                  <a:srgbClr val="4BFF21"/>
                </a:solidFill>
              </a:rPr>
              <a:t>伺服器</a:t>
            </a:r>
            <a:r>
              <a:rPr lang="zh-TW" altLang="en-US" sz="2800" dirty="0" smtClean="0">
                <a:solidFill>
                  <a:srgbClr val="4BFF21"/>
                </a:solidFill>
              </a:rPr>
              <a:t>安裝失敗，代碼 </a:t>
            </a:r>
            <a:r>
              <a:rPr lang="en-US" sz="2800" dirty="0" smtClean="0">
                <a:solidFill>
                  <a:srgbClr val="4BFF21"/>
                </a:solidFill>
              </a:rPr>
              <a:t>3010</a:t>
            </a:r>
            <a:endParaRPr lang="zh-TW" altLang="en-US" sz="2800" dirty="0">
              <a:solidFill>
                <a:srgbClr val="4BFF2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安裝程式可能失敗，請檢查 </a:t>
            </a:r>
            <a:r>
              <a:rPr lang="en-US" altLang="zh-TW" dirty="0" smtClean="0"/>
              <a:t>ServerSetup.log </a:t>
            </a:r>
            <a:r>
              <a:rPr lang="zh-TW" altLang="en-US" dirty="0" smtClean="0"/>
              <a:t>檔案來找出 </a:t>
            </a:r>
            <a:r>
              <a:rPr lang="en-US" altLang="zh-TW" dirty="0" smtClean="0"/>
              <a:t>msiexec.exe </a:t>
            </a:r>
            <a:r>
              <a:rPr lang="zh-TW" altLang="en-US" dirty="0" smtClean="0"/>
              <a:t>所傳回的結束代碼 </a:t>
            </a:r>
            <a:r>
              <a:rPr lang="en-US" altLang="zh-TW" dirty="0" smtClean="0"/>
              <a:t>3010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zh-TW" altLang="en-US" dirty="0" smtClean="0"/>
              <a:t>結束代碼 </a:t>
            </a:r>
            <a:r>
              <a:rPr lang="en-US" altLang="zh-TW" dirty="0" smtClean="0"/>
              <a:t>3010 </a:t>
            </a:r>
            <a:r>
              <a:rPr lang="zh-TW" altLang="en-US" dirty="0" smtClean="0"/>
              <a:t>並非代表錯誤；只表示重新啟動正在擱置中。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zh-TW" altLang="en-US" dirty="0" smtClean="0"/>
              <a:t>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上一步</a:t>
            </a:r>
            <a:r>
              <a:rPr lang="en-US" altLang="zh-TW" dirty="0" smtClean="0"/>
              <a:t>] </a:t>
            </a:r>
            <a:r>
              <a:rPr lang="zh-TW" altLang="en-US" dirty="0" smtClean="0"/>
              <a:t>按鈕，再按一下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下一步</a:t>
            </a:r>
            <a:r>
              <a:rPr lang="en-US" altLang="zh-TW" dirty="0" smtClean="0"/>
              <a:t>] </a:t>
            </a:r>
            <a:r>
              <a:rPr lang="zh-TW" altLang="en-US" dirty="0" smtClean="0"/>
              <a:t>按鈕。安裝工作會重新執行，而且應該順利完成。完成安裝後，請重新啟動電腦。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安裝精靈問題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100" dirty="0" smtClean="0">
                <a:solidFill>
                  <a:srgbClr val="4BFF21"/>
                </a:solidFill>
              </a:rPr>
              <a:t>伺服器</a:t>
            </a:r>
            <a:r>
              <a:rPr lang="zh-TW" altLang="en-US" sz="3100" dirty="0" smtClean="0">
                <a:solidFill>
                  <a:srgbClr val="4BFF21"/>
                </a:solidFill>
              </a:rPr>
              <a:t>安裝失敗，發生錯誤 </a:t>
            </a:r>
            <a:r>
              <a:rPr lang="en-US" sz="3100" dirty="0" smtClean="0">
                <a:solidFill>
                  <a:srgbClr val="4BFF21"/>
                </a:solidFill>
              </a:rPr>
              <a:t>0x80029C4A</a:t>
            </a:r>
            <a:endParaRPr lang="zh-TW" altLang="en-US" sz="3100" dirty="0">
              <a:solidFill>
                <a:srgbClr val="4BFF2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在安裝路徑中含雙位元組字元的系統上安裝 </a:t>
            </a:r>
            <a:r>
              <a:rPr lang="en-US" dirty="0" smtClean="0"/>
              <a:t>Client Security </a:t>
            </a:r>
            <a:r>
              <a:rPr lang="zh-TW" altLang="en-US" dirty="0" smtClean="0"/>
              <a:t>時，安裝程式無法安裝 </a:t>
            </a:r>
            <a:r>
              <a:rPr lang="en-US" dirty="0" smtClean="0"/>
              <a:t>MOM </a:t>
            </a:r>
            <a:r>
              <a:rPr lang="zh-TW" altLang="en-US" dirty="0" smtClean="0"/>
              <a:t>集合伺服器。如此會導致 </a:t>
            </a:r>
            <a:r>
              <a:rPr lang="en-US" dirty="0" smtClean="0"/>
              <a:t>MomServer.log </a:t>
            </a:r>
            <a:r>
              <a:rPr lang="zh-TW" altLang="en-US" dirty="0" smtClean="0"/>
              <a:t>檔案發生錯誤 </a:t>
            </a:r>
            <a:r>
              <a:rPr lang="en-US" altLang="zh-TW" dirty="0" smtClean="0"/>
              <a:t>0</a:t>
            </a:r>
            <a:r>
              <a:rPr lang="en-US" dirty="0" smtClean="0"/>
              <a:t>x80029C4A。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en-US" dirty="0" smtClean="0"/>
              <a:t>Client Security </a:t>
            </a:r>
            <a:r>
              <a:rPr lang="zh-TW" altLang="en-US" dirty="0" smtClean="0"/>
              <a:t>不支援在含雙位元組字元的路徑中進行安裝。 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zh-TW" altLang="en-US" dirty="0" smtClean="0"/>
              <a:t>在不含雙位元組字元的路徑中安裝 </a:t>
            </a:r>
            <a:r>
              <a:rPr lang="en-US" dirty="0" smtClean="0"/>
              <a:t>Client Security。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安裝精靈問題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2800" dirty="0" smtClean="0">
                <a:solidFill>
                  <a:srgbClr val="4BFF21"/>
                </a:solidFill>
              </a:rPr>
              <a:t>安裝</a:t>
            </a:r>
            <a:r>
              <a:rPr lang="zh-TW" altLang="en-US" sz="2800" dirty="0" smtClean="0">
                <a:solidFill>
                  <a:srgbClr val="4BFF21"/>
                </a:solidFill>
              </a:rPr>
              <a:t>失敗，發生錯誤 </a:t>
            </a:r>
            <a:r>
              <a:rPr lang="en-US" sz="2800" dirty="0" smtClean="0">
                <a:solidFill>
                  <a:srgbClr val="4BFF21"/>
                </a:solidFill>
              </a:rPr>
              <a:t>1303</a:t>
            </a:r>
            <a:endParaRPr lang="zh-TW" altLang="en-US" sz="2800" dirty="0">
              <a:solidFill>
                <a:srgbClr val="4BFF2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en-US" dirty="0" smtClean="0"/>
              <a:t>安裝可能失敗，發生錯誤 </a:t>
            </a:r>
            <a:r>
              <a:rPr lang="en-US" altLang="zh-TW" dirty="0" smtClean="0"/>
              <a:t>1303</a:t>
            </a:r>
            <a:r>
              <a:rPr lang="zh-TW" altLang="en-US" dirty="0" smtClean="0"/>
              <a:t>，並可能在事件檢視器的應用程式記錄中記錄錯誤 </a:t>
            </a:r>
            <a:r>
              <a:rPr lang="en-US" altLang="zh-TW" dirty="0" smtClean="0"/>
              <a:t>1303</a:t>
            </a:r>
            <a:r>
              <a:rPr lang="zh-TW" altLang="en-US" dirty="0" smtClean="0"/>
              <a:t>。事件將包含下列說明：「安裝程式的權限不足，無法存取這個目錄</a:t>
            </a:r>
            <a:r>
              <a:rPr lang="en-US" altLang="zh-TW" dirty="0" smtClean="0"/>
              <a:t>:C:\Config.Msi</a:t>
            </a:r>
            <a:r>
              <a:rPr lang="zh-TW" altLang="en-US" dirty="0" smtClean="0"/>
              <a:t>」。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zh-TW" altLang="en-US" dirty="0" smtClean="0"/>
              <a:t>在安裝期間，速度較慢的電腦、硬碟較慢的電腦，或發生大量磁碟活動的電腦，都可能發生此問題。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zh-TW" altLang="en-US" dirty="0" smtClean="0"/>
              <a:t>如需更多資訊，請參閱</a:t>
            </a:r>
            <a:r>
              <a:rPr lang="zh-TW" altLang="en-US" dirty="0" smtClean="0">
                <a:hlinkClick r:id="rId2"/>
              </a:rPr>
              <a:t>知識庫文章編號 </a:t>
            </a:r>
            <a:r>
              <a:rPr lang="en-US" altLang="zh-TW" dirty="0" smtClean="0">
                <a:hlinkClick r:id="rId2"/>
              </a:rPr>
              <a:t>924876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dirty="0" smtClean="0">
                <a:hlinkClick r:id="rId2"/>
              </a:rPr>
              <a:t>http://go.microsoft.com/fwlink/?LinkId=82197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安裝精靈問題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100" dirty="0" smtClean="0">
                <a:solidFill>
                  <a:srgbClr val="4BFF21"/>
                </a:solidFill>
              </a:rPr>
              <a:t>安裝</a:t>
            </a:r>
            <a:r>
              <a:rPr lang="zh-TW" altLang="en-US" sz="3100" dirty="0" smtClean="0">
                <a:solidFill>
                  <a:srgbClr val="4BFF21"/>
                </a:solidFill>
              </a:rPr>
              <a:t>集合伺服器時，伺服器安裝失敗</a:t>
            </a:r>
            <a:endParaRPr lang="zh-TW" altLang="en-US" sz="3100" dirty="0">
              <a:solidFill>
                <a:srgbClr val="4BFF2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3857652"/>
          </a:xfrm>
        </p:spPr>
        <p:txBody>
          <a:bodyPr>
            <a:normAutofit fontScale="55000" lnSpcReduction="20000"/>
          </a:bodyPr>
          <a:lstStyle/>
          <a:p>
            <a:r>
              <a:rPr lang="zh-TW" altLang="en-US" dirty="0" smtClean="0"/>
              <a:t>安裝集合伺服器時，伺服器安裝可能會失敗。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zh-TW" altLang="en-US" dirty="0" smtClean="0"/>
              <a:t>在安裝精靈的 </a:t>
            </a:r>
            <a:r>
              <a:rPr lang="en-US" altLang="zh-TW" dirty="0" smtClean="0"/>
              <a:t>[</a:t>
            </a:r>
            <a:r>
              <a:rPr lang="zh-TW" altLang="en-US" dirty="0" smtClean="0"/>
              <a:t>完成安裝</a:t>
            </a:r>
            <a:r>
              <a:rPr lang="en-US" altLang="zh-TW" dirty="0" smtClean="0"/>
              <a:t>] </a:t>
            </a:r>
            <a:r>
              <a:rPr lang="zh-TW" altLang="en-US" dirty="0" smtClean="0"/>
              <a:t>頁面上，您會看到項目 </a:t>
            </a:r>
            <a:r>
              <a:rPr lang="en-US" altLang="zh-TW" dirty="0" smtClean="0"/>
              <a:t>[</a:t>
            </a:r>
            <a:r>
              <a:rPr lang="zh-TW" altLang="en-US" dirty="0" smtClean="0"/>
              <a:t>集合伺服器停用規則</a:t>
            </a:r>
            <a:r>
              <a:rPr lang="en-US" altLang="zh-TW" dirty="0" smtClean="0"/>
              <a:t>] </a:t>
            </a:r>
            <a:r>
              <a:rPr lang="zh-TW" altLang="en-US" dirty="0" smtClean="0"/>
              <a:t>的錯誤。您可能會在檢視 </a:t>
            </a:r>
            <a:r>
              <a:rPr lang="en-US" altLang="zh-TW" dirty="0" smtClean="0"/>
              <a:t>ServerSetup_YYYYMMDD_HHMMSS.log </a:t>
            </a:r>
            <a:r>
              <a:rPr lang="zh-TW" altLang="en-US" dirty="0" smtClean="0"/>
              <a:t>檔案時看到下圖錯誤：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此外，您也可能在事件檢視器的應用程式記錄中看到事件識別碼 </a:t>
            </a:r>
            <a:r>
              <a:rPr lang="en-US" altLang="zh-TW" dirty="0" smtClean="0"/>
              <a:t>9029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zh-TW" altLang="en-US" dirty="0" smtClean="0"/>
              <a:t>此錯誤的發生有兩個可能的原因。以下是其分別的解決方案：</a:t>
            </a:r>
          </a:p>
          <a:p>
            <a:pPr lvl="1"/>
            <a:r>
              <a:rPr lang="zh-TW" altLang="en-US" dirty="0" smtClean="0"/>
              <a:t>發生計時問題。 重新按一下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上一步</a:t>
            </a:r>
            <a:r>
              <a:rPr lang="en-US" altLang="zh-TW" dirty="0" smtClean="0"/>
              <a:t>] </a:t>
            </a:r>
            <a:r>
              <a:rPr lang="zh-TW" altLang="en-US" dirty="0" smtClean="0"/>
              <a:t>和 </a:t>
            </a:r>
            <a:r>
              <a:rPr lang="en-US" altLang="zh-TW" dirty="0" smtClean="0"/>
              <a:t>[</a:t>
            </a:r>
            <a:r>
              <a:rPr lang="zh-TW" altLang="en-US" dirty="0" smtClean="0"/>
              <a:t>下一步</a:t>
            </a:r>
            <a:r>
              <a:rPr lang="en-US" altLang="zh-TW" dirty="0" smtClean="0"/>
              <a:t>]</a:t>
            </a:r>
            <a:r>
              <a:rPr lang="zh-TW" altLang="en-US" dirty="0" smtClean="0"/>
              <a:t>，安裝精靈應該便可完成。 </a:t>
            </a:r>
          </a:p>
          <a:p>
            <a:pPr lvl="1"/>
            <a:r>
              <a:rPr lang="zh-TW" altLang="en-US" dirty="0" smtClean="0"/>
              <a:t>安裝精靈中指定的帳戶沒有足夠的權限。 將適當的權限授予安裝精靈中指定的帳戶。如需更多資訊，請參閱 </a:t>
            </a:r>
            <a:r>
              <a:rPr lang="en-US" altLang="zh-TW" dirty="0" smtClean="0">
                <a:hlinkClick r:id="rId2"/>
              </a:rPr>
              <a:t>Client Security </a:t>
            </a:r>
            <a:r>
              <a:rPr lang="zh-TW" altLang="en-US" dirty="0" smtClean="0">
                <a:hlinkClick r:id="rId2"/>
              </a:rPr>
              <a:t>部署指南</a:t>
            </a:r>
            <a:r>
              <a:rPr lang="zh-TW" altLang="en-US" dirty="0" smtClean="0"/>
              <a:t> </a:t>
            </a:r>
            <a:r>
              <a:rPr lang="en-US" altLang="zh-TW" dirty="0" smtClean="0"/>
              <a:t>(http://go.microsoft.com/fwlink/?LinkId=86650)</a:t>
            </a:r>
            <a:r>
              <a:rPr lang="zh-TW" altLang="en-US" dirty="0" smtClean="0"/>
              <a:t>。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57200" y="5537172"/>
          <a:ext cx="8364958" cy="1192581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8364958"/>
              </a:tblGrid>
              <a:tr h="0">
                <a:tc>
                  <a:txBody>
                    <a:bodyPr/>
                    <a:lstStyle/>
                    <a:p>
                      <a:r>
                        <a:rPr lang="zh-TW" altLang="en-US" sz="1200" dirty="0"/>
                        <a:t>錯誤訊息 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8261">
                <a:tc>
                  <a:txBody>
                    <a:bodyPr/>
                    <a:lstStyle/>
                    <a:p>
                      <a:r>
                        <a:rPr lang="zh-TW" altLang="en-US" sz="1200" dirty="0"/>
                        <a:t>工作</a:t>
                      </a:r>
                      <a:r>
                        <a:rPr lang="en-US" altLang="zh-TW" sz="1200" dirty="0"/>
                        <a:t>(</a:t>
                      </a:r>
                      <a:r>
                        <a:rPr lang="zh-TW" altLang="en-US" sz="1200" dirty="0"/>
                        <a:t>集合伺服器停用規則</a:t>
                      </a:r>
                      <a:r>
                        <a:rPr lang="en-US" altLang="zh-TW" sz="1200" dirty="0"/>
                        <a:t>) </a:t>
                      </a:r>
                      <a:r>
                        <a:rPr lang="en-US" sz="1200" dirty="0" err="1" smtClean="0"/>
                        <a:t>Microsoft.EnterpriseManagement.Mom.MomSdkException</a:t>
                      </a:r>
                      <a:r>
                        <a:rPr lang="en-US" sz="1200" dirty="0"/>
                        <a:t>：</a:t>
                      </a:r>
                      <a:r>
                        <a:rPr lang="zh-TW" altLang="en-US" sz="1200" dirty="0"/>
                        <a:t>在執行階段上執行失敗。請參閱內部例外狀況以取得詳細資料。</a:t>
                      </a:r>
                      <a:r>
                        <a:rPr lang="en-US" altLang="zh-TW" sz="1200" dirty="0"/>
                        <a:t>---&gt; </a:t>
                      </a:r>
                      <a:r>
                        <a:rPr lang="en-US" sz="1200" dirty="0" err="1"/>
                        <a:t>System.Runtime.InteropServices.COMException</a:t>
                      </a:r>
                      <a:r>
                        <a:rPr lang="en-US" sz="1200" dirty="0"/>
                        <a:t> (0x80080005)：</a:t>
                      </a:r>
                      <a:r>
                        <a:rPr lang="zh-TW" altLang="en-US" sz="1200" dirty="0"/>
                        <a:t>由於發生下列錯誤，所以無法從電腦 </a:t>
                      </a:r>
                      <a:r>
                        <a:rPr lang="en-US" sz="1200" dirty="0"/>
                        <a:t>SERVERNAME </a:t>
                      </a:r>
                      <a:r>
                        <a:rPr lang="zh-TW" altLang="en-US" sz="1200" dirty="0"/>
                        <a:t>取得內含 </a:t>
                      </a:r>
                      <a:r>
                        <a:rPr lang="en-US" sz="1200" dirty="0"/>
                        <a:t>CLSID {8FB7B313-C81A-11D2-8D</a:t>
                      </a:r>
                      <a:r>
                        <a:rPr lang="en-US" sz="1200" dirty="0">
                          <a:hlinkClick r:id=""/>
                        </a:rPr>
                        <a:t>40-0090270</a:t>
                      </a:r>
                      <a:r>
                        <a:rPr lang="en-US" sz="1200" dirty="0"/>
                        <a:t>D2552} </a:t>
                      </a:r>
                      <a:r>
                        <a:rPr lang="zh-TW" altLang="en-US" sz="1200" dirty="0"/>
                        <a:t>之遠端元件的 </a:t>
                      </a:r>
                      <a:r>
                        <a:rPr lang="en-US" sz="1200" dirty="0"/>
                        <a:t>COM Class Factory： 80080005</a:t>
                      </a:r>
                      <a:endParaRPr 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安裝後問題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非預期的 </a:t>
            </a:r>
            <a:r>
              <a:rPr lang="en-US" altLang="zh-TW" smtClean="0"/>
              <a:t>CPU </a:t>
            </a:r>
            <a:r>
              <a:rPr lang="zh-TW" altLang="en-US" smtClean="0"/>
              <a:t>使用量</a:t>
            </a:r>
            <a:endParaRPr lang="en-US" altLang="zh-TW" smtClean="0"/>
          </a:p>
          <a:p>
            <a:r>
              <a:rPr lang="zh-TW" altLang="en-US" smtClean="0"/>
              <a:t>安裝後，通知區域出現驚嘆號警示圖示</a:t>
            </a:r>
            <a:endParaRPr lang="en-US" altLang="zh-TW" smtClean="0"/>
          </a:p>
          <a:p>
            <a:r>
              <a:rPr lang="zh-TW" altLang="en-US" smtClean="0"/>
              <a:t>發生錯誤 </a:t>
            </a:r>
            <a:r>
              <a:rPr lang="en-US" altLang="zh-TW" smtClean="0"/>
              <a:t>10002</a:t>
            </a:r>
          </a:p>
          <a:p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安裝後問題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2800" dirty="0" smtClean="0">
                <a:solidFill>
                  <a:srgbClr val="4BFF21"/>
                </a:solidFill>
              </a:rPr>
              <a:t>非</a:t>
            </a:r>
            <a:r>
              <a:rPr lang="zh-TW" altLang="en-US" sz="2800" dirty="0" smtClean="0">
                <a:solidFill>
                  <a:srgbClr val="4BFF21"/>
                </a:solidFill>
              </a:rPr>
              <a:t>預期的 </a:t>
            </a:r>
            <a:r>
              <a:rPr lang="en-US" altLang="zh-TW" sz="2800" dirty="0" smtClean="0">
                <a:solidFill>
                  <a:srgbClr val="4BFF21"/>
                </a:solidFill>
              </a:rPr>
              <a:t>CPU </a:t>
            </a:r>
            <a:r>
              <a:rPr lang="zh-TW" altLang="en-US" sz="2800" dirty="0" smtClean="0">
                <a:solidFill>
                  <a:srgbClr val="4BFF21"/>
                </a:solidFill>
              </a:rPr>
              <a:t>使用量</a:t>
            </a:r>
            <a:endParaRPr lang="zh-TW" altLang="en-US" sz="2800" dirty="0">
              <a:solidFill>
                <a:srgbClr val="4BFF2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安裝分佈伺服器 </a:t>
            </a:r>
            <a:r>
              <a:rPr lang="en-US" altLang="zh-TW" dirty="0" smtClean="0"/>
              <a:t>(</a:t>
            </a:r>
            <a:r>
              <a:rPr lang="zh-TW" altLang="en-US" dirty="0" smtClean="0"/>
              <a:t>包含 </a:t>
            </a:r>
            <a:r>
              <a:rPr lang="en-US" altLang="zh-TW" dirty="0" smtClean="0"/>
              <a:t>SQL Server </a:t>
            </a:r>
            <a:r>
              <a:rPr lang="zh-TW" altLang="en-US" dirty="0" smtClean="0"/>
              <a:t>和 </a:t>
            </a:r>
            <a:r>
              <a:rPr lang="en-US" altLang="zh-TW" dirty="0" smtClean="0"/>
              <a:t>WSUS </a:t>
            </a:r>
            <a:r>
              <a:rPr lang="zh-TW" altLang="en-US" dirty="0" smtClean="0"/>
              <a:t>的必要軟體</a:t>
            </a:r>
            <a:r>
              <a:rPr lang="en-US" altLang="zh-TW" dirty="0" smtClean="0"/>
              <a:t>) </a:t>
            </a:r>
            <a:r>
              <a:rPr lang="zh-TW" altLang="en-US" dirty="0" smtClean="0"/>
              <a:t>後，您可能在停止執行動作時發現 </a:t>
            </a:r>
            <a:r>
              <a:rPr lang="en-US" altLang="zh-TW" dirty="0" smtClean="0"/>
              <a:t>SQL Server </a:t>
            </a:r>
            <a:r>
              <a:rPr lang="zh-TW" altLang="en-US" dirty="0" smtClean="0"/>
              <a:t>正在使用大量處理器時間。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zh-TW" altLang="en-US" dirty="0" smtClean="0"/>
              <a:t>安裝分佈伺服器將導致 </a:t>
            </a:r>
            <a:r>
              <a:rPr lang="en-US" altLang="zh-TW" dirty="0" smtClean="0"/>
              <a:t>WSUS </a:t>
            </a:r>
            <a:r>
              <a:rPr lang="zh-TW" altLang="en-US" dirty="0" smtClean="0"/>
              <a:t>與 </a:t>
            </a:r>
            <a:r>
              <a:rPr lang="en-US" altLang="zh-TW" dirty="0" smtClean="0"/>
              <a:t>Microsoft Update </a:t>
            </a:r>
            <a:r>
              <a:rPr lang="zh-TW" altLang="en-US" dirty="0" smtClean="0"/>
              <a:t>伺服器同步處理。</a:t>
            </a:r>
            <a:r>
              <a:rPr lang="en-US" altLang="zh-TW" dirty="0" smtClean="0"/>
              <a:t>WSUS </a:t>
            </a:r>
            <a:r>
              <a:rPr lang="zh-TW" altLang="en-US" dirty="0" smtClean="0"/>
              <a:t>會在 </a:t>
            </a:r>
            <a:r>
              <a:rPr lang="en-US" altLang="zh-TW" dirty="0" smtClean="0"/>
              <a:t>SQL Server </a:t>
            </a:r>
            <a:r>
              <a:rPr lang="zh-TW" altLang="en-US" dirty="0" smtClean="0"/>
              <a:t>資料庫中儲存此更新資訊。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en-US" altLang="zh-TW" dirty="0" smtClean="0"/>
              <a:t>WSUS </a:t>
            </a:r>
            <a:r>
              <a:rPr lang="zh-TW" altLang="en-US" dirty="0" smtClean="0"/>
              <a:t>必須先完成同步處理，您才能安裝 </a:t>
            </a:r>
            <a:r>
              <a:rPr lang="en-US" altLang="zh-TW" dirty="0" smtClean="0"/>
              <a:t>Client Security</a:t>
            </a:r>
            <a:r>
              <a:rPr lang="zh-TW" altLang="en-US" dirty="0" smtClean="0"/>
              <a:t>。 </a:t>
            </a:r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安裝後問題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dirty="0" smtClean="0">
                <a:solidFill>
                  <a:srgbClr val="4BFF21"/>
                </a:solidFill>
              </a:rPr>
              <a:t>安裝</a:t>
            </a:r>
            <a:r>
              <a:rPr lang="zh-TW" altLang="en-US" sz="3600" dirty="0" smtClean="0">
                <a:solidFill>
                  <a:srgbClr val="4BFF21"/>
                </a:solidFill>
              </a:rPr>
              <a:t>後，通知區域出現驚嘆號警示圖示</a:t>
            </a:r>
            <a:endParaRPr lang="zh-TW" altLang="en-US" sz="3600" dirty="0">
              <a:solidFill>
                <a:srgbClr val="4BFF2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02958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dirty="0" smtClean="0"/>
              <a:t>安裝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後，管理伺服器上的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通知圖示可能會呈現黃色的驚嘆號。此外，也會在 </a:t>
            </a:r>
            <a:r>
              <a:rPr lang="en-US" altLang="zh-TW" dirty="0" smtClean="0"/>
              <a:t>WindowsUpdate.log </a:t>
            </a:r>
            <a:r>
              <a:rPr lang="zh-TW" altLang="en-US" dirty="0" smtClean="0"/>
              <a:t>檔案中記錄錯誤 </a:t>
            </a:r>
            <a:r>
              <a:rPr lang="en-US" altLang="zh-TW" dirty="0" smtClean="0"/>
              <a:t>0x80240016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zh-TW" altLang="en-US" dirty="0" smtClean="0"/>
              <a:t>這個圖示表示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代理程式無法下載定義更新。然而，系統實際上具有正確的定義。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zh-TW" altLang="en-US" dirty="0" smtClean="0"/>
              <a:t>開啟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使用者介面並按一下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立即檢查更新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。若此動作無法解決問題，請登出然後再重新登入，或在驚嘆號圖示上按一下滑鼠右鍵並選擇 </a:t>
            </a:r>
            <a:r>
              <a:rPr lang="en-US" altLang="zh-TW" dirty="0" smtClean="0"/>
              <a:t>[</a:t>
            </a:r>
            <a:r>
              <a:rPr lang="zh-TW" altLang="en-US" dirty="0" smtClean="0"/>
              <a:t>結束</a:t>
            </a:r>
            <a:r>
              <a:rPr lang="en-US" altLang="zh-TW" dirty="0" smtClean="0"/>
              <a:t>]</a:t>
            </a:r>
            <a:r>
              <a:rPr lang="zh-TW" altLang="en-US" dirty="0" smtClean="0"/>
              <a:t>，然後從 </a:t>
            </a:r>
            <a:r>
              <a:rPr lang="en-US" altLang="zh-TW" dirty="0" smtClean="0"/>
              <a:t>[</a:t>
            </a:r>
            <a:r>
              <a:rPr lang="zh-TW" altLang="en-US" dirty="0" smtClean="0"/>
              <a:t>開始</a:t>
            </a:r>
            <a:r>
              <a:rPr lang="en-US" altLang="zh-TW" dirty="0" smtClean="0"/>
              <a:t>] </a:t>
            </a:r>
            <a:r>
              <a:rPr lang="zh-TW" altLang="en-US" dirty="0" smtClean="0"/>
              <a:t>功能表中重新啟動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程式。如此將重新啟動通知圖示。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安裝後問題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2800" dirty="0" smtClean="0">
                <a:solidFill>
                  <a:srgbClr val="4BFF21"/>
                </a:solidFill>
              </a:rPr>
              <a:t>發生</a:t>
            </a:r>
            <a:r>
              <a:rPr lang="zh-TW" altLang="en-US" sz="2800" dirty="0" smtClean="0">
                <a:solidFill>
                  <a:srgbClr val="4BFF21"/>
                </a:solidFill>
              </a:rPr>
              <a:t>錯誤 </a:t>
            </a:r>
            <a:r>
              <a:rPr lang="en-US" altLang="zh-TW" sz="2800" dirty="0" smtClean="0">
                <a:solidFill>
                  <a:srgbClr val="4BFF21"/>
                </a:solidFill>
              </a:rPr>
              <a:t>10002</a:t>
            </a:r>
            <a:endParaRPr lang="zh-TW" altLang="en-US" sz="2800" dirty="0">
              <a:solidFill>
                <a:srgbClr val="4BFF2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5162266"/>
          </a:xfrm>
        </p:spPr>
        <p:txBody>
          <a:bodyPr>
            <a:normAutofit fontScale="55000" lnSpcReduction="20000"/>
          </a:bodyPr>
          <a:lstStyle/>
          <a:p>
            <a:r>
              <a:rPr lang="zh-TW" altLang="en-US" dirty="0" smtClean="0"/>
              <a:t>緊接著完成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安裝後，但在執行設定精靈前，您可能會在事件檢視器的系統記錄中看到右圖錯誤：</a:t>
            </a:r>
          </a:p>
          <a:p>
            <a:r>
              <a:rPr lang="zh-TW" altLang="en-US" dirty="0" smtClean="0"/>
              <a:t>描述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smtClean="0"/>
              <a:t>Management Server Service </a:t>
            </a:r>
            <a:r>
              <a:rPr lang="zh-TW" altLang="en-US" dirty="0" smtClean="0"/>
              <a:t>無法匯入更新的反惡意程式碼定義。回報此錯誤的元件傳回下列的詳細資料</a:t>
            </a:r>
            <a:r>
              <a:rPr lang="en-US" altLang="zh-TW" dirty="0" smtClean="0"/>
              <a:t>:</a:t>
            </a:r>
          </a:p>
          <a:p>
            <a:pPr lvl="1"/>
            <a:r>
              <a:rPr lang="zh-TW" altLang="en-US" dirty="0" smtClean="0"/>
              <a:t>無法開啟登入所要求的資料庫 </a:t>
            </a:r>
            <a:r>
              <a:rPr lang="en-US" altLang="zh-TW" dirty="0" smtClean="0"/>
              <a:t>"</a:t>
            </a:r>
            <a:r>
              <a:rPr lang="en-US" altLang="zh-TW" dirty="0" err="1" smtClean="0"/>
              <a:t>OnePoint</a:t>
            </a:r>
            <a:r>
              <a:rPr lang="en-US" altLang="zh-TW" dirty="0" smtClean="0"/>
              <a:t>"</a:t>
            </a:r>
            <a:r>
              <a:rPr lang="zh-TW" altLang="en-US" dirty="0" smtClean="0"/>
              <a:t>。登入失敗。</a:t>
            </a:r>
          </a:p>
          <a:p>
            <a:pPr lvl="1"/>
            <a:r>
              <a:rPr lang="zh-TW" altLang="en-US" dirty="0" smtClean="0"/>
              <a:t>詳細資料也可能包含下列句子：「找不到預存程序 </a:t>
            </a:r>
            <a:r>
              <a:rPr lang="en-US" altLang="zh-TW" dirty="0" smtClean="0"/>
              <a:t>'</a:t>
            </a:r>
            <a:r>
              <a:rPr lang="en-US" altLang="zh-TW" dirty="0" err="1" smtClean="0"/>
              <a:t>fcs_Get_AM_Version_Information</a:t>
            </a:r>
            <a:r>
              <a:rPr lang="en-US" altLang="zh-TW" dirty="0" smtClean="0"/>
              <a:t>'</a:t>
            </a:r>
            <a:r>
              <a:rPr lang="zh-TW" altLang="en-US" dirty="0" smtClean="0"/>
              <a:t>。」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zh-TW" altLang="en-US" dirty="0" smtClean="0"/>
              <a:t>由於未完整設定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安裝，所以發生錯誤 </a:t>
            </a:r>
            <a:r>
              <a:rPr lang="en-US" altLang="zh-TW" dirty="0" smtClean="0"/>
              <a:t>10002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zh-TW" altLang="en-US" dirty="0" smtClean="0"/>
              <a:t>針對初次作業，啟動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主控台，執行設定精靈。</a:t>
            </a:r>
            <a:endParaRPr lang="zh-TW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sz="half" idx="2"/>
          </p:nvPr>
        </p:nvGraphicFramePr>
        <p:xfrm>
          <a:off x="5104263" y="1143000"/>
          <a:ext cx="3571900" cy="431691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571900"/>
              </a:tblGrid>
              <a:tr h="384997">
                <a:tc>
                  <a:txBody>
                    <a:bodyPr/>
                    <a:lstStyle/>
                    <a:p>
                      <a:r>
                        <a:rPr lang="zh-TW" altLang="en-US" dirty="0"/>
                        <a:t>錯誤訊息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225">
                <a:tc>
                  <a:txBody>
                    <a:bodyPr/>
                    <a:lstStyle/>
                    <a:p>
                      <a:r>
                        <a:rPr lang="zh-TW" altLang="en-US" dirty="0"/>
                        <a:t>事件類型</a:t>
                      </a:r>
                      <a:r>
                        <a:rPr lang="en-US" altLang="zh-TW" dirty="0"/>
                        <a:t>:</a:t>
                      </a:r>
                      <a:r>
                        <a:rPr lang="zh-TW" altLang="en-US" dirty="0"/>
                        <a:t>錯誤</a:t>
                      </a:r>
                    </a:p>
                    <a:p>
                      <a:r>
                        <a:rPr lang="zh-TW" altLang="en-US" dirty="0"/>
                        <a:t>事件來源</a:t>
                      </a:r>
                      <a:r>
                        <a:rPr lang="en-US" altLang="zh-TW" dirty="0"/>
                        <a:t>:</a:t>
                      </a:r>
                      <a:r>
                        <a:rPr lang="en-US" altLang="zh-TW" dirty="0" err="1"/>
                        <a:t>FcsMs</a:t>
                      </a:r>
                      <a:endParaRPr lang="en-US" altLang="zh-TW" dirty="0"/>
                    </a:p>
                    <a:p>
                      <a:r>
                        <a:rPr lang="zh-TW" altLang="en-US" dirty="0"/>
                        <a:t>事件類別目錄</a:t>
                      </a:r>
                      <a:r>
                        <a:rPr lang="en-US" altLang="zh-TW" dirty="0"/>
                        <a:t>:</a:t>
                      </a:r>
                      <a:r>
                        <a:rPr lang="zh-TW" altLang="en-US" dirty="0"/>
                        <a:t>無</a:t>
                      </a:r>
                    </a:p>
                    <a:p>
                      <a:r>
                        <a:rPr lang="zh-TW" altLang="en-US" dirty="0"/>
                        <a:t>事件識別碼</a:t>
                      </a:r>
                      <a:r>
                        <a:rPr lang="en-US" altLang="zh-TW" dirty="0"/>
                        <a:t>:10002</a:t>
                      </a:r>
                    </a:p>
                    <a:p>
                      <a:r>
                        <a:rPr lang="zh-TW" altLang="en-US" dirty="0"/>
                        <a:t>日期</a:t>
                      </a:r>
                      <a:r>
                        <a:rPr lang="en-US" altLang="zh-TW" dirty="0"/>
                        <a:t>:2007/2/27</a:t>
                      </a:r>
                    </a:p>
                    <a:p>
                      <a:r>
                        <a:rPr lang="zh-TW" altLang="en-US" dirty="0"/>
                        <a:t>時間</a:t>
                      </a:r>
                      <a:r>
                        <a:rPr lang="en-US" altLang="zh-TW" dirty="0"/>
                        <a:t>:</a:t>
                      </a:r>
                      <a:r>
                        <a:rPr lang="zh-TW" altLang="en-US" dirty="0"/>
                        <a:t>上午 </a:t>
                      </a:r>
                      <a:r>
                        <a:rPr lang="en-US" altLang="zh-TW" dirty="0"/>
                        <a:t>9:27:24</a:t>
                      </a:r>
                    </a:p>
                    <a:p>
                      <a:r>
                        <a:rPr lang="zh-TW" altLang="en-US" dirty="0"/>
                        <a:t>使用者</a:t>
                      </a:r>
                      <a:r>
                        <a:rPr lang="en-US" altLang="zh-TW" dirty="0"/>
                        <a:t>:</a:t>
                      </a:r>
                      <a:r>
                        <a:rPr lang="zh-TW" altLang="en-US" dirty="0"/>
                        <a:t>不適用</a:t>
                      </a:r>
                    </a:p>
                    <a:p>
                      <a:r>
                        <a:rPr lang="zh-TW" altLang="en-US" dirty="0"/>
                        <a:t>電腦</a:t>
                      </a:r>
                      <a:r>
                        <a:rPr lang="en-US" altLang="zh-TW" dirty="0"/>
                        <a:t>:B3TSTX106</a:t>
                      </a:r>
                    </a:p>
                    <a:p>
                      <a:r>
                        <a:rPr lang="zh-TW" altLang="en-US" dirty="0"/>
                        <a:t>描述</a:t>
                      </a:r>
                      <a:r>
                        <a:rPr lang="en-US" altLang="zh-TW" dirty="0"/>
                        <a:t>:</a:t>
                      </a:r>
                    </a:p>
                    <a:p>
                      <a:r>
                        <a:rPr lang="en-US" altLang="zh-TW" dirty="0"/>
                        <a:t>Management Server Service </a:t>
                      </a:r>
                      <a:r>
                        <a:rPr lang="zh-TW" altLang="en-US" dirty="0"/>
                        <a:t>無法匯入更新的反惡意程式碼定義。回報此錯誤的元件傳回下列的詳細</a:t>
                      </a:r>
                      <a:r>
                        <a:rPr lang="zh-TW" altLang="en-US" dirty="0" smtClean="0"/>
                        <a:t>資料：無法</a:t>
                      </a:r>
                      <a:r>
                        <a:rPr lang="zh-TW" altLang="en-US" dirty="0"/>
                        <a:t>開啟登入所要求的資料庫 </a:t>
                      </a:r>
                      <a:r>
                        <a:rPr lang="en-US" altLang="zh-TW" dirty="0"/>
                        <a:t>"</a:t>
                      </a:r>
                      <a:r>
                        <a:rPr lang="en-US" altLang="zh-TW" dirty="0" err="1"/>
                        <a:t>OnePoint</a:t>
                      </a:r>
                      <a:r>
                        <a:rPr lang="en-US" altLang="zh-TW" dirty="0"/>
                        <a:t>"</a:t>
                      </a:r>
                      <a:r>
                        <a:rPr lang="zh-TW" altLang="en-US" dirty="0"/>
                        <a:t>。登入失敗。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安裝後問題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100" dirty="0" smtClean="0">
                <a:solidFill>
                  <a:srgbClr val="4BFF21"/>
                </a:solidFill>
              </a:rPr>
              <a:t>無法</a:t>
            </a:r>
            <a:r>
              <a:rPr lang="zh-TW" altLang="en-US" sz="3100" dirty="0" smtClean="0">
                <a:solidFill>
                  <a:srgbClr val="4BFF21"/>
                </a:solidFill>
              </a:rPr>
              <a:t>在遠端報告伺服器上存取報表 </a:t>
            </a:r>
            <a:endParaRPr lang="zh-TW" altLang="en-US" sz="3100" dirty="0">
              <a:solidFill>
                <a:srgbClr val="4BFF21"/>
              </a:solidFill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0" y="1142999"/>
            <a:ext cx="9144000" cy="5175914"/>
          </a:xfrm>
        </p:spPr>
        <p:txBody>
          <a:bodyPr>
            <a:normAutofit fontScale="55000" lnSpcReduction="20000"/>
          </a:bodyPr>
          <a:lstStyle/>
          <a:p>
            <a:r>
              <a:rPr lang="zh-TW" altLang="en-US" dirty="0" smtClean="0"/>
              <a:t>安裝 </a:t>
            </a:r>
            <a:r>
              <a:rPr lang="en-US" dirty="0" smtClean="0"/>
              <a:t>SQL Server Reporting Services </a:t>
            </a:r>
            <a:r>
              <a:rPr lang="zh-TW" altLang="en-US" dirty="0" smtClean="0"/>
              <a:t>後，嘗試存取遠端報表管理員可能會導致下列訊息出現：「目前的識別 </a:t>
            </a:r>
            <a:r>
              <a:rPr lang="en-US" altLang="zh-TW" dirty="0" smtClean="0"/>
              <a:t>(</a:t>
            </a:r>
            <a:r>
              <a:rPr lang="en-US" dirty="0" smtClean="0"/>
              <a:t>NT AUTHORITY\NETWORK SERVICE) </a:t>
            </a:r>
            <a:r>
              <a:rPr lang="zh-TW" altLang="en-US" dirty="0" smtClean="0"/>
              <a:t>沒有 </a:t>
            </a:r>
            <a:r>
              <a:rPr lang="en-US" altLang="zh-TW" dirty="0" smtClean="0"/>
              <a:t>'</a:t>
            </a:r>
            <a:r>
              <a:rPr lang="en-US" dirty="0" smtClean="0"/>
              <a:t>C:\Windows\Microsoft.Net\Framework\v2.0.50727\Temporary ASP.NET Files </a:t>
            </a:r>
            <a:r>
              <a:rPr lang="zh-TW" altLang="en-US" dirty="0" smtClean="0"/>
              <a:t>的寫入權限。」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zh-TW" altLang="en-US" dirty="0" smtClean="0"/>
              <a:t>包含遠端 </a:t>
            </a:r>
            <a:r>
              <a:rPr lang="en-US" dirty="0" smtClean="0"/>
              <a:t>MOM </a:t>
            </a:r>
            <a:r>
              <a:rPr lang="zh-TW" altLang="en-US" dirty="0" smtClean="0"/>
              <a:t>報告伺服器的拓撲可能會發生此問題。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zh-TW" altLang="en-US" dirty="0" smtClean="0"/>
              <a:t>若要解決此問題，必須將網路服務寫入權限，明確授予遠端 </a:t>
            </a:r>
            <a:r>
              <a:rPr lang="en-US" dirty="0" smtClean="0"/>
              <a:t>MOM </a:t>
            </a:r>
            <a:r>
              <a:rPr lang="zh-TW" altLang="en-US" dirty="0" smtClean="0"/>
              <a:t>報告伺服器上的 </a:t>
            </a:r>
            <a:r>
              <a:rPr lang="en-US" altLang="zh-TW" dirty="0" smtClean="0"/>
              <a:t>.</a:t>
            </a:r>
            <a:r>
              <a:rPr lang="en-US" dirty="0" smtClean="0"/>
              <a:t>NET Framework </a:t>
            </a:r>
            <a:r>
              <a:rPr lang="zh-TW" altLang="en-US" dirty="0" smtClean="0"/>
              <a:t>資料夾。</a:t>
            </a:r>
          </a:p>
          <a:p>
            <a:pPr lvl="1"/>
            <a:r>
              <a:rPr lang="zh-TW" altLang="en-US" dirty="0" smtClean="0"/>
              <a:t>將寫入權限授予 </a:t>
            </a:r>
            <a:r>
              <a:rPr lang="en-US" altLang="zh-TW" dirty="0" smtClean="0"/>
              <a:t>.</a:t>
            </a:r>
            <a:r>
              <a:rPr lang="en-US" dirty="0" smtClean="0"/>
              <a:t>NET Framework </a:t>
            </a:r>
            <a:r>
              <a:rPr lang="zh-TW" altLang="en-US" dirty="0" smtClean="0"/>
              <a:t>資料夾 開啟下列資料夾：</a:t>
            </a:r>
            <a:r>
              <a:rPr lang="en-US" dirty="0" smtClean="0"/>
              <a:t>C:\Windows\Microsoft.Net\Framework\ v2.0.50727\Temporary ASP.NET Files</a:t>
            </a:r>
          </a:p>
          <a:p>
            <a:pPr lvl="2"/>
            <a:r>
              <a:rPr lang="zh-TW" altLang="en-US" dirty="0" smtClean="0"/>
              <a:t>在資料夾上按一下滑鼠右鍵，再按一下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共用和安全性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</a:t>
            </a:r>
          </a:p>
          <a:p>
            <a:pPr lvl="2"/>
            <a:r>
              <a:rPr lang="zh-TW" altLang="en-US" dirty="0" smtClean="0"/>
              <a:t>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安全性</a:t>
            </a:r>
            <a:r>
              <a:rPr lang="en-US" altLang="zh-TW" dirty="0" smtClean="0"/>
              <a:t>] </a:t>
            </a:r>
            <a:r>
              <a:rPr lang="zh-TW" altLang="en-US" dirty="0" smtClean="0"/>
              <a:t>索引標籤，然後按一下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新增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</a:t>
            </a:r>
          </a:p>
          <a:p>
            <a:pPr lvl="2"/>
            <a:r>
              <a:rPr lang="zh-TW" altLang="en-US" dirty="0" smtClean="0"/>
              <a:t>在 </a:t>
            </a:r>
            <a:r>
              <a:rPr lang="en-US" altLang="zh-TW" dirty="0" smtClean="0"/>
              <a:t>[</a:t>
            </a:r>
            <a:r>
              <a:rPr lang="zh-TW" altLang="en-US" dirty="0" smtClean="0"/>
              <a:t>輸入物件名稱來選取</a:t>
            </a:r>
            <a:r>
              <a:rPr lang="en-US" altLang="zh-TW" dirty="0" smtClean="0"/>
              <a:t>] </a:t>
            </a:r>
            <a:r>
              <a:rPr lang="zh-TW" altLang="en-US" dirty="0" smtClean="0"/>
              <a:t>方塊中，鍵入 </a:t>
            </a:r>
            <a:r>
              <a:rPr lang="en-US" dirty="0" smtClean="0"/>
              <a:t>Network Service，</a:t>
            </a:r>
            <a:r>
              <a:rPr lang="zh-TW" altLang="en-US" dirty="0" smtClean="0"/>
              <a:t>然後按一下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確定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</a:t>
            </a:r>
          </a:p>
          <a:p>
            <a:pPr lvl="2"/>
            <a:r>
              <a:rPr lang="zh-TW" altLang="en-US" dirty="0" smtClean="0"/>
              <a:t>在 </a:t>
            </a:r>
            <a:r>
              <a:rPr lang="en-US" altLang="zh-TW" dirty="0" smtClean="0"/>
              <a:t>[</a:t>
            </a:r>
            <a:r>
              <a:rPr lang="zh-TW" altLang="en-US" dirty="0" smtClean="0"/>
              <a:t>允許</a:t>
            </a:r>
            <a:r>
              <a:rPr lang="en-US" altLang="zh-TW" dirty="0" smtClean="0"/>
              <a:t>] </a:t>
            </a:r>
            <a:r>
              <a:rPr lang="zh-TW" altLang="en-US" dirty="0" smtClean="0"/>
              <a:t>下，確定已選取 </a:t>
            </a:r>
            <a:r>
              <a:rPr lang="en-US" altLang="zh-TW" dirty="0" smtClean="0"/>
              <a:t>[</a:t>
            </a:r>
            <a:r>
              <a:rPr lang="zh-TW" altLang="en-US" dirty="0" smtClean="0"/>
              <a:t>讀取與執行</a:t>
            </a:r>
            <a:r>
              <a:rPr lang="en-US" altLang="zh-TW" dirty="0" smtClean="0"/>
              <a:t>]</a:t>
            </a:r>
            <a:r>
              <a:rPr lang="zh-TW" altLang="en-US" dirty="0" smtClean="0"/>
              <a:t>、</a:t>
            </a:r>
            <a:r>
              <a:rPr lang="en-US" altLang="zh-TW" dirty="0" smtClean="0"/>
              <a:t>[</a:t>
            </a:r>
            <a:r>
              <a:rPr lang="zh-TW" altLang="en-US" dirty="0" smtClean="0"/>
              <a:t>列出資料夾內容</a:t>
            </a:r>
            <a:r>
              <a:rPr lang="en-US" altLang="zh-TW" dirty="0" smtClean="0"/>
              <a:t>] </a:t>
            </a:r>
            <a:r>
              <a:rPr lang="zh-TW" altLang="en-US" dirty="0" smtClean="0"/>
              <a:t>及 </a:t>
            </a:r>
            <a:r>
              <a:rPr lang="en-US" altLang="zh-TW" dirty="0" smtClean="0"/>
              <a:t>[</a:t>
            </a:r>
            <a:r>
              <a:rPr lang="zh-TW" altLang="en-US" dirty="0" smtClean="0"/>
              <a:t>讀取</a:t>
            </a:r>
            <a:r>
              <a:rPr lang="en-US" altLang="zh-TW" dirty="0" smtClean="0"/>
              <a:t>] </a:t>
            </a:r>
            <a:r>
              <a:rPr lang="zh-TW" altLang="en-US" dirty="0" smtClean="0"/>
              <a:t>核取方塊。</a:t>
            </a:r>
          </a:p>
          <a:p>
            <a:pPr lvl="2"/>
            <a:r>
              <a:rPr lang="zh-TW" altLang="en-US" dirty="0" smtClean="0"/>
              <a:t>在 </a:t>
            </a:r>
            <a:r>
              <a:rPr lang="en-US" altLang="zh-TW" dirty="0" smtClean="0"/>
              <a:t>[</a:t>
            </a:r>
            <a:r>
              <a:rPr lang="zh-TW" altLang="en-US" dirty="0" smtClean="0"/>
              <a:t>允許</a:t>
            </a:r>
            <a:r>
              <a:rPr lang="en-US" altLang="zh-TW" dirty="0" smtClean="0"/>
              <a:t>] </a:t>
            </a:r>
            <a:r>
              <a:rPr lang="zh-TW" altLang="en-US" dirty="0" smtClean="0"/>
              <a:t>下，選取 </a:t>
            </a:r>
            <a:r>
              <a:rPr lang="en-US" altLang="zh-TW" dirty="0" smtClean="0"/>
              <a:t>[</a:t>
            </a:r>
            <a:r>
              <a:rPr lang="zh-TW" altLang="en-US" dirty="0" smtClean="0"/>
              <a:t>寫入</a:t>
            </a:r>
            <a:r>
              <a:rPr lang="en-US" altLang="zh-TW" dirty="0" smtClean="0"/>
              <a:t>] </a:t>
            </a:r>
            <a:r>
              <a:rPr lang="zh-TW" altLang="en-US" dirty="0" smtClean="0"/>
              <a:t>核取方塊，然後按一下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確定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</a:t>
            </a:r>
          </a:p>
          <a:p>
            <a:pPr lvl="2"/>
            <a:r>
              <a:rPr lang="zh-TW" altLang="en-US" dirty="0" smtClean="0"/>
              <a:t>在出現的警告訊息中，按一下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是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一般疑難排解</a:t>
            </a:r>
          </a:p>
          <a:p>
            <a:r>
              <a:rPr lang="zh-TW" altLang="en-US" smtClean="0"/>
              <a:t>記錄檔概觀</a:t>
            </a:r>
          </a:p>
          <a:p>
            <a:r>
              <a:rPr lang="zh-TW" altLang="en-US" smtClean="0"/>
              <a:t>疑難排解部署</a:t>
            </a:r>
          </a:p>
          <a:p>
            <a:r>
              <a:rPr lang="zh-TW" altLang="en-US" smtClean="0"/>
              <a:t>疑難排解作業</a:t>
            </a:r>
          </a:p>
          <a:p>
            <a:r>
              <a:rPr lang="zh-TW" altLang="en-US" smtClean="0"/>
              <a:t>疑難排解用戶端電腦</a:t>
            </a:r>
          </a:p>
        </p:txBody>
      </p:sp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安裝後問題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100" dirty="0" smtClean="0">
                <a:solidFill>
                  <a:srgbClr val="4BFF21"/>
                </a:solidFill>
              </a:rPr>
              <a:t>資料傳輸</a:t>
            </a:r>
            <a:r>
              <a:rPr lang="zh-TW" altLang="en-US" sz="3100" dirty="0" smtClean="0">
                <a:solidFill>
                  <a:srgbClr val="4BFF21"/>
                </a:solidFill>
              </a:rPr>
              <a:t>工作失敗，發生事件識別碼 </a:t>
            </a:r>
            <a:r>
              <a:rPr lang="en-US" altLang="zh-TW" sz="3100" dirty="0" smtClean="0">
                <a:solidFill>
                  <a:srgbClr val="4BFF21"/>
                </a:solidFill>
              </a:rPr>
              <a:t>81</a:t>
            </a:r>
            <a:endParaRPr lang="zh-TW" altLang="en-US" sz="3100" dirty="0">
              <a:solidFill>
                <a:srgbClr val="4BFF2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zh-TW" altLang="en-US" dirty="0" smtClean="0"/>
              <a:t>如果集合資料庫和報告資料庫位於不同的系統，且 </a:t>
            </a:r>
            <a:r>
              <a:rPr lang="en-US" altLang="zh-TW" dirty="0" smtClean="0"/>
              <a:t>SQL Server Agent </a:t>
            </a:r>
            <a:r>
              <a:rPr lang="zh-TW" altLang="en-US" dirty="0" smtClean="0"/>
              <a:t>服務 </a:t>
            </a:r>
            <a:r>
              <a:rPr lang="en-US" altLang="zh-TW" dirty="0" smtClean="0"/>
              <a:t>(</a:t>
            </a:r>
            <a:r>
              <a:rPr lang="zh-TW" altLang="en-US" dirty="0" smtClean="0"/>
              <a:t>以本機系統身份</a:t>
            </a:r>
            <a:r>
              <a:rPr lang="en-US" altLang="zh-TW" dirty="0" smtClean="0"/>
              <a:t>) </a:t>
            </a:r>
            <a:r>
              <a:rPr lang="zh-TW" altLang="en-US" dirty="0" smtClean="0"/>
              <a:t>正在包含報告資料庫的伺服器上執行，則可在應用程式記錄中看到右列錯誤：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zh-TW" altLang="en-US" dirty="0" smtClean="0"/>
              <a:t>如果在包含報告資料庫的伺服器上用來執行 </a:t>
            </a:r>
            <a:r>
              <a:rPr lang="en-US" altLang="zh-TW" dirty="0" smtClean="0"/>
              <a:t>SQL Server </a:t>
            </a:r>
            <a:r>
              <a:rPr lang="zh-TW" altLang="en-US" dirty="0" smtClean="0"/>
              <a:t>代理程式的帳戶，沒有其他伺服器上的集合資料庫權限，則將發生此錯誤。此錯誤發生的原因通常是將 </a:t>
            </a:r>
            <a:r>
              <a:rPr lang="en-US" altLang="zh-TW" dirty="0" smtClean="0"/>
              <a:t>SQL Server </a:t>
            </a:r>
            <a:r>
              <a:rPr lang="zh-TW" altLang="en-US" dirty="0" smtClean="0"/>
              <a:t>代理程式當成本機系統執行所致。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zh-TW" altLang="en-US" dirty="0" smtClean="0"/>
              <a:t>建議您將 </a:t>
            </a:r>
            <a:r>
              <a:rPr lang="en-US" altLang="zh-TW" dirty="0" smtClean="0"/>
              <a:t>SQL Server Agent </a:t>
            </a:r>
            <a:r>
              <a:rPr lang="zh-TW" altLang="en-US" dirty="0" smtClean="0"/>
              <a:t>服務帳戶當成網域使用者帳戶。如果您針對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使用現有的 </a:t>
            </a:r>
            <a:r>
              <a:rPr lang="en-US" altLang="zh-TW" dirty="0" smtClean="0"/>
              <a:t>SQL Server </a:t>
            </a:r>
            <a:r>
              <a:rPr lang="zh-TW" altLang="en-US" dirty="0" smtClean="0"/>
              <a:t>電腦，則您可能沒有使用網域使用者帳戶的 </a:t>
            </a:r>
            <a:r>
              <a:rPr lang="en-US" altLang="zh-TW" dirty="0" smtClean="0"/>
              <a:t>SQL Server Agent </a:t>
            </a:r>
            <a:r>
              <a:rPr lang="zh-TW" altLang="en-US" dirty="0" smtClean="0"/>
              <a:t>服務。</a:t>
            </a:r>
          </a:p>
          <a:p>
            <a:pPr lvl="1"/>
            <a:r>
              <a:rPr lang="zh-TW" altLang="en-US" dirty="0" smtClean="0"/>
              <a:t>為了讓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正確運作，您必須將 </a:t>
            </a:r>
            <a:r>
              <a:rPr lang="en-US" altLang="zh-TW" dirty="0" smtClean="0"/>
              <a:t>SQL Server Agent </a:t>
            </a:r>
            <a:r>
              <a:rPr lang="zh-TW" altLang="en-US" dirty="0" smtClean="0"/>
              <a:t>服務在報告資料庫上執行時所使用的帳戶權限，授予管理、集合和報告伺服器上的集合資料庫。這個動作可讓 </a:t>
            </a:r>
            <a:r>
              <a:rPr lang="en-US" altLang="zh-TW" dirty="0" smtClean="0"/>
              <a:t>Client Security DTS </a:t>
            </a:r>
            <a:r>
              <a:rPr lang="zh-TW" altLang="en-US" dirty="0" smtClean="0"/>
              <a:t>帳戶存取集合資料庫。</a:t>
            </a:r>
          </a:p>
          <a:p>
            <a:pPr lvl="1"/>
            <a:r>
              <a:rPr lang="zh-TW" altLang="en-US" dirty="0" smtClean="0"/>
              <a:t>若要授予權限，請執行下列動作：在管理、集合和報告伺服器上，將報告資料庫的 </a:t>
            </a:r>
            <a:r>
              <a:rPr lang="en-US" altLang="zh-TW" dirty="0" smtClean="0"/>
              <a:t>SQL Server Agent </a:t>
            </a:r>
            <a:r>
              <a:rPr lang="zh-TW" altLang="en-US" dirty="0" smtClean="0"/>
              <a:t>服務執行時所使用的網域使用者帳戶，新增到 </a:t>
            </a:r>
            <a:r>
              <a:rPr lang="en-US" altLang="zh-TW" dirty="0" smtClean="0"/>
              <a:t>SQLServer2005MSSQLUser $</a:t>
            </a:r>
            <a:r>
              <a:rPr lang="en-US" altLang="zh-TW" dirty="0" err="1" smtClean="0"/>
              <a:t>computername</a:t>
            </a:r>
            <a:r>
              <a:rPr lang="en-US" altLang="zh-TW" dirty="0" smtClean="0"/>
              <a:t>$ MSSQLSERVER </a:t>
            </a:r>
            <a:r>
              <a:rPr lang="zh-TW" altLang="en-US" dirty="0" smtClean="0"/>
              <a:t>群組。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half" idx="2"/>
          </p:nvPr>
        </p:nvGraphicFramePr>
        <p:xfrm>
          <a:off x="4648200" y="1920875"/>
          <a:ext cx="4038600" cy="41859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38600"/>
              </a:tblGrid>
              <a:tr h="428628">
                <a:tc>
                  <a:txBody>
                    <a:bodyPr/>
                    <a:lstStyle/>
                    <a:p>
                      <a:r>
                        <a:rPr lang="zh-TW" altLang="en-US" sz="1800"/>
                        <a:t>錯誤訊息 </a:t>
                      </a:r>
                      <a:endParaRPr lang="zh-TW" alt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0579" marR="60579" marT="30290" marB="30290" anchor="ctr"/>
                </a:tc>
              </a:tr>
              <a:tr h="3757332"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來源</a:t>
                      </a:r>
                      <a:r>
                        <a:rPr lang="en-US" altLang="zh-TW" sz="1800" dirty="0"/>
                        <a:t>:</a:t>
                      </a:r>
                      <a:r>
                        <a:rPr lang="en-US" sz="1800" dirty="0" err="1"/>
                        <a:t>DataTransformationServices</a:t>
                      </a:r>
                      <a:endParaRPr lang="en-US" sz="1800" dirty="0"/>
                    </a:p>
                    <a:p>
                      <a:r>
                        <a:rPr lang="zh-TW" altLang="en-US" sz="1800" dirty="0"/>
                        <a:t>識別碼</a:t>
                      </a:r>
                      <a:r>
                        <a:rPr lang="en-US" altLang="zh-TW" sz="1800" dirty="0"/>
                        <a:t>: 81</a:t>
                      </a:r>
                    </a:p>
                    <a:p>
                      <a:r>
                        <a:rPr lang="zh-TW" altLang="en-US" sz="1800" dirty="0"/>
                        <a:t>錯誤來源</a:t>
                      </a:r>
                      <a:r>
                        <a:rPr lang="en-US" altLang="zh-TW" sz="1800" dirty="0"/>
                        <a:t>:</a:t>
                      </a:r>
                      <a:r>
                        <a:rPr lang="en-US" sz="1800" dirty="0"/>
                        <a:t>Microsoft Data Transformation Services (DTS) </a:t>
                      </a:r>
                      <a:r>
                        <a:rPr lang="zh-TW" altLang="en-US" sz="1800" dirty="0"/>
                        <a:t>封裝</a:t>
                      </a:r>
                    </a:p>
                    <a:p>
                      <a:r>
                        <a:rPr lang="zh-TW" altLang="en-US" sz="1800" dirty="0"/>
                        <a:t>錯誤描述</a:t>
                      </a:r>
                      <a:r>
                        <a:rPr lang="en-US" altLang="zh-TW" sz="1800" dirty="0"/>
                        <a:t>:</a:t>
                      </a:r>
                      <a:r>
                        <a:rPr lang="zh-TW" altLang="en-US" sz="1800" dirty="0"/>
                        <a:t>封裝因步驟 </a:t>
                      </a:r>
                      <a:r>
                        <a:rPr lang="en-US" sz="1800" dirty="0"/>
                        <a:t>DTSStep_DTSTransferObjectsTask_1 </a:t>
                      </a:r>
                      <a:r>
                        <a:rPr lang="zh-TW" altLang="en-US" sz="1800" dirty="0"/>
                        <a:t>失敗而失敗。</a:t>
                      </a:r>
                    </a:p>
                    <a:p>
                      <a:r>
                        <a:rPr lang="zh-TW" altLang="en-US" sz="1800" dirty="0"/>
                        <a:t>錯誤碼</a:t>
                      </a:r>
                      <a:r>
                        <a:rPr lang="en-US" altLang="zh-TW" sz="1800" dirty="0"/>
                        <a:t>: 80040428</a:t>
                      </a:r>
                    </a:p>
                    <a:p>
                      <a:r>
                        <a:rPr lang="en-US" altLang="zh-TW" sz="1800" dirty="0"/>
                        <a:t>\</a:t>
                      </a:r>
                      <a:r>
                        <a:rPr lang="zh-TW" altLang="en-US" sz="1800" dirty="0"/>
                        <a:t>錯誤說明檔</a:t>
                      </a:r>
                      <a:r>
                        <a:rPr lang="en-US" altLang="zh-TW" sz="1800" dirty="0"/>
                        <a:t>:</a:t>
                      </a:r>
                      <a:r>
                        <a:rPr lang="en-US" sz="1800" dirty="0"/>
                        <a:t>sqldts80.hlp</a:t>
                      </a:r>
                    </a:p>
                    <a:p>
                      <a:r>
                        <a:rPr lang="zh-TW" altLang="en-US" sz="1800" dirty="0"/>
                        <a:t>錯誤說明內容識別碼</a:t>
                      </a:r>
                      <a:r>
                        <a:rPr lang="en-US" altLang="zh-TW" sz="1800" dirty="0"/>
                        <a:t>:700</a:t>
                      </a:r>
                      <a:endParaRPr lang="en-US" altLang="zh-TW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0579" marR="60579" marT="30290" marB="30290" anchor="ctr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安裝後問題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100" dirty="0" smtClean="0">
                <a:solidFill>
                  <a:srgbClr val="4BFF21"/>
                </a:solidFill>
              </a:rPr>
              <a:t>[</a:t>
            </a:r>
            <a:r>
              <a:rPr lang="zh-TW" altLang="en-US" sz="3100" dirty="0" smtClean="0">
                <a:solidFill>
                  <a:srgbClr val="4BFF21"/>
                </a:solidFill>
              </a:rPr>
              <a:t>擱置的動作</a:t>
            </a:r>
            <a:r>
              <a:rPr lang="en-US" altLang="zh-TW" sz="3100" dirty="0" smtClean="0">
                <a:solidFill>
                  <a:srgbClr val="4BFF21"/>
                </a:solidFill>
              </a:rPr>
              <a:t>] </a:t>
            </a:r>
            <a:r>
              <a:rPr lang="zh-TW" altLang="en-US" sz="3100" dirty="0" smtClean="0">
                <a:solidFill>
                  <a:srgbClr val="4BFF21"/>
                </a:solidFill>
              </a:rPr>
              <a:t>下未出現用戶端電腦 </a:t>
            </a:r>
            <a:endParaRPr lang="zh-TW" altLang="en-US" sz="3100" dirty="0">
              <a:solidFill>
                <a:srgbClr val="4BFF21"/>
              </a:solidFill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793776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用戶端電腦可能不會列在 </a:t>
            </a:r>
            <a:r>
              <a:rPr lang="en-US" altLang="zh-TW" dirty="0" smtClean="0"/>
              <a:t>MOM </a:t>
            </a:r>
            <a:r>
              <a:rPr lang="zh-TW" altLang="en-US" dirty="0" smtClean="0"/>
              <a:t>系統管理員主控台的 </a:t>
            </a:r>
            <a:r>
              <a:rPr lang="en-US" altLang="zh-TW" dirty="0" smtClean="0"/>
              <a:t>[</a:t>
            </a:r>
            <a:r>
              <a:rPr lang="zh-TW" altLang="en-US" dirty="0" smtClean="0"/>
              <a:t>擱置的動作</a:t>
            </a:r>
            <a:r>
              <a:rPr lang="en-US" altLang="zh-TW" dirty="0" smtClean="0"/>
              <a:t>] </a:t>
            </a:r>
            <a:r>
              <a:rPr lang="zh-TW" altLang="en-US" dirty="0" smtClean="0"/>
              <a:t>下。</a:t>
            </a:r>
          </a:p>
          <a:p>
            <a:r>
              <a:rPr lang="zh-TW" altLang="en-US" dirty="0" smtClean="0"/>
              <a:t>背景</a:t>
            </a:r>
          </a:p>
          <a:p>
            <a:pPr lvl="1"/>
            <a:r>
              <a:rPr lang="zh-TW" altLang="en-US" dirty="0" smtClean="0"/>
              <a:t>若要檢視用戶端電腦，請依序展開 </a:t>
            </a:r>
            <a:r>
              <a:rPr lang="en-US" altLang="zh-TW" dirty="0" smtClean="0"/>
              <a:t>[</a:t>
            </a:r>
            <a:r>
              <a:rPr lang="zh-TW" altLang="en-US" dirty="0" smtClean="0"/>
              <a:t>系統管理</a:t>
            </a:r>
            <a:r>
              <a:rPr lang="en-US" altLang="zh-TW" dirty="0" smtClean="0"/>
              <a:t>] </a:t>
            </a:r>
            <a:r>
              <a:rPr lang="zh-TW" altLang="en-US" dirty="0" smtClean="0"/>
              <a:t>及 </a:t>
            </a:r>
            <a:r>
              <a:rPr lang="en-US" altLang="zh-TW" dirty="0" smtClean="0"/>
              <a:t>[</a:t>
            </a:r>
            <a:r>
              <a:rPr lang="zh-TW" altLang="en-US" dirty="0" smtClean="0"/>
              <a:t>電腦</a:t>
            </a:r>
            <a:r>
              <a:rPr lang="en-US" altLang="zh-TW" dirty="0" smtClean="0"/>
              <a:t>]</a:t>
            </a:r>
            <a:r>
              <a:rPr lang="zh-TW" altLang="en-US" dirty="0" smtClean="0"/>
              <a:t>，再按一下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擱置的動作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解決方案</a:t>
            </a:r>
          </a:p>
          <a:p>
            <a:pPr lvl="1"/>
            <a:r>
              <a:rPr lang="zh-TW" altLang="en-US" dirty="0" smtClean="0"/>
              <a:t>確認管理伺服器符合以下所有條件：</a:t>
            </a:r>
          </a:p>
          <a:p>
            <a:pPr lvl="2"/>
            <a:r>
              <a:rPr lang="zh-TW" altLang="en-US" dirty="0" smtClean="0"/>
              <a:t>如果電腦已安裝防火牆，請確定 </a:t>
            </a:r>
            <a:r>
              <a:rPr lang="en-US" altLang="zh-TW" dirty="0" smtClean="0"/>
              <a:t>UDP/TCP </a:t>
            </a:r>
            <a:r>
              <a:rPr lang="zh-TW" altLang="en-US" dirty="0" smtClean="0"/>
              <a:t>連接埠 </a:t>
            </a:r>
            <a:r>
              <a:rPr lang="en-US" altLang="zh-TW" dirty="0" smtClean="0"/>
              <a:t>1270 </a:t>
            </a:r>
            <a:r>
              <a:rPr lang="zh-TW" altLang="en-US" dirty="0" smtClean="0"/>
              <a:t>已開啟。</a:t>
            </a:r>
          </a:p>
          <a:p>
            <a:pPr lvl="2"/>
            <a:r>
              <a:rPr lang="zh-TW" altLang="en-US" dirty="0" smtClean="0"/>
              <a:t>電腦的安全性原則允許將 </a:t>
            </a:r>
            <a:r>
              <a:rPr lang="en-US" altLang="zh-TW" dirty="0" smtClean="0"/>
              <a:t>[</a:t>
            </a:r>
            <a:r>
              <a:rPr lang="zh-TW" altLang="en-US" dirty="0" smtClean="0"/>
              <a:t>從網路存取這台電腦</a:t>
            </a:r>
            <a:r>
              <a:rPr lang="en-US" altLang="zh-TW" dirty="0" smtClean="0"/>
              <a:t>] </a:t>
            </a:r>
            <a:r>
              <a:rPr lang="zh-TW" altLang="en-US" dirty="0" smtClean="0"/>
              <a:t>權限設定為 </a:t>
            </a:r>
            <a:r>
              <a:rPr lang="en-US" altLang="zh-TW" dirty="0" smtClean="0"/>
              <a:t>[Everyone] (</a:t>
            </a:r>
            <a:r>
              <a:rPr lang="zh-TW" altLang="en-US" dirty="0" smtClean="0"/>
              <a:t>在用戶端不是網域成員的情況下</a:t>
            </a:r>
            <a:r>
              <a:rPr lang="en-US" altLang="zh-TW" dirty="0" smtClean="0"/>
              <a:t>) </a:t>
            </a:r>
            <a:r>
              <a:rPr lang="zh-TW" altLang="en-US" dirty="0" smtClean="0"/>
              <a:t>或 </a:t>
            </a:r>
            <a:r>
              <a:rPr lang="en-US" altLang="zh-TW" dirty="0" smtClean="0"/>
              <a:t>[Authenticated Users] (</a:t>
            </a:r>
            <a:r>
              <a:rPr lang="zh-TW" altLang="en-US" dirty="0" smtClean="0"/>
              <a:t>適用於網域成員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安裝後問題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100" dirty="0" smtClean="0">
                <a:solidFill>
                  <a:srgbClr val="4BFF21"/>
                </a:solidFill>
              </a:rPr>
              <a:t>發生</a:t>
            </a:r>
            <a:r>
              <a:rPr lang="zh-TW" altLang="en-US" sz="3100" dirty="0" smtClean="0">
                <a:solidFill>
                  <a:srgbClr val="4BFF21"/>
                </a:solidFill>
              </a:rPr>
              <a:t>事件識別碼 </a:t>
            </a:r>
            <a:r>
              <a:rPr lang="en-US" altLang="zh-TW" sz="3100" dirty="0" smtClean="0">
                <a:solidFill>
                  <a:srgbClr val="4BFF21"/>
                </a:solidFill>
              </a:rPr>
              <a:t>10016</a:t>
            </a:r>
            <a:endParaRPr lang="zh-TW" altLang="en-US" sz="3100" dirty="0">
              <a:solidFill>
                <a:srgbClr val="4BFF2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043377"/>
          </a:xfrm>
        </p:spPr>
        <p:txBody>
          <a:bodyPr>
            <a:normAutofit fontScale="55000" lnSpcReduction="20000"/>
          </a:bodyPr>
          <a:lstStyle/>
          <a:p>
            <a:r>
              <a:rPr lang="zh-TW" altLang="en-US" dirty="0" smtClean="0"/>
              <a:t>在報告伺服器的系統記錄中，您可能會看到事件識別碼 </a:t>
            </a:r>
            <a:r>
              <a:rPr lang="en-US" altLang="zh-TW" dirty="0" smtClean="0"/>
              <a:t>10016 </a:t>
            </a:r>
            <a:r>
              <a:rPr lang="zh-TW" altLang="en-US" dirty="0" smtClean="0"/>
              <a:t>與下列類似資訊：</a:t>
            </a:r>
          </a:p>
          <a:p>
            <a:r>
              <a:rPr lang="zh-TW" altLang="en-US" b="1" dirty="0" smtClean="0"/>
              <a:t>背景</a:t>
            </a:r>
          </a:p>
          <a:p>
            <a:pPr lvl="1"/>
            <a:r>
              <a:rPr lang="en-US" altLang="zh-TW" dirty="0" smtClean="0"/>
              <a:t>"NETWORK SERVICE" </a:t>
            </a:r>
            <a:r>
              <a:rPr lang="zh-TW" altLang="en-US" dirty="0" smtClean="0"/>
              <a:t>帳戶在 </a:t>
            </a:r>
            <a:r>
              <a:rPr lang="en-US" altLang="zh-TW" dirty="0" smtClean="0"/>
              <a:t>DCOM </a:t>
            </a:r>
            <a:r>
              <a:rPr lang="zh-TW" altLang="en-US" dirty="0" smtClean="0"/>
              <a:t>中沒有啟用權限。</a:t>
            </a:r>
          </a:p>
          <a:p>
            <a:r>
              <a:rPr lang="zh-TW" altLang="en-US" b="1" dirty="0" smtClean="0"/>
              <a:t>解決方案</a:t>
            </a:r>
          </a:p>
          <a:p>
            <a:pPr lvl="1"/>
            <a:r>
              <a:rPr lang="zh-TW" altLang="en-US" dirty="0" smtClean="0"/>
              <a:t>解決 </a:t>
            </a:r>
            <a:r>
              <a:rPr lang="en-US" altLang="zh-TW" dirty="0" smtClean="0"/>
              <a:t>10016 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1371600" lvl="2" indent="-457200">
              <a:buFont typeface="+mj-lt"/>
              <a:buAutoNum type="arabicPeriod"/>
            </a:pPr>
            <a:r>
              <a:rPr lang="zh-TW" altLang="en-US" dirty="0" smtClean="0"/>
              <a:t>在 </a:t>
            </a:r>
            <a:r>
              <a:rPr lang="en-US" altLang="zh-TW" dirty="0" smtClean="0"/>
              <a:t>[</a:t>
            </a:r>
            <a:r>
              <a:rPr lang="zh-TW" altLang="en-US" dirty="0" smtClean="0"/>
              <a:t>系統管理工具</a:t>
            </a:r>
            <a:r>
              <a:rPr lang="en-US" altLang="zh-TW" dirty="0" smtClean="0"/>
              <a:t>] </a:t>
            </a:r>
            <a:r>
              <a:rPr lang="zh-TW" altLang="en-US" dirty="0" smtClean="0"/>
              <a:t>中，開啟 </a:t>
            </a:r>
            <a:r>
              <a:rPr lang="en-US" altLang="zh-TW" dirty="0" smtClean="0"/>
              <a:t>[</a:t>
            </a:r>
            <a:r>
              <a:rPr lang="zh-TW" altLang="en-US" dirty="0" smtClean="0"/>
              <a:t>元件服務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</a:t>
            </a:r>
          </a:p>
          <a:p>
            <a:pPr marL="1371600" lvl="2" indent="-457200">
              <a:buFont typeface="+mj-lt"/>
              <a:buAutoNum type="arabicPeriod"/>
            </a:pPr>
            <a:r>
              <a:rPr lang="zh-TW" altLang="en-US" dirty="0" smtClean="0"/>
              <a:t>在樹狀目錄中，依序展開 </a:t>
            </a:r>
            <a:r>
              <a:rPr lang="en-US" altLang="zh-TW" dirty="0" smtClean="0"/>
              <a:t>[</a:t>
            </a:r>
            <a:r>
              <a:rPr lang="zh-TW" altLang="en-US" dirty="0" smtClean="0"/>
              <a:t>元件服務</a:t>
            </a:r>
            <a:r>
              <a:rPr lang="en-US" altLang="zh-TW" dirty="0" smtClean="0"/>
              <a:t>]</a:t>
            </a:r>
            <a:r>
              <a:rPr lang="zh-TW" altLang="en-US" dirty="0" smtClean="0"/>
              <a:t>、</a:t>
            </a:r>
            <a:r>
              <a:rPr lang="en-US" altLang="zh-TW" dirty="0" smtClean="0"/>
              <a:t>[</a:t>
            </a:r>
            <a:r>
              <a:rPr lang="zh-TW" altLang="en-US" dirty="0" smtClean="0"/>
              <a:t>電腦</a:t>
            </a:r>
            <a:r>
              <a:rPr lang="en-US" altLang="zh-TW" dirty="0" smtClean="0"/>
              <a:t>] </a:t>
            </a:r>
            <a:r>
              <a:rPr lang="zh-TW" altLang="en-US" dirty="0" smtClean="0"/>
              <a:t>及 </a:t>
            </a:r>
            <a:r>
              <a:rPr lang="en-US" altLang="zh-TW" dirty="0" smtClean="0"/>
              <a:t>[</a:t>
            </a:r>
            <a:r>
              <a:rPr lang="zh-TW" altLang="en-US" dirty="0" smtClean="0"/>
              <a:t>我的電腦</a:t>
            </a:r>
            <a:r>
              <a:rPr lang="en-US" altLang="zh-TW" dirty="0" smtClean="0"/>
              <a:t>]</a:t>
            </a:r>
            <a:r>
              <a:rPr lang="zh-TW" altLang="en-US" dirty="0" smtClean="0"/>
              <a:t>，再按一下 </a:t>
            </a:r>
            <a:r>
              <a:rPr lang="en-US" altLang="zh-TW" dirty="0" smtClean="0"/>
              <a:t>[DCOM </a:t>
            </a:r>
            <a:r>
              <a:rPr lang="zh-TW" altLang="en-US" dirty="0" smtClean="0"/>
              <a:t>設定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</a:t>
            </a:r>
          </a:p>
          <a:p>
            <a:pPr marL="1371600" lvl="2" indent="-457200">
              <a:buFont typeface="+mj-lt"/>
              <a:buAutoNum type="arabicPeriod"/>
            </a:pPr>
            <a:r>
              <a:rPr lang="zh-TW" altLang="en-US" dirty="0" smtClean="0"/>
              <a:t>在右窗格中，於標示為 </a:t>
            </a:r>
            <a:r>
              <a:rPr lang="en-US" altLang="zh-TW" dirty="0" smtClean="0"/>
              <a:t>[</a:t>
            </a:r>
            <a:r>
              <a:rPr lang="en-US" altLang="zh-TW" dirty="0" err="1" smtClean="0"/>
              <a:t>netman</a:t>
            </a:r>
            <a:r>
              <a:rPr lang="en-US" altLang="zh-TW" dirty="0" smtClean="0"/>
              <a:t>]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COM </a:t>
            </a:r>
            <a:r>
              <a:rPr lang="zh-TW" altLang="en-US" dirty="0" smtClean="0"/>
              <a:t>應用程式上按一下滑鼠右鍵，再按一下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內容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</a:t>
            </a:r>
          </a:p>
          <a:p>
            <a:pPr marL="1371600" lvl="2" indent="-457200">
              <a:buFont typeface="+mj-lt"/>
              <a:buAutoNum type="arabicPeriod"/>
            </a:pPr>
            <a:r>
              <a:rPr lang="zh-TW" altLang="en-US" dirty="0" smtClean="0"/>
              <a:t>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安全性</a:t>
            </a:r>
            <a:r>
              <a:rPr lang="en-US" altLang="zh-TW" dirty="0" smtClean="0"/>
              <a:t>] </a:t>
            </a:r>
            <a:r>
              <a:rPr lang="zh-TW" altLang="en-US" dirty="0" smtClean="0"/>
              <a:t>索引標籤，按一下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啟動和啟用權限</a:t>
            </a:r>
            <a:r>
              <a:rPr lang="en-US" altLang="zh-TW" dirty="0" smtClean="0"/>
              <a:t>] </a:t>
            </a:r>
            <a:r>
              <a:rPr lang="zh-TW" altLang="en-US" dirty="0" smtClean="0"/>
              <a:t>下的 </a:t>
            </a:r>
            <a:r>
              <a:rPr lang="en-US" altLang="zh-TW" dirty="0" smtClean="0"/>
              <a:t>[</a:t>
            </a:r>
            <a:r>
              <a:rPr lang="zh-TW" altLang="en-US" dirty="0" smtClean="0"/>
              <a:t>編輯</a:t>
            </a:r>
            <a:r>
              <a:rPr lang="en-US" altLang="zh-TW" dirty="0" smtClean="0"/>
              <a:t>]</a:t>
            </a:r>
            <a:r>
              <a:rPr lang="zh-TW" altLang="en-US" dirty="0" smtClean="0"/>
              <a:t>，再按一下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啟動權限</a:t>
            </a:r>
            <a:r>
              <a:rPr lang="en-US" altLang="zh-TW" dirty="0" smtClean="0"/>
              <a:t>] </a:t>
            </a:r>
            <a:r>
              <a:rPr lang="zh-TW" altLang="en-US" dirty="0" smtClean="0"/>
              <a:t>方塊的 </a:t>
            </a:r>
            <a:r>
              <a:rPr lang="en-US" altLang="zh-TW" dirty="0" smtClean="0"/>
              <a:t>[</a:t>
            </a:r>
            <a:r>
              <a:rPr lang="zh-TW" altLang="en-US" dirty="0" smtClean="0"/>
              <a:t>新增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</a:t>
            </a:r>
          </a:p>
          <a:p>
            <a:pPr marL="1371600" lvl="2" indent="-457200">
              <a:buFont typeface="+mj-lt"/>
              <a:buAutoNum type="arabicPeriod"/>
            </a:pPr>
            <a:r>
              <a:rPr lang="zh-TW" altLang="en-US" dirty="0" smtClean="0"/>
              <a:t>在 </a:t>
            </a:r>
            <a:r>
              <a:rPr lang="en-US" altLang="zh-TW" dirty="0" smtClean="0"/>
              <a:t>[</a:t>
            </a:r>
            <a:r>
              <a:rPr lang="zh-TW" altLang="en-US" dirty="0" smtClean="0"/>
              <a:t>選取使用者、電腦或群組</a:t>
            </a:r>
            <a:r>
              <a:rPr lang="en-US" altLang="zh-TW" dirty="0" smtClean="0"/>
              <a:t>] </a:t>
            </a:r>
            <a:r>
              <a:rPr lang="zh-TW" altLang="en-US" dirty="0" smtClean="0"/>
              <a:t>方塊中，鍵入 </a:t>
            </a:r>
            <a:r>
              <a:rPr lang="en-US" altLang="zh-TW" b="1" dirty="0" smtClean="0"/>
              <a:t>network service</a:t>
            </a:r>
            <a:r>
              <a:rPr lang="zh-TW" altLang="en-US" dirty="0" smtClean="0"/>
              <a:t>，然後按一下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確定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</a:t>
            </a:r>
          </a:p>
          <a:p>
            <a:pPr marL="1371600" lvl="2" indent="-457200">
              <a:buFont typeface="+mj-lt"/>
              <a:buAutoNum type="arabicPeriod"/>
            </a:pPr>
            <a:r>
              <a:rPr lang="zh-TW" altLang="en-US" dirty="0" smtClean="0"/>
              <a:t>在 </a:t>
            </a:r>
            <a:r>
              <a:rPr lang="en-US" altLang="zh-TW" dirty="0" smtClean="0"/>
              <a:t>[NETWORK SERVICE </a:t>
            </a:r>
            <a:r>
              <a:rPr lang="zh-TW" altLang="en-US" dirty="0" smtClean="0"/>
              <a:t>的權限</a:t>
            </a:r>
            <a:r>
              <a:rPr lang="en-US" altLang="zh-TW" dirty="0" smtClean="0"/>
              <a:t>] </a:t>
            </a:r>
            <a:r>
              <a:rPr lang="zh-TW" altLang="en-US" dirty="0" smtClean="0"/>
              <a:t>下，針對 </a:t>
            </a:r>
            <a:r>
              <a:rPr lang="en-US" altLang="zh-TW" dirty="0" smtClean="0"/>
              <a:t>[</a:t>
            </a:r>
            <a:r>
              <a:rPr lang="zh-TW" altLang="en-US" dirty="0" smtClean="0"/>
              <a:t>遠端啟動</a:t>
            </a:r>
            <a:r>
              <a:rPr lang="en-US" altLang="zh-TW" dirty="0" smtClean="0"/>
              <a:t>]</a:t>
            </a:r>
            <a:r>
              <a:rPr lang="zh-TW" altLang="en-US" dirty="0" smtClean="0"/>
              <a:t>、</a:t>
            </a:r>
            <a:r>
              <a:rPr lang="en-US" altLang="zh-TW" dirty="0" smtClean="0"/>
              <a:t>[</a:t>
            </a:r>
            <a:r>
              <a:rPr lang="zh-TW" altLang="en-US" dirty="0" smtClean="0"/>
              <a:t>本機啟用</a:t>
            </a:r>
            <a:r>
              <a:rPr lang="en-US" altLang="zh-TW" dirty="0" smtClean="0"/>
              <a:t>] </a:t>
            </a:r>
            <a:r>
              <a:rPr lang="zh-TW" altLang="en-US" dirty="0" smtClean="0"/>
              <a:t>和 </a:t>
            </a:r>
            <a:r>
              <a:rPr lang="en-US" altLang="zh-TW" dirty="0" smtClean="0"/>
              <a:t>[</a:t>
            </a:r>
            <a:r>
              <a:rPr lang="zh-TW" altLang="en-US" dirty="0" smtClean="0"/>
              <a:t>遠端啟用</a:t>
            </a:r>
            <a:r>
              <a:rPr lang="en-US" altLang="zh-TW" dirty="0" smtClean="0"/>
              <a:t>] </a:t>
            </a:r>
            <a:r>
              <a:rPr lang="zh-TW" altLang="en-US" dirty="0" smtClean="0"/>
              <a:t>選取 </a:t>
            </a:r>
            <a:r>
              <a:rPr lang="en-US" altLang="zh-TW" dirty="0" smtClean="0"/>
              <a:t>[</a:t>
            </a:r>
            <a:r>
              <a:rPr lang="zh-TW" altLang="en-US" dirty="0" smtClean="0"/>
              <a:t>允許</a:t>
            </a:r>
            <a:r>
              <a:rPr lang="en-US" altLang="zh-TW" dirty="0" smtClean="0"/>
              <a:t>] </a:t>
            </a:r>
            <a:r>
              <a:rPr lang="zh-TW" altLang="en-US" dirty="0" smtClean="0"/>
              <a:t>核取方塊。按一下 </a:t>
            </a:r>
            <a:r>
              <a:rPr lang="en-US" altLang="zh-TW" dirty="0" smtClean="0"/>
              <a:t>[</a:t>
            </a:r>
            <a:r>
              <a:rPr lang="zh-TW" altLang="en-US" dirty="0" smtClean="0"/>
              <a:t>確定</a:t>
            </a:r>
            <a:r>
              <a:rPr lang="en-US" altLang="zh-TW" dirty="0" smtClean="0"/>
              <a:t>] </a:t>
            </a:r>
            <a:r>
              <a:rPr lang="zh-TW" altLang="en-US" dirty="0" smtClean="0"/>
              <a:t>關閉剩餘的對話方塊。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71472" y="5357826"/>
          <a:ext cx="8001056" cy="1253486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8001056"/>
              </a:tblGrid>
              <a:tr h="237172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錯誤訊息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686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應用程式特定設定的權限設定無法將 </a:t>
                      </a:r>
                      <a:r>
                        <a:rPr lang="en-US" sz="1400" dirty="0"/>
                        <a:t>COM </a:t>
                      </a:r>
                      <a:r>
                        <a:rPr lang="zh-TW" altLang="en-US" sz="1400" dirty="0"/>
                        <a:t>伺服器應用程式的本機啟用權限，透過 </a:t>
                      </a:r>
                      <a:r>
                        <a:rPr lang="en-US" sz="1400" dirty="0"/>
                        <a:t>CLSID </a:t>
                      </a:r>
                    </a:p>
                    <a:p>
                      <a:r>
                        <a:rPr lang="en-US" sz="1400" dirty="0"/>
                        <a:t>{BA126AD1-2166-11D1-B1D0-00805FC1270E}</a:t>
                      </a:r>
                    </a:p>
                    <a:p>
                      <a:r>
                        <a:rPr lang="zh-TW" altLang="en-US" sz="1400" dirty="0"/>
                        <a:t>授予給使用者 </a:t>
                      </a:r>
                      <a:r>
                        <a:rPr lang="en-US" sz="1400" dirty="0"/>
                        <a:t>NT AUTHORITY\NETWORK SERVICE SID (S-1-5-20)。</a:t>
                      </a:r>
                      <a:r>
                        <a:rPr lang="zh-TW" altLang="en-US" sz="1400" dirty="0"/>
                        <a:t>您可以使用元件服務系統管理工具修改此安全性權限。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疑難排解作業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MOM</a:t>
            </a:r>
            <a:r>
              <a:rPr lang="zh-TW" altLang="en-US" dirty="0" smtClean="0"/>
              <a:t> 問題</a:t>
            </a:r>
            <a:endParaRPr lang="en-US" altLang="zh-TW" dirty="0" smtClean="0"/>
          </a:p>
          <a:p>
            <a:r>
              <a:rPr lang="en-US" altLang="zh-TW" dirty="0" smtClean="0"/>
              <a:t>WSUS</a:t>
            </a:r>
            <a:r>
              <a:rPr lang="zh-TW" altLang="en-US" dirty="0" smtClean="0"/>
              <a:t> 問題</a:t>
            </a:r>
            <a:endParaRPr lang="en-US" altLang="zh-TW" dirty="0" smtClean="0"/>
          </a:p>
          <a:p>
            <a:r>
              <a:rPr lang="zh-TW" altLang="en-US" dirty="0" smtClean="0"/>
              <a:t>原則問題</a:t>
            </a:r>
            <a:endParaRPr lang="en-US" altLang="zh-TW" dirty="0" smtClean="0"/>
          </a:p>
          <a:p>
            <a:r>
              <a:rPr lang="zh-TW" altLang="en-US" dirty="0" smtClean="0"/>
              <a:t>報告問題</a:t>
            </a:r>
            <a:endParaRPr lang="en-US" altLang="zh-TW" dirty="0" smtClean="0"/>
          </a:p>
          <a:p>
            <a:r>
              <a:rPr lang="zh-TW" altLang="en-US" dirty="0" smtClean="0"/>
              <a:t>主控台問題</a:t>
            </a:r>
            <a:endParaRPr lang="en-US" altLang="zh-TW" dirty="0" smtClean="0"/>
          </a:p>
        </p:txBody>
      </p:sp>
    </p:spTree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MOM</a:t>
            </a:r>
            <a:r>
              <a:rPr lang="zh-TW" altLang="en-US" dirty="0" smtClean="0"/>
              <a:t> 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MOM </a:t>
            </a:r>
            <a:r>
              <a:rPr lang="zh-TW" altLang="en-US" dirty="0" smtClean="0"/>
              <a:t>伺服器未與代理程式通訊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MOM </a:t>
            </a:r>
            <a:r>
              <a:rPr lang="zh-TW" altLang="en-US" dirty="0" smtClean="0"/>
              <a:t>使用連接埠 </a:t>
            </a:r>
            <a:r>
              <a:rPr lang="en-US" altLang="zh-TW" dirty="0" smtClean="0"/>
              <a:t>1270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TCP/UDP </a:t>
            </a:r>
            <a:r>
              <a:rPr lang="zh-TW" altLang="en-US" dirty="0" smtClean="0"/>
              <a:t>與代理程式通訊</a:t>
            </a:r>
            <a:endParaRPr lang="en-US" altLang="zh-TW" dirty="0" smtClean="0"/>
          </a:p>
          <a:p>
            <a:r>
              <a:rPr lang="zh-TW" altLang="en-US" dirty="0" smtClean="0"/>
              <a:t>無法修改 </a:t>
            </a:r>
            <a:r>
              <a:rPr lang="en-US" altLang="zh-TW" dirty="0" smtClean="0"/>
              <a:t>MOM </a:t>
            </a:r>
            <a:r>
              <a:rPr lang="zh-TW" altLang="en-US" dirty="0" smtClean="0"/>
              <a:t>代理程式內容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修改 </a:t>
            </a:r>
            <a:r>
              <a:rPr lang="en-US" altLang="zh-TW" dirty="0" smtClean="0"/>
              <a:t>[</a:t>
            </a:r>
            <a:r>
              <a:rPr lang="zh-TW" altLang="en-US" dirty="0" smtClean="0"/>
              <a:t>掃描代理程式活動訊號間隔時間</a:t>
            </a:r>
            <a:r>
              <a:rPr lang="en-US" altLang="zh-TW" dirty="0" smtClean="0"/>
              <a:t>] </a:t>
            </a:r>
          </a:p>
          <a:p>
            <a:r>
              <a:rPr lang="en-US" altLang="zh-TW" dirty="0" smtClean="0"/>
              <a:t>MOM </a:t>
            </a:r>
            <a:r>
              <a:rPr lang="zh-TW" altLang="en-US" dirty="0" smtClean="0"/>
              <a:t>指令碼無法執行，或未將結果傳遞至 </a:t>
            </a:r>
            <a:r>
              <a:rPr lang="en-US" altLang="zh-TW" dirty="0" smtClean="0"/>
              <a:t>MOM </a:t>
            </a:r>
            <a:r>
              <a:rPr lang="zh-TW" altLang="en-US" dirty="0" smtClean="0"/>
              <a:t>伺服器</a:t>
            </a:r>
            <a:endParaRPr lang="en-US" altLang="zh-TW" dirty="0" smtClean="0"/>
          </a:p>
          <a:p>
            <a:pPr lvl="1"/>
            <a:r>
              <a:rPr lang="en-US" dirty="0" smtClean="0"/>
              <a:t>Client Security </a:t>
            </a:r>
            <a:r>
              <a:rPr lang="zh-TW" altLang="en-US" dirty="0" smtClean="0"/>
              <a:t>的 </a:t>
            </a:r>
            <a:r>
              <a:rPr lang="en-US" dirty="0" smtClean="0"/>
              <a:t>MOM </a:t>
            </a:r>
            <a:r>
              <a:rPr lang="zh-TW" altLang="en-US" dirty="0" smtClean="0"/>
              <a:t>代理程式需要依存 </a:t>
            </a:r>
            <a:r>
              <a:rPr lang="en-US" dirty="0" err="1" smtClean="0"/>
              <a:t>winmgmt</a:t>
            </a:r>
            <a:r>
              <a:rPr lang="en-US" dirty="0" smtClean="0"/>
              <a:t> (Windows Management Instrumentation </a:t>
            </a:r>
            <a:r>
              <a:rPr lang="zh-TW" altLang="en-US" dirty="0" smtClean="0"/>
              <a:t>服務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</a:t>
            </a:r>
            <a:r>
              <a:rPr lang="en-US" dirty="0" err="1" smtClean="0"/>
              <a:t>rpcss</a:t>
            </a:r>
            <a:r>
              <a:rPr lang="en-US" dirty="0" smtClean="0"/>
              <a:t> (</a:t>
            </a:r>
            <a:r>
              <a:rPr lang="zh-TW" altLang="en-US" dirty="0" smtClean="0"/>
              <a:t>遠端程序呼叫服務</a:t>
            </a:r>
            <a:r>
              <a:rPr lang="en-US" altLang="zh-TW" dirty="0" smtClean="0"/>
              <a:t>) </a:t>
            </a:r>
            <a:r>
              <a:rPr lang="zh-TW" altLang="en-US" dirty="0" smtClean="0"/>
              <a:t>和 </a:t>
            </a:r>
            <a:r>
              <a:rPr lang="en-US" dirty="0" err="1" smtClean="0"/>
              <a:t>eventlog</a:t>
            </a:r>
            <a:r>
              <a:rPr lang="en-US" dirty="0" smtClean="0"/>
              <a:t> (</a:t>
            </a:r>
            <a:r>
              <a:rPr lang="zh-TW" altLang="en-US" dirty="0" smtClean="0"/>
              <a:t>事件記錄服務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en-US" sz="4000" b="1" dirty="0" smtClean="0">
                <a:solidFill>
                  <a:srgbClr val="FFFF99"/>
                </a:solidFill>
                <a:latin typeface="+mj-lt"/>
                <a:ea typeface="+mj-ea"/>
                <a:cs typeface="+mj-cs"/>
              </a:rPr>
              <a:t>WSUS</a:t>
            </a:r>
            <a:r>
              <a:rPr lang="zh-TW" altLang="en-US" sz="4000" b="1" dirty="0" smtClean="0">
                <a:solidFill>
                  <a:srgbClr val="FFFF99"/>
                </a:solidFill>
                <a:latin typeface="+mj-lt"/>
                <a:ea typeface="+mj-ea"/>
                <a:cs typeface="+mj-cs"/>
              </a:rPr>
              <a:t> 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3025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無法更新反惡意程式碼定義 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設定從分佈伺服器 </a:t>
            </a:r>
            <a:r>
              <a:rPr lang="en-US" altLang="zh-TW" dirty="0" smtClean="0"/>
              <a:t>(WSUS </a:t>
            </a:r>
            <a:r>
              <a:rPr lang="zh-TW" altLang="en-US" dirty="0" smtClean="0"/>
              <a:t>伺服器</a:t>
            </a:r>
            <a:r>
              <a:rPr lang="en-US" altLang="zh-TW" dirty="0" smtClean="0"/>
              <a:t>) </a:t>
            </a:r>
            <a:r>
              <a:rPr lang="zh-TW" altLang="en-US" dirty="0" smtClean="0"/>
              <a:t>接收更新，請確認伺服器已完全與 </a:t>
            </a:r>
            <a:r>
              <a:rPr lang="en-US" altLang="zh-TW" dirty="0" smtClean="0"/>
              <a:t>Microsoft Update </a:t>
            </a:r>
            <a:r>
              <a:rPr lang="zh-TW" altLang="en-US" dirty="0" smtClean="0"/>
              <a:t>同步處理。</a:t>
            </a:r>
            <a:endParaRPr lang="en-US" altLang="zh-TW" dirty="0" smtClean="0"/>
          </a:p>
          <a:p>
            <a:r>
              <a:rPr lang="en-US" altLang="zh-TW" dirty="0" smtClean="0"/>
              <a:t>Svchost.exe </a:t>
            </a:r>
            <a:r>
              <a:rPr lang="zh-TW" altLang="en-US" dirty="0" smtClean="0"/>
              <a:t>無限期使用 </a:t>
            </a:r>
            <a:r>
              <a:rPr lang="en-US" altLang="zh-TW" dirty="0" smtClean="0"/>
              <a:t>100%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CPU </a:t>
            </a:r>
            <a:r>
              <a:rPr lang="zh-TW" altLang="en-US" dirty="0" smtClean="0"/>
              <a:t>時間 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當 </a:t>
            </a:r>
            <a:r>
              <a:rPr lang="en-US" altLang="zh-TW" dirty="0" smtClean="0"/>
              <a:t>WSUS </a:t>
            </a:r>
            <a:r>
              <a:rPr lang="zh-TW" altLang="en-US" dirty="0" smtClean="0"/>
              <a:t>伺服器有大量適用、但被取代的更新時，則可能會發生此問題。</a:t>
            </a:r>
            <a:endParaRPr lang="en-US" altLang="zh-TW" dirty="0" smtClean="0"/>
          </a:p>
          <a:p>
            <a:r>
              <a:rPr lang="en-US" dirty="0" smtClean="0"/>
              <a:t>Svchost.exe </a:t>
            </a:r>
            <a:r>
              <a:rPr lang="zh-TW" altLang="en-US" dirty="0" smtClean="0"/>
              <a:t>短期使用 </a:t>
            </a:r>
            <a:r>
              <a:rPr lang="en-US" altLang="zh-TW" dirty="0" smtClean="0"/>
              <a:t>100% </a:t>
            </a:r>
            <a:r>
              <a:rPr lang="zh-TW" altLang="en-US" dirty="0" smtClean="0"/>
              <a:t>的 </a:t>
            </a:r>
            <a:r>
              <a:rPr lang="en-US" dirty="0" smtClean="0"/>
              <a:t>CPU </a:t>
            </a:r>
            <a:r>
              <a:rPr lang="zh-TW" altLang="en-US" dirty="0" smtClean="0"/>
              <a:t>時間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此問題可能表示 </a:t>
            </a:r>
            <a:r>
              <a:rPr lang="en-US" altLang="zh-TW" dirty="0" err="1" smtClean="0"/>
              <a:t>wuauserv</a:t>
            </a:r>
            <a:r>
              <a:rPr lang="en-US" altLang="zh-TW" dirty="0" smtClean="0"/>
              <a:t> </a:t>
            </a:r>
            <a:r>
              <a:rPr lang="zh-TW" altLang="en-US" dirty="0" smtClean="0"/>
              <a:t>佔用極大的處理器使用量，且工作站或伺服器服務的電腦速度變慢及停止。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使用 </a:t>
            </a:r>
            <a:r>
              <a:rPr lang="en-US" altLang="zh-TW" dirty="0" err="1" smtClean="0"/>
              <a:t>HotFix</a:t>
            </a:r>
            <a:r>
              <a:rPr lang="en-US" altLang="zh-TW" dirty="0" smtClean="0"/>
              <a:t> 927891</a:t>
            </a:r>
            <a:r>
              <a:rPr lang="zh-TW" altLang="en-US" dirty="0" smtClean="0"/>
              <a:t> 修正這個問題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 dirty="0" smtClean="0">
                <a:solidFill>
                  <a:srgbClr val="FFFF99"/>
                </a:solidFill>
                <a:latin typeface="+mj-lt"/>
                <a:ea typeface="+mj-ea"/>
                <a:cs typeface="+mj-cs"/>
              </a:rPr>
              <a:t>原則問題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原則未套用到代理程式 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目標電腦不屬於已部署 </a:t>
            </a:r>
            <a:r>
              <a:rPr lang="en-US" dirty="0" smtClean="0"/>
              <a:t>Client Security </a:t>
            </a:r>
            <a:r>
              <a:rPr lang="zh-TW" altLang="en-US" dirty="0" smtClean="0"/>
              <a:t>原則的安全性群組。</a:t>
            </a:r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目標電腦不在已部署 </a:t>
            </a:r>
            <a:r>
              <a:rPr lang="en-US" dirty="0" smtClean="0"/>
              <a:t>Client Security </a:t>
            </a:r>
            <a:r>
              <a:rPr lang="zh-TW" altLang="en-US" dirty="0" smtClean="0"/>
              <a:t>原則的 </a:t>
            </a:r>
            <a:r>
              <a:rPr lang="en-US" dirty="0" smtClean="0"/>
              <a:t>OU </a:t>
            </a:r>
            <a:r>
              <a:rPr lang="zh-TW" altLang="en-US" dirty="0" smtClean="0"/>
              <a:t>中。</a:t>
            </a:r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目標電腦是不同網域的成員。</a:t>
            </a:r>
            <a:endParaRPr lang="en-US" altLang="zh-TW" dirty="0" smtClean="0"/>
          </a:p>
          <a:p>
            <a:r>
              <a:rPr lang="zh-TW" altLang="en-US" dirty="0" smtClean="0"/>
              <a:t>套用到代理程式的 </a:t>
            </a:r>
            <a:r>
              <a:rPr lang="en-US" dirty="0" smtClean="0"/>
              <a:t>Client Security </a:t>
            </a:r>
            <a:r>
              <a:rPr lang="zh-TW" altLang="en-US" dirty="0" smtClean="0"/>
              <a:t>原則不正確 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用戶端電腦不在預期的安全性群組或 </a:t>
            </a:r>
            <a:r>
              <a:rPr lang="en-US" altLang="zh-TW" dirty="0" smtClean="0"/>
              <a:t>OU </a:t>
            </a:r>
            <a:r>
              <a:rPr lang="zh-TW" altLang="en-US" dirty="0" smtClean="0"/>
              <a:t>中。若要確認電腦的安全性群組成員資格和 </a:t>
            </a:r>
            <a:r>
              <a:rPr lang="en-US" altLang="zh-TW" dirty="0" smtClean="0"/>
              <a:t>OU </a:t>
            </a:r>
            <a:r>
              <a:rPr lang="zh-TW" altLang="en-US" dirty="0" smtClean="0"/>
              <a:t>位置，請執行 </a:t>
            </a:r>
            <a:r>
              <a:rPr lang="en-US" altLang="zh-TW" dirty="0" smtClean="0"/>
              <a:t>gpresult.exe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原則繼承已覆寫預期會套用到代理程式的原則。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zh-TW" altLang="en-US" sz="4000" b="1" dirty="0" smtClean="0">
                <a:solidFill>
                  <a:srgbClr val="FFFF99"/>
                </a:solidFill>
                <a:latin typeface="+mj-lt"/>
                <a:ea typeface="+mj-ea"/>
                <a:cs typeface="+mj-cs"/>
              </a:rPr>
              <a:t>報告問題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57549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無法顯示內嵌報表 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b="1" dirty="0" smtClean="0"/>
              <a:t>位置錯誤</a:t>
            </a:r>
            <a:r>
              <a:rPr lang="zh-TW" altLang="en-US" dirty="0" smtClean="0"/>
              <a:t>   報告伺服器指向的 </a:t>
            </a:r>
            <a:r>
              <a:rPr lang="en-US" altLang="zh-TW" dirty="0" smtClean="0"/>
              <a:t>SQL Server </a:t>
            </a:r>
            <a:r>
              <a:rPr lang="zh-TW" altLang="en-US" dirty="0" smtClean="0"/>
              <a:t>或 </a:t>
            </a:r>
            <a:r>
              <a:rPr lang="en-US" altLang="zh-TW" dirty="0" smtClean="0"/>
              <a:t>SQL Server </a:t>
            </a:r>
            <a:r>
              <a:rPr lang="zh-TW" altLang="en-US" dirty="0" smtClean="0"/>
              <a:t>執行個體電腦是錯誤的。</a:t>
            </a:r>
          </a:p>
          <a:p>
            <a:pPr lvl="1">
              <a:buFont typeface="Arial" pitchFamily="34" charset="0"/>
              <a:buChar char="•"/>
            </a:pPr>
            <a:r>
              <a:rPr lang="zh-TW" altLang="en-US" b="1" dirty="0" smtClean="0"/>
              <a:t>權限不足</a:t>
            </a:r>
            <a:r>
              <a:rPr lang="zh-TW" altLang="en-US" dirty="0" smtClean="0"/>
              <a:t>   設定來連線報告資料庫的帳戶 </a:t>
            </a:r>
            <a:r>
              <a:rPr lang="en-US" altLang="zh-TW" dirty="0" smtClean="0"/>
              <a:t>(</a:t>
            </a:r>
            <a:r>
              <a:rPr lang="zh-TW" altLang="en-US" dirty="0" smtClean="0"/>
              <a:t>在 </a:t>
            </a:r>
            <a:r>
              <a:rPr lang="en-US" altLang="zh-TW" dirty="0" smtClean="0"/>
              <a:t>SQL Server Reporting Services </a:t>
            </a:r>
            <a:r>
              <a:rPr lang="zh-TW" altLang="en-US" dirty="0" smtClean="0"/>
              <a:t>中</a:t>
            </a:r>
            <a:r>
              <a:rPr lang="en-US" altLang="zh-TW" dirty="0" smtClean="0"/>
              <a:t>) </a:t>
            </a:r>
            <a:r>
              <a:rPr lang="zh-TW" altLang="en-US" dirty="0" smtClean="0"/>
              <a:t>沒有適當的資料庫權限。</a:t>
            </a:r>
            <a:endParaRPr lang="en-US" altLang="zh-TW" dirty="0" smtClean="0"/>
          </a:p>
          <a:p>
            <a:r>
              <a:rPr lang="en-US" altLang="zh-TW" dirty="0" smtClean="0"/>
              <a:t>SSA </a:t>
            </a:r>
            <a:r>
              <a:rPr lang="zh-TW" altLang="en-US" dirty="0" smtClean="0"/>
              <a:t>摘要報表顯示 </a:t>
            </a:r>
            <a:r>
              <a:rPr lang="en-US" altLang="zh-TW" dirty="0" smtClean="0"/>
              <a:t>Windows </a:t>
            </a:r>
            <a:r>
              <a:rPr lang="zh-TW" altLang="en-US" dirty="0" smtClean="0"/>
              <a:t>版本檢查錯誤 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發生 </a:t>
            </a:r>
            <a:r>
              <a:rPr lang="en-US" altLang="zh-TW" dirty="0" smtClean="0"/>
              <a:t>WMI </a:t>
            </a:r>
            <a:r>
              <a:rPr lang="zh-TW" altLang="en-US" dirty="0" smtClean="0"/>
              <a:t>損毀問題的用戶端系統可能會發生此錯誤。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解決導致此報告錯誤，重新登錄所有 </a:t>
            </a:r>
            <a:r>
              <a:rPr lang="en-US" altLang="zh-TW" dirty="0" smtClean="0"/>
              <a:t>WMI </a:t>
            </a:r>
            <a:r>
              <a:rPr lang="zh-TW" altLang="en-US" dirty="0" smtClean="0"/>
              <a:t>動態連結程式庫 </a:t>
            </a:r>
            <a:r>
              <a:rPr lang="en-US" altLang="zh-TW" dirty="0" smtClean="0"/>
              <a:t>(DLL) </a:t>
            </a:r>
            <a:r>
              <a:rPr lang="zh-TW" altLang="en-US" dirty="0" smtClean="0"/>
              <a:t>檔案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b="1" dirty="0" smtClean="0"/>
              <a:t>執行 </a:t>
            </a:r>
            <a:r>
              <a:rPr lang="en-US" b="1" dirty="0" smtClean="0"/>
              <a:t>for %</a:t>
            </a:r>
            <a:r>
              <a:rPr lang="en-US" b="1" dirty="0" err="1" smtClean="0"/>
              <a:t>i</a:t>
            </a:r>
            <a:r>
              <a:rPr lang="en-US" b="1" dirty="0" smtClean="0"/>
              <a:t> in (*.dll) do RegSvr32 –s %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zh-TW" altLang="en-US" sz="4000" b="1" dirty="0" smtClean="0">
                <a:solidFill>
                  <a:srgbClr val="FFFF99"/>
                </a:solidFill>
                <a:latin typeface="+mj-lt"/>
                <a:ea typeface="+mj-ea"/>
                <a:cs typeface="+mj-cs"/>
              </a:rPr>
              <a:t>主控台問題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48869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dirty="0" smtClean="0"/>
              <a:t>啟動 </a:t>
            </a:r>
            <a:r>
              <a:rPr lang="en-US" dirty="0" smtClean="0"/>
              <a:t>Client Security </a:t>
            </a:r>
            <a:r>
              <a:rPr lang="zh-TW" altLang="en-US" dirty="0" smtClean="0"/>
              <a:t>主控台時產生錯誤 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若尚未將 </a:t>
            </a:r>
            <a:r>
              <a:rPr lang="en-US" altLang="zh-TW" dirty="0" smtClean="0"/>
              <a:t>Client Security </a:t>
            </a:r>
            <a:r>
              <a:rPr lang="zh-TW" altLang="en-US" dirty="0" smtClean="0"/>
              <a:t>資料庫的適當權限授予使用者的登入帳戶，則會發生此錯誤。</a:t>
            </a:r>
            <a:endParaRPr lang="en-US" altLang="zh-TW" dirty="0" smtClean="0"/>
          </a:p>
          <a:p>
            <a:r>
              <a:rPr lang="en-US" altLang="zh-TW" dirty="0" smtClean="0"/>
              <a:t>14 </a:t>
            </a:r>
            <a:r>
              <a:rPr lang="zh-TW" altLang="en-US" dirty="0" smtClean="0"/>
              <a:t>天記錄報表並未顯示在 </a:t>
            </a:r>
            <a:r>
              <a:rPr lang="en-US" dirty="0" smtClean="0"/>
              <a:t>Client Security </a:t>
            </a:r>
            <a:r>
              <a:rPr lang="zh-TW" altLang="en-US" dirty="0" smtClean="0"/>
              <a:t>主控台中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未將 </a:t>
            </a:r>
            <a:r>
              <a:rPr lang="en-US" dirty="0" smtClean="0"/>
              <a:t>Client Security </a:t>
            </a:r>
            <a:r>
              <a:rPr lang="zh-TW" altLang="en-US" dirty="0" smtClean="0"/>
              <a:t>報表檢視器權限，授予開啟 </a:t>
            </a:r>
            <a:r>
              <a:rPr lang="en-US" dirty="0" smtClean="0"/>
              <a:t>Client Security </a:t>
            </a:r>
            <a:r>
              <a:rPr lang="zh-TW" altLang="en-US" dirty="0" smtClean="0"/>
              <a:t>主控台的使用者。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需要將 </a:t>
            </a:r>
            <a:r>
              <a:rPr lang="en-US" dirty="0" smtClean="0"/>
              <a:t>SQL Server Reporting Services </a:t>
            </a:r>
            <a:r>
              <a:rPr lang="zh-TW" altLang="en-US" dirty="0" smtClean="0"/>
              <a:t>網站新增到信任的網站清單中。</a:t>
            </a:r>
          </a:p>
          <a:p>
            <a:r>
              <a:rPr lang="zh-TW" altLang="en-US" dirty="0" smtClean="0"/>
              <a:t>警示報告同一部用戶端電腦感染惡意程式碼兩次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警示將產生兩次：第一次是針對組織的惡意程式碼偵測產生，第二次則是針對個別電腦的惡意程式碼偵測產生。對於組織中有關此惡意程式碼的其餘任何執行個體，系統會將警示併入第一個警示中。對於這部電腦中有關此惡意程式碼的其餘任何執行個體，系統會將警示併入第二個警示。</a:t>
            </a:r>
            <a:endParaRPr lang="zh-TW" altLang="en-US" dirty="0" smtClean="0"/>
          </a:p>
        </p:txBody>
      </p:sp>
    </p:spTree>
  </p:cSld>
  <p:clrMapOvr>
    <a:masterClrMapping/>
  </p:clrMapOvr>
  <p:transition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疑難排解用戶端電腦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作業系統互動</a:t>
            </a:r>
            <a:endParaRPr lang="en-US" altLang="zh-TW" dirty="0" smtClean="0"/>
          </a:p>
          <a:p>
            <a:r>
              <a:rPr lang="zh-TW" altLang="en-US" dirty="0" smtClean="0"/>
              <a:t>用戶端使用者介面問題</a:t>
            </a:r>
            <a:endParaRPr lang="en-US" altLang="zh-TW" dirty="0" smtClean="0"/>
          </a:p>
          <a:p>
            <a:r>
              <a:rPr lang="zh-TW" altLang="en-US" dirty="0" smtClean="0"/>
              <a:t>定義問題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元件和必要軟體（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45660" y="1337481"/>
          <a:ext cx="8541182" cy="5020476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1964472"/>
                <a:gridCol w="6576710"/>
              </a:tblGrid>
              <a:tr h="319419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元件 </a:t>
                      </a:r>
                    </a:p>
                  </a:txBody>
                  <a:tcPr marL="32000" marR="32000" marT="16000" marB="1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使用的軟體 </a:t>
                      </a:r>
                    </a:p>
                  </a:txBody>
                  <a:tcPr marL="32000" marR="32000" marT="16000" marB="1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7491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分佈伺服器</a:t>
                      </a:r>
                    </a:p>
                  </a:txBody>
                  <a:tcPr marL="32000" marR="32000" marT="16000" marB="1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WSUS 3.0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或 </a:t>
                      </a: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WSUS 2.0 Service Pack 1 (SP1</a:t>
                      </a:r>
                      <a:r>
                        <a:rPr 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Internet Information Services (IIS) 6.0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若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為儲存下載更新，則為 </a:t>
                      </a: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SQL Server 2000 (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適用於 </a:t>
                      </a: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WSUS 2.0 SP1)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或 </a:t>
                      </a: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SQL Server 2005 SP1 (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適用於 </a:t>
                      </a: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WSUS 3.0)；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或 </a:t>
                      </a: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Microsoft SQL Server Desktop Engine (MSDE)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Client Security Update </a:t>
                      </a:r>
                      <a:r>
                        <a:rPr 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Assistant</a:t>
                      </a:r>
                      <a:endParaRPr 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2000" marR="32000" marT="16000" marB="1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011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管理伺服器</a:t>
                      </a:r>
                    </a:p>
                  </a:txBody>
                  <a:tcPr marL="32000" marR="32000" marT="16000" marB="1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Client Security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反惡意程式碼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服務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Client Security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狀態評估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服務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MOM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操作員主控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台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MOM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系統管理員主控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台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Client Security 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管理服務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Microsoft Forefront Client Security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主控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台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Microsoft Management Console (MMC) 3.0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和 </a:t>
                      </a: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Microsoft .NET Framework 2.0 </a:t>
                      </a:r>
                    </a:p>
                  </a:txBody>
                  <a:tcPr marL="32000" marR="32000" marT="16000" marB="1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555">
                <a:tc>
                  <a:txBody>
                    <a:bodyPr/>
                    <a:lstStyle/>
                    <a:p>
                      <a:r>
                        <a:rPr lang="zh-TW" altLang="en-US" sz="1600">
                          <a:latin typeface="微軟正黑體" pitchFamily="34" charset="-120"/>
                          <a:ea typeface="微軟正黑體" pitchFamily="34" charset="-120"/>
                        </a:rPr>
                        <a:t>集合伺服器</a:t>
                      </a:r>
                    </a:p>
                  </a:txBody>
                  <a:tcPr marL="32000" marR="32000" marT="16000" marB="1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MOM Server 2005 </a:t>
                      </a:r>
                      <a:r>
                        <a:rPr 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SP1</a:t>
                      </a:r>
                      <a:endParaRPr 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MOM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操作員主控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台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MOM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系統管理員主控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台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2000" marR="32000" marT="16000" marB="1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zh-TW" altLang="en-US" sz="4000" b="1" dirty="0" smtClean="0">
                <a:solidFill>
                  <a:srgbClr val="FFFF99"/>
                </a:solidFill>
                <a:latin typeface="+mj-lt"/>
                <a:ea typeface="+mj-ea"/>
                <a:cs typeface="+mj-cs"/>
              </a:rPr>
              <a:t>作業系統互動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8756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Windows Defender </a:t>
            </a:r>
            <a:r>
              <a:rPr lang="zh-TW" altLang="en-US" dirty="0" smtClean="0"/>
              <a:t>和 </a:t>
            </a:r>
            <a:r>
              <a:rPr lang="en-US" dirty="0" smtClean="0"/>
              <a:t>Client Security </a:t>
            </a:r>
            <a:r>
              <a:rPr lang="zh-TW" altLang="en-US" dirty="0" smtClean="0"/>
              <a:t>皆是在 </a:t>
            </a:r>
            <a:r>
              <a:rPr lang="en-US" dirty="0" smtClean="0"/>
              <a:t>Windows Vista </a:t>
            </a:r>
            <a:r>
              <a:rPr lang="zh-TW" altLang="en-US" dirty="0" smtClean="0"/>
              <a:t>上執行</a:t>
            </a:r>
            <a:r>
              <a:rPr lang="zh-TW" altLang="en-US" b="1" dirty="0" smtClean="0"/>
              <a:t>背景</a:t>
            </a:r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當您將 </a:t>
            </a:r>
            <a:r>
              <a:rPr lang="en-US" dirty="0" smtClean="0"/>
              <a:t>Client Security </a:t>
            </a:r>
            <a:r>
              <a:rPr lang="zh-TW" altLang="en-US" dirty="0" smtClean="0"/>
              <a:t>代理程式部署到執行 </a:t>
            </a:r>
            <a:r>
              <a:rPr lang="en-US" dirty="0" smtClean="0"/>
              <a:t>Windows Vista </a:t>
            </a:r>
            <a:r>
              <a:rPr lang="zh-TW" altLang="en-US" dirty="0" smtClean="0"/>
              <a:t>的用戶端電腦時，會停用 </a:t>
            </a:r>
            <a:r>
              <a:rPr lang="en-US" dirty="0" smtClean="0"/>
              <a:t>Windows Defender。</a:t>
            </a:r>
            <a:r>
              <a:rPr lang="zh-TW" altLang="en-US" dirty="0" smtClean="0"/>
              <a:t>然而，網路存取保護原則或類似的技術可重新啟用 </a:t>
            </a:r>
            <a:r>
              <a:rPr lang="en-US" dirty="0" smtClean="0"/>
              <a:t>Defender。</a:t>
            </a:r>
          </a:p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不再報告代理程式資料 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MOM </a:t>
            </a:r>
            <a:r>
              <a:rPr lang="zh-TW" altLang="en-US" dirty="0" smtClean="0"/>
              <a:t>資料與發出資料的電腦名稱相關聯。重新命名電腦或變更其網域成員資格將中斷此關聯。</a:t>
            </a:r>
            <a:endParaRPr lang="en-US" altLang="zh-TW" dirty="0" smtClean="0"/>
          </a:p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安全模式導致系統不會報告事件 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無法在安全模式中啟動 </a:t>
            </a:r>
            <a:r>
              <a:rPr lang="en-US" altLang="zh-TW" dirty="0" smtClean="0"/>
              <a:t>MOM </a:t>
            </a:r>
            <a:r>
              <a:rPr lang="zh-TW" altLang="en-US" dirty="0" smtClean="0"/>
              <a:t>代理程式。必須執行此服務，才能向報告伺服器報告事件。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zh-TW" altLang="en-US" sz="4000" b="1" dirty="0" smtClean="0">
                <a:solidFill>
                  <a:srgbClr val="FFFF99"/>
                </a:solidFill>
                <a:latin typeface="+mj-lt"/>
                <a:ea typeface="+mj-ea"/>
                <a:cs typeface="+mj-cs"/>
              </a:rPr>
              <a:t>用戶端使用者介面問題（一）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用戶端使用者無法設定掃描時間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若要允許使用者排定的掃描，您必須在 </a:t>
            </a:r>
            <a:r>
              <a:rPr lang="en-US" altLang="zh-TW" dirty="0" smtClean="0"/>
              <a:t>[</a:t>
            </a:r>
            <a:r>
              <a:rPr lang="zh-TW" altLang="en-US" dirty="0" smtClean="0"/>
              <a:t>新增原則</a:t>
            </a:r>
            <a:r>
              <a:rPr lang="en-US" altLang="zh-TW" dirty="0" smtClean="0"/>
              <a:t>] </a:t>
            </a:r>
            <a:r>
              <a:rPr lang="zh-TW" altLang="en-US" dirty="0" smtClean="0"/>
              <a:t>或 </a:t>
            </a:r>
            <a:r>
              <a:rPr lang="en-US" altLang="zh-TW" dirty="0" smtClean="0"/>
              <a:t>[</a:t>
            </a:r>
            <a:r>
              <a:rPr lang="zh-TW" altLang="en-US" dirty="0" smtClean="0"/>
              <a:t>編輯原則</a:t>
            </a:r>
            <a:r>
              <a:rPr lang="en-US" altLang="zh-TW" dirty="0" smtClean="0"/>
              <a:t>] </a:t>
            </a:r>
            <a:r>
              <a:rPr lang="zh-TW" altLang="en-US" dirty="0" smtClean="0"/>
              <a:t>對話方塊的 </a:t>
            </a:r>
            <a:r>
              <a:rPr lang="en-US" altLang="zh-TW" dirty="0" smtClean="0"/>
              <a:t>[</a:t>
            </a:r>
            <a:r>
              <a:rPr lang="zh-TW" altLang="en-US" dirty="0" smtClean="0"/>
              <a:t>防護</a:t>
            </a:r>
            <a:r>
              <a:rPr lang="en-US" altLang="zh-TW" dirty="0" smtClean="0"/>
              <a:t>] </a:t>
            </a:r>
            <a:r>
              <a:rPr lang="zh-TW" altLang="en-US" dirty="0" smtClean="0"/>
              <a:t>索引標籤上變更兩個開始時間設定。如果只將小時值設定為 </a:t>
            </a:r>
            <a:r>
              <a:rPr lang="en-US" altLang="zh-TW" dirty="0" smtClean="0"/>
              <a:t>[</a:t>
            </a:r>
            <a:r>
              <a:rPr lang="zh-TW" altLang="en-US" dirty="0" smtClean="0"/>
              <a:t>使用者控制</a:t>
            </a:r>
            <a:r>
              <a:rPr lang="en-US" altLang="zh-TW" dirty="0" smtClean="0"/>
              <a:t>]</a:t>
            </a:r>
            <a:r>
              <a:rPr lang="zh-TW" altLang="en-US" dirty="0" smtClean="0"/>
              <a:t>，用戶端使用者將無法排程掃描。</a:t>
            </a:r>
            <a:endParaRPr lang="en-US" altLang="zh-TW" dirty="0" smtClean="0"/>
          </a:p>
          <a:p>
            <a:r>
              <a:rPr lang="zh-TW" altLang="en-US" dirty="0" smtClean="0"/>
              <a:t>用戶端使用者可關閉掃描 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在相關原則的 </a:t>
            </a:r>
            <a:r>
              <a:rPr lang="en-US" altLang="zh-TW" dirty="0" smtClean="0"/>
              <a:t>[</a:t>
            </a:r>
            <a:r>
              <a:rPr lang="zh-TW" altLang="en-US" dirty="0" smtClean="0"/>
              <a:t>編輯原則</a:t>
            </a:r>
            <a:r>
              <a:rPr lang="en-US" altLang="zh-TW" dirty="0" smtClean="0"/>
              <a:t>] </a:t>
            </a:r>
            <a:r>
              <a:rPr lang="zh-TW" altLang="en-US" dirty="0" smtClean="0"/>
              <a:t>對話方塊的 </a:t>
            </a:r>
            <a:r>
              <a:rPr lang="en-US" altLang="zh-TW" dirty="0" smtClean="0"/>
              <a:t>[</a:t>
            </a:r>
            <a:r>
              <a:rPr lang="zh-TW" altLang="en-US" dirty="0" smtClean="0"/>
              <a:t>防護</a:t>
            </a:r>
            <a:r>
              <a:rPr lang="en-US" altLang="zh-TW" dirty="0" smtClean="0"/>
              <a:t>] </a:t>
            </a:r>
            <a:r>
              <a:rPr lang="zh-TW" altLang="en-US" dirty="0" smtClean="0"/>
              <a:t>索引標籤上，為兩份 </a:t>
            </a:r>
            <a:r>
              <a:rPr lang="en-US" altLang="zh-TW" dirty="0" smtClean="0"/>
              <a:t>[</a:t>
            </a:r>
            <a:r>
              <a:rPr lang="zh-TW" altLang="en-US" dirty="0" smtClean="0"/>
              <a:t>開始時間</a:t>
            </a:r>
            <a:r>
              <a:rPr lang="en-US" altLang="zh-TW" dirty="0" smtClean="0"/>
              <a:t>] </a:t>
            </a:r>
            <a:r>
              <a:rPr lang="zh-TW" altLang="en-US" dirty="0" smtClean="0"/>
              <a:t>清單指定日期與時間</a:t>
            </a:r>
            <a:endParaRPr lang="en-US" altLang="zh-TW" dirty="0" smtClean="0"/>
          </a:p>
          <a:p>
            <a:r>
              <a:rPr lang="zh-TW" altLang="en-US" dirty="0" smtClean="0"/>
              <a:t>開啟 </a:t>
            </a:r>
            <a:r>
              <a:rPr lang="en-US" dirty="0" smtClean="0"/>
              <a:t>Client Security UI </a:t>
            </a:r>
            <a:r>
              <a:rPr lang="zh-TW" altLang="en-US" dirty="0" smtClean="0"/>
              <a:t>失敗，出現錯誤 </a:t>
            </a:r>
            <a:r>
              <a:rPr lang="en-US" altLang="zh-TW" dirty="0" smtClean="0"/>
              <a:t>0</a:t>
            </a:r>
            <a:r>
              <a:rPr lang="en-US" dirty="0" smtClean="0"/>
              <a:t>x80070005 </a:t>
            </a:r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以系統管理員身分登入，然後再試一次。</a:t>
            </a:r>
            <a:endParaRPr lang="en-US" dirty="0" smtClean="0"/>
          </a:p>
        </p:txBody>
      </p:sp>
    </p:spTree>
  </p:cSld>
  <p:clrMapOvr>
    <a:masterClrMapping/>
  </p:clrMapOvr>
  <p:transition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fontAlgn="base"/>
            <a:r>
              <a:rPr lang="zh-TW" altLang="en-US" sz="4000" b="1" dirty="0" smtClean="0">
                <a:solidFill>
                  <a:srgbClr val="FFFF99"/>
                </a:solidFill>
                <a:latin typeface="+mj-lt"/>
                <a:ea typeface="+mj-ea"/>
                <a:cs typeface="+mj-cs"/>
              </a:rPr>
              <a:t>用戶端使用者介面問題（二）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zh-TW" altLang="en-US" dirty="0" smtClean="0"/>
              <a:t>例外的檔案並未保持預期行為 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在相關原則的 </a:t>
            </a:r>
            <a:r>
              <a:rPr lang="en-US" altLang="zh-TW" dirty="0" smtClean="0"/>
              <a:t>[</a:t>
            </a:r>
            <a:r>
              <a:rPr lang="zh-TW" altLang="en-US" dirty="0" smtClean="0"/>
              <a:t>編輯原則</a:t>
            </a:r>
            <a:r>
              <a:rPr lang="en-US" altLang="zh-TW" dirty="0" smtClean="0"/>
              <a:t>] </a:t>
            </a:r>
            <a:r>
              <a:rPr lang="zh-TW" altLang="en-US" dirty="0" smtClean="0"/>
              <a:t>對話方塊的 </a:t>
            </a:r>
            <a:r>
              <a:rPr lang="en-US" altLang="zh-TW" dirty="0" smtClean="0"/>
              <a:t>[</a:t>
            </a:r>
            <a:r>
              <a:rPr lang="zh-TW" altLang="en-US" dirty="0" smtClean="0"/>
              <a:t>防護</a:t>
            </a:r>
            <a:r>
              <a:rPr lang="en-US" altLang="zh-TW" dirty="0" smtClean="0"/>
              <a:t>] </a:t>
            </a:r>
            <a:r>
              <a:rPr lang="zh-TW" altLang="en-US" dirty="0" smtClean="0"/>
              <a:t>索引標籤上，選取 </a:t>
            </a:r>
            <a:r>
              <a:rPr lang="en-US" altLang="zh-TW" dirty="0" smtClean="0"/>
              <a:t>[</a:t>
            </a:r>
            <a:r>
              <a:rPr lang="zh-TW" altLang="en-US" dirty="0" smtClean="0"/>
              <a:t>允許使用者新增排除與覆寫項目</a:t>
            </a:r>
            <a:r>
              <a:rPr lang="en-US" altLang="zh-TW" dirty="0" smtClean="0"/>
              <a:t>] </a:t>
            </a:r>
            <a:r>
              <a:rPr lang="zh-TW" altLang="en-US" dirty="0" smtClean="0"/>
              <a:t>核取方塊。</a:t>
            </a:r>
            <a:endParaRPr lang="en-US" altLang="zh-TW" dirty="0" smtClean="0"/>
          </a:p>
          <a:p>
            <a:r>
              <a:rPr lang="zh-TW" altLang="en-US" dirty="0" smtClean="0"/>
              <a:t>排定的掃描無法執行 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確認工作排程器服務正在執行</a:t>
            </a:r>
            <a:endParaRPr lang="en-US" altLang="zh-TW" dirty="0" smtClean="0"/>
          </a:p>
          <a:p>
            <a:r>
              <a:rPr lang="en-US" dirty="0" smtClean="0"/>
              <a:t>Client Security UI </a:t>
            </a:r>
            <a:r>
              <a:rPr lang="zh-TW" altLang="en-US" dirty="0" smtClean="0"/>
              <a:t>不會在安裝後開啟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這是因為 </a:t>
            </a:r>
            <a:r>
              <a:rPr lang="en-US" dirty="0" smtClean="0"/>
              <a:t>clientsetup.exe </a:t>
            </a:r>
            <a:r>
              <a:rPr lang="zh-TW" altLang="en-US" dirty="0" smtClean="0"/>
              <a:t>在 </a:t>
            </a:r>
            <a:r>
              <a:rPr lang="en-US" dirty="0" smtClean="0"/>
              <a:t>Windows Vista </a:t>
            </a:r>
            <a:r>
              <a:rPr lang="zh-TW" altLang="en-US" dirty="0" smtClean="0"/>
              <a:t>作業系統提高權限的內容中執行所致。</a:t>
            </a:r>
            <a:endParaRPr lang="en-US" altLang="zh-TW" dirty="0" smtClean="0"/>
          </a:p>
          <a:p>
            <a:r>
              <a:rPr lang="en-US" dirty="0" smtClean="0"/>
              <a:t>Windows Security Center </a:t>
            </a:r>
            <a:r>
              <a:rPr lang="zh-TW" altLang="en-US" dirty="0" smtClean="0"/>
              <a:t>中的立即更新沒有作用 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重新啟動用戶端電腦。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定義問題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en-US" dirty="0" smtClean="0"/>
              <a:t>代理程式無法連絡分佈伺服器 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分佈伺服器使用 </a:t>
            </a:r>
            <a:r>
              <a:rPr lang="en-US" altLang="zh-TW" dirty="0" smtClean="0"/>
              <a:t>WSUS</a:t>
            </a:r>
            <a:r>
              <a:rPr lang="zh-TW" altLang="en-US" dirty="0" smtClean="0"/>
              <a:t>。用戶端電腦可在預設的 </a:t>
            </a:r>
            <a:r>
              <a:rPr lang="en-US" altLang="zh-TW" dirty="0" smtClean="0"/>
              <a:t>TCP </a:t>
            </a:r>
            <a:r>
              <a:rPr lang="zh-TW" altLang="en-US" dirty="0" smtClean="0"/>
              <a:t>連接埠 </a:t>
            </a:r>
            <a:r>
              <a:rPr lang="en-US" altLang="zh-TW" dirty="0" smtClean="0"/>
              <a:t>80 </a:t>
            </a:r>
            <a:r>
              <a:rPr lang="zh-TW" altLang="en-US" dirty="0" smtClean="0"/>
              <a:t>或自訂 </a:t>
            </a:r>
            <a:r>
              <a:rPr lang="en-US" altLang="zh-TW" dirty="0" smtClean="0"/>
              <a:t>TCP </a:t>
            </a:r>
            <a:r>
              <a:rPr lang="zh-TW" altLang="en-US" dirty="0" smtClean="0"/>
              <a:t>連接埠 </a:t>
            </a:r>
            <a:r>
              <a:rPr lang="en-US" altLang="zh-TW" dirty="0" smtClean="0"/>
              <a:t>8530 </a:t>
            </a:r>
            <a:r>
              <a:rPr lang="zh-TW" altLang="en-US" dirty="0" smtClean="0"/>
              <a:t>上存取 </a:t>
            </a:r>
            <a:r>
              <a:rPr lang="en-US" altLang="zh-TW" dirty="0" smtClean="0"/>
              <a:t>WSUS</a:t>
            </a:r>
            <a:r>
              <a:rPr lang="zh-TW" altLang="en-US" dirty="0" smtClean="0"/>
              <a:t>。這個動作是在分佈伺服器上安裝 </a:t>
            </a:r>
            <a:r>
              <a:rPr lang="en-US" altLang="zh-TW" dirty="0" smtClean="0"/>
              <a:t>WSUS </a:t>
            </a:r>
            <a:r>
              <a:rPr lang="zh-TW" altLang="en-US" dirty="0" smtClean="0"/>
              <a:t>時所設定的。</a:t>
            </a:r>
            <a:endParaRPr lang="en-US" altLang="zh-TW" dirty="0" smtClean="0"/>
          </a:p>
          <a:p>
            <a:r>
              <a:rPr lang="en-US" dirty="0" smtClean="0"/>
              <a:t>Windows Update </a:t>
            </a:r>
            <a:r>
              <a:rPr lang="zh-TW" altLang="en-US" dirty="0" smtClean="0"/>
              <a:t>重複提供相同的定義更新 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當 </a:t>
            </a:r>
            <a:r>
              <a:rPr lang="en-US" altLang="zh-TW" dirty="0" smtClean="0"/>
              <a:t>Forefront Client Security </a:t>
            </a:r>
            <a:r>
              <a:rPr lang="zh-TW" altLang="en-US" dirty="0" smtClean="0"/>
              <a:t>反惡意程式服務處於已停止狀態時，可能會發生這種情況。若未執行反惡意程式服務，定義更新將無法完成其安裝。</a:t>
            </a:r>
            <a:endParaRPr lang="en-US" altLang="zh-TW" dirty="0" smtClean="0"/>
          </a:p>
          <a:p>
            <a:r>
              <a:rPr lang="zh-TW" altLang="en-US" dirty="0" smtClean="0"/>
              <a:t>定義更新失敗，發生錯誤 </a:t>
            </a:r>
            <a:r>
              <a:rPr lang="en-US" altLang="zh-TW" dirty="0" smtClean="0"/>
              <a:t>0x80080005</a:t>
            </a:r>
          </a:p>
          <a:p>
            <a:pPr lvl="1"/>
            <a:r>
              <a:rPr lang="zh-TW" altLang="en-US" dirty="0" smtClean="0"/>
              <a:t>如果在用戶端系統上安裝 </a:t>
            </a:r>
            <a:r>
              <a:rPr lang="en-US" altLang="zh-TW" dirty="0" smtClean="0"/>
              <a:t>Winsock </a:t>
            </a:r>
            <a:r>
              <a:rPr lang="zh-TW" altLang="en-US" dirty="0" smtClean="0"/>
              <a:t>時發生問題，則可能會發生此錯誤。請參閱知識庫文章編號 </a:t>
            </a:r>
            <a:r>
              <a:rPr lang="en-US" altLang="zh-TW" dirty="0" smtClean="0"/>
              <a:t>811259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FCS</a:t>
            </a:r>
            <a:r>
              <a:rPr lang="zh-TW" altLang="en-US" dirty="0"/>
              <a:t> </a:t>
            </a:r>
            <a:r>
              <a:rPr lang="zh-TW" altLang="en-US" dirty="0" smtClean="0"/>
              <a:t>的挑戰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用戶端的設定挑戰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 smtClean="0"/>
              <a:t>眾多服務的整合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zh-TW" altLang="en-US" dirty="0"/>
              <a:t>問題蒐集與回報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74650"/>
            <a:ext cx="8510588" cy="750888"/>
          </a:xfrm>
          <a:noFill/>
          <a:ln/>
        </p:spPr>
        <p:txBody>
          <a:bodyPr lIns="92075" tIns="46038" rIns="92075" bIns="46038"/>
          <a:lstStyle/>
          <a:p>
            <a:r>
              <a:rPr lang="zh-TW" altLang="en-US" dirty="0">
                <a:latin typeface="新細明體" charset="-120"/>
                <a:ea typeface="新細明體" charset="-120"/>
              </a:rPr>
              <a:t>在何處取得</a:t>
            </a:r>
            <a:r>
              <a:rPr lang="zh-CN" altLang="en-US" dirty="0">
                <a:latin typeface="新細明體" charset="-120"/>
                <a:ea typeface="新細明體" charset="-120"/>
              </a:rPr>
              <a:t> </a:t>
            </a:r>
            <a:r>
              <a:rPr lang="en-US" altLang="zh-CN" dirty="0">
                <a:latin typeface="新細明體" charset="-120"/>
                <a:ea typeface="新細明體" charset="-120"/>
              </a:rPr>
              <a:t>TechNet</a:t>
            </a:r>
            <a:r>
              <a:rPr lang="en-US" altLang="zh-TW" dirty="0">
                <a:latin typeface="新細明體" charset="-120"/>
                <a:ea typeface="新細明體" charset="-120"/>
              </a:rPr>
              <a:t> </a:t>
            </a:r>
            <a:r>
              <a:rPr lang="zh-TW" altLang="en-US" dirty="0">
                <a:latin typeface="新細明體" charset="-120"/>
                <a:ea typeface="新細明體" charset="-120"/>
              </a:rPr>
              <a:t>相關資訊？</a:t>
            </a:r>
            <a:endParaRPr lang="zh-CN" altLang="en-US" dirty="0">
              <a:latin typeface="新細明體" charset="-120"/>
              <a:ea typeface="新細明體" charset="-120"/>
            </a:endParaRPr>
          </a:p>
        </p:txBody>
      </p:sp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4925" y="1557338"/>
            <a:ext cx="9144000" cy="5184775"/>
          </a:xfrm>
          <a:noFill/>
          <a:ln/>
        </p:spPr>
        <p:txBody>
          <a:bodyPr lIns="92075" tIns="46038" rIns="92075" bIns="46038"/>
          <a:lstStyle/>
          <a:p>
            <a:pPr marL="344488" indent="-344488">
              <a:lnSpc>
                <a:spcPts val="2500"/>
              </a:lnSpc>
              <a:spcAft>
                <a:spcPts val="800"/>
              </a:spcAft>
            </a:pPr>
            <a:r>
              <a:rPr lang="zh-TW" altLang="en-US" sz="2800" b="1" dirty="0">
                <a:ea typeface="新細明體" charset="-120"/>
              </a:rPr>
              <a:t>訂閱 </a:t>
            </a:r>
            <a:r>
              <a:rPr lang="en-US" altLang="zh-CN" sz="2800" b="1" dirty="0">
                <a:ea typeface="新細明體" charset="-120"/>
              </a:rPr>
              <a:t>TechNet</a:t>
            </a:r>
            <a:r>
              <a:rPr lang="en-US" altLang="zh-TW" sz="2800" b="1" dirty="0">
                <a:ea typeface="新細明體" charset="-120"/>
              </a:rPr>
              <a:t> </a:t>
            </a:r>
            <a:r>
              <a:rPr lang="zh-TW" altLang="en-US" sz="2800" b="1" dirty="0">
                <a:ea typeface="新細明體" charset="-120"/>
              </a:rPr>
              <a:t>資訊技術人快訊</a:t>
            </a:r>
            <a:r>
              <a:rPr lang="zh-CN" altLang="en-US" sz="2800" dirty="0">
                <a:ea typeface="新細明體" charset="-120"/>
              </a:rPr>
              <a:t> </a:t>
            </a:r>
            <a:r>
              <a:rPr lang="en-US" altLang="zh-CN" sz="2800" dirty="0">
                <a:ea typeface="新細明體" charset="-120"/>
              </a:rPr>
              <a:t>http://www.microsoft.com/taiwan/technet/flash/</a:t>
            </a:r>
            <a:endParaRPr lang="en-US" altLang="zh-TW" sz="2800" dirty="0">
              <a:ea typeface="新細明體" charset="-120"/>
            </a:endParaRPr>
          </a:p>
          <a:p>
            <a:pPr marL="344488" indent="-344488">
              <a:lnSpc>
                <a:spcPts val="2500"/>
              </a:lnSpc>
              <a:spcAft>
                <a:spcPts val="800"/>
              </a:spcAft>
            </a:pPr>
            <a:r>
              <a:rPr lang="zh-TW" altLang="en-US" sz="2800" b="1" dirty="0">
                <a:ea typeface="新細明體" charset="-120"/>
              </a:rPr>
              <a:t>訂閱 </a:t>
            </a:r>
            <a:r>
              <a:rPr lang="en-US" altLang="zh-TW" sz="2800" b="1" dirty="0">
                <a:ea typeface="新細明體" charset="-120"/>
              </a:rPr>
              <a:t>TechNet Plus</a:t>
            </a:r>
          </a:p>
          <a:p>
            <a:pPr marL="344488" indent="-344488">
              <a:lnSpc>
                <a:spcPts val="2500"/>
              </a:lnSpc>
              <a:spcAft>
                <a:spcPts val="800"/>
              </a:spcAft>
              <a:buFontTx/>
              <a:buNone/>
            </a:pPr>
            <a:r>
              <a:rPr lang="en-US" altLang="zh-TW" sz="2800" dirty="0">
                <a:ea typeface="新細明體" charset="-120"/>
              </a:rPr>
              <a:t>  </a:t>
            </a:r>
            <a:r>
              <a:rPr lang="en-US" altLang="zh-CN" sz="2800" dirty="0">
                <a:ea typeface="新細明體" charset="-120"/>
              </a:rPr>
              <a:t>http://www.microsoft.com/taiwan/technet/</a:t>
            </a:r>
            <a:endParaRPr lang="en-US" altLang="zh-TW" sz="2800" dirty="0">
              <a:ea typeface="新細明體" charset="-120"/>
            </a:endParaRPr>
          </a:p>
          <a:p>
            <a:pPr marL="344488" indent="-344488">
              <a:lnSpc>
                <a:spcPts val="2500"/>
              </a:lnSpc>
              <a:spcAft>
                <a:spcPts val="800"/>
              </a:spcAft>
            </a:pPr>
            <a:r>
              <a:rPr lang="zh-TW" altLang="en-US" sz="2800" b="1" dirty="0">
                <a:ea typeface="新細明體" charset="-120"/>
              </a:rPr>
              <a:t>參加</a:t>
            </a:r>
            <a:r>
              <a:rPr lang="zh-CN" altLang="zh-TW" sz="2800" b="1" dirty="0">
                <a:ea typeface="新細明體" charset="-120"/>
              </a:rPr>
              <a:t> </a:t>
            </a:r>
            <a:r>
              <a:rPr lang="en-US" altLang="zh-CN" sz="2800" b="1" dirty="0">
                <a:ea typeface="新細明體" charset="-120"/>
              </a:rPr>
              <a:t>TechNet</a:t>
            </a:r>
            <a:r>
              <a:rPr lang="en-US" altLang="zh-TW" sz="2800" b="1" dirty="0">
                <a:ea typeface="新細明體" charset="-120"/>
              </a:rPr>
              <a:t> </a:t>
            </a:r>
            <a:r>
              <a:rPr lang="zh-CN" altLang="en-US" sz="2800" b="1" dirty="0">
                <a:ea typeface="新細明體" charset="-120"/>
              </a:rPr>
              <a:t>的活</a:t>
            </a:r>
            <a:r>
              <a:rPr lang="zh-TW" altLang="en-US" sz="2800" b="1" dirty="0">
                <a:ea typeface="新細明體" charset="-120"/>
              </a:rPr>
              <a:t>動</a:t>
            </a:r>
            <a:r>
              <a:rPr lang="zh-CN" altLang="en-US" sz="2800" b="1" dirty="0">
                <a:ea typeface="新細明體" charset="-120"/>
              </a:rPr>
              <a:t/>
            </a:r>
            <a:br>
              <a:rPr lang="zh-CN" altLang="en-US" sz="2800" b="1" dirty="0">
                <a:ea typeface="新細明體" charset="-120"/>
              </a:rPr>
            </a:br>
            <a:r>
              <a:rPr lang="en-US" altLang="zh-CN" sz="2800" dirty="0">
                <a:ea typeface="新細明體" charset="-120"/>
              </a:rPr>
              <a:t>http://www.microsoft.com/taiwan/technet/</a:t>
            </a:r>
            <a:endParaRPr lang="en-US" altLang="zh-TW" sz="2800" dirty="0">
              <a:ea typeface="新細明體" charset="-120"/>
            </a:endParaRPr>
          </a:p>
          <a:p>
            <a:pPr marL="344488" indent="-344488">
              <a:lnSpc>
                <a:spcPts val="2500"/>
              </a:lnSpc>
              <a:spcAft>
                <a:spcPts val="800"/>
              </a:spcAft>
            </a:pPr>
            <a:r>
              <a:rPr lang="zh-TW" altLang="en-US" sz="2800" b="1" dirty="0">
                <a:ea typeface="新細明體" charset="-120"/>
              </a:rPr>
              <a:t>下載 </a:t>
            </a:r>
            <a:r>
              <a:rPr lang="en-US" altLang="zh-TW" sz="2800" b="1" dirty="0">
                <a:ea typeface="新細明體" charset="-120"/>
              </a:rPr>
              <a:t>TechNet </a:t>
            </a:r>
            <a:r>
              <a:rPr lang="zh-TW" altLang="en-US" sz="2800" b="1" dirty="0">
                <a:ea typeface="新細明體" charset="-120"/>
              </a:rPr>
              <a:t>研討會簡報與錄影檔</a:t>
            </a:r>
            <a:br>
              <a:rPr lang="zh-TW" altLang="en-US" sz="2800" b="1" dirty="0">
                <a:ea typeface="新細明體" charset="-120"/>
              </a:rPr>
            </a:br>
            <a:r>
              <a:rPr lang="en-US" altLang="zh-CN" sz="2800" dirty="0">
                <a:ea typeface="宋体" charset="-122"/>
              </a:rPr>
              <a:t>http://www.microsoft.com/taiwan/technet/webcast/</a:t>
            </a:r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5555" name="Picture 3" descr="ta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975" y="2708275"/>
            <a:ext cx="8651875" cy="143986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元件和必要軟體（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500034" y="1364776"/>
          <a:ext cx="8215370" cy="434799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1857388"/>
                <a:gridCol w="6357982"/>
              </a:tblGrid>
              <a:tr h="35719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/>
                        <a:buChar char="•"/>
                      </a:pPr>
                      <a:r>
                        <a:rPr lang="zh-TW" alt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元件 </a:t>
                      </a:r>
                      <a:endParaRPr lang="zh-TW" altLang="en-US" sz="1600" kern="1200" dirty="0">
                        <a:solidFill>
                          <a:schemeClr val="lt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32000" marR="32000" marT="16000" marB="1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/>
                        <a:buChar char="•"/>
                      </a:pPr>
                      <a:r>
                        <a:rPr lang="zh-TW" alt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使用的軟體 </a:t>
                      </a:r>
                      <a:endParaRPr lang="zh-TW" altLang="en-US" sz="1600" kern="1200" dirty="0">
                        <a:solidFill>
                          <a:schemeClr val="lt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32000" marR="32000" marT="16000" marB="1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0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/>
                        <a:buChar char="•"/>
                      </a:pPr>
                      <a:r>
                        <a:rPr lang="zh-TW" alt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報表伺服器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1298" marR="71298" marT="35649" marB="356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/>
                        <a:buChar char="•"/>
                      </a:pPr>
                      <a:r>
                        <a:rPr 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IIS 6.0 </a:t>
                      </a:r>
                      <a:r>
                        <a:rPr lang="zh-TW" alt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與 </a:t>
                      </a:r>
                      <a:r>
                        <a:rPr lang="en-US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ASP.NET</a:t>
                      </a:r>
                      <a:endParaRPr lang="en-US" sz="1600" kern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algn="l" defTabSz="914400" rtl="0" eaLnBrk="1" latinLnBrk="0" hangingPunct="1">
                        <a:buFont typeface="Arial"/>
                        <a:buChar char="•"/>
                      </a:pPr>
                      <a:r>
                        <a:rPr 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SQL Server 2005 Reporting </a:t>
                      </a:r>
                      <a:r>
                        <a:rPr lang="en-US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Services</a:t>
                      </a:r>
                      <a:endParaRPr lang="en-US" sz="1600" kern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algn="l" defTabSz="914400" rtl="0" eaLnBrk="1" latinLnBrk="0" hangingPunct="1">
                        <a:buFont typeface="Arial"/>
                        <a:buChar char="•"/>
                      </a:pPr>
                      <a:r>
                        <a:rPr 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MOM Reporting </a:t>
                      </a:r>
                      <a:r>
                        <a:rPr lang="en-US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Services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1298" marR="71298" marT="35649" marB="356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47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/>
                        <a:buChar char="•"/>
                      </a:pPr>
                      <a:r>
                        <a:rPr lang="zh-TW" alt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集合資料庫伺服器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1298" marR="71298" marT="35649" marB="356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/>
                        <a:buChar char="•"/>
                      </a:pPr>
                      <a:r>
                        <a:rPr 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SQL Server 2005 </a:t>
                      </a:r>
                      <a:r>
                        <a:rPr lang="en-US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SP1</a:t>
                      </a:r>
                      <a:endParaRPr lang="en-US" sz="1600" kern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algn="l" defTabSz="914400" rtl="0" eaLnBrk="1" latinLnBrk="0" hangingPunct="1">
                        <a:buFont typeface="Arial"/>
                        <a:buChar char="•"/>
                      </a:pPr>
                      <a:r>
                        <a:rPr lang="zh-TW" alt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集合伺服器資料庫 </a:t>
                      </a:r>
                      <a:r>
                        <a:rPr lang="en-US" altLang="zh-TW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也指 </a:t>
                      </a:r>
                      <a:r>
                        <a:rPr lang="en-US" sz="1600" kern="1200" dirty="0" err="1">
                          <a:latin typeface="微軟正黑體" pitchFamily="34" charset="-120"/>
                          <a:ea typeface="微軟正黑體" pitchFamily="34" charset="-120"/>
                        </a:rPr>
                        <a:t>OnePoint</a:t>
                      </a:r>
                      <a:r>
                        <a:rPr 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lang="zh-TW" alt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資料庫</a:t>
                      </a:r>
                      <a:r>
                        <a:rPr lang="en-US" altLang="zh-TW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en-US" altLang="zh-TW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1298" marR="71298" marT="35649" marB="356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0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/>
                        <a:buChar char="•"/>
                      </a:pPr>
                      <a:r>
                        <a:rPr lang="zh-TW" alt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報告資料庫伺服器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1298" marR="71298" marT="35649" marB="356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/>
                        <a:buChar char="•"/>
                      </a:pPr>
                      <a:r>
                        <a:rPr lang="en-US" sz="1600" kern="1200" dirty="0">
                          <a:latin typeface="微軟正黑體" pitchFamily="34" charset="-120"/>
                          <a:ea typeface="微軟正黑體" pitchFamily="34" charset="-120"/>
                        </a:rPr>
                        <a:t>SQL Server 2005 </a:t>
                      </a:r>
                      <a:r>
                        <a:rPr lang="en-US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SP1</a:t>
                      </a:r>
                    </a:p>
                    <a:p>
                      <a:pPr marL="0" algn="l" defTabSz="914400" rtl="0" eaLnBrk="1" latinLnBrk="0" hangingPunct="1">
                        <a:buFont typeface="Arial"/>
                        <a:buChar char="•"/>
                      </a:pPr>
                      <a:r>
                        <a:rPr lang="zh-TW" altLang="en-US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報告資料庫 </a:t>
                      </a:r>
                      <a:r>
                        <a:rPr lang="en-US" altLang="zh-TW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也指 </a:t>
                      </a:r>
                      <a:r>
                        <a:rPr lang="en-US" sz="1600" kern="1200" dirty="0" err="1" smtClean="0">
                          <a:latin typeface="微軟正黑體" pitchFamily="34" charset="-120"/>
                          <a:ea typeface="微軟正黑體" pitchFamily="34" charset="-120"/>
                        </a:rPr>
                        <a:t>SystemCenterReporting</a:t>
                      </a:r>
                      <a:r>
                        <a:rPr lang="en-US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lang="zh-TW" altLang="en-US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或 </a:t>
                      </a:r>
                      <a:r>
                        <a:rPr lang="en-US" sz="1600" kern="1200" dirty="0" err="1" smtClean="0">
                          <a:latin typeface="微軟正黑體" pitchFamily="34" charset="-120"/>
                          <a:ea typeface="微軟正黑體" pitchFamily="34" charset="-120"/>
                        </a:rPr>
                        <a:t>Datawarehouse</a:t>
                      </a:r>
                      <a:r>
                        <a:rPr lang="en-US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lang="zh-TW" altLang="en-US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資料庫</a:t>
                      </a:r>
                      <a:r>
                        <a:rPr lang="en-US" altLang="zh-TW" sz="16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en-US" altLang="zh-TW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71298" marR="71298" marT="35649" marB="356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一般疑難排解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286603" y="1378424"/>
          <a:ext cx="8488907" cy="5021032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270955"/>
                <a:gridCol w="5217952"/>
              </a:tblGrid>
              <a:tr h="233673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問題 </a:t>
                      </a:r>
                    </a:p>
                  </a:txBody>
                  <a:tcPr marL="41051" marR="41051" marT="20525" marB="20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latin typeface="微軟正黑體" pitchFamily="34" charset="-120"/>
                          <a:ea typeface="微軟正黑體" pitchFamily="34" charset="-120"/>
                        </a:rPr>
                        <a:t>可能的原因 </a:t>
                      </a:r>
                    </a:p>
                  </a:txBody>
                  <a:tcPr marL="41051" marR="41051" marT="20525" marB="20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4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Client Security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主控台未完全開啟。</a:t>
                      </a:r>
                    </a:p>
                  </a:txBody>
                  <a:tcPr marL="41051" marR="41051" marT="20525" marB="20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latin typeface="微軟正黑體" pitchFamily="34" charset="-120"/>
                          <a:ea typeface="微軟正黑體" pitchFamily="34" charset="-120"/>
                        </a:rPr>
                        <a:t>集合 </a:t>
                      </a:r>
                      <a:r>
                        <a:rPr lang="en-US" altLang="zh-TW" sz="1600"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600">
                          <a:latin typeface="微軟正黑體" pitchFamily="34" charset="-120"/>
                          <a:ea typeface="微軟正黑體" pitchFamily="34" charset="-120"/>
                        </a:rPr>
                        <a:t>或 </a:t>
                      </a:r>
                      <a:r>
                        <a:rPr lang="en-US" altLang="zh-TW" sz="1600">
                          <a:latin typeface="微軟正黑體" pitchFamily="34" charset="-120"/>
                          <a:ea typeface="微軟正黑體" pitchFamily="34" charset="-120"/>
                        </a:rPr>
                        <a:t>OnePoint) </a:t>
                      </a:r>
                      <a:r>
                        <a:rPr lang="zh-TW" altLang="en-US" sz="1600">
                          <a:latin typeface="微軟正黑體" pitchFamily="34" charset="-120"/>
                          <a:ea typeface="微軟正黑體" pitchFamily="34" charset="-120"/>
                        </a:rPr>
                        <a:t>資料庫上的使用者帳戶權限不足</a:t>
                      </a:r>
                    </a:p>
                  </a:txBody>
                  <a:tcPr marL="41051" marR="41051" marT="20525" marB="20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682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主控台未顯示趨勢或刻度。</a:t>
                      </a:r>
                    </a:p>
                  </a:txBody>
                  <a:tcPr marL="41051" marR="41051" marT="20525" marB="20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主控報告資料庫的報告伺服器或 </a:t>
                      </a:r>
                      <a:r>
                        <a:rPr lang="en-US" altLang="zh-TW" sz="1600" dirty="0">
                          <a:latin typeface="微軟正黑體" pitchFamily="34" charset="-120"/>
                          <a:ea typeface="微軟正黑體" pitchFamily="34" charset="-120"/>
                        </a:rPr>
                        <a:t>SQL Server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電腦無法使用或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關機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使用者帳戶權限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問題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altLang="zh-TW" sz="1600" dirty="0">
                          <a:latin typeface="微軟正黑體" pitchFamily="34" charset="-120"/>
                          <a:ea typeface="微軟正黑體" pitchFamily="34" charset="-120"/>
                        </a:rPr>
                        <a:t>IIS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設定問題 </a:t>
                      </a:r>
                      <a:r>
                        <a:rPr lang="en-US" altLang="zh-TW" sz="1600" dirty="0"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如安全通訊端層 </a:t>
                      </a:r>
                      <a:r>
                        <a:rPr lang="en-US" altLang="zh-TW" sz="1600" dirty="0">
                          <a:latin typeface="微軟正黑體" pitchFamily="34" charset="-120"/>
                          <a:ea typeface="微軟正黑體" pitchFamily="34" charset="-120"/>
                        </a:rPr>
                        <a:t>(SSL)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或連接埠問題</a:t>
                      </a:r>
                      <a:r>
                        <a:rPr lang="en-US" altLang="zh-TW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en-US" altLang="zh-TW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altLang="zh-TW" sz="1600" dirty="0">
                          <a:latin typeface="微軟正黑體" pitchFamily="34" charset="-120"/>
                          <a:ea typeface="微軟正黑體" pitchFamily="34" charset="-120"/>
                        </a:rPr>
                        <a:t>SQL Server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資料庫權限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不足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尚未完成 </a:t>
                      </a:r>
                      <a:r>
                        <a:rPr lang="en-US" altLang="zh-TW" sz="1600" dirty="0">
                          <a:latin typeface="微軟正黑體" pitchFamily="34" charset="-120"/>
                          <a:ea typeface="微軟正黑體" pitchFamily="34" charset="-120"/>
                        </a:rPr>
                        <a:t>Client Security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設定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精靈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1051" marR="41051" marT="20525" marB="20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160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在 </a:t>
                      </a: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Client Security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主控台中按一下報表時會產生 </a:t>
                      </a:r>
                      <a:r>
                        <a:rPr lang="en-US" altLang="zh-TW" sz="1600" dirty="0">
                          <a:latin typeface="微軟正黑體" pitchFamily="34" charset="-120"/>
                          <a:ea typeface="微軟正黑體" pitchFamily="34" charset="-120"/>
                        </a:rPr>
                        <a:t>"</a:t>
                      </a:r>
                      <a:r>
                        <a:rPr lang="en-US" sz="1600" dirty="0" err="1">
                          <a:latin typeface="微軟正黑體" pitchFamily="34" charset="-120"/>
                          <a:ea typeface="微軟正黑體" pitchFamily="34" charset="-120"/>
                        </a:rPr>
                        <a:t>ReportingServiceUnavailable</a:t>
                      </a: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"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訊息。</a:t>
                      </a:r>
                    </a:p>
                  </a:txBody>
                  <a:tcPr marL="41051" marR="41051" marT="20525" marB="20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SQL Server Reporting Services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已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停止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執行 </a:t>
                      </a: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SQL Server Reporting Services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的伺服器無法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使用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1051" marR="41051" marT="20525" marB="20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160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在 </a:t>
                      </a:r>
                      <a:r>
                        <a:rPr lang="en-US" altLang="zh-TW" sz="1600" dirty="0">
                          <a:latin typeface="微軟正黑體" pitchFamily="34" charset="-120"/>
                          <a:ea typeface="微軟正黑體" pitchFamily="34" charset="-120"/>
                        </a:rPr>
                        <a:t>Client Security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主控台中按一下報表時，會導致「授與使用者名稱的權限不足，無法執行此作業。」訊息出現。</a:t>
                      </a:r>
                    </a:p>
                  </a:txBody>
                  <a:tcPr marL="41051" marR="41051" marT="20525" marB="20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報告資料庫或 </a:t>
                      </a:r>
                      <a:r>
                        <a:rPr 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SQL Server Reporting Services </a:t>
                      </a: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伺服器的權限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不足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1051" marR="41051" marT="20525" marB="20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98">
                <a:tc>
                  <a:txBody>
                    <a:bodyPr/>
                    <a:lstStyle/>
                    <a:p>
                      <a:r>
                        <a:rPr lang="zh-TW" altLang="en-US" sz="1600">
                          <a:latin typeface="微軟正黑體" pitchFamily="34" charset="-120"/>
                          <a:ea typeface="微軟正黑體" pitchFamily="34" charset="-120"/>
                        </a:rPr>
                        <a:t>按一下報表時會產生「無法顯示頁面」錯誤。</a:t>
                      </a:r>
                    </a:p>
                  </a:txBody>
                  <a:tcPr marL="41051" marR="41051" marT="20525" marB="20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全球資訊網服務未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執行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連絡報告伺服器時發生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問題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1051" marR="41051" marT="20525" marB="20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記錄檔概觀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安裝紀錄檔</a:t>
            </a:r>
            <a:endParaRPr lang="en-US" altLang="zh-TW" smtClean="0"/>
          </a:p>
          <a:p>
            <a:r>
              <a:rPr lang="zh-TW" altLang="en-US" smtClean="0"/>
              <a:t>作業紀錄檔</a:t>
            </a:r>
            <a:endParaRPr lang="en-US" altLang="zh-TW" smtClean="0"/>
          </a:p>
          <a:p>
            <a:r>
              <a:rPr lang="en-US" smtClean="0"/>
              <a:t>MOM 2005 </a:t>
            </a:r>
            <a:r>
              <a:rPr lang="zh-TW" altLang="en-US" smtClean="0"/>
              <a:t>和 </a:t>
            </a:r>
            <a:r>
              <a:rPr lang="en-US" smtClean="0"/>
              <a:t>SQL Server 2005 </a:t>
            </a:r>
            <a:r>
              <a:rPr lang="zh-TW" altLang="en-US" smtClean="0"/>
              <a:t>記錄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伺服器安裝記錄檔（一）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若為 </a:t>
            </a:r>
            <a:r>
              <a:rPr lang="en-US" dirty="0" smtClean="0"/>
              <a:t>Client Security </a:t>
            </a:r>
            <a:r>
              <a:rPr lang="zh-TW" altLang="en-US" dirty="0" smtClean="0"/>
              <a:t>的伺服器元件，安裝記錄檔會於您拓撲中每部電腦的安裝資料夾。若在安裝時使用預設位置，記錄檔位於下列位置：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%</a:t>
            </a:r>
            <a:r>
              <a:rPr lang="en-US" dirty="0" smtClean="0"/>
              <a:t>Program Files%\Microsoft Forefront\Client Security\Server\Logs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伺服器安裝記錄檔（二）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00034" y="1351128"/>
          <a:ext cx="8215370" cy="4942616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071834"/>
                <a:gridCol w="5143536"/>
              </a:tblGrid>
              <a:tr h="235594">
                <a:tc>
                  <a:txBody>
                    <a:bodyPr/>
                    <a:lstStyle/>
                    <a:p>
                      <a:r>
                        <a:rPr lang="zh-TW" altLang="en-US" sz="1800" dirty="0"/>
                        <a:t>記錄檔 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使用期間 </a:t>
                      </a:r>
                      <a:endParaRPr lang="zh-TW" alt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90">
                <a:tc>
                  <a:txBody>
                    <a:bodyPr/>
                    <a:lstStyle/>
                    <a:p>
                      <a:r>
                        <a:rPr lang="en-US" sz="1800" dirty="0"/>
                        <a:t>Serversetup_YYYYMMDD_HHMMSS.log</a:t>
                      </a:r>
                      <a:endParaRPr 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Client Security </a:t>
                      </a:r>
                      <a:r>
                        <a:rPr lang="zh-TW" altLang="en-US" sz="1800"/>
                        <a:t>安裝 </a:t>
                      </a:r>
                      <a:r>
                        <a:rPr lang="en-US" altLang="zh-TW" sz="1800"/>
                        <a:t>(</a:t>
                      </a:r>
                      <a:r>
                        <a:rPr lang="zh-TW" altLang="en-US" sz="1800"/>
                        <a:t>使用 </a:t>
                      </a:r>
                      <a:r>
                        <a:rPr lang="en-US" sz="1800"/>
                        <a:t>serversetup.exe)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90">
                <a:tc>
                  <a:txBody>
                    <a:bodyPr/>
                    <a:lstStyle/>
                    <a:p>
                      <a:r>
                        <a:rPr lang="en-US" sz="1800" dirty="0"/>
                        <a:t>ServerConfig_YYYYMMDD_HHMMSS.log</a:t>
                      </a:r>
                      <a:endParaRPr 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設定精靈記錄檔</a:t>
                      </a:r>
                      <a:endParaRPr lang="zh-TW" alt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94">
                <a:tc>
                  <a:txBody>
                    <a:bodyPr/>
                    <a:lstStyle/>
                    <a:p>
                      <a:r>
                        <a:rPr lang="en-US" sz="1800"/>
                        <a:t>MOMReporting.log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MOM </a:t>
                      </a:r>
                      <a:r>
                        <a:rPr lang="zh-TW" altLang="en-US" sz="1800"/>
                        <a:t>報告安裝</a:t>
                      </a:r>
                      <a:endParaRPr lang="zh-TW" alt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94">
                <a:tc>
                  <a:txBody>
                    <a:bodyPr/>
                    <a:lstStyle/>
                    <a:p>
                      <a:r>
                        <a:rPr lang="en-US" sz="1800"/>
                        <a:t>MOMServer.log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MOM 2005 </a:t>
                      </a:r>
                      <a:r>
                        <a:rPr lang="zh-TW" altLang="en-US" sz="1800"/>
                        <a:t>伺服器安裝</a:t>
                      </a:r>
                      <a:endParaRPr lang="zh-TW" alt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90">
                <a:tc>
                  <a:txBody>
                    <a:bodyPr/>
                    <a:lstStyle/>
                    <a:p>
                      <a:r>
                        <a:rPr lang="en-US" sz="1800"/>
                        <a:t>MOMConsole.log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/>
                        <a:t>MOM 2005 </a:t>
                      </a:r>
                      <a:r>
                        <a:rPr lang="zh-TW" altLang="en-US" sz="1800"/>
                        <a:t>伺服器主控台安裝</a:t>
                      </a:r>
                      <a:endParaRPr lang="zh-TW" alt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94">
                <a:tc>
                  <a:txBody>
                    <a:bodyPr/>
                    <a:lstStyle/>
                    <a:p>
                      <a:r>
                        <a:rPr lang="en-US" sz="1800"/>
                        <a:t>MOMDB.log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集合資料庫安裝</a:t>
                      </a:r>
                      <a:endParaRPr lang="zh-TW" alt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94">
                <a:tc>
                  <a:txBody>
                    <a:bodyPr/>
                    <a:lstStyle/>
                    <a:p>
                      <a:r>
                        <a:rPr lang="en-US" sz="1800"/>
                        <a:t>FCSCS.log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/>
                        <a:t>集合伺服器元件安裝</a:t>
                      </a:r>
                      <a:endParaRPr lang="zh-TW" alt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90">
                <a:tc>
                  <a:txBody>
                    <a:bodyPr/>
                    <a:lstStyle/>
                    <a:p>
                      <a:r>
                        <a:rPr lang="en-US" sz="1800"/>
                        <a:t>FCSUA.log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Client Security Update Assistant </a:t>
                      </a:r>
                      <a:r>
                        <a:rPr lang="zh-TW" altLang="en-US" sz="1800"/>
                        <a:t>安裝</a:t>
                      </a:r>
                      <a:endParaRPr lang="zh-TW" alt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90">
                <a:tc>
                  <a:txBody>
                    <a:bodyPr/>
                    <a:lstStyle/>
                    <a:p>
                      <a:r>
                        <a:rPr lang="en-US" sz="1800"/>
                        <a:t>FCSDWH.log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Client Security </a:t>
                      </a:r>
                      <a:r>
                        <a:rPr lang="zh-TW" altLang="en-US" sz="1800"/>
                        <a:t>報告資料庫安裝</a:t>
                      </a:r>
                      <a:endParaRPr lang="zh-TW" alt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90">
                <a:tc>
                  <a:txBody>
                    <a:bodyPr/>
                    <a:lstStyle/>
                    <a:p>
                      <a:r>
                        <a:rPr lang="en-US" sz="1800"/>
                        <a:t>FCSMS.log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Client Security </a:t>
                      </a:r>
                      <a:r>
                        <a:rPr lang="zh-TW" altLang="en-US" sz="1800"/>
                        <a:t>管理伺服器元件安裝</a:t>
                      </a:r>
                      <a:endParaRPr lang="zh-TW" alt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90">
                <a:tc>
                  <a:txBody>
                    <a:bodyPr/>
                    <a:lstStyle/>
                    <a:p>
                      <a:r>
                        <a:rPr lang="en-US" sz="1800"/>
                        <a:t>Qnnnnnn.log</a:t>
                      </a:r>
                      <a:endParaRPr lang="en-US" sz="18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Hotfix</a:t>
                      </a:r>
                      <a:r>
                        <a:rPr lang="en-US" sz="1800" dirty="0"/>
                        <a:t> </a:t>
                      </a:r>
                      <a:r>
                        <a:rPr lang="zh-TW" altLang="en-US" sz="1800" dirty="0"/>
                        <a:t>安裝，其中 </a:t>
                      </a:r>
                      <a:r>
                        <a:rPr lang="en-US" sz="1800" dirty="0" err="1"/>
                        <a:t>nnnnnn</a:t>
                      </a:r>
                      <a:r>
                        <a:rPr lang="en-US" sz="1800" dirty="0"/>
                        <a:t> </a:t>
                      </a:r>
                      <a:r>
                        <a:rPr lang="zh-TW" altLang="en-US" sz="1800" dirty="0"/>
                        <a:t>是 </a:t>
                      </a:r>
                      <a:r>
                        <a:rPr lang="en-US" sz="1800" dirty="0" err="1"/>
                        <a:t>Hotfix</a:t>
                      </a:r>
                      <a:r>
                        <a:rPr lang="en-US" sz="1800" dirty="0"/>
                        <a:t> </a:t>
                      </a:r>
                      <a:r>
                        <a:rPr lang="zh-TW" altLang="en-US" sz="1800" dirty="0"/>
                        <a:t>號碼</a:t>
                      </a:r>
                      <a:endParaRPr lang="zh-TW" altLang="en-US" sz="18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58899" marR="58899" marT="29449" marB="2944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WARE-AUD-SLIDE-NAME" val="Where Can I Get TechNet"/>
</p:tagLst>
</file>

<file path=ppt/theme/theme1.xml><?xml version="1.0" encoding="utf-8"?>
<a:theme xmlns:a="http://schemas.openxmlformats.org/drawingml/2006/main" name="Q3FY06 TechNet Template">
  <a:themeElements>
    <a:clrScheme name="Q3FY06 TechNe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Q3FY06 TechN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Q3FY06 TechNe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3FY06 TechNe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3FY06 TechNe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16180</TotalTime>
  <Words>3913</Words>
  <Application>Microsoft PowerPoint</Application>
  <PresentationFormat>如螢幕大小 (4:3)</PresentationFormat>
  <Paragraphs>432</Paragraphs>
  <Slides>46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46</vt:i4>
      </vt:variant>
    </vt:vector>
  </HeadingPairs>
  <TitlesOfParts>
    <vt:vector size="52" baseType="lpstr">
      <vt:lpstr>Times New Roman</vt:lpstr>
      <vt:lpstr>Arial</vt:lpstr>
      <vt:lpstr>Verdana</vt:lpstr>
      <vt:lpstr>新細明體</vt:lpstr>
      <vt:lpstr>Times</vt:lpstr>
      <vt:lpstr>Q3FY06 TechNet Template</vt:lpstr>
      <vt:lpstr>Welcome</vt:lpstr>
      <vt:lpstr>Forefront Client Security 問題與故障排除</vt:lpstr>
      <vt:lpstr>課程大綱</vt:lpstr>
      <vt:lpstr>元件和必要軟體（1）</vt:lpstr>
      <vt:lpstr>元件和必要軟體（2）</vt:lpstr>
      <vt:lpstr>一般疑難排解</vt:lpstr>
      <vt:lpstr>記錄檔概觀</vt:lpstr>
      <vt:lpstr>伺服器安裝記錄檔（一）</vt:lpstr>
      <vt:lpstr>伺服器安裝記錄檔（二）</vt:lpstr>
      <vt:lpstr>用戶端安裝記錄檔（一）</vt:lpstr>
      <vt:lpstr>用戶端安裝記錄檔（二）</vt:lpstr>
      <vt:lpstr>作業紀錄檔（一）</vt:lpstr>
      <vt:lpstr>作業紀錄檔（二）</vt:lpstr>
      <vt:lpstr>作業紀錄檔（三）</vt:lpstr>
      <vt:lpstr>疑難排解部署</vt:lpstr>
      <vt:lpstr>必要軟體問題</vt:lpstr>
      <vt:lpstr>安裝精靈問題</vt:lpstr>
      <vt:lpstr>安裝精靈問題 安裝程式報告確認資料和需求頁面上的錯誤 </vt:lpstr>
      <vt:lpstr>安裝精靈問題 帳戶驗證失敗</vt:lpstr>
      <vt:lpstr>安裝精靈問題 伺服器安裝失敗，發生密碼無效錯誤</vt:lpstr>
      <vt:lpstr>安裝精靈問題 伺服器安裝失敗，代碼 3010</vt:lpstr>
      <vt:lpstr>安裝精靈問題 伺服器安裝失敗，發生錯誤 0x80029C4A</vt:lpstr>
      <vt:lpstr>安裝精靈問題 安裝失敗，發生錯誤 1303</vt:lpstr>
      <vt:lpstr>安裝精靈問題 安裝集合伺服器時，伺服器安裝失敗</vt:lpstr>
      <vt:lpstr>安裝後問題</vt:lpstr>
      <vt:lpstr>安裝後問題 非預期的 CPU 使用量</vt:lpstr>
      <vt:lpstr>安裝後問題 安裝後，通知區域出現驚嘆號警示圖示</vt:lpstr>
      <vt:lpstr>安裝後問題 發生錯誤 10002</vt:lpstr>
      <vt:lpstr>安裝後問題 無法在遠端報告伺服器上存取報表 </vt:lpstr>
      <vt:lpstr>安裝後問題 資料傳輸工作失敗，發生事件識別碼 81</vt:lpstr>
      <vt:lpstr>安裝後問題 [擱置的動作] 下未出現用戶端電腦 </vt:lpstr>
      <vt:lpstr>安裝後問題 發生事件識別碼 10016</vt:lpstr>
      <vt:lpstr>疑難排解作業</vt:lpstr>
      <vt:lpstr>MOM 問題</vt:lpstr>
      <vt:lpstr>WSUS 問題</vt:lpstr>
      <vt:lpstr>原則問題</vt:lpstr>
      <vt:lpstr>報告問題</vt:lpstr>
      <vt:lpstr>主控台問題</vt:lpstr>
      <vt:lpstr>疑難排解用戶端電腦</vt:lpstr>
      <vt:lpstr>作業系統互動</vt:lpstr>
      <vt:lpstr>用戶端使用者介面問題（一）</vt:lpstr>
      <vt:lpstr>用戶端使用者介面問題（二）</vt:lpstr>
      <vt:lpstr>定義問題</vt:lpstr>
      <vt:lpstr>結論</vt:lpstr>
      <vt:lpstr>在何處取得 TechNet 相關資訊？</vt:lpstr>
      <vt:lpstr>投影片 46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Title</dc:title>
  <dc:subject>Qx FYxx Content</dc:subject>
  <dc:creator>Microsoft</dc:creator>
  <cp:keywords>TechNet;</cp:keywords>
  <cp:lastModifiedBy>Golden</cp:lastModifiedBy>
  <cp:revision>452</cp:revision>
  <dcterms:created xsi:type="dcterms:W3CDTF">1998-07-06T19:29:56Z</dcterms:created>
  <dcterms:modified xsi:type="dcterms:W3CDTF">2008-10-21T03:20:32Z</dcterms:modified>
  <cp:category>IT Professional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gram">
    <vt:lpwstr>TechNet</vt:lpwstr>
  </property>
  <property fmtid="{D5CDD505-2E9C-101B-9397-08002B2CF9AE}" pid="3" name="Session ID">
    <vt:lpwstr>xxx-zz</vt:lpwstr>
  </property>
  <property fmtid="{D5CDD505-2E9C-101B-9397-08002B2CF9AE}" pid="4" name="Status">
    <vt:lpwstr>Work in Progress</vt:lpwstr>
  </property>
  <property fmtid="{D5CDD505-2E9C-101B-9397-08002B2CF9AE}" pid="5" name="Support">
    <vt:lpwstr>devhelp@microsoft.com</vt:lpwstr>
  </property>
  <property fmtid="{D5CDD505-2E9C-101B-9397-08002B2CF9AE}" pid="6" name="build">
    <vt:lpwstr>0</vt:lpwstr>
  </property>
  <property fmtid="{D5CDD505-2E9C-101B-9397-08002B2CF9AE}" pid="7" name="Version">
    <vt:lpwstr>9.0</vt:lpwstr>
  </property>
</Properties>
</file>