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6" r:id="rId3"/>
    <p:sldId id="257" r:id="rId4"/>
    <p:sldId id="258" r:id="rId5"/>
    <p:sldId id="262" r:id="rId6"/>
    <p:sldId id="263" r:id="rId7"/>
    <p:sldId id="264" r:id="rId8"/>
    <p:sldId id="265" r:id="rId9"/>
    <p:sldId id="259" r:id="rId10"/>
    <p:sldId id="260" r:id="rId11"/>
    <p:sldId id="261" r:id="rId12"/>
    <p:sldId id="268" r:id="rId13"/>
    <p:sldId id="267" r:id="rId14"/>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91" autoAdjust="0"/>
    <p:restoredTop sz="94633" autoAdjust="0"/>
  </p:normalViewPr>
  <p:slideViewPr>
    <p:cSldViewPr>
      <p:cViewPr varScale="1">
        <p:scale>
          <a:sx n="70" d="100"/>
          <a:sy n="70" d="100"/>
        </p:scale>
        <p:origin x="-107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081249-D38A-40B2-9EF5-B8B5B66D992C}" type="datetimeFigureOut">
              <a:rPr lang="zh-TW" altLang="en-US" smtClean="0"/>
              <a:pPr/>
              <a:t>2008/10/14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4ACE5-284C-4076-8641-178ED280F420}"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1CC28B39-98A6-47BB-97B4-9CABF8BB34CE}" type="slidenum">
              <a:rPr lang="zh-TW" altLang="en-US"/>
              <a:pPr/>
              <a:t>12</a:t>
            </a:fld>
            <a:endParaRPr lang="en-US" altLang="zh-TW"/>
          </a:p>
        </p:txBody>
      </p:sp>
      <p:sp>
        <p:nvSpPr>
          <p:cNvPr id="790530" name="Rectangle 2"/>
          <p:cNvSpPr>
            <a:spLocks noChangeArrowheads="1" noTextEdit="1"/>
          </p:cNvSpPr>
          <p:nvPr>
            <p:ph type="sldImg"/>
          </p:nvPr>
        </p:nvSpPr>
        <p:spPr>
          <a:xfrm>
            <a:off x="1143000" y="685800"/>
            <a:ext cx="4572000" cy="3429000"/>
          </a:xfrm>
          <a:ln/>
        </p:spPr>
      </p:sp>
      <p:sp>
        <p:nvSpPr>
          <p:cNvPr id="790531" name="Rectangle 3"/>
          <p:cNvSpPr>
            <a:spLocks noGrp="1" noChangeArrowheads="1"/>
          </p:cNvSpPr>
          <p:nvPr>
            <p:ph type="body" idx="1"/>
          </p:nvPr>
        </p:nvSpPr>
        <p:spPr>
          <a:xfrm>
            <a:off x="685800" y="4344025"/>
            <a:ext cx="5486400" cy="4114488"/>
          </a:xfrm>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74491AA-EBEE-419A-9D59-40BB14C57725}" type="datetimeFigureOut">
              <a:rPr lang="zh-TW" altLang="en-US" smtClean="0"/>
              <a:pPr/>
              <a:t>2008/10/14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3096FE-219E-4290-B8BC-450CD54CC58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491AA-EBEE-419A-9D59-40BB14C57725}" type="datetimeFigureOut">
              <a:rPr lang="zh-TW" altLang="en-US" smtClean="0"/>
              <a:pPr/>
              <a:t>2008/10/14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3096FE-219E-4290-B8BC-450CD54CC58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1" kern="1200" baseline="0">
          <a:solidFill>
            <a:srgbClr val="FFC000"/>
          </a:solidFill>
          <a:latin typeface="Arial" pitchFamily="34" charset="0"/>
          <a:ea typeface="微軟正黑體" pitchFamily="34" charset="-120"/>
          <a:cs typeface="+mj-cs"/>
        </a:defRPr>
      </a:lvl1pPr>
    </p:titleStyle>
    <p:bodyStyle>
      <a:lvl1pPr marL="342900" indent="-342900" algn="l" defTabSz="914400" rtl="0" eaLnBrk="1" latinLnBrk="0" hangingPunct="1">
        <a:spcBef>
          <a:spcPct val="20000"/>
        </a:spcBef>
        <a:buFont typeface="Wingdings" pitchFamily="2" charset="2"/>
        <a:buChar char="l"/>
        <a:defRPr sz="3200" kern="1200" baseline="0">
          <a:solidFill>
            <a:schemeClr val="bg1"/>
          </a:solidFill>
          <a:latin typeface="Arial" pitchFamily="34" charset="0"/>
          <a:ea typeface="微軟正黑體" pitchFamily="34" charset="-120"/>
          <a:cs typeface="+mn-cs"/>
        </a:defRPr>
      </a:lvl1pPr>
      <a:lvl2pPr marL="742950" indent="-285750" algn="l" defTabSz="914400" rtl="0" eaLnBrk="1" latinLnBrk="0" hangingPunct="1">
        <a:spcBef>
          <a:spcPct val="20000"/>
        </a:spcBef>
        <a:buFont typeface="Arial" pitchFamily="34" charset="0"/>
        <a:buChar char="–"/>
        <a:defRPr sz="2800" kern="1200" baseline="0">
          <a:solidFill>
            <a:schemeClr val="bg1"/>
          </a:solidFill>
          <a:latin typeface="Arial" pitchFamily="34" charset="0"/>
          <a:ea typeface="微軟正黑體" pitchFamily="34" charset="-120"/>
          <a:cs typeface="+mn-cs"/>
        </a:defRPr>
      </a:lvl2pPr>
      <a:lvl3pPr marL="1143000" indent="-228600" algn="l" defTabSz="914400" rtl="0" eaLnBrk="1" latinLnBrk="0" hangingPunct="1">
        <a:spcBef>
          <a:spcPct val="20000"/>
        </a:spcBef>
        <a:buFont typeface="Arial" pitchFamily="34" charset="0"/>
        <a:buChar char="•"/>
        <a:defRPr sz="2400" kern="1200" baseline="0">
          <a:solidFill>
            <a:schemeClr val="bg1"/>
          </a:solidFill>
          <a:latin typeface="Arial" pitchFamily="34" charset="0"/>
          <a:ea typeface="微軟正黑體" pitchFamily="34" charset="-120"/>
          <a:cs typeface="+mn-cs"/>
        </a:defRPr>
      </a:lvl3pPr>
      <a:lvl4pPr marL="1600200" indent="-228600" algn="l" defTabSz="914400" rtl="0" eaLnBrk="1" latinLnBrk="0" hangingPunct="1">
        <a:spcBef>
          <a:spcPct val="20000"/>
        </a:spcBef>
        <a:buFont typeface="Arial" pitchFamily="34" charset="0"/>
        <a:buChar char="–"/>
        <a:defRPr sz="2000" kern="1200" baseline="0">
          <a:solidFill>
            <a:schemeClr val="bg1"/>
          </a:solidFill>
          <a:latin typeface="Arial" pitchFamily="34" charset="0"/>
          <a:ea typeface="微軟正黑體" pitchFamily="34" charset="-120"/>
          <a:cs typeface="+mn-cs"/>
        </a:defRPr>
      </a:lvl4pPr>
      <a:lvl5pPr marL="2057400" indent="-228600" algn="l" defTabSz="914400" rtl="0" eaLnBrk="1" latinLnBrk="0" hangingPunct="1">
        <a:spcBef>
          <a:spcPct val="20000"/>
        </a:spcBef>
        <a:buFont typeface="Arial" pitchFamily="34" charset="0"/>
        <a:buChar char="»"/>
        <a:defRPr sz="2000" kern="1200" baseline="0">
          <a:solidFill>
            <a:schemeClr val="bg1"/>
          </a:solidFill>
          <a:latin typeface="Arial" pitchFamily="34" charset="0"/>
          <a:ea typeface="微軟正黑體" pitchFamily="34" charset="-12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en-US" altLang="zh-TW" sz="4000" b="1" dirty="0" smtClean="0">
                <a:solidFill>
                  <a:srgbClr val="FFC000"/>
                </a:solidFill>
                <a:effectLst>
                  <a:outerShdw blurRad="38100" dist="38100" dir="2700000" algn="tl">
                    <a:srgbClr val="000000">
                      <a:alpha val="43137"/>
                    </a:srgbClr>
                  </a:outerShdw>
                </a:effectLst>
                <a:cs typeface="Times New Roman" pitchFamily="18" charset="0"/>
              </a:rPr>
              <a:t>ISA Server 2006 SP1</a:t>
            </a:r>
            <a:r>
              <a:rPr lang="zh-TW" altLang="en-US" sz="4000" b="1" dirty="0" smtClean="0">
                <a:solidFill>
                  <a:srgbClr val="FFC000"/>
                </a:solidFill>
                <a:effectLst>
                  <a:outerShdw blurRad="38100" dist="38100" dir="2700000" algn="tl">
                    <a:srgbClr val="000000">
                      <a:alpha val="43137"/>
                    </a:srgbClr>
                  </a:outerShdw>
                </a:effectLst>
                <a:cs typeface="Times New Roman" pitchFamily="18" charset="0"/>
              </a:rPr>
              <a:t>新功能概觀</a:t>
            </a:r>
            <a:endParaRPr lang="zh-TW" altLang="en-US" sz="4000" b="1" dirty="0">
              <a:solidFill>
                <a:srgbClr val="FFC000"/>
              </a:solidFill>
              <a:effectLst>
                <a:outerShdw blurRad="38100" dist="38100" dir="2700000" algn="tl">
                  <a:srgbClr val="000000">
                    <a:alpha val="43137"/>
                  </a:srgbClr>
                </a:outerShdw>
              </a:effectLst>
            </a:endParaRPr>
          </a:p>
        </p:txBody>
      </p:sp>
      <p:sp>
        <p:nvSpPr>
          <p:cNvPr id="3" name="副標題 2"/>
          <p:cNvSpPr>
            <a:spLocks noGrp="1"/>
          </p:cNvSpPr>
          <p:nvPr>
            <p:ph type="subTitle" idx="1"/>
          </p:nvPr>
        </p:nvSpPr>
        <p:spPr/>
        <p:txBody>
          <a:bodyPr/>
          <a:lstStyle/>
          <a:p>
            <a:r>
              <a:rPr lang="zh-TW" altLang="en-US" dirty="0" smtClean="0">
                <a:solidFill>
                  <a:schemeClr val="bg1"/>
                </a:solidFill>
              </a:rPr>
              <a:t>唐任威</a:t>
            </a:r>
            <a:endParaRPr lang="en-US" altLang="zh-TW" dirty="0" smtClean="0">
              <a:solidFill>
                <a:schemeClr val="bg1"/>
              </a:solidFill>
            </a:endParaRPr>
          </a:p>
          <a:p>
            <a:r>
              <a:rPr lang="zh-TW" altLang="en-US" dirty="0">
                <a:solidFill>
                  <a:schemeClr val="bg1"/>
                </a:solidFill>
              </a:rPr>
              <a:t>資深</a:t>
            </a:r>
            <a:r>
              <a:rPr lang="zh-TW" altLang="en-US" dirty="0" smtClean="0">
                <a:solidFill>
                  <a:schemeClr val="bg1"/>
                </a:solidFill>
              </a:rPr>
              <a:t>講師</a:t>
            </a:r>
            <a:endParaRPr lang="en-US" altLang="zh-TW" dirty="0" smtClean="0">
              <a:solidFill>
                <a:schemeClr val="bg1"/>
              </a:solidFill>
            </a:endParaRPr>
          </a:p>
          <a:p>
            <a:r>
              <a:rPr lang="zh-TW" altLang="en-US" dirty="0" smtClean="0">
                <a:solidFill>
                  <a:schemeClr val="bg1"/>
                </a:solidFill>
              </a:rPr>
              <a:t>恆逸資訊教育訓練中心</a:t>
            </a:r>
            <a:endParaRPr lang="zh-TW" alt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ISA</a:t>
            </a:r>
            <a:r>
              <a:rPr lang="zh-TW" altLang="en-US" dirty="0" smtClean="0"/>
              <a:t> </a:t>
            </a:r>
            <a:r>
              <a:rPr lang="en-US" altLang="zh-TW" dirty="0" smtClean="0"/>
              <a:t>Server</a:t>
            </a:r>
            <a:r>
              <a:rPr lang="zh-TW" altLang="en-US" dirty="0" smtClean="0"/>
              <a:t> </a:t>
            </a:r>
            <a:r>
              <a:rPr lang="en-US" altLang="zh-TW" dirty="0" smtClean="0"/>
              <a:t>2006</a:t>
            </a:r>
            <a:r>
              <a:rPr lang="zh-TW" altLang="en-US" dirty="0" smtClean="0"/>
              <a:t> </a:t>
            </a:r>
            <a:r>
              <a:rPr lang="en-US" altLang="zh-TW" dirty="0" smtClean="0"/>
              <a:t>SP1</a:t>
            </a:r>
            <a:r>
              <a:rPr lang="zh-TW" altLang="en-US" dirty="0" smtClean="0"/>
              <a:t> 增強功能 </a:t>
            </a:r>
            <a:r>
              <a:rPr lang="en-US" altLang="zh-TW" i="1" dirty="0" smtClean="0"/>
              <a:t>(</a:t>
            </a:r>
            <a:r>
              <a:rPr lang="zh-TW" altLang="en-US" i="1" dirty="0" smtClean="0"/>
              <a:t>續</a:t>
            </a:r>
            <a:r>
              <a:rPr lang="en-US" altLang="zh-TW" i="1" dirty="0" smtClean="0"/>
              <a:t>)</a:t>
            </a:r>
            <a:endParaRPr lang="zh-TW" altLang="en-US" i="1" dirty="0"/>
          </a:p>
        </p:txBody>
      </p:sp>
      <p:sp>
        <p:nvSpPr>
          <p:cNvPr id="3" name="內容版面配置區 2"/>
          <p:cNvSpPr>
            <a:spLocks noGrp="1"/>
          </p:cNvSpPr>
          <p:nvPr>
            <p:ph idx="1"/>
          </p:nvPr>
        </p:nvSpPr>
        <p:spPr/>
        <p:txBody>
          <a:bodyPr>
            <a:normAutofit fontScale="92500" lnSpcReduction="10000"/>
          </a:bodyPr>
          <a:lstStyle/>
          <a:p>
            <a:r>
              <a:rPr lang="zh-TW" altLang="en-US" sz="2800" dirty="0" smtClean="0"/>
              <a:t>改善網頁發佈負載平衡 </a:t>
            </a:r>
            <a:r>
              <a:rPr lang="en-US" altLang="zh-TW" sz="2800" dirty="0" smtClean="0"/>
              <a:t>cookie </a:t>
            </a:r>
            <a:r>
              <a:rPr lang="zh-TW" altLang="en-US" sz="2800" dirty="0" smtClean="0"/>
              <a:t>處理</a:t>
            </a:r>
            <a:endParaRPr lang="en-US" altLang="zh-TW" sz="2800" dirty="0" smtClean="0"/>
          </a:p>
          <a:p>
            <a:pPr lvl="1"/>
            <a:r>
              <a:rPr lang="en-US" altLang="zh-TW" sz="2400" dirty="0" smtClean="0"/>
              <a:t>http://go.microsoft.com/fwlink/?LinkId=115347</a:t>
            </a:r>
            <a:endParaRPr lang="zh-TW" altLang="en-US" sz="2400" dirty="0" smtClean="0"/>
          </a:p>
          <a:p>
            <a:r>
              <a:rPr lang="zh-TW" altLang="en-US" sz="2800" dirty="0" smtClean="0"/>
              <a:t>依照 </a:t>
            </a:r>
            <a:r>
              <a:rPr lang="en-US" altLang="zh-TW" sz="2800" dirty="0" smtClean="0"/>
              <a:t>UUID </a:t>
            </a:r>
            <a:r>
              <a:rPr lang="zh-TW" altLang="en-US" sz="2800" dirty="0" smtClean="0"/>
              <a:t>篩選 </a:t>
            </a:r>
            <a:r>
              <a:rPr lang="en-US" altLang="zh-TW" sz="2800" dirty="0" smtClean="0"/>
              <a:t>RPC </a:t>
            </a:r>
            <a:r>
              <a:rPr lang="zh-TW" altLang="en-US" sz="2800" dirty="0" smtClean="0"/>
              <a:t>流量</a:t>
            </a:r>
            <a:endParaRPr lang="en-US" altLang="zh-TW" sz="2800" dirty="0" smtClean="0"/>
          </a:p>
          <a:p>
            <a:pPr lvl="1"/>
            <a:r>
              <a:rPr lang="en-US" altLang="zh-TW" sz="2400" dirty="0" smtClean="0"/>
              <a:t>http://go.microsoft.com/fwlink/?LinkId=115346</a:t>
            </a:r>
            <a:endParaRPr lang="zh-TW" altLang="en-US" sz="2400" dirty="0" smtClean="0"/>
          </a:p>
          <a:p>
            <a:r>
              <a:rPr lang="zh-TW" altLang="en-US" sz="2800" dirty="0" smtClean="0"/>
              <a:t>增強警示</a:t>
            </a:r>
          </a:p>
          <a:p>
            <a:pPr lvl="1">
              <a:buFont typeface="Arial" pitchFamily="34" charset="0"/>
              <a:buChar char="•"/>
            </a:pPr>
            <a:r>
              <a:rPr lang="zh-TW" altLang="en-US" sz="2000" dirty="0" smtClean="0"/>
              <a:t>記錄失敗</a:t>
            </a:r>
          </a:p>
          <a:p>
            <a:pPr lvl="1">
              <a:buFont typeface="Arial" pitchFamily="34" charset="0"/>
              <a:buChar char="•"/>
            </a:pPr>
            <a:r>
              <a:rPr lang="zh-TW" altLang="en-US" sz="2000" dirty="0" smtClean="0"/>
              <a:t>超過 </a:t>
            </a:r>
            <a:r>
              <a:rPr lang="en-US" altLang="zh-TW" sz="2000" dirty="0" smtClean="0"/>
              <a:t>Microsoft </a:t>
            </a:r>
            <a:r>
              <a:rPr lang="zh-TW" altLang="en-US" sz="2000" dirty="0" smtClean="0"/>
              <a:t>防火牆服務的虛擬記憶體閾值</a:t>
            </a:r>
          </a:p>
          <a:p>
            <a:r>
              <a:rPr lang="zh-TW" altLang="en-US" sz="2800" dirty="0" smtClean="0"/>
              <a:t>新的效能計數器</a:t>
            </a:r>
            <a:endParaRPr lang="en-US" altLang="zh-TW" sz="2800" dirty="0" smtClean="0"/>
          </a:p>
          <a:p>
            <a:pPr lvl="1"/>
            <a:r>
              <a:rPr lang="en-US" altLang="zh-TW" sz="2400" dirty="0" smtClean="0"/>
              <a:t>ISA</a:t>
            </a:r>
            <a:r>
              <a:rPr lang="zh-TW" altLang="en-US" sz="2400" dirty="0"/>
              <a:t> </a:t>
            </a:r>
            <a:r>
              <a:rPr lang="en-US" altLang="zh-TW" sz="2400" dirty="0" smtClean="0"/>
              <a:t>Server</a:t>
            </a:r>
            <a:r>
              <a:rPr lang="zh-TW" altLang="en-US" sz="2400" dirty="0" smtClean="0"/>
              <a:t> </a:t>
            </a:r>
            <a:r>
              <a:rPr lang="en-US" altLang="zh-TW" sz="2400" dirty="0" smtClean="0"/>
              <a:t>Web</a:t>
            </a:r>
            <a:r>
              <a:rPr lang="zh-TW" altLang="en-US" sz="2400" dirty="0" smtClean="0"/>
              <a:t> </a:t>
            </a:r>
            <a:r>
              <a:rPr lang="en-US" altLang="zh-TW" sz="2400" dirty="0" smtClean="0"/>
              <a:t>Proxy</a:t>
            </a:r>
            <a:r>
              <a:rPr lang="zh-TW" altLang="en-US" sz="2400" dirty="0" smtClean="0"/>
              <a:t> </a:t>
            </a:r>
            <a:r>
              <a:rPr lang="en-US" altLang="zh-TW" sz="2400" dirty="0" smtClean="0">
                <a:sym typeface="Wingdings" pitchFamily="2" charset="2"/>
              </a:rPr>
              <a:t></a:t>
            </a:r>
            <a:r>
              <a:rPr lang="en-US" altLang="zh-TW" sz="2400" dirty="0" smtClean="0"/>
              <a:t/>
            </a:r>
            <a:br>
              <a:rPr lang="en-US" altLang="zh-TW" sz="2400" dirty="0" smtClean="0"/>
            </a:br>
            <a:r>
              <a:rPr lang="en-US" altLang="zh-TW" sz="2400" dirty="0" smtClean="0"/>
              <a:t>Average</a:t>
            </a:r>
            <a:r>
              <a:rPr lang="zh-TW" altLang="en-US" sz="2400" dirty="0" smtClean="0"/>
              <a:t> </a:t>
            </a:r>
            <a:r>
              <a:rPr lang="en-US" altLang="zh-TW" sz="2400" dirty="0" smtClean="0"/>
              <a:t>request</a:t>
            </a:r>
            <a:r>
              <a:rPr lang="zh-TW" altLang="en-US" sz="2400" dirty="0" smtClean="0"/>
              <a:t> </a:t>
            </a:r>
            <a:r>
              <a:rPr lang="en-US" altLang="zh-TW" sz="2400" dirty="0" smtClean="0"/>
              <a:t>processing</a:t>
            </a:r>
            <a:r>
              <a:rPr lang="zh-TW" altLang="en-US" sz="2400" dirty="0" smtClean="0"/>
              <a:t> </a:t>
            </a:r>
            <a:r>
              <a:rPr lang="en-US" altLang="zh-TW" sz="2400" dirty="0" smtClean="0"/>
              <a:t>rate</a:t>
            </a:r>
            <a:r>
              <a:rPr lang="zh-TW" altLang="en-US" sz="2400" dirty="0" smtClean="0"/>
              <a:t> </a:t>
            </a:r>
            <a:r>
              <a:rPr lang="en-US" altLang="zh-TW" sz="2400" dirty="0" smtClean="0"/>
              <a:t>[Kb/sec]</a:t>
            </a:r>
          </a:p>
          <a:p>
            <a:pPr lvl="1"/>
            <a:r>
              <a:rPr lang="en-US" altLang="zh-TW" sz="2400" dirty="0" smtClean="0"/>
              <a:t>http://blogs.technet.com/isablog/archive/2008/08/19/isa-server-2006-sp1-new-perfmon-counter.aspx</a:t>
            </a:r>
            <a:endParaRPr lang="zh-TW" altLang="en-US"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References</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Microsoft Internet Security and Acceleration (ISA) Server 2006 Service Pack 1</a:t>
            </a:r>
          </a:p>
          <a:p>
            <a:pPr lvl="1"/>
            <a:r>
              <a:rPr lang="en-US" altLang="zh-TW" dirty="0" smtClean="0"/>
              <a:t>http://www.microsoft.com/downloads/details.aspx?displaylang=en&amp;FamilyID=d2feca6d-81d7-430a-9b2d-b070a5f6ae50</a:t>
            </a:r>
          </a:p>
          <a:p>
            <a:r>
              <a:rPr lang="en-US" altLang="zh-TW" dirty="0" smtClean="0"/>
              <a:t>ISA Server 2006 Service Pack 1 Features</a:t>
            </a:r>
          </a:p>
          <a:p>
            <a:pPr lvl="1"/>
            <a:r>
              <a:rPr lang="en-US" altLang="zh-TW" dirty="0" smtClean="0"/>
              <a:t>http://blogs.technet.com/isablog/archive/2008/05/23/isa-server-2006-service-pack-1-features.aspx</a:t>
            </a:r>
            <a:endParaRPr lang="zh-TW"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9506" name="Rectangle 2"/>
          <p:cNvSpPr>
            <a:spLocks noGrp="1" noChangeArrowheads="1"/>
          </p:cNvSpPr>
          <p:nvPr>
            <p:ph type="title"/>
          </p:nvPr>
        </p:nvSpPr>
        <p:spPr>
          <a:xfrm>
            <a:off x="250825" y="374650"/>
            <a:ext cx="8510588" cy="750888"/>
          </a:xfrm>
          <a:noFill/>
          <a:ln/>
        </p:spPr>
        <p:txBody>
          <a:bodyPr lIns="92075" tIns="46038" rIns="92075" bIns="46038">
            <a:normAutofit fontScale="90000"/>
          </a:bodyPr>
          <a:lstStyle/>
          <a:p>
            <a:r>
              <a:rPr lang="zh-TW" altLang="en-US" dirty="0"/>
              <a:t>在何處取得</a:t>
            </a:r>
            <a:r>
              <a:rPr lang="zh-CN" altLang="en-US" dirty="0"/>
              <a:t> </a:t>
            </a:r>
            <a:r>
              <a:rPr lang="en-US" altLang="zh-CN" dirty="0"/>
              <a:t>TechNet</a:t>
            </a:r>
            <a:r>
              <a:rPr lang="en-US" altLang="zh-TW" dirty="0"/>
              <a:t> </a:t>
            </a:r>
            <a:r>
              <a:rPr lang="zh-TW" altLang="en-US" dirty="0"/>
              <a:t>相關資訊？</a:t>
            </a:r>
            <a:endParaRPr lang="zh-CN" altLang="en-US" dirty="0"/>
          </a:p>
        </p:txBody>
      </p:sp>
      <p:sp>
        <p:nvSpPr>
          <p:cNvPr id="789507" name="Rectangle 3"/>
          <p:cNvSpPr>
            <a:spLocks noGrp="1" noChangeArrowheads="1"/>
          </p:cNvSpPr>
          <p:nvPr>
            <p:ph type="body" idx="1"/>
          </p:nvPr>
        </p:nvSpPr>
        <p:spPr>
          <a:xfrm>
            <a:off x="-34925" y="1557338"/>
            <a:ext cx="9144000" cy="5184775"/>
          </a:xfrm>
          <a:noFill/>
          <a:ln/>
        </p:spPr>
        <p:txBody>
          <a:bodyPr lIns="92075" tIns="46038" rIns="92075" bIns="46038"/>
          <a:lstStyle/>
          <a:p>
            <a:pPr marL="344488" indent="-344488">
              <a:lnSpc>
                <a:spcPts val="2500"/>
              </a:lnSpc>
              <a:spcAft>
                <a:spcPts val="800"/>
              </a:spcAft>
            </a:pPr>
            <a:r>
              <a:rPr lang="zh-TW" altLang="en-US" sz="2800" b="1" dirty="0"/>
              <a:t>訂閱 </a:t>
            </a:r>
            <a:r>
              <a:rPr lang="en-US" altLang="zh-CN" sz="2800" b="1" dirty="0"/>
              <a:t>TechNet</a:t>
            </a:r>
            <a:r>
              <a:rPr lang="en-US" altLang="zh-TW" sz="2800" b="1" dirty="0"/>
              <a:t> </a:t>
            </a:r>
            <a:r>
              <a:rPr lang="zh-TW" altLang="en-US" sz="2800" b="1" dirty="0"/>
              <a:t>資訊技術人快訊</a:t>
            </a:r>
            <a:r>
              <a:rPr lang="zh-CN" altLang="en-US" sz="2800" dirty="0"/>
              <a:t> </a:t>
            </a:r>
            <a:r>
              <a:rPr lang="en-US" altLang="zh-CN" sz="2800" dirty="0"/>
              <a:t>http://www.microsoft.com/taiwan/technet/flash/</a:t>
            </a:r>
            <a:endParaRPr lang="en-US" altLang="zh-TW" sz="2800" dirty="0"/>
          </a:p>
          <a:p>
            <a:pPr marL="344488" indent="-344488">
              <a:lnSpc>
                <a:spcPts val="2500"/>
              </a:lnSpc>
              <a:spcAft>
                <a:spcPts val="800"/>
              </a:spcAft>
            </a:pPr>
            <a:r>
              <a:rPr lang="zh-TW" altLang="en-US" sz="2800" b="1" dirty="0"/>
              <a:t>訂閱 </a:t>
            </a:r>
            <a:r>
              <a:rPr lang="en-US" altLang="zh-TW" sz="2800" b="1" dirty="0"/>
              <a:t>TechNet Plus</a:t>
            </a:r>
          </a:p>
          <a:p>
            <a:pPr marL="344488" indent="-344488">
              <a:lnSpc>
                <a:spcPts val="2500"/>
              </a:lnSpc>
              <a:spcAft>
                <a:spcPts val="800"/>
              </a:spcAft>
              <a:buFontTx/>
              <a:buNone/>
            </a:pPr>
            <a:r>
              <a:rPr lang="en-US" altLang="zh-TW" sz="2800" dirty="0"/>
              <a:t>  </a:t>
            </a:r>
            <a:r>
              <a:rPr lang="en-US" altLang="zh-CN" sz="2800" dirty="0"/>
              <a:t>http://</a:t>
            </a:r>
            <a:r>
              <a:rPr lang="en-US" altLang="zh-CN" sz="2800" dirty="0" smtClean="0"/>
              <a:t>www.microsoft.com/taiwan/technet</a:t>
            </a:r>
            <a:r>
              <a:rPr lang="en-US" altLang="zh-CN" sz="2800" dirty="0"/>
              <a:t>/</a:t>
            </a:r>
            <a:endParaRPr lang="en-US" altLang="zh-TW" sz="2800" dirty="0"/>
          </a:p>
          <a:p>
            <a:pPr marL="344488" indent="-344488">
              <a:lnSpc>
                <a:spcPts val="2500"/>
              </a:lnSpc>
              <a:spcAft>
                <a:spcPts val="800"/>
              </a:spcAft>
            </a:pPr>
            <a:r>
              <a:rPr lang="zh-TW" altLang="en-US" sz="2800" b="1" dirty="0"/>
              <a:t>參加</a:t>
            </a:r>
            <a:r>
              <a:rPr lang="zh-CN" altLang="zh-TW" sz="2800" b="1" dirty="0"/>
              <a:t> </a:t>
            </a:r>
            <a:r>
              <a:rPr lang="en-US" altLang="zh-CN" sz="2800" b="1" dirty="0"/>
              <a:t>TechNet</a:t>
            </a:r>
            <a:r>
              <a:rPr lang="en-US" altLang="zh-TW" sz="2800" b="1" dirty="0"/>
              <a:t> </a:t>
            </a:r>
            <a:r>
              <a:rPr lang="zh-CN" altLang="en-US" sz="2800" b="1" dirty="0"/>
              <a:t>的活</a:t>
            </a:r>
            <a:r>
              <a:rPr lang="zh-TW" altLang="en-US" sz="2800" b="1" dirty="0"/>
              <a:t>動</a:t>
            </a:r>
            <a:r>
              <a:rPr lang="zh-CN" altLang="en-US" sz="2800" b="1" dirty="0"/>
              <a:t/>
            </a:r>
            <a:br>
              <a:rPr lang="zh-CN" altLang="en-US" sz="2800" b="1" dirty="0"/>
            </a:br>
            <a:r>
              <a:rPr lang="en-US" altLang="zh-CN" sz="2800" dirty="0"/>
              <a:t>http://www.microsoft.com/taiwan/technet/</a:t>
            </a:r>
            <a:endParaRPr lang="en-US" altLang="zh-TW" sz="2800" dirty="0"/>
          </a:p>
          <a:p>
            <a:pPr marL="344488" indent="-344488">
              <a:lnSpc>
                <a:spcPts val="2500"/>
              </a:lnSpc>
              <a:spcAft>
                <a:spcPts val="800"/>
              </a:spcAft>
            </a:pPr>
            <a:r>
              <a:rPr lang="zh-TW" altLang="en-US" sz="2800" b="1" dirty="0"/>
              <a:t>下載 </a:t>
            </a:r>
            <a:r>
              <a:rPr lang="en-US" altLang="zh-TW" sz="2800" b="1" dirty="0"/>
              <a:t>TechNet </a:t>
            </a:r>
            <a:r>
              <a:rPr lang="zh-TW" altLang="en-US" sz="2800" b="1" dirty="0"/>
              <a:t>研討會簡報與錄影檔</a:t>
            </a:r>
            <a:br>
              <a:rPr lang="zh-TW" altLang="en-US" sz="2800" b="1" dirty="0"/>
            </a:br>
            <a:r>
              <a:rPr lang="en-US" altLang="zh-CN" sz="2800" dirty="0"/>
              <a:t>http://www.microsoft.com/taiwan/technet/webcast/</a:t>
            </a:r>
          </a:p>
        </p:txBody>
      </p:sp>
    </p:spTree>
    <p:custDataLst>
      <p:tags r:id="rId1"/>
    </p:custData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ag"/>
          <p:cNvPicPr>
            <a:picLocks noChangeAspect="1" noChangeArrowheads="1"/>
          </p:cNvPicPr>
          <p:nvPr/>
        </p:nvPicPr>
        <p:blipFill>
          <a:blip r:embed="rId2"/>
          <a:srcRect/>
          <a:stretch>
            <a:fillRect/>
          </a:stretch>
        </p:blipFill>
        <p:spPr bwMode="auto">
          <a:xfrm>
            <a:off x="307975" y="2708275"/>
            <a:ext cx="8651875" cy="14398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Agenda</a:t>
            </a:r>
            <a:endParaRPr lang="zh-TW" altLang="en-US" dirty="0"/>
          </a:p>
        </p:txBody>
      </p:sp>
      <p:sp>
        <p:nvSpPr>
          <p:cNvPr id="3" name="內容版面配置區 2"/>
          <p:cNvSpPr>
            <a:spLocks noGrp="1"/>
          </p:cNvSpPr>
          <p:nvPr>
            <p:ph idx="1"/>
          </p:nvPr>
        </p:nvSpPr>
        <p:spPr/>
        <p:txBody>
          <a:bodyPr/>
          <a:lstStyle/>
          <a:p>
            <a:r>
              <a:rPr lang="en-US" altLang="zh-TW" dirty="0" smtClean="0"/>
              <a:t>ISA Server 2006 SP1 </a:t>
            </a:r>
            <a:r>
              <a:rPr lang="zh-TW" altLang="en-US" dirty="0" smtClean="0"/>
              <a:t>新增功能概觀</a:t>
            </a:r>
            <a:endParaRPr lang="en-US" altLang="zh-TW" dirty="0" smtClean="0"/>
          </a:p>
          <a:p>
            <a:r>
              <a:rPr lang="en-US" altLang="zh-TW" dirty="0" smtClean="0"/>
              <a:t>ISA Server 2006 SP1 </a:t>
            </a:r>
            <a:r>
              <a:rPr lang="zh-TW" altLang="en-US" dirty="0" smtClean="0"/>
              <a:t>新增功能</a:t>
            </a:r>
            <a:endParaRPr lang="en-US" altLang="zh-TW" dirty="0" smtClean="0"/>
          </a:p>
          <a:p>
            <a:r>
              <a:rPr lang="en-US" altLang="zh-TW" dirty="0" smtClean="0"/>
              <a:t>ISA</a:t>
            </a:r>
            <a:r>
              <a:rPr lang="zh-TW" altLang="en-US" dirty="0" smtClean="0"/>
              <a:t> </a:t>
            </a:r>
            <a:r>
              <a:rPr lang="en-US" altLang="zh-TW" dirty="0" smtClean="0"/>
              <a:t>Server</a:t>
            </a:r>
            <a:r>
              <a:rPr lang="zh-TW" altLang="en-US" dirty="0" smtClean="0"/>
              <a:t> </a:t>
            </a:r>
            <a:r>
              <a:rPr lang="en-US" altLang="zh-TW" dirty="0" smtClean="0"/>
              <a:t>2006</a:t>
            </a:r>
            <a:r>
              <a:rPr lang="zh-TW" altLang="en-US" dirty="0" smtClean="0"/>
              <a:t> </a:t>
            </a:r>
            <a:r>
              <a:rPr lang="en-US" altLang="zh-TW" dirty="0" smtClean="0"/>
              <a:t>SP1</a:t>
            </a:r>
            <a:r>
              <a:rPr lang="zh-TW" altLang="en-US" dirty="0" smtClean="0"/>
              <a:t> 增強功能</a:t>
            </a:r>
            <a:endParaRPr lang="en-US" altLang="zh-TW" dirty="0" smtClean="0"/>
          </a:p>
          <a:p>
            <a:endParaRPr lang="zh-TW"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a:t>ISA Server 2006 SP1 </a:t>
            </a:r>
            <a:r>
              <a:rPr lang="zh-TW" altLang="en-US" dirty="0"/>
              <a:t>新增功能概觀</a:t>
            </a:r>
          </a:p>
        </p:txBody>
      </p:sp>
      <p:sp>
        <p:nvSpPr>
          <p:cNvPr id="3" name="內容版面配置區 2"/>
          <p:cNvSpPr>
            <a:spLocks noGrp="1"/>
          </p:cNvSpPr>
          <p:nvPr>
            <p:ph idx="1"/>
          </p:nvPr>
        </p:nvSpPr>
        <p:spPr/>
        <p:txBody>
          <a:bodyPr/>
          <a:lstStyle/>
          <a:p>
            <a:r>
              <a:rPr lang="en-US" altLang="zh-TW" dirty="0"/>
              <a:t>ISA</a:t>
            </a:r>
            <a:r>
              <a:rPr lang="zh-TW" altLang="en-US" dirty="0"/>
              <a:t> </a:t>
            </a:r>
            <a:r>
              <a:rPr lang="en-US" altLang="zh-TW" dirty="0"/>
              <a:t>Server</a:t>
            </a:r>
            <a:r>
              <a:rPr lang="zh-TW" altLang="en-US" dirty="0"/>
              <a:t> </a:t>
            </a:r>
            <a:r>
              <a:rPr lang="en-US" altLang="zh-TW" dirty="0"/>
              <a:t>2006</a:t>
            </a:r>
            <a:r>
              <a:rPr lang="zh-TW" altLang="en-US" dirty="0"/>
              <a:t> </a:t>
            </a:r>
            <a:r>
              <a:rPr lang="en-US" altLang="zh-TW" dirty="0"/>
              <a:t>SP1</a:t>
            </a:r>
            <a:r>
              <a:rPr lang="zh-TW" altLang="en-US" dirty="0"/>
              <a:t> 的新增功能著重在協助管理者進行 </a:t>
            </a:r>
            <a:r>
              <a:rPr lang="en-US" altLang="zh-TW" dirty="0"/>
              <a:t>ISA</a:t>
            </a:r>
            <a:r>
              <a:rPr lang="zh-TW" altLang="en-US" dirty="0"/>
              <a:t> </a:t>
            </a:r>
            <a:r>
              <a:rPr lang="en-US" altLang="zh-TW" dirty="0"/>
              <a:t>Server</a:t>
            </a:r>
            <a:r>
              <a:rPr lang="zh-TW" altLang="en-US" dirty="0"/>
              <a:t> 的「設定變更管理」及「故障排除」</a:t>
            </a:r>
            <a:endParaRPr lang="en-US" altLang="zh-TW" dirty="0"/>
          </a:p>
          <a:p>
            <a:r>
              <a:rPr lang="zh-TW" altLang="en-US" dirty="0"/>
              <a:t>藉由「</a:t>
            </a:r>
            <a:r>
              <a:rPr lang="en-US" altLang="zh-TW" dirty="0"/>
              <a:t>ISA Server </a:t>
            </a:r>
            <a:r>
              <a:rPr lang="zh-TW" altLang="en-US" dirty="0"/>
              <a:t>管理」主控台中識別和解決 </a:t>
            </a:r>
            <a:r>
              <a:rPr lang="en-US" altLang="zh-TW" dirty="0"/>
              <a:t>ISA Server </a:t>
            </a:r>
            <a:r>
              <a:rPr lang="zh-TW" altLang="en-US" dirty="0"/>
              <a:t>於設定上的</a:t>
            </a:r>
            <a:r>
              <a:rPr lang="zh-TW" altLang="en-US" dirty="0" smtClean="0"/>
              <a:t>問題</a:t>
            </a:r>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ISA Server 2006 SP1 </a:t>
            </a:r>
            <a:r>
              <a:rPr lang="zh-TW" altLang="en-US" dirty="0"/>
              <a:t>新增功能</a:t>
            </a:r>
          </a:p>
        </p:txBody>
      </p:sp>
      <p:sp>
        <p:nvSpPr>
          <p:cNvPr id="3" name="內容版面配置區 2"/>
          <p:cNvSpPr>
            <a:spLocks noGrp="1"/>
          </p:cNvSpPr>
          <p:nvPr>
            <p:ph idx="1"/>
          </p:nvPr>
        </p:nvSpPr>
        <p:spPr/>
        <p:txBody>
          <a:bodyPr/>
          <a:lstStyle/>
          <a:p>
            <a:r>
              <a:rPr lang="zh-TW" altLang="en-US" dirty="0"/>
              <a:t>設定變更</a:t>
            </a:r>
            <a:r>
              <a:rPr lang="zh-TW" altLang="en-US" dirty="0" smtClean="0"/>
              <a:t>追蹤</a:t>
            </a:r>
            <a:endParaRPr lang="en-US" altLang="zh-TW" dirty="0" smtClean="0"/>
          </a:p>
          <a:p>
            <a:r>
              <a:rPr lang="zh-TW" altLang="en-US" dirty="0" smtClean="0"/>
              <a:t>測試</a:t>
            </a:r>
            <a:r>
              <a:rPr lang="zh-TW" altLang="en-US" dirty="0"/>
              <a:t>按鈕</a:t>
            </a:r>
            <a:endParaRPr lang="en-US" altLang="zh-TW" dirty="0"/>
          </a:p>
          <a:p>
            <a:r>
              <a:rPr lang="zh-TW" altLang="en-US" dirty="0"/>
              <a:t>流量模擬器</a:t>
            </a:r>
          </a:p>
          <a:p>
            <a:r>
              <a:rPr lang="zh-TW" altLang="en-US" dirty="0"/>
              <a:t>診斷</a:t>
            </a:r>
            <a:r>
              <a:rPr lang="zh-TW" altLang="en-US" dirty="0" smtClean="0"/>
              <a:t>記錄</a:t>
            </a:r>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設定變更追蹤</a:t>
            </a:r>
            <a:endParaRPr lang="zh-TW" altLang="en-US" dirty="0"/>
          </a:p>
        </p:txBody>
      </p:sp>
      <p:sp>
        <p:nvSpPr>
          <p:cNvPr id="3" name="內容版面配置區 2"/>
          <p:cNvSpPr>
            <a:spLocks noGrp="1"/>
          </p:cNvSpPr>
          <p:nvPr>
            <p:ph idx="1"/>
          </p:nvPr>
        </p:nvSpPr>
        <p:spPr/>
        <p:txBody>
          <a:bodyPr/>
          <a:lstStyle/>
          <a:p>
            <a:r>
              <a:rPr lang="zh-TW" altLang="en-US" dirty="0" smtClean="0"/>
              <a:t>於套用 </a:t>
            </a:r>
            <a:r>
              <a:rPr lang="en-US" altLang="zh-TW" dirty="0" smtClean="0"/>
              <a:t>ISA</a:t>
            </a:r>
            <a:r>
              <a:rPr lang="zh-TW" altLang="en-US" dirty="0" smtClean="0"/>
              <a:t> </a:t>
            </a:r>
            <a:r>
              <a:rPr lang="en-US" altLang="zh-TW" dirty="0" smtClean="0"/>
              <a:t>Server</a:t>
            </a:r>
            <a:r>
              <a:rPr lang="zh-TW" altLang="en-US" dirty="0" smtClean="0"/>
              <a:t> 設定時，針對該次異動進行記錄</a:t>
            </a:r>
            <a:endParaRPr lang="en-US" altLang="zh-TW" dirty="0" smtClean="0"/>
          </a:p>
          <a:p>
            <a:r>
              <a:rPr lang="zh-TW" altLang="en-US" dirty="0" smtClean="0"/>
              <a:t>提供匯出選項，可視需要匯出該項組態</a:t>
            </a:r>
            <a:endParaRPr lang="en-US" altLang="zh-TW" dirty="0" smtClean="0"/>
          </a:p>
          <a:p>
            <a:r>
              <a:rPr lang="zh-TW" altLang="en-US" dirty="0"/>
              <a:t>可</a:t>
            </a:r>
            <a:r>
              <a:rPr lang="zh-TW" altLang="en-US" dirty="0" smtClean="0"/>
              <a:t>於事後針對異動項目進行搜尋及檢視</a:t>
            </a:r>
            <a:endParaRPr lang="en-US" altLang="zh-TW"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測試按鈕</a:t>
            </a:r>
            <a:endParaRPr lang="zh-TW" altLang="en-US" dirty="0"/>
          </a:p>
        </p:txBody>
      </p:sp>
      <p:sp>
        <p:nvSpPr>
          <p:cNvPr id="3" name="內容版面配置區 2"/>
          <p:cNvSpPr>
            <a:spLocks noGrp="1"/>
          </p:cNvSpPr>
          <p:nvPr>
            <p:ph idx="1"/>
          </p:nvPr>
        </p:nvSpPr>
        <p:spPr/>
        <p:txBody>
          <a:bodyPr/>
          <a:lstStyle/>
          <a:p>
            <a:r>
              <a:rPr lang="zh-TW" altLang="en-US" dirty="0" smtClean="0"/>
              <a:t>可針對被發行網站之名稱、憑證、路徑及連線狀態進行測試</a:t>
            </a:r>
          </a:p>
          <a:p>
            <a:r>
              <a:rPr lang="zh-TW" altLang="en-US" dirty="0" smtClean="0"/>
              <a:t>僅適用於網站發行規則，含一般類型網站、</a:t>
            </a:r>
            <a:r>
              <a:rPr lang="en-US" altLang="zh-TW" dirty="0" smtClean="0"/>
              <a:t>SSL</a:t>
            </a:r>
            <a:r>
              <a:rPr lang="zh-TW" altLang="en-US" dirty="0" smtClean="0"/>
              <a:t> 網站、</a:t>
            </a:r>
            <a:r>
              <a:rPr lang="en-US" altLang="zh-TW" dirty="0" smtClean="0"/>
              <a:t>Exchange</a:t>
            </a:r>
            <a:r>
              <a:rPr lang="zh-TW" altLang="en-US" dirty="0" smtClean="0"/>
              <a:t> </a:t>
            </a:r>
            <a:r>
              <a:rPr lang="en-US" altLang="zh-TW" dirty="0" smtClean="0"/>
              <a:t>Web</a:t>
            </a:r>
            <a:r>
              <a:rPr lang="zh-TW" altLang="en-US" dirty="0" smtClean="0"/>
              <a:t> 用戶端網站及</a:t>
            </a:r>
            <a:r>
              <a:rPr lang="en-US" altLang="zh-TW" dirty="0" smtClean="0"/>
              <a:t>SharePoint</a:t>
            </a:r>
            <a:r>
              <a:rPr lang="zh-TW" altLang="en-US" dirty="0" smtClean="0"/>
              <a:t> </a:t>
            </a:r>
            <a:r>
              <a:rPr lang="en-US" altLang="zh-TW" dirty="0" smtClean="0"/>
              <a:t>Portal</a:t>
            </a:r>
            <a:r>
              <a:rPr lang="zh-TW" altLang="en-US" dirty="0" smtClean="0"/>
              <a:t> 網站</a:t>
            </a:r>
            <a:endParaRPr lang="en-US" altLang="zh-TW" dirty="0" smtClean="0"/>
          </a:p>
          <a:p>
            <a:r>
              <a:rPr lang="zh-TW" altLang="en-US" dirty="0" smtClean="0"/>
              <a:t>可於新增網站發行規則精靈完成時進行測試或直接於規則內容中進行測試</a:t>
            </a:r>
            <a:endParaRPr lang="en-US" altLang="zh-TW"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流量模擬器</a:t>
            </a:r>
            <a:endParaRPr lang="zh-TW" altLang="en-US" dirty="0"/>
          </a:p>
        </p:txBody>
      </p:sp>
      <p:sp>
        <p:nvSpPr>
          <p:cNvPr id="3" name="內容版面配置區 2"/>
          <p:cNvSpPr>
            <a:spLocks noGrp="1"/>
          </p:cNvSpPr>
          <p:nvPr>
            <p:ph idx="1"/>
          </p:nvPr>
        </p:nvSpPr>
        <p:spPr/>
        <p:txBody>
          <a:bodyPr/>
          <a:lstStyle/>
          <a:p>
            <a:r>
              <a:rPr lang="zh-TW" altLang="en-US" dirty="0" smtClean="0"/>
              <a:t>可藉由提供若干參數針對 </a:t>
            </a:r>
            <a:r>
              <a:rPr lang="en-US" altLang="zh-TW" dirty="0" smtClean="0"/>
              <a:t>ISA</a:t>
            </a:r>
            <a:r>
              <a:rPr lang="zh-TW" altLang="en-US" dirty="0" smtClean="0"/>
              <a:t> </a:t>
            </a:r>
            <a:r>
              <a:rPr lang="en-US" altLang="zh-TW" dirty="0" smtClean="0"/>
              <a:t>Server</a:t>
            </a:r>
            <a:r>
              <a:rPr lang="zh-TW" altLang="en-US" dirty="0" smtClean="0"/>
              <a:t> 之規則進行測試，藉此以確認用戶端無法藉由 </a:t>
            </a:r>
            <a:r>
              <a:rPr lang="en-US" altLang="zh-TW" dirty="0" smtClean="0"/>
              <a:t>ISA</a:t>
            </a:r>
            <a:r>
              <a:rPr lang="zh-TW" altLang="en-US" dirty="0" smtClean="0"/>
              <a:t> </a:t>
            </a:r>
            <a:r>
              <a:rPr lang="en-US" altLang="zh-TW" dirty="0" smtClean="0"/>
              <a:t>Server</a:t>
            </a:r>
            <a:r>
              <a:rPr lang="zh-TW" altLang="en-US" dirty="0" smtClean="0"/>
              <a:t> 進行網路連線之原因</a:t>
            </a:r>
            <a:endParaRPr lang="en-US" altLang="zh-TW" dirty="0" smtClean="0"/>
          </a:p>
          <a:p>
            <a:r>
              <a:rPr lang="zh-TW" altLang="en-US" dirty="0" smtClean="0"/>
              <a:t>模擬實例可分為網頁存取、非網頁存取、網頁發行、伺服器發行 </a:t>
            </a:r>
            <a:endParaRPr lang="en-US" altLang="zh-TW" dirty="0" smtClean="0"/>
          </a:p>
          <a:p>
            <a:r>
              <a:rPr lang="zh-TW" altLang="en-US" dirty="0" smtClean="0"/>
              <a:t>可整合診斷記錄獲取更詳盡資訊</a:t>
            </a:r>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t>診斷記錄</a:t>
            </a:r>
            <a:endParaRPr lang="zh-TW" altLang="en-US" dirty="0"/>
          </a:p>
        </p:txBody>
      </p:sp>
      <p:sp>
        <p:nvSpPr>
          <p:cNvPr id="3" name="內容版面配置區 2"/>
          <p:cNvSpPr>
            <a:spLocks noGrp="1"/>
          </p:cNvSpPr>
          <p:nvPr>
            <p:ph idx="1"/>
          </p:nvPr>
        </p:nvSpPr>
        <p:spPr/>
        <p:txBody>
          <a:bodyPr/>
          <a:lstStyle/>
          <a:p>
            <a:r>
              <a:rPr lang="zh-TW" altLang="en-US" dirty="0" smtClean="0"/>
              <a:t>透過診斷記錄 </a:t>
            </a:r>
            <a:r>
              <a:rPr lang="en-US" altLang="zh-TW" dirty="0" smtClean="0"/>
              <a:t>ISA</a:t>
            </a:r>
            <a:r>
              <a:rPr lang="zh-TW" altLang="en-US" dirty="0" smtClean="0"/>
              <a:t> </a:t>
            </a:r>
            <a:r>
              <a:rPr lang="en-US" altLang="zh-TW" dirty="0" smtClean="0"/>
              <a:t>Server</a:t>
            </a:r>
            <a:r>
              <a:rPr lang="zh-TW" altLang="en-US" dirty="0" smtClean="0"/>
              <a:t> 可提供更詳細的資訊做為故障排除用</a:t>
            </a:r>
            <a:endParaRPr lang="en-US" altLang="zh-TW" dirty="0" smtClean="0"/>
          </a:p>
          <a:p>
            <a:r>
              <a:rPr lang="zh-TW" altLang="en-US" dirty="0" smtClean="0"/>
              <a:t>預設值為停用，除非需進行故障排除，否則不建議長時間啟用</a:t>
            </a:r>
            <a:endParaRPr lang="en-US" altLang="zh-TW" dirty="0" smtClean="0"/>
          </a:p>
          <a:p>
            <a:r>
              <a:rPr lang="zh-TW" altLang="en-US" dirty="0" smtClean="0"/>
              <a:t>預設查詢項目為 </a:t>
            </a:r>
            <a:r>
              <a:rPr lang="en-US" altLang="zh-TW" dirty="0" smtClean="0"/>
              <a:t>10,000</a:t>
            </a:r>
            <a:r>
              <a:rPr lang="zh-TW" altLang="en-US" dirty="0" smtClean="0"/>
              <a:t>筆、</a:t>
            </a:r>
            <a:r>
              <a:rPr lang="en-US" altLang="zh-TW" dirty="0" smtClean="0"/>
              <a:t/>
            </a:r>
            <a:br>
              <a:rPr lang="en-US" altLang="zh-TW" dirty="0" smtClean="0"/>
            </a:br>
            <a:r>
              <a:rPr lang="zh-TW" altLang="en-US" dirty="0" smtClean="0"/>
              <a:t>預設查詢逾時時間為 </a:t>
            </a:r>
            <a:r>
              <a:rPr lang="en-US" altLang="zh-TW" dirty="0" smtClean="0"/>
              <a:t>30</a:t>
            </a:r>
            <a:r>
              <a:rPr lang="zh-TW" altLang="en-US" dirty="0" smtClean="0"/>
              <a:t> 秒</a:t>
            </a:r>
            <a:endParaRPr lang="en-US" altLang="zh-TW" dirty="0" smtClean="0"/>
          </a:p>
          <a:p>
            <a:endParaRPr lang="en-US" altLang="zh-TW" dirty="0" smtClean="0"/>
          </a:p>
          <a:p>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ISA</a:t>
            </a:r>
            <a:r>
              <a:rPr lang="zh-TW" altLang="en-US" dirty="0"/>
              <a:t> </a:t>
            </a:r>
            <a:r>
              <a:rPr lang="en-US" altLang="zh-TW" dirty="0"/>
              <a:t>Server</a:t>
            </a:r>
            <a:r>
              <a:rPr lang="zh-TW" altLang="en-US" dirty="0"/>
              <a:t> </a:t>
            </a:r>
            <a:r>
              <a:rPr lang="en-US" altLang="zh-TW" dirty="0"/>
              <a:t>2006</a:t>
            </a:r>
            <a:r>
              <a:rPr lang="zh-TW" altLang="en-US" dirty="0"/>
              <a:t> </a:t>
            </a:r>
            <a:r>
              <a:rPr lang="en-US" altLang="zh-TW" dirty="0"/>
              <a:t>SP1</a:t>
            </a:r>
            <a:r>
              <a:rPr lang="zh-TW" altLang="en-US" dirty="0"/>
              <a:t> 增強功能</a:t>
            </a:r>
          </a:p>
        </p:txBody>
      </p:sp>
      <p:sp>
        <p:nvSpPr>
          <p:cNvPr id="3" name="內容版面配置區 2"/>
          <p:cNvSpPr>
            <a:spLocks noGrp="1"/>
          </p:cNvSpPr>
          <p:nvPr>
            <p:ph idx="1"/>
          </p:nvPr>
        </p:nvSpPr>
        <p:spPr/>
        <p:txBody>
          <a:bodyPr>
            <a:normAutofit fontScale="92500"/>
          </a:bodyPr>
          <a:lstStyle/>
          <a:p>
            <a:r>
              <a:rPr lang="zh-TW" altLang="en-US" sz="2800" dirty="0"/>
              <a:t>支援網路負載平衡 </a:t>
            </a:r>
            <a:r>
              <a:rPr lang="en-US" altLang="zh-TW" sz="2800" dirty="0"/>
              <a:t>(NLB) </a:t>
            </a:r>
            <a:r>
              <a:rPr lang="zh-TW" altLang="en-US" sz="2800" dirty="0"/>
              <a:t>多點傳送</a:t>
            </a:r>
            <a:r>
              <a:rPr lang="zh-TW" altLang="en-US" sz="2800" dirty="0" smtClean="0"/>
              <a:t>作業</a:t>
            </a:r>
            <a:endParaRPr lang="en-US" altLang="zh-TW" sz="2800" dirty="0" smtClean="0"/>
          </a:p>
          <a:p>
            <a:pPr lvl="1"/>
            <a:r>
              <a:rPr lang="en-US" altLang="zh-TW" sz="2400" dirty="0" smtClean="0"/>
              <a:t>http://support.microsoft.com/kb/938550/</a:t>
            </a:r>
            <a:endParaRPr lang="zh-TW" altLang="en-US" sz="2400" dirty="0"/>
          </a:p>
          <a:p>
            <a:r>
              <a:rPr lang="zh-TW" altLang="en-US" sz="2800" dirty="0"/>
              <a:t>支援利用多重主體別名 </a:t>
            </a:r>
            <a:r>
              <a:rPr lang="en-US" altLang="zh-TW" sz="2800" dirty="0"/>
              <a:t>(SAN) </a:t>
            </a:r>
            <a:r>
              <a:rPr lang="zh-TW" altLang="en-US" sz="2800" dirty="0"/>
              <a:t>項目進行</a:t>
            </a:r>
            <a:r>
              <a:rPr lang="zh-TW" altLang="en-US" sz="2800" dirty="0" smtClean="0"/>
              <a:t>憑證</a:t>
            </a:r>
            <a:endParaRPr lang="en-US" altLang="zh-TW" sz="2800" dirty="0" smtClean="0"/>
          </a:p>
          <a:p>
            <a:pPr lvl="1"/>
            <a:r>
              <a:rPr lang="en-US" altLang="zh-TW" sz="2400" dirty="0" smtClean="0"/>
              <a:t>http://blogs.technet.com/isablog/archive/2007/08/29/certificates-with-multiple-san-entries-may-break-isa-server-web-publishing.aspx</a:t>
            </a:r>
            <a:endParaRPr lang="zh-TW" altLang="en-US" sz="2400" dirty="0"/>
          </a:p>
          <a:p>
            <a:r>
              <a:rPr lang="zh-TW" altLang="en-US" sz="2800" dirty="0" smtClean="0"/>
              <a:t>於跨網域</a:t>
            </a:r>
            <a:r>
              <a:rPr lang="zh-TW" altLang="en-US" sz="2800" dirty="0"/>
              <a:t>環境中</a:t>
            </a:r>
            <a:r>
              <a:rPr lang="zh-TW" altLang="en-US" sz="2800" dirty="0" smtClean="0"/>
              <a:t>允許 </a:t>
            </a:r>
            <a:r>
              <a:rPr lang="en-US" altLang="zh-TW" sz="2800" dirty="0"/>
              <a:t>Kerberos </a:t>
            </a:r>
            <a:r>
              <a:rPr lang="zh-TW" altLang="en-US" sz="2800" dirty="0"/>
              <a:t>限制委派 </a:t>
            </a:r>
            <a:r>
              <a:rPr lang="en-US" altLang="zh-TW" sz="2800" dirty="0"/>
              <a:t>(KCD) </a:t>
            </a:r>
            <a:r>
              <a:rPr lang="zh-TW" altLang="en-US" sz="2800" dirty="0" smtClean="0"/>
              <a:t>驗證</a:t>
            </a:r>
            <a:endParaRPr lang="en-US" altLang="zh-TW" sz="2800" dirty="0" smtClean="0"/>
          </a:p>
          <a:p>
            <a:pPr lvl="1"/>
            <a:r>
              <a:rPr lang="en-US" altLang="zh-TW" sz="2400" dirty="0" smtClean="0"/>
              <a:t>http://support.microsoft.com/kb/942637/</a:t>
            </a:r>
          </a:p>
          <a:p>
            <a:r>
              <a:rPr lang="zh-TW" altLang="en-US" sz="2800" dirty="0" smtClean="0"/>
              <a:t>次要用戶端憑證驗證不需對應到 </a:t>
            </a:r>
            <a:r>
              <a:rPr lang="en-US" altLang="zh-TW" sz="2800" dirty="0" smtClean="0"/>
              <a:t>AD</a:t>
            </a:r>
          </a:p>
          <a:p>
            <a:r>
              <a:rPr lang="en-US" altLang="zh-TW" sz="2800" dirty="0" smtClean="0"/>
              <a:t>RSA </a:t>
            </a:r>
            <a:r>
              <a:rPr lang="en-US" altLang="zh-TW" sz="2800" dirty="0" err="1"/>
              <a:t>SecurID</a:t>
            </a:r>
            <a:r>
              <a:rPr lang="en-US" altLang="zh-TW" sz="2800" dirty="0"/>
              <a:t> </a:t>
            </a:r>
            <a:r>
              <a:rPr lang="zh-TW" altLang="en-US" sz="2800" dirty="0"/>
              <a:t>支援公用逾</a:t>
            </a:r>
            <a:r>
              <a:rPr lang="zh-TW" altLang="en-US" sz="2800" dirty="0" smtClean="0"/>
              <a:t>時</a:t>
            </a:r>
            <a:endParaRPr lang="zh-TW" altLang="en-US" sz="28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LACEWARE-AUD-SLIDE-NAME" val="Where Can I Get TechNet"/>
</p:tagLst>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510</TotalTime>
  <Words>480</Words>
  <Application>Microsoft Office PowerPoint</Application>
  <PresentationFormat>如螢幕大小 (4:3)</PresentationFormat>
  <Paragraphs>64</Paragraphs>
  <Slides>13</Slides>
  <Notes>1</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Office 佈景主題</vt:lpstr>
      <vt:lpstr>ISA Server 2006 SP1新功能概觀</vt:lpstr>
      <vt:lpstr>Agenda</vt:lpstr>
      <vt:lpstr>ISA Server 2006 SP1 新增功能概觀</vt:lpstr>
      <vt:lpstr>ISA Server 2006 SP1 新增功能</vt:lpstr>
      <vt:lpstr>設定變更追蹤</vt:lpstr>
      <vt:lpstr>測試按鈕</vt:lpstr>
      <vt:lpstr>流量模擬器</vt:lpstr>
      <vt:lpstr>診斷記錄</vt:lpstr>
      <vt:lpstr>ISA Server 2006 SP1 增強功能</vt:lpstr>
      <vt:lpstr>ISA Server 2006 SP1 增強功能 (續)</vt:lpstr>
      <vt:lpstr>References</vt:lpstr>
      <vt:lpstr>在何處取得 TechNet 相關資訊？</vt:lpstr>
      <vt:lpstr>投影片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Vincent Tang</dc:creator>
  <cp:lastModifiedBy>Vincent Tang</cp:lastModifiedBy>
  <cp:revision>40</cp:revision>
  <dcterms:created xsi:type="dcterms:W3CDTF">2008-10-14T04:43:02Z</dcterms:created>
  <dcterms:modified xsi:type="dcterms:W3CDTF">2008-10-14T14:39:57Z</dcterms:modified>
</cp:coreProperties>
</file>