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  <p:sldMasterId id="2147483686" r:id="rId2"/>
  </p:sldMasterIdLst>
  <p:notesMasterIdLst>
    <p:notesMasterId r:id="rId58"/>
  </p:notesMasterIdLst>
  <p:handoutMasterIdLst>
    <p:handoutMasterId r:id="rId59"/>
  </p:handoutMasterIdLst>
  <p:sldIdLst>
    <p:sldId id="522" r:id="rId3"/>
    <p:sldId id="646" r:id="rId4"/>
    <p:sldId id="649" r:id="rId5"/>
    <p:sldId id="656" r:id="rId6"/>
    <p:sldId id="686" r:id="rId7"/>
    <p:sldId id="660" r:id="rId8"/>
    <p:sldId id="661" r:id="rId9"/>
    <p:sldId id="687" r:id="rId10"/>
    <p:sldId id="688" r:id="rId11"/>
    <p:sldId id="689" r:id="rId12"/>
    <p:sldId id="690" r:id="rId13"/>
    <p:sldId id="691" r:id="rId14"/>
    <p:sldId id="692" r:id="rId15"/>
    <p:sldId id="693" r:id="rId16"/>
    <p:sldId id="694" r:id="rId17"/>
    <p:sldId id="667" r:id="rId18"/>
    <p:sldId id="669" r:id="rId19"/>
    <p:sldId id="695" r:id="rId20"/>
    <p:sldId id="670" r:id="rId21"/>
    <p:sldId id="696" r:id="rId22"/>
    <p:sldId id="671" r:id="rId23"/>
    <p:sldId id="697" r:id="rId24"/>
    <p:sldId id="698" r:id="rId25"/>
    <p:sldId id="673" r:id="rId26"/>
    <p:sldId id="699" r:id="rId27"/>
    <p:sldId id="700" r:id="rId28"/>
    <p:sldId id="701" r:id="rId29"/>
    <p:sldId id="702" r:id="rId30"/>
    <p:sldId id="657" r:id="rId31"/>
    <p:sldId id="713" r:id="rId32"/>
    <p:sldId id="658" r:id="rId33"/>
    <p:sldId id="659" r:id="rId34"/>
    <p:sldId id="675" r:id="rId35"/>
    <p:sldId id="703" r:id="rId36"/>
    <p:sldId id="704" r:id="rId37"/>
    <p:sldId id="705" r:id="rId38"/>
    <p:sldId id="706" r:id="rId39"/>
    <p:sldId id="707" r:id="rId40"/>
    <p:sldId id="708" r:id="rId41"/>
    <p:sldId id="709" r:id="rId42"/>
    <p:sldId id="710" r:id="rId43"/>
    <p:sldId id="711" r:id="rId44"/>
    <p:sldId id="712" r:id="rId45"/>
    <p:sldId id="679" r:id="rId46"/>
    <p:sldId id="674" r:id="rId47"/>
    <p:sldId id="714" r:id="rId48"/>
    <p:sldId id="715" r:id="rId49"/>
    <p:sldId id="681" r:id="rId50"/>
    <p:sldId id="680" r:id="rId51"/>
    <p:sldId id="682" r:id="rId52"/>
    <p:sldId id="685" r:id="rId53"/>
    <p:sldId id="683" r:id="rId54"/>
    <p:sldId id="645" r:id="rId55"/>
    <p:sldId id="475" r:id="rId56"/>
    <p:sldId id="585" r:id="rId5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CC99FF"/>
    <a:srgbClr val="FFFF99"/>
    <a:srgbClr val="EBF7FF"/>
    <a:srgbClr val="CCECFF"/>
    <a:srgbClr val="0000FF"/>
    <a:srgbClr val="FF0000"/>
    <a:srgbClr val="EF7D71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521" autoAdjust="0"/>
    <p:restoredTop sz="97963" autoAdjust="0"/>
  </p:normalViewPr>
  <p:slideViewPr>
    <p:cSldViewPr snapToGrid="0" snapToObjects="1">
      <p:cViewPr>
        <p:scale>
          <a:sx n="70" d="100"/>
          <a:sy n="70" d="100"/>
        </p:scale>
        <p:origin x="-48" y="-12"/>
      </p:cViewPr>
      <p:guideLst>
        <p:guide orient="horz" pos="144"/>
        <p:guide orient="horz" pos="892"/>
        <p:guide orient="horz" pos="1196"/>
        <p:guide orient="horz" pos="2159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1698" y="-84"/>
      </p:cViewPr>
      <p:guideLst>
        <p:guide orient="horz" pos="2927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welcker\AppData\Local\Microsoft\Windows\Temporary%20Internet%20Files\Content.Outlook\FOT0S3E5\PageByPage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welcker\AppData\Local\Microsoft\Windows\Temporary%20Internet%20Files\Content.Outlook\FOT0S3E5\PageByPage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1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600"/>
            </a:pPr>
            <a:r>
              <a:rPr lang="en-US" sz="1600" dirty="0"/>
              <a:t>Response Time (Large Table with </a:t>
            </a:r>
            <a:r>
              <a:rPr lang="en-US" sz="1600" dirty="0">
                <a:solidFill>
                  <a:srgbClr val="FF0000"/>
                </a:solidFill>
              </a:rPr>
              <a:t>Constant</a:t>
            </a:r>
            <a:r>
              <a:rPr lang="en-US" sz="1600" dirty="0"/>
              <a:t> Row Visibility)</a:t>
            </a:r>
          </a:p>
        </c:rich>
      </c:tx>
      <c:layout/>
      <c:spPr>
        <a:noFill/>
        <a:ln w="25400">
          <a:noFill/>
        </a:ln>
      </c:spPr>
    </c:title>
    <c:plotArea>
      <c:layout/>
      <c:scatterChart>
        <c:scatterStyle val="smoothMarker"/>
        <c:ser>
          <c:idx val="0"/>
          <c:order val="0"/>
          <c:tx>
            <c:strRef>
              <c:f>'Raw Data'!$D$2</c:f>
              <c:strCache>
                <c:ptCount val="1"/>
                <c:pt idx="0">
                  <c:v>RS2005 SP1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'Raw Data'!$A$3:$A$236</c:f>
              <c:numCache>
                <c:formatCode>General</c:formatCode>
                <c:ptCount val="2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</c:numCache>
            </c:numRef>
          </c:xVal>
          <c:yVal>
            <c:numRef>
              <c:f>'Raw Data'!$D$3:$D$236</c:f>
              <c:numCache>
                <c:formatCode>General</c:formatCode>
                <c:ptCount val="234"/>
                <c:pt idx="0">
                  <c:v>1112</c:v>
                </c:pt>
                <c:pt idx="1">
                  <c:v>750</c:v>
                </c:pt>
                <c:pt idx="2">
                  <c:v>481</c:v>
                </c:pt>
                <c:pt idx="3">
                  <c:v>371</c:v>
                </c:pt>
                <c:pt idx="4">
                  <c:v>484</c:v>
                </c:pt>
                <c:pt idx="5">
                  <c:v>515</c:v>
                </c:pt>
                <c:pt idx="6">
                  <c:v>406</c:v>
                </c:pt>
                <c:pt idx="7">
                  <c:v>488</c:v>
                </c:pt>
                <c:pt idx="8">
                  <c:v>369</c:v>
                </c:pt>
                <c:pt idx="9">
                  <c:v>488</c:v>
                </c:pt>
                <c:pt idx="10">
                  <c:v>370</c:v>
                </c:pt>
                <c:pt idx="11">
                  <c:v>458</c:v>
                </c:pt>
                <c:pt idx="12">
                  <c:v>480</c:v>
                </c:pt>
                <c:pt idx="13">
                  <c:v>407</c:v>
                </c:pt>
                <c:pt idx="14">
                  <c:v>471</c:v>
                </c:pt>
                <c:pt idx="15">
                  <c:v>500</c:v>
                </c:pt>
                <c:pt idx="16">
                  <c:v>422</c:v>
                </c:pt>
                <c:pt idx="17">
                  <c:v>383</c:v>
                </c:pt>
                <c:pt idx="18">
                  <c:v>546</c:v>
                </c:pt>
                <c:pt idx="19">
                  <c:v>494</c:v>
                </c:pt>
                <c:pt idx="20">
                  <c:v>428</c:v>
                </c:pt>
                <c:pt idx="21">
                  <c:v>454</c:v>
                </c:pt>
                <c:pt idx="22">
                  <c:v>458</c:v>
                </c:pt>
                <c:pt idx="23">
                  <c:v>433</c:v>
                </c:pt>
                <c:pt idx="24">
                  <c:v>557</c:v>
                </c:pt>
                <c:pt idx="25">
                  <c:v>458</c:v>
                </c:pt>
                <c:pt idx="26">
                  <c:v>433</c:v>
                </c:pt>
                <c:pt idx="27">
                  <c:v>479</c:v>
                </c:pt>
                <c:pt idx="28">
                  <c:v>453</c:v>
                </c:pt>
                <c:pt idx="29">
                  <c:v>444</c:v>
                </c:pt>
                <c:pt idx="30">
                  <c:v>529</c:v>
                </c:pt>
                <c:pt idx="31">
                  <c:v>389</c:v>
                </c:pt>
                <c:pt idx="32">
                  <c:v>476</c:v>
                </c:pt>
                <c:pt idx="33">
                  <c:v>530</c:v>
                </c:pt>
                <c:pt idx="34">
                  <c:v>433</c:v>
                </c:pt>
                <c:pt idx="35">
                  <c:v>401</c:v>
                </c:pt>
                <c:pt idx="36">
                  <c:v>583</c:v>
                </c:pt>
                <c:pt idx="37">
                  <c:v>406</c:v>
                </c:pt>
                <c:pt idx="38">
                  <c:v>545</c:v>
                </c:pt>
                <c:pt idx="39">
                  <c:v>512</c:v>
                </c:pt>
                <c:pt idx="40">
                  <c:v>459</c:v>
                </c:pt>
                <c:pt idx="41">
                  <c:v>526</c:v>
                </c:pt>
                <c:pt idx="42">
                  <c:v>453</c:v>
                </c:pt>
                <c:pt idx="43">
                  <c:v>419</c:v>
                </c:pt>
                <c:pt idx="44">
                  <c:v>489</c:v>
                </c:pt>
                <c:pt idx="45">
                  <c:v>494</c:v>
                </c:pt>
                <c:pt idx="46">
                  <c:v>484</c:v>
                </c:pt>
                <c:pt idx="47">
                  <c:v>487</c:v>
                </c:pt>
                <c:pt idx="48">
                  <c:v>518</c:v>
                </c:pt>
                <c:pt idx="49">
                  <c:v>479</c:v>
                </c:pt>
                <c:pt idx="50">
                  <c:v>579</c:v>
                </c:pt>
                <c:pt idx="51">
                  <c:v>545</c:v>
                </c:pt>
                <c:pt idx="52">
                  <c:v>413</c:v>
                </c:pt>
                <c:pt idx="53">
                  <c:v>520</c:v>
                </c:pt>
                <c:pt idx="54">
                  <c:v>564</c:v>
                </c:pt>
                <c:pt idx="55">
                  <c:v>387</c:v>
                </c:pt>
                <c:pt idx="56">
                  <c:v>488</c:v>
                </c:pt>
                <c:pt idx="57">
                  <c:v>587</c:v>
                </c:pt>
                <c:pt idx="58">
                  <c:v>547</c:v>
                </c:pt>
                <c:pt idx="59">
                  <c:v>542</c:v>
                </c:pt>
                <c:pt idx="60">
                  <c:v>482</c:v>
                </c:pt>
                <c:pt idx="61">
                  <c:v>528</c:v>
                </c:pt>
                <c:pt idx="62">
                  <c:v>414</c:v>
                </c:pt>
                <c:pt idx="63">
                  <c:v>461</c:v>
                </c:pt>
                <c:pt idx="64">
                  <c:v>504</c:v>
                </c:pt>
                <c:pt idx="65">
                  <c:v>482</c:v>
                </c:pt>
                <c:pt idx="66">
                  <c:v>628</c:v>
                </c:pt>
                <c:pt idx="67">
                  <c:v>415</c:v>
                </c:pt>
                <c:pt idx="68">
                  <c:v>492</c:v>
                </c:pt>
                <c:pt idx="69">
                  <c:v>402</c:v>
                </c:pt>
                <c:pt idx="70">
                  <c:v>502</c:v>
                </c:pt>
                <c:pt idx="71">
                  <c:v>535</c:v>
                </c:pt>
                <c:pt idx="72">
                  <c:v>458</c:v>
                </c:pt>
                <c:pt idx="73">
                  <c:v>537</c:v>
                </c:pt>
                <c:pt idx="74">
                  <c:v>593</c:v>
                </c:pt>
                <c:pt idx="75">
                  <c:v>503</c:v>
                </c:pt>
                <c:pt idx="76">
                  <c:v>534</c:v>
                </c:pt>
                <c:pt idx="77">
                  <c:v>486</c:v>
                </c:pt>
                <c:pt idx="78">
                  <c:v>505</c:v>
                </c:pt>
                <c:pt idx="79">
                  <c:v>415</c:v>
                </c:pt>
                <c:pt idx="80">
                  <c:v>535</c:v>
                </c:pt>
                <c:pt idx="81">
                  <c:v>605</c:v>
                </c:pt>
                <c:pt idx="82">
                  <c:v>406</c:v>
                </c:pt>
                <c:pt idx="83">
                  <c:v>496</c:v>
                </c:pt>
                <c:pt idx="84">
                  <c:v>408</c:v>
                </c:pt>
                <c:pt idx="85">
                  <c:v>487</c:v>
                </c:pt>
                <c:pt idx="86">
                  <c:v>613</c:v>
                </c:pt>
                <c:pt idx="87">
                  <c:v>455</c:v>
                </c:pt>
                <c:pt idx="88">
                  <c:v>636</c:v>
                </c:pt>
                <c:pt idx="89">
                  <c:v>456</c:v>
                </c:pt>
                <c:pt idx="90">
                  <c:v>574</c:v>
                </c:pt>
                <c:pt idx="91">
                  <c:v>486</c:v>
                </c:pt>
                <c:pt idx="92">
                  <c:v>594</c:v>
                </c:pt>
                <c:pt idx="93">
                  <c:v>464</c:v>
                </c:pt>
                <c:pt idx="94">
                  <c:v>558</c:v>
                </c:pt>
                <c:pt idx="95">
                  <c:v>510</c:v>
                </c:pt>
                <c:pt idx="96">
                  <c:v>634</c:v>
                </c:pt>
                <c:pt idx="97">
                  <c:v>511</c:v>
                </c:pt>
                <c:pt idx="98">
                  <c:v>527</c:v>
                </c:pt>
                <c:pt idx="99">
                  <c:v>477</c:v>
                </c:pt>
                <c:pt idx="100">
                  <c:v>585</c:v>
                </c:pt>
                <c:pt idx="101">
                  <c:v>555</c:v>
                </c:pt>
                <c:pt idx="102">
                  <c:v>610</c:v>
                </c:pt>
                <c:pt idx="103">
                  <c:v>494</c:v>
                </c:pt>
                <c:pt idx="104">
                  <c:v>541</c:v>
                </c:pt>
                <c:pt idx="105">
                  <c:v>509</c:v>
                </c:pt>
                <c:pt idx="106">
                  <c:v>578</c:v>
                </c:pt>
                <c:pt idx="107">
                  <c:v>522</c:v>
                </c:pt>
                <c:pt idx="108">
                  <c:v>583</c:v>
                </c:pt>
                <c:pt idx="109">
                  <c:v>512</c:v>
                </c:pt>
                <c:pt idx="110">
                  <c:v>631</c:v>
                </c:pt>
                <c:pt idx="111">
                  <c:v>646</c:v>
                </c:pt>
                <c:pt idx="112">
                  <c:v>576</c:v>
                </c:pt>
                <c:pt idx="113">
                  <c:v>456</c:v>
                </c:pt>
                <c:pt idx="114">
                  <c:v>667</c:v>
                </c:pt>
                <c:pt idx="115">
                  <c:v>616</c:v>
                </c:pt>
                <c:pt idx="116">
                  <c:v>605</c:v>
                </c:pt>
                <c:pt idx="117">
                  <c:v>614</c:v>
                </c:pt>
                <c:pt idx="118">
                  <c:v>483</c:v>
                </c:pt>
                <c:pt idx="119">
                  <c:v>592</c:v>
                </c:pt>
                <c:pt idx="120">
                  <c:v>606</c:v>
                </c:pt>
                <c:pt idx="121">
                  <c:v>516</c:v>
                </c:pt>
                <c:pt idx="122">
                  <c:v>532</c:v>
                </c:pt>
                <c:pt idx="123">
                  <c:v>532</c:v>
                </c:pt>
                <c:pt idx="124">
                  <c:v>530</c:v>
                </c:pt>
                <c:pt idx="125">
                  <c:v>530</c:v>
                </c:pt>
                <c:pt idx="126">
                  <c:v>449</c:v>
                </c:pt>
                <c:pt idx="127">
                  <c:v>480</c:v>
                </c:pt>
                <c:pt idx="128">
                  <c:v>438</c:v>
                </c:pt>
                <c:pt idx="129">
                  <c:v>554</c:v>
                </c:pt>
                <c:pt idx="130">
                  <c:v>541</c:v>
                </c:pt>
                <c:pt idx="131">
                  <c:v>518</c:v>
                </c:pt>
                <c:pt idx="132">
                  <c:v>514</c:v>
                </c:pt>
                <c:pt idx="133">
                  <c:v>513</c:v>
                </c:pt>
                <c:pt idx="134">
                  <c:v>543</c:v>
                </c:pt>
                <c:pt idx="135">
                  <c:v>539</c:v>
                </c:pt>
                <c:pt idx="136">
                  <c:v>564</c:v>
                </c:pt>
                <c:pt idx="137">
                  <c:v>485</c:v>
                </c:pt>
                <c:pt idx="138">
                  <c:v>595</c:v>
                </c:pt>
                <c:pt idx="139">
                  <c:v>581</c:v>
                </c:pt>
                <c:pt idx="140">
                  <c:v>507</c:v>
                </c:pt>
                <c:pt idx="141">
                  <c:v>455</c:v>
                </c:pt>
                <c:pt idx="142">
                  <c:v>564</c:v>
                </c:pt>
                <c:pt idx="143">
                  <c:v>595</c:v>
                </c:pt>
                <c:pt idx="144">
                  <c:v>629</c:v>
                </c:pt>
                <c:pt idx="145">
                  <c:v>618</c:v>
                </c:pt>
                <c:pt idx="146">
                  <c:v>643</c:v>
                </c:pt>
                <c:pt idx="147">
                  <c:v>560</c:v>
                </c:pt>
                <c:pt idx="148">
                  <c:v>603</c:v>
                </c:pt>
                <c:pt idx="149">
                  <c:v>565</c:v>
                </c:pt>
                <c:pt idx="150">
                  <c:v>630</c:v>
                </c:pt>
                <c:pt idx="151">
                  <c:v>592</c:v>
                </c:pt>
                <c:pt idx="152">
                  <c:v>652</c:v>
                </c:pt>
                <c:pt idx="153">
                  <c:v>554</c:v>
                </c:pt>
                <c:pt idx="154">
                  <c:v>545</c:v>
                </c:pt>
                <c:pt idx="155">
                  <c:v>442</c:v>
                </c:pt>
                <c:pt idx="156">
                  <c:v>555</c:v>
                </c:pt>
                <c:pt idx="157">
                  <c:v>564</c:v>
                </c:pt>
                <c:pt idx="158">
                  <c:v>624</c:v>
                </c:pt>
                <c:pt idx="159">
                  <c:v>547</c:v>
                </c:pt>
                <c:pt idx="160">
                  <c:v>564</c:v>
                </c:pt>
                <c:pt idx="161">
                  <c:v>652</c:v>
                </c:pt>
                <c:pt idx="162">
                  <c:v>628</c:v>
                </c:pt>
                <c:pt idx="163">
                  <c:v>592</c:v>
                </c:pt>
                <c:pt idx="164">
                  <c:v>572</c:v>
                </c:pt>
                <c:pt idx="165">
                  <c:v>516</c:v>
                </c:pt>
                <c:pt idx="166">
                  <c:v>632</c:v>
                </c:pt>
                <c:pt idx="167">
                  <c:v>563</c:v>
                </c:pt>
                <c:pt idx="168">
                  <c:v>667</c:v>
                </c:pt>
                <c:pt idx="169">
                  <c:v>583</c:v>
                </c:pt>
                <c:pt idx="170">
                  <c:v>675</c:v>
                </c:pt>
                <c:pt idx="171">
                  <c:v>623</c:v>
                </c:pt>
                <c:pt idx="172">
                  <c:v>700</c:v>
                </c:pt>
                <c:pt idx="173">
                  <c:v>675</c:v>
                </c:pt>
                <c:pt idx="174">
                  <c:v>609</c:v>
                </c:pt>
                <c:pt idx="175">
                  <c:v>647</c:v>
                </c:pt>
                <c:pt idx="176">
                  <c:v>591</c:v>
                </c:pt>
                <c:pt idx="177">
                  <c:v>536</c:v>
                </c:pt>
                <c:pt idx="178">
                  <c:v>737</c:v>
                </c:pt>
                <c:pt idx="179">
                  <c:v>531</c:v>
                </c:pt>
                <c:pt idx="180">
                  <c:v>477</c:v>
                </c:pt>
                <c:pt idx="181">
                  <c:v>610</c:v>
                </c:pt>
                <c:pt idx="182">
                  <c:v>588</c:v>
                </c:pt>
                <c:pt idx="183">
                  <c:v>677</c:v>
                </c:pt>
                <c:pt idx="184">
                  <c:v>559</c:v>
                </c:pt>
                <c:pt idx="185">
                  <c:v>528</c:v>
                </c:pt>
                <c:pt idx="186">
                  <c:v>643</c:v>
                </c:pt>
                <c:pt idx="187">
                  <c:v>555</c:v>
                </c:pt>
                <c:pt idx="188">
                  <c:v>558</c:v>
                </c:pt>
                <c:pt idx="189">
                  <c:v>565</c:v>
                </c:pt>
                <c:pt idx="190">
                  <c:v>553</c:v>
                </c:pt>
                <c:pt idx="191">
                  <c:v>682</c:v>
                </c:pt>
                <c:pt idx="192">
                  <c:v>595</c:v>
                </c:pt>
                <c:pt idx="193">
                  <c:v>570</c:v>
                </c:pt>
                <c:pt idx="194">
                  <c:v>645</c:v>
                </c:pt>
                <c:pt idx="195">
                  <c:v>610</c:v>
                </c:pt>
                <c:pt idx="196">
                  <c:v>718</c:v>
                </c:pt>
                <c:pt idx="197">
                  <c:v>600</c:v>
                </c:pt>
                <c:pt idx="198">
                  <c:v>691</c:v>
                </c:pt>
                <c:pt idx="199">
                  <c:v>597</c:v>
                </c:pt>
                <c:pt idx="200">
                  <c:v>686</c:v>
                </c:pt>
                <c:pt idx="201">
                  <c:v>569</c:v>
                </c:pt>
                <c:pt idx="202">
                  <c:v>531</c:v>
                </c:pt>
                <c:pt idx="203">
                  <c:v>524</c:v>
                </c:pt>
                <c:pt idx="204">
                  <c:v>563</c:v>
                </c:pt>
                <c:pt idx="205">
                  <c:v>551</c:v>
                </c:pt>
                <c:pt idx="206">
                  <c:v>593</c:v>
                </c:pt>
                <c:pt idx="207">
                  <c:v>648</c:v>
                </c:pt>
                <c:pt idx="208">
                  <c:v>590</c:v>
                </c:pt>
                <c:pt idx="209">
                  <c:v>679</c:v>
                </c:pt>
                <c:pt idx="210">
                  <c:v>649</c:v>
                </c:pt>
                <c:pt idx="211">
                  <c:v>601</c:v>
                </c:pt>
                <c:pt idx="212">
                  <c:v>685</c:v>
                </c:pt>
                <c:pt idx="213">
                  <c:v>701</c:v>
                </c:pt>
                <c:pt idx="214">
                  <c:v>572</c:v>
                </c:pt>
                <c:pt idx="215">
                  <c:v>622</c:v>
                </c:pt>
                <c:pt idx="216">
                  <c:v>641</c:v>
                </c:pt>
                <c:pt idx="217">
                  <c:v>688</c:v>
                </c:pt>
                <c:pt idx="218">
                  <c:v>555</c:v>
                </c:pt>
                <c:pt idx="219">
                  <c:v>504</c:v>
                </c:pt>
                <c:pt idx="220">
                  <c:v>560</c:v>
                </c:pt>
                <c:pt idx="221">
                  <c:v>540</c:v>
                </c:pt>
                <c:pt idx="222">
                  <c:v>618</c:v>
                </c:pt>
              </c:numCache>
            </c:numRef>
          </c:yVal>
          <c:smooth val="1"/>
        </c:ser>
        <c:ser>
          <c:idx val="5"/>
          <c:order val="1"/>
          <c:tx>
            <c:strRef>
              <c:f>'Raw Data'!$E$2</c:f>
              <c:strCache>
                <c:ptCount val="1"/>
                <c:pt idx="0">
                  <c:v>RS2008 CTP6</c:v>
                </c:pt>
              </c:strCache>
            </c:strRef>
          </c:tx>
          <c:spPr>
            <a:ln w="38100"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'Raw Data'!$A$3:$A$236</c:f>
              <c:numCache>
                <c:formatCode>General</c:formatCode>
                <c:ptCount val="2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</c:numCache>
            </c:numRef>
          </c:xVal>
          <c:yVal>
            <c:numRef>
              <c:f>'Raw Data'!$E$3:$E$236</c:f>
              <c:numCache>
                <c:formatCode>General</c:formatCode>
                <c:ptCount val="234"/>
                <c:pt idx="0">
                  <c:v>919</c:v>
                </c:pt>
                <c:pt idx="1">
                  <c:v>117</c:v>
                </c:pt>
                <c:pt idx="2">
                  <c:v>106</c:v>
                </c:pt>
                <c:pt idx="3">
                  <c:v>106</c:v>
                </c:pt>
                <c:pt idx="4">
                  <c:v>106</c:v>
                </c:pt>
                <c:pt idx="5">
                  <c:v>126</c:v>
                </c:pt>
                <c:pt idx="6">
                  <c:v>98</c:v>
                </c:pt>
                <c:pt idx="7">
                  <c:v>117</c:v>
                </c:pt>
                <c:pt idx="8">
                  <c:v>98</c:v>
                </c:pt>
                <c:pt idx="9">
                  <c:v>99</c:v>
                </c:pt>
                <c:pt idx="10">
                  <c:v>113</c:v>
                </c:pt>
                <c:pt idx="11">
                  <c:v>104</c:v>
                </c:pt>
                <c:pt idx="12">
                  <c:v>108</c:v>
                </c:pt>
                <c:pt idx="13">
                  <c:v>101</c:v>
                </c:pt>
                <c:pt idx="14">
                  <c:v>106</c:v>
                </c:pt>
                <c:pt idx="15">
                  <c:v>109</c:v>
                </c:pt>
                <c:pt idx="16">
                  <c:v>99</c:v>
                </c:pt>
                <c:pt idx="17">
                  <c:v>108</c:v>
                </c:pt>
                <c:pt idx="18">
                  <c:v>111</c:v>
                </c:pt>
                <c:pt idx="19">
                  <c:v>109</c:v>
                </c:pt>
                <c:pt idx="20">
                  <c:v>103</c:v>
                </c:pt>
                <c:pt idx="21">
                  <c:v>101</c:v>
                </c:pt>
                <c:pt idx="22">
                  <c:v>103</c:v>
                </c:pt>
                <c:pt idx="23">
                  <c:v>109</c:v>
                </c:pt>
                <c:pt idx="24">
                  <c:v>107</c:v>
                </c:pt>
                <c:pt idx="25">
                  <c:v>105</c:v>
                </c:pt>
                <c:pt idx="26">
                  <c:v>99</c:v>
                </c:pt>
                <c:pt idx="27">
                  <c:v>119</c:v>
                </c:pt>
                <c:pt idx="28">
                  <c:v>103</c:v>
                </c:pt>
                <c:pt idx="29">
                  <c:v>112</c:v>
                </c:pt>
                <c:pt idx="30">
                  <c:v>101</c:v>
                </c:pt>
                <c:pt idx="31">
                  <c:v>104</c:v>
                </c:pt>
                <c:pt idx="32">
                  <c:v>104</c:v>
                </c:pt>
                <c:pt idx="33">
                  <c:v>100</c:v>
                </c:pt>
                <c:pt idx="34">
                  <c:v>118</c:v>
                </c:pt>
                <c:pt idx="35">
                  <c:v>108</c:v>
                </c:pt>
                <c:pt idx="36">
                  <c:v>97</c:v>
                </c:pt>
                <c:pt idx="37">
                  <c:v>109</c:v>
                </c:pt>
                <c:pt idx="38">
                  <c:v>112</c:v>
                </c:pt>
                <c:pt idx="39">
                  <c:v>120</c:v>
                </c:pt>
                <c:pt idx="40">
                  <c:v>102</c:v>
                </c:pt>
                <c:pt idx="41">
                  <c:v>111</c:v>
                </c:pt>
                <c:pt idx="42">
                  <c:v>99</c:v>
                </c:pt>
                <c:pt idx="43">
                  <c:v>106</c:v>
                </c:pt>
                <c:pt idx="44">
                  <c:v>105</c:v>
                </c:pt>
                <c:pt idx="45">
                  <c:v>108</c:v>
                </c:pt>
                <c:pt idx="46">
                  <c:v>107</c:v>
                </c:pt>
                <c:pt idx="47">
                  <c:v>104</c:v>
                </c:pt>
                <c:pt idx="48">
                  <c:v>103</c:v>
                </c:pt>
                <c:pt idx="49">
                  <c:v>122</c:v>
                </c:pt>
                <c:pt idx="50">
                  <c:v>98</c:v>
                </c:pt>
                <c:pt idx="51">
                  <c:v>112</c:v>
                </c:pt>
                <c:pt idx="52">
                  <c:v>97</c:v>
                </c:pt>
                <c:pt idx="53">
                  <c:v>112</c:v>
                </c:pt>
                <c:pt idx="54">
                  <c:v>101</c:v>
                </c:pt>
                <c:pt idx="55">
                  <c:v>101</c:v>
                </c:pt>
                <c:pt idx="56">
                  <c:v>112</c:v>
                </c:pt>
                <c:pt idx="57">
                  <c:v>103</c:v>
                </c:pt>
                <c:pt idx="58">
                  <c:v>105</c:v>
                </c:pt>
                <c:pt idx="59">
                  <c:v>100</c:v>
                </c:pt>
                <c:pt idx="60">
                  <c:v>108</c:v>
                </c:pt>
                <c:pt idx="61">
                  <c:v>103</c:v>
                </c:pt>
                <c:pt idx="62">
                  <c:v>111</c:v>
                </c:pt>
                <c:pt idx="63">
                  <c:v>109</c:v>
                </c:pt>
                <c:pt idx="64">
                  <c:v>101</c:v>
                </c:pt>
                <c:pt idx="65">
                  <c:v>107</c:v>
                </c:pt>
                <c:pt idx="66">
                  <c:v>102</c:v>
                </c:pt>
                <c:pt idx="67">
                  <c:v>103</c:v>
                </c:pt>
                <c:pt idx="68">
                  <c:v>101</c:v>
                </c:pt>
                <c:pt idx="69">
                  <c:v>98</c:v>
                </c:pt>
                <c:pt idx="70">
                  <c:v>112</c:v>
                </c:pt>
                <c:pt idx="71">
                  <c:v>99</c:v>
                </c:pt>
                <c:pt idx="72">
                  <c:v>110</c:v>
                </c:pt>
                <c:pt idx="73">
                  <c:v>100</c:v>
                </c:pt>
                <c:pt idx="74">
                  <c:v>120</c:v>
                </c:pt>
                <c:pt idx="75">
                  <c:v>105</c:v>
                </c:pt>
                <c:pt idx="76">
                  <c:v>107</c:v>
                </c:pt>
                <c:pt idx="77">
                  <c:v>111</c:v>
                </c:pt>
                <c:pt idx="78">
                  <c:v>102</c:v>
                </c:pt>
                <c:pt idx="79">
                  <c:v>106</c:v>
                </c:pt>
                <c:pt idx="80">
                  <c:v>106</c:v>
                </c:pt>
                <c:pt idx="81">
                  <c:v>102</c:v>
                </c:pt>
                <c:pt idx="82">
                  <c:v>105</c:v>
                </c:pt>
                <c:pt idx="83">
                  <c:v>103</c:v>
                </c:pt>
                <c:pt idx="84">
                  <c:v>123</c:v>
                </c:pt>
                <c:pt idx="85">
                  <c:v>102</c:v>
                </c:pt>
                <c:pt idx="86">
                  <c:v>106</c:v>
                </c:pt>
                <c:pt idx="87">
                  <c:v>103</c:v>
                </c:pt>
                <c:pt idx="88">
                  <c:v>99</c:v>
                </c:pt>
                <c:pt idx="89">
                  <c:v>115</c:v>
                </c:pt>
                <c:pt idx="90">
                  <c:v>106</c:v>
                </c:pt>
                <c:pt idx="91">
                  <c:v>101</c:v>
                </c:pt>
                <c:pt idx="92">
                  <c:v>118</c:v>
                </c:pt>
                <c:pt idx="93">
                  <c:v>96</c:v>
                </c:pt>
                <c:pt idx="94">
                  <c:v>112</c:v>
                </c:pt>
                <c:pt idx="95">
                  <c:v>106</c:v>
                </c:pt>
                <c:pt idx="96">
                  <c:v>105</c:v>
                </c:pt>
                <c:pt idx="97">
                  <c:v>122</c:v>
                </c:pt>
                <c:pt idx="98">
                  <c:v>108</c:v>
                </c:pt>
                <c:pt idx="99">
                  <c:v>98</c:v>
                </c:pt>
                <c:pt idx="100">
                  <c:v>109</c:v>
                </c:pt>
                <c:pt idx="101">
                  <c:v>101</c:v>
                </c:pt>
                <c:pt idx="102">
                  <c:v>98</c:v>
                </c:pt>
                <c:pt idx="103">
                  <c:v>112</c:v>
                </c:pt>
                <c:pt idx="104">
                  <c:v>102</c:v>
                </c:pt>
                <c:pt idx="105">
                  <c:v>111</c:v>
                </c:pt>
                <c:pt idx="106">
                  <c:v>99</c:v>
                </c:pt>
                <c:pt idx="107">
                  <c:v>109</c:v>
                </c:pt>
                <c:pt idx="108">
                  <c:v>114</c:v>
                </c:pt>
                <c:pt idx="109">
                  <c:v>105</c:v>
                </c:pt>
                <c:pt idx="110">
                  <c:v>118</c:v>
                </c:pt>
                <c:pt idx="111">
                  <c:v>110</c:v>
                </c:pt>
                <c:pt idx="112">
                  <c:v>101</c:v>
                </c:pt>
                <c:pt idx="113">
                  <c:v>107</c:v>
                </c:pt>
                <c:pt idx="114">
                  <c:v>102</c:v>
                </c:pt>
                <c:pt idx="115">
                  <c:v>118</c:v>
                </c:pt>
                <c:pt idx="116">
                  <c:v>105</c:v>
                </c:pt>
                <c:pt idx="117">
                  <c:v>119</c:v>
                </c:pt>
                <c:pt idx="118">
                  <c:v>115</c:v>
                </c:pt>
                <c:pt idx="119">
                  <c:v>104</c:v>
                </c:pt>
                <c:pt idx="120">
                  <c:v>112</c:v>
                </c:pt>
                <c:pt idx="121">
                  <c:v>118</c:v>
                </c:pt>
                <c:pt idx="122">
                  <c:v>111</c:v>
                </c:pt>
                <c:pt idx="123">
                  <c:v>103</c:v>
                </c:pt>
                <c:pt idx="124">
                  <c:v>132</c:v>
                </c:pt>
                <c:pt idx="125">
                  <c:v>101</c:v>
                </c:pt>
                <c:pt idx="126">
                  <c:v>100</c:v>
                </c:pt>
                <c:pt idx="127">
                  <c:v>108</c:v>
                </c:pt>
                <c:pt idx="128">
                  <c:v>99</c:v>
                </c:pt>
                <c:pt idx="129">
                  <c:v>99</c:v>
                </c:pt>
                <c:pt idx="130">
                  <c:v>117</c:v>
                </c:pt>
                <c:pt idx="131">
                  <c:v>101</c:v>
                </c:pt>
                <c:pt idx="132">
                  <c:v>110</c:v>
                </c:pt>
                <c:pt idx="133">
                  <c:v>101</c:v>
                </c:pt>
                <c:pt idx="134">
                  <c:v>110</c:v>
                </c:pt>
                <c:pt idx="135">
                  <c:v>123</c:v>
                </c:pt>
                <c:pt idx="136">
                  <c:v>116</c:v>
                </c:pt>
                <c:pt idx="137">
                  <c:v>103</c:v>
                </c:pt>
                <c:pt idx="138">
                  <c:v>110</c:v>
                </c:pt>
                <c:pt idx="139">
                  <c:v>96</c:v>
                </c:pt>
                <c:pt idx="140">
                  <c:v>122</c:v>
                </c:pt>
                <c:pt idx="141">
                  <c:v>97</c:v>
                </c:pt>
                <c:pt idx="142">
                  <c:v>113</c:v>
                </c:pt>
                <c:pt idx="143">
                  <c:v>117</c:v>
                </c:pt>
                <c:pt idx="144">
                  <c:v>103</c:v>
                </c:pt>
                <c:pt idx="145">
                  <c:v>109</c:v>
                </c:pt>
                <c:pt idx="146">
                  <c:v>106</c:v>
                </c:pt>
                <c:pt idx="147">
                  <c:v>104</c:v>
                </c:pt>
                <c:pt idx="148">
                  <c:v>110</c:v>
                </c:pt>
                <c:pt idx="149">
                  <c:v>112</c:v>
                </c:pt>
                <c:pt idx="150">
                  <c:v>111</c:v>
                </c:pt>
                <c:pt idx="151">
                  <c:v>107</c:v>
                </c:pt>
                <c:pt idx="152">
                  <c:v>107</c:v>
                </c:pt>
                <c:pt idx="153">
                  <c:v>99</c:v>
                </c:pt>
                <c:pt idx="154">
                  <c:v>108</c:v>
                </c:pt>
                <c:pt idx="155">
                  <c:v>129</c:v>
                </c:pt>
                <c:pt idx="156">
                  <c:v>111</c:v>
                </c:pt>
                <c:pt idx="157">
                  <c:v>110</c:v>
                </c:pt>
                <c:pt idx="158">
                  <c:v>100</c:v>
                </c:pt>
                <c:pt idx="159">
                  <c:v>100</c:v>
                </c:pt>
                <c:pt idx="160">
                  <c:v>113</c:v>
                </c:pt>
                <c:pt idx="161">
                  <c:v>106</c:v>
                </c:pt>
                <c:pt idx="162">
                  <c:v>112</c:v>
                </c:pt>
                <c:pt idx="163">
                  <c:v>114</c:v>
                </c:pt>
                <c:pt idx="164">
                  <c:v>107</c:v>
                </c:pt>
                <c:pt idx="165">
                  <c:v>104</c:v>
                </c:pt>
                <c:pt idx="166">
                  <c:v>107</c:v>
                </c:pt>
                <c:pt idx="167">
                  <c:v>109</c:v>
                </c:pt>
                <c:pt idx="168">
                  <c:v>116</c:v>
                </c:pt>
                <c:pt idx="169">
                  <c:v>99</c:v>
                </c:pt>
                <c:pt idx="170">
                  <c:v>115</c:v>
                </c:pt>
                <c:pt idx="171">
                  <c:v>94</c:v>
                </c:pt>
                <c:pt idx="172">
                  <c:v>105</c:v>
                </c:pt>
                <c:pt idx="173">
                  <c:v>115</c:v>
                </c:pt>
                <c:pt idx="174">
                  <c:v>107</c:v>
                </c:pt>
                <c:pt idx="175">
                  <c:v>124</c:v>
                </c:pt>
                <c:pt idx="176">
                  <c:v>105</c:v>
                </c:pt>
                <c:pt idx="177">
                  <c:v>106</c:v>
                </c:pt>
                <c:pt idx="178">
                  <c:v>104</c:v>
                </c:pt>
                <c:pt idx="179">
                  <c:v>114</c:v>
                </c:pt>
                <c:pt idx="180">
                  <c:v>97</c:v>
                </c:pt>
                <c:pt idx="181">
                  <c:v>109</c:v>
                </c:pt>
                <c:pt idx="182">
                  <c:v>105</c:v>
                </c:pt>
                <c:pt idx="183">
                  <c:v>98</c:v>
                </c:pt>
                <c:pt idx="184">
                  <c:v>127</c:v>
                </c:pt>
                <c:pt idx="185">
                  <c:v>114</c:v>
                </c:pt>
                <c:pt idx="186">
                  <c:v>104</c:v>
                </c:pt>
                <c:pt idx="187">
                  <c:v>109</c:v>
                </c:pt>
                <c:pt idx="188">
                  <c:v>101</c:v>
                </c:pt>
                <c:pt idx="189">
                  <c:v>106</c:v>
                </c:pt>
                <c:pt idx="190">
                  <c:v>103</c:v>
                </c:pt>
                <c:pt idx="191">
                  <c:v>100</c:v>
                </c:pt>
                <c:pt idx="192">
                  <c:v>117</c:v>
                </c:pt>
                <c:pt idx="193">
                  <c:v>99</c:v>
                </c:pt>
                <c:pt idx="194">
                  <c:v>115</c:v>
                </c:pt>
                <c:pt idx="195">
                  <c:v>101</c:v>
                </c:pt>
                <c:pt idx="196">
                  <c:v>109</c:v>
                </c:pt>
                <c:pt idx="197">
                  <c:v>108</c:v>
                </c:pt>
                <c:pt idx="198">
                  <c:v>108</c:v>
                </c:pt>
                <c:pt idx="199">
                  <c:v>103</c:v>
                </c:pt>
                <c:pt idx="200">
                  <c:v>127</c:v>
                </c:pt>
                <c:pt idx="201">
                  <c:v>113</c:v>
                </c:pt>
                <c:pt idx="202">
                  <c:v>113</c:v>
                </c:pt>
                <c:pt idx="203">
                  <c:v>103</c:v>
                </c:pt>
                <c:pt idx="204">
                  <c:v>100</c:v>
                </c:pt>
                <c:pt idx="205">
                  <c:v>110</c:v>
                </c:pt>
                <c:pt idx="206">
                  <c:v>101</c:v>
                </c:pt>
                <c:pt idx="207">
                  <c:v>104</c:v>
                </c:pt>
                <c:pt idx="208">
                  <c:v>107</c:v>
                </c:pt>
                <c:pt idx="209">
                  <c:v>109</c:v>
                </c:pt>
                <c:pt idx="210">
                  <c:v>110</c:v>
                </c:pt>
                <c:pt idx="211">
                  <c:v>99</c:v>
                </c:pt>
                <c:pt idx="212">
                  <c:v>105</c:v>
                </c:pt>
                <c:pt idx="213">
                  <c:v>102</c:v>
                </c:pt>
                <c:pt idx="214">
                  <c:v>107</c:v>
                </c:pt>
                <c:pt idx="215">
                  <c:v>115</c:v>
                </c:pt>
                <c:pt idx="216">
                  <c:v>105</c:v>
                </c:pt>
                <c:pt idx="217">
                  <c:v>107</c:v>
                </c:pt>
                <c:pt idx="218">
                  <c:v>106</c:v>
                </c:pt>
                <c:pt idx="219">
                  <c:v>101</c:v>
                </c:pt>
                <c:pt idx="220">
                  <c:v>122</c:v>
                </c:pt>
                <c:pt idx="221">
                  <c:v>114</c:v>
                </c:pt>
                <c:pt idx="222">
                  <c:v>108</c:v>
                </c:pt>
                <c:pt idx="223">
                  <c:v>101</c:v>
                </c:pt>
                <c:pt idx="224">
                  <c:v>100</c:v>
                </c:pt>
                <c:pt idx="225">
                  <c:v>96</c:v>
                </c:pt>
                <c:pt idx="226">
                  <c:v>116</c:v>
                </c:pt>
                <c:pt idx="227">
                  <c:v>113</c:v>
                </c:pt>
                <c:pt idx="228">
                  <c:v>101</c:v>
                </c:pt>
                <c:pt idx="229">
                  <c:v>105</c:v>
                </c:pt>
                <c:pt idx="230">
                  <c:v>106</c:v>
                </c:pt>
                <c:pt idx="231">
                  <c:v>97</c:v>
                </c:pt>
                <c:pt idx="232">
                  <c:v>111</c:v>
                </c:pt>
                <c:pt idx="233">
                  <c:v>88</c:v>
                </c:pt>
              </c:numCache>
            </c:numRef>
          </c:yVal>
          <c:smooth val="1"/>
        </c:ser>
        <c:axId val="103837056"/>
        <c:axId val="103806464"/>
      </c:scatterChart>
      <c:valAx>
        <c:axId val="103837056"/>
        <c:scaling>
          <c:orientation val="minMax"/>
          <c:max val="240"/>
          <c:min val="0"/>
        </c:scaling>
        <c:axPos val="b"/>
        <c:title>
          <c:tx>
            <c:rich>
              <a:bodyPr/>
              <a:lstStyle/>
              <a:p>
                <a:pPr>
                  <a:defRPr lang="en-US" sz="1200"/>
                </a:pPr>
                <a:r>
                  <a:rPr lang="en-US" sz="1200"/>
                  <a:t>Page Number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 rot="0" vert="horz"/>
          <a:lstStyle/>
          <a:p>
            <a:pPr>
              <a:defRPr lang="en-US" sz="10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zh-TW"/>
          </a:p>
        </c:txPr>
        <c:crossAx val="103806464"/>
        <c:crosses val="autoZero"/>
        <c:crossBetween val="midCat"/>
        <c:majorUnit val="200"/>
        <c:minorUnit val="50"/>
      </c:valAx>
      <c:valAx>
        <c:axId val="103806464"/>
        <c:scaling>
          <c:orientation val="minMax"/>
          <c:max val="9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US" sz="1200"/>
                </a:pPr>
                <a:r>
                  <a:rPr lang="en-US" sz="1200"/>
                  <a:t>Response Time [ms]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zh-TW"/>
          </a:p>
        </c:txPr>
        <c:crossAx val="103837056"/>
        <c:crosses val="autoZero"/>
        <c:crossBetween val="midCat"/>
        <c:majorUnit val="500"/>
        <c:minorUnit val="50"/>
      </c:valAx>
    </c:plotArea>
    <c:legend>
      <c:legendPos val="r"/>
      <c:layout>
        <c:manualLayout>
          <c:xMode val="edge"/>
          <c:yMode val="edge"/>
          <c:x val="0.82387426900584793"/>
          <c:y val="0.19205752997091494"/>
          <c:w val="0.15711988304093724"/>
          <c:h val="0.21228133645456607"/>
        </c:manualLayout>
      </c:layout>
      <c:txPr>
        <a:bodyPr/>
        <a:lstStyle/>
        <a:p>
          <a:pPr>
            <a:defRPr lang="en-US" sz="1200" b="1"/>
          </a:pPr>
          <a:endParaRPr lang="zh-TW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8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600"/>
            </a:pPr>
            <a:r>
              <a:rPr lang="en-US" sz="1600" dirty="0"/>
              <a:t>Response Time (Table With </a:t>
            </a:r>
            <a:r>
              <a:rPr lang="en-US" sz="1600" dirty="0">
                <a:solidFill>
                  <a:srgbClr val="FF0000"/>
                </a:solidFill>
              </a:rPr>
              <a:t>Grouping</a:t>
            </a:r>
            <a:r>
              <a:rPr lang="en-US" sz="1600" dirty="0"/>
              <a:t>)</a:t>
            </a:r>
          </a:p>
        </c:rich>
      </c:tx>
      <c:layout>
        <c:manualLayout>
          <c:xMode val="edge"/>
          <c:yMode val="edge"/>
          <c:x val="0.26671422379542031"/>
          <c:y val="2.843071800490982E-2"/>
        </c:manualLayout>
      </c:layout>
    </c:title>
    <c:plotArea>
      <c:layout>
        <c:manualLayout>
          <c:layoutTarget val="inner"/>
          <c:xMode val="edge"/>
          <c:yMode val="edge"/>
          <c:x val="7.8268946993111002E-2"/>
          <c:y val="0.20654937242867949"/>
          <c:w val="0.72928242374757568"/>
          <c:h val="0.6045347485717445"/>
        </c:manualLayout>
      </c:layout>
      <c:scatterChart>
        <c:scatterStyle val="smoothMarker"/>
        <c:ser>
          <c:idx val="0"/>
          <c:order val="0"/>
          <c:tx>
            <c:strRef>
              <c:f>'Raw Data'!$F$2</c:f>
              <c:strCache>
                <c:ptCount val="1"/>
                <c:pt idx="0">
                  <c:v>RS2005 SP1</c:v>
                </c:pt>
              </c:strCache>
            </c:strRef>
          </c:tx>
          <c:marker>
            <c:symbol val="none"/>
          </c:marker>
          <c:xVal>
            <c:strRef>
              <c:f>'Raw Data'!$A$2:$A$494</c:f>
              <c:strCache>
                <c:ptCount val="493"/>
                <c:pt idx="0">
                  <c:v>Page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</c:strCache>
            </c:strRef>
          </c:xVal>
          <c:yVal>
            <c:numRef>
              <c:f>'Raw Data'!$F$3:$F$494</c:f>
              <c:numCache>
                <c:formatCode>General</c:formatCode>
                <c:ptCount val="492"/>
                <c:pt idx="0">
                  <c:v>1617</c:v>
                </c:pt>
                <c:pt idx="1">
                  <c:v>1247</c:v>
                </c:pt>
                <c:pt idx="2">
                  <c:v>514</c:v>
                </c:pt>
                <c:pt idx="3">
                  <c:v>562</c:v>
                </c:pt>
                <c:pt idx="4">
                  <c:v>505</c:v>
                </c:pt>
                <c:pt idx="5">
                  <c:v>459</c:v>
                </c:pt>
                <c:pt idx="6">
                  <c:v>634</c:v>
                </c:pt>
                <c:pt idx="7">
                  <c:v>561</c:v>
                </c:pt>
                <c:pt idx="8">
                  <c:v>536</c:v>
                </c:pt>
                <c:pt idx="9">
                  <c:v>608</c:v>
                </c:pt>
                <c:pt idx="10">
                  <c:v>561</c:v>
                </c:pt>
                <c:pt idx="11">
                  <c:v>753</c:v>
                </c:pt>
                <c:pt idx="12">
                  <c:v>569</c:v>
                </c:pt>
                <c:pt idx="13">
                  <c:v>547</c:v>
                </c:pt>
                <c:pt idx="14">
                  <c:v>569</c:v>
                </c:pt>
                <c:pt idx="15">
                  <c:v>656</c:v>
                </c:pt>
                <c:pt idx="16">
                  <c:v>811</c:v>
                </c:pt>
                <c:pt idx="17">
                  <c:v>666</c:v>
                </c:pt>
                <c:pt idx="18">
                  <c:v>771</c:v>
                </c:pt>
                <c:pt idx="19">
                  <c:v>643</c:v>
                </c:pt>
                <c:pt idx="20">
                  <c:v>724</c:v>
                </c:pt>
                <c:pt idx="21">
                  <c:v>798</c:v>
                </c:pt>
                <c:pt idx="22">
                  <c:v>708</c:v>
                </c:pt>
                <c:pt idx="23">
                  <c:v>758</c:v>
                </c:pt>
                <c:pt idx="24">
                  <c:v>682</c:v>
                </c:pt>
                <c:pt idx="25">
                  <c:v>636</c:v>
                </c:pt>
                <c:pt idx="26">
                  <c:v>612</c:v>
                </c:pt>
                <c:pt idx="27">
                  <c:v>717</c:v>
                </c:pt>
                <c:pt idx="28">
                  <c:v>667</c:v>
                </c:pt>
                <c:pt idx="29">
                  <c:v>656</c:v>
                </c:pt>
                <c:pt idx="30">
                  <c:v>709</c:v>
                </c:pt>
                <c:pt idx="31">
                  <c:v>716</c:v>
                </c:pt>
                <c:pt idx="32">
                  <c:v>590</c:v>
                </c:pt>
                <c:pt idx="33">
                  <c:v>635</c:v>
                </c:pt>
                <c:pt idx="34">
                  <c:v>787</c:v>
                </c:pt>
                <c:pt idx="35">
                  <c:v>733</c:v>
                </c:pt>
                <c:pt idx="36">
                  <c:v>725</c:v>
                </c:pt>
                <c:pt idx="37">
                  <c:v>757</c:v>
                </c:pt>
                <c:pt idx="38">
                  <c:v>687</c:v>
                </c:pt>
                <c:pt idx="39">
                  <c:v>751</c:v>
                </c:pt>
                <c:pt idx="40">
                  <c:v>726</c:v>
                </c:pt>
                <c:pt idx="41">
                  <c:v>718</c:v>
                </c:pt>
                <c:pt idx="42">
                  <c:v>689</c:v>
                </c:pt>
                <c:pt idx="43">
                  <c:v>822</c:v>
                </c:pt>
                <c:pt idx="44">
                  <c:v>681</c:v>
                </c:pt>
                <c:pt idx="45">
                  <c:v>718</c:v>
                </c:pt>
                <c:pt idx="46">
                  <c:v>786</c:v>
                </c:pt>
                <c:pt idx="47">
                  <c:v>721</c:v>
                </c:pt>
                <c:pt idx="48">
                  <c:v>664</c:v>
                </c:pt>
                <c:pt idx="49">
                  <c:v>687</c:v>
                </c:pt>
                <c:pt idx="50">
                  <c:v>685</c:v>
                </c:pt>
                <c:pt idx="51">
                  <c:v>707</c:v>
                </c:pt>
                <c:pt idx="52">
                  <c:v>720</c:v>
                </c:pt>
                <c:pt idx="53">
                  <c:v>673</c:v>
                </c:pt>
                <c:pt idx="54">
                  <c:v>840</c:v>
                </c:pt>
                <c:pt idx="55">
                  <c:v>740</c:v>
                </c:pt>
                <c:pt idx="56">
                  <c:v>726</c:v>
                </c:pt>
                <c:pt idx="57">
                  <c:v>632</c:v>
                </c:pt>
                <c:pt idx="58">
                  <c:v>709</c:v>
                </c:pt>
                <c:pt idx="59">
                  <c:v>690</c:v>
                </c:pt>
                <c:pt idx="60">
                  <c:v>684</c:v>
                </c:pt>
                <c:pt idx="61">
                  <c:v>693</c:v>
                </c:pt>
                <c:pt idx="62">
                  <c:v>745</c:v>
                </c:pt>
                <c:pt idx="63">
                  <c:v>724</c:v>
                </c:pt>
                <c:pt idx="64">
                  <c:v>884</c:v>
                </c:pt>
                <c:pt idx="65">
                  <c:v>702</c:v>
                </c:pt>
                <c:pt idx="66">
                  <c:v>754</c:v>
                </c:pt>
                <c:pt idx="67">
                  <c:v>771</c:v>
                </c:pt>
                <c:pt idx="68">
                  <c:v>715</c:v>
                </c:pt>
                <c:pt idx="69">
                  <c:v>692</c:v>
                </c:pt>
                <c:pt idx="70">
                  <c:v>632</c:v>
                </c:pt>
                <c:pt idx="71">
                  <c:v>683</c:v>
                </c:pt>
                <c:pt idx="72">
                  <c:v>660</c:v>
                </c:pt>
                <c:pt idx="73">
                  <c:v>804</c:v>
                </c:pt>
                <c:pt idx="74">
                  <c:v>630</c:v>
                </c:pt>
                <c:pt idx="75">
                  <c:v>736</c:v>
                </c:pt>
                <c:pt idx="76">
                  <c:v>646</c:v>
                </c:pt>
                <c:pt idx="77">
                  <c:v>863</c:v>
                </c:pt>
                <c:pt idx="78">
                  <c:v>730</c:v>
                </c:pt>
                <c:pt idx="79">
                  <c:v>692</c:v>
                </c:pt>
                <c:pt idx="80">
                  <c:v>673</c:v>
                </c:pt>
                <c:pt idx="81">
                  <c:v>674</c:v>
                </c:pt>
                <c:pt idx="82">
                  <c:v>718</c:v>
                </c:pt>
                <c:pt idx="83">
                  <c:v>783</c:v>
                </c:pt>
                <c:pt idx="84">
                  <c:v>740</c:v>
                </c:pt>
                <c:pt idx="85">
                  <c:v>726</c:v>
                </c:pt>
                <c:pt idx="86">
                  <c:v>712</c:v>
                </c:pt>
                <c:pt idx="87">
                  <c:v>823</c:v>
                </c:pt>
                <c:pt idx="88">
                  <c:v>735</c:v>
                </c:pt>
                <c:pt idx="89">
                  <c:v>689</c:v>
                </c:pt>
                <c:pt idx="90">
                  <c:v>786</c:v>
                </c:pt>
                <c:pt idx="91">
                  <c:v>829</c:v>
                </c:pt>
                <c:pt idx="92">
                  <c:v>784</c:v>
                </c:pt>
                <c:pt idx="93">
                  <c:v>774</c:v>
                </c:pt>
                <c:pt idx="94">
                  <c:v>783</c:v>
                </c:pt>
                <c:pt idx="95">
                  <c:v>841</c:v>
                </c:pt>
                <c:pt idx="96">
                  <c:v>725</c:v>
                </c:pt>
                <c:pt idx="97">
                  <c:v>658</c:v>
                </c:pt>
                <c:pt idx="98">
                  <c:v>799</c:v>
                </c:pt>
                <c:pt idx="99">
                  <c:v>652</c:v>
                </c:pt>
                <c:pt idx="100">
                  <c:v>650</c:v>
                </c:pt>
                <c:pt idx="101">
                  <c:v>644</c:v>
                </c:pt>
                <c:pt idx="102">
                  <c:v>691</c:v>
                </c:pt>
                <c:pt idx="103">
                  <c:v>735</c:v>
                </c:pt>
                <c:pt idx="104">
                  <c:v>735</c:v>
                </c:pt>
                <c:pt idx="105">
                  <c:v>827</c:v>
                </c:pt>
                <c:pt idx="106">
                  <c:v>781</c:v>
                </c:pt>
                <c:pt idx="107">
                  <c:v>880</c:v>
                </c:pt>
                <c:pt idx="108">
                  <c:v>820</c:v>
                </c:pt>
                <c:pt idx="109">
                  <c:v>648</c:v>
                </c:pt>
                <c:pt idx="110">
                  <c:v>625</c:v>
                </c:pt>
                <c:pt idx="111">
                  <c:v>750</c:v>
                </c:pt>
                <c:pt idx="112">
                  <c:v>670</c:v>
                </c:pt>
                <c:pt idx="113">
                  <c:v>725</c:v>
                </c:pt>
                <c:pt idx="114">
                  <c:v>924</c:v>
                </c:pt>
                <c:pt idx="115">
                  <c:v>714</c:v>
                </c:pt>
                <c:pt idx="116">
                  <c:v>832</c:v>
                </c:pt>
                <c:pt idx="117">
                  <c:v>790</c:v>
                </c:pt>
                <c:pt idx="118">
                  <c:v>739</c:v>
                </c:pt>
                <c:pt idx="119">
                  <c:v>728</c:v>
                </c:pt>
                <c:pt idx="120">
                  <c:v>778</c:v>
                </c:pt>
                <c:pt idx="121">
                  <c:v>807</c:v>
                </c:pt>
                <c:pt idx="122">
                  <c:v>720</c:v>
                </c:pt>
                <c:pt idx="123">
                  <c:v>713</c:v>
                </c:pt>
                <c:pt idx="124">
                  <c:v>754</c:v>
                </c:pt>
                <c:pt idx="125">
                  <c:v>739</c:v>
                </c:pt>
                <c:pt idx="126">
                  <c:v>701</c:v>
                </c:pt>
                <c:pt idx="127">
                  <c:v>850</c:v>
                </c:pt>
                <c:pt idx="128">
                  <c:v>731</c:v>
                </c:pt>
                <c:pt idx="129">
                  <c:v>676</c:v>
                </c:pt>
                <c:pt idx="130">
                  <c:v>800</c:v>
                </c:pt>
                <c:pt idx="131">
                  <c:v>772</c:v>
                </c:pt>
                <c:pt idx="132">
                  <c:v>740</c:v>
                </c:pt>
                <c:pt idx="133">
                  <c:v>787</c:v>
                </c:pt>
                <c:pt idx="134">
                  <c:v>857</c:v>
                </c:pt>
                <c:pt idx="135">
                  <c:v>742</c:v>
                </c:pt>
                <c:pt idx="136">
                  <c:v>803</c:v>
                </c:pt>
                <c:pt idx="137">
                  <c:v>664</c:v>
                </c:pt>
                <c:pt idx="138">
                  <c:v>814</c:v>
                </c:pt>
                <c:pt idx="139">
                  <c:v>723</c:v>
                </c:pt>
                <c:pt idx="140">
                  <c:v>733</c:v>
                </c:pt>
                <c:pt idx="141">
                  <c:v>688</c:v>
                </c:pt>
                <c:pt idx="142">
                  <c:v>767</c:v>
                </c:pt>
                <c:pt idx="143">
                  <c:v>806</c:v>
                </c:pt>
                <c:pt idx="144">
                  <c:v>756</c:v>
                </c:pt>
                <c:pt idx="145">
                  <c:v>783</c:v>
                </c:pt>
                <c:pt idx="146">
                  <c:v>727</c:v>
                </c:pt>
                <c:pt idx="147">
                  <c:v>901</c:v>
                </c:pt>
                <c:pt idx="148">
                  <c:v>834</c:v>
                </c:pt>
                <c:pt idx="149">
                  <c:v>699</c:v>
                </c:pt>
                <c:pt idx="150">
                  <c:v>714</c:v>
                </c:pt>
                <c:pt idx="151">
                  <c:v>745</c:v>
                </c:pt>
                <c:pt idx="152">
                  <c:v>754</c:v>
                </c:pt>
                <c:pt idx="153">
                  <c:v>761</c:v>
                </c:pt>
                <c:pt idx="154">
                  <c:v>712</c:v>
                </c:pt>
                <c:pt idx="155">
                  <c:v>750</c:v>
                </c:pt>
                <c:pt idx="156">
                  <c:v>710</c:v>
                </c:pt>
                <c:pt idx="157">
                  <c:v>716</c:v>
                </c:pt>
                <c:pt idx="158">
                  <c:v>830</c:v>
                </c:pt>
                <c:pt idx="159">
                  <c:v>920</c:v>
                </c:pt>
                <c:pt idx="160">
                  <c:v>759</c:v>
                </c:pt>
                <c:pt idx="161">
                  <c:v>832</c:v>
                </c:pt>
                <c:pt idx="162">
                  <c:v>807</c:v>
                </c:pt>
                <c:pt idx="163">
                  <c:v>812</c:v>
                </c:pt>
                <c:pt idx="164">
                  <c:v>869</c:v>
                </c:pt>
                <c:pt idx="165">
                  <c:v>770</c:v>
                </c:pt>
                <c:pt idx="166">
                  <c:v>852</c:v>
                </c:pt>
                <c:pt idx="167">
                  <c:v>851</c:v>
                </c:pt>
                <c:pt idx="168">
                  <c:v>808</c:v>
                </c:pt>
                <c:pt idx="169">
                  <c:v>873</c:v>
                </c:pt>
                <c:pt idx="170">
                  <c:v>796</c:v>
                </c:pt>
                <c:pt idx="171">
                  <c:v>906</c:v>
                </c:pt>
                <c:pt idx="172">
                  <c:v>731</c:v>
                </c:pt>
                <c:pt idx="173">
                  <c:v>712</c:v>
                </c:pt>
                <c:pt idx="174">
                  <c:v>863</c:v>
                </c:pt>
                <c:pt idx="175">
                  <c:v>828</c:v>
                </c:pt>
                <c:pt idx="176">
                  <c:v>814</c:v>
                </c:pt>
                <c:pt idx="177">
                  <c:v>876</c:v>
                </c:pt>
                <c:pt idx="178">
                  <c:v>879</c:v>
                </c:pt>
                <c:pt idx="179">
                  <c:v>818</c:v>
                </c:pt>
                <c:pt idx="180">
                  <c:v>832</c:v>
                </c:pt>
                <c:pt idx="181">
                  <c:v>810</c:v>
                </c:pt>
                <c:pt idx="182">
                  <c:v>867</c:v>
                </c:pt>
                <c:pt idx="183">
                  <c:v>780</c:v>
                </c:pt>
                <c:pt idx="184">
                  <c:v>786</c:v>
                </c:pt>
                <c:pt idx="185">
                  <c:v>811</c:v>
                </c:pt>
                <c:pt idx="186">
                  <c:v>902</c:v>
                </c:pt>
                <c:pt idx="187">
                  <c:v>830</c:v>
                </c:pt>
                <c:pt idx="188">
                  <c:v>812</c:v>
                </c:pt>
                <c:pt idx="189">
                  <c:v>797</c:v>
                </c:pt>
                <c:pt idx="190">
                  <c:v>763</c:v>
                </c:pt>
                <c:pt idx="191">
                  <c:v>790</c:v>
                </c:pt>
                <c:pt idx="192">
                  <c:v>715</c:v>
                </c:pt>
                <c:pt idx="193">
                  <c:v>772</c:v>
                </c:pt>
                <c:pt idx="194">
                  <c:v>789</c:v>
                </c:pt>
                <c:pt idx="195">
                  <c:v>596</c:v>
                </c:pt>
                <c:pt idx="196">
                  <c:v>916</c:v>
                </c:pt>
                <c:pt idx="197">
                  <c:v>829</c:v>
                </c:pt>
                <c:pt idx="198">
                  <c:v>856</c:v>
                </c:pt>
                <c:pt idx="199">
                  <c:v>904</c:v>
                </c:pt>
                <c:pt idx="200">
                  <c:v>858</c:v>
                </c:pt>
                <c:pt idx="201">
                  <c:v>826</c:v>
                </c:pt>
                <c:pt idx="202">
                  <c:v>931</c:v>
                </c:pt>
                <c:pt idx="203">
                  <c:v>852</c:v>
                </c:pt>
                <c:pt idx="204">
                  <c:v>784</c:v>
                </c:pt>
                <c:pt idx="205">
                  <c:v>857</c:v>
                </c:pt>
                <c:pt idx="206">
                  <c:v>971</c:v>
                </c:pt>
                <c:pt idx="207">
                  <c:v>803</c:v>
                </c:pt>
                <c:pt idx="208">
                  <c:v>874</c:v>
                </c:pt>
                <c:pt idx="209">
                  <c:v>780</c:v>
                </c:pt>
                <c:pt idx="210">
                  <c:v>742</c:v>
                </c:pt>
                <c:pt idx="211">
                  <c:v>845</c:v>
                </c:pt>
                <c:pt idx="212">
                  <c:v>796</c:v>
                </c:pt>
                <c:pt idx="213">
                  <c:v>776</c:v>
                </c:pt>
                <c:pt idx="214">
                  <c:v>817</c:v>
                </c:pt>
                <c:pt idx="215">
                  <c:v>760</c:v>
                </c:pt>
                <c:pt idx="216">
                  <c:v>797</c:v>
                </c:pt>
                <c:pt idx="217">
                  <c:v>775</c:v>
                </c:pt>
                <c:pt idx="218">
                  <c:v>998</c:v>
                </c:pt>
                <c:pt idx="219">
                  <c:v>766</c:v>
                </c:pt>
                <c:pt idx="220">
                  <c:v>814</c:v>
                </c:pt>
                <c:pt idx="221">
                  <c:v>817</c:v>
                </c:pt>
                <c:pt idx="222">
                  <c:v>919</c:v>
                </c:pt>
                <c:pt idx="223">
                  <c:v>1016</c:v>
                </c:pt>
                <c:pt idx="224">
                  <c:v>779</c:v>
                </c:pt>
                <c:pt idx="225">
                  <c:v>854</c:v>
                </c:pt>
                <c:pt idx="226">
                  <c:v>799</c:v>
                </c:pt>
                <c:pt idx="227">
                  <c:v>762</c:v>
                </c:pt>
                <c:pt idx="228">
                  <c:v>786</c:v>
                </c:pt>
                <c:pt idx="229">
                  <c:v>863</c:v>
                </c:pt>
                <c:pt idx="230">
                  <c:v>754</c:v>
                </c:pt>
                <c:pt idx="231">
                  <c:v>889</c:v>
                </c:pt>
                <c:pt idx="232">
                  <c:v>714</c:v>
                </c:pt>
                <c:pt idx="233">
                  <c:v>892</c:v>
                </c:pt>
                <c:pt idx="234">
                  <c:v>804</c:v>
                </c:pt>
                <c:pt idx="235">
                  <c:v>859</c:v>
                </c:pt>
                <c:pt idx="236">
                  <c:v>811</c:v>
                </c:pt>
                <c:pt idx="237">
                  <c:v>861</c:v>
                </c:pt>
                <c:pt idx="238">
                  <c:v>878</c:v>
                </c:pt>
                <c:pt idx="239">
                  <c:v>971</c:v>
                </c:pt>
                <c:pt idx="240">
                  <c:v>798</c:v>
                </c:pt>
                <c:pt idx="241">
                  <c:v>891</c:v>
                </c:pt>
                <c:pt idx="242">
                  <c:v>805</c:v>
                </c:pt>
                <c:pt idx="243">
                  <c:v>804</c:v>
                </c:pt>
                <c:pt idx="244">
                  <c:v>733</c:v>
                </c:pt>
                <c:pt idx="245">
                  <c:v>854</c:v>
                </c:pt>
                <c:pt idx="246">
                  <c:v>763</c:v>
                </c:pt>
                <c:pt idx="247">
                  <c:v>758</c:v>
                </c:pt>
                <c:pt idx="248">
                  <c:v>888</c:v>
                </c:pt>
                <c:pt idx="249">
                  <c:v>843</c:v>
                </c:pt>
                <c:pt idx="250">
                  <c:v>927</c:v>
                </c:pt>
                <c:pt idx="251">
                  <c:v>882</c:v>
                </c:pt>
                <c:pt idx="252">
                  <c:v>947</c:v>
                </c:pt>
                <c:pt idx="253">
                  <c:v>794</c:v>
                </c:pt>
                <c:pt idx="254">
                  <c:v>820</c:v>
                </c:pt>
                <c:pt idx="255">
                  <c:v>800</c:v>
                </c:pt>
                <c:pt idx="256">
                  <c:v>802</c:v>
                </c:pt>
                <c:pt idx="257">
                  <c:v>903</c:v>
                </c:pt>
                <c:pt idx="258">
                  <c:v>862</c:v>
                </c:pt>
                <c:pt idx="259">
                  <c:v>761</c:v>
                </c:pt>
                <c:pt idx="260">
                  <c:v>937</c:v>
                </c:pt>
                <c:pt idx="261">
                  <c:v>865</c:v>
                </c:pt>
                <c:pt idx="262">
                  <c:v>795</c:v>
                </c:pt>
                <c:pt idx="263">
                  <c:v>822</c:v>
                </c:pt>
                <c:pt idx="264">
                  <c:v>935</c:v>
                </c:pt>
                <c:pt idx="265">
                  <c:v>797</c:v>
                </c:pt>
                <c:pt idx="266">
                  <c:v>783</c:v>
                </c:pt>
                <c:pt idx="267">
                  <c:v>888</c:v>
                </c:pt>
                <c:pt idx="268">
                  <c:v>817</c:v>
                </c:pt>
                <c:pt idx="269">
                  <c:v>972</c:v>
                </c:pt>
                <c:pt idx="270">
                  <c:v>887</c:v>
                </c:pt>
                <c:pt idx="271">
                  <c:v>812</c:v>
                </c:pt>
                <c:pt idx="272">
                  <c:v>799</c:v>
                </c:pt>
                <c:pt idx="273">
                  <c:v>910</c:v>
                </c:pt>
                <c:pt idx="274">
                  <c:v>876</c:v>
                </c:pt>
                <c:pt idx="275">
                  <c:v>888</c:v>
                </c:pt>
                <c:pt idx="276">
                  <c:v>855</c:v>
                </c:pt>
                <c:pt idx="277">
                  <c:v>905</c:v>
                </c:pt>
                <c:pt idx="278">
                  <c:v>848</c:v>
                </c:pt>
                <c:pt idx="279">
                  <c:v>903</c:v>
                </c:pt>
                <c:pt idx="280">
                  <c:v>997</c:v>
                </c:pt>
                <c:pt idx="281">
                  <c:v>851</c:v>
                </c:pt>
                <c:pt idx="282">
                  <c:v>875</c:v>
                </c:pt>
                <c:pt idx="283">
                  <c:v>837</c:v>
                </c:pt>
                <c:pt idx="284">
                  <c:v>920</c:v>
                </c:pt>
                <c:pt idx="285">
                  <c:v>962</c:v>
                </c:pt>
                <c:pt idx="286">
                  <c:v>925</c:v>
                </c:pt>
                <c:pt idx="287">
                  <c:v>872</c:v>
                </c:pt>
                <c:pt idx="288">
                  <c:v>938</c:v>
                </c:pt>
                <c:pt idx="289">
                  <c:v>906</c:v>
                </c:pt>
                <c:pt idx="290">
                  <c:v>847</c:v>
                </c:pt>
                <c:pt idx="291">
                  <c:v>885</c:v>
                </c:pt>
                <c:pt idx="292">
                  <c:v>955</c:v>
                </c:pt>
                <c:pt idx="293">
                  <c:v>915</c:v>
                </c:pt>
                <c:pt idx="294">
                  <c:v>970</c:v>
                </c:pt>
                <c:pt idx="295">
                  <c:v>849</c:v>
                </c:pt>
                <c:pt idx="296">
                  <c:v>950</c:v>
                </c:pt>
                <c:pt idx="297">
                  <c:v>841</c:v>
                </c:pt>
                <c:pt idx="298">
                  <c:v>838</c:v>
                </c:pt>
                <c:pt idx="299">
                  <c:v>938</c:v>
                </c:pt>
                <c:pt idx="300">
                  <c:v>938</c:v>
                </c:pt>
                <c:pt idx="301">
                  <c:v>938</c:v>
                </c:pt>
                <c:pt idx="302">
                  <c:v>843</c:v>
                </c:pt>
                <c:pt idx="303">
                  <c:v>919</c:v>
                </c:pt>
                <c:pt idx="304">
                  <c:v>868</c:v>
                </c:pt>
                <c:pt idx="305">
                  <c:v>844</c:v>
                </c:pt>
                <c:pt idx="306">
                  <c:v>982</c:v>
                </c:pt>
                <c:pt idx="307">
                  <c:v>877</c:v>
                </c:pt>
                <c:pt idx="308">
                  <c:v>886</c:v>
                </c:pt>
                <c:pt idx="309">
                  <c:v>967</c:v>
                </c:pt>
                <c:pt idx="310">
                  <c:v>906</c:v>
                </c:pt>
                <c:pt idx="311">
                  <c:v>898</c:v>
                </c:pt>
                <c:pt idx="312">
                  <c:v>862</c:v>
                </c:pt>
                <c:pt idx="313">
                  <c:v>998</c:v>
                </c:pt>
                <c:pt idx="314">
                  <c:v>1024</c:v>
                </c:pt>
                <c:pt idx="315">
                  <c:v>929</c:v>
                </c:pt>
                <c:pt idx="316">
                  <c:v>982</c:v>
                </c:pt>
                <c:pt idx="317">
                  <c:v>890</c:v>
                </c:pt>
                <c:pt idx="318">
                  <c:v>896</c:v>
                </c:pt>
                <c:pt idx="319">
                  <c:v>935</c:v>
                </c:pt>
                <c:pt idx="320">
                  <c:v>916</c:v>
                </c:pt>
                <c:pt idx="321">
                  <c:v>905</c:v>
                </c:pt>
                <c:pt idx="322">
                  <c:v>885</c:v>
                </c:pt>
                <c:pt idx="323">
                  <c:v>972</c:v>
                </c:pt>
                <c:pt idx="324">
                  <c:v>998</c:v>
                </c:pt>
                <c:pt idx="325">
                  <c:v>870</c:v>
                </c:pt>
                <c:pt idx="326">
                  <c:v>989</c:v>
                </c:pt>
                <c:pt idx="327">
                  <c:v>1023</c:v>
                </c:pt>
                <c:pt idx="328">
                  <c:v>837</c:v>
                </c:pt>
                <c:pt idx="329">
                  <c:v>977</c:v>
                </c:pt>
                <c:pt idx="330">
                  <c:v>916</c:v>
                </c:pt>
                <c:pt idx="331">
                  <c:v>1021</c:v>
                </c:pt>
                <c:pt idx="332">
                  <c:v>935</c:v>
                </c:pt>
                <c:pt idx="333">
                  <c:v>917</c:v>
                </c:pt>
                <c:pt idx="334">
                  <c:v>910</c:v>
                </c:pt>
                <c:pt idx="335">
                  <c:v>1039</c:v>
                </c:pt>
                <c:pt idx="336">
                  <c:v>888</c:v>
                </c:pt>
                <c:pt idx="337">
                  <c:v>1025</c:v>
                </c:pt>
                <c:pt idx="338">
                  <c:v>879</c:v>
                </c:pt>
                <c:pt idx="339">
                  <c:v>963</c:v>
                </c:pt>
                <c:pt idx="340">
                  <c:v>936</c:v>
                </c:pt>
                <c:pt idx="341">
                  <c:v>885</c:v>
                </c:pt>
                <c:pt idx="342">
                  <c:v>1018</c:v>
                </c:pt>
                <c:pt idx="343">
                  <c:v>878</c:v>
                </c:pt>
                <c:pt idx="344">
                  <c:v>940</c:v>
                </c:pt>
                <c:pt idx="345">
                  <c:v>1005</c:v>
                </c:pt>
                <c:pt idx="346">
                  <c:v>952</c:v>
                </c:pt>
                <c:pt idx="347">
                  <c:v>880</c:v>
                </c:pt>
                <c:pt idx="348">
                  <c:v>1004</c:v>
                </c:pt>
                <c:pt idx="349">
                  <c:v>866</c:v>
                </c:pt>
                <c:pt idx="350">
                  <c:v>935</c:v>
                </c:pt>
                <c:pt idx="351">
                  <c:v>1058</c:v>
                </c:pt>
                <c:pt idx="352">
                  <c:v>833</c:v>
                </c:pt>
                <c:pt idx="353">
                  <c:v>957</c:v>
                </c:pt>
                <c:pt idx="354">
                  <c:v>917</c:v>
                </c:pt>
                <c:pt idx="355">
                  <c:v>913</c:v>
                </c:pt>
                <c:pt idx="356">
                  <c:v>793</c:v>
                </c:pt>
                <c:pt idx="357">
                  <c:v>1016</c:v>
                </c:pt>
                <c:pt idx="358">
                  <c:v>902</c:v>
                </c:pt>
                <c:pt idx="359">
                  <c:v>918</c:v>
                </c:pt>
                <c:pt idx="360">
                  <c:v>831</c:v>
                </c:pt>
                <c:pt idx="361">
                  <c:v>992</c:v>
                </c:pt>
                <c:pt idx="362">
                  <c:v>946</c:v>
                </c:pt>
                <c:pt idx="363">
                  <c:v>929</c:v>
                </c:pt>
                <c:pt idx="364">
                  <c:v>977</c:v>
                </c:pt>
                <c:pt idx="365">
                  <c:v>941</c:v>
                </c:pt>
                <c:pt idx="366">
                  <c:v>955</c:v>
                </c:pt>
                <c:pt idx="367">
                  <c:v>998</c:v>
                </c:pt>
                <c:pt idx="368">
                  <c:v>909</c:v>
                </c:pt>
                <c:pt idx="369">
                  <c:v>1016</c:v>
                </c:pt>
                <c:pt idx="370">
                  <c:v>888</c:v>
                </c:pt>
                <c:pt idx="371">
                  <c:v>928</c:v>
                </c:pt>
                <c:pt idx="372">
                  <c:v>900</c:v>
                </c:pt>
                <c:pt idx="373">
                  <c:v>910</c:v>
                </c:pt>
                <c:pt idx="374">
                  <c:v>866</c:v>
                </c:pt>
                <c:pt idx="375">
                  <c:v>863</c:v>
                </c:pt>
                <c:pt idx="376">
                  <c:v>1018</c:v>
                </c:pt>
                <c:pt idx="377">
                  <c:v>954</c:v>
                </c:pt>
                <c:pt idx="378">
                  <c:v>910</c:v>
                </c:pt>
                <c:pt idx="379">
                  <c:v>857</c:v>
                </c:pt>
                <c:pt idx="380">
                  <c:v>974</c:v>
                </c:pt>
                <c:pt idx="381">
                  <c:v>970</c:v>
                </c:pt>
                <c:pt idx="382">
                  <c:v>890</c:v>
                </c:pt>
                <c:pt idx="383">
                  <c:v>915</c:v>
                </c:pt>
                <c:pt idx="384">
                  <c:v>1033</c:v>
                </c:pt>
                <c:pt idx="385">
                  <c:v>963</c:v>
                </c:pt>
                <c:pt idx="386">
                  <c:v>929</c:v>
                </c:pt>
                <c:pt idx="387">
                  <c:v>991</c:v>
                </c:pt>
                <c:pt idx="388">
                  <c:v>977</c:v>
                </c:pt>
                <c:pt idx="389">
                  <c:v>1001</c:v>
                </c:pt>
                <c:pt idx="390">
                  <c:v>997</c:v>
                </c:pt>
                <c:pt idx="391">
                  <c:v>906</c:v>
                </c:pt>
                <c:pt idx="392">
                  <c:v>1020</c:v>
                </c:pt>
                <c:pt idx="393">
                  <c:v>928</c:v>
                </c:pt>
                <c:pt idx="394">
                  <c:v>1032</c:v>
                </c:pt>
                <c:pt idx="395">
                  <c:v>989</c:v>
                </c:pt>
                <c:pt idx="396">
                  <c:v>1014</c:v>
                </c:pt>
                <c:pt idx="397">
                  <c:v>1041</c:v>
                </c:pt>
                <c:pt idx="398">
                  <c:v>1078</c:v>
                </c:pt>
                <c:pt idx="399">
                  <c:v>896</c:v>
                </c:pt>
                <c:pt idx="400">
                  <c:v>971</c:v>
                </c:pt>
                <c:pt idx="401">
                  <c:v>910</c:v>
                </c:pt>
                <c:pt idx="402">
                  <c:v>941</c:v>
                </c:pt>
                <c:pt idx="403">
                  <c:v>1000</c:v>
                </c:pt>
                <c:pt idx="404">
                  <c:v>1000</c:v>
                </c:pt>
                <c:pt idx="405">
                  <c:v>1057</c:v>
                </c:pt>
                <c:pt idx="406">
                  <c:v>1118</c:v>
                </c:pt>
                <c:pt idx="407">
                  <c:v>969</c:v>
                </c:pt>
                <c:pt idx="408">
                  <c:v>1028</c:v>
                </c:pt>
                <c:pt idx="409">
                  <c:v>989</c:v>
                </c:pt>
                <c:pt idx="410">
                  <c:v>959</c:v>
                </c:pt>
                <c:pt idx="411">
                  <c:v>979</c:v>
                </c:pt>
                <c:pt idx="412">
                  <c:v>1113</c:v>
                </c:pt>
                <c:pt idx="413">
                  <c:v>978</c:v>
                </c:pt>
                <c:pt idx="414">
                  <c:v>1047</c:v>
                </c:pt>
                <c:pt idx="415">
                  <c:v>1045</c:v>
                </c:pt>
                <c:pt idx="416">
                  <c:v>955</c:v>
                </c:pt>
                <c:pt idx="417">
                  <c:v>1083</c:v>
                </c:pt>
                <c:pt idx="418">
                  <c:v>957</c:v>
                </c:pt>
                <c:pt idx="419">
                  <c:v>1018</c:v>
                </c:pt>
                <c:pt idx="420">
                  <c:v>937</c:v>
                </c:pt>
                <c:pt idx="421">
                  <c:v>1755</c:v>
                </c:pt>
                <c:pt idx="422">
                  <c:v>905</c:v>
                </c:pt>
                <c:pt idx="423">
                  <c:v>978</c:v>
                </c:pt>
                <c:pt idx="424">
                  <c:v>1005</c:v>
                </c:pt>
                <c:pt idx="425">
                  <c:v>956</c:v>
                </c:pt>
                <c:pt idx="426">
                  <c:v>994</c:v>
                </c:pt>
                <c:pt idx="427">
                  <c:v>979</c:v>
                </c:pt>
                <c:pt idx="428">
                  <c:v>939</c:v>
                </c:pt>
                <c:pt idx="429">
                  <c:v>990</c:v>
                </c:pt>
                <c:pt idx="430">
                  <c:v>1068</c:v>
                </c:pt>
                <c:pt idx="431">
                  <c:v>1018</c:v>
                </c:pt>
                <c:pt idx="432">
                  <c:v>891</c:v>
                </c:pt>
                <c:pt idx="433">
                  <c:v>1055</c:v>
                </c:pt>
                <c:pt idx="434">
                  <c:v>1038</c:v>
                </c:pt>
                <c:pt idx="435">
                  <c:v>998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'Raw Data'!$G$2</c:f>
              <c:strCache>
                <c:ptCount val="1"/>
                <c:pt idx="0">
                  <c:v>RS 2008 CTP6</c:v>
                </c:pt>
              </c:strCache>
            </c:strRef>
          </c:tx>
          <c:marker>
            <c:symbol val="none"/>
          </c:marker>
          <c:yVal>
            <c:numRef>
              <c:f>'Raw Data'!$G$3:$G$494</c:f>
              <c:numCache>
                <c:formatCode>General</c:formatCode>
                <c:ptCount val="492"/>
                <c:pt idx="0">
                  <c:v>2080</c:v>
                </c:pt>
                <c:pt idx="1">
                  <c:v>255</c:v>
                </c:pt>
                <c:pt idx="2">
                  <c:v>229</c:v>
                </c:pt>
                <c:pt idx="3">
                  <c:v>211</c:v>
                </c:pt>
                <c:pt idx="4">
                  <c:v>172</c:v>
                </c:pt>
                <c:pt idx="5">
                  <c:v>217</c:v>
                </c:pt>
                <c:pt idx="6">
                  <c:v>203</c:v>
                </c:pt>
                <c:pt idx="7">
                  <c:v>208</c:v>
                </c:pt>
                <c:pt idx="8">
                  <c:v>170</c:v>
                </c:pt>
                <c:pt idx="9">
                  <c:v>131</c:v>
                </c:pt>
                <c:pt idx="10">
                  <c:v>173</c:v>
                </c:pt>
                <c:pt idx="11">
                  <c:v>218</c:v>
                </c:pt>
                <c:pt idx="12">
                  <c:v>182</c:v>
                </c:pt>
                <c:pt idx="13">
                  <c:v>164</c:v>
                </c:pt>
                <c:pt idx="14">
                  <c:v>155</c:v>
                </c:pt>
                <c:pt idx="15">
                  <c:v>196</c:v>
                </c:pt>
                <c:pt idx="16">
                  <c:v>183</c:v>
                </c:pt>
                <c:pt idx="17">
                  <c:v>185</c:v>
                </c:pt>
                <c:pt idx="18">
                  <c:v>190</c:v>
                </c:pt>
                <c:pt idx="19">
                  <c:v>174</c:v>
                </c:pt>
                <c:pt idx="20">
                  <c:v>149</c:v>
                </c:pt>
                <c:pt idx="21">
                  <c:v>192</c:v>
                </c:pt>
                <c:pt idx="22">
                  <c:v>185</c:v>
                </c:pt>
                <c:pt idx="23">
                  <c:v>190</c:v>
                </c:pt>
                <c:pt idx="24">
                  <c:v>181</c:v>
                </c:pt>
                <c:pt idx="25">
                  <c:v>185</c:v>
                </c:pt>
                <c:pt idx="26">
                  <c:v>200</c:v>
                </c:pt>
                <c:pt idx="27">
                  <c:v>221</c:v>
                </c:pt>
                <c:pt idx="28">
                  <c:v>184</c:v>
                </c:pt>
                <c:pt idx="29">
                  <c:v>172</c:v>
                </c:pt>
                <c:pt idx="30">
                  <c:v>206</c:v>
                </c:pt>
                <c:pt idx="31">
                  <c:v>192</c:v>
                </c:pt>
                <c:pt idx="32">
                  <c:v>215</c:v>
                </c:pt>
                <c:pt idx="33">
                  <c:v>211</c:v>
                </c:pt>
                <c:pt idx="34">
                  <c:v>180</c:v>
                </c:pt>
                <c:pt idx="35">
                  <c:v>188</c:v>
                </c:pt>
                <c:pt idx="36">
                  <c:v>165</c:v>
                </c:pt>
                <c:pt idx="37">
                  <c:v>160</c:v>
                </c:pt>
                <c:pt idx="38">
                  <c:v>197</c:v>
                </c:pt>
                <c:pt idx="39">
                  <c:v>181</c:v>
                </c:pt>
                <c:pt idx="40">
                  <c:v>179</c:v>
                </c:pt>
                <c:pt idx="41">
                  <c:v>181</c:v>
                </c:pt>
                <c:pt idx="42">
                  <c:v>209</c:v>
                </c:pt>
                <c:pt idx="43">
                  <c:v>202</c:v>
                </c:pt>
                <c:pt idx="44">
                  <c:v>180</c:v>
                </c:pt>
                <c:pt idx="45">
                  <c:v>198</c:v>
                </c:pt>
                <c:pt idx="46">
                  <c:v>168</c:v>
                </c:pt>
                <c:pt idx="47">
                  <c:v>183</c:v>
                </c:pt>
                <c:pt idx="48">
                  <c:v>186</c:v>
                </c:pt>
                <c:pt idx="49">
                  <c:v>174</c:v>
                </c:pt>
                <c:pt idx="50">
                  <c:v>162</c:v>
                </c:pt>
                <c:pt idx="51">
                  <c:v>171</c:v>
                </c:pt>
                <c:pt idx="52">
                  <c:v>198</c:v>
                </c:pt>
                <c:pt idx="53">
                  <c:v>202</c:v>
                </c:pt>
                <c:pt idx="54">
                  <c:v>188</c:v>
                </c:pt>
                <c:pt idx="55">
                  <c:v>183</c:v>
                </c:pt>
                <c:pt idx="56">
                  <c:v>189</c:v>
                </c:pt>
                <c:pt idx="57">
                  <c:v>169</c:v>
                </c:pt>
                <c:pt idx="58">
                  <c:v>168</c:v>
                </c:pt>
                <c:pt idx="59">
                  <c:v>194</c:v>
                </c:pt>
                <c:pt idx="60">
                  <c:v>194</c:v>
                </c:pt>
                <c:pt idx="61">
                  <c:v>187</c:v>
                </c:pt>
                <c:pt idx="62">
                  <c:v>215</c:v>
                </c:pt>
                <c:pt idx="63">
                  <c:v>181</c:v>
                </c:pt>
                <c:pt idx="64">
                  <c:v>193</c:v>
                </c:pt>
                <c:pt idx="65">
                  <c:v>194</c:v>
                </c:pt>
                <c:pt idx="66">
                  <c:v>183</c:v>
                </c:pt>
                <c:pt idx="67">
                  <c:v>189</c:v>
                </c:pt>
                <c:pt idx="68">
                  <c:v>180</c:v>
                </c:pt>
                <c:pt idx="69">
                  <c:v>190</c:v>
                </c:pt>
                <c:pt idx="70">
                  <c:v>175</c:v>
                </c:pt>
                <c:pt idx="71">
                  <c:v>176</c:v>
                </c:pt>
                <c:pt idx="72">
                  <c:v>179</c:v>
                </c:pt>
                <c:pt idx="73">
                  <c:v>184</c:v>
                </c:pt>
                <c:pt idx="74">
                  <c:v>167</c:v>
                </c:pt>
                <c:pt idx="75">
                  <c:v>181</c:v>
                </c:pt>
                <c:pt idx="76">
                  <c:v>210</c:v>
                </c:pt>
                <c:pt idx="77">
                  <c:v>201</c:v>
                </c:pt>
                <c:pt idx="78">
                  <c:v>193</c:v>
                </c:pt>
                <c:pt idx="79">
                  <c:v>195</c:v>
                </c:pt>
                <c:pt idx="80">
                  <c:v>186</c:v>
                </c:pt>
                <c:pt idx="81">
                  <c:v>190</c:v>
                </c:pt>
                <c:pt idx="82">
                  <c:v>162</c:v>
                </c:pt>
                <c:pt idx="83">
                  <c:v>177</c:v>
                </c:pt>
                <c:pt idx="84">
                  <c:v>184</c:v>
                </c:pt>
                <c:pt idx="85">
                  <c:v>202</c:v>
                </c:pt>
                <c:pt idx="86">
                  <c:v>188</c:v>
                </c:pt>
                <c:pt idx="87">
                  <c:v>185</c:v>
                </c:pt>
                <c:pt idx="88">
                  <c:v>182</c:v>
                </c:pt>
                <c:pt idx="89">
                  <c:v>154</c:v>
                </c:pt>
                <c:pt idx="90">
                  <c:v>176</c:v>
                </c:pt>
                <c:pt idx="91">
                  <c:v>166</c:v>
                </c:pt>
                <c:pt idx="92">
                  <c:v>190</c:v>
                </c:pt>
                <c:pt idx="93">
                  <c:v>193</c:v>
                </c:pt>
                <c:pt idx="94">
                  <c:v>200</c:v>
                </c:pt>
                <c:pt idx="95">
                  <c:v>193</c:v>
                </c:pt>
                <c:pt idx="96">
                  <c:v>167</c:v>
                </c:pt>
                <c:pt idx="97">
                  <c:v>198</c:v>
                </c:pt>
                <c:pt idx="98">
                  <c:v>162</c:v>
                </c:pt>
                <c:pt idx="99">
                  <c:v>186</c:v>
                </c:pt>
                <c:pt idx="100">
                  <c:v>195</c:v>
                </c:pt>
                <c:pt idx="101">
                  <c:v>189</c:v>
                </c:pt>
                <c:pt idx="102">
                  <c:v>183</c:v>
                </c:pt>
                <c:pt idx="103">
                  <c:v>180</c:v>
                </c:pt>
                <c:pt idx="104">
                  <c:v>187</c:v>
                </c:pt>
                <c:pt idx="105">
                  <c:v>190</c:v>
                </c:pt>
                <c:pt idx="106">
                  <c:v>189</c:v>
                </c:pt>
                <c:pt idx="107">
                  <c:v>180</c:v>
                </c:pt>
                <c:pt idx="108">
                  <c:v>174</c:v>
                </c:pt>
                <c:pt idx="109">
                  <c:v>185</c:v>
                </c:pt>
                <c:pt idx="110">
                  <c:v>197</c:v>
                </c:pt>
                <c:pt idx="111">
                  <c:v>186</c:v>
                </c:pt>
                <c:pt idx="112">
                  <c:v>189</c:v>
                </c:pt>
                <c:pt idx="113">
                  <c:v>183</c:v>
                </c:pt>
                <c:pt idx="114">
                  <c:v>208</c:v>
                </c:pt>
                <c:pt idx="115">
                  <c:v>192</c:v>
                </c:pt>
                <c:pt idx="116">
                  <c:v>191</c:v>
                </c:pt>
                <c:pt idx="117">
                  <c:v>188</c:v>
                </c:pt>
                <c:pt idx="118">
                  <c:v>189</c:v>
                </c:pt>
                <c:pt idx="119">
                  <c:v>220</c:v>
                </c:pt>
                <c:pt idx="120">
                  <c:v>217</c:v>
                </c:pt>
                <c:pt idx="121">
                  <c:v>185</c:v>
                </c:pt>
                <c:pt idx="122">
                  <c:v>182</c:v>
                </c:pt>
                <c:pt idx="123">
                  <c:v>208</c:v>
                </c:pt>
                <c:pt idx="124">
                  <c:v>177</c:v>
                </c:pt>
                <c:pt idx="125">
                  <c:v>194</c:v>
                </c:pt>
                <c:pt idx="126">
                  <c:v>202</c:v>
                </c:pt>
                <c:pt idx="127">
                  <c:v>231</c:v>
                </c:pt>
                <c:pt idx="128">
                  <c:v>180</c:v>
                </c:pt>
                <c:pt idx="129">
                  <c:v>175</c:v>
                </c:pt>
                <c:pt idx="130">
                  <c:v>183</c:v>
                </c:pt>
                <c:pt idx="131">
                  <c:v>190</c:v>
                </c:pt>
                <c:pt idx="132">
                  <c:v>175</c:v>
                </c:pt>
                <c:pt idx="133">
                  <c:v>173</c:v>
                </c:pt>
                <c:pt idx="134">
                  <c:v>177</c:v>
                </c:pt>
                <c:pt idx="135">
                  <c:v>198</c:v>
                </c:pt>
                <c:pt idx="136">
                  <c:v>179</c:v>
                </c:pt>
                <c:pt idx="137">
                  <c:v>193</c:v>
                </c:pt>
                <c:pt idx="138">
                  <c:v>176</c:v>
                </c:pt>
                <c:pt idx="139">
                  <c:v>201</c:v>
                </c:pt>
                <c:pt idx="140">
                  <c:v>198</c:v>
                </c:pt>
                <c:pt idx="141">
                  <c:v>169</c:v>
                </c:pt>
                <c:pt idx="142">
                  <c:v>161</c:v>
                </c:pt>
                <c:pt idx="143">
                  <c:v>177</c:v>
                </c:pt>
                <c:pt idx="144">
                  <c:v>166</c:v>
                </c:pt>
                <c:pt idx="145">
                  <c:v>159</c:v>
                </c:pt>
                <c:pt idx="146">
                  <c:v>195</c:v>
                </c:pt>
                <c:pt idx="147">
                  <c:v>200</c:v>
                </c:pt>
                <c:pt idx="148">
                  <c:v>203</c:v>
                </c:pt>
                <c:pt idx="149">
                  <c:v>185</c:v>
                </c:pt>
                <c:pt idx="150">
                  <c:v>186</c:v>
                </c:pt>
                <c:pt idx="151">
                  <c:v>161</c:v>
                </c:pt>
                <c:pt idx="152">
                  <c:v>167</c:v>
                </c:pt>
                <c:pt idx="153">
                  <c:v>188</c:v>
                </c:pt>
                <c:pt idx="154">
                  <c:v>158</c:v>
                </c:pt>
                <c:pt idx="155">
                  <c:v>176</c:v>
                </c:pt>
                <c:pt idx="156">
                  <c:v>173</c:v>
                </c:pt>
                <c:pt idx="157">
                  <c:v>183</c:v>
                </c:pt>
                <c:pt idx="158">
                  <c:v>180</c:v>
                </c:pt>
                <c:pt idx="159">
                  <c:v>186</c:v>
                </c:pt>
                <c:pt idx="160">
                  <c:v>189</c:v>
                </c:pt>
                <c:pt idx="161">
                  <c:v>186</c:v>
                </c:pt>
                <c:pt idx="162">
                  <c:v>177</c:v>
                </c:pt>
                <c:pt idx="163">
                  <c:v>161</c:v>
                </c:pt>
                <c:pt idx="164">
                  <c:v>160</c:v>
                </c:pt>
                <c:pt idx="165">
                  <c:v>162</c:v>
                </c:pt>
                <c:pt idx="166">
                  <c:v>188</c:v>
                </c:pt>
                <c:pt idx="167">
                  <c:v>191</c:v>
                </c:pt>
                <c:pt idx="168">
                  <c:v>205</c:v>
                </c:pt>
                <c:pt idx="169">
                  <c:v>178</c:v>
                </c:pt>
                <c:pt idx="170">
                  <c:v>180</c:v>
                </c:pt>
                <c:pt idx="171">
                  <c:v>194</c:v>
                </c:pt>
                <c:pt idx="172">
                  <c:v>190</c:v>
                </c:pt>
                <c:pt idx="173">
                  <c:v>204</c:v>
                </c:pt>
                <c:pt idx="174">
                  <c:v>178</c:v>
                </c:pt>
                <c:pt idx="175">
                  <c:v>174</c:v>
                </c:pt>
                <c:pt idx="176">
                  <c:v>190</c:v>
                </c:pt>
                <c:pt idx="177">
                  <c:v>200</c:v>
                </c:pt>
                <c:pt idx="178">
                  <c:v>171</c:v>
                </c:pt>
                <c:pt idx="179">
                  <c:v>181</c:v>
                </c:pt>
                <c:pt idx="180">
                  <c:v>170</c:v>
                </c:pt>
                <c:pt idx="181">
                  <c:v>153</c:v>
                </c:pt>
                <c:pt idx="182">
                  <c:v>176</c:v>
                </c:pt>
                <c:pt idx="183">
                  <c:v>189</c:v>
                </c:pt>
                <c:pt idx="184">
                  <c:v>198</c:v>
                </c:pt>
                <c:pt idx="185">
                  <c:v>200</c:v>
                </c:pt>
                <c:pt idx="186">
                  <c:v>173</c:v>
                </c:pt>
                <c:pt idx="187">
                  <c:v>170</c:v>
                </c:pt>
                <c:pt idx="188">
                  <c:v>185</c:v>
                </c:pt>
                <c:pt idx="189">
                  <c:v>191</c:v>
                </c:pt>
                <c:pt idx="190">
                  <c:v>180</c:v>
                </c:pt>
                <c:pt idx="191">
                  <c:v>175</c:v>
                </c:pt>
                <c:pt idx="192">
                  <c:v>199</c:v>
                </c:pt>
                <c:pt idx="193">
                  <c:v>195</c:v>
                </c:pt>
                <c:pt idx="194">
                  <c:v>169</c:v>
                </c:pt>
                <c:pt idx="195">
                  <c:v>205</c:v>
                </c:pt>
                <c:pt idx="196">
                  <c:v>192</c:v>
                </c:pt>
                <c:pt idx="197">
                  <c:v>173</c:v>
                </c:pt>
                <c:pt idx="198">
                  <c:v>164</c:v>
                </c:pt>
                <c:pt idx="199">
                  <c:v>179</c:v>
                </c:pt>
                <c:pt idx="200">
                  <c:v>213</c:v>
                </c:pt>
                <c:pt idx="201">
                  <c:v>199</c:v>
                </c:pt>
                <c:pt idx="202">
                  <c:v>197</c:v>
                </c:pt>
                <c:pt idx="203">
                  <c:v>169</c:v>
                </c:pt>
                <c:pt idx="204">
                  <c:v>202</c:v>
                </c:pt>
                <c:pt idx="205">
                  <c:v>218</c:v>
                </c:pt>
                <c:pt idx="206">
                  <c:v>167</c:v>
                </c:pt>
                <c:pt idx="207">
                  <c:v>185</c:v>
                </c:pt>
                <c:pt idx="208">
                  <c:v>188</c:v>
                </c:pt>
                <c:pt idx="209">
                  <c:v>195</c:v>
                </c:pt>
                <c:pt idx="210">
                  <c:v>199</c:v>
                </c:pt>
                <c:pt idx="211">
                  <c:v>202</c:v>
                </c:pt>
                <c:pt idx="212">
                  <c:v>205</c:v>
                </c:pt>
                <c:pt idx="213">
                  <c:v>178</c:v>
                </c:pt>
                <c:pt idx="214">
                  <c:v>187</c:v>
                </c:pt>
                <c:pt idx="215">
                  <c:v>170</c:v>
                </c:pt>
                <c:pt idx="216">
                  <c:v>193</c:v>
                </c:pt>
                <c:pt idx="217">
                  <c:v>206</c:v>
                </c:pt>
                <c:pt idx="218">
                  <c:v>181</c:v>
                </c:pt>
                <c:pt idx="219">
                  <c:v>201</c:v>
                </c:pt>
                <c:pt idx="220">
                  <c:v>166</c:v>
                </c:pt>
                <c:pt idx="221">
                  <c:v>197</c:v>
                </c:pt>
                <c:pt idx="222">
                  <c:v>159</c:v>
                </c:pt>
                <c:pt idx="223">
                  <c:v>185</c:v>
                </c:pt>
                <c:pt idx="224">
                  <c:v>196</c:v>
                </c:pt>
                <c:pt idx="225">
                  <c:v>173</c:v>
                </c:pt>
                <c:pt idx="226">
                  <c:v>168</c:v>
                </c:pt>
                <c:pt idx="227">
                  <c:v>195</c:v>
                </c:pt>
                <c:pt idx="228">
                  <c:v>188</c:v>
                </c:pt>
                <c:pt idx="229">
                  <c:v>184</c:v>
                </c:pt>
                <c:pt idx="230">
                  <c:v>190</c:v>
                </c:pt>
                <c:pt idx="231">
                  <c:v>181</c:v>
                </c:pt>
                <c:pt idx="232">
                  <c:v>192</c:v>
                </c:pt>
                <c:pt idx="233">
                  <c:v>167</c:v>
                </c:pt>
                <c:pt idx="234">
                  <c:v>172</c:v>
                </c:pt>
                <c:pt idx="235">
                  <c:v>169</c:v>
                </c:pt>
                <c:pt idx="236">
                  <c:v>211</c:v>
                </c:pt>
                <c:pt idx="237">
                  <c:v>208</c:v>
                </c:pt>
                <c:pt idx="238">
                  <c:v>205</c:v>
                </c:pt>
                <c:pt idx="239">
                  <c:v>185</c:v>
                </c:pt>
                <c:pt idx="240">
                  <c:v>190</c:v>
                </c:pt>
                <c:pt idx="241">
                  <c:v>208</c:v>
                </c:pt>
                <c:pt idx="242">
                  <c:v>203</c:v>
                </c:pt>
                <c:pt idx="243">
                  <c:v>186</c:v>
                </c:pt>
                <c:pt idx="244">
                  <c:v>213</c:v>
                </c:pt>
                <c:pt idx="245">
                  <c:v>196</c:v>
                </c:pt>
                <c:pt idx="246">
                  <c:v>168</c:v>
                </c:pt>
                <c:pt idx="247">
                  <c:v>185</c:v>
                </c:pt>
                <c:pt idx="248">
                  <c:v>205</c:v>
                </c:pt>
                <c:pt idx="249">
                  <c:v>211</c:v>
                </c:pt>
                <c:pt idx="250">
                  <c:v>181</c:v>
                </c:pt>
                <c:pt idx="251">
                  <c:v>220</c:v>
                </c:pt>
                <c:pt idx="252">
                  <c:v>185</c:v>
                </c:pt>
                <c:pt idx="253">
                  <c:v>197</c:v>
                </c:pt>
                <c:pt idx="254">
                  <c:v>196</c:v>
                </c:pt>
                <c:pt idx="255">
                  <c:v>192</c:v>
                </c:pt>
                <c:pt idx="256">
                  <c:v>189</c:v>
                </c:pt>
                <c:pt idx="257">
                  <c:v>179</c:v>
                </c:pt>
                <c:pt idx="258">
                  <c:v>218</c:v>
                </c:pt>
                <c:pt idx="259">
                  <c:v>216</c:v>
                </c:pt>
                <c:pt idx="260">
                  <c:v>176</c:v>
                </c:pt>
                <c:pt idx="261">
                  <c:v>176</c:v>
                </c:pt>
                <c:pt idx="262">
                  <c:v>187</c:v>
                </c:pt>
                <c:pt idx="263">
                  <c:v>233</c:v>
                </c:pt>
                <c:pt idx="264">
                  <c:v>177</c:v>
                </c:pt>
                <c:pt idx="265">
                  <c:v>160</c:v>
                </c:pt>
                <c:pt idx="266">
                  <c:v>161</c:v>
                </c:pt>
                <c:pt idx="267">
                  <c:v>187</c:v>
                </c:pt>
                <c:pt idx="268">
                  <c:v>174</c:v>
                </c:pt>
                <c:pt idx="269">
                  <c:v>158</c:v>
                </c:pt>
                <c:pt idx="270">
                  <c:v>180</c:v>
                </c:pt>
                <c:pt idx="271">
                  <c:v>171</c:v>
                </c:pt>
                <c:pt idx="272">
                  <c:v>180</c:v>
                </c:pt>
                <c:pt idx="273">
                  <c:v>175</c:v>
                </c:pt>
                <c:pt idx="274">
                  <c:v>190</c:v>
                </c:pt>
                <c:pt idx="275">
                  <c:v>215</c:v>
                </c:pt>
                <c:pt idx="276">
                  <c:v>211</c:v>
                </c:pt>
                <c:pt idx="277">
                  <c:v>211</c:v>
                </c:pt>
                <c:pt idx="278">
                  <c:v>202</c:v>
                </c:pt>
                <c:pt idx="279">
                  <c:v>201</c:v>
                </c:pt>
                <c:pt idx="280">
                  <c:v>185</c:v>
                </c:pt>
                <c:pt idx="281">
                  <c:v>214</c:v>
                </c:pt>
                <c:pt idx="282">
                  <c:v>214</c:v>
                </c:pt>
                <c:pt idx="283">
                  <c:v>204</c:v>
                </c:pt>
                <c:pt idx="284">
                  <c:v>199</c:v>
                </c:pt>
                <c:pt idx="285">
                  <c:v>196</c:v>
                </c:pt>
                <c:pt idx="286">
                  <c:v>189</c:v>
                </c:pt>
                <c:pt idx="287">
                  <c:v>223</c:v>
                </c:pt>
                <c:pt idx="288">
                  <c:v>219</c:v>
                </c:pt>
                <c:pt idx="289">
                  <c:v>207</c:v>
                </c:pt>
                <c:pt idx="290">
                  <c:v>206</c:v>
                </c:pt>
                <c:pt idx="291">
                  <c:v>207</c:v>
                </c:pt>
                <c:pt idx="292">
                  <c:v>193</c:v>
                </c:pt>
                <c:pt idx="293">
                  <c:v>194</c:v>
                </c:pt>
                <c:pt idx="294">
                  <c:v>221</c:v>
                </c:pt>
                <c:pt idx="295">
                  <c:v>195</c:v>
                </c:pt>
                <c:pt idx="296">
                  <c:v>203</c:v>
                </c:pt>
                <c:pt idx="297">
                  <c:v>225</c:v>
                </c:pt>
                <c:pt idx="298">
                  <c:v>216</c:v>
                </c:pt>
                <c:pt idx="299">
                  <c:v>192</c:v>
                </c:pt>
                <c:pt idx="300">
                  <c:v>175</c:v>
                </c:pt>
                <c:pt idx="301">
                  <c:v>195</c:v>
                </c:pt>
                <c:pt idx="302">
                  <c:v>204</c:v>
                </c:pt>
                <c:pt idx="303">
                  <c:v>181</c:v>
                </c:pt>
                <c:pt idx="304">
                  <c:v>190</c:v>
                </c:pt>
                <c:pt idx="305">
                  <c:v>188</c:v>
                </c:pt>
                <c:pt idx="306">
                  <c:v>223</c:v>
                </c:pt>
                <c:pt idx="307">
                  <c:v>184</c:v>
                </c:pt>
                <c:pt idx="308">
                  <c:v>180</c:v>
                </c:pt>
                <c:pt idx="309">
                  <c:v>203</c:v>
                </c:pt>
                <c:pt idx="310">
                  <c:v>155</c:v>
                </c:pt>
                <c:pt idx="311">
                  <c:v>175</c:v>
                </c:pt>
                <c:pt idx="312">
                  <c:v>190</c:v>
                </c:pt>
                <c:pt idx="313">
                  <c:v>206</c:v>
                </c:pt>
                <c:pt idx="314">
                  <c:v>206</c:v>
                </c:pt>
                <c:pt idx="315">
                  <c:v>193</c:v>
                </c:pt>
                <c:pt idx="316">
                  <c:v>189</c:v>
                </c:pt>
                <c:pt idx="317">
                  <c:v>208</c:v>
                </c:pt>
                <c:pt idx="318">
                  <c:v>183</c:v>
                </c:pt>
                <c:pt idx="319">
                  <c:v>219</c:v>
                </c:pt>
                <c:pt idx="320">
                  <c:v>217</c:v>
                </c:pt>
                <c:pt idx="321">
                  <c:v>173</c:v>
                </c:pt>
                <c:pt idx="322">
                  <c:v>196</c:v>
                </c:pt>
                <c:pt idx="323">
                  <c:v>185</c:v>
                </c:pt>
                <c:pt idx="324">
                  <c:v>214</c:v>
                </c:pt>
                <c:pt idx="325">
                  <c:v>205</c:v>
                </c:pt>
                <c:pt idx="326">
                  <c:v>191</c:v>
                </c:pt>
                <c:pt idx="327">
                  <c:v>181</c:v>
                </c:pt>
                <c:pt idx="328">
                  <c:v>190</c:v>
                </c:pt>
                <c:pt idx="329">
                  <c:v>189</c:v>
                </c:pt>
                <c:pt idx="330">
                  <c:v>214</c:v>
                </c:pt>
                <c:pt idx="331">
                  <c:v>206</c:v>
                </c:pt>
                <c:pt idx="332">
                  <c:v>206</c:v>
                </c:pt>
                <c:pt idx="333">
                  <c:v>193</c:v>
                </c:pt>
                <c:pt idx="334">
                  <c:v>195</c:v>
                </c:pt>
                <c:pt idx="335">
                  <c:v>226</c:v>
                </c:pt>
                <c:pt idx="336">
                  <c:v>226</c:v>
                </c:pt>
                <c:pt idx="337">
                  <c:v>206</c:v>
                </c:pt>
                <c:pt idx="338">
                  <c:v>187</c:v>
                </c:pt>
                <c:pt idx="339">
                  <c:v>192</c:v>
                </c:pt>
                <c:pt idx="340">
                  <c:v>209</c:v>
                </c:pt>
                <c:pt idx="341">
                  <c:v>211</c:v>
                </c:pt>
                <c:pt idx="342">
                  <c:v>192</c:v>
                </c:pt>
                <c:pt idx="343">
                  <c:v>193</c:v>
                </c:pt>
                <c:pt idx="344">
                  <c:v>203</c:v>
                </c:pt>
                <c:pt idx="345">
                  <c:v>221</c:v>
                </c:pt>
                <c:pt idx="346">
                  <c:v>185</c:v>
                </c:pt>
                <c:pt idx="347">
                  <c:v>217</c:v>
                </c:pt>
                <c:pt idx="348">
                  <c:v>212</c:v>
                </c:pt>
                <c:pt idx="349">
                  <c:v>195</c:v>
                </c:pt>
                <c:pt idx="350">
                  <c:v>201</c:v>
                </c:pt>
                <c:pt idx="351">
                  <c:v>217</c:v>
                </c:pt>
                <c:pt idx="352">
                  <c:v>216</c:v>
                </c:pt>
                <c:pt idx="353">
                  <c:v>182</c:v>
                </c:pt>
                <c:pt idx="354">
                  <c:v>180</c:v>
                </c:pt>
                <c:pt idx="355">
                  <c:v>197</c:v>
                </c:pt>
                <c:pt idx="356">
                  <c:v>189</c:v>
                </c:pt>
                <c:pt idx="357">
                  <c:v>187</c:v>
                </c:pt>
                <c:pt idx="358">
                  <c:v>205</c:v>
                </c:pt>
                <c:pt idx="359">
                  <c:v>210</c:v>
                </c:pt>
                <c:pt idx="360">
                  <c:v>195</c:v>
                </c:pt>
                <c:pt idx="361">
                  <c:v>183</c:v>
                </c:pt>
                <c:pt idx="362">
                  <c:v>193</c:v>
                </c:pt>
                <c:pt idx="363">
                  <c:v>197</c:v>
                </c:pt>
                <c:pt idx="364">
                  <c:v>185</c:v>
                </c:pt>
                <c:pt idx="365">
                  <c:v>187</c:v>
                </c:pt>
                <c:pt idx="366">
                  <c:v>192</c:v>
                </c:pt>
                <c:pt idx="367">
                  <c:v>194</c:v>
                </c:pt>
                <c:pt idx="368">
                  <c:v>189</c:v>
                </c:pt>
                <c:pt idx="369">
                  <c:v>200</c:v>
                </c:pt>
                <c:pt idx="370">
                  <c:v>196</c:v>
                </c:pt>
                <c:pt idx="371">
                  <c:v>209</c:v>
                </c:pt>
                <c:pt idx="372">
                  <c:v>186</c:v>
                </c:pt>
                <c:pt idx="373">
                  <c:v>194</c:v>
                </c:pt>
                <c:pt idx="374">
                  <c:v>190</c:v>
                </c:pt>
                <c:pt idx="375">
                  <c:v>190</c:v>
                </c:pt>
                <c:pt idx="376">
                  <c:v>197</c:v>
                </c:pt>
                <c:pt idx="377">
                  <c:v>168</c:v>
                </c:pt>
                <c:pt idx="378">
                  <c:v>186</c:v>
                </c:pt>
                <c:pt idx="379">
                  <c:v>205</c:v>
                </c:pt>
                <c:pt idx="380">
                  <c:v>187</c:v>
                </c:pt>
                <c:pt idx="381">
                  <c:v>182</c:v>
                </c:pt>
                <c:pt idx="382">
                  <c:v>181</c:v>
                </c:pt>
                <c:pt idx="383">
                  <c:v>196</c:v>
                </c:pt>
                <c:pt idx="384">
                  <c:v>229</c:v>
                </c:pt>
                <c:pt idx="385">
                  <c:v>178</c:v>
                </c:pt>
                <c:pt idx="386">
                  <c:v>172</c:v>
                </c:pt>
                <c:pt idx="387">
                  <c:v>206</c:v>
                </c:pt>
                <c:pt idx="388">
                  <c:v>195</c:v>
                </c:pt>
                <c:pt idx="389">
                  <c:v>185</c:v>
                </c:pt>
                <c:pt idx="390">
                  <c:v>198</c:v>
                </c:pt>
                <c:pt idx="391">
                  <c:v>193</c:v>
                </c:pt>
                <c:pt idx="392">
                  <c:v>190</c:v>
                </c:pt>
                <c:pt idx="393">
                  <c:v>180</c:v>
                </c:pt>
                <c:pt idx="394">
                  <c:v>187</c:v>
                </c:pt>
                <c:pt idx="395">
                  <c:v>191</c:v>
                </c:pt>
                <c:pt idx="396">
                  <c:v>182</c:v>
                </c:pt>
                <c:pt idx="397">
                  <c:v>179</c:v>
                </c:pt>
                <c:pt idx="398">
                  <c:v>171</c:v>
                </c:pt>
                <c:pt idx="399">
                  <c:v>210</c:v>
                </c:pt>
                <c:pt idx="400">
                  <c:v>187</c:v>
                </c:pt>
                <c:pt idx="401">
                  <c:v>185</c:v>
                </c:pt>
                <c:pt idx="402">
                  <c:v>204</c:v>
                </c:pt>
                <c:pt idx="403">
                  <c:v>175</c:v>
                </c:pt>
                <c:pt idx="404">
                  <c:v>188</c:v>
                </c:pt>
                <c:pt idx="405">
                  <c:v>211</c:v>
                </c:pt>
                <c:pt idx="406">
                  <c:v>198</c:v>
                </c:pt>
                <c:pt idx="407">
                  <c:v>179</c:v>
                </c:pt>
                <c:pt idx="408">
                  <c:v>199</c:v>
                </c:pt>
                <c:pt idx="409">
                  <c:v>188</c:v>
                </c:pt>
                <c:pt idx="410">
                  <c:v>169</c:v>
                </c:pt>
                <c:pt idx="411">
                  <c:v>201</c:v>
                </c:pt>
                <c:pt idx="412">
                  <c:v>209</c:v>
                </c:pt>
                <c:pt idx="413">
                  <c:v>186</c:v>
                </c:pt>
                <c:pt idx="414">
                  <c:v>191</c:v>
                </c:pt>
                <c:pt idx="415">
                  <c:v>183</c:v>
                </c:pt>
                <c:pt idx="416">
                  <c:v>200</c:v>
                </c:pt>
                <c:pt idx="417">
                  <c:v>175</c:v>
                </c:pt>
                <c:pt idx="418">
                  <c:v>186</c:v>
                </c:pt>
                <c:pt idx="419">
                  <c:v>197</c:v>
                </c:pt>
                <c:pt idx="420">
                  <c:v>187</c:v>
                </c:pt>
                <c:pt idx="421">
                  <c:v>174</c:v>
                </c:pt>
                <c:pt idx="422">
                  <c:v>206</c:v>
                </c:pt>
                <c:pt idx="423">
                  <c:v>196</c:v>
                </c:pt>
                <c:pt idx="424">
                  <c:v>193</c:v>
                </c:pt>
                <c:pt idx="425">
                  <c:v>165</c:v>
                </c:pt>
                <c:pt idx="426">
                  <c:v>181</c:v>
                </c:pt>
                <c:pt idx="427">
                  <c:v>180</c:v>
                </c:pt>
                <c:pt idx="428">
                  <c:v>189</c:v>
                </c:pt>
                <c:pt idx="429">
                  <c:v>172</c:v>
                </c:pt>
                <c:pt idx="430">
                  <c:v>191</c:v>
                </c:pt>
                <c:pt idx="431">
                  <c:v>202</c:v>
                </c:pt>
                <c:pt idx="432">
                  <c:v>170</c:v>
                </c:pt>
                <c:pt idx="433">
                  <c:v>189</c:v>
                </c:pt>
                <c:pt idx="434">
                  <c:v>187</c:v>
                </c:pt>
                <c:pt idx="435">
                  <c:v>209</c:v>
                </c:pt>
                <c:pt idx="436">
                  <c:v>192</c:v>
                </c:pt>
                <c:pt idx="437">
                  <c:v>167</c:v>
                </c:pt>
                <c:pt idx="438">
                  <c:v>191</c:v>
                </c:pt>
                <c:pt idx="439">
                  <c:v>196</c:v>
                </c:pt>
                <c:pt idx="440">
                  <c:v>189</c:v>
                </c:pt>
                <c:pt idx="441">
                  <c:v>190</c:v>
                </c:pt>
                <c:pt idx="442">
                  <c:v>197</c:v>
                </c:pt>
                <c:pt idx="443">
                  <c:v>193</c:v>
                </c:pt>
                <c:pt idx="444">
                  <c:v>163</c:v>
                </c:pt>
                <c:pt idx="445">
                  <c:v>152</c:v>
                </c:pt>
                <c:pt idx="446">
                  <c:v>177</c:v>
                </c:pt>
                <c:pt idx="447">
                  <c:v>170</c:v>
                </c:pt>
                <c:pt idx="448">
                  <c:v>165</c:v>
                </c:pt>
                <c:pt idx="449">
                  <c:v>165</c:v>
                </c:pt>
                <c:pt idx="450">
                  <c:v>169</c:v>
                </c:pt>
                <c:pt idx="451">
                  <c:v>183</c:v>
                </c:pt>
                <c:pt idx="452">
                  <c:v>150</c:v>
                </c:pt>
                <c:pt idx="453">
                  <c:v>186</c:v>
                </c:pt>
                <c:pt idx="454">
                  <c:v>207</c:v>
                </c:pt>
                <c:pt idx="455">
                  <c:v>191</c:v>
                </c:pt>
                <c:pt idx="456">
                  <c:v>201</c:v>
                </c:pt>
                <c:pt idx="457">
                  <c:v>198</c:v>
                </c:pt>
                <c:pt idx="458">
                  <c:v>208</c:v>
                </c:pt>
                <c:pt idx="459">
                  <c:v>211</c:v>
                </c:pt>
                <c:pt idx="460">
                  <c:v>233</c:v>
                </c:pt>
                <c:pt idx="461">
                  <c:v>192</c:v>
                </c:pt>
                <c:pt idx="462">
                  <c:v>200</c:v>
                </c:pt>
                <c:pt idx="463">
                  <c:v>191</c:v>
                </c:pt>
                <c:pt idx="464">
                  <c:v>202</c:v>
                </c:pt>
                <c:pt idx="465">
                  <c:v>200</c:v>
                </c:pt>
                <c:pt idx="466">
                  <c:v>187</c:v>
                </c:pt>
                <c:pt idx="467">
                  <c:v>198</c:v>
                </c:pt>
                <c:pt idx="468">
                  <c:v>206</c:v>
                </c:pt>
                <c:pt idx="469">
                  <c:v>215</c:v>
                </c:pt>
                <c:pt idx="470">
                  <c:v>187</c:v>
                </c:pt>
                <c:pt idx="471">
                  <c:v>190</c:v>
                </c:pt>
                <c:pt idx="472">
                  <c:v>225</c:v>
                </c:pt>
                <c:pt idx="473">
                  <c:v>177</c:v>
                </c:pt>
                <c:pt idx="474">
                  <c:v>208</c:v>
                </c:pt>
                <c:pt idx="475">
                  <c:v>180</c:v>
                </c:pt>
                <c:pt idx="476">
                  <c:v>191</c:v>
                </c:pt>
                <c:pt idx="477">
                  <c:v>217</c:v>
                </c:pt>
                <c:pt idx="478">
                  <c:v>184</c:v>
                </c:pt>
                <c:pt idx="479">
                  <c:v>203</c:v>
                </c:pt>
                <c:pt idx="480">
                  <c:v>197</c:v>
                </c:pt>
                <c:pt idx="481">
                  <c:v>196</c:v>
                </c:pt>
                <c:pt idx="482">
                  <c:v>193</c:v>
                </c:pt>
                <c:pt idx="483">
                  <c:v>202</c:v>
                </c:pt>
                <c:pt idx="484">
                  <c:v>193</c:v>
                </c:pt>
                <c:pt idx="485">
                  <c:v>216</c:v>
                </c:pt>
                <c:pt idx="486">
                  <c:v>208</c:v>
                </c:pt>
                <c:pt idx="487">
                  <c:v>207</c:v>
                </c:pt>
                <c:pt idx="488">
                  <c:v>191</c:v>
                </c:pt>
                <c:pt idx="489">
                  <c:v>212</c:v>
                </c:pt>
                <c:pt idx="490">
                  <c:v>202</c:v>
                </c:pt>
                <c:pt idx="491">
                  <c:v>178</c:v>
                </c:pt>
              </c:numCache>
            </c:numRef>
          </c:yVal>
          <c:smooth val="1"/>
        </c:ser>
        <c:axId val="103823616"/>
        <c:axId val="103829888"/>
      </c:scatterChart>
      <c:valAx>
        <c:axId val="103823616"/>
        <c:scaling>
          <c:orientation val="minMax"/>
          <c:max val="500"/>
          <c:min val="0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Page Number</a:t>
                </a:r>
              </a:p>
            </c:rich>
          </c:tx>
          <c:layout>
            <c:manualLayout>
              <c:xMode val="edge"/>
              <c:yMode val="edge"/>
              <c:x val="0.39871125225368931"/>
              <c:y val="0.88916982354535667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lang="en-US"/>
            </a:pPr>
            <a:endParaRPr lang="zh-TW"/>
          </a:p>
        </c:txPr>
        <c:crossAx val="103829888"/>
        <c:crosses val="autoZero"/>
        <c:crossBetween val="midCat"/>
        <c:majorUnit val="200"/>
        <c:minorUnit val="50"/>
      </c:valAx>
      <c:valAx>
        <c:axId val="103829888"/>
        <c:scaling>
          <c:orientation val="minMax"/>
          <c:max val="12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Respnse Time [ms]</a:t>
                </a:r>
              </a:p>
            </c:rich>
          </c:tx>
          <c:layout>
            <c:manualLayout>
              <c:xMode val="edge"/>
              <c:yMode val="edge"/>
              <c:x val="1.4732965009208105E-2"/>
              <c:y val="0.34760758179787077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lang="en-US"/>
            </a:pPr>
            <a:endParaRPr lang="zh-TW"/>
          </a:p>
        </c:txPr>
        <c:crossAx val="103823616"/>
        <c:crosses val="autoZero"/>
        <c:crossBetween val="midCat"/>
        <c:majorUnit val="500"/>
        <c:minorUnit val="50"/>
      </c:valAx>
    </c:plotArea>
    <c:legend>
      <c:legendPos val="r"/>
      <c:layout>
        <c:manualLayout>
          <c:xMode val="edge"/>
          <c:yMode val="edge"/>
          <c:x val="0.82567194009005762"/>
          <c:y val="0.20996525919697145"/>
          <c:w val="0.17126994484805441"/>
          <c:h val="0.18883686050871548"/>
        </c:manualLayout>
      </c:layout>
      <c:txPr>
        <a:bodyPr/>
        <a:lstStyle/>
        <a:p>
          <a:pPr>
            <a:defRPr lang="en-US" sz="1200" b="1"/>
          </a:pPr>
          <a:endParaRPr lang="zh-TW"/>
        </a:p>
      </c:txPr>
    </c:legend>
    <c:plotVisOnly val="1"/>
    <c:dispBlanksAs val="gap"/>
  </c:chart>
  <c:txPr>
    <a:bodyPr/>
    <a:lstStyle/>
    <a:p>
      <a:pPr>
        <a:defRPr sz="1100"/>
      </a:pPr>
      <a:endParaRPr lang="zh-TW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26"/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30"/>
      <c:hPercent val="50"/>
      <c:depthPercent val="100"/>
      <c:perspective val="30"/>
    </c:view3D>
    <c:plotArea>
      <c:layout>
        <c:manualLayout>
          <c:layoutTarget val="inner"/>
          <c:xMode val="edge"/>
          <c:yMode val="edge"/>
          <c:x val="1.171172621827197E-3"/>
          <c:y val="0"/>
          <c:w val="0.95136130919607498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Chart Title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altLang="en-US" smtClean="0"/>
                      <a:t>4</a:t>
                    </a:r>
                    <a:endParaRPr alt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altLang="en-US" smtClean="0"/>
                      <a:t>3</a:t>
                    </a:r>
                    <a:endParaRPr alt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altLang="en-US" smtClean="0"/>
                      <a:t>2</a:t>
                    </a:r>
                    <a:endParaRPr alt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altLang="en-US" smtClean="0"/>
                      <a:t>1</a:t>
                    </a:r>
                    <a:endParaRPr altLang="en-US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5</a:t>
                    </a:r>
                    <a:endParaRPr altLang="en-US" dirty="0"/>
                  </a:p>
                </c:rich>
              </c:tx>
              <c:showPercent val="1"/>
            </c:dLbl>
            <c:numFmt formatCode="General" sourceLinked="0"/>
            <c:txPr>
              <a:bodyPr/>
              <a:lstStyle/>
              <a:p>
                <a:pPr>
                  <a:defRPr lang="en-US" sz="2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zh-TW"/>
              </a:p>
            </c:txPr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1st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zh-TW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0" y="376238"/>
            <a:ext cx="6985000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684" tIns="46342" rIns="92684" bIns="46342" anchor="ctr">
            <a:spAutoFit/>
          </a:bodyPr>
          <a:lstStyle/>
          <a:p>
            <a:pPr algn="ctr" defTabSz="927100" eaLnBrk="0" hangingPunct="0">
              <a:spcBef>
                <a:spcPct val="50000"/>
              </a:spcBef>
              <a:defRPr/>
            </a:pPr>
            <a:r>
              <a:rPr kumimoji="0" lang="en-US" altLang="zh-TW" sz="1400" b="1">
                <a:solidFill>
                  <a:schemeClr val="tx2"/>
                </a:solidFill>
                <a:latin typeface="Arial" charset="0"/>
                <a:ea typeface="+mn-ea"/>
              </a:rPr>
              <a:t>http://www.microsoft.com/taiwan/technet/</a:t>
            </a:r>
            <a:endParaRPr kumimoji="0" lang="en-US" altLang="zh-TW" sz="4500" b="1">
              <a:latin typeface="Arial" charset="0"/>
              <a:ea typeface="+mn-ea"/>
            </a:endParaRPr>
          </a:p>
        </p:txBody>
      </p:sp>
      <p:pic>
        <p:nvPicPr>
          <p:cNvPr id="59395" name="Picture 13" descr="g_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8831263"/>
            <a:ext cx="1727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15" descr="TechNet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19050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68775" y="463550"/>
            <a:ext cx="2584450" cy="1938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77800" y="2570163"/>
            <a:ext cx="6424613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0"/>
            <a:r>
              <a:rPr lang="en-US" altLang="zh-TW" noProof="0" smtClean="0"/>
              <a:t>Second level</a:t>
            </a:r>
          </a:p>
          <a:p>
            <a:pPr lvl="0"/>
            <a:r>
              <a:rPr lang="en-US" altLang="zh-TW" noProof="0" smtClean="0"/>
              <a:t>Third level</a:t>
            </a:r>
          </a:p>
          <a:p>
            <a:pPr lvl="0"/>
            <a:r>
              <a:rPr lang="en-US" altLang="zh-TW" noProof="0" smtClean="0"/>
              <a:t>Fourth level</a:t>
            </a:r>
          </a:p>
          <a:p>
            <a:pPr lvl="0"/>
            <a:r>
              <a:rPr lang="en-US" altLang="zh-TW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1BB21E14-EFE7-4A80-AEF9-76BB9520661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0" y="157163"/>
            <a:ext cx="6858000" cy="306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377" tIns="45689" rIns="91377" bIns="45689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0" lang="en-US" altLang="zh-TW" sz="1400" b="1">
                <a:solidFill>
                  <a:schemeClr val="tx2"/>
                </a:solidFill>
                <a:latin typeface="Arial" charset="0"/>
                <a:ea typeface="+mn-ea"/>
              </a:rPr>
              <a:t>http://www.microsoft.com/technet</a:t>
            </a:r>
            <a:endParaRPr kumimoji="0" lang="en-US" altLang="zh-TW" sz="4400" b="1">
              <a:latin typeface="Arial" charset="0"/>
              <a:ea typeface="+mn-ea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461000" y="138113"/>
            <a:ext cx="1397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151" tIns="45075" rIns="90151" bIns="45075">
            <a:spAutoFit/>
          </a:bodyPr>
          <a:lstStyle/>
          <a:p>
            <a:pPr defTabSz="901700" eaLnBrk="0" hangingPunct="0">
              <a:spcBef>
                <a:spcPct val="50000"/>
              </a:spcBef>
              <a:defRPr/>
            </a:pPr>
            <a:r>
              <a:rPr kumimoji="0" lang="en-US" altLang="zh-TW" sz="1600" b="1">
                <a:latin typeface="Arial" charset="0"/>
                <a:ea typeface="+mn-ea"/>
              </a:rPr>
              <a:t>TNTx-xx</a:t>
            </a:r>
            <a:endParaRPr kumimoji="0" lang="en-US" altLang="zh-TW" sz="3200" b="1">
              <a:latin typeface="Times New Roman" pitchFamily="18" charset="0"/>
              <a:ea typeface="+mn-ea"/>
            </a:endParaRPr>
          </a:p>
        </p:txBody>
      </p:sp>
      <p:pic>
        <p:nvPicPr>
          <p:cNvPr id="39943" name="Picture 1030" descr="g_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8831263"/>
            <a:ext cx="1727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032" descr="TechNet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19050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DCA483-CB83-4A34-80F0-46B38D6C5A83}" type="slidenum">
              <a:rPr lang="zh-TW" altLang="en-US" smtClean="0"/>
              <a:pPr>
                <a:defRPr/>
              </a:pPr>
              <a:t>1</a:t>
            </a:fld>
            <a:endParaRPr lang="en-US" altLang="zh-TW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smtClean="0"/>
              <a:t>&lt;SLIDETITLE INCLUDE=0&gt;Entry Slide&lt;/SLIDETITLE&gt;</a:t>
            </a:r>
          </a:p>
          <a:p>
            <a:r>
              <a:rPr lang="en-US" altLang="zh-TW" smtClean="0"/>
              <a:t>&lt;KEYWORDS&gt;&lt;/KEYWORDS&gt;</a:t>
            </a:r>
          </a:p>
          <a:p>
            <a:r>
              <a:rPr lang="en-US" altLang="zh-TW" smtClean="0"/>
              <a:t>&lt;KEYMESSAGE&gt;&lt;/KEYMESSAGE&gt;</a:t>
            </a:r>
          </a:p>
          <a:p>
            <a:r>
              <a:rPr lang="en-US" altLang="zh-TW" smtClean="0"/>
              <a:t>&lt;SLIDEBUILDS&gt;0&lt;/SLIDEBUILDS&gt;</a:t>
            </a:r>
          </a:p>
          <a:p>
            <a:r>
              <a:rPr lang="en-US" altLang="zh-TW" smtClean="0"/>
              <a:t>&lt;SLIDESCRIPT&gt;&lt;/SLIDESCRIPT&gt;</a:t>
            </a:r>
          </a:p>
          <a:p>
            <a:r>
              <a:rPr lang="en-US" altLang="zh-TW" smtClean="0"/>
              <a:t>&lt;SLIDETRANSITION&gt;</a:t>
            </a:r>
          </a:p>
          <a:p>
            <a:r>
              <a:rPr lang="en-US" altLang="zh-TW" smtClean="0"/>
              <a:t>&lt;/SLIDETRANSITION&gt;</a:t>
            </a:r>
          </a:p>
          <a:p>
            <a:r>
              <a:rPr lang="en-US" altLang="zh-TW" smtClean="0"/>
              <a:t>&lt;COMMENT&gt;&lt;/COMMENT&gt;</a:t>
            </a:r>
          </a:p>
          <a:p>
            <a:r>
              <a:rPr lang="en-US" altLang="zh-TW" smtClean="0"/>
              <a:t>&lt;ADDITIONALINFORMATION&gt;</a:t>
            </a:r>
          </a:p>
          <a:p>
            <a:r>
              <a:rPr lang="en-US" altLang="zh-TW" smtClean="0"/>
              <a:t>&lt;ITEM&gt;&lt;/ITEM&gt;</a:t>
            </a:r>
          </a:p>
          <a:p>
            <a:r>
              <a:rPr lang="en-US" altLang="zh-TW" smtClean="0"/>
              <a:t>&lt;/ADDITIONALINFORMATION&gt;</a:t>
            </a:r>
          </a:p>
          <a:p>
            <a:endParaRPr lang="en-US" altLang="zh-TW" smtClean="0"/>
          </a:p>
          <a:p>
            <a:endParaRPr lang="en-GB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3FD2B1-4E0D-48F6-B355-068CC4C61B1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87879B-8F48-4935-B74F-E75D7030C55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A7E296-3B59-48A1-B6E2-EAF69D3DC2E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276734-FF2A-4603-B34A-66452AE2D72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584C44-C8CD-4F54-9CE9-E7B7D29B3BD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BEE8C4-616D-473A-B301-1949C95DBC6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95744F-03A6-490A-B72E-6BD9D2BDED0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DA174-EAA0-4AD1-80C5-F1E2E498F511}" type="slidenum">
              <a:rPr lang="zh-TW" altLang="en-US" smtClean="0"/>
              <a:pPr/>
              <a:t>34</a:t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1AC97-8B64-4866-B8D6-E56608A83997}" type="slidenum">
              <a:rPr lang="en-US" altLang="zh-TW" smtClean="0"/>
              <a:pPr/>
              <a:t>35</a:t>
            </a:fld>
            <a:endParaRPr lang="en-US" altLang="zh-TW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smtClean="0"/>
              <a:t>&lt;SLIDETITLE INCLUDE=7&gt;Title Slide&lt;/SLIDETITLE&gt;</a:t>
            </a:r>
          </a:p>
          <a:p>
            <a:r>
              <a:rPr lang="en-US" altLang="zh-TW" smtClean="0"/>
              <a:t>&lt;KEYWORDS&gt;&lt;/KEYWORDS&gt;</a:t>
            </a:r>
          </a:p>
          <a:p>
            <a:r>
              <a:rPr lang="en-US" altLang="zh-TW" smtClean="0"/>
              <a:t>&lt;KEYMESSAGE&gt;&lt;/KEYMESSAGE&gt;</a:t>
            </a:r>
          </a:p>
          <a:p>
            <a:r>
              <a:rPr lang="en-US" altLang="zh-TW" smtClean="0"/>
              <a:t>&lt;SLIDEBUILDS&gt;0&lt;/SLIDEBUILDS&gt;</a:t>
            </a:r>
          </a:p>
          <a:p>
            <a:r>
              <a:rPr lang="en-US" altLang="zh-TW" smtClean="0"/>
              <a:t>&lt;SLIDESCRIPT&gt;</a:t>
            </a:r>
          </a:p>
          <a:p>
            <a:r>
              <a:rPr lang="en-US" altLang="zh-TW" smtClean="0"/>
              <a:t>Hello and Welcome to this Microsoft TechNet session on {insert session title}. My name is {insert name}</a:t>
            </a:r>
          </a:p>
          <a:p>
            <a:r>
              <a:rPr lang="en-US" altLang="zh-TW" smtClean="0"/>
              <a:t>&lt;/SLIDESCRIPT&gt;</a:t>
            </a:r>
          </a:p>
          <a:p>
            <a:r>
              <a:rPr lang="en-US" altLang="zh-TW" smtClean="0"/>
              <a:t>&lt;SLIDETRANSITION&gt;</a:t>
            </a:r>
          </a:p>
          <a:p>
            <a:r>
              <a:rPr lang="en-US" altLang="zh-TW" smtClean="0"/>
              <a:t>&lt;TRANSITION LENGTH=7&gt;Let us start this session by going into more detail on exactly what we will be covering.&lt;/TRANSITION&gt;</a:t>
            </a:r>
          </a:p>
          <a:p>
            <a:r>
              <a:rPr lang="en-US" altLang="zh-TW" smtClean="0"/>
              <a:t>&lt;/SLIDETRANSITION&gt;</a:t>
            </a:r>
          </a:p>
          <a:p>
            <a:r>
              <a:rPr lang="en-US" altLang="zh-TW" smtClean="0"/>
              <a:t>&lt;COMMENT&gt;&lt;/COMMENT&gt;</a:t>
            </a:r>
          </a:p>
          <a:p>
            <a:r>
              <a:rPr lang="en-US" altLang="zh-TW" smtClean="0"/>
              <a:t>&lt;ADDITIONALINFORMATION&gt;</a:t>
            </a:r>
          </a:p>
          <a:p>
            <a:r>
              <a:rPr lang="en-US" altLang="zh-TW" smtClean="0"/>
              <a:t>&lt;ITEM&gt;&lt;/ITEM&gt;</a:t>
            </a:r>
          </a:p>
          <a:p>
            <a:r>
              <a:rPr lang="en-US" altLang="zh-TW" smtClean="0"/>
              <a:t>&lt;/ADDITIONALINFORMATION&gt;</a:t>
            </a:r>
          </a:p>
          <a:p>
            <a:endParaRPr lang="en-US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DA174-EAA0-4AD1-80C5-F1E2E498F511}" type="slidenum">
              <a:rPr lang="zh-TW" altLang="en-US" smtClean="0"/>
              <a:pPr/>
              <a:t>36</a:t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DA174-EAA0-4AD1-80C5-F1E2E498F511}" type="slidenum">
              <a:rPr lang="zh-TW" altLang="en-US" smtClean="0"/>
              <a:pPr/>
              <a:t>37</a:t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E0BFFD-E6FB-4454-807E-00DFD752E9C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EF119-BD1B-40DE-B47A-BFAD543088E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D2DBDD-3307-4A4C-85C3-3B7463AF92A4}" type="slidenum">
              <a:rPr lang="en-US" altLang="zh-TW"/>
              <a:pPr>
                <a:defRPr/>
              </a:pPr>
              <a:t>42</a:t>
            </a:fld>
            <a:endParaRPr lang="en-US" altLang="zh-TW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4974F8-05D3-473F-BF02-E419C869038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893099-0739-4D58-ABE7-4243D3C0832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8ED48-3582-4D7C-9604-8609057AD647}" type="slidenum">
              <a:rPr lang="zh-TW" altLang="en-US" smtClean="0"/>
              <a:pPr>
                <a:defRPr/>
              </a:pPr>
              <a:t>54</a:t>
            </a:fld>
            <a:endParaRPr lang="en-US" altLang="zh-TW" smtClean="0"/>
          </a:p>
        </p:txBody>
      </p:sp>
      <p:sp>
        <p:nvSpPr>
          <p:cNvPr id="5837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smtClean="0"/>
              <a:t>&lt;SLIDETITLE INCLUDE=0&gt;Tag line&lt;/SLIDETITLE&gt;</a:t>
            </a:r>
          </a:p>
          <a:p>
            <a:r>
              <a:rPr lang="en-US" altLang="zh-TW" smtClean="0"/>
              <a:t>&lt;KEYWORDS&gt;&lt;/KEYWORDS&gt;</a:t>
            </a:r>
          </a:p>
          <a:p>
            <a:r>
              <a:rPr lang="en-US" altLang="zh-TW" smtClean="0"/>
              <a:t>&lt;KEYMESSAGE&gt;&lt;/KEYMESSAGE&gt;</a:t>
            </a:r>
          </a:p>
          <a:p>
            <a:r>
              <a:rPr lang="en-US" altLang="zh-TW" smtClean="0"/>
              <a:t>&lt;SLIDEBUILDS&gt;0&lt;/SLIDEBUILDS&gt;</a:t>
            </a:r>
          </a:p>
          <a:p>
            <a:r>
              <a:rPr lang="en-US" altLang="zh-TW" smtClean="0"/>
              <a:t>&lt;SLIDESCRIPT&gt;&lt;/SLIDESCRIPT&gt;</a:t>
            </a:r>
          </a:p>
          <a:p>
            <a:r>
              <a:rPr lang="en-US" altLang="zh-TW" smtClean="0">
                <a:solidFill>
                  <a:srgbClr val="FFFF99"/>
                </a:solidFill>
              </a:rPr>
              <a:t>&lt;SLIDETRANSITION&gt;</a:t>
            </a:r>
          </a:p>
          <a:p>
            <a:r>
              <a:rPr lang="en-US" altLang="zh-TW" smtClean="0">
                <a:solidFill>
                  <a:srgbClr val="FFFF99"/>
                </a:solidFill>
              </a:rPr>
              <a:t>&lt;/SLIDETRANSITION&gt;</a:t>
            </a:r>
            <a:endParaRPr lang="en-US" altLang="zh-TW" smtClean="0"/>
          </a:p>
          <a:p>
            <a:r>
              <a:rPr lang="en-US" altLang="zh-TW" smtClean="0"/>
              <a:t>&lt;COMMENT&gt;&lt;/COMMENT&gt;</a:t>
            </a:r>
          </a:p>
          <a:p>
            <a:r>
              <a:rPr lang="en-US" altLang="zh-TW" smtClean="0"/>
              <a:t>&lt;ADDITIONALINFORMATION&gt;</a:t>
            </a:r>
          </a:p>
          <a:p>
            <a:r>
              <a:rPr lang="en-US" altLang="zh-TW" smtClean="0"/>
              <a:t>&lt;ITEM&gt;&lt;/ITEM&gt;</a:t>
            </a:r>
          </a:p>
          <a:p>
            <a:r>
              <a:rPr lang="en-US" altLang="zh-TW" smtClean="0"/>
              <a:t>&lt;/ADDITIONALINFORMATION&gt;</a:t>
            </a:r>
          </a:p>
          <a:p>
            <a:endParaRPr lang="en-US" altLang="zh-TW" smtClean="0"/>
          </a:p>
          <a:p>
            <a:endParaRPr lang="en-GB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smtClean="0"/>
              <a:t>&lt;SLIDETITLE INCLUDE= &gt;Agenda: &lt;/SLIDETITLE&gt;</a:t>
            </a:r>
          </a:p>
          <a:p>
            <a:r>
              <a:rPr lang="en-US" altLang="zh-TW" smtClean="0"/>
              <a:t>&lt;KEYWORDS&gt;&lt;/KEYWORDS&gt;</a:t>
            </a:r>
          </a:p>
          <a:p>
            <a:r>
              <a:rPr lang="en-US" altLang="zh-TW" smtClean="0"/>
              <a:t>&lt;KEYMESSAGE&gt;&lt;/KEYMESSAGE&gt;</a:t>
            </a:r>
          </a:p>
          <a:p>
            <a:r>
              <a:rPr lang="en-US" altLang="zh-TW" smtClean="0"/>
              <a:t>&lt;SLIDEBUILDS&gt;0&lt;/SLIDEBUILDS&gt;</a:t>
            </a:r>
          </a:p>
          <a:p>
            <a:r>
              <a:rPr lang="en-US" altLang="zh-TW" smtClean="0"/>
              <a:t>&lt;SLIDESCRIPT&gt;</a:t>
            </a:r>
          </a:p>
          <a:p>
            <a:r>
              <a:rPr lang="en-US" altLang="zh-TW" smtClean="0"/>
              <a:t>[Start by telling them what you are going to tell ‘em, then each subsequent agenda item, tell ‘em what you told ‘em as well]</a:t>
            </a:r>
          </a:p>
          <a:p>
            <a:r>
              <a:rPr lang="en-US" altLang="zh-TW" smtClean="0"/>
              <a:t>&lt;/SLIDESCRIPT&gt;</a:t>
            </a:r>
          </a:p>
          <a:p>
            <a:r>
              <a:rPr lang="en-US" altLang="zh-TW" smtClean="0"/>
              <a:t>&lt;SLIDETRANSITION&gt;</a:t>
            </a:r>
          </a:p>
          <a:p>
            <a:r>
              <a:rPr lang="en-US" altLang="zh-TW" smtClean="0"/>
              <a:t>&lt;TRANSITION LENGTH=&gt;&lt;/TRANSITION&gt;</a:t>
            </a:r>
          </a:p>
          <a:p>
            <a:r>
              <a:rPr lang="en-US" altLang="zh-TW" smtClean="0"/>
              <a:t>&lt;/SLIDETRANSITION&gt;</a:t>
            </a:r>
          </a:p>
          <a:p>
            <a:r>
              <a:rPr lang="en-US" altLang="zh-TW" smtClean="0"/>
              <a:t>&lt;COMMENT&gt;&lt;/COMMENT&gt;</a:t>
            </a:r>
          </a:p>
          <a:p>
            <a:r>
              <a:rPr lang="en-US" altLang="zh-TW" smtClean="0"/>
              <a:t>&lt;ADDITIONALINFORMATION&gt;</a:t>
            </a:r>
          </a:p>
          <a:p>
            <a:r>
              <a:rPr lang="en-US" altLang="zh-TW" smtClean="0"/>
              <a:t>&lt;ITEM&gt;&lt;/ITEM&gt;</a:t>
            </a:r>
          </a:p>
          <a:p>
            <a:r>
              <a:rPr lang="en-US" altLang="zh-TW" smtClean="0"/>
              <a:t>&lt;/ADDITIONALINFORMATION&gt;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61E33-F51B-4485-8742-0170989E56E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61E33-F51B-4485-8742-0170989E56E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250B03-92F5-4495-B298-4E4E9FC8207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B851CF-D5C6-42E5-A1EA-230AAFD9B92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  <a:ea typeface="微軟正黑體" pitchFamily="34" charset="-12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4000" b="0" kern="1200" cap="none" spc="-125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347788"/>
            <a:ext cx="7689851" cy="1660968"/>
          </a:xfrm>
        </p:spPr>
        <p:txBody>
          <a:bodyPr/>
          <a:lstStyle>
            <a:lvl1pPr>
              <a:lnSpc>
                <a:spcPct val="90000"/>
              </a:lnSpc>
              <a:buFontTx/>
              <a:buNone/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lnSpc>
                <a:spcPct val="90000"/>
              </a:lnSpc>
              <a:buFontTx/>
              <a:buNone/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lnSpc>
                <a:spcPct val="90000"/>
              </a:lnSpc>
              <a:buFontTx/>
              <a:buNone/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lnSpc>
                <a:spcPct val="90000"/>
              </a:lnSpc>
              <a:buFontTx/>
              <a:buNone/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lnSpc>
                <a:spcPct val="90000"/>
              </a:lnSpc>
              <a:buFontTx/>
              <a:buNone/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="1" i="0" baseline="0">
                <a:latin typeface="Arial" pitchFamily="34" charset="0"/>
                <a:ea typeface="微軟正黑體" pitchFamily="34" charset="-120"/>
              </a:defRPr>
            </a:lvl1pPr>
            <a:lvl2pPr>
              <a:defRPr sz="2400" baseline="0">
                <a:latin typeface="Arial" pitchFamily="34" charset="0"/>
                <a:ea typeface="微軟正黑體" pitchFamily="34" charset="-120"/>
              </a:defRPr>
            </a:lvl2pPr>
            <a:lvl3pPr>
              <a:defRPr sz="2000"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3338" y="0"/>
            <a:ext cx="9177338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0" y="1143000"/>
            <a:ext cx="4495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312" y="2925354"/>
            <a:ext cx="7689851" cy="138499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normAutofit/>
          </a:bodyPr>
          <a:lstStyle>
            <a:lvl1pPr marL="0" indent="0" algn="ctr">
              <a:buFont typeface="Arial" pitchFamily="34" charset="0"/>
              <a:buNone/>
              <a:defRPr lang="en-US" sz="10000" kern="1200" cap="all" dirty="0" smtClean="0">
                <a:solidFill>
                  <a:schemeClr val="bg1">
                    <a:alpha val="35000"/>
                  </a:schemeClr>
                </a:solidFill>
                <a:effectLst/>
                <a:latin typeface="Arial Black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300" y="3692141"/>
            <a:ext cx="8394699" cy="115449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algn="ctr">
              <a:lnSpc>
                <a:spcPct val="90000"/>
              </a:lnSpc>
              <a:defRPr lang="en-US" sz="4000" b="0" kern="1200" cap="none" spc="-125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4570412" y="4879296"/>
            <a:ext cx="4192587" cy="332399"/>
          </a:xfrm>
        </p:spPr>
        <p:txBody>
          <a:bodyPr rtlCol="0">
            <a:sp3d extrusionH="57150">
              <a:bevelT w="12700" h="12700"/>
            </a:sp3d>
          </a:bodyPr>
          <a:lstStyle>
            <a:lvl1pPr marL="0" indent="0" algn="l" defTabSz="914327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lang="en-US" sz="2400" kern="1200" dirty="0">
                <a:gradFill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50000">
                      <a:srgbClr val="27728D"/>
                    </a:gs>
                    <a:gs pos="100000">
                      <a:schemeClr val="tx1">
                        <a:lumMod val="75000"/>
                        <a:alpha val="85000"/>
                      </a:schemeClr>
                    </a:gs>
                  </a:gsLst>
                  <a:lin ang="16200000" scaled="1"/>
                </a:gradFill>
                <a:effectLst/>
                <a:latin typeface="+mn-lt"/>
                <a:ea typeface="+mn-ea"/>
                <a:cs typeface="+mn-cs"/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 txBox="1">
            <a:spLocks/>
          </p:cNvSpPr>
          <p:nvPr userDrawn="1"/>
        </p:nvSpPr>
        <p:spPr>
          <a:xfrm>
            <a:off x="95250" y="6400800"/>
            <a:ext cx="2133600" cy="36512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363" fontAlgn="auto">
              <a:spcBef>
                <a:spcPts val="0"/>
              </a:spcBef>
              <a:spcAft>
                <a:spcPts val="0"/>
              </a:spcAft>
              <a:defRPr/>
            </a:pPr>
            <a:fld id="{6FC95C0A-4D7D-4C3F-A9E7-FE6EF6AFA685}" type="slidenum">
              <a:rPr kumimoji="0" lang="en-US" sz="1400" smtClean="0">
                <a:latin typeface="+mn-lt"/>
                <a:ea typeface="+mn-ea"/>
              </a:rPr>
              <a:pPr algn="l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sz="1400" dirty="0">
              <a:latin typeface="+mn-lt"/>
              <a:ea typeface="+mn-ea"/>
            </a:endParaRPr>
          </a:p>
        </p:txBody>
      </p:sp>
      <p:pic>
        <p:nvPicPr>
          <p:cNvPr id="4" name="Picture 3" descr="ContentForgroundOrang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312" y="2925354"/>
            <a:ext cx="7689851" cy="138499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normAutofit/>
          </a:bodyPr>
          <a:lstStyle>
            <a:lvl1pPr marL="0" indent="0" algn="ctr">
              <a:buFont typeface="Arial" pitchFamily="34" charset="0"/>
              <a:buNone/>
              <a:defRPr lang="en-US" sz="10000" kern="1200" cap="all" dirty="0" smtClean="0">
                <a:solidFill>
                  <a:schemeClr val="bg1">
                    <a:alpha val="35000"/>
                  </a:schemeClr>
                </a:solidFill>
                <a:effectLst/>
                <a:latin typeface="Arial Black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300" y="3692141"/>
            <a:ext cx="8394699" cy="115449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algn="ctr">
              <a:lnSpc>
                <a:spcPct val="90000"/>
              </a:lnSpc>
              <a:defRPr lang="en-US" sz="4000" b="0" kern="1200" cap="none" spc="-125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4570412" y="4879296"/>
            <a:ext cx="4192587" cy="332399"/>
          </a:xfrm>
        </p:spPr>
        <p:txBody>
          <a:bodyPr rtlCol="0">
            <a:sp3d extrusionH="57150">
              <a:bevelT w="12700" h="12700"/>
            </a:sp3d>
          </a:bodyPr>
          <a:lstStyle>
            <a:lvl1pPr marL="0" indent="0" algn="l" defTabSz="914327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lang="en-US" sz="2400" kern="1200" dirty="0">
                <a:gradFill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50000">
                      <a:srgbClr val="27728D"/>
                    </a:gs>
                    <a:gs pos="100000">
                      <a:schemeClr val="tx1">
                        <a:lumMod val="75000"/>
                        <a:alpha val="85000"/>
                      </a:schemeClr>
                    </a:gs>
                  </a:gsLst>
                  <a:lin ang="16200000" scaled="1"/>
                </a:gradFill>
                <a:effectLst/>
                <a:latin typeface="+mn-lt"/>
                <a:ea typeface="+mn-ea"/>
                <a:cs typeface="+mn-cs"/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4000" b="0" kern="1200" cap="none" spc="-125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347788"/>
            <a:ext cx="8382000" cy="1854867"/>
          </a:xfrm>
        </p:spPr>
        <p:txBody>
          <a:bodyPr/>
          <a:lstStyle>
            <a:lvl1pPr>
              <a:lnSpc>
                <a:spcPct val="90000"/>
              </a:lnSpc>
              <a:defRPr sz="28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1800"/>
            </a:lvl4pPr>
            <a:lvl5pPr>
              <a:lnSpc>
                <a:spcPct val="90000"/>
              </a:lnSpc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:\Slidework\Jobs\TechEd2007 - Brian Marble\Template\Template\images\TE_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64488" y="6243638"/>
            <a:ext cx="8509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4000" b="0" kern="1200" cap="none" spc="-125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839913"/>
            <a:ext cx="8382000" cy="1854867"/>
          </a:xfrm>
        </p:spPr>
        <p:txBody>
          <a:bodyPr/>
          <a:lstStyle>
            <a:lvl1pPr>
              <a:lnSpc>
                <a:spcPct val="90000"/>
              </a:lnSpc>
              <a:defRPr sz="28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1800"/>
            </a:lvl4pPr>
            <a:lvl5pPr>
              <a:lnSpc>
                <a:spcPct val="90000"/>
              </a:lnSpc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8300" y="767292"/>
            <a:ext cx="8394700" cy="443198"/>
          </a:xfrm>
        </p:spPr>
        <p:txBody>
          <a:bodyPr lIns="91440" rIns="91440" rtlCol="0"/>
          <a:lstStyle>
            <a:lvl1pPr marL="384939" indent="-384939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lang="en-US" sz="3200" b="0" kern="1200" baseline="0">
                <a:ln w="18415" cmpd="sng">
                  <a:noFill/>
                  <a:prstDash val="solid"/>
                </a:ln>
                <a:solidFill>
                  <a:srgbClr val="FFFF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219075"/>
            <a:ext cx="84058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346200"/>
            <a:ext cx="8405812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</p:txBody>
      </p:sp>
      <p:sp>
        <p:nvSpPr>
          <p:cNvPr id="788484" name="Line 4"/>
          <p:cNvSpPr>
            <a:spLocks noChangeShapeType="1"/>
          </p:cNvSpPr>
          <p:nvPr/>
        </p:nvSpPr>
        <p:spPr bwMode="auto">
          <a:xfrm>
            <a:off x="0" y="6361113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zh-TW" altLang="en-US">
              <a:latin typeface="Arial" charset="0"/>
              <a:ea typeface="+mn-ea"/>
            </a:endParaRPr>
          </a:p>
        </p:txBody>
      </p:sp>
      <p:sp>
        <p:nvSpPr>
          <p:cNvPr id="788485" name="Line 5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zh-TW" altLang="en-US">
              <a:latin typeface="Arial" charset="0"/>
              <a:ea typeface="+mn-ea"/>
            </a:endParaRPr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0" y="6022975"/>
            <a:ext cx="91440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zh-TW" altLang="en-US">
              <a:latin typeface="Arial" charset="0"/>
              <a:ea typeface="+mn-ea"/>
            </a:endParaRPr>
          </a:p>
        </p:txBody>
      </p:sp>
      <p:pic>
        <p:nvPicPr>
          <p:cNvPr id="2055" name="Picture 7" descr="TechNet_rg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2025" y="6497638"/>
            <a:ext cx="15541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5" r:id="rId5"/>
    <p:sldLayoutId id="2147483716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+mj-lt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9pPr>
    </p:titleStyle>
    <p:bodyStyle>
      <a:lvl1pPr marL="463550" indent="-350838" algn="l" rtl="0" eaLnBrk="0" fontAlgn="base" hangingPunct="0">
        <a:spcBef>
          <a:spcPct val="0"/>
        </a:spcBef>
        <a:spcAft>
          <a:spcPct val="0"/>
        </a:spcAft>
        <a:buChar char="•"/>
        <a:defRPr sz="2800" b="1">
          <a:solidFill>
            <a:schemeClr val="bg1"/>
          </a:solidFill>
          <a:latin typeface="+mn-lt"/>
          <a:ea typeface="微軟正黑體" pitchFamily="34" charset="-120"/>
          <a:cs typeface="+mn-cs"/>
        </a:defRPr>
      </a:lvl1pPr>
      <a:lvl2pPr marL="914400" indent="-112713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微軟正黑體" pitchFamily="34" charset="-120"/>
        </a:defRPr>
      </a:lvl2pPr>
      <a:lvl3pPr marL="12573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微軟正黑體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微軟正黑體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微軟正黑體" pitchFamily="34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0"/>
            <a:ext cx="9144000" cy="1411288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41000">
                <a:schemeClr val="tx1">
                  <a:alpha val="15000"/>
                </a:schemeClr>
              </a:gs>
              <a:gs pos="56000">
                <a:schemeClr val="tx1"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defTabSz="1096963" eaLnBrk="0" hangingPunct="0">
              <a:defRPr/>
            </a:pPr>
            <a:endParaRPr kumimoji="0"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220663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/>
          <a:p>
            <a:r>
              <a:rPr lang="en-US" dirty="0" smtClean="0"/>
              <a:t>Click to Edit Title Text</a:t>
            </a:r>
            <a:endParaRPr lang="en-US" dirty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6713" y="1347788"/>
            <a:ext cx="84074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1" r:id="rId2"/>
    <p:sldLayoutId id="2147483718" r:id="rId3"/>
    <p:sldLayoutId id="2147483712" r:id="rId4"/>
    <p:sldLayoutId id="2147483713" r:id="rId5"/>
    <p:sldLayoutId id="2147483714" r:id="rId6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spc="-125" dirty="0">
          <a:ln w="3175">
            <a:noFill/>
          </a:ln>
          <a:solidFill>
            <a:schemeClr val="bg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84175" indent="-384175" algn="l" defTabSz="91281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Blip>
          <a:blip r:embed="rId9"/>
        </a:buBlip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738188" indent="-361950" algn="l" defTabSz="91281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Blip>
          <a:blip r:embed="rId9"/>
        </a:buBlip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01725" indent="-347663" algn="l" defTabSz="91281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Blip>
          <a:blip r:embed="rId9"/>
        </a:buBlip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419225" indent="-317500" algn="l" defTabSz="91281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Blip>
          <a:blip r:embed="rId9"/>
        </a:buBlip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760538" indent="-317500" algn="l" defTabSz="91281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Blip>
          <a:blip r:embed="rId9"/>
        </a:buBlip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399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2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0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7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Intr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6713" y="43973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Welcome</a:t>
            </a:r>
          </a:p>
        </p:txBody>
      </p:sp>
      <p:sp>
        <p:nvSpPr>
          <p:cNvPr id="765955" name="Rectangle 3"/>
          <p:cNvSpPr>
            <a:spLocks noChangeArrowheads="1"/>
          </p:cNvSpPr>
          <p:nvPr/>
        </p:nvSpPr>
        <p:spPr bwMode="auto">
          <a:xfrm>
            <a:off x="366713" y="0"/>
            <a:ext cx="8478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kumimoji="0" lang="en-US" altLang="zh-TW" sz="4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 pitchFamily="34" charset="-120"/>
                <a:cs typeface="Times New Roman" pitchFamily="18" charset="0"/>
              </a:rPr>
              <a:t>TechNet </a:t>
            </a:r>
            <a:r>
              <a:rPr kumimoji="0" lang="zh-TW" altLang="en-US" sz="4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 pitchFamily="34" charset="-120"/>
                <a:cs typeface="Times New Roman" pitchFamily="18" charset="0"/>
              </a:rPr>
              <a:t>技術講座</a:t>
            </a:r>
            <a:endParaRPr kumimoji="0" lang="en-US" altLang="zh-TW" sz="44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8197" name="Picture 5" descr="TechNet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2025" y="6497638"/>
            <a:ext cx="15541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動態平行群組</a:t>
            </a:r>
          </a:p>
        </p:txBody>
      </p:sp>
      <p:graphicFrame>
        <p:nvGraphicFramePr>
          <p:cNvPr id="11" name="Group 3"/>
          <p:cNvGraphicFramePr>
            <a:graphicFrameLocks noGrp="1"/>
          </p:cNvGraphicFramePr>
          <p:nvPr/>
        </p:nvGraphicFramePr>
        <p:xfrm>
          <a:off x="5451475" y="1100138"/>
          <a:ext cx="3311525" cy="1965325"/>
        </p:xfrm>
        <a:graphic>
          <a:graphicData uri="http://schemas.openxmlformats.org/drawingml/2006/table">
            <a:tbl>
              <a:tblPr/>
              <a:tblGrid>
                <a:gridCol w="627810"/>
                <a:gridCol w="1055549"/>
                <a:gridCol w="807184"/>
                <a:gridCol w="820982"/>
              </a:tblGrid>
              <a:tr h="393065">
                <a:tc gridSpan="2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065">
                <a:tc rowSpan="2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Seattle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Spokane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065">
                <a:tc rowSpan="2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Portland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Eugene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32"/>
          <p:cNvGraphicFramePr>
            <a:graphicFrameLocks noGrp="1"/>
          </p:cNvGraphicFramePr>
          <p:nvPr/>
        </p:nvGraphicFramePr>
        <p:xfrm>
          <a:off x="1597025" y="1100138"/>
          <a:ext cx="3449875" cy="2055815"/>
        </p:xfrm>
        <a:graphic>
          <a:graphicData uri="http://schemas.openxmlformats.org/drawingml/2006/table">
            <a:tbl>
              <a:tblPr/>
              <a:tblGrid>
                <a:gridCol w="703898"/>
                <a:gridCol w="1183477"/>
                <a:gridCol w="781250"/>
                <a:gridCol w="781250"/>
              </a:tblGrid>
              <a:tr h="411163">
                <a:tc gridSpan="2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 rowSpan="2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Seattle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Spokane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 rowSpan="2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Portland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Eugene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21" name="Text Box 61"/>
          <p:cNvSpPr txBox="1">
            <a:spLocks noChangeArrowheads="1"/>
          </p:cNvSpPr>
          <p:nvPr/>
        </p:nvSpPr>
        <p:spPr bwMode="auto">
          <a:xfrm>
            <a:off x="512763" y="1908175"/>
            <a:ext cx="1379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TW" altLang="en-US" sz="24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以前</a:t>
            </a:r>
          </a:p>
        </p:txBody>
      </p:sp>
      <p:sp>
        <p:nvSpPr>
          <p:cNvPr id="14" name="Text Box 62"/>
          <p:cNvSpPr txBox="1">
            <a:spLocks noChangeArrowheads="1"/>
          </p:cNvSpPr>
          <p:nvPr/>
        </p:nvSpPr>
        <p:spPr bwMode="auto">
          <a:xfrm>
            <a:off x="523875" y="4076700"/>
            <a:ext cx="1285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TW" altLang="en-US" sz="24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現在</a:t>
            </a:r>
          </a:p>
        </p:txBody>
      </p:sp>
      <p:graphicFrame>
        <p:nvGraphicFramePr>
          <p:cNvPr id="15" name="Group 63"/>
          <p:cNvGraphicFramePr>
            <a:graphicFrameLocks noGrp="1"/>
          </p:cNvGraphicFramePr>
          <p:nvPr/>
        </p:nvGraphicFramePr>
        <p:xfrm>
          <a:off x="2212975" y="3536950"/>
          <a:ext cx="5178426" cy="2592390"/>
        </p:xfrm>
        <a:graphic>
          <a:graphicData uri="http://schemas.openxmlformats.org/drawingml/2006/table">
            <a:tbl>
              <a:tblPr/>
              <a:tblGrid>
                <a:gridCol w="690963"/>
                <a:gridCol w="1161729"/>
                <a:gridCol w="766893"/>
                <a:gridCol w="766893"/>
                <a:gridCol w="888381"/>
                <a:gridCol w="903567"/>
              </a:tblGrid>
              <a:tr h="432065">
                <a:tc rowSpan="2" gridSpan="2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206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65">
                <a:tc rowSpan="2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Seattle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Spokane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65">
                <a:tc rowSpan="2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Portland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Eugene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6" name="AutoShape 107"/>
          <p:cNvCxnSpPr>
            <a:cxnSpLocks noChangeShapeType="1"/>
          </p:cNvCxnSpPr>
          <p:nvPr/>
        </p:nvCxnSpPr>
        <p:spPr bwMode="auto">
          <a:xfrm rot="5400000">
            <a:off x="6965156" y="2561432"/>
            <a:ext cx="731837" cy="1949450"/>
          </a:xfrm>
          <a:prstGeom prst="curvedConnector3">
            <a:avLst>
              <a:gd name="adj1" fmla="val 131236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7" name="AutoShape 108"/>
          <p:cNvCxnSpPr>
            <a:cxnSpLocks noChangeShapeType="1"/>
          </p:cNvCxnSpPr>
          <p:nvPr/>
        </p:nvCxnSpPr>
        <p:spPr bwMode="auto">
          <a:xfrm rot="5400000">
            <a:off x="4533107" y="3345656"/>
            <a:ext cx="381000" cy="1587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混和動態靜態資料行</a:t>
            </a:r>
          </a:p>
        </p:txBody>
      </p:sp>
      <p:graphicFrame>
        <p:nvGraphicFramePr>
          <p:cNvPr id="18" name="Group 3"/>
          <p:cNvGraphicFramePr>
            <a:graphicFrameLocks noGrp="1"/>
          </p:cNvGraphicFramePr>
          <p:nvPr>
            <p:ph sz="quarter" idx="4294967295"/>
          </p:nvPr>
        </p:nvGraphicFramePr>
        <p:xfrm>
          <a:off x="5348288" y="1169988"/>
          <a:ext cx="3454801" cy="2127860"/>
        </p:xfrm>
        <a:graphic>
          <a:graphicData uri="http://schemas.openxmlformats.org/drawingml/2006/table">
            <a:tbl>
              <a:tblPr/>
              <a:tblGrid>
                <a:gridCol w="814237"/>
                <a:gridCol w="1164283"/>
                <a:gridCol w="677263"/>
                <a:gridCol w="799018"/>
              </a:tblGrid>
              <a:tr h="425572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572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Seattle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572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Spokane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572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Portland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572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Eugene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Group 66"/>
          <p:cNvGraphicFramePr>
            <a:graphicFrameLocks noGrp="1"/>
          </p:cNvGraphicFramePr>
          <p:nvPr>
            <p:ph sz="quarter" idx="4294967295"/>
          </p:nvPr>
        </p:nvGraphicFramePr>
        <p:xfrm>
          <a:off x="1892300" y="3830638"/>
          <a:ext cx="5484929" cy="2212975"/>
        </p:xfrm>
        <a:graphic>
          <a:graphicData uri="http://schemas.openxmlformats.org/drawingml/2006/table">
            <a:tbl>
              <a:tblPr/>
              <a:tblGrid>
                <a:gridCol w="878574"/>
                <a:gridCol w="1256279"/>
                <a:gridCol w="829308"/>
                <a:gridCol w="829308"/>
                <a:gridCol w="829308"/>
                <a:gridCol w="862152"/>
              </a:tblGrid>
              <a:tr h="510687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572">
                <a:tc rowSpan="2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Seattle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Spokane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572">
                <a:tc rowSpan="2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Portland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Eugene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Group 35"/>
          <p:cNvGraphicFramePr>
            <a:graphicFrameLocks noGrp="1"/>
          </p:cNvGraphicFramePr>
          <p:nvPr/>
        </p:nvGraphicFramePr>
        <p:xfrm>
          <a:off x="1563688" y="1169988"/>
          <a:ext cx="3393923" cy="2127860"/>
        </p:xfrm>
        <a:graphic>
          <a:graphicData uri="http://schemas.openxmlformats.org/drawingml/2006/table">
            <a:tbl>
              <a:tblPr/>
              <a:tblGrid>
                <a:gridCol w="692482"/>
                <a:gridCol w="1164283"/>
                <a:gridCol w="768579"/>
                <a:gridCol w="768579"/>
              </a:tblGrid>
              <a:tr h="425572">
                <a:tc gridSpan="2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572">
                <a:tc rowSpan="2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Seattle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Spokane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572">
                <a:tc rowSpan="2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Portland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Eugene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90" name="Text Box 64"/>
          <p:cNvSpPr txBox="1">
            <a:spLocks noChangeArrowheads="1"/>
          </p:cNvSpPr>
          <p:nvPr/>
        </p:nvSpPr>
        <p:spPr bwMode="auto">
          <a:xfrm>
            <a:off x="371475" y="1893888"/>
            <a:ext cx="1520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TW" altLang="en-US" sz="24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以前</a:t>
            </a:r>
          </a:p>
        </p:txBody>
      </p:sp>
      <p:sp>
        <p:nvSpPr>
          <p:cNvPr id="22" name="Text Box 65"/>
          <p:cNvSpPr txBox="1">
            <a:spLocks noChangeArrowheads="1"/>
          </p:cNvSpPr>
          <p:nvPr/>
        </p:nvSpPr>
        <p:spPr bwMode="auto">
          <a:xfrm>
            <a:off x="417513" y="4138613"/>
            <a:ext cx="1417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TW" altLang="en-US" sz="24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現在</a:t>
            </a:r>
          </a:p>
        </p:txBody>
      </p:sp>
      <p:cxnSp>
        <p:nvCxnSpPr>
          <p:cNvPr id="23" name="AutoShape 108"/>
          <p:cNvCxnSpPr>
            <a:cxnSpLocks noChangeShapeType="1"/>
          </p:cNvCxnSpPr>
          <p:nvPr/>
        </p:nvCxnSpPr>
        <p:spPr bwMode="auto">
          <a:xfrm rot="16200000" flipH="1">
            <a:off x="3629026" y="3305175"/>
            <a:ext cx="533400" cy="517525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4" name="AutoShape 109"/>
          <p:cNvCxnSpPr>
            <a:cxnSpLocks noChangeShapeType="1"/>
          </p:cNvCxnSpPr>
          <p:nvPr/>
        </p:nvCxnSpPr>
        <p:spPr bwMode="auto">
          <a:xfrm rot="5400000">
            <a:off x="6961188" y="2598738"/>
            <a:ext cx="457200" cy="185420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階層資料列以及動態標頭</a:t>
            </a:r>
          </a:p>
        </p:txBody>
      </p:sp>
      <p:graphicFrame>
        <p:nvGraphicFramePr>
          <p:cNvPr id="10" name="Group 45"/>
          <p:cNvGraphicFramePr>
            <a:graphicFrameLocks noGrp="1"/>
          </p:cNvGraphicFramePr>
          <p:nvPr/>
        </p:nvGraphicFramePr>
        <p:xfrm>
          <a:off x="234950" y="1898650"/>
          <a:ext cx="5022850" cy="3286125"/>
        </p:xfrm>
        <a:graphic>
          <a:graphicData uri="http://schemas.openxmlformats.org/drawingml/2006/table">
            <a:tbl>
              <a:tblPr/>
              <a:tblGrid>
                <a:gridCol w="679450"/>
                <a:gridCol w="1365250"/>
                <a:gridCol w="1365250"/>
                <a:gridCol w="971550"/>
                <a:gridCol w="641350"/>
              </a:tblGrid>
              <a:tr h="365125">
                <a:tc gridSpan="3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rowSpan="7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Washington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Seattle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Spokane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Oregon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Portland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Eugene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101"/>
          <p:cNvGraphicFramePr>
            <a:graphicFrameLocks noGrp="1"/>
          </p:cNvGraphicFramePr>
          <p:nvPr/>
        </p:nvGraphicFramePr>
        <p:xfrm>
          <a:off x="5486400" y="1900238"/>
          <a:ext cx="3352799" cy="3291840"/>
        </p:xfrm>
        <a:graphic>
          <a:graphicData uri="http://schemas.openxmlformats.org/drawingml/2006/table">
            <a:tbl>
              <a:tblPr/>
              <a:tblGrid>
                <a:gridCol w="1957095"/>
                <a:gridCol w="697852"/>
                <a:gridCol w="697852"/>
              </a:tblGrid>
              <a:tr h="36512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Washington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Seattle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Spokane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Oregon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Portland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Eugene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501" name="Text Box 93"/>
          <p:cNvSpPr txBox="1">
            <a:spLocks noChangeArrowheads="1"/>
          </p:cNvSpPr>
          <p:nvPr/>
        </p:nvSpPr>
        <p:spPr bwMode="auto">
          <a:xfrm>
            <a:off x="2055813" y="1268413"/>
            <a:ext cx="1922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TW" altLang="en-US" sz="24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以前</a:t>
            </a:r>
          </a:p>
        </p:txBody>
      </p:sp>
      <p:sp>
        <p:nvSpPr>
          <p:cNvPr id="13" name="Text Box 94"/>
          <p:cNvSpPr txBox="1">
            <a:spLocks noChangeArrowheads="1"/>
          </p:cNvSpPr>
          <p:nvPr/>
        </p:nvSpPr>
        <p:spPr bwMode="auto">
          <a:xfrm>
            <a:off x="6629400" y="1316038"/>
            <a:ext cx="1285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TW" altLang="en-US" sz="24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現在</a:t>
            </a:r>
          </a:p>
        </p:txBody>
      </p:sp>
      <p:sp>
        <p:nvSpPr>
          <p:cNvPr id="14" name="Text Box 95"/>
          <p:cNvSpPr txBox="1">
            <a:spLocks noChangeArrowheads="1"/>
          </p:cNvSpPr>
          <p:nvPr/>
        </p:nvSpPr>
        <p:spPr bwMode="auto">
          <a:xfrm rot="-5400000">
            <a:off x="2241550" y="5181600"/>
            <a:ext cx="611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latin typeface="Garamond" pitchFamily="18" charset="0"/>
                <a:ea typeface="+mn-ea"/>
              </a:rPr>
              <a:t>...</a:t>
            </a:r>
          </a:p>
        </p:txBody>
      </p:sp>
      <p:sp>
        <p:nvSpPr>
          <p:cNvPr id="15" name="Text Box 96"/>
          <p:cNvSpPr txBox="1">
            <a:spLocks noChangeArrowheads="1"/>
          </p:cNvSpPr>
          <p:nvPr/>
        </p:nvSpPr>
        <p:spPr bwMode="auto">
          <a:xfrm rot="-5400000">
            <a:off x="6905625" y="5445125"/>
            <a:ext cx="611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Garamond" pitchFamily="18" charset="0"/>
                <a:ea typeface="+mn-ea"/>
              </a:rPr>
              <a:t>...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資料視覺化全新升級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19188"/>
            <a:ext cx="8382000" cy="4572000"/>
          </a:xfrm>
        </p:spPr>
        <p:txBody>
          <a:bodyPr/>
          <a:lstStyle/>
          <a:p>
            <a:r>
              <a:rPr lang="zh-TW" altLang="en-US" sz="2800" dirty="0" smtClean="0"/>
              <a:t>新增圖表類型</a:t>
            </a:r>
          </a:p>
          <a:p>
            <a:pPr lvl="1"/>
            <a:r>
              <a:rPr lang="zh-TW" altLang="en-US" sz="2000" dirty="0" smtClean="0"/>
              <a:t>堆疊圖、範圍圖、箱型圖、金字塔圖、甜甜圈圖</a:t>
            </a:r>
            <a:r>
              <a:rPr lang="en-US" altLang="zh-TW" sz="2000" dirty="0" smtClean="0"/>
              <a:t>…</a:t>
            </a:r>
          </a:p>
          <a:p>
            <a:r>
              <a:rPr lang="zh-TW" altLang="en-US" sz="2800" dirty="0" smtClean="0"/>
              <a:t>強化圖表功能</a:t>
            </a:r>
          </a:p>
          <a:p>
            <a:pPr lvl="1"/>
            <a:r>
              <a:rPr lang="zh-TW" altLang="en-US" sz="2000" dirty="0" smtClean="0"/>
              <a:t>混合圖表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雙軸圖表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導出數列</a:t>
            </a:r>
          </a:p>
          <a:p>
            <a:pPr lvl="1"/>
            <a:r>
              <a:rPr lang="zh-TW" altLang="en-US" sz="2000" dirty="0" smtClean="0"/>
              <a:t>刻度斷層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多重圖例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自動數列標籤</a:t>
            </a:r>
          </a:p>
          <a:p>
            <a:r>
              <a:rPr lang="zh-TW" altLang="en-US" sz="2800" dirty="0" smtClean="0"/>
              <a:t>量測軌</a:t>
            </a:r>
          </a:p>
          <a:p>
            <a:pPr lvl="1"/>
            <a:r>
              <a:rPr lang="zh-TW" altLang="en-US" sz="2000" dirty="0" smtClean="0"/>
              <a:t>各種儀表板型態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資料視覺化的價值</a:t>
            </a:r>
            <a:endParaRPr lang="en-US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14463"/>
            <a:ext cx="3433852" cy="401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5331" y="1324813"/>
            <a:ext cx="5048866" cy="432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新圖表功能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7779589" cy="5096780"/>
          </a:xfrm>
        </p:spPr>
        <p:txBody>
          <a:bodyPr/>
          <a:lstStyle/>
          <a:p>
            <a:r>
              <a:rPr lang="zh-TW" altLang="en-US" dirty="0" smtClean="0"/>
              <a:t>多重圖表標題</a:t>
            </a:r>
            <a:r>
              <a:rPr lang="en-US" altLang="zh-TW" dirty="0" smtClean="0"/>
              <a:t>(</a:t>
            </a:r>
            <a:r>
              <a:rPr lang="zh-TW" altLang="en-US" dirty="0" smtClean="0"/>
              <a:t>標題支援運算式</a:t>
            </a:r>
            <a:r>
              <a:rPr lang="en-US" altLang="zh-TW" dirty="0" smtClean="0"/>
              <a:t>)</a:t>
            </a:r>
            <a:endParaRPr lang="en-US" dirty="0" smtClean="0"/>
          </a:p>
          <a:p>
            <a:r>
              <a:rPr lang="zh-TW" altLang="en-US" dirty="0" smtClean="0"/>
              <a:t>多重圖例</a:t>
            </a:r>
            <a:endParaRPr lang="en-US" dirty="0" smtClean="0"/>
          </a:p>
          <a:p>
            <a:r>
              <a:rPr lang="zh-TW" altLang="en-US" dirty="0" smtClean="0"/>
              <a:t>資料點的工具提示</a:t>
            </a:r>
            <a:endParaRPr lang="en-US" dirty="0" smtClean="0"/>
          </a:p>
          <a:p>
            <a:r>
              <a:rPr lang="zh-TW" altLang="en-US" dirty="0" smtClean="0"/>
              <a:t>多重圖表區域</a:t>
            </a:r>
            <a:endParaRPr lang="en-US" dirty="0" smtClean="0"/>
          </a:p>
          <a:p>
            <a:r>
              <a:rPr lang="zh-TW" altLang="en-US" dirty="0" smtClean="0"/>
              <a:t>雙軸圖表</a:t>
            </a:r>
            <a:endParaRPr lang="en-US" dirty="0" smtClean="0"/>
          </a:p>
          <a:p>
            <a:r>
              <a:rPr lang="zh-TW" altLang="en-US" dirty="0" smtClean="0"/>
              <a:t>客製化圖表調色盤</a:t>
            </a:r>
            <a:endParaRPr lang="en-US" dirty="0" smtClean="0"/>
          </a:p>
          <a:p>
            <a:r>
              <a:rPr lang="zh-TW" altLang="en-US" dirty="0" smtClean="0"/>
              <a:t>導出數列</a:t>
            </a:r>
            <a:endParaRPr lang="en-US" dirty="0" smtClean="0"/>
          </a:p>
          <a:p>
            <a:pPr lvl="1"/>
            <a:r>
              <a:rPr lang="zh-TW" altLang="en-US" dirty="0" smtClean="0"/>
              <a:t>平均值、移動平均、保歷加通道</a:t>
            </a:r>
            <a:r>
              <a:rPr lang="en-US" altLang="zh-TW" dirty="0" smtClean="0"/>
              <a:t>(</a:t>
            </a:r>
            <a:r>
              <a:rPr lang="en-US" dirty="0" smtClean="0"/>
              <a:t>Bollinger Bands)</a:t>
            </a:r>
            <a:r>
              <a:rPr lang="zh-TW" altLang="en-US" dirty="0" smtClean="0"/>
              <a:t>、標準差</a:t>
            </a:r>
            <a:r>
              <a:rPr lang="en-US" altLang="zh-TW" dirty="0" smtClean="0"/>
              <a:t>…</a:t>
            </a:r>
            <a:r>
              <a:rPr lang="en-US" dirty="0" smtClean="0"/>
              <a:t> </a:t>
            </a:r>
          </a:p>
          <a:p>
            <a:r>
              <a:rPr lang="zh-TW" altLang="en-US" dirty="0" smtClean="0"/>
              <a:t>刻度斷層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</a:rPr>
              <a:t>圖表範例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1448" t="1365" r="2483" b="2748"/>
          <a:stretch>
            <a:fillRect/>
          </a:stretch>
        </p:blipFill>
        <p:spPr bwMode="auto">
          <a:xfrm>
            <a:off x="730250" y="1038386"/>
            <a:ext cx="7468353" cy="5098943"/>
          </a:xfrm>
          <a:prstGeom prst="roundRect">
            <a:avLst>
              <a:gd name="adj" fmla="val 2969"/>
            </a:avLst>
          </a:prstGeom>
          <a:noFill/>
          <a:ln>
            <a:noFill/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519363" y="2017713"/>
            <a:ext cx="1100137" cy="1697037"/>
            <a:chOff x="2519930" y="2018434"/>
            <a:chExt cx="1098962" cy="1697041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519930" y="2018434"/>
              <a:ext cx="1098962" cy="882953"/>
            </a:xfrm>
            <a:prstGeom prst="roundRect">
              <a:avLst>
                <a:gd name="adj" fmla="val 9033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r>
                <a:rPr lang="zh-TW" alt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刻度斷層</a:t>
              </a:r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9474" name="Picture 56" descr="D:\Pennie's documents\MS Image\NEWFeb15\Arrows Arrow\arrow-2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2674088" y="3194950"/>
              <a:ext cx="705476" cy="335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329363" y="1171575"/>
            <a:ext cx="1855787" cy="1071563"/>
            <a:chOff x="6329930" y="1171307"/>
            <a:chExt cx="1855059" cy="1072253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6329930" y="1360607"/>
              <a:ext cx="1098962" cy="882953"/>
            </a:xfrm>
            <a:prstGeom prst="roundRect">
              <a:avLst>
                <a:gd name="adj" fmla="val 9033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r>
                <a:rPr lang="zh-TW" alt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區域效果</a:t>
              </a:r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9470" name="Picture 56" descr="D:\Pennie's documents\MS Image\NEWFeb15\Arrows Arrow\arrow-2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1078527">
              <a:off x="7479513" y="1171307"/>
              <a:ext cx="705476" cy="335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6623050" y="2622550"/>
            <a:ext cx="1836738" cy="882650"/>
            <a:chOff x="6622987" y="2622247"/>
            <a:chExt cx="1836052" cy="882953"/>
          </a:xfrm>
        </p:grpSpPr>
        <p:pic>
          <p:nvPicPr>
            <p:cNvPr id="19463" name="Picture 56" descr="D:\Pennie's documents\MS Image\NEWFeb15\Arrows Arrow\arrow-2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9142731">
              <a:off x="6622987" y="3023260"/>
              <a:ext cx="705476" cy="335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ounded Rectangle 10"/>
            <p:cNvSpPr/>
            <p:nvPr/>
          </p:nvSpPr>
          <p:spPr bwMode="auto">
            <a:xfrm>
              <a:off x="7360077" y="2622247"/>
              <a:ext cx="1098962" cy="882953"/>
            </a:xfrm>
            <a:prstGeom prst="roundRect">
              <a:avLst>
                <a:gd name="adj" fmla="val 9033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r>
                <a:rPr lang="zh-TW" alt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圖型配色</a:t>
              </a:r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</a:rPr>
              <a:t>圖表範例</a:t>
            </a:r>
            <a:endParaRPr lang="zh-TW" altLang="en-US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450" t="1450" r="1351" b="1615"/>
          <a:stretch>
            <a:fillRect/>
          </a:stretch>
        </p:blipFill>
        <p:spPr bwMode="auto">
          <a:xfrm>
            <a:off x="381000" y="991892"/>
            <a:ext cx="8305800" cy="4773477"/>
          </a:xfrm>
          <a:prstGeom prst="roundRect">
            <a:avLst>
              <a:gd name="adj" fmla="val 4078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040188" y="3703638"/>
            <a:ext cx="1862137" cy="927100"/>
            <a:chOff x="4039900" y="3704237"/>
            <a:chExt cx="1863188" cy="925881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4788567" y="3777787"/>
              <a:ext cx="1114521" cy="620594"/>
            </a:xfrm>
            <a:prstGeom prst="roundRect">
              <a:avLst>
                <a:gd name="adj" fmla="val 9033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r>
                <a:rPr lang="zh-TW" alt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多重圖表區域</a:t>
              </a: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20504" name="Picture 56" descr="D:\Pennie's documents\MS Image\NEWFeb15\Arrows Arrow\arrow-2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8448890">
              <a:off x="4039901" y="4294545"/>
              <a:ext cx="705476" cy="335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5" name="Picture 56" descr="D:\Pennie's documents\MS Image\NEWFeb15\Arrows Arrow\arrow-2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9247557">
              <a:off x="4039900" y="3704237"/>
              <a:ext cx="705476" cy="335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410325" y="2997200"/>
            <a:ext cx="2063750" cy="766763"/>
            <a:chOff x="6410847" y="2996737"/>
            <a:chExt cx="2063750" cy="766965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7360076" y="3143108"/>
              <a:ext cx="1114521" cy="620594"/>
            </a:xfrm>
            <a:prstGeom prst="roundRect">
              <a:avLst>
                <a:gd name="adj" fmla="val 9033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r>
                <a:rPr lang="zh-TW" alt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導出數列</a:t>
              </a: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20500" name="Picture 56" descr="D:\Pennie's documents\MS Image\NEWFeb15\Arrows Arrow\arrow-21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9247557">
              <a:off x="6410847" y="2996737"/>
              <a:ext cx="875764" cy="35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106613" y="2668588"/>
            <a:ext cx="1114425" cy="1582737"/>
            <a:chOff x="2107099" y="2668484"/>
            <a:chExt cx="1114521" cy="1583284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2107099" y="3631174"/>
              <a:ext cx="1114521" cy="620594"/>
            </a:xfrm>
            <a:prstGeom prst="roundRect">
              <a:avLst>
                <a:gd name="adj" fmla="val 9033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r>
                <a:rPr lang="zh-TW" alt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微軟正黑體" pitchFamily="34" charset="-120"/>
                </a:rPr>
                <a:t>隔行換色</a:t>
              </a: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微軟正黑體" pitchFamily="34" charset="-120"/>
              </a:endParaRPr>
            </a:p>
          </p:txBody>
        </p:sp>
        <p:pic>
          <p:nvPicPr>
            <p:cNvPr id="20496" name="Picture 56" descr="D:\Pennie's documents\MS Image\NEWFeb15\Arrows Arrow\arrow-21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7336511">
              <a:off x="1852351" y="2929218"/>
              <a:ext cx="875764" cy="35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2581275" y="1782763"/>
            <a:ext cx="2206625" cy="2682875"/>
            <a:chOff x="2581154" y="1783325"/>
            <a:chExt cx="2207253" cy="2681831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2581154" y="2080166"/>
              <a:ext cx="1300223" cy="620594"/>
            </a:xfrm>
            <a:prstGeom prst="roundRect">
              <a:avLst>
                <a:gd name="adj" fmla="val 9033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zh-TW" alt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多重圖例</a:t>
              </a: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20491" name="Picture 56" descr="D:\Pennie's documents\MS Image\NEWFeb15\Arrows Arrow\arrow-21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2043905">
              <a:off x="3912643" y="1783325"/>
              <a:ext cx="875764" cy="35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2" name="Picture 56" descr="D:\Pennie's documents\MS Image\NEWFeb15\Arrows Arrow\arrow-21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6066237">
              <a:off x="2092306" y="3449016"/>
              <a:ext cx="1677984" cy="35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7054" y="228600"/>
            <a:ext cx="8375946" cy="664797"/>
          </a:xfrm>
        </p:spPr>
        <p:txBody>
          <a:bodyPr/>
          <a:lstStyle/>
          <a:p>
            <a:r>
              <a:rPr lang="zh-TW" altLang="en-US" dirty="0" smtClean="0"/>
              <a:t>圓餅圖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354765"/>
          </a:xfrm>
        </p:spPr>
        <p:txBody>
          <a:bodyPr/>
          <a:lstStyle/>
          <a:p>
            <a:r>
              <a:rPr lang="zh-TW" altLang="en-US" dirty="0" smtClean="0"/>
              <a:t>小面積「其他」</a:t>
            </a:r>
            <a:endParaRPr lang="en-US" altLang="zh-TW" dirty="0" smtClean="0"/>
          </a:p>
          <a:p>
            <a:pPr lvl="1"/>
            <a:r>
              <a:rPr lang="en-US" dirty="0" smtClean="0"/>
              <a:t>Custom Attribute. </a:t>
            </a:r>
            <a:r>
              <a:rPr lang="en-US" dirty="0" err="1" smtClean="0"/>
              <a:t>CollectedStyle</a:t>
            </a:r>
            <a:r>
              <a:rPr lang="en-US" dirty="0" smtClean="0"/>
              <a:t>=</a:t>
            </a:r>
            <a:r>
              <a:rPr lang="en-US" dirty="0" err="1" smtClean="0"/>
              <a:t>SingleSlice</a:t>
            </a:r>
            <a:endParaRPr lang="en-US" dirty="0" smtClean="0"/>
          </a:p>
          <a:p>
            <a:pPr lvl="1"/>
            <a:r>
              <a:rPr lang="en-US" dirty="0" err="1" smtClean="0"/>
              <a:t>CollectedThresholdUsePercent</a:t>
            </a:r>
            <a:endParaRPr lang="en-US" dirty="0" smtClean="0"/>
          </a:p>
          <a:p>
            <a:pPr lvl="1"/>
            <a:r>
              <a:rPr lang="en-US" dirty="0" err="1" smtClean="0"/>
              <a:t>CollectedThreshold</a:t>
            </a:r>
            <a:endParaRPr lang="en-US" altLang="zh-TW" dirty="0" smtClean="0"/>
          </a:p>
          <a:p>
            <a:r>
              <a:rPr lang="zh-TW" altLang="en-US" dirty="0" smtClean="0"/>
              <a:t>小面積新圓餅圖</a:t>
            </a:r>
            <a:endParaRPr lang="en-US" altLang="zh-TW" dirty="0" smtClean="0"/>
          </a:p>
          <a:p>
            <a:pPr lvl="1"/>
            <a:r>
              <a:rPr lang="en-US" dirty="0" smtClean="0"/>
              <a:t>Custom Attribute. </a:t>
            </a:r>
            <a:r>
              <a:rPr lang="en-US" dirty="0" err="1" smtClean="0"/>
              <a:t>CollectedStyle</a:t>
            </a:r>
            <a:r>
              <a:rPr lang="en-US" dirty="0" smtClean="0"/>
              <a:t>=</a:t>
            </a:r>
            <a:r>
              <a:rPr lang="en-US" dirty="0" err="1" smtClean="0"/>
              <a:t>CollectedPie</a:t>
            </a:r>
            <a:endParaRPr lang="en-US" dirty="0" smtClean="0"/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429132"/>
            <a:ext cx="3682992" cy="207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857760"/>
            <a:ext cx="50927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</a:rPr>
              <a:t>量測軌範例</a:t>
            </a:r>
            <a:endParaRPr lang="zh-TW" altLang="en-US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3185" y="1157469"/>
            <a:ext cx="3143250" cy="4305782"/>
          </a:xfrm>
          <a:prstGeom prst="rect">
            <a:avLst/>
          </a:prstGeom>
          <a:ln w="127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815" y="1134318"/>
            <a:ext cx="4452711" cy="432893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le 6"/>
          <p:cNvSpPr/>
          <p:nvPr/>
        </p:nvSpPr>
        <p:spPr bwMode="auto">
          <a:xfrm>
            <a:off x="1342663" y="5629735"/>
            <a:ext cx="2095017" cy="88295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zh-TW" alt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微軟正黑體" pitchFamily="34" charset="-120"/>
              </a:rPr>
              <a:t>雷達型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853440" y="5629735"/>
            <a:ext cx="2248838" cy="88295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zh-TW" alt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微軟正黑體" pitchFamily="34" charset="-120"/>
              </a:rPr>
              <a:t>線性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81000" y="4038600"/>
            <a:ext cx="8132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kumimoji="0" lang="en-GB" altLang="zh-TW" sz="3200" b="1">
              <a:solidFill>
                <a:schemeClr val="tx2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15888"/>
            <a:ext cx="9115425" cy="2614612"/>
          </a:xfrm>
        </p:spPr>
        <p:txBody>
          <a:bodyPr/>
          <a:lstStyle/>
          <a:p>
            <a:r>
              <a:rPr lang="en-US" altLang="zh-TW" sz="4800" dirty="0" smtClean="0">
                <a:ea typeface="新細明體" pitchFamily="18" charset="-120"/>
                <a:cs typeface="Times New Roman" pitchFamily="18" charset="0"/>
              </a:rPr>
              <a:t/>
            </a:r>
            <a:br>
              <a:rPr lang="en-US" altLang="zh-TW" sz="4800" dirty="0" smtClean="0">
                <a:ea typeface="新細明體" pitchFamily="18" charset="-120"/>
                <a:cs typeface="Times New Roman" pitchFamily="18" charset="0"/>
              </a:rPr>
            </a:br>
            <a:r>
              <a:rPr lang="en-US" altLang="zh-TW" sz="4800" dirty="0" smtClean="0">
                <a:ea typeface="新細明體" pitchFamily="18" charset="-120"/>
                <a:cs typeface="Times New Roman" pitchFamily="18" charset="0"/>
              </a:rPr>
              <a:t/>
            </a:r>
            <a:br>
              <a:rPr lang="en-US" altLang="zh-TW" sz="4800" dirty="0" smtClean="0">
                <a:ea typeface="新細明體" pitchFamily="18" charset="-120"/>
                <a:cs typeface="Times New Roman" pitchFamily="18" charset="0"/>
              </a:rPr>
            </a:br>
            <a:r>
              <a:rPr lang="en-US" altLang="zh-TW" sz="4800" dirty="0" smtClean="0">
                <a:ea typeface="新細明體" pitchFamily="18" charset="-120"/>
                <a:cs typeface="Times New Roman" pitchFamily="18" charset="0"/>
              </a:rPr>
              <a:t>SQL </a:t>
            </a:r>
            <a:r>
              <a:rPr lang="en-US" altLang="zh-TW" sz="4800" dirty="0" smtClean="0">
                <a:ea typeface="新細明體" pitchFamily="18" charset="-120"/>
                <a:cs typeface="Times New Roman" pitchFamily="18" charset="0"/>
              </a:rPr>
              <a:t>Server </a:t>
            </a:r>
            <a:r>
              <a:rPr lang="en-US" altLang="zh-TW" sz="4800" dirty="0" smtClean="0">
                <a:ea typeface="新細明體" pitchFamily="18" charset="-120"/>
                <a:cs typeface="Times New Roman" pitchFamily="18" charset="0"/>
              </a:rPr>
              <a:t>2008</a:t>
            </a:r>
            <a:r>
              <a:rPr lang="zh-TW" altLang="en-US" sz="4800" dirty="0" smtClean="0">
                <a:ea typeface="新細明體" pitchFamily="18" charset="-120"/>
                <a:cs typeface="Times New Roman" pitchFamily="18" charset="0"/>
              </a:rPr>
              <a:t>商業智慧</a:t>
            </a:r>
            <a:endParaRPr lang="en-US" altLang="zh-TW" sz="4800" dirty="0" smtClean="0">
              <a:ea typeface="新細明體" pitchFamily="18" charset="-120"/>
              <a:cs typeface="Times New Roman" pitchFamily="18" charset="0"/>
            </a:endParaRPr>
          </a:p>
        </p:txBody>
      </p:sp>
      <p:pic>
        <p:nvPicPr>
          <p:cNvPr id="9220" name="Picture 4" descr="Windows Server System logo reverse vert  1 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07013"/>
            <a:ext cx="62515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Users\a-sseim.REDMOND\Desktop\SQL08_v_rgb_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1900" y="246063"/>
            <a:ext cx="1800225" cy="12684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量測軌結構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64386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豐富的圖型呈現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3" y="1016000"/>
            <a:ext cx="8196262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報表設計工具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526572"/>
          </a:xfrm>
        </p:spPr>
        <p:txBody>
          <a:bodyPr/>
          <a:lstStyle/>
          <a:p>
            <a:r>
              <a:rPr lang="zh-TW" altLang="en-US" dirty="0" smtClean="0"/>
              <a:t>報表設計師</a:t>
            </a:r>
            <a:endParaRPr lang="en-US" altLang="zh-TW" dirty="0" smtClean="0"/>
          </a:p>
          <a:p>
            <a:r>
              <a:rPr lang="zh-TW" altLang="en-US" dirty="0" smtClean="0"/>
              <a:t>報表產生器</a:t>
            </a:r>
            <a:r>
              <a:rPr lang="en-US" altLang="zh-TW" dirty="0" smtClean="0"/>
              <a:t>1.0</a:t>
            </a:r>
          </a:p>
          <a:p>
            <a:r>
              <a:rPr lang="zh-TW" altLang="en-US" dirty="0" smtClean="0"/>
              <a:t>報表產生器</a:t>
            </a:r>
            <a:r>
              <a:rPr lang="en-US" altLang="zh-TW" dirty="0" smtClean="0"/>
              <a:t>2.0</a:t>
            </a:r>
            <a:endParaRPr lang="zh-TW" alt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714744" y="1214422"/>
            <a:ext cx="3667132" cy="3529010"/>
            <a:chOff x="144" y="768"/>
            <a:chExt cx="2592" cy="1920"/>
          </a:xfrm>
          <a:solidFill>
            <a:srgbClr val="00B0F0">
              <a:alpha val="89000"/>
            </a:srgbClr>
          </a:solidFill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144" y="768"/>
              <a:ext cx="2592" cy="1920"/>
            </a:xfrm>
            <a:prstGeom prst="ellipse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FFC000">
                  <a:satMod val="300000"/>
                </a:srgbClr>
              </a:contourClr>
            </a:sp3d>
          </p:spPr>
          <p:txBody>
            <a:bodyPr lIns="91436" tIns="45718" rIns="91436" bIns="45718" anchor="ctr"/>
            <a:lstStyle/>
            <a:p>
              <a:pPr marL="0" marR="0" lvl="0" indent="0" algn="ctr" defTabSz="9140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軟正黑體" pitchFamily="34" charset="-120"/>
                <a:cs typeface="+mn-cs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40" y="1536"/>
              <a:ext cx="859" cy="395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FFC000">
                  <a:satMod val="300000"/>
                </a:srgbClr>
              </a:contourClr>
            </a:sp3d>
          </p:spPr>
          <p:txBody>
            <a:bodyPr lIns="91436" tIns="45718" rIns="91436" bIns="45718" anchor="ctr"/>
            <a:lstStyle/>
            <a:p>
              <a:pPr marL="0" marR="0" lvl="0" indent="0" algn="ctr" defTabSz="9140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微軟正黑體" pitchFamily="34" charset="-120"/>
                  <a:cs typeface="+mn-cs"/>
                </a:rPr>
                <a:t>Report </a:t>
              </a:r>
            </a:p>
            <a:p>
              <a:pPr marL="0" marR="0" lvl="0" indent="0" algn="ctr" defTabSz="9140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微軟正黑體" pitchFamily="34" charset="-120"/>
                  <a:cs typeface="+mn-cs"/>
                </a:rPr>
                <a:t>Designer</a:t>
              </a:r>
            </a:p>
          </p:txBody>
        </p:sp>
      </p:grp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4842752" y="3880580"/>
            <a:ext cx="2920124" cy="2767851"/>
          </a:xfrm>
          <a:prstGeom prst="ellipse">
            <a:avLst/>
          </a:prstGeom>
          <a:solidFill>
            <a:srgbClr val="7030A0">
              <a:alpha val="55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微軟正黑體" pitchFamily="34" charset="-120"/>
              <a:cs typeface="+mn-cs"/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170900" y="1207418"/>
            <a:ext cx="3735585" cy="3459814"/>
          </a:xfrm>
          <a:prstGeom prst="ellipse">
            <a:avLst/>
          </a:prstGeom>
          <a:solidFill>
            <a:srgbClr val="FFFF00">
              <a:alpha val="47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微軟正黑體" pitchFamily="34" charset="-120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730288" y="2582632"/>
            <a:ext cx="981456" cy="1048756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軟正黑體" pitchFamily="34" charset="-120"/>
                <a:cs typeface="+mn-cs"/>
              </a:rPr>
              <a:t>Report</a:t>
            </a:r>
          </a:p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軟正黑體" pitchFamily="34" charset="-120"/>
                <a:cs typeface="+mn-cs"/>
              </a:rPr>
              <a:t>Builder</a:t>
            </a:r>
          </a:p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軟正黑體" pitchFamily="34" charset="-120"/>
                <a:cs typeface="+mn-cs"/>
              </a:rPr>
              <a:t>2.0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320710" y="6003650"/>
            <a:ext cx="1841758" cy="405258"/>
          </a:xfrm>
          <a:prstGeom prst="rect">
            <a:avLst/>
          </a:prstGeom>
          <a:grpFill/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軟正黑體" pitchFamily="34" charset="-120"/>
                <a:cs typeface="+mn-cs"/>
              </a:rPr>
              <a:t>Report Builder 1.0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197423" y="2237496"/>
            <a:ext cx="145603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363" rtl="0"/>
            <a:r>
              <a:rPr lang="zh-TW" altLang="en-US" sz="1600" kern="1200" dirty="0" smtClean="0">
                <a:solidFill>
                  <a:srgbClr val="2F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 pitchFamily="34" charset="-120"/>
                <a:cs typeface="+mn-cs"/>
              </a:rPr>
              <a:t>完整</a:t>
            </a:r>
            <a:r>
              <a:rPr lang="en-US" sz="1600" kern="1200" dirty="0" smtClean="0">
                <a:solidFill>
                  <a:srgbClr val="2F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 pitchFamily="34" charset="-120"/>
                <a:cs typeface="+mn-cs"/>
              </a:rPr>
              <a:t>RDL</a:t>
            </a:r>
            <a:r>
              <a:rPr lang="zh-TW" altLang="en-US" sz="1600" kern="1200" dirty="0" smtClean="0">
                <a:solidFill>
                  <a:srgbClr val="2F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 pitchFamily="34" charset="-120"/>
                <a:cs typeface="+mn-cs"/>
              </a:rPr>
              <a:t>支援</a:t>
            </a:r>
            <a:r>
              <a:rPr lang="en-US" sz="1600" kern="1200" dirty="0" smtClean="0">
                <a:solidFill>
                  <a:srgbClr val="2F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 pitchFamily="34" charset="-120"/>
                <a:cs typeface="+mn-cs"/>
              </a:rPr>
              <a:t> </a:t>
            </a:r>
          </a:p>
          <a:p>
            <a:pPr algn="ctr" defTabSz="914363" rtl="0"/>
            <a:r>
              <a:rPr lang="zh-TW" altLang="en-US" sz="1600" dirty="0" smtClean="0">
                <a:solidFill>
                  <a:srgbClr val="2F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 pitchFamily="34" charset="-120"/>
              </a:rPr>
              <a:t>分享配置介面</a:t>
            </a:r>
            <a:endParaRPr lang="en-US" sz="1600" kern="1200" dirty="0">
              <a:solidFill>
                <a:srgbClr val="2F0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微軟正黑體" pitchFamily="34" charset="-120"/>
              <a:cs typeface="+mn-cs"/>
            </a:endParaRPr>
          </a:p>
          <a:p>
            <a:pPr algn="ctr" defTabSz="914363" rtl="0"/>
            <a:endParaRPr lang="en-US" sz="1600" kern="1200" dirty="0">
              <a:solidFill>
                <a:srgbClr val="2F0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微軟正黑體" pitchFamily="34" charset="-120"/>
              <a:cs typeface="+mn-cs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521220" y="3862978"/>
            <a:ext cx="12653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4363" rtl="0"/>
            <a:r>
              <a:rPr lang="zh-TW" altLang="en-US" sz="1600" kern="1200" dirty="0" smtClean="0">
                <a:solidFill>
                  <a:srgbClr val="2F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 pitchFamily="34" charset="-120"/>
                <a:cs typeface="+mn-cs"/>
              </a:rPr>
              <a:t>報表模型</a:t>
            </a:r>
            <a:endParaRPr lang="en-US" sz="1600" kern="1200" dirty="0">
              <a:solidFill>
                <a:srgbClr val="2F0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微軟正黑體" pitchFamily="34" charset="-120"/>
              <a:cs typeface="+mn-cs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506228" y="1672980"/>
            <a:ext cx="1018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4363" rtl="0"/>
            <a:r>
              <a:rPr lang="en-US" sz="1400" kern="1200" dirty="0">
                <a:solidFill>
                  <a:sysClr val="windowText" lastClr="000000"/>
                </a:solidFill>
                <a:latin typeface="Arial" charset="0"/>
                <a:ea typeface="微軟正黑體" pitchFamily="34" charset="-120"/>
                <a:cs typeface="+mn-cs"/>
              </a:rPr>
              <a:t>Office </a:t>
            </a:r>
            <a:r>
              <a:rPr lang="en-US" sz="1400" kern="1200" dirty="0" smtClean="0">
                <a:solidFill>
                  <a:sysClr val="windowText" lastClr="000000"/>
                </a:solidFill>
                <a:latin typeface="Arial" charset="0"/>
                <a:ea typeface="微軟正黑體" pitchFamily="34" charset="-120"/>
                <a:cs typeface="+mn-cs"/>
              </a:rPr>
              <a:t>2007</a:t>
            </a:r>
            <a:r>
              <a:rPr lang="zh-TW" altLang="en-US" sz="1400" kern="1200" dirty="0" smtClean="0">
                <a:solidFill>
                  <a:sysClr val="windowText" lastClr="000000"/>
                </a:solidFill>
                <a:latin typeface="Arial" charset="0"/>
                <a:ea typeface="微軟正黑體" pitchFamily="34" charset="-120"/>
                <a:cs typeface="+mn-cs"/>
              </a:rPr>
              <a:t>外觀</a:t>
            </a:r>
            <a:endParaRPr lang="en-US" sz="140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微軟正黑體" pitchFamily="34" charset="-120"/>
              <a:cs typeface="+mn-cs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071934" y="1928802"/>
            <a:ext cx="10186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4363" rtl="0"/>
            <a:r>
              <a:rPr lang="zh-TW" altLang="en-US" sz="1400" kern="12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 pitchFamily="34" charset="-120"/>
                <a:cs typeface="+mn-cs"/>
              </a:rPr>
              <a:t>整合</a:t>
            </a:r>
            <a:r>
              <a:rPr lang="en-US" altLang="zh-TW" sz="14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 pitchFamily="34" charset="-120"/>
              </a:rPr>
              <a:t>V</a:t>
            </a:r>
            <a:r>
              <a:rPr lang="en-US" altLang="zh-TW" sz="1400" kern="12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 pitchFamily="34" charset="-120"/>
                <a:cs typeface="+mn-cs"/>
              </a:rPr>
              <a:t>S.NET 2008</a:t>
            </a:r>
            <a:endParaRPr lang="en-US" sz="140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微軟正黑體" pitchFamily="34" charset="-120"/>
              <a:cs typeface="+mn-cs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370742" y="4893954"/>
            <a:ext cx="16274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363" rtl="0"/>
            <a:r>
              <a:rPr lang="zh-TW" altLang="en-US" sz="14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 pitchFamily="34" charset="-120"/>
                <a:cs typeface="+mn-cs"/>
              </a:rPr>
              <a:t>整合查詢與配置</a:t>
            </a:r>
            <a:endParaRPr lang="en-US" altLang="zh-TW" sz="1400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微軟正黑體" pitchFamily="34" charset="-120"/>
              <a:cs typeface="+mn-cs"/>
            </a:endParaRPr>
          </a:p>
          <a:p>
            <a:pPr algn="ctr" defTabSz="914363" rtl="0"/>
            <a:r>
              <a:rPr lang="zh-TW" alt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 pitchFamily="34" charset="-120"/>
              </a:rPr>
              <a:t>完整支援報表模型</a:t>
            </a:r>
            <a:endParaRPr lang="en-US" sz="14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微軟正黑體" pitchFamily="34" charset="-120"/>
              <a:cs typeface="+mn-cs"/>
            </a:endParaRPr>
          </a:p>
          <a:p>
            <a:pPr algn="ctr" defTabSz="914363" rtl="0"/>
            <a:r>
              <a:rPr lang="zh-TW" alt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 pitchFamily="34" charset="-120"/>
              </a:rPr>
              <a:t>自動產生鑽研報表</a:t>
            </a:r>
            <a:endParaRPr lang="en-US" sz="14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微軟正黑體" pitchFamily="34" charset="-120"/>
              <a:cs typeface="+mn-cs"/>
            </a:endParaRPr>
          </a:p>
          <a:p>
            <a:pPr algn="ctr" defTabSz="914363" rtl="0"/>
            <a:r>
              <a:rPr lang="zh-TW" alt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 pitchFamily="34" charset="-120"/>
              </a:rPr>
              <a:t>有限支援</a:t>
            </a:r>
            <a:r>
              <a:rPr lang="en-US" altLang="zh-TW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 pitchFamily="34" charset="-120"/>
              </a:rPr>
              <a:t>R</a:t>
            </a:r>
            <a:r>
              <a:rPr lang="en-US" sz="14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 pitchFamily="34" charset="-120"/>
                <a:cs typeface="+mn-cs"/>
              </a:rPr>
              <a:t>DL</a:t>
            </a:r>
            <a:endParaRPr lang="en-US" sz="14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報表產生器</a:t>
            </a:r>
            <a:r>
              <a:rPr altLang="zh-TW" dirty="0" smtClean="0"/>
              <a:t>2.0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579715"/>
          </a:xfrm>
        </p:spPr>
        <p:txBody>
          <a:bodyPr/>
          <a:lstStyle/>
          <a:p>
            <a:r>
              <a:rPr lang="zh-TW" altLang="en-US" b="1" dirty="0" smtClean="0"/>
              <a:t>報表產生器</a:t>
            </a:r>
            <a:r>
              <a:rPr lang="en-US" b="1" dirty="0" smtClean="0"/>
              <a:t>2.0= </a:t>
            </a:r>
            <a:r>
              <a:rPr lang="zh-TW" altLang="en-US" b="1" dirty="0" smtClean="0"/>
              <a:t>報表設計師</a:t>
            </a:r>
            <a:r>
              <a:rPr lang="en-US" b="1" dirty="0" smtClean="0"/>
              <a:t>+ </a:t>
            </a:r>
            <a:r>
              <a:rPr lang="zh-TW" altLang="en-US" b="1" dirty="0" smtClean="0"/>
              <a:t>報表精靈</a:t>
            </a:r>
            <a:r>
              <a:rPr lang="en-US" b="1" dirty="0" smtClean="0"/>
              <a:t>+ </a:t>
            </a:r>
            <a:r>
              <a:rPr lang="zh-TW" altLang="en-US" b="1" dirty="0" smtClean="0"/>
              <a:t>報表產生器</a:t>
            </a:r>
            <a:r>
              <a:rPr lang="en-US" b="1" dirty="0" smtClean="0"/>
              <a:t>1.0</a:t>
            </a:r>
          </a:p>
          <a:p>
            <a:r>
              <a:rPr lang="zh-TW" altLang="en-US" dirty="0" smtClean="0"/>
              <a:t>專業開發人員以及一般使用者都可以使用</a:t>
            </a:r>
            <a:endParaRPr lang="en-US" altLang="zh-TW" dirty="0" smtClean="0"/>
          </a:p>
          <a:p>
            <a:r>
              <a:rPr lang="zh-TW" altLang="en-US" dirty="0" smtClean="0"/>
              <a:t>接近</a:t>
            </a:r>
            <a:r>
              <a:rPr lang="en-US" dirty="0" smtClean="0"/>
              <a:t>Office 2007</a:t>
            </a:r>
            <a:r>
              <a:rPr lang="zh-TW" altLang="en-US" dirty="0" smtClean="0"/>
              <a:t>的介面</a:t>
            </a:r>
            <a:endParaRPr lang="en-US" altLang="zh-TW" dirty="0" smtClean="0"/>
          </a:p>
          <a:p>
            <a:r>
              <a:rPr lang="zh-TW" altLang="en-US" dirty="0" smtClean="0"/>
              <a:t>可以處理複雜格式的報表</a:t>
            </a:r>
            <a:endParaRPr lang="en-US" altLang="zh-TW" dirty="0" smtClean="0"/>
          </a:p>
          <a:p>
            <a:r>
              <a:rPr lang="zh-TW" altLang="en-US" dirty="0" smtClean="0"/>
              <a:t>同時支援資料集與報表模型</a:t>
            </a:r>
            <a:endParaRPr lang="en-US" altLang="zh-TW" dirty="0" smtClean="0"/>
          </a:p>
          <a:p>
            <a:r>
              <a:rPr lang="zh-TW" altLang="en-US" dirty="0" smtClean="0"/>
              <a:t>可以隨時切換報表設計師或者是報表產生器的報表</a:t>
            </a:r>
            <a:endParaRPr lang="en-US" altLang="zh-TW" dirty="0" smtClean="0"/>
          </a:p>
          <a:p>
            <a:r>
              <a:rPr lang="zh-TW" altLang="en-US" dirty="0" smtClean="0"/>
              <a:t>報表產生器</a:t>
            </a:r>
            <a:r>
              <a:rPr lang="en-US" altLang="zh-TW" dirty="0" smtClean="0"/>
              <a:t>2.0</a:t>
            </a:r>
            <a:r>
              <a:rPr lang="zh-TW" altLang="en-US" dirty="0" smtClean="0"/>
              <a:t>將是未來隨選報表的技術主流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SSRS</a:t>
            </a:r>
            <a:r>
              <a:rPr lang="zh-TW" altLang="en-US" smtClean="0"/>
              <a:t> </a:t>
            </a:r>
            <a:r>
              <a:rPr lang="en-US" altLang="zh-TW" smtClean="0"/>
              <a:t>2008</a:t>
            </a:r>
            <a:r>
              <a:rPr lang="zh-TW" altLang="en-US" smtClean="0"/>
              <a:t>全新功能</a:t>
            </a: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smtClean="0"/>
              <a:t>報表設計</a:t>
            </a:r>
            <a:endParaRPr lang="en-US" altLang="zh-TW" sz="2800" smtClean="0"/>
          </a:p>
          <a:p>
            <a:pPr lvl="1"/>
            <a:r>
              <a:rPr lang="zh-TW" altLang="en-US" sz="2000" smtClean="0"/>
              <a:t>全新資料來源以設計異質性資料報表</a:t>
            </a:r>
          </a:p>
          <a:p>
            <a:pPr lvl="1"/>
            <a:r>
              <a:rPr lang="zh-TW" altLang="en-US" sz="2000" smtClean="0"/>
              <a:t>新增的</a:t>
            </a:r>
            <a:r>
              <a:rPr lang="en-US" altLang="zh-TW" sz="2000" smtClean="0"/>
              <a:t>Tablix</a:t>
            </a:r>
            <a:r>
              <a:rPr lang="zh-TW" altLang="en-US" sz="2000" smtClean="0"/>
              <a:t>資料區域</a:t>
            </a:r>
          </a:p>
          <a:p>
            <a:pPr lvl="1"/>
            <a:r>
              <a:rPr lang="zh-TW" altLang="en-US" sz="2000" smtClean="0"/>
              <a:t>新增的圖表與量測軌資料區域</a:t>
            </a:r>
          </a:p>
          <a:p>
            <a:pPr lvl="1"/>
            <a:r>
              <a:rPr lang="zh-TW" altLang="en-US" sz="2000" smtClean="0"/>
              <a:t>文字方塊支援豐富文本格式設定</a:t>
            </a:r>
            <a:endParaRPr lang="en-US" altLang="zh-TW" sz="2000" smtClean="0"/>
          </a:p>
          <a:p>
            <a:r>
              <a:rPr lang="zh-TW" altLang="en-US" sz="2800" smtClean="0"/>
              <a:t>報表處理與轉譯</a:t>
            </a:r>
            <a:endParaRPr lang="en-US" altLang="zh-TW" sz="2800" smtClean="0"/>
          </a:p>
          <a:p>
            <a:pPr lvl="1"/>
            <a:r>
              <a:rPr lang="zh-TW" altLang="en-US" sz="2000" smtClean="0"/>
              <a:t>轉譯為</a:t>
            </a:r>
            <a:r>
              <a:rPr lang="en-US" altLang="en-US" sz="2000" smtClean="0"/>
              <a:t>Word</a:t>
            </a:r>
            <a:r>
              <a:rPr lang="zh-TW" altLang="en-US" sz="2000" smtClean="0"/>
              <a:t>檔案格式</a:t>
            </a:r>
            <a:endParaRPr lang="en-US" altLang="zh-TW" sz="2000" smtClean="0"/>
          </a:p>
          <a:p>
            <a:pPr lvl="1"/>
            <a:r>
              <a:rPr lang="zh-TW" altLang="en-US" sz="2000" smtClean="0"/>
              <a:t>大幅提升報表處理以及轉譯執行效率</a:t>
            </a:r>
            <a:endParaRPr lang="en-US" altLang="zh-TW" sz="2000" smtClean="0"/>
          </a:p>
          <a:p>
            <a:r>
              <a:rPr lang="zh-TW" altLang="en-US" sz="2800" smtClean="0"/>
              <a:t>報表伺服器架構與管理工具</a:t>
            </a:r>
            <a:endParaRPr lang="en-US" altLang="zh-TW" sz="2800" smtClean="0"/>
          </a:p>
          <a:p>
            <a:pPr lvl="1"/>
            <a:r>
              <a:rPr lang="zh-TW" altLang="en-US" sz="2000" smtClean="0"/>
              <a:t>從此脫離了</a:t>
            </a:r>
            <a:r>
              <a:rPr lang="en-US" altLang="en-US" sz="2000" smtClean="0"/>
              <a:t>IIS</a:t>
            </a:r>
          </a:p>
          <a:p>
            <a:pPr lvl="1"/>
            <a:r>
              <a:rPr lang="zh-TW" altLang="en-US" sz="2000" smtClean="0"/>
              <a:t>支援多重認證模式</a:t>
            </a:r>
          </a:p>
          <a:p>
            <a:pPr lvl="1"/>
            <a:endParaRPr lang="zh-TW" altLang="en-US" sz="2000" smtClean="0"/>
          </a:p>
          <a:p>
            <a:endParaRPr lang="zh-TW" altLang="en-US" sz="2800" smtClean="0"/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dirty="0" smtClean="0"/>
              <a:t>SSRS 2008</a:t>
            </a:r>
            <a:r>
              <a:rPr lang="zh-TW" altLang="en-US" dirty="0" smtClean="0"/>
              <a:t>效能新架構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496342"/>
          </a:xfrm>
        </p:spPr>
        <p:txBody>
          <a:bodyPr/>
          <a:lstStyle/>
          <a:p>
            <a:r>
              <a:rPr lang="zh-TW" altLang="en-US" dirty="0" smtClean="0"/>
              <a:t>隨選報表處理</a:t>
            </a:r>
            <a:r>
              <a:rPr lang="en-US" dirty="0" smtClean="0"/>
              <a:t>(On-demand processing)</a:t>
            </a:r>
            <a:r>
              <a:rPr lang="zh-TW" altLang="en-US" dirty="0" smtClean="0"/>
              <a:t>：沒看到的部分就先不處理</a:t>
            </a:r>
          </a:p>
          <a:p>
            <a:r>
              <a:rPr lang="zh-TW" altLang="en-US" dirty="0" smtClean="0"/>
              <a:t>全新分頁機制：直接呈現第一頁給使用者瀏覽</a:t>
            </a:r>
            <a:endParaRPr lang="en-US" altLang="zh-TW" dirty="0" smtClean="0"/>
          </a:p>
          <a:p>
            <a:r>
              <a:rPr lang="zh-TW" altLang="en-US" dirty="0" smtClean="0"/>
              <a:t>最小記憶體耗用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分頁回應速度</a:t>
            </a:r>
            <a:endParaRPr lang="en-US" dirty="0" smtClean="0"/>
          </a:p>
        </p:txBody>
      </p:sp>
      <p:graphicFrame>
        <p:nvGraphicFramePr>
          <p:cNvPr id="10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686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7"/>
          <p:cNvGraphicFramePr>
            <a:graphicFrameLocks/>
          </p:cNvGraphicFramePr>
          <p:nvPr/>
        </p:nvGraphicFramePr>
        <p:xfrm>
          <a:off x="152400" y="3886200"/>
          <a:ext cx="8839200" cy="279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7054" y="228600"/>
            <a:ext cx="8375946" cy="664797"/>
          </a:xfrm>
        </p:spPr>
        <p:txBody>
          <a:bodyPr/>
          <a:lstStyle/>
          <a:p>
            <a:r>
              <a:rPr lang="zh-TW" altLang="en-US" dirty="0" smtClean="0"/>
              <a:t>記憶體管理原則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619452"/>
          </a:xfrm>
        </p:spPr>
        <p:txBody>
          <a:bodyPr/>
          <a:lstStyle/>
          <a:p>
            <a:pPr lvl="0"/>
            <a:r>
              <a:rPr lang="en-US" sz="2400" b="1" dirty="0" err="1" smtClean="0"/>
              <a:t>WorkingSetMaximum</a:t>
            </a:r>
            <a:r>
              <a:rPr lang="zh-TW" altLang="en-US" sz="2400" dirty="0" smtClean="0"/>
              <a:t>和</a:t>
            </a:r>
            <a:r>
              <a:rPr lang="en-US" sz="2400" b="1" dirty="0" err="1" smtClean="0"/>
              <a:t>WorkingSetMinimum</a:t>
            </a:r>
            <a:r>
              <a:rPr lang="zh-TW" altLang="en-US" sz="2400" dirty="0" smtClean="0"/>
              <a:t>會定義可用記憶體的範圍</a:t>
            </a:r>
            <a:r>
              <a:rPr lang="en-US" sz="2400" dirty="0" smtClean="0"/>
              <a:t>(</a:t>
            </a:r>
            <a:r>
              <a:rPr lang="zh-TW" altLang="en-US" sz="2400" dirty="0" smtClean="0"/>
              <a:t>上下界</a:t>
            </a:r>
            <a:r>
              <a:rPr lang="en-US" sz="2400" dirty="0" smtClean="0"/>
              <a:t>)</a:t>
            </a:r>
            <a:r>
              <a:rPr lang="zh-TW" altLang="en-US" sz="2400" dirty="0" smtClean="0"/>
              <a:t>，以定義報表伺服器應用程式設定可用記憶體的範圍。</a:t>
            </a:r>
          </a:p>
          <a:p>
            <a:pPr lvl="0"/>
            <a:r>
              <a:rPr lang="zh-TW" altLang="en-US" sz="2400" b="1" dirty="0" smtClean="0"/>
              <a:t>高度記憶體壓力</a:t>
            </a:r>
            <a:r>
              <a:rPr lang="zh-TW" altLang="en-US" sz="2400" dirty="0" smtClean="0"/>
              <a:t>的上界是</a:t>
            </a:r>
            <a:r>
              <a:rPr lang="en-US" sz="2400" dirty="0" err="1" smtClean="0"/>
              <a:t>WorkingSetMaximum</a:t>
            </a:r>
            <a:r>
              <a:rPr lang="zh-TW" altLang="en-US" sz="2400" dirty="0" smtClean="0"/>
              <a:t>而下界是</a:t>
            </a:r>
            <a:r>
              <a:rPr lang="en-US" sz="2400" dirty="0" err="1" smtClean="0"/>
              <a:t>MemoryThreshold</a:t>
            </a:r>
            <a:r>
              <a:rPr lang="zh-TW" altLang="en-US" sz="2400" dirty="0" smtClean="0"/>
              <a:t>。</a:t>
            </a:r>
          </a:p>
          <a:p>
            <a:pPr lvl="0"/>
            <a:r>
              <a:rPr lang="zh-TW" altLang="en-US" sz="2400" b="1" dirty="0" smtClean="0"/>
              <a:t>中度記憶體壓力</a:t>
            </a:r>
            <a:r>
              <a:rPr lang="zh-TW" altLang="en-US" sz="2400" dirty="0" smtClean="0"/>
              <a:t>的上界是</a:t>
            </a:r>
            <a:r>
              <a:rPr lang="en-US" sz="2400" dirty="0" err="1" smtClean="0"/>
              <a:t>MemoryThreshold</a:t>
            </a:r>
            <a:r>
              <a:rPr lang="zh-TW" altLang="en-US" sz="2400" dirty="0" smtClean="0"/>
              <a:t>而下界是</a:t>
            </a:r>
            <a:r>
              <a:rPr lang="en-US" sz="2400" dirty="0" err="1" smtClean="0"/>
              <a:t>MemorySafetyMargin</a:t>
            </a:r>
            <a:r>
              <a:rPr lang="zh-TW" altLang="en-US" sz="2400" dirty="0" smtClean="0"/>
              <a:t>。</a:t>
            </a:r>
          </a:p>
          <a:p>
            <a:pPr lvl="0"/>
            <a:r>
              <a:rPr lang="zh-TW" altLang="en-US" sz="2400" b="1" dirty="0" smtClean="0"/>
              <a:t>低度記憶體壓力</a:t>
            </a:r>
            <a:r>
              <a:rPr lang="zh-TW" altLang="en-US" sz="2400" dirty="0" smtClean="0"/>
              <a:t>的上界是</a:t>
            </a:r>
            <a:r>
              <a:rPr lang="en-US" sz="2400" dirty="0" err="1" smtClean="0"/>
              <a:t>MemorySafetyMargin</a:t>
            </a:r>
            <a:r>
              <a:rPr lang="zh-TW" altLang="en-US" sz="2400" dirty="0" smtClean="0"/>
              <a:t>而下界是</a:t>
            </a:r>
            <a:r>
              <a:rPr lang="en-US" sz="2400" dirty="0" err="1" smtClean="0"/>
              <a:t>WorkingSetMinimum</a:t>
            </a:r>
            <a:r>
              <a:rPr lang="zh-TW" altLang="en-US" sz="2400" dirty="0" smtClean="0"/>
              <a:t>。</a:t>
            </a:r>
          </a:p>
          <a:p>
            <a:endParaRPr lang="zh-TW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429132"/>
            <a:ext cx="3354374" cy="208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從此脫離</a:t>
            </a:r>
            <a:r>
              <a:rPr altLang="zh-TW" dirty="0" smtClean="0"/>
              <a:t>IIS</a:t>
            </a:r>
            <a:r>
              <a:rPr lang="zh-TW" altLang="en-US" dirty="0" smtClean="0"/>
              <a:t> </a:t>
            </a:r>
            <a:r>
              <a:rPr altLang="zh-TW" dirty="0" smtClean="0"/>
              <a:t>!!!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954655"/>
          </a:xfrm>
        </p:spPr>
        <p:txBody>
          <a:bodyPr/>
          <a:lstStyle/>
          <a:p>
            <a:r>
              <a:rPr lang="zh-TW" altLang="en-US" dirty="0" smtClean="0"/>
              <a:t>改以內建於</a:t>
            </a:r>
            <a:r>
              <a:rPr lang="en-US" dirty="0" smtClean="0"/>
              <a:t>SQL Server CLR</a:t>
            </a:r>
            <a:r>
              <a:rPr lang="zh-TW" altLang="en-US" dirty="0" smtClean="0"/>
              <a:t>的</a:t>
            </a:r>
            <a:r>
              <a:rPr lang="en-US" dirty="0" smtClean="0"/>
              <a:t>ASP.NET</a:t>
            </a:r>
            <a:r>
              <a:rPr lang="zh-TW" altLang="en-US" dirty="0" smtClean="0"/>
              <a:t>以及</a:t>
            </a:r>
            <a:r>
              <a:rPr lang="en-US" dirty="0" smtClean="0"/>
              <a:t>Microsoft .NET Framework</a:t>
            </a:r>
            <a:r>
              <a:rPr lang="zh-TW" altLang="en-US" dirty="0" smtClean="0"/>
              <a:t>，與作業系統的</a:t>
            </a:r>
            <a:r>
              <a:rPr lang="en-US" dirty="0" smtClean="0"/>
              <a:t>HTTP.SYS</a:t>
            </a:r>
            <a:r>
              <a:rPr lang="zh-TW" altLang="en-US" dirty="0" smtClean="0"/>
              <a:t>取代</a:t>
            </a:r>
            <a:endParaRPr lang="en-US" altLang="zh-TW" dirty="0" smtClean="0"/>
          </a:p>
          <a:p>
            <a:r>
              <a:rPr lang="zh-TW" altLang="en-US" dirty="0" smtClean="0"/>
              <a:t>避免與其他網頁程式之間的干擾</a:t>
            </a:r>
            <a:endParaRPr lang="en-US" altLang="zh-TW" dirty="0" smtClean="0"/>
          </a:p>
          <a:p>
            <a:r>
              <a:rPr lang="zh-TW" altLang="en-US" dirty="0" smtClean="0"/>
              <a:t>不受</a:t>
            </a:r>
            <a:r>
              <a:rPr lang="en-US" altLang="zh-TW" dirty="0" smtClean="0"/>
              <a:t>ASP.NET</a:t>
            </a:r>
            <a:r>
              <a:rPr lang="zh-TW" altLang="en-US" dirty="0" smtClean="0"/>
              <a:t>記憶體政策之管控</a:t>
            </a:r>
            <a:endParaRPr lang="en-US" altLang="zh-TW" dirty="0" smtClean="0"/>
          </a:p>
          <a:p>
            <a:r>
              <a:rPr lang="zh-TW" altLang="en-US" dirty="0" smtClean="0"/>
              <a:t>簡化效能調校與維護複雜度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SSAS OLAP</a:t>
            </a:r>
            <a:r>
              <a:rPr lang="zh-TW" altLang="en-US" dirty="0" smtClean="0"/>
              <a:t> </a:t>
            </a:r>
            <a:r>
              <a:rPr lang="en-US" altLang="zh-TW" dirty="0" smtClean="0"/>
              <a:t>2008</a:t>
            </a:r>
            <a:r>
              <a:rPr lang="zh-TW" altLang="en-US" dirty="0" smtClean="0"/>
              <a:t>全新</a:t>
            </a:r>
            <a:r>
              <a:rPr lang="zh-TW" altLang="en-US" dirty="0" smtClean="0"/>
              <a:t>功能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24579" name="Tex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883150"/>
          </a:xfrm>
        </p:spPr>
        <p:txBody>
          <a:bodyPr/>
          <a:lstStyle/>
          <a:p>
            <a:r>
              <a:rPr lang="zh-TW" altLang="en-US" b="0" dirty="0" smtClean="0"/>
              <a:t>改良儲存結構：新的儲存結構針對</a:t>
            </a:r>
            <a:r>
              <a:rPr lang="en-US" altLang="zh-TW" b="0" dirty="0" smtClean="0"/>
              <a:t>Analysis Services</a:t>
            </a:r>
            <a:r>
              <a:rPr lang="zh-TW" altLang="en-US" b="0" dirty="0" smtClean="0"/>
              <a:t>資料庫</a:t>
            </a:r>
            <a:r>
              <a:rPr lang="zh-TW" altLang="en-US" b="0" dirty="0" smtClean="0"/>
              <a:t>提供了更強固的儲存機制，移除了資料庫檔案大小及</a:t>
            </a:r>
            <a:r>
              <a:rPr lang="zh-TW" altLang="en-US" b="0" dirty="0" smtClean="0"/>
              <a:t>數量</a:t>
            </a:r>
            <a:r>
              <a:rPr lang="zh-TW" altLang="en-US" b="0" dirty="0" smtClean="0"/>
              <a:t>上的限制</a:t>
            </a:r>
            <a:endParaRPr lang="en-US" altLang="zh-TW" b="0" dirty="0" smtClean="0"/>
          </a:p>
          <a:p>
            <a:r>
              <a:rPr lang="zh-TW" altLang="en-US" b="0" dirty="0" smtClean="0"/>
              <a:t>強化備份效能：備份和還原以新的儲存結構提高效能，並解除對備份大小的</a:t>
            </a:r>
            <a:r>
              <a:rPr lang="zh-TW" altLang="en-US" b="0" dirty="0" smtClean="0"/>
              <a:t>限制</a:t>
            </a:r>
            <a:r>
              <a:rPr lang="en-US" altLang="zh-TW" b="0" dirty="0" smtClean="0"/>
              <a:t>(</a:t>
            </a:r>
            <a:r>
              <a:rPr lang="zh-TW" altLang="en-US" b="0" dirty="0" smtClean="0"/>
              <a:t>可以檔案目錄為單位</a:t>
            </a:r>
            <a:r>
              <a:rPr lang="zh-TW" altLang="en-US" b="0" dirty="0" smtClean="0"/>
              <a:t>，「</a:t>
            </a:r>
            <a:r>
              <a:rPr lang="zh-TW" altLang="en-US" b="0" dirty="0" smtClean="0"/>
              <a:t>卸離</a:t>
            </a:r>
            <a:r>
              <a:rPr lang="en-US" altLang="zh-TW" b="0" dirty="0" smtClean="0"/>
              <a:t>/ </a:t>
            </a:r>
            <a:r>
              <a:rPr lang="zh-TW" altLang="en-US" b="0" dirty="0" smtClean="0"/>
              <a:t>附加」</a:t>
            </a:r>
            <a:r>
              <a:rPr lang="zh-TW" altLang="en-US" b="0" dirty="0" smtClean="0"/>
              <a:t>資料庫</a:t>
            </a:r>
            <a:r>
              <a:rPr lang="en-US" altLang="zh-TW" b="0" dirty="0" smtClean="0"/>
              <a:t>)</a:t>
            </a:r>
          </a:p>
          <a:p>
            <a:r>
              <a:rPr lang="zh-TW" altLang="en-US" b="0" dirty="0" smtClean="0"/>
              <a:t>新增</a:t>
            </a:r>
            <a:r>
              <a:rPr lang="zh-TW" altLang="en-US" b="0" dirty="0" smtClean="0"/>
              <a:t>了動態</a:t>
            </a:r>
            <a:r>
              <a:rPr lang="zh-TW" altLang="en-US" b="0" dirty="0" smtClean="0"/>
              <a:t>管理檢視（</a:t>
            </a:r>
            <a:r>
              <a:rPr lang="en-US" altLang="zh-TW" b="0" dirty="0" smtClean="0"/>
              <a:t>Dynamic </a:t>
            </a:r>
            <a:r>
              <a:rPr lang="en-US" altLang="zh-TW" b="0" dirty="0" smtClean="0"/>
              <a:t>Management View</a:t>
            </a:r>
            <a:r>
              <a:rPr lang="en-US" altLang="zh-TW" b="0" dirty="0" smtClean="0"/>
              <a:t>)</a:t>
            </a:r>
            <a:endParaRPr lang="zh-TW" altLang="en-US" b="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6713" y="1441450"/>
            <a:ext cx="7907337" cy="4003675"/>
          </a:xfrm>
        </p:spPr>
        <p:txBody>
          <a:bodyPr/>
          <a:lstStyle/>
          <a:p>
            <a:r>
              <a:rPr lang="en-US" altLang="zh-TW" smtClean="0">
                <a:solidFill>
                  <a:srgbClr val="FFFFFF"/>
                </a:solidFill>
              </a:rPr>
              <a:t>SSRS</a:t>
            </a:r>
          </a:p>
          <a:p>
            <a:r>
              <a:rPr lang="en-US" altLang="zh-TW" smtClean="0">
                <a:solidFill>
                  <a:srgbClr val="FFFFFF"/>
                </a:solidFill>
              </a:rPr>
              <a:t>SSAS OLAP</a:t>
            </a:r>
          </a:p>
          <a:p>
            <a:r>
              <a:rPr lang="en-US" altLang="zh-TW" smtClean="0">
                <a:solidFill>
                  <a:srgbClr val="FFFFFF"/>
                </a:solidFill>
              </a:rPr>
              <a:t>SSAS Data Mining</a:t>
            </a:r>
          </a:p>
          <a:p>
            <a:r>
              <a:rPr lang="en-US" altLang="zh-TW" smtClean="0">
                <a:solidFill>
                  <a:srgbClr val="FFFFFF"/>
                </a:solidFill>
              </a:rPr>
              <a:t>SSIS</a:t>
            </a:r>
          </a:p>
          <a:p>
            <a:r>
              <a:rPr lang="zh-TW" altLang="en-US" smtClean="0">
                <a:solidFill>
                  <a:srgbClr val="FFFFFF"/>
                </a:solidFill>
              </a:rPr>
              <a:t>資料倉儲</a:t>
            </a:r>
            <a:endParaRPr lang="en-US" altLang="zh-TW" smtClean="0">
              <a:solidFill>
                <a:srgbClr val="FFFFFF"/>
              </a:solidFill>
            </a:endParaRPr>
          </a:p>
          <a:p>
            <a:endParaRPr lang="en-US" altLang="zh-TW" smtClean="0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Agenda</a:t>
            </a:r>
            <a:endParaRPr lang="en-GB" altLang="zh-TW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SSAS OLAP</a:t>
            </a:r>
            <a:r>
              <a:rPr lang="zh-TW" altLang="en-US" dirty="0" smtClean="0"/>
              <a:t> </a:t>
            </a:r>
            <a:r>
              <a:rPr lang="en-US" altLang="zh-TW" dirty="0" smtClean="0"/>
              <a:t>2008</a:t>
            </a:r>
            <a:r>
              <a:rPr lang="zh-TW" altLang="en-US" dirty="0" smtClean="0"/>
              <a:t>全新</a:t>
            </a:r>
            <a:r>
              <a:rPr lang="zh-TW" altLang="en-US" dirty="0" smtClean="0"/>
              <a:t>功能</a:t>
            </a:r>
            <a:r>
              <a:rPr lang="en-US" altLang="zh-TW" dirty="0" smtClean="0"/>
              <a:t>(ii)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0" dirty="0" smtClean="0"/>
              <a:t>疏鬆資料格</a:t>
            </a:r>
          </a:p>
          <a:p>
            <a:r>
              <a:rPr lang="zh-TW" altLang="en-US" b="0" dirty="0" smtClean="0"/>
              <a:t>維度設計師中新增屬性關係頁籤</a:t>
            </a:r>
            <a:endParaRPr lang="en-US" altLang="zh-TW" b="0" dirty="0" smtClean="0"/>
          </a:p>
          <a:p>
            <a:r>
              <a:rPr lang="en-US" altLang="zh-TW" b="0" dirty="0" smtClean="0"/>
              <a:t>Cube</a:t>
            </a:r>
            <a:r>
              <a:rPr lang="zh-TW" altLang="en-US" b="0" dirty="0" smtClean="0"/>
              <a:t>設計師中新增彙總設計頁籤</a:t>
            </a:r>
          </a:p>
          <a:p>
            <a:r>
              <a:rPr lang="zh-TW" altLang="en-US" b="0" dirty="0" smtClean="0"/>
              <a:t>支援</a:t>
            </a:r>
            <a:r>
              <a:rPr lang="en-US" altLang="zh-TW" b="0" dirty="0" smtClean="0"/>
              <a:t>MOLAP</a:t>
            </a:r>
            <a:r>
              <a:rPr lang="zh-TW" altLang="en-US" b="0" dirty="0" smtClean="0"/>
              <a:t>回寫</a:t>
            </a:r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3" descr="AtrribRelationships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58177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3" descr="AggregationDesign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58177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SSAS Data Mining</a:t>
            </a:r>
            <a:r>
              <a:rPr lang="zh-TW" altLang="en-US" smtClean="0"/>
              <a:t> </a:t>
            </a:r>
            <a:r>
              <a:rPr lang="en-US" altLang="zh-TW" smtClean="0"/>
              <a:t>2008</a:t>
            </a:r>
            <a:r>
              <a:rPr lang="zh-TW" altLang="en-US" smtClean="0"/>
              <a:t>全新功能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883150"/>
          </a:xfrm>
        </p:spPr>
        <p:txBody>
          <a:bodyPr/>
          <a:lstStyle/>
          <a:p>
            <a:r>
              <a:rPr lang="zh-TW" altLang="en-US" b="0" smtClean="0"/>
              <a:t>新增</a:t>
            </a:r>
            <a:r>
              <a:rPr lang="en-US" altLang="zh-TW" b="0" smtClean="0"/>
              <a:t>ARIMA</a:t>
            </a:r>
            <a:r>
              <a:rPr lang="zh-TW" altLang="en-US" b="0" smtClean="0"/>
              <a:t>時間序列演算法</a:t>
            </a:r>
            <a:endParaRPr lang="en-US" altLang="zh-TW" b="0" smtClean="0"/>
          </a:p>
          <a:p>
            <a:r>
              <a:rPr lang="zh-TW" altLang="en-US" b="0" smtClean="0"/>
              <a:t>採礦結構</a:t>
            </a:r>
            <a:endParaRPr lang="en-US" altLang="zh-TW" b="0" smtClean="0"/>
          </a:p>
          <a:p>
            <a:pPr lvl="1"/>
            <a:r>
              <a:rPr lang="zh-TW" altLang="en-US" smtClean="0"/>
              <a:t>定義訓練組與測試組</a:t>
            </a:r>
            <a:endParaRPr lang="en-US" altLang="zh-TW" smtClean="0"/>
          </a:p>
          <a:p>
            <a:pPr lvl="1"/>
            <a:r>
              <a:rPr lang="zh-TW" altLang="en-US" smtClean="0"/>
              <a:t>設定區隔模型</a:t>
            </a:r>
            <a:endParaRPr lang="en-US" altLang="zh-TW" smtClean="0"/>
          </a:p>
          <a:p>
            <a:r>
              <a:rPr lang="zh-TW" altLang="en-US" b="0" smtClean="0"/>
              <a:t>模型驗證</a:t>
            </a:r>
            <a:endParaRPr lang="en-US" altLang="zh-TW" b="0" smtClean="0"/>
          </a:p>
          <a:p>
            <a:pPr lvl="1"/>
            <a:r>
              <a:rPr lang="zh-TW" altLang="en-US" smtClean="0"/>
              <a:t>交叉驗證</a:t>
            </a:r>
            <a:r>
              <a:rPr lang="en-US" altLang="zh-TW" smtClean="0"/>
              <a:t>(Cross validation)</a:t>
            </a:r>
          </a:p>
          <a:p>
            <a:r>
              <a:rPr lang="en-US" altLang="zh-TW" b="0" smtClean="0"/>
              <a:t>Office 2007</a:t>
            </a:r>
            <a:r>
              <a:rPr lang="zh-TW" altLang="en-US" b="0" smtClean="0"/>
              <a:t>資料採礦增益集</a:t>
            </a:r>
          </a:p>
          <a:p>
            <a:pPr lvl="1"/>
            <a:endParaRPr lang="en-US" altLang="zh-TW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模型穩定性挑戰</a:t>
            </a:r>
            <a:endParaRPr lang="zh-TW" altLang="en-US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428736"/>
            <a:ext cx="59150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模型預測的結果</a:t>
            </a:r>
            <a:endParaRPr lang="zh-TW" altLang="en-US" dirty="0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736"/>
            <a:ext cx="6248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Over-fitting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7862" cy="4918269"/>
          </a:xfrm>
        </p:spPr>
        <p:txBody>
          <a:bodyPr/>
          <a:lstStyle/>
          <a:p>
            <a:r>
              <a:rPr lang="zh-TW" altLang="en-US" dirty="0" smtClean="0"/>
              <a:t>過度複雜的模型反而會記憶住資料的特定結構</a:t>
            </a:r>
          </a:p>
          <a:p>
            <a:r>
              <a:rPr lang="zh-TW" altLang="en-US" dirty="0" smtClean="0"/>
              <a:t>建模成效很好，但是預測時反而效果較差</a:t>
            </a:r>
            <a:endParaRPr lang="en-US" altLang="zh-TW" dirty="0" smtClean="0"/>
          </a:p>
          <a:p>
            <a:r>
              <a:rPr lang="zh-TW" altLang="en-US" dirty="0" smtClean="0"/>
              <a:t>避免過度學習（</a:t>
            </a:r>
            <a:r>
              <a:rPr lang="en-US" altLang="zh-TW" dirty="0" smtClean="0"/>
              <a:t>over-fitting)</a:t>
            </a:r>
          </a:p>
          <a:p>
            <a:pPr lvl="1"/>
            <a:r>
              <a:rPr lang="zh-TW" altLang="en-US" dirty="0" smtClean="0"/>
              <a:t>使用測試與測試資料組</a:t>
            </a:r>
          </a:p>
          <a:p>
            <a:pPr lvl="1"/>
            <a:r>
              <a:rPr lang="zh-TW" altLang="en-US" dirty="0" smtClean="0"/>
              <a:t>降低模型之複雜程度</a:t>
            </a:r>
          </a:p>
          <a:p>
            <a:pPr lvl="1"/>
            <a:r>
              <a:rPr lang="zh-TW" altLang="en-US" dirty="0" smtClean="0"/>
              <a:t>減少使用變數</a:t>
            </a:r>
            <a:endParaRPr lang="en-US" altLang="zh-TW" dirty="0" smtClean="0"/>
          </a:p>
          <a:p>
            <a:r>
              <a:rPr lang="zh-TW" alt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同樣的預測力下，越簡單的規則就是越好的規則</a:t>
            </a:r>
          </a:p>
          <a:p>
            <a:endParaRPr lang="zh-TW" altLang="en-US" dirty="0" smtClean="0"/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使用測試資料集</a:t>
            </a:r>
            <a:r>
              <a:rPr lang="en-US" altLang="zh-TW" smtClean="0"/>
              <a:t>(</a:t>
            </a:r>
            <a:r>
              <a:rPr lang="en-US" altLang="zh-TW" dirty="0"/>
              <a:t>Testing)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38200" y="2209800"/>
            <a:ext cx="2209800" cy="990600"/>
          </a:xfrm>
          <a:prstGeom prst="rect">
            <a:avLst/>
          </a:prstGeom>
          <a:gradFill rotWithShape="1">
            <a:gsLst>
              <a:gs pos="0">
                <a:srgbClr val="2DB557">
                  <a:shade val="15000"/>
                  <a:satMod val="180000"/>
                </a:srgbClr>
              </a:gs>
              <a:gs pos="50000">
                <a:srgbClr val="2DB557">
                  <a:shade val="45000"/>
                  <a:satMod val="170000"/>
                </a:srgbClr>
              </a:gs>
              <a:gs pos="70000">
                <a:srgbClr val="2DB557">
                  <a:tint val="99000"/>
                  <a:shade val="65000"/>
                  <a:satMod val="155000"/>
                </a:srgbClr>
              </a:gs>
              <a:gs pos="100000">
                <a:srgbClr val="2DB557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2DB557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Training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38200" y="3200400"/>
            <a:ext cx="2209800" cy="990600"/>
          </a:xfrm>
          <a:prstGeom prst="rect">
            <a:avLst/>
          </a:prstGeom>
          <a:gradFill rotWithShape="1">
            <a:gsLst>
              <a:gs pos="0">
                <a:srgbClr val="FF9929">
                  <a:shade val="15000"/>
                  <a:satMod val="180000"/>
                </a:srgbClr>
              </a:gs>
              <a:gs pos="50000">
                <a:srgbClr val="FF9929">
                  <a:shade val="45000"/>
                  <a:satMod val="170000"/>
                </a:srgbClr>
              </a:gs>
              <a:gs pos="70000">
                <a:srgbClr val="FF9929">
                  <a:tint val="99000"/>
                  <a:shade val="65000"/>
                  <a:satMod val="155000"/>
                </a:srgbClr>
              </a:gs>
              <a:gs pos="100000">
                <a:srgbClr val="FF9929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9929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Testing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124200" y="2438400"/>
            <a:ext cx="52827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defTabSz="914363" rtl="0"/>
            <a:r>
              <a:rPr lang="zh-TW" altLang="en-US" sz="2400" kern="1200">
                <a:solidFill>
                  <a:srgbClr val="FFFFFF"/>
                </a:solidFill>
                <a:latin typeface="Arial" pitchFamily="34" charset="0"/>
                <a:ea typeface="微軟正黑體" pitchFamily="34" charset="-120"/>
                <a:cs typeface="+mn-cs"/>
              </a:rPr>
              <a:t>使用</a:t>
            </a:r>
            <a:r>
              <a:rPr lang="zh-TW" altLang="en-US" sz="2400" b="1" kern="1200">
                <a:solidFill>
                  <a:srgbClr val="CC3300"/>
                </a:solidFill>
                <a:latin typeface="Arial" pitchFamily="34" charset="0"/>
                <a:ea typeface="微軟正黑體" pitchFamily="34" charset="-120"/>
                <a:cs typeface="+mn-cs"/>
              </a:rPr>
              <a:t>訓練資料集</a:t>
            </a:r>
            <a:r>
              <a:rPr lang="zh-TW" altLang="en-US" sz="2400" kern="1200">
                <a:solidFill>
                  <a:srgbClr val="FFFFFF"/>
                </a:solidFill>
                <a:latin typeface="Arial" pitchFamily="34" charset="0"/>
                <a:ea typeface="微軟正黑體" pitchFamily="34" charset="-120"/>
                <a:cs typeface="+mn-cs"/>
              </a:rPr>
              <a:t> 建立預測模型</a:t>
            </a:r>
            <a:r>
              <a:rPr lang="en-US" altLang="zh-TW" sz="2400" kern="1200">
                <a:solidFill>
                  <a:srgbClr val="FFFFFF"/>
                </a:solidFill>
                <a:latin typeface="Arial" pitchFamily="34" charset="0"/>
                <a:ea typeface="微軟正黑體" pitchFamily="34" charset="-120"/>
                <a:cs typeface="+mn-cs"/>
              </a:rPr>
              <a:t>.</a:t>
            </a:r>
            <a:endParaRPr lang="en-US" altLang="zh-TW" sz="2400" kern="1200" dirty="0">
              <a:solidFill>
                <a:srgbClr val="FFFFFF"/>
              </a:solidFill>
              <a:latin typeface="Arial" pitchFamily="34" charset="0"/>
              <a:ea typeface="微軟正黑體" pitchFamily="34" charset="-120"/>
              <a:cs typeface="+mn-cs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124200" y="3276601"/>
            <a:ext cx="5410200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defTabSz="914363" rtl="0"/>
            <a:r>
              <a:rPr lang="zh-TW" altLang="en-US" sz="2400" kern="1200">
                <a:solidFill>
                  <a:srgbClr val="FFFFFF"/>
                </a:solidFill>
                <a:latin typeface="Arial" pitchFamily="34" charset="0"/>
                <a:ea typeface="微軟正黑體" pitchFamily="34" charset="-120"/>
                <a:cs typeface="+mn-cs"/>
              </a:rPr>
              <a:t>使用</a:t>
            </a:r>
            <a:r>
              <a:rPr lang="zh-TW" altLang="en-US" sz="2400" b="1" kern="1200">
                <a:solidFill>
                  <a:srgbClr val="CC3300"/>
                </a:solidFill>
                <a:latin typeface="Arial" pitchFamily="34" charset="0"/>
                <a:ea typeface="微軟正黑體" pitchFamily="34" charset="-120"/>
                <a:cs typeface="+mn-cs"/>
              </a:rPr>
              <a:t>測試資料集</a:t>
            </a:r>
            <a:r>
              <a:rPr lang="zh-TW" altLang="en-US" sz="2400" kern="1200">
                <a:solidFill>
                  <a:srgbClr val="FFFFFF"/>
                </a:solidFill>
                <a:latin typeface="Arial" pitchFamily="34" charset="0"/>
                <a:ea typeface="微軟正黑體" pitchFamily="34" charset="-120"/>
                <a:cs typeface="+mn-cs"/>
              </a:rPr>
              <a:t> 來避免模型對於訓練資料集產生記憶效應</a:t>
            </a:r>
            <a:endParaRPr lang="zh-TW" altLang="en-US" sz="2400" kern="1200" dirty="0">
              <a:solidFill>
                <a:srgbClr val="FFFFFF"/>
              </a:solidFill>
              <a:latin typeface="Arial" pitchFamily="34" charset="0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如何產生測試集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871282"/>
          </a:xfrm>
        </p:spPr>
        <p:txBody>
          <a:bodyPr/>
          <a:lstStyle/>
          <a:p>
            <a:r>
              <a:rPr lang="en-US" altLang="zh-TW" dirty="0" smtClean="0"/>
              <a:t>SSAS 2005</a:t>
            </a:r>
            <a:r>
              <a:rPr lang="zh-TW" altLang="en-US" dirty="0" smtClean="0"/>
              <a:t>：利用</a:t>
            </a:r>
            <a:r>
              <a:rPr lang="en-US" altLang="zh-TW" dirty="0" smtClean="0"/>
              <a:t>SSIS</a:t>
            </a:r>
            <a:r>
              <a:rPr lang="zh-TW" altLang="en-US" dirty="0" smtClean="0"/>
              <a:t>的「百分比取樣」以及「資料列取樣」節點自行抽樣</a:t>
            </a:r>
            <a:endParaRPr lang="en-US" altLang="zh-TW" dirty="0" smtClean="0"/>
          </a:p>
          <a:p>
            <a:r>
              <a:rPr lang="en-US" altLang="zh-TW" dirty="0" smtClean="0"/>
              <a:t>SSAS 2008</a:t>
            </a:r>
            <a:r>
              <a:rPr lang="zh-TW" altLang="en-US" dirty="0" smtClean="0"/>
              <a:t>：採礦結構中利用測試資料百分比參數進行取樣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928934"/>
            <a:ext cx="301941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時間序列演算法</a:t>
            </a:r>
            <a:endParaRPr lang="en-IE" dirty="0">
              <a:solidFill>
                <a:schemeClr val="accent4"/>
              </a:solidFill>
            </a:endParaRPr>
          </a:p>
        </p:txBody>
      </p:sp>
      <p:sp>
        <p:nvSpPr>
          <p:cNvPr id="28675" name="Content Placeholder 4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588675"/>
          </a:xfrm>
        </p:spPr>
        <p:txBody>
          <a:bodyPr/>
          <a:lstStyle/>
          <a:p>
            <a:r>
              <a:rPr lang="en-IE" altLang="zh-TW" dirty="0" smtClean="0"/>
              <a:t>SQL Server 2005 </a:t>
            </a:r>
            <a:r>
              <a:rPr lang="zh-TW" altLang="en-US" dirty="0" smtClean="0"/>
              <a:t>：</a:t>
            </a:r>
            <a:r>
              <a:rPr lang="en-IE" altLang="zh-TW" dirty="0" smtClean="0"/>
              <a:t>ARTXP </a:t>
            </a:r>
          </a:p>
          <a:p>
            <a:pPr lvl="1"/>
            <a:r>
              <a:rPr lang="zh-TW" altLang="en-US" dirty="0" smtClean="0"/>
              <a:t>擅長短期數值變動預測</a:t>
            </a:r>
            <a:endParaRPr lang="en-IE" dirty="0" smtClean="0"/>
          </a:p>
          <a:p>
            <a:r>
              <a:rPr lang="en-IE" altLang="zh-TW" dirty="0" smtClean="0"/>
              <a:t>SQL Server 2008 </a:t>
            </a:r>
            <a:r>
              <a:rPr lang="zh-TW" altLang="en-US" dirty="0" smtClean="0"/>
              <a:t>：</a:t>
            </a:r>
            <a:r>
              <a:rPr lang="en-IE" altLang="zh-TW" dirty="0" smtClean="0"/>
              <a:t>ARIMA </a:t>
            </a:r>
          </a:p>
          <a:p>
            <a:pPr lvl="1"/>
            <a:r>
              <a:rPr lang="zh-TW" altLang="en-US" dirty="0" smtClean="0"/>
              <a:t>擅長長期趨勢預測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提供</a:t>
            </a:r>
            <a:r>
              <a:rPr lang="en-US" altLang="zh-TW" dirty="0" smtClean="0"/>
              <a:t>ARTXP+ARIMA</a:t>
            </a:r>
            <a:r>
              <a:rPr lang="zh-TW" altLang="en-US" dirty="0" smtClean="0"/>
              <a:t>混合模式</a:t>
            </a:r>
            <a:r>
              <a:rPr lang="en-US" altLang="zh-TW" dirty="0" smtClean="0"/>
              <a:t>(</a:t>
            </a:r>
            <a:r>
              <a:rPr lang="en-US" dirty="0" smtClean="0"/>
              <a:t>PREDICTION_SMOOTHING</a:t>
            </a:r>
            <a:r>
              <a:rPr lang="en-US" altLang="zh-TW" dirty="0" smtClean="0"/>
              <a:t>)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dirty="0" smtClean="0"/>
          </a:p>
          <a:p>
            <a:pPr lvl="2"/>
            <a:endParaRPr lang="en-IE" dirty="0" smtClean="0"/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214818"/>
            <a:ext cx="38052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微軟商業智慧架構</a:t>
            </a:r>
          </a:p>
        </p:txBody>
      </p:sp>
      <p:grpSp>
        <p:nvGrpSpPr>
          <p:cNvPr id="3" name="Group 122"/>
          <p:cNvGrpSpPr>
            <a:grpSpLocks/>
          </p:cNvGrpSpPr>
          <p:nvPr/>
        </p:nvGrpSpPr>
        <p:grpSpPr bwMode="auto">
          <a:xfrm>
            <a:off x="1066800" y="2698750"/>
            <a:ext cx="7010400" cy="914400"/>
            <a:chOff x="1066800" y="2651214"/>
            <a:chExt cx="7010400" cy="914400"/>
          </a:xfrm>
        </p:grpSpPr>
        <p:sp>
          <p:nvSpPr>
            <p:cNvPr id="5" name="Rounded Rectangle 4"/>
            <p:cNvSpPr/>
            <p:nvPr/>
          </p:nvSpPr>
          <p:spPr bwMode="invGray">
            <a:xfrm>
              <a:off x="1066800" y="2651214"/>
              <a:ext cx="7010400" cy="914400"/>
            </a:xfrm>
            <a:prstGeom prst="roundRect">
              <a:avLst>
                <a:gd name="adj" fmla="val 11310"/>
              </a:avLst>
            </a:prstGeom>
            <a:gradFill flip="none" rotWithShape="1">
              <a:gsLst>
                <a:gs pos="0">
                  <a:srgbClr val="FFFFFF"/>
                </a:gs>
                <a:gs pos="61000">
                  <a:srgbClr val="FFFFFF">
                    <a:alpha val="20000"/>
                  </a:srgbClr>
                </a:gs>
                <a:gs pos="100000">
                  <a:srgbClr val="3497AE">
                    <a:lumMod val="50000"/>
                    <a:alpha val="40000"/>
                  </a:srgbClr>
                </a:gs>
              </a:gsLst>
              <a:lin ang="5400000" scaled="1"/>
              <a:tileRect/>
            </a:gradFill>
            <a:ln w="19050" cap="flat" cmpd="thickThin" algn="ctr">
              <a:solidFill>
                <a:srgbClr val="FFFFFF">
                  <a:alpha val="67843"/>
                </a:srgbClr>
              </a:solidFill>
              <a:prstDash val="soli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600" kern="0" dirty="0">
                  <a:solidFill>
                    <a:srgbClr val="080808"/>
                  </a:solidFill>
                  <a:latin typeface="Segoe"/>
                  <a:ea typeface="+mn-ea"/>
                </a:rPr>
                <a:t>END USER TOOLS &amp; PERFORMANCE MANAGEMENT APPS</a:t>
              </a:r>
            </a:p>
          </p:txBody>
        </p:sp>
        <p:sp>
          <p:nvSpPr>
            <p:cNvPr id="6" name="Rounded Rectangle 5"/>
            <p:cNvSpPr/>
            <p:nvPr/>
          </p:nvSpPr>
          <p:spPr bwMode="invGray">
            <a:xfrm>
              <a:off x="1524000" y="3032214"/>
              <a:ext cx="2971800" cy="429399"/>
            </a:xfrm>
            <a:prstGeom prst="roundRect">
              <a:avLst/>
            </a:prstGeom>
            <a:gradFill flip="none" rotWithShape="1">
              <a:gsLst>
                <a:gs pos="0">
                  <a:srgbClr val="FFC000">
                    <a:lumMod val="50000"/>
                    <a:alpha val="70000"/>
                  </a:srgbClr>
                </a:gs>
                <a:gs pos="77000">
                  <a:srgbClr val="FFC000">
                    <a:alpha val="50000"/>
                  </a:srgbClr>
                </a:gs>
                <a:gs pos="100000">
                  <a:srgbClr val="FFC000">
                    <a:lumMod val="60000"/>
                    <a:lumOff val="40000"/>
                  </a:srgbClr>
                </a:gs>
              </a:gsLst>
              <a:lin ang="5400000" scaled="1"/>
              <a:tileRect/>
            </a:gradFill>
            <a:ln w="38100" cap="flat" cmpd="thickThin" algn="ctr">
              <a:noFill/>
              <a:prstDash val="solid"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txBody>
            <a:bodyPr anchor="ctr"/>
            <a:lstStyle/>
            <a:p>
              <a:pPr algn="ctr">
                <a:defRPr/>
              </a:pPr>
              <a:r>
                <a:rPr kumimoji="0" lang="en-US" kern="0" dirty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  <a:ea typeface="+mn-ea"/>
                </a:rPr>
                <a:t>Excel</a:t>
              </a:r>
              <a:endParaRPr kumimoji="0" lang="en-US" sz="2200" kern="0" dirty="0">
                <a:solidFill>
                  <a:srgbClr val="FFFFFF"/>
                </a:solidFill>
                <a:effectLst>
                  <a:outerShdw blurRad="292100" dist="38100" dir="2700000" sx="101000" sy="101000" algn="tl" rotWithShape="0">
                    <a:srgbClr val="080808"/>
                  </a:outerShdw>
                </a:effectLst>
                <a:latin typeface="Segoe Semibold" pitchFamily="34" charset="0"/>
                <a:ea typeface="+mn-ea"/>
              </a:endParaRPr>
            </a:p>
          </p:txBody>
        </p:sp>
        <p:sp>
          <p:nvSpPr>
            <p:cNvPr id="7" name="Rounded Rectangle 6"/>
            <p:cNvSpPr/>
            <p:nvPr/>
          </p:nvSpPr>
          <p:spPr bwMode="invGray">
            <a:xfrm>
              <a:off x="4585607" y="3032214"/>
              <a:ext cx="2971800" cy="429399"/>
            </a:xfrm>
            <a:prstGeom prst="roundRect">
              <a:avLst/>
            </a:prstGeom>
            <a:gradFill flip="none" rotWithShape="1">
              <a:gsLst>
                <a:gs pos="0">
                  <a:srgbClr val="3497AE">
                    <a:lumMod val="50000"/>
                    <a:alpha val="70000"/>
                  </a:srgbClr>
                </a:gs>
                <a:gs pos="77000">
                  <a:srgbClr val="3497AE">
                    <a:alpha val="50000"/>
                  </a:srgbClr>
                </a:gs>
                <a:gs pos="100000">
                  <a:srgbClr val="3497AE">
                    <a:lumMod val="60000"/>
                    <a:lumOff val="40000"/>
                  </a:srgbClr>
                </a:gs>
              </a:gsLst>
              <a:lin ang="5400000" scaled="1"/>
              <a:tileRect/>
            </a:gradFill>
            <a:ln w="38100" cap="flat" cmpd="thickThin" algn="ctr">
              <a:noFill/>
              <a:prstDash val="solid"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txBody>
            <a:bodyPr anchor="ctr"/>
            <a:lstStyle/>
            <a:p>
              <a:pPr algn="ctr">
                <a:defRPr/>
              </a:pPr>
              <a:r>
                <a:rPr kumimoji="0" lang="en-US" kern="0" dirty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  <a:ea typeface="+mn-ea"/>
                </a:rPr>
                <a:t>PerformancePoint Server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1363663" y="5915025"/>
            <a:ext cx="6332537" cy="762000"/>
            <a:chOff x="1363436" y="5868200"/>
            <a:chExt cx="6332764" cy="762000"/>
          </a:xfrm>
        </p:grpSpPr>
        <p:sp>
          <p:nvSpPr>
            <p:cNvPr id="9" name="Cube 8"/>
            <p:cNvSpPr/>
            <p:nvPr/>
          </p:nvSpPr>
          <p:spPr bwMode="invGray">
            <a:xfrm>
              <a:off x="5757136" y="5906300"/>
              <a:ext cx="914400" cy="685800"/>
            </a:xfrm>
            <a:prstGeom prst="cube">
              <a:avLst/>
            </a:prstGeom>
            <a:gradFill rotWithShape="1">
              <a:gsLst>
                <a:gs pos="0">
                  <a:srgbClr val="5F5F5F">
                    <a:lumMod val="75000"/>
                  </a:srgbClr>
                </a:gs>
                <a:gs pos="50000">
                  <a:srgbClr val="5F5F5F">
                    <a:lumMod val="50000"/>
                  </a:srgbClr>
                </a:gs>
                <a:gs pos="70000">
                  <a:srgbClr val="5F5F5F">
                    <a:lumMod val="50000"/>
                  </a:srgbClr>
                </a:gs>
                <a:gs pos="100000">
                  <a:srgbClr val="5F5F5F">
                    <a:lumMod val="60000"/>
                    <a:lumOff val="4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00000">
                  <a:satMod val="300000"/>
                </a:srgbClr>
              </a:contourClr>
            </a:sp3d>
          </p:spPr>
          <p:txBody>
            <a:bodyPr anchor="ctr"/>
            <a:lstStyle/>
            <a:p>
              <a:pPr algn="ctr">
                <a:defRPr/>
              </a:pPr>
              <a:endParaRPr kumimoji="0" lang="en-US" kern="0" dirty="0">
                <a:solidFill>
                  <a:srgbClr val="FFFFFF"/>
                </a:solidFill>
                <a:latin typeface="Segoe"/>
                <a:ea typeface="+mn-ea"/>
              </a:endParaRPr>
            </a:p>
          </p:txBody>
        </p:sp>
        <p:sp>
          <p:nvSpPr>
            <p:cNvPr id="10" name="Flowchart: Punched Tape 9"/>
            <p:cNvSpPr/>
            <p:nvPr/>
          </p:nvSpPr>
          <p:spPr bwMode="invGray">
            <a:xfrm>
              <a:off x="6781800" y="5906300"/>
              <a:ext cx="914400" cy="685800"/>
            </a:xfrm>
            <a:prstGeom prst="flowChartPunchedTape">
              <a:avLst/>
            </a:prstGeom>
            <a:gradFill flip="none" rotWithShape="1">
              <a:gsLst>
                <a:gs pos="0">
                  <a:srgbClr val="5F5F5F">
                    <a:lumMod val="50000"/>
                  </a:srgbClr>
                </a:gs>
                <a:gs pos="39000">
                  <a:srgbClr val="5F5F5F"/>
                </a:gs>
                <a:gs pos="58000">
                  <a:srgbClr val="5F5F5F">
                    <a:lumMod val="60000"/>
                    <a:lumOff val="40000"/>
                  </a:srgbClr>
                </a:gs>
                <a:gs pos="100000">
                  <a:srgbClr val="5F5F5F">
                    <a:lumMod val="75000"/>
                  </a:srgbClr>
                </a:gs>
              </a:gsLst>
              <a:lin ang="0" scaled="1"/>
              <a:tileRect/>
            </a:gradFill>
            <a:ln w="3175">
              <a:solidFill>
                <a:srgbClr val="5F5F5F">
                  <a:lumMod val="60000"/>
                  <a:lumOff val="40000"/>
                  <a:alpha val="44000"/>
                </a:srgbClr>
              </a:solidFill>
            </a:ln>
            <a:effectLst>
              <a:outerShdw blurRad="63500" dist="38100" dir="5400000" rotWithShape="0">
                <a:srgbClr val="00B0F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contourClr>
                <a:srgbClr val="7D3DA1">
                  <a:satMod val="300000"/>
                </a:srgbClr>
              </a:contourClr>
            </a:sp3d>
          </p:spPr>
          <p:txBody>
            <a:bodyPr anchor="ctr"/>
            <a:lstStyle/>
            <a:p>
              <a:pPr algn="ctr">
                <a:defRPr/>
              </a:pPr>
              <a:endParaRPr kumimoji="0" lang="en-US" kern="0" dirty="0">
                <a:solidFill>
                  <a:srgbClr val="FFFFFF"/>
                </a:solidFill>
                <a:latin typeface="Segoe"/>
                <a:ea typeface="+mn-ea"/>
              </a:endParaRPr>
            </a:p>
          </p:txBody>
        </p:sp>
        <p:sp>
          <p:nvSpPr>
            <p:cNvPr id="11" name="Can 10"/>
            <p:cNvSpPr/>
            <p:nvPr/>
          </p:nvSpPr>
          <p:spPr bwMode="invGray">
            <a:xfrm>
              <a:off x="1371600" y="5868200"/>
              <a:ext cx="986118" cy="762000"/>
            </a:xfrm>
            <a:prstGeom prst="can">
              <a:avLst>
                <a:gd name="adj" fmla="val 39436"/>
              </a:avLst>
            </a:prstGeom>
            <a:gradFill rotWithShape="1">
              <a:gsLst>
                <a:gs pos="0">
                  <a:srgbClr val="5F5F5F">
                    <a:lumMod val="75000"/>
                  </a:srgbClr>
                </a:gs>
                <a:gs pos="50000">
                  <a:srgbClr val="5F5F5F">
                    <a:lumMod val="50000"/>
                  </a:srgbClr>
                </a:gs>
                <a:gs pos="70000">
                  <a:srgbClr val="5F5F5F">
                    <a:lumMod val="50000"/>
                  </a:srgbClr>
                </a:gs>
                <a:gs pos="100000">
                  <a:srgbClr val="5F5F5F">
                    <a:lumMod val="60000"/>
                    <a:lumOff val="4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00000">
                  <a:satMod val="300000"/>
                </a:srgbClr>
              </a:contourClr>
            </a:sp3d>
          </p:spPr>
          <p:txBody>
            <a:bodyPr anchor="ctr"/>
            <a:lstStyle/>
            <a:p>
              <a:pPr algn="ctr">
                <a:defRPr/>
              </a:pPr>
              <a:endParaRPr kumimoji="0" lang="en-US" kern="0" dirty="0">
                <a:solidFill>
                  <a:srgbClr val="FFFFFF"/>
                </a:solidFill>
                <a:latin typeface="Segoe"/>
                <a:ea typeface="+mn-ea"/>
              </a:endParaRPr>
            </a:p>
          </p:txBody>
        </p:sp>
        <p:sp>
          <p:nvSpPr>
            <p:cNvPr id="12" name="Can 11"/>
            <p:cNvSpPr/>
            <p:nvPr/>
          </p:nvSpPr>
          <p:spPr bwMode="invGray">
            <a:xfrm>
              <a:off x="2467984" y="5868200"/>
              <a:ext cx="986118" cy="762000"/>
            </a:xfrm>
            <a:prstGeom prst="can">
              <a:avLst>
                <a:gd name="adj" fmla="val 39436"/>
              </a:avLst>
            </a:prstGeom>
            <a:gradFill rotWithShape="1">
              <a:gsLst>
                <a:gs pos="0">
                  <a:srgbClr val="5F5F5F">
                    <a:lumMod val="75000"/>
                  </a:srgbClr>
                </a:gs>
                <a:gs pos="50000">
                  <a:srgbClr val="5F5F5F">
                    <a:lumMod val="50000"/>
                  </a:srgbClr>
                </a:gs>
                <a:gs pos="70000">
                  <a:srgbClr val="5F5F5F">
                    <a:lumMod val="50000"/>
                  </a:srgbClr>
                </a:gs>
                <a:gs pos="100000">
                  <a:srgbClr val="5F5F5F">
                    <a:lumMod val="60000"/>
                    <a:lumOff val="4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00000">
                  <a:satMod val="300000"/>
                </a:srgbClr>
              </a:contourClr>
            </a:sp3d>
          </p:spPr>
          <p:txBody>
            <a:bodyPr anchor="ctr"/>
            <a:lstStyle/>
            <a:p>
              <a:pPr algn="ctr">
                <a:defRPr/>
              </a:pPr>
              <a:endParaRPr kumimoji="0" lang="en-US" kern="0" dirty="0">
                <a:solidFill>
                  <a:srgbClr val="FFFFFF"/>
                </a:solidFill>
                <a:latin typeface="Segoe"/>
                <a:ea typeface="+mn-ea"/>
              </a:endParaRPr>
            </a:p>
          </p:txBody>
        </p:sp>
        <p:sp>
          <p:nvSpPr>
            <p:cNvPr id="13" name="Can 12"/>
            <p:cNvSpPr/>
            <p:nvPr/>
          </p:nvSpPr>
          <p:spPr bwMode="invGray">
            <a:xfrm>
              <a:off x="3564368" y="5868200"/>
              <a:ext cx="986118" cy="762000"/>
            </a:xfrm>
            <a:prstGeom prst="can">
              <a:avLst>
                <a:gd name="adj" fmla="val 39436"/>
              </a:avLst>
            </a:prstGeom>
            <a:gradFill rotWithShape="1">
              <a:gsLst>
                <a:gs pos="0">
                  <a:srgbClr val="5F5F5F">
                    <a:lumMod val="75000"/>
                  </a:srgbClr>
                </a:gs>
                <a:gs pos="50000">
                  <a:srgbClr val="5F5F5F">
                    <a:lumMod val="50000"/>
                  </a:srgbClr>
                </a:gs>
                <a:gs pos="70000">
                  <a:srgbClr val="5F5F5F">
                    <a:lumMod val="50000"/>
                  </a:srgbClr>
                </a:gs>
                <a:gs pos="100000">
                  <a:srgbClr val="5F5F5F">
                    <a:lumMod val="60000"/>
                    <a:lumOff val="4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00000">
                  <a:satMod val="300000"/>
                </a:srgbClr>
              </a:contourClr>
            </a:sp3d>
          </p:spPr>
          <p:txBody>
            <a:bodyPr anchor="ctr"/>
            <a:lstStyle/>
            <a:p>
              <a:pPr algn="ctr">
                <a:defRPr/>
              </a:pPr>
              <a:endParaRPr kumimoji="0" lang="en-US" kern="0" dirty="0">
                <a:solidFill>
                  <a:srgbClr val="FFFFFF"/>
                </a:solidFill>
                <a:latin typeface="Segoe"/>
                <a:ea typeface="+mn-ea"/>
              </a:endParaRPr>
            </a:p>
          </p:txBody>
        </p:sp>
        <p:sp>
          <p:nvSpPr>
            <p:cNvPr id="14" name="Can 13"/>
            <p:cNvSpPr/>
            <p:nvPr/>
          </p:nvSpPr>
          <p:spPr bwMode="invGray">
            <a:xfrm>
              <a:off x="4664885" y="5868200"/>
              <a:ext cx="986118" cy="762000"/>
            </a:xfrm>
            <a:prstGeom prst="can">
              <a:avLst>
                <a:gd name="adj" fmla="val 39436"/>
              </a:avLst>
            </a:prstGeom>
            <a:gradFill rotWithShape="1">
              <a:gsLst>
                <a:gs pos="0">
                  <a:srgbClr val="5F5F5F">
                    <a:lumMod val="75000"/>
                  </a:srgbClr>
                </a:gs>
                <a:gs pos="50000">
                  <a:srgbClr val="5F5F5F">
                    <a:lumMod val="50000"/>
                  </a:srgbClr>
                </a:gs>
                <a:gs pos="70000">
                  <a:srgbClr val="5F5F5F">
                    <a:lumMod val="50000"/>
                  </a:srgbClr>
                </a:gs>
                <a:gs pos="100000">
                  <a:srgbClr val="5F5F5F">
                    <a:lumMod val="60000"/>
                    <a:lumOff val="4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00000">
                  <a:satMod val="300000"/>
                </a:srgbClr>
              </a:contourClr>
            </a:sp3d>
          </p:spPr>
          <p:txBody>
            <a:bodyPr anchor="ctr"/>
            <a:lstStyle/>
            <a:p>
              <a:pPr algn="ctr">
                <a:defRPr/>
              </a:pPr>
              <a:endParaRPr kumimoji="0" lang="en-US" kern="0" dirty="0">
                <a:solidFill>
                  <a:srgbClr val="FFFFFF"/>
                </a:solidFill>
                <a:latin typeface="Segoe"/>
                <a:ea typeface="+mn-ea"/>
              </a:endParaRPr>
            </a:p>
          </p:txBody>
        </p:sp>
        <p:pic>
          <p:nvPicPr>
            <p:cNvPr id="11341" name="Picture 2" descr="\\showsrus\images\LOGOS\GEN_LOGO\O\ORACLE.png"/>
            <p:cNvPicPr>
              <a:picLocks noChangeAspect="1" noChangeArrowheads="1"/>
            </p:cNvPicPr>
            <p:nvPr/>
          </p:nvPicPr>
          <p:blipFill>
            <a:blip r:embed="rId3">
              <a:lum bright="10000"/>
            </a:blip>
            <a:srcRect/>
            <a:stretch>
              <a:fillRect/>
            </a:stretch>
          </p:blipFill>
          <p:spPr bwMode="black">
            <a:xfrm>
              <a:off x="2514600" y="6324600"/>
              <a:ext cx="914400" cy="116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42" name="Picture 3" descr="\\showsrus\images\LOGOS\GEN_LOGO\S\SAP logo med.png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invGray">
            <a:xfrm>
              <a:off x="3810000" y="6248400"/>
              <a:ext cx="68825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43" name="Picture 4" descr="\\showsrus\images\LOGOS\GEN_LOGO\S\Siebel-logo-color.png"/>
            <p:cNvPicPr>
              <a:picLocks noChangeAspect="1" noChangeArrowheads="1"/>
            </p:cNvPicPr>
            <p:nvPr/>
          </p:nvPicPr>
          <p:blipFill>
            <a:blip r:embed="rId5">
              <a:lum bright="20000"/>
            </a:blip>
            <a:srcRect/>
            <a:stretch>
              <a:fillRect/>
            </a:stretch>
          </p:blipFill>
          <p:spPr bwMode="invGray">
            <a:xfrm>
              <a:off x="4724400" y="6324600"/>
              <a:ext cx="897980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44" name="Picture 5" descr="C:\Program Files\Microsoft Resource DVD Artwork\DVD_ART\BoxShots_Logos\Microsoft Dynamics\Dynamics-Brand signature\MS Dynamics logo reverse v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invGray">
            <a:xfrm>
              <a:off x="1363436" y="6172200"/>
              <a:ext cx="1019489" cy="36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1522413" y="5534025"/>
            <a:ext cx="6059487" cy="657225"/>
            <a:chOff x="1521760" y="5486400"/>
            <a:chExt cx="6060141" cy="657452"/>
          </a:xfrm>
        </p:grpSpPr>
        <p:pic>
          <p:nvPicPr>
            <p:cNvPr id="11317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invGray">
            <a:xfrm rot="5400000">
              <a:off x="1535936" y="5472224"/>
              <a:ext cx="65744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18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invGray">
            <a:xfrm rot="5400000">
              <a:off x="2632320" y="5472225"/>
              <a:ext cx="65744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19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invGray">
            <a:xfrm rot="5400000">
              <a:off x="3728704" y="5472226"/>
              <a:ext cx="65744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20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invGray">
            <a:xfrm rot="5400000">
              <a:off x="4829221" y="5472227"/>
              <a:ext cx="65744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21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invGray">
            <a:xfrm rot="5400000">
              <a:off x="5885613" y="5472228"/>
              <a:ext cx="65744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22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invGray">
            <a:xfrm rot="5400000">
              <a:off x="6910277" y="5472229"/>
              <a:ext cx="65744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123"/>
          <p:cNvGrpSpPr>
            <a:grpSpLocks/>
          </p:cNvGrpSpPr>
          <p:nvPr/>
        </p:nvGrpSpPr>
        <p:grpSpPr bwMode="auto">
          <a:xfrm>
            <a:off x="1066800" y="3705225"/>
            <a:ext cx="7013575" cy="2012950"/>
            <a:chOff x="1066800" y="3658400"/>
            <a:chExt cx="7013448" cy="2011680"/>
          </a:xfrm>
        </p:grpSpPr>
        <p:sp>
          <p:nvSpPr>
            <p:cNvPr id="27" name="Round Same Side Corner Rectangle 26"/>
            <p:cNvSpPr/>
            <p:nvPr/>
          </p:nvSpPr>
          <p:spPr bwMode="invGray">
            <a:xfrm>
              <a:off x="1066800" y="3658400"/>
              <a:ext cx="7013448" cy="2011680"/>
            </a:xfrm>
            <a:prstGeom prst="round2SameRect">
              <a:avLst>
                <a:gd name="adj1" fmla="val 3680"/>
                <a:gd name="adj2" fmla="val 25222"/>
              </a:avLst>
            </a:prstGeom>
            <a:gradFill flip="none" rotWithShape="1">
              <a:gsLst>
                <a:gs pos="0">
                  <a:srgbClr val="FFFFFF"/>
                </a:gs>
                <a:gs pos="27000">
                  <a:srgbClr val="FFFFFF">
                    <a:alpha val="20000"/>
                  </a:srgbClr>
                </a:gs>
                <a:gs pos="100000">
                  <a:srgbClr val="7DCC2E">
                    <a:lumMod val="50000"/>
                    <a:alpha val="37000"/>
                  </a:srgbClr>
                </a:gs>
              </a:gsLst>
              <a:lin ang="5400000" scaled="1"/>
              <a:tileRect/>
            </a:gradFill>
            <a:ln w="19050" cap="flat" cmpd="thickThin" algn="ctr">
              <a:solidFill>
                <a:srgbClr val="FFFFFF">
                  <a:alpha val="67843"/>
                </a:srgbClr>
              </a:solidFill>
              <a:prstDash val="soli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600" kern="0" dirty="0">
                  <a:solidFill>
                    <a:srgbClr val="080808"/>
                  </a:solidFill>
                  <a:latin typeface="Segoe"/>
                  <a:ea typeface="+mn-ea"/>
                </a:rPr>
                <a:t>BI PLATFORM</a:t>
              </a:r>
            </a:p>
          </p:txBody>
        </p:sp>
        <p:sp>
          <p:nvSpPr>
            <p:cNvPr id="28" name="Rounded Rectangle 27"/>
            <p:cNvSpPr/>
            <p:nvPr/>
          </p:nvSpPr>
          <p:spPr bwMode="invGray">
            <a:xfrm>
              <a:off x="1524000" y="4025075"/>
              <a:ext cx="2971800" cy="533400"/>
            </a:xfrm>
            <a:prstGeom prst="roundRect">
              <a:avLst/>
            </a:prstGeom>
            <a:gradFill flip="none" rotWithShape="1">
              <a:gsLst>
                <a:gs pos="1000">
                  <a:srgbClr val="7DCC2E">
                    <a:lumMod val="50000"/>
                    <a:alpha val="70000"/>
                  </a:srgbClr>
                </a:gs>
                <a:gs pos="77000">
                  <a:srgbClr val="7DCC2E">
                    <a:alpha val="50000"/>
                  </a:srgbClr>
                </a:gs>
                <a:gs pos="100000">
                  <a:srgbClr val="7DCC2E">
                    <a:lumMod val="60000"/>
                    <a:lumOff val="40000"/>
                  </a:srgbClr>
                </a:gs>
              </a:gsLst>
              <a:lin ang="5400000" scaled="1"/>
              <a:tileRect/>
            </a:gradFill>
            <a:ln w="38100" cap="flat" cmpd="thickThin" algn="ctr">
              <a:noFill/>
              <a:prstDash val="solid"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kumimoji="0" lang="en-US" sz="1600" kern="0" dirty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  <a:ea typeface="+mn-ea"/>
                </a:rPr>
                <a:t>SQL Server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kumimoji="0" lang="en-US" sz="1600" kern="0" dirty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  <a:ea typeface="+mn-ea"/>
                </a:rPr>
                <a:t>Reporting Services</a:t>
              </a:r>
            </a:p>
          </p:txBody>
        </p:sp>
        <p:sp>
          <p:nvSpPr>
            <p:cNvPr id="29" name="Rounded Rectangle 28"/>
            <p:cNvSpPr/>
            <p:nvPr/>
          </p:nvSpPr>
          <p:spPr bwMode="invGray">
            <a:xfrm>
              <a:off x="4565125" y="4025075"/>
              <a:ext cx="2971800" cy="533400"/>
            </a:xfrm>
            <a:prstGeom prst="roundRect">
              <a:avLst/>
            </a:prstGeom>
            <a:gradFill flip="none" rotWithShape="1">
              <a:gsLst>
                <a:gs pos="0">
                  <a:srgbClr val="7DCC2E">
                    <a:lumMod val="50000"/>
                    <a:alpha val="30000"/>
                  </a:srgbClr>
                </a:gs>
                <a:gs pos="77000">
                  <a:srgbClr val="7DCC2E">
                    <a:alpha val="50000"/>
                  </a:srgbClr>
                </a:gs>
                <a:gs pos="100000">
                  <a:srgbClr val="7DCC2E">
                    <a:lumMod val="60000"/>
                    <a:lumOff val="40000"/>
                  </a:srgbClr>
                </a:gs>
              </a:gsLst>
              <a:lin ang="5400000" scaled="1"/>
              <a:tileRect/>
            </a:gradFill>
            <a:ln w="38100" cap="flat" cmpd="thickThin" algn="ctr">
              <a:noFill/>
              <a:prstDash val="solid"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kumimoji="0" lang="en-US" sz="1600" kern="0" dirty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  <a:ea typeface="+mn-ea"/>
                </a:rPr>
                <a:t>SQL Server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kumimoji="0" lang="en-US" sz="1600" kern="0" dirty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  <a:ea typeface="+mn-ea"/>
                </a:rPr>
                <a:t>Analysis Services</a:t>
              </a:r>
            </a:p>
          </p:txBody>
        </p:sp>
        <p:sp>
          <p:nvSpPr>
            <p:cNvPr id="30" name="Rounded Rectangle 29"/>
            <p:cNvSpPr/>
            <p:nvPr/>
          </p:nvSpPr>
          <p:spPr bwMode="invGray">
            <a:xfrm>
              <a:off x="1524000" y="4620525"/>
              <a:ext cx="6019800" cy="422825"/>
            </a:xfrm>
            <a:prstGeom prst="roundRect">
              <a:avLst/>
            </a:prstGeom>
            <a:gradFill flip="none" rotWithShape="1">
              <a:gsLst>
                <a:gs pos="0">
                  <a:srgbClr val="7DCC2E">
                    <a:lumMod val="50000"/>
                    <a:alpha val="30000"/>
                  </a:srgbClr>
                </a:gs>
                <a:gs pos="77000">
                  <a:srgbClr val="7DCC2E">
                    <a:alpha val="50000"/>
                  </a:srgbClr>
                </a:gs>
                <a:gs pos="100000">
                  <a:srgbClr val="7DCC2E">
                    <a:lumMod val="60000"/>
                    <a:lumOff val="40000"/>
                  </a:srgbClr>
                </a:gs>
              </a:gsLst>
              <a:lin ang="5400000" scaled="1"/>
              <a:tileRect/>
            </a:gradFill>
            <a:ln w="38100" cap="flat" cmpd="thickThin" algn="ctr">
              <a:noFill/>
              <a:prstDash val="solid"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kumimoji="0" lang="en-US" sz="1600" kern="0" dirty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  <a:ea typeface="+mn-ea"/>
                </a:rPr>
                <a:t>SQL Server DBMS</a:t>
              </a:r>
            </a:p>
          </p:txBody>
        </p:sp>
        <p:sp>
          <p:nvSpPr>
            <p:cNvPr id="31" name="Round Same Side Corner Rectangle 30"/>
            <p:cNvSpPr/>
            <p:nvPr/>
          </p:nvSpPr>
          <p:spPr bwMode="invGray">
            <a:xfrm>
              <a:off x="1524000" y="5105400"/>
              <a:ext cx="6016752" cy="420624"/>
            </a:xfrm>
            <a:prstGeom prst="round2SameRect">
              <a:avLst>
                <a:gd name="adj1" fmla="val 12834"/>
                <a:gd name="adj2" fmla="val 50000"/>
              </a:avLst>
            </a:prstGeom>
            <a:gradFill flip="none" rotWithShape="1">
              <a:gsLst>
                <a:gs pos="0">
                  <a:srgbClr val="7DCC2E">
                    <a:lumMod val="50000"/>
                    <a:alpha val="30000"/>
                  </a:srgbClr>
                </a:gs>
                <a:gs pos="77000">
                  <a:srgbClr val="7DCC2E">
                    <a:alpha val="50000"/>
                  </a:srgbClr>
                </a:gs>
                <a:gs pos="100000">
                  <a:srgbClr val="7DCC2E">
                    <a:lumMod val="60000"/>
                    <a:lumOff val="40000"/>
                  </a:srgbClr>
                </a:gs>
              </a:gsLst>
              <a:lin ang="5400000" scaled="1"/>
              <a:tileRect/>
            </a:gradFill>
            <a:ln w="38100" cap="flat" cmpd="thickThin" algn="ctr">
              <a:noFill/>
              <a:prstDash val="solid"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kumimoji="0" lang="en-US" sz="1600" kern="0" dirty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  <a:ea typeface="+mn-ea"/>
                </a:rPr>
                <a:t>SQL Server Integration Services</a:t>
              </a:r>
            </a:p>
          </p:txBody>
        </p:sp>
      </p:grpSp>
      <p:grpSp>
        <p:nvGrpSpPr>
          <p:cNvPr id="26" name="Group 47"/>
          <p:cNvGrpSpPr>
            <a:grpSpLocks/>
          </p:cNvGrpSpPr>
          <p:nvPr/>
        </p:nvGrpSpPr>
        <p:grpSpPr bwMode="auto">
          <a:xfrm>
            <a:off x="1044575" y="1038225"/>
            <a:ext cx="7054850" cy="3657600"/>
            <a:chOff x="1045029" y="990600"/>
            <a:chExt cx="7053942" cy="3657600"/>
          </a:xfrm>
        </p:grpSpPr>
        <p:sp>
          <p:nvSpPr>
            <p:cNvPr id="33" name="Chord 32"/>
            <p:cNvSpPr/>
            <p:nvPr/>
          </p:nvSpPr>
          <p:spPr bwMode="invGray">
            <a:xfrm>
              <a:off x="1045029" y="990600"/>
              <a:ext cx="7053942" cy="3657600"/>
            </a:xfrm>
            <a:prstGeom prst="chord">
              <a:avLst>
                <a:gd name="adj1" fmla="val 11061125"/>
                <a:gd name="adj2" fmla="val 21333444"/>
              </a:avLst>
            </a:prstGeom>
            <a:gradFill flip="none" rotWithShape="1">
              <a:gsLst>
                <a:gs pos="0">
                  <a:srgbClr val="FFFFFF"/>
                </a:gs>
                <a:gs pos="7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ln w="19050" cap="flat" cmpd="thickThin" algn="ctr">
              <a:solidFill>
                <a:srgbClr val="FFFFFF">
                  <a:alpha val="23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umimoji="0" lang="en-US" sz="2200" kern="0" dirty="0">
                <a:solidFill>
                  <a:srgbClr val="FFFFFF"/>
                </a:solidFill>
                <a:latin typeface="Segoe"/>
                <a:ea typeface="+mn-ea"/>
              </a:endParaRPr>
            </a:p>
          </p:txBody>
        </p:sp>
        <p:sp>
          <p:nvSpPr>
            <p:cNvPr id="34" name="Chord 33"/>
            <p:cNvSpPr/>
            <p:nvPr/>
          </p:nvSpPr>
          <p:spPr bwMode="invGray">
            <a:xfrm>
              <a:off x="1485900" y="1338944"/>
              <a:ext cx="6172200" cy="2895600"/>
            </a:xfrm>
            <a:prstGeom prst="chord">
              <a:avLst>
                <a:gd name="adj1" fmla="val 11061125"/>
                <a:gd name="adj2" fmla="val 21333444"/>
              </a:avLst>
            </a:prstGeom>
            <a:gradFill flip="none" rotWithShape="1">
              <a:gsLst>
                <a:gs pos="38000">
                  <a:srgbClr val="DF8045">
                    <a:lumMod val="50000"/>
                    <a:alpha val="70000"/>
                  </a:srgbClr>
                </a:gs>
                <a:gs pos="87000">
                  <a:srgbClr val="DF8045">
                    <a:lumMod val="75000"/>
                    <a:alpha val="93000"/>
                  </a:srgbClr>
                </a:gs>
                <a:gs pos="100000">
                  <a:srgbClr val="DF8045">
                    <a:lumMod val="60000"/>
                    <a:lumOff val="40000"/>
                  </a:srgbClr>
                </a:gs>
              </a:gsLst>
              <a:lin ang="5400000" scaled="1"/>
              <a:tileRect/>
            </a:gradFill>
            <a:ln w="38100" cap="flat" cmpd="thickThin" algn="ctr">
              <a:noFill/>
              <a:prstDash val="solid"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txBody>
            <a:bodyPr anchor="ctr"/>
            <a:lstStyle/>
            <a:p>
              <a:pPr algn="ctr">
                <a:defRPr/>
              </a:pPr>
              <a:endParaRPr kumimoji="0" lang="en-US" kern="0" dirty="0">
                <a:solidFill>
                  <a:srgbClr val="080808"/>
                </a:solidFill>
                <a:latin typeface="Segoe"/>
                <a:ea typeface="+mn-ea"/>
              </a:endParaRPr>
            </a:p>
          </p:txBody>
        </p:sp>
        <p:sp>
          <p:nvSpPr>
            <p:cNvPr id="35" name="TextBox 34"/>
            <p:cNvSpPr txBox="1"/>
            <p:nvPr/>
          </p:nvSpPr>
          <p:spPr bwMode="invGray">
            <a:xfrm>
              <a:off x="3229148" y="1704975"/>
              <a:ext cx="2726974" cy="27781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kern="0" dirty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SharePoint Server</a:t>
              </a:r>
            </a:p>
          </p:txBody>
        </p:sp>
        <p:sp>
          <p:nvSpPr>
            <p:cNvPr id="36" name="Rectangle 35"/>
            <p:cNvSpPr/>
            <p:nvPr/>
          </p:nvSpPr>
          <p:spPr bwMode="invGray">
            <a:xfrm rot="20407984">
              <a:off x="2040946" y="1793510"/>
              <a:ext cx="1522527" cy="372138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400" i="1" kern="0" dirty="0">
                  <a:solidFill>
                    <a:schemeClr val="bg1"/>
                  </a:solidFill>
                </a:rPr>
                <a:t>SEARCH</a:t>
              </a:r>
            </a:p>
          </p:txBody>
        </p:sp>
        <p:sp>
          <p:nvSpPr>
            <p:cNvPr id="37" name="Rectangle 36"/>
            <p:cNvSpPr/>
            <p:nvPr/>
          </p:nvSpPr>
          <p:spPr bwMode="invGray">
            <a:xfrm>
              <a:off x="4114859" y="1066800"/>
              <a:ext cx="863489" cy="24606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kumimoji="0" lang="en-US" sz="1600" kern="0" dirty="0">
                  <a:solidFill>
                    <a:srgbClr val="080808"/>
                  </a:solidFill>
                </a:rPr>
                <a:t>DELIVERY</a:t>
              </a:r>
            </a:p>
          </p:txBody>
        </p:sp>
        <p:grpSp>
          <p:nvGrpSpPr>
            <p:cNvPr id="11281" name="Group 83"/>
            <p:cNvGrpSpPr>
              <a:grpSpLocks/>
            </p:cNvGrpSpPr>
            <p:nvPr/>
          </p:nvGrpSpPr>
          <p:grpSpPr bwMode="auto">
            <a:xfrm>
              <a:off x="1790701" y="2086275"/>
              <a:ext cx="5562600" cy="457200"/>
              <a:chOff x="1752600" y="2133600"/>
              <a:chExt cx="6061509" cy="381000"/>
            </a:xfrm>
          </p:grpSpPr>
          <p:sp>
            <p:nvSpPr>
              <p:cNvPr id="41" name="Round Same Side Corner Rectangle 40"/>
              <p:cNvSpPr/>
              <p:nvPr/>
            </p:nvSpPr>
            <p:spPr bwMode="invGray">
              <a:xfrm>
                <a:off x="1752600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rgbClr val="FF9929">
                      <a:lumMod val="50000"/>
                    </a:srgbClr>
                  </a:gs>
                </a:gsLst>
                <a:lin ang="5400000" scaled="1"/>
                <a:tileRect/>
              </a:gradFill>
              <a:ln w="3175" cap="flat" cmpd="thickThin" algn="ctr">
                <a:solidFill>
                  <a:srgbClr val="FFFFFF">
                    <a:alpha val="67843"/>
                  </a:srgbClr>
                </a:solidFill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300" kern="0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Segoe"/>
                    <a:ea typeface="+mn-ea"/>
                  </a:rPr>
                  <a:t>Reports</a:t>
                </a:r>
              </a:p>
            </p:txBody>
          </p:sp>
          <p:sp>
            <p:nvSpPr>
              <p:cNvPr id="42" name="Round Same Side Corner Rectangle 41"/>
              <p:cNvSpPr/>
              <p:nvPr/>
            </p:nvSpPr>
            <p:spPr bwMode="invGray">
              <a:xfrm>
                <a:off x="2766782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rgbClr val="FF9929">
                      <a:lumMod val="50000"/>
                    </a:srgbClr>
                  </a:gs>
                </a:gsLst>
                <a:lin ang="5400000" scaled="1"/>
                <a:tileRect/>
              </a:gradFill>
              <a:ln w="3175" cap="flat" cmpd="thickThin" algn="ctr">
                <a:solidFill>
                  <a:srgbClr val="FFFFFF">
                    <a:alpha val="67843"/>
                  </a:srgbClr>
                </a:solidFill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300" kern="0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Segoe"/>
                    <a:ea typeface="+mn-ea"/>
                  </a:rPr>
                  <a:t>Dashboards</a:t>
                </a:r>
              </a:p>
            </p:txBody>
          </p:sp>
          <p:sp>
            <p:nvSpPr>
              <p:cNvPr id="43" name="Round Same Side Corner Rectangle 42"/>
              <p:cNvSpPr/>
              <p:nvPr/>
            </p:nvSpPr>
            <p:spPr bwMode="invGray">
              <a:xfrm>
                <a:off x="3780964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rgbClr val="FF9929">
                      <a:lumMod val="50000"/>
                    </a:srgbClr>
                  </a:gs>
                </a:gsLst>
                <a:lin ang="5400000" scaled="1"/>
                <a:tileRect/>
              </a:gradFill>
              <a:ln w="3175" cap="flat" cmpd="thickThin" algn="ctr">
                <a:solidFill>
                  <a:srgbClr val="FFFFFF">
                    <a:alpha val="67843"/>
                  </a:srgbClr>
                </a:solidFill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300" kern="0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Segoe"/>
                    <a:ea typeface="+mn-ea"/>
                  </a:rPr>
                  <a:t>Excel </a:t>
                </a:r>
              </a:p>
              <a:p>
                <a:pPr algn="ctr" fontAlgn="auto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300" kern="0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Segoe"/>
                    <a:ea typeface="+mn-ea"/>
                  </a:rPr>
                  <a:t>Workbooks</a:t>
                </a:r>
              </a:p>
            </p:txBody>
          </p:sp>
          <p:sp>
            <p:nvSpPr>
              <p:cNvPr id="44" name="Round Same Side Corner Rectangle 43"/>
              <p:cNvSpPr/>
              <p:nvPr/>
            </p:nvSpPr>
            <p:spPr bwMode="invGray">
              <a:xfrm>
                <a:off x="4795146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rgbClr val="FF9929">
                      <a:lumMod val="50000"/>
                    </a:srgbClr>
                  </a:gs>
                </a:gsLst>
                <a:lin ang="5400000" scaled="1"/>
                <a:tileRect/>
              </a:gradFill>
              <a:ln w="3175" cap="flat" cmpd="thickThin" algn="ctr">
                <a:solidFill>
                  <a:srgbClr val="FFFFFF">
                    <a:alpha val="67843"/>
                  </a:srgbClr>
                </a:solidFill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300" kern="0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Segoe"/>
                    <a:ea typeface="+mn-ea"/>
                  </a:rPr>
                  <a:t>Analytic</a:t>
                </a:r>
              </a:p>
              <a:p>
                <a:pPr algn="ctr" fontAlgn="auto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300" kern="0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Segoe"/>
                    <a:ea typeface="+mn-ea"/>
                  </a:rPr>
                  <a:t>Views</a:t>
                </a:r>
              </a:p>
            </p:txBody>
          </p:sp>
          <p:sp>
            <p:nvSpPr>
              <p:cNvPr id="45" name="Round Same Side Corner Rectangle 44"/>
              <p:cNvSpPr/>
              <p:nvPr/>
            </p:nvSpPr>
            <p:spPr bwMode="invGray">
              <a:xfrm>
                <a:off x="5809328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rgbClr val="FF9929">
                      <a:lumMod val="50000"/>
                    </a:srgbClr>
                  </a:gs>
                </a:gsLst>
                <a:lin ang="5400000" scaled="1"/>
                <a:tileRect/>
              </a:gradFill>
              <a:ln w="3175" cap="flat" cmpd="thickThin" algn="ctr">
                <a:solidFill>
                  <a:srgbClr val="FFFFFF">
                    <a:alpha val="67843"/>
                  </a:srgbClr>
                </a:solidFill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300" kern="0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Segoe"/>
                    <a:ea typeface="+mn-ea"/>
                  </a:rPr>
                  <a:t>Scorecards</a:t>
                </a:r>
              </a:p>
            </p:txBody>
          </p:sp>
          <p:sp>
            <p:nvSpPr>
              <p:cNvPr id="46" name="Round Same Side Corner Rectangle 45"/>
              <p:cNvSpPr/>
              <p:nvPr/>
            </p:nvSpPr>
            <p:spPr bwMode="invGray">
              <a:xfrm>
                <a:off x="6823509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rgbClr val="FF9929">
                      <a:lumMod val="50000"/>
                    </a:srgbClr>
                  </a:gs>
                </a:gsLst>
                <a:lin ang="5400000" scaled="1"/>
                <a:tileRect/>
              </a:gradFill>
              <a:ln w="3175" cap="flat" cmpd="thickThin" algn="ctr">
                <a:solidFill>
                  <a:srgbClr val="FFFFFF">
                    <a:alpha val="67843"/>
                  </a:srgbClr>
                </a:solidFill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300" kern="0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Segoe"/>
                    <a:ea typeface="+mn-ea"/>
                  </a:rPr>
                  <a:t>Plans</a:t>
                </a:r>
              </a:p>
            </p:txBody>
          </p:sp>
        </p:grpSp>
        <p:sp>
          <p:nvSpPr>
            <p:cNvPr id="39" name="Rectangle 38"/>
            <p:cNvSpPr/>
            <p:nvPr/>
          </p:nvSpPr>
          <p:spPr bwMode="invGray">
            <a:xfrm rot="760022">
              <a:off x="3868822" y="1623816"/>
              <a:ext cx="3622486" cy="1244762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400" i="1" kern="0" dirty="0">
                  <a:solidFill>
                    <a:schemeClr val="bg1"/>
                  </a:solidFill>
                </a:rPr>
                <a:t>CONTENT MANAGEMENT</a:t>
              </a:r>
            </a:p>
          </p:txBody>
        </p:sp>
        <p:sp>
          <p:nvSpPr>
            <p:cNvPr id="40" name="Rectangle 39"/>
            <p:cNvSpPr/>
            <p:nvPr/>
          </p:nvSpPr>
          <p:spPr bwMode="invGray">
            <a:xfrm rot="21189507">
              <a:off x="2254339" y="1543299"/>
              <a:ext cx="3460558" cy="1102784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400" i="1" kern="0" dirty="0">
                  <a:solidFill>
                    <a:schemeClr val="bg1"/>
                  </a:solidFill>
                </a:rPr>
                <a:t>COLLABORATION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0" dirty="0" smtClean="0"/>
              <a:t>資料模型驗證</a:t>
            </a:r>
            <a:endParaRPr lang="en-I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557897"/>
          </a:xfrm>
        </p:spPr>
        <p:txBody>
          <a:bodyPr/>
          <a:lstStyle/>
          <a:p>
            <a:r>
              <a:rPr lang="zh-TW" altLang="en-US" dirty="0" smtClean="0"/>
              <a:t>驗證模式</a:t>
            </a:r>
            <a:endParaRPr lang="en-IE" noProof="0" dirty="0" smtClean="0"/>
          </a:p>
          <a:p>
            <a:pPr lvl="1"/>
            <a:r>
              <a:rPr lang="zh-TW" altLang="en-US" dirty="0" smtClean="0"/>
              <a:t>效度</a:t>
            </a:r>
            <a:endParaRPr lang="en-IE" noProof="0" dirty="0" smtClean="0"/>
          </a:p>
          <a:p>
            <a:pPr lvl="2"/>
            <a:r>
              <a:rPr lang="zh-TW" altLang="en-US" noProof="0" dirty="0" smtClean="0">
                <a:solidFill>
                  <a:srgbClr val="FFC000"/>
                </a:solidFill>
              </a:rPr>
              <a:t>增益圖</a:t>
            </a:r>
            <a:r>
              <a:rPr lang="en-US" altLang="zh-TW" noProof="0" dirty="0" smtClean="0">
                <a:solidFill>
                  <a:srgbClr val="FFC000"/>
                </a:solidFill>
              </a:rPr>
              <a:t>(</a:t>
            </a:r>
            <a:r>
              <a:rPr lang="en-IE" noProof="0" dirty="0" smtClean="0">
                <a:solidFill>
                  <a:srgbClr val="FFC000"/>
                </a:solidFill>
              </a:rPr>
              <a:t>Lift) </a:t>
            </a:r>
            <a:r>
              <a:rPr lang="zh-TW" altLang="en-US" noProof="0" dirty="0" smtClean="0">
                <a:solidFill>
                  <a:srgbClr val="FFC000"/>
                </a:solidFill>
              </a:rPr>
              <a:t>與</a:t>
            </a:r>
            <a:r>
              <a:rPr lang="en-IE" noProof="0" dirty="0" smtClean="0">
                <a:solidFill>
                  <a:srgbClr val="FFC000"/>
                </a:solidFill>
              </a:rPr>
              <a:t> </a:t>
            </a:r>
            <a:r>
              <a:rPr lang="zh-TW" altLang="en-US" noProof="0" dirty="0" smtClean="0">
                <a:solidFill>
                  <a:srgbClr val="FFC000"/>
                </a:solidFill>
              </a:rPr>
              <a:t>收益圖</a:t>
            </a:r>
            <a:r>
              <a:rPr lang="en-US" altLang="zh-TW" noProof="0" dirty="0" smtClean="0">
                <a:solidFill>
                  <a:srgbClr val="FFC000"/>
                </a:solidFill>
              </a:rPr>
              <a:t>(P</a:t>
            </a:r>
            <a:r>
              <a:rPr lang="en-IE" noProof="0" dirty="0" err="1" smtClean="0">
                <a:solidFill>
                  <a:srgbClr val="FFC000"/>
                </a:solidFill>
              </a:rPr>
              <a:t>rofit</a:t>
            </a:r>
            <a:r>
              <a:rPr lang="en-IE" noProof="0" dirty="0" smtClean="0">
                <a:solidFill>
                  <a:srgbClr val="FFC000"/>
                </a:solidFill>
              </a:rPr>
              <a:t> Charts)</a:t>
            </a:r>
          </a:p>
          <a:p>
            <a:pPr lvl="2"/>
            <a:r>
              <a:rPr lang="zh-TW" altLang="en-US" noProof="0" dirty="0" smtClean="0">
                <a:solidFill>
                  <a:srgbClr val="FFC000"/>
                </a:solidFill>
              </a:rPr>
              <a:t>散布圖</a:t>
            </a:r>
            <a:r>
              <a:rPr lang="en-US" altLang="zh-TW" noProof="0" dirty="0" smtClean="0">
                <a:solidFill>
                  <a:srgbClr val="FFC000"/>
                </a:solidFill>
              </a:rPr>
              <a:t>(</a:t>
            </a:r>
            <a:r>
              <a:rPr lang="en-IE" noProof="0" dirty="0" smtClean="0">
                <a:solidFill>
                  <a:srgbClr val="FFC000"/>
                </a:solidFill>
              </a:rPr>
              <a:t>Scatter Plots)</a:t>
            </a:r>
          </a:p>
          <a:p>
            <a:pPr lvl="2"/>
            <a:r>
              <a:rPr lang="zh-TW" altLang="en-US" noProof="0" dirty="0" smtClean="0">
                <a:solidFill>
                  <a:srgbClr val="FFC000"/>
                </a:solidFill>
              </a:rPr>
              <a:t>分類矩陣</a:t>
            </a:r>
            <a:r>
              <a:rPr lang="en-US" altLang="zh-TW" noProof="0" dirty="0" smtClean="0">
                <a:solidFill>
                  <a:srgbClr val="FFC000"/>
                </a:solidFill>
              </a:rPr>
              <a:t>(</a:t>
            </a:r>
            <a:r>
              <a:rPr lang="en-IE" noProof="0" dirty="0" smtClean="0">
                <a:solidFill>
                  <a:srgbClr val="FFC000"/>
                </a:solidFill>
              </a:rPr>
              <a:t>Classification Matrix)</a:t>
            </a:r>
          </a:p>
          <a:p>
            <a:pPr lvl="1"/>
            <a:r>
              <a:rPr lang="zh-TW" altLang="en-US" dirty="0" smtClean="0"/>
              <a:t>信度</a:t>
            </a:r>
            <a:endParaRPr lang="en-IE" noProof="0" dirty="0" smtClean="0"/>
          </a:p>
          <a:p>
            <a:pPr lvl="2"/>
            <a:r>
              <a:rPr lang="zh-TW" altLang="en-US" noProof="0" dirty="0" smtClean="0">
                <a:solidFill>
                  <a:srgbClr val="FFC000"/>
                </a:solidFill>
              </a:rPr>
              <a:t>交叉驗證</a:t>
            </a:r>
            <a:r>
              <a:rPr lang="en-US" altLang="zh-TW" noProof="0" dirty="0" smtClean="0">
                <a:solidFill>
                  <a:srgbClr val="FFC000"/>
                </a:solidFill>
              </a:rPr>
              <a:t>(</a:t>
            </a:r>
            <a:r>
              <a:rPr lang="en-IE" noProof="0" dirty="0" smtClean="0">
                <a:solidFill>
                  <a:srgbClr val="FFC000"/>
                </a:solidFill>
              </a:rPr>
              <a:t>Cross-validation) (SQL 2008 Enterprise Edition)</a:t>
            </a:r>
          </a:p>
          <a:p>
            <a:endParaRPr lang="en-IE" noProof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交叉驗證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287601"/>
          </a:xfrm>
        </p:spPr>
        <p:txBody>
          <a:bodyPr/>
          <a:lstStyle/>
          <a:p>
            <a:r>
              <a:rPr lang="zh-TW" altLang="en-US" dirty="0" smtClean="0"/>
              <a:t>設定樣本折疊數</a:t>
            </a:r>
            <a:r>
              <a:rPr lang="en-US" altLang="zh-TW" dirty="0" smtClean="0"/>
              <a:t>(fold)</a:t>
            </a:r>
          </a:p>
          <a:p>
            <a:r>
              <a:rPr lang="zh-TW" altLang="en-US" dirty="0" smtClean="0"/>
              <a:t>各樣本折疊產生相近評估數字，表示模型信度高</a:t>
            </a:r>
            <a:endParaRPr lang="en-US" altLang="zh-TW" dirty="0" smtClean="0"/>
          </a:p>
          <a:p>
            <a:r>
              <a:rPr lang="en-US" altLang="zh-TW" dirty="0" smtClean="0"/>
              <a:t>5-fold cross-validation</a:t>
            </a:r>
          </a:p>
          <a:p>
            <a:pPr lvl="1"/>
            <a:r>
              <a:rPr lang="en-US" altLang="zh-TW" dirty="0" smtClean="0"/>
              <a:t>1,2,3,4</a:t>
            </a:r>
            <a:r>
              <a:rPr lang="zh-TW" altLang="en-US" dirty="0" smtClean="0"/>
              <a:t>建模，</a:t>
            </a:r>
            <a:r>
              <a:rPr lang="en-US" altLang="zh-TW" dirty="0" smtClean="0"/>
              <a:t>5</a:t>
            </a:r>
            <a:r>
              <a:rPr lang="zh-TW" altLang="en-US" dirty="0" smtClean="0"/>
              <a:t>驗證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2,3,4,5</a:t>
            </a:r>
            <a:r>
              <a:rPr lang="zh-TW" altLang="en-US" dirty="0" smtClean="0"/>
              <a:t>建模，</a:t>
            </a:r>
            <a:r>
              <a:rPr lang="en-US" altLang="zh-TW" dirty="0" smtClean="0"/>
              <a:t>1</a:t>
            </a:r>
            <a:r>
              <a:rPr lang="zh-TW" altLang="en-US" dirty="0" smtClean="0"/>
              <a:t>驗證</a:t>
            </a:r>
          </a:p>
          <a:p>
            <a:pPr lvl="1"/>
            <a:r>
              <a:rPr lang="en-US" altLang="zh-TW" dirty="0" smtClean="0"/>
              <a:t>1,3,4,5</a:t>
            </a:r>
            <a:r>
              <a:rPr lang="zh-TW" altLang="en-US" dirty="0" smtClean="0"/>
              <a:t>建模，</a:t>
            </a:r>
            <a:r>
              <a:rPr lang="en-US" altLang="zh-TW" dirty="0" smtClean="0"/>
              <a:t>2</a:t>
            </a:r>
            <a:r>
              <a:rPr lang="zh-TW" altLang="en-US" dirty="0" smtClean="0"/>
              <a:t>驗證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1,2,4,5</a:t>
            </a:r>
            <a:r>
              <a:rPr lang="zh-TW" altLang="en-US" dirty="0" smtClean="0"/>
              <a:t>建模，</a:t>
            </a:r>
            <a:r>
              <a:rPr lang="en-US" altLang="zh-TW" dirty="0" smtClean="0"/>
              <a:t>3</a:t>
            </a:r>
            <a:r>
              <a:rPr lang="zh-TW" altLang="en-US" dirty="0" smtClean="0"/>
              <a:t>驗證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1,2,3,5</a:t>
            </a:r>
            <a:r>
              <a:rPr lang="zh-TW" altLang="en-US" dirty="0" smtClean="0"/>
              <a:t>建模，</a:t>
            </a:r>
            <a:r>
              <a:rPr lang="en-US" altLang="zh-TW" dirty="0" smtClean="0"/>
              <a:t>4</a:t>
            </a:r>
            <a:r>
              <a:rPr lang="zh-TW" altLang="en-US" dirty="0" smtClean="0"/>
              <a:t>驗證</a:t>
            </a:r>
          </a:p>
          <a:p>
            <a:pPr lvl="1"/>
            <a:endParaRPr lang="zh-TW" altLang="en-US" dirty="0" smtClean="0"/>
          </a:p>
          <a:p>
            <a:pPr lvl="1"/>
            <a:endParaRPr lang="zh-TW" altLang="en-US" dirty="0"/>
          </a:p>
        </p:txBody>
      </p:sp>
      <p:graphicFrame>
        <p:nvGraphicFramePr>
          <p:cNvPr id="6" name="Chart 2"/>
          <p:cNvGraphicFramePr/>
          <p:nvPr/>
        </p:nvGraphicFramePr>
        <p:xfrm>
          <a:off x="4643406" y="2571744"/>
          <a:ext cx="4500594" cy="3432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93113" cy="641350"/>
          </a:xfrm>
        </p:spPr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Office 2007 Data Mining Add-ins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410575" cy="2303462"/>
          </a:xfrm>
        </p:spPr>
        <p:txBody>
          <a:bodyPr/>
          <a:lstStyle/>
          <a:p>
            <a:r>
              <a:rPr lang="zh-TW" altLang="en-US" smtClean="0"/>
              <a:t>將</a:t>
            </a:r>
            <a:r>
              <a:rPr lang="en-US" altLang="zh-TW" smtClean="0"/>
              <a:t>Office</a:t>
            </a:r>
            <a:r>
              <a:rPr lang="zh-TW" altLang="en-US" smtClean="0"/>
              <a:t>作為資料採礦使用者端工具</a:t>
            </a:r>
          </a:p>
          <a:p>
            <a:r>
              <a:rPr lang="en-US" altLang="zh-TW" smtClean="0"/>
              <a:t>Office 2007 Data Mining Add-ins</a:t>
            </a:r>
          </a:p>
          <a:p>
            <a:pPr lvl="1"/>
            <a:r>
              <a:rPr lang="en-US" altLang="zh-TW" smtClean="0"/>
              <a:t>Office Excel 2007</a:t>
            </a:r>
            <a:r>
              <a:rPr lang="zh-TW" altLang="en-US" smtClean="0"/>
              <a:t>資料表分析工具</a:t>
            </a:r>
          </a:p>
          <a:p>
            <a:pPr lvl="1"/>
            <a:r>
              <a:rPr lang="en-US" altLang="zh-TW" smtClean="0"/>
              <a:t>Office Excel 2007</a:t>
            </a:r>
            <a:r>
              <a:rPr lang="zh-TW" altLang="en-US" smtClean="0"/>
              <a:t>資料採礦使用者端</a:t>
            </a:r>
          </a:p>
          <a:p>
            <a:pPr lvl="1"/>
            <a:r>
              <a:rPr lang="en-US" altLang="zh-TW" smtClean="0"/>
              <a:t>Visio 2007 </a:t>
            </a:r>
            <a:r>
              <a:rPr lang="zh-TW" altLang="en-US" smtClean="0"/>
              <a:t>資料採礦流程範本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93113" cy="664797"/>
          </a:xfrm>
        </p:spPr>
        <p:txBody>
          <a:bodyPr/>
          <a:lstStyle/>
          <a:p>
            <a:pPr marL="342900" indent="-342900"/>
            <a:r>
              <a:rPr altLang="zh-TW" dirty="0"/>
              <a:t>Office Excel 2007</a:t>
            </a:r>
            <a:r>
              <a:rPr lang="zh-TW" altLang="en-US" dirty="0"/>
              <a:t>資料表分析工具</a:t>
            </a:r>
          </a:p>
        </p:txBody>
      </p:sp>
      <p:sp>
        <p:nvSpPr>
          <p:cNvPr id="4833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5274" y="1260475"/>
            <a:ext cx="7991501" cy="3693319"/>
          </a:xfrm>
        </p:spPr>
        <p:txBody>
          <a:bodyPr/>
          <a:lstStyle/>
          <a:p>
            <a:pPr lvl="0"/>
            <a:r>
              <a:rPr lang="zh-TW" altLang="en-US" dirty="0"/>
              <a:t>分析關鍵影響因數</a:t>
            </a:r>
            <a:r>
              <a:rPr lang="en-US" altLang="en-US" dirty="0"/>
              <a:t>(Analyze Key Influencers)</a:t>
            </a:r>
            <a:endParaRPr lang="zh-TW" altLang="en-US" dirty="0"/>
          </a:p>
          <a:p>
            <a:pPr lvl="0"/>
            <a:r>
              <a:rPr lang="zh-TW" altLang="en-US" dirty="0"/>
              <a:t>偵測類別目錄</a:t>
            </a:r>
            <a:r>
              <a:rPr lang="en-US" altLang="en-US" dirty="0"/>
              <a:t>(Detect Category)</a:t>
            </a:r>
            <a:endParaRPr lang="zh-TW" altLang="en-US" dirty="0"/>
          </a:p>
          <a:p>
            <a:pPr lvl="0"/>
            <a:r>
              <a:rPr lang="zh-TW" altLang="en-US" dirty="0"/>
              <a:t>根據範例填滿</a:t>
            </a:r>
            <a:r>
              <a:rPr lang="en-US" altLang="en-US" dirty="0"/>
              <a:t>(Fill from Example)</a:t>
            </a:r>
            <a:endParaRPr lang="zh-TW" altLang="en-US" dirty="0"/>
          </a:p>
          <a:p>
            <a:pPr lvl="0"/>
            <a:r>
              <a:rPr lang="zh-TW" altLang="en-US" dirty="0"/>
              <a:t>預測</a:t>
            </a:r>
            <a:r>
              <a:rPr lang="en-US" altLang="en-US" dirty="0"/>
              <a:t>(Forecast)</a:t>
            </a:r>
            <a:endParaRPr lang="zh-TW" altLang="en-US" dirty="0"/>
          </a:p>
          <a:p>
            <a:pPr lvl="0"/>
            <a:r>
              <a:rPr lang="zh-TW" altLang="en-US" dirty="0"/>
              <a:t>反白顯示例外狀況</a:t>
            </a:r>
            <a:r>
              <a:rPr lang="en-US" altLang="en-US" dirty="0"/>
              <a:t>(Highlight Exceptions)</a:t>
            </a:r>
            <a:endParaRPr lang="zh-TW" altLang="en-US" dirty="0"/>
          </a:p>
          <a:p>
            <a:pPr lvl="0"/>
            <a:r>
              <a:rPr lang="zh-TW" altLang="en-US" dirty="0"/>
              <a:t>狀況分析</a:t>
            </a:r>
            <a:r>
              <a:rPr lang="en-US" altLang="en-US" dirty="0"/>
              <a:t>(Scenario Analysis)</a:t>
            </a:r>
            <a:endParaRPr lang="zh-TW" altLang="en-US" dirty="0"/>
          </a:p>
          <a:p>
            <a:endParaRPr lang="en-US" altLang="zh-TW" dirty="0">
              <a:solidFill>
                <a:schemeClr val="bg2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altLang="zh-TW" smtClean="0"/>
              <a:t>Office Excel 2007</a:t>
            </a:r>
            <a:r>
              <a:rPr lang="zh-TW" altLang="en-US" smtClean="0"/>
              <a:t>資料表分析工具</a:t>
            </a:r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SQL Server 2008</a:t>
            </a:r>
            <a:r>
              <a:rPr lang="zh-TW" altLang="en-US" smtClean="0"/>
              <a:t>中新增</a:t>
            </a:r>
            <a:endParaRPr lang="en-US" altLang="zh-TW" smtClean="0"/>
          </a:p>
          <a:p>
            <a:pPr lvl="1"/>
            <a:r>
              <a:rPr lang="zh-TW" altLang="en-US" smtClean="0"/>
              <a:t>購物籃分析</a:t>
            </a:r>
            <a:r>
              <a:rPr lang="en-US" altLang="zh-TW" smtClean="0"/>
              <a:t>(Basket Analysis )</a:t>
            </a:r>
          </a:p>
          <a:p>
            <a:pPr lvl="1"/>
            <a:r>
              <a:rPr lang="zh-TW" altLang="en-US" smtClean="0"/>
              <a:t>預測計算器</a:t>
            </a:r>
            <a:r>
              <a:rPr lang="en-US" altLang="zh-TW" smtClean="0"/>
              <a:t>(Predict Calculator)</a:t>
            </a:r>
            <a:endParaRPr lang="zh-TW" altLang="en-US" smtClean="0"/>
          </a:p>
        </p:txBody>
      </p:sp>
      <p:pic>
        <p:nvPicPr>
          <p:cNvPr id="30724" name="圖片 3" descr="basket analysi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2811463"/>
            <a:ext cx="483552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圖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0688" y="2811463"/>
            <a:ext cx="423386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SSIS</a:t>
            </a:r>
            <a:r>
              <a:rPr lang="zh-TW" altLang="en-US" dirty="0" smtClean="0"/>
              <a:t> </a:t>
            </a:r>
            <a:r>
              <a:rPr lang="en-US" altLang="zh-TW" dirty="0" smtClean="0"/>
              <a:t>2008</a:t>
            </a:r>
            <a:r>
              <a:rPr lang="zh-TW" altLang="en-US" dirty="0" smtClean="0"/>
              <a:t>全新</a:t>
            </a:r>
            <a:r>
              <a:rPr lang="zh-TW" altLang="en-US" dirty="0" smtClean="0"/>
              <a:t>功能</a:t>
            </a:r>
            <a:r>
              <a:rPr lang="en-US" altLang="zh-TW" dirty="0" smtClean="0"/>
              <a:t>(</a:t>
            </a:r>
            <a:r>
              <a:rPr lang="zh-TW" altLang="en-US" dirty="0" smtClean="0"/>
              <a:t>資料流程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0" dirty="0" smtClean="0"/>
              <a:t>原有</a:t>
            </a:r>
            <a:r>
              <a:rPr lang="zh-TW" altLang="en-US" b="0" dirty="0" smtClean="0"/>
              <a:t>的「</a:t>
            </a:r>
            <a:r>
              <a:rPr lang="en-US" altLang="zh-TW" b="0" dirty="0" err="1" smtClean="0"/>
              <a:t>DataReader</a:t>
            </a:r>
            <a:r>
              <a:rPr lang="zh-TW" altLang="en-US" b="0" dirty="0" smtClean="0"/>
              <a:t>來源</a:t>
            </a:r>
            <a:r>
              <a:rPr lang="zh-TW" altLang="en-US" b="0" dirty="0" smtClean="0"/>
              <a:t>」更名成「</a:t>
            </a:r>
            <a:r>
              <a:rPr lang="en-US" altLang="zh-TW" b="0" dirty="0" smtClean="0"/>
              <a:t>ADO .NET</a:t>
            </a:r>
            <a:r>
              <a:rPr lang="zh-TW" altLang="en-US" b="0" dirty="0" smtClean="0"/>
              <a:t>來源</a:t>
            </a:r>
            <a:r>
              <a:rPr lang="zh-TW" altLang="en-US" b="0" dirty="0" smtClean="0"/>
              <a:t>，</a:t>
            </a:r>
            <a:r>
              <a:rPr lang="zh-TW" altLang="en-US" b="0" dirty="0" smtClean="0"/>
              <a:t>運用</a:t>
            </a:r>
            <a:r>
              <a:rPr lang="en-US" altLang="zh-TW" b="0" dirty="0" smtClean="0"/>
              <a:t>ADO.NET connectivity</a:t>
            </a:r>
            <a:r>
              <a:rPr lang="zh-TW" altLang="en-US" b="0" dirty="0" smtClean="0"/>
              <a:t>技術最佳存取資料效能</a:t>
            </a:r>
            <a:endParaRPr lang="en-US" altLang="zh-TW" b="0" dirty="0" smtClean="0"/>
          </a:p>
          <a:p>
            <a:r>
              <a:rPr lang="zh-TW" altLang="en-US" b="0" dirty="0" smtClean="0"/>
              <a:t>提升</a:t>
            </a:r>
            <a:r>
              <a:rPr lang="zh-TW" altLang="en-US" b="0" dirty="0" smtClean="0"/>
              <a:t>查閱</a:t>
            </a:r>
            <a:r>
              <a:rPr lang="en-US" altLang="zh-TW" b="0" dirty="0" smtClean="0"/>
              <a:t>(lookup)</a:t>
            </a:r>
            <a:r>
              <a:rPr lang="zh-TW" altLang="en-US" b="0" dirty="0" smtClean="0"/>
              <a:t>效能</a:t>
            </a:r>
            <a:endParaRPr lang="en-US" altLang="zh-TW" b="0" dirty="0" smtClean="0"/>
          </a:p>
          <a:p>
            <a:r>
              <a:rPr lang="zh-TW" altLang="en-US" b="0" dirty="0" smtClean="0"/>
              <a:t>可</a:t>
            </a:r>
            <a:r>
              <a:rPr lang="zh-TW" altLang="en-US" b="0" dirty="0" smtClean="0"/>
              <a:t>讓多個元件執行時分享執行緒</a:t>
            </a:r>
            <a:endParaRPr lang="en-US" altLang="zh-TW" b="0" dirty="0" smtClean="0"/>
          </a:p>
          <a:p>
            <a:endParaRPr lang="zh-TW" altLang="en-US" dirty="0" smtClean="0"/>
          </a:p>
        </p:txBody>
      </p: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SSIS</a:t>
            </a:r>
            <a:r>
              <a:rPr lang="zh-TW" altLang="en-US" dirty="0" smtClean="0"/>
              <a:t> </a:t>
            </a:r>
            <a:r>
              <a:rPr lang="en-US" altLang="zh-TW" dirty="0" smtClean="0"/>
              <a:t>2008</a:t>
            </a:r>
            <a:r>
              <a:rPr lang="zh-TW" altLang="en-US" dirty="0" smtClean="0"/>
              <a:t>全新功能</a:t>
            </a:r>
            <a:r>
              <a:rPr lang="en-US" altLang="zh-TW" dirty="0" smtClean="0"/>
              <a:t>(</a:t>
            </a:r>
            <a:r>
              <a:rPr lang="zh-TW" altLang="en-US" dirty="0" smtClean="0"/>
              <a:t>控制</a:t>
            </a:r>
            <a:r>
              <a:rPr lang="zh-TW" altLang="en-US" dirty="0" smtClean="0"/>
              <a:t>流程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0" dirty="0" smtClean="0"/>
              <a:t>新增「資料分析工作（</a:t>
            </a:r>
            <a:r>
              <a:rPr lang="en-US" altLang="zh-TW" b="0" dirty="0" smtClean="0"/>
              <a:t>Data </a:t>
            </a:r>
            <a:r>
              <a:rPr lang="en-US" altLang="zh-TW" b="0" dirty="0" smtClean="0"/>
              <a:t>Profiling</a:t>
            </a:r>
            <a:r>
              <a:rPr lang="zh-TW" altLang="en-US" b="0" dirty="0" smtClean="0"/>
              <a:t> </a:t>
            </a:r>
            <a:r>
              <a:rPr lang="en-US" altLang="zh-TW" b="0" dirty="0" smtClean="0"/>
              <a:t>Task</a:t>
            </a:r>
            <a:r>
              <a:rPr lang="zh-TW" altLang="en-US" b="0" dirty="0" smtClean="0"/>
              <a:t>）」，以分析</a:t>
            </a:r>
            <a:r>
              <a:rPr lang="en-US" altLang="zh-TW" b="0" dirty="0" smtClean="0"/>
              <a:t>SQL Server</a:t>
            </a:r>
            <a:r>
              <a:rPr lang="zh-TW" altLang="en-US" b="0" dirty="0" smtClean="0"/>
              <a:t>資料庫中的資料</a:t>
            </a:r>
            <a:r>
              <a:rPr lang="zh-TW" altLang="en-US" b="0" dirty="0" smtClean="0"/>
              <a:t>特徵</a:t>
            </a:r>
            <a:endParaRPr lang="zh-TW" altLang="en-US" b="0" dirty="0" smtClean="0"/>
          </a:p>
          <a:p>
            <a:pPr lvl="1"/>
            <a:r>
              <a:rPr lang="zh-TW" altLang="en-US" b="0" dirty="0" smtClean="0"/>
              <a:t>欄位中資料值</a:t>
            </a:r>
            <a:r>
              <a:rPr lang="en-US" altLang="zh-TW" b="0" dirty="0" smtClean="0"/>
              <a:t>• </a:t>
            </a:r>
            <a:r>
              <a:rPr lang="zh-TW" altLang="en-US" b="0" dirty="0" smtClean="0"/>
              <a:t>的長度分布（</a:t>
            </a:r>
            <a:r>
              <a:rPr lang="en-US" altLang="zh-TW" b="0" dirty="0" smtClean="0"/>
              <a:t>Distribution</a:t>
            </a:r>
            <a:r>
              <a:rPr lang="zh-TW" altLang="en-US" b="0" dirty="0" smtClean="0"/>
              <a:t>）。</a:t>
            </a:r>
          </a:p>
          <a:p>
            <a:pPr lvl="1"/>
            <a:r>
              <a:rPr lang="zh-TW" altLang="en-US" b="0" dirty="0" smtClean="0"/>
              <a:t>欄位</a:t>
            </a:r>
            <a:r>
              <a:rPr lang="zh-TW" altLang="en-US" b="0" dirty="0" smtClean="0"/>
              <a:t>中值是</a:t>
            </a:r>
            <a:r>
              <a:rPr lang="en-US" altLang="zh-TW" b="0" dirty="0" smtClean="0"/>
              <a:t>Null</a:t>
            </a:r>
            <a:r>
              <a:rPr lang="zh-TW" altLang="en-US" b="0" dirty="0" smtClean="0"/>
              <a:t>的紀錄數所占百分比。</a:t>
            </a:r>
          </a:p>
          <a:p>
            <a:pPr lvl="1"/>
            <a:r>
              <a:rPr lang="zh-TW" altLang="en-US" b="0" dirty="0" smtClean="0"/>
              <a:t>資料</a:t>
            </a:r>
            <a:r>
              <a:rPr lang="zh-TW" altLang="en-US" b="0" dirty="0" smtClean="0"/>
              <a:t>欄位值的分布（</a:t>
            </a:r>
            <a:r>
              <a:rPr lang="en-US" altLang="zh-TW" b="0" dirty="0" smtClean="0"/>
              <a:t>Distribution</a:t>
            </a:r>
            <a:r>
              <a:rPr lang="zh-TW" altLang="en-US" b="0" dirty="0" smtClean="0"/>
              <a:t>）。</a:t>
            </a:r>
          </a:p>
          <a:p>
            <a:pPr lvl="1"/>
            <a:r>
              <a:rPr lang="zh-TW" altLang="en-US" b="0" dirty="0" smtClean="0"/>
              <a:t>資料</a:t>
            </a:r>
            <a:r>
              <a:rPr lang="zh-TW" altLang="en-US" b="0" dirty="0" smtClean="0"/>
              <a:t>欄位的資料值統計，如最大、最小等，這與欄位的</a:t>
            </a:r>
            <a:r>
              <a:rPr lang="zh-TW" altLang="en-US" b="0" dirty="0" smtClean="0"/>
              <a:t>資料</a:t>
            </a:r>
            <a:r>
              <a:rPr lang="zh-TW" altLang="en-US" b="0" dirty="0" smtClean="0"/>
              <a:t>類型有關。</a:t>
            </a:r>
          </a:p>
          <a:p>
            <a:pPr lvl="1"/>
            <a:r>
              <a:rPr lang="zh-TW" altLang="en-US" b="0" dirty="0" smtClean="0"/>
              <a:t>比對</a:t>
            </a:r>
            <a:r>
              <a:rPr lang="zh-TW" altLang="en-US" b="0" dirty="0" smtClean="0"/>
              <a:t>字串欄位的值符合規則運算式（</a:t>
            </a:r>
            <a:r>
              <a:rPr lang="en-US" altLang="zh-TW" b="0" dirty="0" smtClean="0"/>
              <a:t>regular expression</a:t>
            </a:r>
            <a:r>
              <a:rPr lang="zh-TW" altLang="en-US" b="0" dirty="0" smtClean="0"/>
              <a:t>）所</a:t>
            </a:r>
            <a:r>
              <a:rPr lang="zh-TW" altLang="en-US" b="0" dirty="0" smtClean="0"/>
              <a:t>訂格式的紀錄比例</a:t>
            </a:r>
            <a:r>
              <a:rPr lang="zh-TW" altLang="en-US" b="0" dirty="0" smtClean="0"/>
              <a:t>。</a:t>
            </a:r>
            <a:endParaRPr lang="en-US" altLang="zh-TW" b="0" dirty="0" smtClean="0"/>
          </a:p>
          <a:p>
            <a:pPr lvl="1"/>
            <a:r>
              <a:rPr lang="zh-TW" altLang="en-US" dirty="0" smtClean="0"/>
              <a:t>分析資料欄位間關聯性</a:t>
            </a:r>
            <a:endParaRPr lang="zh-TW" altLang="en-US" b="0" dirty="0"/>
          </a:p>
        </p:txBody>
      </p:sp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SSIS</a:t>
            </a:r>
            <a:r>
              <a:rPr lang="zh-TW" altLang="en-US" dirty="0" smtClean="0"/>
              <a:t>整體新增功能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0" dirty="0" smtClean="0"/>
              <a:t>「快取轉換」元件將資料流程中已取得的資料寫入「快取連接管理員」，而「快取連接管理員」將資料留在記憶體中或存入硬碟檔案，待其他的資料流程使用</a:t>
            </a:r>
            <a:endParaRPr lang="en-US" altLang="zh-TW" b="0" dirty="0" smtClean="0"/>
          </a:p>
          <a:p>
            <a:r>
              <a:rPr lang="en-US" altLang="zh-TW" b="0" dirty="0" smtClean="0"/>
              <a:t>SSIS</a:t>
            </a:r>
            <a:r>
              <a:rPr lang="zh-TW" altLang="en-US" b="0" dirty="0" smtClean="0"/>
              <a:t>支援</a:t>
            </a:r>
            <a:r>
              <a:rPr lang="en-US" altLang="zh-TW" b="0" dirty="0" smtClean="0"/>
              <a:t>SQL Server 2008</a:t>
            </a:r>
            <a:r>
              <a:rPr lang="zh-TW" altLang="en-US" b="0" dirty="0" smtClean="0"/>
              <a:t>新增的資料型態，</a:t>
            </a:r>
            <a:r>
              <a:rPr lang="zh-TW" altLang="en-US" b="0" dirty="0" smtClean="0"/>
              <a:t>如日期</a:t>
            </a:r>
            <a:r>
              <a:rPr lang="zh-TW" altLang="en-US" b="0" dirty="0" smtClean="0"/>
              <a:t>和時間資料類型</a:t>
            </a:r>
            <a:endParaRPr lang="zh-TW" altLang="en-US" b="0" dirty="0"/>
          </a:p>
        </p:txBody>
      </p:sp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適用資料倉儲全新功能</a:t>
            </a: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全新查詢功能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Merge</a:t>
            </a:r>
          </a:p>
          <a:p>
            <a:pPr lvl="1"/>
            <a:r>
              <a:rPr lang="en-US" altLang="zh-TW" dirty="0" smtClean="0"/>
              <a:t>Star Join</a:t>
            </a:r>
          </a:p>
          <a:p>
            <a:r>
              <a:rPr lang="zh-TW" altLang="en-US" dirty="0" smtClean="0"/>
              <a:t>資料壓縮與備份壓縮</a:t>
            </a:r>
            <a:endParaRPr lang="en-US" altLang="zh-TW" dirty="0" smtClean="0"/>
          </a:p>
          <a:p>
            <a:r>
              <a:rPr lang="en-US" altLang="zh-TW" dirty="0" smtClean="0"/>
              <a:t>Minimal </a:t>
            </a:r>
            <a:r>
              <a:rPr lang="en-US" altLang="zh-TW" dirty="0" smtClean="0"/>
              <a:t>LOG INSERT</a:t>
            </a:r>
          </a:p>
          <a:p>
            <a:endParaRPr lang="zh-TW" altLang="en-US" dirty="0" smtClean="0"/>
          </a:p>
        </p:txBody>
      </p:sp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MERGE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如果存在則更新，如果不存在則新增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266700" y="2414588"/>
            <a:ext cx="8610600" cy="3140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Consolas" pitchFamily="49" charset="0"/>
              </a:rPr>
              <a:t>MERGE INTO </a:t>
            </a:r>
            <a:r>
              <a:rPr lang="en-US" altLang="zh-TW" dirty="0" err="1">
                <a:solidFill>
                  <a:schemeClr val="bg1"/>
                </a:solidFill>
                <a:latin typeface="Consolas" pitchFamily="49" charset="0"/>
              </a:rPr>
              <a:t>dbo.Customers</a:t>
            </a:r>
            <a:r>
              <a:rPr lang="en-US" altLang="zh-TW" dirty="0">
                <a:solidFill>
                  <a:schemeClr val="bg1"/>
                </a:solidFill>
                <a:latin typeface="Consolas" pitchFamily="49" charset="0"/>
              </a:rPr>
              <a:t> AS TGT</a:t>
            </a:r>
          </a:p>
          <a:p>
            <a:r>
              <a:rPr lang="en-US" altLang="zh-TW" dirty="0">
                <a:solidFill>
                  <a:schemeClr val="bg1"/>
                </a:solidFill>
                <a:latin typeface="Consolas" pitchFamily="49" charset="0"/>
              </a:rPr>
              <a:t>USING </a:t>
            </a:r>
            <a:r>
              <a:rPr lang="en-US" altLang="zh-TW" dirty="0" err="1">
                <a:solidFill>
                  <a:schemeClr val="bg1"/>
                </a:solidFill>
                <a:latin typeface="Consolas" pitchFamily="49" charset="0"/>
              </a:rPr>
              <a:t>dbo.CustomersStage</a:t>
            </a:r>
            <a:r>
              <a:rPr lang="en-US" altLang="zh-TW" dirty="0">
                <a:solidFill>
                  <a:schemeClr val="bg1"/>
                </a:solidFill>
                <a:latin typeface="Consolas" pitchFamily="49" charset="0"/>
              </a:rPr>
              <a:t> AS SRC</a:t>
            </a:r>
          </a:p>
          <a:p>
            <a:r>
              <a:rPr lang="en-US" altLang="zh-TW" dirty="0">
                <a:solidFill>
                  <a:schemeClr val="bg1"/>
                </a:solidFill>
                <a:latin typeface="Consolas" pitchFamily="49" charset="0"/>
              </a:rPr>
              <a:t>  ON </a:t>
            </a:r>
            <a:r>
              <a:rPr lang="en-US" altLang="zh-TW" dirty="0" err="1">
                <a:solidFill>
                  <a:schemeClr val="bg1"/>
                </a:solidFill>
                <a:latin typeface="Consolas" pitchFamily="49" charset="0"/>
              </a:rPr>
              <a:t>TGT.custid</a:t>
            </a:r>
            <a:r>
              <a:rPr lang="en-US" altLang="zh-TW" dirty="0">
                <a:solidFill>
                  <a:schemeClr val="bg1"/>
                </a:solidFill>
                <a:latin typeface="Consolas" pitchFamily="49" charset="0"/>
              </a:rPr>
              <a:t> = </a:t>
            </a:r>
            <a:r>
              <a:rPr lang="en-US" altLang="zh-TW" dirty="0" err="1">
                <a:solidFill>
                  <a:schemeClr val="bg1"/>
                </a:solidFill>
                <a:latin typeface="Consolas" pitchFamily="49" charset="0"/>
              </a:rPr>
              <a:t>SRC.custid</a:t>
            </a:r>
            <a:endParaRPr lang="en-US" altLang="zh-TW" dirty="0">
              <a:solidFill>
                <a:schemeClr val="bg1"/>
              </a:solidFill>
              <a:latin typeface="Consolas" pitchFamily="49" charset="0"/>
            </a:endParaRPr>
          </a:p>
          <a:p>
            <a:r>
              <a:rPr lang="en-US" altLang="zh-TW" dirty="0">
                <a:solidFill>
                  <a:srgbClr val="FFC000"/>
                </a:solidFill>
                <a:latin typeface="Consolas" pitchFamily="49" charset="0"/>
              </a:rPr>
              <a:t>WHEN MATCHED THEN</a:t>
            </a:r>
          </a:p>
          <a:p>
            <a:r>
              <a:rPr lang="en-US" altLang="zh-TW" dirty="0">
                <a:solidFill>
                  <a:srgbClr val="FFC000"/>
                </a:solidFill>
                <a:latin typeface="Consolas" pitchFamily="49" charset="0"/>
              </a:rPr>
              <a:t>  UPDATE SET</a:t>
            </a:r>
          </a:p>
          <a:p>
            <a:r>
              <a:rPr lang="en-US" altLang="zh-TW" dirty="0">
                <a:solidFill>
                  <a:srgbClr val="FFC000"/>
                </a:solidFill>
                <a:latin typeface="Consolas" pitchFamily="49" charset="0"/>
              </a:rPr>
              <a:t>    </a:t>
            </a:r>
            <a:r>
              <a:rPr lang="en-US" altLang="zh-TW" dirty="0" err="1">
                <a:solidFill>
                  <a:srgbClr val="FFC000"/>
                </a:solidFill>
                <a:latin typeface="Consolas" pitchFamily="49" charset="0"/>
              </a:rPr>
              <a:t>TGT.companyname</a:t>
            </a:r>
            <a:r>
              <a:rPr lang="en-US" altLang="zh-TW" dirty="0">
                <a:solidFill>
                  <a:srgbClr val="FFC000"/>
                </a:solidFill>
                <a:latin typeface="Consolas" pitchFamily="49" charset="0"/>
              </a:rPr>
              <a:t> = </a:t>
            </a:r>
            <a:r>
              <a:rPr lang="en-US" altLang="zh-TW" dirty="0" err="1">
                <a:solidFill>
                  <a:srgbClr val="FFC000"/>
                </a:solidFill>
                <a:latin typeface="Consolas" pitchFamily="49" charset="0"/>
              </a:rPr>
              <a:t>SRC.companyname</a:t>
            </a:r>
            <a:r>
              <a:rPr lang="en-US" altLang="zh-TW" dirty="0">
                <a:solidFill>
                  <a:srgbClr val="FFC000"/>
                </a:solidFill>
                <a:latin typeface="Consolas" pitchFamily="49" charset="0"/>
              </a:rPr>
              <a:t>,</a:t>
            </a:r>
          </a:p>
          <a:p>
            <a:r>
              <a:rPr lang="en-US" altLang="zh-TW" dirty="0">
                <a:solidFill>
                  <a:srgbClr val="FFC000"/>
                </a:solidFill>
                <a:latin typeface="Consolas" pitchFamily="49" charset="0"/>
              </a:rPr>
              <a:t>    </a:t>
            </a:r>
            <a:r>
              <a:rPr lang="en-US" altLang="zh-TW" dirty="0" err="1">
                <a:solidFill>
                  <a:srgbClr val="FFC000"/>
                </a:solidFill>
                <a:latin typeface="Consolas" pitchFamily="49" charset="0"/>
              </a:rPr>
              <a:t>TGT.phone</a:t>
            </a:r>
            <a:r>
              <a:rPr lang="en-US" altLang="zh-TW" dirty="0">
                <a:solidFill>
                  <a:srgbClr val="FFC000"/>
                </a:solidFill>
                <a:latin typeface="Consolas" pitchFamily="49" charset="0"/>
              </a:rPr>
              <a:t> = </a:t>
            </a:r>
            <a:r>
              <a:rPr lang="en-US" altLang="zh-TW" dirty="0" err="1">
                <a:solidFill>
                  <a:srgbClr val="FFC000"/>
                </a:solidFill>
                <a:latin typeface="Consolas" pitchFamily="49" charset="0"/>
              </a:rPr>
              <a:t>SRC.phone</a:t>
            </a:r>
            <a:r>
              <a:rPr lang="en-US" altLang="zh-TW" dirty="0">
                <a:solidFill>
                  <a:srgbClr val="FFC000"/>
                </a:solidFill>
                <a:latin typeface="Consolas" pitchFamily="49" charset="0"/>
              </a:rPr>
              <a:t>,</a:t>
            </a:r>
          </a:p>
          <a:p>
            <a:r>
              <a:rPr lang="en-US" altLang="zh-TW" dirty="0">
                <a:solidFill>
                  <a:srgbClr val="FFC000"/>
                </a:solidFill>
                <a:latin typeface="Consolas" pitchFamily="49" charset="0"/>
              </a:rPr>
              <a:t>    </a:t>
            </a:r>
            <a:r>
              <a:rPr lang="en-US" altLang="zh-TW" dirty="0" err="1">
                <a:solidFill>
                  <a:srgbClr val="FFC000"/>
                </a:solidFill>
                <a:latin typeface="Consolas" pitchFamily="49" charset="0"/>
              </a:rPr>
              <a:t>TGT.address</a:t>
            </a:r>
            <a:r>
              <a:rPr lang="en-US" altLang="zh-TW" dirty="0">
                <a:solidFill>
                  <a:srgbClr val="FFC000"/>
                </a:solidFill>
                <a:latin typeface="Consolas" pitchFamily="49" charset="0"/>
              </a:rPr>
              <a:t> = </a:t>
            </a:r>
            <a:r>
              <a:rPr lang="en-US" altLang="zh-TW" dirty="0" err="1">
                <a:solidFill>
                  <a:srgbClr val="FFC000"/>
                </a:solidFill>
                <a:latin typeface="Consolas" pitchFamily="49" charset="0"/>
              </a:rPr>
              <a:t>SRC.address</a:t>
            </a:r>
            <a:endParaRPr lang="en-US" altLang="zh-TW" dirty="0">
              <a:solidFill>
                <a:srgbClr val="FFC000"/>
              </a:solidFill>
              <a:latin typeface="Consolas" pitchFamily="49" charset="0"/>
            </a:endParaRPr>
          </a:p>
          <a:p>
            <a:r>
              <a:rPr lang="en-US" altLang="zh-TW" dirty="0">
                <a:solidFill>
                  <a:srgbClr val="CC99FF"/>
                </a:solidFill>
                <a:latin typeface="Consolas" pitchFamily="49" charset="0"/>
              </a:rPr>
              <a:t>WHEN NOT MATCHED THEN </a:t>
            </a:r>
          </a:p>
          <a:p>
            <a:r>
              <a:rPr lang="en-US" altLang="zh-TW" dirty="0">
                <a:solidFill>
                  <a:srgbClr val="CC99FF"/>
                </a:solidFill>
                <a:latin typeface="Consolas" pitchFamily="49" charset="0"/>
              </a:rPr>
              <a:t>  INSERT (</a:t>
            </a:r>
            <a:r>
              <a:rPr lang="en-US" altLang="zh-TW" dirty="0" err="1">
                <a:solidFill>
                  <a:srgbClr val="CC99FF"/>
                </a:solidFill>
                <a:latin typeface="Consolas" pitchFamily="49" charset="0"/>
              </a:rPr>
              <a:t>custid</a:t>
            </a:r>
            <a:r>
              <a:rPr lang="en-US" altLang="zh-TW" dirty="0">
                <a:solidFill>
                  <a:srgbClr val="CC99FF"/>
                </a:solidFill>
                <a:latin typeface="Consolas" pitchFamily="49" charset="0"/>
              </a:rPr>
              <a:t>, </a:t>
            </a:r>
            <a:r>
              <a:rPr lang="en-US" altLang="zh-TW" dirty="0" err="1">
                <a:solidFill>
                  <a:srgbClr val="CC99FF"/>
                </a:solidFill>
                <a:latin typeface="Consolas" pitchFamily="49" charset="0"/>
              </a:rPr>
              <a:t>companyname</a:t>
            </a:r>
            <a:r>
              <a:rPr lang="en-US" altLang="zh-TW" dirty="0">
                <a:solidFill>
                  <a:srgbClr val="CC99FF"/>
                </a:solidFill>
                <a:latin typeface="Consolas" pitchFamily="49" charset="0"/>
              </a:rPr>
              <a:t>, phone, address)</a:t>
            </a:r>
          </a:p>
          <a:p>
            <a:r>
              <a:rPr lang="en-US" altLang="zh-TW" dirty="0">
                <a:solidFill>
                  <a:srgbClr val="CC99FF"/>
                </a:solidFill>
                <a:latin typeface="Consolas" pitchFamily="49" charset="0"/>
              </a:rPr>
              <a:t>VALUES (</a:t>
            </a:r>
            <a:r>
              <a:rPr lang="en-US" altLang="zh-TW" dirty="0" err="1">
                <a:solidFill>
                  <a:srgbClr val="CC99FF"/>
                </a:solidFill>
                <a:latin typeface="Consolas" pitchFamily="49" charset="0"/>
              </a:rPr>
              <a:t>SRC.custid</a:t>
            </a:r>
            <a:r>
              <a:rPr lang="en-US" altLang="zh-TW" dirty="0">
                <a:solidFill>
                  <a:srgbClr val="CC99FF"/>
                </a:solidFill>
                <a:latin typeface="Consolas" pitchFamily="49" charset="0"/>
              </a:rPr>
              <a:t>, </a:t>
            </a:r>
            <a:r>
              <a:rPr lang="en-US" altLang="zh-TW" dirty="0" err="1">
                <a:solidFill>
                  <a:srgbClr val="CC99FF"/>
                </a:solidFill>
                <a:latin typeface="Consolas" pitchFamily="49" charset="0"/>
              </a:rPr>
              <a:t>SRC.companyname</a:t>
            </a:r>
            <a:r>
              <a:rPr lang="en-US" altLang="zh-TW" dirty="0">
                <a:solidFill>
                  <a:srgbClr val="CC99FF"/>
                </a:solidFill>
                <a:latin typeface="Consolas" pitchFamily="49" charset="0"/>
              </a:rPr>
              <a:t>, </a:t>
            </a:r>
            <a:r>
              <a:rPr lang="en-US" altLang="zh-TW" dirty="0" err="1">
                <a:solidFill>
                  <a:srgbClr val="CC99FF"/>
                </a:solidFill>
                <a:latin typeface="Consolas" pitchFamily="49" charset="0"/>
              </a:rPr>
              <a:t>SRC.phone</a:t>
            </a:r>
            <a:r>
              <a:rPr lang="en-US" altLang="zh-TW" dirty="0">
                <a:solidFill>
                  <a:srgbClr val="CC99FF"/>
                </a:solidFill>
                <a:latin typeface="Consolas" pitchFamily="49" charset="0"/>
              </a:rPr>
              <a:t>, </a:t>
            </a:r>
            <a:r>
              <a:rPr lang="en-US" altLang="zh-TW" dirty="0" err="1">
                <a:solidFill>
                  <a:srgbClr val="CC99FF"/>
                </a:solidFill>
                <a:latin typeface="Consolas" pitchFamily="49" charset="0"/>
              </a:rPr>
              <a:t>SRC.address</a:t>
            </a:r>
            <a:r>
              <a:rPr lang="en-US" altLang="zh-TW" dirty="0">
                <a:solidFill>
                  <a:srgbClr val="CC99FF"/>
                </a:solidFill>
                <a:latin typeface="Consolas" pitchFamily="49" charset="0"/>
              </a:rPr>
              <a:t>);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SSRS</a:t>
            </a:r>
            <a:r>
              <a:rPr lang="zh-TW" altLang="en-US" smtClean="0"/>
              <a:t> </a:t>
            </a:r>
            <a:r>
              <a:rPr lang="en-US" altLang="zh-TW" smtClean="0"/>
              <a:t>2008</a:t>
            </a:r>
            <a:r>
              <a:rPr lang="zh-TW" altLang="en-US" smtClean="0"/>
              <a:t>全新功能</a:t>
            </a:r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smtClean="0"/>
              <a:t>報表設計</a:t>
            </a:r>
            <a:endParaRPr lang="en-US" altLang="zh-TW" sz="2800" smtClean="0"/>
          </a:p>
          <a:p>
            <a:pPr lvl="1"/>
            <a:r>
              <a:rPr lang="zh-TW" altLang="en-US" sz="2000" smtClean="0"/>
              <a:t>全新資料來源以設計異質性資料報表</a:t>
            </a:r>
          </a:p>
          <a:p>
            <a:pPr lvl="1"/>
            <a:r>
              <a:rPr lang="zh-TW" altLang="en-US" sz="2000" smtClean="0"/>
              <a:t>新增的</a:t>
            </a:r>
            <a:r>
              <a:rPr lang="en-US" altLang="zh-TW" sz="2000" smtClean="0"/>
              <a:t>Tablix</a:t>
            </a:r>
            <a:r>
              <a:rPr lang="zh-TW" altLang="en-US" sz="2000" smtClean="0"/>
              <a:t>資料區域</a:t>
            </a:r>
          </a:p>
          <a:p>
            <a:pPr lvl="1"/>
            <a:r>
              <a:rPr lang="zh-TW" altLang="en-US" sz="2000" smtClean="0"/>
              <a:t>新增的圖表與量測軌資料區域</a:t>
            </a:r>
          </a:p>
          <a:p>
            <a:pPr lvl="1"/>
            <a:r>
              <a:rPr lang="zh-TW" altLang="en-US" sz="2000" smtClean="0"/>
              <a:t>文字方塊支援豐富文本格式設定</a:t>
            </a:r>
            <a:endParaRPr lang="en-US" altLang="zh-TW" sz="2000" smtClean="0"/>
          </a:p>
          <a:p>
            <a:r>
              <a:rPr lang="zh-TW" altLang="en-US" sz="2800" smtClean="0"/>
              <a:t>報表處理與轉譯</a:t>
            </a:r>
            <a:endParaRPr lang="en-US" altLang="zh-TW" sz="2800" smtClean="0"/>
          </a:p>
          <a:p>
            <a:pPr lvl="1"/>
            <a:r>
              <a:rPr lang="zh-TW" altLang="en-US" sz="2000" smtClean="0"/>
              <a:t>轉譯為</a:t>
            </a:r>
            <a:r>
              <a:rPr lang="en-US" altLang="en-US" sz="2000" smtClean="0"/>
              <a:t>Word</a:t>
            </a:r>
            <a:r>
              <a:rPr lang="zh-TW" altLang="en-US" sz="2000" smtClean="0"/>
              <a:t>檔案格式</a:t>
            </a:r>
            <a:endParaRPr lang="en-US" altLang="zh-TW" sz="2000" smtClean="0"/>
          </a:p>
          <a:p>
            <a:pPr lvl="1"/>
            <a:r>
              <a:rPr lang="zh-TW" altLang="en-US" sz="2000" smtClean="0"/>
              <a:t>大幅提升報表處理以及轉譯執行效率</a:t>
            </a:r>
            <a:endParaRPr lang="en-US" altLang="zh-TW" sz="2000" smtClean="0"/>
          </a:p>
          <a:p>
            <a:r>
              <a:rPr lang="zh-TW" altLang="en-US" sz="2800" smtClean="0"/>
              <a:t>報表伺服器架構與管理工具</a:t>
            </a:r>
            <a:endParaRPr lang="en-US" altLang="zh-TW" sz="2800" smtClean="0"/>
          </a:p>
          <a:p>
            <a:pPr lvl="1"/>
            <a:r>
              <a:rPr lang="zh-TW" altLang="en-US" sz="2000" smtClean="0"/>
              <a:t>從此脫離了</a:t>
            </a:r>
            <a:r>
              <a:rPr lang="en-US" altLang="en-US" sz="2000" smtClean="0"/>
              <a:t>IIS</a:t>
            </a:r>
          </a:p>
          <a:p>
            <a:pPr lvl="1"/>
            <a:r>
              <a:rPr lang="zh-TW" altLang="en-US" sz="2000" smtClean="0"/>
              <a:t>支援多重認證模式</a:t>
            </a:r>
          </a:p>
          <a:p>
            <a:pPr lvl="1"/>
            <a:endParaRPr lang="zh-TW" altLang="en-US" sz="2000" smtClean="0"/>
          </a:p>
          <a:p>
            <a:endParaRPr lang="zh-TW" altLang="en-US" sz="2800" smtClean="0"/>
          </a:p>
        </p:txBody>
      </p:sp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資料壓縮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0" smtClean="0"/>
              <a:t>主要目的</a:t>
            </a:r>
            <a:r>
              <a:rPr lang="en-US" altLang="zh-TW" b="0" smtClean="0"/>
              <a:t>: </a:t>
            </a:r>
            <a:r>
              <a:rPr lang="zh-TW" altLang="en-US" b="0" smtClean="0"/>
              <a:t>縮減事實資料表儲存空間</a:t>
            </a:r>
          </a:p>
          <a:p>
            <a:r>
              <a:rPr lang="zh-TW" altLang="en-US" b="0" smtClean="0"/>
              <a:t>次要目的</a:t>
            </a:r>
            <a:r>
              <a:rPr lang="en-US" altLang="zh-TW" b="0" smtClean="0"/>
              <a:t>: </a:t>
            </a:r>
            <a:r>
              <a:rPr lang="zh-TW" altLang="en-US" b="0" smtClean="0"/>
              <a:t>提升查詢效能</a:t>
            </a:r>
          </a:p>
          <a:p>
            <a:r>
              <a:rPr lang="zh-TW" altLang="en-US" b="0" smtClean="0"/>
              <a:t>僅於</a:t>
            </a:r>
            <a:r>
              <a:rPr lang="en-US" altLang="zh-TW" b="0" smtClean="0"/>
              <a:t>SQL Server 2008 Enterprise Edition</a:t>
            </a:r>
            <a:r>
              <a:rPr lang="zh-TW" altLang="en-US" b="0" smtClean="0"/>
              <a:t>支援</a:t>
            </a:r>
          </a:p>
          <a:p>
            <a:r>
              <a:rPr lang="zh-TW" altLang="en-US" b="0" smtClean="0"/>
              <a:t>可根據資料表、索引或是資料分割設定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啟用壓縮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6713" y="1419225"/>
            <a:ext cx="7958137" cy="39703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Consolas" pitchFamily="49" charset="0"/>
              </a:rPr>
              <a:t>CREATE TABLE T (c1 </a:t>
            </a:r>
            <a:r>
              <a:rPr lang="en-US" altLang="zh-TW" dirty="0" err="1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altLang="zh-TW" dirty="0">
                <a:solidFill>
                  <a:schemeClr val="bg1"/>
                </a:solidFill>
                <a:latin typeface="Consolas" pitchFamily="49" charset="0"/>
              </a:rPr>
              <a:t>, c2 char(2000) )</a:t>
            </a:r>
          </a:p>
          <a:p>
            <a:pPr>
              <a:buClr>
                <a:schemeClr val="tx2"/>
              </a:buClr>
              <a:buSzPct val="95000"/>
            </a:pPr>
            <a:r>
              <a:rPr lang="en-US" altLang="zh-TW" dirty="0">
                <a:solidFill>
                  <a:schemeClr val="bg1"/>
                </a:solidFill>
                <a:latin typeface="Consolas" pitchFamily="49" charset="0"/>
              </a:rPr>
              <a:t>   </a:t>
            </a:r>
            <a:r>
              <a:rPr lang="en-US" altLang="zh-TW" dirty="0">
                <a:solidFill>
                  <a:srgbClr val="FFC000"/>
                </a:solidFill>
                <a:latin typeface="Consolas" pitchFamily="49" charset="0"/>
              </a:rPr>
              <a:t>WITH (DATA_COMPRESSION = ROW)</a:t>
            </a:r>
          </a:p>
          <a:p>
            <a:endParaRPr lang="en-US" altLang="zh-TW" dirty="0">
              <a:solidFill>
                <a:schemeClr val="bg1"/>
              </a:solidFill>
              <a:latin typeface="Consolas" pitchFamily="49" charset="0"/>
            </a:endParaRPr>
          </a:p>
          <a:p>
            <a:r>
              <a:rPr lang="en-US" altLang="zh-TW" dirty="0">
                <a:solidFill>
                  <a:schemeClr val="bg1"/>
                </a:solidFill>
                <a:latin typeface="Consolas" pitchFamily="49" charset="0"/>
              </a:rPr>
              <a:t>CREATE TABLE </a:t>
            </a:r>
            <a:r>
              <a:rPr lang="en-US" altLang="zh-TW" dirty="0" err="1">
                <a:solidFill>
                  <a:schemeClr val="bg1"/>
                </a:solidFill>
                <a:latin typeface="Consolas" pitchFamily="49" charset="0"/>
              </a:rPr>
              <a:t>T_Part</a:t>
            </a:r>
            <a:r>
              <a:rPr lang="en-US" altLang="zh-TW" dirty="0">
                <a:solidFill>
                  <a:schemeClr val="bg1"/>
                </a:solidFill>
                <a:latin typeface="Consolas" pitchFamily="49" charset="0"/>
              </a:rPr>
              <a:t> (c1 </a:t>
            </a:r>
            <a:r>
              <a:rPr lang="en-US" altLang="zh-TW" dirty="0" err="1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altLang="zh-TW" dirty="0">
                <a:solidFill>
                  <a:schemeClr val="bg1"/>
                </a:solidFill>
                <a:latin typeface="Consolas" pitchFamily="49" charset="0"/>
              </a:rPr>
              <a:t>, c2 char(2000) )</a:t>
            </a:r>
          </a:p>
          <a:p>
            <a:r>
              <a:rPr lang="en-US" altLang="zh-TW" dirty="0">
                <a:solidFill>
                  <a:schemeClr val="bg1"/>
                </a:solidFill>
                <a:latin typeface="Consolas" pitchFamily="49" charset="0"/>
              </a:rPr>
              <a:t>   ON </a:t>
            </a:r>
            <a:r>
              <a:rPr lang="en-US" altLang="zh-TW" dirty="0" err="1">
                <a:solidFill>
                  <a:schemeClr val="bg1"/>
                </a:solidFill>
                <a:latin typeface="Consolas" pitchFamily="49" charset="0"/>
              </a:rPr>
              <a:t>somePartScheme</a:t>
            </a:r>
            <a:r>
              <a:rPr lang="en-US" altLang="zh-TW" dirty="0">
                <a:solidFill>
                  <a:schemeClr val="bg1"/>
                </a:solidFill>
                <a:latin typeface="Consolas" pitchFamily="49" charset="0"/>
              </a:rPr>
              <a:t> (c1)</a:t>
            </a:r>
          </a:p>
          <a:p>
            <a:r>
              <a:rPr lang="en-US" altLang="zh-TW" dirty="0">
                <a:solidFill>
                  <a:srgbClr val="FFC000"/>
                </a:solidFill>
                <a:latin typeface="Consolas" pitchFamily="49" charset="0"/>
              </a:rPr>
              <a:t>   WITH </a:t>
            </a:r>
          </a:p>
          <a:p>
            <a:pPr lvl="1"/>
            <a:r>
              <a:rPr lang="en-US" altLang="zh-TW" dirty="0">
                <a:solidFill>
                  <a:srgbClr val="FFC000"/>
                </a:solidFill>
                <a:latin typeface="Consolas" pitchFamily="49" charset="0"/>
              </a:rPr>
              <a:t>(DATA_COMPRESSION = PAGE ON PARTITIONS (1-7),</a:t>
            </a:r>
          </a:p>
          <a:p>
            <a:pPr lvl="1"/>
            <a:r>
              <a:rPr lang="en-US" altLang="zh-TW" dirty="0">
                <a:solidFill>
                  <a:srgbClr val="FFC000"/>
                </a:solidFill>
                <a:latin typeface="Consolas" pitchFamily="49" charset="0"/>
              </a:rPr>
              <a:t> DATA_COMPRESSION = NONE ON PARTITIONS (8) )</a:t>
            </a:r>
          </a:p>
          <a:p>
            <a:pPr>
              <a:buClr>
                <a:schemeClr val="tx2"/>
              </a:buClr>
              <a:buSzPct val="95000"/>
            </a:pPr>
            <a:endParaRPr lang="en-US" altLang="zh-TW" dirty="0">
              <a:solidFill>
                <a:schemeClr val="bg1"/>
              </a:solidFill>
              <a:latin typeface="Consolas" pitchFamily="49" charset="0"/>
            </a:endParaRPr>
          </a:p>
          <a:p>
            <a:pPr>
              <a:buClr>
                <a:schemeClr val="tx2"/>
              </a:buClr>
              <a:buSzPct val="95000"/>
            </a:pPr>
            <a:r>
              <a:rPr lang="en-US" altLang="zh-TW" dirty="0">
                <a:solidFill>
                  <a:schemeClr val="bg1"/>
                </a:solidFill>
                <a:latin typeface="Consolas" pitchFamily="49" charset="0"/>
              </a:rPr>
              <a:t>ALTER INDEX CI ON T REBUILD </a:t>
            </a:r>
          </a:p>
          <a:p>
            <a:pPr>
              <a:buClr>
                <a:schemeClr val="tx2"/>
              </a:buClr>
              <a:buSzPct val="95000"/>
            </a:pPr>
            <a:r>
              <a:rPr lang="en-US" altLang="zh-TW" dirty="0">
                <a:solidFill>
                  <a:srgbClr val="FFC000"/>
                </a:solidFill>
                <a:latin typeface="Consolas" pitchFamily="49" charset="0"/>
              </a:rPr>
              <a:t>             WITH (DATA_COMPRESSION=PAGE)</a:t>
            </a:r>
          </a:p>
          <a:p>
            <a:pPr>
              <a:buClr>
                <a:schemeClr val="tx2"/>
              </a:buClr>
              <a:buSzPct val="95000"/>
            </a:pPr>
            <a:r>
              <a:rPr lang="en-US" altLang="zh-TW" dirty="0">
                <a:solidFill>
                  <a:schemeClr val="bg1"/>
                </a:solidFill>
                <a:latin typeface="Consolas" pitchFamily="49" charset="0"/>
              </a:rPr>
              <a:t>ALTER INDEX CI ON T REBUILD PARTITION = 3</a:t>
            </a:r>
          </a:p>
          <a:p>
            <a:pPr>
              <a:buClr>
                <a:schemeClr val="tx2"/>
              </a:buClr>
              <a:buSzPct val="95000"/>
            </a:pPr>
            <a:r>
              <a:rPr lang="en-US" altLang="zh-TW" dirty="0">
                <a:solidFill>
                  <a:schemeClr val="bg1"/>
                </a:solidFill>
                <a:latin typeface="Consolas" pitchFamily="49" charset="0"/>
              </a:rPr>
              <a:t>       </a:t>
            </a:r>
            <a:r>
              <a:rPr lang="en-US" altLang="zh-TW" dirty="0">
                <a:solidFill>
                  <a:srgbClr val="FFC000"/>
                </a:solidFill>
                <a:latin typeface="Consolas" pitchFamily="49" charset="0"/>
              </a:rPr>
              <a:t>WITH (DATA_COMPRESSION=PAGE)</a:t>
            </a:r>
          </a:p>
          <a:p>
            <a:pPr>
              <a:buClr>
                <a:schemeClr val="tx2"/>
              </a:buClr>
              <a:buSzPct val="95000"/>
            </a:pPr>
            <a:endParaRPr lang="en-US" altLang="zh-TW" dirty="0">
              <a:solidFill>
                <a:srgbClr val="FFC000"/>
              </a:solidFill>
              <a:latin typeface="Consolas" pitchFamily="49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實際測試成果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55638" y="2333625"/>
          <a:ext cx="7802042" cy="3017520"/>
        </p:xfrm>
        <a:graphic>
          <a:graphicData uri="http://schemas.openxmlformats.org/drawingml/2006/table">
            <a:tbl>
              <a:tblPr firstRow="1" firstCol="1" bandCol="1">
                <a:tableStyleId>{85BE263C-DBD7-4A20-BB59-AAB30ACAA65A}</a:tableStyleId>
              </a:tblPr>
              <a:tblGrid>
                <a:gridCol w="2247347"/>
                <a:gridCol w="1851565"/>
                <a:gridCol w="1851565"/>
                <a:gridCol w="185156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 baseline="0" dirty="0">
                          <a:latin typeface="Arial" pitchFamily="34" charset="0"/>
                          <a:ea typeface="微軟正黑體" pitchFamily="34" charset="-120"/>
                        </a:rPr>
                        <a:t>總資料量</a:t>
                      </a:r>
                      <a:r>
                        <a:rPr lang="en-US" sz="1800" kern="0" baseline="0" dirty="0" smtClean="0">
                          <a:latin typeface="Arial" pitchFamily="34" charset="0"/>
                          <a:ea typeface="微軟正黑體" pitchFamily="34" charset="-120"/>
                        </a:rPr>
                        <a:t>9000</a:t>
                      </a:r>
                      <a:r>
                        <a:rPr lang="zh-TW" sz="1800" kern="0" baseline="0" dirty="0">
                          <a:latin typeface="Arial" pitchFamily="34" charset="0"/>
                          <a:ea typeface="微軟正黑體" pitchFamily="34" charset="-120"/>
                        </a:rPr>
                        <a:t>萬筆</a:t>
                      </a:r>
                      <a:endParaRPr lang="zh-TW" sz="1800" kern="100" baseline="0" dirty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baseline="0">
                          <a:latin typeface="Arial" pitchFamily="34" charset="0"/>
                          <a:ea typeface="微軟正黑體" pitchFamily="34" charset="-120"/>
                        </a:rPr>
                        <a:t>SQL Server 2005</a:t>
                      </a:r>
                      <a:endParaRPr lang="zh-TW" sz="1800" kern="100" baseline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baseline="0">
                          <a:latin typeface="Arial" pitchFamily="34" charset="0"/>
                          <a:ea typeface="微軟正黑體" pitchFamily="34" charset="-120"/>
                        </a:rPr>
                        <a:t>SQL Server 2008</a:t>
                      </a:r>
                      <a:endParaRPr lang="zh-TW" sz="1800" kern="100" baseline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baseline="0">
                          <a:latin typeface="Arial" pitchFamily="34" charset="0"/>
                          <a:ea typeface="微軟正黑體" pitchFamily="34" charset="-120"/>
                        </a:rPr>
                        <a:t>SQL Server 2008</a:t>
                      </a:r>
                      <a:r>
                        <a:rPr lang="zh-TW" sz="1800" kern="0" baseline="0">
                          <a:latin typeface="Arial" pitchFamily="34" charset="0"/>
                          <a:ea typeface="微軟正黑體" pitchFamily="34" charset="-120"/>
                        </a:rPr>
                        <a:t>啟用</a:t>
                      </a:r>
                      <a:r>
                        <a:rPr lang="en-US" sz="1800" kern="0" baseline="0">
                          <a:latin typeface="Arial" pitchFamily="34" charset="0"/>
                          <a:ea typeface="微軟正黑體" pitchFamily="34" charset="-120"/>
                        </a:rPr>
                        <a:t>PAGE</a:t>
                      </a:r>
                      <a:r>
                        <a:rPr lang="zh-TW" sz="1800" kern="0" baseline="0">
                          <a:latin typeface="Arial" pitchFamily="34" charset="0"/>
                          <a:ea typeface="微軟正黑體" pitchFamily="34" charset="-120"/>
                        </a:rPr>
                        <a:t>資料壓縮</a:t>
                      </a:r>
                      <a:endParaRPr lang="zh-TW" sz="1800" kern="100" baseline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 baseline="0">
                          <a:latin typeface="Arial" pitchFamily="34" charset="0"/>
                          <a:ea typeface="微軟正黑體" pitchFamily="34" charset="-120"/>
                        </a:rPr>
                        <a:t>實際檔案大小</a:t>
                      </a:r>
                      <a:r>
                        <a:rPr lang="en-US" sz="1800" kern="0" baseline="0">
                          <a:latin typeface="Arial" pitchFamily="34" charset="0"/>
                          <a:ea typeface="微軟正黑體" pitchFamily="34" charset="-120"/>
                        </a:rPr>
                        <a:t>(MB)</a:t>
                      </a:r>
                      <a:endParaRPr lang="zh-TW" sz="1800" kern="100" baseline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baseline="0">
                          <a:latin typeface="Arial" pitchFamily="34" charset="0"/>
                          <a:ea typeface="微軟正黑體" pitchFamily="34" charset="-120"/>
                        </a:rPr>
                        <a:t>14635.812</a:t>
                      </a:r>
                      <a:endParaRPr lang="zh-TW" sz="1800" kern="100" baseline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baseline="0">
                          <a:latin typeface="Arial" pitchFamily="34" charset="0"/>
                          <a:ea typeface="微軟正黑體" pitchFamily="34" charset="-120"/>
                        </a:rPr>
                        <a:t>13582.656</a:t>
                      </a:r>
                      <a:endParaRPr lang="zh-TW" sz="1800" kern="100" baseline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baseline="0">
                          <a:latin typeface="Arial" pitchFamily="34" charset="0"/>
                          <a:ea typeface="微軟正黑體" pitchFamily="34" charset="-120"/>
                        </a:rPr>
                        <a:t>7097.813</a:t>
                      </a:r>
                      <a:endParaRPr lang="zh-TW" sz="1800" kern="100" baseline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baseline="0">
                          <a:latin typeface="Arial" pitchFamily="34" charset="0"/>
                          <a:ea typeface="微軟正黑體" pitchFamily="34" charset="-120"/>
                        </a:rPr>
                        <a:t>DATA SPACE(MB)</a:t>
                      </a:r>
                      <a:endParaRPr lang="zh-TW" sz="1800" kern="100" baseline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baseline="0">
                          <a:latin typeface="Arial" pitchFamily="34" charset="0"/>
                          <a:ea typeface="微軟正黑體" pitchFamily="34" charset="-120"/>
                        </a:rPr>
                        <a:t>9903.289</a:t>
                      </a:r>
                      <a:endParaRPr lang="zh-TW" sz="1800" kern="100" baseline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baseline="0">
                          <a:latin typeface="Arial" pitchFamily="34" charset="0"/>
                          <a:ea typeface="微軟正黑體" pitchFamily="34" charset="-120"/>
                        </a:rPr>
                        <a:t>9903.289</a:t>
                      </a:r>
                      <a:endParaRPr lang="zh-TW" sz="1800" kern="100" baseline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baseline="0">
                          <a:latin typeface="Arial" pitchFamily="34" charset="0"/>
                          <a:ea typeface="微軟正黑體" pitchFamily="34" charset="-120"/>
                        </a:rPr>
                        <a:t>3858.305</a:t>
                      </a:r>
                      <a:endParaRPr lang="zh-TW" sz="1800" kern="100" baseline="0">
                        <a:latin typeface="Arial" pitchFamily="34" charset="0"/>
                        <a:ea typeface="微軟正黑體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baseline="0">
                          <a:latin typeface="Arial" pitchFamily="34" charset="0"/>
                          <a:ea typeface="微軟正黑體" pitchFamily="34" charset="-120"/>
                        </a:rPr>
                        <a:t>壓縮比率：</a:t>
                      </a:r>
                      <a:r>
                        <a:rPr lang="en-US" sz="1800" kern="100" baseline="0">
                          <a:latin typeface="Arial" pitchFamily="34" charset="0"/>
                          <a:ea typeface="微軟正黑體" pitchFamily="34" charset="-120"/>
                        </a:rPr>
                        <a:t>38.96%</a:t>
                      </a:r>
                      <a:endParaRPr lang="zh-TW" sz="1800" kern="100" baseline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baseline="0">
                          <a:latin typeface="Arial" pitchFamily="34" charset="0"/>
                          <a:ea typeface="微軟正黑體" pitchFamily="34" charset="-120"/>
                        </a:rPr>
                        <a:t>INDEX SPACE(MB)</a:t>
                      </a:r>
                      <a:endParaRPr lang="zh-TW" sz="1800" kern="100" baseline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baseline="0">
                          <a:latin typeface="Arial" pitchFamily="34" charset="0"/>
                          <a:ea typeface="微軟正黑體" pitchFamily="34" charset="-120"/>
                        </a:rPr>
                        <a:t>4732.523</a:t>
                      </a:r>
                      <a:endParaRPr lang="zh-TW" sz="1800" kern="100" baseline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baseline="0">
                          <a:latin typeface="Arial" pitchFamily="34" charset="0"/>
                          <a:ea typeface="微軟正黑體" pitchFamily="34" charset="-120"/>
                        </a:rPr>
                        <a:t>3679.367</a:t>
                      </a:r>
                      <a:endParaRPr lang="zh-TW" sz="1800" kern="100" baseline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baseline="0">
                          <a:latin typeface="Arial" pitchFamily="34" charset="0"/>
                          <a:ea typeface="微軟正黑體" pitchFamily="34" charset="-120"/>
                        </a:rPr>
                        <a:t>3239.508</a:t>
                      </a:r>
                      <a:endParaRPr lang="zh-TW" sz="1800" kern="100" baseline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baseline="0">
                          <a:latin typeface="Arial" pitchFamily="34" charset="0"/>
                          <a:ea typeface="微軟正黑體" pitchFamily="34" charset="-120"/>
                        </a:rPr>
                        <a:t>查詢</a:t>
                      </a:r>
                      <a:r>
                        <a:rPr lang="en-US" sz="1800" kern="100" baseline="0">
                          <a:latin typeface="Arial" pitchFamily="34" charset="0"/>
                          <a:ea typeface="微軟正黑體" pitchFamily="34" charset="-120"/>
                        </a:rPr>
                        <a:t>1</a:t>
                      </a:r>
                      <a:r>
                        <a:rPr lang="zh-TW" sz="1800" kern="100" baseline="0">
                          <a:latin typeface="Arial" pitchFamily="34" charset="0"/>
                          <a:ea typeface="微軟正黑體" pitchFamily="34" charset="-120"/>
                        </a:rPr>
                        <a:t>萬筆資料</a:t>
                      </a:r>
                      <a:endParaRPr lang="zh-TW" sz="1800" kern="100" baseline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baseline="0">
                          <a:latin typeface="Arial" pitchFamily="34" charset="0"/>
                          <a:ea typeface="微軟正黑體" pitchFamily="34" charset="-120"/>
                        </a:rPr>
                        <a:t>1</a:t>
                      </a:r>
                      <a:r>
                        <a:rPr lang="zh-TW" sz="1800" kern="100" baseline="0">
                          <a:latin typeface="Arial" pitchFamily="34" charset="0"/>
                          <a:ea typeface="微軟正黑體" pitchFamily="34" charset="-120"/>
                        </a:rPr>
                        <a:t>分</a:t>
                      </a:r>
                      <a:r>
                        <a:rPr lang="en-US" sz="1800" kern="100" baseline="0">
                          <a:latin typeface="Arial" pitchFamily="34" charset="0"/>
                          <a:ea typeface="微軟正黑體" pitchFamily="34" charset="-120"/>
                        </a:rPr>
                        <a:t>30</a:t>
                      </a:r>
                      <a:r>
                        <a:rPr lang="zh-TW" sz="1800" kern="100" baseline="0">
                          <a:latin typeface="Arial" pitchFamily="34" charset="0"/>
                          <a:ea typeface="微軟正黑體" pitchFamily="34" charset="-120"/>
                        </a:rPr>
                        <a:t>秒</a:t>
                      </a:r>
                      <a:endParaRPr lang="zh-TW" sz="1800" kern="100" baseline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baseline="0">
                          <a:latin typeface="Arial" pitchFamily="34" charset="0"/>
                          <a:ea typeface="微軟正黑體" pitchFamily="34" charset="-120"/>
                        </a:rPr>
                        <a:t>46</a:t>
                      </a:r>
                      <a:r>
                        <a:rPr lang="zh-TW" sz="1800" kern="100" baseline="0">
                          <a:latin typeface="Arial" pitchFamily="34" charset="0"/>
                          <a:ea typeface="微軟正黑體" pitchFamily="34" charset="-120"/>
                        </a:rPr>
                        <a:t>秒</a:t>
                      </a:r>
                      <a:endParaRPr lang="zh-TW" sz="1800" kern="100" baseline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baseline="0">
                          <a:latin typeface="Arial" pitchFamily="34" charset="0"/>
                          <a:ea typeface="微軟正黑體" pitchFamily="34" charset="-120"/>
                        </a:rPr>
                        <a:t>18</a:t>
                      </a:r>
                      <a:r>
                        <a:rPr lang="zh-TW" sz="1800" kern="100" baseline="0">
                          <a:latin typeface="Arial" pitchFamily="34" charset="0"/>
                          <a:ea typeface="微軟正黑體" pitchFamily="34" charset="-120"/>
                        </a:rPr>
                        <a:t>秒</a:t>
                      </a:r>
                      <a:endParaRPr lang="zh-TW" sz="1800" kern="100" baseline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baseline="0">
                          <a:latin typeface="Arial" pitchFamily="34" charset="0"/>
                          <a:ea typeface="微軟正黑體" pitchFamily="34" charset="-120"/>
                        </a:rPr>
                        <a:t>Count</a:t>
                      </a:r>
                      <a:r>
                        <a:rPr lang="zh-TW" sz="1800" kern="100" baseline="0">
                          <a:latin typeface="Arial" pitchFamily="34" charset="0"/>
                          <a:ea typeface="微軟正黑體" pitchFamily="34" charset="-120"/>
                        </a:rPr>
                        <a:t>資料筆數</a:t>
                      </a:r>
                      <a:endParaRPr lang="zh-TW" sz="1800" kern="100" baseline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baseline="0">
                          <a:latin typeface="Arial" pitchFamily="34" charset="0"/>
                          <a:ea typeface="微軟正黑體" pitchFamily="34" charset="-120"/>
                        </a:rPr>
                        <a:t>2</a:t>
                      </a:r>
                      <a:r>
                        <a:rPr lang="zh-TW" sz="1800" kern="100" baseline="0">
                          <a:latin typeface="Arial" pitchFamily="34" charset="0"/>
                          <a:ea typeface="微軟正黑體" pitchFamily="34" charset="-120"/>
                        </a:rPr>
                        <a:t>分</a:t>
                      </a:r>
                      <a:r>
                        <a:rPr lang="en-US" sz="1800" kern="100" baseline="0">
                          <a:latin typeface="Arial" pitchFamily="34" charset="0"/>
                          <a:ea typeface="微軟正黑體" pitchFamily="34" charset="-120"/>
                        </a:rPr>
                        <a:t>48</a:t>
                      </a:r>
                      <a:r>
                        <a:rPr lang="zh-TW" sz="1800" kern="100" baseline="0">
                          <a:latin typeface="Arial" pitchFamily="34" charset="0"/>
                          <a:ea typeface="微軟正黑體" pitchFamily="34" charset="-120"/>
                        </a:rPr>
                        <a:t>秒</a:t>
                      </a:r>
                      <a:endParaRPr lang="zh-TW" sz="1800" kern="100" baseline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baseline="0">
                          <a:latin typeface="Arial" pitchFamily="34" charset="0"/>
                          <a:ea typeface="微軟正黑體" pitchFamily="34" charset="-120"/>
                        </a:rPr>
                        <a:t>2</a:t>
                      </a:r>
                      <a:r>
                        <a:rPr lang="zh-TW" sz="1800" kern="100" baseline="0">
                          <a:latin typeface="Arial" pitchFamily="34" charset="0"/>
                          <a:ea typeface="微軟正黑體" pitchFamily="34" charset="-120"/>
                        </a:rPr>
                        <a:t>分</a:t>
                      </a:r>
                      <a:r>
                        <a:rPr lang="en-US" sz="1800" kern="100" baseline="0">
                          <a:latin typeface="Arial" pitchFamily="34" charset="0"/>
                          <a:ea typeface="微軟正黑體" pitchFamily="34" charset="-120"/>
                        </a:rPr>
                        <a:t>05</a:t>
                      </a:r>
                      <a:r>
                        <a:rPr lang="zh-TW" sz="1800" kern="100" baseline="0">
                          <a:latin typeface="Arial" pitchFamily="34" charset="0"/>
                          <a:ea typeface="微軟正黑體" pitchFamily="34" charset="-120"/>
                        </a:rPr>
                        <a:t>秒</a:t>
                      </a:r>
                      <a:endParaRPr lang="zh-TW" sz="1800" kern="100" baseline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baseline="0">
                          <a:latin typeface="Arial" pitchFamily="34" charset="0"/>
                          <a:ea typeface="微軟正黑體" pitchFamily="34" charset="-120"/>
                        </a:rPr>
                        <a:t>2</a:t>
                      </a:r>
                      <a:r>
                        <a:rPr lang="zh-TW" sz="1800" kern="100" baseline="0">
                          <a:latin typeface="Arial" pitchFamily="34" charset="0"/>
                          <a:ea typeface="微軟正黑體" pitchFamily="34" charset="-120"/>
                        </a:rPr>
                        <a:t>分</a:t>
                      </a:r>
                      <a:r>
                        <a:rPr lang="en-US" sz="1800" kern="100" baseline="0">
                          <a:latin typeface="Arial" pitchFamily="34" charset="0"/>
                          <a:ea typeface="微軟正黑體" pitchFamily="34" charset="-120"/>
                        </a:rPr>
                        <a:t>10</a:t>
                      </a:r>
                      <a:r>
                        <a:rPr lang="zh-TW" sz="1800" kern="100" baseline="0">
                          <a:latin typeface="Arial" pitchFamily="34" charset="0"/>
                          <a:ea typeface="微軟正黑體" pitchFamily="34" charset="-120"/>
                        </a:rPr>
                        <a:t>秒</a:t>
                      </a:r>
                      <a:endParaRPr lang="zh-TW" sz="1800" kern="100" baseline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baseline="0" dirty="0">
                          <a:latin typeface="Arial" pitchFamily="34" charset="0"/>
                          <a:ea typeface="微軟正黑體" pitchFamily="34" charset="-120"/>
                        </a:rPr>
                        <a:t>查詢</a:t>
                      </a:r>
                      <a:r>
                        <a:rPr lang="en-US" sz="1800" kern="100" baseline="0" dirty="0">
                          <a:latin typeface="Arial" pitchFamily="34" charset="0"/>
                          <a:ea typeface="微軟正黑體" pitchFamily="34" charset="-120"/>
                        </a:rPr>
                        <a:t>1</a:t>
                      </a:r>
                      <a:r>
                        <a:rPr lang="zh-TW" sz="1800" kern="100" baseline="0" dirty="0">
                          <a:latin typeface="Arial" pitchFamily="34" charset="0"/>
                          <a:ea typeface="微軟正黑體" pitchFamily="34" charset="-120"/>
                        </a:rPr>
                        <a:t>筆資料</a:t>
                      </a:r>
                      <a:endParaRPr lang="zh-TW" sz="1800" kern="100" baseline="0" dirty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baseline="0">
                          <a:latin typeface="Arial" pitchFamily="34" charset="0"/>
                          <a:ea typeface="微軟正黑體" pitchFamily="34" charset="-120"/>
                        </a:rPr>
                        <a:t>53</a:t>
                      </a:r>
                      <a:r>
                        <a:rPr lang="zh-TW" sz="1800" kern="100" baseline="0">
                          <a:latin typeface="Arial" pitchFamily="34" charset="0"/>
                          <a:ea typeface="微軟正黑體" pitchFamily="34" charset="-120"/>
                        </a:rPr>
                        <a:t>秒</a:t>
                      </a:r>
                      <a:endParaRPr lang="zh-TW" sz="1800" kern="100" baseline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baseline="0">
                          <a:latin typeface="Arial" pitchFamily="34" charset="0"/>
                          <a:ea typeface="微軟正黑體" pitchFamily="34" charset="-120"/>
                        </a:rPr>
                        <a:t>44</a:t>
                      </a:r>
                      <a:r>
                        <a:rPr lang="zh-TW" sz="1800" kern="100" baseline="0">
                          <a:latin typeface="Arial" pitchFamily="34" charset="0"/>
                          <a:ea typeface="微軟正黑體" pitchFamily="34" charset="-120"/>
                        </a:rPr>
                        <a:t>秒</a:t>
                      </a:r>
                      <a:endParaRPr lang="zh-TW" sz="1800" kern="100" baseline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baseline="0" dirty="0">
                          <a:latin typeface="Arial" pitchFamily="34" charset="0"/>
                          <a:ea typeface="微軟正黑體" pitchFamily="34" charset="-120"/>
                        </a:rPr>
                        <a:t>1</a:t>
                      </a:r>
                      <a:r>
                        <a:rPr lang="zh-TW" sz="1800" kern="100" baseline="0" dirty="0">
                          <a:latin typeface="Arial" pitchFamily="34" charset="0"/>
                          <a:ea typeface="微軟正黑體" pitchFamily="34" charset="-120"/>
                        </a:rPr>
                        <a:t>秒</a:t>
                      </a:r>
                      <a:endParaRPr lang="zh-TW" sz="1800" kern="100" baseline="0" dirty="0">
                        <a:latin typeface="Arial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6899" name="Rectangle 1"/>
          <p:cNvSpPr>
            <a:spLocks noChangeArrowheads="1"/>
          </p:cNvSpPr>
          <p:nvPr/>
        </p:nvSpPr>
        <p:spPr bwMode="auto">
          <a:xfrm>
            <a:off x="366713" y="1406525"/>
            <a:ext cx="3752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zh-TW" sz="1200">
                <a:solidFill>
                  <a:schemeClr val="bg1"/>
                </a:solidFill>
                <a:cs typeface="Arial" pitchFamily="34" charset="0"/>
              </a:rPr>
              <a:t>Core(TM)2 Quad CPUI Q9300 2.5G Hz</a:t>
            </a:r>
            <a:endParaRPr lang="en-US" altLang="zh-TW" sz="1100">
              <a:solidFill>
                <a:schemeClr val="bg1"/>
              </a:solidFill>
              <a:cs typeface="Arial" pitchFamily="34" charset="0"/>
            </a:endParaRPr>
          </a:p>
          <a:p>
            <a:pPr eaLnBrk="0" hangingPunct="0"/>
            <a:r>
              <a:rPr lang="en-US" altLang="zh-TW" sz="1200">
                <a:solidFill>
                  <a:schemeClr val="bg1"/>
                </a:solidFill>
                <a:cs typeface="Arial" pitchFamily="34" charset="0"/>
              </a:rPr>
              <a:t>RAM 8G </a:t>
            </a:r>
            <a:endParaRPr lang="en-US" altLang="zh-TW" sz="1100">
              <a:solidFill>
                <a:schemeClr val="bg1"/>
              </a:solidFill>
              <a:cs typeface="Arial" pitchFamily="34" charset="0"/>
            </a:endParaRPr>
          </a:p>
          <a:p>
            <a:pPr eaLnBrk="0" hangingPunct="0"/>
            <a:r>
              <a:rPr lang="en-US" altLang="zh-TW" sz="1200">
                <a:solidFill>
                  <a:schemeClr val="bg1"/>
                </a:solidFill>
                <a:cs typeface="Arial" pitchFamily="34" charset="0"/>
              </a:rPr>
              <a:t>HDD SATA II 500G</a:t>
            </a:r>
            <a:endParaRPr lang="en-US" altLang="zh-TW" sz="1100">
              <a:solidFill>
                <a:schemeClr val="bg1"/>
              </a:solidFill>
              <a:cs typeface="Arial" pitchFamily="34" charset="0"/>
            </a:endParaRPr>
          </a:p>
          <a:p>
            <a:pPr eaLnBrk="0" hangingPunct="0"/>
            <a:r>
              <a:rPr lang="en-US" altLang="zh-TW" sz="1200">
                <a:solidFill>
                  <a:schemeClr val="bg1"/>
                </a:solidFill>
                <a:cs typeface="Arial" pitchFamily="34" charset="0"/>
              </a:rPr>
              <a:t>OS WINDOWS Server2008</a:t>
            </a:r>
            <a:endParaRPr lang="en-US" altLang="zh-TW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圖片 1" descr="圖片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8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t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2708275"/>
            <a:ext cx="86518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2313" y="2925763"/>
            <a:ext cx="7689850" cy="1384300"/>
          </a:xfrm>
        </p:spPr>
        <p:txBody>
          <a:bodyPr rtlCol="0">
            <a:normAutofit fontScale="92500" lnSpcReduction="10000"/>
          </a:bodyPr>
          <a:lstStyle/>
          <a:p>
            <a:pPr defTabSz="9143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1">
                    <a:lumMod val="50000"/>
                    <a:lumOff val="50000"/>
                  </a:schemeClr>
                </a:solidFill>
              </a:rPr>
              <a:t>Q&amp;A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傳統</a:t>
            </a:r>
            <a:r>
              <a:rPr lang="en-US" altLang="zh-TW" smtClean="0"/>
              <a:t>SSRS</a:t>
            </a:r>
            <a:r>
              <a:rPr lang="zh-TW" altLang="en-US" smtClean="0"/>
              <a:t>資料區域物件</a:t>
            </a:r>
          </a:p>
        </p:txBody>
      </p:sp>
      <p:graphicFrame>
        <p:nvGraphicFramePr>
          <p:cNvPr id="10" name="Group 130"/>
          <p:cNvGraphicFramePr>
            <a:graphicFrameLocks noGrp="1"/>
          </p:cNvGraphicFramePr>
          <p:nvPr>
            <p:ph sz="quarter" idx="4294967295"/>
          </p:nvPr>
        </p:nvGraphicFramePr>
        <p:xfrm>
          <a:off x="6251575" y="2462213"/>
          <a:ext cx="2522538" cy="365760"/>
        </p:xfrm>
        <a:graphic>
          <a:graphicData uri="http://schemas.openxmlformats.org/drawingml/2006/table">
            <a:tbl>
              <a:tblPr/>
              <a:tblGrid>
                <a:gridCol w="841375"/>
                <a:gridCol w="839788"/>
                <a:gridCol w="841375"/>
              </a:tblGrid>
              <a:tr h="35242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135"/>
          <p:cNvGraphicFramePr>
            <a:graphicFrameLocks noGrp="1"/>
          </p:cNvGraphicFramePr>
          <p:nvPr>
            <p:ph sz="quarter" idx="4294967295"/>
          </p:nvPr>
        </p:nvGraphicFramePr>
        <p:xfrm>
          <a:off x="6246813" y="2816225"/>
          <a:ext cx="2522537" cy="749301"/>
        </p:xfrm>
        <a:graphic>
          <a:graphicData uri="http://schemas.openxmlformats.org/drawingml/2006/table">
            <a:tbl>
              <a:tblPr/>
              <a:tblGrid>
                <a:gridCol w="841375"/>
                <a:gridCol w="839787"/>
                <a:gridCol w="841375"/>
              </a:tblGrid>
              <a:tr h="369888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1,115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1,331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2,446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26"/>
          <p:cNvGraphicFramePr>
            <a:graphicFrameLocks noGrp="1"/>
          </p:cNvGraphicFramePr>
          <p:nvPr>
            <p:ph sz="quarter" idx="4294967295"/>
          </p:nvPr>
        </p:nvGraphicFramePr>
        <p:xfrm>
          <a:off x="6248400" y="3552825"/>
          <a:ext cx="2514600" cy="1099185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</a:tblGrid>
              <a:tr h="36639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11,156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13,312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24,468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9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1,523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6,421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7,944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9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13,946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21,706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35,653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Group 126"/>
          <p:cNvGraphicFramePr>
            <a:graphicFrameLocks noGrp="1"/>
          </p:cNvGraphicFramePr>
          <p:nvPr>
            <p:ph sz="quarter" idx="4294967295"/>
          </p:nvPr>
        </p:nvGraphicFramePr>
        <p:xfrm>
          <a:off x="3535363" y="2457450"/>
          <a:ext cx="2713630" cy="2194560"/>
        </p:xfrm>
        <a:graphic>
          <a:graphicData uri="http://schemas.openxmlformats.org/drawingml/2006/table">
            <a:tbl>
              <a:tblPr/>
              <a:tblGrid>
                <a:gridCol w="1315699"/>
                <a:gridCol w="1397931"/>
              </a:tblGrid>
              <a:tr h="228600">
                <a:tc gridSpan="2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438">
                <a:tc rowSpan="2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Retail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Acme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Nadir, Inc.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rowSpan="2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Wholesale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ABC Corp.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XYZ, Ltd.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gridSpan="2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Grand Total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Group 127"/>
          <p:cNvGraphicFramePr>
            <a:graphicFrameLocks noGrp="1"/>
          </p:cNvGraphicFramePr>
          <p:nvPr/>
        </p:nvGraphicFramePr>
        <p:xfrm>
          <a:off x="609600" y="2108200"/>
          <a:ext cx="1752600" cy="2926080"/>
        </p:xfrm>
        <a:graphic>
          <a:graphicData uri="http://schemas.openxmlformats.org/drawingml/2006/table">
            <a:tbl>
              <a:tblPr/>
              <a:tblGrid>
                <a:gridCol w="1752600"/>
              </a:tblGrid>
              <a:tr h="279400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Customer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Retail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Acme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Nadir, Inc.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Wholesale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ABC Corp.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XYZ, Ltd.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Grand Total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Group 134"/>
          <p:cNvGraphicFramePr>
            <a:graphicFrameLocks noGrp="1"/>
          </p:cNvGraphicFramePr>
          <p:nvPr/>
        </p:nvGraphicFramePr>
        <p:xfrm>
          <a:off x="2362200" y="2108200"/>
          <a:ext cx="990600" cy="292608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18097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Growth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7.47166E-7 L 0.1125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1858E-6 L -0.31232 -0.0497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7166E-7 L 0.38767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0213E-6 L 3.33333E-6 0.832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2991E-7 L -0.31215 0.004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3491E-6 L -0.31232 0.056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Tablix = Table + Matrix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119188"/>
            <a:ext cx="8405812" cy="4435475"/>
          </a:xfrm>
        </p:spPr>
        <p:txBody>
          <a:bodyPr/>
          <a:lstStyle/>
          <a:p>
            <a:r>
              <a:rPr lang="en-US" altLang="zh-TW" sz="2800" dirty="0" smtClean="0"/>
              <a:t>Matrix plus</a:t>
            </a:r>
          </a:p>
          <a:p>
            <a:pPr lvl="1"/>
            <a:r>
              <a:rPr lang="zh-TW" altLang="en-US" sz="2000" dirty="0" smtClean="0"/>
              <a:t>多重平行資料列</a:t>
            </a:r>
            <a:r>
              <a:rPr lang="en-US" altLang="zh-TW" sz="2000" dirty="0" smtClean="0"/>
              <a:t>/</a:t>
            </a:r>
            <a:r>
              <a:rPr lang="zh-TW" altLang="en-US" sz="2000" dirty="0" smtClean="0"/>
              <a:t>資料行群組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每個成員可以自由決定動態或者是靜態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可以整合資料列標頭</a:t>
            </a:r>
            <a:endParaRPr lang="en-US" altLang="zh-TW" sz="2000" dirty="0" smtClean="0"/>
          </a:p>
          <a:p>
            <a:r>
              <a:rPr lang="en-US" altLang="zh-TW" sz="2800" dirty="0" smtClean="0"/>
              <a:t>Table plus</a:t>
            </a:r>
          </a:p>
          <a:p>
            <a:pPr lvl="1"/>
            <a:r>
              <a:rPr lang="zh-TW" altLang="en-US" sz="2000" dirty="0" smtClean="0"/>
              <a:t>動態巢狀資料行群組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多重平行資料列群組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靜態資料列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可彈性延伸資料行標頭</a:t>
            </a:r>
            <a:endParaRPr lang="en-US" altLang="zh-TW" sz="2000" dirty="0" smtClean="0"/>
          </a:p>
          <a:p>
            <a:endParaRPr lang="en-US" altLang="zh-TW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傳統</a:t>
            </a:r>
            <a:r>
              <a:rPr lang="en-US" altLang="zh-TW" smtClean="0"/>
              <a:t>SSRS</a:t>
            </a:r>
            <a:r>
              <a:rPr lang="zh-TW" altLang="en-US" smtClean="0"/>
              <a:t>資料區域物件</a:t>
            </a:r>
          </a:p>
        </p:txBody>
      </p:sp>
      <p:graphicFrame>
        <p:nvGraphicFramePr>
          <p:cNvPr id="10" name="Group 130"/>
          <p:cNvGraphicFramePr>
            <a:graphicFrameLocks noGrp="1"/>
          </p:cNvGraphicFramePr>
          <p:nvPr>
            <p:ph sz="quarter" idx="4294967295"/>
          </p:nvPr>
        </p:nvGraphicFramePr>
        <p:xfrm>
          <a:off x="6240462" y="2443798"/>
          <a:ext cx="2522538" cy="365760"/>
        </p:xfrm>
        <a:graphic>
          <a:graphicData uri="http://schemas.openxmlformats.org/drawingml/2006/table">
            <a:tbl>
              <a:tblPr/>
              <a:tblGrid>
                <a:gridCol w="841375"/>
                <a:gridCol w="839788"/>
                <a:gridCol w="841375"/>
              </a:tblGrid>
              <a:tr h="35242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135"/>
          <p:cNvGraphicFramePr>
            <a:graphicFrameLocks noGrp="1"/>
          </p:cNvGraphicFramePr>
          <p:nvPr>
            <p:ph sz="quarter" idx="4294967295"/>
          </p:nvPr>
        </p:nvGraphicFramePr>
        <p:xfrm>
          <a:off x="6235700" y="2797810"/>
          <a:ext cx="2522537" cy="749301"/>
        </p:xfrm>
        <a:graphic>
          <a:graphicData uri="http://schemas.openxmlformats.org/drawingml/2006/table">
            <a:tbl>
              <a:tblPr/>
              <a:tblGrid>
                <a:gridCol w="841375"/>
                <a:gridCol w="839787"/>
                <a:gridCol w="841375"/>
              </a:tblGrid>
              <a:tr h="369888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1,115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1,331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2,446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26"/>
          <p:cNvGraphicFramePr>
            <a:graphicFrameLocks noGrp="1"/>
          </p:cNvGraphicFramePr>
          <p:nvPr>
            <p:ph sz="quarter" idx="4294967295"/>
          </p:nvPr>
        </p:nvGraphicFramePr>
        <p:xfrm>
          <a:off x="6237287" y="3534410"/>
          <a:ext cx="2514600" cy="1099185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</a:tblGrid>
              <a:tr h="36639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11,156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13,312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24,468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9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1,523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6,421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7,944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9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13,946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21,706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35,653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Group 126"/>
          <p:cNvGraphicFramePr>
            <a:graphicFrameLocks noGrp="1"/>
          </p:cNvGraphicFramePr>
          <p:nvPr>
            <p:ph sz="quarter" idx="4294967295"/>
          </p:nvPr>
        </p:nvGraphicFramePr>
        <p:xfrm>
          <a:off x="3524250" y="2439035"/>
          <a:ext cx="2713630" cy="2194560"/>
        </p:xfrm>
        <a:graphic>
          <a:graphicData uri="http://schemas.openxmlformats.org/drawingml/2006/table">
            <a:tbl>
              <a:tblPr/>
              <a:tblGrid>
                <a:gridCol w="1315699"/>
                <a:gridCol w="1397931"/>
              </a:tblGrid>
              <a:tr h="228600">
                <a:tc gridSpan="2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438">
                <a:tc rowSpan="2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Retail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Acme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Nadir, Inc.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rowSpan="2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Wholesale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ABC Corp.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XYZ, Ltd.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gridSpan="2"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Grand Total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Group 127"/>
          <p:cNvGraphicFramePr>
            <a:graphicFrameLocks noGrp="1"/>
          </p:cNvGraphicFramePr>
          <p:nvPr/>
        </p:nvGraphicFramePr>
        <p:xfrm>
          <a:off x="598487" y="2089785"/>
          <a:ext cx="1752600" cy="2926080"/>
        </p:xfrm>
        <a:graphic>
          <a:graphicData uri="http://schemas.openxmlformats.org/drawingml/2006/table">
            <a:tbl>
              <a:tblPr/>
              <a:tblGrid>
                <a:gridCol w="1752600"/>
              </a:tblGrid>
              <a:tr h="279400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Customer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Retail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Acme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Nadir, Inc.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Wholesale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ABC Corp.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XYZ, Ltd.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Grand Total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Group 134"/>
          <p:cNvGraphicFramePr>
            <a:graphicFrameLocks noGrp="1"/>
          </p:cNvGraphicFramePr>
          <p:nvPr/>
        </p:nvGraphicFramePr>
        <p:xfrm>
          <a:off x="2351087" y="2089785"/>
          <a:ext cx="990600" cy="292608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18097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Growth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7.47166E-7 L 0.1125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1858E-6 L -0.31232 -0.0497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7166E-7 L 0.38767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0213E-6 L 3.33333E-6 0.832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2991E-7 L -0.31215 0.004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3491E-6 L -0.31232 0.056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Tablix = Table + Matrix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119188"/>
            <a:ext cx="8405812" cy="4435475"/>
          </a:xfrm>
        </p:spPr>
        <p:txBody>
          <a:bodyPr/>
          <a:lstStyle/>
          <a:p>
            <a:r>
              <a:rPr lang="en-US" altLang="zh-TW" sz="2800" dirty="0" smtClean="0"/>
              <a:t>Matrix plus</a:t>
            </a:r>
          </a:p>
          <a:p>
            <a:pPr lvl="1"/>
            <a:r>
              <a:rPr lang="zh-TW" altLang="en-US" sz="2000" dirty="0" smtClean="0"/>
              <a:t>多重平行資料列</a:t>
            </a:r>
            <a:r>
              <a:rPr lang="en-US" altLang="zh-TW" sz="2000" dirty="0" smtClean="0"/>
              <a:t>/</a:t>
            </a:r>
            <a:r>
              <a:rPr lang="zh-TW" altLang="en-US" sz="2000" dirty="0" smtClean="0"/>
              <a:t>資料行群組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每個成員可以自由決定動態或者是靜態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可以整合資料列標頭</a:t>
            </a:r>
            <a:endParaRPr lang="en-US" altLang="zh-TW" sz="2000" dirty="0" smtClean="0"/>
          </a:p>
          <a:p>
            <a:r>
              <a:rPr lang="en-US" altLang="zh-TW" sz="2800" dirty="0" smtClean="0"/>
              <a:t>Table plus</a:t>
            </a:r>
          </a:p>
          <a:p>
            <a:pPr lvl="1"/>
            <a:r>
              <a:rPr lang="zh-TW" altLang="en-US" sz="2000" dirty="0" smtClean="0"/>
              <a:t>動態巢狀資料行群組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多重平行資料列群組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靜態資料列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可彈性延伸資料行標頭</a:t>
            </a:r>
            <a:endParaRPr lang="en-US" altLang="zh-TW" sz="2000" dirty="0" smtClean="0"/>
          </a:p>
          <a:p>
            <a:endParaRPr lang="en-US" altLang="zh-TW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.5|1|1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8.2|1.7|12.2|1.6|1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9.8|1.7|18.3|1.3|11.1|1.1|18.5"/>
</p:tagLst>
</file>

<file path=ppt/theme/theme1.xml><?xml version="1.0" encoding="utf-8"?>
<a:theme xmlns:a="http://schemas.openxmlformats.org/drawingml/2006/main" name="Q3FY06 TechNet Template">
  <a:themeElements>
    <a:clrScheme name="Q3FY06 TechNe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3FY06 TechNe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3FY06 TechNe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chEd2007_template">
  <a:themeElements>
    <a:clrScheme name="Custom 1">
      <a:dk1>
        <a:srgbClr val="000000"/>
      </a:dk1>
      <a:lt1>
        <a:srgbClr val="FFFFFF"/>
      </a:lt1>
      <a:dk2>
        <a:srgbClr val="02024A"/>
      </a:dk2>
      <a:lt2>
        <a:srgbClr val="FFFFCC"/>
      </a:lt2>
      <a:accent1>
        <a:srgbClr val="BA5B20"/>
      </a:accent1>
      <a:accent2>
        <a:srgbClr val="7DCC2E"/>
      </a:accent2>
      <a:accent3>
        <a:srgbClr val="F3EB4F"/>
      </a:accent3>
      <a:accent4>
        <a:srgbClr val="FF9929"/>
      </a:accent4>
      <a:accent5>
        <a:srgbClr val="267182"/>
      </a:accent5>
      <a:accent6>
        <a:srgbClr val="7030A0"/>
      </a:accent6>
      <a:hlink>
        <a:srgbClr val="BABAFC"/>
      </a:hlink>
      <a:folHlink>
        <a:srgbClr val="BABAF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blackGray">
        <a:gradFill flip="none" rotWithShape="1">
          <a:gsLst>
            <a:gs pos="0">
              <a:schemeClr val="accent1">
                <a:tint val="66000"/>
                <a:satMod val="160000"/>
                <a:alpha val="70000"/>
              </a:schemeClr>
            </a:gs>
            <a:gs pos="100000">
              <a:schemeClr val="accent1">
                <a:alpha val="70000"/>
              </a:schemeClr>
            </a:gs>
          </a:gsLst>
          <a:lin ang="5400000" scaled="1"/>
          <a:tileRect/>
        </a:gradFill>
        <a:ln>
          <a:noFill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Ed 2008 colors">
    <a:dk1>
      <a:srgbClr val="000000"/>
    </a:dk1>
    <a:lt1>
      <a:srgbClr val="FFFFFF"/>
    </a:lt1>
    <a:dk2>
      <a:srgbClr val="5F5F5F"/>
    </a:dk2>
    <a:lt2>
      <a:srgbClr val="2DB557"/>
    </a:lt2>
    <a:accent1>
      <a:srgbClr val="FFC000"/>
    </a:accent1>
    <a:accent2>
      <a:srgbClr val="2DB557"/>
    </a:accent2>
    <a:accent3>
      <a:srgbClr val="DF8045"/>
    </a:accent3>
    <a:accent4>
      <a:srgbClr val="2A86DA"/>
    </a:accent4>
    <a:accent5>
      <a:srgbClr val="FF9929"/>
    </a:accent5>
    <a:accent6>
      <a:srgbClr val="808080"/>
    </a:accent6>
    <a:hlink>
      <a:srgbClr val="AAF0BC"/>
    </a:hlink>
    <a:folHlink>
      <a:srgbClr val="F0ED7B"/>
    </a:folHlink>
  </a:clrScheme>
  <a:fontScheme name="Custom 2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chEd 2008 colors">
    <a:dk1>
      <a:srgbClr val="000000"/>
    </a:dk1>
    <a:lt1>
      <a:srgbClr val="FFFFFF"/>
    </a:lt1>
    <a:dk2>
      <a:srgbClr val="5F5F5F"/>
    </a:dk2>
    <a:lt2>
      <a:srgbClr val="2DB557"/>
    </a:lt2>
    <a:accent1>
      <a:srgbClr val="FFC000"/>
    </a:accent1>
    <a:accent2>
      <a:srgbClr val="2DB557"/>
    </a:accent2>
    <a:accent3>
      <a:srgbClr val="DF8045"/>
    </a:accent3>
    <a:accent4>
      <a:srgbClr val="2A86DA"/>
    </a:accent4>
    <a:accent5>
      <a:srgbClr val="FF9929"/>
    </a:accent5>
    <a:accent6>
      <a:srgbClr val="808080"/>
    </a:accent6>
    <a:hlink>
      <a:srgbClr val="AAF0BC"/>
    </a:hlink>
    <a:folHlink>
      <a:srgbClr val="F0ED7B"/>
    </a:folHlink>
  </a:clrScheme>
  <a:fontScheme name="Custom 2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chEd 2008 colors">
    <a:dk1>
      <a:srgbClr val="000000"/>
    </a:dk1>
    <a:lt1>
      <a:srgbClr val="FFFFFF"/>
    </a:lt1>
    <a:dk2>
      <a:srgbClr val="5F5F5F"/>
    </a:dk2>
    <a:lt2>
      <a:srgbClr val="2DB557"/>
    </a:lt2>
    <a:accent1>
      <a:srgbClr val="FFC000"/>
    </a:accent1>
    <a:accent2>
      <a:srgbClr val="2DB557"/>
    </a:accent2>
    <a:accent3>
      <a:srgbClr val="DF8045"/>
    </a:accent3>
    <a:accent4>
      <a:srgbClr val="2A86DA"/>
    </a:accent4>
    <a:accent5>
      <a:srgbClr val="FF9929"/>
    </a:accent5>
    <a:accent6>
      <a:srgbClr val="808080"/>
    </a:accent6>
    <a:hlink>
      <a:srgbClr val="AAF0BC"/>
    </a:hlink>
    <a:folHlink>
      <a:srgbClr val="F0ED7B"/>
    </a:folHlink>
  </a:clrScheme>
  <a:fontScheme name="Custom 2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16468</TotalTime>
  <Words>2426</Words>
  <Application>Microsoft PowerPoint</Application>
  <PresentationFormat>如螢幕大小 (4:3)</PresentationFormat>
  <Paragraphs>684</Paragraphs>
  <Slides>55</Slides>
  <Notes>27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55</vt:i4>
      </vt:variant>
    </vt:vector>
  </HeadingPairs>
  <TitlesOfParts>
    <vt:vector size="57" baseType="lpstr">
      <vt:lpstr>Q3FY06 TechNet Template</vt:lpstr>
      <vt:lpstr>TechEd2007_template</vt:lpstr>
      <vt:lpstr>Welcome</vt:lpstr>
      <vt:lpstr>  SQL Server 2008商業智慧</vt:lpstr>
      <vt:lpstr>Agenda</vt:lpstr>
      <vt:lpstr>微軟商業智慧架構</vt:lpstr>
      <vt:lpstr>SSRS 2008全新功能</vt:lpstr>
      <vt:lpstr>傳統SSRS資料區域物件</vt:lpstr>
      <vt:lpstr>Tablix = Table + Matrix</vt:lpstr>
      <vt:lpstr>傳統SSRS資料區域物件</vt:lpstr>
      <vt:lpstr>Tablix = Table + Matrix</vt:lpstr>
      <vt:lpstr>動態平行群組</vt:lpstr>
      <vt:lpstr>混和動態靜態資料行</vt:lpstr>
      <vt:lpstr>階層資料列以及動態標頭</vt:lpstr>
      <vt:lpstr>資料視覺化全新升級</vt:lpstr>
      <vt:lpstr>資料視覺化的價值</vt:lpstr>
      <vt:lpstr>新圖表功能</vt:lpstr>
      <vt:lpstr>圖表範例</vt:lpstr>
      <vt:lpstr>圖表範例</vt:lpstr>
      <vt:lpstr>圓餅圖</vt:lpstr>
      <vt:lpstr>量測軌範例</vt:lpstr>
      <vt:lpstr>量測軌結構</vt:lpstr>
      <vt:lpstr>豐富的圖型呈現</vt:lpstr>
      <vt:lpstr>報表設計工具</vt:lpstr>
      <vt:lpstr>報表產生器2.0</vt:lpstr>
      <vt:lpstr>SSRS 2008全新功能</vt:lpstr>
      <vt:lpstr>SSRS 2008效能新架構</vt:lpstr>
      <vt:lpstr>分頁回應速度</vt:lpstr>
      <vt:lpstr>記憶體管理原則</vt:lpstr>
      <vt:lpstr>從此脫離IIS !!!</vt:lpstr>
      <vt:lpstr>SSAS OLAP 2008全新功能(i)</vt:lpstr>
      <vt:lpstr>SSAS OLAP 2008全新功能(ii)</vt:lpstr>
      <vt:lpstr>投影片 31</vt:lpstr>
      <vt:lpstr>投影片 32</vt:lpstr>
      <vt:lpstr>SSAS Data Mining 2008全新功能</vt:lpstr>
      <vt:lpstr>模型穩定性挑戰</vt:lpstr>
      <vt:lpstr>模型預測的結果</vt:lpstr>
      <vt:lpstr>Over-fitting</vt:lpstr>
      <vt:lpstr>使用測試資料集(Testing)</vt:lpstr>
      <vt:lpstr>如何產生測試集</vt:lpstr>
      <vt:lpstr>時間序列演算法</vt:lpstr>
      <vt:lpstr>資料模型驗證</vt:lpstr>
      <vt:lpstr>交叉驗證</vt:lpstr>
      <vt:lpstr>Office 2007 Data Mining Add-ins</vt:lpstr>
      <vt:lpstr>Office Excel 2007資料表分析工具</vt:lpstr>
      <vt:lpstr>Office Excel 2007資料表分析工具</vt:lpstr>
      <vt:lpstr>SSIS 2008全新功能(資料流程)</vt:lpstr>
      <vt:lpstr>SSIS 2008全新功能(控制流程)</vt:lpstr>
      <vt:lpstr>SSIS整體新增功能</vt:lpstr>
      <vt:lpstr>適用資料倉儲全新功能</vt:lpstr>
      <vt:lpstr>MERGE</vt:lpstr>
      <vt:lpstr>資料壓縮</vt:lpstr>
      <vt:lpstr>啟用壓縮</vt:lpstr>
      <vt:lpstr>實際測試成果</vt:lpstr>
      <vt:lpstr>投影片 53</vt:lpstr>
      <vt:lpstr>投影片 54</vt:lpstr>
      <vt:lpstr>投影片 55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TechNet技術講座</dc:title>
  <dc:subject>Windows Server 2008的檔案儲存與分行管理技術</dc:subject>
  <dc:creator>Microsoft</dc:creator>
  <cp:keywords>TechNet; Windows Server 2008; 檔案儲存; 分行管理</cp:keywords>
  <dc:description>Andy Hsu
2007-12-04</dc:description>
  <cp:lastModifiedBy>Windows 使用者</cp:lastModifiedBy>
  <cp:revision>491</cp:revision>
  <dcterms:created xsi:type="dcterms:W3CDTF">1998-07-06T19:29:56Z</dcterms:created>
  <dcterms:modified xsi:type="dcterms:W3CDTF">2008-10-20T16:30:08Z</dcterms:modified>
  <cp:category>IT Professional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gram">
    <vt:lpwstr>TechNet</vt:lpwstr>
  </property>
  <property fmtid="{D5CDD505-2E9C-101B-9397-08002B2CF9AE}" pid="3" name="Session ID">
    <vt:lpwstr>xxx-zz</vt:lpwstr>
  </property>
  <property fmtid="{D5CDD505-2E9C-101B-9397-08002B2CF9AE}" pid="4" name="Status">
    <vt:lpwstr>Work in Progress</vt:lpwstr>
  </property>
  <property fmtid="{D5CDD505-2E9C-101B-9397-08002B2CF9AE}" pid="5" name="Support">
    <vt:lpwstr>devhelp@microsoft.com</vt:lpwstr>
  </property>
  <property fmtid="{D5CDD505-2E9C-101B-9397-08002B2CF9AE}" pid="6" name="build">
    <vt:lpwstr>0</vt:lpwstr>
  </property>
  <property fmtid="{D5CDD505-2E9C-101B-9397-08002B2CF9AE}" pid="7" name="Version">
    <vt:lpwstr>9.0</vt:lpwstr>
  </property>
</Properties>
</file>