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Default Extension="xlsx" ContentType="application/vnd.openxmlformats-officedocument.spreadsheetml.sheet"/>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tags/tag1.xml" ContentType="application/vnd.openxmlformats-officedocument.presentationml.tags+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Default Extension="xls" ContentType="application/vnd.ms-exce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7" r:id="rId1"/>
  </p:sldMasterIdLst>
  <p:notesMasterIdLst>
    <p:notesMasterId r:id="rId59"/>
  </p:notesMasterIdLst>
  <p:handoutMasterIdLst>
    <p:handoutMasterId r:id="rId60"/>
  </p:handoutMasterIdLst>
  <p:sldIdLst>
    <p:sldId id="351" r:id="rId2"/>
    <p:sldId id="357" r:id="rId3"/>
    <p:sldId id="395" r:id="rId4"/>
    <p:sldId id="396" r:id="rId5"/>
    <p:sldId id="384" r:id="rId6"/>
    <p:sldId id="385" r:id="rId7"/>
    <p:sldId id="386" r:id="rId8"/>
    <p:sldId id="392" r:id="rId9"/>
    <p:sldId id="423" r:id="rId10"/>
    <p:sldId id="424" r:id="rId11"/>
    <p:sldId id="425" r:id="rId12"/>
    <p:sldId id="393" r:id="rId13"/>
    <p:sldId id="426" r:id="rId14"/>
    <p:sldId id="394" r:id="rId15"/>
    <p:sldId id="442" r:id="rId16"/>
    <p:sldId id="441" r:id="rId17"/>
    <p:sldId id="443" r:id="rId18"/>
    <p:sldId id="444" r:id="rId19"/>
    <p:sldId id="399" r:id="rId20"/>
    <p:sldId id="398" r:id="rId21"/>
    <p:sldId id="401" r:id="rId22"/>
    <p:sldId id="402" r:id="rId23"/>
    <p:sldId id="407" r:id="rId24"/>
    <p:sldId id="403" r:id="rId25"/>
    <p:sldId id="408" r:id="rId26"/>
    <p:sldId id="397" r:id="rId27"/>
    <p:sldId id="433" r:id="rId28"/>
    <p:sldId id="427" r:id="rId29"/>
    <p:sldId id="429" r:id="rId30"/>
    <p:sldId id="430" r:id="rId31"/>
    <p:sldId id="428" r:id="rId32"/>
    <p:sldId id="431" r:id="rId33"/>
    <p:sldId id="432" r:id="rId34"/>
    <p:sldId id="409" r:id="rId35"/>
    <p:sldId id="434" r:id="rId36"/>
    <p:sldId id="435" r:id="rId37"/>
    <p:sldId id="436" r:id="rId38"/>
    <p:sldId id="438" r:id="rId39"/>
    <p:sldId id="439" r:id="rId40"/>
    <p:sldId id="440" r:id="rId41"/>
    <p:sldId id="437" r:id="rId42"/>
    <p:sldId id="400" r:id="rId43"/>
    <p:sldId id="404" r:id="rId44"/>
    <p:sldId id="405" r:id="rId45"/>
    <p:sldId id="406" r:id="rId46"/>
    <p:sldId id="445" r:id="rId47"/>
    <p:sldId id="324" r:id="rId48"/>
    <p:sldId id="410" r:id="rId49"/>
    <p:sldId id="411" r:id="rId50"/>
    <p:sldId id="412" r:id="rId51"/>
    <p:sldId id="413" r:id="rId52"/>
    <p:sldId id="414" r:id="rId53"/>
    <p:sldId id="415" r:id="rId54"/>
    <p:sldId id="417" r:id="rId55"/>
    <p:sldId id="418" r:id="rId56"/>
    <p:sldId id="419" r:id="rId57"/>
    <p:sldId id="421" r:id="rId58"/>
  </p:sldIdLst>
  <p:sldSz cx="9144000" cy="6858000" type="screen4x3"/>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eather Simmonsen" initials="HS" lastIdx="20" clrIdx="0"/>
  <p:cmAuthor id="1" name="Brian Germain" initials="BG" lastIdx="4" clrIdx="1"/>
  <p:cmAuthor id="2" name="Deanna Loy Schuler" initials="DLS" lastIdx="1" clrIdx="2"/>
  <p:cmAuthor id="3" name="claireh" initials="ceh" lastIdx="1" clrIdx="3"/>
</p:cmAuthorLst>
</file>

<file path=ppt/presProps.xml><?xml version="1.0" encoding="utf-8"?>
<p:presentationPr xmlns:a="http://schemas.openxmlformats.org/drawingml/2006/main" xmlns:r="http://schemas.openxmlformats.org/officeDocument/2006/relationships" xmlns:p="http://schemas.openxmlformats.org/presentationml/2006/main">
  <p:webPr imgSz="1024x768" encoding="big5"/>
  <p:clrMru>
    <a:srgbClr val="FF9D17"/>
    <a:srgbClr val="FF9317"/>
    <a:srgbClr val="0270DB"/>
    <a:srgbClr val="9ACAA7"/>
    <a:srgbClr val="2CD858"/>
    <a:srgbClr val="0DB33D"/>
    <a:srgbClr val="2D6316"/>
    <a:srgbClr val="AFD5B9"/>
    <a:srgbClr val="91D3AA"/>
    <a:srgbClr val="9DE7AF"/>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0A15C55-8517-42AA-B614-E9B94910E393}" styleName="中等深淺樣式 2 - 輔色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中等深淺樣式 2 - 輔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84E427A-3D55-4303-BF80-6455036E1DE7}" styleName="佈景主題樣式 1 - 輔色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2971" autoAdjust="0"/>
    <p:restoredTop sz="74968" autoAdjust="0"/>
  </p:normalViewPr>
  <p:slideViewPr>
    <p:cSldViewPr>
      <p:cViewPr varScale="1">
        <p:scale>
          <a:sx n="78" d="100"/>
          <a:sy n="78" d="100"/>
        </p:scale>
        <p:origin x="-1446" y="-90"/>
      </p:cViewPr>
      <p:guideLst>
        <p:guide orient="horz" pos="144"/>
        <p:guide orient="horz" pos="1488"/>
        <p:guide orient="horz" pos="1200"/>
        <p:guide orient="horz" pos="2304"/>
        <p:guide orient="horz" pos="892"/>
        <p:guide pos="2880"/>
        <p:guide pos="244"/>
        <p:guide pos="460"/>
        <p:guide pos="5516"/>
        <p:guide pos="862"/>
        <p:guide pos="5299"/>
        <p:guide pos="864"/>
      </p:guideLst>
    </p:cSldViewPr>
  </p:slideViewPr>
  <p:notesTextViewPr>
    <p:cViewPr>
      <p:scale>
        <a:sx n="100" d="100"/>
        <a:sy n="100" d="100"/>
      </p:scale>
      <p:origin x="0" y="0"/>
    </p:cViewPr>
  </p:notesTextViewPr>
  <p:sorterViewPr>
    <p:cViewPr>
      <p:scale>
        <a:sx n="100" d="100"/>
        <a:sy n="100" d="100"/>
      </p:scale>
      <p:origin x="0" y="4776"/>
    </p:cViewPr>
  </p:sorterViewPr>
  <p:notesViewPr>
    <p:cSldViewPr showGuides="1">
      <p:cViewPr varScale="1">
        <p:scale>
          <a:sx n="73" d="100"/>
          <a:sy n="73" d="100"/>
        </p:scale>
        <p:origin x="-2885" y="-6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handoutMaster" Target="handoutMasters/handoutMaster1.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___1.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zh-TW"/>
  <c:style val="26"/>
  <c:chart>
    <c:autoTitleDeleted val="1"/>
    <c:view3D>
      <c:perspective val="30"/>
    </c:view3D>
    <c:floor>
      <c:spPr>
        <a:gradFill>
          <a:gsLst>
            <a:gs pos="0">
              <a:srgbClr val="FFFFFF"/>
            </a:gs>
            <a:gs pos="50000">
              <a:srgbClr val="FFFF00"/>
            </a:gs>
            <a:gs pos="67000">
              <a:srgbClr val="FFC000"/>
            </a:gs>
          </a:gsLst>
          <a:lin ang="5400000" scaled="0"/>
        </a:gradFill>
        <a:ln>
          <a:noFill/>
        </a:ln>
      </c:spPr>
    </c:floor>
    <c:sideWall>
      <c:spPr>
        <a:solidFill>
          <a:srgbClr val="080808">
            <a:alpha val="32000"/>
          </a:srgbClr>
        </a:solidFill>
        <a:ln>
          <a:noFill/>
        </a:ln>
      </c:spPr>
    </c:sideWall>
    <c:backWall>
      <c:spPr>
        <a:solidFill>
          <a:srgbClr val="080808">
            <a:alpha val="32000"/>
          </a:srgbClr>
        </a:solidFill>
        <a:ln>
          <a:noFill/>
        </a:ln>
      </c:spPr>
    </c:backWall>
    <c:plotArea>
      <c:layout>
        <c:manualLayout>
          <c:layoutTarget val="inner"/>
          <c:xMode val="edge"/>
          <c:yMode val="edge"/>
          <c:x val="0.30514166173848301"/>
          <c:y val="9.1618218435490853E-2"/>
          <c:w val="0.61558188203996811"/>
          <c:h val="0.56562019528734453"/>
        </c:manualLayout>
      </c:layout>
      <c:bar3DChart>
        <c:barDir val="col"/>
        <c:grouping val="clustered"/>
        <c:ser>
          <c:idx val="0"/>
          <c:order val="0"/>
          <c:tx>
            <c:strRef>
              <c:f>Sheet1!$A$2</c:f>
              <c:strCache>
                <c:ptCount val="1"/>
              </c:strCache>
            </c:strRef>
          </c:tx>
          <c:spPr>
            <a:gradFill>
              <a:gsLst>
                <a:gs pos="0">
                  <a:srgbClr val="FFFFFF"/>
                </a:gs>
                <a:gs pos="50000">
                  <a:srgbClr val="FFFF00"/>
                </a:gs>
                <a:gs pos="67000">
                  <a:srgbClr val="FFC000"/>
                </a:gs>
              </a:gsLst>
              <a:lin ang="5400000" scaled="0"/>
            </a:gradFill>
            <a:ln>
              <a:solidFill>
                <a:srgbClr val="13FF01"/>
              </a:solidFill>
            </a:ln>
            <a:effectLst>
              <a:outerShdw blurRad="50800" dist="38100" dir="13500000" algn="br" rotWithShape="0">
                <a:prstClr val="black">
                  <a:alpha val="40000"/>
                </a:prstClr>
              </a:outerShdw>
            </a:effectLst>
          </c:spPr>
          <c:cat>
            <c:numRef>
              <c:f>Sheet1!$B$1:$G$1</c:f>
              <c:numCache>
                <c:formatCode>0</c:formatCode>
                <c:ptCount val="6"/>
                <c:pt idx="0">
                  <c:v>2005</c:v>
                </c:pt>
                <c:pt idx="1">
                  <c:v>2006</c:v>
                </c:pt>
                <c:pt idx="2">
                  <c:v>2007</c:v>
                </c:pt>
                <c:pt idx="3">
                  <c:v>2008</c:v>
                </c:pt>
                <c:pt idx="4">
                  <c:v>2009</c:v>
                </c:pt>
                <c:pt idx="5">
                  <c:v>2010</c:v>
                </c:pt>
              </c:numCache>
            </c:numRef>
          </c:cat>
          <c:val>
            <c:numRef>
              <c:f>Sheet1!$B$2:$G$2</c:f>
              <c:numCache>
                <c:formatCode>0</c:formatCode>
                <c:ptCount val="6"/>
                <c:pt idx="0">
                  <c:v>10</c:v>
                </c:pt>
                <c:pt idx="1">
                  <c:v>22</c:v>
                </c:pt>
                <c:pt idx="2">
                  <c:v>48</c:v>
                </c:pt>
                <c:pt idx="3">
                  <c:v>70</c:v>
                </c:pt>
                <c:pt idx="4">
                  <c:v>175</c:v>
                </c:pt>
                <c:pt idx="5">
                  <c:v>190</c:v>
                </c:pt>
              </c:numCache>
            </c:numRef>
          </c:val>
        </c:ser>
        <c:shape val="cylinder"/>
        <c:axId val="73540736"/>
        <c:axId val="73542272"/>
        <c:axId val="0"/>
      </c:bar3DChart>
      <c:catAx>
        <c:axId val="73540736"/>
        <c:scaling>
          <c:orientation val="minMax"/>
        </c:scaling>
        <c:axPos val="b"/>
        <c:numFmt formatCode="0" sourceLinked="1"/>
        <c:majorTickMark val="none"/>
        <c:tickLblPos val="nextTo"/>
        <c:spPr>
          <a:ln>
            <a:solidFill>
              <a:srgbClr val="0D3A81">
                <a:lumMod val="60000"/>
                <a:lumOff val="40000"/>
              </a:srgbClr>
            </a:solidFill>
          </a:ln>
        </c:spPr>
        <c:txPr>
          <a:bodyPr rot="420000" vert="horz"/>
          <a:lstStyle/>
          <a:p>
            <a:pPr>
              <a:defRPr lang="en-US"/>
            </a:pPr>
            <a:endParaRPr lang="zh-TW"/>
          </a:p>
        </c:txPr>
        <c:crossAx val="73542272"/>
        <c:crosses val="autoZero"/>
        <c:auto val="1"/>
        <c:lblAlgn val="ctr"/>
        <c:lblOffset val="100"/>
        <c:tickLblSkip val="1"/>
        <c:tickMarkSkip val="1"/>
      </c:catAx>
      <c:valAx>
        <c:axId val="73542272"/>
        <c:scaling>
          <c:orientation val="minMax"/>
        </c:scaling>
        <c:axPos val="l"/>
        <c:majorGridlines>
          <c:spPr>
            <a:ln>
              <a:solidFill>
                <a:schemeClr val="bg1">
                  <a:lumMod val="60000"/>
                  <a:lumOff val="40000"/>
                  <a:alpha val="21000"/>
                </a:schemeClr>
              </a:solidFill>
            </a:ln>
          </c:spPr>
        </c:majorGridlines>
        <c:title>
          <c:tx>
            <c:rich>
              <a:bodyPr rot="0" vert="horz"/>
              <a:lstStyle/>
              <a:p>
                <a:pPr algn="ctr">
                  <a:defRPr lang="en-US"/>
                </a:pPr>
                <a:r>
                  <a:rPr lang="en-US"/>
                  <a:t>GB</a:t>
                </a:r>
              </a:p>
            </c:rich>
          </c:tx>
          <c:layout>
            <c:manualLayout>
              <c:xMode val="edge"/>
              <c:yMode val="edge"/>
              <c:x val="0.28606863629627138"/>
              <c:y val="0.58202905557859075"/>
            </c:manualLayout>
          </c:layout>
        </c:title>
        <c:numFmt formatCode="#,##0" sourceLinked="0"/>
        <c:majorTickMark val="none"/>
        <c:tickLblPos val="nextTo"/>
        <c:spPr>
          <a:noFill/>
          <a:ln>
            <a:solidFill>
              <a:srgbClr val="0D3A81">
                <a:lumMod val="60000"/>
                <a:lumOff val="40000"/>
              </a:srgbClr>
            </a:solidFill>
          </a:ln>
        </c:spPr>
        <c:txPr>
          <a:bodyPr rot="0" vert="horz"/>
          <a:lstStyle/>
          <a:p>
            <a:pPr>
              <a:defRPr lang="en-US"/>
            </a:pPr>
            <a:endParaRPr lang="zh-TW"/>
          </a:p>
        </c:txPr>
        <c:crossAx val="73540736"/>
        <c:crosses val="autoZero"/>
        <c:crossBetween val="between"/>
      </c:valAx>
    </c:plotArea>
    <c:plotVisOnly val="1"/>
    <c:dispBlanksAs val="gap"/>
  </c:chart>
  <c:spPr>
    <a:effectLst/>
  </c:spPr>
  <c:txPr>
    <a:bodyPr/>
    <a:lstStyle/>
    <a:p>
      <a:pPr>
        <a:defRPr sz="900"/>
      </a:pPr>
      <a:endParaRPr lang="zh-TW"/>
    </a:p>
  </c:txPr>
  <c:externalData r:id="rId1"/>
</c:chartSpace>
</file>

<file path=ppt/drawings/_rels/vmlDrawing1.v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10.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latin typeface="Calibri"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latin typeface="Calibri" pitchFamily="34" charset="0"/>
              </a:rPr>
              <a:pPr/>
              <a:t>10/23/2008</a:t>
            </a:fld>
            <a:endParaRPr lang="en-US" dirty="0">
              <a:latin typeface="Calibri"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Calibri" pitchFamily="34" charset="0"/>
              </a:rPr>
              <a:t>© 2008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Calibr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Calibri" pitchFamily="34" charset="0"/>
              </a:rPr>
            </a:br>
            <a:r>
              <a:rPr lang="en-US" sz="500" dirty="0" smtClean="0">
                <a:solidFill>
                  <a:srgbClr val="000000"/>
                </a:solidFill>
                <a:latin typeface="Calibri"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latin typeface="Calibri" pitchFamily="34" charset="0"/>
              </a:rPr>
              <a:pPr/>
              <a:t>‹#›</a:t>
            </a:fld>
            <a:endParaRPr lang="en-US" dirty="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Calibri" pitchFamily="34" charset="0"/>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Calibri" pitchFamily="34" charset="0"/>
              </a:defRPr>
            </a:lvl1pPr>
          </a:lstStyle>
          <a:p>
            <a:fld id="{7C3FBCD4-166E-446F-AF18-7D4A0CF9AEF6}" type="datetimeFigureOut">
              <a:rPr lang="en-US" smtClean="0"/>
              <a:pPr/>
              <a:t>10/23/2008</a:t>
            </a:fld>
            <a:endParaRPr lang="en-US" dirty="0"/>
          </a:p>
        </p:txBody>
      </p:sp>
      <p:sp>
        <p:nvSpPr>
          <p:cNvPr id="4" name="Slide Image Placeholder 3"/>
          <p:cNvSpPr>
            <a:spLocks noGrp="1" noRot="1" noChangeAspect="1"/>
          </p:cNvSpPr>
          <p:nvPr>
            <p:ph type="sldImg" idx="2"/>
          </p:nvPr>
        </p:nvSpPr>
        <p:spPr>
          <a:xfrm>
            <a:off x="1535113" y="457200"/>
            <a:ext cx="3736975" cy="2801938"/>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3429000"/>
            <a:ext cx="5486400" cy="50292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mn-lt"/>
              </a:defRPr>
            </a:lvl1pPr>
          </a:lstStyle>
          <a:p>
            <a:r>
              <a:rPr lang="en-US" smtClean="0">
                <a:solidFill>
                  <a:srgbClr val="000000"/>
                </a:solidFill>
              </a:rPr>
              <a:t>© 2008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endParaRPr lang="en-US" dirty="0" smtClean="0">
              <a:solidFill>
                <a:srgbClr val="000000"/>
              </a:solidFill>
            </a:endParaRP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atin typeface="Calibri" pitchFamily="34" charset="0"/>
              </a:defRPr>
            </a:lvl1pPr>
          </a:lstStyle>
          <a:p>
            <a:fld id="{8B263312-38AA-4E1E-B2B5-0F8F122B24FE}"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Calibri"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Calibri"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Calibri"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Calibri"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Calibri"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10/23/2008 11:25 AM</a:t>
            </a:fld>
            <a:endParaRPr lang="en-US" dirty="0"/>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a:t>
            </a:fld>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en-US" dirty="0" smtClean="0"/>
          </a:p>
        </p:txBody>
      </p:sp>
      <p:sp>
        <p:nvSpPr>
          <p:cNvPr id="4" name="投影片編號版面配置區 3"/>
          <p:cNvSpPr>
            <a:spLocks noGrp="1"/>
          </p:cNvSpPr>
          <p:nvPr>
            <p:ph type="sldNum" sz="quarter" idx="10"/>
          </p:nvPr>
        </p:nvSpPr>
        <p:spPr/>
        <p:txBody>
          <a:bodyPr/>
          <a:lstStyle/>
          <a:p>
            <a:fld id="{8B263312-38AA-4E1E-B2B5-0F8F122B24FE}" type="slidenum">
              <a:rPr lang="en-US" smtClean="0"/>
              <a:pPr/>
              <a:t>20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8B263312-38AA-4E1E-B2B5-0F8F122B24FE}" type="slidenum">
              <a:rPr lang="en-US" smtClean="0"/>
              <a:pPr/>
              <a:t>21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8B263312-38AA-4E1E-B2B5-0F8F122B24FE}" type="slidenum">
              <a:rPr lang="en-US" smtClean="0"/>
              <a:pPr/>
              <a:t>22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8B263312-38AA-4E1E-B2B5-0F8F122B24FE}" type="slidenum">
              <a:rPr lang="en-US" smtClean="0"/>
              <a:pPr/>
              <a:t>24</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8B263312-38AA-4E1E-B2B5-0F8F122B24FE}" type="slidenum">
              <a:rPr lang="en-US" smtClean="0"/>
              <a:pPr/>
              <a:t>27</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fontScale="55000" lnSpcReduction="20000"/>
          </a:bodyPr>
          <a:lstStyle/>
          <a:p>
            <a:endParaRPr lang="zh-TW" altLang="en-US" dirty="0"/>
          </a:p>
        </p:txBody>
      </p:sp>
      <p:sp>
        <p:nvSpPr>
          <p:cNvPr id="4" name="投影片編號版面配置區 3"/>
          <p:cNvSpPr>
            <a:spLocks noGrp="1"/>
          </p:cNvSpPr>
          <p:nvPr>
            <p:ph type="sldNum" sz="quarter" idx="10"/>
          </p:nvPr>
        </p:nvSpPr>
        <p:spPr/>
        <p:txBody>
          <a:bodyPr/>
          <a:lstStyle/>
          <a:p>
            <a:fld id="{8B263312-38AA-4E1E-B2B5-0F8F122B24FE}" type="slidenum">
              <a:rPr lang="en-US" smtClean="0"/>
              <a:pPr/>
              <a:t>28</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8B263312-38AA-4E1E-B2B5-0F8F122B24FE}" type="slidenum">
              <a:rPr lang="en-US" smtClean="0"/>
              <a:pPr/>
              <a:t>30</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8B263312-38AA-4E1E-B2B5-0F8F122B24FE}" type="slidenum">
              <a:rPr lang="en-US" smtClean="0"/>
              <a:pPr/>
              <a:t>33</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8B263312-38AA-4E1E-B2B5-0F8F122B24FE}" type="slidenum">
              <a:rPr lang="en-US" smtClean="0"/>
              <a:pPr/>
              <a:t>35</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fontScale="92500" lnSpcReduction="20000"/>
          </a:bodyPr>
          <a:lstStyle/>
          <a:p>
            <a:endParaRPr lang="zh-TW" altLang="en-US" dirty="0"/>
          </a:p>
        </p:txBody>
      </p:sp>
      <p:sp>
        <p:nvSpPr>
          <p:cNvPr id="4" name="投影片編號版面配置區 3"/>
          <p:cNvSpPr>
            <a:spLocks noGrp="1"/>
          </p:cNvSpPr>
          <p:nvPr>
            <p:ph type="sldNum" sz="quarter" idx="10"/>
          </p:nvPr>
        </p:nvSpPr>
        <p:spPr/>
        <p:txBody>
          <a:bodyPr/>
          <a:lstStyle/>
          <a:p>
            <a:fld id="{8B263312-38AA-4E1E-B2B5-0F8F122B24FE}" type="slidenum">
              <a:rPr lang="en-US" smtClean="0"/>
              <a:pPr/>
              <a:t>36</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fontScale="25000" lnSpcReduction="20000"/>
          </a:bodyPr>
          <a:lstStyle/>
          <a:p>
            <a:pPr>
              <a:lnSpc>
                <a:spcPct val="80000"/>
              </a:lnSpc>
            </a:pPr>
            <a:endParaRPr lang="en-US" dirty="0" smtClean="0"/>
          </a:p>
        </p:txBody>
      </p:sp>
      <p:sp>
        <p:nvSpPr>
          <p:cNvPr id="4" name="投影片編號版面配置區 3"/>
          <p:cNvSpPr>
            <a:spLocks noGrp="1"/>
          </p:cNvSpPr>
          <p:nvPr>
            <p:ph type="sldNum" sz="quarter" idx="10"/>
          </p:nvPr>
        </p:nvSpPr>
        <p:spPr/>
        <p:txBody>
          <a:bodyPr/>
          <a:lstStyle/>
          <a:p>
            <a:fld id="{8B263312-38AA-4E1E-B2B5-0F8F122B24FE}" type="slidenum">
              <a:rPr lang="en-US" smtClean="0"/>
              <a:pPr/>
              <a:t>5</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D6EEE1BB-DD0C-46E5-9CF0-0B14359EDB4E}" type="slidenum">
              <a:rPr lang="zh-TW" altLang="en-US"/>
              <a:pPr/>
              <a:t>46</a:t>
            </a:fld>
            <a:endParaRPr lang="en-US" altLang="zh-TW"/>
          </a:p>
        </p:txBody>
      </p:sp>
      <p:sp>
        <p:nvSpPr>
          <p:cNvPr id="790530" name="Rectangle 2"/>
          <p:cNvSpPr>
            <a:spLocks noChangeArrowheads="1" noTextEdit="1"/>
          </p:cNvSpPr>
          <p:nvPr>
            <p:ph type="sldImg"/>
          </p:nvPr>
        </p:nvSpPr>
        <p:spPr>
          <a:xfrm>
            <a:off x="1104900" y="685488"/>
            <a:ext cx="4648200" cy="3429000"/>
          </a:xfrm>
          <a:ln/>
        </p:spPr>
      </p:sp>
      <p:sp>
        <p:nvSpPr>
          <p:cNvPr id="790531" name="Rectangle 3"/>
          <p:cNvSpPr>
            <a:spLocks noGrp="1" noChangeArrowheads="1"/>
          </p:cNvSpPr>
          <p:nvPr>
            <p:ph type="body" idx="1"/>
          </p:nvPr>
        </p:nvSpPr>
        <p:spPr>
          <a:xfrm>
            <a:off x="685800" y="4344025"/>
            <a:ext cx="5486400" cy="4114488"/>
          </a:xfrm>
        </p:spPr>
        <p:txBody>
          <a:bodyPr/>
          <a:lstStyle/>
          <a:p>
            <a:endParaRPr lang="zh-TW"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10/23/2008 11:25 AM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47</a:t>
            </a:fld>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9D4069C-A4EE-4983-977E-C2DBBA2A88A9}" type="slidenum">
              <a:rPr lang="en-US" smtClean="0"/>
              <a:pPr/>
              <a:t>48</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49</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50</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51</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52</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53</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9D4069C-A4EE-4983-977E-C2DBBA2A88A9}" type="slidenum">
              <a:rPr lang="en-US" smtClean="0"/>
              <a:pPr/>
              <a:t>54</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9D4069C-A4EE-4983-977E-C2DBBA2A88A9}" type="slidenum">
              <a:rPr lang="en-US" smtClean="0"/>
              <a:pPr/>
              <a:t>55</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8B263312-38AA-4E1E-B2B5-0F8F122B24FE}" type="slidenum">
              <a:rPr lang="en-US" smtClean="0"/>
              <a:pPr/>
              <a:t>10</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9D4069C-A4EE-4983-977E-C2DBBA2A88A9}" type="slidenum">
              <a:rPr lang="en-US" smtClean="0"/>
              <a:pPr/>
              <a:t>56</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9D4069C-A4EE-4983-977E-C2DBBA2A88A9}" type="slidenum">
              <a:rPr lang="en-US" smtClean="0"/>
              <a:pPr/>
              <a:t>57</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8B263312-38AA-4E1E-B2B5-0F8F122B24FE}" type="slidenum">
              <a:rPr lang="en-US" smtClean="0"/>
              <a:pPr/>
              <a:t>11</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8B263312-38AA-4E1E-B2B5-0F8F122B24FE}" type="slidenum">
              <a:rPr lang="en-US" smtClean="0"/>
              <a:pPr/>
              <a:t>14</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8B263312-38AA-4E1E-B2B5-0F8F122B24FE}" type="slidenum">
              <a:rPr lang="en-US" smtClean="0"/>
              <a:pPr/>
              <a:t>15</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fontScale="47500" lnSpcReduction="20000"/>
          </a:bodyPr>
          <a:lstStyle/>
          <a:p>
            <a:endParaRPr lang="zh-TW" altLang="en-US" dirty="0"/>
          </a:p>
        </p:txBody>
      </p:sp>
      <p:sp>
        <p:nvSpPr>
          <p:cNvPr id="4" name="投影片編號版面配置區 3"/>
          <p:cNvSpPr>
            <a:spLocks noGrp="1"/>
          </p:cNvSpPr>
          <p:nvPr>
            <p:ph type="sldNum" sz="quarter" idx="10"/>
          </p:nvPr>
        </p:nvSpPr>
        <p:spPr/>
        <p:txBody>
          <a:bodyPr/>
          <a:lstStyle/>
          <a:p>
            <a:fld id="{8B263312-38AA-4E1E-B2B5-0F8F122B24FE}" type="slidenum">
              <a:rPr lang="en-US" smtClean="0"/>
              <a:pPr/>
              <a:t>16</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8B263312-38AA-4E1E-B2B5-0F8F122B24FE}" type="slidenum">
              <a:rPr lang="en-US" smtClean="0"/>
              <a:pPr/>
              <a:t>17</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8B263312-38AA-4E1E-B2B5-0F8F122B24FE}" type="slidenum">
              <a:rPr lang="en-US" smtClean="0"/>
              <a:pPr/>
              <a:t>18</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29663" y="1416051"/>
            <a:ext cx="7681913" cy="1523495"/>
          </a:xfrm>
        </p:spPr>
        <p:txBody>
          <a:bodyPr anchor="ctr">
            <a:noAutofit/>
          </a:bodyPr>
          <a:lstStyle>
            <a:lvl1pPr>
              <a:lnSpc>
                <a:spcPct val="90000"/>
              </a:lnSpc>
              <a:defRPr sz="4800" baseline="0">
                <a:solidFill>
                  <a:schemeClr val="tx1"/>
                </a:solidFill>
                <a:effectLst/>
              </a:defRPr>
            </a:lvl1pPr>
          </a:lstStyle>
          <a:p>
            <a:r>
              <a:rPr lang="zh-TW" altLang="en-US" dirty="0" smtClean="0"/>
              <a:t>按一下以編輯母片標題樣式</a:t>
            </a:r>
            <a:endParaRPr lang="en-US" dirty="0"/>
          </a:p>
        </p:txBody>
      </p:sp>
      <p:sp>
        <p:nvSpPr>
          <p:cNvPr id="3" name="Subtitle 2"/>
          <p:cNvSpPr>
            <a:spLocks noGrp="1"/>
          </p:cNvSpPr>
          <p:nvPr>
            <p:ph type="subTitle" idx="1"/>
          </p:nvPr>
        </p:nvSpPr>
        <p:spPr>
          <a:xfrm>
            <a:off x="729663" y="3657601"/>
            <a:ext cx="7681913" cy="461665"/>
          </a:xfrm>
        </p:spPr>
        <p:txBody>
          <a:bodyPr>
            <a:noAutofit/>
          </a:bodyPr>
          <a:lstStyle>
            <a:lvl1pPr marL="0" indent="0" algn="l">
              <a:lnSpc>
                <a:spcPct val="90000"/>
              </a:lnSpc>
              <a:spcBef>
                <a:spcPts val="0"/>
              </a:spcBef>
              <a:buNone/>
              <a:defRPr baseline="0">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zh-TW" altLang="en-US" dirty="0" smtClean="0"/>
              <a:t>按一下以編輯母片副標題樣式</a:t>
            </a:r>
            <a:endParaRPr lang="en-US" dirty="0"/>
          </a:p>
        </p:txBody>
      </p:sp>
      <p:sp>
        <p:nvSpPr>
          <p:cNvPr id="5" name="Slide Number Placeholder 6"/>
          <p:cNvSpPr txBox="1">
            <a:spLocks/>
          </p:cNvSpPr>
          <p:nvPr userDrawn="1"/>
        </p:nvSpPr>
        <p:spPr>
          <a:xfrm>
            <a:off x="95275" y="6400801"/>
            <a:ext cx="2132964" cy="365125"/>
          </a:xfrm>
          <a:prstGeom prst="rect">
            <a:avLst/>
          </a:prstGeom>
        </p:spPr>
        <p:txBody>
          <a:bodyPr vert="horz" lIns="0" tIns="0" rIns="0" bIns="0" rtlCol="0" anchor="b" anchorCtr="0"/>
          <a:lstStyle>
            <a:lvl1pPr algn="r">
              <a:defRPr sz="1200">
                <a:solidFill>
                  <a:schemeClr val="tx1">
                    <a:tint val="75000"/>
                  </a:schemeClr>
                </a:solidFill>
              </a:defRPr>
            </a:lvl1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91D3AA"/>
              </a:solidFill>
              <a:effectLst/>
              <a:uLnTx/>
              <a:uFillTx/>
              <a:latin typeface="+mn-lt"/>
              <a:ea typeface="+mn-ea"/>
              <a:cs typeface="+mn-cs"/>
            </a:endParaRPr>
          </a:p>
        </p:txBody>
      </p:sp>
    </p:spTree>
  </p:cSld>
  <p:clrMapOvr>
    <a:overrideClrMapping bg1="dk1" tx1="lt1" bg2="dk2" tx2="lt2" accent1="accent1" accent2="accent2" accent3="accent3" accent4="accent4" accent5="accent5" accent6="accent6" hlink="hlink" folHlink="folHlink"/>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NOTE layout - user must hide slide">
    <p:bg>
      <p:bgPr>
        <a:solidFill>
          <a:schemeClr val="bg1">
            <a:lumMod val="75000"/>
            <a:lumOff val="2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
        <p:txBody>
          <a:bodyPr/>
          <a:lstStyle>
            <a:lvl1pPr>
              <a:defRPr/>
            </a:lvl1pPr>
          </a:lstStyle>
          <a:p>
            <a:r>
              <a:rPr lang="zh-TW" altLang="en-US" smtClean="0"/>
              <a:t>按一下以編輯母片標題樣式</a:t>
            </a:r>
            <a:endParaRPr lang="en-US" dirty="0"/>
          </a:p>
        </p:txBody>
      </p:sp>
      <p:sp>
        <p:nvSpPr>
          <p:cNvPr id="6" name="Text Placeholder 5"/>
          <p:cNvSpPr>
            <a:spLocks noGrp="1"/>
          </p:cNvSpPr>
          <p:nvPr>
            <p:ph type="body" sz="quarter" idx="10"/>
          </p:nvPr>
        </p:nvSpPr>
        <p:spPr bwMode="black">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Text Placeholder 6"/>
          <p:cNvSpPr>
            <a:spLocks noGrp="1"/>
          </p:cNvSpPr>
          <p:nvPr>
            <p:ph type="body" sz="quarter" idx="11"/>
          </p:nvPr>
        </p:nvSpPr>
        <p:spPr bwMode="gray">
          <a:xfrm>
            <a:off x="1" y="6238877"/>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Calibri" pitchFamily="34" charset="0"/>
              </a:defRPr>
            </a:lvl1pPr>
          </a:lstStyle>
          <a:p>
            <a:pPr lvl="0"/>
            <a:r>
              <a:rPr lang="zh-TW" altLang="en-US" smtClean="0"/>
              <a:t>按一下以編輯母片文字樣式</a:t>
            </a:r>
          </a:p>
        </p:txBody>
      </p:sp>
      <p:sp>
        <p:nvSpPr>
          <p:cNvPr id="7" name="Slide Number Placeholder 6"/>
          <p:cNvSpPr txBox="1">
            <a:spLocks/>
          </p:cNvSpPr>
          <p:nvPr userDrawn="1"/>
        </p:nvSpPr>
        <p:spPr>
          <a:xfrm>
            <a:off x="95275" y="6400801"/>
            <a:ext cx="2132964" cy="365125"/>
          </a:xfrm>
          <a:prstGeom prst="rect">
            <a:avLst/>
          </a:prstGeom>
        </p:spPr>
        <p:txBody>
          <a:bodyPr vert="horz" lIns="0" tIns="0" rIns="0" bIns="0" rtlCol="0" anchor="b" anchorCtr="0"/>
          <a:lstStyle>
            <a:lvl1pPr algn="r">
              <a:defRPr sz="1200">
                <a:solidFill>
                  <a:schemeClr val="tx1">
                    <a:tint val="75000"/>
                  </a:schemeClr>
                </a:solidFill>
              </a:defRPr>
            </a:lvl1pPr>
          </a:lstStyle>
          <a:p>
            <a:pPr marL="0" marR="0" lvl="0" indent="0" algn="l" defTabSz="914363" rtl="0" eaLnBrk="1" fontAlgn="auto" latinLnBrk="0" hangingPunct="1">
              <a:lnSpc>
                <a:spcPct val="100000"/>
              </a:lnSpc>
              <a:spcBef>
                <a:spcPts val="0"/>
              </a:spcBef>
              <a:spcAft>
                <a:spcPts val="0"/>
              </a:spcAft>
              <a:buClrTx/>
              <a:buSzTx/>
              <a:buFontTx/>
              <a:buNone/>
              <a:tabLst/>
              <a:defRPr/>
            </a:pPr>
            <a:fld id="{ACC6DABA-E178-49C8-B135-4378B6D3DD69}" type="slidenum">
              <a:rPr kumimoji="0" lang="en-US" sz="1400" b="0" i="0" u="none" strike="noStrike" kern="1200" cap="none" spc="0" normalizeH="0" baseline="0" noProof="0" smtClean="0">
                <a:ln>
                  <a:noFill/>
                </a:ln>
                <a:solidFill>
                  <a:srgbClr val="000000"/>
                </a:solidFill>
                <a:effectLst/>
                <a:uLnTx/>
                <a:uFillTx/>
                <a:latin typeface="+mn-lt"/>
                <a:ea typeface="+mn-ea"/>
                <a:cs typeface="+mn-cs"/>
              </a:rPr>
              <a:pPr marL="0" marR="0" lvl="0" indent="0" algn="l" defTabSz="914363"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dirty="0">
              <a:ln>
                <a:noFill/>
              </a:ln>
              <a:solidFill>
                <a:srgbClr val="000000"/>
              </a:solidFill>
              <a:effectLst/>
              <a:uLnTx/>
              <a:uFillTx/>
              <a:latin typeface="+mn-lt"/>
              <a:ea typeface="+mn-ea"/>
              <a:cs typeface="+mn-cs"/>
            </a:endParaRPr>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Black Slide - no bottom bar">
    <p:bg>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
          <a:xfrm>
            <a:off x="382588" y="228600"/>
            <a:ext cx="8380412" cy="553998"/>
          </a:xfrm>
          <a:noFill/>
          <a:ln w="9525">
            <a:noFill/>
            <a:miter lim="800000"/>
            <a:headEnd/>
            <a:tailEnd/>
          </a:ln>
          <a:effectLst/>
        </p:spPr>
        <p:txBody>
          <a:bodyPr/>
          <a:lstStyle>
            <a:lvl1pPr algn="l" defTabSz="914363" rtl="0" eaLnBrk="1" fontAlgn="base" latinLnBrk="0" hangingPunct="1">
              <a:lnSpc>
                <a:spcPct val="90000"/>
              </a:lnSpc>
              <a:spcBef>
                <a:spcPct val="0"/>
              </a:spcBef>
              <a:spcAft>
                <a:spcPct val="0"/>
              </a:spcAft>
              <a:buNone/>
              <a:defRPr lang="en-US" sz="4000" b="0" kern="1200" cap="none" spc="-125" baseline="0" dirty="0">
                <a:ln w="3175">
                  <a:noFill/>
                </a:ln>
                <a:solidFill>
                  <a:schemeClr val="tx1"/>
                </a:solidFill>
                <a:effectLst/>
                <a:latin typeface="+mj-lt"/>
                <a:ea typeface="微軟正黑體" pitchFamily="34" charset="-120"/>
                <a:cs typeface="+mj-cs"/>
              </a:defRPr>
            </a:lvl1pPr>
          </a:lstStyle>
          <a:p>
            <a:r>
              <a:rPr lang="zh-TW" altLang="en-US" dirty="0" smtClean="0"/>
              <a:t>按一下以編輯母片標題樣式</a:t>
            </a:r>
            <a:endParaRPr lang="en-US" dirty="0"/>
          </a:p>
        </p:txBody>
      </p:sp>
      <p:sp>
        <p:nvSpPr>
          <p:cNvPr id="3" name="Text Placeholder 2"/>
          <p:cNvSpPr>
            <a:spLocks noGrp="1"/>
          </p:cNvSpPr>
          <p:nvPr>
            <p:ph type="body" idx="1"/>
          </p:nvPr>
        </p:nvSpPr>
        <p:spPr bwMode="black">
          <a:xfrm>
            <a:off x="382588" y="1414464"/>
            <a:ext cx="8380412" cy="1844608"/>
          </a:xfrm>
        </p:spPr>
        <p:txBody>
          <a:bodyPr/>
          <a:lstStyle>
            <a:lvl1pPr>
              <a:spcBef>
                <a:spcPts val="1167"/>
              </a:spcBef>
              <a:buFontTx/>
              <a:buBlip>
                <a:blip r:embed="rId2"/>
              </a:buBlip>
              <a:defRPr sz="2400"/>
            </a:lvl1pPr>
            <a:lvl2pPr>
              <a:spcBef>
                <a:spcPts val="1083"/>
              </a:spcBef>
              <a:buFontTx/>
              <a:buBlip>
                <a:blip r:embed="rId2"/>
              </a:buBlip>
              <a:defRPr sz="2000"/>
            </a:lvl2pPr>
            <a:lvl3pPr>
              <a:spcBef>
                <a:spcPts val="1000"/>
              </a:spcBef>
              <a:buFontTx/>
              <a:buBlip>
                <a:blip r:embed="rId2"/>
              </a:buBlip>
              <a:defRPr sz="1800"/>
            </a:lvl3pPr>
            <a:lvl4pPr>
              <a:spcBef>
                <a:spcPts val="917"/>
              </a:spcBef>
              <a:buFontTx/>
              <a:buBlip>
                <a:blip r:embed="rId2"/>
              </a:buBlip>
              <a:defRPr sz="1600"/>
            </a:lvl4pPr>
            <a:lvl5pPr>
              <a:spcBef>
                <a:spcPts val="833"/>
              </a:spcBef>
              <a:buFontTx/>
              <a:buBlip>
                <a:blip r:embed="rId2"/>
              </a:buBlip>
              <a:defRPr sz="1600"/>
            </a:lvl5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en-US" dirty="0"/>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Hidden Slide">
    <p:bg>
      <p:bgPr>
        <a:solidFill>
          <a:schemeClr val="bg1">
            <a:lumMod val="75000"/>
            <a:lumOff val="2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
          <a:xfrm>
            <a:off x="382588" y="228600"/>
            <a:ext cx="8380412" cy="553998"/>
          </a:xfrm>
          <a:noFill/>
          <a:ln w="9525">
            <a:noFill/>
            <a:miter lim="800000"/>
            <a:headEnd/>
            <a:tailEnd/>
          </a:ln>
          <a:effectLst/>
        </p:spPr>
        <p:txBody>
          <a:bodyPr/>
          <a:lstStyle>
            <a:lvl1pPr algn="l" defTabSz="914363" rtl="0" eaLnBrk="1" fontAlgn="base" latinLnBrk="0" hangingPunct="1">
              <a:lnSpc>
                <a:spcPct val="90000"/>
              </a:lnSpc>
              <a:spcBef>
                <a:spcPct val="0"/>
              </a:spcBef>
              <a:spcAft>
                <a:spcPct val="0"/>
              </a:spcAft>
              <a:buNone/>
              <a:defRPr lang="en-US" sz="4000" b="0" kern="1200" cap="none" spc="-125" baseline="0" dirty="0">
                <a:ln w="3175">
                  <a:noFill/>
                </a:ln>
                <a:solidFill>
                  <a:schemeClr val="tx1"/>
                </a:solidFill>
                <a:effectLst/>
                <a:latin typeface="+mj-lt"/>
                <a:ea typeface="微軟正黑體" pitchFamily="34" charset="-120"/>
                <a:cs typeface="+mj-cs"/>
              </a:defRPr>
            </a:lvl1pPr>
          </a:lstStyle>
          <a:p>
            <a:r>
              <a:rPr lang="zh-TW" altLang="en-US" dirty="0" smtClean="0"/>
              <a:t>按一下以編輯母片標題樣式</a:t>
            </a:r>
            <a:endParaRPr lang="en-US" dirty="0"/>
          </a:p>
        </p:txBody>
      </p:sp>
      <p:sp>
        <p:nvSpPr>
          <p:cNvPr id="3" name="Text Placeholder 2"/>
          <p:cNvSpPr>
            <a:spLocks noGrp="1"/>
          </p:cNvSpPr>
          <p:nvPr>
            <p:ph type="body" idx="1"/>
          </p:nvPr>
        </p:nvSpPr>
        <p:spPr bwMode="black">
          <a:xfrm>
            <a:off x="382588" y="1414464"/>
            <a:ext cx="8380412" cy="1844608"/>
          </a:xfrm>
        </p:spPr>
        <p:txBody>
          <a:bodyPr/>
          <a:lstStyle>
            <a:lvl1pPr>
              <a:spcBef>
                <a:spcPts val="1167"/>
              </a:spcBef>
              <a:buFontTx/>
              <a:buBlip>
                <a:blip r:embed="rId2"/>
              </a:buBlip>
              <a:defRPr sz="2400"/>
            </a:lvl1pPr>
            <a:lvl2pPr>
              <a:spcBef>
                <a:spcPts val="1083"/>
              </a:spcBef>
              <a:buFontTx/>
              <a:buBlip>
                <a:blip r:embed="rId2"/>
              </a:buBlip>
              <a:defRPr sz="2000"/>
            </a:lvl2pPr>
            <a:lvl3pPr>
              <a:spcBef>
                <a:spcPts val="1000"/>
              </a:spcBef>
              <a:buFontTx/>
              <a:buBlip>
                <a:blip r:embed="rId2"/>
              </a:buBlip>
              <a:defRPr sz="1800"/>
            </a:lvl3pPr>
            <a:lvl4pPr>
              <a:spcBef>
                <a:spcPts val="917"/>
              </a:spcBef>
              <a:buFontTx/>
              <a:buBlip>
                <a:blip r:embed="rId2"/>
              </a:buBlip>
              <a:defRPr sz="1600"/>
            </a:lvl4pPr>
            <a:lvl5pPr>
              <a:spcBef>
                <a:spcPts val="833"/>
              </a:spcBef>
              <a:buFontTx/>
              <a:buBlip>
                <a:blip r:embed="rId2"/>
              </a:buBlip>
              <a:defRPr sz="1600"/>
            </a:lvl5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矩形 3"/>
          <p:cNvSpPr/>
          <p:nvPr userDrawn="1"/>
        </p:nvSpPr>
        <p:spPr>
          <a:xfrm>
            <a:off x="0" y="6581001"/>
            <a:ext cx="372218" cy="276999"/>
          </a:xfrm>
          <a:prstGeom prst="rect">
            <a:avLst/>
          </a:prstGeom>
        </p:spPr>
        <p:txBody>
          <a:bodyPr wrap="none">
            <a:spAutoFit/>
          </a:bodyPr>
          <a:lstStyle/>
          <a:p>
            <a:fld id="{ACC6DABA-E178-49C8-B135-4378B6D3DD69}" type="slidenum">
              <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rPr>
              <a:pPr/>
              <a:t>‹#›</a:t>
            </a:fld>
            <a:endParaRPr lang="zh-TW" altLang="en-US" sz="120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368425" y="381505"/>
            <a:ext cx="7043738" cy="1523494"/>
          </a:xfrm>
        </p:spPr>
        <p:txBody>
          <a:bodyPr anchor="b" anchorCtr="0">
            <a:noAutofit/>
          </a:bodyPr>
          <a:lstStyle>
            <a:lvl1pPr>
              <a:lnSpc>
                <a:spcPct val="90000"/>
              </a:lnSpc>
              <a:defRPr sz="4800">
                <a:solidFill>
                  <a:schemeClr val="tx1"/>
                </a:solidFill>
              </a:defRPr>
            </a:lvl1pPr>
          </a:lstStyle>
          <a:p>
            <a:r>
              <a:rPr lang="zh-TW" altLang="en-US" smtClean="0"/>
              <a:t>按一下以編輯母片標題樣式</a:t>
            </a:r>
            <a:endParaRPr lang="en-US" dirty="0"/>
          </a:p>
        </p:txBody>
      </p:sp>
      <p:sp>
        <p:nvSpPr>
          <p:cNvPr id="3" name="Subtitle 2"/>
          <p:cNvSpPr>
            <a:spLocks noGrp="1"/>
          </p:cNvSpPr>
          <p:nvPr>
            <p:ph type="subTitle" idx="1"/>
          </p:nvPr>
        </p:nvSpPr>
        <p:spPr>
          <a:xfrm>
            <a:off x="1368425" y="3657600"/>
            <a:ext cx="704373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zh-TW" altLang="en-US" smtClean="0"/>
              <a:t>按一下以編輯母片副標題樣式</a:t>
            </a:r>
            <a:endParaRPr lang="en-US" dirty="0"/>
          </a:p>
        </p:txBody>
      </p:sp>
      <p:sp>
        <p:nvSpPr>
          <p:cNvPr id="7" name="Text Placeholder 6"/>
          <p:cNvSpPr>
            <a:spLocks noGrp="1"/>
          </p:cNvSpPr>
          <p:nvPr>
            <p:ph type="body" sz="quarter" idx="10" hasCustomPrompt="1"/>
          </p:nvPr>
        </p:nvSpPr>
        <p:spPr>
          <a:xfrm>
            <a:off x="1368424" y="1904999"/>
            <a:ext cx="6994950" cy="1384994"/>
          </a:xfrm>
          <a:scene3d>
            <a:camera prst="orthographicFront"/>
            <a:lightRig rig="contrasting" dir="t"/>
          </a:scene3d>
          <a:sp3d/>
        </p:spPr>
        <p:txBody>
          <a:bodyPr anchor="t" anchorCtr="0">
            <a:noAutofit/>
            <a:sp3d extrusionH="57150">
              <a:bevelT w="19050" h="31750"/>
              <a:contourClr>
                <a:srgbClr val="CCFF99"/>
              </a:contourClr>
            </a:sp3d>
          </a:bodyPr>
          <a:lstStyle>
            <a:lvl1pPr marL="0" indent="0" algn="l">
              <a:buFont typeface="Arial" pitchFamily="34" charset="0"/>
              <a:buNone/>
              <a:defRPr kumimoji="0" lang="en-US" sz="10000" b="0" i="0" u="none" strike="noStrike" kern="1200" cap="none" spc="-500" normalizeH="0" baseline="0" noProof="0" dirty="0" smtClean="0">
                <a:ln w="11430"/>
                <a:gradFill flip="none" rotWithShape="1">
                  <a:gsLst>
                    <a:gs pos="0">
                      <a:srgbClr val="FFFFFF"/>
                    </a:gs>
                    <a:gs pos="28000">
                      <a:srgbClr val="9DE7AF"/>
                    </a:gs>
                    <a:gs pos="62000">
                      <a:srgbClr val="37CD5B"/>
                    </a:gs>
                    <a:gs pos="88000">
                      <a:srgbClr val="28A045"/>
                    </a:gs>
                  </a:gsLst>
                  <a:lin ang="5400000" scaled="1"/>
                  <a:tileRect/>
                </a:gradFill>
                <a:effectLst/>
                <a:uLnTx/>
                <a:uFillTx/>
                <a:latin typeface="Calibri" pitchFamily="34" charset="0"/>
                <a:ea typeface="+mn-ea"/>
                <a:cs typeface="+mn-cs"/>
              </a:defRPr>
            </a:lvl1pPr>
          </a:lstStyle>
          <a:p>
            <a:pPr lvl="0"/>
            <a:r>
              <a:rPr lang="en-US" dirty="0" smtClean="0"/>
              <a:t>click to…</a:t>
            </a:r>
          </a:p>
        </p:txBody>
      </p:sp>
      <p:sp>
        <p:nvSpPr>
          <p:cNvPr id="5" name="Slide Number Placeholder 6"/>
          <p:cNvSpPr txBox="1">
            <a:spLocks/>
          </p:cNvSpPr>
          <p:nvPr userDrawn="1"/>
        </p:nvSpPr>
        <p:spPr>
          <a:xfrm>
            <a:off x="95275" y="6400801"/>
            <a:ext cx="2132964" cy="365125"/>
          </a:xfrm>
          <a:prstGeom prst="rect">
            <a:avLst/>
          </a:prstGeom>
        </p:spPr>
        <p:txBody>
          <a:bodyPr vert="horz" lIns="0" tIns="0" rIns="0" bIns="0" rtlCol="0" anchor="b" anchorCtr="0"/>
          <a:lstStyle>
            <a:lvl1pPr algn="r">
              <a:defRPr sz="1200">
                <a:solidFill>
                  <a:schemeClr val="tx1">
                    <a:tint val="75000"/>
                  </a:schemeClr>
                </a:solidFill>
              </a:defRPr>
            </a:lvl1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91D3AA"/>
              </a:solidFill>
              <a:effectLst/>
              <a:uLnTx/>
              <a:uFillTx/>
              <a:latin typeface="+mn-lt"/>
              <a:ea typeface="+mn-ea"/>
              <a:cs typeface="+mn-cs"/>
            </a:endParaRP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標題及物件">
    <p:bg>
      <p:bgPr>
        <a:solidFill>
          <a:schemeClr val="bg1"/>
        </a:solidFill>
        <a:effectLst/>
      </p:bgPr>
    </p:bg>
    <p:spTree>
      <p:nvGrpSpPr>
        <p:cNvPr id="1" name=""/>
        <p:cNvGrpSpPr/>
        <p:nvPr/>
      </p:nvGrpSpPr>
      <p:grpSpPr>
        <a:xfrm>
          <a:off x="0" y="0"/>
          <a:ext cx="0" cy="0"/>
          <a:chOff x="0" y="0"/>
          <a:chExt cx="0" cy="0"/>
        </a:xfrm>
      </p:grpSpPr>
      <p:pic>
        <p:nvPicPr>
          <p:cNvPr id="8" name="Picture 7" descr="ContentForground.png"/>
          <p:cNvPicPr>
            <a:picLocks noChangeAspect="1"/>
          </p:cNvPicPr>
          <p:nvPr userDrawn="1"/>
        </p:nvPicPr>
        <p:blipFill>
          <a:blip r:embed="rId2"/>
          <a:stretch>
            <a:fillRect/>
          </a:stretch>
        </p:blipFill>
        <p:spPr>
          <a:xfrm>
            <a:off x="0" y="0"/>
            <a:ext cx="9144000" cy="6858000"/>
          </a:xfrm>
          <a:prstGeom prst="rect">
            <a:avLst/>
          </a:prstGeom>
        </p:spPr>
      </p:pic>
      <p:pic>
        <p:nvPicPr>
          <p:cNvPr id="9" name="Picture 8" descr="ContentForground.png"/>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p:txBody>
          <a:bodyPr/>
          <a:lstStyle>
            <a:lvl1pPr>
              <a:defRPr baseline="0">
                <a:ea typeface="微軟正黑體" pitchFamily="34" charset="-120"/>
              </a:defRPr>
            </a:lvl1pPr>
          </a:lstStyle>
          <a:p>
            <a:r>
              <a:rPr lang="zh-TW" altLang="en-US" dirty="0" smtClean="0"/>
              <a:t>按一下以編輯母片標題樣式</a:t>
            </a:r>
            <a:endParaRPr lang="en-US" dirty="0"/>
          </a:p>
        </p:txBody>
      </p:sp>
      <p:sp>
        <p:nvSpPr>
          <p:cNvPr id="3" name="Content Placeholder 2"/>
          <p:cNvSpPr>
            <a:spLocks noGrp="1"/>
          </p:cNvSpPr>
          <p:nvPr>
            <p:ph idx="1"/>
          </p:nvPr>
        </p:nvSpPr>
        <p:spPr>
          <a:xfrm>
            <a:off x="381000" y="1412875"/>
            <a:ext cx="8382000" cy="2210862"/>
          </a:xfrm>
        </p:spPr>
        <p:txBody>
          <a:bodyPr/>
          <a:lstStyle>
            <a:lvl1pPr>
              <a:lnSpc>
                <a:spcPct val="90000"/>
              </a:lnSpc>
              <a:defRPr baseline="0">
                <a:ea typeface="微軟正黑體" pitchFamily="34" charset="-120"/>
              </a:defRPr>
            </a:lvl1pPr>
            <a:lvl2pPr>
              <a:lnSpc>
                <a:spcPct val="90000"/>
              </a:lnSpc>
              <a:defRPr baseline="0">
                <a:ea typeface="微軟正黑體" pitchFamily="34" charset="-120"/>
              </a:defRPr>
            </a:lvl2pPr>
            <a:lvl3pPr>
              <a:lnSpc>
                <a:spcPct val="90000"/>
              </a:lnSpc>
              <a:defRPr baseline="0">
                <a:ea typeface="微軟正黑體" pitchFamily="34" charset="-120"/>
              </a:defRPr>
            </a:lvl3pPr>
            <a:lvl4pPr>
              <a:lnSpc>
                <a:spcPct val="90000"/>
              </a:lnSpc>
              <a:defRPr baseline="0">
                <a:ea typeface="微軟正黑體" pitchFamily="34" charset="-120"/>
              </a:defRPr>
            </a:lvl4pPr>
            <a:lvl5pPr>
              <a:lnSpc>
                <a:spcPct val="90000"/>
              </a:lnSpc>
              <a:defRPr baseline="0">
                <a:ea typeface="微軟正黑體" pitchFamily="34" charset="-120"/>
              </a:defRPr>
            </a:lvl5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en-US" dirty="0"/>
          </a:p>
        </p:txBody>
      </p:sp>
      <p:sp>
        <p:nvSpPr>
          <p:cNvPr id="6" name="Slide Number Placeholder 6"/>
          <p:cNvSpPr txBox="1">
            <a:spLocks/>
          </p:cNvSpPr>
          <p:nvPr userDrawn="1"/>
        </p:nvSpPr>
        <p:spPr>
          <a:xfrm>
            <a:off x="95275" y="6400801"/>
            <a:ext cx="2132964" cy="365125"/>
          </a:xfrm>
          <a:prstGeom prst="rect">
            <a:avLst/>
          </a:prstGeom>
        </p:spPr>
        <p:txBody>
          <a:bodyPr vert="horz" lIns="0" tIns="0" rIns="0" bIns="0" rtlCol="0" anchor="b" anchorCtr="0"/>
          <a:lstStyle>
            <a:lvl1pPr algn="r">
              <a:defRPr sz="1200">
                <a:solidFill>
                  <a:schemeClr val="tx1">
                    <a:tint val="75000"/>
                  </a:schemeClr>
                </a:solidFill>
              </a:defRPr>
            </a:lvl1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bg>
      <p:bgPr>
        <a:solidFill>
          <a:schemeClr val="bg1"/>
        </a:solidFill>
        <a:effectLst/>
      </p:bgPr>
    </p:bg>
    <p:spTree>
      <p:nvGrpSpPr>
        <p:cNvPr id="1" name=""/>
        <p:cNvGrpSpPr/>
        <p:nvPr/>
      </p:nvGrpSpPr>
      <p:grpSpPr>
        <a:xfrm>
          <a:off x="0" y="0"/>
          <a:ext cx="0" cy="0"/>
          <a:chOff x="0" y="0"/>
          <a:chExt cx="0" cy="0"/>
        </a:xfrm>
      </p:grpSpPr>
      <p:pic>
        <p:nvPicPr>
          <p:cNvPr id="8" name="Picture 7" descr="ContentForground.png"/>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p:txBody>
          <a:bodyPr/>
          <a:lstStyle>
            <a:lvl1pPr>
              <a:defRPr/>
            </a:lvl1pPr>
          </a:lstStyle>
          <a:p>
            <a:r>
              <a:rPr lang="zh-TW" altLang="en-US" smtClean="0"/>
              <a:t>按一下以編輯母片標題樣式</a:t>
            </a:r>
            <a:endParaRPr lang="en-US" dirty="0"/>
          </a:p>
        </p:txBody>
      </p:sp>
      <p:sp>
        <p:nvSpPr>
          <p:cNvPr id="3" name="Content Placeholder 2"/>
          <p:cNvSpPr>
            <a:spLocks noGrp="1"/>
          </p:cNvSpPr>
          <p:nvPr>
            <p:ph sz="half" idx="1"/>
          </p:nvPr>
        </p:nvSpPr>
        <p:spPr>
          <a:xfrm>
            <a:off x="381001"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7" name="Slide Number Placeholder 6"/>
          <p:cNvSpPr txBox="1">
            <a:spLocks/>
          </p:cNvSpPr>
          <p:nvPr userDrawn="1"/>
        </p:nvSpPr>
        <p:spPr>
          <a:xfrm>
            <a:off x="95275" y="6400801"/>
            <a:ext cx="2132964" cy="365125"/>
          </a:xfrm>
          <a:prstGeom prst="rect">
            <a:avLst/>
          </a:prstGeom>
        </p:spPr>
        <p:txBody>
          <a:bodyPr vert="horz" lIns="0" tIns="0" rIns="0" bIns="0" rtlCol="0" anchor="b" anchorCtr="0"/>
          <a:lstStyle>
            <a:lvl1pPr algn="r">
              <a:defRPr sz="1200">
                <a:solidFill>
                  <a:schemeClr val="tx1">
                    <a:tint val="75000"/>
                  </a:schemeClr>
                </a:solidFill>
              </a:defRPr>
            </a:lvl1pPr>
          </a:lstStyle>
          <a:p>
            <a:pPr marL="0" marR="0" lvl="0" indent="0" algn="l" defTabSz="914363" rtl="0" eaLnBrk="1" fontAlgn="auto" latinLnBrk="0" hangingPunct="1">
              <a:lnSpc>
                <a:spcPct val="100000"/>
              </a:lnSpc>
              <a:spcBef>
                <a:spcPts val="0"/>
              </a:spcBef>
              <a:spcAft>
                <a:spcPts val="0"/>
              </a:spcAft>
              <a:buClrTx/>
              <a:buSzTx/>
              <a:buFontTx/>
              <a:buNone/>
              <a:tabLst/>
              <a:defRPr/>
            </a:pPr>
            <a:fld id="{ACC6DABA-E178-49C8-B135-4378B6D3DD69}" type="slidenum">
              <a:rPr kumimoji="0" lang="en-US" sz="14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l" defTabSz="914363"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pic>
        <p:nvPicPr>
          <p:cNvPr id="9" name="Picture 8" descr="ContentForground.png"/>
          <p:cNvPicPr>
            <a:picLocks noChangeAspect="1"/>
          </p:cNvPicPr>
          <p:nvPr userDrawn="1"/>
        </p:nvPicPr>
        <p:blipFill>
          <a:blip r:embed="rId2"/>
          <a:stretch>
            <a:fillRect/>
          </a:stretch>
        </p:blipFill>
        <p:spPr>
          <a:xfrm>
            <a:off x="0" y="0"/>
            <a:ext cx="9144000" cy="6858000"/>
          </a:xfrm>
          <a:prstGeom prst="rect">
            <a:avLst/>
          </a:prstGeom>
        </p:spPr>
      </p:pic>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381001" y="1411554"/>
            <a:ext cx="41148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zh-TW" altLang="en-US" smtClean="0"/>
              <a:t>按一下以編輯母片文字樣式</a:t>
            </a:r>
          </a:p>
        </p:txBody>
      </p:sp>
      <p:sp>
        <p:nvSpPr>
          <p:cNvPr id="4" name="Content Placeholder 3"/>
          <p:cNvSpPr>
            <a:spLocks noGrp="1"/>
          </p:cNvSpPr>
          <p:nvPr>
            <p:ph sz="half" idx="2"/>
          </p:nvPr>
        </p:nvSpPr>
        <p:spPr>
          <a:xfrm>
            <a:off x="381000"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Text Placeholder 4"/>
          <p:cNvSpPr>
            <a:spLocks noGrp="1"/>
          </p:cNvSpPr>
          <p:nvPr>
            <p:ph type="body" sz="quarter" idx="3"/>
          </p:nvPr>
        </p:nvSpPr>
        <p:spPr>
          <a:xfrm>
            <a:off x="4645982" y="1411554"/>
            <a:ext cx="4117019"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zh-TW" altLang="en-US" smtClean="0"/>
              <a:t>按一下以編輯母片文字樣式</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9" name="Slide Number Placeholder 6"/>
          <p:cNvSpPr txBox="1">
            <a:spLocks/>
          </p:cNvSpPr>
          <p:nvPr userDrawn="1"/>
        </p:nvSpPr>
        <p:spPr>
          <a:xfrm>
            <a:off x="95275" y="6400801"/>
            <a:ext cx="2132964" cy="365125"/>
          </a:xfrm>
          <a:prstGeom prst="rect">
            <a:avLst/>
          </a:prstGeom>
        </p:spPr>
        <p:txBody>
          <a:bodyPr vert="horz" lIns="0" tIns="0" rIns="0" bIns="0" rtlCol="0" anchor="b" anchorCtr="0"/>
          <a:lstStyle>
            <a:lvl1pPr algn="r">
              <a:defRPr sz="1200">
                <a:solidFill>
                  <a:schemeClr val="tx1">
                    <a:tint val="75000"/>
                  </a:schemeClr>
                </a:solidFill>
              </a:defRPr>
            </a:lvl1pPr>
          </a:lstStyle>
          <a:p>
            <a:pPr marL="0" marR="0" lvl="0" indent="0" algn="l" defTabSz="914363" rtl="0" eaLnBrk="1" fontAlgn="auto" latinLnBrk="0" hangingPunct="1">
              <a:lnSpc>
                <a:spcPct val="100000"/>
              </a:lnSpc>
              <a:spcBef>
                <a:spcPts val="0"/>
              </a:spcBef>
              <a:spcAft>
                <a:spcPts val="0"/>
              </a:spcAft>
              <a:buClrTx/>
              <a:buSzTx/>
              <a:buFontTx/>
              <a:buNone/>
              <a:tabLst/>
              <a:defRPr/>
            </a:pPr>
            <a:fld id="{ACC6DABA-E178-49C8-B135-4378B6D3DD69}" type="slidenum">
              <a:rPr kumimoji="0" lang="en-US" sz="14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l" defTabSz="914363"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pic>
        <p:nvPicPr>
          <p:cNvPr id="10" name="Picture 9" descr="ContentForground.png"/>
          <p:cNvPicPr>
            <a:picLocks noChangeAspect="1"/>
          </p:cNvPicPr>
          <p:nvPr userDrawn="1"/>
        </p:nvPicPr>
        <p:blipFill>
          <a:blip r:embed="rId2"/>
          <a:stretch>
            <a:fillRect/>
          </a:stretch>
        </p:blipFill>
        <p:spPr>
          <a:xfrm>
            <a:off x="0" y="0"/>
            <a:ext cx="9144000" cy="6858000"/>
          </a:xfrm>
          <a:prstGeom prst="rect">
            <a:avLst/>
          </a:prstGeom>
        </p:spPr>
      </p:pic>
      <p:pic>
        <p:nvPicPr>
          <p:cNvPr id="11" name="Picture 10" descr="ContentForground.png"/>
          <p:cNvPicPr>
            <a:picLocks noChangeAspect="1"/>
          </p:cNvPicPr>
          <p:nvPr userDrawn="1"/>
        </p:nvPicPr>
        <p:blipFill>
          <a:blip r:embed="rId2"/>
          <a:stretch>
            <a:fillRect/>
          </a:stretch>
        </p:blipFill>
        <p:spPr>
          <a:xfrm>
            <a:off x="0" y="0"/>
            <a:ext cx="9144000" cy="6858000"/>
          </a:xfrm>
          <a:prstGeom prst="rect">
            <a:avLst/>
          </a:prstGeom>
        </p:spPr>
      </p:pic>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TW" altLang="en-US" smtClean="0"/>
              <a:t>按一下以編輯母片標題樣式</a:t>
            </a:r>
            <a:endParaRPr lang="en-US" dirty="0"/>
          </a:p>
        </p:txBody>
      </p:sp>
      <p:sp>
        <p:nvSpPr>
          <p:cNvPr id="5" name="Slide Number Placeholder 6"/>
          <p:cNvSpPr txBox="1">
            <a:spLocks/>
          </p:cNvSpPr>
          <p:nvPr userDrawn="1"/>
        </p:nvSpPr>
        <p:spPr>
          <a:xfrm>
            <a:off x="95275" y="6400801"/>
            <a:ext cx="2132964" cy="365125"/>
          </a:xfrm>
          <a:prstGeom prst="rect">
            <a:avLst/>
          </a:prstGeom>
        </p:spPr>
        <p:txBody>
          <a:bodyPr vert="horz" lIns="0" tIns="0" rIns="0" bIns="0" rtlCol="0" anchor="b" anchorCtr="0"/>
          <a:lstStyle>
            <a:lvl1pPr algn="r">
              <a:defRPr sz="1200">
                <a:solidFill>
                  <a:schemeClr val="tx1">
                    <a:tint val="75000"/>
                  </a:schemeClr>
                </a:solidFill>
              </a:defRPr>
            </a:lvl1pPr>
          </a:lstStyle>
          <a:p>
            <a:pPr marL="0" marR="0" lvl="0" indent="0" algn="l" defTabSz="914363" rtl="0" eaLnBrk="1" fontAlgn="auto" latinLnBrk="0" hangingPunct="1">
              <a:lnSpc>
                <a:spcPct val="100000"/>
              </a:lnSpc>
              <a:spcBef>
                <a:spcPts val="0"/>
              </a:spcBef>
              <a:spcAft>
                <a:spcPts val="0"/>
              </a:spcAft>
              <a:buClrTx/>
              <a:buSzTx/>
              <a:buFontTx/>
              <a:buNone/>
              <a:tabLst/>
              <a:defRPr/>
            </a:pPr>
            <a:fld id="{ACC6DABA-E178-49C8-B135-4378B6D3DD69}" type="slidenum">
              <a:rPr kumimoji="0" lang="en-US" sz="14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l" defTabSz="914363"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pic>
        <p:nvPicPr>
          <p:cNvPr id="6" name="Picture 5" descr="ContentForground.png"/>
          <p:cNvPicPr>
            <a:picLocks noChangeAspect="1"/>
          </p:cNvPicPr>
          <p:nvPr userDrawn="1"/>
        </p:nvPicPr>
        <p:blipFill>
          <a:blip r:embed="rId2"/>
          <a:stretch>
            <a:fillRect/>
          </a:stretch>
        </p:blipFill>
        <p:spPr>
          <a:xfrm>
            <a:off x="0" y="0"/>
            <a:ext cx="9144000" cy="6858000"/>
          </a:xfrm>
          <a:prstGeom prst="rect">
            <a:avLst/>
          </a:prstGeom>
        </p:spPr>
      </p:pic>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ight background developer code">
    <p:spTree>
      <p:nvGrpSpPr>
        <p:cNvPr id="1" name=""/>
        <p:cNvGrpSpPr/>
        <p:nvPr/>
      </p:nvGrpSpPr>
      <p:grpSpPr>
        <a:xfrm>
          <a:off x="0" y="0"/>
          <a:ext cx="0" cy="0"/>
          <a:chOff x="0" y="0"/>
          <a:chExt cx="0" cy="0"/>
        </a:xfrm>
      </p:grpSpPr>
      <p:pic>
        <p:nvPicPr>
          <p:cNvPr id="8" name="Picture 7" descr="white-green code shape.png"/>
          <p:cNvPicPr>
            <a:picLocks noChangeAspect="1"/>
          </p:cNvPicPr>
          <p:nvPr userDrawn="1"/>
        </p:nvPicPr>
        <p:blipFill>
          <a:blip r:embed="rId2"/>
          <a:stretch>
            <a:fillRect/>
          </a:stretch>
        </p:blipFill>
        <p:spPr bwMode="white">
          <a:xfrm>
            <a:off x="0" y="0"/>
            <a:ext cx="9144000" cy="6858000"/>
          </a:xfrm>
          <a:prstGeom prst="rect">
            <a:avLst/>
          </a:prstGeom>
        </p:spPr>
      </p:pic>
      <p:sp>
        <p:nvSpPr>
          <p:cNvPr id="2" name="Title 1"/>
          <p:cNvSpPr>
            <a:spLocks noGrp="1"/>
          </p:cNvSpPr>
          <p:nvPr>
            <p:ph type="title"/>
          </p:nvPr>
        </p:nvSpPr>
        <p:spPr/>
        <p:txBody>
          <a:bodyPr/>
          <a:lstStyle>
            <a:lvl1pPr>
              <a:defRPr/>
            </a:lvl1pPr>
          </a:lstStyle>
          <a:p>
            <a:r>
              <a:rPr lang="zh-TW" altLang="en-US" smtClean="0"/>
              <a:t>按一下以編輯母片標題樣式</a:t>
            </a:r>
            <a:endParaRPr lang="en-US" dirty="0"/>
          </a:p>
        </p:txBody>
      </p:sp>
      <p:sp>
        <p:nvSpPr>
          <p:cNvPr id="7" name="Text Placeholder 6"/>
          <p:cNvSpPr>
            <a:spLocks noGrp="1"/>
          </p:cNvSpPr>
          <p:nvPr>
            <p:ph type="body" sz="quarter" idx="10"/>
          </p:nvPr>
        </p:nvSpPr>
        <p:spPr>
          <a:xfrm>
            <a:off x="387055" y="1572364"/>
            <a:ext cx="8346073" cy="1698927"/>
          </a:xfrm>
        </p:spPr>
        <p:txBody>
          <a:bodyPr/>
          <a:lstStyle>
            <a:lvl1pPr marL="0" indent="0">
              <a:lnSpc>
                <a:spcPct val="80000"/>
              </a:lnSpc>
              <a:buFontTx/>
              <a:buNone/>
              <a:defRPr sz="2800" b="0">
                <a:solidFill>
                  <a:srgbClr val="000000"/>
                </a:solidFill>
                <a:latin typeface="Consolas" pitchFamily="49" charset="0"/>
                <a:cs typeface="Courier New" pitchFamily="49" charset="0"/>
              </a:defRPr>
            </a:lvl1pPr>
            <a:lvl2pPr marL="457200" indent="6350">
              <a:lnSpc>
                <a:spcPct val="80000"/>
              </a:lnSpc>
              <a:buFontTx/>
              <a:buNone/>
              <a:defRPr sz="2400" b="0">
                <a:solidFill>
                  <a:srgbClr val="000000"/>
                </a:solidFill>
                <a:latin typeface="Consolas" pitchFamily="49" charset="0"/>
                <a:cs typeface="Courier New" pitchFamily="49" charset="0"/>
              </a:defRPr>
            </a:lvl2pPr>
            <a:lvl3pPr marL="796925" indent="0">
              <a:lnSpc>
                <a:spcPct val="80000"/>
              </a:lnSpc>
              <a:buFontTx/>
              <a:buNone/>
              <a:defRPr sz="2000" b="0">
                <a:solidFill>
                  <a:srgbClr val="000000"/>
                </a:solidFill>
                <a:latin typeface="Consolas" pitchFamily="49" charset="0"/>
                <a:cs typeface="Courier New" pitchFamily="49" charset="0"/>
              </a:defRPr>
            </a:lvl3pPr>
            <a:lvl4pPr marL="1147763" indent="20638">
              <a:lnSpc>
                <a:spcPct val="80000"/>
              </a:lnSpc>
              <a:buFontTx/>
              <a:buNone/>
              <a:defRPr sz="2000" b="0">
                <a:solidFill>
                  <a:srgbClr val="000000"/>
                </a:solidFill>
                <a:latin typeface="Consolas" pitchFamily="49" charset="0"/>
                <a:cs typeface="Courier New" pitchFamily="49" charset="0"/>
              </a:defRPr>
            </a:lvl4pPr>
            <a:lvl5pPr marL="1489075" indent="0">
              <a:lnSpc>
                <a:spcPct val="80000"/>
              </a:lnSpc>
              <a:buFontTx/>
              <a:buNone/>
              <a:defRPr sz="2000" b="0">
                <a:solidFill>
                  <a:srgbClr val="000000"/>
                </a:solidFill>
                <a:latin typeface="Consolas" pitchFamily="49" charset="0"/>
                <a:cs typeface="Courier New" pitchFamily="49" charset="0"/>
              </a:defRPr>
            </a:lvl5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11" name="Slide Number Placeholder 6"/>
          <p:cNvSpPr txBox="1">
            <a:spLocks/>
          </p:cNvSpPr>
          <p:nvPr userDrawn="1"/>
        </p:nvSpPr>
        <p:spPr>
          <a:xfrm>
            <a:off x="95275" y="6400801"/>
            <a:ext cx="2132964" cy="365125"/>
          </a:xfrm>
          <a:prstGeom prst="rect">
            <a:avLst/>
          </a:prstGeom>
        </p:spPr>
        <p:txBody>
          <a:bodyPr vert="horz" lIns="0" tIns="0" rIns="0" bIns="0" rtlCol="0" anchor="b" anchorCtr="0"/>
          <a:lstStyle>
            <a:lvl1pPr algn="r">
              <a:defRPr sz="1200">
                <a:solidFill>
                  <a:schemeClr val="tx1">
                    <a:tint val="75000"/>
                  </a:schemeClr>
                </a:solidFill>
              </a:defRPr>
            </a:lvl1pPr>
          </a:lstStyle>
          <a:p>
            <a:pPr marL="0" marR="0" lvl="0" indent="0" algn="l" defTabSz="914363" rtl="0" eaLnBrk="1" fontAlgn="auto" latinLnBrk="0" hangingPunct="1">
              <a:lnSpc>
                <a:spcPct val="100000"/>
              </a:lnSpc>
              <a:spcBef>
                <a:spcPts val="0"/>
              </a:spcBef>
              <a:spcAft>
                <a:spcPts val="0"/>
              </a:spcAft>
              <a:buClrTx/>
              <a:buSzTx/>
              <a:buFontTx/>
              <a:buNone/>
              <a:tabLst/>
              <a:defRPr/>
            </a:pPr>
            <a:fld id="{ACC6DABA-E178-49C8-B135-4378B6D3DD69}" type="slidenum">
              <a:rPr kumimoji="0" lang="en-US" sz="14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l" defTabSz="914363"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4" name="Slide Number Placeholder 6"/>
          <p:cNvSpPr txBox="1">
            <a:spLocks/>
          </p:cNvSpPr>
          <p:nvPr userDrawn="1"/>
        </p:nvSpPr>
        <p:spPr>
          <a:xfrm>
            <a:off x="95275" y="6400801"/>
            <a:ext cx="2132964" cy="365125"/>
          </a:xfrm>
          <a:prstGeom prst="rect">
            <a:avLst/>
          </a:prstGeom>
        </p:spPr>
        <p:txBody>
          <a:bodyPr vert="horz" lIns="0" tIns="0" rIns="0" bIns="0" rtlCol="0" anchor="b" anchorCtr="0"/>
          <a:lstStyle>
            <a:lvl1pPr algn="r">
              <a:defRPr sz="1200">
                <a:solidFill>
                  <a:schemeClr val="tx1">
                    <a:tint val="75000"/>
                  </a:schemeClr>
                </a:solidFill>
              </a:defRPr>
            </a:lvl1pPr>
          </a:lstStyle>
          <a:p>
            <a:pPr marL="0" marR="0" lvl="0" indent="0" algn="l" defTabSz="914363" rtl="0" eaLnBrk="1" fontAlgn="auto" latinLnBrk="0" hangingPunct="1">
              <a:lnSpc>
                <a:spcPct val="100000"/>
              </a:lnSpc>
              <a:spcBef>
                <a:spcPts val="0"/>
              </a:spcBef>
              <a:spcAft>
                <a:spcPts val="0"/>
              </a:spcAft>
              <a:buClrTx/>
              <a:buSzTx/>
              <a:buFontTx/>
              <a:buNone/>
              <a:tabLst/>
              <a:defRPr/>
            </a:pPr>
            <a:fld id="{ACC6DABA-E178-49C8-B135-4378B6D3DD69}" type="slidenum">
              <a:rPr kumimoji="0" lang="en-US" sz="14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l" defTabSz="914363"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pic>
        <p:nvPicPr>
          <p:cNvPr id="3" name="Picture 2" descr="ContentForground.png"/>
          <p:cNvPicPr>
            <a:picLocks noChangeAspect="1"/>
          </p:cNvPicPr>
          <p:nvPr userDrawn="1"/>
        </p:nvPicPr>
        <p:blipFill>
          <a:blip r:embed="rId2"/>
          <a:stretch>
            <a:fillRect/>
          </a:stretch>
        </p:blipFill>
        <p:spPr>
          <a:xfrm>
            <a:off x="0" y="0"/>
            <a:ext cx="9144000" cy="6858000"/>
          </a:xfrm>
          <a:prstGeom prst="rect">
            <a:avLst/>
          </a:prstGeom>
        </p:spPr>
      </p:pic>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WALKIN - Prints in GRAYSCAL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 name="Picture 4" descr="ContentForground.png"/>
          <p:cNvPicPr>
            <a:picLocks noChangeAspect="1"/>
          </p:cNvPicPr>
          <p:nvPr/>
        </p:nvPicPr>
        <p:blipFill>
          <a:blip r:embed="rId15"/>
          <a:stretch>
            <a:fillRect/>
          </a:stretch>
        </p:blipFill>
        <p:spPr>
          <a:xfrm>
            <a:off x="0" y="0"/>
            <a:ext cx="9144000" cy="6858000"/>
          </a:xfrm>
          <a:prstGeom prst="rect">
            <a:avLst/>
          </a:prstGeom>
        </p:spPr>
      </p:pic>
      <p:pic>
        <p:nvPicPr>
          <p:cNvPr id="4" name="Picture 3" descr="ContentForground.png"/>
          <p:cNvPicPr>
            <a:picLocks noChangeAspect="1"/>
          </p:cNvPicPr>
          <p:nvPr/>
        </p:nvPicPr>
        <p:blipFill>
          <a:blip r:embed="rId15"/>
          <a:stretch>
            <a:fillRect/>
          </a:stretch>
        </p:blipFill>
        <p:spPr>
          <a:xfrm>
            <a:off x="0" y="0"/>
            <a:ext cx="9144000" cy="6858000"/>
          </a:xfrm>
          <a:prstGeom prst="rect">
            <a:avLst/>
          </a:prstGeom>
        </p:spPr>
      </p:pic>
      <p:sp>
        <p:nvSpPr>
          <p:cNvPr id="2" name="Title Placeholder 1"/>
          <p:cNvSpPr>
            <a:spLocks noGrp="1"/>
          </p:cNvSpPr>
          <p:nvPr>
            <p:ph type="title"/>
          </p:nvPr>
        </p:nvSpPr>
        <p:spPr>
          <a:xfrm>
            <a:off x="387054" y="228600"/>
            <a:ext cx="8375946" cy="664797"/>
          </a:xfrm>
          <a:prstGeom prst="rect">
            <a:avLst/>
          </a:prstGeom>
        </p:spPr>
        <p:txBody>
          <a:bodyPr vert="horz" wrap="square" lIns="0" tIns="0" rIns="0" bIns="0" rtlCol="0" anchor="t">
            <a:spAutoFit/>
          </a:bodyPr>
          <a:lstStyle/>
          <a:p>
            <a:r>
              <a:rPr lang="zh-TW" altLang="en-US" dirty="0" smtClean="0"/>
              <a:t>按一下以編輯母片標題樣式</a:t>
            </a:r>
            <a:endParaRPr lang="en-US" dirty="0"/>
          </a:p>
        </p:txBody>
      </p:sp>
      <p:sp>
        <p:nvSpPr>
          <p:cNvPr id="3" name="Text Placeholder 2"/>
          <p:cNvSpPr>
            <a:spLocks noGrp="1"/>
          </p:cNvSpPr>
          <p:nvPr>
            <p:ph type="body" idx="1"/>
          </p:nvPr>
        </p:nvSpPr>
        <p:spPr>
          <a:xfrm>
            <a:off x="387054" y="1420814"/>
            <a:ext cx="8375946" cy="2128031"/>
          </a:xfrm>
          <a:prstGeom prst="rect">
            <a:avLst/>
          </a:prstGeom>
        </p:spPr>
        <p:txBody>
          <a:bodyPr vert="horz" wrap="square" lIns="0" tIns="0" rIns="0" bIns="0" rtlCol="0">
            <a:spAutoFit/>
          </a:body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en-US" dirty="0"/>
          </a:p>
        </p:txBody>
      </p:sp>
    </p:spTree>
  </p:cSld>
  <p:clrMap bg1="dk1" tx1="lt1" bg2="dk2" tx2="lt2" accent1="accent1" accent2="accent2" accent3="accent3" accent4="accent4" accent5="accent5" accent6="accent6" hlink="hlink" folHlink="folHlink"/>
  <p:sldLayoutIdLst>
    <p:sldLayoutId id="2147483738" r:id="rId1"/>
    <p:sldLayoutId id="2147483739" r:id="rId2"/>
    <p:sldLayoutId id="2147483741" r:id="rId3"/>
    <p:sldLayoutId id="2147483742" r:id="rId4"/>
    <p:sldLayoutId id="2147483743" r:id="rId5"/>
    <p:sldLayoutId id="2147483744" r:id="rId6"/>
    <p:sldLayoutId id="2147483745" r:id="rId7"/>
    <p:sldLayoutId id="2147483746" r:id="rId8"/>
    <p:sldLayoutId id="2147483747" r:id="rId9"/>
    <p:sldLayoutId id="2147483749" r:id="rId10"/>
    <p:sldLayoutId id="2147483750" r:id="rId11"/>
    <p:sldLayoutId id="2147483751" r:id="rId12"/>
    <p:sldLayoutId id="2147483752" r:id="rId13"/>
  </p:sldLayoutIdLst>
  <p:transition>
    <p:fade/>
  </p:transition>
  <p:txStyles>
    <p:titleStyle>
      <a:lvl1pPr algn="l" defTabSz="914363" rtl="0" eaLnBrk="1" latinLnBrk="0" hangingPunct="1">
        <a:lnSpc>
          <a:spcPct val="90000"/>
        </a:lnSpc>
        <a:spcBef>
          <a:spcPct val="0"/>
        </a:spcBef>
        <a:buNone/>
        <a:defRPr lang="en-US" sz="4800" b="0" kern="1200" cap="none" spc="-100" baseline="0" dirty="0" smtClean="0">
          <a:ln w="3175">
            <a:noFill/>
          </a:ln>
          <a:solidFill>
            <a:schemeClr val="tx1"/>
          </a:solidFill>
          <a:effectLst/>
          <a:latin typeface="Calibri" pitchFamily="34" charset="0"/>
          <a:ea typeface="微軟正黑體" pitchFamily="34" charset="-120"/>
          <a:cs typeface="Arial" charset="0"/>
        </a:defRPr>
      </a:lvl1pPr>
    </p:titleStyle>
    <p:bodyStyle>
      <a:lvl1pPr marL="463550" indent="-463550" algn="l" defTabSz="914363" rtl="0" eaLnBrk="1" latinLnBrk="0" hangingPunct="1">
        <a:lnSpc>
          <a:spcPct val="90000"/>
        </a:lnSpc>
        <a:spcBef>
          <a:spcPct val="20000"/>
        </a:spcBef>
        <a:buSzPct val="120000"/>
        <a:buFontTx/>
        <a:buBlip>
          <a:blip r:embed="rId16"/>
        </a:buBlip>
        <a:defRPr sz="3200" kern="1200" baseline="0">
          <a:solidFill>
            <a:schemeClr val="tx1"/>
          </a:solidFill>
          <a:latin typeface="Calibri" pitchFamily="34" charset="0"/>
          <a:ea typeface="微軟正黑體" pitchFamily="34" charset="-120"/>
          <a:cs typeface="+mn-cs"/>
        </a:defRPr>
      </a:lvl1pPr>
      <a:lvl2pPr marL="833438" indent="-369888" algn="l" defTabSz="914363" rtl="0" eaLnBrk="1" latinLnBrk="0" hangingPunct="1">
        <a:lnSpc>
          <a:spcPct val="90000"/>
        </a:lnSpc>
        <a:spcBef>
          <a:spcPct val="20000"/>
        </a:spcBef>
        <a:buFontTx/>
        <a:buBlip>
          <a:blip r:embed="rId16"/>
        </a:buBlip>
        <a:defRPr sz="2800" kern="1200" baseline="0">
          <a:solidFill>
            <a:schemeClr val="tx1"/>
          </a:solidFill>
          <a:latin typeface="Calibri" pitchFamily="34" charset="0"/>
          <a:ea typeface="微軟正黑體" pitchFamily="34" charset="-120"/>
          <a:cs typeface="+mn-cs"/>
        </a:defRPr>
      </a:lvl2pPr>
      <a:lvl3pPr marL="1168400" indent="-346075" algn="l" defTabSz="914363" rtl="0" eaLnBrk="1" latinLnBrk="0" hangingPunct="1">
        <a:lnSpc>
          <a:spcPct val="90000"/>
        </a:lnSpc>
        <a:spcBef>
          <a:spcPct val="20000"/>
        </a:spcBef>
        <a:buFontTx/>
        <a:buBlip>
          <a:blip r:embed="rId16"/>
        </a:buBlip>
        <a:defRPr sz="2400" kern="1200" baseline="0">
          <a:solidFill>
            <a:schemeClr val="tx1"/>
          </a:solidFill>
          <a:latin typeface="Calibri" pitchFamily="34" charset="0"/>
          <a:ea typeface="微軟正黑體" pitchFamily="34" charset="-120"/>
          <a:cs typeface="+mn-cs"/>
        </a:defRPr>
      </a:lvl3pPr>
      <a:lvl4pPr marL="1516063" indent="-347663" algn="l" defTabSz="914363" rtl="0" eaLnBrk="1" latinLnBrk="0" hangingPunct="1">
        <a:lnSpc>
          <a:spcPct val="90000"/>
        </a:lnSpc>
        <a:spcBef>
          <a:spcPct val="20000"/>
        </a:spcBef>
        <a:buFontTx/>
        <a:buBlip>
          <a:blip r:embed="rId16"/>
        </a:buBlip>
        <a:defRPr sz="2400" kern="1200" baseline="0">
          <a:solidFill>
            <a:schemeClr val="tx1"/>
          </a:solidFill>
          <a:latin typeface="Calibri" pitchFamily="34" charset="0"/>
          <a:ea typeface="微軟正黑體" pitchFamily="34" charset="-120"/>
          <a:cs typeface="+mn-cs"/>
        </a:defRPr>
      </a:lvl4pPr>
      <a:lvl5pPr marL="1852613" indent="-325438" algn="l" defTabSz="914363" rtl="0" eaLnBrk="1" latinLnBrk="0" hangingPunct="1">
        <a:lnSpc>
          <a:spcPct val="90000"/>
        </a:lnSpc>
        <a:spcBef>
          <a:spcPct val="20000"/>
        </a:spcBef>
        <a:buFontTx/>
        <a:buBlip>
          <a:blip r:embed="rId16"/>
        </a:buBlip>
        <a:defRPr sz="2400" kern="1200" baseline="0">
          <a:solidFill>
            <a:schemeClr val="tx1"/>
          </a:solidFill>
          <a:latin typeface="Calibri" pitchFamily="34" charset="0"/>
          <a:ea typeface="微軟正黑體" pitchFamily="34" charset="-120"/>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haredderrick.blogspot.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3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33.jpe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3.xml"/><Relationship Id="rId6" Type="http://schemas.openxmlformats.org/officeDocument/2006/relationships/image" Target="../media/image34.png"/><Relationship Id="rId5" Type="http://schemas.openxmlformats.org/officeDocument/2006/relationships/image" Target="../media/image19.png"/><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26.png"/><Relationship Id="rId1" Type="http://schemas.openxmlformats.org/officeDocument/2006/relationships/slideLayout" Target="../slideLayouts/slideLayout3.xml"/><Relationship Id="rId5" Type="http://schemas.openxmlformats.org/officeDocument/2006/relationships/image" Target="../media/image40.png"/><Relationship Id="rId4" Type="http://schemas.openxmlformats.org/officeDocument/2006/relationships/image" Target="../media/image39.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3.xml"/><Relationship Id="rId1" Type="http://schemas.openxmlformats.org/officeDocument/2006/relationships/tags" Target="../tags/tag1.xml"/></Relationships>
</file>

<file path=ppt/slides/_rels/slide4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6.xml"/><Relationship Id="rId5" Type="http://schemas.openxmlformats.org/officeDocument/2006/relationships/image" Target="../media/image43.png"/><Relationship Id="rId4" Type="http://schemas.openxmlformats.org/officeDocument/2006/relationships/image" Target="../media/image42.png"/></Relationships>
</file>

<file path=ppt/slides/_rels/slide4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43.png"/></Relationships>
</file>

<file path=ppt/slides/_rels/slide5.xml.rels><?xml version="1.0" encoding="UTF-8" standalone="yes"?>
<Relationships xmlns="http://schemas.openxmlformats.org/package/2006/relationships"><Relationship Id="rId8" Type="http://schemas.openxmlformats.org/officeDocument/2006/relationships/oleObject" Target="../embeddings/Microsoft_Office_Excel_97-2003____2.xls"/><Relationship Id="rId3" Type="http://schemas.openxmlformats.org/officeDocument/2006/relationships/notesSlide" Target="../notesSlides/notesSlide2.xml"/><Relationship Id="rId7" Type="http://schemas.openxmlformats.org/officeDocument/2006/relationships/image" Target="../media/image15.png"/><Relationship Id="rId2" Type="http://schemas.openxmlformats.org/officeDocument/2006/relationships/slideLayout" Target="../slideLayouts/slideLayout3.xml"/><Relationship Id="rId1" Type="http://schemas.openxmlformats.org/officeDocument/2006/relationships/vmlDrawing" Target="../drawings/vmlDrawing1.vml"/><Relationship Id="rId6" Type="http://schemas.openxmlformats.org/officeDocument/2006/relationships/image" Target="../media/image14.png"/><Relationship Id="rId5" Type="http://schemas.openxmlformats.org/officeDocument/2006/relationships/oleObject" Target="../embeddings/Microsoft_Office_Excel_97-2003____1.xls"/><Relationship Id="rId10" Type="http://schemas.openxmlformats.org/officeDocument/2006/relationships/oleObject" Target="../embeddings/Microsoft_Office_Excel_97-2003____3.xls"/><Relationship Id="rId4" Type="http://schemas.openxmlformats.org/officeDocument/2006/relationships/image" Target="../media/image13.png"/><Relationship Id="rId9" Type="http://schemas.openxmlformats.org/officeDocument/2006/relationships/chart" Target="../charts/chart1.xml"/></Relationships>
</file>

<file path=ppt/slides/_rels/slide5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43.png"/></Relationships>
</file>

<file path=ppt/slides/_rels/slide5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43.pn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43.png"/></Relationships>
</file>

<file path=ppt/slides/_rels/slide5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8.xml"/><Relationship Id="rId1" Type="http://schemas.openxmlformats.org/officeDocument/2006/relationships/slideLayout" Target="../slideLayouts/slideLayout13.xml"/><Relationship Id="rId4" Type="http://schemas.openxmlformats.org/officeDocument/2006/relationships/image" Target="../media/image43.png"/></Relationships>
</file>

<file path=ppt/slides/_rels/slide55.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46.emf"/><Relationship Id="rId2" Type="http://schemas.openxmlformats.org/officeDocument/2006/relationships/notesSlide" Target="../notesSlides/notesSlide29.xml"/><Relationship Id="rId1" Type="http://schemas.openxmlformats.org/officeDocument/2006/relationships/slideLayout" Target="../slideLayouts/slideLayout13.xml"/><Relationship Id="rId6" Type="http://schemas.openxmlformats.org/officeDocument/2006/relationships/image" Target="../media/image45.emf"/><Relationship Id="rId5" Type="http://schemas.openxmlformats.org/officeDocument/2006/relationships/image" Target="../media/image44.png"/><Relationship Id="rId4" Type="http://schemas.openxmlformats.org/officeDocument/2006/relationships/image" Target="../media/image43.png"/></Relationships>
</file>

<file path=ppt/slides/_rels/slide5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0.xml"/><Relationship Id="rId1" Type="http://schemas.openxmlformats.org/officeDocument/2006/relationships/slideLayout" Target="../slideLayouts/slideLayout13.xml"/><Relationship Id="rId5" Type="http://schemas.openxmlformats.org/officeDocument/2006/relationships/image" Target="../media/image43.png"/><Relationship Id="rId4" Type="http://schemas.openxmlformats.org/officeDocument/2006/relationships/image" Target="../media/image42.png"/></Relationships>
</file>

<file path=ppt/slides/_rels/slide5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1.xml"/><Relationship Id="rId1" Type="http://schemas.openxmlformats.org/officeDocument/2006/relationships/slideLayout" Target="../slideLayouts/slideLayout13.xml"/><Relationship Id="rId4" Type="http://schemas.openxmlformats.org/officeDocument/2006/relationships/image" Target="../media/image43.png"/></Relationships>
</file>

<file path=ppt/slides/_rels/slide6.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3.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9663" y="1416051"/>
            <a:ext cx="7681913" cy="1523495"/>
          </a:xfrm>
        </p:spPr>
        <p:txBody>
          <a:bodyPr/>
          <a:lstStyle/>
          <a:p>
            <a:r>
              <a:rPr altLang="zh-TW" dirty="0" smtClean="0"/>
              <a:t> SQL Server 2008 </a:t>
            </a:r>
            <a:r>
              <a:rPr lang="zh-TW" altLang="en-US" dirty="0" smtClean="0"/>
              <a:t>資料庫開發</a:t>
            </a:r>
            <a:endParaRPr lang="en-US" dirty="0">
              <a:ea typeface="微軟正黑體" pitchFamily="34" charset="-120"/>
            </a:endParaRPr>
          </a:p>
        </p:txBody>
      </p:sp>
      <p:sp>
        <p:nvSpPr>
          <p:cNvPr id="3" name="Subtitle 2"/>
          <p:cNvSpPr>
            <a:spLocks noGrp="1"/>
          </p:cNvSpPr>
          <p:nvPr>
            <p:ph type="subTitle" idx="1"/>
          </p:nvPr>
        </p:nvSpPr>
        <p:spPr/>
        <p:txBody>
          <a:bodyPr/>
          <a:lstStyle/>
          <a:p>
            <a:r>
              <a:rPr lang="zh-TW" altLang="en-US" dirty="0" smtClean="0">
                <a:ea typeface="微軟正黑體" pitchFamily="34" charset="-120"/>
              </a:rPr>
              <a:t>陳俊宇</a:t>
            </a:r>
            <a:r>
              <a:rPr lang="en-US" altLang="zh-TW" dirty="0" smtClean="0"/>
              <a:t> </a:t>
            </a:r>
            <a:r>
              <a:rPr lang="en-US" altLang="zh-TW" dirty="0" smtClean="0">
                <a:ea typeface="微軟正黑體" pitchFamily="34" charset="-120"/>
                <a:hlinkClick r:id="rId3"/>
              </a:rPr>
              <a:t>http://sharedderrick.blogspot.com/</a:t>
            </a:r>
            <a:endParaRPr lang="en-US" altLang="zh-TW" dirty="0" smtClean="0">
              <a:ea typeface="微軟正黑體" pitchFamily="34" charset="-120"/>
            </a:endParaRPr>
          </a:p>
          <a:p>
            <a:pPr>
              <a:lnSpc>
                <a:spcPct val="150000"/>
              </a:lnSpc>
            </a:pPr>
            <a:r>
              <a:rPr lang="zh-TW" altLang="en-US" dirty="0" smtClean="0"/>
              <a:t>精誠公司 恆逸資訊</a:t>
            </a:r>
            <a:endParaRPr lang="en-US" dirty="0">
              <a:ea typeface="微軟正黑體" pitchFamily="34" charset="-120"/>
            </a:endParaRPr>
          </a:p>
        </p:txBody>
      </p:sp>
      <p:sp>
        <p:nvSpPr>
          <p:cNvPr id="5" name="Text Placeholder 8"/>
          <p:cNvSpPr txBox="1">
            <a:spLocks/>
          </p:cNvSpPr>
          <p:nvPr/>
        </p:nvSpPr>
        <p:spPr>
          <a:xfrm>
            <a:off x="729663" y="228600"/>
            <a:ext cx="3838575" cy="276999"/>
          </a:xfrm>
          <a:prstGeom prst="rect">
            <a:avLst/>
          </a:prstGeom>
        </p:spPr>
        <p:txBody>
          <a:bodyPr/>
          <a:lstStyle/>
          <a:p>
            <a:pPr marL="463550" lvl="0" indent="-463550">
              <a:lnSpc>
                <a:spcPct val="90000"/>
              </a:lnSpc>
              <a:spcBef>
                <a:spcPct val="20000"/>
              </a:spcBef>
              <a:buSzPct val="120000"/>
              <a:defRPr/>
            </a:pPr>
            <a:endParaRPr kumimoji="0" lang="en-US" sz="2000" b="0" i="0" u="none" strike="noStrike" kern="1200" cap="none" spc="0" normalizeH="0" baseline="0" noProof="0" dirty="0">
              <a:ln>
                <a:noFill/>
              </a:ln>
              <a:solidFill>
                <a:schemeClr val="tx1"/>
              </a:solidFill>
              <a:effectLst/>
              <a:uLnTx/>
              <a:uFillTx/>
              <a:latin typeface="Calibri" pitchFamily="34" charset="0"/>
              <a:ea typeface="+mn-ea"/>
              <a:cs typeface="+mn-cs"/>
            </a:endParaRPr>
          </a:p>
        </p:txBody>
      </p:sp>
      <p:pic>
        <p:nvPicPr>
          <p:cNvPr id="6" name="Picture 641" descr="C:\Users\a-sseim.REDMOND\Desktop\SQL08_v_rgb_r.png"/>
          <p:cNvPicPr>
            <a:picLocks noChangeAspect="1" noChangeArrowheads="1"/>
          </p:cNvPicPr>
          <p:nvPr/>
        </p:nvPicPr>
        <p:blipFill>
          <a:blip r:embed="rId4"/>
          <a:srcRect l="24626" r="27409" b="28601"/>
          <a:stretch>
            <a:fillRect/>
          </a:stretch>
        </p:blipFill>
        <p:spPr bwMode="auto">
          <a:xfrm>
            <a:off x="6134104" y="4786322"/>
            <a:ext cx="1219200" cy="1132114"/>
          </a:xfrm>
          <a:prstGeom prst="rect">
            <a:avLst/>
          </a:prstGeom>
          <a:noFill/>
          <a:effectLst>
            <a:outerShdw blurRad="50800" dist="38100" dir="5400000" algn="t" rotWithShape="0">
              <a:prstClr val="black">
                <a:alpha val="40000"/>
              </a:prstClr>
            </a:outerShdw>
          </a:effectLst>
        </p:spPr>
      </p:pic>
      <p:pic>
        <p:nvPicPr>
          <p:cNvPr id="7" name="Picture 2"/>
          <p:cNvPicPr>
            <a:picLocks noChangeAspect="1" noChangeArrowheads="1"/>
          </p:cNvPicPr>
          <p:nvPr/>
        </p:nvPicPr>
        <p:blipFill>
          <a:blip r:embed="rId5"/>
          <a:srcRect/>
          <a:stretch>
            <a:fillRect/>
          </a:stretch>
        </p:blipFill>
        <p:spPr bwMode="auto">
          <a:xfrm>
            <a:off x="5143504" y="5827244"/>
            <a:ext cx="3956050" cy="8382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新的日期時間資料類型</a:t>
            </a:r>
            <a:endParaRPr lang="zh-TW" altLang="en-US" dirty="0"/>
          </a:p>
        </p:txBody>
      </p:sp>
      <p:sp>
        <p:nvSpPr>
          <p:cNvPr id="3" name="內容版面配置區 2"/>
          <p:cNvSpPr>
            <a:spLocks noGrp="1"/>
          </p:cNvSpPr>
          <p:nvPr>
            <p:ph idx="1"/>
          </p:nvPr>
        </p:nvSpPr>
        <p:spPr>
          <a:xfrm>
            <a:off x="381000" y="1412875"/>
            <a:ext cx="8382000" cy="5102935"/>
          </a:xfrm>
        </p:spPr>
        <p:txBody>
          <a:bodyPr/>
          <a:lstStyle/>
          <a:p>
            <a:r>
              <a:rPr lang="en-US" altLang="zh-TW" dirty="0" smtClean="0"/>
              <a:t>DATE</a:t>
            </a:r>
          </a:p>
          <a:p>
            <a:pPr lvl="1"/>
            <a:r>
              <a:rPr lang="zh-TW" altLang="en-US" dirty="0" smtClean="0"/>
              <a:t>僅存放日期</a:t>
            </a:r>
            <a:endParaRPr lang="en-US" altLang="zh-TW" dirty="0" smtClean="0"/>
          </a:p>
          <a:p>
            <a:pPr lvl="2"/>
            <a:r>
              <a:rPr lang="zh-TW" altLang="en-US" dirty="0" smtClean="0"/>
              <a:t>西元 </a:t>
            </a:r>
            <a:r>
              <a:rPr lang="en-US" altLang="zh-TW" dirty="0" smtClean="0"/>
              <a:t>1 </a:t>
            </a:r>
            <a:r>
              <a:rPr lang="zh-TW" altLang="en-US" dirty="0" smtClean="0"/>
              <a:t>年 </a:t>
            </a:r>
            <a:r>
              <a:rPr lang="en-US" altLang="zh-TW" dirty="0" smtClean="0"/>
              <a:t>1 </a:t>
            </a:r>
            <a:r>
              <a:rPr lang="zh-TW" altLang="en-US" dirty="0" smtClean="0"/>
              <a:t>月 </a:t>
            </a:r>
            <a:r>
              <a:rPr lang="en-US" altLang="zh-TW" dirty="0" smtClean="0"/>
              <a:t>1 </a:t>
            </a:r>
            <a:r>
              <a:rPr lang="zh-TW" altLang="en-US" dirty="0" smtClean="0"/>
              <a:t>日到西元 </a:t>
            </a:r>
            <a:r>
              <a:rPr lang="en-US" altLang="zh-TW" dirty="0" smtClean="0"/>
              <a:t>9999 </a:t>
            </a:r>
            <a:r>
              <a:rPr lang="zh-TW" altLang="en-US" dirty="0" smtClean="0"/>
              <a:t>年 </a:t>
            </a:r>
            <a:r>
              <a:rPr lang="en-US" altLang="zh-TW" dirty="0" smtClean="0"/>
              <a:t>12 </a:t>
            </a:r>
            <a:r>
              <a:rPr lang="zh-TW" altLang="en-US" dirty="0" smtClean="0"/>
              <a:t>月 </a:t>
            </a:r>
            <a:r>
              <a:rPr lang="en-US" altLang="zh-TW" dirty="0" smtClean="0"/>
              <a:t>31 </a:t>
            </a:r>
            <a:r>
              <a:rPr lang="zh-TW" altLang="en-US" dirty="0" smtClean="0"/>
              <a:t>日</a:t>
            </a:r>
            <a:endParaRPr lang="en-US" altLang="zh-TW" dirty="0" smtClean="0"/>
          </a:p>
          <a:p>
            <a:pPr lvl="1"/>
            <a:r>
              <a:rPr lang="zh-TW" altLang="en-US" dirty="0" smtClean="0"/>
              <a:t>支援四或兩位數年份</a:t>
            </a:r>
            <a:endParaRPr lang="en-US" altLang="zh-TW" dirty="0" smtClean="0"/>
          </a:p>
          <a:p>
            <a:pPr lvl="2"/>
            <a:r>
              <a:rPr lang="zh-TW" altLang="en-US" dirty="0" smtClean="0"/>
              <a:t>請盡可能使用四位數年份。若要從 </a:t>
            </a:r>
            <a:r>
              <a:rPr lang="en-US" altLang="zh-TW" dirty="0" smtClean="0"/>
              <a:t>0001 </a:t>
            </a:r>
            <a:r>
              <a:rPr lang="zh-TW" altLang="en-US" dirty="0" smtClean="0"/>
              <a:t>到 </a:t>
            </a:r>
            <a:r>
              <a:rPr lang="en-US" altLang="zh-TW" dirty="0" smtClean="0"/>
              <a:t>9999 </a:t>
            </a:r>
            <a:r>
              <a:rPr lang="zh-TW" altLang="en-US" dirty="0" smtClean="0"/>
              <a:t>中指定一個整數來表示截止年份，以便將兩位數年份解譯為四位數年份，請使用 </a:t>
            </a:r>
            <a:r>
              <a:rPr lang="en-US" altLang="zh-TW" dirty="0" smtClean="0"/>
              <a:t>two digit year cutoff </a:t>
            </a:r>
            <a:r>
              <a:rPr lang="zh-TW" altLang="en-US" dirty="0" smtClean="0"/>
              <a:t>選項。</a:t>
            </a:r>
            <a:endParaRPr lang="en-US" altLang="zh-TW" dirty="0" smtClean="0"/>
          </a:p>
          <a:p>
            <a:r>
              <a:rPr lang="en-US" altLang="zh-TW" dirty="0" smtClean="0"/>
              <a:t>TIME</a:t>
            </a:r>
          </a:p>
          <a:p>
            <a:pPr lvl="1"/>
            <a:r>
              <a:rPr lang="zh-TW" altLang="en-US" dirty="0" smtClean="0"/>
              <a:t>僅存放時間</a:t>
            </a:r>
            <a:endParaRPr lang="en-US" altLang="zh-TW" dirty="0" smtClean="0"/>
          </a:p>
          <a:p>
            <a:pPr lvl="2"/>
            <a:r>
              <a:rPr lang="en-US" altLang="zh-TW" dirty="0" smtClean="0"/>
              <a:t>00:00:00.0000000 </a:t>
            </a:r>
            <a:r>
              <a:rPr lang="zh-TW" altLang="en-US" dirty="0" smtClean="0"/>
              <a:t>到 </a:t>
            </a:r>
            <a:r>
              <a:rPr lang="en-US" altLang="zh-TW" dirty="0" smtClean="0"/>
              <a:t>23:59:59.9999999</a:t>
            </a:r>
          </a:p>
          <a:p>
            <a:pPr lvl="2"/>
            <a:r>
              <a:rPr lang="zh-TW" altLang="en-US" dirty="0" smtClean="0"/>
              <a:t>定義一天的時間。不含時區感知，</a:t>
            </a:r>
            <a:r>
              <a:rPr lang="en-US" altLang="zh-TW" dirty="0" smtClean="0"/>
              <a:t>24 </a:t>
            </a:r>
            <a:r>
              <a:rPr lang="zh-TW" altLang="en-US" dirty="0" smtClean="0"/>
              <a:t>小時制</a:t>
            </a:r>
            <a:endParaRPr lang="en-US" altLang="zh-TW" dirty="0" smtClean="0"/>
          </a:p>
          <a:p>
            <a:pPr lvl="2"/>
            <a:r>
              <a:rPr lang="zh-TW" altLang="en-US" dirty="0" smtClean="0"/>
              <a:t>精確度：</a:t>
            </a:r>
            <a:r>
              <a:rPr lang="en-US" altLang="zh-TW" dirty="0" smtClean="0"/>
              <a:t>100 </a:t>
            </a:r>
            <a:r>
              <a:rPr lang="zh-TW" altLang="en-US" dirty="0" smtClean="0"/>
              <a:t>奈秒</a:t>
            </a:r>
            <a:r>
              <a:rPr lang="en-US" altLang="zh-TW" dirty="0" smtClean="0"/>
              <a:t>(</a:t>
            </a:r>
            <a:r>
              <a:rPr lang="zh-TW" altLang="en-US" dirty="0" smtClean="0"/>
              <a:t>預設值</a:t>
            </a:r>
            <a:r>
              <a:rPr lang="en-US" altLang="zh-TW" dirty="0" smtClean="0"/>
              <a:t>)</a:t>
            </a:r>
            <a:r>
              <a:rPr lang="zh-TW" altLang="en-US" dirty="0" smtClean="0"/>
              <a:t>，變動調整</a:t>
            </a:r>
            <a:endParaRPr lang="zh-TW" altLang="en-US" dirty="0"/>
          </a:p>
        </p:txBody>
      </p:sp>
    </p:spTree>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新的日期時間資料類型</a:t>
            </a:r>
            <a:endParaRPr lang="zh-TW" altLang="en-US" dirty="0"/>
          </a:p>
        </p:txBody>
      </p:sp>
      <p:sp>
        <p:nvSpPr>
          <p:cNvPr id="3" name="內容版面配置區 2"/>
          <p:cNvSpPr>
            <a:spLocks noGrp="1"/>
          </p:cNvSpPr>
          <p:nvPr>
            <p:ph idx="1"/>
          </p:nvPr>
        </p:nvSpPr>
        <p:spPr>
          <a:xfrm>
            <a:off x="381000" y="1412875"/>
            <a:ext cx="8382000" cy="5445125"/>
          </a:xfrm>
        </p:spPr>
        <p:txBody>
          <a:bodyPr>
            <a:normAutofit fontScale="92500"/>
          </a:bodyPr>
          <a:lstStyle/>
          <a:p>
            <a:r>
              <a:rPr lang="en-US" altLang="zh-TW" dirty="0" smtClean="0"/>
              <a:t>DATETIME2</a:t>
            </a:r>
          </a:p>
          <a:p>
            <a:pPr lvl="1"/>
            <a:r>
              <a:rPr lang="zh-TW" altLang="en-US" dirty="0" smtClean="0"/>
              <a:t>可視為現有 </a:t>
            </a:r>
            <a:r>
              <a:rPr lang="en-US" altLang="zh-TW" dirty="0" err="1" smtClean="0"/>
              <a:t>datetime</a:t>
            </a:r>
            <a:r>
              <a:rPr lang="en-US" altLang="zh-TW" dirty="0" smtClean="0"/>
              <a:t> </a:t>
            </a:r>
            <a:r>
              <a:rPr lang="zh-TW" altLang="en-US" dirty="0" smtClean="0"/>
              <a:t>類型的延伸模組</a:t>
            </a:r>
          </a:p>
          <a:p>
            <a:pPr lvl="1"/>
            <a:r>
              <a:rPr lang="zh-TW" altLang="en-US" dirty="0" smtClean="0"/>
              <a:t>範圍</a:t>
            </a:r>
            <a:endParaRPr lang="en-US" altLang="zh-TW" dirty="0" smtClean="0"/>
          </a:p>
          <a:p>
            <a:pPr lvl="2"/>
            <a:r>
              <a:rPr lang="zh-TW" altLang="en-US" dirty="0" smtClean="0"/>
              <a:t>日期範圍：西元 </a:t>
            </a:r>
            <a:r>
              <a:rPr lang="en-US" altLang="zh-TW" dirty="0" smtClean="0"/>
              <a:t>1 </a:t>
            </a:r>
            <a:r>
              <a:rPr lang="zh-TW" altLang="en-US" dirty="0" smtClean="0"/>
              <a:t>年 </a:t>
            </a:r>
            <a:r>
              <a:rPr lang="en-US" altLang="zh-TW" dirty="0" smtClean="0"/>
              <a:t>1 </a:t>
            </a:r>
            <a:r>
              <a:rPr lang="zh-TW" altLang="en-US" dirty="0" smtClean="0"/>
              <a:t>月 </a:t>
            </a:r>
            <a:r>
              <a:rPr lang="en-US" altLang="zh-TW" dirty="0" smtClean="0"/>
              <a:t>1 </a:t>
            </a:r>
            <a:r>
              <a:rPr lang="zh-TW" altLang="en-US" dirty="0" smtClean="0"/>
              <a:t>日到西元 </a:t>
            </a:r>
            <a:r>
              <a:rPr lang="en-US" altLang="zh-TW" dirty="0" smtClean="0"/>
              <a:t>9999 </a:t>
            </a:r>
            <a:r>
              <a:rPr lang="zh-TW" altLang="en-US" dirty="0" smtClean="0"/>
              <a:t>年 </a:t>
            </a:r>
            <a:r>
              <a:rPr lang="en-US" altLang="zh-TW" dirty="0" smtClean="0"/>
              <a:t>12 </a:t>
            </a:r>
            <a:r>
              <a:rPr lang="zh-TW" altLang="en-US" dirty="0" smtClean="0"/>
              <a:t>月 </a:t>
            </a:r>
            <a:r>
              <a:rPr lang="en-US" altLang="zh-TW" dirty="0" smtClean="0"/>
              <a:t>31 </a:t>
            </a:r>
            <a:r>
              <a:rPr lang="zh-TW" altLang="en-US" dirty="0" smtClean="0"/>
              <a:t>日</a:t>
            </a:r>
          </a:p>
          <a:p>
            <a:pPr lvl="2"/>
            <a:r>
              <a:rPr lang="zh-TW" altLang="en-US" dirty="0" smtClean="0"/>
              <a:t>時間範圍：</a:t>
            </a:r>
            <a:r>
              <a:rPr lang="en-US" altLang="zh-TW" dirty="0" smtClean="0"/>
              <a:t>00:00:00 </a:t>
            </a:r>
            <a:r>
              <a:rPr lang="zh-TW" altLang="en-US" dirty="0" smtClean="0"/>
              <a:t>到 </a:t>
            </a:r>
            <a:r>
              <a:rPr lang="en-US" altLang="zh-TW" dirty="0" smtClean="0"/>
              <a:t>23:59:59.9999999</a:t>
            </a:r>
          </a:p>
          <a:p>
            <a:pPr lvl="2"/>
            <a:r>
              <a:rPr lang="zh-TW" altLang="en-US" dirty="0" smtClean="0"/>
              <a:t>精確度：</a:t>
            </a:r>
            <a:r>
              <a:rPr lang="en-US" altLang="zh-TW" dirty="0" smtClean="0"/>
              <a:t>100 </a:t>
            </a:r>
            <a:r>
              <a:rPr lang="zh-TW" altLang="en-US" dirty="0" smtClean="0"/>
              <a:t>奈秒，變動調整</a:t>
            </a:r>
            <a:endParaRPr lang="en-US" altLang="zh-TW" dirty="0" smtClean="0"/>
          </a:p>
          <a:p>
            <a:r>
              <a:rPr lang="en-US" altLang="zh-TW" dirty="0" smtClean="0"/>
              <a:t>DATETIMEOFFSET</a:t>
            </a:r>
          </a:p>
          <a:p>
            <a:pPr lvl="1"/>
            <a:r>
              <a:rPr lang="zh-TW" altLang="en-US" dirty="0" smtClean="0"/>
              <a:t>具有時區感知，</a:t>
            </a:r>
            <a:r>
              <a:rPr lang="en-US" altLang="zh-TW" dirty="0" smtClean="0"/>
              <a:t>24 </a:t>
            </a:r>
            <a:r>
              <a:rPr lang="zh-TW" altLang="en-US" dirty="0" smtClean="0"/>
              <a:t>小時制</a:t>
            </a:r>
            <a:endParaRPr lang="en-US" altLang="zh-TW" dirty="0" smtClean="0"/>
          </a:p>
          <a:p>
            <a:pPr lvl="1"/>
            <a:r>
              <a:rPr lang="zh-TW" altLang="en-US" dirty="0" smtClean="0"/>
              <a:t>日期、時間範圍、精確度，同於：</a:t>
            </a:r>
            <a:r>
              <a:rPr lang="en-US" altLang="zh-TW" dirty="0" smtClean="0"/>
              <a:t>DATETIME2</a:t>
            </a:r>
          </a:p>
          <a:p>
            <a:pPr lvl="1"/>
            <a:r>
              <a:rPr lang="zh-TW" altLang="en-US" dirty="0" smtClean="0"/>
              <a:t>世界標準時間</a:t>
            </a:r>
            <a:r>
              <a:rPr lang="en-US" altLang="zh-TW" dirty="0" smtClean="0"/>
              <a:t>(Coordinated Universal Time</a:t>
            </a:r>
            <a:r>
              <a:rPr lang="zh-TW" altLang="en-US" dirty="0" smtClean="0"/>
              <a:t>，</a:t>
            </a:r>
            <a:r>
              <a:rPr lang="en-US" altLang="zh-TW" dirty="0" smtClean="0"/>
              <a:t>UTC)</a:t>
            </a:r>
          </a:p>
          <a:p>
            <a:pPr lvl="2"/>
            <a:r>
              <a:rPr lang="zh-TW" altLang="en-US" dirty="0" smtClean="0"/>
              <a:t>格林威治標準時間</a:t>
            </a:r>
            <a:r>
              <a:rPr lang="en-US" altLang="zh-TW" dirty="0" smtClean="0"/>
              <a:t>(GMT)</a:t>
            </a:r>
            <a:r>
              <a:rPr lang="zh-TW" altLang="en-US" dirty="0" smtClean="0"/>
              <a:t>時區、台北時區是</a:t>
            </a:r>
            <a:r>
              <a:rPr lang="en-US" altLang="zh-TW" dirty="0" smtClean="0"/>
              <a:t>(GMT +08:00)</a:t>
            </a:r>
          </a:p>
          <a:p>
            <a:pPr lvl="1"/>
            <a:r>
              <a:rPr lang="zh-TW" altLang="en-US" dirty="0" smtClean="0"/>
              <a:t>未支援日光節約感知</a:t>
            </a:r>
            <a:r>
              <a:rPr lang="en-US" altLang="zh-TW" dirty="0" smtClean="0"/>
              <a:t>(daylight saving time</a:t>
            </a:r>
            <a:r>
              <a:rPr lang="zh-TW" altLang="en-US" dirty="0" smtClean="0"/>
              <a:t>，</a:t>
            </a:r>
            <a:r>
              <a:rPr lang="en-US" altLang="zh-TW" dirty="0" smtClean="0"/>
              <a:t>DST)</a:t>
            </a:r>
            <a:endParaRPr lang="zh-TW" altLang="en-US" dirty="0"/>
          </a:p>
        </p:txBody>
      </p:sp>
      <p:pic>
        <p:nvPicPr>
          <p:cNvPr id="4" name="Picture 3" descr="C:\Program Files\Microsoft Resource DVD Artwork\DVD_ART\Artwork_Imagery\HARDWARE_IMAGERY\Illustration - Misc Hardware\Miscellaneous\Connecting devices icon.png"/>
          <p:cNvPicPr>
            <a:picLocks noChangeAspect="1" noChangeArrowheads="1"/>
          </p:cNvPicPr>
          <p:nvPr/>
        </p:nvPicPr>
        <p:blipFill>
          <a:blip r:embed="rId3"/>
          <a:srcRect/>
          <a:stretch>
            <a:fillRect/>
          </a:stretch>
        </p:blipFill>
        <p:spPr bwMode="auto">
          <a:xfrm>
            <a:off x="7673319" y="76200"/>
            <a:ext cx="1394481" cy="1295400"/>
          </a:xfrm>
          <a:prstGeom prst="rect">
            <a:avLst/>
          </a:prstGeom>
          <a:noFill/>
        </p:spPr>
      </p:pic>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新的日期時間資料類型</a:t>
            </a:r>
            <a:endParaRPr lang="zh-TW" altLang="en-US" dirty="0"/>
          </a:p>
        </p:txBody>
      </p:sp>
      <p:pic>
        <p:nvPicPr>
          <p:cNvPr id="4" name="Picture 3" descr="C:\Program Files\Microsoft Resource DVD Artwork\DVD_ART\Artwork_Imagery\HARDWARE_IMAGERY\Illustration - Misc Hardware\Miscellaneous\Connecting devices icon.png"/>
          <p:cNvPicPr>
            <a:picLocks noChangeAspect="1" noChangeArrowheads="1"/>
          </p:cNvPicPr>
          <p:nvPr/>
        </p:nvPicPr>
        <p:blipFill>
          <a:blip r:embed="rId2"/>
          <a:srcRect/>
          <a:stretch>
            <a:fillRect/>
          </a:stretch>
        </p:blipFill>
        <p:spPr bwMode="auto">
          <a:xfrm>
            <a:off x="7673319" y="76200"/>
            <a:ext cx="1394481" cy="1295400"/>
          </a:xfrm>
          <a:prstGeom prst="rect">
            <a:avLst/>
          </a:prstGeom>
          <a:noFill/>
        </p:spPr>
      </p:pic>
      <p:graphicFrame>
        <p:nvGraphicFramePr>
          <p:cNvPr id="5" name="表格 4"/>
          <p:cNvGraphicFramePr>
            <a:graphicFrameLocks noGrp="1"/>
          </p:cNvGraphicFramePr>
          <p:nvPr/>
        </p:nvGraphicFramePr>
        <p:xfrm>
          <a:off x="32084" y="1476243"/>
          <a:ext cx="9067801" cy="3933957"/>
        </p:xfrm>
        <a:graphic>
          <a:graphicData uri="http://schemas.openxmlformats.org/drawingml/2006/table">
            <a:tbl>
              <a:tblPr>
                <a:tableStyleId>{3C2FFA5D-87B4-456A-9821-1D502468CF0F}</a:tableStyleId>
              </a:tblPr>
              <a:tblGrid>
                <a:gridCol w="1752600"/>
                <a:gridCol w="1905000"/>
                <a:gridCol w="3429000"/>
                <a:gridCol w="1022742"/>
                <a:gridCol w="958459"/>
              </a:tblGrid>
              <a:tr h="561845">
                <a:tc>
                  <a:txBody>
                    <a:bodyPr/>
                    <a:lstStyle/>
                    <a:p>
                      <a:pPr algn="ctr">
                        <a:spcAft>
                          <a:spcPts val="0"/>
                        </a:spcAft>
                      </a:pPr>
                      <a:r>
                        <a:rPr lang="zh-TW" sz="2000" b="1" kern="0" baseline="0" dirty="0" smtClean="0">
                          <a:solidFill>
                            <a:srgbClr val="FFFF00"/>
                          </a:solidFill>
                          <a:effectLst>
                            <a:outerShdw blurRad="38100" dist="38100" dir="2700000" algn="tl">
                              <a:srgbClr val="000000">
                                <a:alpha val="43137"/>
                              </a:srgbClr>
                            </a:outerShdw>
                          </a:effectLst>
                          <a:latin typeface="微軟正黑體" pitchFamily="34" charset="-120"/>
                          <a:ea typeface="微軟正黑體" pitchFamily="34" charset="-120"/>
                        </a:rPr>
                        <a:t>資料</a:t>
                      </a:r>
                      <a:r>
                        <a:rPr lang="zh-TW" altLang="en-US" sz="2000" b="1" kern="0" baseline="0" dirty="0" smtClean="0">
                          <a:solidFill>
                            <a:srgbClr val="FFFF00"/>
                          </a:solidFill>
                          <a:effectLst>
                            <a:outerShdw blurRad="38100" dist="38100" dir="2700000" algn="tl">
                              <a:srgbClr val="000000">
                                <a:alpha val="43137"/>
                              </a:srgbClr>
                            </a:outerShdw>
                          </a:effectLst>
                          <a:latin typeface="微軟正黑體" pitchFamily="34" charset="-120"/>
                          <a:ea typeface="微軟正黑體" pitchFamily="34" charset="-120"/>
                        </a:rPr>
                        <a:t>類型</a:t>
                      </a:r>
                      <a:endParaRPr lang="zh-TW" sz="2000" b="1" kern="100" baseline="0" dirty="0">
                        <a:solidFill>
                          <a:srgbClr val="FFFF00"/>
                        </a:solidFill>
                        <a:effectLst>
                          <a:outerShdw blurRad="38100" dist="38100" dir="2700000" algn="tl">
                            <a:srgbClr val="000000">
                              <a:alpha val="43137"/>
                            </a:srgbClr>
                          </a:outerShdw>
                        </a:effectLst>
                        <a:latin typeface="微軟正黑體" pitchFamily="34" charset="-120"/>
                        <a:ea typeface="微軟正黑體" pitchFamily="34" charset="-120"/>
                        <a:cs typeface="Times New Roman"/>
                      </a:endParaRPr>
                    </a:p>
                  </a:txBody>
                  <a:tcPr marL="68580" marR="68580" marT="0" marB="0" anchor="ctr">
                    <a:solidFill>
                      <a:srgbClr val="0070C0"/>
                    </a:solidFill>
                  </a:tcPr>
                </a:tc>
                <a:tc>
                  <a:txBody>
                    <a:bodyPr/>
                    <a:lstStyle/>
                    <a:p>
                      <a:pPr algn="ctr">
                        <a:spcAft>
                          <a:spcPts val="0"/>
                        </a:spcAft>
                      </a:pPr>
                      <a:r>
                        <a:rPr lang="zh-TW" sz="2000" b="1" kern="0" baseline="0" dirty="0">
                          <a:solidFill>
                            <a:srgbClr val="FFFF00"/>
                          </a:solidFill>
                          <a:effectLst>
                            <a:outerShdw blurRad="38100" dist="38100" dir="2700000" algn="tl">
                              <a:srgbClr val="000000">
                                <a:alpha val="43137"/>
                              </a:srgbClr>
                            </a:outerShdw>
                          </a:effectLst>
                          <a:latin typeface="微軟正黑體" pitchFamily="34" charset="-120"/>
                          <a:ea typeface="微軟正黑體" pitchFamily="34" charset="-120"/>
                        </a:rPr>
                        <a:t>格式</a:t>
                      </a:r>
                      <a:endParaRPr lang="zh-TW" sz="2000" b="1" kern="100" baseline="0" dirty="0">
                        <a:solidFill>
                          <a:srgbClr val="FFFF00"/>
                        </a:solidFill>
                        <a:effectLst>
                          <a:outerShdw blurRad="38100" dist="38100" dir="2700000" algn="tl">
                            <a:srgbClr val="000000">
                              <a:alpha val="43137"/>
                            </a:srgbClr>
                          </a:outerShdw>
                        </a:effectLst>
                        <a:latin typeface="微軟正黑體" pitchFamily="34" charset="-120"/>
                        <a:ea typeface="微軟正黑體" pitchFamily="34" charset="-120"/>
                        <a:cs typeface="Times New Roman"/>
                      </a:endParaRPr>
                    </a:p>
                  </a:txBody>
                  <a:tcPr marL="68580" marR="68580" marT="0" marB="0" anchor="ctr">
                    <a:solidFill>
                      <a:srgbClr val="0070C0"/>
                    </a:solidFill>
                  </a:tcPr>
                </a:tc>
                <a:tc>
                  <a:txBody>
                    <a:bodyPr/>
                    <a:lstStyle/>
                    <a:p>
                      <a:pPr algn="ctr">
                        <a:spcAft>
                          <a:spcPts val="0"/>
                        </a:spcAft>
                      </a:pPr>
                      <a:r>
                        <a:rPr lang="zh-TW" sz="2000" b="1" kern="0" baseline="0">
                          <a:solidFill>
                            <a:srgbClr val="FFFF00"/>
                          </a:solidFill>
                          <a:effectLst>
                            <a:outerShdw blurRad="38100" dist="38100" dir="2700000" algn="tl">
                              <a:srgbClr val="000000">
                                <a:alpha val="43137"/>
                              </a:srgbClr>
                            </a:outerShdw>
                          </a:effectLst>
                          <a:latin typeface="微軟正黑體" pitchFamily="34" charset="-120"/>
                          <a:ea typeface="微軟正黑體" pitchFamily="34" charset="-120"/>
                        </a:rPr>
                        <a:t>範圍</a:t>
                      </a:r>
                      <a:endParaRPr lang="zh-TW" sz="2000" b="1" kern="100" baseline="0">
                        <a:solidFill>
                          <a:srgbClr val="FFFF00"/>
                        </a:solidFill>
                        <a:effectLst>
                          <a:outerShdw blurRad="38100" dist="38100" dir="2700000" algn="tl">
                            <a:srgbClr val="000000">
                              <a:alpha val="43137"/>
                            </a:srgbClr>
                          </a:outerShdw>
                        </a:effectLst>
                        <a:latin typeface="微軟正黑體" pitchFamily="34" charset="-120"/>
                        <a:ea typeface="微軟正黑體" pitchFamily="34" charset="-120"/>
                        <a:cs typeface="Times New Roman"/>
                      </a:endParaRPr>
                    </a:p>
                  </a:txBody>
                  <a:tcPr marL="68580" marR="68580" marT="0" marB="0" anchor="ctr">
                    <a:solidFill>
                      <a:srgbClr val="0070C0"/>
                    </a:solidFill>
                  </a:tcPr>
                </a:tc>
                <a:tc>
                  <a:txBody>
                    <a:bodyPr/>
                    <a:lstStyle/>
                    <a:p>
                      <a:pPr algn="ctr">
                        <a:spcAft>
                          <a:spcPts val="0"/>
                        </a:spcAft>
                      </a:pPr>
                      <a:r>
                        <a:rPr lang="zh-TW" sz="2000" b="1" kern="0" baseline="0">
                          <a:solidFill>
                            <a:srgbClr val="FFFF00"/>
                          </a:solidFill>
                          <a:effectLst>
                            <a:outerShdw blurRad="38100" dist="38100" dir="2700000" algn="tl">
                              <a:srgbClr val="000000">
                                <a:alpha val="43137"/>
                              </a:srgbClr>
                            </a:outerShdw>
                          </a:effectLst>
                          <a:latin typeface="微軟正黑體" pitchFamily="34" charset="-120"/>
                          <a:ea typeface="微軟正黑體" pitchFamily="34" charset="-120"/>
                        </a:rPr>
                        <a:t>精確度</a:t>
                      </a:r>
                      <a:endParaRPr lang="zh-TW" sz="2000" b="1" kern="100" baseline="0">
                        <a:solidFill>
                          <a:srgbClr val="FFFF00"/>
                        </a:solidFill>
                        <a:effectLst>
                          <a:outerShdw blurRad="38100" dist="38100" dir="2700000" algn="tl">
                            <a:srgbClr val="000000">
                              <a:alpha val="43137"/>
                            </a:srgbClr>
                          </a:outerShdw>
                        </a:effectLst>
                        <a:latin typeface="微軟正黑體" pitchFamily="34" charset="-120"/>
                        <a:ea typeface="微軟正黑體" pitchFamily="34" charset="-120"/>
                        <a:cs typeface="Times New Roman"/>
                      </a:endParaRPr>
                    </a:p>
                  </a:txBody>
                  <a:tcPr marL="68580" marR="68580" marT="0" marB="0" anchor="ctr">
                    <a:solidFill>
                      <a:srgbClr val="0070C0"/>
                    </a:solidFill>
                  </a:tcPr>
                </a:tc>
                <a:tc>
                  <a:txBody>
                    <a:bodyPr/>
                    <a:lstStyle/>
                    <a:p>
                      <a:pPr algn="ctr">
                        <a:spcAft>
                          <a:spcPts val="0"/>
                        </a:spcAft>
                      </a:pPr>
                      <a:r>
                        <a:rPr lang="zh-TW" altLang="en-US" sz="2000" b="1" kern="0" baseline="0" dirty="0" smtClean="0">
                          <a:solidFill>
                            <a:srgbClr val="FFFF00"/>
                          </a:solidFill>
                          <a:effectLst>
                            <a:outerShdw blurRad="38100" dist="38100" dir="2700000" algn="tl">
                              <a:srgbClr val="000000">
                                <a:alpha val="43137"/>
                              </a:srgbClr>
                            </a:outerShdw>
                          </a:effectLst>
                          <a:latin typeface="微軟正黑體" pitchFamily="34" charset="-120"/>
                          <a:ea typeface="微軟正黑體" pitchFamily="34" charset="-120"/>
                        </a:rPr>
                        <a:t>長度</a:t>
                      </a:r>
                      <a:r>
                        <a:rPr lang="en-US" sz="2000" b="1" kern="0" baseline="0" dirty="0" smtClean="0">
                          <a:solidFill>
                            <a:srgbClr val="FFFF00"/>
                          </a:solidFill>
                          <a:effectLst>
                            <a:outerShdw blurRad="38100" dist="38100" dir="2700000" algn="tl">
                              <a:srgbClr val="000000">
                                <a:alpha val="43137"/>
                              </a:srgbClr>
                            </a:outerShdw>
                          </a:effectLst>
                          <a:latin typeface="微軟正黑體" pitchFamily="34" charset="-120"/>
                          <a:ea typeface="微軟正黑體" pitchFamily="34" charset="-120"/>
                        </a:rPr>
                        <a:t>(byte</a:t>
                      </a:r>
                      <a:r>
                        <a:rPr lang="en-US" sz="2000" b="1" kern="0" baseline="0" dirty="0">
                          <a:solidFill>
                            <a:srgbClr val="FFFF00"/>
                          </a:solidFill>
                          <a:effectLst>
                            <a:outerShdw blurRad="38100" dist="38100" dir="2700000" algn="tl">
                              <a:srgbClr val="000000">
                                <a:alpha val="43137"/>
                              </a:srgbClr>
                            </a:outerShdw>
                          </a:effectLst>
                          <a:latin typeface="微軟正黑體" pitchFamily="34" charset="-120"/>
                          <a:ea typeface="微軟正黑體" pitchFamily="34" charset="-120"/>
                        </a:rPr>
                        <a:t>)</a:t>
                      </a:r>
                      <a:endParaRPr lang="zh-TW" sz="2000" b="1" kern="100" baseline="0" dirty="0">
                        <a:solidFill>
                          <a:srgbClr val="FFFF00"/>
                        </a:solidFill>
                        <a:effectLst>
                          <a:outerShdw blurRad="38100" dist="38100" dir="2700000" algn="tl">
                            <a:srgbClr val="000000">
                              <a:alpha val="43137"/>
                            </a:srgbClr>
                          </a:outerShdw>
                        </a:effectLst>
                        <a:latin typeface="微軟正黑體" pitchFamily="34" charset="-120"/>
                        <a:ea typeface="微軟正黑體" pitchFamily="34" charset="-120"/>
                        <a:cs typeface="Times New Roman"/>
                      </a:endParaRPr>
                    </a:p>
                  </a:txBody>
                  <a:tcPr marL="68580" marR="68580" marT="0" marB="0" anchor="ctr">
                    <a:solidFill>
                      <a:srgbClr val="0070C0"/>
                    </a:solidFill>
                  </a:tcPr>
                </a:tc>
              </a:tr>
              <a:tr h="510075">
                <a:tc>
                  <a:txBody>
                    <a:bodyPr/>
                    <a:lstStyle/>
                    <a:p>
                      <a:pPr algn="l">
                        <a:spcAft>
                          <a:spcPts val="0"/>
                        </a:spcAft>
                      </a:pPr>
                      <a:r>
                        <a:rPr lang="en-US" sz="1600" b="1" kern="0" baseline="0">
                          <a:solidFill>
                            <a:srgbClr val="C00000"/>
                          </a:solidFill>
                          <a:latin typeface="微軟正黑體" pitchFamily="34" charset="-120"/>
                          <a:ea typeface="微軟正黑體" pitchFamily="34" charset="-120"/>
                        </a:rPr>
                        <a:t>Datetime</a:t>
                      </a:r>
                      <a:endParaRPr lang="zh-TW" sz="1600" b="1" kern="100" baseline="0">
                        <a:solidFill>
                          <a:srgbClr val="C00000"/>
                        </a:solidFill>
                        <a:latin typeface="微軟正黑體" pitchFamily="34" charset="-120"/>
                        <a:ea typeface="微軟正黑體" pitchFamily="34" charset="-120"/>
                        <a:cs typeface="Times New Roman"/>
                      </a:endParaRPr>
                    </a:p>
                  </a:txBody>
                  <a:tcPr marL="68580" marR="68580" marT="0" marB="0" anchor="ctr"/>
                </a:tc>
                <a:tc>
                  <a:txBody>
                    <a:bodyPr/>
                    <a:lstStyle/>
                    <a:p>
                      <a:pPr algn="l">
                        <a:spcAft>
                          <a:spcPts val="0"/>
                        </a:spcAft>
                      </a:pPr>
                      <a:r>
                        <a:rPr lang="en-US" sz="1400" kern="0" baseline="0">
                          <a:latin typeface="微軟正黑體" pitchFamily="34" charset="-120"/>
                          <a:ea typeface="微軟正黑體" pitchFamily="34" charset="-120"/>
                        </a:rPr>
                        <a:t>YYYY-MM-DD hh:mm:ss[.nnn]</a:t>
                      </a:r>
                      <a:endParaRPr lang="zh-TW" sz="1400" kern="100" baseline="0">
                        <a:latin typeface="微軟正黑體" pitchFamily="34" charset="-120"/>
                        <a:ea typeface="微軟正黑體" pitchFamily="34" charset="-120"/>
                        <a:cs typeface="Times New Roman"/>
                      </a:endParaRPr>
                    </a:p>
                  </a:txBody>
                  <a:tcPr marL="68580" marR="68580" marT="0" marB="0"/>
                </a:tc>
                <a:tc>
                  <a:txBody>
                    <a:bodyPr/>
                    <a:lstStyle/>
                    <a:p>
                      <a:pPr algn="l">
                        <a:spcAft>
                          <a:spcPts val="0"/>
                        </a:spcAft>
                      </a:pPr>
                      <a:r>
                        <a:rPr lang="en-US" sz="1400" kern="0" baseline="0">
                          <a:latin typeface="微軟正黑體" pitchFamily="34" charset="-120"/>
                          <a:ea typeface="微軟正黑體" pitchFamily="34" charset="-120"/>
                        </a:rPr>
                        <a:t>1753-01-01 ~ 9999-12-31</a:t>
                      </a:r>
                      <a:endParaRPr lang="zh-TW" sz="1400" kern="100" baseline="0">
                        <a:latin typeface="微軟正黑體" pitchFamily="34" charset="-120"/>
                        <a:ea typeface="微軟正黑體" pitchFamily="34" charset="-120"/>
                        <a:cs typeface="Times New Roman"/>
                      </a:endParaRPr>
                    </a:p>
                  </a:txBody>
                  <a:tcPr marL="68580" marR="68580" marT="0" marB="0"/>
                </a:tc>
                <a:tc>
                  <a:txBody>
                    <a:bodyPr/>
                    <a:lstStyle/>
                    <a:p>
                      <a:pPr algn="l">
                        <a:spcAft>
                          <a:spcPts val="0"/>
                        </a:spcAft>
                      </a:pPr>
                      <a:r>
                        <a:rPr lang="en-US" sz="1400" kern="0" baseline="0">
                          <a:latin typeface="微軟正黑體" pitchFamily="34" charset="-120"/>
                          <a:ea typeface="微軟正黑體" pitchFamily="34" charset="-120"/>
                        </a:rPr>
                        <a:t>0.00333 </a:t>
                      </a:r>
                      <a:r>
                        <a:rPr lang="zh-TW" sz="1400" kern="0" baseline="0">
                          <a:latin typeface="微軟正黑體" pitchFamily="34" charset="-120"/>
                          <a:ea typeface="微軟正黑體" pitchFamily="34" charset="-120"/>
                        </a:rPr>
                        <a:t>秒</a:t>
                      </a:r>
                      <a:endParaRPr lang="zh-TW" sz="1400" kern="100" baseline="0">
                        <a:latin typeface="微軟正黑體" pitchFamily="34" charset="-120"/>
                        <a:ea typeface="微軟正黑體" pitchFamily="34" charset="-120"/>
                        <a:cs typeface="Times New Roman"/>
                      </a:endParaRPr>
                    </a:p>
                  </a:txBody>
                  <a:tcPr marL="68580" marR="68580" marT="0" marB="0"/>
                </a:tc>
                <a:tc>
                  <a:txBody>
                    <a:bodyPr/>
                    <a:lstStyle/>
                    <a:p>
                      <a:pPr algn="l">
                        <a:spcAft>
                          <a:spcPts val="0"/>
                        </a:spcAft>
                      </a:pPr>
                      <a:r>
                        <a:rPr lang="en-US" sz="1400" kern="0" baseline="0">
                          <a:latin typeface="微軟正黑體" pitchFamily="34" charset="-120"/>
                          <a:ea typeface="微軟正黑體" pitchFamily="34" charset="-120"/>
                        </a:rPr>
                        <a:t>8 </a:t>
                      </a:r>
                      <a:endParaRPr lang="zh-TW" sz="1400" kern="100" baseline="0">
                        <a:latin typeface="微軟正黑體" pitchFamily="34" charset="-120"/>
                        <a:ea typeface="微軟正黑體" pitchFamily="34" charset="-120"/>
                        <a:cs typeface="Times New Roman"/>
                      </a:endParaRPr>
                    </a:p>
                  </a:txBody>
                  <a:tcPr marL="68580" marR="68580" marT="0" marB="0"/>
                </a:tc>
              </a:tr>
              <a:tr h="510075">
                <a:tc>
                  <a:txBody>
                    <a:bodyPr/>
                    <a:lstStyle/>
                    <a:p>
                      <a:pPr algn="l">
                        <a:spcAft>
                          <a:spcPts val="0"/>
                        </a:spcAft>
                      </a:pPr>
                      <a:r>
                        <a:rPr lang="en-US" sz="1600" b="1" kern="0" baseline="0" smtClean="0">
                          <a:solidFill>
                            <a:srgbClr val="C00000"/>
                          </a:solidFill>
                          <a:latin typeface="微軟正黑體" pitchFamily="34" charset="-120"/>
                          <a:ea typeface="微軟正黑體" pitchFamily="34" charset="-120"/>
                        </a:rPr>
                        <a:t>Small</a:t>
                      </a:r>
                      <a:r>
                        <a:rPr lang="en-US" altLang="zh-TW" sz="1600" b="1" kern="0" baseline="0" smtClean="0">
                          <a:solidFill>
                            <a:srgbClr val="C00000"/>
                          </a:solidFill>
                          <a:latin typeface="微軟正黑體" pitchFamily="34" charset="-120"/>
                          <a:ea typeface="微軟正黑體" pitchFamily="34" charset="-120"/>
                        </a:rPr>
                        <a:t>D</a:t>
                      </a:r>
                      <a:r>
                        <a:rPr lang="en-US" sz="1600" b="1" kern="0" baseline="0" smtClean="0">
                          <a:solidFill>
                            <a:srgbClr val="C00000"/>
                          </a:solidFill>
                          <a:latin typeface="微軟正黑體" pitchFamily="34" charset="-120"/>
                          <a:ea typeface="微軟正黑體" pitchFamily="34" charset="-120"/>
                        </a:rPr>
                        <a:t>atetime</a:t>
                      </a:r>
                      <a:endParaRPr lang="zh-TW" sz="1600" b="1" kern="100" baseline="0">
                        <a:solidFill>
                          <a:srgbClr val="C00000"/>
                        </a:solidFill>
                        <a:latin typeface="微軟正黑體" pitchFamily="34" charset="-120"/>
                        <a:ea typeface="微軟正黑體" pitchFamily="34" charset="-120"/>
                        <a:cs typeface="Times New Roman"/>
                      </a:endParaRPr>
                    </a:p>
                  </a:txBody>
                  <a:tcPr marL="68580" marR="68580" marT="0" marB="0" anchor="ctr"/>
                </a:tc>
                <a:tc>
                  <a:txBody>
                    <a:bodyPr/>
                    <a:lstStyle/>
                    <a:p>
                      <a:pPr algn="l">
                        <a:spcAft>
                          <a:spcPts val="0"/>
                        </a:spcAft>
                      </a:pPr>
                      <a:r>
                        <a:rPr lang="en-US" sz="1400" kern="0" baseline="0">
                          <a:latin typeface="微軟正黑體" pitchFamily="34" charset="-120"/>
                          <a:ea typeface="微軟正黑體" pitchFamily="34" charset="-120"/>
                        </a:rPr>
                        <a:t>YYYY-MM-DD hh:mm:ss</a:t>
                      </a:r>
                      <a:endParaRPr lang="zh-TW" sz="1400" kern="100" baseline="0">
                        <a:latin typeface="微軟正黑體" pitchFamily="34" charset="-120"/>
                        <a:ea typeface="微軟正黑體" pitchFamily="34" charset="-120"/>
                        <a:cs typeface="Times New Roman"/>
                      </a:endParaRPr>
                    </a:p>
                  </a:txBody>
                  <a:tcPr marL="68580" marR="68580" marT="0" marB="0"/>
                </a:tc>
                <a:tc>
                  <a:txBody>
                    <a:bodyPr/>
                    <a:lstStyle/>
                    <a:p>
                      <a:pPr algn="l">
                        <a:spcAft>
                          <a:spcPts val="0"/>
                        </a:spcAft>
                      </a:pPr>
                      <a:r>
                        <a:rPr lang="en-US" sz="1400" kern="0" baseline="0">
                          <a:latin typeface="微軟正黑體" pitchFamily="34" charset="-120"/>
                          <a:ea typeface="微軟正黑體" pitchFamily="34" charset="-120"/>
                        </a:rPr>
                        <a:t>1900-01-01 ~ 2079-06-06</a:t>
                      </a:r>
                      <a:endParaRPr lang="zh-TW" sz="1400" kern="100" baseline="0">
                        <a:latin typeface="微軟正黑體" pitchFamily="34" charset="-120"/>
                        <a:ea typeface="微軟正黑體" pitchFamily="34" charset="-120"/>
                        <a:cs typeface="Times New Roman"/>
                      </a:endParaRPr>
                    </a:p>
                  </a:txBody>
                  <a:tcPr marL="68580" marR="68580" marT="0" marB="0"/>
                </a:tc>
                <a:tc>
                  <a:txBody>
                    <a:bodyPr/>
                    <a:lstStyle/>
                    <a:p>
                      <a:pPr algn="l">
                        <a:spcAft>
                          <a:spcPts val="0"/>
                        </a:spcAft>
                      </a:pPr>
                      <a:r>
                        <a:rPr lang="en-US" sz="1400" kern="0" baseline="0">
                          <a:latin typeface="微軟正黑體" pitchFamily="34" charset="-120"/>
                          <a:ea typeface="微軟正黑體" pitchFamily="34" charset="-120"/>
                        </a:rPr>
                        <a:t>1 </a:t>
                      </a:r>
                      <a:r>
                        <a:rPr lang="zh-TW" sz="1400" kern="0" baseline="0">
                          <a:latin typeface="微軟正黑體" pitchFamily="34" charset="-120"/>
                          <a:ea typeface="微軟正黑體" pitchFamily="34" charset="-120"/>
                        </a:rPr>
                        <a:t>分</a:t>
                      </a:r>
                      <a:endParaRPr lang="zh-TW" sz="1400" kern="100" baseline="0">
                        <a:latin typeface="微軟正黑體" pitchFamily="34" charset="-120"/>
                        <a:ea typeface="微軟正黑體" pitchFamily="34" charset="-120"/>
                        <a:cs typeface="Times New Roman"/>
                      </a:endParaRPr>
                    </a:p>
                  </a:txBody>
                  <a:tcPr marL="68580" marR="68580" marT="0" marB="0"/>
                </a:tc>
                <a:tc>
                  <a:txBody>
                    <a:bodyPr/>
                    <a:lstStyle/>
                    <a:p>
                      <a:pPr algn="l">
                        <a:spcAft>
                          <a:spcPts val="0"/>
                        </a:spcAft>
                      </a:pPr>
                      <a:r>
                        <a:rPr lang="en-US" sz="1400" kern="0" baseline="0">
                          <a:latin typeface="微軟正黑體" pitchFamily="34" charset="-120"/>
                          <a:ea typeface="微軟正黑體" pitchFamily="34" charset="-120"/>
                        </a:rPr>
                        <a:t>4 </a:t>
                      </a:r>
                      <a:endParaRPr lang="zh-TW" sz="1400" kern="100" baseline="0">
                        <a:latin typeface="微軟正黑體" pitchFamily="34" charset="-120"/>
                        <a:ea typeface="微軟正黑體" pitchFamily="34" charset="-120"/>
                        <a:cs typeface="Times New Roman"/>
                      </a:endParaRPr>
                    </a:p>
                  </a:txBody>
                  <a:tcPr marL="68580" marR="68580" marT="0" marB="0"/>
                </a:tc>
              </a:tr>
              <a:tr h="510075">
                <a:tc>
                  <a:txBody>
                    <a:bodyPr/>
                    <a:lstStyle/>
                    <a:p>
                      <a:pPr algn="l">
                        <a:spcAft>
                          <a:spcPts val="0"/>
                        </a:spcAft>
                      </a:pPr>
                      <a:r>
                        <a:rPr lang="en-US" sz="1600" b="1" kern="0" baseline="0">
                          <a:solidFill>
                            <a:srgbClr val="C00000"/>
                          </a:solidFill>
                          <a:latin typeface="微軟正黑體" pitchFamily="34" charset="-120"/>
                          <a:ea typeface="微軟正黑體" pitchFamily="34" charset="-120"/>
                        </a:rPr>
                        <a:t>Time</a:t>
                      </a:r>
                      <a:endParaRPr lang="zh-TW" sz="1600" b="1" kern="100" baseline="0">
                        <a:solidFill>
                          <a:srgbClr val="C00000"/>
                        </a:solidFill>
                        <a:latin typeface="微軟正黑體" pitchFamily="34" charset="-120"/>
                        <a:ea typeface="微軟正黑體" pitchFamily="34" charset="-120"/>
                        <a:cs typeface="Times New Roman"/>
                      </a:endParaRPr>
                    </a:p>
                  </a:txBody>
                  <a:tcPr marL="68580" marR="68580" marT="0" marB="0" anchor="ctr"/>
                </a:tc>
                <a:tc>
                  <a:txBody>
                    <a:bodyPr/>
                    <a:lstStyle/>
                    <a:p>
                      <a:pPr algn="l">
                        <a:spcAft>
                          <a:spcPts val="0"/>
                        </a:spcAft>
                      </a:pPr>
                      <a:r>
                        <a:rPr lang="en-US" sz="1400" kern="0" baseline="0">
                          <a:latin typeface="微軟正黑體" pitchFamily="34" charset="-120"/>
                          <a:ea typeface="微軟正黑體" pitchFamily="34" charset="-120"/>
                        </a:rPr>
                        <a:t>hh:mm:ss[.nnnnnnn]</a:t>
                      </a:r>
                      <a:endParaRPr lang="zh-TW" sz="1400" kern="100" baseline="0">
                        <a:latin typeface="微軟正黑體" pitchFamily="34" charset="-120"/>
                        <a:ea typeface="微軟正黑體" pitchFamily="34" charset="-120"/>
                        <a:cs typeface="Times New Roman"/>
                      </a:endParaRPr>
                    </a:p>
                  </a:txBody>
                  <a:tcPr marL="68580" marR="68580" marT="0" marB="0"/>
                </a:tc>
                <a:tc>
                  <a:txBody>
                    <a:bodyPr/>
                    <a:lstStyle/>
                    <a:p>
                      <a:pPr algn="l">
                        <a:spcAft>
                          <a:spcPts val="0"/>
                        </a:spcAft>
                      </a:pPr>
                      <a:r>
                        <a:rPr lang="en-US" sz="1400" kern="0" baseline="0">
                          <a:latin typeface="微軟正黑體" pitchFamily="34" charset="-120"/>
                          <a:ea typeface="微軟正黑體" pitchFamily="34" charset="-120"/>
                        </a:rPr>
                        <a:t>00:00:00.0000000 ~  23:59:59.9999999</a:t>
                      </a:r>
                      <a:endParaRPr lang="zh-TW" sz="1400" kern="100" baseline="0">
                        <a:latin typeface="微軟正黑體" pitchFamily="34" charset="-120"/>
                        <a:ea typeface="微軟正黑體" pitchFamily="34" charset="-120"/>
                        <a:cs typeface="Times New Roman"/>
                      </a:endParaRPr>
                    </a:p>
                  </a:txBody>
                  <a:tcPr marL="68580" marR="68580" marT="0" marB="0"/>
                </a:tc>
                <a:tc>
                  <a:txBody>
                    <a:bodyPr/>
                    <a:lstStyle/>
                    <a:p>
                      <a:pPr algn="l">
                        <a:spcAft>
                          <a:spcPts val="0"/>
                        </a:spcAft>
                      </a:pPr>
                      <a:r>
                        <a:rPr lang="en-US" sz="1400" kern="0" baseline="0">
                          <a:latin typeface="微軟正黑體" pitchFamily="34" charset="-120"/>
                          <a:ea typeface="微軟正黑體" pitchFamily="34" charset="-120"/>
                        </a:rPr>
                        <a:t>100 </a:t>
                      </a:r>
                      <a:r>
                        <a:rPr lang="zh-TW" altLang="en-US" sz="1400" kern="0" baseline="0" smtClean="0">
                          <a:latin typeface="微軟正黑體" pitchFamily="34" charset="-120"/>
                          <a:ea typeface="微軟正黑體" pitchFamily="34" charset="-120"/>
                        </a:rPr>
                        <a:t>奈秒</a:t>
                      </a:r>
                      <a:endParaRPr lang="zh-TW" sz="1400" kern="100" baseline="0">
                        <a:latin typeface="微軟正黑體" pitchFamily="34" charset="-120"/>
                        <a:ea typeface="微軟正黑體" pitchFamily="34" charset="-120"/>
                        <a:cs typeface="Times New Roman"/>
                      </a:endParaRPr>
                    </a:p>
                  </a:txBody>
                  <a:tcPr marL="68580" marR="68580" marT="0" marB="0"/>
                </a:tc>
                <a:tc>
                  <a:txBody>
                    <a:bodyPr/>
                    <a:lstStyle/>
                    <a:p>
                      <a:pPr algn="l">
                        <a:spcAft>
                          <a:spcPts val="0"/>
                        </a:spcAft>
                      </a:pPr>
                      <a:r>
                        <a:rPr lang="en-US" sz="1400" kern="0" baseline="0">
                          <a:latin typeface="微軟正黑體" pitchFamily="34" charset="-120"/>
                          <a:ea typeface="微軟正黑體" pitchFamily="34" charset="-120"/>
                        </a:rPr>
                        <a:t>3~5 </a:t>
                      </a:r>
                      <a:endParaRPr lang="zh-TW" sz="1400" kern="100" baseline="0">
                        <a:latin typeface="微軟正黑體" pitchFamily="34" charset="-120"/>
                        <a:ea typeface="微軟正黑體" pitchFamily="34" charset="-120"/>
                        <a:cs typeface="Times New Roman"/>
                      </a:endParaRPr>
                    </a:p>
                  </a:txBody>
                  <a:tcPr marL="68580" marR="68580" marT="0" marB="0"/>
                </a:tc>
              </a:tr>
              <a:tr h="507238">
                <a:tc>
                  <a:txBody>
                    <a:bodyPr/>
                    <a:lstStyle/>
                    <a:p>
                      <a:pPr algn="l">
                        <a:spcAft>
                          <a:spcPts val="0"/>
                        </a:spcAft>
                      </a:pPr>
                      <a:r>
                        <a:rPr lang="en-US" sz="1600" b="1" kern="0" baseline="0">
                          <a:solidFill>
                            <a:srgbClr val="C00000"/>
                          </a:solidFill>
                          <a:latin typeface="微軟正黑體" pitchFamily="34" charset="-120"/>
                          <a:ea typeface="微軟正黑體" pitchFamily="34" charset="-120"/>
                        </a:rPr>
                        <a:t>Date</a:t>
                      </a:r>
                      <a:endParaRPr lang="zh-TW" sz="1600" b="1" kern="100" baseline="0">
                        <a:solidFill>
                          <a:srgbClr val="C00000"/>
                        </a:solidFill>
                        <a:latin typeface="微軟正黑體" pitchFamily="34" charset="-120"/>
                        <a:ea typeface="微軟正黑體" pitchFamily="34" charset="-120"/>
                        <a:cs typeface="Times New Roman"/>
                      </a:endParaRPr>
                    </a:p>
                  </a:txBody>
                  <a:tcPr marL="68580" marR="68580" marT="0" marB="0" anchor="ctr"/>
                </a:tc>
                <a:tc>
                  <a:txBody>
                    <a:bodyPr/>
                    <a:lstStyle/>
                    <a:p>
                      <a:pPr algn="l">
                        <a:spcAft>
                          <a:spcPts val="0"/>
                        </a:spcAft>
                      </a:pPr>
                      <a:r>
                        <a:rPr lang="en-US" sz="1400" kern="0" baseline="0">
                          <a:latin typeface="微軟正黑體" pitchFamily="34" charset="-120"/>
                          <a:ea typeface="微軟正黑體" pitchFamily="34" charset="-120"/>
                        </a:rPr>
                        <a:t>YYYY-MM-DD hh:mm:ss[.nnn]</a:t>
                      </a:r>
                      <a:endParaRPr lang="zh-TW" sz="1400" kern="100" baseline="0">
                        <a:latin typeface="微軟正黑體" pitchFamily="34" charset="-120"/>
                        <a:ea typeface="微軟正黑體" pitchFamily="34" charset="-120"/>
                        <a:cs typeface="Times New Roman"/>
                      </a:endParaRPr>
                    </a:p>
                  </a:txBody>
                  <a:tcPr marL="68580" marR="68580" marT="0" marB="0"/>
                </a:tc>
                <a:tc>
                  <a:txBody>
                    <a:bodyPr/>
                    <a:lstStyle/>
                    <a:p>
                      <a:pPr algn="l">
                        <a:spcAft>
                          <a:spcPts val="0"/>
                        </a:spcAft>
                      </a:pPr>
                      <a:r>
                        <a:rPr lang="en-US" sz="1400" kern="0" baseline="0" smtClean="0">
                          <a:latin typeface="微軟正黑體" pitchFamily="34" charset="-120"/>
                          <a:ea typeface="微軟正黑體" pitchFamily="34" charset="-120"/>
                        </a:rPr>
                        <a:t>0001-01-01 </a:t>
                      </a:r>
                      <a:r>
                        <a:rPr lang="en-US" sz="1400" kern="0" baseline="0">
                          <a:latin typeface="微軟正黑體" pitchFamily="34" charset="-120"/>
                          <a:ea typeface="微軟正黑體" pitchFamily="34" charset="-120"/>
                        </a:rPr>
                        <a:t>~ 9999-12-31</a:t>
                      </a:r>
                      <a:endParaRPr lang="zh-TW" sz="1400" kern="100" baseline="0">
                        <a:latin typeface="微軟正黑體" pitchFamily="34" charset="-120"/>
                        <a:ea typeface="微軟正黑體" pitchFamily="34" charset="-120"/>
                        <a:cs typeface="Times New Roman"/>
                      </a:endParaRPr>
                    </a:p>
                  </a:txBody>
                  <a:tcPr marL="68580" marR="68580" marT="0" marB="0"/>
                </a:tc>
                <a:tc>
                  <a:txBody>
                    <a:bodyPr/>
                    <a:lstStyle/>
                    <a:p>
                      <a:pPr algn="l">
                        <a:spcAft>
                          <a:spcPts val="0"/>
                        </a:spcAft>
                      </a:pPr>
                      <a:r>
                        <a:rPr lang="en-US" altLang="zh-TW" sz="1400" kern="100" baseline="0" smtClean="0">
                          <a:latin typeface="微軟正黑體" pitchFamily="34" charset="-120"/>
                          <a:ea typeface="微軟正黑體" pitchFamily="34" charset="-120"/>
                          <a:cs typeface="Times New Roman"/>
                        </a:rPr>
                        <a:t>1 </a:t>
                      </a:r>
                      <a:r>
                        <a:rPr lang="zh-TW" altLang="en-US" sz="1400" kern="100" baseline="0" smtClean="0">
                          <a:latin typeface="微軟正黑體" pitchFamily="34" charset="-120"/>
                          <a:ea typeface="微軟正黑體" pitchFamily="34" charset="-120"/>
                          <a:cs typeface="Times New Roman"/>
                        </a:rPr>
                        <a:t>天</a:t>
                      </a:r>
                      <a:endParaRPr lang="zh-TW" sz="1400" kern="100" baseline="0">
                        <a:latin typeface="微軟正黑體" pitchFamily="34" charset="-120"/>
                        <a:ea typeface="微軟正黑體" pitchFamily="34" charset="-120"/>
                        <a:cs typeface="Times New Roman"/>
                      </a:endParaRPr>
                    </a:p>
                  </a:txBody>
                  <a:tcPr marL="68580" marR="68580" marT="0" marB="0"/>
                </a:tc>
                <a:tc>
                  <a:txBody>
                    <a:bodyPr/>
                    <a:lstStyle/>
                    <a:p>
                      <a:pPr algn="l">
                        <a:spcAft>
                          <a:spcPts val="0"/>
                        </a:spcAft>
                      </a:pPr>
                      <a:r>
                        <a:rPr lang="en-US" sz="1400" kern="0" baseline="0">
                          <a:latin typeface="微軟正黑體" pitchFamily="34" charset="-120"/>
                          <a:ea typeface="微軟正黑體" pitchFamily="34" charset="-120"/>
                        </a:rPr>
                        <a:t>3 </a:t>
                      </a:r>
                      <a:endParaRPr lang="zh-TW" sz="1400" kern="100" baseline="0">
                        <a:latin typeface="微軟正黑體" pitchFamily="34" charset="-120"/>
                        <a:ea typeface="微軟正黑體" pitchFamily="34" charset="-120"/>
                        <a:cs typeface="Times New Roman"/>
                      </a:endParaRPr>
                    </a:p>
                  </a:txBody>
                  <a:tcPr marL="68580" marR="68580" marT="0" marB="0"/>
                </a:tc>
              </a:tr>
              <a:tr h="507238">
                <a:tc>
                  <a:txBody>
                    <a:bodyPr/>
                    <a:lstStyle/>
                    <a:p>
                      <a:pPr algn="l">
                        <a:spcAft>
                          <a:spcPts val="0"/>
                        </a:spcAft>
                      </a:pPr>
                      <a:r>
                        <a:rPr lang="en-US" altLang="zh-TW" sz="1600" b="1" kern="0" baseline="0" smtClean="0">
                          <a:solidFill>
                            <a:srgbClr val="C00000"/>
                          </a:solidFill>
                          <a:latin typeface="微軟正黑體" pitchFamily="34" charset="-120"/>
                          <a:ea typeface="微軟正黑體" pitchFamily="34" charset="-120"/>
                        </a:rPr>
                        <a:t>D</a:t>
                      </a:r>
                      <a:r>
                        <a:rPr lang="en-US" sz="1600" b="1" kern="0" baseline="0" smtClean="0">
                          <a:solidFill>
                            <a:srgbClr val="C00000"/>
                          </a:solidFill>
                          <a:latin typeface="微軟正黑體" pitchFamily="34" charset="-120"/>
                          <a:ea typeface="微軟正黑體" pitchFamily="34" charset="-120"/>
                        </a:rPr>
                        <a:t>atetime2</a:t>
                      </a:r>
                      <a:endParaRPr lang="zh-TW" sz="1600" b="1" kern="100" baseline="0">
                        <a:solidFill>
                          <a:srgbClr val="C00000"/>
                        </a:solidFill>
                        <a:latin typeface="微軟正黑體" pitchFamily="34" charset="-120"/>
                        <a:ea typeface="微軟正黑體" pitchFamily="34" charset="-120"/>
                        <a:cs typeface="Times New Roman"/>
                      </a:endParaRPr>
                    </a:p>
                  </a:txBody>
                  <a:tcPr marL="68580" marR="68580" marT="0" marB="0" anchor="ctr"/>
                </a:tc>
                <a:tc>
                  <a:txBody>
                    <a:bodyPr/>
                    <a:lstStyle/>
                    <a:p>
                      <a:pPr algn="l">
                        <a:spcAft>
                          <a:spcPts val="0"/>
                        </a:spcAft>
                      </a:pPr>
                      <a:r>
                        <a:rPr lang="en-US" sz="1400" kern="0" baseline="0">
                          <a:latin typeface="微軟正黑體" pitchFamily="34" charset="-120"/>
                          <a:ea typeface="微軟正黑體" pitchFamily="34" charset="-120"/>
                        </a:rPr>
                        <a:t>YYYY-MM-DD hh:mm:ss[.nnnnnnn]</a:t>
                      </a:r>
                      <a:endParaRPr lang="zh-TW" sz="1400" kern="100" baseline="0">
                        <a:latin typeface="微軟正黑體" pitchFamily="34" charset="-120"/>
                        <a:ea typeface="微軟正黑體" pitchFamily="34" charset="-120"/>
                        <a:cs typeface="Times New Roman"/>
                      </a:endParaRPr>
                    </a:p>
                  </a:txBody>
                  <a:tcPr marL="68580" marR="68580" marT="0" marB="0"/>
                </a:tc>
                <a:tc>
                  <a:txBody>
                    <a:bodyPr/>
                    <a:lstStyle/>
                    <a:p>
                      <a:pPr algn="l">
                        <a:spcAft>
                          <a:spcPts val="0"/>
                        </a:spcAft>
                      </a:pPr>
                      <a:r>
                        <a:rPr lang="en-US" sz="1400" kern="0" baseline="0" dirty="0">
                          <a:latin typeface="微軟正黑體" pitchFamily="34" charset="-120"/>
                          <a:ea typeface="微軟正黑體" pitchFamily="34" charset="-120"/>
                        </a:rPr>
                        <a:t>0001-01-01 00:00:00.0000000 ~ 9999-12-31 23:59:59.9999999</a:t>
                      </a:r>
                      <a:endParaRPr lang="zh-TW" sz="1400" kern="100" baseline="0" dirty="0">
                        <a:latin typeface="微軟正黑體" pitchFamily="34" charset="-120"/>
                        <a:ea typeface="微軟正黑體" pitchFamily="34" charset="-120"/>
                        <a:cs typeface="Times New Roman"/>
                      </a:endParaRPr>
                    </a:p>
                  </a:txBody>
                  <a:tcPr marL="68580" marR="68580" marT="0" marB="0"/>
                </a:tc>
                <a:tc>
                  <a:txBody>
                    <a:bodyPr/>
                    <a:lstStyle/>
                    <a:p>
                      <a:pPr algn="l">
                        <a:spcAft>
                          <a:spcPts val="0"/>
                        </a:spcAft>
                      </a:pPr>
                      <a:r>
                        <a:rPr lang="en-US" sz="1400" kern="0" baseline="0" smtClean="0">
                          <a:latin typeface="微軟正黑體" pitchFamily="34" charset="-120"/>
                          <a:ea typeface="微軟正黑體" pitchFamily="34" charset="-120"/>
                        </a:rPr>
                        <a:t>100</a:t>
                      </a:r>
                      <a:r>
                        <a:rPr lang="zh-TW" altLang="en-US" sz="1400" kern="0" baseline="0" smtClean="0">
                          <a:latin typeface="微軟正黑體" pitchFamily="34" charset="-120"/>
                          <a:ea typeface="微軟正黑體" pitchFamily="34" charset="-120"/>
                        </a:rPr>
                        <a:t> 奈秒</a:t>
                      </a:r>
                      <a:endParaRPr lang="zh-TW" sz="1400" kern="100" baseline="0">
                        <a:latin typeface="微軟正黑體" pitchFamily="34" charset="-120"/>
                        <a:ea typeface="微軟正黑體" pitchFamily="34" charset="-120"/>
                        <a:cs typeface="Times New Roman"/>
                      </a:endParaRPr>
                    </a:p>
                  </a:txBody>
                  <a:tcPr marL="68580" marR="68580" marT="0" marB="0"/>
                </a:tc>
                <a:tc>
                  <a:txBody>
                    <a:bodyPr/>
                    <a:lstStyle/>
                    <a:p>
                      <a:pPr algn="l">
                        <a:spcAft>
                          <a:spcPts val="0"/>
                        </a:spcAft>
                      </a:pPr>
                      <a:r>
                        <a:rPr lang="en-US" sz="1400" kern="0" baseline="0">
                          <a:latin typeface="微軟正黑體" pitchFamily="34" charset="-120"/>
                          <a:ea typeface="微軟正黑體" pitchFamily="34" charset="-120"/>
                        </a:rPr>
                        <a:t>6~8 </a:t>
                      </a:r>
                      <a:endParaRPr lang="zh-TW" sz="1400" kern="100" baseline="0">
                        <a:latin typeface="微軟正黑體" pitchFamily="34" charset="-120"/>
                        <a:ea typeface="微軟正黑體" pitchFamily="34" charset="-120"/>
                        <a:cs typeface="Times New Roman"/>
                      </a:endParaRPr>
                    </a:p>
                  </a:txBody>
                  <a:tcPr marL="68580" marR="68580" marT="0" marB="0"/>
                </a:tc>
              </a:tr>
              <a:tr h="779656">
                <a:tc>
                  <a:txBody>
                    <a:bodyPr/>
                    <a:lstStyle/>
                    <a:p>
                      <a:pPr algn="l">
                        <a:spcAft>
                          <a:spcPts val="0"/>
                        </a:spcAft>
                      </a:pPr>
                      <a:r>
                        <a:rPr lang="en-US" sz="1600" b="1" kern="0" baseline="0">
                          <a:solidFill>
                            <a:srgbClr val="C00000"/>
                          </a:solidFill>
                          <a:latin typeface="微軟正黑體" pitchFamily="34" charset="-120"/>
                          <a:ea typeface="微軟正黑體" pitchFamily="34" charset="-120"/>
                        </a:rPr>
                        <a:t>Datetimeoffset</a:t>
                      </a:r>
                      <a:endParaRPr lang="zh-TW" sz="1600" b="1" kern="100" baseline="0">
                        <a:solidFill>
                          <a:srgbClr val="C00000"/>
                        </a:solidFill>
                        <a:latin typeface="微軟正黑體" pitchFamily="34" charset="-120"/>
                        <a:ea typeface="微軟正黑體" pitchFamily="34" charset="-120"/>
                        <a:cs typeface="Times New Roman"/>
                      </a:endParaRPr>
                    </a:p>
                  </a:txBody>
                  <a:tcPr marL="68580" marR="68580" marT="0" marB="0" anchor="ctr"/>
                </a:tc>
                <a:tc>
                  <a:txBody>
                    <a:bodyPr/>
                    <a:lstStyle/>
                    <a:p>
                      <a:pPr algn="l">
                        <a:spcAft>
                          <a:spcPts val="0"/>
                        </a:spcAft>
                      </a:pPr>
                      <a:r>
                        <a:rPr lang="en-US" sz="1400" kern="0" baseline="0">
                          <a:latin typeface="微軟正黑體" pitchFamily="34" charset="-120"/>
                          <a:ea typeface="微軟正黑體" pitchFamily="34" charset="-120"/>
                        </a:rPr>
                        <a:t>YYYY-MM-DD hh:mm:ss[.nnnnnnn] [+|-]hh:mm</a:t>
                      </a:r>
                      <a:endParaRPr lang="zh-TW" sz="1400" kern="100" baseline="0">
                        <a:latin typeface="微軟正黑體" pitchFamily="34" charset="-120"/>
                        <a:ea typeface="微軟正黑體" pitchFamily="34" charset="-120"/>
                        <a:cs typeface="Times New Roman"/>
                      </a:endParaRPr>
                    </a:p>
                  </a:txBody>
                  <a:tcPr marL="68580" marR="68580" marT="0" marB="0"/>
                </a:tc>
                <a:tc>
                  <a:txBody>
                    <a:bodyPr/>
                    <a:lstStyle/>
                    <a:p>
                      <a:pPr algn="l">
                        <a:spcAft>
                          <a:spcPts val="0"/>
                        </a:spcAft>
                      </a:pPr>
                      <a:r>
                        <a:rPr lang="en-US" sz="1400" kern="0" baseline="0">
                          <a:latin typeface="微軟正黑體" pitchFamily="34" charset="-120"/>
                          <a:ea typeface="微軟正黑體" pitchFamily="34" charset="-120"/>
                        </a:rPr>
                        <a:t>0001-01-01 00:00:00.0000000 ~ 9999-12-31 23:59:59.9999999 </a:t>
                      </a:r>
                      <a:r>
                        <a:rPr lang="en-US" sz="1400" kern="0" baseline="0" smtClean="0">
                          <a:latin typeface="微軟正黑體" pitchFamily="34" charset="-120"/>
                          <a:ea typeface="微軟正黑體" pitchFamily="34" charset="-120"/>
                        </a:rPr>
                        <a:t>(UTC</a:t>
                      </a:r>
                      <a:r>
                        <a:rPr lang="en-US" sz="1400" kern="0" baseline="0">
                          <a:latin typeface="微軟正黑體" pitchFamily="34" charset="-120"/>
                          <a:ea typeface="微軟正黑體" pitchFamily="34" charset="-120"/>
                        </a:rPr>
                        <a:t>)</a:t>
                      </a:r>
                      <a:endParaRPr lang="zh-TW" sz="1400" kern="100" baseline="0">
                        <a:latin typeface="微軟正黑體" pitchFamily="34" charset="-120"/>
                        <a:ea typeface="微軟正黑體" pitchFamily="34" charset="-120"/>
                        <a:cs typeface="Times New Roman"/>
                      </a:endParaRPr>
                    </a:p>
                  </a:txBody>
                  <a:tcPr marL="68580" marR="68580" marT="0" marB="0"/>
                </a:tc>
                <a:tc>
                  <a:txBody>
                    <a:bodyPr/>
                    <a:lstStyle/>
                    <a:p>
                      <a:pPr algn="l">
                        <a:spcAft>
                          <a:spcPts val="0"/>
                        </a:spcAft>
                      </a:pPr>
                      <a:r>
                        <a:rPr lang="en-US" sz="1400" kern="0" baseline="0" smtClean="0">
                          <a:latin typeface="微軟正黑體" pitchFamily="34" charset="-120"/>
                          <a:ea typeface="微軟正黑體" pitchFamily="34" charset="-120"/>
                        </a:rPr>
                        <a:t>100</a:t>
                      </a:r>
                      <a:r>
                        <a:rPr lang="zh-TW" altLang="en-US" sz="1400" kern="0" baseline="0" smtClean="0">
                          <a:latin typeface="微軟正黑體" pitchFamily="34" charset="-120"/>
                          <a:ea typeface="微軟正黑體" pitchFamily="34" charset="-120"/>
                        </a:rPr>
                        <a:t> 奈秒</a:t>
                      </a:r>
                      <a:endParaRPr lang="zh-TW" sz="1400" kern="100" baseline="0">
                        <a:latin typeface="微軟正黑體" pitchFamily="34" charset="-120"/>
                        <a:ea typeface="微軟正黑體" pitchFamily="34" charset="-120"/>
                        <a:cs typeface="Times New Roman"/>
                      </a:endParaRPr>
                    </a:p>
                  </a:txBody>
                  <a:tcPr marL="68580" marR="68580" marT="0" marB="0"/>
                </a:tc>
                <a:tc>
                  <a:txBody>
                    <a:bodyPr/>
                    <a:lstStyle/>
                    <a:p>
                      <a:pPr algn="l">
                        <a:spcAft>
                          <a:spcPts val="0"/>
                        </a:spcAft>
                      </a:pPr>
                      <a:r>
                        <a:rPr lang="en-US" sz="1400" kern="0" baseline="0" dirty="0">
                          <a:latin typeface="微軟正黑體" pitchFamily="34" charset="-120"/>
                          <a:ea typeface="微軟正黑體" pitchFamily="34" charset="-120"/>
                        </a:rPr>
                        <a:t>8 ~ 10 </a:t>
                      </a:r>
                      <a:endParaRPr lang="zh-TW" sz="1400" kern="100" baseline="0" dirty="0">
                        <a:latin typeface="微軟正黑體" pitchFamily="34" charset="-120"/>
                        <a:ea typeface="微軟正黑體" pitchFamily="34" charset="-120"/>
                      </a:endParaRPr>
                    </a:p>
                  </a:txBody>
                  <a:tcPr marL="68580" marR="68580" marT="0" marB="0"/>
                </a:tc>
              </a:tr>
            </a:tbl>
          </a:graphicData>
        </a:graphic>
      </p:graphicFrame>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新增加的日期時間函數</a:t>
            </a:r>
            <a:endParaRPr lang="zh-TW" altLang="en-US" dirty="0"/>
          </a:p>
        </p:txBody>
      </p:sp>
      <p:sp>
        <p:nvSpPr>
          <p:cNvPr id="3" name="內容版面配置區 2"/>
          <p:cNvSpPr>
            <a:spLocks noGrp="1"/>
          </p:cNvSpPr>
          <p:nvPr>
            <p:ph idx="1"/>
          </p:nvPr>
        </p:nvSpPr>
        <p:spPr>
          <a:xfrm>
            <a:off x="381000" y="1412875"/>
            <a:ext cx="8382000" cy="5230835"/>
          </a:xfrm>
        </p:spPr>
        <p:txBody>
          <a:bodyPr>
            <a:normAutofit fontScale="92500" lnSpcReduction="10000"/>
          </a:bodyPr>
          <a:lstStyle/>
          <a:p>
            <a:r>
              <a:rPr lang="zh-TW" altLang="en-US" dirty="0" smtClean="0"/>
              <a:t>高精確度</a:t>
            </a:r>
            <a:endParaRPr lang="en-US" altLang="zh-TW" dirty="0" smtClean="0"/>
          </a:p>
          <a:p>
            <a:pPr lvl="1"/>
            <a:r>
              <a:rPr lang="zh-TW" altLang="en-US" dirty="0" smtClean="0"/>
              <a:t>回傳 </a:t>
            </a:r>
            <a:r>
              <a:rPr lang="en-US" altLang="zh-TW" dirty="0" smtClean="0"/>
              <a:t>datetime2</a:t>
            </a:r>
          </a:p>
          <a:p>
            <a:pPr lvl="2"/>
            <a:r>
              <a:rPr lang="en-US" altLang="zh-TW" dirty="0" smtClean="0"/>
              <a:t>SYSDATETIME</a:t>
            </a:r>
            <a:r>
              <a:rPr lang="zh-TW" altLang="en-US" dirty="0" smtClean="0"/>
              <a:t>、</a:t>
            </a:r>
            <a:r>
              <a:rPr lang="en-US" altLang="zh-TW" dirty="0" smtClean="0"/>
              <a:t>SYSUTCDATETIME</a:t>
            </a:r>
          </a:p>
          <a:p>
            <a:pPr lvl="1"/>
            <a:r>
              <a:rPr lang="zh-TW" altLang="en-US" dirty="0" smtClean="0"/>
              <a:t>回傳 </a:t>
            </a:r>
            <a:r>
              <a:rPr lang="en-US" altLang="zh-TW" dirty="0" err="1" smtClean="0"/>
              <a:t>datetimeoffset</a:t>
            </a:r>
            <a:endParaRPr lang="en-US" altLang="zh-TW" dirty="0" smtClean="0"/>
          </a:p>
          <a:p>
            <a:pPr lvl="2"/>
            <a:r>
              <a:rPr lang="en-US" altLang="zh-TW" dirty="0" smtClean="0"/>
              <a:t>SYSDATETIMEOFFSET</a:t>
            </a:r>
          </a:p>
          <a:p>
            <a:r>
              <a:rPr lang="zh-TW" altLang="en-US" dirty="0" smtClean="0"/>
              <a:t>既有的</a:t>
            </a:r>
            <a:endParaRPr lang="en-US" altLang="zh-TW" dirty="0" smtClean="0"/>
          </a:p>
          <a:p>
            <a:pPr lvl="1"/>
            <a:r>
              <a:rPr lang="zh-TW" altLang="en-US" dirty="0" smtClean="0"/>
              <a:t>回傳 </a:t>
            </a:r>
            <a:r>
              <a:rPr lang="en-US" altLang="zh-TW" dirty="0" err="1" smtClean="0"/>
              <a:t>datetime</a:t>
            </a:r>
            <a:endParaRPr lang="en-US" altLang="zh-TW" dirty="0" smtClean="0"/>
          </a:p>
          <a:p>
            <a:pPr lvl="2"/>
            <a:r>
              <a:rPr lang="en-US" altLang="zh-TW" dirty="0" smtClean="0"/>
              <a:t>GETDATE</a:t>
            </a:r>
            <a:r>
              <a:rPr lang="zh-TW" altLang="en-US" dirty="0" smtClean="0"/>
              <a:t>、</a:t>
            </a:r>
            <a:r>
              <a:rPr lang="en-US" altLang="zh-TW" dirty="0" smtClean="0"/>
              <a:t>GETUTCDATE</a:t>
            </a:r>
            <a:r>
              <a:rPr lang="zh-TW" altLang="en-US" dirty="0" smtClean="0"/>
              <a:t>、</a:t>
            </a:r>
            <a:r>
              <a:rPr lang="en-US" altLang="zh-TW" dirty="0" smtClean="0"/>
              <a:t>CURRENT_TIMESTAMP</a:t>
            </a:r>
          </a:p>
          <a:p>
            <a:r>
              <a:rPr lang="zh-TW" altLang="en-US" dirty="0" smtClean="0"/>
              <a:t>適用 </a:t>
            </a:r>
            <a:r>
              <a:rPr lang="en-US" altLang="zh-TW" dirty="0" smtClean="0"/>
              <a:t>DATETIMEOFFSET</a:t>
            </a:r>
          </a:p>
          <a:p>
            <a:pPr lvl="1"/>
            <a:r>
              <a:rPr lang="en-US" altLang="zh-TW" dirty="0" smtClean="0"/>
              <a:t>SWITCHOFFSET</a:t>
            </a:r>
          </a:p>
          <a:p>
            <a:pPr lvl="2"/>
            <a:r>
              <a:rPr lang="zh-TW" altLang="en-US" dirty="0" smtClean="0"/>
              <a:t>變更為指定的新時區位移</a:t>
            </a:r>
            <a:endParaRPr lang="en-US" altLang="zh-TW" dirty="0" smtClean="0"/>
          </a:p>
          <a:p>
            <a:pPr lvl="1"/>
            <a:r>
              <a:rPr lang="en-US" altLang="zh-TW" dirty="0" smtClean="0"/>
              <a:t>TODATETIMEOFFSET</a:t>
            </a:r>
          </a:p>
          <a:p>
            <a:pPr lvl="2"/>
            <a:r>
              <a:rPr lang="zh-TW" altLang="en-US" dirty="0" smtClean="0"/>
              <a:t>將 </a:t>
            </a:r>
            <a:r>
              <a:rPr lang="en-US" altLang="zh-TW" dirty="0" smtClean="0"/>
              <a:t>datetime2 </a:t>
            </a:r>
            <a:r>
              <a:rPr lang="zh-TW" altLang="en-US" dirty="0" smtClean="0"/>
              <a:t>轉換成 </a:t>
            </a:r>
            <a:r>
              <a:rPr lang="en-US" altLang="zh-TW" dirty="0" err="1" smtClean="0"/>
              <a:t>datetimeoffset</a:t>
            </a:r>
            <a:endParaRPr lang="zh-TW" altLang="en-US" dirty="0"/>
          </a:p>
        </p:txBody>
      </p:sp>
      <p:pic>
        <p:nvPicPr>
          <p:cNvPr id="4" name="Picture 3" descr="C:\Program Files\Microsoft Resource DVD Artwork\DVD_ART\Artwork_Imagery\HARDWARE_IMAGERY\Illustration - Misc Hardware\Miscellaneous\Connecting devices icon.png"/>
          <p:cNvPicPr>
            <a:picLocks noChangeAspect="1" noChangeArrowheads="1"/>
          </p:cNvPicPr>
          <p:nvPr/>
        </p:nvPicPr>
        <p:blipFill>
          <a:blip r:embed="rId2"/>
          <a:srcRect/>
          <a:stretch>
            <a:fillRect/>
          </a:stretch>
        </p:blipFill>
        <p:spPr bwMode="auto">
          <a:xfrm>
            <a:off x="7673319" y="76200"/>
            <a:ext cx="1394481" cy="1295400"/>
          </a:xfrm>
          <a:prstGeom prst="rect">
            <a:avLst/>
          </a:prstGeom>
          <a:noFill/>
        </p:spPr>
      </p:pic>
    </p:spTree>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altLang="zh-TW" dirty="0" smtClean="0"/>
              <a:t>HierarchyID </a:t>
            </a:r>
            <a:r>
              <a:rPr lang="zh-TW" altLang="en-US" dirty="0" smtClean="0"/>
              <a:t>資料類型</a:t>
            </a:r>
            <a:endParaRPr lang="zh-TW" altLang="en-US" dirty="0"/>
          </a:p>
        </p:txBody>
      </p:sp>
      <p:sp>
        <p:nvSpPr>
          <p:cNvPr id="3" name="內容版面配置區 2"/>
          <p:cNvSpPr>
            <a:spLocks noGrp="1"/>
          </p:cNvSpPr>
          <p:nvPr>
            <p:ph idx="1"/>
          </p:nvPr>
        </p:nvSpPr>
        <p:spPr>
          <a:xfrm>
            <a:off x="381000" y="1412875"/>
            <a:ext cx="8382000" cy="5302273"/>
          </a:xfrm>
        </p:spPr>
        <p:txBody>
          <a:bodyPr>
            <a:normAutofit lnSpcReduction="10000"/>
          </a:bodyPr>
          <a:lstStyle/>
          <a:p>
            <a:r>
              <a:rPr lang="zh-TW" altLang="en-US" dirty="0" smtClean="0"/>
              <a:t>呈現在階層內的位置</a:t>
            </a:r>
          </a:p>
          <a:p>
            <a:r>
              <a:rPr lang="zh-TW" altLang="en-US" dirty="0" smtClean="0"/>
              <a:t>直覺地展現：</a:t>
            </a:r>
          </a:p>
          <a:p>
            <a:pPr lvl="1"/>
            <a:r>
              <a:rPr lang="zh-TW" altLang="en-US" dirty="0" smtClean="0"/>
              <a:t>組織圖</a:t>
            </a:r>
          </a:p>
          <a:p>
            <a:pPr lvl="1"/>
            <a:r>
              <a:rPr lang="en-US" altLang="zh-TW" dirty="0" smtClean="0"/>
              <a:t>Bill of Materials</a:t>
            </a:r>
          </a:p>
          <a:p>
            <a:pPr lvl="1"/>
            <a:r>
              <a:rPr lang="en-US" altLang="zh-TW" dirty="0" smtClean="0"/>
              <a:t>GL - accounts/subaccounts</a:t>
            </a:r>
          </a:p>
          <a:p>
            <a:pPr lvl="1"/>
            <a:r>
              <a:rPr lang="en-US" altLang="zh-TW" dirty="0" smtClean="0"/>
              <a:t>Content management</a:t>
            </a:r>
          </a:p>
          <a:p>
            <a:pPr lvl="1"/>
            <a:r>
              <a:rPr lang="en-US" altLang="zh-TW" dirty="0" smtClean="0"/>
              <a:t>Forums/mailing lists</a:t>
            </a:r>
          </a:p>
          <a:p>
            <a:r>
              <a:rPr lang="zh-TW" altLang="en-US" dirty="0" smtClean="0"/>
              <a:t>壓縮</a:t>
            </a:r>
            <a:r>
              <a:rPr lang="en-US" altLang="zh-TW" dirty="0" smtClean="0"/>
              <a:t>/</a:t>
            </a:r>
            <a:r>
              <a:rPr lang="zh-TW" altLang="en-US" dirty="0" smtClean="0"/>
              <a:t>有效率地儲存</a:t>
            </a:r>
          </a:p>
          <a:p>
            <a:r>
              <a:rPr lang="zh-TW" altLang="en-US" dirty="0" smtClean="0"/>
              <a:t>支援任意的新增和刪除</a:t>
            </a:r>
          </a:p>
          <a:p>
            <a:r>
              <a:rPr lang="zh-TW" altLang="en-US" dirty="0" smtClean="0"/>
              <a:t>強大的查詢方法</a:t>
            </a:r>
          </a:p>
          <a:p>
            <a:pPr lvl="1"/>
            <a:r>
              <a:rPr lang="en-US" altLang="zh-TW" dirty="0" err="1" smtClean="0"/>
              <a:t>GetRoot</a:t>
            </a:r>
            <a:r>
              <a:rPr lang="zh-TW" altLang="en-US" dirty="0" smtClean="0"/>
              <a:t>、</a:t>
            </a:r>
            <a:r>
              <a:rPr lang="en-US" altLang="zh-TW" dirty="0" err="1" smtClean="0"/>
              <a:t>GetLevel</a:t>
            </a:r>
            <a:r>
              <a:rPr lang="zh-TW" altLang="en-US" dirty="0" smtClean="0"/>
              <a:t>、</a:t>
            </a:r>
            <a:r>
              <a:rPr lang="en-US" altLang="zh-TW" dirty="0" err="1" smtClean="0"/>
              <a:t>IsDescendantOf</a:t>
            </a:r>
            <a:r>
              <a:rPr lang="zh-TW" altLang="en-US" dirty="0" smtClean="0"/>
              <a:t>、 </a:t>
            </a:r>
            <a:r>
              <a:rPr lang="en-US" altLang="zh-TW" dirty="0" err="1" smtClean="0"/>
              <a:t>GetReparentedValue</a:t>
            </a:r>
            <a:r>
              <a:rPr lang="en-US" altLang="zh-TW" dirty="0" smtClean="0"/>
              <a:t> … </a:t>
            </a:r>
            <a:r>
              <a:rPr lang="zh-TW" altLang="en-US" dirty="0" smtClean="0"/>
              <a:t>等等</a:t>
            </a:r>
            <a:endParaRPr lang="zh-TW" altLang="en-US" dirty="0"/>
          </a:p>
        </p:txBody>
      </p:sp>
      <p:pic>
        <p:nvPicPr>
          <p:cNvPr id="5" name="Picture 2" descr="C:\Program Files\Microsoft Resource DVD Artwork\DVD_ART\Artwork_Imagery\HARDWARE_IMAGERY\Illustration - Misc Hardware\Miscellaneous\network all flat.png"/>
          <p:cNvPicPr>
            <a:picLocks noChangeAspect="1" noChangeArrowheads="1"/>
          </p:cNvPicPr>
          <p:nvPr/>
        </p:nvPicPr>
        <p:blipFill>
          <a:blip r:embed="rId3"/>
          <a:srcRect/>
          <a:stretch>
            <a:fillRect/>
          </a:stretch>
        </p:blipFill>
        <p:spPr bwMode="auto">
          <a:xfrm>
            <a:off x="5257800" y="2209800"/>
            <a:ext cx="3886200" cy="2914650"/>
          </a:xfrm>
          <a:prstGeom prst="rect">
            <a:avLst/>
          </a:prstGeom>
          <a:noFill/>
        </p:spPr>
      </p:pic>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存取階層資料</a:t>
            </a:r>
            <a:endParaRPr lang="zh-TW" altLang="en-US" dirty="0"/>
          </a:p>
        </p:txBody>
      </p:sp>
      <p:sp>
        <p:nvSpPr>
          <p:cNvPr id="3" name="內容版面配置區 2"/>
          <p:cNvSpPr>
            <a:spLocks noGrp="1"/>
          </p:cNvSpPr>
          <p:nvPr>
            <p:ph idx="1"/>
          </p:nvPr>
        </p:nvSpPr>
        <p:spPr>
          <a:xfrm>
            <a:off x="381000" y="1412875"/>
            <a:ext cx="8382000" cy="5302273"/>
          </a:xfrm>
        </p:spPr>
        <p:txBody>
          <a:bodyPr>
            <a:normAutofit fontScale="92500" lnSpcReduction="10000"/>
          </a:bodyPr>
          <a:lstStyle/>
          <a:p>
            <a:r>
              <a:rPr lang="en-US" altLang="zh-TW" dirty="0" smtClean="0"/>
              <a:t>SQL Server 2005</a:t>
            </a:r>
          </a:p>
          <a:p>
            <a:pPr lvl="1"/>
            <a:r>
              <a:rPr lang="zh-TW" altLang="en-US" dirty="0" smtClean="0"/>
              <a:t>遞迴查詢 </a:t>
            </a:r>
            <a:r>
              <a:rPr lang="en-US" altLang="zh-TW" dirty="0" smtClean="0"/>
              <a:t>(Recursive)</a:t>
            </a:r>
            <a:r>
              <a:rPr lang="zh-TW" altLang="en-US" dirty="0" smtClean="0"/>
              <a:t>：一般資料表運算式 </a:t>
            </a:r>
            <a:r>
              <a:rPr lang="en-US" altLang="zh-TW" dirty="0" smtClean="0"/>
              <a:t>(CTE)</a:t>
            </a:r>
          </a:p>
          <a:p>
            <a:pPr lvl="2"/>
            <a:r>
              <a:rPr lang="en-US" altLang="zh-TW" dirty="0" smtClean="0"/>
              <a:t>ANSI SQL </a:t>
            </a:r>
            <a:r>
              <a:rPr lang="zh-TW" altLang="en-US" dirty="0" smtClean="0"/>
              <a:t>規範</a:t>
            </a:r>
            <a:endParaRPr lang="en-US" altLang="zh-TW" dirty="0" smtClean="0"/>
          </a:p>
          <a:p>
            <a:pPr lvl="1"/>
            <a:r>
              <a:rPr lang="en-US" altLang="zh-TW" dirty="0" smtClean="0"/>
              <a:t>XML </a:t>
            </a:r>
            <a:r>
              <a:rPr lang="zh-TW" altLang="en-US" dirty="0" smtClean="0"/>
              <a:t>資料類型</a:t>
            </a:r>
            <a:endParaRPr lang="en-US" altLang="zh-TW" dirty="0" smtClean="0"/>
          </a:p>
          <a:p>
            <a:r>
              <a:rPr lang="en-US" altLang="zh-TW" dirty="0" smtClean="0"/>
              <a:t>SQL Server 2008</a:t>
            </a:r>
          </a:p>
          <a:p>
            <a:pPr lvl="1"/>
            <a:r>
              <a:rPr lang="en-US" altLang="zh-TW" dirty="0" err="1" smtClean="0"/>
              <a:t>Hierarchyid</a:t>
            </a:r>
            <a:r>
              <a:rPr lang="en-US" altLang="zh-TW" dirty="0" smtClean="0"/>
              <a:t> </a:t>
            </a:r>
            <a:r>
              <a:rPr lang="zh-TW" altLang="en-US" dirty="0" smtClean="0"/>
              <a:t>系統資料類型</a:t>
            </a:r>
            <a:endParaRPr lang="en-US" altLang="zh-TW" dirty="0" smtClean="0"/>
          </a:p>
          <a:p>
            <a:pPr lvl="1"/>
            <a:r>
              <a:rPr lang="en-US" altLang="zh-TW" dirty="0" err="1" smtClean="0"/>
              <a:t>SqlHierarchyId</a:t>
            </a:r>
            <a:r>
              <a:rPr lang="en-US" altLang="zh-TW" dirty="0" smtClean="0"/>
              <a:t> CLR </a:t>
            </a:r>
            <a:r>
              <a:rPr lang="zh-TW" altLang="en-US" dirty="0" smtClean="0"/>
              <a:t>資料類型可供用戶端應用程式使用</a:t>
            </a:r>
            <a:endParaRPr lang="en-US" altLang="zh-TW" dirty="0" smtClean="0"/>
          </a:p>
          <a:p>
            <a:r>
              <a:rPr lang="en-US" altLang="zh-TW" dirty="0" err="1" smtClean="0"/>
              <a:t>hierarchyid</a:t>
            </a:r>
            <a:r>
              <a:rPr lang="en-US" altLang="zh-TW" dirty="0" smtClean="0"/>
              <a:t> </a:t>
            </a:r>
            <a:r>
              <a:rPr lang="zh-TW" altLang="en-US" dirty="0" smtClean="0"/>
              <a:t>的限制</a:t>
            </a:r>
            <a:endParaRPr lang="en-US" altLang="zh-TW" dirty="0" smtClean="0"/>
          </a:p>
          <a:p>
            <a:pPr lvl="1"/>
            <a:r>
              <a:rPr lang="zh-TW" altLang="en-US" dirty="0" smtClean="0"/>
              <a:t>沒有檢查資料行中的 </a:t>
            </a:r>
            <a:r>
              <a:rPr lang="en-US" altLang="zh-TW" dirty="0" err="1" smtClean="0"/>
              <a:t>hierarchyid</a:t>
            </a:r>
            <a:r>
              <a:rPr lang="en-US" altLang="zh-TW" dirty="0" smtClean="0"/>
              <a:t> </a:t>
            </a:r>
            <a:r>
              <a:rPr lang="zh-TW" altLang="en-US" dirty="0" smtClean="0"/>
              <a:t>值是否唯一</a:t>
            </a:r>
            <a:endParaRPr lang="en-US" altLang="zh-TW" dirty="0" smtClean="0"/>
          </a:p>
          <a:p>
            <a:pPr lvl="2"/>
            <a:r>
              <a:rPr lang="zh-TW" altLang="en-US" dirty="0" smtClean="0"/>
              <a:t>請搭配 </a:t>
            </a:r>
            <a:r>
              <a:rPr lang="en-US" altLang="zh-TW" dirty="0" smtClean="0"/>
              <a:t>Unique</a:t>
            </a:r>
            <a:r>
              <a:rPr lang="zh-TW" altLang="en-US" dirty="0" smtClean="0"/>
              <a:t>條件約束</a:t>
            </a:r>
            <a:endParaRPr lang="en-US" altLang="zh-TW" dirty="0" smtClean="0"/>
          </a:p>
          <a:p>
            <a:pPr lvl="1"/>
            <a:r>
              <a:rPr lang="zh-TW" altLang="en-US" dirty="0" smtClean="0"/>
              <a:t>階層式關聯性不像外部索引鍵關聯性般強制執行</a:t>
            </a:r>
          </a:p>
          <a:p>
            <a:pPr lvl="2"/>
            <a:r>
              <a:rPr lang="zh-TW" altLang="en-US" dirty="0" smtClean="0"/>
              <a:t>例如：如果 </a:t>
            </a:r>
            <a:r>
              <a:rPr lang="en-US" altLang="zh-TW" dirty="0" smtClean="0"/>
              <a:t>A </a:t>
            </a:r>
            <a:r>
              <a:rPr lang="zh-TW" altLang="en-US" dirty="0" smtClean="0"/>
              <a:t>擁有子系 </a:t>
            </a:r>
            <a:r>
              <a:rPr lang="en-US" altLang="zh-TW" dirty="0" smtClean="0"/>
              <a:t>B</a:t>
            </a:r>
            <a:r>
              <a:rPr lang="zh-TW" altLang="en-US" dirty="0" smtClean="0"/>
              <a:t>，然後刪除 </a:t>
            </a:r>
            <a:r>
              <a:rPr lang="en-US" altLang="zh-TW" dirty="0" smtClean="0"/>
              <a:t>A </a:t>
            </a:r>
            <a:r>
              <a:rPr lang="zh-TW" altLang="en-US" dirty="0" smtClean="0"/>
              <a:t>留下 </a:t>
            </a:r>
            <a:r>
              <a:rPr lang="en-US" altLang="zh-TW" dirty="0" smtClean="0"/>
              <a:t>B</a:t>
            </a:r>
            <a:r>
              <a:rPr lang="zh-TW" altLang="en-US" dirty="0" smtClean="0"/>
              <a:t>，讓關聯性變成不存在的記錄</a:t>
            </a:r>
            <a:endParaRPr lang="en-US" altLang="zh-TW" dirty="0" smtClean="0"/>
          </a:p>
          <a:p>
            <a:pPr lvl="1"/>
            <a:endParaRPr lang="en-US" altLang="zh-TW" dirty="0" smtClean="0"/>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階層式資料的索引</a:t>
            </a:r>
            <a:endParaRPr lang="zh-TW" altLang="en-US" dirty="0"/>
          </a:p>
        </p:txBody>
      </p:sp>
      <p:sp>
        <p:nvSpPr>
          <p:cNvPr id="3" name="內容版面配置區 2"/>
          <p:cNvSpPr>
            <a:spLocks noGrp="1"/>
          </p:cNvSpPr>
          <p:nvPr>
            <p:ph idx="1"/>
          </p:nvPr>
        </p:nvSpPr>
        <p:spPr>
          <a:xfrm>
            <a:off x="381000" y="1412875"/>
            <a:ext cx="4191000" cy="5445125"/>
          </a:xfrm>
        </p:spPr>
        <p:txBody>
          <a:bodyPr>
            <a:normAutofit/>
          </a:bodyPr>
          <a:lstStyle/>
          <a:p>
            <a:r>
              <a:rPr lang="zh-TW" altLang="en-US" dirty="0" smtClean="0"/>
              <a:t>深度優先</a:t>
            </a:r>
            <a:endParaRPr lang="en-US" altLang="zh-TW" dirty="0" smtClean="0"/>
          </a:p>
          <a:p>
            <a:pPr lvl="1"/>
            <a:r>
              <a:rPr lang="zh-TW" altLang="en-US" dirty="0" smtClean="0"/>
              <a:t>子樹的資料列會儲存在彼此的附近</a:t>
            </a:r>
            <a:endParaRPr lang="en-US" altLang="zh-TW" dirty="0" smtClean="0"/>
          </a:p>
          <a:p>
            <a:pPr lvl="2"/>
            <a:r>
              <a:rPr lang="zh-TW" altLang="en-US" dirty="0" smtClean="0"/>
              <a:t>例如，透過某位經理管理的所有員工都會儲存在經理記錄的附近</a:t>
            </a:r>
            <a:endParaRPr lang="en-US" altLang="zh-TW" dirty="0" smtClean="0"/>
          </a:p>
          <a:p>
            <a:r>
              <a:rPr lang="zh-TW" altLang="en-US" dirty="0" smtClean="0"/>
              <a:t>廣度優先</a:t>
            </a:r>
            <a:endParaRPr lang="en-US" altLang="zh-TW" dirty="0" smtClean="0"/>
          </a:p>
          <a:p>
            <a:pPr lvl="1"/>
            <a:r>
              <a:rPr lang="zh-TW" altLang="en-US" dirty="0" smtClean="0"/>
              <a:t>會將資料列與階層的每個層級儲存在一起</a:t>
            </a:r>
            <a:endParaRPr lang="en-US" altLang="zh-TW" dirty="0" smtClean="0"/>
          </a:p>
          <a:p>
            <a:pPr lvl="2"/>
            <a:r>
              <a:rPr lang="zh-TW" altLang="en-US" dirty="0" smtClean="0"/>
              <a:t>例如，直接由相同經理管理之員工的記錄會儲存在彼此的附近</a:t>
            </a:r>
            <a:endParaRPr lang="zh-TW" altLang="en-US" dirty="0"/>
          </a:p>
        </p:txBody>
      </p:sp>
      <p:pic>
        <p:nvPicPr>
          <p:cNvPr id="22530" name="Picture 2" descr="D:\ALL\MyData\Derrick\Desktop\深度優先.png"/>
          <p:cNvPicPr>
            <a:picLocks noChangeAspect="1" noChangeArrowheads="1"/>
          </p:cNvPicPr>
          <p:nvPr/>
        </p:nvPicPr>
        <p:blipFill>
          <a:blip r:embed="rId3"/>
          <a:srcRect/>
          <a:stretch>
            <a:fillRect/>
          </a:stretch>
        </p:blipFill>
        <p:spPr bwMode="auto">
          <a:xfrm>
            <a:off x="5572132" y="1814514"/>
            <a:ext cx="2994025" cy="1828800"/>
          </a:xfrm>
          <a:prstGeom prst="rect">
            <a:avLst/>
          </a:prstGeom>
          <a:noFill/>
        </p:spPr>
      </p:pic>
      <p:pic>
        <p:nvPicPr>
          <p:cNvPr id="22531" name="Picture 3" descr="D:\ALL\MyData\Derrick\Desktop\廣度優先.png"/>
          <p:cNvPicPr>
            <a:picLocks noChangeAspect="1" noChangeArrowheads="1"/>
          </p:cNvPicPr>
          <p:nvPr/>
        </p:nvPicPr>
        <p:blipFill>
          <a:blip r:embed="rId4"/>
          <a:srcRect/>
          <a:stretch>
            <a:fillRect/>
          </a:stretch>
        </p:blipFill>
        <p:spPr bwMode="auto">
          <a:xfrm>
            <a:off x="5578503" y="4457720"/>
            <a:ext cx="2994025" cy="1828800"/>
          </a:xfrm>
          <a:prstGeom prst="rect">
            <a:avLst/>
          </a:prstGeom>
          <a:noFill/>
        </p:spPr>
      </p:pic>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疏鬆資料行</a:t>
            </a:r>
            <a:r>
              <a:rPr altLang="zh-TW" dirty="0" smtClean="0"/>
              <a:t>(Sparse Columns)</a:t>
            </a:r>
            <a:endParaRPr lang="zh-TW" altLang="en-US" dirty="0"/>
          </a:p>
        </p:txBody>
      </p:sp>
      <p:sp>
        <p:nvSpPr>
          <p:cNvPr id="3" name="內容版面配置區 2"/>
          <p:cNvSpPr>
            <a:spLocks noGrp="1"/>
          </p:cNvSpPr>
          <p:nvPr>
            <p:ph idx="1"/>
          </p:nvPr>
        </p:nvSpPr>
        <p:spPr>
          <a:xfrm>
            <a:off x="381000" y="1412875"/>
            <a:ext cx="8382000" cy="5302273"/>
          </a:xfrm>
        </p:spPr>
        <p:txBody>
          <a:bodyPr>
            <a:normAutofit/>
          </a:bodyPr>
          <a:lstStyle/>
          <a:p>
            <a:r>
              <a:rPr lang="zh-TW" altLang="en-US" dirty="0" smtClean="0"/>
              <a:t>儲存最佳化</a:t>
            </a:r>
            <a:endParaRPr lang="en-US" altLang="zh-TW" dirty="0" smtClean="0"/>
          </a:p>
          <a:p>
            <a:pPr lvl="1"/>
            <a:r>
              <a:rPr lang="en-US" altLang="zh-TW" dirty="0" smtClean="0"/>
              <a:t>Null </a:t>
            </a:r>
            <a:r>
              <a:rPr lang="zh-TW" altLang="en-US" dirty="0" smtClean="0"/>
              <a:t>值不佔用儲存空間</a:t>
            </a:r>
            <a:endParaRPr lang="en-US" altLang="zh-TW" dirty="0" smtClean="0"/>
          </a:p>
          <a:p>
            <a:pPr lvl="1"/>
            <a:r>
              <a:rPr lang="zh-TW" altLang="en-US" dirty="0" smtClean="0"/>
              <a:t>儲存非 </a:t>
            </a:r>
            <a:r>
              <a:rPr lang="en-US" altLang="zh-TW" dirty="0" smtClean="0"/>
              <a:t>Null </a:t>
            </a:r>
            <a:r>
              <a:rPr lang="zh-TW" altLang="en-US" dirty="0" smtClean="0"/>
              <a:t>值需要更多的儲存空間</a:t>
            </a:r>
          </a:p>
          <a:p>
            <a:r>
              <a:rPr lang="zh-TW" altLang="en-US" dirty="0" smtClean="0"/>
              <a:t>適合情境</a:t>
            </a:r>
            <a:endParaRPr lang="en-US" altLang="zh-TW" dirty="0" smtClean="0"/>
          </a:p>
          <a:p>
            <a:pPr lvl="1"/>
            <a:r>
              <a:rPr lang="zh-TW" altLang="en-US" dirty="0" smtClean="0"/>
              <a:t>當空間至少節省了百分之 </a:t>
            </a:r>
            <a:r>
              <a:rPr lang="en-US" altLang="zh-TW" dirty="0" smtClean="0"/>
              <a:t>20 </a:t>
            </a:r>
            <a:r>
              <a:rPr lang="zh-TW" altLang="en-US" dirty="0" smtClean="0"/>
              <a:t>到 </a:t>
            </a:r>
            <a:r>
              <a:rPr lang="en-US" altLang="zh-TW" dirty="0" smtClean="0"/>
              <a:t>40 </a:t>
            </a:r>
            <a:r>
              <a:rPr lang="zh-TW" altLang="en-US" dirty="0" smtClean="0"/>
              <a:t>時</a:t>
            </a:r>
          </a:p>
          <a:p>
            <a:r>
              <a:rPr lang="zh-TW" altLang="en-US" dirty="0" smtClean="0"/>
              <a:t>在資料行定義中 </a:t>
            </a:r>
            <a:r>
              <a:rPr lang="en-US" altLang="zh-TW" dirty="0" smtClean="0"/>
              <a:t>SPARSE </a:t>
            </a:r>
            <a:r>
              <a:rPr lang="zh-TW" altLang="en-US" dirty="0" smtClean="0"/>
              <a:t>關鍵字</a:t>
            </a:r>
          </a:p>
          <a:p>
            <a:r>
              <a:rPr lang="zh-TW" altLang="en-US" dirty="0" smtClean="0"/>
              <a:t>節省的空間，提升效能</a:t>
            </a:r>
          </a:p>
          <a:p>
            <a:r>
              <a:rPr lang="zh-TW" altLang="en-US" dirty="0" smtClean="0"/>
              <a:t>查詢</a:t>
            </a:r>
            <a:r>
              <a:rPr lang="en-US" altLang="zh-TW" dirty="0" smtClean="0"/>
              <a:t>/DML </a:t>
            </a:r>
            <a:r>
              <a:rPr lang="zh-TW" altLang="en-US" dirty="0" smtClean="0"/>
              <a:t>無需修改</a:t>
            </a:r>
          </a:p>
          <a:p>
            <a:r>
              <a:rPr lang="zh-TW" altLang="en-US" dirty="0" smtClean="0"/>
              <a:t>支援 </a:t>
            </a:r>
            <a:r>
              <a:rPr lang="en-US" altLang="zh-TW" dirty="0" smtClean="0"/>
              <a:t>30,000 </a:t>
            </a:r>
            <a:r>
              <a:rPr lang="zh-TW" altLang="en-US" dirty="0" smtClean="0"/>
              <a:t>個資料行</a:t>
            </a:r>
            <a:endParaRPr lang="en-US" altLang="zh-TW" dirty="0" smtClean="0"/>
          </a:p>
          <a:p>
            <a:pPr lvl="1"/>
            <a:r>
              <a:rPr lang="zh-TW" altLang="en-US" dirty="0" smtClean="0"/>
              <a:t>寬型資料表</a:t>
            </a:r>
            <a:r>
              <a:rPr lang="en-US" altLang="zh-TW" dirty="0" smtClean="0"/>
              <a:t>(Wide Tables)</a:t>
            </a:r>
            <a:endParaRPr lang="zh-TW" altLang="en-US" dirty="0" smtClean="0"/>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疏鬆資料行所節省的空間</a:t>
            </a:r>
            <a:endParaRPr lang="zh-TW" altLang="en-US" dirty="0"/>
          </a:p>
        </p:txBody>
      </p:sp>
      <p:sp>
        <p:nvSpPr>
          <p:cNvPr id="3" name="內容版面配置區 2"/>
          <p:cNvSpPr>
            <a:spLocks noGrp="1"/>
          </p:cNvSpPr>
          <p:nvPr>
            <p:ph idx="1"/>
          </p:nvPr>
        </p:nvSpPr>
        <p:spPr>
          <a:xfrm>
            <a:off x="381000" y="1412875"/>
            <a:ext cx="8382000" cy="1373183"/>
          </a:xfrm>
        </p:spPr>
        <p:txBody>
          <a:bodyPr>
            <a:normAutofit/>
          </a:bodyPr>
          <a:lstStyle/>
          <a:p>
            <a:r>
              <a:rPr lang="zh-TW" altLang="en-US" dirty="0" smtClean="0"/>
              <a:t>需要更多的儲存空間來儲存非 </a:t>
            </a:r>
            <a:r>
              <a:rPr lang="en-US" altLang="zh-TW" dirty="0" smtClean="0"/>
              <a:t>Null </a:t>
            </a:r>
            <a:r>
              <a:rPr lang="zh-TW" altLang="en-US" dirty="0" smtClean="0"/>
              <a:t>值</a:t>
            </a:r>
            <a:endParaRPr lang="en-US" altLang="zh-TW" dirty="0" smtClean="0"/>
          </a:p>
          <a:p>
            <a:pPr lvl="1"/>
            <a:r>
              <a:rPr lang="en-US" altLang="zh-TW" dirty="0" smtClean="0"/>
              <a:t>NULL </a:t>
            </a:r>
            <a:r>
              <a:rPr lang="zh-TW" altLang="en-US" dirty="0" smtClean="0"/>
              <a:t>百分比一欄指示資料必須有多少百分比為 </a:t>
            </a:r>
            <a:r>
              <a:rPr lang="en-US" altLang="zh-TW" dirty="0" smtClean="0"/>
              <a:t>NULL</a:t>
            </a:r>
            <a:r>
              <a:rPr lang="zh-TW" altLang="en-US" dirty="0" smtClean="0"/>
              <a:t>，空間的淨節省才會是百分之 </a:t>
            </a:r>
            <a:r>
              <a:rPr lang="en-US" altLang="zh-TW" dirty="0" smtClean="0"/>
              <a:t>40</a:t>
            </a:r>
            <a:endParaRPr lang="zh-TW" altLang="en-US" dirty="0"/>
          </a:p>
        </p:txBody>
      </p:sp>
      <p:pic>
        <p:nvPicPr>
          <p:cNvPr id="22530" name="Picture 2"/>
          <p:cNvPicPr>
            <a:picLocks noChangeAspect="1" noChangeArrowheads="1"/>
          </p:cNvPicPr>
          <p:nvPr/>
        </p:nvPicPr>
        <p:blipFill>
          <a:blip r:embed="rId3"/>
          <a:srcRect/>
          <a:stretch>
            <a:fillRect/>
          </a:stretch>
        </p:blipFill>
        <p:spPr bwMode="auto">
          <a:xfrm>
            <a:off x="0" y="2714620"/>
            <a:ext cx="9144000" cy="4143380"/>
          </a:xfrm>
          <a:prstGeom prst="rect">
            <a:avLst/>
          </a:prstGeom>
          <a:noFill/>
          <a:ln w="9525">
            <a:noFill/>
            <a:miter lim="800000"/>
            <a:headEnd/>
            <a:tailEnd/>
          </a:ln>
          <a:effectLst/>
        </p:spPr>
      </p:pic>
      <p:pic>
        <p:nvPicPr>
          <p:cNvPr id="22531" name="Picture 3" descr="D:\ALL\MyData\Derrick\Desktop\02_SPARSE 節省的空間.png"/>
          <p:cNvPicPr>
            <a:picLocks noChangeAspect="1" noChangeArrowheads="1"/>
          </p:cNvPicPr>
          <p:nvPr/>
        </p:nvPicPr>
        <p:blipFill>
          <a:blip r:embed="rId4"/>
          <a:srcRect/>
          <a:stretch>
            <a:fillRect/>
          </a:stretch>
        </p:blipFill>
        <p:spPr bwMode="auto">
          <a:xfrm>
            <a:off x="0" y="2714620"/>
            <a:ext cx="9144000" cy="4143380"/>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2530"/>
                                        </p:tgtEl>
                                        <p:attrNameLst>
                                          <p:attrName>style.visibility</p:attrName>
                                        </p:attrNameLst>
                                      </p:cBhvr>
                                      <p:to>
                                        <p:strVal val="visible"/>
                                      </p:to>
                                    </p:set>
                                    <p:anim calcmode="lin" valueType="num">
                                      <p:cBhvr additive="base">
                                        <p:cTn id="7" dur="500" fill="hold"/>
                                        <p:tgtEl>
                                          <p:spTgt spid="22530"/>
                                        </p:tgtEl>
                                        <p:attrNameLst>
                                          <p:attrName>ppt_x</p:attrName>
                                        </p:attrNameLst>
                                      </p:cBhvr>
                                      <p:tavLst>
                                        <p:tav tm="0">
                                          <p:val>
                                            <p:strVal val="0-#ppt_w/2"/>
                                          </p:val>
                                        </p:tav>
                                        <p:tav tm="100000">
                                          <p:val>
                                            <p:strVal val="#ppt_x"/>
                                          </p:val>
                                        </p:tav>
                                      </p:tavLst>
                                    </p:anim>
                                    <p:anim calcmode="lin" valueType="num">
                                      <p:cBhvr additive="base">
                                        <p:cTn id="8" dur="500" fill="hold"/>
                                        <p:tgtEl>
                                          <p:spTgt spid="2253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22531"/>
                                        </p:tgtEl>
                                        <p:attrNameLst>
                                          <p:attrName>style.visibility</p:attrName>
                                        </p:attrNameLst>
                                      </p:cBhvr>
                                      <p:to>
                                        <p:strVal val="visible"/>
                                      </p:to>
                                    </p:set>
                                    <p:anim calcmode="lin" valueType="num">
                                      <p:cBhvr additive="base">
                                        <p:cTn id="13" dur="500" fill="hold"/>
                                        <p:tgtEl>
                                          <p:spTgt spid="22531"/>
                                        </p:tgtEl>
                                        <p:attrNameLst>
                                          <p:attrName>ppt_x</p:attrName>
                                        </p:attrNameLst>
                                      </p:cBhvr>
                                      <p:tavLst>
                                        <p:tav tm="0">
                                          <p:val>
                                            <p:strVal val="1+#ppt_w/2"/>
                                          </p:val>
                                        </p:tav>
                                        <p:tav tm="100000">
                                          <p:val>
                                            <p:strVal val="#ppt_x"/>
                                          </p:val>
                                        </p:tav>
                                      </p:tavLst>
                                    </p:anim>
                                    <p:anim calcmode="lin" valueType="num">
                                      <p:cBhvr additive="base">
                                        <p:cTn id="14" dur="500" fill="hold"/>
                                        <p:tgtEl>
                                          <p:spTgt spid="2253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疏鬆資料行</a:t>
            </a:r>
            <a:r>
              <a:rPr altLang="zh-TW" dirty="0" smtClean="0"/>
              <a:t>(Sparse columns)</a:t>
            </a:r>
            <a:endParaRPr lang="zh-TW" altLang="en-US" dirty="0"/>
          </a:p>
        </p:txBody>
      </p:sp>
      <p:sp>
        <p:nvSpPr>
          <p:cNvPr id="3" name="內容版面配置區 2"/>
          <p:cNvSpPr>
            <a:spLocks noGrp="1"/>
          </p:cNvSpPr>
          <p:nvPr>
            <p:ph idx="1"/>
          </p:nvPr>
        </p:nvSpPr>
        <p:spPr>
          <a:xfrm>
            <a:off x="381000" y="1412875"/>
            <a:ext cx="8382000" cy="2873381"/>
          </a:xfrm>
        </p:spPr>
        <p:txBody>
          <a:bodyPr>
            <a:normAutofit lnSpcReduction="10000"/>
          </a:bodyPr>
          <a:lstStyle/>
          <a:p>
            <a:r>
              <a:rPr lang="zh-TW" altLang="en-US" dirty="0" smtClean="0"/>
              <a:t>搭配使用</a:t>
            </a:r>
          </a:p>
          <a:p>
            <a:pPr lvl="1"/>
            <a:r>
              <a:rPr lang="zh-TW" altLang="en-US" dirty="0" smtClean="0"/>
              <a:t>資料行集</a:t>
            </a:r>
            <a:r>
              <a:rPr lang="en-US" altLang="zh-TW" dirty="0" smtClean="0"/>
              <a:t>(Column Sets)</a:t>
            </a:r>
          </a:p>
          <a:p>
            <a:pPr lvl="2"/>
            <a:r>
              <a:rPr lang="zh-TW" altLang="en-US" dirty="0" smtClean="0"/>
              <a:t>將所有的疏鬆資料行，結合至單一 </a:t>
            </a:r>
            <a:r>
              <a:rPr lang="en-US" altLang="zh-TW" dirty="0" smtClean="0"/>
              <a:t>XML </a:t>
            </a:r>
            <a:r>
              <a:rPr lang="zh-TW" altLang="en-US" dirty="0" smtClean="0"/>
              <a:t>資料行內進行處理與檢視</a:t>
            </a:r>
          </a:p>
          <a:p>
            <a:pPr lvl="1"/>
            <a:r>
              <a:rPr lang="zh-TW" altLang="en-US" dirty="0" smtClean="0"/>
              <a:t>篩選的索引</a:t>
            </a:r>
            <a:r>
              <a:rPr lang="en-US" altLang="zh-TW" dirty="0" smtClean="0"/>
              <a:t>(Filtered Indexes)</a:t>
            </a:r>
          </a:p>
          <a:p>
            <a:pPr lvl="2"/>
            <a:r>
              <a:rPr lang="zh-TW" altLang="en-US" dirty="0" smtClean="0"/>
              <a:t>可篩選有資料值的資料列來建立索引</a:t>
            </a:r>
            <a:endParaRPr lang="en-US" altLang="zh-TW" dirty="0" smtClean="0"/>
          </a:p>
          <a:p>
            <a:pPr lvl="3"/>
            <a:r>
              <a:rPr lang="zh-TW" altLang="en-US" dirty="0" smtClean="0"/>
              <a:t>建立更小且更有效率的索引</a:t>
            </a:r>
            <a:endParaRPr lang="zh-TW" altLang="en-US" dirty="0"/>
          </a:p>
        </p:txBody>
      </p:sp>
      <p:sp>
        <p:nvSpPr>
          <p:cNvPr id="5" name="Rectangle 4"/>
          <p:cNvSpPr/>
          <p:nvPr/>
        </p:nvSpPr>
        <p:spPr bwMode="auto">
          <a:xfrm>
            <a:off x="304800" y="4271986"/>
            <a:ext cx="8610600" cy="2514600"/>
          </a:xfrm>
          <a:prstGeom prst="rect">
            <a:avLst/>
          </a:prstGeom>
          <a:solidFill>
            <a:srgbClr val="FFFFCC"/>
          </a:solidFill>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109728" tIns="54864" rIns="109728" bIns="54864" numCol="1" rtlCol="0" anchor="ctr" anchorCtr="0" compatLnSpc="1">
            <a:prstTxWarp prst="textNoShape">
              <a:avLst/>
            </a:prstTxWarp>
          </a:bodyPr>
          <a:lstStyle/>
          <a:p>
            <a:r>
              <a:rPr lang="en-US" dirty="0" smtClean="0">
                <a:solidFill>
                  <a:srgbClr val="00B050"/>
                </a:solidFill>
                <a:latin typeface="Courier New" pitchFamily="49" charset="0"/>
                <a:ea typeface="微軟正黑體" pitchFamily="34" charset="-120"/>
                <a:cs typeface="Courier New" pitchFamily="49" charset="0"/>
              </a:rPr>
              <a:t>-- </a:t>
            </a:r>
            <a:r>
              <a:rPr lang="zh-TW" altLang="en-US" dirty="0" smtClean="0">
                <a:solidFill>
                  <a:srgbClr val="00B050"/>
                </a:solidFill>
                <a:latin typeface="Courier New" pitchFamily="49" charset="0"/>
                <a:ea typeface="微軟正黑體" pitchFamily="34" charset="-120"/>
                <a:cs typeface="Courier New" pitchFamily="49" charset="0"/>
              </a:rPr>
              <a:t>在 </a:t>
            </a:r>
            <a:r>
              <a:rPr lang="en-US" dirty="0" smtClean="0">
                <a:solidFill>
                  <a:srgbClr val="00B050"/>
                </a:solidFill>
                <a:latin typeface="Courier New" pitchFamily="49" charset="0"/>
                <a:ea typeface="微軟正黑體" pitchFamily="34" charset="-120"/>
                <a:cs typeface="Courier New" pitchFamily="49" charset="0"/>
              </a:rPr>
              <a:t>Create/Alter </a:t>
            </a:r>
            <a:r>
              <a:rPr lang="en-US" altLang="zh-TW" dirty="0" smtClean="0">
                <a:solidFill>
                  <a:srgbClr val="00B050"/>
                </a:solidFill>
                <a:latin typeface="Courier New" pitchFamily="49" charset="0"/>
                <a:ea typeface="微軟正黑體" pitchFamily="34" charset="-120"/>
                <a:cs typeface="Courier New" pitchFamily="49" charset="0"/>
              </a:rPr>
              <a:t>T</a:t>
            </a:r>
            <a:r>
              <a:rPr lang="en-US" dirty="0" smtClean="0">
                <a:solidFill>
                  <a:srgbClr val="00B050"/>
                </a:solidFill>
                <a:latin typeface="Courier New" pitchFamily="49" charset="0"/>
                <a:ea typeface="微軟正黑體" pitchFamily="34" charset="-120"/>
                <a:cs typeface="Courier New" pitchFamily="49" charset="0"/>
              </a:rPr>
              <a:t>able </a:t>
            </a:r>
            <a:r>
              <a:rPr lang="zh-TW" altLang="en-US" dirty="0" smtClean="0">
                <a:solidFill>
                  <a:srgbClr val="00B050"/>
                </a:solidFill>
                <a:latin typeface="Courier New" pitchFamily="49" charset="0"/>
                <a:ea typeface="微軟正黑體" pitchFamily="34" charset="-120"/>
                <a:cs typeface="Courier New" pitchFamily="49" charset="0"/>
              </a:rPr>
              <a:t>語法新增 </a:t>
            </a:r>
            <a:r>
              <a:rPr lang="en-US" dirty="0" smtClean="0">
                <a:solidFill>
                  <a:srgbClr val="00B050"/>
                </a:solidFill>
                <a:latin typeface="Courier New" pitchFamily="49" charset="0"/>
                <a:ea typeface="微軟正黑體" pitchFamily="34" charset="-120"/>
                <a:cs typeface="Courier New" pitchFamily="49" charset="0"/>
              </a:rPr>
              <a:t>Sparse </a:t>
            </a:r>
            <a:r>
              <a:rPr lang="zh-TW" altLang="en-US" dirty="0" smtClean="0">
                <a:solidFill>
                  <a:srgbClr val="00B050"/>
                </a:solidFill>
                <a:latin typeface="Courier New" pitchFamily="49" charset="0"/>
                <a:ea typeface="微軟正黑體" pitchFamily="34" charset="-120"/>
                <a:cs typeface="Courier New" pitchFamily="49" charset="0"/>
              </a:rPr>
              <a:t>當作儲存屬性</a:t>
            </a:r>
            <a:endParaRPr lang="en-US" dirty="0" smtClean="0">
              <a:solidFill>
                <a:srgbClr val="00B050"/>
              </a:solidFill>
              <a:latin typeface="Courier New" pitchFamily="49" charset="0"/>
              <a:ea typeface="微軟正黑體" pitchFamily="34" charset="-120"/>
              <a:cs typeface="Courier New" pitchFamily="49" charset="0"/>
            </a:endParaRPr>
          </a:p>
          <a:p>
            <a:r>
              <a:rPr lang="en-US" b="1" dirty="0" smtClean="0">
                <a:solidFill>
                  <a:srgbClr val="0070C0"/>
                </a:solidFill>
                <a:latin typeface="Courier New" pitchFamily="49" charset="0"/>
                <a:ea typeface="微軟正黑體" pitchFamily="34" charset="-120"/>
                <a:cs typeface="Courier New" pitchFamily="49" charset="0"/>
              </a:rPr>
              <a:t>Create Table Products(Id </a:t>
            </a:r>
            <a:r>
              <a:rPr lang="en-US" b="1" dirty="0" err="1" smtClean="0">
                <a:solidFill>
                  <a:srgbClr val="0070C0"/>
                </a:solidFill>
                <a:latin typeface="Courier New" pitchFamily="49" charset="0"/>
                <a:ea typeface="微軟正黑體" pitchFamily="34" charset="-120"/>
                <a:cs typeface="Courier New" pitchFamily="49" charset="0"/>
              </a:rPr>
              <a:t>int</a:t>
            </a:r>
            <a:r>
              <a:rPr lang="en-US" b="1" dirty="0" smtClean="0">
                <a:solidFill>
                  <a:srgbClr val="0070C0"/>
                </a:solidFill>
                <a:latin typeface="Courier New" pitchFamily="49" charset="0"/>
                <a:ea typeface="微軟正黑體" pitchFamily="34" charset="-120"/>
                <a:cs typeface="Courier New" pitchFamily="49" charset="0"/>
              </a:rPr>
              <a:t>, Type </a:t>
            </a:r>
            <a:r>
              <a:rPr lang="en-US" b="1" dirty="0" err="1" smtClean="0">
                <a:solidFill>
                  <a:srgbClr val="0070C0"/>
                </a:solidFill>
                <a:latin typeface="Courier New" pitchFamily="49" charset="0"/>
                <a:ea typeface="微軟正黑體" pitchFamily="34" charset="-120"/>
                <a:cs typeface="Courier New" pitchFamily="49" charset="0"/>
              </a:rPr>
              <a:t>nvarchar</a:t>
            </a:r>
            <a:r>
              <a:rPr lang="en-US" b="1" dirty="0" smtClean="0">
                <a:solidFill>
                  <a:srgbClr val="0070C0"/>
                </a:solidFill>
                <a:latin typeface="Courier New" pitchFamily="49" charset="0"/>
                <a:ea typeface="微軟正黑體" pitchFamily="34" charset="-120"/>
                <a:cs typeface="Courier New" pitchFamily="49" charset="0"/>
              </a:rPr>
              <a:t>(16)…,  </a:t>
            </a:r>
          </a:p>
          <a:p>
            <a:r>
              <a:rPr lang="en-US" b="1" dirty="0" smtClean="0">
                <a:solidFill>
                  <a:srgbClr val="0070C0"/>
                </a:solidFill>
                <a:latin typeface="Courier New" pitchFamily="49" charset="0"/>
                <a:ea typeface="微軟正黑體" pitchFamily="34" charset="-120"/>
                <a:cs typeface="Courier New" pitchFamily="49" charset="0"/>
              </a:rPr>
              <a:t>		Resolution </a:t>
            </a:r>
            <a:r>
              <a:rPr lang="en-US" b="1" dirty="0" err="1" smtClean="0">
                <a:solidFill>
                  <a:srgbClr val="0070C0"/>
                </a:solidFill>
                <a:latin typeface="Courier New" pitchFamily="49" charset="0"/>
                <a:ea typeface="微軟正黑體" pitchFamily="34" charset="-120"/>
                <a:cs typeface="Courier New" pitchFamily="49" charset="0"/>
              </a:rPr>
              <a:t>int</a:t>
            </a:r>
            <a:r>
              <a:rPr lang="en-US" b="1" dirty="0" smtClean="0">
                <a:solidFill>
                  <a:srgbClr val="0070C0"/>
                </a:solidFill>
                <a:latin typeface="Courier New" pitchFamily="49" charset="0"/>
                <a:ea typeface="微軟正黑體" pitchFamily="34" charset="-120"/>
                <a:cs typeface="Courier New" pitchFamily="49" charset="0"/>
              </a:rPr>
              <a:t> </a:t>
            </a:r>
            <a:r>
              <a:rPr lang="en-US" b="1" dirty="0" smtClean="0">
                <a:solidFill>
                  <a:srgbClr val="FF0000"/>
                </a:solidFill>
                <a:latin typeface="Courier New" pitchFamily="49" charset="0"/>
                <a:ea typeface="微軟正黑體" pitchFamily="34" charset="-120"/>
                <a:cs typeface="Courier New" pitchFamily="49" charset="0"/>
              </a:rPr>
              <a:t>SPARSE</a:t>
            </a:r>
            <a:r>
              <a:rPr lang="en-US" b="1" dirty="0" smtClean="0">
                <a:solidFill>
                  <a:srgbClr val="0070C0"/>
                </a:solidFill>
                <a:latin typeface="Courier New" pitchFamily="49" charset="0"/>
                <a:ea typeface="微軟正黑體" pitchFamily="34" charset="-120"/>
                <a:cs typeface="Courier New" pitchFamily="49" charset="0"/>
              </a:rPr>
              <a:t>, </a:t>
            </a:r>
            <a:r>
              <a:rPr lang="en-US" b="1" dirty="0" err="1" smtClean="0">
                <a:solidFill>
                  <a:srgbClr val="0070C0"/>
                </a:solidFill>
                <a:latin typeface="Courier New" pitchFamily="49" charset="0"/>
                <a:ea typeface="微軟正黑體" pitchFamily="34" charset="-120"/>
                <a:cs typeface="Courier New" pitchFamily="49" charset="0"/>
              </a:rPr>
              <a:t>ZoomLength</a:t>
            </a:r>
            <a:r>
              <a:rPr lang="en-US" b="1" dirty="0" smtClean="0">
                <a:solidFill>
                  <a:srgbClr val="0070C0"/>
                </a:solidFill>
                <a:latin typeface="Courier New" pitchFamily="49" charset="0"/>
                <a:ea typeface="微軟正黑體" pitchFamily="34" charset="-120"/>
                <a:cs typeface="Courier New" pitchFamily="49" charset="0"/>
              </a:rPr>
              <a:t> </a:t>
            </a:r>
            <a:r>
              <a:rPr lang="en-US" b="1" dirty="0" err="1" smtClean="0">
                <a:solidFill>
                  <a:srgbClr val="0070C0"/>
                </a:solidFill>
                <a:latin typeface="Courier New" pitchFamily="49" charset="0"/>
                <a:ea typeface="微軟正黑體" pitchFamily="34" charset="-120"/>
                <a:cs typeface="Courier New" pitchFamily="49" charset="0"/>
              </a:rPr>
              <a:t>int</a:t>
            </a:r>
            <a:r>
              <a:rPr lang="en-US" b="1" dirty="0" smtClean="0">
                <a:solidFill>
                  <a:srgbClr val="0070C0"/>
                </a:solidFill>
                <a:latin typeface="Courier New" pitchFamily="49" charset="0"/>
                <a:ea typeface="微軟正黑體" pitchFamily="34" charset="-120"/>
                <a:cs typeface="Courier New" pitchFamily="49" charset="0"/>
              </a:rPr>
              <a:t> </a:t>
            </a:r>
            <a:r>
              <a:rPr lang="en-US" b="1" dirty="0" smtClean="0">
                <a:solidFill>
                  <a:srgbClr val="FF0000"/>
                </a:solidFill>
                <a:latin typeface="Courier New" pitchFamily="49" charset="0"/>
                <a:ea typeface="微軟正黑體" pitchFamily="34" charset="-120"/>
                <a:cs typeface="Courier New" pitchFamily="49" charset="0"/>
              </a:rPr>
              <a:t>SPARSE</a:t>
            </a:r>
            <a:r>
              <a:rPr lang="en-US" b="1" dirty="0" smtClean="0">
                <a:solidFill>
                  <a:srgbClr val="0070C0"/>
                </a:solidFill>
                <a:latin typeface="Courier New" pitchFamily="49" charset="0"/>
                <a:ea typeface="微軟正黑體" pitchFamily="34" charset="-120"/>
                <a:cs typeface="Courier New" pitchFamily="49" charset="0"/>
              </a:rPr>
              <a:t>);</a:t>
            </a:r>
          </a:p>
          <a:p>
            <a:endParaRPr lang="en-US" dirty="0" smtClean="0">
              <a:solidFill>
                <a:srgbClr val="0070C0"/>
              </a:solidFill>
              <a:latin typeface="Courier New" pitchFamily="49" charset="0"/>
              <a:ea typeface="微軟正黑體" pitchFamily="34" charset="-120"/>
              <a:cs typeface="Courier New" pitchFamily="49" charset="0"/>
            </a:endParaRPr>
          </a:p>
          <a:p>
            <a:pPr marL="0" lvl="1"/>
            <a:r>
              <a:rPr lang="en-US" altLang="zh-TW" dirty="0" smtClean="0">
                <a:solidFill>
                  <a:srgbClr val="00B050"/>
                </a:solidFill>
                <a:latin typeface="Courier New" pitchFamily="49" charset="0"/>
                <a:ea typeface="微軟正黑體" pitchFamily="34" charset="-120"/>
                <a:cs typeface="Courier New" pitchFamily="49" charset="0"/>
              </a:rPr>
              <a:t>-- </a:t>
            </a:r>
            <a:r>
              <a:rPr lang="zh-TW" altLang="en-US" dirty="0" smtClean="0">
                <a:solidFill>
                  <a:srgbClr val="00B050"/>
                </a:solidFill>
                <a:latin typeface="Courier New" pitchFamily="49" charset="0"/>
                <a:ea typeface="微軟正黑體" pitchFamily="34" charset="-120"/>
                <a:cs typeface="Courier New" pitchFamily="49" charset="0"/>
              </a:rPr>
              <a:t>查詢</a:t>
            </a:r>
            <a:r>
              <a:rPr lang="en-US" altLang="zh-TW" dirty="0" smtClean="0">
                <a:solidFill>
                  <a:srgbClr val="00B050"/>
                </a:solidFill>
                <a:latin typeface="Courier New" pitchFamily="49" charset="0"/>
                <a:ea typeface="微軟正黑體" pitchFamily="34" charset="-120"/>
                <a:cs typeface="Courier New" pitchFamily="49" charset="0"/>
              </a:rPr>
              <a:t>/DML </a:t>
            </a:r>
            <a:r>
              <a:rPr lang="zh-TW" altLang="en-US" dirty="0" smtClean="0">
                <a:solidFill>
                  <a:srgbClr val="00B050"/>
                </a:solidFill>
                <a:latin typeface="Courier New" pitchFamily="49" charset="0"/>
                <a:ea typeface="微軟正黑體" pitchFamily="34" charset="-120"/>
                <a:cs typeface="Courier New" pitchFamily="49" charset="0"/>
              </a:rPr>
              <a:t>無需修改</a:t>
            </a:r>
          </a:p>
          <a:p>
            <a:r>
              <a:rPr lang="en-US" b="1" dirty="0" smtClean="0">
                <a:solidFill>
                  <a:srgbClr val="0070C0"/>
                </a:solidFill>
                <a:latin typeface="Courier New" pitchFamily="49" charset="0"/>
                <a:ea typeface="微軟正黑體" pitchFamily="34" charset="-120"/>
                <a:cs typeface="Courier New" pitchFamily="49" charset="0"/>
              </a:rPr>
              <a:t>Select Id, Type, Resolution, </a:t>
            </a:r>
            <a:r>
              <a:rPr lang="en-US" b="1" dirty="0" err="1" smtClean="0">
                <a:solidFill>
                  <a:srgbClr val="0070C0"/>
                </a:solidFill>
                <a:latin typeface="Courier New" pitchFamily="49" charset="0"/>
                <a:ea typeface="微軟正黑體" pitchFamily="34" charset="-120"/>
                <a:cs typeface="Courier New" pitchFamily="49" charset="0"/>
              </a:rPr>
              <a:t>ZoomLength</a:t>
            </a:r>
            <a:r>
              <a:rPr lang="en-US" b="1" dirty="0" smtClean="0">
                <a:solidFill>
                  <a:srgbClr val="0070C0"/>
                </a:solidFill>
                <a:latin typeface="Courier New" pitchFamily="49" charset="0"/>
                <a:ea typeface="微軟正黑體" pitchFamily="34" charset="-120"/>
                <a:cs typeface="Courier New" pitchFamily="49" charset="0"/>
              </a:rPr>
              <a:t> from Products;</a:t>
            </a:r>
          </a:p>
          <a:p>
            <a:r>
              <a:rPr lang="en-US" b="1" dirty="0" smtClean="0">
                <a:solidFill>
                  <a:srgbClr val="0070C0"/>
                </a:solidFill>
                <a:latin typeface="Courier New" pitchFamily="49" charset="0"/>
                <a:ea typeface="微軟正黑體" pitchFamily="34" charset="-120"/>
                <a:cs typeface="Courier New" pitchFamily="49" charset="0"/>
              </a:rPr>
              <a:t>Update Products set Resolution=3, </a:t>
            </a:r>
            <a:r>
              <a:rPr lang="en-US" b="1" dirty="0" err="1" smtClean="0">
                <a:solidFill>
                  <a:srgbClr val="0070C0"/>
                </a:solidFill>
                <a:latin typeface="Courier New" pitchFamily="49" charset="0"/>
                <a:ea typeface="微軟正黑體" pitchFamily="34" charset="-120"/>
                <a:cs typeface="Courier New" pitchFamily="49" charset="0"/>
              </a:rPr>
              <a:t>ZoomLength</a:t>
            </a:r>
            <a:r>
              <a:rPr lang="en-US" b="1" dirty="0" smtClean="0">
                <a:solidFill>
                  <a:srgbClr val="0070C0"/>
                </a:solidFill>
                <a:latin typeface="Courier New" pitchFamily="49" charset="0"/>
                <a:ea typeface="微軟正黑體" pitchFamily="34" charset="-120"/>
                <a:cs typeface="Courier New" pitchFamily="49" charset="0"/>
              </a:rPr>
              <a:t> = 105 where Id = 101;</a:t>
            </a: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p:txBody>
          <a:bodyPr/>
          <a:lstStyle/>
          <a:p>
            <a:r>
              <a:rPr lang="zh-TW" altLang="en-US" dirty="0" smtClean="0"/>
              <a:t>討論主題</a:t>
            </a:r>
            <a:endParaRPr lang="zh-TW" altLang="en-US" dirty="0"/>
          </a:p>
        </p:txBody>
      </p:sp>
      <p:sp>
        <p:nvSpPr>
          <p:cNvPr id="6" name="內容版面配置區 5"/>
          <p:cNvSpPr>
            <a:spLocks noGrp="1"/>
          </p:cNvSpPr>
          <p:nvPr>
            <p:ph idx="1"/>
          </p:nvPr>
        </p:nvSpPr>
        <p:spPr>
          <a:xfrm>
            <a:off x="381000" y="1412875"/>
            <a:ext cx="8382000" cy="2068259"/>
          </a:xfrm>
        </p:spPr>
        <p:txBody>
          <a:bodyPr/>
          <a:lstStyle/>
          <a:p>
            <a:r>
              <a:rPr lang="zh-TW" altLang="en-US" dirty="0" smtClean="0"/>
              <a:t>新增強的開發工具</a:t>
            </a:r>
            <a:endParaRPr lang="en-US" altLang="zh-TW" dirty="0" smtClean="0"/>
          </a:p>
          <a:p>
            <a:r>
              <a:rPr lang="zh-TW" altLang="en-US" dirty="0" smtClean="0"/>
              <a:t>新資料類型</a:t>
            </a:r>
          </a:p>
          <a:p>
            <a:r>
              <a:rPr lang="zh-TW" altLang="en-US" dirty="0" smtClean="0"/>
              <a:t>新增強的 </a:t>
            </a:r>
            <a:r>
              <a:rPr lang="en-US" altLang="zh-TW" dirty="0" smtClean="0"/>
              <a:t>T-SQL </a:t>
            </a:r>
          </a:p>
          <a:p>
            <a:r>
              <a:rPr lang="zh-TW" altLang="en-US" dirty="0" smtClean="0"/>
              <a:t>追蹤資料變更</a:t>
            </a:r>
            <a:endParaRPr lang="en-US" altLang="zh-TW" dirty="0" smtClean="0"/>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87054" y="228600"/>
            <a:ext cx="8375946" cy="664797"/>
          </a:xfrm>
        </p:spPr>
        <p:txBody>
          <a:bodyPr/>
          <a:lstStyle/>
          <a:p>
            <a:r>
              <a:rPr lang="zh-TW" altLang="en-US" dirty="0" smtClean="0"/>
              <a:t>篩選索引</a:t>
            </a:r>
            <a:r>
              <a:rPr altLang="zh-TW" dirty="0" smtClean="0"/>
              <a:t>(Filtered indexes)</a:t>
            </a:r>
            <a:endParaRPr lang="zh-TW" altLang="en-US" dirty="0"/>
          </a:p>
        </p:txBody>
      </p:sp>
      <p:graphicFrame>
        <p:nvGraphicFramePr>
          <p:cNvPr id="4" name="Group 383"/>
          <p:cNvGraphicFramePr>
            <a:graphicFrameLocks noGrp="1"/>
          </p:cNvGraphicFramePr>
          <p:nvPr>
            <p:ph idx="4294967295"/>
          </p:nvPr>
        </p:nvGraphicFramePr>
        <p:xfrm>
          <a:off x="152397" y="889000"/>
          <a:ext cx="8763003" cy="2540000"/>
        </p:xfrm>
        <a:graphic>
          <a:graphicData uri="http://schemas.openxmlformats.org/drawingml/2006/table">
            <a:tbl>
              <a:tblPr/>
              <a:tblGrid>
                <a:gridCol w="973282"/>
                <a:gridCol w="975016"/>
                <a:gridCol w="973281"/>
                <a:gridCol w="828516"/>
                <a:gridCol w="1118047"/>
                <a:gridCol w="1132893"/>
                <a:gridCol w="888271"/>
                <a:gridCol w="900415"/>
                <a:gridCol w="973282"/>
              </a:tblGrid>
              <a:tr h="3175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bg2"/>
                          </a:solidFill>
                          <a:effectLst/>
                          <a:latin typeface="Arial" charset="0"/>
                          <a:cs typeface="Arial" charset="0"/>
                        </a:rPr>
                        <a:t>ID</a:t>
                      </a:r>
                    </a:p>
                  </a:txBody>
                  <a:tcP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bg2"/>
                          </a:solidFill>
                          <a:effectLst/>
                          <a:latin typeface="Arial" charset="0"/>
                          <a:cs typeface="Arial" charset="0"/>
                        </a:rPr>
                        <a:t>Type</a:t>
                      </a:r>
                    </a:p>
                  </a:txBody>
                  <a:tcP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bg2"/>
                          </a:solidFill>
                          <a:effectLst/>
                          <a:latin typeface="Arial" charset="0"/>
                          <a:cs typeface="Arial" charset="0"/>
                        </a:rPr>
                        <a:t>Brand</a:t>
                      </a:r>
                    </a:p>
                  </a:txBody>
                  <a:tcP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bg2"/>
                          </a:solidFill>
                          <a:effectLst/>
                          <a:latin typeface="Arial" charset="0"/>
                          <a:cs typeface="Arial" charset="0"/>
                        </a:rPr>
                        <a:t>Zoom</a:t>
                      </a:r>
                    </a:p>
                  </a:txBody>
                  <a:tcP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bg2"/>
                          </a:solidFill>
                          <a:effectLst/>
                          <a:latin typeface="Arial" charset="0"/>
                          <a:cs typeface="Arial" charset="0"/>
                        </a:rPr>
                        <a:t>Resolution</a:t>
                      </a:r>
                    </a:p>
                  </a:txBody>
                  <a:tcP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bg2"/>
                          </a:solidFill>
                          <a:effectLst/>
                          <a:latin typeface="Arial" charset="0"/>
                          <a:cs typeface="Arial" charset="0"/>
                        </a:rPr>
                        <a:t>WaistSize</a:t>
                      </a:r>
                    </a:p>
                  </a:txBody>
                  <a:tcP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bg2"/>
                          </a:solidFill>
                          <a:effectLst/>
                          <a:latin typeface="Arial" charset="0"/>
                          <a:cs typeface="Arial" charset="0"/>
                        </a:rPr>
                        <a:t>Inseam</a:t>
                      </a:r>
                    </a:p>
                  </a:txBody>
                  <a:tcP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bg2"/>
                          </a:solidFill>
                          <a:effectLst/>
                          <a:latin typeface="Arial" charset="0"/>
                          <a:cs typeface="Arial" charset="0"/>
                        </a:rPr>
                        <a:t>Price</a:t>
                      </a:r>
                    </a:p>
                  </a:txBody>
                  <a:tcP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bg2"/>
                          </a:solidFill>
                          <a:effectLst/>
                          <a:latin typeface="Arial" charset="0"/>
                          <a:cs typeface="Arial" charset="0"/>
                        </a:rPr>
                        <a:t>…..</a:t>
                      </a:r>
                    </a:p>
                  </a:txBody>
                  <a:tcP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chemeClr val="accent1"/>
                    </a:solidFill>
                  </a:tcPr>
                </a:tc>
              </a:tr>
              <a:tr h="3175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outerShdw blurRad="38100" dist="38100" dir="2700000" algn="tl">
                              <a:srgbClr val="FFFFFF"/>
                            </a:outerShdw>
                          </a:effectLst>
                          <a:latin typeface="Arial" charset="0"/>
                          <a:cs typeface="Arial" charset="0"/>
                        </a:rPr>
                        <a:t>1</a:t>
                      </a:r>
                    </a:p>
                  </a:txBody>
                  <a:tcP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EF7D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outerShdw blurRad="38100" dist="38100" dir="2700000" algn="tl">
                              <a:srgbClr val="FFFFFF"/>
                            </a:outerShdw>
                          </a:effectLst>
                          <a:latin typeface="Arial" charset="0"/>
                          <a:cs typeface="Arial" charset="0"/>
                        </a:rPr>
                        <a:t>Camera</a:t>
                      </a:r>
                    </a:p>
                  </a:txBody>
                  <a:tcP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EF7D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outerShdw blurRad="38100" dist="38100" dir="2700000" algn="tl">
                              <a:srgbClr val="FFFFFF"/>
                            </a:outerShdw>
                          </a:effectLst>
                          <a:latin typeface="Arial" charset="0"/>
                          <a:cs typeface="Arial" charset="0"/>
                        </a:rPr>
                        <a:t>Canon</a:t>
                      </a:r>
                    </a:p>
                  </a:txBody>
                  <a:tcP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EF7D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outerShdw blurRad="38100" dist="38100" dir="2700000" algn="tl">
                              <a:srgbClr val="FFFFFF"/>
                            </a:outerShdw>
                          </a:effectLst>
                          <a:latin typeface="Arial" charset="0"/>
                          <a:cs typeface="Arial" charset="0"/>
                        </a:rPr>
                        <a:t>3x</a:t>
                      </a:r>
                    </a:p>
                  </a:txBody>
                  <a:tcP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9D83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outerShdw blurRad="38100" dist="38100" dir="2700000" algn="tl">
                              <a:srgbClr val="FFFFFF"/>
                            </a:outerShdw>
                          </a:effectLst>
                          <a:latin typeface="Arial" charset="0"/>
                          <a:cs typeface="Arial" charset="0"/>
                        </a:rPr>
                        <a:t>5 Mb</a:t>
                      </a:r>
                    </a:p>
                  </a:txBody>
                  <a:tcP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EF7D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rgbClr val="000000"/>
                        </a:solidFill>
                        <a:effectLst>
                          <a:outerShdw blurRad="38100" dist="38100" dir="2700000" algn="tl">
                            <a:srgbClr val="FFFFFF"/>
                          </a:outerShdw>
                        </a:effectLst>
                        <a:latin typeface="Arial" charset="0"/>
                        <a:cs typeface="Arial" charset="0"/>
                      </a:endParaRPr>
                    </a:p>
                  </a:txBody>
                  <a:tcP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EF7D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rgbClr val="000000"/>
                        </a:solidFill>
                        <a:effectLst>
                          <a:outerShdw blurRad="38100" dist="38100" dir="2700000" algn="tl">
                            <a:srgbClr val="FFFFFF"/>
                          </a:outerShdw>
                        </a:effectLst>
                        <a:latin typeface="Arial" charset="0"/>
                        <a:cs typeface="Arial" charset="0"/>
                      </a:endParaRPr>
                    </a:p>
                  </a:txBody>
                  <a:tcP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EF7D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outerShdw blurRad="38100" dist="38100" dir="2700000" algn="tl">
                              <a:srgbClr val="FFFFFF"/>
                            </a:outerShdw>
                          </a:effectLst>
                          <a:latin typeface="Arial" charset="0"/>
                          <a:cs typeface="Arial" charset="0"/>
                        </a:rPr>
                        <a:t>300</a:t>
                      </a:r>
                    </a:p>
                  </a:txBody>
                  <a:tcP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EF7D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rgbClr val="000000"/>
                        </a:solidFill>
                        <a:effectLst>
                          <a:outerShdw blurRad="38100" dist="38100" dir="2700000" algn="tl">
                            <a:srgbClr val="FFFFFF"/>
                          </a:outerShdw>
                        </a:effectLst>
                        <a:latin typeface="Arial" charset="0"/>
                        <a:cs typeface="Arial" charset="0"/>
                      </a:endParaRPr>
                    </a:p>
                  </a:txBody>
                  <a:tcP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EF7DD"/>
                    </a:solidFill>
                  </a:tcPr>
                </a:tc>
              </a:tr>
              <a:tr h="3175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outerShdw blurRad="38100" dist="38100" dir="2700000" algn="tl">
                              <a:srgbClr val="FFFFFF"/>
                            </a:outerShdw>
                          </a:effectLst>
                          <a:latin typeface="Arial" charset="0"/>
                          <a:cs typeface="Arial" charset="0"/>
                        </a:rPr>
                        <a:t>2</a:t>
                      </a:r>
                    </a:p>
                  </a:txBody>
                  <a:tcP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EFB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outerShdw blurRad="38100" dist="38100" dir="2700000" algn="tl">
                              <a:srgbClr val="FFFFFF"/>
                            </a:outerShdw>
                          </a:effectLst>
                          <a:latin typeface="Arial" charset="0"/>
                          <a:cs typeface="Arial" charset="0"/>
                        </a:rPr>
                        <a:t>Pant</a:t>
                      </a:r>
                    </a:p>
                  </a:txBody>
                  <a:tcP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EFB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outerShdw blurRad="38100" dist="38100" dir="2700000" algn="tl">
                              <a:srgbClr val="FFFFFF"/>
                            </a:outerShdw>
                          </a:effectLst>
                          <a:latin typeface="Arial" charset="0"/>
                          <a:cs typeface="Arial" charset="0"/>
                        </a:rPr>
                        <a:t>Dockers</a:t>
                      </a:r>
                    </a:p>
                  </a:txBody>
                  <a:tcP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EFB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rgbClr val="000000"/>
                        </a:solidFill>
                        <a:effectLst>
                          <a:outerShdw blurRad="38100" dist="38100" dir="2700000" algn="tl">
                            <a:srgbClr val="FFFFFF"/>
                          </a:outerShdw>
                        </a:effectLst>
                        <a:latin typeface="Arial" charset="0"/>
                        <a:cs typeface="Arial" charset="0"/>
                      </a:endParaRPr>
                    </a:p>
                  </a:txBody>
                  <a:tcP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EFB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rgbClr val="000000"/>
                        </a:solidFill>
                        <a:effectLst>
                          <a:outerShdw blurRad="38100" dist="38100" dir="2700000" algn="tl">
                            <a:srgbClr val="FFFFFF"/>
                          </a:outerShdw>
                        </a:effectLst>
                        <a:latin typeface="Arial" charset="0"/>
                        <a:cs typeface="Arial" charset="0"/>
                      </a:endParaRPr>
                    </a:p>
                  </a:txBody>
                  <a:tcP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EFB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outerShdw blurRad="38100" dist="38100" dir="2700000" algn="tl">
                              <a:srgbClr val="FFFFFF"/>
                            </a:outerShdw>
                          </a:effectLst>
                          <a:latin typeface="Arial" charset="0"/>
                          <a:cs typeface="Arial" charset="0"/>
                        </a:rPr>
                        <a:t>38</a:t>
                      </a:r>
                    </a:p>
                  </a:txBody>
                  <a:tcP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outerShdw blurRad="38100" dist="38100" dir="2700000" algn="tl">
                              <a:srgbClr val="FFFFFF"/>
                            </a:outerShdw>
                          </a:effectLst>
                          <a:latin typeface="Arial" charset="0"/>
                          <a:cs typeface="Arial" charset="0"/>
                        </a:rPr>
                        <a:t>34</a:t>
                      </a:r>
                    </a:p>
                  </a:txBody>
                  <a:tcP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EFB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outerShdw blurRad="38100" dist="38100" dir="2700000" algn="tl">
                              <a:srgbClr val="FFFFFF"/>
                            </a:outerShdw>
                          </a:effectLst>
                          <a:latin typeface="Arial" charset="0"/>
                          <a:cs typeface="Arial" charset="0"/>
                        </a:rPr>
                        <a:t>45</a:t>
                      </a:r>
                    </a:p>
                  </a:txBody>
                  <a:tcP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EFB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rgbClr val="000000"/>
                        </a:solidFill>
                        <a:effectLst>
                          <a:outerShdw blurRad="38100" dist="38100" dir="2700000" algn="tl">
                            <a:srgbClr val="FFFFFF"/>
                          </a:outerShdw>
                        </a:effectLst>
                        <a:latin typeface="Arial" charset="0"/>
                        <a:cs typeface="Arial" charset="0"/>
                      </a:endParaRPr>
                    </a:p>
                  </a:txBody>
                  <a:tcP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EFBEF"/>
                    </a:solidFill>
                  </a:tcPr>
                </a:tc>
              </a:tr>
              <a:tr h="3175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outerShdw blurRad="38100" dist="38100" dir="2700000" algn="tl">
                              <a:srgbClr val="FFFFFF"/>
                            </a:outerShdw>
                          </a:effectLst>
                          <a:latin typeface="Arial" charset="0"/>
                          <a:cs typeface="Arial" charset="0"/>
                        </a:rPr>
                        <a:t>3</a:t>
                      </a:r>
                    </a:p>
                  </a:txBody>
                  <a:tcP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EF7D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outerShdw blurRad="38100" dist="38100" dir="2700000" algn="tl">
                              <a:srgbClr val="FFFFFF"/>
                            </a:outerShdw>
                          </a:effectLst>
                          <a:latin typeface="Arial" charset="0"/>
                          <a:cs typeface="Arial" charset="0"/>
                        </a:rPr>
                        <a:t>Camera</a:t>
                      </a:r>
                    </a:p>
                  </a:txBody>
                  <a:tcP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EF7D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outerShdw blurRad="38100" dist="38100" dir="2700000" algn="tl">
                              <a:srgbClr val="FFFFFF"/>
                            </a:outerShdw>
                          </a:effectLst>
                          <a:latin typeface="Arial" charset="0"/>
                          <a:cs typeface="Arial" charset="0"/>
                        </a:rPr>
                        <a:t>Nikon</a:t>
                      </a:r>
                    </a:p>
                  </a:txBody>
                  <a:tcP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EF7D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outerShdw blurRad="38100" dist="38100" dir="2700000" algn="tl">
                              <a:srgbClr val="FFFFFF"/>
                            </a:outerShdw>
                          </a:effectLst>
                          <a:latin typeface="Arial" charset="0"/>
                          <a:cs typeface="Arial" charset="0"/>
                        </a:rPr>
                        <a:t>5x</a:t>
                      </a:r>
                    </a:p>
                  </a:txBody>
                  <a:tcP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9D83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outerShdw blurRad="38100" dist="38100" dir="2700000" algn="tl">
                              <a:srgbClr val="FFFFFF"/>
                            </a:outerShdw>
                          </a:effectLst>
                          <a:latin typeface="Arial" charset="0"/>
                          <a:cs typeface="Arial" charset="0"/>
                        </a:rPr>
                        <a:t>10mb</a:t>
                      </a:r>
                    </a:p>
                  </a:txBody>
                  <a:tcP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EF7D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rgbClr val="000000"/>
                        </a:solidFill>
                        <a:effectLst>
                          <a:outerShdw blurRad="38100" dist="38100" dir="2700000" algn="tl">
                            <a:srgbClr val="FFFFFF"/>
                          </a:outerShdw>
                        </a:effectLst>
                        <a:latin typeface="Arial" charset="0"/>
                        <a:cs typeface="Arial" charset="0"/>
                      </a:endParaRPr>
                    </a:p>
                  </a:txBody>
                  <a:tcP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EF7D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rgbClr val="000000"/>
                        </a:solidFill>
                        <a:effectLst>
                          <a:outerShdw blurRad="38100" dist="38100" dir="2700000" algn="tl">
                            <a:srgbClr val="FFFFFF"/>
                          </a:outerShdw>
                        </a:effectLst>
                        <a:latin typeface="Arial" charset="0"/>
                        <a:cs typeface="Arial" charset="0"/>
                      </a:endParaRPr>
                    </a:p>
                  </a:txBody>
                  <a:tcP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EF7D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outerShdw blurRad="38100" dist="38100" dir="2700000" algn="tl">
                              <a:srgbClr val="FFFFFF"/>
                            </a:outerShdw>
                          </a:effectLst>
                          <a:latin typeface="Arial" charset="0"/>
                          <a:cs typeface="Arial" charset="0"/>
                        </a:rPr>
                        <a:t>600</a:t>
                      </a:r>
                    </a:p>
                  </a:txBody>
                  <a:tcP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EF7D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rgbClr val="000000"/>
                        </a:solidFill>
                        <a:effectLst>
                          <a:outerShdw blurRad="38100" dist="38100" dir="2700000" algn="tl">
                            <a:srgbClr val="FFFFFF"/>
                          </a:outerShdw>
                        </a:effectLst>
                        <a:latin typeface="Arial" charset="0"/>
                        <a:cs typeface="Arial" charset="0"/>
                      </a:endParaRPr>
                    </a:p>
                  </a:txBody>
                  <a:tcP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EF7DD"/>
                    </a:solidFill>
                  </a:tcPr>
                </a:tc>
              </a:tr>
              <a:tr h="3175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outerShdw blurRad="38100" dist="38100" dir="2700000" algn="tl">
                              <a:srgbClr val="FFFFFF"/>
                            </a:outerShdw>
                          </a:effectLst>
                          <a:latin typeface="Arial" charset="0"/>
                          <a:cs typeface="Arial" charset="0"/>
                        </a:rPr>
                        <a:t>4</a:t>
                      </a:r>
                    </a:p>
                  </a:txBody>
                  <a:tcP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EFB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outerShdw blurRad="38100" dist="38100" dir="2700000" algn="tl">
                              <a:srgbClr val="FFFFFF"/>
                            </a:outerShdw>
                          </a:effectLst>
                          <a:latin typeface="Arial" charset="0"/>
                          <a:cs typeface="Arial" charset="0"/>
                        </a:rPr>
                        <a:t>Camera</a:t>
                      </a:r>
                    </a:p>
                  </a:txBody>
                  <a:tcP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EFB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err="1" smtClean="0">
                          <a:ln>
                            <a:noFill/>
                          </a:ln>
                          <a:solidFill>
                            <a:srgbClr val="000000"/>
                          </a:solidFill>
                          <a:effectLst>
                            <a:outerShdw blurRad="38100" dist="38100" dir="2700000" algn="tl">
                              <a:srgbClr val="FFFFFF"/>
                            </a:outerShdw>
                          </a:effectLst>
                          <a:latin typeface="Arial" charset="0"/>
                          <a:cs typeface="Arial" charset="0"/>
                        </a:rPr>
                        <a:t>Pentax</a:t>
                      </a:r>
                      <a:endParaRPr kumimoji="0" lang="en-US" sz="1400" b="0" i="0" u="none" strike="noStrike" cap="none" normalizeH="0" baseline="0" dirty="0" smtClean="0">
                        <a:ln>
                          <a:noFill/>
                        </a:ln>
                        <a:solidFill>
                          <a:srgbClr val="000000"/>
                        </a:solidFill>
                        <a:effectLst>
                          <a:outerShdw blurRad="38100" dist="38100" dir="2700000" algn="tl">
                            <a:srgbClr val="FFFFFF"/>
                          </a:outerShdw>
                        </a:effectLst>
                        <a:latin typeface="Arial" charset="0"/>
                        <a:cs typeface="Arial" charset="0"/>
                      </a:endParaRPr>
                    </a:p>
                  </a:txBody>
                  <a:tcP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EFB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outerShdw blurRad="38100" dist="38100" dir="2700000" algn="tl">
                              <a:srgbClr val="FFFFFF"/>
                            </a:outerShdw>
                          </a:effectLst>
                          <a:latin typeface="Arial" charset="0"/>
                          <a:cs typeface="Arial" charset="0"/>
                        </a:rPr>
                        <a:t>3x</a:t>
                      </a:r>
                    </a:p>
                  </a:txBody>
                  <a:tcP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9D83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outerShdw blurRad="38100" dist="38100" dir="2700000" algn="tl">
                              <a:srgbClr val="FFFFFF"/>
                            </a:outerShdw>
                          </a:effectLst>
                          <a:latin typeface="Arial" charset="0"/>
                          <a:cs typeface="Arial" charset="0"/>
                        </a:rPr>
                        <a:t>3mb</a:t>
                      </a:r>
                    </a:p>
                  </a:txBody>
                  <a:tcP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EFB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rgbClr val="000000"/>
                        </a:solidFill>
                        <a:effectLst>
                          <a:outerShdw blurRad="38100" dist="38100" dir="2700000" algn="tl">
                            <a:srgbClr val="FFFFFF"/>
                          </a:outerShdw>
                        </a:effectLst>
                        <a:latin typeface="Arial" charset="0"/>
                        <a:cs typeface="Arial" charset="0"/>
                      </a:endParaRPr>
                    </a:p>
                  </a:txBody>
                  <a:tcP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EFB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rgbClr val="000000"/>
                        </a:solidFill>
                        <a:effectLst>
                          <a:outerShdw blurRad="38100" dist="38100" dir="2700000" algn="tl">
                            <a:srgbClr val="FFFFFF"/>
                          </a:outerShdw>
                        </a:effectLst>
                        <a:latin typeface="Arial" charset="0"/>
                        <a:cs typeface="Arial" charset="0"/>
                      </a:endParaRPr>
                    </a:p>
                  </a:txBody>
                  <a:tcP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EFB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outerShdw blurRad="38100" dist="38100" dir="2700000" algn="tl">
                              <a:srgbClr val="FFFFFF"/>
                            </a:outerShdw>
                          </a:effectLst>
                          <a:latin typeface="Arial" charset="0"/>
                          <a:cs typeface="Arial" charset="0"/>
                        </a:rPr>
                        <a:t>195</a:t>
                      </a:r>
                    </a:p>
                  </a:txBody>
                  <a:tcP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EFB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rgbClr val="000000"/>
                        </a:solidFill>
                        <a:effectLst>
                          <a:outerShdw blurRad="38100" dist="38100" dir="2700000" algn="tl">
                            <a:srgbClr val="FFFFFF"/>
                          </a:outerShdw>
                        </a:effectLst>
                        <a:latin typeface="Arial" charset="0"/>
                        <a:cs typeface="Arial" charset="0"/>
                      </a:endParaRPr>
                    </a:p>
                  </a:txBody>
                  <a:tcP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EFBEF"/>
                    </a:solidFill>
                  </a:tcPr>
                </a:tc>
              </a:tr>
              <a:tr h="3175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outerShdw blurRad="38100" dist="38100" dir="2700000" algn="tl">
                              <a:srgbClr val="FFFFFF"/>
                            </a:outerShdw>
                          </a:effectLst>
                          <a:latin typeface="Arial" charset="0"/>
                          <a:cs typeface="Arial" charset="0"/>
                        </a:rPr>
                        <a:t>5</a:t>
                      </a:r>
                    </a:p>
                  </a:txBody>
                  <a:tcP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EF7D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outerShdw blurRad="38100" dist="38100" dir="2700000" algn="tl">
                              <a:srgbClr val="FFFFFF"/>
                            </a:outerShdw>
                          </a:effectLst>
                          <a:latin typeface="Arial" charset="0"/>
                          <a:cs typeface="Arial" charset="0"/>
                        </a:rPr>
                        <a:t>Pant</a:t>
                      </a:r>
                    </a:p>
                  </a:txBody>
                  <a:tcP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EF7D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outerShdw blurRad="38100" dist="38100" dir="2700000" algn="tl">
                              <a:srgbClr val="FFFFFF"/>
                            </a:outerShdw>
                          </a:effectLst>
                          <a:latin typeface="Arial" charset="0"/>
                          <a:cs typeface="Arial" charset="0"/>
                        </a:rPr>
                        <a:t>Polo</a:t>
                      </a:r>
                    </a:p>
                  </a:txBody>
                  <a:tcP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EF7D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rgbClr val="000000"/>
                        </a:solidFill>
                        <a:effectLst>
                          <a:outerShdw blurRad="38100" dist="38100" dir="2700000" algn="tl">
                            <a:srgbClr val="FFFFFF"/>
                          </a:outerShdw>
                        </a:effectLst>
                        <a:latin typeface="Arial" charset="0"/>
                        <a:cs typeface="Arial" charset="0"/>
                      </a:endParaRPr>
                    </a:p>
                  </a:txBody>
                  <a:tcP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EF7D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rgbClr val="000000"/>
                        </a:solidFill>
                        <a:effectLst>
                          <a:outerShdw blurRad="38100" dist="38100" dir="2700000" algn="tl">
                            <a:srgbClr val="FFFFFF"/>
                          </a:outerShdw>
                        </a:effectLst>
                        <a:latin typeface="Arial" charset="0"/>
                        <a:cs typeface="Arial" charset="0"/>
                      </a:endParaRPr>
                    </a:p>
                  </a:txBody>
                  <a:tcP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EF7D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outerShdw blurRad="38100" dist="38100" dir="2700000" algn="tl">
                              <a:srgbClr val="FFFFFF"/>
                            </a:outerShdw>
                          </a:effectLst>
                          <a:latin typeface="Arial" charset="0"/>
                          <a:cs typeface="Arial" charset="0"/>
                        </a:rPr>
                        <a:t>30</a:t>
                      </a:r>
                    </a:p>
                  </a:txBody>
                  <a:tcP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EF7D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outerShdw blurRad="38100" dist="38100" dir="2700000" algn="tl">
                              <a:srgbClr val="FFFFFF"/>
                            </a:outerShdw>
                          </a:effectLst>
                          <a:latin typeface="Arial" charset="0"/>
                          <a:cs typeface="Arial" charset="0"/>
                        </a:rPr>
                        <a:t>32</a:t>
                      </a:r>
                    </a:p>
                  </a:txBody>
                  <a:tcP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EF7D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outerShdw blurRad="38100" dist="38100" dir="2700000" algn="tl">
                              <a:srgbClr val="FFFFFF"/>
                            </a:outerShdw>
                          </a:effectLst>
                          <a:latin typeface="Arial" charset="0"/>
                          <a:cs typeface="Arial" charset="0"/>
                        </a:rPr>
                        <a:t>65</a:t>
                      </a:r>
                    </a:p>
                  </a:txBody>
                  <a:tcP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EF7D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rgbClr val="000000"/>
                        </a:solidFill>
                        <a:effectLst>
                          <a:outerShdw blurRad="38100" dist="38100" dir="2700000" algn="tl">
                            <a:srgbClr val="FFFFFF"/>
                          </a:outerShdw>
                        </a:effectLst>
                        <a:latin typeface="Arial" charset="0"/>
                        <a:cs typeface="Arial" charset="0"/>
                      </a:endParaRPr>
                    </a:p>
                  </a:txBody>
                  <a:tcP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EF7DD"/>
                    </a:solidFill>
                  </a:tcPr>
                </a:tc>
              </a:tr>
              <a:tr h="3175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outerShdw blurRad="38100" dist="38100" dir="2700000" algn="tl">
                              <a:srgbClr val="FFFFFF"/>
                            </a:outerShdw>
                          </a:effectLst>
                          <a:latin typeface="Arial" charset="0"/>
                          <a:cs typeface="Arial" charset="0"/>
                        </a:rPr>
                        <a:t>6</a:t>
                      </a:r>
                    </a:p>
                  </a:txBody>
                  <a:tcP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EFB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outerShdw blurRad="38100" dist="38100" dir="2700000" algn="tl">
                              <a:srgbClr val="FFFFFF"/>
                            </a:outerShdw>
                          </a:effectLst>
                          <a:latin typeface="Arial" charset="0"/>
                          <a:cs typeface="Arial" charset="0"/>
                        </a:rPr>
                        <a:t>Pant</a:t>
                      </a:r>
                    </a:p>
                  </a:txBody>
                  <a:tcP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EFB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outerShdw blurRad="38100" dist="38100" dir="2700000" algn="tl">
                              <a:srgbClr val="FFFFFF"/>
                            </a:outerShdw>
                          </a:effectLst>
                          <a:latin typeface="Arial" charset="0"/>
                          <a:cs typeface="Arial" charset="0"/>
                        </a:rPr>
                        <a:t>Dockers</a:t>
                      </a:r>
                    </a:p>
                  </a:txBody>
                  <a:tcP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EFB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rgbClr val="000000"/>
                        </a:solidFill>
                        <a:effectLst>
                          <a:outerShdw blurRad="38100" dist="38100" dir="2700000" algn="tl">
                            <a:srgbClr val="FFFFFF"/>
                          </a:outerShdw>
                        </a:effectLst>
                        <a:latin typeface="Arial" charset="0"/>
                        <a:cs typeface="Arial" charset="0"/>
                      </a:endParaRPr>
                    </a:p>
                  </a:txBody>
                  <a:tcP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EFB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rgbClr val="000000"/>
                        </a:solidFill>
                        <a:effectLst>
                          <a:outerShdw blurRad="38100" dist="38100" dir="2700000" algn="tl">
                            <a:srgbClr val="FFFFFF"/>
                          </a:outerShdw>
                        </a:effectLst>
                        <a:latin typeface="Arial" charset="0"/>
                        <a:cs typeface="Arial" charset="0"/>
                      </a:endParaRPr>
                    </a:p>
                  </a:txBody>
                  <a:tcP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EFB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outerShdw blurRad="38100" dist="38100" dir="2700000" algn="tl">
                              <a:srgbClr val="FFFFFF"/>
                            </a:outerShdw>
                          </a:effectLst>
                          <a:latin typeface="Arial" charset="0"/>
                          <a:cs typeface="Arial" charset="0"/>
                        </a:rPr>
                        <a:t>40</a:t>
                      </a:r>
                    </a:p>
                  </a:txBody>
                  <a:tcP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outerShdw blurRad="38100" dist="38100" dir="2700000" algn="tl">
                              <a:srgbClr val="FFFFFF"/>
                            </a:outerShdw>
                          </a:effectLst>
                          <a:latin typeface="Arial" charset="0"/>
                          <a:cs typeface="Arial" charset="0"/>
                        </a:rPr>
                        <a:t>32</a:t>
                      </a:r>
                    </a:p>
                  </a:txBody>
                  <a:tcP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EFB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outerShdw blurRad="38100" dist="38100" dir="2700000" algn="tl">
                              <a:srgbClr val="FFFFFF"/>
                            </a:outerShdw>
                          </a:effectLst>
                          <a:latin typeface="Arial" charset="0"/>
                          <a:cs typeface="Arial" charset="0"/>
                        </a:rPr>
                        <a:t>45</a:t>
                      </a:r>
                    </a:p>
                  </a:txBody>
                  <a:tcP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EFB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rgbClr val="000000"/>
                        </a:solidFill>
                        <a:effectLst>
                          <a:outerShdw blurRad="38100" dist="38100" dir="2700000" algn="tl">
                            <a:srgbClr val="FFFFFF"/>
                          </a:outerShdw>
                        </a:effectLst>
                        <a:latin typeface="Arial" charset="0"/>
                        <a:cs typeface="Arial" charset="0"/>
                      </a:endParaRPr>
                    </a:p>
                  </a:txBody>
                  <a:tcP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EFBEF"/>
                    </a:solidFill>
                  </a:tcPr>
                </a:tc>
              </a:tr>
              <a:tr h="3175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outerShdw blurRad="38100" dist="38100" dir="2700000" algn="tl">
                              <a:srgbClr val="FFFFFF"/>
                            </a:outerShdw>
                          </a:effectLst>
                          <a:latin typeface="Arial" charset="0"/>
                          <a:cs typeface="Arial" charset="0"/>
                        </a:rPr>
                        <a:t>7</a:t>
                      </a:r>
                    </a:p>
                  </a:txBody>
                  <a:tcP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EF7D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outerShdw blurRad="38100" dist="38100" dir="2700000" algn="tl">
                              <a:srgbClr val="FFFFFF"/>
                            </a:outerShdw>
                          </a:effectLst>
                          <a:latin typeface="Arial" charset="0"/>
                          <a:cs typeface="Arial" charset="0"/>
                        </a:rPr>
                        <a:t>…..</a:t>
                      </a:r>
                    </a:p>
                  </a:txBody>
                  <a:tcP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EF7D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rgbClr val="000000"/>
                        </a:solidFill>
                        <a:effectLst>
                          <a:outerShdw blurRad="38100" dist="38100" dir="2700000" algn="tl">
                            <a:srgbClr val="FFFFFF"/>
                          </a:outerShdw>
                        </a:effectLst>
                        <a:latin typeface="Arial" charset="0"/>
                        <a:cs typeface="Arial" charset="0"/>
                      </a:endParaRPr>
                    </a:p>
                  </a:txBody>
                  <a:tcP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EF7D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000000"/>
                        </a:solidFill>
                        <a:effectLst>
                          <a:outerShdw blurRad="38100" dist="38100" dir="2700000" algn="tl">
                            <a:srgbClr val="FFFFFF"/>
                          </a:outerShdw>
                        </a:effectLst>
                        <a:latin typeface="Arial" charset="0"/>
                        <a:cs typeface="Arial" charset="0"/>
                      </a:endParaRPr>
                    </a:p>
                  </a:txBody>
                  <a:tcP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EF7D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rgbClr val="000000"/>
                        </a:solidFill>
                        <a:effectLst>
                          <a:outerShdw blurRad="38100" dist="38100" dir="2700000" algn="tl">
                            <a:srgbClr val="FFFFFF"/>
                          </a:outerShdw>
                        </a:effectLst>
                        <a:latin typeface="Arial" charset="0"/>
                        <a:cs typeface="Arial" charset="0"/>
                      </a:endParaRPr>
                    </a:p>
                  </a:txBody>
                  <a:tcP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EF7D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rgbClr val="000000"/>
                        </a:solidFill>
                        <a:effectLst>
                          <a:outerShdw blurRad="38100" dist="38100" dir="2700000" algn="tl">
                            <a:srgbClr val="FFFFFF"/>
                          </a:outerShdw>
                        </a:effectLst>
                        <a:latin typeface="Arial" charset="0"/>
                        <a:cs typeface="Arial" charset="0"/>
                      </a:endParaRPr>
                    </a:p>
                  </a:txBody>
                  <a:tcP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EF7D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rgbClr val="000000"/>
                        </a:solidFill>
                        <a:effectLst>
                          <a:outerShdw blurRad="38100" dist="38100" dir="2700000" algn="tl">
                            <a:srgbClr val="FFFFFF"/>
                          </a:outerShdw>
                        </a:effectLst>
                        <a:latin typeface="Arial" charset="0"/>
                        <a:cs typeface="Arial" charset="0"/>
                      </a:endParaRPr>
                    </a:p>
                  </a:txBody>
                  <a:tcP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EF7D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rgbClr val="000000"/>
                        </a:solidFill>
                        <a:effectLst>
                          <a:outerShdw blurRad="38100" dist="38100" dir="2700000" algn="tl">
                            <a:srgbClr val="FFFFFF"/>
                          </a:outerShdw>
                        </a:effectLst>
                        <a:latin typeface="Arial" charset="0"/>
                        <a:cs typeface="Arial" charset="0"/>
                      </a:endParaRPr>
                    </a:p>
                  </a:txBody>
                  <a:tcP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EF7D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000000"/>
                        </a:solidFill>
                        <a:effectLst>
                          <a:outerShdw blurRad="38100" dist="38100" dir="2700000" algn="tl">
                            <a:srgbClr val="FFFFFF"/>
                          </a:outerShdw>
                        </a:effectLst>
                        <a:latin typeface="Arial" charset="0"/>
                        <a:cs typeface="Arial" charset="0"/>
                      </a:endParaRPr>
                    </a:p>
                  </a:txBody>
                  <a:tcP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EF7DD"/>
                    </a:solidFill>
                  </a:tcPr>
                </a:tc>
              </a:tr>
            </a:tbl>
          </a:graphicData>
        </a:graphic>
      </p:graphicFrame>
      <p:sp>
        <p:nvSpPr>
          <p:cNvPr id="5" name="TextBox 7"/>
          <p:cNvSpPr txBox="1">
            <a:spLocks noChangeArrowheads="1"/>
          </p:cNvSpPr>
          <p:nvPr/>
        </p:nvSpPr>
        <p:spPr bwMode="auto">
          <a:xfrm>
            <a:off x="0" y="3493377"/>
            <a:ext cx="9144000" cy="3293209"/>
          </a:xfrm>
          <a:prstGeom prst="rect">
            <a:avLst/>
          </a:prstGeom>
          <a:solidFill>
            <a:srgbClr val="FFFFCC"/>
          </a:solidFill>
          <a:ln w="25400" algn="ctr">
            <a:solidFill>
              <a:srgbClr val="808080"/>
            </a:solidFill>
            <a:miter lim="800000"/>
            <a:headEnd/>
            <a:tailEnd/>
          </a:ln>
        </p:spPr>
        <p:txBody>
          <a:bodyPr wrap="square">
            <a:spAutoFit/>
          </a:bodyPr>
          <a:lstStyle/>
          <a:p>
            <a:pPr>
              <a:defRPr/>
            </a:pPr>
            <a:r>
              <a:rPr lang="en-US" sz="1600" dirty="0" smtClean="0">
                <a:solidFill>
                  <a:schemeClr val="accent4">
                    <a:lumMod val="50000"/>
                  </a:schemeClr>
                </a:solidFill>
                <a:latin typeface="Courier New" pitchFamily="49" charset="0"/>
                <a:ea typeface="微軟正黑體" pitchFamily="34" charset="-120"/>
                <a:cs typeface="Courier New" pitchFamily="49" charset="0"/>
              </a:rPr>
              <a:t>-- </a:t>
            </a:r>
            <a:r>
              <a:rPr lang="zh-TW" altLang="en-US" sz="1600" dirty="0" smtClean="0">
                <a:solidFill>
                  <a:schemeClr val="accent4">
                    <a:lumMod val="50000"/>
                  </a:schemeClr>
                </a:solidFill>
                <a:latin typeface="Courier New" pitchFamily="49" charset="0"/>
                <a:ea typeface="微軟正黑體" pitchFamily="34" charset="-120"/>
                <a:cs typeface="Courier New" pitchFamily="49" charset="0"/>
              </a:rPr>
              <a:t>建立</a:t>
            </a:r>
            <a:r>
              <a:rPr lang="en-US" sz="1600" dirty="0" smtClean="0">
                <a:solidFill>
                  <a:schemeClr val="accent4">
                    <a:lumMod val="50000"/>
                  </a:schemeClr>
                </a:solidFill>
                <a:latin typeface="Courier New" pitchFamily="49" charset="0"/>
                <a:ea typeface="微軟正黑體" pitchFamily="34" charset="-120"/>
                <a:cs typeface="Courier New" pitchFamily="49" charset="0"/>
              </a:rPr>
              <a:t> Filtered </a:t>
            </a:r>
            <a:r>
              <a:rPr lang="en-US" sz="1600" dirty="0">
                <a:solidFill>
                  <a:schemeClr val="accent4">
                    <a:lumMod val="50000"/>
                  </a:schemeClr>
                </a:solidFill>
                <a:latin typeface="Courier New" pitchFamily="49" charset="0"/>
                <a:ea typeface="微軟正黑體" pitchFamily="34" charset="-120"/>
                <a:cs typeface="Courier New" pitchFamily="49" charset="0"/>
              </a:rPr>
              <a:t>Indexes</a:t>
            </a:r>
          </a:p>
          <a:p>
            <a:pPr>
              <a:defRPr/>
            </a:pPr>
            <a:r>
              <a:rPr lang="en-US" sz="1600" dirty="0">
                <a:solidFill>
                  <a:schemeClr val="bg1"/>
                </a:solidFill>
                <a:latin typeface="Courier New" pitchFamily="49" charset="0"/>
                <a:ea typeface="微軟正黑體" pitchFamily="34" charset="-120"/>
                <a:cs typeface="Courier New" pitchFamily="49" charset="0"/>
              </a:rPr>
              <a:t>Create </a:t>
            </a:r>
            <a:r>
              <a:rPr lang="en-US" sz="1600" dirty="0" smtClean="0">
                <a:solidFill>
                  <a:schemeClr val="bg1"/>
                </a:solidFill>
                <a:latin typeface="Courier New" pitchFamily="49" charset="0"/>
                <a:ea typeface="微軟正黑體" pitchFamily="34" charset="-120"/>
                <a:cs typeface="Courier New" pitchFamily="49" charset="0"/>
              </a:rPr>
              <a:t>Index </a:t>
            </a:r>
            <a:r>
              <a:rPr lang="en-US" sz="1600" dirty="0" err="1">
                <a:solidFill>
                  <a:schemeClr val="bg1"/>
                </a:solidFill>
                <a:latin typeface="Courier New" pitchFamily="49" charset="0"/>
                <a:ea typeface="微軟正黑體" pitchFamily="34" charset="-120"/>
                <a:cs typeface="Courier New" pitchFamily="49" charset="0"/>
              </a:rPr>
              <a:t>ZoomIdx</a:t>
            </a:r>
            <a:r>
              <a:rPr lang="en-US" sz="1600" dirty="0">
                <a:solidFill>
                  <a:schemeClr val="bg1"/>
                </a:solidFill>
                <a:latin typeface="Courier New" pitchFamily="49" charset="0"/>
                <a:ea typeface="微軟正黑體" pitchFamily="34" charset="-120"/>
                <a:cs typeface="Courier New" pitchFamily="49" charset="0"/>
              </a:rPr>
              <a:t> on </a:t>
            </a:r>
            <a:r>
              <a:rPr lang="en-US" sz="1600" dirty="0" smtClean="0">
                <a:solidFill>
                  <a:schemeClr val="bg1"/>
                </a:solidFill>
                <a:latin typeface="Courier New" pitchFamily="49" charset="0"/>
                <a:ea typeface="微軟正黑體" pitchFamily="34" charset="-120"/>
                <a:cs typeface="Courier New" pitchFamily="49" charset="0"/>
              </a:rPr>
              <a:t>Products(Zoom) </a:t>
            </a:r>
            <a:r>
              <a:rPr lang="en-US" sz="1600" dirty="0">
                <a:solidFill>
                  <a:srgbClr val="C00000"/>
                </a:solidFill>
                <a:latin typeface="Courier New" pitchFamily="49" charset="0"/>
                <a:ea typeface="微軟正黑體" pitchFamily="34" charset="-120"/>
                <a:cs typeface="Courier New" pitchFamily="49" charset="0"/>
              </a:rPr>
              <a:t>where Type = ‘Camera’;</a:t>
            </a:r>
          </a:p>
          <a:p>
            <a:pPr>
              <a:defRPr/>
            </a:pPr>
            <a:r>
              <a:rPr lang="en-US" sz="1600" dirty="0">
                <a:solidFill>
                  <a:schemeClr val="bg1"/>
                </a:solidFill>
                <a:latin typeface="Courier New" pitchFamily="49" charset="0"/>
                <a:ea typeface="微軟正黑體" pitchFamily="34" charset="-120"/>
                <a:cs typeface="Courier New" pitchFamily="49" charset="0"/>
              </a:rPr>
              <a:t>Create Index </a:t>
            </a:r>
            <a:r>
              <a:rPr lang="en-US" sz="1600" dirty="0" err="1">
                <a:solidFill>
                  <a:schemeClr val="bg1"/>
                </a:solidFill>
                <a:latin typeface="Courier New" pitchFamily="49" charset="0"/>
                <a:ea typeface="微軟正黑體" pitchFamily="34" charset="-120"/>
                <a:cs typeface="Courier New" pitchFamily="49" charset="0"/>
              </a:rPr>
              <a:t>PlusSizeIdx</a:t>
            </a:r>
            <a:r>
              <a:rPr lang="en-US" sz="1600" dirty="0">
                <a:solidFill>
                  <a:schemeClr val="bg1"/>
                </a:solidFill>
                <a:latin typeface="Courier New" pitchFamily="49" charset="0"/>
                <a:ea typeface="微軟正黑體" pitchFamily="34" charset="-120"/>
                <a:cs typeface="Courier New" pitchFamily="49" charset="0"/>
              </a:rPr>
              <a:t> on Products(</a:t>
            </a:r>
            <a:r>
              <a:rPr lang="en-US" sz="1600" dirty="0" err="1">
                <a:solidFill>
                  <a:schemeClr val="bg1"/>
                </a:solidFill>
                <a:latin typeface="Courier New" pitchFamily="49" charset="0"/>
                <a:ea typeface="微軟正黑體" pitchFamily="34" charset="-120"/>
                <a:cs typeface="Courier New" pitchFamily="49" charset="0"/>
              </a:rPr>
              <a:t>WaistSize</a:t>
            </a:r>
            <a:r>
              <a:rPr lang="en-US" sz="1600" dirty="0">
                <a:solidFill>
                  <a:schemeClr val="bg1"/>
                </a:solidFill>
                <a:latin typeface="Courier New" pitchFamily="49" charset="0"/>
                <a:ea typeface="微軟正黑體" pitchFamily="34" charset="-120"/>
                <a:cs typeface="Courier New" pitchFamily="49" charset="0"/>
              </a:rPr>
              <a:t>) </a:t>
            </a:r>
            <a:r>
              <a:rPr lang="en-US" sz="1600" dirty="0">
                <a:solidFill>
                  <a:srgbClr val="C00000"/>
                </a:solidFill>
                <a:latin typeface="Courier New" pitchFamily="49" charset="0"/>
                <a:ea typeface="微軟正黑體" pitchFamily="34" charset="-120"/>
                <a:cs typeface="Courier New" pitchFamily="49" charset="0"/>
              </a:rPr>
              <a:t>where Type = ‘Pant’ and </a:t>
            </a:r>
            <a:r>
              <a:rPr lang="en-US" sz="1600" dirty="0" err="1">
                <a:solidFill>
                  <a:srgbClr val="C00000"/>
                </a:solidFill>
                <a:latin typeface="Courier New" pitchFamily="49" charset="0"/>
                <a:ea typeface="微軟正黑體" pitchFamily="34" charset="-120"/>
                <a:cs typeface="Courier New" pitchFamily="49" charset="0"/>
              </a:rPr>
              <a:t>WaistSize</a:t>
            </a:r>
            <a:r>
              <a:rPr lang="en-US" sz="1600" dirty="0">
                <a:solidFill>
                  <a:srgbClr val="C00000"/>
                </a:solidFill>
                <a:latin typeface="Courier New" pitchFamily="49" charset="0"/>
                <a:ea typeface="微軟正黑體" pitchFamily="34" charset="-120"/>
                <a:cs typeface="Courier New" pitchFamily="49" charset="0"/>
              </a:rPr>
              <a:t> &gt; 36</a:t>
            </a:r>
          </a:p>
          <a:p>
            <a:pPr>
              <a:defRPr/>
            </a:pPr>
            <a:endParaRPr lang="en-US" sz="1600" dirty="0">
              <a:solidFill>
                <a:schemeClr val="bg1"/>
              </a:solidFill>
              <a:latin typeface="Courier New" pitchFamily="49" charset="0"/>
              <a:ea typeface="微軟正黑體" pitchFamily="34" charset="-120"/>
              <a:cs typeface="Courier New" pitchFamily="49" charset="0"/>
            </a:endParaRPr>
          </a:p>
          <a:p>
            <a:pPr>
              <a:defRPr/>
            </a:pPr>
            <a:r>
              <a:rPr lang="en-US" sz="1600" dirty="0" smtClean="0">
                <a:solidFill>
                  <a:schemeClr val="accent4">
                    <a:lumMod val="50000"/>
                  </a:schemeClr>
                </a:solidFill>
                <a:latin typeface="Courier New" pitchFamily="49" charset="0"/>
                <a:ea typeface="微軟正黑體" pitchFamily="34" charset="-120"/>
                <a:cs typeface="Courier New" pitchFamily="49" charset="0"/>
              </a:rPr>
              <a:t>-- </a:t>
            </a:r>
            <a:r>
              <a:rPr lang="zh-TW" altLang="en-US" sz="1600" dirty="0" smtClean="0">
                <a:solidFill>
                  <a:schemeClr val="accent4">
                    <a:lumMod val="50000"/>
                  </a:schemeClr>
                </a:solidFill>
                <a:latin typeface="Courier New" pitchFamily="49" charset="0"/>
                <a:ea typeface="微軟正黑體" pitchFamily="34" charset="-120"/>
                <a:cs typeface="Courier New" pitchFamily="49" charset="0"/>
              </a:rPr>
              <a:t>當過濾的條件符合時，</a:t>
            </a:r>
            <a:r>
              <a:rPr lang="en-US" sz="1600" dirty="0" smtClean="0">
                <a:solidFill>
                  <a:schemeClr val="accent4">
                    <a:lumMod val="50000"/>
                  </a:schemeClr>
                </a:solidFill>
                <a:latin typeface="Courier New" pitchFamily="49" charset="0"/>
                <a:ea typeface="微軟正黑體" pitchFamily="34" charset="-120"/>
                <a:cs typeface="Courier New" pitchFamily="49" charset="0"/>
              </a:rPr>
              <a:t>Optimizer </a:t>
            </a:r>
            <a:r>
              <a:rPr lang="zh-TW" altLang="en-US" sz="1600" dirty="0" smtClean="0">
                <a:solidFill>
                  <a:schemeClr val="accent4">
                    <a:lumMod val="50000"/>
                  </a:schemeClr>
                </a:solidFill>
                <a:latin typeface="Courier New" pitchFamily="49" charset="0"/>
                <a:ea typeface="微軟正黑體" pitchFamily="34" charset="-120"/>
                <a:cs typeface="Courier New" pitchFamily="49" charset="0"/>
              </a:rPr>
              <a:t>會挑選合適的</a:t>
            </a:r>
            <a:r>
              <a:rPr lang="en-US" sz="1600" dirty="0" smtClean="0">
                <a:solidFill>
                  <a:schemeClr val="accent4">
                    <a:lumMod val="50000"/>
                  </a:schemeClr>
                </a:solidFill>
                <a:latin typeface="Courier New" pitchFamily="49" charset="0"/>
                <a:ea typeface="微軟正黑體" pitchFamily="34" charset="-120"/>
                <a:cs typeface="Courier New" pitchFamily="49" charset="0"/>
              </a:rPr>
              <a:t> </a:t>
            </a:r>
            <a:r>
              <a:rPr lang="en-US" sz="1600" dirty="0">
                <a:solidFill>
                  <a:schemeClr val="accent4">
                    <a:lumMod val="50000"/>
                  </a:schemeClr>
                </a:solidFill>
                <a:latin typeface="Courier New" pitchFamily="49" charset="0"/>
                <a:ea typeface="微軟正黑體" pitchFamily="34" charset="-120"/>
                <a:cs typeface="Courier New" pitchFamily="49" charset="0"/>
              </a:rPr>
              <a:t>filtered </a:t>
            </a:r>
            <a:r>
              <a:rPr lang="en-US" sz="1600" dirty="0" smtClean="0">
                <a:solidFill>
                  <a:schemeClr val="accent4">
                    <a:lumMod val="50000"/>
                  </a:schemeClr>
                </a:solidFill>
                <a:latin typeface="Courier New" pitchFamily="49" charset="0"/>
                <a:ea typeface="微軟正黑體" pitchFamily="34" charset="-120"/>
                <a:cs typeface="Courier New" pitchFamily="49" charset="0"/>
              </a:rPr>
              <a:t>index</a:t>
            </a:r>
            <a:endParaRPr lang="en-US" sz="1600" dirty="0">
              <a:solidFill>
                <a:schemeClr val="accent4">
                  <a:lumMod val="50000"/>
                </a:schemeClr>
              </a:solidFill>
              <a:latin typeface="Courier New" pitchFamily="49" charset="0"/>
              <a:ea typeface="微軟正黑體" pitchFamily="34" charset="-120"/>
              <a:cs typeface="Courier New" pitchFamily="49" charset="0"/>
            </a:endParaRPr>
          </a:p>
          <a:p>
            <a:pPr>
              <a:defRPr/>
            </a:pPr>
            <a:r>
              <a:rPr lang="en-US" sz="1600" dirty="0">
                <a:solidFill>
                  <a:schemeClr val="bg1"/>
                </a:solidFill>
                <a:latin typeface="Courier New" pitchFamily="49" charset="0"/>
                <a:ea typeface="微軟正黑體" pitchFamily="34" charset="-120"/>
                <a:cs typeface="Courier New" pitchFamily="49" charset="0"/>
              </a:rPr>
              <a:t>Select </a:t>
            </a:r>
            <a:r>
              <a:rPr lang="en-US" sz="1600" dirty="0" err="1">
                <a:solidFill>
                  <a:schemeClr val="bg1"/>
                </a:solidFill>
                <a:latin typeface="Courier New" pitchFamily="49" charset="0"/>
                <a:ea typeface="微軟正黑體" pitchFamily="34" charset="-120"/>
                <a:cs typeface="Courier New" pitchFamily="49" charset="0"/>
              </a:rPr>
              <a:t>ProductId</a:t>
            </a:r>
            <a:r>
              <a:rPr lang="en-US" sz="1600" dirty="0">
                <a:solidFill>
                  <a:schemeClr val="bg1"/>
                </a:solidFill>
                <a:latin typeface="Courier New" pitchFamily="49" charset="0"/>
                <a:ea typeface="微軟正黑體" pitchFamily="34" charset="-120"/>
                <a:cs typeface="Courier New" pitchFamily="49" charset="0"/>
              </a:rPr>
              <a:t>, Type, Resolution, </a:t>
            </a:r>
            <a:r>
              <a:rPr lang="en-US" sz="1600" dirty="0" err="1">
                <a:solidFill>
                  <a:schemeClr val="bg1"/>
                </a:solidFill>
                <a:latin typeface="Courier New" pitchFamily="49" charset="0"/>
                <a:ea typeface="微軟正黑體" pitchFamily="34" charset="-120"/>
                <a:cs typeface="Courier New" pitchFamily="49" charset="0"/>
              </a:rPr>
              <a:t>ZoomLength</a:t>
            </a:r>
            <a:r>
              <a:rPr lang="en-US" sz="1600" dirty="0">
                <a:solidFill>
                  <a:schemeClr val="bg1"/>
                </a:solidFill>
                <a:latin typeface="Courier New" pitchFamily="49" charset="0"/>
                <a:ea typeface="微軟正黑體" pitchFamily="34" charset="-120"/>
                <a:cs typeface="Courier New" pitchFamily="49" charset="0"/>
              </a:rPr>
              <a:t> where Type = “Camera”</a:t>
            </a:r>
          </a:p>
          <a:p>
            <a:pPr>
              <a:defRPr/>
            </a:pPr>
            <a:r>
              <a:rPr lang="en-US" sz="1600" dirty="0">
                <a:solidFill>
                  <a:schemeClr val="bg1"/>
                </a:solidFill>
                <a:latin typeface="Courier New" pitchFamily="49" charset="0"/>
                <a:ea typeface="微軟正黑體" pitchFamily="34" charset="-120"/>
                <a:cs typeface="Courier New" pitchFamily="49" charset="0"/>
              </a:rPr>
              <a:t>Select </a:t>
            </a:r>
            <a:r>
              <a:rPr lang="en-US" sz="1600" dirty="0" err="1">
                <a:solidFill>
                  <a:schemeClr val="bg1"/>
                </a:solidFill>
                <a:latin typeface="Courier New" pitchFamily="49" charset="0"/>
                <a:ea typeface="微軟正黑體" pitchFamily="34" charset="-120"/>
                <a:cs typeface="Courier New" pitchFamily="49" charset="0"/>
              </a:rPr>
              <a:t>ProductId</a:t>
            </a:r>
            <a:r>
              <a:rPr lang="en-US" sz="1600" dirty="0">
                <a:solidFill>
                  <a:schemeClr val="bg1"/>
                </a:solidFill>
                <a:latin typeface="Courier New" pitchFamily="49" charset="0"/>
                <a:ea typeface="微軟正黑體" pitchFamily="34" charset="-120"/>
                <a:cs typeface="Courier New" pitchFamily="49" charset="0"/>
              </a:rPr>
              <a:t>, Type, </a:t>
            </a:r>
            <a:r>
              <a:rPr lang="en-US" sz="1600" dirty="0" err="1">
                <a:solidFill>
                  <a:schemeClr val="bg1"/>
                </a:solidFill>
                <a:latin typeface="Courier New" pitchFamily="49" charset="0"/>
                <a:ea typeface="微軟正黑體" pitchFamily="34" charset="-120"/>
                <a:cs typeface="Courier New" pitchFamily="49" charset="0"/>
              </a:rPr>
              <a:t>WaistLength</a:t>
            </a:r>
            <a:r>
              <a:rPr lang="en-US" sz="1600" dirty="0">
                <a:solidFill>
                  <a:schemeClr val="bg1"/>
                </a:solidFill>
                <a:latin typeface="Courier New" pitchFamily="49" charset="0"/>
                <a:ea typeface="微軟正黑體" pitchFamily="34" charset="-120"/>
                <a:cs typeface="Courier New" pitchFamily="49" charset="0"/>
              </a:rPr>
              <a:t>, Inseam where Type = ‘Pant’ and </a:t>
            </a:r>
            <a:r>
              <a:rPr lang="en-US" sz="1600" dirty="0" err="1" smtClean="0">
                <a:solidFill>
                  <a:schemeClr val="bg1"/>
                </a:solidFill>
                <a:latin typeface="Courier New" pitchFamily="49" charset="0"/>
                <a:ea typeface="微軟正黑體" pitchFamily="34" charset="-120"/>
                <a:cs typeface="Courier New" pitchFamily="49" charset="0"/>
              </a:rPr>
              <a:t>WaistSize</a:t>
            </a:r>
            <a:r>
              <a:rPr lang="en-US" sz="1600" dirty="0" smtClean="0">
                <a:solidFill>
                  <a:schemeClr val="bg1"/>
                </a:solidFill>
                <a:latin typeface="Courier New" pitchFamily="49" charset="0"/>
                <a:ea typeface="微軟正黑體" pitchFamily="34" charset="-120"/>
                <a:cs typeface="Courier New" pitchFamily="49" charset="0"/>
              </a:rPr>
              <a:t> </a:t>
            </a:r>
            <a:r>
              <a:rPr lang="en-US" sz="1600" dirty="0">
                <a:solidFill>
                  <a:schemeClr val="bg1"/>
                </a:solidFill>
                <a:latin typeface="Courier New" pitchFamily="49" charset="0"/>
                <a:ea typeface="微軟正黑體" pitchFamily="34" charset="-120"/>
                <a:cs typeface="Courier New" pitchFamily="49" charset="0"/>
              </a:rPr>
              <a:t>&gt; 38</a:t>
            </a:r>
          </a:p>
          <a:p>
            <a:pPr>
              <a:defRPr/>
            </a:pPr>
            <a:endParaRPr lang="en-US" sz="1600" dirty="0">
              <a:solidFill>
                <a:schemeClr val="bg1"/>
              </a:solidFill>
              <a:latin typeface="Courier New" pitchFamily="49" charset="0"/>
              <a:ea typeface="微軟正黑體" pitchFamily="34" charset="-120"/>
              <a:cs typeface="Courier New" pitchFamily="49" charset="0"/>
            </a:endParaRPr>
          </a:p>
          <a:p>
            <a:pPr>
              <a:defRPr/>
            </a:pPr>
            <a:r>
              <a:rPr lang="en-US" sz="1600" dirty="0" smtClean="0">
                <a:solidFill>
                  <a:schemeClr val="accent4">
                    <a:lumMod val="50000"/>
                  </a:schemeClr>
                </a:solidFill>
                <a:latin typeface="Courier New" pitchFamily="49" charset="0"/>
                <a:ea typeface="微軟正黑體" pitchFamily="34" charset="-120"/>
                <a:cs typeface="Courier New" pitchFamily="49" charset="0"/>
              </a:rPr>
              <a:t>-- </a:t>
            </a:r>
            <a:r>
              <a:rPr lang="zh-TW" altLang="en-US" sz="1600" dirty="0" smtClean="0">
                <a:solidFill>
                  <a:schemeClr val="accent4">
                    <a:lumMod val="50000"/>
                  </a:schemeClr>
                </a:solidFill>
                <a:latin typeface="Courier New" pitchFamily="49" charset="0"/>
                <a:ea typeface="微軟正黑體" pitchFamily="34" charset="-120"/>
                <a:cs typeface="Courier New" pitchFamily="49" charset="0"/>
              </a:rPr>
              <a:t>只有在需要時，</a:t>
            </a:r>
            <a:r>
              <a:rPr lang="en-US" sz="1600" dirty="0" smtClean="0">
                <a:solidFill>
                  <a:schemeClr val="accent4">
                    <a:lumMod val="50000"/>
                  </a:schemeClr>
                </a:solidFill>
                <a:latin typeface="Courier New" pitchFamily="49" charset="0"/>
                <a:ea typeface="微軟正黑體" pitchFamily="34" charset="-120"/>
                <a:cs typeface="Courier New" pitchFamily="49" charset="0"/>
              </a:rPr>
              <a:t>DML </a:t>
            </a:r>
            <a:r>
              <a:rPr lang="zh-TW" altLang="en-US" sz="1600" dirty="0" smtClean="0">
                <a:solidFill>
                  <a:schemeClr val="accent4">
                    <a:lumMod val="50000"/>
                  </a:schemeClr>
                </a:solidFill>
                <a:latin typeface="Courier New" pitchFamily="49" charset="0"/>
                <a:ea typeface="微軟正黑體" pitchFamily="34" charset="-120"/>
                <a:cs typeface="Courier New" pitchFamily="49" charset="0"/>
              </a:rPr>
              <a:t>的運作會導致維護索引資料</a:t>
            </a:r>
            <a:endParaRPr lang="en-US" sz="1600" dirty="0">
              <a:solidFill>
                <a:schemeClr val="accent4">
                  <a:lumMod val="50000"/>
                </a:schemeClr>
              </a:solidFill>
              <a:latin typeface="Courier New" pitchFamily="49" charset="0"/>
              <a:ea typeface="微軟正黑體" pitchFamily="34" charset="-120"/>
              <a:cs typeface="Courier New" pitchFamily="49" charset="0"/>
            </a:endParaRPr>
          </a:p>
          <a:p>
            <a:pPr>
              <a:defRPr/>
            </a:pPr>
            <a:r>
              <a:rPr lang="en-US" sz="1600" dirty="0">
                <a:solidFill>
                  <a:schemeClr val="bg1"/>
                </a:solidFill>
                <a:latin typeface="Courier New" pitchFamily="49" charset="0"/>
                <a:ea typeface="微軟正黑體" pitchFamily="34" charset="-120"/>
                <a:cs typeface="Courier New" pitchFamily="49" charset="0"/>
              </a:rPr>
              <a:t>Insert into Products(</a:t>
            </a:r>
            <a:r>
              <a:rPr lang="en-US" sz="1600" dirty="0" err="1">
                <a:solidFill>
                  <a:schemeClr val="bg1"/>
                </a:solidFill>
                <a:latin typeface="Courier New" pitchFamily="49" charset="0"/>
                <a:ea typeface="微軟正黑體" pitchFamily="34" charset="-120"/>
                <a:cs typeface="Courier New" pitchFamily="49" charset="0"/>
              </a:rPr>
              <a:t>ProductId</a:t>
            </a:r>
            <a:r>
              <a:rPr lang="en-US" sz="1600" dirty="0">
                <a:solidFill>
                  <a:schemeClr val="bg1"/>
                </a:solidFill>
                <a:latin typeface="Courier New" pitchFamily="49" charset="0"/>
                <a:ea typeface="微軟正黑體" pitchFamily="34" charset="-120"/>
                <a:cs typeface="Courier New" pitchFamily="49" charset="0"/>
              </a:rPr>
              <a:t>, Type, </a:t>
            </a:r>
            <a:r>
              <a:rPr lang="en-US" sz="1600" dirty="0" err="1" smtClean="0">
                <a:solidFill>
                  <a:schemeClr val="bg1"/>
                </a:solidFill>
                <a:latin typeface="Courier New" pitchFamily="49" charset="0"/>
                <a:ea typeface="微軟正黑體" pitchFamily="34" charset="-120"/>
                <a:cs typeface="Courier New" pitchFamily="49" charset="0"/>
              </a:rPr>
              <a:t>waistSize</a:t>
            </a:r>
            <a:r>
              <a:rPr lang="en-US" sz="1600" dirty="0" smtClean="0">
                <a:solidFill>
                  <a:schemeClr val="bg1"/>
                </a:solidFill>
                <a:latin typeface="Courier New" pitchFamily="49" charset="0"/>
                <a:ea typeface="微軟正黑體" pitchFamily="34" charset="-120"/>
                <a:cs typeface="Courier New" pitchFamily="49" charset="0"/>
              </a:rPr>
              <a:t>, </a:t>
            </a:r>
            <a:r>
              <a:rPr lang="en-US" sz="1600" dirty="0">
                <a:solidFill>
                  <a:schemeClr val="bg1"/>
                </a:solidFill>
                <a:latin typeface="Courier New" pitchFamily="49" charset="0"/>
                <a:ea typeface="微軟正黑體" pitchFamily="34" charset="-120"/>
                <a:cs typeface="Courier New" pitchFamily="49" charset="0"/>
              </a:rPr>
              <a:t>inseam) values (201, ‘Pant’, 30, 32);</a:t>
            </a:r>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更優越的儲存體結構</a:t>
            </a:r>
            <a:endParaRPr lang="zh-TW" altLang="en-US" dirty="0"/>
          </a:p>
        </p:txBody>
      </p:sp>
      <p:sp>
        <p:nvSpPr>
          <p:cNvPr id="19" name="Rectangle 25"/>
          <p:cNvSpPr/>
          <p:nvPr/>
        </p:nvSpPr>
        <p:spPr bwMode="hidden">
          <a:xfrm>
            <a:off x="-132738" y="6078603"/>
            <a:ext cx="9365226" cy="808893"/>
          </a:xfrm>
          <a:prstGeom prst="rect">
            <a:avLst/>
          </a:prstGeom>
          <a:solidFill>
            <a:schemeClr val="bg1"/>
          </a:soli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endParaRPr>
          </a:p>
        </p:txBody>
      </p:sp>
      <p:pic>
        <p:nvPicPr>
          <p:cNvPr id="20" name="Picture 3"/>
          <p:cNvPicPr>
            <a:picLocks noChangeAspect="1" noChangeArrowheads="1"/>
          </p:cNvPicPr>
          <p:nvPr/>
        </p:nvPicPr>
        <p:blipFill>
          <a:blip r:embed="rId3">
            <a:lum/>
          </a:blip>
          <a:srcRect/>
          <a:stretch>
            <a:fillRect/>
          </a:stretch>
        </p:blipFill>
        <p:spPr bwMode="auto">
          <a:xfrm>
            <a:off x="485776" y="930815"/>
            <a:ext cx="3762374" cy="3607848"/>
          </a:xfrm>
          <a:prstGeom prst="rect">
            <a:avLst/>
          </a:prstGeom>
          <a:noFill/>
          <a:ln w="9525">
            <a:noFill/>
            <a:miter lim="800000"/>
            <a:headEnd/>
            <a:tailEnd/>
          </a:ln>
          <a:effectLst>
            <a:outerShdw blurRad="469900" dist="571500" dir="2700000" algn="tl" rotWithShape="0">
              <a:prstClr val="black">
                <a:alpha val="40000"/>
              </a:prstClr>
            </a:outerShdw>
          </a:effectLst>
        </p:spPr>
      </p:pic>
      <p:sp>
        <p:nvSpPr>
          <p:cNvPr id="21" name="Rounded Rectangle 23"/>
          <p:cNvSpPr/>
          <p:nvPr/>
        </p:nvSpPr>
        <p:spPr bwMode="blackGray">
          <a:xfrm>
            <a:off x="537117" y="4529796"/>
            <a:ext cx="8407400" cy="1913207"/>
          </a:xfrm>
          <a:prstGeom prst="roundRect">
            <a:avLst>
              <a:gd name="adj" fmla="val 6255"/>
            </a:avLst>
          </a:prstGeom>
          <a:gradFill flip="none" rotWithShape="1">
            <a:gsLst>
              <a:gs pos="0">
                <a:schemeClr val="bg1">
                  <a:alpha val="50000"/>
                </a:schemeClr>
              </a:gs>
              <a:gs pos="100000">
                <a:schemeClr val="bg1">
                  <a:alpha val="50000"/>
                </a:schemeClr>
              </a:gs>
            </a:gsLst>
            <a:lin ang="5400000" scaled="1"/>
            <a:tileRect/>
          </a:gra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sz="2800" dirty="0" smtClean="0">
              <a:solidFill>
                <a:schemeClr val="tx1"/>
              </a:solidFill>
              <a:effectLst>
                <a:outerShdw blurRad="38100" dist="38100" dir="2700000" algn="tl">
                  <a:srgbClr val="000000">
                    <a:alpha val="43137"/>
                  </a:srgbClr>
                </a:outerShdw>
              </a:effectLst>
              <a:latin typeface="Arial" pitchFamily="34" charset="0"/>
            </a:endParaRPr>
          </a:p>
        </p:txBody>
      </p:sp>
      <p:sp>
        <p:nvSpPr>
          <p:cNvPr id="22" name="Oval 17"/>
          <p:cNvSpPr/>
          <p:nvPr/>
        </p:nvSpPr>
        <p:spPr bwMode="blackGray">
          <a:xfrm>
            <a:off x="123826" y="4591050"/>
            <a:ext cx="342900" cy="352425"/>
          </a:xfrm>
          <a:prstGeom prst="ellipse">
            <a:avLst/>
          </a:prstGeom>
          <a:gradFill flip="none" rotWithShape="1">
            <a:gsLst>
              <a:gs pos="0">
                <a:schemeClr val="accent1">
                  <a:tint val="66000"/>
                  <a:satMod val="160000"/>
                  <a:alpha val="70000"/>
                </a:schemeClr>
              </a:gs>
              <a:gs pos="100000">
                <a:schemeClr val="accent1">
                  <a:alpha val="70000"/>
                </a:schemeClr>
              </a:gs>
            </a:gsLst>
            <a:lin ang="5400000" scaled="1"/>
            <a:tileRect/>
          </a:gra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solidFill>
                  <a:schemeClr val="tx1"/>
                </a:solidFill>
                <a:effectLst>
                  <a:outerShdw blurRad="38100" dist="38100" dir="2700000" algn="tl">
                    <a:srgbClr val="000000">
                      <a:alpha val="43137"/>
                    </a:srgbClr>
                  </a:outerShdw>
                </a:effectLst>
              </a:rPr>
              <a:t>1</a:t>
            </a:r>
          </a:p>
        </p:txBody>
      </p:sp>
      <p:sp>
        <p:nvSpPr>
          <p:cNvPr id="23" name="Oval 18"/>
          <p:cNvSpPr/>
          <p:nvPr/>
        </p:nvSpPr>
        <p:spPr bwMode="blackGray">
          <a:xfrm>
            <a:off x="123826" y="4991100"/>
            <a:ext cx="342900" cy="352425"/>
          </a:xfrm>
          <a:prstGeom prst="ellipse">
            <a:avLst/>
          </a:prstGeom>
          <a:gradFill flip="none" rotWithShape="1">
            <a:gsLst>
              <a:gs pos="0">
                <a:schemeClr val="accent1">
                  <a:tint val="66000"/>
                  <a:satMod val="160000"/>
                  <a:alpha val="70000"/>
                </a:schemeClr>
              </a:gs>
              <a:gs pos="100000">
                <a:schemeClr val="accent1">
                  <a:alpha val="70000"/>
                </a:schemeClr>
              </a:gs>
            </a:gsLst>
            <a:lin ang="5400000" scaled="1"/>
            <a:tileRect/>
          </a:gra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sz="1400" b="1" dirty="0" smtClean="0">
                <a:solidFill>
                  <a:schemeClr val="tx1"/>
                </a:solidFill>
                <a:effectLst>
                  <a:outerShdw blurRad="38100" dist="38100" dir="2700000" algn="tl">
                    <a:srgbClr val="000000">
                      <a:alpha val="43137"/>
                    </a:srgbClr>
                  </a:outerShdw>
                </a:effectLst>
              </a:rPr>
              <a:t>2</a:t>
            </a:r>
            <a:endParaRPr kumimoji="0" lang="en-US" sz="1400" b="1" i="0" u="none" strike="noStrike" cap="none" normalizeH="0" baseline="0" dirty="0" smtClean="0">
              <a:solidFill>
                <a:schemeClr val="tx1"/>
              </a:solidFill>
              <a:effectLst>
                <a:outerShdw blurRad="38100" dist="38100" dir="2700000" algn="tl">
                  <a:srgbClr val="000000">
                    <a:alpha val="43137"/>
                  </a:srgbClr>
                </a:outerShdw>
              </a:effectLst>
            </a:endParaRPr>
          </a:p>
        </p:txBody>
      </p:sp>
      <p:sp>
        <p:nvSpPr>
          <p:cNvPr id="24" name="Oval 19"/>
          <p:cNvSpPr/>
          <p:nvPr/>
        </p:nvSpPr>
        <p:spPr bwMode="blackGray">
          <a:xfrm>
            <a:off x="123826" y="5353050"/>
            <a:ext cx="342900" cy="352425"/>
          </a:xfrm>
          <a:prstGeom prst="ellipse">
            <a:avLst/>
          </a:prstGeom>
          <a:gradFill flip="none" rotWithShape="1">
            <a:gsLst>
              <a:gs pos="0">
                <a:schemeClr val="accent1">
                  <a:tint val="66000"/>
                  <a:satMod val="160000"/>
                  <a:alpha val="70000"/>
                </a:schemeClr>
              </a:gs>
              <a:gs pos="100000">
                <a:schemeClr val="accent1">
                  <a:alpha val="70000"/>
                </a:schemeClr>
              </a:gs>
            </a:gsLst>
            <a:lin ang="5400000" scaled="1"/>
            <a:tileRect/>
          </a:gra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solidFill>
                  <a:schemeClr val="tx1"/>
                </a:solidFill>
                <a:effectLst>
                  <a:outerShdw blurRad="38100" dist="38100" dir="2700000" algn="tl">
                    <a:srgbClr val="000000">
                      <a:alpha val="43137"/>
                    </a:srgbClr>
                  </a:outerShdw>
                </a:effectLst>
              </a:rPr>
              <a:t>3</a:t>
            </a:r>
          </a:p>
        </p:txBody>
      </p:sp>
      <p:sp>
        <p:nvSpPr>
          <p:cNvPr id="25" name="Oval 20"/>
          <p:cNvSpPr/>
          <p:nvPr/>
        </p:nvSpPr>
        <p:spPr bwMode="blackGray">
          <a:xfrm>
            <a:off x="123826" y="5715000"/>
            <a:ext cx="342900" cy="352425"/>
          </a:xfrm>
          <a:prstGeom prst="ellipse">
            <a:avLst/>
          </a:prstGeom>
          <a:gradFill flip="none" rotWithShape="1">
            <a:gsLst>
              <a:gs pos="0">
                <a:schemeClr val="accent1">
                  <a:tint val="66000"/>
                  <a:satMod val="160000"/>
                  <a:alpha val="70000"/>
                </a:schemeClr>
              </a:gs>
              <a:gs pos="100000">
                <a:schemeClr val="accent1">
                  <a:alpha val="70000"/>
                </a:schemeClr>
              </a:gs>
            </a:gsLst>
            <a:lin ang="5400000" scaled="1"/>
            <a:tileRect/>
          </a:gra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solidFill>
                  <a:schemeClr val="tx1"/>
                </a:solidFill>
                <a:effectLst>
                  <a:outerShdw blurRad="38100" dist="38100" dir="2700000" algn="tl">
                    <a:srgbClr val="000000">
                      <a:alpha val="43137"/>
                    </a:srgbClr>
                  </a:outerShdw>
                </a:effectLst>
              </a:rPr>
              <a:t>4</a:t>
            </a:r>
          </a:p>
        </p:txBody>
      </p:sp>
      <p:sp>
        <p:nvSpPr>
          <p:cNvPr id="26" name="Oval 21"/>
          <p:cNvSpPr/>
          <p:nvPr/>
        </p:nvSpPr>
        <p:spPr bwMode="blackGray">
          <a:xfrm>
            <a:off x="123826" y="6096000"/>
            <a:ext cx="342900" cy="352425"/>
          </a:xfrm>
          <a:prstGeom prst="ellipse">
            <a:avLst/>
          </a:prstGeom>
          <a:gradFill flip="none" rotWithShape="1">
            <a:gsLst>
              <a:gs pos="0">
                <a:schemeClr val="accent1">
                  <a:tint val="66000"/>
                  <a:satMod val="160000"/>
                  <a:alpha val="70000"/>
                </a:schemeClr>
              </a:gs>
              <a:gs pos="100000">
                <a:schemeClr val="accent1">
                  <a:alpha val="70000"/>
                </a:schemeClr>
              </a:gs>
            </a:gsLst>
            <a:lin ang="5400000" scaled="1"/>
            <a:tileRect/>
          </a:gra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sz="1400" b="1" dirty="0" smtClean="0">
                <a:solidFill>
                  <a:schemeClr val="tx1"/>
                </a:solidFill>
                <a:effectLst>
                  <a:outerShdw blurRad="38100" dist="38100" dir="2700000" algn="tl">
                    <a:srgbClr val="000000">
                      <a:alpha val="43137"/>
                    </a:srgbClr>
                  </a:outerShdw>
                </a:effectLst>
              </a:rPr>
              <a:t>5</a:t>
            </a:r>
            <a:endParaRPr kumimoji="0" lang="en-US" sz="1400" b="1" i="0" u="none" strike="noStrike" cap="none" normalizeH="0" baseline="0" dirty="0" smtClean="0">
              <a:solidFill>
                <a:schemeClr val="tx1"/>
              </a:solidFill>
              <a:effectLst>
                <a:outerShdw blurRad="38100" dist="38100" dir="2700000" algn="tl">
                  <a:srgbClr val="000000">
                    <a:alpha val="43137"/>
                  </a:srgbClr>
                </a:outerShdw>
              </a:effectLst>
            </a:endParaRPr>
          </a:p>
        </p:txBody>
      </p:sp>
      <p:graphicFrame>
        <p:nvGraphicFramePr>
          <p:cNvPr id="27" name="Table 28"/>
          <p:cNvGraphicFramePr>
            <a:graphicFrameLocks noGrp="1"/>
          </p:cNvGraphicFramePr>
          <p:nvPr/>
        </p:nvGraphicFramePr>
        <p:xfrm>
          <a:off x="542925" y="4627817"/>
          <a:ext cx="8401049" cy="1854200"/>
        </p:xfrm>
        <a:graphic>
          <a:graphicData uri="http://schemas.openxmlformats.org/drawingml/2006/table">
            <a:tbl>
              <a:tblPr bandRow="1">
                <a:tableStyleId>{BDBED569-4797-4DF1-A0F4-6AAB3CD982D8}</a:tableStyleId>
              </a:tblPr>
              <a:tblGrid>
                <a:gridCol w="2061004"/>
                <a:gridCol w="6340045"/>
              </a:tblGrid>
              <a:tr h="370840">
                <a:tc>
                  <a:txBody>
                    <a:bodyPr/>
                    <a:lstStyle/>
                    <a:p>
                      <a:pPr algn="r"/>
                      <a:r>
                        <a:rPr lang="en-US" dirty="0" smtClean="0">
                          <a:ea typeface="微軟正黑體" pitchFamily="34" charset="-120"/>
                        </a:rPr>
                        <a:t>HierarchyID</a:t>
                      </a:r>
                      <a:endParaRPr lang="en-US" b="1" dirty="0">
                        <a:ea typeface="微軟正黑體" pitchFamily="34" charset="-120"/>
                      </a:endParaRPr>
                    </a:p>
                  </a:txBody>
                  <a:tcPr>
                    <a:lnL w="12700" cmpd="sng">
                      <a:noFill/>
                    </a:lnL>
                    <a:lnR w="12700" cap="flat" cmpd="sng" algn="ctr">
                      <a:solidFill>
                        <a:schemeClr val="accent5">
                          <a:lumMod val="60000"/>
                          <a:lumOff val="40000"/>
                        </a:schemeClr>
                      </a:solidFill>
                      <a:prstDash val="solid"/>
                      <a:round/>
                      <a:headEnd type="none" w="med" len="med"/>
                      <a:tailEnd type="none" w="med" len="med"/>
                    </a:lnR>
                    <a:lnT w="12700" cmpd="sng">
                      <a:noFill/>
                    </a:lnT>
                    <a:lnB w="12700" cap="flat" cmpd="sng" algn="ctr">
                      <a:solidFill>
                        <a:schemeClr val="accent5">
                          <a:lumMod val="60000"/>
                          <a:lumOff val="40000"/>
                        </a:schemeClr>
                      </a:solidFill>
                      <a:prstDash val="solid"/>
                      <a:round/>
                      <a:headEnd type="none" w="med" len="med"/>
                      <a:tailEnd type="none" w="med" len="med"/>
                    </a:lnB>
                    <a:lnTlToBr w="12700" cmpd="sng">
                      <a:noFill/>
                      <a:prstDash val="solid"/>
                    </a:lnTlToBr>
                    <a:lnBlToTr w="12700" cmpd="sng">
                      <a:noFill/>
                      <a:prstDash val="solid"/>
                    </a:lnBlToTr>
                    <a:gradFill>
                      <a:gsLst>
                        <a:gs pos="0">
                          <a:schemeClr val="bg1">
                            <a:alpha val="33000"/>
                          </a:schemeClr>
                        </a:gs>
                        <a:gs pos="100000">
                          <a:schemeClr val="accent5">
                            <a:alpha val="41000"/>
                          </a:schemeClr>
                        </a:gs>
                      </a:gsLst>
                      <a:lin ang="5400000" scaled="1"/>
                    </a:gradFill>
                  </a:tcPr>
                </a:tc>
                <a:tc>
                  <a:txBody>
                    <a:bodyPr/>
                    <a:lstStyle/>
                    <a:p>
                      <a:pPr marL="0" marR="0" indent="0" algn="l" defTabSz="914327" rtl="0" eaLnBrk="1" fontAlgn="auto" latinLnBrk="0" hangingPunct="1">
                        <a:lnSpc>
                          <a:spcPct val="100000"/>
                        </a:lnSpc>
                        <a:spcBef>
                          <a:spcPts val="0"/>
                        </a:spcBef>
                        <a:spcAft>
                          <a:spcPts val="0"/>
                        </a:spcAft>
                        <a:buClrTx/>
                        <a:buSzTx/>
                        <a:buFontTx/>
                        <a:buNone/>
                        <a:tabLst/>
                        <a:defRPr/>
                      </a:pPr>
                      <a:r>
                        <a:rPr lang="zh-TW" altLang="en-US" sz="1600" dirty="0" smtClean="0">
                          <a:ea typeface="微軟正黑體" pitchFamily="34" charset="-120"/>
                        </a:rPr>
                        <a:t>儲存階層式結構的資料，並有效地查詢它們</a:t>
                      </a:r>
                      <a:endParaRPr lang="en-US" sz="1600" dirty="0" smtClean="0">
                        <a:ea typeface="微軟正黑體" pitchFamily="34" charset="-120"/>
                      </a:endParaRPr>
                    </a:p>
                  </a:txBody>
                  <a:tcPr>
                    <a:lnL w="12700" cap="flat" cmpd="sng" algn="ctr">
                      <a:solidFill>
                        <a:schemeClr val="accent5">
                          <a:lumMod val="60000"/>
                          <a:lumOff val="40000"/>
                        </a:schemeClr>
                      </a:solidFill>
                      <a:prstDash val="solid"/>
                      <a:round/>
                      <a:headEnd type="none" w="med" len="med"/>
                      <a:tailEnd type="none" w="med" len="med"/>
                    </a:lnL>
                    <a:lnR w="12700" cmpd="sng">
                      <a:noFill/>
                    </a:lnR>
                    <a:lnT w="12700" cmpd="sng">
                      <a:noFill/>
                    </a:lnT>
                    <a:lnB w="12700" cap="flat" cmpd="sng" algn="ctr">
                      <a:solidFill>
                        <a:schemeClr val="accent5">
                          <a:lumMod val="60000"/>
                          <a:lumOff val="40000"/>
                        </a:schemeClr>
                      </a:solidFill>
                      <a:prstDash val="solid"/>
                      <a:round/>
                      <a:headEnd type="none" w="med" len="med"/>
                      <a:tailEnd type="none" w="med" len="med"/>
                    </a:lnB>
                    <a:lnTlToBr w="12700" cmpd="sng">
                      <a:noFill/>
                      <a:prstDash val="solid"/>
                    </a:lnTlToBr>
                    <a:lnBlToTr w="12700" cmpd="sng">
                      <a:noFill/>
                      <a:prstDash val="solid"/>
                    </a:lnBlToTr>
                    <a:gradFill>
                      <a:gsLst>
                        <a:gs pos="0">
                          <a:schemeClr val="bg1">
                            <a:alpha val="33000"/>
                          </a:schemeClr>
                        </a:gs>
                        <a:gs pos="100000">
                          <a:schemeClr val="accent5">
                            <a:alpha val="41000"/>
                          </a:schemeClr>
                        </a:gs>
                      </a:gsLst>
                      <a:lin ang="5400000" scaled="1"/>
                    </a:gradFill>
                  </a:tcPr>
                </a:tc>
              </a:tr>
              <a:tr h="370840">
                <a:tc>
                  <a:txBody>
                    <a:bodyPr/>
                    <a:lstStyle/>
                    <a:p>
                      <a:pPr marL="0" marR="0" indent="0" algn="r" defTabSz="914327" rtl="0" eaLnBrk="1" fontAlgn="auto" latinLnBrk="0" hangingPunct="1">
                        <a:lnSpc>
                          <a:spcPct val="100000"/>
                        </a:lnSpc>
                        <a:spcBef>
                          <a:spcPts val="0"/>
                        </a:spcBef>
                        <a:spcAft>
                          <a:spcPts val="0"/>
                        </a:spcAft>
                        <a:buClrTx/>
                        <a:buSzTx/>
                        <a:buFontTx/>
                        <a:buNone/>
                        <a:tabLst/>
                        <a:defRPr/>
                      </a:pPr>
                      <a:r>
                        <a:rPr lang="zh-TW" altLang="en-US" dirty="0" smtClean="0">
                          <a:ea typeface="微軟正黑體" pitchFamily="34" charset="-120"/>
                        </a:rPr>
                        <a:t>使用者自訂類型</a:t>
                      </a:r>
                      <a:endParaRPr lang="en-US" b="1" dirty="0" smtClean="0">
                        <a:ea typeface="微軟正黑體" pitchFamily="34" charset="-120"/>
                      </a:endParaRPr>
                    </a:p>
                  </a:txBody>
                  <a:tcPr>
                    <a:lnL w="12700" cmpd="sng">
                      <a:noFill/>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zh-TW" altLang="en-US" sz="1600" dirty="0" smtClean="0">
                          <a:ea typeface="微軟正黑體" pitchFamily="34" charset="-120"/>
                        </a:rPr>
                        <a:t>使用者自訂類型</a:t>
                      </a:r>
                      <a:r>
                        <a:rPr lang="en-US" altLang="zh-TW" sz="1600" dirty="0" smtClean="0">
                          <a:ea typeface="微軟正黑體" pitchFamily="34" charset="-120"/>
                        </a:rPr>
                        <a:t>(UDTs)</a:t>
                      </a:r>
                      <a:r>
                        <a:rPr lang="zh-TW" altLang="en-US" sz="1600" dirty="0" smtClean="0">
                          <a:ea typeface="微軟正黑體" pitchFamily="34" charset="-120"/>
                        </a:rPr>
                        <a:t>沒有 </a:t>
                      </a:r>
                      <a:r>
                        <a:rPr lang="en-US" altLang="zh-TW" sz="1600" dirty="0" smtClean="0">
                          <a:ea typeface="微軟正黑體" pitchFamily="34" charset="-120"/>
                        </a:rPr>
                        <a:t>8K </a:t>
                      </a:r>
                      <a:r>
                        <a:rPr lang="zh-TW" altLang="en-US" sz="1600" dirty="0" smtClean="0">
                          <a:ea typeface="微軟正黑體" pitchFamily="34" charset="-120"/>
                        </a:rPr>
                        <a:t>的限制</a:t>
                      </a:r>
                      <a:endParaRPr lang="en-US" sz="1600" dirty="0">
                        <a:ea typeface="微軟正黑體" pitchFamily="34" charset="-120"/>
                      </a:endParaRPr>
                    </a:p>
                  </a:txBody>
                  <a:tcPr>
                    <a:lnL w="12700" cap="flat" cmpd="sng" algn="ctr">
                      <a:solidFill>
                        <a:schemeClr val="accent5">
                          <a:lumMod val="60000"/>
                          <a:lumOff val="40000"/>
                        </a:schemeClr>
                      </a:solidFill>
                      <a:prstDash val="solid"/>
                      <a:round/>
                      <a:headEnd type="none" w="med" len="med"/>
                      <a:tailEnd type="none" w="med" len="med"/>
                    </a:lnL>
                    <a:lnR w="12700" cmpd="sng">
                      <a:noFill/>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pPr marL="0" marR="0" indent="0" algn="r" defTabSz="914327" rtl="0" eaLnBrk="1" fontAlgn="auto" latinLnBrk="0" hangingPunct="1">
                        <a:lnSpc>
                          <a:spcPct val="100000"/>
                        </a:lnSpc>
                        <a:spcBef>
                          <a:spcPts val="0"/>
                        </a:spcBef>
                        <a:spcAft>
                          <a:spcPts val="0"/>
                        </a:spcAft>
                        <a:buClrTx/>
                        <a:buSzTx/>
                        <a:buFontTx/>
                        <a:buNone/>
                        <a:tabLst/>
                        <a:defRPr/>
                      </a:pPr>
                      <a:r>
                        <a:rPr lang="zh-TW" altLang="en-US" dirty="0" smtClean="0">
                          <a:ea typeface="微軟正黑體" pitchFamily="34" charset="-120"/>
                        </a:rPr>
                        <a:t>疏鬆資料行</a:t>
                      </a:r>
                      <a:endParaRPr lang="en-US" b="1" dirty="0" smtClean="0">
                        <a:ea typeface="微軟正黑體" pitchFamily="34" charset="-120"/>
                      </a:endParaRPr>
                    </a:p>
                  </a:txBody>
                  <a:tcPr>
                    <a:lnL w="12700" cmpd="sng">
                      <a:noFill/>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w="12700" cmpd="sng">
                      <a:noFill/>
                      <a:prstDash val="solid"/>
                    </a:lnTlToBr>
                    <a:lnBlToTr w="12700" cmpd="sng">
                      <a:noFill/>
                      <a:prstDash val="solid"/>
                    </a:lnBlToTr>
                    <a:gradFill>
                      <a:gsLst>
                        <a:gs pos="0">
                          <a:schemeClr val="bg1">
                            <a:alpha val="33000"/>
                          </a:schemeClr>
                        </a:gs>
                        <a:gs pos="100000">
                          <a:schemeClr val="accent5">
                            <a:alpha val="41000"/>
                          </a:schemeClr>
                        </a:gs>
                      </a:gsLst>
                      <a:lin ang="5400000" scaled="1"/>
                    </a:gradFill>
                  </a:tcPr>
                </a:tc>
                <a:tc>
                  <a:txBody>
                    <a:bodyPr/>
                    <a:lstStyle/>
                    <a:p>
                      <a:r>
                        <a:rPr lang="zh-TW" altLang="en-US" sz="1600" dirty="0" smtClean="0">
                          <a:ea typeface="微軟正黑體" pitchFamily="34" charset="-120"/>
                        </a:rPr>
                        <a:t>提供對疏鬆資料行</a:t>
                      </a:r>
                      <a:r>
                        <a:rPr lang="en-US" altLang="zh-TW" sz="1600" dirty="0" smtClean="0">
                          <a:ea typeface="微軟正黑體" pitchFamily="34" charset="-120"/>
                        </a:rPr>
                        <a:t>(Sparse Columns))</a:t>
                      </a:r>
                      <a:r>
                        <a:rPr lang="zh-TW" altLang="en-US" sz="1600" dirty="0" smtClean="0">
                          <a:ea typeface="微軟正黑體" pitchFamily="34" charset="-120"/>
                        </a:rPr>
                        <a:t>的最佳化的儲存體</a:t>
                      </a:r>
                      <a:endParaRPr lang="en-US" sz="1600" dirty="0">
                        <a:ea typeface="微軟正黑體" pitchFamily="34" charset="-120"/>
                      </a:endParaRPr>
                    </a:p>
                  </a:txBody>
                  <a:tcPr>
                    <a:lnL w="12700" cap="flat" cmpd="sng" algn="ctr">
                      <a:solidFill>
                        <a:schemeClr val="accent5">
                          <a:lumMod val="60000"/>
                          <a:lumOff val="40000"/>
                        </a:schemeClr>
                      </a:solidFill>
                      <a:prstDash val="solid"/>
                      <a:round/>
                      <a:headEnd type="none" w="med" len="med"/>
                      <a:tailEnd type="none" w="med" len="med"/>
                    </a:lnL>
                    <a:lnR w="12700" cmpd="sng">
                      <a:noFill/>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w="12700" cmpd="sng">
                      <a:noFill/>
                      <a:prstDash val="solid"/>
                    </a:lnTlToBr>
                    <a:lnBlToTr w="12700" cmpd="sng">
                      <a:noFill/>
                      <a:prstDash val="solid"/>
                    </a:lnBlToTr>
                    <a:gradFill>
                      <a:gsLst>
                        <a:gs pos="0">
                          <a:schemeClr val="bg1">
                            <a:alpha val="33000"/>
                          </a:schemeClr>
                        </a:gs>
                        <a:gs pos="100000">
                          <a:schemeClr val="accent5">
                            <a:alpha val="41000"/>
                          </a:schemeClr>
                        </a:gs>
                      </a:gsLst>
                      <a:lin ang="5400000" scaled="1"/>
                    </a:gradFill>
                  </a:tcPr>
                </a:tc>
              </a:tr>
              <a:tr h="370840">
                <a:tc>
                  <a:txBody>
                    <a:bodyPr/>
                    <a:lstStyle/>
                    <a:p>
                      <a:pPr marL="0" marR="0" indent="0" algn="r" defTabSz="914327" rtl="0" eaLnBrk="1" fontAlgn="auto" latinLnBrk="0" hangingPunct="1">
                        <a:lnSpc>
                          <a:spcPct val="100000"/>
                        </a:lnSpc>
                        <a:spcBef>
                          <a:spcPts val="0"/>
                        </a:spcBef>
                        <a:spcAft>
                          <a:spcPts val="0"/>
                        </a:spcAft>
                        <a:buClrTx/>
                        <a:buSzTx/>
                        <a:buFontTx/>
                        <a:buNone/>
                        <a:tabLst/>
                        <a:defRPr/>
                      </a:pPr>
                      <a:r>
                        <a:rPr lang="zh-TW" altLang="en-US" dirty="0" smtClean="0">
                          <a:ea typeface="微軟正黑體" pitchFamily="34" charset="-120"/>
                        </a:rPr>
                        <a:t>寬型資料表</a:t>
                      </a:r>
                      <a:endParaRPr lang="en-US" b="1" dirty="0" smtClean="0">
                        <a:ea typeface="微軟正黑體" pitchFamily="34" charset="-120"/>
                      </a:endParaRPr>
                    </a:p>
                  </a:txBody>
                  <a:tcPr>
                    <a:lnL w="12700" cmpd="sng">
                      <a:noFill/>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zh-TW" altLang="en-US" sz="1600" dirty="0" smtClean="0">
                          <a:ea typeface="微軟正黑體" pitchFamily="34" charset="-120"/>
                        </a:rPr>
                        <a:t>寬型資料表</a:t>
                      </a:r>
                      <a:r>
                        <a:rPr lang="en-US" altLang="zh-TW" sz="1600" dirty="0" smtClean="0">
                          <a:ea typeface="微軟正黑體" pitchFamily="34" charset="-120"/>
                        </a:rPr>
                        <a:t>(Wide Tables)</a:t>
                      </a:r>
                      <a:r>
                        <a:rPr lang="zh-TW" altLang="en-US" sz="1600" dirty="0" smtClean="0">
                          <a:ea typeface="微軟正黑體" pitchFamily="34" charset="-120"/>
                        </a:rPr>
                        <a:t>支援疏鬆資料行，資料行總數可達 </a:t>
                      </a:r>
                      <a:r>
                        <a:rPr lang="en-US" altLang="zh-TW" sz="1600" dirty="0" smtClean="0">
                          <a:ea typeface="微軟正黑體" pitchFamily="34" charset="-120"/>
                        </a:rPr>
                        <a:t>30,000 </a:t>
                      </a:r>
                      <a:r>
                        <a:rPr lang="zh-TW" altLang="en-US" sz="1600" dirty="0" smtClean="0">
                          <a:ea typeface="微軟正黑體" pitchFamily="34" charset="-120"/>
                        </a:rPr>
                        <a:t>個</a:t>
                      </a:r>
                      <a:endParaRPr lang="en-US" sz="1600" dirty="0">
                        <a:ea typeface="微軟正黑體" pitchFamily="34" charset="-120"/>
                      </a:endParaRPr>
                    </a:p>
                  </a:txBody>
                  <a:tcPr>
                    <a:lnL w="12700" cap="flat" cmpd="sng" algn="ctr">
                      <a:solidFill>
                        <a:schemeClr val="accent5">
                          <a:lumMod val="60000"/>
                          <a:lumOff val="40000"/>
                        </a:schemeClr>
                      </a:solidFill>
                      <a:prstDash val="solid"/>
                      <a:round/>
                      <a:headEnd type="none" w="med" len="med"/>
                      <a:tailEnd type="none" w="med" len="med"/>
                    </a:lnL>
                    <a:lnR w="12700" cmpd="sng">
                      <a:noFill/>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pPr marL="0" marR="0" indent="0" algn="r" defTabSz="914327" rtl="0" eaLnBrk="1" fontAlgn="auto" latinLnBrk="0" hangingPunct="1">
                        <a:lnSpc>
                          <a:spcPct val="100000"/>
                        </a:lnSpc>
                        <a:spcBef>
                          <a:spcPts val="0"/>
                        </a:spcBef>
                        <a:spcAft>
                          <a:spcPts val="0"/>
                        </a:spcAft>
                        <a:buClrTx/>
                        <a:buSzTx/>
                        <a:buFontTx/>
                        <a:buNone/>
                        <a:tabLst/>
                        <a:defRPr/>
                      </a:pPr>
                      <a:r>
                        <a:rPr lang="zh-TW" altLang="en-US" b="0" dirty="0" smtClean="0">
                          <a:ea typeface="微軟正黑體" pitchFamily="34" charset="-120"/>
                        </a:rPr>
                        <a:t>篩選索引</a:t>
                      </a:r>
                      <a:endParaRPr lang="en-US" b="0" dirty="0">
                        <a:ea typeface="微軟正黑體" pitchFamily="34" charset="-120"/>
                      </a:endParaRPr>
                    </a:p>
                  </a:txBody>
                  <a:tcPr>
                    <a:lnL w="12700" cmpd="sng">
                      <a:noFill/>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mpd="sng">
                      <a:noFill/>
                    </a:lnB>
                    <a:lnTlToBr w="12700" cmpd="sng">
                      <a:noFill/>
                      <a:prstDash val="solid"/>
                    </a:lnTlToBr>
                    <a:lnBlToTr w="12700" cmpd="sng">
                      <a:noFill/>
                      <a:prstDash val="solid"/>
                    </a:lnBlToTr>
                    <a:gradFill flip="none" rotWithShape="1">
                      <a:gsLst>
                        <a:gs pos="0">
                          <a:schemeClr val="bg1">
                            <a:alpha val="33000"/>
                          </a:schemeClr>
                        </a:gs>
                        <a:gs pos="100000">
                          <a:schemeClr val="accent5">
                            <a:alpha val="41000"/>
                          </a:schemeClr>
                        </a:gs>
                      </a:gsLst>
                      <a:lin ang="16200000" scaled="1"/>
                      <a:tileRect/>
                    </a:gradFill>
                  </a:tcPr>
                </a:tc>
                <a:tc>
                  <a:txBody>
                    <a:bodyPr/>
                    <a:lstStyle/>
                    <a:p>
                      <a:r>
                        <a:rPr lang="zh-TW" altLang="en-US" sz="1600" dirty="0" smtClean="0">
                          <a:ea typeface="微軟正黑體" pitchFamily="34" charset="-120"/>
                        </a:rPr>
                        <a:t>篩選索引</a:t>
                      </a:r>
                      <a:r>
                        <a:rPr lang="en-US" altLang="zh-TW" sz="1600" dirty="0" smtClean="0">
                          <a:ea typeface="微軟正黑體" pitchFamily="34" charset="-120"/>
                        </a:rPr>
                        <a:t>(</a:t>
                      </a:r>
                      <a:r>
                        <a:rPr lang="en-US" sz="1600" dirty="0" smtClean="0">
                          <a:ea typeface="微軟正黑體" pitchFamily="34" charset="-120"/>
                        </a:rPr>
                        <a:t>Filtered indexes)</a:t>
                      </a:r>
                      <a:r>
                        <a:rPr lang="zh-TW" altLang="en-US" sz="1600" dirty="0" smtClean="0">
                          <a:ea typeface="微軟正黑體" pitchFamily="34" charset="-120"/>
                        </a:rPr>
                        <a:t>可為資料表內的資料子集定義索引</a:t>
                      </a:r>
                      <a:endParaRPr lang="en-US" sz="1600" dirty="0">
                        <a:ea typeface="微軟正黑體" pitchFamily="34" charset="-120"/>
                      </a:endParaRPr>
                    </a:p>
                  </a:txBody>
                  <a:tcPr>
                    <a:lnL w="12700" cap="flat" cmpd="sng" algn="ctr">
                      <a:solidFill>
                        <a:schemeClr val="accent5">
                          <a:lumMod val="60000"/>
                          <a:lumOff val="40000"/>
                        </a:schemeClr>
                      </a:solidFill>
                      <a:prstDash val="solid"/>
                      <a:round/>
                      <a:headEnd type="none" w="med" len="med"/>
                      <a:tailEnd type="none" w="med" len="med"/>
                    </a:lnL>
                    <a:lnR w="12700" cmpd="sng">
                      <a:noFill/>
                    </a:lnR>
                    <a:lnT w="12700" cap="flat" cmpd="sng" algn="ctr">
                      <a:solidFill>
                        <a:schemeClr val="accent5">
                          <a:lumMod val="60000"/>
                          <a:lumOff val="40000"/>
                        </a:schemeClr>
                      </a:solidFill>
                      <a:prstDash val="solid"/>
                      <a:round/>
                      <a:headEnd type="none" w="med" len="med"/>
                      <a:tailEnd type="none" w="med" len="med"/>
                    </a:lnT>
                    <a:lnB w="12700" cmpd="sng">
                      <a:noFill/>
                    </a:lnB>
                    <a:lnTlToBr w="12700" cmpd="sng">
                      <a:noFill/>
                      <a:prstDash val="solid"/>
                    </a:lnTlToBr>
                    <a:lnBlToTr w="12700" cmpd="sng">
                      <a:noFill/>
                      <a:prstDash val="solid"/>
                    </a:lnBlToTr>
                    <a:gradFill flip="none" rotWithShape="1">
                      <a:gsLst>
                        <a:gs pos="0">
                          <a:schemeClr val="bg1">
                            <a:alpha val="33000"/>
                          </a:schemeClr>
                        </a:gs>
                        <a:gs pos="100000">
                          <a:schemeClr val="accent5">
                            <a:alpha val="41000"/>
                          </a:schemeClr>
                        </a:gs>
                      </a:gsLst>
                      <a:lin ang="16200000" scaled="1"/>
                      <a:tileRect/>
                    </a:gradFill>
                  </a:tcPr>
                </a:tc>
              </a:tr>
            </a:tbl>
          </a:graphicData>
        </a:graphic>
      </p:graphicFrame>
      <p:sp>
        <p:nvSpPr>
          <p:cNvPr id="28" name="Oval 12"/>
          <p:cNvSpPr/>
          <p:nvPr/>
        </p:nvSpPr>
        <p:spPr bwMode="blackGray">
          <a:xfrm>
            <a:off x="228600" y="1400175"/>
            <a:ext cx="400049" cy="438149"/>
          </a:xfrm>
          <a:prstGeom prst="ellipse">
            <a:avLst/>
          </a:prstGeom>
          <a:gradFill flip="none" rotWithShape="1">
            <a:gsLst>
              <a:gs pos="0">
                <a:schemeClr val="accent1">
                  <a:tint val="66000"/>
                  <a:satMod val="160000"/>
                  <a:alpha val="70000"/>
                </a:schemeClr>
              </a:gs>
              <a:gs pos="100000">
                <a:schemeClr val="accent1">
                  <a:alpha val="70000"/>
                </a:schemeClr>
              </a:gs>
            </a:gsLst>
            <a:lin ang="5400000" scaled="1"/>
            <a:tileRect/>
          </a:gra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solidFill>
                  <a:schemeClr val="tx1"/>
                </a:solidFill>
                <a:effectLst>
                  <a:outerShdw blurRad="38100" dist="38100" dir="2700000" algn="tl">
                    <a:srgbClr val="000000">
                      <a:alpha val="43137"/>
                    </a:srgbClr>
                  </a:outerShdw>
                </a:effectLst>
              </a:rPr>
              <a:t>1</a:t>
            </a:r>
          </a:p>
        </p:txBody>
      </p:sp>
      <p:sp>
        <p:nvSpPr>
          <p:cNvPr id="29" name="Oval 14"/>
          <p:cNvSpPr/>
          <p:nvPr/>
        </p:nvSpPr>
        <p:spPr bwMode="blackGray">
          <a:xfrm>
            <a:off x="4162425" y="1362075"/>
            <a:ext cx="400049" cy="438149"/>
          </a:xfrm>
          <a:prstGeom prst="ellipse">
            <a:avLst/>
          </a:prstGeom>
          <a:gradFill flip="none" rotWithShape="1">
            <a:gsLst>
              <a:gs pos="0">
                <a:schemeClr val="accent1">
                  <a:tint val="66000"/>
                  <a:satMod val="160000"/>
                  <a:alpha val="70000"/>
                </a:schemeClr>
              </a:gs>
              <a:gs pos="100000">
                <a:schemeClr val="accent1">
                  <a:alpha val="70000"/>
                </a:schemeClr>
              </a:gs>
            </a:gsLst>
            <a:lin ang="5400000" scaled="1"/>
            <a:tileRect/>
          </a:gra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solidFill>
                  <a:schemeClr val="tx1"/>
                </a:solidFill>
                <a:effectLst>
                  <a:outerShdw blurRad="38100" dist="38100" dir="2700000" algn="tl">
                    <a:srgbClr val="000000">
                      <a:alpha val="43137"/>
                    </a:srgbClr>
                  </a:outerShdw>
                </a:effectLst>
              </a:rPr>
              <a:t>3</a:t>
            </a:r>
          </a:p>
        </p:txBody>
      </p:sp>
      <p:sp>
        <p:nvSpPr>
          <p:cNvPr id="30" name="Oval 15"/>
          <p:cNvSpPr/>
          <p:nvPr/>
        </p:nvSpPr>
        <p:spPr bwMode="blackGray">
          <a:xfrm>
            <a:off x="4152900" y="1828800"/>
            <a:ext cx="400049" cy="438149"/>
          </a:xfrm>
          <a:prstGeom prst="ellipse">
            <a:avLst/>
          </a:prstGeom>
          <a:gradFill flip="none" rotWithShape="1">
            <a:gsLst>
              <a:gs pos="0">
                <a:schemeClr val="accent1">
                  <a:tint val="66000"/>
                  <a:satMod val="160000"/>
                  <a:alpha val="70000"/>
                </a:schemeClr>
              </a:gs>
              <a:gs pos="100000">
                <a:schemeClr val="accent1">
                  <a:alpha val="70000"/>
                </a:schemeClr>
              </a:gs>
            </a:gsLst>
            <a:lin ang="5400000" scaled="1"/>
            <a:tileRect/>
          </a:gra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b="1" dirty="0" smtClean="0">
                <a:solidFill>
                  <a:schemeClr val="tx1"/>
                </a:solidFill>
                <a:effectLst>
                  <a:outerShdw blurRad="38100" dist="38100" dir="2700000" algn="tl">
                    <a:srgbClr val="000000">
                      <a:alpha val="43137"/>
                    </a:srgbClr>
                  </a:outerShdw>
                </a:effectLst>
              </a:rPr>
              <a:t>4</a:t>
            </a:r>
            <a:endParaRPr kumimoji="0" lang="en-US" b="1" i="0" u="none" strike="noStrike" cap="none" normalizeH="0" baseline="0" dirty="0" smtClean="0">
              <a:solidFill>
                <a:schemeClr val="tx1"/>
              </a:solidFill>
              <a:effectLst>
                <a:outerShdw blurRad="38100" dist="38100" dir="2700000" algn="tl">
                  <a:srgbClr val="000000">
                    <a:alpha val="43137"/>
                  </a:srgbClr>
                </a:outerShdw>
              </a:effectLst>
            </a:endParaRPr>
          </a:p>
        </p:txBody>
      </p:sp>
      <p:sp>
        <p:nvSpPr>
          <p:cNvPr id="31" name="Oval 16"/>
          <p:cNvSpPr/>
          <p:nvPr/>
        </p:nvSpPr>
        <p:spPr bwMode="blackGray">
          <a:xfrm>
            <a:off x="4181475" y="3724275"/>
            <a:ext cx="400049" cy="438149"/>
          </a:xfrm>
          <a:prstGeom prst="ellipse">
            <a:avLst/>
          </a:prstGeom>
          <a:gradFill flip="none" rotWithShape="1">
            <a:gsLst>
              <a:gs pos="0">
                <a:schemeClr val="accent1">
                  <a:tint val="66000"/>
                  <a:satMod val="160000"/>
                  <a:alpha val="70000"/>
                </a:schemeClr>
              </a:gs>
              <a:gs pos="100000">
                <a:schemeClr val="accent1">
                  <a:alpha val="70000"/>
                </a:schemeClr>
              </a:gs>
            </a:gsLst>
            <a:lin ang="5400000" scaled="1"/>
            <a:tileRect/>
          </a:gra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solidFill>
                  <a:schemeClr val="tx1"/>
                </a:solidFill>
                <a:effectLst>
                  <a:outerShdw blurRad="38100" dist="38100" dir="2700000" algn="tl">
                    <a:srgbClr val="000000">
                      <a:alpha val="43137"/>
                    </a:srgbClr>
                  </a:outerShdw>
                </a:effectLst>
              </a:rPr>
              <a:t>5</a:t>
            </a:r>
          </a:p>
        </p:txBody>
      </p:sp>
      <p:sp>
        <p:nvSpPr>
          <p:cNvPr id="32" name="Oval 13"/>
          <p:cNvSpPr/>
          <p:nvPr/>
        </p:nvSpPr>
        <p:spPr bwMode="blackGray">
          <a:xfrm>
            <a:off x="1962150" y="1352550"/>
            <a:ext cx="400049" cy="438149"/>
          </a:xfrm>
          <a:prstGeom prst="ellipse">
            <a:avLst/>
          </a:prstGeom>
          <a:gradFill flip="none" rotWithShape="1">
            <a:gsLst>
              <a:gs pos="0">
                <a:schemeClr val="accent1">
                  <a:tint val="66000"/>
                  <a:satMod val="160000"/>
                  <a:alpha val="70000"/>
                </a:schemeClr>
              </a:gs>
              <a:gs pos="100000">
                <a:schemeClr val="accent1">
                  <a:alpha val="70000"/>
                </a:schemeClr>
              </a:gs>
            </a:gsLst>
            <a:lin ang="5400000" scaled="1"/>
            <a:tileRect/>
          </a:gra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b="1" dirty="0" smtClean="0">
                <a:solidFill>
                  <a:schemeClr val="tx1"/>
                </a:solidFill>
                <a:effectLst>
                  <a:outerShdw blurRad="38100" dist="38100" dir="2700000" algn="tl">
                    <a:srgbClr val="000000">
                      <a:alpha val="43137"/>
                    </a:srgbClr>
                  </a:outerShdw>
                </a:effectLst>
              </a:rPr>
              <a:t>2</a:t>
            </a:r>
            <a:endParaRPr kumimoji="0" lang="en-US" b="1" i="0" u="none" strike="noStrike" cap="none" normalizeH="0" baseline="0" dirty="0" smtClean="0">
              <a:solidFill>
                <a:schemeClr val="tx1"/>
              </a:solidFill>
              <a:effectLst>
                <a:outerShdw blurRad="38100" dist="38100" dir="2700000" algn="tl">
                  <a:srgbClr val="000000">
                    <a:alpha val="43137"/>
                  </a:srgbClr>
                </a:outerShdw>
              </a:effectLst>
            </a:endParaRPr>
          </a:p>
        </p:txBody>
      </p:sp>
      <p:sp>
        <p:nvSpPr>
          <p:cNvPr id="33" name="Rectangle 22"/>
          <p:cNvSpPr/>
          <p:nvPr/>
        </p:nvSpPr>
        <p:spPr bwMode="auto">
          <a:xfrm>
            <a:off x="4679578" y="981635"/>
            <a:ext cx="4276164" cy="3227295"/>
          </a:xfrm>
          <a:prstGeom prst="rect">
            <a:avLst/>
          </a:prstGeom>
          <a:solidFill>
            <a:srgbClr val="FFFFCC"/>
          </a:solidFill>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109728" tIns="54864" rIns="109728" bIns="54864" numCol="1" rtlCol="0" anchor="ctr" anchorCtr="0" compatLnSpc="1">
            <a:prstTxWarp prst="textNoShape">
              <a:avLst/>
            </a:prstTxWarp>
          </a:bodyPr>
          <a:lstStyle/>
          <a:p>
            <a:endParaRPr lang="en-US" sz="1600" b="1" dirty="0" smtClean="0">
              <a:solidFill>
                <a:srgbClr val="0070C0"/>
              </a:solidFill>
              <a:latin typeface="Courier New" pitchFamily="49" charset="0"/>
              <a:cs typeface="Courier New" pitchFamily="49" charset="0"/>
            </a:endParaRPr>
          </a:p>
          <a:p>
            <a:endParaRPr lang="en-US" sz="1600" b="1" dirty="0" smtClean="0">
              <a:solidFill>
                <a:srgbClr val="0070C0"/>
              </a:solidFill>
              <a:latin typeface="Courier New" pitchFamily="49" charset="0"/>
              <a:cs typeface="Courier New" pitchFamily="49" charset="0"/>
            </a:endParaRPr>
          </a:p>
          <a:p>
            <a:endParaRPr lang="en-US" sz="1600" b="1" dirty="0" smtClean="0">
              <a:solidFill>
                <a:srgbClr val="0070C0"/>
              </a:solidFill>
              <a:latin typeface="Courier New" pitchFamily="49" charset="0"/>
              <a:cs typeface="Courier New" pitchFamily="49" charset="0"/>
            </a:endParaRPr>
          </a:p>
          <a:p>
            <a:endParaRPr lang="en-US" sz="1600" b="1" dirty="0" smtClean="0">
              <a:solidFill>
                <a:srgbClr val="0070C0"/>
              </a:solidFill>
              <a:latin typeface="Courier New" pitchFamily="49" charset="0"/>
              <a:cs typeface="Courier New" pitchFamily="49" charset="0"/>
            </a:endParaRPr>
          </a:p>
          <a:p>
            <a:endParaRPr lang="en-US" sz="1600" b="1" dirty="0" smtClean="0">
              <a:solidFill>
                <a:srgbClr val="0070C0"/>
              </a:solidFill>
              <a:latin typeface="Courier New" pitchFamily="49" charset="0"/>
              <a:cs typeface="Courier New" pitchFamily="49" charset="0"/>
            </a:endParaRPr>
          </a:p>
          <a:p>
            <a:endParaRPr lang="en-US" sz="1600" b="1" dirty="0" smtClean="0">
              <a:solidFill>
                <a:srgbClr val="0070C0"/>
              </a:solidFill>
              <a:latin typeface="Courier New" pitchFamily="49" charset="0"/>
              <a:cs typeface="Courier New" pitchFamily="49" charset="0"/>
            </a:endParaRPr>
          </a:p>
          <a:p>
            <a:pPr lvl="0">
              <a:defRPr/>
            </a:pPr>
            <a:r>
              <a:rPr lang="en-US" sz="1200" dirty="0" smtClean="0">
                <a:solidFill>
                  <a:srgbClr val="000000"/>
                </a:solidFill>
                <a:latin typeface="Courier New" pitchFamily="49" charset="0"/>
                <a:cs typeface="Courier New" pitchFamily="49" charset="0"/>
              </a:rPr>
              <a:t>// Create a Filtered Indexes</a:t>
            </a:r>
          </a:p>
          <a:p>
            <a:pPr lvl="0">
              <a:defRPr/>
            </a:pPr>
            <a:endParaRPr lang="en-US" sz="1200" dirty="0" smtClean="0">
              <a:solidFill>
                <a:srgbClr val="000000"/>
              </a:solidFill>
              <a:latin typeface="Courier New" pitchFamily="49" charset="0"/>
              <a:cs typeface="Courier New" pitchFamily="49" charset="0"/>
            </a:endParaRPr>
          </a:p>
          <a:p>
            <a:pPr lvl="0">
              <a:defRPr/>
            </a:pPr>
            <a:endParaRPr lang="en-US" sz="1200" dirty="0" smtClean="0">
              <a:solidFill>
                <a:srgbClr val="000000"/>
              </a:solidFill>
              <a:latin typeface="Courier New" pitchFamily="49" charset="0"/>
              <a:cs typeface="Courier New" pitchFamily="49" charset="0"/>
            </a:endParaRPr>
          </a:p>
          <a:p>
            <a:pPr lvl="0">
              <a:defRPr/>
            </a:pPr>
            <a:endParaRPr lang="en-US" sz="1200" dirty="0" smtClean="0">
              <a:solidFill>
                <a:srgbClr val="000000"/>
              </a:solidFill>
              <a:latin typeface="Courier New" pitchFamily="49" charset="0"/>
              <a:cs typeface="Courier New" pitchFamily="49" charset="0"/>
            </a:endParaRPr>
          </a:p>
          <a:p>
            <a:pPr lvl="0">
              <a:defRPr/>
            </a:pPr>
            <a:endParaRPr lang="en-US" sz="1200" dirty="0" smtClean="0">
              <a:solidFill>
                <a:srgbClr val="000000"/>
              </a:solidFill>
              <a:latin typeface="Courier New" pitchFamily="49" charset="0"/>
              <a:cs typeface="Courier New" pitchFamily="49" charset="0"/>
            </a:endParaRPr>
          </a:p>
          <a:p>
            <a:pPr lvl="0">
              <a:defRPr/>
            </a:pPr>
            <a:endParaRPr lang="en-US" sz="1200" dirty="0" smtClean="0">
              <a:solidFill>
                <a:srgbClr val="000000"/>
              </a:solidFill>
              <a:latin typeface="Courier New" pitchFamily="49" charset="0"/>
              <a:cs typeface="Courier New" pitchFamily="49" charset="0"/>
            </a:endParaRPr>
          </a:p>
          <a:p>
            <a:pPr lvl="0">
              <a:defRPr/>
            </a:pPr>
            <a:endParaRPr lang="en-US" sz="1200" dirty="0" smtClean="0">
              <a:solidFill>
                <a:srgbClr val="000000"/>
              </a:solidFill>
              <a:latin typeface="Courier New" pitchFamily="49" charset="0"/>
              <a:cs typeface="Courier New" pitchFamily="49" charset="0"/>
            </a:endParaRPr>
          </a:p>
          <a:p>
            <a:pPr lvl="0">
              <a:defRPr/>
            </a:pPr>
            <a:endParaRPr lang="en-US" sz="1200" dirty="0" smtClean="0">
              <a:solidFill>
                <a:srgbClr val="000000"/>
              </a:solidFill>
              <a:latin typeface="Courier New" pitchFamily="49" charset="0"/>
              <a:cs typeface="Courier New" pitchFamily="49" charset="0"/>
            </a:endParaRPr>
          </a:p>
          <a:p>
            <a:pPr lvl="0">
              <a:defRPr/>
            </a:pPr>
            <a:endParaRPr lang="en-US" sz="1200" dirty="0" smtClean="0">
              <a:solidFill>
                <a:srgbClr val="000000"/>
              </a:solidFill>
              <a:latin typeface="Courier New" pitchFamily="49" charset="0"/>
              <a:cs typeface="Courier New" pitchFamily="49" charset="0"/>
            </a:endParaRPr>
          </a:p>
          <a:p>
            <a:pPr lvl="0">
              <a:defRPr/>
            </a:pPr>
            <a:endParaRPr lang="en-US" sz="1200" dirty="0" smtClean="0">
              <a:solidFill>
                <a:srgbClr val="000000"/>
              </a:solidFill>
              <a:latin typeface="Courier New" pitchFamily="49" charset="0"/>
              <a:cs typeface="Courier New" pitchFamily="49" charset="0"/>
            </a:endParaRPr>
          </a:p>
          <a:p>
            <a:pPr lvl="0">
              <a:defRPr/>
            </a:pPr>
            <a:endParaRPr lang="en-US" sz="1200" dirty="0" smtClean="0">
              <a:solidFill>
                <a:srgbClr val="000000"/>
              </a:solidFill>
              <a:latin typeface="Courier New" pitchFamily="49" charset="0"/>
              <a:cs typeface="Courier New" pitchFamily="49" charset="0"/>
            </a:endParaRPr>
          </a:p>
          <a:p>
            <a:pPr lvl="0">
              <a:defRPr/>
            </a:pPr>
            <a:r>
              <a:rPr lang="en-US" sz="1400" dirty="0" smtClean="0">
                <a:solidFill>
                  <a:srgbClr val="00B050"/>
                </a:solidFill>
                <a:cs typeface="Courier New" pitchFamily="49" charset="0"/>
              </a:rPr>
              <a:t>// Sparse column</a:t>
            </a:r>
          </a:p>
          <a:p>
            <a:pPr lvl="0">
              <a:defRPr/>
            </a:pPr>
            <a:r>
              <a:rPr lang="en-US" sz="1400" dirty="0" smtClean="0">
                <a:solidFill>
                  <a:srgbClr val="000000"/>
                </a:solidFill>
                <a:cs typeface="Courier New" pitchFamily="49" charset="0"/>
              </a:rPr>
              <a:t>Create Table Products(Id </a:t>
            </a:r>
            <a:r>
              <a:rPr lang="en-US" sz="1400" dirty="0" err="1" smtClean="0">
                <a:solidFill>
                  <a:srgbClr val="000000"/>
                </a:solidFill>
                <a:cs typeface="Courier New" pitchFamily="49" charset="0"/>
              </a:rPr>
              <a:t>int</a:t>
            </a:r>
            <a:r>
              <a:rPr lang="en-US" sz="1400" dirty="0" smtClean="0">
                <a:solidFill>
                  <a:srgbClr val="000000"/>
                </a:solidFill>
                <a:cs typeface="Courier New" pitchFamily="49" charset="0"/>
              </a:rPr>
              <a:t>, Type </a:t>
            </a:r>
            <a:r>
              <a:rPr lang="en-US" sz="1400" dirty="0" err="1" smtClean="0">
                <a:solidFill>
                  <a:srgbClr val="000000"/>
                </a:solidFill>
                <a:cs typeface="Courier New" pitchFamily="49" charset="0"/>
              </a:rPr>
              <a:t>nvarchar</a:t>
            </a:r>
            <a:r>
              <a:rPr lang="en-US" sz="1400" dirty="0" smtClean="0">
                <a:solidFill>
                  <a:srgbClr val="000000"/>
                </a:solidFill>
                <a:cs typeface="Courier New" pitchFamily="49" charset="0"/>
              </a:rPr>
              <a:t>(16)…,  Resolution </a:t>
            </a:r>
            <a:r>
              <a:rPr lang="en-US" sz="1400" dirty="0" err="1" smtClean="0">
                <a:solidFill>
                  <a:srgbClr val="000000"/>
                </a:solidFill>
                <a:cs typeface="Courier New" pitchFamily="49" charset="0"/>
              </a:rPr>
              <a:t>int</a:t>
            </a:r>
            <a:r>
              <a:rPr lang="en-US" sz="1400" dirty="0" smtClean="0">
                <a:solidFill>
                  <a:srgbClr val="000000"/>
                </a:solidFill>
                <a:cs typeface="Courier New" pitchFamily="49" charset="0"/>
              </a:rPr>
              <a:t> </a:t>
            </a:r>
            <a:r>
              <a:rPr lang="en-US" sz="1400" dirty="0" smtClean="0">
                <a:solidFill>
                  <a:srgbClr val="C00000"/>
                </a:solidFill>
                <a:cs typeface="Courier New" pitchFamily="49" charset="0"/>
              </a:rPr>
              <a:t>SPARSE</a:t>
            </a:r>
            <a:r>
              <a:rPr lang="en-US" sz="1400" dirty="0" smtClean="0">
                <a:solidFill>
                  <a:srgbClr val="000000"/>
                </a:solidFill>
                <a:cs typeface="Courier New" pitchFamily="49" charset="0"/>
              </a:rPr>
              <a:t>, </a:t>
            </a:r>
            <a:r>
              <a:rPr lang="en-US" sz="1400" dirty="0" err="1" smtClean="0">
                <a:solidFill>
                  <a:srgbClr val="000000"/>
                </a:solidFill>
                <a:cs typeface="Courier New" pitchFamily="49" charset="0"/>
              </a:rPr>
              <a:t>ZoomLength</a:t>
            </a:r>
            <a:r>
              <a:rPr lang="en-US" sz="1400" dirty="0" smtClean="0">
                <a:solidFill>
                  <a:srgbClr val="000000"/>
                </a:solidFill>
                <a:cs typeface="Courier New" pitchFamily="49" charset="0"/>
              </a:rPr>
              <a:t> </a:t>
            </a:r>
            <a:r>
              <a:rPr lang="en-US" sz="1400" dirty="0" err="1" smtClean="0">
                <a:solidFill>
                  <a:srgbClr val="000000"/>
                </a:solidFill>
                <a:cs typeface="Courier New" pitchFamily="49" charset="0"/>
              </a:rPr>
              <a:t>int</a:t>
            </a:r>
            <a:r>
              <a:rPr lang="en-US" sz="1400" dirty="0" smtClean="0">
                <a:solidFill>
                  <a:srgbClr val="000000"/>
                </a:solidFill>
                <a:cs typeface="Courier New" pitchFamily="49" charset="0"/>
              </a:rPr>
              <a:t> </a:t>
            </a:r>
            <a:r>
              <a:rPr lang="en-US" sz="1400" dirty="0" smtClean="0">
                <a:solidFill>
                  <a:srgbClr val="C00000"/>
                </a:solidFill>
                <a:cs typeface="Courier New" pitchFamily="49" charset="0"/>
              </a:rPr>
              <a:t>SPARSE</a:t>
            </a:r>
            <a:r>
              <a:rPr lang="en-US" sz="1400" dirty="0" smtClean="0">
                <a:solidFill>
                  <a:srgbClr val="000000"/>
                </a:solidFill>
                <a:cs typeface="Courier New" pitchFamily="49" charset="0"/>
              </a:rPr>
              <a:t>);</a:t>
            </a:r>
          </a:p>
          <a:p>
            <a:pPr lvl="0">
              <a:defRPr/>
            </a:pPr>
            <a:endParaRPr lang="en-US" sz="1400" dirty="0" smtClean="0">
              <a:solidFill>
                <a:srgbClr val="000000"/>
              </a:solidFill>
              <a:cs typeface="Courier New" pitchFamily="49" charset="0"/>
            </a:endParaRPr>
          </a:p>
          <a:p>
            <a:pPr lvl="0">
              <a:defRPr/>
            </a:pPr>
            <a:r>
              <a:rPr lang="en-US" sz="1400" dirty="0" smtClean="0">
                <a:solidFill>
                  <a:srgbClr val="00B050"/>
                </a:solidFill>
                <a:cs typeface="Courier New" pitchFamily="49" charset="0"/>
              </a:rPr>
              <a:t>// Filtered Indices</a:t>
            </a:r>
          </a:p>
          <a:p>
            <a:pPr lvl="0">
              <a:defRPr/>
            </a:pPr>
            <a:r>
              <a:rPr lang="en-US" sz="1400" dirty="0" smtClean="0">
                <a:solidFill>
                  <a:srgbClr val="000000"/>
                </a:solidFill>
                <a:cs typeface="Courier New" pitchFamily="49" charset="0"/>
              </a:rPr>
              <a:t>Create Index </a:t>
            </a:r>
            <a:r>
              <a:rPr lang="en-US" sz="1400" dirty="0" err="1" smtClean="0">
                <a:solidFill>
                  <a:srgbClr val="000000"/>
                </a:solidFill>
                <a:cs typeface="Courier New" pitchFamily="49" charset="0"/>
              </a:rPr>
              <a:t>ZoomIdx</a:t>
            </a:r>
            <a:r>
              <a:rPr lang="en-US" sz="1400" dirty="0" smtClean="0">
                <a:solidFill>
                  <a:srgbClr val="000000"/>
                </a:solidFill>
                <a:cs typeface="Courier New" pitchFamily="49" charset="0"/>
              </a:rPr>
              <a:t> on Products(</a:t>
            </a:r>
            <a:r>
              <a:rPr lang="en-US" sz="1400" dirty="0" err="1" smtClean="0">
                <a:solidFill>
                  <a:srgbClr val="000000"/>
                </a:solidFill>
                <a:cs typeface="Courier New" pitchFamily="49" charset="0"/>
              </a:rPr>
              <a:t>ZoomLength</a:t>
            </a:r>
            <a:r>
              <a:rPr lang="en-US" sz="1400" dirty="0" smtClean="0">
                <a:solidFill>
                  <a:srgbClr val="000000"/>
                </a:solidFill>
                <a:cs typeface="Courier New" pitchFamily="49" charset="0"/>
              </a:rPr>
              <a:t>) </a:t>
            </a:r>
            <a:r>
              <a:rPr lang="en-US" sz="1400" dirty="0" smtClean="0">
                <a:solidFill>
                  <a:srgbClr val="C00000"/>
                </a:solidFill>
                <a:cs typeface="Courier New" pitchFamily="49" charset="0"/>
              </a:rPr>
              <a:t>where Type = ‘Camera’;</a:t>
            </a:r>
          </a:p>
          <a:p>
            <a:pPr lvl="0">
              <a:defRPr/>
            </a:pPr>
            <a:endParaRPr lang="en-US" sz="1400" dirty="0" smtClean="0">
              <a:solidFill>
                <a:srgbClr val="C00000"/>
              </a:solidFill>
              <a:cs typeface="Courier New" pitchFamily="49" charset="0"/>
            </a:endParaRPr>
          </a:p>
          <a:p>
            <a:pPr>
              <a:defRPr/>
            </a:pPr>
            <a:r>
              <a:rPr lang="en-US" sz="1400" dirty="0" smtClean="0">
                <a:solidFill>
                  <a:srgbClr val="00B050"/>
                </a:solidFill>
                <a:cs typeface="Courier New" pitchFamily="49" charset="0"/>
              </a:rPr>
              <a:t>// </a:t>
            </a:r>
            <a:r>
              <a:rPr lang="en-US" sz="1400" dirty="0" err="1" smtClean="0">
                <a:solidFill>
                  <a:srgbClr val="00B050"/>
                </a:solidFill>
                <a:cs typeface="Courier New" pitchFamily="49" charset="0"/>
              </a:rPr>
              <a:t>HierarchyID</a:t>
            </a:r>
            <a:r>
              <a:rPr lang="en-US" sz="1400" dirty="0" smtClean="0">
                <a:solidFill>
                  <a:srgbClr val="00B050"/>
                </a:solidFill>
                <a:cs typeface="Courier New" pitchFamily="49" charset="0"/>
              </a:rPr>
              <a:t> </a:t>
            </a:r>
          </a:p>
          <a:p>
            <a:r>
              <a:rPr lang="en-US" sz="1400" dirty="0" smtClean="0"/>
              <a:t>CREATE TABLE [</a:t>
            </a:r>
            <a:r>
              <a:rPr lang="en-US" sz="1400" dirty="0" err="1" smtClean="0"/>
              <a:t>dbo</a:t>
            </a:r>
            <a:r>
              <a:rPr lang="en-US" sz="1400" dirty="0" smtClean="0"/>
              <a:t>].[Folder]</a:t>
            </a:r>
          </a:p>
          <a:p>
            <a:r>
              <a:rPr lang="en-US" sz="1400" dirty="0" smtClean="0"/>
              <a:t>(</a:t>
            </a:r>
          </a:p>
          <a:p>
            <a:r>
              <a:rPr lang="en-US" sz="1400" dirty="0" smtClean="0"/>
              <a:t>    [</a:t>
            </a:r>
            <a:r>
              <a:rPr lang="en-US" sz="1400" dirty="0" err="1" smtClean="0"/>
              <a:t>FolderNode</a:t>
            </a:r>
            <a:r>
              <a:rPr lang="en-US" sz="1400" dirty="0" smtClean="0"/>
              <a:t>] </a:t>
            </a:r>
            <a:r>
              <a:rPr lang="en-US" sz="1400" dirty="0" smtClean="0">
                <a:solidFill>
                  <a:srgbClr val="C00000"/>
                </a:solidFill>
              </a:rPr>
              <a:t>HIERARCHYID</a:t>
            </a:r>
            <a:r>
              <a:rPr lang="en-US" sz="1400" dirty="0" smtClean="0"/>
              <a:t> NOT NULL UNIQUE,</a:t>
            </a:r>
          </a:p>
          <a:p>
            <a:r>
              <a:rPr lang="en-US" sz="1400" dirty="0" smtClean="0"/>
              <a:t>    [Level] AS </a:t>
            </a:r>
            <a:r>
              <a:rPr lang="en-US" sz="1400" dirty="0" smtClean="0">
                <a:solidFill>
                  <a:srgbClr val="C00000"/>
                </a:solidFill>
              </a:rPr>
              <a:t>[</a:t>
            </a:r>
            <a:r>
              <a:rPr lang="en-US" sz="1400" dirty="0" err="1" smtClean="0">
                <a:solidFill>
                  <a:srgbClr val="C00000"/>
                </a:solidFill>
              </a:rPr>
              <a:t>FolderNode</a:t>
            </a:r>
            <a:r>
              <a:rPr lang="en-US" sz="1400" dirty="0" smtClean="0">
                <a:solidFill>
                  <a:srgbClr val="C00000"/>
                </a:solidFill>
              </a:rPr>
              <a:t>].</a:t>
            </a:r>
            <a:r>
              <a:rPr lang="en-US" sz="1400" dirty="0" err="1" smtClean="0">
                <a:solidFill>
                  <a:srgbClr val="C00000"/>
                </a:solidFill>
              </a:rPr>
              <a:t>GetLevel</a:t>
            </a:r>
            <a:r>
              <a:rPr lang="en-US" sz="1400" dirty="0" smtClean="0">
                <a:solidFill>
                  <a:srgbClr val="C00000"/>
                </a:solidFill>
              </a:rPr>
              <a:t>() </a:t>
            </a:r>
            <a:r>
              <a:rPr lang="en-US" sz="1400" dirty="0" smtClean="0"/>
              <a:t>PERSISTED,</a:t>
            </a:r>
          </a:p>
          <a:p>
            <a:r>
              <a:rPr lang="en-US" sz="1400" dirty="0" smtClean="0"/>
              <a:t>    [Description] NVARCHAR(50) NOT NULL</a:t>
            </a:r>
          </a:p>
          <a:p>
            <a:r>
              <a:rPr lang="en-US" sz="1400" dirty="0" smtClean="0"/>
              <a:t>);</a:t>
            </a:r>
          </a:p>
          <a:p>
            <a:endParaRPr lang="en-US" sz="1200" dirty="0" smtClean="0">
              <a:solidFill>
                <a:srgbClr val="C00000"/>
              </a:solidFill>
              <a:latin typeface="Courier New" pitchFamily="49" charset="0"/>
              <a:cs typeface="Courier New" pitchFamily="49" charset="0"/>
            </a:endParaRPr>
          </a:p>
          <a:p>
            <a:endParaRPr lang="en-US" sz="1200" dirty="0" smtClean="0">
              <a:solidFill>
                <a:srgbClr val="C00000"/>
              </a:solidFill>
              <a:latin typeface="Courier New" pitchFamily="49" charset="0"/>
              <a:cs typeface="Courier New" pitchFamily="49" charset="0"/>
            </a:endParaRPr>
          </a:p>
          <a:p>
            <a:pPr lvl="0">
              <a:defRPr/>
            </a:pPr>
            <a:endParaRPr lang="en-US" sz="1200" dirty="0" smtClean="0">
              <a:solidFill>
                <a:srgbClr val="C00000"/>
              </a:solidFill>
              <a:latin typeface="Courier New" pitchFamily="49" charset="0"/>
              <a:cs typeface="Courier New" pitchFamily="49" charset="0"/>
            </a:endParaRPr>
          </a:p>
          <a:p>
            <a:pPr lvl="0">
              <a:defRPr/>
            </a:pPr>
            <a:endParaRPr lang="en-US" sz="1200" dirty="0" smtClean="0">
              <a:solidFill>
                <a:srgbClr val="C00000"/>
              </a:solidFill>
              <a:latin typeface="Courier New" pitchFamily="49" charset="0"/>
              <a:cs typeface="Courier New" pitchFamily="49" charset="0"/>
            </a:endParaRPr>
          </a:p>
          <a:p>
            <a:pPr lvl="0">
              <a:defRPr/>
            </a:pPr>
            <a:endParaRPr lang="en-US" sz="1200" dirty="0" smtClean="0">
              <a:solidFill>
                <a:srgbClr val="C00000"/>
              </a:solidFill>
              <a:latin typeface="Courier New" pitchFamily="49" charset="0"/>
              <a:cs typeface="Courier New" pitchFamily="49" charset="0"/>
            </a:endParaRPr>
          </a:p>
          <a:p>
            <a:pPr lvl="0">
              <a:defRPr/>
            </a:pPr>
            <a:endParaRPr lang="en-US" sz="1200" dirty="0" smtClean="0">
              <a:solidFill>
                <a:srgbClr val="C00000"/>
              </a:solidFill>
              <a:latin typeface="Courier New" pitchFamily="49" charset="0"/>
              <a:cs typeface="Courier New" pitchFamily="49" charset="0"/>
            </a:endParaRPr>
          </a:p>
          <a:p>
            <a:endParaRPr lang="en-US" sz="1600" dirty="0" smtClean="0">
              <a:solidFill>
                <a:srgbClr val="0070C0"/>
              </a:solidFill>
              <a:latin typeface="Courier New" pitchFamily="49" charset="0"/>
              <a:cs typeface="Courier New" pitchFamily="49" charset="0"/>
            </a:endParaRPr>
          </a:p>
          <a:p>
            <a:endParaRPr lang="en-US" sz="1600" dirty="0" smtClean="0">
              <a:solidFill>
                <a:srgbClr val="0070C0"/>
              </a:solidFill>
              <a:latin typeface="Courier New" pitchFamily="49" charset="0"/>
              <a:cs typeface="Courier New" pitchFamily="49" charset="0"/>
            </a:endParaRPr>
          </a:p>
          <a:p>
            <a:endParaRPr lang="en-US" sz="1600" dirty="0" smtClean="0">
              <a:solidFill>
                <a:srgbClr val="0070C0"/>
              </a:solidFill>
              <a:latin typeface="Courier New" pitchFamily="49" charset="0"/>
              <a:cs typeface="Courier New" pitchFamily="49" charset="0"/>
            </a:endParaRPr>
          </a:p>
          <a:p>
            <a:endParaRPr lang="en-US" sz="1600" dirty="0" smtClean="0">
              <a:solidFill>
                <a:srgbClr val="0070C0"/>
              </a:solidFill>
              <a:latin typeface="Courier New" pitchFamily="49" charset="0"/>
              <a:cs typeface="Courier New" pitchFamily="49" charset="0"/>
            </a:endParaRPr>
          </a:p>
          <a:p>
            <a:endParaRPr lang="en-US" sz="1600" dirty="0" smtClean="0">
              <a:solidFill>
                <a:srgbClr val="0070C0"/>
              </a:solidFill>
              <a:latin typeface="Courier New" pitchFamily="49" charset="0"/>
              <a:cs typeface="Courier New" pitchFamily="49" charset="0"/>
            </a:endParaRPr>
          </a:p>
          <a:p>
            <a:endParaRPr lang="en-US" sz="1600" dirty="0" smtClean="0">
              <a:solidFill>
                <a:srgbClr val="0070C0"/>
              </a:solidFill>
              <a:latin typeface="Courier New" pitchFamily="49" charset="0"/>
              <a:cs typeface="Courier New" pitchFamily="49" charset="0"/>
            </a:endParaRPr>
          </a:p>
          <a:p>
            <a:endParaRPr lang="en-US" sz="1600" dirty="0" smtClean="0">
              <a:solidFill>
                <a:srgbClr val="0070C0"/>
              </a:solidFill>
              <a:latin typeface="Courier New" pitchFamily="49" charset="0"/>
              <a:cs typeface="Courier New" pitchFamily="49" charset="0"/>
            </a:endParaRPr>
          </a:p>
          <a:p>
            <a:endParaRPr lang="en-US" sz="1600" dirty="0" smtClean="0">
              <a:solidFill>
                <a:srgbClr val="0070C0"/>
              </a:solidFill>
              <a:latin typeface="Courier New" pitchFamily="49" charset="0"/>
              <a:cs typeface="Courier New" pitchFamily="49" charset="0"/>
            </a:endParaRPr>
          </a:p>
          <a:p>
            <a:endParaRPr lang="en-US" sz="1600" dirty="0" smtClean="0">
              <a:solidFill>
                <a:srgbClr val="0070C0"/>
              </a:solidFill>
              <a:latin typeface="Courier New" pitchFamily="49" charset="0"/>
              <a:cs typeface="Courier New" pitchFamily="49" charset="0"/>
            </a:endParaRPr>
          </a:p>
          <a:p>
            <a:endParaRPr lang="en-US" sz="1600" dirty="0" smtClean="0">
              <a:solidFill>
                <a:srgbClr val="0070C0"/>
              </a:solidFill>
              <a:latin typeface="Courier New" pitchFamily="49" charset="0"/>
              <a:cs typeface="Courier New" pitchFamily="49"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3">
                                            <p:bg/>
                                          </p:spTgt>
                                        </p:tgtEl>
                                        <p:attrNameLst>
                                          <p:attrName>style.visibility</p:attrName>
                                        </p:attrNameLst>
                                      </p:cBhvr>
                                      <p:to>
                                        <p:strVal val="visible"/>
                                      </p:to>
                                    </p:set>
                                    <p:animEffect transition="in" filter="fade">
                                      <p:cBhvr>
                                        <p:cTn id="7" dur="2000"/>
                                        <p:tgtEl>
                                          <p:spTgt spid="33">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3">
                                            <p:txEl>
                                              <p:pRg st="6" end="6"/>
                                            </p:txEl>
                                          </p:spTgt>
                                        </p:tgtEl>
                                        <p:attrNameLst>
                                          <p:attrName>style.visibility</p:attrName>
                                        </p:attrNameLst>
                                      </p:cBhvr>
                                      <p:to>
                                        <p:strVal val="visible"/>
                                      </p:to>
                                    </p:set>
                                    <p:animEffect transition="in" filter="fade">
                                      <p:cBhvr>
                                        <p:cTn id="10" dur="2000"/>
                                        <p:tgtEl>
                                          <p:spTgt spid="33">
                                            <p:txEl>
                                              <p:pRg st="6" end="6"/>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3">
                                            <p:txEl>
                                              <p:pRg st="17" end="17"/>
                                            </p:txEl>
                                          </p:spTgt>
                                        </p:tgtEl>
                                        <p:attrNameLst>
                                          <p:attrName>style.visibility</p:attrName>
                                        </p:attrNameLst>
                                      </p:cBhvr>
                                      <p:to>
                                        <p:strVal val="visible"/>
                                      </p:to>
                                    </p:set>
                                    <p:animEffect transition="in" filter="fade">
                                      <p:cBhvr>
                                        <p:cTn id="13" dur="2000"/>
                                        <p:tgtEl>
                                          <p:spTgt spid="33">
                                            <p:txEl>
                                              <p:pRg st="17" end="17"/>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3">
                                            <p:txEl>
                                              <p:pRg st="18" end="18"/>
                                            </p:txEl>
                                          </p:spTgt>
                                        </p:tgtEl>
                                        <p:attrNameLst>
                                          <p:attrName>style.visibility</p:attrName>
                                        </p:attrNameLst>
                                      </p:cBhvr>
                                      <p:to>
                                        <p:strVal val="visible"/>
                                      </p:to>
                                    </p:set>
                                    <p:animEffect transition="in" filter="fade">
                                      <p:cBhvr>
                                        <p:cTn id="16" dur="2000"/>
                                        <p:tgtEl>
                                          <p:spTgt spid="33">
                                            <p:txEl>
                                              <p:pRg st="18" end="18"/>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3">
                                            <p:txEl>
                                              <p:pRg st="20" end="20"/>
                                            </p:txEl>
                                          </p:spTgt>
                                        </p:tgtEl>
                                        <p:attrNameLst>
                                          <p:attrName>style.visibility</p:attrName>
                                        </p:attrNameLst>
                                      </p:cBhvr>
                                      <p:to>
                                        <p:strVal val="visible"/>
                                      </p:to>
                                    </p:set>
                                    <p:animEffect transition="in" filter="fade">
                                      <p:cBhvr>
                                        <p:cTn id="19" dur="2000"/>
                                        <p:tgtEl>
                                          <p:spTgt spid="33">
                                            <p:txEl>
                                              <p:pRg st="20" end="20"/>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3">
                                            <p:txEl>
                                              <p:pRg st="21" end="21"/>
                                            </p:txEl>
                                          </p:spTgt>
                                        </p:tgtEl>
                                        <p:attrNameLst>
                                          <p:attrName>style.visibility</p:attrName>
                                        </p:attrNameLst>
                                      </p:cBhvr>
                                      <p:to>
                                        <p:strVal val="visible"/>
                                      </p:to>
                                    </p:set>
                                    <p:animEffect transition="in" filter="fade">
                                      <p:cBhvr>
                                        <p:cTn id="22" dur="2000"/>
                                        <p:tgtEl>
                                          <p:spTgt spid="33">
                                            <p:txEl>
                                              <p:pRg st="21" end="21"/>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3">
                                            <p:txEl>
                                              <p:pRg st="23" end="23"/>
                                            </p:txEl>
                                          </p:spTgt>
                                        </p:tgtEl>
                                        <p:attrNameLst>
                                          <p:attrName>style.visibility</p:attrName>
                                        </p:attrNameLst>
                                      </p:cBhvr>
                                      <p:to>
                                        <p:strVal val="visible"/>
                                      </p:to>
                                    </p:set>
                                    <p:animEffect transition="in" filter="fade">
                                      <p:cBhvr>
                                        <p:cTn id="25" dur="2000"/>
                                        <p:tgtEl>
                                          <p:spTgt spid="33">
                                            <p:txEl>
                                              <p:pRg st="23" end="23"/>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3">
                                            <p:txEl>
                                              <p:pRg st="24" end="24"/>
                                            </p:txEl>
                                          </p:spTgt>
                                        </p:tgtEl>
                                        <p:attrNameLst>
                                          <p:attrName>style.visibility</p:attrName>
                                        </p:attrNameLst>
                                      </p:cBhvr>
                                      <p:to>
                                        <p:strVal val="visible"/>
                                      </p:to>
                                    </p:set>
                                    <p:animEffect transition="in" filter="fade">
                                      <p:cBhvr>
                                        <p:cTn id="28" dur="2000"/>
                                        <p:tgtEl>
                                          <p:spTgt spid="33">
                                            <p:txEl>
                                              <p:pRg st="24" end="24"/>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3">
                                            <p:txEl>
                                              <p:pRg st="25" end="25"/>
                                            </p:txEl>
                                          </p:spTgt>
                                        </p:tgtEl>
                                        <p:attrNameLst>
                                          <p:attrName>style.visibility</p:attrName>
                                        </p:attrNameLst>
                                      </p:cBhvr>
                                      <p:to>
                                        <p:strVal val="visible"/>
                                      </p:to>
                                    </p:set>
                                    <p:animEffect transition="in" filter="fade">
                                      <p:cBhvr>
                                        <p:cTn id="31" dur="2000"/>
                                        <p:tgtEl>
                                          <p:spTgt spid="33">
                                            <p:txEl>
                                              <p:pRg st="25" end="25"/>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3">
                                            <p:txEl>
                                              <p:pRg st="26" end="26"/>
                                            </p:txEl>
                                          </p:spTgt>
                                        </p:tgtEl>
                                        <p:attrNameLst>
                                          <p:attrName>style.visibility</p:attrName>
                                        </p:attrNameLst>
                                      </p:cBhvr>
                                      <p:to>
                                        <p:strVal val="visible"/>
                                      </p:to>
                                    </p:set>
                                    <p:animEffect transition="in" filter="fade">
                                      <p:cBhvr>
                                        <p:cTn id="34" dur="2000"/>
                                        <p:tgtEl>
                                          <p:spTgt spid="33">
                                            <p:txEl>
                                              <p:pRg st="26" end="26"/>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3">
                                            <p:txEl>
                                              <p:pRg st="27" end="27"/>
                                            </p:txEl>
                                          </p:spTgt>
                                        </p:tgtEl>
                                        <p:attrNameLst>
                                          <p:attrName>style.visibility</p:attrName>
                                        </p:attrNameLst>
                                      </p:cBhvr>
                                      <p:to>
                                        <p:strVal val="visible"/>
                                      </p:to>
                                    </p:set>
                                    <p:animEffect transition="in" filter="fade">
                                      <p:cBhvr>
                                        <p:cTn id="37" dur="2000"/>
                                        <p:tgtEl>
                                          <p:spTgt spid="33">
                                            <p:txEl>
                                              <p:pRg st="27" end="27"/>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3">
                                            <p:txEl>
                                              <p:pRg st="28" end="28"/>
                                            </p:txEl>
                                          </p:spTgt>
                                        </p:tgtEl>
                                        <p:attrNameLst>
                                          <p:attrName>style.visibility</p:attrName>
                                        </p:attrNameLst>
                                      </p:cBhvr>
                                      <p:to>
                                        <p:strVal val="visible"/>
                                      </p:to>
                                    </p:set>
                                    <p:animEffect transition="in" filter="fade">
                                      <p:cBhvr>
                                        <p:cTn id="40" dur="2000"/>
                                        <p:tgtEl>
                                          <p:spTgt spid="33">
                                            <p:txEl>
                                              <p:pRg st="28" end="28"/>
                                            </p:tx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3">
                                            <p:txEl>
                                              <p:pRg st="29" end="29"/>
                                            </p:txEl>
                                          </p:spTgt>
                                        </p:tgtEl>
                                        <p:attrNameLst>
                                          <p:attrName>style.visibility</p:attrName>
                                        </p:attrNameLst>
                                      </p:cBhvr>
                                      <p:to>
                                        <p:strVal val="visible"/>
                                      </p:to>
                                    </p:set>
                                    <p:animEffect transition="in" filter="fade">
                                      <p:cBhvr>
                                        <p:cTn id="43" dur="2000"/>
                                        <p:tgtEl>
                                          <p:spTgt spid="33">
                                            <p:txEl>
                                              <p:pRg st="29" end="2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build="allAtOnce"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87054" y="228600"/>
            <a:ext cx="8375946" cy="664797"/>
          </a:xfrm>
        </p:spPr>
        <p:txBody>
          <a:bodyPr/>
          <a:lstStyle/>
          <a:p>
            <a:r>
              <a:rPr lang="zh-TW" altLang="en-US" dirty="0" smtClean="0"/>
              <a:t>空間資料</a:t>
            </a:r>
            <a:r>
              <a:rPr altLang="zh-TW" dirty="0" smtClean="0"/>
              <a:t>(Spatial)</a:t>
            </a:r>
            <a:endParaRPr lang="zh-TW" altLang="en-US" dirty="0"/>
          </a:p>
        </p:txBody>
      </p:sp>
      <p:sp>
        <p:nvSpPr>
          <p:cNvPr id="3" name="內容版面配置區 2"/>
          <p:cNvSpPr>
            <a:spLocks noGrp="1"/>
          </p:cNvSpPr>
          <p:nvPr>
            <p:ph idx="1"/>
          </p:nvPr>
        </p:nvSpPr>
        <p:spPr>
          <a:xfrm>
            <a:off x="381000" y="1412875"/>
            <a:ext cx="4762504" cy="5302273"/>
          </a:xfrm>
        </p:spPr>
        <p:txBody>
          <a:bodyPr>
            <a:normAutofit fontScale="92500" lnSpcReduction="10000"/>
          </a:bodyPr>
          <a:lstStyle/>
          <a:p>
            <a:r>
              <a:rPr lang="zh-TW" altLang="en-US" dirty="0" smtClean="0"/>
              <a:t>平面的 </a:t>
            </a:r>
            <a:r>
              <a:rPr lang="en-US" altLang="zh-TW" dirty="0" smtClean="0"/>
              <a:t>(flat Earth) </a:t>
            </a:r>
            <a:r>
              <a:rPr lang="zh-TW" altLang="en-US" dirty="0" smtClean="0"/>
              <a:t>和量測的 </a:t>
            </a:r>
            <a:r>
              <a:rPr lang="en-US" altLang="zh-TW" dirty="0" smtClean="0"/>
              <a:t>(round Earth) </a:t>
            </a:r>
            <a:r>
              <a:rPr lang="zh-TW" altLang="en-US" dirty="0" smtClean="0"/>
              <a:t>演算法</a:t>
            </a:r>
          </a:p>
          <a:p>
            <a:r>
              <a:rPr lang="zh-TW" altLang="en-US" dirty="0" smtClean="0"/>
              <a:t>透過空間索引最佳化效能</a:t>
            </a:r>
          </a:p>
          <a:p>
            <a:r>
              <a:rPr lang="zh-TW" altLang="en-US" dirty="0" smtClean="0"/>
              <a:t>利用 </a:t>
            </a:r>
            <a:r>
              <a:rPr lang="en-US" altLang="zh-TW" dirty="0" smtClean="0"/>
              <a:t>GML XML </a:t>
            </a:r>
            <a:r>
              <a:rPr lang="zh-TW" altLang="en-US" dirty="0" smtClean="0"/>
              <a:t>交換空間資訊</a:t>
            </a:r>
          </a:p>
          <a:p>
            <a:r>
              <a:rPr lang="en-US" altLang="zh-TW" dirty="0" smtClean="0"/>
              <a:t>.NET </a:t>
            </a:r>
            <a:r>
              <a:rPr lang="zh-TW" altLang="en-US" dirty="0" smtClean="0"/>
              <a:t>應用程式可以整合空間資料 </a:t>
            </a:r>
          </a:p>
          <a:p>
            <a:r>
              <a:rPr lang="zh-TW" altLang="en-US" dirty="0" smtClean="0"/>
              <a:t>可以利用 </a:t>
            </a:r>
            <a:r>
              <a:rPr lang="en-US" altLang="zh-TW" dirty="0" smtClean="0"/>
              <a:t>Virtual Earth SDK </a:t>
            </a:r>
            <a:r>
              <a:rPr lang="zh-TW" altLang="en-US" dirty="0" smtClean="0"/>
              <a:t>呈現視覺的空間資料</a:t>
            </a:r>
          </a:p>
          <a:p>
            <a:r>
              <a:rPr lang="zh-TW" altLang="en-US" dirty="0" smtClean="0"/>
              <a:t>協力廠商支援空間資料型態</a:t>
            </a:r>
          </a:p>
          <a:p>
            <a:r>
              <a:rPr lang="zh-TW" altLang="en-US" dirty="0" smtClean="0"/>
              <a:t>支援 </a:t>
            </a:r>
            <a:r>
              <a:rPr lang="en-US" altLang="zh-TW" dirty="0" smtClean="0"/>
              <a:t>2 </a:t>
            </a:r>
            <a:r>
              <a:rPr lang="zh-TW" altLang="en-US" dirty="0" smtClean="0"/>
              <a:t>維資料</a:t>
            </a:r>
            <a:endParaRPr lang="zh-TW" altLang="en-US" dirty="0"/>
          </a:p>
        </p:txBody>
      </p:sp>
      <p:grpSp>
        <p:nvGrpSpPr>
          <p:cNvPr id="4" name="Group 43"/>
          <p:cNvGrpSpPr>
            <a:grpSpLocks/>
          </p:cNvGrpSpPr>
          <p:nvPr/>
        </p:nvGrpSpPr>
        <p:grpSpPr bwMode="auto">
          <a:xfrm>
            <a:off x="7924800" y="129540"/>
            <a:ext cx="1062691" cy="1089660"/>
            <a:chOff x="8763000" y="4876800"/>
            <a:chExt cx="1143000" cy="1152525"/>
          </a:xfrm>
        </p:grpSpPr>
        <p:grpSp>
          <p:nvGrpSpPr>
            <p:cNvPr id="5" name="Group 42"/>
            <p:cNvGrpSpPr>
              <a:grpSpLocks/>
            </p:cNvGrpSpPr>
            <p:nvPr/>
          </p:nvGrpSpPr>
          <p:grpSpPr bwMode="auto">
            <a:xfrm>
              <a:off x="8763000" y="4876800"/>
              <a:ext cx="960437" cy="1152525"/>
              <a:chOff x="9372600" y="4876800"/>
              <a:chExt cx="960437" cy="1152525"/>
            </a:xfrm>
          </p:grpSpPr>
          <p:pic>
            <p:nvPicPr>
              <p:cNvPr id="7" name="Picture 27" descr="xml doc illustration icon"/>
              <p:cNvPicPr>
                <a:picLocks noChangeAspect="1" noChangeArrowheads="1"/>
              </p:cNvPicPr>
              <p:nvPr/>
            </p:nvPicPr>
            <p:blipFill>
              <a:blip r:embed="rId3" cstate="print"/>
              <a:srcRect/>
              <a:stretch>
                <a:fillRect/>
              </a:stretch>
            </p:blipFill>
            <p:spPr bwMode="auto">
              <a:xfrm>
                <a:off x="9906000" y="4876800"/>
                <a:ext cx="427037" cy="493712"/>
              </a:xfrm>
              <a:prstGeom prst="rect">
                <a:avLst/>
              </a:prstGeom>
              <a:noFill/>
              <a:ln w="9525">
                <a:noFill/>
                <a:miter lim="800000"/>
                <a:headEnd/>
                <a:tailEnd/>
              </a:ln>
            </p:spPr>
          </p:pic>
          <p:pic>
            <p:nvPicPr>
              <p:cNvPr id="8" name="Picture 29" descr="XP icon my documents"/>
              <p:cNvPicPr>
                <a:picLocks noChangeAspect="1" noChangeArrowheads="1"/>
              </p:cNvPicPr>
              <p:nvPr/>
            </p:nvPicPr>
            <p:blipFill>
              <a:blip r:embed="rId4"/>
              <a:srcRect/>
              <a:stretch>
                <a:fillRect/>
              </a:stretch>
            </p:blipFill>
            <p:spPr bwMode="auto">
              <a:xfrm>
                <a:off x="9753600" y="5410200"/>
                <a:ext cx="554038" cy="619125"/>
              </a:xfrm>
              <a:prstGeom prst="rect">
                <a:avLst/>
              </a:prstGeom>
              <a:noFill/>
              <a:ln w="9525">
                <a:noFill/>
                <a:miter lim="800000"/>
                <a:headEnd/>
                <a:tailEnd/>
              </a:ln>
            </p:spPr>
          </p:pic>
          <p:pic>
            <p:nvPicPr>
              <p:cNvPr id="9" name="Picture 31" descr="my-photos"/>
              <p:cNvPicPr>
                <a:picLocks noChangeAspect="1" noChangeArrowheads="1"/>
              </p:cNvPicPr>
              <p:nvPr/>
            </p:nvPicPr>
            <p:blipFill>
              <a:blip r:embed="rId5" cstate="print"/>
              <a:srcRect/>
              <a:stretch>
                <a:fillRect/>
              </a:stretch>
            </p:blipFill>
            <p:spPr bwMode="auto">
              <a:xfrm>
                <a:off x="9372600" y="5105400"/>
                <a:ext cx="641350" cy="568325"/>
              </a:xfrm>
              <a:prstGeom prst="rect">
                <a:avLst/>
              </a:prstGeom>
              <a:noFill/>
              <a:ln w="9525">
                <a:noFill/>
                <a:miter lim="800000"/>
                <a:headEnd/>
                <a:tailEnd/>
              </a:ln>
            </p:spPr>
          </p:pic>
        </p:grpSp>
        <p:pic>
          <p:nvPicPr>
            <p:cNvPr id="6" name="Picture 9" descr="C:\Program Files\Microsoft Resource DVD Artwork\DVD_ART\Artwork_Imagery\HARDWARE_IMAGERY\Illustration - Misc Hardware\Windows Vista Illustration Icons\Internet.png"/>
            <p:cNvPicPr>
              <a:picLocks noChangeAspect="1" noChangeArrowheads="1"/>
            </p:cNvPicPr>
            <p:nvPr/>
          </p:nvPicPr>
          <p:blipFill>
            <a:blip r:embed="rId6" cstate="print"/>
            <a:srcRect/>
            <a:stretch>
              <a:fillRect/>
            </a:stretch>
          </p:blipFill>
          <p:spPr bwMode="auto">
            <a:xfrm>
              <a:off x="9372600" y="5181600"/>
              <a:ext cx="533400" cy="485775"/>
            </a:xfrm>
            <a:prstGeom prst="rect">
              <a:avLst/>
            </a:prstGeom>
            <a:noFill/>
            <a:ln w="9525">
              <a:noFill/>
              <a:miter lim="800000"/>
              <a:headEnd/>
              <a:tailEnd/>
            </a:ln>
          </p:spPr>
        </p:pic>
      </p:grpSp>
      <p:pic>
        <p:nvPicPr>
          <p:cNvPr id="11" name="Picture 2"/>
          <p:cNvPicPr>
            <a:picLocks noChangeAspect="1" noChangeArrowheads="1"/>
          </p:cNvPicPr>
          <p:nvPr/>
        </p:nvPicPr>
        <p:blipFill>
          <a:blip r:embed="rId7"/>
          <a:srcRect/>
          <a:stretch>
            <a:fillRect/>
          </a:stretch>
        </p:blipFill>
        <p:spPr bwMode="auto">
          <a:xfrm>
            <a:off x="5181648" y="2286000"/>
            <a:ext cx="3809506" cy="2667000"/>
          </a:xfrm>
          <a:prstGeom prst="rect">
            <a:avLst/>
          </a:prstGeom>
          <a:ln>
            <a:noFill/>
          </a:ln>
          <a:effectLst>
            <a:outerShdw blurRad="292100" dist="139700" dir="2700000" algn="tl" rotWithShape="0">
              <a:srgbClr val="333333">
                <a:alpha val="65000"/>
              </a:srgbClr>
            </a:outerShdw>
          </a:effectLst>
        </p:spPr>
      </p:pic>
      <p:sp>
        <p:nvSpPr>
          <p:cNvPr id="12" name="Rectangular Callout 13"/>
          <p:cNvSpPr/>
          <p:nvPr/>
        </p:nvSpPr>
        <p:spPr>
          <a:xfrm>
            <a:off x="7391448" y="3429000"/>
            <a:ext cx="1681146" cy="424918"/>
          </a:xfrm>
          <a:prstGeom prst="wedgeRectCallout">
            <a:avLst>
              <a:gd name="adj1" fmla="val 12513"/>
              <a:gd name="adj2" fmla="val -134803"/>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0" dirty="0" smtClean="0">
                <a:solidFill>
                  <a:schemeClr val="bg2"/>
                </a:solidFill>
                <a:effectLst/>
              </a:rPr>
              <a:t>47.6456,</a:t>
            </a:r>
          </a:p>
          <a:p>
            <a:pPr algn="ctr"/>
            <a:r>
              <a:rPr lang="en-US" sz="1050" b="0" dirty="0" smtClean="0">
                <a:solidFill>
                  <a:schemeClr val="bg2"/>
                </a:solidFill>
                <a:effectLst/>
              </a:rPr>
              <a:t>-122.12551</a:t>
            </a:r>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簡單查詢</a:t>
            </a:r>
            <a:endParaRPr lang="zh-TW" altLang="en-US" dirty="0"/>
          </a:p>
        </p:txBody>
      </p:sp>
      <p:grpSp>
        <p:nvGrpSpPr>
          <p:cNvPr id="4" name="Group 43"/>
          <p:cNvGrpSpPr>
            <a:grpSpLocks/>
          </p:cNvGrpSpPr>
          <p:nvPr/>
        </p:nvGrpSpPr>
        <p:grpSpPr bwMode="auto">
          <a:xfrm>
            <a:off x="7924800" y="129540"/>
            <a:ext cx="1062691" cy="1089660"/>
            <a:chOff x="8763000" y="4876800"/>
            <a:chExt cx="1143000" cy="1152525"/>
          </a:xfrm>
        </p:grpSpPr>
        <p:grpSp>
          <p:nvGrpSpPr>
            <p:cNvPr id="5" name="Group 42"/>
            <p:cNvGrpSpPr>
              <a:grpSpLocks/>
            </p:cNvGrpSpPr>
            <p:nvPr/>
          </p:nvGrpSpPr>
          <p:grpSpPr bwMode="auto">
            <a:xfrm>
              <a:off x="8763000" y="4876800"/>
              <a:ext cx="960437" cy="1152525"/>
              <a:chOff x="9372600" y="4876800"/>
              <a:chExt cx="960437" cy="1152525"/>
            </a:xfrm>
          </p:grpSpPr>
          <p:pic>
            <p:nvPicPr>
              <p:cNvPr id="7" name="Picture 27" descr="xml doc illustration icon"/>
              <p:cNvPicPr>
                <a:picLocks noChangeAspect="1" noChangeArrowheads="1"/>
              </p:cNvPicPr>
              <p:nvPr/>
            </p:nvPicPr>
            <p:blipFill>
              <a:blip r:embed="rId2" cstate="print"/>
              <a:srcRect/>
              <a:stretch>
                <a:fillRect/>
              </a:stretch>
            </p:blipFill>
            <p:spPr bwMode="auto">
              <a:xfrm>
                <a:off x="9906000" y="4876800"/>
                <a:ext cx="427037" cy="493712"/>
              </a:xfrm>
              <a:prstGeom prst="rect">
                <a:avLst/>
              </a:prstGeom>
              <a:noFill/>
              <a:ln w="9525">
                <a:noFill/>
                <a:miter lim="800000"/>
                <a:headEnd/>
                <a:tailEnd/>
              </a:ln>
            </p:spPr>
          </p:pic>
          <p:pic>
            <p:nvPicPr>
              <p:cNvPr id="8" name="Picture 29" descr="XP icon my documents"/>
              <p:cNvPicPr>
                <a:picLocks noChangeAspect="1" noChangeArrowheads="1"/>
              </p:cNvPicPr>
              <p:nvPr/>
            </p:nvPicPr>
            <p:blipFill>
              <a:blip r:embed="rId3"/>
              <a:srcRect/>
              <a:stretch>
                <a:fillRect/>
              </a:stretch>
            </p:blipFill>
            <p:spPr bwMode="auto">
              <a:xfrm>
                <a:off x="9753600" y="5410200"/>
                <a:ext cx="554038" cy="619125"/>
              </a:xfrm>
              <a:prstGeom prst="rect">
                <a:avLst/>
              </a:prstGeom>
              <a:noFill/>
              <a:ln w="9525">
                <a:noFill/>
                <a:miter lim="800000"/>
                <a:headEnd/>
                <a:tailEnd/>
              </a:ln>
            </p:spPr>
          </p:pic>
          <p:pic>
            <p:nvPicPr>
              <p:cNvPr id="9" name="Picture 31" descr="my-photos"/>
              <p:cNvPicPr>
                <a:picLocks noChangeAspect="1" noChangeArrowheads="1"/>
              </p:cNvPicPr>
              <p:nvPr/>
            </p:nvPicPr>
            <p:blipFill>
              <a:blip r:embed="rId4" cstate="print"/>
              <a:srcRect/>
              <a:stretch>
                <a:fillRect/>
              </a:stretch>
            </p:blipFill>
            <p:spPr bwMode="auto">
              <a:xfrm>
                <a:off x="9372600" y="5105400"/>
                <a:ext cx="641350" cy="568325"/>
              </a:xfrm>
              <a:prstGeom prst="rect">
                <a:avLst/>
              </a:prstGeom>
              <a:noFill/>
              <a:ln w="9525">
                <a:noFill/>
                <a:miter lim="800000"/>
                <a:headEnd/>
                <a:tailEnd/>
              </a:ln>
            </p:spPr>
          </p:pic>
        </p:grpSp>
        <p:pic>
          <p:nvPicPr>
            <p:cNvPr id="6" name="Picture 9" descr="C:\Program Files\Microsoft Resource DVD Artwork\DVD_ART\Artwork_Imagery\HARDWARE_IMAGERY\Illustration - Misc Hardware\Windows Vista Illustration Icons\Internet.png"/>
            <p:cNvPicPr>
              <a:picLocks noChangeAspect="1" noChangeArrowheads="1"/>
            </p:cNvPicPr>
            <p:nvPr/>
          </p:nvPicPr>
          <p:blipFill>
            <a:blip r:embed="rId5" cstate="print"/>
            <a:srcRect/>
            <a:stretch>
              <a:fillRect/>
            </a:stretch>
          </p:blipFill>
          <p:spPr bwMode="auto">
            <a:xfrm>
              <a:off x="9372600" y="5181600"/>
              <a:ext cx="533400" cy="485775"/>
            </a:xfrm>
            <a:prstGeom prst="rect">
              <a:avLst/>
            </a:prstGeom>
            <a:noFill/>
            <a:ln w="9525">
              <a:noFill/>
              <a:miter lim="800000"/>
              <a:headEnd/>
              <a:tailEnd/>
            </a:ln>
          </p:spPr>
        </p:pic>
      </p:grpSp>
      <p:sp>
        <p:nvSpPr>
          <p:cNvPr id="10"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11" name="TextBox 5"/>
          <p:cNvSpPr txBox="1">
            <a:spLocks noChangeArrowheads="1"/>
          </p:cNvSpPr>
          <p:nvPr/>
        </p:nvSpPr>
        <p:spPr bwMode="auto">
          <a:xfrm>
            <a:off x="1214414" y="5095886"/>
            <a:ext cx="7086600" cy="523220"/>
          </a:xfrm>
          <a:prstGeom prst="rect">
            <a:avLst/>
          </a:prstGeom>
          <a:noFill/>
          <a:ln w="9525">
            <a:noFill/>
            <a:miter lim="800000"/>
            <a:headEnd/>
            <a:tailEnd/>
          </a:ln>
        </p:spPr>
        <p:txBody>
          <a:bodyPr>
            <a:spAutoFit/>
          </a:bodyPr>
          <a:lstStyle/>
          <a:p>
            <a:pPr algn="l"/>
            <a:r>
              <a:rPr lang="zh-TW" altLang="en-US" sz="2800" smtClean="0">
                <a:latin typeface="微軟正黑體" pitchFamily="34" charset="-120"/>
                <a:ea typeface="微軟正黑體" pitchFamily="34" charset="-120"/>
              </a:rPr>
              <a:t>哪條路與微軟園區有交錯？</a:t>
            </a:r>
            <a:endParaRPr lang="en-US" sz="2800" dirty="0">
              <a:latin typeface="微軟正黑體" pitchFamily="34" charset="-120"/>
              <a:ea typeface="微軟正黑體" pitchFamily="34" charset="-120"/>
            </a:endParaRPr>
          </a:p>
        </p:txBody>
      </p:sp>
      <p:sp>
        <p:nvSpPr>
          <p:cNvPr id="12" name="TextBox 6"/>
          <p:cNvSpPr txBox="1">
            <a:spLocks noChangeArrowheads="1"/>
          </p:cNvSpPr>
          <p:nvPr/>
        </p:nvSpPr>
        <p:spPr bwMode="auto">
          <a:xfrm>
            <a:off x="1184038" y="5081598"/>
            <a:ext cx="7282763" cy="1384995"/>
          </a:xfrm>
          <a:prstGeom prst="rect">
            <a:avLst/>
          </a:prstGeom>
          <a:noFill/>
          <a:ln w="9525">
            <a:noFill/>
            <a:miter lim="800000"/>
            <a:headEnd/>
            <a:tailEnd/>
          </a:ln>
        </p:spPr>
        <p:txBody>
          <a:bodyPr wrap="none">
            <a:spAutoFit/>
          </a:bodyPr>
          <a:lstStyle/>
          <a:p>
            <a:pPr algn="l"/>
            <a:r>
              <a:rPr lang="en-US" sz="2800" dirty="0">
                <a:latin typeface="微軟正黑體" pitchFamily="34" charset="-120"/>
                <a:ea typeface="微軟正黑體" pitchFamily="34" charset="-120"/>
              </a:rPr>
              <a:t>SELECT *</a:t>
            </a:r>
          </a:p>
          <a:p>
            <a:pPr algn="l"/>
            <a:r>
              <a:rPr lang="en-US" sz="2800" dirty="0">
                <a:latin typeface="微軟正黑體" pitchFamily="34" charset="-120"/>
                <a:ea typeface="微軟正黑體" pitchFamily="34" charset="-120"/>
              </a:rPr>
              <a:t>FROM roads </a:t>
            </a:r>
          </a:p>
          <a:p>
            <a:pPr algn="l"/>
            <a:r>
              <a:rPr lang="en-US" sz="2800" dirty="0">
                <a:latin typeface="微軟正黑體" pitchFamily="34" charset="-120"/>
                <a:ea typeface="微軟正黑體" pitchFamily="34" charset="-120"/>
              </a:rPr>
              <a:t>WHERE </a:t>
            </a:r>
            <a:r>
              <a:rPr lang="en-US" sz="2800" dirty="0" err="1" smtClean="0">
                <a:latin typeface="微軟正黑體" pitchFamily="34" charset="-120"/>
                <a:ea typeface="微軟正黑體" pitchFamily="34" charset="-120"/>
              </a:rPr>
              <a:t>roads.</a:t>
            </a:r>
            <a:r>
              <a:rPr lang="en-US" sz="2800" dirty="0" err="1" smtClean="0">
                <a:solidFill>
                  <a:srgbClr val="FFFF00"/>
                </a:solidFill>
                <a:latin typeface="微軟正黑體" pitchFamily="34" charset="-120"/>
                <a:ea typeface="微軟正黑體" pitchFamily="34" charset="-120"/>
              </a:rPr>
              <a:t>geom.STIntersects</a:t>
            </a:r>
            <a:r>
              <a:rPr lang="en-US" sz="2800" dirty="0">
                <a:solidFill>
                  <a:srgbClr val="FFFF00"/>
                </a:solidFill>
                <a:latin typeface="微軟正黑體" pitchFamily="34" charset="-120"/>
                <a:ea typeface="微軟正黑體" pitchFamily="34" charset="-120"/>
              </a:rPr>
              <a:t>(@ms</a:t>
            </a:r>
            <a:r>
              <a:rPr lang="en-US" sz="2800" dirty="0" smtClean="0">
                <a:solidFill>
                  <a:srgbClr val="FFFF00"/>
                </a:solidFill>
                <a:latin typeface="微軟正黑體" pitchFamily="34" charset="-120"/>
                <a:ea typeface="微軟正黑體" pitchFamily="34" charset="-120"/>
              </a:rPr>
              <a:t>)=1</a:t>
            </a:r>
            <a:endParaRPr lang="en-US" sz="2800" dirty="0">
              <a:solidFill>
                <a:srgbClr val="FFFF00"/>
              </a:solidFill>
              <a:latin typeface="微軟正黑體" pitchFamily="34" charset="-120"/>
              <a:ea typeface="微軟正黑體" pitchFamily="34" charset="-120"/>
            </a:endParaRPr>
          </a:p>
        </p:txBody>
      </p:sp>
      <p:pic>
        <p:nvPicPr>
          <p:cNvPr id="13" name="Picture 1"/>
          <p:cNvPicPr>
            <a:picLocks noChangeAspect="1" noChangeArrowheads="1"/>
          </p:cNvPicPr>
          <p:nvPr/>
        </p:nvPicPr>
        <p:blipFill>
          <a:blip r:embed="rId6"/>
          <a:srcRect/>
          <a:stretch>
            <a:fillRect/>
          </a:stretch>
        </p:blipFill>
        <p:spPr bwMode="auto">
          <a:xfrm>
            <a:off x="1643042" y="1214422"/>
            <a:ext cx="5162550" cy="3821628"/>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xit" presetSubtype="0" fill="hold" grpId="1" nodeType="withEffect">
                                  <p:stCondLst>
                                    <p:cond delay="0"/>
                                  </p:stCondLst>
                                  <p:childTnLst>
                                    <p:set>
                                      <p:cBhvr>
                                        <p:cTn id="12"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P spid="1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空間資料的資料類型</a:t>
            </a:r>
            <a:endParaRPr lang="zh-TW" altLang="en-US" dirty="0"/>
          </a:p>
        </p:txBody>
      </p:sp>
      <p:grpSp>
        <p:nvGrpSpPr>
          <p:cNvPr id="4" name="Group 43"/>
          <p:cNvGrpSpPr>
            <a:grpSpLocks/>
          </p:cNvGrpSpPr>
          <p:nvPr/>
        </p:nvGrpSpPr>
        <p:grpSpPr bwMode="auto">
          <a:xfrm>
            <a:off x="7924800" y="129540"/>
            <a:ext cx="1062691" cy="1089660"/>
            <a:chOff x="8763000" y="4876800"/>
            <a:chExt cx="1143000" cy="1152525"/>
          </a:xfrm>
        </p:grpSpPr>
        <p:grpSp>
          <p:nvGrpSpPr>
            <p:cNvPr id="5" name="Group 42"/>
            <p:cNvGrpSpPr>
              <a:grpSpLocks/>
            </p:cNvGrpSpPr>
            <p:nvPr/>
          </p:nvGrpSpPr>
          <p:grpSpPr bwMode="auto">
            <a:xfrm>
              <a:off x="8763000" y="4876800"/>
              <a:ext cx="960437" cy="1152525"/>
              <a:chOff x="9372600" y="4876800"/>
              <a:chExt cx="960437" cy="1152525"/>
            </a:xfrm>
          </p:grpSpPr>
          <p:pic>
            <p:nvPicPr>
              <p:cNvPr id="7" name="Picture 27" descr="xml doc illustration icon"/>
              <p:cNvPicPr>
                <a:picLocks noChangeAspect="1" noChangeArrowheads="1"/>
              </p:cNvPicPr>
              <p:nvPr/>
            </p:nvPicPr>
            <p:blipFill>
              <a:blip r:embed="rId3" cstate="print"/>
              <a:srcRect/>
              <a:stretch>
                <a:fillRect/>
              </a:stretch>
            </p:blipFill>
            <p:spPr bwMode="auto">
              <a:xfrm>
                <a:off x="9906000" y="4876800"/>
                <a:ext cx="427037" cy="493712"/>
              </a:xfrm>
              <a:prstGeom prst="rect">
                <a:avLst/>
              </a:prstGeom>
              <a:noFill/>
              <a:ln w="9525">
                <a:noFill/>
                <a:miter lim="800000"/>
                <a:headEnd/>
                <a:tailEnd/>
              </a:ln>
            </p:spPr>
          </p:pic>
          <p:pic>
            <p:nvPicPr>
              <p:cNvPr id="8" name="Picture 29" descr="XP icon my documents"/>
              <p:cNvPicPr>
                <a:picLocks noChangeAspect="1" noChangeArrowheads="1"/>
              </p:cNvPicPr>
              <p:nvPr/>
            </p:nvPicPr>
            <p:blipFill>
              <a:blip r:embed="rId4"/>
              <a:srcRect/>
              <a:stretch>
                <a:fillRect/>
              </a:stretch>
            </p:blipFill>
            <p:spPr bwMode="auto">
              <a:xfrm>
                <a:off x="9753600" y="5410200"/>
                <a:ext cx="554038" cy="619125"/>
              </a:xfrm>
              <a:prstGeom prst="rect">
                <a:avLst/>
              </a:prstGeom>
              <a:noFill/>
              <a:ln w="9525">
                <a:noFill/>
                <a:miter lim="800000"/>
                <a:headEnd/>
                <a:tailEnd/>
              </a:ln>
            </p:spPr>
          </p:pic>
          <p:pic>
            <p:nvPicPr>
              <p:cNvPr id="9" name="Picture 31" descr="my-photos"/>
              <p:cNvPicPr>
                <a:picLocks noChangeAspect="1" noChangeArrowheads="1"/>
              </p:cNvPicPr>
              <p:nvPr/>
            </p:nvPicPr>
            <p:blipFill>
              <a:blip r:embed="rId5" cstate="print"/>
              <a:srcRect/>
              <a:stretch>
                <a:fillRect/>
              </a:stretch>
            </p:blipFill>
            <p:spPr bwMode="auto">
              <a:xfrm>
                <a:off x="9372600" y="5105400"/>
                <a:ext cx="641350" cy="568325"/>
              </a:xfrm>
              <a:prstGeom prst="rect">
                <a:avLst/>
              </a:prstGeom>
              <a:noFill/>
              <a:ln w="9525">
                <a:noFill/>
                <a:miter lim="800000"/>
                <a:headEnd/>
                <a:tailEnd/>
              </a:ln>
            </p:spPr>
          </p:pic>
        </p:grpSp>
        <p:pic>
          <p:nvPicPr>
            <p:cNvPr id="6" name="Picture 9" descr="C:\Program Files\Microsoft Resource DVD Artwork\DVD_ART\Artwork_Imagery\HARDWARE_IMAGERY\Illustration - Misc Hardware\Windows Vista Illustration Icons\Internet.png"/>
            <p:cNvPicPr>
              <a:picLocks noChangeAspect="1" noChangeArrowheads="1"/>
            </p:cNvPicPr>
            <p:nvPr/>
          </p:nvPicPr>
          <p:blipFill>
            <a:blip r:embed="rId6" cstate="print"/>
            <a:srcRect/>
            <a:stretch>
              <a:fillRect/>
            </a:stretch>
          </p:blipFill>
          <p:spPr bwMode="auto">
            <a:xfrm>
              <a:off x="9372600" y="5181600"/>
              <a:ext cx="533400" cy="485775"/>
            </a:xfrm>
            <a:prstGeom prst="rect">
              <a:avLst/>
            </a:prstGeom>
            <a:noFill/>
            <a:ln w="9525">
              <a:noFill/>
              <a:miter lim="800000"/>
              <a:headEnd/>
              <a:tailEnd/>
            </a:ln>
          </p:spPr>
        </p:pic>
      </p:grpSp>
      <p:sp>
        <p:nvSpPr>
          <p:cNvPr id="10" name="Rounded Rectangle 14"/>
          <p:cNvSpPr/>
          <p:nvPr/>
        </p:nvSpPr>
        <p:spPr bwMode="auto">
          <a:xfrm rot="16200000">
            <a:off x="-228598" y="2057398"/>
            <a:ext cx="5105400" cy="3886201"/>
          </a:xfrm>
          <a:prstGeom prst="roundRect">
            <a:avLst>
              <a:gd name="adj" fmla="val 5848"/>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defRPr/>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
        <p:nvSpPr>
          <p:cNvPr id="11" name="Rounded Rectangle 15"/>
          <p:cNvSpPr/>
          <p:nvPr/>
        </p:nvSpPr>
        <p:spPr bwMode="auto">
          <a:xfrm rot="16200000">
            <a:off x="4000501" y="1790699"/>
            <a:ext cx="5105399" cy="4419600"/>
          </a:xfrm>
          <a:prstGeom prst="roundRect">
            <a:avLst>
              <a:gd name="adj" fmla="val 5848"/>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defRPr/>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
        <p:nvSpPr>
          <p:cNvPr id="12" name="Content Placeholder 4"/>
          <p:cNvSpPr>
            <a:spLocks noGrp="1"/>
          </p:cNvSpPr>
          <p:nvPr>
            <p:ph sz="half" idx="4294967295"/>
          </p:nvPr>
        </p:nvSpPr>
        <p:spPr>
          <a:xfrm>
            <a:off x="522516" y="2209800"/>
            <a:ext cx="3733800" cy="3247043"/>
          </a:xfrm>
        </p:spPr>
        <p:txBody>
          <a:bodyPr/>
          <a:lstStyle/>
          <a:p>
            <a:pPr marL="228600" indent="-228600"/>
            <a:r>
              <a:rPr lang="zh-TW" altLang="en-US" sz="2000" dirty="0" smtClean="0">
                <a:latin typeface="微軟正黑體" pitchFamily="34" charset="-120"/>
              </a:rPr>
              <a:t>存放不同的類型</a:t>
            </a:r>
            <a:endParaRPr lang="en-US" sz="2000" dirty="0" smtClean="0">
              <a:latin typeface="微軟正黑體" pitchFamily="34" charset="-120"/>
            </a:endParaRPr>
          </a:p>
          <a:p>
            <a:pPr marL="407988" lvl="1" indent="-179388"/>
            <a:r>
              <a:rPr lang="zh-TW" altLang="en-US" sz="1800" dirty="0" smtClean="0">
                <a:latin typeface="微軟正黑體" pitchFamily="34" charset="-120"/>
              </a:rPr>
              <a:t>點</a:t>
            </a:r>
            <a:r>
              <a:rPr lang="en-US" altLang="zh-TW" sz="1800" dirty="0" smtClean="0">
                <a:latin typeface="微軟正黑體" pitchFamily="34" charset="-120"/>
              </a:rPr>
              <a:t>(</a:t>
            </a:r>
            <a:r>
              <a:rPr lang="en-US" sz="1800" dirty="0" smtClean="0">
                <a:latin typeface="微軟正黑體" pitchFamily="34" charset="-120"/>
              </a:rPr>
              <a:t>Point</a:t>
            </a:r>
            <a:r>
              <a:rPr lang="en-US" altLang="zh-TW" sz="1800" dirty="0" smtClean="0">
                <a:latin typeface="微軟正黑體" pitchFamily="34" charset="-120"/>
              </a:rPr>
              <a:t>)</a:t>
            </a:r>
            <a:endParaRPr lang="en-US" sz="1800" dirty="0" smtClean="0">
              <a:latin typeface="微軟正黑體" pitchFamily="34" charset="-120"/>
            </a:endParaRPr>
          </a:p>
          <a:p>
            <a:pPr marL="407988" lvl="1" indent="-179388"/>
            <a:r>
              <a:rPr lang="zh-TW" altLang="en-US" sz="1800" dirty="0" smtClean="0">
                <a:latin typeface="微軟正黑體" pitchFamily="34" charset="-120"/>
              </a:rPr>
              <a:t>線</a:t>
            </a:r>
            <a:r>
              <a:rPr lang="en-US" altLang="zh-TW" sz="1800" dirty="0" smtClean="0">
                <a:latin typeface="微軟正黑體" pitchFamily="34" charset="-120"/>
              </a:rPr>
              <a:t>(</a:t>
            </a:r>
            <a:r>
              <a:rPr lang="en-US" sz="1800" dirty="0" smtClean="0">
                <a:latin typeface="微軟正黑體" pitchFamily="34" charset="-120"/>
              </a:rPr>
              <a:t>Line string</a:t>
            </a:r>
            <a:r>
              <a:rPr lang="en-US" altLang="zh-TW" sz="1800" dirty="0" smtClean="0">
                <a:latin typeface="微軟正黑體" pitchFamily="34" charset="-120"/>
              </a:rPr>
              <a:t>)</a:t>
            </a:r>
            <a:endParaRPr lang="en-US" sz="1800" dirty="0" smtClean="0">
              <a:latin typeface="微軟正黑體" pitchFamily="34" charset="-120"/>
            </a:endParaRPr>
          </a:p>
          <a:p>
            <a:pPr marL="407988" lvl="1" indent="-179388"/>
            <a:r>
              <a:rPr lang="zh-TW" altLang="en-US" sz="1800" dirty="0" smtClean="0">
                <a:latin typeface="微軟正黑體" pitchFamily="34" charset="-120"/>
              </a:rPr>
              <a:t>多邊形</a:t>
            </a:r>
            <a:r>
              <a:rPr lang="en-US" altLang="zh-TW" sz="1800" dirty="0" smtClean="0">
                <a:latin typeface="微軟正黑體" pitchFamily="34" charset="-120"/>
              </a:rPr>
              <a:t>(</a:t>
            </a:r>
            <a:r>
              <a:rPr lang="en-US" sz="1800" dirty="0" smtClean="0">
                <a:latin typeface="微軟正黑體" pitchFamily="34" charset="-120"/>
              </a:rPr>
              <a:t>Polygon</a:t>
            </a:r>
            <a:r>
              <a:rPr lang="en-US" altLang="zh-TW" sz="1800" dirty="0" smtClean="0">
                <a:latin typeface="微軟正黑體" pitchFamily="34" charset="-120"/>
              </a:rPr>
              <a:t>)</a:t>
            </a:r>
            <a:endParaRPr lang="en-US" sz="1800" dirty="0" smtClean="0">
              <a:latin typeface="微軟正黑體" pitchFamily="34" charset="-120"/>
            </a:endParaRPr>
          </a:p>
          <a:p>
            <a:pPr marL="407988" lvl="1" indent="-179388"/>
            <a:r>
              <a:rPr lang="zh-TW" altLang="en-US" sz="1800" dirty="0" smtClean="0">
                <a:latin typeface="微軟正黑體" pitchFamily="34" charset="-120"/>
              </a:rPr>
              <a:t>上述類型的集合</a:t>
            </a:r>
            <a:endParaRPr lang="en-US" sz="1800" dirty="0" smtClean="0">
              <a:latin typeface="微軟正黑體" pitchFamily="34" charset="-120"/>
            </a:endParaRPr>
          </a:p>
          <a:p>
            <a:pPr marL="228600" indent="-228600"/>
            <a:r>
              <a:rPr lang="zh-TW" altLang="en-US" sz="2000" dirty="0" smtClean="0">
                <a:latin typeface="微軟正黑體" pitchFamily="34" charset="-120"/>
              </a:rPr>
              <a:t>空間函數</a:t>
            </a:r>
            <a:endParaRPr lang="en-US" sz="2000" dirty="0" smtClean="0">
              <a:latin typeface="微軟正黑體" pitchFamily="34" charset="-120"/>
            </a:endParaRPr>
          </a:p>
          <a:p>
            <a:pPr marL="407988" lvl="1" indent="-179388"/>
            <a:r>
              <a:rPr lang="zh-TW" altLang="en-US" sz="1800" dirty="0" smtClean="0">
                <a:latin typeface="微軟正黑體" pitchFamily="34" charset="-120"/>
              </a:rPr>
              <a:t>空間的關係：</a:t>
            </a:r>
            <a:r>
              <a:rPr lang="en-US" sz="1800" dirty="0" smtClean="0">
                <a:latin typeface="微軟正黑體" pitchFamily="34" charset="-120"/>
              </a:rPr>
              <a:t> intersects, disjoint …</a:t>
            </a:r>
            <a:r>
              <a:rPr lang="zh-TW" altLang="en-US" sz="1800" dirty="0" smtClean="0">
                <a:latin typeface="微軟正黑體" pitchFamily="34" charset="-120"/>
              </a:rPr>
              <a:t>等等</a:t>
            </a:r>
            <a:endParaRPr lang="en-US" sz="1800" dirty="0" smtClean="0">
              <a:latin typeface="微軟正黑體" pitchFamily="34" charset="-120"/>
            </a:endParaRPr>
          </a:p>
          <a:p>
            <a:pPr marL="407988" lvl="1" indent="-179388"/>
            <a:r>
              <a:rPr lang="zh-TW" altLang="en-US" sz="1800" dirty="0" smtClean="0">
                <a:latin typeface="微軟正黑體" pitchFamily="34" charset="-120"/>
              </a:rPr>
              <a:t>建構空間物件：</a:t>
            </a:r>
            <a:r>
              <a:rPr lang="en-US" sz="1800" dirty="0" smtClean="0">
                <a:latin typeface="微軟正黑體" pitchFamily="34" charset="-120"/>
              </a:rPr>
              <a:t>intersection, union</a:t>
            </a:r>
            <a:r>
              <a:rPr lang="zh-TW" altLang="en-US" sz="1800" dirty="0" smtClean="0">
                <a:latin typeface="微軟正黑體" pitchFamily="34" charset="-120"/>
              </a:rPr>
              <a:t> </a:t>
            </a:r>
            <a:r>
              <a:rPr lang="en-US" altLang="zh-TW" sz="1800" dirty="0" smtClean="0">
                <a:latin typeface="微軟正黑體" pitchFamily="34" charset="-120"/>
              </a:rPr>
              <a:t>…</a:t>
            </a:r>
            <a:r>
              <a:rPr lang="zh-TW" altLang="en-US" sz="1800" dirty="0" smtClean="0">
                <a:latin typeface="微軟正黑體" pitchFamily="34" charset="-120"/>
              </a:rPr>
              <a:t>等等</a:t>
            </a:r>
            <a:endParaRPr lang="en-US" sz="1800" dirty="0" smtClean="0">
              <a:latin typeface="微軟正黑體" pitchFamily="34" charset="-120"/>
            </a:endParaRPr>
          </a:p>
          <a:p>
            <a:pPr marL="407988" lvl="1" indent="-179388"/>
            <a:r>
              <a:rPr lang="zh-TW" altLang="en-US" sz="1800" dirty="0" smtClean="0">
                <a:latin typeface="微軟正黑體" pitchFamily="34" charset="-120"/>
              </a:rPr>
              <a:t>公制計算：距離、面積</a:t>
            </a:r>
            <a:endParaRPr lang="en-US" sz="1800" dirty="0" smtClean="0">
              <a:latin typeface="微軟正黑體" pitchFamily="34" charset="-120"/>
            </a:endParaRPr>
          </a:p>
        </p:txBody>
      </p:sp>
      <p:sp>
        <p:nvSpPr>
          <p:cNvPr id="13" name="Content Placeholder 6"/>
          <p:cNvSpPr>
            <a:spLocks noGrp="1"/>
          </p:cNvSpPr>
          <p:nvPr>
            <p:ph sz="quarter" idx="4294967295"/>
          </p:nvPr>
        </p:nvSpPr>
        <p:spPr>
          <a:xfrm>
            <a:off x="4645025" y="2209800"/>
            <a:ext cx="4117975" cy="3474797"/>
          </a:xfrm>
        </p:spPr>
        <p:txBody>
          <a:bodyPr/>
          <a:lstStyle/>
          <a:p>
            <a:pPr marL="290513" indent="-290513"/>
            <a:r>
              <a:rPr lang="zh-TW" altLang="en-US" sz="2000" dirty="0" smtClean="0">
                <a:latin typeface="微軟正黑體" pitchFamily="34" charset="-120"/>
              </a:rPr>
              <a:t>建立執行個體：</a:t>
            </a:r>
            <a:endParaRPr lang="en-US" sz="2000" dirty="0" smtClean="0">
              <a:latin typeface="微軟正黑體" pitchFamily="34" charset="-120"/>
            </a:endParaRPr>
          </a:p>
          <a:p>
            <a:pPr lvl="1">
              <a:buNone/>
            </a:pPr>
            <a:r>
              <a:rPr lang="en-US" sz="1800" dirty="0" smtClean="0">
                <a:effectLst>
                  <a:outerShdw blurRad="38100" dist="38100" dir="2700000" algn="tl">
                    <a:srgbClr val="000000">
                      <a:alpha val="43137"/>
                    </a:srgbClr>
                  </a:outerShdw>
                </a:effectLst>
                <a:latin typeface="微軟正黑體" pitchFamily="34" charset="-120"/>
                <a:cs typeface="Courier New" pitchFamily="49" charset="0"/>
              </a:rPr>
              <a:t>declare @g geography</a:t>
            </a:r>
          </a:p>
          <a:p>
            <a:pPr lvl="1">
              <a:buNone/>
            </a:pPr>
            <a:r>
              <a:rPr lang="en-US" sz="1800" dirty="0" smtClean="0">
                <a:effectLst>
                  <a:outerShdw blurRad="38100" dist="38100" dir="2700000" algn="tl">
                    <a:srgbClr val="000000">
                      <a:alpha val="43137"/>
                    </a:srgbClr>
                  </a:outerShdw>
                </a:effectLst>
                <a:latin typeface="微軟正黑體" pitchFamily="34" charset="-120"/>
                <a:cs typeface="Courier New" pitchFamily="49" charset="0"/>
              </a:rPr>
              <a:t>set @g = geography::Parse(‘POINT(</a:t>
            </a:r>
            <a:r>
              <a:rPr lang="en-US" sz="1800" dirty="0" smtClean="0">
                <a:solidFill>
                  <a:srgbClr val="FFFF00"/>
                </a:solidFill>
                <a:effectLst>
                  <a:outerShdw blurRad="38100" dist="38100" dir="2700000" algn="tl">
                    <a:srgbClr val="000000">
                      <a:alpha val="43137"/>
                    </a:srgbClr>
                  </a:outerShdw>
                </a:effectLst>
                <a:latin typeface="微軟正黑體" pitchFamily="34" charset="-120"/>
                <a:cs typeface="Courier New" pitchFamily="49" charset="0"/>
              </a:rPr>
              <a:t>-122.12551 47.6456</a:t>
            </a:r>
            <a:r>
              <a:rPr lang="en-US" sz="1800" dirty="0" smtClean="0">
                <a:effectLst>
                  <a:outerShdw blurRad="38100" dist="38100" dir="2700000" algn="tl">
                    <a:srgbClr val="000000">
                      <a:alpha val="43137"/>
                    </a:srgbClr>
                  </a:outerShdw>
                </a:effectLst>
                <a:latin typeface="微軟正黑體" pitchFamily="34" charset="-120"/>
                <a:cs typeface="Courier New" pitchFamily="49" charset="0"/>
              </a:rPr>
              <a:t>)’)</a:t>
            </a:r>
          </a:p>
          <a:p>
            <a:pPr marL="290513" indent="-290513"/>
            <a:r>
              <a:rPr lang="zh-TW" altLang="en-US" sz="2000" dirty="0" smtClean="0">
                <a:latin typeface="微軟正黑體" pitchFamily="34" charset="-120"/>
              </a:rPr>
              <a:t>建立資料表：</a:t>
            </a:r>
            <a:endParaRPr lang="en-US" sz="2000" dirty="0" smtClean="0">
              <a:latin typeface="微軟正黑體" pitchFamily="34" charset="-120"/>
            </a:endParaRPr>
          </a:p>
          <a:p>
            <a:pPr lvl="1">
              <a:buNone/>
            </a:pPr>
            <a:r>
              <a:rPr lang="en-US" sz="1800" dirty="0" smtClean="0">
                <a:effectLst>
                  <a:outerShdw blurRad="38100" dist="38100" dir="2700000" algn="tl">
                    <a:srgbClr val="000000">
                      <a:alpha val="43137"/>
                    </a:srgbClr>
                  </a:outerShdw>
                </a:effectLst>
                <a:latin typeface="微軟正黑體" pitchFamily="34" charset="-120"/>
                <a:cs typeface="Courier New" pitchFamily="49" charset="0"/>
              </a:rPr>
              <a:t>create table T(id int, region geography)</a:t>
            </a:r>
          </a:p>
          <a:p>
            <a:pPr marL="290513" indent="-290513"/>
            <a:r>
              <a:rPr lang="zh-TW" altLang="en-US" sz="2000" dirty="0" smtClean="0">
                <a:latin typeface="微軟正黑體" pitchFamily="34" charset="-120"/>
              </a:rPr>
              <a:t>查詢資料：</a:t>
            </a:r>
            <a:endParaRPr lang="en-US" sz="2000" dirty="0" smtClean="0">
              <a:latin typeface="微軟正黑體" pitchFamily="34" charset="-120"/>
            </a:endParaRPr>
          </a:p>
          <a:p>
            <a:pPr lvl="1">
              <a:buNone/>
            </a:pPr>
            <a:r>
              <a:rPr lang="en-US" sz="1800" dirty="0" smtClean="0">
                <a:effectLst>
                  <a:outerShdw blurRad="38100" dist="38100" dir="2700000" algn="tl">
                    <a:srgbClr val="000000">
                      <a:alpha val="43137"/>
                    </a:srgbClr>
                  </a:outerShdw>
                </a:effectLst>
                <a:latin typeface="微軟正黑體" pitchFamily="34" charset="-120"/>
                <a:cs typeface="Courier New" pitchFamily="49" charset="0"/>
              </a:rPr>
              <a:t>select * from T where region.STIntersects(@g) </a:t>
            </a:r>
          </a:p>
          <a:p>
            <a:pPr lvl="1">
              <a:buNone/>
            </a:pPr>
            <a:r>
              <a:rPr lang="en-US" sz="1800" dirty="0" smtClean="0">
                <a:effectLst>
                  <a:outerShdw blurRad="38100" dist="38100" dir="2700000" algn="tl">
                    <a:srgbClr val="000000">
                      <a:alpha val="43137"/>
                    </a:srgbClr>
                  </a:outerShdw>
                </a:effectLst>
                <a:latin typeface="微軟正黑體" pitchFamily="34" charset="-120"/>
                <a:cs typeface="Courier New" pitchFamily="49" charset="0"/>
              </a:rPr>
              <a:t>   = 1</a:t>
            </a:r>
          </a:p>
        </p:txBody>
      </p:sp>
      <p:sp>
        <p:nvSpPr>
          <p:cNvPr id="14" name="Content Placeholder 4"/>
          <p:cNvSpPr txBox="1">
            <a:spLocks/>
          </p:cNvSpPr>
          <p:nvPr/>
        </p:nvSpPr>
        <p:spPr>
          <a:xfrm>
            <a:off x="522516" y="6172200"/>
            <a:ext cx="4114800" cy="276999"/>
          </a:xfrm>
          <a:prstGeom prst="rect">
            <a:avLst/>
          </a:prstGeom>
        </p:spPr>
        <p:txBody>
          <a:bodyPr vert="horz" lIns="0" tIns="0" rIns="0" bIns="0" rtlCol="0">
            <a:spAutoFit/>
          </a:bodyPr>
          <a:lstStyle/>
          <a:p>
            <a:pPr marL="228600" marR="0" lvl="0" indent="-228600" defTabSz="914363" fontAlgn="auto">
              <a:lnSpc>
                <a:spcPct val="90000"/>
              </a:lnSpc>
              <a:spcBef>
                <a:spcPct val="20000"/>
              </a:spcBef>
              <a:spcAft>
                <a:spcPts val="0"/>
              </a:spcAft>
              <a:buClrTx/>
              <a:buSzPct val="80000"/>
              <a:buBlip>
                <a:blip r:embed="rId7"/>
              </a:buBlip>
              <a:tabLst/>
              <a:defRPr/>
            </a:pPr>
            <a:r>
              <a:rPr lang="zh-TW" altLang="en-US" sz="2000" dirty="0" smtClean="0">
                <a:latin typeface="微軟正黑體" pitchFamily="34" charset="-120"/>
                <a:ea typeface="微軟正黑體" pitchFamily="34" charset="-120"/>
              </a:rPr>
              <a:t>支援 </a:t>
            </a:r>
            <a:r>
              <a:rPr lang="en-US" sz="2000" dirty="0" smtClean="0">
                <a:latin typeface="微軟正黑體" pitchFamily="34" charset="-120"/>
                <a:ea typeface="微軟正黑體" pitchFamily="34" charset="-120"/>
              </a:rPr>
              <a:t>OGC </a:t>
            </a:r>
            <a:r>
              <a:rPr lang="zh-TW" altLang="en-US" sz="2000" dirty="0" smtClean="0">
                <a:latin typeface="微軟正黑體" pitchFamily="34" charset="-120"/>
                <a:ea typeface="微軟正黑體" pitchFamily="34" charset="-120"/>
              </a:rPr>
              <a:t>標準</a:t>
            </a:r>
            <a:endParaRPr lang="en-US" sz="2000" dirty="0" smtClean="0">
              <a:latin typeface="微軟正黑體" pitchFamily="34" charset="-120"/>
              <a:ea typeface="微軟正黑體" pitchFamily="34" charset="-120"/>
            </a:endParaRPr>
          </a:p>
        </p:txBody>
      </p:sp>
      <p:pic>
        <p:nvPicPr>
          <p:cNvPr id="15" name="Picture 3" descr="C:\Program Files\Microsoft Resource DVD Artwork\DVD_ART\Artwork_Imagery\Shapes and Graphics\Line\line drop shadow.png"/>
          <p:cNvPicPr>
            <a:picLocks noChangeAspect="1" noChangeArrowheads="1"/>
          </p:cNvPicPr>
          <p:nvPr/>
        </p:nvPicPr>
        <p:blipFill>
          <a:blip r:embed="rId8"/>
          <a:srcRect/>
          <a:stretch>
            <a:fillRect/>
          </a:stretch>
        </p:blipFill>
        <p:spPr bwMode="auto">
          <a:xfrm>
            <a:off x="838200" y="2057400"/>
            <a:ext cx="2895600" cy="228600"/>
          </a:xfrm>
          <a:prstGeom prst="rect">
            <a:avLst/>
          </a:prstGeom>
          <a:noFill/>
        </p:spPr>
      </p:pic>
      <p:pic>
        <p:nvPicPr>
          <p:cNvPr id="16" name="Picture 3" descr="C:\Program Files\Microsoft Resource DVD Artwork\DVD_ART\Artwork_Imagery\Shapes and Graphics\Line\line drop shadow.png"/>
          <p:cNvPicPr>
            <a:picLocks noChangeAspect="1" noChangeArrowheads="1"/>
          </p:cNvPicPr>
          <p:nvPr/>
        </p:nvPicPr>
        <p:blipFill>
          <a:blip r:embed="rId8"/>
          <a:srcRect/>
          <a:stretch>
            <a:fillRect/>
          </a:stretch>
        </p:blipFill>
        <p:spPr bwMode="auto">
          <a:xfrm>
            <a:off x="876301" y="5981700"/>
            <a:ext cx="2895600" cy="228600"/>
          </a:xfrm>
          <a:prstGeom prst="rect">
            <a:avLst/>
          </a:prstGeom>
          <a:noFill/>
        </p:spPr>
      </p:pic>
      <p:pic>
        <p:nvPicPr>
          <p:cNvPr id="17" name="Picture 3" descr="C:\Program Files\Microsoft Resource DVD Artwork\DVD_ART\Artwork_Imagery\Shapes and Graphics\Line\line drop shadow.png"/>
          <p:cNvPicPr>
            <a:picLocks noChangeAspect="1" noChangeArrowheads="1"/>
          </p:cNvPicPr>
          <p:nvPr/>
        </p:nvPicPr>
        <p:blipFill>
          <a:blip r:embed="rId8"/>
          <a:srcRect/>
          <a:stretch>
            <a:fillRect/>
          </a:stretch>
        </p:blipFill>
        <p:spPr bwMode="auto">
          <a:xfrm>
            <a:off x="5105400" y="2057400"/>
            <a:ext cx="2895600" cy="228600"/>
          </a:xfrm>
          <a:prstGeom prst="rect">
            <a:avLst/>
          </a:prstGeom>
          <a:noFill/>
        </p:spPr>
      </p:pic>
      <p:sp>
        <p:nvSpPr>
          <p:cNvPr id="18" name="Text Placeholder 3"/>
          <p:cNvSpPr txBox="1">
            <a:spLocks/>
          </p:cNvSpPr>
          <p:nvPr/>
        </p:nvSpPr>
        <p:spPr>
          <a:xfrm>
            <a:off x="381000" y="5597351"/>
            <a:ext cx="3886200" cy="346249"/>
          </a:xfrm>
          <a:prstGeom prst="rect">
            <a:avLst/>
          </a:prstGeom>
        </p:spPr>
        <p:txBody>
          <a:bodyPr vert="horz" wrap="square" lIns="0" tIns="0" rIns="0" bIns="0" rtlCol="0" anchor="b">
            <a:spAutoFit/>
          </a:bodyPr>
          <a:lstStyle/>
          <a:p>
            <a:pPr lvl="0" algn="ctr" defTabSz="914363">
              <a:lnSpc>
                <a:spcPct val="90000"/>
              </a:lnSpc>
              <a:buSzPct val="80000"/>
              <a:defRPr/>
            </a:pPr>
            <a:r>
              <a:rPr kumimoji="0" lang="en-US" sz="2500" b="1" i="1" u="none" strike="noStrike" kern="1200" cap="none" spc="0" normalizeH="0" baseline="0" noProof="0" smtClean="0">
                <a:ln>
                  <a:noFill/>
                </a:ln>
                <a:uLnTx/>
                <a:uFillTx/>
                <a:latin typeface="+mn-lt"/>
                <a:ea typeface="+mn-ea"/>
                <a:cs typeface="+mn-cs"/>
              </a:rPr>
              <a:t>Geometry </a:t>
            </a:r>
            <a:r>
              <a:rPr lang="zh-TW" altLang="en-US" sz="2500" b="1" i="1" smtClean="0">
                <a:effectLst>
                  <a:outerShdw blurRad="38100" dist="38100" dir="2700000" algn="tl">
                    <a:srgbClr val="000000">
                      <a:alpha val="43137"/>
                    </a:srgbClr>
                  </a:outerShdw>
                </a:effectLst>
              </a:rPr>
              <a:t>資料型態</a:t>
            </a:r>
            <a:endParaRPr kumimoji="0" lang="en-US" sz="2500" b="1" i="1" u="none" strike="noStrike" kern="1200" cap="none" spc="0" normalizeH="0" baseline="0" noProof="0" dirty="0">
              <a:ln>
                <a:noFill/>
              </a:ln>
              <a:uLnTx/>
              <a:uFillTx/>
              <a:latin typeface="+mn-lt"/>
              <a:ea typeface="+mn-ea"/>
              <a:cs typeface="+mn-cs"/>
            </a:endParaRPr>
          </a:p>
        </p:txBody>
      </p:sp>
      <p:sp>
        <p:nvSpPr>
          <p:cNvPr id="19" name="Text Placeholder 3"/>
          <p:cNvSpPr txBox="1">
            <a:spLocks/>
          </p:cNvSpPr>
          <p:nvPr/>
        </p:nvSpPr>
        <p:spPr>
          <a:xfrm>
            <a:off x="381000" y="1676400"/>
            <a:ext cx="3886200" cy="346249"/>
          </a:xfrm>
          <a:prstGeom prst="rect">
            <a:avLst/>
          </a:prstGeom>
        </p:spPr>
        <p:txBody>
          <a:bodyPr vert="horz" wrap="square" lIns="0" tIns="0" rIns="0" bIns="0" rtlCol="0">
            <a:spAutoFit/>
          </a:bodyPr>
          <a:lstStyle/>
          <a:p>
            <a:pPr marL="0" marR="0" lvl="0" indent="0" algn="ctr" defTabSz="914363" rtl="0" eaLnBrk="1" fontAlgn="auto" latinLnBrk="0" hangingPunct="1">
              <a:lnSpc>
                <a:spcPct val="90000"/>
              </a:lnSpc>
              <a:spcBef>
                <a:spcPts val="0"/>
              </a:spcBef>
              <a:spcAft>
                <a:spcPts val="0"/>
              </a:spcAft>
              <a:buClrTx/>
              <a:buSzPct val="120000"/>
              <a:buFontTx/>
              <a:buNone/>
              <a:tabLst/>
              <a:defRPr/>
            </a:pPr>
            <a:r>
              <a:rPr kumimoji="0" lang="en-US" sz="2500" u="none" strike="noStrike" kern="1200" cap="none" spc="0" normalizeH="0" baseline="0" noProof="0" dirty="0" smtClean="0">
                <a:ln>
                  <a:noFill/>
                </a:ln>
                <a:solidFill>
                  <a:schemeClr val="tx1"/>
                </a:solidFill>
                <a:effectLst/>
                <a:uLnTx/>
                <a:uFillTx/>
                <a:latin typeface="微軟正黑體" pitchFamily="34" charset="-120"/>
                <a:ea typeface="微軟正黑體" pitchFamily="34" charset="-120"/>
              </a:rPr>
              <a:t>Geography</a:t>
            </a:r>
            <a:r>
              <a:rPr kumimoji="0" lang="zh-TW" altLang="en-US" sz="2500" u="none" strike="noStrike" kern="1200" cap="none" spc="0" normalizeH="0" baseline="0" noProof="0" dirty="0" smtClean="0">
                <a:ln>
                  <a:noFill/>
                </a:ln>
                <a:solidFill>
                  <a:schemeClr val="tx1"/>
                </a:solidFill>
                <a:effectLst/>
                <a:uLnTx/>
                <a:uFillTx/>
                <a:latin typeface="微軟正黑體" pitchFamily="34" charset="-120"/>
                <a:ea typeface="微軟正黑體" pitchFamily="34" charset="-120"/>
              </a:rPr>
              <a:t> </a:t>
            </a:r>
            <a:r>
              <a:rPr kumimoji="0" lang="zh-TW" altLang="en-US" sz="250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微軟正黑體" pitchFamily="34" charset="-120"/>
                <a:ea typeface="微軟正黑體" pitchFamily="34" charset="-120"/>
              </a:rPr>
              <a:t>資料型態</a:t>
            </a:r>
            <a:endParaRPr kumimoji="0" lang="en-US" sz="250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微軟正黑體" pitchFamily="34" charset="-120"/>
              <a:ea typeface="微軟正黑體" pitchFamily="34" charset="-120"/>
            </a:endParaRPr>
          </a:p>
        </p:txBody>
      </p:sp>
      <p:sp>
        <p:nvSpPr>
          <p:cNvPr id="20" name="Text Placeholder 5"/>
          <p:cNvSpPr txBox="1">
            <a:spLocks/>
          </p:cNvSpPr>
          <p:nvPr/>
        </p:nvSpPr>
        <p:spPr>
          <a:xfrm>
            <a:off x="4343400" y="1676400"/>
            <a:ext cx="4344987" cy="346249"/>
          </a:xfrm>
          <a:prstGeom prst="rect">
            <a:avLst/>
          </a:prstGeom>
        </p:spPr>
        <p:txBody>
          <a:bodyPr vert="horz" wrap="square" lIns="0" tIns="0" rIns="0" bIns="0" rtlCol="0">
            <a:spAutoFit/>
          </a:bodyPr>
          <a:lstStyle/>
          <a:p>
            <a:pPr marL="0" marR="0" lvl="0" indent="0" algn="ctr" defTabSz="914363" rtl="0" eaLnBrk="1" fontAlgn="auto" latinLnBrk="0" hangingPunct="1">
              <a:lnSpc>
                <a:spcPct val="90000"/>
              </a:lnSpc>
              <a:spcBef>
                <a:spcPts val="0"/>
              </a:spcBef>
              <a:spcAft>
                <a:spcPts val="0"/>
              </a:spcAft>
              <a:buClrTx/>
              <a:buSzPct val="120000"/>
              <a:buFontTx/>
              <a:buNone/>
              <a:tabLst/>
              <a:defRPr/>
            </a:pPr>
            <a:r>
              <a:rPr kumimoji="0" lang="zh-TW" altLang="en-US" sz="2500" u="none" strike="noStrike" kern="1200" cap="none" spc="0" normalizeH="0" baseline="0" noProof="0" dirty="0" smtClean="0">
                <a:ln>
                  <a:noFill/>
                </a:ln>
                <a:solidFill>
                  <a:schemeClr val="tx1"/>
                </a:solidFill>
                <a:effectLst/>
                <a:uLnTx/>
                <a:uFillTx/>
                <a:latin typeface="Calibri" pitchFamily="34" charset="0"/>
                <a:ea typeface="微軟正黑體" pitchFamily="34" charset="-120"/>
                <a:cs typeface="+mn-cs"/>
              </a:rPr>
              <a:t>使用方式</a:t>
            </a:r>
            <a:endParaRPr kumimoji="0" lang="en-US" sz="2500" u="none" strike="noStrike" kern="1200" cap="none" spc="0" normalizeH="0" baseline="0" noProof="0" dirty="0">
              <a:ln>
                <a:noFill/>
              </a:ln>
              <a:solidFill>
                <a:schemeClr val="tx1"/>
              </a:solidFill>
              <a:effectLst/>
              <a:uLnTx/>
              <a:uFillTx/>
              <a:latin typeface="Calibri" pitchFamily="34" charset="0"/>
              <a:ea typeface="微軟正黑體" pitchFamily="34" charset="-120"/>
              <a:cs typeface="+mn-cs"/>
            </a:endParaRPr>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altLang="zh-TW" dirty="0" smtClean="0"/>
              <a:t>FileStream </a:t>
            </a:r>
            <a:r>
              <a:rPr lang="zh-TW" altLang="en-US" dirty="0" smtClean="0"/>
              <a:t>資料類型</a:t>
            </a:r>
            <a:endParaRPr lang="zh-TW" altLang="en-US" dirty="0"/>
          </a:p>
        </p:txBody>
      </p:sp>
      <p:sp>
        <p:nvSpPr>
          <p:cNvPr id="5" name="內容版面配置區 4"/>
          <p:cNvSpPr>
            <a:spLocks noGrp="1"/>
          </p:cNvSpPr>
          <p:nvPr>
            <p:ph sz="half" idx="2"/>
          </p:nvPr>
        </p:nvSpPr>
        <p:spPr>
          <a:xfrm>
            <a:off x="4648200" y="1411553"/>
            <a:ext cx="4114800" cy="5446447"/>
          </a:xfrm>
        </p:spPr>
        <p:txBody>
          <a:bodyPr>
            <a:normAutofit lnSpcReduction="10000"/>
          </a:bodyPr>
          <a:lstStyle/>
          <a:p>
            <a:r>
              <a:rPr lang="zh-TW" altLang="en-US" dirty="0" smtClean="0"/>
              <a:t>儲存屬性為 </a:t>
            </a:r>
            <a:r>
              <a:rPr lang="en-US" altLang="zh-TW" dirty="0" smtClean="0"/>
              <a:t>VARBINARY(MAX)</a:t>
            </a:r>
          </a:p>
          <a:p>
            <a:r>
              <a:rPr lang="zh-TW" altLang="en-US" dirty="0" smtClean="0"/>
              <a:t>非結構性的資料直接儲存在 </a:t>
            </a:r>
            <a:r>
              <a:rPr lang="en-US" altLang="zh-TW" dirty="0" smtClean="0"/>
              <a:t>NTFS </a:t>
            </a:r>
            <a:r>
              <a:rPr lang="zh-TW" altLang="en-US" dirty="0" smtClean="0"/>
              <a:t>檔案系統 </a:t>
            </a:r>
          </a:p>
          <a:p>
            <a:r>
              <a:rPr lang="zh-TW" altLang="en-US" dirty="0" smtClean="0"/>
              <a:t>雙程式化模型</a:t>
            </a:r>
          </a:p>
          <a:p>
            <a:pPr lvl="1"/>
            <a:r>
              <a:rPr lang="en-US" altLang="zh-TW" dirty="0" smtClean="0"/>
              <a:t>T-SQL (</a:t>
            </a:r>
            <a:r>
              <a:rPr lang="zh-TW" altLang="en-US" dirty="0" smtClean="0"/>
              <a:t>與 </a:t>
            </a:r>
            <a:r>
              <a:rPr lang="en-US" altLang="zh-TW" dirty="0" smtClean="0"/>
              <a:t>SQL BLOB </a:t>
            </a:r>
            <a:r>
              <a:rPr lang="zh-TW" altLang="en-US" dirty="0" smtClean="0"/>
              <a:t>相同</a:t>
            </a:r>
            <a:r>
              <a:rPr lang="en-US" altLang="zh-TW" dirty="0" smtClean="0"/>
              <a:t>)</a:t>
            </a:r>
          </a:p>
          <a:p>
            <a:pPr lvl="1"/>
            <a:r>
              <a:rPr lang="en-US" altLang="zh-TW" dirty="0" smtClean="0"/>
              <a:t>Win32 Streaming APIs </a:t>
            </a:r>
            <a:r>
              <a:rPr lang="zh-TW" altLang="en-US" dirty="0" smtClean="0"/>
              <a:t>搭配</a:t>
            </a:r>
            <a:br>
              <a:rPr lang="zh-TW" altLang="en-US" dirty="0" smtClean="0"/>
            </a:br>
            <a:r>
              <a:rPr lang="en-US" altLang="zh-TW" dirty="0" smtClean="0"/>
              <a:t>T-SQL </a:t>
            </a:r>
            <a:r>
              <a:rPr lang="zh-TW" altLang="en-US" dirty="0" smtClean="0"/>
              <a:t>的交易管理作法</a:t>
            </a:r>
          </a:p>
          <a:p>
            <a:r>
              <a:rPr lang="zh-TW" altLang="en-US" dirty="0" smtClean="0"/>
              <a:t>維持交易一致性</a:t>
            </a:r>
          </a:p>
          <a:p>
            <a:r>
              <a:rPr lang="zh-TW" altLang="en-US" dirty="0" smtClean="0"/>
              <a:t>整合的管理</a:t>
            </a:r>
          </a:p>
          <a:p>
            <a:pPr lvl="1"/>
            <a:r>
              <a:rPr lang="zh-TW" altLang="en-US" dirty="0" smtClean="0"/>
              <a:t>備份</a:t>
            </a:r>
            <a:r>
              <a:rPr lang="en-US" altLang="zh-TW" dirty="0" smtClean="0"/>
              <a:t>/</a:t>
            </a:r>
            <a:r>
              <a:rPr lang="zh-TW" altLang="en-US" dirty="0" smtClean="0"/>
              <a:t>還原</a:t>
            </a:r>
          </a:p>
          <a:p>
            <a:pPr lvl="1"/>
            <a:r>
              <a:rPr lang="en-US" altLang="zh-TW" dirty="0" smtClean="0"/>
              <a:t>SQL Server </a:t>
            </a:r>
            <a:r>
              <a:rPr lang="zh-TW" altLang="en-US" dirty="0" smtClean="0"/>
              <a:t>安全性</a:t>
            </a:r>
          </a:p>
          <a:p>
            <a:r>
              <a:rPr lang="zh-TW" altLang="en-US" dirty="0" smtClean="0"/>
              <a:t>資料大小僅受限於檔案系統的大小</a:t>
            </a:r>
          </a:p>
        </p:txBody>
      </p:sp>
      <p:grpSp>
        <p:nvGrpSpPr>
          <p:cNvPr id="19" name="Group 27"/>
          <p:cNvGrpSpPr>
            <a:grpSpLocks noGrp="1"/>
          </p:cNvGrpSpPr>
          <p:nvPr>
            <p:ph sz="half" idx="1"/>
          </p:nvPr>
        </p:nvGrpSpPr>
        <p:grpSpPr>
          <a:xfrm>
            <a:off x="381000" y="1411288"/>
            <a:ext cx="4114800" cy="5160984"/>
            <a:chOff x="6315075" y="2735613"/>
            <a:chExt cx="1380744" cy="2017360"/>
          </a:xfrm>
        </p:grpSpPr>
        <p:grpSp>
          <p:nvGrpSpPr>
            <p:cNvPr id="20" name="Group 98"/>
            <p:cNvGrpSpPr/>
            <p:nvPr/>
          </p:nvGrpSpPr>
          <p:grpSpPr>
            <a:xfrm>
              <a:off x="6315075" y="2735613"/>
              <a:ext cx="1380744" cy="1531580"/>
              <a:chOff x="5534025" y="965803"/>
              <a:chExt cx="2286000" cy="2157154"/>
            </a:xfrm>
          </p:grpSpPr>
          <p:sp>
            <p:nvSpPr>
              <p:cNvPr id="26" name="Rectangle 34"/>
              <p:cNvSpPr/>
              <p:nvPr/>
            </p:nvSpPr>
            <p:spPr bwMode="auto">
              <a:xfrm>
                <a:off x="5534025" y="965803"/>
                <a:ext cx="2286000" cy="2157154"/>
              </a:xfrm>
              <a:prstGeom prst="rect">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109728" tIns="54864" rIns="109728" bIns="54864" numCol="1" rtlCol="0" anchor="t"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zh-TW" altLang="en-US" sz="2400" dirty="0" smtClean="0">
                    <a:solidFill>
                      <a:schemeClr val="tx1"/>
                    </a:solidFill>
                    <a:latin typeface="微軟正黑體" pitchFamily="34" charset="-120"/>
                    <a:ea typeface="微軟正黑體" pitchFamily="34" charset="-120"/>
                  </a:rPr>
                  <a:t>儲存</a:t>
                </a:r>
                <a:r>
                  <a:rPr lang="en-US" sz="2400" dirty="0" smtClean="0">
                    <a:solidFill>
                      <a:schemeClr val="tx1"/>
                    </a:solidFill>
                    <a:latin typeface="微軟正黑體" pitchFamily="34" charset="-120"/>
                    <a:ea typeface="微軟正黑體" pitchFamily="34" charset="-120"/>
                  </a:rPr>
                  <a:t> BLOBs </a:t>
                </a:r>
                <a:r>
                  <a:rPr lang="zh-TW" altLang="en-US" sz="2400" dirty="0" smtClean="0">
                    <a:solidFill>
                      <a:schemeClr val="tx1"/>
                    </a:solidFill>
                    <a:latin typeface="微軟正黑體" pitchFamily="34" charset="-120"/>
                    <a:ea typeface="微軟正黑體" pitchFamily="34" charset="-120"/>
                  </a:rPr>
                  <a:t>在資料庫</a:t>
                </a:r>
                <a:r>
                  <a:rPr lang="en-US" sz="2400" dirty="0" smtClean="0">
                    <a:solidFill>
                      <a:schemeClr val="tx1"/>
                    </a:solidFill>
                    <a:latin typeface="微軟正黑體" pitchFamily="34" charset="-120"/>
                    <a:ea typeface="微軟正黑體" pitchFamily="34" charset="-120"/>
                  </a:rPr>
                  <a:t>+ </a:t>
                </a:r>
              </a:p>
              <a:p>
                <a:pPr marL="0" marR="0" indent="0" algn="ctr" defTabSz="1096963" rtl="0" eaLnBrk="1" fontAlgn="base" latinLnBrk="0" hangingPunct="1">
                  <a:lnSpc>
                    <a:spcPct val="100000"/>
                  </a:lnSpc>
                  <a:spcBef>
                    <a:spcPct val="0"/>
                  </a:spcBef>
                  <a:spcAft>
                    <a:spcPct val="0"/>
                  </a:spcAft>
                  <a:buClrTx/>
                  <a:buSzTx/>
                  <a:buFontTx/>
                  <a:buNone/>
                  <a:tabLst/>
                </a:pPr>
                <a:r>
                  <a:rPr lang="zh-TW" altLang="en-US" sz="2400" dirty="0" smtClean="0">
                    <a:solidFill>
                      <a:schemeClr val="tx1"/>
                    </a:solidFill>
                    <a:latin typeface="微軟正黑體" pitchFamily="34" charset="-120"/>
                    <a:ea typeface="微軟正黑體" pitchFamily="34" charset="-120"/>
                  </a:rPr>
                  <a:t>檔案系統</a:t>
                </a:r>
                <a:endParaRPr kumimoji="0" lang="en-US" sz="2400" i="0" strike="noStrike" cap="none" normalizeH="0" baseline="0" dirty="0" smtClean="0">
                  <a:solidFill>
                    <a:schemeClr val="tx1"/>
                  </a:solidFill>
                  <a:latin typeface="微軟正黑體" pitchFamily="34" charset="-120"/>
                  <a:ea typeface="微軟正黑體" pitchFamily="34" charset="-120"/>
                </a:endParaRPr>
              </a:p>
            </p:txBody>
          </p:sp>
          <p:sp>
            <p:nvSpPr>
              <p:cNvPr id="27" name="Rounded Rectangle 36"/>
              <p:cNvSpPr/>
              <p:nvPr/>
            </p:nvSpPr>
            <p:spPr bwMode="blackGray">
              <a:xfrm>
                <a:off x="5695949" y="1828800"/>
                <a:ext cx="2009775" cy="247649"/>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zh-TW" altLang="en-US" sz="1600" b="0" i="0" u="none" strike="noStrike" cap="none" normalizeH="0" baseline="0" dirty="0" smtClean="0">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rPr>
                  <a:t>應用程式</a:t>
                </a:r>
                <a:endParaRPr kumimoji="0" lang="en-US" sz="1600" b="0" i="0" u="none" strike="noStrike" cap="none" normalizeH="0" baseline="0" dirty="0" smtClean="0">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endParaRPr>
              </a:p>
            </p:txBody>
          </p:sp>
          <p:sp>
            <p:nvSpPr>
              <p:cNvPr id="28" name="Snip Single Corner Rectangle 37"/>
              <p:cNvSpPr/>
              <p:nvPr/>
            </p:nvSpPr>
            <p:spPr bwMode="blackGray">
              <a:xfrm>
                <a:off x="6716765" y="2085975"/>
                <a:ext cx="1017535" cy="485776"/>
              </a:xfrm>
              <a:prstGeom prst="snip1Rect">
                <a:avLst>
                  <a:gd name="adj" fmla="val 26042"/>
                </a:avLst>
              </a:prstGeom>
              <a:solidFill>
                <a:schemeClr val="accent2">
                  <a:lumMod val="50000"/>
                </a:schemeClr>
              </a:soli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solidFill>
                      <a:schemeClr val="tx1"/>
                    </a:solidFill>
                    <a:effectLst>
                      <a:outerShdw blurRad="38100" dist="38100" dir="2700000" algn="tl">
                        <a:srgbClr val="000000">
                          <a:alpha val="43137"/>
                        </a:srgbClr>
                      </a:outerShdw>
                    </a:effectLst>
                  </a:rPr>
                  <a:t>BLOB</a:t>
                </a:r>
              </a:p>
            </p:txBody>
          </p:sp>
          <p:pic>
            <p:nvPicPr>
              <p:cNvPr id="29" name="Picture 3"/>
              <p:cNvPicPr>
                <a:picLocks noChangeAspect="1" noChangeArrowheads="1"/>
              </p:cNvPicPr>
              <p:nvPr/>
            </p:nvPicPr>
            <p:blipFill>
              <a:blip r:embed="rId2" cstate="print"/>
              <a:srcRect/>
              <a:stretch>
                <a:fillRect/>
              </a:stretch>
            </p:blipFill>
            <p:spPr bwMode="auto">
              <a:xfrm>
                <a:off x="5665623" y="2047875"/>
                <a:ext cx="889165" cy="522670"/>
              </a:xfrm>
              <a:prstGeom prst="rect">
                <a:avLst/>
              </a:prstGeom>
              <a:noFill/>
              <a:ln w="9525">
                <a:noFill/>
                <a:miter lim="800000"/>
                <a:headEnd/>
                <a:tailEnd/>
              </a:ln>
              <a:effectLst/>
            </p:spPr>
          </p:pic>
          <p:sp>
            <p:nvSpPr>
              <p:cNvPr id="30" name="Down Arrow 39"/>
              <p:cNvSpPr/>
              <p:nvPr/>
            </p:nvSpPr>
            <p:spPr bwMode="auto">
              <a:xfrm flipH="1">
                <a:off x="6874214" y="2653773"/>
                <a:ext cx="457200" cy="285478"/>
              </a:xfrm>
              <a:prstGeom prst="downArrow">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latin typeface="Segoe" pitchFamily="34" charset="0"/>
                </a:endParaRPr>
              </a:p>
            </p:txBody>
          </p:sp>
          <p:sp>
            <p:nvSpPr>
              <p:cNvPr id="31" name="Down Arrow 43"/>
              <p:cNvSpPr/>
              <p:nvPr/>
            </p:nvSpPr>
            <p:spPr bwMode="auto">
              <a:xfrm flipH="1">
                <a:off x="6005185" y="2653773"/>
                <a:ext cx="457200" cy="285478"/>
              </a:xfrm>
              <a:prstGeom prst="downArrow">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latin typeface="Segoe" pitchFamily="34" charset="0"/>
                </a:endParaRPr>
              </a:p>
            </p:txBody>
          </p:sp>
        </p:grpSp>
        <p:grpSp>
          <p:nvGrpSpPr>
            <p:cNvPr id="21" name="Group 111"/>
            <p:cNvGrpSpPr/>
            <p:nvPr/>
          </p:nvGrpSpPr>
          <p:grpSpPr>
            <a:xfrm>
              <a:off x="6562725" y="4238622"/>
              <a:ext cx="904875" cy="514351"/>
              <a:chOff x="6228536" y="3619500"/>
              <a:chExt cx="1467663" cy="697967"/>
            </a:xfrm>
          </p:grpSpPr>
          <p:sp>
            <p:nvSpPr>
              <p:cNvPr id="22" name="Rounded Rectangle 30"/>
              <p:cNvSpPr/>
              <p:nvPr/>
            </p:nvSpPr>
            <p:spPr bwMode="auto">
              <a:xfrm>
                <a:off x="6228536" y="3619500"/>
                <a:ext cx="1467663" cy="697967"/>
              </a:xfrm>
              <a:prstGeom prst="round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latin typeface="Segoe" pitchFamily="34" charset="0"/>
                </a:endParaRPr>
              </a:p>
            </p:txBody>
          </p:sp>
          <p:sp>
            <p:nvSpPr>
              <p:cNvPr id="23" name="Flowchart: Magnetic Disk 31"/>
              <p:cNvSpPr/>
              <p:nvPr/>
            </p:nvSpPr>
            <p:spPr bwMode="auto">
              <a:xfrm>
                <a:off x="6383028" y="3650130"/>
                <a:ext cx="801124" cy="395970"/>
              </a:xfrm>
              <a:prstGeom prst="flowChartMagneticDisk">
                <a:avLst/>
              </a:prstGeom>
              <a:ln>
                <a:solidFill>
                  <a:srgbClr val="FFFFFF"/>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sz="1200" dirty="0" smtClean="0">
                    <a:solidFill>
                      <a:schemeClr val="tx1"/>
                    </a:solidFill>
                    <a:latin typeface="Segoe" pitchFamily="34" charset="0"/>
                  </a:rPr>
                  <a:t>DB</a:t>
                </a:r>
                <a:endParaRPr kumimoji="0" lang="en-US" sz="1200" b="0" i="0" u="none" strike="noStrike" cap="none" normalizeH="0" baseline="0" dirty="0" smtClean="0">
                  <a:solidFill>
                    <a:schemeClr val="tx1"/>
                  </a:solidFill>
                  <a:effectLst/>
                  <a:latin typeface="Segoe" pitchFamily="34" charset="0"/>
                </a:endParaRPr>
              </a:p>
            </p:txBody>
          </p:sp>
          <p:sp>
            <p:nvSpPr>
              <p:cNvPr id="24" name="AutoShape 8"/>
              <p:cNvSpPr>
                <a:spLocks noChangeArrowheads="1"/>
              </p:cNvSpPr>
              <p:nvPr/>
            </p:nvSpPr>
            <p:spPr bwMode="auto">
              <a:xfrm>
                <a:off x="7250827" y="3993031"/>
                <a:ext cx="304800" cy="270933"/>
              </a:xfrm>
              <a:prstGeom prst="flowChartPunchedCard">
                <a:avLst/>
              </a:prstGeom>
              <a:ln>
                <a:headEnd/>
                <a:tailEnd/>
              </a:ln>
            </p:spPr>
            <p:style>
              <a:lnRef idx="0">
                <a:schemeClr val="accent4"/>
              </a:lnRef>
              <a:fillRef idx="3">
                <a:schemeClr val="accent4"/>
              </a:fillRef>
              <a:effectRef idx="3">
                <a:schemeClr val="accent4"/>
              </a:effectRef>
              <a:fontRef idx="minor">
                <a:schemeClr val="lt1"/>
              </a:fontRef>
            </p:style>
            <p:txBody>
              <a:bodyPr wrap="none" anchor="ctr"/>
              <a:lstStyle/>
              <a:p>
                <a:endParaRPr lang="en-US" sz="1400" dirty="0"/>
              </a:p>
            </p:txBody>
          </p:sp>
          <p:cxnSp>
            <p:nvCxnSpPr>
              <p:cNvPr id="25" name="Shape 33"/>
              <p:cNvCxnSpPr>
                <a:stCxn id="23" idx="4"/>
                <a:endCxn id="24" idx="0"/>
              </p:cNvCxnSpPr>
              <p:nvPr/>
            </p:nvCxnSpPr>
            <p:spPr bwMode="auto">
              <a:xfrm>
                <a:off x="7184152" y="3848115"/>
                <a:ext cx="219075" cy="144915"/>
              </a:xfrm>
              <a:prstGeom prst="bentConnector2">
                <a:avLst/>
              </a:prstGeom>
              <a:ln>
                <a:solidFill>
                  <a:schemeClr val="tx1"/>
                </a:solidFill>
                <a:headEnd type="none" w="med" len="med"/>
                <a:tailEnd type="none" w="med" len="med"/>
              </a:ln>
            </p:spPr>
            <p:style>
              <a:lnRef idx="3">
                <a:schemeClr val="dk1"/>
              </a:lnRef>
              <a:fillRef idx="0">
                <a:schemeClr val="dk1"/>
              </a:fillRef>
              <a:effectRef idx="2">
                <a:schemeClr val="dk1"/>
              </a:effectRef>
              <a:fontRef idx="minor">
                <a:schemeClr val="tx1"/>
              </a:fontRef>
            </p:style>
          </p:cxnSp>
        </p:grpSp>
      </p:grpSp>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p:txBody>
          <a:bodyPr/>
          <a:lstStyle/>
          <a:p>
            <a:r>
              <a:rPr lang="zh-TW" altLang="en-US" dirty="0" smtClean="0"/>
              <a:t>討論主題</a:t>
            </a:r>
            <a:endParaRPr lang="zh-TW" altLang="en-US" dirty="0"/>
          </a:p>
        </p:txBody>
      </p:sp>
      <p:sp>
        <p:nvSpPr>
          <p:cNvPr id="6" name="內容版面配置區 5"/>
          <p:cNvSpPr>
            <a:spLocks noGrp="1"/>
          </p:cNvSpPr>
          <p:nvPr>
            <p:ph idx="1"/>
          </p:nvPr>
        </p:nvSpPr>
        <p:spPr>
          <a:xfrm>
            <a:off x="381000" y="1412875"/>
            <a:ext cx="8382000" cy="2068259"/>
          </a:xfrm>
        </p:spPr>
        <p:txBody>
          <a:bodyPr/>
          <a:lstStyle/>
          <a:p>
            <a:r>
              <a:rPr lang="zh-TW" altLang="en-US" dirty="0" smtClean="0">
                <a:solidFill>
                  <a:schemeClr val="tx1">
                    <a:lumMod val="50000"/>
                  </a:schemeClr>
                </a:solidFill>
              </a:rPr>
              <a:t>新增強的開發工具</a:t>
            </a:r>
            <a:endParaRPr lang="en-US" altLang="zh-TW" dirty="0" smtClean="0">
              <a:solidFill>
                <a:schemeClr val="tx1">
                  <a:lumMod val="50000"/>
                </a:schemeClr>
              </a:solidFill>
            </a:endParaRPr>
          </a:p>
          <a:p>
            <a:r>
              <a:rPr lang="zh-TW" altLang="en-US" dirty="0" smtClean="0">
                <a:solidFill>
                  <a:schemeClr val="tx1">
                    <a:lumMod val="50000"/>
                  </a:schemeClr>
                </a:solidFill>
              </a:rPr>
              <a:t>新資料型態</a:t>
            </a:r>
          </a:p>
          <a:p>
            <a:r>
              <a:rPr lang="zh-TW" altLang="en-US" dirty="0" smtClean="0"/>
              <a:t>新增強的 </a:t>
            </a:r>
            <a:r>
              <a:rPr lang="en-US" altLang="zh-TW" dirty="0" smtClean="0"/>
              <a:t>T-SQL </a:t>
            </a:r>
          </a:p>
          <a:p>
            <a:r>
              <a:rPr lang="zh-TW" altLang="en-US" dirty="0" smtClean="0">
                <a:solidFill>
                  <a:schemeClr val="tx1">
                    <a:lumMod val="50000"/>
                  </a:schemeClr>
                </a:solidFill>
              </a:rPr>
              <a:t>追蹤資料變更</a:t>
            </a:r>
            <a:endParaRPr lang="en-US" altLang="zh-TW" dirty="0" smtClean="0">
              <a:solidFill>
                <a:schemeClr val="tx1">
                  <a:lumMod val="50000"/>
                </a:schemeClr>
              </a:solidFill>
            </a:endParaRPr>
          </a:p>
        </p:txBody>
      </p:sp>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增強的 </a:t>
            </a:r>
            <a:r>
              <a:rPr altLang="zh-TW" dirty="0" smtClean="0"/>
              <a:t>T-SQL </a:t>
            </a:r>
            <a:r>
              <a:rPr lang="zh-TW" altLang="en-US" dirty="0" smtClean="0"/>
              <a:t>語法</a:t>
            </a:r>
            <a:endParaRPr lang="zh-TW" altLang="en-US" dirty="0"/>
          </a:p>
        </p:txBody>
      </p:sp>
      <p:sp>
        <p:nvSpPr>
          <p:cNvPr id="3" name="內容版面配置區 2"/>
          <p:cNvSpPr>
            <a:spLocks noGrp="1"/>
          </p:cNvSpPr>
          <p:nvPr>
            <p:ph idx="1"/>
          </p:nvPr>
        </p:nvSpPr>
        <p:spPr>
          <a:xfrm>
            <a:off x="381000" y="1142984"/>
            <a:ext cx="8382000" cy="4573560"/>
          </a:xfrm>
        </p:spPr>
        <p:txBody>
          <a:bodyPr/>
          <a:lstStyle/>
          <a:p>
            <a:r>
              <a:rPr lang="zh-TW" altLang="en-US" dirty="0" smtClean="0"/>
              <a:t>宣告變數並初始化</a:t>
            </a:r>
            <a:endParaRPr lang="en-US" altLang="zh-TW" dirty="0" smtClean="0"/>
          </a:p>
          <a:p>
            <a:endParaRPr lang="en-US" altLang="zh-TW" dirty="0" smtClean="0"/>
          </a:p>
          <a:p>
            <a:endParaRPr lang="en-US" altLang="zh-TW" dirty="0" smtClean="0"/>
          </a:p>
          <a:p>
            <a:r>
              <a:rPr lang="zh-TW" altLang="en-US" dirty="0" smtClean="0"/>
              <a:t>複合運算子</a:t>
            </a:r>
            <a:endParaRPr lang="en-US" altLang="zh-TW" dirty="0" smtClean="0"/>
          </a:p>
          <a:p>
            <a:pPr lvl="1"/>
            <a:r>
              <a:rPr lang="zh-TW" altLang="en-US" dirty="0" smtClean="0"/>
              <a:t>例如： </a:t>
            </a:r>
            <a:r>
              <a:rPr lang="en-US" altLang="zh-TW" dirty="0" smtClean="0"/>
              <a:t>+= </a:t>
            </a:r>
            <a:r>
              <a:rPr lang="zh-TW" altLang="en-US" dirty="0" smtClean="0"/>
              <a:t>、 </a:t>
            </a:r>
            <a:r>
              <a:rPr lang="en-US" altLang="zh-TW" dirty="0" smtClean="0"/>
              <a:t>-= </a:t>
            </a:r>
            <a:r>
              <a:rPr lang="zh-TW" altLang="en-US" dirty="0" smtClean="0"/>
              <a:t>、 </a:t>
            </a:r>
            <a:r>
              <a:rPr lang="en-US" altLang="zh-TW" dirty="0" smtClean="0"/>
              <a:t>*= </a:t>
            </a:r>
            <a:r>
              <a:rPr lang="zh-TW" altLang="en-US" dirty="0" smtClean="0"/>
              <a:t>、</a:t>
            </a:r>
            <a:r>
              <a:rPr lang="en-US" altLang="zh-TW" dirty="0" smtClean="0"/>
              <a:t>/= </a:t>
            </a:r>
            <a:r>
              <a:rPr lang="zh-TW" altLang="en-US" dirty="0" smtClean="0"/>
              <a:t>、</a:t>
            </a:r>
            <a:r>
              <a:rPr lang="en-US" altLang="zh-TW" dirty="0" smtClean="0"/>
              <a:t>%= </a:t>
            </a:r>
            <a:r>
              <a:rPr lang="zh-TW" altLang="en-US" dirty="0" smtClean="0"/>
              <a:t>等等</a:t>
            </a:r>
            <a:endParaRPr lang="en-US" altLang="zh-TW" dirty="0" smtClean="0"/>
          </a:p>
          <a:p>
            <a:pPr lvl="1"/>
            <a:endParaRPr lang="en-US" altLang="zh-TW" dirty="0" smtClean="0"/>
          </a:p>
          <a:p>
            <a:pPr lvl="1"/>
            <a:endParaRPr lang="en-US" altLang="zh-TW" dirty="0" smtClean="0"/>
          </a:p>
          <a:p>
            <a:r>
              <a:rPr lang="zh-TW" altLang="en-US" dirty="0" smtClean="0"/>
              <a:t>資料列建構函式</a:t>
            </a:r>
            <a:r>
              <a:rPr lang="en-US" altLang="zh-TW" dirty="0" smtClean="0"/>
              <a:t>(Row Constructors)</a:t>
            </a:r>
            <a:endParaRPr lang="zh-TW" altLang="en-US" dirty="0" smtClean="0"/>
          </a:p>
          <a:p>
            <a:pPr lvl="1"/>
            <a:r>
              <a:rPr lang="zh-TW" altLang="en-US" dirty="0" smtClean="0"/>
              <a:t>許在單一 </a:t>
            </a:r>
            <a:r>
              <a:rPr lang="en-US" altLang="zh-TW" dirty="0" smtClean="0"/>
              <a:t>INSERT </a:t>
            </a:r>
            <a:r>
              <a:rPr lang="zh-TW" altLang="en-US" dirty="0" smtClean="0"/>
              <a:t>陳述式內部使用多個值插入</a:t>
            </a:r>
            <a:endParaRPr lang="zh-TW" altLang="en-US" dirty="0"/>
          </a:p>
        </p:txBody>
      </p:sp>
      <p:sp>
        <p:nvSpPr>
          <p:cNvPr id="4" name="矩形 3"/>
          <p:cNvSpPr/>
          <p:nvPr/>
        </p:nvSpPr>
        <p:spPr bwMode="auto">
          <a:xfrm>
            <a:off x="1142976" y="1730349"/>
            <a:ext cx="7072362" cy="785818"/>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r>
              <a:rPr lang="en-US" altLang="zh-TW" sz="2400" dirty="0" smtClean="0">
                <a:solidFill>
                  <a:srgbClr val="FFFFFF"/>
                </a:solidFill>
                <a:effectLst>
                  <a:outerShdw blurRad="38100" dist="38100" dir="2700000" algn="tl">
                    <a:srgbClr val="000000">
                      <a:alpha val="43137"/>
                    </a:srgbClr>
                  </a:outerShdw>
                </a:effectLst>
                <a:latin typeface="Calibri" pitchFamily="34" charset="0"/>
              </a:rPr>
              <a:t>DECLARE @</a:t>
            </a:r>
            <a:r>
              <a:rPr lang="en-US" altLang="zh-TW" sz="2400" dirty="0" err="1" smtClean="0">
                <a:solidFill>
                  <a:srgbClr val="FFFFFF"/>
                </a:solidFill>
                <a:effectLst>
                  <a:outerShdw blurRad="38100" dist="38100" dir="2700000" algn="tl">
                    <a:srgbClr val="000000">
                      <a:alpha val="43137"/>
                    </a:srgbClr>
                  </a:outerShdw>
                </a:effectLst>
                <a:latin typeface="Calibri" pitchFamily="34" charset="0"/>
              </a:rPr>
              <a:t>i</a:t>
            </a:r>
            <a:r>
              <a:rPr lang="en-US" altLang="zh-TW" sz="2400" dirty="0" smtClean="0">
                <a:solidFill>
                  <a:srgbClr val="FFFFFF"/>
                </a:solidFill>
                <a:effectLst>
                  <a:outerShdw blurRad="38100" dist="38100" dir="2700000" algn="tl">
                    <a:srgbClr val="000000">
                      <a:alpha val="43137"/>
                    </a:srgbClr>
                  </a:outerShdw>
                </a:effectLst>
                <a:latin typeface="Calibri" pitchFamily="34" charset="0"/>
              </a:rPr>
              <a:t> INT=4;</a:t>
            </a:r>
            <a:endParaRPr lang="zh-TW" altLang="en-US" sz="24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5" name="矩形 4"/>
          <p:cNvSpPr/>
          <p:nvPr/>
        </p:nvSpPr>
        <p:spPr bwMode="auto">
          <a:xfrm>
            <a:off x="1142976" y="3730613"/>
            <a:ext cx="7072362" cy="785818"/>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r>
              <a:rPr lang="en-US" altLang="zh-TW" sz="2400" dirty="0" smtClean="0">
                <a:solidFill>
                  <a:srgbClr val="FFFFFF"/>
                </a:solidFill>
                <a:effectLst>
                  <a:outerShdw blurRad="38100" dist="38100" dir="2700000" algn="tl">
                    <a:srgbClr val="000000">
                      <a:alpha val="43137"/>
                    </a:srgbClr>
                  </a:outerShdw>
                </a:effectLst>
                <a:latin typeface="Calibri" pitchFamily="34" charset="0"/>
              </a:rPr>
              <a:t>SET @</a:t>
            </a:r>
            <a:r>
              <a:rPr lang="en-US" altLang="zh-TW" sz="2400" dirty="0" err="1" smtClean="0">
                <a:solidFill>
                  <a:srgbClr val="FFFFFF"/>
                </a:solidFill>
                <a:effectLst>
                  <a:outerShdw blurRad="38100" dist="38100" dir="2700000" algn="tl">
                    <a:srgbClr val="000000">
                      <a:alpha val="43137"/>
                    </a:srgbClr>
                  </a:outerShdw>
                </a:effectLst>
                <a:latin typeface="Calibri" pitchFamily="34" charset="0"/>
              </a:rPr>
              <a:t>i</a:t>
            </a:r>
            <a:r>
              <a:rPr lang="en-US" altLang="zh-TW" sz="2400" dirty="0" smtClean="0">
                <a:solidFill>
                  <a:srgbClr val="FFFFFF"/>
                </a:solidFill>
                <a:effectLst>
                  <a:outerShdw blurRad="38100" dist="38100" dir="2700000" algn="tl">
                    <a:srgbClr val="000000">
                      <a:alpha val="43137"/>
                    </a:srgbClr>
                  </a:outerShdw>
                </a:effectLst>
                <a:latin typeface="Calibri" pitchFamily="34" charset="0"/>
              </a:rPr>
              <a:t> += 1;</a:t>
            </a:r>
            <a:endParaRPr lang="zh-TW" altLang="en-US" sz="24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7" name="矩形 6"/>
          <p:cNvSpPr/>
          <p:nvPr/>
        </p:nvSpPr>
        <p:spPr bwMode="auto">
          <a:xfrm>
            <a:off x="1142976" y="5643602"/>
            <a:ext cx="7072362" cy="1000108"/>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r>
              <a:rPr lang="en-US" altLang="zh-TW" sz="2400" dirty="0" smtClean="0">
                <a:solidFill>
                  <a:srgbClr val="FFFFFF"/>
                </a:solidFill>
                <a:effectLst>
                  <a:outerShdw blurRad="38100" dist="38100" dir="2700000" algn="tl">
                    <a:srgbClr val="000000">
                      <a:alpha val="43137"/>
                    </a:srgbClr>
                  </a:outerShdw>
                </a:effectLst>
                <a:latin typeface="Calibri" pitchFamily="34" charset="0"/>
              </a:rPr>
              <a:t>DECLARE @t TABLE (id </a:t>
            </a:r>
            <a:r>
              <a:rPr lang="en-US" altLang="zh-TW" sz="2400" dirty="0" err="1" smtClean="0">
                <a:solidFill>
                  <a:srgbClr val="FFFFFF"/>
                </a:solidFill>
                <a:effectLst>
                  <a:outerShdw blurRad="38100" dist="38100" dir="2700000" algn="tl">
                    <a:srgbClr val="000000">
                      <a:alpha val="43137"/>
                    </a:srgbClr>
                  </a:outerShdw>
                </a:effectLst>
                <a:latin typeface="Calibri" pitchFamily="34" charset="0"/>
              </a:rPr>
              <a:t>int</a:t>
            </a:r>
            <a:r>
              <a:rPr lang="en-US" altLang="zh-TW" sz="2400" dirty="0" smtClean="0">
                <a:solidFill>
                  <a:srgbClr val="FFFFFF"/>
                </a:solidFill>
                <a:effectLst>
                  <a:outerShdw blurRad="38100" dist="38100" dir="2700000" algn="tl">
                    <a:srgbClr val="000000">
                      <a:alpha val="43137"/>
                    </a:srgbClr>
                  </a:outerShdw>
                </a:effectLst>
                <a:latin typeface="Calibri" pitchFamily="34" charset="0"/>
              </a:rPr>
              <a:t>, name </a:t>
            </a:r>
            <a:r>
              <a:rPr lang="en-US" altLang="zh-TW" sz="2400" dirty="0" err="1" smtClean="0">
                <a:solidFill>
                  <a:srgbClr val="FFFFFF"/>
                </a:solidFill>
                <a:effectLst>
                  <a:outerShdw blurRad="38100" dist="38100" dir="2700000" algn="tl">
                    <a:srgbClr val="000000">
                      <a:alpha val="43137"/>
                    </a:srgbClr>
                  </a:outerShdw>
                </a:effectLst>
                <a:latin typeface="Calibri" pitchFamily="34" charset="0"/>
              </a:rPr>
              <a:t>varchar</a:t>
            </a:r>
            <a:r>
              <a:rPr lang="en-US" altLang="zh-TW" sz="2400" dirty="0" smtClean="0">
                <a:solidFill>
                  <a:srgbClr val="FFFFFF"/>
                </a:solidFill>
                <a:effectLst>
                  <a:outerShdw blurRad="38100" dist="38100" dir="2700000" algn="tl">
                    <a:srgbClr val="000000">
                      <a:alpha val="43137"/>
                    </a:srgbClr>
                  </a:outerShdw>
                </a:effectLst>
                <a:latin typeface="Calibri" pitchFamily="34" charset="0"/>
              </a:rPr>
              <a:t>(20));</a:t>
            </a:r>
          </a:p>
          <a:p>
            <a:pPr defTabSz="914099" fontAlgn="base">
              <a:spcBef>
                <a:spcPct val="0"/>
              </a:spcBef>
              <a:spcAft>
                <a:spcPct val="0"/>
              </a:spcAft>
            </a:pPr>
            <a:r>
              <a:rPr lang="en-US" altLang="zh-TW" sz="2400" dirty="0" smtClean="0">
                <a:solidFill>
                  <a:srgbClr val="FFFFFF"/>
                </a:solidFill>
                <a:effectLst>
                  <a:outerShdw blurRad="38100" dist="38100" dir="2700000" algn="tl">
                    <a:srgbClr val="000000">
                      <a:alpha val="43137"/>
                    </a:srgbClr>
                  </a:outerShdw>
                </a:effectLst>
                <a:latin typeface="Calibri" pitchFamily="34" charset="0"/>
              </a:rPr>
              <a:t>INSERT INTO @t </a:t>
            </a:r>
          </a:p>
          <a:p>
            <a:pPr defTabSz="914099" fontAlgn="base">
              <a:spcBef>
                <a:spcPct val="0"/>
              </a:spcBef>
              <a:spcAft>
                <a:spcPct val="0"/>
              </a:spcAft>
            </a:pPr>
            <a:r>
              <a:rPr lang="en-US" altLang="zh-TW" sz="2400" dirty="0" smtClean="0">
                <a:solidFill>
                  <a:srgbClr val="FFFFFF"/>
                </a:solidFill>
                <a:effectLst>
                  <a:outerShdw blurRad="38100" dist="38100" dir="2700000" algn="tl">
                    <a:srgbClr val="000000">
                      <a:alpha val="43137"/>
                    </a:srgbClr>
                  </a:outerShdw>
                </a:effectLst>
                <a:latin typeface="Calibri" pitchFamily="34" charset="0"/>
              </a:rPr>
              <a:t>	VALUES (1, 'Fred'), (2, 'Jim'), (3, 'Sue');</a:t>
            </a:r>
          </a:p>
        </p:txBody>
      </p:sp>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資料表值參數</a:t>
            </a:r>
            <a:endParaRPr lang="zh-TW" altLang="en-US" dirty="0"/>
          </a:p>
        </p:txBody>
      </p:sp>
      <p:sp>
        <p:nvSpPr>
          <p:cNvPr id="3" name="內容版面配置區 2"/>
          <p:cNvSpPr>
            <a:spLocks noGrp="1"/>
          </p:cNvSpPr>
          <p:nvPr>
            <p:ph idx="1"/>
          </p:nvPr>
        </p:nvSpPr>
        <p:spPr>
          <a:xfrm>
            <a:off x="381000" y="1412875"/>
            <a:ext cx="8382000" cy="4382738"/>
          </a:xfrm>
        </p:spPr>
        <p:txBody>
          <a:bodyPr/>
          <a:lstStyle/>
          <a:p>
            <a:r>
              <a:rPr lang="zh-TW" altLang="en-US" dirty="0" smtClean="0"/>
              <a:t>資料表值參數</a:t>
            </a:r>
            <a:r>
              <a:rPr lang="en-US" altLang="zh-TW" dirty="0" smtClean="0"/>
              <a:t>(Table-Valued Parameters)</a:t>
            </a:r>
          </a:p>
          <a:p>
            <a:pPr lvl="1"/>
            <a:r>
              <a:rPr lang="zh-TW" altLang="en-US" dirty="0" smtClean="0"/>
              <a:t>新參數類型</a:t>
            </a:r>
            <a:endParaRPr lang="en-US" altLang="zh-TW" dirty="0" smtClean="0"/>
          </a:p>
          <a:p>
            <a:pPr lvl="2"/>
            <a:r>
              <a:rPr lang="zh-TW" altLang="en-US" dirty="0" smtClean="0"/>
              <a:t>使用者定義的資料表類型</a:t>
            </a:r>
            <a:endParaRPr lang="en-US" altLang="zh-TW" dirty="0" smtClean="0"/>
          </a:p>
          <a:p>
            <a:pPr lvl="1"/>
            <a:r>
              <a:rPr lang="zh-TW" altLang="en-US" dirty="0" smtClean="0"/>
              <a:t>使用資料表值參數，將多個資料列傳送到 </a:t>
            </a:r>
            <a:r>
              <a:rPr lang="en-US" altLang="zh-TW" dirty="0" smtClean="0"/>
              <a:t>Transact-SQL </a:t>
            </a:r>
            <a:r>
              <a:rPr lang="zh-TW" altLang="en-US" dirty="0" smtClean="0"/>
              <a:t>陳述式或常式 </a:t>
            </a:r>
            <a:r>
              <a:rPr lang="en-US" altLang="zh-TW" dirty="0" smtClean="0"/>
              <a:t>(</a:t>
            </a:r>
            <a:r>
              <a:rPr lang="zh-TW" altLang="en-US" dirty="0" smtClean="0"/>
              <a:t>如預存程序或函數</a:t>
            </a:r>
            <a:r>
              <a:rPr lang="en-US" altLang="zh-TW" dirty="0" smtClean="0"/>
              <a:t>)</a:t>
            </a:r>
            <a:r>
              <a:rPr lang="zh-TW" altLang="en-US" dirty="0" smtClean="0"/>
              <a:t>，而不需要建立暫存資料表或許多參數</a:t>
            </a:r>
            <a:endParaRPr lang="en-US" altLang="zh-TW" dirty="0" smtClean="0"/>
          </a:p>
          <a:p>
            <a:pPr lvl="1"/>
            <a:r>
              <a:rPr lang="zh-TW" altLang="en-US" dirty="0" smtClean="0"/>
              <a:t>類似於 </a:t>
            </a:r>
            <a:r>
              <a:rPr lang="en-US" altLang="zh-TW" dirty="0" smtClean="0"/>
              <a:t>OLE DB </a:t>
            </a:r>
            <a:r>
              <a:rPr lang="zh-TW" altLang="en-US" dirty="0" smtClean="0"/>
              <a:t>和 </a:t>
            </a:r>
            <a:r>
              <a:rPr lang="en-US" altLang="zh-TW" dirty="0" smtClean="0"/>
              <a:t>ODBC </a:t>
            </a:r>
            <a:r>
              <a:rPr lang="zh-TW" altLang="en-US" dirty="0" smtClean="0"/>
              <a:t>中的參數陣列，但是更加彈性，而且與 </a:t>
            </a:r>
            <a:r>
              <a:rPr lang="en-US" altLang="zh-TW" dirty="0" smtClean="0"/>
              <a:t>T-SQL </a:t>
            </a:r>
            <a:r>
              <a:rPr lang="zh-TW" altLang="en-US" dirty="0" smtClean="0"/>
              <a:t>緊密整合</a:t>
            </a:r>
            <a:endParaRPr lang="en-US" altLang="zh-TW" dirty="0" smtClean="0"/>
          </a:p>
          <a:p>
            <a:pPr lvl="1"/>
            <a:r>
              <a:rPr lang="zh-TW" altLang="en-US" dirty="0" smtClean="0"/>
              <a:t>以傳址方式將資料表值參數傳遞給常式</a:t>
            </a:r>
            <a:endParaRPr lang="en-US" altLang="zh-TW" dirty="0" smtClean="0"/>
          </a:p>
          <a:p>
            <a:pPr lvl="2"/>
            <a:r>
              <a:rPr lang="zh-TW" altLang="en-US" dirty="0" smtClean="0"/>
              <a:t>無需額外再產生資料副本</a:t>
            </a:r>
            <a:endParaRPr lang="zh-TW" altLang="en-US" dirty="0"/>
          </a:p>
        </p:txBody>
      </p:sp>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資料表類型</a:t>
            </a:r>
            <a:r>
              <a:rPr altLang="zh-TW" dirty="0" smtClean="0"/>
              <a:t>(Table Type)</a:t>
            </a:r>
            <a:endParaRPr lang="zh-TW" altLang="en-US" dirty="0"/>
          </a:p>
        </p:txBody>
      </p:sp>
      <p:sp>
        <p:nvSpPr>
          <p:cNvPr id="3" name="內容版面配置區 2"/>
          <p:cNvSpPr>
            <a:spLocks noGrp="1"/>
          </p:cNvSpPr>
          <p:nvPr>
            <p:ph idx="1"/>
          </p:nvPr>
        </p:nvSpPr>
        <p:spPr>
          <a:xfrm>
            <a:off x="381000" y="1412875"/>
            <a:ext cx="8382000" cy="4136517"/>
          </a:xfrm>
        </p:spPr>
        <p:txBody>
          <a:bodyPr/>
          <a:lstStyle/>
          <a:p>
            <a:r>
              <a:rPr lang="zh-TW" altLang="en-US" dirty="0" smtClean="0"/>
              <a:t>既有的資料表變數</a:t>
            </a:r>
            <a:endParaRPr lang="en-US" altLang="zh-TW" dirty="0" smtClean="0"/>
          </a:p>
          <a:p>
            <a:endParaRPr lang="en-US" altLang="zh-TW" dirty="0" smtClean="0"/>
          </a:p>
          <a:p>
            <a:endParaRPr lang="en-US" altLang="zh-TW" dirty="0" smtClean="0"/>
          </a:p>
          <a:p>
            <a:r>
              <a:rPr lang="en-US" altLang="zh-TW" dirty="0" smtClean="0"/>
              <a:t>SQL Server 2008 </a:t>
            </a:r>
            <a:r>
              <a:rPr lang="zh-TW" altLang="en-US" dirty="0" smtClean="0"/>
              <a:t>增加了強型別資料表變數</a:t>
            </a:r>
            <a:r>
              <a:rPr lang="en-US" altLang="zh-TW" dirty="0" smtClean="0"/>
              <a:t>(strongly typed table variables)</a:t>
            </a:r>
          </a:p>
          <a:p>
            <a:endParaRPr lang="en-US" altLang="zh-TW" dirty="0" smtClean="0"/>
          </a:p>
          <a:p>
            <a:endParaRPr lang="en-US" altLang="zh-TW" dirty="0" smtClean="0"/>
          </a:p>
          <a:p>
            <a:endParaRPr lang="zh-TW" altLang="en-US" dirty="0"/>
          </a:p>
        </p:txBody>
      </p:sp>
      <p:sp>
        <p:nvSpPr>
          <p:cNvPr id="4" name="矩形 3"/>
          <p:cNvSpPr/>
          <p:nvPr/>
        </p:nvSpPr>
        <p:spPr bwMode="auto">
          <a:xfrm>
            <a:off x="1142976" y="2000240"/>
            <a:ext cx="7072362" cy="785818"/>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r>
              <a:rPr lang="en-US" altLang="zh-TW" sz="2400" dirty="0" smtClean="0">
                <a:solidFill>
                  <a:srgbClr val="FFFFFF"/>
                </a:solidFill>
                <a:effectLst>
                  <a:outerShdw blurRad="38100" dist="38100" dir="2700000" algn="tl">
                    <a:srgbClr val="000000">
                      <a:alpha val="43137"/>
                    </a:srgbClr>
                  </a:outerShdw>
                </a:effectLst>
                <a:latin typeface="Calibri" pitchFamily="34" charset="0"/>
              </a:rPr>
              <a:t>DECLARE @t TABLE(</a:t>
            </a:r>
            <a:r>
              <a:rPr lang="en-US" altLang="zh-TW" sz="2400" dirty="0" err="1" smtClean="0">
                <a:solidFill>
                  <a:srgbClr val="FFFFFF"/>
                </a:solidFill>
                <a:effectLst>
                  <a:outerShdw blurRad="38100" dist="38100" dir="2700000" algn="tl">
                    <a:srgbClr val="000000">
                      <a:alpha val="43137"/>
                    </a:srgbClr>
                  </a:outerShdw>
                </a:effectLst>
                <a:latin typeface="Calibri" pitchFamily="34" charset="0"/>
              </a:rPr>
              <a:t>uid</a:t>
            </a:r>
            <a:r>
              <a:rPr lang="en-US" altLang="zh-TW" sz="2400" dirty="0" smtClean="0">
                <a:solidFill>
                  <a:srgbClr val="FFFFFF"/>
                </a:solidFill>
                <a:effectLst>
                  <a:outerShdw blurRad="38100" dist="38100" dir="2700000" algn="tl">
                    <a:srgbClr val="000000">
                      <a:alpha val="43137"/>
                    </a:srgbClr>
                  </a:outerShdw>
                </a:effectLst>
                <a:latin typeface="Calibri" pitchFamily="34" charset="0"/>
              </a:rPr>
              <a:t> </a:t>
            </a:r>
            <a:r>
              <a:rPr lang="en-US" altLang="zh-TW" sz="2400" dirty="0" err="1" smtClean="0">
                <a:solidFill>
                  <a:srgbClr val="FFFFFF"/>
                </a:solidFill>
                <a:effectLst>
                  <a:outerShdw blurRad="38100" dist="38100" dir="2700000" algn="tl">
                    <a:srgbClr val="000000">
                      <a:alpha val="43137"/>
                    </a:srgbClr>
                  </a:outerShdw>
                </a:effectLst>
                <a:latin typeface="Calibri" pitchFamily="34" charset="0"/>
              </a:rPr>
              <a:t>int</a:t>
            </a:r>
            <a:r>
              <a:rPr lang="en-US" altLang="zh-TW" sz="2400" dirty="0" smtClean="0">
                <a:solidFill>
                  <a:srgbClr val="FFFFFF"/>
                </a:solidFill>
                <a:effectLst>
                  <a:outerShdw blurRad="38100" dist="38100" dir="2700000" algn="tl">
                    <a:srgbClr val="000000">
                      <a:alpha val="43137"/>
                    </a:srgbClr>
                  </a:outerShdw>
                </a:effectLst>
                <a:latin typeface="Calibri" pitchFamily="34" charset="0"/>
              </a:rPr>
              <a:t>);</a:t>
            </a:r>
            <a:endParaRPr lang="zh-TW" altLang="en-US" sz="24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5" name="矩形 4"/>
          <p:cNvSpPr/>
          <p:nvPr/>
        </p:nvSpPr>
        <p:spPr bwMode="auto">
          <a:xfrm>
            <a:off x="1142976" y="4071942"/>
            <a:ext cx="7072362" cy="1214446"/>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r>
              <a:rPr lang="en-US" altLang="zh-TW" sz="2400" dirty="0" smtClean="0">
                <a:solidFill>
                  <a:srgbClr val="FFFFFF"/>
                </a:solidFill>
                <a:effectLst>
                  <a:outerShdw blurRad="38100" dist="38100" dir="2700000" algn="tl">
                    <a:srgbClr val="000000">
                      <a:alpha val="43137"/>
                    </a:srgbClr>
                  </a:outerShdw>
                </a:effectLst>
                <a:latin typeface="Calibri" pitchFamily="34" charset="0"/>
              </a:rPr>
              <a:t>CREATE TYPE </a:t>
            </a:r>
            <a:r>
              <a:rPr lang="en-US" altLang="zh-TW" sz="2400" dirty="0" err="1" smtClean="0">
                <a:solidFill>
                  <a:srgbClr val="FFFFFF"/>
                </a:solidFill>
                <a:effectLst>
                  <a:outerShdw blurRad="38100" dist="38100" dir="2700000" algn="tl">
                    <a:srgbClr val="000000">
                      <a:alpha val="43137"/>
                    </a:srgbClr>
                  </a:outerShdw>
                </a:effectLst>
                <a:latin typeface="Calibri" pitchFamily="34" charset="0"/>
              </a:rPr>
              <a:t>mytab</a:t>
            </a:r>
            <a:r>
              <a:rPr lang="en-US" altLang="zh-TW" sz="2400" dirty="0" smtClean="0">
                <a:solidFill>
                  <a:srgbClr val="FFFFFF"/>
                </a:solidFill>
                <a:effectLst>
                  <a:outerShdw blurRad="38100" dist="38100" dir="2700000" algn="tl">
                    <a:srgbClr val="000000">
                      <a:alpha val="43137"/>
                    </a:srgbClr>
                  </a:outerShdw>
                </a:effectLst>
                <a:latin typeface="Calibri" pitchFamily="34" charset="0"/>
              </a:rPr>
              <a:t> AS TABLE(</a:t>
            </a:r>
            <a:r>
              <a:rPr lang="en-US" altLang="zh-TW" sz="2400" dirty="0" err="1" smtClean="0">
                <a:solidFill>
                  <a:srgbClr val="FFFFFF"/>
                </a:solidFill>
                <a:effectLst>
                  <a:outerShdw blurRad="38100" dist="38100" dir="2700000" algn="tl">
                    <a:srgbClr val="000000">
                      <a:alpha val="43137"/>
                    </a:srgbClr>
                  </a:outerShdw>
                </a:effectLst>
                <a:latin typeface="Calibri" pitchFamily="34" charset="0"/>
              </a:rPr>
              <a:t>uid</a:t>
            </a:r>
            <a:r>
              <a:rPr lang="en-US" altLang="zh-TW" sz="2400" dirty="0" smtClean="0">
                <a:solidFill>
                  <a:srgbClr val="FFFFFF"/>
                </a:solidFill>
                <a:effectLst>
                  <a:outerShdw blurRad="38100" dist="38100" dir="2700000" algn="tl">
                    <a:srgbClr val="000000">
                      <a:alpha val="43137"/>
                    </a:srgbClr>
                  </a:outerShdw>
                </a:effectLst>
                <a:latin typeface="Calibri" pitchFamily="34" charset="0"/>
              </a:rPr>
              <a:t> </a:t>
            </a:r>
            <a:r>
              <a:rPr lang="en-US" altLang="zh-TW" sz="2400" dirty="0" err="1" smtClean="0">
                <a:solidFill>
                  <a:srgbClr val="FFFFFF"/>
                </a:solidFill>
                <a:effectLst>
                  <a:outerShdw blurRad="38100" dist="38100" dir="2700000" algn="tl">
                    <a:srgbClr val="000000">
                      <a:alpha val="43137"/>
                    </a:srgbClr>
                  </a:outerShdw>
                </a:effectLst>
                <a:latin typeface="Calibri" pitchFamily="34" charset="0"/>
              </a:rPr>
              <a:t>int</a:t>
            </a:r>
            <a:r>
              <a:rPr lang="en-US" altLang="zh-TW" sz="2400" dirty="0" smtClean="0">
                <a:solidFill>
                  <a:srgbClr val="FFFFFF"/>
                </a:solidFill>
                <a:effectLst>
                  <a:outerShdw blurRad="38100" dist="38100" dir="2700000" algn="tl">
                    <a:srgbClr val="000000">
                      <a:alpha val="43137"/>
                    </a:srgbClr>
                  </a:outerShdw>
                </a:effectLst>
                <a:latin typeface="Calibri" pitchFamily="34" charset="0"/>
              </a:rPr>
              <a:t>);</a:t>
            </a:r>
          </a:p>
          <a:p>
            <a:pPr defTabSz="914099" fontAlgn="base">
              <a:spcBef>
                <a:spcPct val="0"/>
              </a:spcBef>
              <a:spcAft>
                <a:spcPct val="0"/>
              </a:spcAft>
            </a:pPr>
            <a:r>
              <a:rPr lang="en-US" altLang="zh-TW" sz="2400" dirty="0" smtClean="0">
                <a:solidFill>
                  <a:srgbClr val="FFFFFF"/>
                </a:solidFill>
                <a:effectLst>
                  <a:outerShdw blurRad="38100" dist="38100" dir="2700000" algn="tl">
                    <a:srgbClr val="000000">
                      <a:alpha val="43137"/>
                    </a:srgbClr>
                  </a:outerShdw>
                </a:effectLst>
                <a:latin typeface="Calibri" pitchFamily="34" charset="0"/>
              </a:rPr>
              <a:t>DECLARE @t </a:t>
            </a:r>
            <a:r>
              <a:rPr lang="en-US" altLang="zh-TW" sz="2400" dirty="0" err="1" smtClean="0">
                <a:solidFill>
                  <a:srgbClr val="FFFFFF"/>
                </a:solidFill>
                <a:effectLst>
                  <a:outerShdw blurRad="38100" dist="38100" dir="2700000" algn="tl">
                    <a:srgbClr val="000000">
                      <a:alpha val="43137"/>
                    </a:srgbClr>
                  </a:outerShdw>
                </a:effectLst>
                <a:latin typeface="Calibri" pitchFamily="34" charset="0"/>
              </a:rPr>
              <a:t>mytab</a:t>
            </a:r>
            <a:r>
              <a:rPr lang="en-US" altLang="zh-TW" sz="2400" dirty="0" smtClean="0">
                <a:solidFill>
                  <a:srgbClr val="FFFFFF"/>
                </a:solidFill>
                <a:effectLst>
                  <a:outerShdw blurRad="38100" dist="38100" dir="2700000" algn="tl">
                    <a:srgbClr val="000000">
                      <a:alpha val="43137"/>
                    </a:srgbClr>
                  </a:outerShdw>
                </a:effectLst>
                <a:latin typeface="Calibri" pitchFamily="34" charset="0"/>
              </a:rPr>
              <a:t>;</a:t>
            </a:r>
            <a:endParaRPr lang="zh-TW" altLang="en-US" sz="2400" dirty="0" smtClean="0">
              <a:solidFill>
                <a:srgbClr val="FFFFFF"/>
              </a:solidFill>
              <a:effectLst>
                <a:outerShdw blurRad="38100" dist="38100" dir="2700000" algn="tl">
                  <a:srgbClr val="000000">
                    <a:alpha val="43137"/>
                  </a:srgbClr>
                </a:outerShdw>
              </a:effectLst>
              <a:latin typeface="Calibri" pitchFamily="34" charset="0"/>
            </a:endParaRP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新增強的 </a:t>
            </a:r>
            <a:r>
              <a:rPr altLang="zh-TW" dirty="0" smtClean="0"/>
              <a:t>Management Studio</a:t>
            </a:r>
            <a:endParaRPr lang="zh-TW" altLang="en-US" dirty="0"/>
          </a:p>
        </p:txBody>
      </p:sp>
      <p:sp>
        <p:nvSpPr>
          <p:cNvPr id="3" name="內容版面配置區 2"/>
          <p:cNvSpPr>
            <a:spLocks noGrp="1"/>
          </p:cNvSpPr>
          <p:nvPr>
            <p:ph idx="1"/>
          </p:nvPr>
        </p:nvSpPr>
        <p:spPr>
          <a:xfrm>
            <a:off x="381000" y="1412875"/>
            <a:ext cx="8382000" cy="4388894"/>
          </a:xfrm>
        </p:spPr>
        <p:txBody>
          <a:bodyPr/>
          <a:lstStyle/>
          <a:p>
            <a:r>
              <a:rPr lang="zh-TW" altLang="en-US" dirty="0" smtClean="0"/>
              <a:t>自動完成文字 </a:t>
            </a:r>
            <a:r>
              <a:rPr lang="en-US" altLang="zh-TW" dirty="0" smtClean="0"/>
              <a:t>(IntelliSense)</a:t>
            </a:r>
            <a:r>
              <a:rPr lang="zh-TW" altLang="en-US" dirty="0" smtClean="0"/>
              <a:t>、語法正確性檢查</a:t>
            </a:r>
          </a:p>
          <a:p>
            <a:r>
              <a:rPr lang="zh-TW" altLang="en-US" dirty="0" smtClean="0"/>
              <a:t>直接在 </a:t>
            </a:r>
            <a:r>
              <a:rPr lang="en-US" altLang="zh-TW" dirty="0" smtClean="0"/>
              <a:t>Management Studio </a:t>
            </a:r>
            <a:r>
              <a:rPr lang="zh-TW" altLang="en-US" dirty="0" smtClean="0"/>
              <a:t>單步除錯 </a:t>
            </a:r>
            <a:r>
              <a:rPr lang="en-US" altLang="zh-TW" dirty="0" smtClean="0"/>
              <a:t>T-SQL </a:t>
            </a:r>
          </a:p>
          <a:p>
            <a:r>
              <a:rPr lang="zh-TW" altLang="en-US" dirty="0" smtClean="0"/>
              <a:t>組態伺服器</a:t>
            </a:r>
            <a:endParaRPr lang="en-US" altLang="zh-TW" dirty="0" smtClean="0"/>
          </a:p>
          <a:p>
            <a:pPr lvl="1"/>
            <a:r>
              <a:rPr lang="zh-TW" altLang="en-US" dirty="0" smtClean="0"/>
              <a:t>同時對多台伺服器執行 </a:t>
            </a:r>
            <a:r>
              <a:rPr lang="en-US" altLang="zh-TW" dirty="0" smtClean="0"/>
              <a:t>T-SQL </a:t>
            </a:r>
            <a:r>
              <a:rPr lang="zh-TW" altLang="en-US" dirty="0" smtClean="0"/>
              <a:t>語法</a:t>
            </a:r>
          </a:p>
          <a:p>
            <a:r>
              <a:rPr lang="zh-TW" altLang="en-US" dirty="0" smtClean="0"/>
              <a:t>在物件總管詳細資料視窗可以直接搜尋物件</a:t>
            </a:r>
            <a:endParaRPr lang="en-US" altLang="zh-TW" dirty="0" smtClean="0"/>
          </a:p>
          <a:p>
            <a:r>
              <a:rPr lang="en-US" altLang="zh-TW" dirty="0" err="1" smtClean="0"/>
              <a:t>Powershell</a:t>
            </a:r>
            <a:endParaRPr lang="en-US" altLang="zh-TW" dirty="0" smtClean="0"/>
          </a:p>
          <a:p>
            <a:pPr lvl="1"/>
            <a:r>
              <a:rPr lang="zh-TW" altLang="en-US" dirty="0" smtClean="0"/>
              <a:t>整合 </a:t>
            </a:r>
            <a:r>
              <a:rPr lang="en-US" altLang="zh-TW" dirty="0" smtClean="0"/>
              <a:t>Windows </a:t>
            </a:r>
            <a:r>
              <a:rPr lang="zh-TW" altLang="en-US" dirty="0" smtClean="0"/>
              <a:t>管理指令碼與 </a:t>
            </a:r>
            <a:r>
              <a:rPr lang="en-US" altLang="zh-TW" dirty="0" smtClean="0"/>
              <a:t>SQL Server </a:t>
            </a:r>
            <a:r>
              <a:rPr lang="zh-TW" altLang="en-US" dirty="0" smtClean="0"/>
              <a:t>管理物件 </a:t>
            </a:r>
            <a:r>
              <a:rPr lang="en-US" altLang="zh-TW" dirty="0" smtClean="0"/>
              <a:t>(SMO)</a:t>
            </a:r>
            <a:endParaRPr lang="zh-TW" altLang="en-US" dirty="0" smtClean="0"/>
          </a:p>
        </p:txBody>
      </p:sp>
    </p:spTree>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資料表變數僅用於輸入資料</a:t>
            </a:r>
            <a:endParaRPr lang="zh-TW" altLang="en-US" dirty="0"/>
          </a:p>
        </p:txBody>
      </p:sp>
      <p:sp>
        <p:nvSpPr>
          <p:cNvPr id="4" name="內容版面配置區 2"/>
          <p:cNvSpPr>
            <a:spLocks noGrp="1"/>
          </p:cNvSpPr>
          <p:nvPr>
            <p:ph idx="1"/>
          </p:nvPr>
        </p:nvSpPr>
        <p:spPr>
          <a:xfrm>
            <a:off x="381000" y="1412875"/>
            <a:ext cx="8382000" cy="4555093"/>
          </a:xfrm>
        </p:spPr>
        <p:txBody>
          <a:bodyPr/>
          <a:lstStyle/>
          <a:p>
            <a:r>
              <a:rPr lang="zh-TW" altLang="en-US" dirty="0" smtClean="0"/>
              <a:t>宣告與初始化資料表變數 </a:t>
            </a:r>
            <a:endParaRPr lang="en-US" altLang="zh-TW" dirty="0" smtClean="0"/>
          </a:p>
          <a:p>
            <a:endParaRPr lang="en-US" altLang="zh-TW" dirty="0" smtClean="0"/>
          </a:p>
          <a:p>
            <a:endParaRPr lang="en-US" altLang="zh-TW" dirty="0" smtClean="0"/>
          </a:p>
          <a:p>
            <a:endParaRPr lang="en-US" altLang="zh-TW" dirty="0" smtClean="0"/>
          </a:p>
          <a:p>
            <a:r>
              <a:rPr lang="zh-TW" altLang="en-US" dirty="0" smtClean="0"/>
              <a:t>預存程序必須使用 </a:t>
            </a:r>
            <a:r>
              <a:rPr lang="en-US" altLang="zh-TW" dirty="0" smtClean="0"/>
              <a:t>READONLY </a:t>
            </a:r>
            <a:r>
              <a:rPr lang="zh-TW" altLang="en-US" dirty="0" smtClean="0"/>
              <a:t>宣告</a:t>
            </a:r>
            <a:endParaRPr lang="en-US" altLang="zh-TW" dirty="0" smtClean="0"/>
          </a:p>
          <a:p>
            <a:pPr lvl="1"/>
            <a:r>
              <a:rPr lang="zh-TW" altLang="en-US" dirty="0" smtClean="0"/>
              <a:t>指示無法更新或修改。使用者定義資料表類型，必須指定 </a:t>
            </a:r>
            <a:r>
              <a:rPr lang="en-US" altLang="zh-TW" dirty="0" smtClean="0"/>
              <a:t>READONLY</a:t>
            </a:r>
          </a:p>
          <a:p>
            <a:endParaRPr lang="en-US" altLang="zh-TW" dirty="0" smtClean="0"/>
          </a:p>
          <a:p>
            <a:endParaRPr lang="zh-TW" altLang="en-US" dirty="0"/>
          </a:p>
        </p:txBody>
      </p:sp>
      <p:sp>
        <p:nvSpPr>
          <p:cNvPr id="5" name="矩形 4"/>
          <p:cNvSpPr/>
          <p:nvPr/>
        </p:nvSpPr>
        <p:spPr bwMode="auto">
          <a:xfrm>
            <a:off x="1142976" y="1928802"/>
            <a:ext cx="7072362" cy="1428760"/>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r>
              <a:rPr lang="en-US" altLang="zh-TW" sz="2400" dirty="0" smtClean="0">
                <a:solidFill>
                  <a:srgbClr val="FFFFFF"/>
                </a:solidFill>
                <a:effectLst>
                  <a:outerShdw blurRad="38100" dist="38100" dir="2700000" algn="tl">
                    <a:srgbClr val="000000">
                      <a:alpha val="43137"/>
                    </a:srgbClr>
                  </a:outerShdw>
                </a:effectLst>
                <a:latin typeface="Calibri" pitchFamily="34" charset="0"/>
                <a:ea typeface="微軟正黑體" pitchFamily="34" charset="-120"/>
              </a:rPr>
              <a:t>DECLARE @t </a:t>
            </a:r>
            <a:r>
              <a:rPr lang="en-US" altLang="zh-TW" sz="2400" dirty="0" err="1" smtClean="0">
                <a:solidFill>
                  <a:srgbClr val="FFFFFF"/>
                </a:solidFill>
                <a:effectLst>
                  <a:outerShdw blurRad="38100" dist="38100" dir="2700000" algn="tl">
                    <a:srgbClr val="000000">
                      <a:alpha val="43137"/>
                    </a:srgbClr>
                  </a:outerShdw>
                </a:effectLst>
                <a:latin typeface="Calibri" pitchFamily="34" charset="0"/>
                <a:ea typeface="微軟正黑體" pitchFamily="34" charset="-120"/>
              </a:rPr>
              <a:t>mytab</a:t>
            </a:r>
            <a:r>
              <a:rPr lang="en-US" altLang="zh-TW" sz="2400" dirty="0" smtClean="0">
                <a:solidFill>
                  <a:srgbClr val="FFFFFF"/>
                </a:solidFill>
                <a:effectLst>
                  <a:outerShdw blurRad="38100" dist="38100" dir="2700000" algn="tl">
                    <a:srgbClr val="000000">
                      <a:alpha val="43137"/>
                    </a:srgbClr>
                  </a:outerShdw>
                </a:effectLst>
                <a:latin typeface="Calibri" pitchFamily="34" charset="0"/>
                <a:ea typeface="微軟正黑體" pitchFamily="34" charset="-120"/>
              </a:rPr>
              <a:t>;</a:t>
            </a:r>
          </a:p>
          <a:p>
            <a:pPr defTabSz="914099" fontAlgn="base">
              <a:spcBef>
                <a:spcPct val="0"/>
              </a:spcBef>
              <a:spcAft>
                <a:spcPct val="0"/>
              </a:spcAft>
            </a:pPr>
            <a:r>
              <a:rPr lang="en-US" altLang="zh-TW" sz="2400" dirty="0" smtClean="0">
                <a:solidFill>
                  <a:srgbClr val="FFFFFF"/>
                </a:solidFill>
                <a:effectLst>
                  <a:outerShdw blurRad="38100" dist="38100" dir="2700000" algn="tl">
                    <a:srgbClr val="000000">
                      <a:alpha val="43137"/>
                    </a:srgbClr>
                  </a:outerShdw>
                </a:effectLst>
                <a:latin typeface="Calibri" pitchFamily="34" charset="0"/>
                <a:ea typeface="微軟正黑體" pitchFamily="34" charset="-120"/>
              </a:rPr>
              <a:t>INSERT @t VALUES(1),(2),(3);</a:t>
            </a:r>
          </a:p>
          <a:p>
            <a:pPr defTabSz="914099" fontAlgn="base">
              <a:spcBef>
                <a:spcPct val="0"/>
              </a:spcBef>
              <a:spcAft>
                <a:spcPct val="0"/>
              </a:spcAft>
            </a:pPr>
            <a:r>
              <a:rPr lang="en-US" altLang="zh-TW" sz="2400" dirty="0" smtClean="0">
                <a:solidFill>
                  <a:srgbClr val="FFFFFF"/>
                </a:solidFill>
                <a:effectLst>
                  <a:outerShdw blurRad="38100" dist="38100" dir="2700000" algn="tl">
                    <a:srgbClr val="000000">
                      <a:alpha val="43137"/>
                    </a:srgbClr>
                  </a:outerShdw>
                </a:effectLst>
                <a:latin typeface="Calibri" pitchFamily="34" charset="0"/>
                <a:ea typeface="微軟正黑體" pitchFamily="34" charset="-120"/>
              </a:rPr>
              <a:t>EXEC </a:t>
            </a:r>
            <a:r>
              <a:rPr lang="en-US" altLang="zh-TW" sz="2400" dirty="0" err="1" smtClean="0">
                <a:solidFill>
                  <a:srgbClr val="FFFFFF"/>
                </a:solidFill>
                <a:effectLst>
                  <a:outerShdw blurRad="38100" dist="38100" dir="2700000" algn="tl">
                    <a:srgbClr val="000000">
                      <a:alpha val="43137"/>
                    </a:srgbClr>
                  </a:outerShdw>
                </a:effectLst>
                <a:latin typeface="Calibri" pitchFamily="34" charset="0"/>
                <a:ea typeface="微軟正黑體" pitchFamily="34" charset="-120"/>
              </a:rPr>
              <a:t>myproc</a:t>
            </a:r>
            <a:r>
              <a:rPr lang="en-US" altLang="zh-TW" sz="2400" dirty="0" smtClean="0">
                <a:solidFill>
                  <a:srgbClr val="FFFFFF"/>
                </a:solidFill>
                <a:effectLst>
                  <a:outerShdw blurRad="38100" dist="38100" dir="2700000" algn="tl">
                    <a:srgbClr val="000000">
                      <a:alpha val="43137"/>
                    </a:srgbClr>
                  </a:outerShdw>
                </a:effectLst>
                <a:latin typeface="Calibri" pitchFamily="34" charset="0"/>
                <a:ea typeface="微軟正黑體" pitchFamily="34" charset="-120"/>
              </a:rPr>
              <a:t> @t;</a:t>
            </a:r>
            <a:endParaRPr lang="zh-TW" altLang="en-US" sz="2400" dirty="0" smtClean="0">
              <a:solidFill>
                <a:srgbClr val="FFFFFF"/>
              </a:solidFill>
              <a:effectLst>
                <a:outerShdw blurRad="38100" dist="38100" dir="2700000" algn="tl">
                  <a:srgbClr val="000000">
                    <a:alpha val="43137"/>
                  </a:srgbClr>
                </a:outerShdw>
              </a:effectLst>
              <a:latin typeface="Calibri" pitchFamily="34" charset="0"/>
              <a:ea typeface="微軟正黑體" pitchFamily="34" charset="-120"/>
            </a:endParaRPr>
          </a:p>
        </p:txBody>
      </p:sp>
      <p:sp>
        <p:nvSpPr>
          <p:cNvPr id="6" name="矩形 5"/>
          <p:cNvSpPr/>
          <p:nvPr/>
        </p:nvSpPr>
        <p:spPr bwMode="auto">
          <a:xfrm>
            <a:off x="1142976" y="4857760"/>
            <a:ext cx="7072362" cy="1928802"/>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r>
              <a:rPr lang="en-US" altLang="zh-TW" sz="2400" dirty="0" smtClean="0">
                <a:solidFill>
                  <a:srgbClr val="FFFFFF"/>
                </a:solidFill>
                <a:effectLst>
                  <a:outerShdw blurRad="38100" dist="38100" dir="2700000" algn="tl">
                    <a:srgbClr val="000000">
                      <a:alpha val="43137"/>
                    </a:srgbClr>
                  </a:outerShdw>
                </a:effectLst>
                <a:latin typeface="Calibri" pitchFamily="34" charset="0"/>
                <a:ea typeface="微軟正黑體" pitchFamily="34" charset="-120"/>
              </a:rPr>
              <a:t>CREATE PROC </a:t>
            </a:r>
            <a:r>
              <a:rPr lang="en-US" altLang="zh-TW" sz="2400" dirty="0" err="1" smtClean="0">
                <a:solidFill>
                  <a:srgbClr val="FFFFFF"/>
                </a:solidFill>
                <a:effectLst>
                  <a:outerShdw blurRad="38100" dist="38100" dir="2700000" algn="tl">
                    <a:srgbClr val="000000">
                      <a:alpha val="43137"/>
                    </a:srgbClr>
                  </a:outerShdw>
                </a:effectLst>
                <a:latin typeface="Calibri" pitchFamily="34" charset="0"/>
                <a:ea typeface="微軟正黑體" pitchFamily="34" charset="-120"/>
              </a:rPr>
              <a:t>usetable</a:t>
            </a:r>
            <a:r>
              <a:rPr lang="en-US" altLang="zh-TW" sz="2400" dirty="0" smtClean="0">
                <a:solidFill>
                  <a:srgbClr val="FFFFFF"/>
                </a:solidFill>
                <a:effectLst>
                  <a:outerShdw blurRad="38100" dist="38100" dir="2700000" algn="tl">
                    <a:srgbClr val="000000">
                      <a:alpha val="43137"/>
                    </a:srgbClr>
                  </a:outerShdw>
                </a:effectLst>
                <a:latin typeface="Calibri" pitchFamily="34" charset="0"/>
                <a:ea typeface="微軟正黑體" pitchFamily="34" charset="-120"/>
              </a:rPr>
              <a:t> </a:t>
            </a:r>
          </a:p>
          <a:p>
            <a:pPr defTabSz="914099" fontAlgn="base">
              <a:spcBef>
                <a:spcPct val="0"/>
              </a:spcBef>
              <a:spcAft>
                <a:spcPct val="0"/>
              </a:spcAft>
            </a:pPr>
            <a:r>
              <a:rPr lang="en-US" altLang="zh-TW" sz="2400" dirty="0" smtClean="0">
                <a:solidFill>
                  <a:srgbClr val="FFFFFF"/>
                </a:solidFill>
                <a:effectLst>
                  <a:outerShdw blurRad="38100" dist="38100" dir="2700000" algn="tl">
                    <a:srgbClr val="000000">
                      <a:alpha val="43137"/>
                    </a:srgbClr>
                  </a:outerShdw>
                </a:effectLst>
                <a:latin typeface="Calibri" pitchFamily="34" charset="0"/>
                <a:ea typeface="微軟正黑體" pitchFamily="34" charset="-120"/>
              </a:rPr>
              <a:t>	(@t </a:t>
            </a:r>
            <a:r>
              <a:rPr lang="en-US" altLang="zh-TW" sz="2400" dirty="0" err="1" smtClean="0">
                <a:solidFill>
                  <a:srgbClr val="FFFFFF"/>
                </a:solidFill>
                <a:effectLst>
                  <a:outerShdw blurRad="38100" dist="38100" dir="2700000" algn="tl">
                    <a:srgbClr val="000000">
                      <a:alpha val="43137"/>
                    </a:srgbClr>
                  </a:outerShdw>
                </a:effectLst>
                <a:latin typeface="Calibri" pitchFamily="34" charset="0"/>
                <a:ea typeface="微軟正黑體" pitchFamily="34" charset="-120"/>
              </a:rPr>
              <a:t>mytab</a:t>
            </a:r>
            <a:r>
              <a:rPr lang="en-US" altLang="zh-TW" sz="2400" dirty="0" smtClean="0">
                <a:solidFill>
                  <a:srgbClr val="FFFFFF"/>
                </a:solidFill>
                <a:effectLst>
                  <a:outerShdw blurRad="38100" dist="38100" dir="2700000" algn="tl">
                    <a:srgbClr val="000000">
                      <a:alpha val="43137"/>
                    </a:srgbClr>
                  </a:outerShdw>
                </a:effectLst>
                <a:latin typeface="Calibri" pitchFamily="34" charset="0"/>
                <a:ea typeface="微軟正黑體" pitchFamily="34" charset="-120"/>
              </a:rPr>
              <a:t> </a:t>
            </a:r>
            <a:r>
              <a:rPr lang="en-US" altLang="zh-TW" sz="2000" dirty="0" smtClean="0">
                <a:solidFill>
                  <a:srgbClr val="FF9D17"/>
                </a:solidFill>
                <a:effectLst>
                  <a:outerShdw blurRad="38100" dist="38100" dir="2700000" algn="tl">
                    <a:srgbClr val="000000">
                      <a:alpha val="43137"/>
                    </a:srgbClr>
                  </a:outerShdw>
                </a:effectLst>
                <a:latin typeface="Calibri" pitchFamily="34" charset="0"/>
                <a:ea typeface="微軟正黑體" pitchFamily="34" charset="-120"/>
              </a:rPr>
              <a:t>READONLY</a:t>
            </a:r>
            <a:r>
              <a:rPr lang="en-US" altLang="zh-TW" sz="2400" dirty="0" smtClean="0">
                <a:solidFill>
                  <a:srgbClr val="FFFFFF"/>
                </a:solidFill>
                <a:effectLst>
                  <a:outerShdw blurRad="38100" dist="38100" dir="2700000" algn="tl">
                    <a:srgbClr val="000000">
                      <a:alpha val="43137"/>
                    </a:srgbClr>
                  </a:outerShdw>
                </a:effectLst>
                <a:latin typeface="Calibri" pitchFamily="34" charset="0"/>
                <a:ea typeface="微軟正黑體" pitchFamily="34" charset="-120"/>
              </a:rPr>
              <a:t> …)</a:t>
            </a:r>
          </a:p>
          <a:p>
            <a:pPr defTabSz="914099" fontAlgn="base">
              <a:spcBef>
                <a:spcPct val="0"/>
              </a:spcBef>
              <a:spcAft>
                <a:spcPct val="0"/>
              </a:spcAft>
            </a:pPr>
            <a:r>
              <a:rPr lang="en-US" altLang="zh-TW" sz="2400" dirty="0" smtClean="0">
                <a:solidFill>
                  <a:srgbClr val="FFFFFF"/>
                </a:solidFill>
                <a:effectLst>
                  <a:outerShdw blurRad="38100" dist="38100" dir="2700000" algn="tl">
                    <a:srgbClr val="000000">
                      <a:alpha val="43137"/>
                    </a:srgbClr>
                  </a:outerShdw>
                </a:effectLst>
                <a:latin typeface="Calibri" pitchFamily="34" charset="0"/>
                <a:ea typeface="微軟正黑體" pitchFamily="34" charset="-120"/>
              </a:rPr>
              <a:t>AS</a:t>
            </a:r>
          </a:p>
          <a:p>
            <a:pPr defTabSz="914099" fontAlgn="base">
              <a:spcBef>
                <a:spcPct val="0"/>
              </a:spcBef>
              <a:spcAft>
                <a:spcPct val="0"/>
              </a:spcAft>
            </a:pPr>
            <a:r>
              <a:rPr lang="en-US" altLang="zh-TW" sz="2400" dirty="0" smtClean="0">
                <a:solidFill>
                  <a:srgbClr val="FFFFFF"/>
                </a:solidFill>
                <a:effectLst>
                  <a:outerShdw blurRad="38100" dist="38100" dir="2700000" algn="tl">
                    <a:srgbClr val="000000">
                      <a:alpha val="43137"/>
                    </a:srgbClr>
                  </a:outerShdw>
                </a:effectLst>
                <a:latin typeface="Calibri" pitchFamily="34" charset="0"/>
                <a:ea typeface="微軟正黑體" pitchFamily="34" charset="-120"/>
              </a:rPr>
              <a:t>	INSERT INTO </a:t>
            </a:r>
            <a:r>
              <a:rPr lang="en-US" altLang="zh-TW" sz="2400" dirty="0" err="1" smtClean="0">
                <a:solidFill>
                  <a:srgbClr val="FFFFFF"/>
                </a:solidFill>
                <a:effectLst>
                  <a:outerShdw blurRad="38100" dist="38100" dir="2700000" algn="tl">
                    <a:srgbClr val="000000">
                      <a:alpha val="43137"/>
                    </a:srgbClr>
                  </a:outerShdw>
                </a:effectLst>
                <a:latin typeface="Calibri" pitchFamily="34" charset="0"/>
                <a:ea typeface="微軟正黑體" pitchFamily="34" charset="-120"/>
              </a:rPr>
              <a:t>tblB</a:t>
            </a:r>
            <a:r>
              <a:rPr lang="en-US" altLang="zh-TW" sz="2400" dirty="0" smtClean="0">
                <a:solidFill>
                  <a:srgbClr val="FFFFFF"/>
                </a:solidFill>
                <a:effectLst>
                  <a:outerShdw blurRad="38100" dist="38100" dir="2700000" algn="tl">
                    <a:srgbClr val="000000">
                      <a:alpha val="43137"/>
                    </a:srgbClr>
                  </a:outerShdw>
                </a:effectLst>
                <a:latin typeface="Calibri" pitchFamily="34" charset="0"/>
                <a:ea typeface="微軟正黑體" pitchFamily="34" charset="-120"/>
              </a:rPr>
              <a:t> SELECT * FROM @t;</a:t>
            </a:r>
          </a:p>
          <a:p>
            <a:pPr defTabSz="914099" fontAlgn="base">
              <a:spcBef>
                <a:spcPct val="0"/>
              </a:spcBef>
              <a:spcAft>
                <a:spcPct val="0"/>
              </a:spcAft>
            </a:pPr>
            <a:r>
              <a:rPr lang="en-US" altLang="zh-TW" sz="2400" dirty="0" smtClean="0">
                <a:solidFill>
                  <a:srgbClr val="FFFFFF"/>
                </a:solidFill>
                <a:effectLst>
                  <a:outerShdw blurRad="38100" dist="38100" dir="2700000" algn="tl">
                    <a:srgbClr val="000000">
                      <a:alpha val="43137"/>
                    </a:srgbClr>
                  </a:outerShdw>
                </a:effectLst>
                <a:latin typeface="Calibri" pitchFamily="34" charset="0"/>
                <a:ea typeface="微軟正黑體" pitchFamily="34" charset="-120"/>
              </a:rPr>
              <a:t>	UPDATE @t SET … </a:t>
            </a:r>
            <a:r>
              <a:rPr lang="zh-TW" altLang="en-US" sz="2400" dirty="0" smtClean="0">
                <a:solidFill>
                  <a:srgbClr val="C00000"/>
                </a:solidFill>
                <a:effectLst>
                  <a:outerShdw blurRad="38100" dist="38100" dir="2700000" algn="tl">
                    <a:srgbClr val="000000">
                      <a:alpha val="43137"/>
                    </a:srgbClr>
                  </a:outerShdw>
                </a:effectLst>
                <a:latin typeface="Calibri" pitchFamily="34" charset="0"/>
                <a:ea typeface="微軟正黑體" pitchFamily="34" charset="-120"/>
              </a:rPr>
              <a:t>不可</a:t>
            </a:r>
          </a:p>
        </p:txBody>
      </p:sp>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建立及使用資料表值參數</a:t>
            </a:r>
            <a:endParaRPr lang="zh-TW" altLang="en-US" dirty="0"/>
          </a:p>
        </p:txBody>
      </p:sp>
      <p:sp>
        <p:nvSpPr>
          <p:cNvPr id="3" name="內容版面配置區 2"/>
          <p:cNvSpPr>
            <a:spLocks noGrp="1"/>
          </p:cNvSpPr>
          <p:nvPr>
            <p:ph idx="1"/>
          </p:nvPr>
        </p:nvSpPr>
        <p:spPr>
          <a:xfrm>
            <a:off x="381000" y="1412875"/>
            <a:ext cx="8382000" cy="4924425"/>
          </a:xfrm>
        </p:spPr>
        <p:txBody>
          <a:bodyPr/>
          <a:lstStyle/>
          <a:p>
            <a:r>
              <a:rPr lang="zh-TW" altLang="en-US" dirty="0" smtClean="0"/>
              <a:t>建立資料表類型及定義資料表結構</a:t>
            </a:r>
          </a:p>
          <a:p>
            <a:r>
              <a:rPr lang="zh-TW" altLang="en-US" dirty="0" smtClean="0"/>
              <a:t>宣告一個常式，此常式具有資料表類型的參數</a:t>
            </a:r>
          </a:p>
          <a:p>
            <a:r>
              <a:rPr lang="zh-TW" altLang="en-US" dirty="0" smtClean="0"/>
              <a:t>宣告資料表類型的變數，並參考此資料表類型</a:t>
            </a:r>
          </a:p>
          <a:p>
            <a:r>
              <a:rPr lang="zh-TW" altLang="en-US" dirty="0" smtClean="0"/>
              <a:t>請使用 </a:t>
            </a:r>
            <a:r>
              <a:rPr lang="en-US" altLang="zh-TW" dirty="0" smtClean="0"/>
              <a:t>INSERT </a:t>
            </a:r>
            <a:r>
              <a:rPr lang="zh-TW" altLang="en-US" dirty="0" smtClean="0"/>
              <a:t>陳述式填入此資料表變數</a:t>
            </a:r>
          </a:p>
          <a:p>
            <a:r>
              <a:rPr lang="zh-TW" altLang="en-US" dirty="0" smtClean="0"/>
              <a:t>當建立及填入此資料表變數之後，您可以將此變數傳遞給常式</a:t>
            </a:r>
          </a:p>
          <a:p>
            <a:pPr lvl="1"/>
            <a:r>
              <a:rPr lang="zh-TW" altLang="en-US" dirty="0" smtClean="0"/>
              <a:t>如果此常式超出範圍，就不能再使用資料表值參數</a:t>
            </a:r>
            <a:endParaRPr lang="zh-TW" altLang="en-US" dirty="0"/>
          </a:p>
        </p:txBody>
      </p:sp>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資料表值參數的特色</a:t>
            </a:r>
            <a:endParaRPr lang="zh-TW" altLang="en-US" dirty="0"/>
          </a:p>
        </p:txBody>
      </p:sp>
      <p:sp>
        <p:nvSpPr>
          <p:cNvPr id="3" name="內容版面配置區 2"/>
          <p:cNvSpPr>
            <a:spLocks noGrp="1"/>
          </p:cNvSpPr>
          <p:nvPr>
            <p:ph idx="1"/>
          </p:nvPr>
        </p:nvSpPr>
        <p:spPr>
          <a:xfrm>
            <a:off x="381000" y="1412875"/>
            <a:ext cx="8382000" cy="5302273"/>
          </a:xfrm>
        </p:spPr>
        <p:txBody>
          <a:bodyPr>
            <a:normAutofit fontScale="85000" lnSpcReduction="20000"/>
          </a:bodyPr>
          <a:lstStyle/>
          <a:p>
            <a:r>
              <a:rPr lang="zh-TW" altLang="en-US" dirty="0" smtClean="0"/>
              <a:t>提供更大的彈性，在某些情況下，其效能優於暫存資料表或是傳遞參數清單等方法。</a:t>
            </a:r>
            <a:endParaRPr lang="en-US" altLang="zh-TW" dirty="0" smtClean="0"/>
          </a:p>
          <a:p>
            <a:r>
              <a:rPr lang="zh-TW" altLang="en-US" dirty="0" smtClean="0"/>
              <a:t>優點</a:t>
            </a:r>
            <a:endParaRPr lang="en-US" altLang="zh-TW" dirty="0" smtClean="0"/>
          </a:p>
          <a:p>
            <a:pPr lvl="1"/>
            <a:r>
              <a:rPr lang="zh-TW" altLang="en-US" dirty="0" smtClean="0"/>
              <a:t>不需要從用戶端鎖定初始擴展的資料。</a:t>
            </a:r>
          </a:p>
          <a:p>
            <a:pPr lvl="1"/>
            <a:r>
              <a:rPr lang="zh-TW" altLang="en-US" dirty="0" smtClean="0"/>
              <a:t>提供簡單的程式設計模型。</a:t>
            </a:r>
          </a:p>
          <a:p>
            <a:pPr lvl="1"/>
            <a:r>
              <a:rPr lang="zh-TW" altLang="en-US" dirty="0" smtClean="0"/>
              <a:t>可讓您將複雜的商務邏輯併入單一常式內。</a:t>
            </a:r>
          </a:p>
          <a:p>
            <a:pPr lvl="1"/>
            <a:r>
              <a:rPr lang="zh-TW" altLang="en-US" dirty="0" smtClean="0"/>
              <a:t>減少與伺服器之間的往返次數。</a:t>
            </a:r>
          </a:p>
          <a:p>
            <a:pPr lvl="1"/>
            <a:r>
              <a:rPr lang="zh-TW" altLang="en-US" dirty="0" smtClean="0"/>
              <a:t>可以有一個不同基數的資料表結構。</a:t>
            </a:r>
          </a:p>
          <a:p>
            <a:pPr lvl="1"/>
            <a:r>
              <a:rPr lang="zh-TW" altLang="en-US" dirty="0" smtClean="0"/>
              <a:t>具有強型別資料表變數</a:t>
            </a:r>
            <a:r>
              <a:rPr lang="en-US" altLang="zh-TW" dirty="0" smtClean="0"/>
              <a:t>(strongly typed table variables)</a:t>
            </a:r>
            <a:r>
              <a:rPr lang="zh-TW" altLang="en-US" dirty="0" smtClean="0"/>
              <a:t>。</a:t>
            </a:r>
          </a:p>
          <a:p>
            <a:pPr lvl="1"/>
            <a:r>
              <a:rPr lang="zh-TW" altLang="en-US" dirty="0" smtClean="0"/>
              <a:t>可讓用戶端指定排序次序和唯一索引鍵。</a:t>
            </a:r>
            <a:endParaRPr lang="en-US" altLang="zh-TW" dirty="0" smtClean="0"/>
          </a:p>
          <a:p>
            <a:r>
              <a:rPr lang="zh-TW" altLang="en-US" dirty="0" smtClean="0"/>
              <a:t>限制</a:t>
            </a:r>
            <a:endParaRPr lang="en-US" altLang="zh-TW" dirty="0" smtClean="0"/>
          </a:p>
          <a:p>
            <a:pPr lvl="1"/>
            <a:r>
              <a:rPr lang="zh-TW" altLang="en-US" dirty="0" smtClean="0"/>
              <a:t>不維護資料表值參數之資料行上的統計資料。</a:t>
            </a:r>
          </a:p>
          <a:p>
            <a:pPr lvl="1"/>
            <a:r>
              <a:rPr lang="zh-TW" altLang="en-US" dirty="0" smtClean="0"/>
              <a:t>資料表值參數必須當做輸入 </a:t>
            </a:r>
            <a:r>
              <a:rPr lang="en-US" altLang="zh-TW" dirty="0" smtClean="0"/>
              <a:t>READONLY </a:t>
            </a:r>
            <a:r>
              <a:rPr lang="zh-TW" altLang="en-US" dirty="0" smtClean="0"/>
              <a:t>參數傳遞給 </a:t>
            </a:r>
            <a:r>
              <a:rPr lang="en-US" altLang="zh-TW" dirty="0" smtClean="0"/>
              <a:t>T-SQL </a:t>
            </a:r>
            <a:r>
              <a:rPr lang="zh-TW" altLang="en-US" dirty="0" smtClean="0"/>
              <a:t>常式。</a:t>
            </a:r>
            <a:endParaRPr lang="en-US" altLang="zh-TW" dirty="0" smtClean="0"/>
          </a:p>
          <a:p>
            <a:pPr lvl="1"/>
            <a:r>
              <a:rPr lang="zh-TW" altLang="en-US" dirty="0" smtClean="0"/>
              <a:t>不支援資料表值參數當做 </a:t>
            </a:r>
            <a:r>
              <a:rPr lang="en-US" altLang="zh-TW" dirty="0" smtClean="0"/>
              <a:t>SELECT INTO </a:t>
            </a:r>
            <a:r>
              <a:rPr lang="zh-TW" altLang="en-US" dirty="0" smtClean="0"/>
              <a:t>或 </a:t>
            </a:r>
            <a:r>
              <a:rPr lang="en-US" altLang="zh-TW" dirty="0" smtClean="0"/>
              <a:t>INSERT EXEC </a:t>
            </a:r>
            <a:r>
              <a:rPr lang="zh-TW" altLang="en-US" dirty="0" smtClean="0"/>
              <a:t>陳述式的目標。</a:t>
            </a:r>
            <a:endParaRPr lang="en-US" altLang="zh-TW" dirty="0" smtClean="0"/>
          </a:p>
        </p:txBody>
      </p:sp>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資料表值參數與 </a:t>
            </a:r>
            <a:r>
              <a:rPr altLang="zh-TW" dirty="0" smtClean="0"/>
              <a:t>BULK INSERT</a:t>
            </a:r>
            <a:endParaRPr lang="zh-TW" altLang="en-US" dirty="0"/>
          </a:p>
        </p:txBody>
      </p:sp>
      <p:graphicFrame>
        <p:nvGraphicFramePr>
          <p:cNvPr id="4" name="內容版面配置區 3"/>
          <p:cNvGraphicFramePr>
            <a:graphicFrameLocks noGrp="1"/>
          </p:cNvGraphicFramePr>
          <p:nvPr>
            <p:ph idx="1"/>
          </p:nvPr>
        </p:nvGraphicFramePr>
        <p:xfrm>
          <a:off x="357158" y="2965472"/>
          <a:ext cx="8477280" cy="3606800"/>
        </p:xfrm>
        <a:graphic>
          <a:graphicData uri="http://schemas.openxmlformats.org/drawingml/2006/table">
            <a:tbl>
              <a:tblPr firstRow="1" bandRow="1">
                <a:tableStyleId>{00A15C55-8517-42AA-B614-E9B94910E393}</a:tableStyleId>
              </a:tblPr>
              <a:tblGrid>
                <a:gridCol w="3486345"/>
                <a:gridCol w="1576486"/>
                <a:gridCol w="1576486"/>
                <a:gridCol w="1837963"/>
              </a:tblGrid>
              <a:tr h="370840">
                <a:tc>
                  <a:txBody>
                    <a:bodyPr/>
                    <a:lstStyle/>
                    <a:p>
                      <a:r>
                        <a:rPr lang="zh-TW" altLang="en-US" dirty="0" smtClean="0">
                          <a:latin typeface="微軟正黑體" pitchFamily="34" charset="-120"/>
                          <a:ea typeface="微軟正黑體" pitchFamily="34" charset="-120"/>
                        </a:rPr>
                        <a:t>資料來源</a:t>
                      </a:r>
                      <a:endParaRPr lang="zh-TW" altLang="en-US" dirty="0">
                        <a:latin typeface="微軟正黑體" pitchFamily="34" charset="-120"/>
                        <a:ea typeface="微軟正黑體" pitchFamily="34" charset="-120"/>
                      </a:endParaRPr>
                    </a:p>
                  </a:txBody>
                  <a:tcPr/>
                </a:tc>
                <a:tc>
                  <a:txBody>
                    <a:bodyPr/>
                    <a:lstStyle/>
                    <a:p>
                      <a:r>
                        <a:rPr lang="zh-TW" altLang="en-US" dirty="0" smtClean="0">
                          <a:latin typeface="微軟正黑體" pitchFamily="34" charset="-120"/>
                          <a:ea typeface="微軟正黑體" pitchFamily="34" charset="-120"/>
                        </a:rPr>
                        <a:t>伺服器邏輯</a:t>
                      </a:r>
                      <a:endParaRPr lang="zh-TW" altLang="en-US" dirty="0">
                        <a:latin typeface="微軟正黑體" pitchFamily="34" charset="-120"/>
                        <a:ea typeface="微軟正黑體" pitchFamily="34" charset="-120"/>
                      </a:endParaRPr>
                    </a:p>
                  </a:txBody>
                  <a:tcPr/>
                </a:tc>
                <a:tc>
                  <a:txBody>
                    <a:bodyPr/>
                    <a:lstStyle/>
                    <a:p>
                      <a:r>
                        <a:rPr lang="zh-TW" altLang="en-US" dirty="0" smtClean="0">
                          <a:latin typeface="微軟正黑體" pitchFamily="34" charset="-120"/>
                          <a:ea typeface="微軟正黑體" pitchFamily="34" charset="-120"/>
                        </a:rPr>
                        <a:t>資料列數目</a:t>
                      </a:r>
                      <a:endParaRPr lang="zh-TW" altLang="en-US" dirty="0">
                        <a:latin typeface="微軟正黑體" pitchFamily="34" charset="-120"/>
                        <a:ea typeface="微軟正黑體" pitchFamily="34" charset="-120"/>
                      </a:endParaRPr>
                    </a:p>
                  </a:txBody>
                  <a:tcPr/>
                </a:tc>
                <a:tc>
                  <a:txBody>
                    <a:bodyPr/>
                    <a:lstStyle/>
                    <a:p>
                      <a:r>
                        <a:rPr lang="zh-TW" altLang="en-US" dirty="0" smtClean="0">
                          <a:latin typeface="微軟正黑體" pitchFamily="34" charset="-120"/>
                          <a:ea typeface="微軟正黑體" pitchFamily="34" charset="-120"/>
                        </a:rPr>
                        <a:t>最佳技術</a:t>
                      </a:r>
                      <a:endParaRPr lang="zh-TW" altLang="en-US" dirty="0">
                        <a:latin typeface="微軟正黑體" pitchFamily="34" charset="-120"/>
                        <a:ea typeface="微軟正黑體" pitchFamily="34" charset="-120"/>
                      </a:endParaRPr>
                    </a:p>
                  </a:txBody>
                  <a:tcPr/>
                </a:tc>
              </a:tr>
              <a:tr h="370840">
                <a:tc>
                  <a:txBody>
                    <a:bodyPr/>
                    <a:lstStyle/>
                    <a:p>
                      <a:r>
                        <a:rPr lang="zh-TW" altLang="en-US" dirty="0" smtClean="0">
                          <a:latin typeface="微軟正黑體" pitchFamily="34" charset="-120"/>
                          <a:ea typeface="微軟正黑體" pitchFamily="34" charset="-120"/>
                        </a:rPr>
                        <a:t>伺服器上格式化的資料檔</a:t>
                      </a:r>
                      <a:endParaRPr lang="zh-TW" altLang="en-US" dirty="0">
                        <a:latin typeface="微軟正黑體" pitchFamily="34" charset="-120"/>
                        <a:ea typeface="微軟正黑體" pitchFamily="34" charset="-120"/>
                      </a:endParaRPr>
                    </a:p>
                  </a:txBody>
                  <a:tcPr/>
                </a:tc>
                <a:tc>
                  <a:txBody>
                    <a:bodyPr/>
                    <a:lstStyle/>
                    <a:p>
                      <a:r>
                        <a:rPr lang="zh-TW" altLang="en-US" dirty="0" smtClean="0">
                          <a:latin typeface="微軟正黑體" pitchFamily="34" charset="-120"/>
                          <a:ea typeface="微軟正黑體" pitchFamily="34" charset="-120"/>
                        </a:rPr>
                        <a:t>直接新增</a:t>
                      </a:r>
                      <a:endParaRPr lang="zh-TW" altLang="en-US" dirty="0">
                        <a:latin typeface="微軟正黑體" pitchFamily="34" charset="-120"/>
                        <a:ea typeface="微軟正黑體" pitchFamily="34" charset="-120"/>
                      </a:endParaRPr>
                    </a:p>
                  </a:txBody>
                  <a:tcPr/>
                </a:tc>
                <a:tc>
                  <a:txBody>
                    <a:bodyPr/>
                    <a:lstStyle/>
                    <a:p>
                      <a:r>
                        <a:rPr lang="en-US" altLang="zh-TW" dirty="0" smtClean="0">
                          <a:latin typeface="微軟正黑體" pitchFamily="34" charset="-120"/>
                          <a:ea typeface="微軟正黑體" pitchFamily="34" charset="-120"/>
                        </a:rPr>
                        <a:t>&lt; 1000</a:t>
                      </a:r>
                      <a:endParaRPr lang="zh-TW" altLang="en-US" dirty="0">
                        <a:latin typeface="微軟正黑體" pitchFamily="34" charset="-120"/>
                        <a:ea typeface="微軟正黑體" pitchFamily="34" charset="-120"/>
                      </a:endParaRPr>
                    </a:p>
                  </a:txBody>
                  <a:tcPr/>
                </a:tc>
                <a:tc>
                  <a:txBody>
                    <a:bodyPr/>
                    <a:lstStyle/>
                    <a:p>
                      <a:r>
                        <a:rPr lang="en-US" altLang="zh-TW" dirty="0" smtClean="0">
                          <a:latin typeface="微軟正黑體" pitchFamily="34" charset="-120"/>
                          <a:ea typeface="微軟正黑體" pitchFamily="34" charset="-120"/>
                        </a:rPr>
                        <a:t>BULK</a:t>
                      </a:r>
                      <a:r>
                        <a:rPr lang="en-US" altLang="zh-TW" baseline="0" dirty="0" smtClean="0">
                          <a:latin typeface="微軟正黑體" pitchFamily="34" charset="-120"/>
                          <a:ea typeface="微軟正黑體" pitchFamily="34" charset="-120"/>
                        </a:rPr>
                        <a:t>  INSERT</a:t>
                      </a:r>
                      <a:endParaRPr lang="zh-TW" altLang="en-US" dirty="0">
                        <a:latin typeface="微軟正黑體" pitchFamily="34" charset="-120"/>
                        <a:ea typeface="微軟正黑體" pitchFamily="34" charset="-120"/>
                      </a:endParaRPr>
                    </a:p>
                  </a:txBody>
                  <a:tcPr/>
                </a:tc>
              </a:tr>
              <a:tr h="370840">
                <a:tc>
                  <a:txBody>
                    <a:bodyPr/>
                    <a:lstStyle/>
                    <a:p>
                      <a:r>
                        <a:rPr lang="zh-TW" altLang="en-US" dirty="0" smtClean="0">
                          <a:latin typeface="微軟正黑體" pitchFamily="34" charset="-120"/>
                          <a:ea typeface="微軟正黑體" pitchFamily="34" charset="-120"/>
                        </a:rPr>
                        <a:t>伺服器上格式化的資料檔</a:t>
                      </a:r>
                      <a:endParaRPr lang="zh-TW" altLang="en-US" dirty="0">
                        <a:latin typeface="微軟正黑體" pitchFamily="34" charset="-120"/>
                        <a:ea typeface="微軟正黑體" pitchFamily="34" charset="-120"/>
                      </a:endParaRPr>
                    </a:p>
                  </a:txBody>
                  <a:tcPr/>
                </a:tc>
                <a:tc>
                  <a:txBody>
                    <a:bodyPr/>
                    <a:lstStyle/>
                    <a:p>
                      <a:r>
                        <a:rPr lang="zh-TW" altLang="en-US" dirty="0" smtClean="0">
                          <a:latin typeface="微軟正黑體" pitchFamily="34" charset="-120"/>
                          <a:ea typeface="微軟正黑體" pitchFamily="34" charset="-120"/>
                        </a:rPr>
                        <a:t>直接新增</a:t>
                      </a:r>
                      <a:endParaRPr lang="zh-TW" altLang="en-US" dirty="0">
                        <a:latin typeface="微軟正黑體" pitchFamily="34" charset="-120"/>
                        <a:ea typeface="微軟正黑體" pitchFamily="34" charset="-120"/>
                      </a:endParaRPr>
                    </a:p>
                  </a:txBody>
                  <a:tcPr/>
                </a:tc>
                <a:tc>
                  <a:txBody>
                    <a:bodyPr/>
                    <a:lstStyle/>
                    <a:p>
                      <a:r>
                        <a:rPr lang="en-US" altLang="zh-TW" dirty="0" smtClean="0">
                          <a:latin typeface="微軟正黑體" pitchFamily="34" charset="-120"/>
                          <a:ea typeface="微軟正黑體" pitchFamily="34" charset="-120"/>
                        </a:rPr>
                        <a:t>&gt; 1000 </a:t>
                      </a:r>
                      <a:endParaRPr lang="zh-TW" altLang="en-US" dirty="0">
                        <a:latin typeface="微軟正黑體" pitchFamily="34" charset="-120"/>
                        <a:ea typeface="微軟正黑體" pitchFamily="34" charset="-120"/>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altLang="zh-TW" dirty="0" smtClean="0">
                          <a:latin typeface="微軟正黑體" pitchFamily="34" charset="-120"/>
                          <a:ea typeface="微軟正黑體" pitchFamily="34" charset="-120"/>
                        </a:rPr>
                        <a:t>BULK</a:t>
                      </a:r>
                      <a:r>
                        <a:rPr lang="en-US" altLang="zh-TW" baseline="0" dirty="0" smtClean="0">
                          <a:latin typeface="微軟正黑體" pitchFamily="34" charset="-120"/>
                          <a:ea typeface="微軟正黑體" pitchFamily="34" charset="-120"/>
                        </a:rPr>
                        <a:t>  INSERT</a:t>
                      </a:r>
                      <a:endParaRPr lang="zh-TW" altLang="en-US" dirty="0" smtClean="0">
                        <a:latin typeface="微軟正黑體" pitchFamily="34" charset="-120"/>
                        <a:ea typeface="微軟正黑體" pitchFamily="34" charset="-120"/>
                      </a:endParaRPr>
                    </a:p>
                    <a:p>
                      <a:endParaRPr lang="zh-TW" altLang="en-US" dirty="0">
                        <a:latin typeface="微軟正黑體" pitchFamily="34" charset="-120"/>
                        <a:ea typeface="微軟正黑體" pitchFamily="34" charset="-120"/>
                      </a:endParaRPr>
                    </a:p>
                  </a:txBody>
                  <a:tcPr/>
                </a:tc>
              </a:tr>
              <a:tr h="370840">
                <a:tc>
                  <a:txBody>
                    <a:bodyPr/>
                    <a:lstStyle/>
                    <a:p>
                      <a:r>
                        <a:rPr lang="zh-TW" altLang="en-US" dirty="0" smtClean="0">
                          <a:latin typeface="微軟正黑體" pitchFamily="34" charset="-120"/>
                          <a:ea typeface="微軟正黑體" pitchFamily="34" charset="-120"/>
                        </a:rPr>
                        <a:t>伺服器上格式化的資料檔</a:t>
                      </a:r>
                      <a:endParaRPr lang="zh-TW" altLang="en-US" dirty="0">
                        <a:latin typeface="微軟正黑體" pitchFamily="34" charset="-120"/>
                        <a:ea typeface="微軟正黑體" pitchFamily="34" charset="-120"/>
                      </a:endParaRPr>
                    </a:p>
                  </a:txBody>
                  <a:tcPr/>
                </a:tc>
                <a:tc>
                  <a:txBody>
                    <a:bodyPr/>
                    <a:lstStyle/>
                    <a:p>
                      <a:r>
                        <a:rPr lang="zh-TW" altLang="en-US" dirty="0" smtClean="0">
                          <a:latin typeface="微軟正黑體" pitchFamily="34" charset="-120"/>
                          <a:ea typeface="微軟正黑體" pitchFamily="34" charset="-120"/>
                        </a:rPr>
                        <a:t> 複雜</a:t>
                      </a:r>
                      <a:endParaRPr lang="zh-TW" altLang="en-US" dirty="0">
                        <a:latin typeface="微軟正黑體" pitchFamily="34" charset="-120"/>
                        <a:ea typeface="微軟正黑體" pitchFamily="34" charset="-120"/>
                      </a:endParaRPr>
                    </a:p>
                  </a:txBody>
                  <a:tcPr/>
                </a:tc>
                <a:tc>
                  <a:txBody>
                    <a:bodyPr/>
                    <a:lstStyle/>
                    <a:p>
                      <a:r>
                        <a:rPr lang="en-US" altLang="zh-TW" dirty="0" smtClean="0">
                          <a:latin typeface="微軟正黑體" pitchFamily="34" charset="-120"/>
                          <a:ea typeface="微軟正黑體" pitchFamily="34" charset="-120"/>
                        </a:rPr>
                        <a:t>&lt; 1000 </a:t>
                      </a:r>
                      <a:endParaRPr lang="zh-TW" altLang="en-US" dirty="0">
                        <a:latin typeface="微軟正黑體" pitchFamily="34" charset="-120"/>
                        <a:ea typeface="微軟正黑體" pitchFamily="34" charset="-120"/>
                      </a:endParaRPr>
                    </a:p>
                  </a:txBody>
                  <a:tcPr/>
                </a:tc>
                <a:tc>
                  <a:txBody>
                    <a:bodyPr/>
                    <a:lstStyle/>
                    <a:p>
                      <a:r>
                        <a:rPr lang="zh-TW" altLang="en-US" dirty="0" smtClean="0">
                          <a:latin typeface="微軟正黑體" pitchFamily="34" charset="-120"/>
                          <a:ea typeface="微軟正黑體" pitchFamily="34" charset="-120"/>
                        </a:rPr>
                        <a:t>資料表值參數</a:t>
                      </a:r>
                      <a:endParaRPr lang="zh-TW" altLang="en-US" dirty="0">
                        <a:latin typeface="微軟正黑體" pitchFamily="34" charset="-120"/>
                        <a:ea typeface="微軟正黑體" pitchFamily="34" charset="-120"/>
                      </a:endParaRPr>
                    </a:p>
                  </a:txBody>
                  <a:tcPr/>
                </a:tc>
              </a:tr>
              <a:tr h="370840">
                <a:tc>
                  <a:txBody>
                    <a:bodyPr/>
                    <a:lstStyle/>
                    <a:p>
                      <a:r>
                        <a:rPr lang="zh-TW" altLang="en-US" dirty="0" smtClean="0">
                          <a:latin typeface="微軟正黑體" pitchFamily="34" charset="-120"/>
                          <a:ea typeface="微軟正黑體" pitchFamily="34" charset="-120"/>
                        </a:rPr>
                        <a:t>伺服器上格式化的資料檔</a:t>
                      </a:r>
                      <a:endParaRPr lang="zh-TW" altLang="en-US" dirty="0">
                        <a:latin typeface="微軟正黑體" pitchFamily="34" charset="-120"/>
                        <a:ea typeface="微軟正黑體" pitchFamily="34" charset="-120"/>
                      </a:endParaRPr>
                    </a:p>
                  </a:txBody>
                  <a:tcPr/>
                </a:tc>
                <a:tc>
                  <a:txBody>
                    <a:bodyPr/>
                    <a:lstStyle/>
                    <a:p>
                      <a:r>
                        <a:rPr lang="zh-TW" altLang="en-US" dirty="0" smtClean="0">
                          <a:latin typeface="微軟正黑體" pitchFamily="34" charset="-120"/>
                          <a:ea typeface="微軟正黑體" pitchFamily="34" charset="-120"/>
                        </a:rPr>
                        <a:t> 複雜</a:t>
                      </a:r>
                      <a:endParaRPr lang="zh-TW" altLang="en-US" dirty="0">
                        <a:latin typeface="微軟正黑體" pitchFamily="34" charset="-120"/>
                        <a:ea typeface="微軟正黑體" pitchFamily="34" charset="-120"/>
                      </a:endParaRPr>
                    </a:p>
                  </a:txBody>
                  <a:tcPr/>
                </a:tc>
                <a:tc>
                  <a:txBody>
                    <a:bodyPr/>
                    <a:lstStyle/>
                    <a:p>
                      <a:r>
                        <a:rPr lang="en-US" altLang="zh-TW" dirty="0" smtClean="0">
                          <a:latin typeface="微軟正黑體" pitchFamily="34" charset="-120"/>
                          <a:ea typeface="微軟正黑體" pitchFamily="34" charset="-120"/>
                        </a:rPr>
                        <a:t>&gt; 1000 </a:t>
                      </a:r>
                      <a:endParaRPr lang="zh-TW" altLang="en-US" dirty="0">
                        <a:latin typeface="微軟正黑體" pitchFamily="34" charset="-120"/>
                        <a:ea typeface="微軟正黑體" pitchFamily="34" charset="-120"/>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altLang="zh-TW" dirty="0" smtClean="0">
                          <a:latin typeface="微軟正黑體" pitchFamily="34" charset="-120"/>
                          <a:ea typeface="微軟正黑體" pitchFamily="34" charset="-120"/>
                        </a:rPr>
                        <a:t>BULK </a:t>
                      </a:r>
                      <a:r>
                        <a:rPr lang="en-US" altLang="zh-TW" baseline="0" dirty="0" smtClean="0">
                          <a:latin typeface="微軟正黑體" pitchFamily="34" charset="-120"/>
                          <a:ea typeface="微軟正黑體" pitchFamily="34" charset="-120"/>
                        </a:rPr>
                        <a:t> INSERT</a:t>
                      </a:r>
                      <a:endParaRPr lang="zh-TW" altLang="en-US" dirty="0" smtClean="0">
                        <a:latin typeface="微軟正黑體" pitchFamily="34" charset="-120"/>
                        <a:ea typeface="微軟正黑體" pitchFamily="34" charset="-120"/>
                      </a:endParaRPr>
                    </a:p>
                  </a:txBody>
                  <a:tcPr/>
                </a:tc>
              </a:tr>
              <a:tr h="370840">
                <a:tc>
                  <a:txBody>
                    <a:bodyPr/>
                    <a:lstStyle/>
                    <a:p>
                      <a:r>
                        <a:rPr lang="zh-TW" altLang="en-US" dirty="0" smtClean="0">
                          <a:latin typeface="微軟正黑體" pitchFamily="34" charset="-120"/>
                          <a:ea typeface="微軟正黑體" pitchFamily="34" charset="-120"/>
                        </a:rPr>
                        <a:t>遠端用戶端處理序</a:t>
                      </a:r>
                      <a:endParaRPr lang="zh-TW" altLang="en-US" dirty="0">
                        <a:latin typeface="微軟正黑體" pitchFamily="34" charset="-120"/>
                        <a:ea typeface="微軟正黑體" pitchFamily="34" charset="-120"/>
                      </a:endParaRPr>
                    </a:p>
                  </a:txBody>
                  <a:tcPr/>
                </a:tc>
                <a:tc>
                  <a:txBody>
                    <a:bodyPr/>
                    <a:lstStyle/>
                    <a:p>
                      <a:r>
                        <a:rPr lang="zh-TW" altLang="en-US" dirty="0" smtClean="0">
                          <a:latin typeface="微軟正黑體" pitchFamily="34" charset="-120"/>
                          <a:ea typeface="微軟正黑體" pitchFamily="34" charset="-120"/>
                        </a:rPr>
                        <a:t>直接新增</a:t>
                      </a:r>
                      <a:endParaRPr lang="zh-TW" altLang="en-US" dirty="0">
                        <a:latin typeface="微軟正黑體" pitchFamily="34" charset="-120"/>
                        <a:ea typeface="微軟正黑體" pitchFamily="34" charset="-120"/>
                      </a:endParaRPr>
                    </a:p>
                  </a:txBody>
                  <a:tcPr/>
                </a:tc>
                <a:tc>
                  <a:txBody>
                    <a:bodyPr/>
                    <a:lstStyle/>
                    <a:p>
                      <a:r>
                        <a:rPr lang="en-US" altLang="zh-TW" dirty="0" smtClean="0">
                          <a:latin typeface="微軟正黑體" pitchFamily="34" charset="-120"/>
                          <a:ea typeface="微軟正黑體" pitchFamily="34" charset="-120"/>
                        </a:rPr>
                        <a:t>&lt; 1000 </a:t>
                      </a:r>
                      <a:endParaRPr lang="zh-TW" altLang="en-US" dirty="0">
                        <a:latin typeface="微軟正黑體" pitchFamily="34" charset="-120"/>
                        <a:ea typeface="微軟正黑體" pitchFamily="34" charset="-120"/>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zh-TW" altLang="en-US" dirty="0" smtClean="0">
                          <a:latin typeface="微軟正黑體" pitchFamily="34" charset="-120"/>
                          <a:ea typeface="微軟正黑體" pitchFamily="34" charset="-120"/>
                        </a:rPr>
                        <a:t>資料表值參數</a:t>
                      </a:r>
                    </a:p>
                  </a:txBody>
                  <a:tcPr/>
                </a:tc>
              </a:tr>
              <a:tr h="370840">
                <a:tc>
                  <a:txBody>
                    <a:bodyPr/>
                    <a:lstStyle/>
                    <a:p>
                      <a:r>
                        <a:rPr lang="zh-TW" altLang="en-US" dirty="0" smtClean="0">
                          <a:latin typeface="微軟正黑體" pitchFamily="34" charset="-120"/>
                          <a:ea typeface="微軟正黑體" pitchFamily="34" charset="-120"/>
                        </a:rPr>
                        <a:t>遠端用戶端處理序</a:t>
                      </a:r>
                      <a:endParaRPr lang="zh-TW" altLang="en-US" dirty="0">
                        <a:latin typeface="微軟正黑體" pitchFamily="34" charset="-120"/>
                        <a:ea typeface="微軟正黑體" pitchFamily="34" charset="-120"/>
                      </a:endParaRPr>
                    </a:p>
                  </a:txBody>
                  <a:tcPr/>
                </a:tc>
                <a:tc>
                  <a:txBody>
                    <a:bodyPr/>
                    <a:lstStyle/>
                    <a:p>
                      <a:r>
                        <a:rPr lang="zh-TW" altLang="en-US" dirty="0" smtClean="0">
                          <a:latin typeface="微軟正黑體" pitchFamily="34" charset="-120"/>
                          <a:ea typeface="微軟正黑體" pitchFamily="34" charset="-120"/>
                        </a:rPr>
                        <a:t>直接新增</a:t>
                      </a:r>
                      <a:endParaRPr lang="zh-TW" altLang="en-US" dirty="0">
                        <a:latin typeface="微軟正黑體" pitchFamily="34" charset="-120"/>
                        <a:ea typeface="微軟正黑體" pitchFamily="34" charset="-120"/>
                      </a:endParaRPr>
                    </a:p>
                  </a:txBody>
                  <a:tcPr/>
                </a:tc>
                <a:tc>
                  <a:txBody>
                    <a:bodyPr/>
                    <a:lstStyle/>
                    <a:p>
                      <a:r>
                        <a:rPr lang="en-US" altLang="zh-TW" dirty="0" smtClean="0">
                          <a:latin typeface="微軟正黑體" pitchFamily="34" charset="-120"/>
                          <a:ea typeface="微軟正黑體" pitchFamily="34" charset="-120"/>
                        </a:rPr>
                        <a:t>&gt; 1000 </a:t>
                      </a:r>
                      <a:endParaRPr lang="zh-TW" altLang="en-US" dirty="0">
                        <a:latin typeface="微軟正黑體" pitchFamily="34" charset="-120"/>
                        <a:ea typeface="微軟正黑體" pitchFamily="34" charset="-120"/>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altLang="zh-TW" dirty="0" smtClean="0">
                          <a:latin typeface="微軟正黑體" pitchFamily="34" charset="-120"/>
                          <a:ea typeface="微軟正黑體" pitchFamily="34" charset="-120"/>
                        </a:rPr>
                        <a:t>BULK </a:t>
                      </a:r>
                      <a:r>
                        <a:rPr lang="en-US" altLang="zh-TW" baseline="0" dirty="0" smtClean="0">
                          <a:latin typeface="微軟正黑體" pitchFamily="34" charset="-120"/>
                          <a:ea typeface="微軟正黑體" pitchFamily="34" charset="-120"/>
                        </a:rPr>
                        <a:t> INSERT</a:t>
                      </a:r>
                      <a:endParaRPr lang="zh-TW" altLang="en-US" dirty="0" smtClean="0">
                        <a:latin typeface="微軟正黑體" pitchFamily="34" charset="-120"/>
                        <a:ea typeface="微軟正黑體" pitchFamily="34" charset="-120"/>
                      </a:endParaRPr>
                    </a:p>
                  </a:txBody>
                  <a:tcPr/>
                </a:tc>
              </a:tr>
              <a:tr h="370840">
                <a:tc>
                  <a:txBody>
                    <a:bodyPr/>
                    <a:lstStyle/>
                    <a:p>
                      <a:r>
                        <a:rPr lang="zh-TW" altLang="en-US" dirty="0" smtClean="0">
                          <a:latin typeface="微軟正黑體" pitchFamily="34" charset="-120"/>
                          <a:ea typeface="微軟正黑體" pitchFamily="34" charset="-120"/>
                        </a:rPr>
                        <a:t>遠端用戶端處理序</a:t>
                      </a:r>
                      <a:endParaRPr lang="zh-TW" altLang="en-US" dirty="0">
                        <a:latin typeface="微軟正黑體" pitchFamily="34" charset="-120"/>
                        <a:ea typeface="微軟正黑體" pitchFamily="34" charset="-120"/>
                      </a:endParaRPr>
                    </a:p>
                  </a:txBody>
                  <a:tcPr/>
                </a:tc>
                <a:tc>
                  <a:txBody>
                    <a:bodyPr/>
                    <a:lstStyle/>
                    <a:p>
                      <a:r>
                        <a:rPr lang="zh-TW" altLang="en-US" dirty="0" smtClean="0">
                          <a:latin typeface="微軟正黑體" pitchFamily="34" charset="-120"/>
                          <a:ea typeface="微軟正黑體" pitchFamily="34" charset="-120"/>
                        </a:rPr>
                        <a:t> 複雜</a:t>
                      </a:r>
                      <a:endParaRPr lang="zh-TW" altLang="en-US" dirty="0">
                        <a:latin typeface="微軟正黑體" pitchFamily="34" charset="-120"/>
                        <a:ea typeface="微軟正黑體" pitchFamily="34" charset="-120"/>
                      </a:endParaRPr>
                    </a:p>
                  </a:txBody>
                  <a:tcPr/>
                </a:tc>
                <a:tc>
                  <a:txBody>
                    <a:bodyPr/>
                    <a:lstStyle/>
                    <a:p>
                      <a:r>
                        <a:rPr lang="en-US" altLang="zh-TW" dirty="0" smtClean="0">
                          <a:latin typeface="微軟正黑體" pitchFamily="34" charset="-120"/>
                          <a:ea typeface="微軟正黑體" pitchFamily="34" charset="-120"/>
                        </a:rPr>
                        <a:t>&lt; 1000 </a:t>
                      </a:r>
                      <a:endParaRPr lang="zh-TW" altLang="en-US" dirty="0">
                        <a:latin typeface="微軟正黑體" pitchFamily="34" charset="-120"/>
                        <a:ea typeface="微軟正黑體" pitchFamily="34" charset="-120"/>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zh-TW" altLang="en-US" dirty="0" smtClean="0">
                          <a:latin typeface="微軟正黑體" pitchFamily="34" charset="-120"/>
                          <a:ea typeface="微軟正黑體" pitchFamily="34" charset="-120"/>
                        </a:rPr>
                        <a:t>資料表值參數</a:t>
                      </a:r>
                    </a:p>
                  </a:txBody>
                  <a:tcPr/>
                </a:tc>
              </a:tr>
              <a:tr h="370840">
                <a:tc>
                  <a:txBody>
                    <a:bodyPr/>
                    <a:lstStyle/>
                    <a:p>
                      <a:r>
                        <a:rPr lang="zh-TW" altLang="en-US" dirty="0" smtClean="0">
                          <a:latin typeface="微軟正黑體" pitchFamily="34" charset="-120"/>
                          <a:ea typeface="微軟正黑體" pitchFamily="34" charset="-120"/>
                        </a:rPr>
                        <a:t>遠端用戶端處理序</a:t>
                      </a:r>
                      <a:endParaRPr lang="zh-TW" altLang="en-US" dirty="0">
                        <a:latin typeface="微軟正黑體" pitchFamily="34" charset="-120"/>
                        <a:ea typeface="微軟正黑體" pitchFamily="34" charset="-120"/>
                      </a:endParaRPr>
                    </a:p>
                  </a:txBody>
                  <a:tcPr/>
                </a:tc>
                <a:tc>
                  <a:txBody>
                    <a:bodyPr/>
                    <a:lstStyle/>
                    <a:p>
                      <a:r>
                        <a:rPr lang="zh-TW" altLang="en-US" dirty="0" smtClean="0">
                          <a:latin typeface="微軟正黑體" pitchFamily="34" charset="-120"/>
                          <a:ea typeface="微軟正黑體" pitchFamily="34" charset="-120"/>
                        </a:rPr>
                        <a:t> 複雜</a:t>
                      </a:r>
                      <a:endParaRPr lang="zh-TW" altLang="en-US" dirty="0">
                        <a:latin typeface="微軟正黑體" pitchFamily="34" charset="-120"/>
                        <a:ea typeface="微軟正黑體" pitchFamily="34" charset="-120"/>
                      </a:endParaRPr>
                    </a:p>
                  </a:txBody>
                  <a:tcPr/>
                </a:tc>
                <a:tc>
                  <a:txBody>
                    <a:bodyPr/>
                    <a:lstStyle/>
                    <a:p>
                      <a:r>
                        <a:rPr lang="en-US" altLang="zh-TW" dirty="0" smtClean="0">
                          <a:latin typeface="微軟正黑體" pitchFamily="34" charset="-120"/>
                          <a:ea typeface="微軟正黑體" pitchFamily="34" charset="-120"/>
                        </a:rPr>
                        <a:t>&gt; 1000</a:t>
                      </a:r>
                      <a:endParaRPr lang="zh-TW" altLang="en-US" dirty="0">
                        <a:latin typeface="微軟正黑體" pitchFamily="34" charset="-120"/>
                        <a:ea typeface="微軟正黑體" pitchFamily="34" charset="-120"/>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zh-TW" altLang="en-US" dirty="0" smtClean="0">
                          <a:latin typeface="微軟正黑體" pitchFamily="34" charset="-120"/>
                          <a:ea typeface="微軟正黑體" pitchFamily="34" charset="-120"/>
                        </a:rPr>
                        <a:t>資料表值參數</a:t>
                      </a:r>
                    </a:p>
                  </a:txBody>
                  <a:tcPr/>
                </a:tc>
              </a:tr>
            </a:tbl>
          </a:graphicData>
        </a:graphic>
      </p:graphicFrame>
      <p:sp>
        <p:nvSpPr>
          <p:cNvPr id="5" name="內容版面配置區 2"/>
          <p:cNvSpPr txBox="1">
            <a:spLocks/>
          </p:cNvSpPr>
          <p:nvPr/>
        </p:nvSpPr>
        <p:spPr>
          <a:xfrm>
            <a:off x="381000" y="1412875"/>
            <a:ext cx="8382000" cy="1373183"/>
          </a:xfrm>
          <a:prstGeom prst="rect">
            <a:avLst/>
          </a:prstGeom>
        </p:spPr>
        <p:txBody>
          <a:bodyPr vert="horz" wrap="square" lIns="0" tIns="0" rIns="0" bIns="0" rtlCol="0">
            <a:normAutofit fontScale="92500" lnSpcReduction="20000"/>
          </a:bodyPr>
          <a:lstStyle/>
          <a:p>
            <a:pPr marL="463550" marR="0" lvl="0" indent="-463550" algn="l" defTabSz="914363" rtl="0" eaLnBrk="1" fontAlgn="auto" latinLnBrk="0" hangingPunct="1">
              <a:lnSpc>
                <a:spcPct val="90000"/>
              </a:lnSpc>
              <a:spcBef>
                <a:spcPct val="20000"/>
              </a:spcBef>
              <a:spcAft>
                <a:spcPts val="0"/>
              </a:spcAft>
              <a:buClrTx/>
              <a:buSzPct val="120000"/>
              <a:buFontTx/>
              <a:buBlip>
                <a:blip r:embed="rId3"/>
              </a:buBlip>
              <a:tabLst/>
              <a:defRPr/>
            </a:pPr>
            <a:r>
              <a:rPr kumimoji="0" lang="zh-TW" altLang="en-US" sz="3200" b="0" i="0" u="none" strike="noStrike" kern="1200" cap="none" spc="0" normalizeH="0" baseline="0" noProof="0" dirty="0" smtClean="0">
                <a:ln>
                  <a:noFill/>
                </a:ln>
                <a:solidFill>
                  <a:schemeClr val="tx1"/>
                </a:solidFill>
                <a:effectLst/>
                <a:uLnTx/>
                <a:uFillTx/>
                <a:latin typeface="Calibri" pitchFamily="34" charset="0"/>
                <a:ea typeface="微軟正黑體" pitchFamily="34" charset="-120"/>
                <a:cs typeface="+mn-cs"/>
              </a:rPr>
              <a:t>重複使用資料表值參數，因為暫存資料表快取而獲益。</a:t>
            </a:r>
          </a:p>
          <a:p>
            <a:pPr marL="463550" marR="0" lvl="0" indent="-463550" algn="l" defTabSz="914363" rtl="0" eaLnBrk="1" fontAlgn="auto" latinLnBrk="0" hangingPunct="1">
              <a:lnSpc>
                <a:spcPct val="90000"/>
              </a:lnSpc>
              <a:spcBef>
                <a:spcPct val="20000"/>
              </a:spcBef>
              <a:spcAft>
                <a:spcPts val="0"/>
              </a:spcAft>
              <a:buClrTx/>
              <a:buSzPct val="120000"/>
              <a:buFontTx/>
              <a:buBlip>
                <a:blip r:embed="rId3"/>
              </a:buBlip>
              <a:tabLst/>
              <a:defRPr/>
            </a:pPr>
            <a:r>
              <a:rPr kumimoji="0" lang="zh-TW" altLang="en-US" sz="3200" b="0" i="0" u="none" strike="noStrike" kern="1200" cap="none" spc="0" normalizeH="0" baseline="0" noProof="0" dirty="0" smtClean="0">
                <a:ln>
                  <a:noFill/>
                </a:ln>
                <a:solidFill>
                  <a:schemeClr val="tx1"/>
                </a:solidFill>
                <a:effectLst/>
                <a:uLnTx/>
                <a:uFillTx/>
                <a:latin typeface="Calibri" pitchFamily="34" charset="0"/>
                <a:ea typeface="微軟正黑體" pitchFamily="34" charset="-120"/>
                <a:cs typeface="+mn-cs"/>
              </a:rPr>
              <a:t>當插入 </a:t>
            </a:r>
            <a:r>
              <a:rPr kumimoji="0" lang="en-US" altLang="zh-TW" sz="3200" b="0" i="0" u="none" strike="noStrike" kern="1200" cap="none" spc="0" normalizeH="0" baseline="0" noProof="0" dirty="0" smtClean="0">
                <a:ln>
                  <a:noFill/>
                </a:ln>
                <a:solidFill>
                  <a:schemeClr val="tx1"/>
                </a:solidFill>
                <a:effectLst/>
                <a:uLnTx/>
                <a:uFillTx/>
                <a:latin typeface="Calibri" pitchFamily="34" charset="0"/>
                <a:ea typeface="微軟正黑體" pitchFamily="34" charset="-120"/>
                <a:cs typeface="+mn-cs"/>
              </a:rPr>
              <a:t>1000 </a:t>
            </a:r>
            <a:r>
              <a:rPr kumimoji="0" lang="zh-TW" altLang="en-US" sz="3200" b="0" i="0" u="none" strike="noStrike" kern="1200" cap="none" spc="0" normalizeH="0" baseline="0" noProof="0" dirty="0" smtClean="0">
                <a:ln>
                  <a:noFill/>
                </a:ln>
                <a:solidFill>
                  <a:schemeClr val="tx1"/>
                </a:solidFill>
                <a:effectLst/>
                <a:uLnTx/>
                <a:uFillTx/>
                <a:latin typeface="Calibri" pitchFamily="34" charset="0"/>
                <a:ea typeface="微軟正黑體" pitchFamily="34" charset="-120"/>
                <a:cs typeface="+mn-cs"/>
              </a:rPr>
              <a:t>個資料列以下時，資料表值參數的執行效能會很不錯。</a:t>
            </a:r>
            <a:endParaRPr kumimoji="0" lang="zh-TW" altLang="en-US" sz="3200" b="0" i="0" u="none" strike="noStrike" kern="1200" cap="none" spc="0" normalizeH="0" baseline="0" noProof="0" dirty="0">
              <a:ln>
                <a:noFill/>
              </a:ln>
              <a:solidFill>
                <a:schemeClr val="tx1"/>
              </a:solidFill>
              <a:effectLst/>
              <a:uLnTx/>
              <a:uFillTx/>
              <a:latin typeface="Calibri" pitchFamily="34" charset="0"/>
              <a:ea typeface="微軟正黑體" pitchFamily="34" charset="-120"/>
              <a:cs typeface="+mn-cs"/>
            </a:endParaRPr>
          </a:p>
        </p:txBody>
      </p:sp>
    </p:spTree>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資料表類型參數之範例</a:t>
            </a:r>
            <a:endParaRPr lang="zh-TW" altLang="en-US" dirty="0"/>
          </a:p>
        </p:txBody>
      </p:sp>
      <p:sp>
        <p:nvSpPr>
          <p:cNvPr id="7" name="內容版面配置區 6"/>
          <p:cNvSpPr>
            <a:spLocks noGrp="1"/>
          </p:cNvSpPr>
          <p:nvPr>
            <p:ph idx="1"/>
          </p:nvPr>
        </p:nvSpPr>
        <p:spPr>
          <a:xfrm>
            <a:off x="857224" y="1412875"/>
            <a:ext cx="7072362" cy="5230835"/>
          </a:xfrm>
        </p:spPr>
        <p:txBody>
          <a:bodyPr>
            <a:normAutofit fontScale="62500" lnSpcReduction="20000"/>
          </a:bodyPr>
          <a:lstStyle/>
          <a:p>
            <a:pPr>
              <a:buNone/>
            </a:pPr>
            <a:r>
              <a:rPr lang="en-US" altLang="zh-TW" dirty="0" smtClean="0"/>
              <a:t>--</a:t>
            </a:r>
            <a:r>
              <a:rPr lang="zh-TW" altLang="en-US" dirty="0" smtClean="0"/>
              <a:t>定義自訂資料表型態</a:t>
            </a:r>
          </a:p>
          <a:p>
            <a:pPr>
              <a:buNone/>
            </a:pPr>
            <a:r>
              <a:rPr lang="en-US" altLang="zh-TW" dirty="0" smtClean="0"/>
              <a:t>CREATE TYPE </a:t>
            </a:r>
            <a:r>
              <a:rPr lang="en-US" altLang="zh-TW" dirty="0" err="1" smtClean="0"/>
              <a:t>tpMyTbl</a:t>
            </a:r>
            <a:r>
              <a:rPr lang="en-US" altLang="zh-TW" dirty="0" smtClean="0"/>
              <a:t> AS TABLE</a:t>
            </a:r>
          </a:p>
          <a:p>
            <a:pPr>
              <a:buNone/>
            </a:pPr>
            <a:r>
              <a:rPr lang="en-US" altLang="zh-TW" dirty="0" smtClean="0"/>
              <a:t>	(ID INT, String NVARCHAR(100))</a:t>
            </a:r>
          </a:p>
          <a:p>
            <a:pPr>
              <a:buNone/>
            </a:pPr>
            <a:r>
              <a:rPr lang="en-US" altLang="zh-TW" dirty="0" smtClean="0"/>
              <a:t>GO</a:t>
            </a:r>
          </a:p>
          <a:p>
            <a:pPr>
              <a:buNone/>
            </a:pPr>
            <a:endParaRPr lang="en-US" altLang="zh-TW" dirty="0" smtClean="0"/>
          </a:p>
          <a:p>
            <a:pPr>
              <a:buNone/>
            </a:pPr>
            <a:r>
              <a:rPr lang="en-US" altLang="zh-TW" dirty="0" smtClean="0"/>
              <a:t>--</a:t>
            </a:r>
            <a:r>
              <a:rPr lang="zh-TW" altLang="en-US" dirty="0" smtClean="0"/>
              <a:t>定義預存程序，使用資料表型態</a:t>
            </a:r>
          </a:p>
          <a:p>
            <a:pPr>
              <a:buNone/>
            </a:pPr>
            <a:r>
              <a:rPr lang="en-US" altLang="zh-TW" dirty="0" smtClean="0"/>
              <a:t>CREATE PROCEDURE </a:t>
            </a:r>
            <a:r>
              <a:rPr lang="en-US" altLang="zh-TW" dirty="0" err="1" smtClean="0"/>
              <a:t>spSelectFromTVP</a:t>
            </a:r>
            <a:r>
              <a:rPr lang="en-US" altLang="zh-TW" dirty="0" smtClean="0"/>
              <a:t>(</a:t>
            </a:r>
            <a:br>
              <a:rPr lang="en-US" altLang="zh-TW" dirty="0" smtClean="0"/>
            </a:br>
            <a:r>
              <a:rPr lang="en-US" altLang="zh-TW" dirty="0" smtClean="0"/>
              <a:t>	@</a:t>
            </a:r>
            <a:r>
              <a:rPr lang="en-US" altLang="zh-TW" dirty="0" err="1" smtClean="0"/>
              <a:t>TVParam</a:t>
            </a:r>
            <a:r>
              <a:rPr lang="en-US" altLang="zh-TW" dirty="0" smtClean="0"/>
              <a:t> </a:t>
            </a:r>
            <a:r>
              <a:rPr lang="en-US" altLang="zh-TW" dirty="0" err="1" smtClean="0"/>
              <a:t>tpMyTbl</a:t>
            </a:r>
            <a:r>
              <a:rPr lang="en-US" altLang="zh-TW" dirty="0" smtClean="0"/>
              <a:t> READONLY)</a:t>
            </a:r>
          </a:p>
          <a:p>
            <a:pPr>
              <a:buNone/>
            </a:pPr>
            <a:r>
              <a:rPr lang="en-US" altLang="zh-TW" dirty="0" smtClean="0"/>
              <a:t>AS</a:t>
            </a:r>
          </a:p>
          <a:p>
            <a:pPr>
              <a:buNone/>
            </a:pPr>
            <a:r>
              <a:rPr lang="en-US" altLang="zh-TW" dirty="0" smtClean="0"/>
              <a:t>	SET NOCOUNT ON</a:t>
            </a:r>
          </a:p>
          <a:p>
            <a:pPr>
              <a:buNone/>
            </a:pPr>
            <a:r>
              <a:rPr lang="en-US" altLang="zh-TW" dirty="0" smtClean="0"/>
              <a:t>	SELECT * FROM @</a:t>
            </a:r>
            <a:r>
              <a:rPr lang="en-US" altLang="zh-TW" dirty="0" err="1" smtClean="0"/>
              <a:t>TVParam</a:t>
            </a:r>
            <a:endParaRPr lang="en-US" altLang="zh-TW" dirty="0" smtClean="0"/>
          </a:p>
          <a:p>
            <a:pPr>
              <a:buNone/>
            </a:pPr>
            <a:r>
              <a:rPr lang="en-US" altLang="zh-TW" dirty="0" smtClean="0"/>
              <a:t>GO</a:t>
            </a:r>
          </a:p>
          <a:p>
            <a:pPr>
              <a:buNone/>
            </a:pPr>
            <a:endParaRPr lang="en-US" altLang="zh-TW" dirty="0" smtClean="0"/>
          </a:p>
          <a:p>
            <a:pPr>
              <a:buNone/>
            </a:pPr>
            <a:r>
              <a:rPr lang="en-US" altLang="zh-TW" dirty="0" smtClean="0"/>
              <a:t>--</a:t>
            </a:r>
            <a:r>
              <a:rPr lang="zh-TW" altLang="en-US" dirty="0" smtClean="0"/>
              <a:t>宣告自訂資料表型態的變數並賦予紀錄</a:t>
            </a:r>
          </a:p>
          <a:p>
            <a:pPr>
              <a:buNone/>
            </a:pPr>
            <a:r>
              <a:rPr lang="en-US" altLang="zh-TW" dirty="0" smtClean="0"/>
              <a:t>DECLARE @TVP AS </a:t>
            </a:r>
            <a:r>
              <a:rPr lang="en-US" altLang="zh-TW" dirty="0" err="1" smtClean="0"/>
              <a:t>tpMyTbl</a:t>
            </a:r>
            <a:endParaRPr lang="en-US" altLang="zh-TW" dirty="0" smtClean="0"/>
          </a:p>
          <a:p>
            <a:pPr>
              <a:buNone/>
            </a:pPr>
            <a:r>
              <a:rPr lang="en-US" altLang="zh-TW" dirty="0" smtClean="0"/>
              <a:t>INSERT INTO @TVP(ID, String) 	VALUES (1, 'Fairbanks')</a:t>
            </a:r>
          </a:p>
          <a:p>
            <a:pPr>
              <a:buNone/>
            </a:pPr>
            <a:r>
              <a:rPr lang="en-US" altLang="zh-TW" dirty="0" smtClean="0"/>
              <a:t>INSERT INTO @TVP(ID, String) 	VALUES (2, 'Juneau')</a:t>
            </a:r>
          </a:p>
          <a:p>
            <a:pPr>
              <a:buNone/>
            </a:pPr>
            <a:endParaRPr lang="en-US" altLang="zh-TW" dirty="0" smtClean="0"/>
          </a:p>
          <a:p>
            <a:pPr>
              <a:buNone/>
            </a:pPr>
            <a:r>
              <a:rPr lang="en-US" altLang="zh-TW" dirty="0" smtClean="0"/>
              <a:t>EXEC </a:t>
            </a:r>
            <a:r>
              <a:rPr lang="en-US" altLang="zh-TW" dirty="0" err="1" smtClean="0"/>
              <a:t>spSelectFromTVP</a:t>
            </a:r>
            <a:r>
              <a:rPr lang="en-US" altLang="zh-TW" dirty="0" smtClean="0"/>
              <a:t> @TVP</a:t>
            </a:r>
            <a:endParaRPr lang="zh-TW" altLang="en-US" dirty="0"/>
          </a:p>
        </p:txBody>
      </p:sp>
    </p:spTree>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altLang="zh-TW" dirty="0" smtClean="0"/>
              <a:t>MERGE </a:t>
            </a:r>
            <a:r>
              <a:rPr lang="zh-TW" altLang="en-US" dirty="0" smtClean="0"/>
              <a:t>陳述式</a:t>
            </a:r>
            <a:endParaRPr lang="zh-TW" altLang="en-US" dirty="0"/>
          </a:p>
        </p:txBody>
      </p:sp>
      <p:sp>
        <p:nvSpPr>
          <p:cNvPr id="3" name="內容版面配置區 2"/>
          <p:cNvSpPr>
            <a:spLocks noGrp="1"/>
          </p:cNvSpPr>
          <p:nvPr>
            <p:ph idx="1"/>
          </p:nvPr>
        </p:nvSpPr>
        <p:spPr>
          <a:xfrm>
            <a:off x="381000" y="1412875"/>
            <a:ext cx="8382000" cy="5379934"/>
          </a:xfrm>
        </p:spPr>
        <p:txBody>
          <a:bodyPr/>
          <a:lstStyle/>
          <a:p>
            <a:r>
              <a:rPr lang="zh-TW" altLang="en-US" dirty="0" smtClean="0"/>
              <a:t>在單一陳述式中執行</a:t>
            </a:r>
            <a:r>
              <a:rPr lang="en-US" altLang="zh-TW" dirty="0" smtClean="0"/>
              <a:t> INSERT</a:t>
            </a:r>
            <a:r>
              <a:rPr lang="zh-TW" altLang="en-US" dirty="0" smtClean="0"/>
              <a:t>、</a:t>
            </a:r>
            <a:r>
              <a:rPr lang="en-US" altLang="zh-TW" dirty="0" smtClean="0"/>
              <a:t>UPDATE </a:t>
            </a:r>
            <a:r>
              <a:rPr lang="zh-TW" altLang="en-US" dirty="0" smtClean="0"/>
              <a:t>或 </a:t>
            </a:r>
            <a:r>
              <a:rPr lang="en-US" altLang="zh-TW" dirty="0" smtClean="0"/>
              <a:t>DELETE </a:t>
            </a:r>
          </a:p>
          <a:p>
            <a:pPr lvl="1"/>
            <a:r>
              <a:rPr lang="zh-TW" altLang="en-US" dirty="0" smtClean="0"/>
              <a:t>與來源資料表聯結的結果，在目標資料表上執行插入、更新或刪除作業</a:t>
            </a:r>
            <a:endParaRPr lang="en-US" altLang="zh-TW" dirty="0" smtClean="0"/>
          </a:p>
          <a:p>
            <a:r>
              <a:rPr lang="en-US" altLang="zh-TW" dirty="0" smtClean="0"/>
              <a:t>Merge </a:t>
            </a:r>
            <a:r>
              <a:rPr lang="zh-TW" altLang="en-US" dirty="0" smtClean="0"/>
              <a:t>可用於</a:t>
            </a:r>
            <a:endParaRPr lang="en-US" altLang="zh-TW" dirty="0" smtClean="0"/>
          </a:p>
          <a:p>
            <a:pPr lvl="1"/>
            <a:r>
              <a:rPr lang="zh-TW" altLang="en-US" dirty="0" smtClean="0"/>
              <a:t>有條件地在目標資料表中插入或更新資料列</a:t>
            </a:r>
          </a:p>
          <a:p>
            <a:pPr lvl="2"/>
            <a:r>
              <a:rPr lang="zh-TW" altLang="en-US" dirty="0" smtClean="0"/>
              <a:t>如果此資料列存在目標資料表中，便更新一或多個資料行。否則，便將資料插入新的資料列中</a:t>
            </a:r>
          </a:p>
          <a:p>
            <a:pPr lvl="1"/>
            <a:r>
              <a:rPr lang="zh-TW" altLang="en-US" dirty="0" smtClean="0"/>
              <a:t>同步處理兩份資料表</a:t>
            </a:r>
          </a:p>
          <a:p>
            <a:pPr lvl="2"/>
            <a:r>
              <a:rPr lang="zh-TW" altLang="en-US" dirty="0" smtClean="0"/>
              <a:t>根據與資料來源的差異，在目標資料表中插入、更新或刪除資料列</a:t>
            </a:r>
            <a:endParaRPr lang="en-US" altLang="zh-TW" dirty="0" smtClean="0"/>
          </a:p>
          <a:p>
            <a:r>
              <a:rPr lang="en-US" altLang="zh-TW" dirty="0" smtClean="0"/>
              <a:t>ANSI SQL 2006 </a:t>
            </a:r>
            <a:r>
              <a:rPr lang="zh-TW" altLang="en-US" dirty="0" smtClean="0"/>
              <a:t>規範</a:t>
            </a:r>
            <a:endParaRPr lang="zh-TW" altLang="en-US" dirty="0"/>
          </a:p>
        </p:txBody>
      </p:sp>
    </p:spTree>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altLang="zh-TW" dirty="0" smtClean="0"/>
              <a:t>MERGE </a:t>
            </a:r>
            <a:r>
              <a:rPr lang="zh-TW" altLang="en-US" dirty="0" smtClean="0"/>
              <a:t>的運作方式</a:t>
            </a:r>
            <a:r>
              <a:rPr altLang="zh-TW" dirty="0" smtClean="0"/>
              <a:t>(1)</a:t>
            </a:r>
            <a:endParaRPr lang="zh-TW" altLang="en-US" dirty="0"/>
          </a:p>
        </p:txBody>
      </p:sp>
      <p:sp>
        <p:nvSpPr>
          <p:cNvPr id="3" name="內容版面配置區 2"/>
          <p:cNvSpPr>
            <a:spLocks noGrp="1"/>
          </p:cNvSpPr>
          <p:nvPr>
            <p:ph idx="1"/>
          </p:nvPr>
        </p:nvSpPr>
        <p:spPr>
          <a:xfrm>
            <a:off x="381000" y="1412875"/>
            <a:ext cx="8382000" cy="1834348"/>
          </a:xfrm>
        </p:spPr>
        <p:txBody>
          <a:bodyPr/>
          <a:lstStyle/>
          <a:p>
            <a:r>
              <a:rPr lang="zh-TW" altLang="en-US" dirty="0" smtClean="0"/>
              <a:t>單一陳述式中使用 </a:t>
            </a:r>
            <a:r>
              <a:rPr lang="en-US" altLang="zh-TW" dirty="0" smtClean="0"/>
              <a:t>MERGE </a:t>
            </a:r>
            <a:r>
              <a:rPr lang="zh-TW" altLang="en-US" dirty="0" smtClean="0"/>
              <a:t>陳述式來執行多個資料操作語言 </a:t>
            </a:r>
            <a:r>
              <a:rPr lang="en-US" altLang="zh-TW" dirty="0" smtClean="0"/>
              <a:t>(DML) </a:t>
            </a:r>
            <a:r>
              <a:rPr lang="zh-TW" altLang="en-US" dirty="0" smtClean="0"/>
              <a:t>作業</a:t>
            </a:r>
            <a:endParaRPr lang="en-US" altLang="zh-TW" dirty="0" smtClean="0"/>
          </a:p>
          <a:p>
            <a:pPr lvl="1"/>
            <a:r>
              <a:rPr lang="zh-TW" altLang="en-US" dirty="0" smtClean="0"/>
              <a:t>建構更有效率的 </a:t>
            </a:r>
            <a:r>
              <a:rPr lang="en-US" altLang="zh-TW" dirty="0" smtClean="0"/>
              <a:t>ETL</a:t>
            </a:r>
          </a:p>
          <a:p>
            <a:pPr lvl="1"/>
            <a:r>
              <a:rPr lang="en-US" altLang="zh-TW" dirty="0" smtClean="0"/>
              <a:t>ANSI SQL 2006 </a:t>
            </a:r>
            <a:r>
              <a:rPr lang="zh-TW" altLang="en-US" dirty="0" smtClean="0"/>
              <a:t>規範</a:t>
            </a:r>
            <a:endParaRPr lang="zh-TW" altLang="en-US" dirty="0"/>
          </a:p>
        </p:txBody>
      </p:sp>
      <p:sp>
        <p:nvSpPr>
          <p:cNvPr id="4" name="Rectangle 3"/>
          <p:cNvSpPr/>
          <p:nvPr/>
        </p:nvSpPr>
        <p:spPr bwMode="blackGray">
          <a:xfrm>
            <a:off x="1869324" y="3696552"/>
            <a:ext cx="2160270" cy="2400850"/>
          </a:xfrm>
          <a:prstGeom prst="rect">
            <a:avLst/>
          </a:prstGeom>
          <a:solidFill>
            <a:schemeClr val="tx1"/>
          </a:solidFill>
          <a:ln>
            <a:noFill/>
            <a:headEnd type="none" w="med" len="med"/>
            <a:tailEnd type="none" w="med" len="med"/>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endParaRPr>
          </a:p>
        </p:txBody>
      </p:sp>
      <p:sp>
        <p:nvSpPr>
          <p:cNvPr id="5" name="TextBox 4"/>
          <p:cNvSpPr txBox="1"/>
          <p:nvPr/>
        </p:nvSpPr>
        <p:spPr>
          <a:xfrm>
            <a:off x="1949334" y="3833712"/>
            <a:ext cx="2005677" cy="2308324"/>
          </a:xfrm>
          <a:prstGeom prst="rect">
            <a:avLst/>
          </a:prstGeom>
          <a:noFill/>
        </p:spPr>
        <p:txBody>
          <a:bodyPr wrap="none" rtlCol="0">
            <a:spAutoFit/>
          </a:bodyPr>
          <a:lstStyle/>
          <a:p>
            <a:r>
              <a:rPr lang="en-US" b="1" dirty="0" smtClean="0">
                <a:solidFill>
                  <a:srgbClr val="FF0000"/>
                </a:solidFill>
              </a:rPr>
              <a:t>XXXXX XXX </a:t>
            </a:r>
            <a:r>
              <a:rPr lang="en-US" b="1" dirty="0" err="1" smtClean="0">
                <a:solidFill>
                  <a:srgbClr val="FF0000"/>
                </a:solidFill>
              </a:rPr>
              <a:t>XXX</a:t>
            </a:r>
            <a:endParaRPr lang="en-US" b="1" dirty="0" smtClean="0">
              <a:solidFill>
                <a:srgbClr val="FF0000"/>
              </a:solidFill>
            </a:endParaRPr>
          </a:p>
          <a:p>
            <a:r>
              <a:rPr lang="en-US" b="1" dirty="0" smtClean="0">
                <a:solidFill>
                  <a:srgbClr val="FF0000"/>
                </a:solidFill>
              </a:rPr>
              <a:t>XXXX XXX</a:t>
            </a:r>
          </a:p>
          <a:p>
            <a:endParaRPr lang="en-US" b="1" dirty="0" smtClean="0">
              <a:solidFill>
                <a:srgbClr val="FF0000"/>
              </a:solidFill>
            </a:endParaRPr>
          </a:p>
          <a:p>
            <a:r>
              <a:rPr lang="en-US" b="1" dirty="0" smtClean="0">
                <a:solidFill>
                  <a:schemeClr val="bg2">
                    <a:lumMod val="75000"/>
                    <a:lumOff val="25000"/>
                  </a:schemeClr>
                </a:solidFill>
              </a:rPr>
              <a:t>XXXXXXXXXX</a:t>
            </a:r>
          </a:p>
          <a:p>
            <a:r>
              <a:rPr lang="en-US" b="1" dirty="0" smtClean="0">
                <a:solidFill>
                  <a:schemeClr val="bg2">
                    <a:lumMod val="75000"/>
                    <a:lumOff val="25000"/>
                  </a:schemeClr>
                </a:solidFill>
              </a:rPr>
              <a:t>X XXX XXXX XX</a:t>
            </a:r>
          </a:p>
          <a:p>
            <a:r>
              <a:rPr lang="en-US" b="1" dirty="0" smtClean="0">
                <a:solidFill>
                  <a:schemeClr val="bg2">
                    <a:lumMod val="75000"/>
                    <a:lumOff val="25000"/>
                  </a:schemeClr>
                </a:solidFill>
              </a:rPr>
              <a:t>XX XXXX </a:t>
            </a:r>
          </a:p>
          <a:p>
            <a:r>
              <a:rPr lang="en-US" b="1" dirty="0" smtClean="0">
                <a:solidFill>
                  <a:schemeClr val="bg2">
                    <a:lumMod val="75000"/>
                    <a:lumOff val="25000"/>
                  </a:schemeClr>
                </a:solidFill>
              </a:rPr>
              <a:t>XXXXX XXX XX</a:t>
            </a:r>
          </a:p>
          <a:p>
            <a:endParaRPr lang="en-US" b="1" dirty="0" smtClean="0">
              <a:solidFill>
                <a:srgbClr val="FF0000"/>
              </a:solidFill>
            </a:endParaRPr>
          </a:p>
        </p:txBody>
      </p:sp>
      <p:sp>
        <p:nvSpPr>
          <p:cNvPr id="6" name="TextBox 5"/>
          <p:cNvSpPr txBox="1"/>
          <p:nvPr/>
        </p:nvSpPr>
        <p:spPr>
          <a:xfrm>
            <a:off x="2509404" y="3242256"/>
            <a:ext cx="1107996" cy="369332"/>
          </a:xfrm>
          <a:prstGeom prst="rect">
            <a:avLst/>
          </a:prstGeom>
          <a:noFill/>
        </p:spPr>
        <p:txBody>
          <a:bodyPr wrap="none" rtlCol="0">
            <a:spAutoFit/>
          </a:bodyPr>
          <a:lstStyle/>
          <a:p>
            <a:r>
              <a:rPr lang="zh-TW" altLang="en-US" dirty="0" smtClean="0">
                <a:ea typeface="微軟正黑體" pitchFamily="34" charset="-120"/>
              </a:rPr>
              <a:t>資料來源</a:t>
            </a:r>
            <a:endParaRPr lang="en-US" dirty="0">
              <a:ea typeface="微軟正黑體" pitchFamily="34" charset="-120"/>
            </a:endParaRPr>
          </a:p>
        </p:txBody>
      </p:sp>
      <p:sp>
        <p:nvSpPr>
          <p:cNvPr id="7" name="Snip Single Corner Rectangle 12"/>
          <p:cNvSpPr/>
          <p:nvPr/>
        </p:nvSpPr>
        <p:spPr bwMode="blackGray">
          <a:xfrm>
            <a:off x="4476452" y="4268596"/>
            <a:ext cx="2830286" cy="1901372"/>
          </a:xfrm>
          <a:prstGeom prst="snip1Rect">
            <a:avLst/>
          </a:prstGeom>
          <a:gradFill>
            <a:gsLst>
              <a:gs pos="0">
                <a:schemeClr val="accent5">
                  <a:shade val="47500"/>
                  <a:satMod val="137000"/>
                  <a:alpha val="50000"/>
                </a:schemeClr>
              </a:gs>
              <a:gs pos="55000">
                <a:schemeClr val="accent5">
                  <a:shade val="69000"/>
                  <a:satMod val="137000"/>
                  <a:alpha val="50000"/>
                </a:schemeClr>
              </a:gs>
              <a:gs pos="100000">
                <a:schemeClr val="accent5">
                  <a:shade val="98000"/>
                  <a:satMod val="137000"/>
                  <a:alpha val="50000"/>
                </a:schemeClr>
              </a:gs>
            </a:gsLst>
          </a:gradFill>
          <a:ln>
            <a:noFill/>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r>
              <a:rPr lang="zh-TW" altLang="en-US" sz="2800" dirty="0" smtClean="0">
                <a:solidFill>
                  <a:schemeClr val="tx1"/>
                </a:solidFill>
                <a:effectLst>
                  <a:outerShdw blurRad="38100" dist="38100" dir="2700000" algn="tl">
                    <a:srgbClr val="000000">
                      <a:alpha val="43137"/>
                    </a:srgbClr>
                  </a:outerShdw>
                </a:effectLst>
                <a:ea typeface="微軟正黑體" pitchFamily="34" charset="-120"/>
              </a:rPr>
              <a:t>來源可以是資料表或是查詢式</a:t>
            </a:r>
            <a:endParaRPr kumimoji="0" lang="en-US" sz="2800" b="0" i="0" u="none" strike="noStrike" cap="none" normalizeH="0" dirty="0" smtClean="0">
              <a:solidFill>
                <a:schemeClr val="tx1"/>
              </a:solidFill>
              <a:effectLst>
                <a:outerShdw blurRad="38100" dist="38100" dir="2700000" algn="tl">
                  <a:srgbClr val="000000">
                    <a:alpha val="43137"/>
                  </a:srgbClr>
                </a:outerShdw>
              </a:effectLst>
              <a:ea typeface="微軟正黑體" pitchFamily="34" charset="-120"/>
            </a:endParaRPr>
          </a:p>
        </p:txBody>
      </p:sp>
      <p:sp>
        <p:nvSpPr>
          <p:cNvPr id="8" name="Rectangle 23"/>
          <p:cNvSpPr/>
          <p:nvPr/>
        </p:nvSpPr>
        <p:spPr>
          <a:xfrm>
            <a:off x="1660680" y="3187288"/>
            <a:ext cx="5834743" cy="3243943"/>
          </a:xfrm>
          <a:prstGeom prst="rect">
            <a:avLst/>
          </a:prstGeom>
          <a:noFill/>
          <a:ln w="12700" cmpd="sng">
            <a:solidFill>
              <a:schemeClr val="tx1">
                <a:lumMod val="75000"/>
              </a:schemeClr>
            </a:solidFill>
            <a:prstDash val="sysDot"/>
          </a:ln>
          <a:effectLst>
            <a:glow rad="101600">
              <a:srgbClr val="FFFFFF">
                <a:alpha val="2902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altLang="zh-TW" dirty="0" smtClean="0"/>
              <a:t>MERGE </a:t>
            </a:r>
            <a:r>
              <a:rPr lang="zh-TW" altLang="en-US" dirty="0" smtClean="0"/>
              <a:t>的運作方式</a:t>
            </a:r>
            <a:r>
              <a:rPr altLang="zh-TW" dirty="0" smtClean="0"/>
              <a:t>(2)</a:t>
            </a:r>
            <a:endParaRPr lang="zh-TW" altLang="en-US" dirty="0"/>
          </a:p>
        </p:txBody>
      </p:sp>
      <p:sp>
        <p:nvSpPr>
          <p:cNvPr id="3" name="內容版面配置區 2"/>
          <p:cNvSpPr>
            <a:spLocks noGrp="1"/>
          </p:cNvSpPr>
          <p:nvPr>
            <p:ph idx="1"/>
          </p:nvPr>
        </p:nvSpPr>
        <p:spPr>
          <a:xfrm>
            <a:off x="381000" y="1412875"/>
            <a:ext cx="8382000" cy="1526572"/>
          </a:xfrm>
        </p:spPr>
        <p:txBody>
          <a:bodyPr/>
          <a:lstStyle/>
          <a:p>
            <a:r>
              <a:rPr lang="zh-TW" altLang="en-US" dirty="0" smtClean="0"/>
              <a:t>在單一陳述式中執行插入、更新或刪除作業</a:t>
            </a:r>
          </a:p>
          <a:p>
            <a:r>
              <a:rPr lang="zh-TW" altLang="en-US" dirty="0" smtClean="0"/>
              <a:t>建構更有效率的 </a:t>
            </a:r>
            <a:r>
              <a:rPr lang="en-US" altLang="zh-TW" dirty="0" smtClean="0"/>
              <a:t>ETL</a:t>
            </a:r>
          </a:p>
          <a:p>
            <a:r>
              <a:rPr lang="en-US" altLang="zh-TW" dirty="0" smtClean="0"/>
              <a:t>ANSI SQL 2006 </a:t>
            </a:r>
            <a:r>
              <a:rPr lang="zh-TW" altLang="en-US" dirty="0" smtClean="0"/>
              <a:t>規範</a:t>
            </a:r>
            <a:endParaRPr lang="zh-TW" altLang="en-US" dirty="0"/>
          </a:p>
        </p:txBody>
      </p:sp>
      <p:sp>
        <p:nvSpPr>
          <p:cNvPr id="17" name="Rectangle 3"/>
          <p:cNvSpPr/>
          <p:nvPr/>
        </p:nvSpPr>
        <p:spPr bwMode="blackGray">
          <a:xfrm>
            <a:off x="571500" y="3608064"/>
            <a:ext cx="2160270" cy="2400850"/>
          </a:xfrm>
          <a:prstGeom prst="rect">
            <a:avLst/>
          </a:prstGeom>
          <a:solidFill>
            <a:schemeClr val="tx1"/>
          </a:solidFill>
          <a:ln>
            <a:noFill/>
            <a:headEnd type="none" w="med" len="med"/>
            <a:tailEnd type="none" w="med" len="med"/>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endParaRPr>
          </a:p>
        </p:txBody>
      </p:sp>
      <p:sp>
        <p:nvSpPr>
          <p:cNvPr id="18" name="TextBox 4"/>
          <p:cNvSpPr txBox="1"/>
          <p:nvPr/>
        </p:nvSpPr>
        <p:spPr>
          <a:xfrm>
            <a:off x="651510" y="3745224"/>
            <a:ext cx="2005677" cy="2308324"/>
          </a:xfrm>
          <a:prstGeom prst="rect">
            <a:avLst/>
          </a:prstGeom>
          <a:noFill/>
        </p:spPr>
        <p:txBody>
          <a:bodyPr wrap="none" rtlCol="0">
            <a:spAutoFit/>
          </a:bodyPr>
          <a:lstStyle/>
          <a:p>
            <a:r>
              <a:rPr lang="en-US" b="1" dirty="0" smtClean="0">
                <a:solidFill>
                  <a:srgbClr val="FF0000"/>
                </a:solidFill>
              </a:rPr>
              <a:t>XXXXX XXX </a:t>
            </a:r>
            <a:r>
              <a:rPr lang="en-US" b="1" dirty="0" err="1" smtClean="0">
                <a:solidFill>
                  <a:srgbClr val="FF0000"/>
                </a:solidFill>
              </a:rPr>
              <a:t>XXX</a:t>
            </a:r>
            <a:endParaRPr lang="en-US" b="1" dirty="0" smtClean="0">
              <a:solidFill>
                <a:srgbClr val="FF0000"/>
              </a:solidFill>
            </a:endParaRPr>
          </a:p>
          <a:p>
            <a:r>
              <a:rPr lang="en-US" b="1" dirty="0" smtClean="0">
                <a:solidFill>
                  <a:srgbClr val="FF0000"/>
                </a:solidFill>
              </a:rPr>
              <a:t>XXXX XXX</a:t>
            </a:r>
          </a:p>
          <a:p>
            <a:endParaRPr lang="en-US" b="1" dirty="0" smtClean="0">
              <a:solidFill>
                <a:srgbClr val="FF0000"/>
              </a:solidFill>
            </a:endParaRPr>
          </a:p>
          <a:p>
            <a:r>
              <a:rPr lang="en-US" b="1" dirty="0" smtClean="0">
                <a:solidFill>
                  <a:schemeClr val="bg2">
                    <a:lumMod val="75000"/>
                    <a:lumOff val="25000"/>
                  </a:schemeClr>
                </a:solidFill>
              </a:rPr>
              <a:t>XXXXXXXXXX</a:t>
            </a:r>
          </a:p>
          <a:p>
            <a:r>
              <a:rPr lang="en-US" b="1" dirty="0" smtClean="0">
                <a:solidFill>
                  <a:schemeClr val="bg2">
                    <a:lumMod val="75000"/>
                    <a:lumOff val="25000"/>
                  </a:schemeClr>
                </a:solidFill>
              </a:rPr>
              <a:t>X XXX XXXX XX</a:t>
            </a:r>
          </a:p>
          <a:p>
            <a:r>
              <a:rPr lang="en-US" b="1" dirty="0" smtClean="0">
                <a:solidFill>
                  <a:schemeClr val="bg2">
                    <a:lumMod val="75000"/>
                    <a:lumOff val="25000"/>
                  </a:schemeClr>
                </a:solidFill>
              </a:rPr>
              <a:t>XX XXXX </a:t>
            </a:r>
          </a:p>
          <a:p>
            <a:r>
              <a:rPr lang="en-US" b="1" dirty="0" smtClean="0">
                <a:solidFill>
                  <a:schemeClr val="bg2">
                    <a:lumMod val="75000"/>
                    <a:lumOff val="25000"/>
                  </a:schemeClr>
                </a:solidFill>
              </a:rPr>
              <a:t>XXXXX XXX XX</a:t>
            </a:r>
          </a:p>
          <a:p>
            <a:endParaRPr lang="en-US" b="1" dirty="0" smtClean="0">
              <a:solidFill>
                <a:srgbClr val="FF0000"/>
              </a:solidFill>
            </a:endParaRPr>
          </a:p>
        </p:txBody>
      </p:sp>
      <p:sp>
        <p:nvSpPr>
          <p:cNvPr id="19" name="TextBox 5"/>
          <p:cNvSpPr txBox="1"/>
          <p:nvPr/>
        </p:nvSpPr>
        <p:spPr>
          <a:xfrm>
            <a:off x="1211580" y="3153768"/>
            <a:ext cx="1107996" cy="369332"/>
          </a:xfrm>
          <a:prstGeom prst="rect">
            <a:avLst/>
          </a:prstGeom>
          <a:noFill/>
        </p:spPr>
        <p:txBody>
          <a:bodyPr wrap="none" rtlCol="0">
            <a:spAutoFit/>
          </a:bodyPr>
          <a:lstStyle/>
          <a:p>
            <a:r>
              <a:rPr lang="zh-TW" altLang="en-US" dirty="0" smtClean="0">
                <a:ea typeface="微軟正黑體" pitchFamily="34" charset="-120"/>
              </a:rPr>
              <a:t>資料來源</a:t>
            </a:r>
            <a:endParaRPr lang="en-US" dirty="0">
              <a:ea typeface="微軟正黑體" pitchFamily="34" charset="-120"/>
            </a:endParaRPr>
          </a:p>
        </p:txBody>
      </p:sp>
      <p:sp>
        <p:nvSpPr>
          <p:cNvPr id="20" name="TextBox 6"/>
          <p:cNvSpPr txBox="1"/>
          <p:nvPr/>
        </p:nvSpPr>
        <p:spPr>
          <a:xfrm>
            <a:off x="7010400" y="3153768"/>
            <a:ext cx="646331" cy="369332"/>
          </a:xfrm>
          <a:prstGeom prst="rect">
            <a:avLst/>
          </a:prstGeom>
          <a:noFill/>
        </p:spPr>
        <p:txBody>
          <a:bodyPr wrap="none" rtlCol="0">
            <a:spAutoFit/>
          </a:bodyPr>
          <a:lstStyle/>
          <a:p>
            <a:r>
              <a:rPr lang="zh-TW" altLang="en-US" dirty="0" smtClean="0">
                <a:ea typeface="微軟正黑體" pitchFamily="34" charset="-120"/>
              </a:rPr>
              <a:t>目標</a:t>
            </a:r>
            <a:endParaRPr lang="en-US" dirty="0">
              <a:ea typeface="微軟正黑體" pitchFamily="34" charset="-120"/>
            </a:endParaRPr>
          </a:p>
        </p:txBody>
      </p:sp>
      <p:sp>
        <p:nvSpPr>
          <p:cNvPr id="21" name="Rectangle 7"/>
          <p:cNvSpPr/>
          <p:nvPr/>
        </p:nvSpPr>
        <p:spPr bwMode="blackGray">
          <a:xfrm>
            <a:off x="6392617" y="3608063"/>
            <a:ext cx="2160270" cy="1529993"/>
          </a:xfrm>
          <a:prstGeom prst="rect">
            <a:avLst/>
          </a:prstGeom>
          <a:solidFill>
            <a:schemeClr val="tx1"/>
          </a:solidFill>
          <a:ln>
            <a:noFill/>
            <a:headEnd type="none" w="med" len="med"/>
            <a:tailEnd type="none" w="med" len="med"/>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endParaRPr>
          </a:p>
        </p:txBody>
      </p:sp>
      <p:sp>
        <p:nvSpPr>
          <p:cNvPr id="22" name="TextBox 8"/>
          <p:cNvSpPr txBox="1"/>
          <p:nvPr/>
        </p:nvSpPr>
        <p:spPr>
          <a:xfrm>
            <a:off x="6472627" y="3745224"/>
            <a:ext cx="1172116" cy="1477328"/>
          </a:xfrm>
          <a:prstGeom prst="rect">
            <a:avLst/>
          </a:prstGeom>
          <a:noFill/>
        </p:spPr>
        <p:txBody>
          <a:bodyPr wrap="none" rtlCol="0">
            <a:spAutoFit/>
          </a:bodyPr>
          <a:lstStyle/>
          <a:p>
            <a:r>
              <a:rPr lang="en-US" b="1" dirty="0" smtClean="0">
                <a:solidFill>
                  <a:srgbClr val="FF0000"/>
                </a:solidFill>
              </a:rPr>
              <a:t>XXXXX X</a:t>
            </a:r>
          </a:p>
          <a:p>
            <a:r>
              <a:rPr lang="en-US" b="1" dirty="0" smtClean="0">
                <a:solidFill>
                  <a:srgbClr val="FF0000"/>
                </a:solidFill>
              </a:rPr>
              <a:t>XXXX</a:t>
            </a:r>
          </a:p>
          <a:p>
            <a:endParaRPr lang="en-US" b="1" dirty="0" smtClean="0">
              <a:solidFill>
                <a:srgbClr val="FF0000"/>
              </a:solidFill>
            </a:endParaRPr>
          </a:p>
          <a:p>
            <a:r>
              <a:rPr lang="en-US" b="1" dirty="0" smtClean="0">
                <a:solidFill>
                  <a:schemeClr val="accent2">
                    <a:lumMod val="50000"/>
                  </a:schemeClr>
                </a:solidFill>
              </a:rPr>
              <a:t>XXX </a:t>
            </a:r>
            <a:r>
              <a:rPr lang="en-US" b="1" dirty="0" err="1" smtClean="0">
                <a:solidFill>
                  <a:schemeClr val="accent2">
                    <a:lumMod val="50000"/>
                  </a:schemeClr>
                </a:solidFill>
              </a:rPr>
              <a:t>XXX</a:t>
            </a:r>
            <a:endParaRPr lang="en-US" b="1" dirty="0" smtClean="0">
              <a:solidFill>
                <a:schemeClr val="accent2">
                  <a:lumMod val="50000"/>
                </a:schemeClr>
              </a:solidFill>
            </a:endParaRPr>
          </a:p>
          <a:p>
            <a:endParaRPr lang="en-US" b="1" dirty="0" smtClean="0">
              <a:solidFill>
                <a:srgbClr val="FF0000"/>
              </a:solidFill>
            </a:endParaRPr>
          </a:p>
        </p:txBody>
      </p:sp>
      <p:sp>
        <p:nvSpPr>
          <p:cNvPr id="23" name="Snip Single Corner Rectangle 12"/>
          <p:cNvSpPr/>
          <p:nvPr/>
        </p:nvSpPr>
        <p:spPr bwMode="blackGray">
          <a:xfrm>
            <a:off x="3178628" y="4180108"/>
            <a:ext cx="2830286" cy="1901372"/>
          </a:xfrm>
          <a:prstGeom prst="snip1Rect">
            <a:avLst/>
          </a:prstGeom>
          <a:gradFill>
            <a:gsLst>
              <a:gs pos="0">
                <a:schemeClr val="accent5">
                  <a:shade val="47500"/>
                  <a:satMod val="137000"/>
                  <a:alpha val="50000"/>
                </a:schemeClr>
              </a:gs>
              <a:gs pos="55000">
                <a:schemeClr val="accent5">
                  <a:shade val="69000"/>
                  <a:satMod val="137000"/>
                  <a:alpha val="50000"/>
                </a:schemeClr>
              </a:gs>
              <a:gs pos="100000">
                <a:schemeClr val="accent5">
                  <a:shade val="98000"/>
                  <a:satMod val="137000"/>
                  <a:alpha val="50000"/>
                </a:schemeClr>
              </a:gs>
            </a:gsLst>
          </a:gradFill>
          <a:ln>
            <a:noFill/>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r>
              <a:rPr lang="zh-TW" altLang="en-US" sz="2800" dirty="0" smtClean="0">
                <a:solidFill>
                  <a:schemeClr val="tx1"/>
                </a:solidFill>
                <a:effectLst>
                  <a:outerShdw blurRad="38100" dist="38100" dir="2700000" algn="tl">
                    <a:srgbClr val="000000">
                      <a:alpha val="43137"/>
                    </a:srgbClr>
                  </a:outerShdw>
                </a:effectLst>
                <a:ea typeface="微軟正黑體" pitchFamily="34" charset="-120"/>
              </a:rPr>
              <a:t>目標可以是資料表或可更新的檢視</a:t>
            </a:r>
            <a:endParaRPr kumimoji="0" lang="en-US" sz="2800" b="0" i="0" u="none" strike="noStrike" cap="none" normalizeH="0" dirty="0" smtClean="0">
              <a:solidFill>
                <a:schemeClr val="tx1"/>
              </a:solidFill>
              <a:effectLst>
                <a:outerShdw blurRad="38100" dist="38100" dir="2700000" algn="tl">
                  <a:srgbClr val="000000">
                    <a:alpha val="43137"/>
                  </a:srgbClr>
                </a:outerShdw>
              </a:effectLst>
              <a:ea typeface="微軟正黑體" pitchFamily="34" charset="-120"/>
            </a:endParaRPr>
          </a:p>
        </p:txBody>
      </p:sp>
      <p:sp>
        <p:nvSpPr>
          <p:cNvPr id="24" name="Rectangle 14"/>
          <p:cNvSpPr/>
          <p:nvPr/>
        </p:nvSpPr>
        <p:spPr>
          <a:xfrm>
            <a:off x="2946399" y="3098800"/>
            <a:ext cx="5834743" cy="3243943"/>
          </a:xfrm>
          <a:prstGeom prst="rect">
            <a:avLst/>
          </a:prstGeom>
          <a:noFill/>
          <a:ln w="12700" cmpd="sng">
            <a:solidFill>
              <a:schemeClr val="tx1">
                <a:lumMod val="75000"/>
              </a:schemeClr>
            </a:solidFill>
            <a:prstDash val="sysDot"/>
          </a:ln>
          <a:effectLst>
            <a:glow rad="101600">
              <a:srgbClr val="FFFFFF">
                <a:alpha val="2902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altLang="zh-TW" dirty="0" smtClean="0"/>
              <a:t>MERGE </a:t>
            </a:r>
            <a:r>
              <a:rPr lang="zh-TW" altLang="en-US" dirty="0" smtClean="0"/>
              <a:t>的運作方式</a:t>
            </a:r>
            <a:r>
              <a:rPr altLang="zh-TW" dirty="0" smtClean="0"/>
              <a:t>(3)</a:t>
            </a:r>
            <a:endParaRPr lang="zh-TW" altLang="en-US" dirty="0"/>
          </a:p>
        </p:txBody>
      </p:sp>
      <p:sp>
        <p:nvSpPr>
          <p:cNvPr id="3" name="內容版面配置區 2"/>
          <p:cNvSpPr>
            <a:spLocks noGrp="1"/>
          </p:cNvSpPr>
          <p:nvPr>
            <p:ph idx="1"/>
          </p:nvPr>
        </p:nvSpPr>
        <p:spPr>
          <a:xfrm>
            <a:off x="381000" y="1412875"/>
            <a:ext cx="8382000" cy="1526572"/>
          </a:xfrm>
        </p:spPr>
        <p:txBody>
          <a:bodyPr/>
          <a:lstStyle/>
          <a:p>
            <a:r>
              <a:rPr lang="zh-TW" altLang="en-US" dirty="0" smtClean="0"/>
              <a:t>在單一陳述式中執行插入、更新或刪除作業</a:t>
            </a:r>
          </a:p>
          <a:p>
            <a:r>
              <a:rPr lang="zh-TW" altLang="en-US" dirty="0" smtClean="0"/>
              <a:t>建構更有效率的 </a:t>
            </a:r>
            <a:r>
              <a:rPr lang="en-US" altLang="zh-TW" dirty="0" smtClean="0"/>
              <a:t>ETL</a:t>
            </a:r>
          </a:p>
          <a:p>
            <a:r>
              <a:rPr lang="en-US" altLang="zh-TW" dirty="0" smtClean="0"/>
              <a:t>ANSI SQL 2006 </a:t>
            </a:r>
            <a:r>
              <a:rPr lang="zh-TW" altLang="en-US" dirty="0" smtClean="0"/>
              <a:t>規範</a:t>
            </a:r>
            <a:endParaRPr lang="zh-TW" altLang="en-US" dirty="0"/>
          </a:p>
        </p:txBody>
      </p:sp>
      <p:sp>
        <p:nvSpPr>
          <p:cNvPr id="4" name="Rectangle 3"/>
          <p:cNvSpPr/>
          <p:nvPr/>
        </p:nvSpPr>
        <p:spPr bwMode="blackGray">
          <a:xfrm>
            <a:off x="571500" y="3608064"/>
            <a:ext cx="2160270" cy="2400850"/>
          </a:xfrm>
          <a:prstGeom prst="rect">
            <a:avLst/>
          </a:prstGeom>
          <a:solidFill>
            <a:schemeClr val="tx1"/>
          </a:solidFill>
          <a:ln>
            <a:noFill/>
            <a:headEnd type="none" w="med" len="med"/>
            <a:tailEnd type="none" w="med" len="med"/>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endParaRPr>
          </a:p>
        </p:txBody>
      </p:sp>
      <p:sp>
        <p:nvSpPr>
          <p:cNvPr id="5" name="TextBox 4"/>
          <p:cNvSpPr txBox="1"/>
          <p:nvPr/>
        </p:nvSpPr>
        <p:spPr>
          <a:xfrm>
            <a:off x="651510" y="3745224"/>
            <a:ext cx="2005677" cy="2308324"/>
          </a:xfrm>
          <a:prstGeom prst="rect">
            <a:avLst/>
          </a:prstGeom>
          <a:noFill/>
        </p:spPr>
        <p:txBody>
          <a:bodyPr wrap="none" rtlCol="0">
            <a:spAutoFit/>
          </a:bodyPr>
          <a:lstStyle/>
          <a:p>
            <a:r>
              <a:rPr lang="en-US" b="1" dirty="0" smtClean="0">
                <a:solidFill>
                  <a:srgbClr val="FF0000"/>
                </a:solidFill>
              </a:rPr>
              <a:t>XXXXX XXX </a:t>
            </a:r>
            <a:r>
              <a:rPr lang="en-US" b="1" dirty="0" err="1" smtClean="0">
                <a:solidFill>
                  <a:srgbClr val="FF0000"/>
                </a:solidFill>
              </a:rPr>
              <a:t>XXX</a:t>
            </a:r>
            <a:endParaRPr lang="en-US" b="1" dirty="0" smtClean="0">
              <a:solidFill>
                <a:srgbClr val="FF0000"/>
              </a:solidFill>
            </a:endParaRPr>
          </a:p>
          <a:p>
            <a:r>
              <a:rPr lang="en-US" b="1" dirty="0" smtClean="0">
                <a:solidFill>
                  <a:srgbClr val="FF0000"/>
                </a:solidFill>
              </a:rPr>
              <a:t>XXXX XXX</a:t>
            </a:r>
          </a:p>
          <a:p>
            <a:endParaRPr lang="en-US" b="1" dirty="0" smtClean="0">
              <a:solidFill>
                <a:srgbClr val="FF0000"/>
              </a:solidFill>
            </a:endParaRPr>
          </a:p>
          <a:p>
            <a:r>
              <a:rPr lang="en-US" b="1" dirty="0" smtClean="0">
                <a:solidFill>
                  <a:schemeClr val="bg2">
                    <a:lumMod val="75000"/>
                    <a:lumOff val="25000"/>
                  </a:schemeClr>
                </a:solidFill>
              </a:rPr>
              <a:t>XXXXXXXXXX</a:t>
            </a:r>
          </a:p>
          <a:p>
            <a:r>
              <a:rPr lang="en-US" b="1" dirty="0" smtClean="0">
                <a:solidFill>
                  <a:schemeClr val="bg2">
                    <a:lumMod val="75000"/>
                    <a:lumOff val="25000"/>
                  </a:schemeClr>
                </a:solidFill>
              </a:rPr>
              <a:t>X XXX XXXX XX</a:t>
            </a:r>
          </a:p>
          <a:p>
            <a:r>
              <a:rPr lang="en-US" b="1" dirty="0" smtClean="0">
                <a:solidFill>
                  <a:schemeClr val="bg2">
                    <a:lumMod val="75000"/>
                    <a:lumOff val="25000"/>
                  </a:schemeClr>
                </a:solidFill>
              </a:rPr>
              <a:t>XX XXXX </a:t>
            </a:r>
          </a:p>
          <a:p>
            <a:r>
              <a:rPr lang="en-US" b="1" dirty="0" smtClean="0">
                <a:solidFill>
                  <a:schemeClr val="bg2">
                    <a:lumMod val="75000"/>
                    <a:lumOff val="25000"/>
                  </a:schemeClr>
                </a:solidFill>
              </a:rPr>
              <a:t>XXXXX XXX XX</a:t>
            </a:r>
          </a:p>
          <a:p>
            <a:endParaRPr lang="en-US" b="1" dirty="0" smtClean="0">
              <a:solidFill>
                <a:srgbClr val="FF0000"/>
              </a:solidFill>
            </a:endParaRPr>
          </a:p>
        </p:txBody>
      </p:sp>
      <p:sp>
        <p:nvSpPr>
          <p:cNvPr id="6" name="TextBox 5"/>
          <p:cNvSpPr txBox="1"/>
          <p:nvPr/>
        </p:nvSpPr>
        <p:spPr>
          <a:xfrm>
            <a:off x="1211580" y="3153768"/>
            <a:ext cx="1107996" cy="369332"/>
          </a:xfrm>
          <a:prstGeom prst="rect">
            <a:avLst/>
          </a:prstGeom>
          <a:noFill/>
        </p:spPr>
        <p:txBody>
          <a:bodyPr wrap="none" rtlCol="0">
            <a:spAutoFit/>
          </a:bodyPr>
          <a:lstStyle/>
          <a:p>
            <a:r>
              <a:rPr lang="zh-TW" altLang="en-US" dirty="0" smtClean="0">
                <a:ea typeface="微軟正黑體" pitchFamily="34" charset="-120"/>
              </a:rPr>
              <a:t>資料來源</a:t>
            </a:r>
            <a:endParaRPr lang="en-US" dirty="0">
              <a:ea typeface="微軟正黑體" pitchFamily="34" charset="-120"/>
            </a:endParaRPr>
          </a:p>
        </p:txBody>
      </p:sp>
      <p:sp>
        <p:nvSpPr>
          <p:cNvPr id="7" name="TextBox 6"/>
          <p:cNvSpPr txBox="1"/>
          <p:nvPr/>
        </p:nvSpPr>
        <p:spPr>
          <a:xfrm>
            <a:off x="7010400" y="3153768"/>
            <a:ext cx="646331" cy="369332"/>
          </a:xfrm>
          <a:prstGeom prst="rect">
            <a:avLst/>
          </a:prstGeom>
          <a:noFill/>
        </p:spPr>
        <p:txBody>
          <a:bodyPr wrap="none" rtlCol="0">
            <a:spAutoFit/>
          </a:bodyPr>
          <a:lstStyle/>
          <a:p>
            <a:r>
              <a:rPr lang="zh-TW" altLang="en-US" dirty="0" smtClean="0">
                <a:ea typeface="微軟正黑體" pitchFamily="34" charset="-120"/>
              </a:rPr>
              <a:t>目標</a:t>
            </a:r>
            <a:endParaRPr lang="en-US" dirty="0">
              <a:ea typeface="微軟正黑體" pitchFamily="34" charset="-120"/>
            </a:endParaRPr>
          </a:p>
        </p:txBody>
      </p:sp>
      <p:sp>
        <p:nvSpPr>
          <p:cNvPr id="8" name="Rectangle 7"/>
          <p:cNvSpPr/>
          <p:nvPr/>
        </p:nvSpPr>
        <p:spPr bwMode="blackGray">
          <a:xfrm>
            <a:off x="6392617" y="3608063"/>
            <a:ext cx="2160270" cy="1529993"/>
          </a:xfrm>
          <a:prstGeom prst="rect">
            <a:avLst/>
          </a:prstGeom>
          <a:solidFill>
            <a:schemeClr val="tx1"/>
          </a:solidFill>
          <a:ln>
            <a:noFill/>
            <a:headEnd type="none" w="med" len="med"/>
            <a:tailEnd type="none" w="med" len="med"/>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endParaRPr>
          </a:p>
        </p:txBody>
      </p:sp>
      <p:sp>
        <p:nvSpPr>
          <p:cNvPr id="9" name="TextBox 8"/>
          <p:cNvSpPr txBox="1"/>
          <p:nvPr/>
        </p:nvSpPr>
        <p:spPr>
          <a:xfrm>
            <a:off x="6472627" y="3745224"/>
            <a:ext cx="1172116" cy="1477328"/>
          </a:xfrm>
          <a:prstGeom prst="rect">
            <a:avLst/>
          </a:prstGeom>
          <a:noFill/>
        </p:spPr>
        <p:txBody>
          <a:bodyPr wrap="none" rtlCol="0">
            <a:spAutoFit/>
          </a:bodyPr>
          <a:lstStyle/>
          <a:p>
            <a:r>
              <a:rPr lang="en-US" b="1" dirty="0" smtClean="0">
                <a:solidFill>
                  <a:srgbClr val="FF0000"/>
                </a:solidFill>
              </a:rPr>
              <a:t>XXXXX X</a:t>
            </a:r>
          </a:p>
          <a:p>
            <a:r>
              <a:rPr lang="en-US" b="1" dirty="0" smtClean="0">
                <a:solidFill>
                  <a:srgbClr val="FF0000"/>
                </a:solidFill>
              </a:rPr>
              <a:t>XXXX</a:t>
            </a:r>
          </a:p>
          <a:p>
            <a:endParaRPr lang="en-US" b="1" dirty="0" smtClean="0">
              <a:solidFill>
                <a:srgbClr val="FF0000"/>
              </a:solidFill>
            </a:endParaRPr>
          </a:p>
          <a:p>
            <a:r>
              <a:rPr lang="en-US" b="1" dirty="0" smtClean="0">
                <a:solidFill>
                  <a:schemeClr val="accent2">
                    <a:lumMod val="50000"/>
                  </a:schemeClr>
                </a:solidFill>
              </a:rPr>
              <a:t>XXX </a:t>
            </a:r>
            <a:r>
              <a:rPr lang="en-US" b="1" dirty="0" err="1" smtClean="0">
                <a:solidFill>
                  <a:schemeClr val="accent2">
                    <a:lumMod val="50000"/>
                  </a:schemeClr>
                </a:solidFill>
              </a:rPr>
              <a:t>XXX</a:t>
            </a:r>
            <a:endParaRPr lang="en-US" b="1" dirty="0" smtClean="0">
              <a:solidFill>
                <a:schemeClr val="accent2">
                  <a:lumMod val="50000"/>
                </a:schemeClr>
              </a:solidFill>
            </a:endParaRPr>
          </a:p>
          <a:p>
            <a:endParaRPr lang="en-US" b="1" dirty="0" smtClean="0">
              <a:solidFill>
                <a:srgbClr val="FF0000"/>
              </a:solidFill>
            </a:endParaRPr>
          </a:p>
        </p:txBody>
      </p:sp>
      <p:pic>
        <p:nvPicPr>
          <p:cNvPr id="10" name="Picture 2" descr="\\showsrus\infoDVD\Clip_Installer\DVD_ART\Artwork_Imagery\Shapes and Graphics\Arrows - arrow\Straight\arrow 12 yellow arrow light edges.png"/>
          <p:cNvPicPr>
            <a:picLocks noChangeAspect="1" noChangeArrowheads="1"/>
          </p:cNvPicPr>
          <p:nvPr/>
        </p:nvPicPr>
        <p:blipFill>
          <a:blip r:embed="rId2"/>
          <a:srcRect/>
          <a:stretch>
            <a:fillRect/>
          </a:stretch>
        </p:blipFill>
        <p:spPr bwMode="auto">
          <a:xfrm>
            <a:off x="2827339" y="3340103"/>
            <a:ext cx="3646034" cy="1462533"/>
          </a:xfrm>
          <a:prstGeom prst="rect">
            <a:avLst/>
          </a:prstGeom>
          <a:noFill/>
        </p:spPr>
      </p:pic>
      <p:sp>
        <p:nvSpPr>
          <p:cNvPr id="11" name="Rectangle 13"/>
          <p:cNvSpPr/>
          <p:nvPr/>
        </p:nvSpPr>
        <p:spPr>
          <a:xfrm>
            <a:off x="362856" y="3730171"/>
            <a:ext cx="8418287" cy="638629"/>
          </a:xfrm>
          <a:prstGeom prst="rect">
            <a:avLst/>
          </a:prstGeom>
          <a:noFill/>
          <a:ln w="12700" cmpd="sng">
            <a:solidFill>
              <a:schemeClr val="tx1">
                <a:lumMod val="75000"/>
              </a:schemeClr>
            </a:solidFill>
            <a:prstDash val="sysDot"/>
          </a:ln>
          <a:effectLst>
            <a:glow rad="101600">
              <a:srgbClr val="FFFFFF">
                <a:alpha val="2902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4"/>
          <p:cNvSpPr txBox="1"/>
          <p:nvPr/>
        </p:nvSpPr>
        <p:spPr>
          <a:xfrm>
            <a:off x="6441147" y="3744634"/>
            <a:ext cx="2044149" cy="923330"/>
          </a:xfrm>
          <a:prstGeom prst="rect">
            <a:avLst/>
          </a:prstGeom>
          <a:noFill/>
        </p:spPr>
        <p:txBody>
          <a:bodyPr wrap="none" rtlCol="0">
            <a:spAutoFit/>
          </a:bodyPr>
          <a:lstStyle/>
          <a:p>
            <a:r>
              <a:rPr lang="en-US" b="1" dirty="0" smtClean="0">
                <a:solidFill>
                  <a:srgbClr val="FF0000"/>
                </a:solidFill>
              </a:rPr>
              <a:t>                XX XXX</a:t>
            </a:r>
          </a:p>
          <a:p>
            <a:r>
              <a:rPr lang="en-US" b="1" dirty="0" smtClean="0">
                <a:solidFill>
                  <a:srgbClr val="FF0000"/>
                </a:solidFill>
              </a:rPr>
              <a:t>           XXX</a:t>
            </a:r>
          </a:p>
          <a:p>
            <a:endParaRPr lang="en-US" b="1" dirty="0" smtClean="0">
              <a:solidFill>
                <a:srgbClr val="FF0000"/>
              </a:solidFill>
            </a:endParaRPr>
          </a:p>
        </p:txBody>
      </p:sp>
      <p:sp>
        <p:nvSpPr>
          <p:cNvPr id="13" name="Snip Single Corner Rectangle 12"/>
          <p:cNvSpPr/>
          <p:nvPr/>
        </p:nvSpPr>
        <p:spPr bwMode="blackGray">
          <a:xfrm>
            <a:off x="3178628" y="4180108"/>
            <a:ext cx="2830286" cy="1901372"/>
          </a:xfrm>
          <a:prstGeom prst="snip1Rect">
            <a:avLst/>
          </a:prstGeom>
          <a:gradFill>
            <a:gsLst>
              <a:gs pos="0">
                <a:schemeClr val="accent5">
                  <a:shade val="47500"/>
                  <a:satMod val="137000"/>
                  <a:alpha val="50000"/>
                </a:schemeClr>
              </a:gs>
              <a:gs pos="55000">
                <a:schemeClr val="accent5">
                  <a:shade val="69000"/>
                  <a:satMod val="137000"/>
                  <a:alpha val="50000"/>
                </a:schemeClr>
              </a:gs>
              <a:gs pos="100000">
                <a:schemeClr val="accent5">
                  <a:shade val="98000"/>
                  <a:satMod val="137000"/>
                  <a:alpha val="50000"/>
                </a:schemeClr>
              </a:gs>
            </a:gsLst>
          </a:gradFill>
          <a:ln>
            <a:noFill/>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r>
              <a:rPr lang="zh-TW" altLang="en-US" sz="2800" dirty="0" smtClean="0">
                <a:solidFill>
                  <a:schemeClr val="tx1"/>
                </a:solidFill>
                <a:effectLst>
                  <a:outerShdw blurRad="38100" dist="38100" dir="2700000" algn="tl">
                    <a:srgbClr val="000000">
                      <a:alpha val="43137"/>
                    </a:srgbClr>
                  </a:outerShdw>
                </a:effectLst>
                <a:ea typeface="微軟正黑體" pitchFamily="34" charset="-120"/>
              </a:rPr>
              <a:t>如果來源有對應到目標，執行 </a:t>
            </a:r>
            <a:r>
              <a:rPr lang="en-US" altLang="zh-TW" sz="2800" dirty="0" smtClean="0">
                <a:solidFill>
                  <a:schemeClr val="tx1"/>
                </a:solidFill>
                <a:effectLst>
                  <a:outerShdw blurRad="38100" dist="38100" dir="2700000" algn="tl">
                    <a:srgbClr val="000000">
                      <a:alpha val="43137"/>
                    </a:srgbClr>
                  </a:outerShdw>
                </a:effectLst>
                <a:ea typeface="微軟正黑體" pitchFamily="34" charset="-120"/>
              </a:rPr>
              <a:t>UPDATE</a:t>
            </a:r>
            <a:endParaRPr kumimoji="0" lang="en-US" sz="2800" b="0" i="0" u="none" strike="noStrike" cap="none" normalizeH="0" dirty="0" smtClean="0">
              <a:solidFill>
                <a:schemeClr val="tx1"/>
              </a:solidFill>
              <a:effectLst>
                <a:outerShdw blurRad="38100" dist="38100" dir="2700000" algn="tl">
                  <a:srgbClr val="000000">
                    <a:alpha val="43137"/>
                  </a:srgbClr>
                </a:outerShdw>
              </a:effectLst>
              <a:ea typeface="微軟正黑體" pitchFamily="34" charset="-12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nodeType="afterEffect">
                                  <p:stCondLst>
                                    <p:cond delay="0"/>
                                  </p:stCondLst>
                                  <p:childTnLst>
                                    <p:set>
                                      <p:cBhvr rctx="PPT">
                                        <p:cTn id="6" dur="indefinite"/>
                                        <p:tgtEl>
                                          <p:spTgt spid="9">
                                            <p:txEl>
                                              <p:pRg st="0" end="0"/>
                                            </p:txEl>
                                          </p:spTgt>
                                        </p:tgtEl>
                                        <p:attrNameLst>
                                          <p:attrName>style.opacity</p:attrName>
                                        </p:attrNameLst>
                                      </p:cBhvr>
                                      <p:to>
                                        <p:strVal val="0.5"/>
                                      </p:to>
                                    </p:set>
                                    <p:animEffect filter="image" prLst="opacity: 0.5">
                                      <p:cBhvr rctx="IE">
                                        <p:cTn id="7" dur="indefinite"/>
                                        <p:tgtEl>
                                          <p:spTgt spid="9">
                                            <p:txEl>
                                              <p:pRg st="0" end="0"/>
                                            </p:txEl>
                                          </p:spTgt>
                                        </p:tgtEl>
                                      </p:cBhvr>
                                    </p:animEffect>
                                  </p:childTnLst>
                                </p:cTn>
                              </p:par>
                              <p:par>
                                <p:cTn id="8" presetID="9" presetClass="emph" presetSubtype="0" nodeType="withEffect">
                                  <p:stCondLst>
                                    <p:cond delay="0"/>
                                  </p:stCondLst>
                                  <p:childTnLst>
                                    <p:set>
                                      <p:cBhvr rctx="PPT">
                                        <p:cTn id="9" dur="indefinite"/>
                                        <p:tgtEl>
                                          <p:spTgt spid="9">
                                            <p:txEl>
                                              <p:pRg st="1" end="1"/>
                                            </p:txEl>
                                          </p:spTgt>
                                        </p:tgtEl>
                                        <p:attrNameLst>
                                          <p:attrName>style.opacity</p:attrName>
                                        </p:attrNameLst>
                                      </p:cBhvr>
                                      <p:to>
                                        <p:strVal val="0.5"/>
                                      </p:to>
                                    </p:set>
                                    <p:animEffect filter="image" prLst="opacity: 0.5">
                                      <p:cBhvr rctx="IE">
                                        <p:cTn id="10" dur="indefinite"/>
                                        <p:tgtEl>
                                          <p:spTgt spid="9">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altLang="zh-TW" dirty="0" smtClean="0"/>
              <a:t>MERGE </a:t>
            </a:r>
            <a:r>
              <a:rPr lang="zh-TW" altLang="en-US" dirty="0" smtClean="0"/>
              <a:t>的運作方式</a:t>
            </a:r>
            <a:r>
              <a:rPr altLang="zh-TW" dirty="0" smtClean="0"/>
              <a:t>(4)</a:t>
            </a:r>
            <a:endParaRPr lang="zh-TW" altLang="en-US" dirty="0"/>
          </a:p>
        </p:txBody>
      </p:sp>
      <p:sp>
        <p:nvSpPr>
          <p:cNvPr id="3" name="內容版面配置區 2"/>
          <p:cNvSpPr>
            <a:spLocks noGrp="1"/>
          </p:cNvSpPr>
          <p:nvPr>
            <p:ph idx="1"/>
          </p:nvPr>
        </p:nvSpPr>
        <p:spPr>
          <a:xfrm>
            <a:off x="381000" y="1412875"/>
            <a:ext cx="8382000" cy="1526572"/>
          </a:xfrm>
        </p:spPr>
        <p:txBody>
          <a:bodyPr/>
          <a:lstStyle/>
          <a:p>
            <a:r>
              <a:rPr lang="zh-TW" altLang="en-US" dirty="0" smtClean="0"/>
              <a:t>在單一陳述式中執行插入、更新或刪除作業</a:t>
            </a:r>
          </a:p>
          <a:p>
            <a:r>
              <a:rPr lang="zh-TW" altLang="en-US" dirty="0" smtClean="0"/>
              <a:t>建構更有效率的 </a:t>
            </a:r>
            <a:r>
              <a:rPr lang="en-US" altLang="zh-TW" dirty="0" smtClean="0"/>
              <a:t>ETL</a:t>
            </a:r>
          </a:p>
          <a:p>
            <a:r>
              <a:rPr lang="en-US" altLang="zh-TW" dirty="0" smtClean="0"/>
              <a:t>ANSI SQL 2006 </a:t>
            </a:r>
            <a:r>
              <a:rPr lang="zh-TW" altLang="en-US" dirty="0" smtClean="0"/>
              <a:t>規範</a:t>
            </a:r>
            <a:endParaRPr lang="zh-TW" altLang="en-US" dirty="0"/>
          </a:p>
        </p:txBody>
      </p:sp>
      <p:pic>
        <p:nvPicPr>
          <p:cNvPr id="4" name="Picture 2" descr="\\showsrus\infoDVD\Clip_Installer\DVD_ART\Artwork_Imagery\Shapes and Graphics\Arrows - arrow\Straight\arrow 12 yellow arrow light edges.png"/>
          <p:cNvPicPr>
            <a:picLocks noChangeAspect="1" noChangeArrowheads="1"/>
          </p:cNvPicPr>
          <p:nvPr/>
        </p:nvPicPr>
        <p:blipFill>
          <a:blip r:embed="rId2"/>
          <a:srcRect/>
          <a:stretch>
            <a:fillRect/>
          </a:stretch>
        </p:blipFill>
        <p:spPr bwMode="auto">
          <a:xfrm>
            <a:off x="2827339" y="4429865"/>
            <a:ext cx="3646034" cy="1462533"/>
          </a:xfrm>
          <a:prstGeom prst="rect">
            <a:avLst/>
          </a:prstGeom>
          <a:noFill/>
        </p:spPr>
      </p:pic>
      <p:sp>
        <p:nvSpPr>
          <p:cNvPr id="5" name="Rectangle 3"/>
          <p:cNvSpPr/>
          <p:nvPr/>
        </p:nvSpPr>
        <p:spPr bwMode="blackGray">
          <a:xfrm>
            <a:off x="571500" y="3608064"/>
            <a:ext cx="2160270" cy="2400850"/>
          </a:xfrm>
          <a:prstGeom prst="rect">
            <a:avLst/>
          </a:prstGeom>
          <a:solidFill>
            <a:schemeClr val="tx1"/>
          </a:solidFill>
          <a:ln>
            <a:noFill/>
            <a:headEnd type="none" w="med" len="med"/>
            <a:tailEnd type="none" w="med" len="med"/>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endParaRPr>
          </a:p>
        </p:txBody>
      </p:sp>
      <p:sp>
        <p:nvSpPr>
          <p:cNvPr id="6" name="TextBox 4"/>
          <p:cNvSpPr txBox="1"/>
          <p:nvPr/>
        </p:nvSpPr>
        <p:spPr>
          <a:xfrm>
            <a:off x="651510" y="3745224"/>
            <a:ext cx="2005677" cy="2308324"/>
          </a:xfrm>
          <a:prstGeom prst="rect">
            <a:avLst/>
          </a:prstGeom>
          <a:noFill/>
        </p:spPr>
        <p:txBody>
          <a:bodyPr wrap="none" rtlCol="0">
            <a:spAutoFit/>
          </a:bodyPr>
          <a:lstStyle/>
          <a:p>
            <a:r>
              <a:rPr lang="en-US" b="1" dirty="0" smtClean="0">
                <a:solidFill>
                  <a:srgbClr val="FF0000"/>
                </a:solidFill>
              </a:rPr>
              <a:t>XXXXX XXX </a:t>
            </a:r>
            <a:r>
              <a:rPr lang="en-US" b="1" dirty="0" err="1" smtClean="0">
                <a:solidFill>
                  <a:srgbClr val="FF0000"/>
                </a:solidFill>
              </a:rPr>
              <a:t>XXX</a:t>
            </a:r>
            <a:endParaRPr lang="en-US" b="1" dirty="0" smtClean="0">
              <a:solidFill>
                <a:srgbClr val="FF0000"/>
              </a:solidFill>
            </a:endParaRPr>
          </a:p>
          <a:p>
            <a:r>
              <a:rPr lang="en-US" b="1" dirty="0" smtClean="0">
                <a:solidFill>
                  <a:srgbClr val="FF0000"/>
                </a:solidFill>
              </a:rPr>
              <a:t>XXXX XXX</a:t>
            </a:r>
          </a:p>
          <a:p>
            <a:endParaRPr lang="en-US" b="1" dirty="0" smtClean="0">
              <a:solidFill>
                <a:srgbClr val="FF0000"/>
              </a:solidFill>
            </a:endParaRPr>
          </a:p>
          <a:p>
            <a:r>
              <a:rPr lang="en-US" b="1" dirty="0" smtClean="0">
                <a:solidFill>
                  <a:schemeClr val="bg2">
                    <a:lumMod val="75000"/>
                    <a:lumOff val="25000"/>
                  </a:schemeClr>
                </a:solidFill>
              </a:rPr>
              <a:t>XXXXXXXXXX</a:t>
            </a:r>
          </a:p>
          <a:p>
            <a:r>
              <a:rPr lang="en-US" b="1" dirty="0" smtClean="0">
                <a:solidFill>
                  <a:schemeClr val="bg2">
                    <a:lumMod val="75000"/>
                    <a:lumOff val="25000"/>
                  </a:schemeClr>
                </a:solidFill>
              </a:rPr>
              <a:t>X XXX XXXX XX</a:t>
            </a:r>
          </a:p>
          <a:p>
            <a:r>
              <a:rPr lang="en-US" b="1" dirty="0" smtClean="0">
                <a:solidFill>
                  <a:schemeClr val="bg2">
                    <a:lumMod val="75000"/>
                    <a:lumOff val="25000"/>
                  </a:schemeClr>
                </a:solidFill>
              </a:rPr>
              <a:t>XX XXXX </a:t>
            </a:r>
          </a:p>
          <a:p>
            <a:r>
              <a:rPr lang="en-US" b="1" dirty="0" smtClean="0">
                <a:solidFill>
                  <a:schemeClr val="bg2">
                    <a:lumMod val="75000"/>
                    <a:lumOff val="25000"/>
                  </a:schemeClr>
                </a:solidFill>
              </a:rPr>
              <a:t>XXXXX XXX XX</a:t>
            </a:r>
          </a:p>
          <a:p>
            <a:endParaRPr lang="en-US" b="1" dirty="0" smtClean="0">
              <a:solidFill>
                <a:srgbClr val="FF0000"/>
              </a:solidFill>
            </a:endParaRPr>
          </a:p>
        </p:txBody>
      </p:sp>
      <p:sp>
        <p:nvSpPr>
          <p:cNvPr id="7" name="TextBox 5"/>
          <p:cNvSpPr txBox="1"/>
          <p:nvPr/>
        </p:nvSpPr>
        <p:spPr>
          <a:xfrm>
            <a:off x="1211580" y="3153768"/>
            <a:ext cx="1107996" cy="369332"/>
          </a:xfrm>
          <a:prstGeom prst="rect">
            <a:avLst/>
          </a:prstGeom>
          <a:noFill/>
        </p:spPr>
        <p:txBody>
          <a:bodyPr wrap="none" rtlCol="0">
            <a:spAutoFit/>
          </a:bodyPr>
          <a:lstStyle/>
          <a:p>
            <a:r>
              <a:rPr lang="zh-TW" altLang="en-US" dirty="0" smtClean="0">
                <a:ea typeface="微軟正黑體" pitchFamily="34" charset="-120"/>
              </a:rPr>
              <a:t>資料來源</a:t>
            </a:r>
            <a:endParaRPr lang="en-US" dirty="0">
              <a:ea typeface="微軟正黑體" pitchFamily="34" charset="-120"/>
            </a:endParaRPr>
          </a:p>
        </p:txBody>
      </p:sp>
      <p:sp>
        <p:nvSpPr>
          <p:cNvPr id="8" name="TextBox 6"/>
          <p:cNvSpPr txBox="1"/>
          <p:nvPr/>
        </p:nvSpPr>
        <p:spPr>
          <a:xfrm>
            <a:off x="7010400" y="3153768"/>
            <a:ext cx="646331" cy="369332"/>
          </a:xfrm>
          <a:prstGeom prst="rect">
            <a:avLst/>
          </a:prstGeom>
          <a:noFill/>
        </p:spPr>
        <p:txBody>
          <a:bodyPr wrap="none" rtlCol="0">
            <a:spAutoFit/>
          </a:bodyPr>
          <a:lstStyle/>
          <a:p>
            <a:r>
              <a:rPr lang="zh-TW" altLang="en-US" dirty="0" smtClean="0">
                <a:ea typeface="微軟正黑體" pitchFamily="34" charset="-120"/>
              </a:rPr>
              <a:t>目標</a:t>
            </a:r>
            <a:endParaRPr lang="en-US" dirty="0">
              <a:ea typeface="微軟正黑體" pitchFamily="34" charset="-120"/>
            </a:endParaRPr>
          </a:p>
        </p:txBody>
      </p:sp>
      <p:sp>
        <p:nvSpPr>
          <p:cNvPr id="9" name="Rectangle 7"/>
          <p:cNvSpPr/>
          <p:nvPr/>
        </p:nvSpPr>
        <p:spPr bwMode="blackGray">
          <a:xfrm>
            <a:off x="6392617" y="3608063"/>
            <a:ext cx="2160270" cy="2842841"/>
          </a:xfrm>
          <a:prstGeom prst="rect">
            <a:avLst/>
          </a:prstGeom>
          <a:solidFill>
            <a:schemeClr val="tx1"/>
          </a:solidFill>
          <a:ln>
            <a:noFill/>
            <a:headEnd type="none" w="med" len="med"/>
            <a:tailEnd type="none" w="med" len="med"/>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endParaRPr>
          </a:p>
        </p:txBody>
      </p:sp>
      <p:sp>
        <p:nvSpPr>
          <p:cNvPr id="10" name="Rectangle 13"/>
          <p:cNvSpPr/>
          <p:nvPr/>
        </p:nvSpPr>
        <p:spPr>
          <a:xfrm>
            <a:off x="362856" y="4556887"/>
            <a:ext cx="8418287" cy="1242664"/>
          </a:xfrm>
          <a:prstGeom prst="rect">
            <a:avLst/>
          </a:prstGeom>
          <a:noFill/>
          <a:ln w="12700" cmpd="sng">
            <a:solidFill>
              <a:schemeClr val="tx1">
                <a:lumMod val="75000"/>
              </a:schemeClr>
            </a:solidFill>
            <a:prstDash val="sysDot"/>
          </a:ln>
          <a:effectLst>
            <a:glow rad="101600">
              <a:srgbClr val="FFFFFF">
                <a:alpha val="2902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5"/>
          <p:cNvSpPr txBox="1"/>
          <p:nvPr/>
        </p:nvSpPr>
        <p:spPr>
          <a:xfrm>
            <a:off x="6473190" y="3749034"/>
            <a:ext cx="2005677" cy="2626714"/>
          </a:xfrm>
          <a:prstGeom prst="rect">
            <a:avLst/>
          </a:prstGeom>
          <a:noFill/>
        </p:spPr>
        <p:txBody>
          <a:bodyPr wrap="square" rtlCol="0">
            <a:spAutoFit/>
          </a:bodyPr>
          <a:lstStyle/>
          <a:p>
            <a:r>
              <a:rPr lang="en-US" b="1" dirty="0" smtClean="0">
                <a:solidFill>
                  <a:srgbClr val="FF0000"/>
                </a:solidFill>
              </a:rPr>
              <a:t>XXXXX XXX </a:t>
            </a:r>
            <a:r>
              <a:rPr lang="en-US" b="1" dirty="0" err="1" smtClean="0">
                <a:solidFill>
                  <a:srgbClr val="FF0000"/>
                </a:solidFill>
              </a:rPr>
              <a:t>XXX</a:t>
            </a:r>
            <a:endParaRPr lang="en-US" b="1" dirty="0" smtClean="0">
              <a:solidFill>
                <a:srgbClr val="FF0000"/>
              </a:solidFill>
            </a:endParaRPr>
          </a:p>
          <a:p>
            <a:r>
              <a:rPr lang="en-US" b="1" dirty="0" smtClean="0">
                <a:solidFill>
                  <a:srgbClr val="FF0000"/>
                </a:solidFill>
              </a:rPr>
              <a:t>XXXX XXX</a:t>
            </a:r>
          </a:p>
          <a:p>
            <a:endParaRPr lang="en-US" b="1" dirty="0" smtClean="0">
              <a:solidFill>
                <a:srgbClr val="FF0000"/>
              </a:solidFill>
            </a:endParaRPr>
          </a:p>
          <a:p>
            <a:r>
              <a:rPr lang="en-US" b="1" dirty="0" smtClean="0">
                <a:solidFill>
                  <a:schemeClr val="bg2">
                    <a:lumMod val="75000"/>
                    <a:lumOff val="25000"/>
                  </a:schemeClr>
                </a:solidFill>
              </a:rPr>
              <a:t>XXXXXXXXXX</a:t>
            </a:r>
          </a:p>
          <a:p>
            <a:r>
              <a:rPr lang="en-US" b="1" dirty="0" smtClean="0">
                <a:solidFill>
                  <a:schemeClr val="bg2">
                    <a:lumMod val="75000"/>
                    <a:lumOff val="25000"/>
                  </a:schemeClr>
                </a:solidFill>
              </a:rPr>
              <a:t>X XXX XXXX XX</a:t>
            </a:r>
          </a:p>
          <a:p>
            <a:r>
              <a:rPr lang="en-US" b="1" dirty="0" smtClean="0">
                <a:solidFill>
                  <a:schemeClr val="bg2">
                    <a:lumMod val="75000"/>
                    <a:lumOff val="25000"/>
                  </a:schemeClr>
                </a:solidFill>
              </a:rPr>
              <a:t>XX XXXX </a:t>
            </a:r>
          </a:p>
          <a:p>
            <a:r>
              <a:rPr lang="en-US" b="1" dirty="0" smtClean="0">
                <a:solidFill>
                  <a:schemeClr val="bg2">
                    <a:lumMod val="75000"/>
                    <a:lumOff val="25000"/>
                  </a:schemeClr>
                </a:solidFill>
              </a:rPr>
              <a:t>XXXXX XXX XX</a:t>
            </a:r>
          </a:p>
          <a:p>
            <a:endParaRPr lang="en-US" b="1" dirty="0" smtClean="0">
              <a:solidFill>
                <a:schemeClr val="bg2">
                  <a:lumMod val="75000"/>
                  <a:lumOff val="25000"/>
                </a:schemeClr>
              </a:solidFill>
            </a:endParaRPr>
          </a:p>
          <a:p>
            <a:r>
              <a:rPr lang="en-US" b="1" dirty="0" smtClean="0">
                <a:solidFill>
                  <a:schemeClr val="accent2">
                    <a:lumMod val="50000"/>
                  </a:schemeClr>
                </a:solidFill>
              </a:rPr>
              <a:t>XXX </a:t>
            </a:r>
            <a:r>
              <a:rPr lang="en-US" b="1" dirty="0" err="1" smtClean="0">
                <a:solidFill>
                  <a:schemeClr val="accent2">
                    <a:lumMod val="50000"/>
                  </a:schemeClr>
                </a:solidFill>
              </a:rPr>
              <a:t>XXX</a:t>
            </a:r>
            <a:endParaRPr lang="en-US" b="1" dirty="0" smtClean="0">
              <a:solidFill>
                <a:schemeClr val="accent2">
                  <a:lumMod val="50000"/>
                </a:schemeClr>
              </a:solidFill>
            </a:endParaRPr>
          </a:p>
        </p:txBody>
      </p:sp>
      <p:sp>
        <p:nvSpPr>
          <p:cNvPr id="12" name="Snip Single Corner Rectangle 12"/>
          <p:cNvSpPr/>
          <p:nvPr/>
        </p:nvSpPr>
        <p:spPr bwMode="blackGray">
          <a:xfrm>
            <a:off x="3178628" y="4180108"/>
            <a:ext cx="2830286" cy="1901372"/>
          </a:xfrm>
          <a:prstGeom prst="snip1Rect">
            <a:avLst/>
          </a:prstGeom>
          <a:gradFill>
            <a:gsLst>
              <a:gs pos="0">
                <a:schemeClr val="accent5">
                  <a:shade val="47500"/>
                  <a:satMod val="137000"/>
                  <a:alpha val="50000"/>
                </a:schemeClr>
              </a:gs>
              <a:gs pos="55000">
                <a:schemeClr val="accent5">
                  <a:shade val="69000"/>
                  <a:satMod val="137000"/>
                  <a:alpha val="50000"/>
                </a:schemeClr>
              </a:gs>
              <a:gs pos="100000">
                <a:schemeClr val="accent5">
                  <a:shade val="98000"/>
                  <a:satMod val="137000"/>
                  <a:alpha val="50000"/>
                </a:schemeClr>
              </a:gs>
            </a:gsLst>
          </a:gradFill>
          <a:ln>
            <a:noFill/>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r>
              <a:rPr lang="zh-TW" altLang="en-US" sz="2400" dirty="0" smtClean="0">
                <a:solidFill>
                  <a:schemeClr val="tx1"/>
                </a:solidFill>
                <a:effectLst>
                  <a:outerShdw blurRad="38100" dist="38100" dir="2700000" algn="tl">
                    <a:srgbClr val="000000">
                      <a:alpha val="43137"/>
                    </a:srgbClr>
                  </a:outerShdw>
                </a:effectLst>
                <a:ea typeface="微軟正黑體" pitchFamily="34" charset="-120"/>
              </a:rPr>
              <a:t>如果來源有但目標沒有，執行新增</a:t>
            </a:r>
            <a:endParaRPr kumimoji="0" lang="en-US" sz="2400" b="0" i="0" u="none" strike="noStrike" cap="none" normalizeH="0" dirty="0" smtClean="0">
              <a:solidFill>
                <a:schemeClr val="tx1"/>
              </a:solidFill>
              <a:effectLst>
                <a:outerShdw blurRad="38100" dist="38100" dir="2700000" algn="tl">
                  <a:srgbClr val="000000">
                    <a:alpha val="43137"/>
                  </a:srgbClr>
                </a:outerShdw>
              </a:effectLst>
              <a:ea typeface="微軟正黑體" pitchFamily="34" charset="-120"/>
            </a:endParaRP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p:txBody>
          <a:bodyPr/>
          <a:lstStyle/>
          <a:p>
            <a:r>
              <a:rPr lang="zh-TW" altLang="en-US" dirty="0" smtClean="0"/>
              <a:t>討論主題</a:t>
            </a:r>
            <a:endParaRPr lang="zh-TW" altLang="en-US" dirty="0"/>
          </a:p>
        </p:txBody>
      </p:sp>
      <p:sp>
        <p:nvSpPr>
          <p:cNvPr id="6" name="內容版面配置區 5"/>
          <p:cNvSpPr>
            <a:spLocks noGrp="1"/>
          </p:cNvSpPr>
          <p:nvPr>
            <p:ph idx="1"/>
          </p:nvPr>
        </p:nvSpPr>
        <p:spPr>
          <a:xfrm>
            <a:off x="381000" y="1412875"/>
            <a:ext cx="8382000" cy="2068259"/>
          </a:xfrm>
        </p:spPr>
        <p:txBody>
          <a:bodyPr/>
          <a:lstStyle/>
          <a:p>
            <a:r>
              <a:rPr lang="zh-TW" altLang="en-US" dirty="0" smtClean="0">
                <a:solidFill>
                  <a:schemeClr val="tx1">
                    <a:lumMod val="50000"/>
                  </a:schemeClr>
                </a:solidFill>
              </a:rPr>
              <a:t>新增強的開發工具</a:t>
            </a:r>
            <a:endParaRPr lang="en-US" altLang="zh-TW" dirty="0" smtClean="0">
              <a:solidFill>
                <a:schemeClr val="tx1">
                  <a:lumMod val="50000"/>
                </a:schemeClr>
              </a:solidFill>
            </a:endParaRPr>
          </a:p>
          <a:p>
            <a:r>
              <a:rPr lang="zh-TW" altLang="en-US" dirty="0" smtClean="0"/>
              <a:t>新資料型態</a:t>
            </a:r>
          </a:p>
          <a:p>
            <a:r>
              <a:rPr lang="zh-TW" altLang="en-US" dirty="0" smtClean="0">
                <a:solidFill>
                  <a:schemeClr val="tx1">
                    <a:lumMod val="50000"/>
                  </a:schemeClr>
                </a:solidFill>
              </a:rPr>
              <a:t>新增強的 </a:t>
            </a:r>
            <a:r>
              <a:rPr lang="en-US" altLang="zh-TW" dirty="0" smtClean="0">
                <a:solidFill>
                  <a:schemeClr val="tx1">
                    <a:lumMod val="50000"/>
                  </a:schemeClr>
                </a:solidFill>
              </a:rPr>
              <a:t>T-SQL </a:t>
            </a:r>
          </a:p>
          <a:p>
            <a:r>
              <a:rPr lang="zh-TW" altLang="en-US" dirty="0" smtClean="0">
                <a:solidFill>
                  <a:schemeClr val="tx1">
                    <a:lumMod val="50000"/>
                  </a:schemeClr>
                </a:solidFill>
              </a:rPr>
              <a:t>追蹤資料變更</a:t>
            </a:r>
            <a:endParaRPr lang="en-US" altLang="zh-TW" dirty="0" smtClean="0">
              <a:solidFill>
                <a:schemeClr val="tx1">
                  <a:lumMod val="50000"/>
                </a:schemeClr>
              </a:solidFill>
            </a:endParaRPr>
          </a:p>
        </p:txBody>
      </p:sp>
    </p:spTree>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altLang="zh-TW" dirty="0" smtClean="0"/>
              <a:t>MERGE </a:t>
            </a:r>
            <a:r>
              <a:rPr lang="zh-TW" altLang="en-US" dirty="0" smtClean="0"/>
              <a:t>的運作方式</a:t>
            </a:r>
            <a:r>
              <a:rPr altLang="zh-TW" dirty="0" smtClean="0"/>
              <a:t>(5)</a:t>
            </a:r>
            <a:endParaRPr lang="zh-TW" altLang="en-US" dirty="0"/>
          </a:p>
        </p:txBody>
      </p:sp>
      <p:sp>
        <p:nvSpPr>
          <p:cNvPr id="3" name="內容版面配置區 2"/>
          <p:cNvSpPr>
            <a:spLocks noGrp="1"/>
          </p:cNvSpPr>
          <p:nvPr>
            <p:ph idx="1"/>
          </p:nvPr>
        </p:nvSpPr>
        <p:spPr>
          <a:xfrm>
            <a:off x="381000" y="1412875"/>
            <a:ext cx="8382000" cy="1526572"/>
          </a:xfrm>
        </p:spPr>
        <p:txBody>
          <a:bodyPr/>
          <a:lstStyle/>
          <a:p>
            <a:r>
              <a:rPr lang="zh-TW" altLang="en-US" dirty="0" smtClean="0"/>
              <a:t>在單一陳述式中執行插入、更新或刪除作業</a:t>
            </a:r>
          </a:p>
          <a:p>
            <a:r>
              <a:rPr lang="zh-TW" altLang="en-US" dirty="0" smtClean="0"/>
              <a:t>建構更有效率的 </a:t>
            </a:r>
            <a:r>
              <a:rPr lang="en-US" altLang="zh-TW" dirty="0" smtClean="0"/>
              <a:t>ETL</a:t>
            </a:r>
          </a:p>
          <a:p>
            <a:r>
              <a:rPr lang="en-US" altLang="zh-TW" dirty="0" smtClean="0"/>
              <a:t>ANSI SQL 2006 </a:t>
            </a:r>
            <a:r>
              <a:rPr lang="zh-TW" altLang="en-US" dirty="0" smtClean="0"/>
              <a:t>規範</a:t>
            </a:r>
            <a:endParaRPr lang="zh-TW" altLang="en-US" dirty="0"/>
          </a:p>
        </p:txBody>
      </p:sp>
      <p:pic>
        <p:nvPicPr>
          <p:cNvPr id="4" name="Picture 2" descr="\\showsrus\infoDVD\Clip_Installer\DVD_ART\Artwork_Imagery\Shapes and Graphics\Arrows - arrow\Straight\arrow 12 yellow arrow light edges.png"/>
          <p:cNvPicPr>
            <a:picLocks noChangeAspect="1" noChangeArrowheads="1"/>
          </p:cNvPicPr>
          <p:nvPr/>
        </p:nvPicPr>
        <p:blipFill>
          <a:blip r:embed="rId2"/>
          <a:srcRect/>
          <a:stretch>
            <a:fillRect/>
          </a:stretch>
        </p:blipFill>
        <p:spPr bwMode="auto">
          <a:xfrm>
            <a:off x="2827339" y="5389985"/>
            <a:ext cx="3646034" cy="1462533"/>
          </a:xfrm>
          <a:prstGeom prst="rect">
            <a:avLst/>
          </a:prstGeom>
          <a:noFill/>
        </p:spPr>
      </p:pic>
      <p:sp>
        <p:nvSpPr>
          <p:cNvPr id="5" name="Rectangle 3"/>
          <p:cNvSpPr/>
          <p:nvPr/>
        </p:nvSpPr>
        <p:spPr bwMode="blackGray">
          <a:xfrm>
            <a:off x="571500" y="3608064"/>
            <a:ext cx="2160270" cy="2400850"/>
          </a:xfrm>
          <a:prstGeom prst="rect">
            <a:avLst/>
          </a:prstGeom>
          <a:solidFill>
            <a:schemeClr val="tx1"/>
          </a:solidFill>
          <a:ln>
            <a:noFill/>
            <a:headEnd type="none" w="med" len="med"/>
            <a:tailEnd type="none" w="med" len="med"/>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endParaRPr>
          </a:p>
        </p:txBody>
      </p:sp>
      <p:sp>
        <p:nvSpPr>
          <p:cNvPr id="6" name="TextBox 4"/>
          <p:cNvSpPr txBox="1"/>
          <p:nvPr/>
        </p:nvSpPr>
        <p:spPr>
          <a:xfrm>
            <a:off x="651510" y="3745224"/>
            <a:ext cx="2005677" cy="2308324"/>
          </a:xfrm>
          <a:prstGeom prst="rect">
            <a:avLst/>
          </a:prstGeom>
          <a:noFill/>
        </p:spPr>
        <p:txBody>
          <a:bodyPr wrap="none" rtlCol="0">
            <a:spAutoFit/>
          </a:bodyPr>
          <a:lstStyle/>
          <a:p>
            <a:r>
              <a:rPr lang="en-US" b="1" dirty="0" smtClean="0">
                <a:solidFill>
                  <a:srgbClr val="FF0000"/>
                </a:solidFill>
              </a:rPr>
              <a:t>XXXXX XXX </a:t>
            </a:r>
            <a:r>
              <a:rPr lang="en-US" b="1" dirty="0" err="1" smtClean="0">
                <a:solidFill>
                  <a:srgbClr val="FF0000"/>
                </a:solidFill>
              </a:rPr>
              <a:t>XXX</a:t>
            </a:r>
            <a:endParaRPr lang="en-US" b="1" dirty="0" smtClean="0">
              <a:solidFill>
                <a:srgbClr val="FF0000"/>
              </a:solidFill>
            </a:endParaRPr>
          </a:p>
          <a:p>
            <a:r>
              <a:rPr lang="en-US" b="1" dirty="0" smtClean="0">
                <a:solidFill>
                  <a:srgbClr val="FF0000"/>
                </a:solidFill>
              </a:rPr>
              <a:t>XXXX XXX</a:t>
            </a:r>
          </a:p>
          <a:p>
            <a:endParaRPr lang="en-US" b="1" dirty="0" smtClean="0">
              <a:solidFill>
                <a:srgbClr val="FF0000"/>
              </a:solidFill>
            </a:endParaRPr>
          </a:p>
          <a:p>
            <a:r>
              <a:rPr lang="en-US" b="1" dirty="0" smtClean="0">
                <a:solidFill>
                  <a:schemeClr val="bg2">
                    <a:lumMod val="75000"/>
                    <a:lumOff val="25000"/>
                  </a:schemeClr>
                </a:solidFill>
              </a:rPr>
              <a:t>XXXXXXXXXX</a:t>
            </a:r>
          </a:p>
          <a:p>
            <a:r>
              <a:rPr lang="en-US" b="1" dirty="0" smtClean="0">
                <a:solidFill>
                  <a:schemeClr val="bg2">
                    <a:lumMod val="75000"/>
                    <a:lumOff val="25000"/>
                  </a:schemeClr>
                </a:solidFill>
              </a:rPr>
              <a:t>X XXX XXXX XX</a:t>
            </a:r>
          </a:p>
          <a:p>
            <a:r>
              <a:rPr lang="en-US" b="1" dirty="0" smtClean="0">
                <a:solidFill>
                  <a:schemeClr val="bg2">
                    <a:lumMod val="75000"/>
                    <a:lumOff val="25000"/>
                  </a:schemeClr>
                </a:solidFill>
              </a:rPr>
              <a:t>XX XXXX </a:t>
            </a:r>
          </a:p>
          <a:p>
            <a:r>
              <a:rPr lang="en-US" b="1" dirty="0" smtClean="0">
                <a:solidFill>
                  <a:schemeClr val="bg2">
                    <a:lumMod val="75000"/>
                    <a:lumOff val="25000"/>
                  </a:schemeClr>
                </a:solidFill>
              </a:rPr>
              <a:t>XXXXX XXX XX</a:t>
            </a:r>
          </a:p>
          <a:p>
            <a:endParaRPr lang="en-US" b="1" dirty="0" smtClean="0">
              <a:solidFill>
                <a:srgbClr val="FF0000"/>
              </a:solidFill>
            </a:endParaRPr>
          </a:p>
        </p:txBody>
      </p:sp>
      <p:sp>
        <p:nvSpPr>
          <p:cNvPr id="7" name="TextBox 5"/>
          <p:cNvSpPr txBox="1"/>
          <p:nvPr/>
        </p:nvSpPr>
        <p:spPr>
          <a:xfrm>
            <a:off x="1211580" y="3153768"/>
            <a:ext cx="1107996" cy="369332"/>
          </a:xfrm>
          <a:prstGeom prst="rect">
            <a:avLst/>
          </a:prstGeom>
          <a:noFill/>
        </p:spPr>
        <p:txBody>
          <a:bodyPr wrap="none" rtlCol="0">
            <a:spAutoFit/>
          </a:bodyPr>
          <a:lstStyle/>
          <a:p>
            <a:r>
              <a:rPr lang="zh-TW" altLang="en-US" dirty="0" smtClean="0">
                <a:ea typeface="微軟正黑體" pitchFamily="34" charset="-120"/>
              </a:rPr>
              <a:t>資料來源</a:t>
            </a:r>
            <a:endParaRPr lang="en-US" dirty="0">
              <a:ea typeface="微軟正黑體" pitchFamily="34" charset="-120"/>
            </a:endParaRPr>
          </a:p>
        </p:txBody>
      </p:sp>
      <p:sp>
        <p:nvSpPr>
          <p:cNvPr id="8" name="TextBox 6"/>
          <p:cNvSpPr txBox="1"/>
          <p:nvPr/>
        </p:nvSpPr>
        <p:spPr>
          <a:xfrm>
            <a:off x="7010400" y="3153768"/>
            <a:ext cx="646331" cy="369332"/>
          </a:xfrm>
          <a:prstGeom prst="rect">
            <a:avLst/>
          </a:prstGeom>
          <a:noFill/>
        </p:spPr>
        <p:txBody>
          <a:bodyPr wrap="none" rtlCol="0">
            <a:spAutoFit/>
          </a:bodyPr>
          <a:lstStyle/>
          <a:p>
            <a:r>
              <a:rPr lang="zh-TW" altLang="en-US" dirty="0" smtClean="0">
                <a:ea typeface="微軟正黑體" pitchFamily="34" charset="-120"/>
              </a:rPr>
              <a:t>目標</a:t>
            </a:r>
            <a:endParaRPr lang="en-US" dirty="0">
              <a:ea typeface="微軟正黑體" pitchFamily="34" charset="-120"/>
            </a:endParaRPr>
          </a:p>
        </p:txBody>
      </p:sp>
      <p:sp>
        <p:nvSpPr>
          <p:cNvPr id="9" name="Rectangle 7"/>
          <p:cNvSpPr/>
          <p:nvPr/>
        </p:nvSpPr>
        <p:spPr bwMode="blackGray">
          <a:xfrm>
            <a:off x="6392617" y="3608063"/>
            <a:ext cx="2160270" cy="2842841"/>
          </a:xfrm>
          <a:prstGeom prst="rect">
            <a:avLst/>
          </a:prstGeom>
          <a:solidFill>
            <a:schemeClr val="tx1"/>
          </a:solidFill>
          <a:ln>
            <a:noFill/>
            <a:headEnd type="none" w="med" len="med"/>
            <a:tailEnd type="none" w="med" len="med"/>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endParaRPr>
          </a:p>
        </p:txBody>
      </p:sp>
      <p:sp>
        <p:nvSpPr>
          <p:cNvPr id="10" name="Rectangle 13"/>
          <p:cNvSpPr/>
          <p:nvPr/>
        </p:nvSpPr>
        <p:spPr>
          <a:xfrm>
            <a:off x="362856" y="5875019"/>
            <a:ext cx="8418287" cy="461741"/>
          </a:xfrm>
          <a:prstGeom prst="rect">
            <a:avLst/>
          </a:prstGeom>
          <a:noFill/>
          <a:ln w="12700" cmpd="sng">
            <a:solidFill>
              <a:schemeClr val="tx1">
                <a:lumMod val="75000"/>
              </a:schemeClr>
            </a:solidFill>
            <a:prstDash val="sysDot"/>
          </a:ln>
          <a:effectLst>
            <a:glow rad="101600">
              <a:srgbClr val="FFFFFF">
                <a:alpha val="2902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5"/>
          <p:cNvSpPr txBox="1"/>
          <p:nvPr/>
        </p:nvSpPr>
        <p:spPr>
          <a:xfrm>
            <a:off x="6473190" y="3749034"/>
            <a:ext cx="2005677" cy="2626714"/>
          </a:xfrm>
          <a:prstGeom prst="rect">
            <a:avLst/>
          </a:prstGeom>
          <a:noFill/>
        </p:spPr>
        <p:txBody>
          <a:bodyPr wrap="square" rtlCol="0">
            <a:spAutoFit/>
          </a:bodyPr>
          <a:lstStyle/>
          <a:p>
            <a:r>
              <a:rPr lang="en-US" b="1" dirty="0" smtClean="0">
                <a:solidFill>
                  <a:srgbClr val="FF0000"/>
                </a:solidFill>
              </a:rPr>
              <a:t>XXXXX XXX </a:t>
            </a:r>
            <a:r>
              <a:rPr lang="en-US" b="1" dirty="0" err="1" smtClean="0">
                <a:solidFill>
                  <a:srgbClr val="FF0000"/>
                </a:solidFill>
              </a:rPr>
              <a:t>XXX</a:t>
            </a:r>
            <a:endParaRPr lang="en-US" b="1" dirty="0" smtClean="0">
              <a:solidFill>
                <a:srgbClr val="FF0000"/>
              </a:solidFill>
            </a:endParaRPr>
          </a:p>
          <a:p>
            <a:r>
              <a:rPr lang="en-US" b="1" dirty="0" smtClean="0">
                <a:solidFill>
                  <a:srgbClr val="FF0000"/>
                </a:solidFill>
              </a:rPr>
              <a:t>XXXX XXX</a:t>
            </a:r>
          </a:p>
          <a:p>
            <a:endParaRPr lang="en-US" b="1" dirty="0" smtClean="0">
              <a:solidFill>
                <a:srgbClr val="FF0000"/>
              </a:solidFill>
            </a:endParaRPr>
          </a:p>
          <a:p>
            <a:r>
              <a:rPr lang="en-US" b="1" dirty="0" smtClean="0">
                <a:solidFill>
                  <a:schemeClr val="bg2">
                    <a:lumMod val="75000"/>
                    <a:lumOff val="25000"/>
                  </a:schemeClr>
                </a:solidFill>
              </a:rPr>
              <a:t>XXXXXXXXXX</a:t>
            </a:r>
          </a:p>
          <a:p>
            <a:r>
              <a:rPr lang="en-US" b="1" dirty="0" smtClean="0">
                <a:solidFill>
                  <a:schemeClr val="bg2">
                    <a:lumMod val="75000"/>
                    <a:lumOff val="25000"/>
                  </a:schemeClr>
                </a:solidFill>
              </a:rPr>
              <a:t>X XXX XXXX XX</a:t>
            </a:r>
          </a:p>
          <a:p>
            <a:r>
              <a:rPr lang="en-US" b="1" dirty="0" smtClean="0">
                <a:solidFill>
                  <a:schemeClr val="bg2">
                    <a:lumMod val="75000"/>
                    <a:lumOff val="25000"/>
                  </a:schemeClr>
                </a:solidFill>
              </a:rPr>
              <a:t>XX XXXX </a:t>
            </a:r>
          </a:p>
          <a:p>
            <a:r>
              <a:rPr lang="en-US" b="1" dirty="0" smtClean="0">
                <a:solidFill>
                  <a:schemeClr val="bg2">
                    <a:lumMod val="75000"/>
                    <a:lumOff val="25000"/>
                  </a:schemeClr>
                </a:solidFill>
              </a:rPr>
              <a:t>XXXXX XXX XX</a:t>
            </a:r>
          </a:p>
          <a:p>
            <a:endParaRPr lang="en-US" b="1" dirty="0" smtClean="0">
              <a:solidFill>
                <a:schemeClr val="bg2">
                  <a:lumMod val="75000"/>
                  <a:lumOff val="25000"/>
                </a:schemeClr>
              </a:solidFill>
            </a:endParaRPr>
          </a:p>
          <a:p>
            <a:r>
              <a:rPr lang="en-US" b="1" dirty="0" smtClean="0">
                <a:solidFill>
                  <a:schemeClr val="accent2">
                    <a:lumMod val="50000"/>
                  </a:schemeClr>
                </a:solidFill>
              </a:rPr>
              <a:t>XXX </a:t>
            </a:r>
            <a:r>
              <a:rPr lang="en-US" b="1" dirty="0" err="1" smtClean="0">
                <a:solidFill>
                  <a:schemeClr val="accent2">
                    <a:lumMod val="50000"/>
                  </a:schemeClr>
                </a:solidFill>
              </a:rPr>
              <a:t>XXX</a:t>
            </a:r>
            <a:endParaRPr lang="en-US" b="1" dirty="0" smtClean="0">
              <a:solidFill>
                <a:schemeClr val="accent2">
                  <a:lumMod val="50000"/>
                </a:schemeClr>
              </a:solidFill>
            </a:endParaRPr>
          </a:p>
        </p:txBody>
      </p:sp>
      <p:sp>
        <p:nvSpPr>
          <p:cNvPr id="12" name="Snip Single Corner Rectangle 12"/>
          <p:cNvSpPr/>
          <p:nvPr/>
        </p:nvSpPr>
        <p:spPr bwMode="blackGray">
          <a:xfrm>
            <a:off x="3178628" y="4180108"/>
            <a:ext cx="2830286" cy="1901372"/>
          </a:xfrm>
          <a:prstGeom prst="snip1Rect">
            <a:avLst/>
          </a:prstGeom>
          <a:gradFill>
            <a:gsLst>
              <a:gs pos="0">
                <a:schemeClr val="accent5">
                  <a:shade val="47500"/>
                  <a:satMod val="137000"/>
                  <a:alpha val="50000"/>
                </a:schemeClr>
              </a:gs>
              <a:gs pos="55000">
                <a:schemeClr val="accent5">
                  <a:shade val="69000"/>
                  <a:satMod val="137000"/>
                  <a:alpha val="50000"/>
                </a:schemeClr>
              </a:gs>
              <a:gs pos="100000">
                <a:schemeClr val="accent5">
                  <a:shade val="98000"/>
                  <a:satMod val="137000"/>
                  <a:alpha val="50000"/>
                </a:schemeClr>
              </a:gs>
            </a:gsLst>
          </a:gradFill>
          <a:ln>
            <a:noFill/>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r>
              <a:rPr lang="zh-TW" altLang="en-US" sz="2800" dirty="0" smtClean="0">
                <a:solidFill>
                  <a:schemeClr val="tx1"/>
                </a:solidFill>
                <a:effectLst>
                  <a:outerShdw blurRad="38100" dist="38100" dir="2700000" algn="tl">
                    <a:srgbClr val="000000">
                      <a:alpha val="43137"/>
                    </a:srgbClr>
                  </a:outerShdw>
                </a:effectLst>
                <a:ea typeface="微軟正黑體" pitchFamily="34" charset="-120"/>
              </a:rPr>
              <a:t>如果來源沒有但目標卻有，執行刪除</a:t>
            </a:r>
            <a:endParaRPr kumimoji="0" lang="en-US" sz="2800" b="0" i="0" u="none" strike="noStrike" cap="none" normalizeH="0" dirty="0" smtClean="0">
              <a:solidFill>
                <a:schemeClr val="tx1"/>
              </a:solidFill>
              <a:effectLst>
                <a:outerShdw blurRad="38100" dist="38100" dir="2700000" algn="tl">
                  <a:srgbClr val="000000">
                    <a:alpha val="43137"/>
                  </a:srgbClr>
                </a:outerShdw>
              </a:effectLst>
              <a:ea typeface="微軟正黑體" pitchFamily="34" charset="-12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2000"/>
                                        <p:tgtEl>
                                          <p:spTgt spid="11">
                                            <p:txEl>
                                              <p:pRg st="8" end="8"/>
                                            </p:txEl>
                                          </p:spTgt>
                                        </p:tgtEl>
                                      </p:cBhvr>
                                    </p:animEffect>
                                    <p:set>
                                      <p:cBhvr>
                                        <p:cTn id="7" dur="1" fill="hold">
                                          <p:stCondLst>
                                            <p:cond delay="1999"/>
                                          </p:stCondLst>
                                        </p:cTn>
                                        <p:tgtEl>
                                          <p:spTgt spid="11">
                                            <p:txEl>
                                              <p:pRg st="8" end="8"/>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指定來源和目標搜尋條件</a:t>
            </a:r>
            <a:endParaRPr lang="zh-TW" altLang="en-US" dirty="0"/>
          </a:p>
        </p:txBody>
      </p:sp>
      <p:sp>
        <p:nvSpPr>
          <p:cNvPr id="3" name="內容版面配置區 2"/>
          <p:cNvSpPr>
            <a:spLocks noGrp="1"/>
          </p:cNvSpPr>
          <p:nvPr>
            <p:ph idx="1"/>
          </p:nvPr>
        </p:nvSpPr>
        <p:spPr>
          <a:xfrm>
            <a:off x="381000" y="1412875"/>
            <a:ext cx="8382000" cy="4111895"/>
          </a:xfrm>
        </p:spPr>
        <p:txBody>
          <a:bodyPr/>
          <a:lstStyle/>
          <a:p>
            <a:r>
              <a:rPr lang="en-US" altLang="zh-TW" dirty="0" smtClean="0"/>
              <a:t>WHEN MATCHED </a:t>
            </a:r>
            <a:r>
              <a:rPr lang="zh-TW" altLang="en-US" dirty="0" smtClean="0"/>
              <a:t>子句</a:t>
            </a:r>
            <a:endParaRPr lang="en-US" altLang="zh-TW" dirty="0" smtClean="0"/>
          </a:p>
          <a:p>
            <a:pPr lvl="1"/>
            <a:r>
              <a:rPr lang="zh-TW" altLang="en-US" dirty="0" smtClean="0"/>
              <a:t>由目標中的一個資料列和來源中的一個資料列所組成的相符配對</a:t>
            </a:r>
            <a:endParaRPr lang="en-US" altLang="zh-TW" dirty="0" smtClean="0"/>
          </a:p>
          <a:p>
            <a:r>
              <a:rPr lang="en-US" altLang="zh-TW" dirty="0" smtClean="0"/>
              <a:t>WHEN NOT MATCHED BY TARGET </a:t>
            </a:r>
            <a:r>
              <a:rPr lang="zh-TW" altLang="en-US" dirty="0" smtClean="0"/>
              <a:t>子句</a:t>
            </a:r>
            <a:endParaRPr lang="en-US" altLang="zh-TW" dirty="0" smtClean="0"/>
          </a:p>
          <a:p>
            <a:pPr lvl="1"/>
            <a:r>
              <a:rPr lang="zh-TW" altLang="en-US" dirty="0" smtClean="0"/>
              <a:t>來源中的資料列，該資料列在目標中沒有對應的資料列</a:t>
            </a:r>
            <a:endParaRPr lang="en-US" altLang="zh-TW" dirty="0" smtClean="0"/>
          </a:p>
          <a:p>
            <a:r>
              <a:rPr lang="en-US" altLang="zh-TW" dirty="0" smtClean="0"/>
              <a:t>WHEN NOT MATCHED BY SOURCE </a:t>
            </a:r>
            <a:r>
              <a:rPr lang="zh-TW" altLang="en-US" dirty="0" smtClean="0"/>
              <a:t>子句</a:t>
            </a:r>
            <a:endParaRPr lang="en-US" altLang="zh-TW" dirty="0" smtClean="0"/>
          </a:p>
          <a:p>
            <a:pPr lvl="1"/>
            <a:r>
              <a:rPr lang="zh-TW" altLang="en-US" dirty="0" smtClean="0"/>
              <a:t>目標中的資料列，該資料列在來源中沒有對應的資料列</a:t>
            </a:r>
            <a:endParaRPr lang="zh-TW" altLang="en-US" dirty="0"/>
          </a:p>
        </p:txBody>
      </p:sp>
    </p:spTree>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altLang="zh-TW" dirty="0" smtClean="0"/>
              <a:t>MERGE </a:t>
            </a:r>
            <a:r>
              <a:rPr lang="zh-TW" altLang="en-US" dirty="0" smtClean="0"/>
              <a:t>之範例</a:t>
            </a:r>
            <a:endParaRPr lang="zh-TW" altLang="en-US" dirty="0"/>
          </a:p>
        </p:txBody>
      </p:sp>
      <p:sp>
        <p:nvSpPr>
          <p:cNvPr id="3" name="內容版面配置區 2"/>
          <p:cNvSpPr>
            <a:spLocks noGrp="1"/>
          </p:cNvSpPr>
          <p:nvPr>
            <p:ph idx="1"/>
          </p:nvPr>
        </p:nvSpPr>
        <p:spPr>
          <a:xfrm>
            <a:off x="928662" y="1412875"/>
            <a:ext cx="7834338" cy="5159397"/>
          </a:xfrm>
        </p:spPr>
        <p:txBody>
          <a:bodyPr>
            <a:normAutofit fontScale="62500" lnSpcReduction="20000"/>
          </a:bodyPr>
          <a:lstStyle/>
          <a:p>
            <a:pPr>
              <a:buNone/>
            </a:pPr>
            <a:r>
              <a:rPr lang="en-US" altLang="zh-TW" dirty="0" smtClean="0"/>
              <a:t>CREATE TABLE Source (id INT, name NVARCHAR(100), qty INT);</a:t>
            </a:r>
          </a:p>
          <a:p>
            <a:pPr>
              <a:buNone/>
            </a:pPr>
            <a:r>
              <a:rPr lang="en-US" altLang="zh-TW" dirty="0" smtClean="0"/>
              <a:t>CREATE TABLE Target (id INT, name NVARCHAR(100), qty INT);</a:t>
            </a:r>
          </a:p>
          <a:p>
            <a:pPr>
              <a:buNone/>
            </a:pPr>
            <a:endParaRPr lang="en-US" altLang="zh-TW" dirty="0" smtClean="0"/>
          </a:p>
          <a:p>
            <a:pPr>
              <a:buNone/>
            </a:pPr>
            <a:r>
              <a:rPr lang="en-US" altLang="zh-TW" dirty="0" smtClean="0"/>
              <a:t>-- </a:t>
            </a:r>
            <a:r>
              <a:rPr lang="zh-TW" altLang="en-US" dirty="0" smtClean="0"/>
              <a:t>將 </a:t>
            </a:r>
            <a:r>
              <a:rPr lang="en-US" altLang="zh-TW" dirty="0" smtClean="0"/>
              <a:t>source </a:t>
            </a:r>
            <a:r>
              <a:rPr lang="zh-TW" altLang="en-US" dirty="0" smtClean="0"/>
              <a:t>資料同步到 </a:t>
            </a:r>
            <a:r>
              <a:rPr lang="en-US" altLang="zh-TW" dirty="0" smtClean="0"/>
              <a:t>target</a:t>
            </a:r>
          </a:p>
          <a:p>
            <a:pPr>
              <a:buNone/>
            </a:pPr>
            <a:r>
              <a:rPr lang="en-US" altLang="zh-TW" dirty="0" smtClean="0"/>
              <a:t>MERGE Target AS t</a:t>
            </a:r>
          </a:p>
          <a:p>
            <a:pPr>
              <a:buNone/>
            </a:pPr>
            <a:r>
              <a:rPr lang="en-US" altLang="zh-TW" dirty="0" smtClean="0"/>
              <a:t>    USING Source AS s</a:t>
            </a:r>
          </a:p>
          <a:p>
            <a:pPr>
              <a:buNone/>
            </a:pPr>
            <a:r>
              <a:rPr lang="en-US" altLang="zh-TW" dirty="0" smtClean="0"/>
              <a:t>    ON t.id = s.id</a:t>
            </a:r>
          </a:p>
          <a:p>
            <a:pPr>
              <a:buNone/>
            </a:pPr>
            <a:r>
              <a:rPr lang="en-US" altLang="zh-TW" dirty="0" smtClean="0"/>
              <a:t>    WHEN MATCHED AND </a:t>
            </a:r>
          </a:p>
          <a:p>
            <a:pPr>
              <a:buNone/>
            </a:pPr>
            <a:r>
              <a:rPr lang="en-US" altLang="zh-TW" dirty="0" smtClean="0"/>
              <a:t>       (t.name != s.name OR t.qty!= s.qty) THEN</a:t>
            </a:r>
          </a:p>
          <a:p>
            <a:pPr>
              <a:buNone/>
            </a:pPr>
            <a:r>
              <a:rPr lang="en-US" altLang="zh-TW" dirty="0" smtClean="0"/>
              <a:t>        -- </a:t>
            </a:r>
            <a:r>
              <a:rPr lang="zh-TW" altLang="en-US" dirty="0" smtClean="0"/>
              <a:t>紀錄已經存在但內容不同</a:t>
            </a:r>
          </a:p>
          <a:p>
            <a:pPr>
              <a:buNone/>
            </a:pPr>
            <a:r>
              <a:rPr lang="zh-TW" altLang="en-US" dirty="0" smtClean="0"/>
              <a:t>        </a:t>
            </a:r>
            <a:r>
              <a:rPr lang="en-US" altLang="zh-TW" dirty="0" smtClean="0"/>
              <a:t>UPDATE SET t.name = s.name, t.qty = s.qty</a:t>
            </a:r>
          </a:p>
          <a:p>
            <a:pPr>
              <a:buNone/>
            </a:pPr>
            <a:r>
              <a:rPr lang="en-US" altLang="zh-TW" dirty="0" smtClean="0"/>
              <a:t>    WHEN NOT MATCHED BY TARGET THEN </a:t>
            </a:r>
          </a:p>
          <a:p>
            <a:pPr>
              <a:buNone/>
            </a:pPr>
            <a:r>
              <a:rPr lang="en-US" altLang="zh-TW" dirty="0" smtClean="0"/>
              <a:t>        -- source </a:t>
            </a:r>
            <a:r>
              <a:rPr lang="zh-TW" altLang="en-US" dirty="0" smtClean="0"/>
              <a:t>存在記錄但 </a:t>
            </a:r>
            <a:r>
              <a:rPr lang="en-US" altLang="zh-TW" dirty="0" smtClean="0"/>
              <a:t>target </a:t>
            </a:r>
            <a:r>
              <a:rPr lang="zh-TW" altLang="en-US" dirty="0" smtClean="0"/>
              <a:t>沒有</a:t>
            </a:r>
            <a:br>
              <a:rPr lang="zh-TW" altLang="en-US" dirty="0" smtClean="0"/>
            </a:br>
            <a:r>
              <a:rPr lang="zh-TW" altLang="en-US" dirty="0" smtClean="0"/>
              <a:t>        </a:t>
            </a:r>
            <a:r>
              <a:rPr lang="en-US" altLang="zh-TW" dirty="0" smtClean="0"/>
              <a:t>INSERT VALUES (s.id, s.name, s.qty) </a:t>
            </a:r>
          </a:p>
          <a:p>
            <a:pPr>
              <a:buNone/>
            </a:pPr>
            <a:r>
              <a:rPr lang="en-US" altLang="zh-TW" dirty="0" smtClean="0"/>
              <a:t>    WHEN NOT MATCHED BY SOURCE THEN </a:t>
            </a:r>
          </a:p>
          <a:p>
            <a:pPr>
              <a:buNone/>
            </a:pPr>
            <a:r>
              <a:rPr lang="en-US" altLang="zh-TW" dirty="0" smtClean="0"/>
              <a:t>        -- target </a:t>
            </a:r>
            <a:r>
              <a:rPr lang="zh-TW" altLang="en-US" dirty="0" smtClean="0"/>
              <a:t>存在記錄但 </a:t>
            </a:r>
            <a:r>
              <a:rPr lang="en-US" altLang="zh-TW" dirty="0" smtClean="0"/>
              <a:t>source </a:t>
            </a:r>
            <a:r>
              <a:rPr lang="zh-TW" altLang="en-US" dirty="0" smtClean="0"/>
              <a:t>沒有</a:t>
            </a:r>
          </a:p>
          <a:p>
            <a:pPr>
              <a:buNone/>
            </a:pPr>
            <a:r>
              <a:rPr lang="zh-TW" altLang="en-US" dirty="0" smtClean="0"/>
              <a:t>        </a:t>
            </a:r>
            <a:r>
              <a:rPr lang="en-US" altLang="zh-TW" dirty="0" smtClean="0"/>
              <a:t>DELETE</a:t>
            </a:r>
          </a:p>
          <a:p>
            <a:pPr>
              <a:buNone/>
            </a:pPr>
            <a:r>
              <a:rPr lang="en-US" altLang="zh-TW" dirty="0" smtClean="0"/>
              <a:t>    OUTPUT $action, inserted.id, deleted.id;</a:t>
            </a:r>
            <a:endParaRPr lang="zh-TW" altLang="en-US" dirty="0"/>
          </a:p>
        </p:txBody>
      </p:sp>
    </p:spTree>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p:txBody>
          <a:bodyPr/>
          <a:lstStyle/>
          <a:p>
            <a:r>
              <a:rPr lang="zh-TW" altLang="en-US" dirty="0" smtClean="0"/>
              <a:t>討論主題</a:t>
            </a:r>
            <a:endParaRPr lang="zh-TW" altLang="en-US" dirty="0"/>
          </a:p>
        </p:txBody>
      </p:sp>
      <p:sp>
        <p:nvSpPr>
          <p:cNvPr id="6" name="內容版面配置區 5"/>
          <p:cNvSpPr>
            <a:spLocks noGrp="1"/>
          </p:cNvSpPr>
          <p:nvPr>
            <p:ph idx="1"/>
          </p:nvPr>
        </p:nvSpPr>
        <p:spPr>
          <a:xfrm>
            <a:off x="381000" y="1412875"/>
            <a:ext cx="8382000" cy="2068259"/>
          </a:xfrm>
        </p:spPr>
        <p:txBody>
          <a:bodyPr/>
          <a:lstStyle/>
          <a:p>
            <a:r>
              <a:rPr lang="zh-TW" altLang="en-US" dirty="0" smtClean="0">
                <a:solidFill>
                  <a:schemeClr val="tx1">
                    <a:lumMod val="50000"/>
                  </a:schemeClr>
                </a:solidFill>
              </a:rPr>
              <a:t>新增強的開發工具</a:t>
            </a:r>
            <a:endParaRPr lang="en-US" altLang="zh-TW" dirty="0" smtClean="0">
              <a:solidFill>
                <a:schemeClr val="tx1">
                  <a:lumMod val="50000"/>
                </a:schemeClr>
              </a:solidFill>
            </a:endParaRPr>
          </a:p>
          <a:p>
            <a:r>
              <a:rPr lang="zh-TW" altLang="en-US" dirty="0" smtClean="0">
                <a:solidFill>
                  <a:schemeClr val="tx1">
                    <a:lumMod val="50000"/>
                  </a:schemeClr>
                </a:solidFill>
              </a:rPr>
              <a:t>新資料型態</a:t>
            </a:r>
          </a:p>
          <a:p>
            <a:r>
              <a:rPr lang="zh-TW" altLang="en-US" dirty="0" smtClean="0">
                <a:solidFill>
                  <a:schemeClr val="tx1">
                    <a:lumMod val="50000"/>
                  </a:schemeClr>
                </a:solidFill>
              </a:rPr>
              <a:t>新增強的 </a:t>
            </a:r>
            <a:r>
              <a:rPr lang="en-US" altLang="zh-TW" dirty="0" smtClean="0">
                <a:solidFill>
                  <a:schemeClr val="tx1">
                    <a:lumMod val="50000"/>
                  </a:schemeClr>
                </a:solidFill>
              </a:rPr>
              <a:t>T-SQL </a:t>
            </a:r>
          </a:p>
          <a:p>
            <a:r>
              <a:rPr lang="zh-TW" altLang="en-US" dirty="0" smtClean="0"/>
              <a:t>追蹤資料變更</a:t>
            </a:r>
            <a:endParaRPr lang="en-US" altLang="zh-TW" dirty="0" smtClean="0"/>
          </a:p>
        </p:txBody>
      </p:sp>
    </p:spTree>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同步資料</a:t>
            </a:r>
            <a:endParaRPr lang="zh-TW" altLang="en-US" dirty="0"/>
          </a:p>
        </p:txBody>
      </p:sp>
      <p:sp>
        <p:nvSpPr>
          <p:cNvPr id="3" name="內容版面配置區 2"/>
          <p:cNvSpPr>
            <a:spLocks noGrp="1"/>
          </p:cNvSpPr>
          <p:nvPr>
            <p:ph idx="1"/>
          </p:nvPr>
        </p:nvSpPr>
        <p:spPr>
          <a:xfrm>
            <a:off x="381000" y="1412875"/>
            <a:ext cx="6262702" cy="5302273"/>
          </a:xfrm>
        </p:spPr>
        <p:txBody>
          <a:bodyPr>
            <a:normAutofit lnSpcReduction="10000"/>
          </a:bodyPr>
          <a:lstStyle/>
          <a:p>
            <a:r>
              <a:rPr lang="en-US" altLang="zh-TW" dirty="0" smtClean="0"/>
              <a:t>SQL Server Compact</a:t>
            </a:r>
          </a:p>
          <a:p>
            <a:pPr lvl="1"/>
            <a:r>
              <a:rPr lang="en-US" altLang="zh-TW" dirty="0" smtClean="0"/>
              <a:t>Visual Studio 2008 </a:t>
            </a:r>
            <a:r>
              <a:rPr lang="zh-TW" altLang="en-US" dirty="0" smtClean="0"/>
              <a:t>預設內建的資料庫</a:t>
            </a:r>
          </a:p>
          <a:p>
            <a:pPr lvl="1"/>
            <a:r>
              <a:rPr lang="zh-TW" altLang="en-US" dirty="0" smtClean="0"/>
              <a:t>目標為行動裝置和桌上型電腦</a:t>
            </a:r>
          </a:p>
          <a:p>
            <a:pPr lvl="1"/>
            <a:r>
              <a:rPr lang="zh-TW" altLang="en-US" dirty="0" smtClean="0"/>
              <a:t>約 </a:t>
            </a:r>
            <a:r>
              <a:rPr lang="en-US" altLang="zh-TW" dirty="0" smtClean="0"/>
              <a:t>2MB </a:t>
            </a:r>
            <a:r>
              <a:rPr lang="zh-TW" altLang="en-US" dirty="0" smtClean="0"/>
              <a:t>的 </a:t>
            </a:r>
            <a:r>
              <a:rPr lang="en-US" altLang="zh-TW" dirty="0" smtClean="0"/>
              <a:t>SQL Server </a:t>
            </a:r>
            <a:r>
              <a:rPr lang="zh-TW" altLang="en-US" dirty="0" smtClean="0"/>
              <a:t>微型版</a:t>
            </a:r>
          </a:p>
          <a:p>
            <a:pPr lvl="1"/>
            <a:r>
              <a:rPr lang="zh-TW" altLang="en-US" dirty="0" smtClean="0"/>
              <a:t>支援 </a:t>
            </a:r>
            <a:r>
              <a:rPr lang="en-US" altLang="zh-TW" dirty="0" smtClean="0"/>
              <a:t>T-SQL </a:t>
            </a:r>
            <a:r>
              <a:rPr lang="zh-TW" altLang="en-US" dirty="0" smtClean="0"/>
              <a:t>語法和大部分的 </a:t>
            </a:r>
            <a:r>
              <a:rPr lang="en-US" altLang="zh-TW" dirty="0" smtClean="0"/>
              <a:t>SQL </a:t>
            </a:r>
            <a:r>
              <a:rPr lang="zh-TW" altLang="en-US" dirty="0" smtClean="0"/>
              <a:t>資料型態</a:t>
            </a:r>
          </a:p>
          <a:p>
            <a:r>
              <a:rPr lang="en-US" altLang="zh-TW" dirty="0" smtClean="0"/>
              <a:t>SQL Server </a:t>
            </a:r>
            <a:r>
              <a:rPr lang="zh-TW" altLang="en-US" dirty="0" smtClean="0"/>
              <a:t>變更追蹤</a:t>
            </a:r>
          </a:p>
          <a:p>
            <a:r>
              <a:rPr lang="en-US" altLang="zh-TW" dirty="0" smtClean="0"/>
              <a:t>Synchronization Services for ADO.NET</a:t>
            </a:r>
          </a:p>
          <a:p>
            <a:pPr lvl="1"/>
            <a:r>
              <a:rPr lang="zh-TW" altLang="en-US" dirty="0" smtClean="0"/>
              <a:t>預設可用的衝突偵測與解決</a:t>
            </a:r>
          </a:p>
          <a:p>
            <a:pPr lvl="1"/>
            <a:r>
              <a:rPr lang="zh-TW" altLang="en-US" dirty="0" smtClean="0"/>
              <a:t>對衝突定義自定的解決方案</a:t>
            </a:r>
          </a:p>
        </p:txBody>
      </p:sp>
      <p:sp>
        <p:nvSpPr>
          <p:cNvPr id="4" name="Rounded Rectangle 21"/>
          <p:cNvSpPr/>
          <p:nvPr/>
        </p:nvSpPr>
        <p:spPr bwMode="auto">
          <a:xfrm>
            <a:off x="6629400" y="1902371"/>
            <a:ext cx="2286000" cy="4674277"/>
          </a:xfrm>
          <a:prstGeom prst="roundRect">
            <a:avLst>
              <a:gd name="adj" fmla="val 9407"/>
            </a:avLst>
          </a:prstGeom>
          <a:gradFill>
            <a:gsLst>
              <a:gs pos="0">
                <a:schemeClr val="bg1">
                  <a:alpha val="0"/>
                </a:schemeClr>
              </a:gs>
              <a:gs pos="42000">
                <a:schemeClr val="bg1">
                  <a:alpha val="16000"/>
                </a:schemeClr>
              </a:gs>
              <a:gs pos="70000">
                <a:schemeClr val="bg1">
                  <a:alpha val="26000"/>
                </a:schemeClr>
              </a:gs>
              <a:gs pos="99000">
                <a:schemeClr val="bg1"/>
              </a:gs>
            </a:gsLst>
            <a:lin ang="16200000" scaled="0"/>
          </a:gradFill>
          <a:ln>
            <a:gradFill>
              <a:gsLst>
                <a:gs pos="0">
                  <a:schemeClr val="accent1">
                    <a:tint val="66000"/>
                    <a:satMod val="160000"/>
                    <a:alpha val="0"/>
                  </a:schemeClr>
                </a:gs>
                <a:gs pos="50000">
                  <a:schemeClr val="accent1">
                    <a:tint val="44500"/>
                    <a:satMod val="160000"/>
                    <a:alpha val="52000"/>
                  </a:schemeClr>
                </a:gs>
                <a:gs pos="100000">
                  <a:schemeClr val="accent1">
                    <a:tint val="23500"/>
                    <a:satMod val="160000"/>
                  </a:schemeClr>
                </a:gs>
              </a:gsLst>
              <a:lin ang="16200000" scaled="0"/>
            </a:gradFill>
            <a:headEnd type="none" w="med" len="med"/>
            <a:tailEnd type="none" w="med" len="med"/>
          </a:ln>
          <a:effectLst>
            <a:outerShdw blurRad="330200" dist="38100" dir="10800000" algn="r" rotWithShape="0">
              <a:schemeClr val="accent1">
                <a:lumMod val="50000"/>
                <a:alpha val="29000"/>
              </a:schemeClr>
            </a:outerShdw>
          </a:effectLst>
          <a:scene3d>
            <a:camera prst="orthographicFront" fov="0">
              <a:rot lat="0" lon="0" rev="0"/>
            </a:camera>
            <a:lightRig rig="glow" dir="t">
              <a:rot lat="0" lon="0" rev="6360000"/>
            </a:lightRig>
          </a:scene3d>
          <a:sp3d prstMaterial="flat">
            <a:contourClr>
              <a:schemeClr val="accent1">
                <a:satMod val="300000"/>
              </a:schemeClr>
            </a:contourClr>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defRPr/>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pic>
        <p:nvPicPr>
          <p:cNvPr id="5" name="Picture 3" descr="C:\Program Files\Microsoft Resource DVD Artwork\DVD_ART\Artwork_Imagery\HARDWARE_IMAGERY\Illustration - Misc Hardware\Miscellaneous\Connecting devices icon.png"/>
          <p:cNvPicPr>
            <a:picLocks noChangeAspect="1" noChangeArrowheads="1"/>
          </p:cNvPicPr>
          <p:nvPr/>
        </p:nvPicPr>
        <p:blipFill>
          <a:blip r:embed="rId2"/>
          <a:srcRect/>
          <a:stretch>
            <a:fillRect/>
          </a:stretch>
        </p:blipFill>
        <p:spPr bwMode="auto">
          <a:xfrm>
            <a:off x="7673319" y="76200"/>
            <a:ext cx="1394481" cy="1295400"/>
          </a:xfrm>
          <a:prstGeom prst="rect">
            <a:avLst/>
          </a:prstGeom>
          <a:noFill/>
        </p:spPr>
      </p:pic>
      <p:pic>
        <p:nvPicPr>
          <p:cNvPr id="6" name="Picture 3" descr="C:\Program Files\Microsoft Resource DVD Artwork\DVD_ART\Artwork_Imagery\HARDWARE_IMAGERY\Photos - OEM Hardware\Mobility devices\Ultra Mobile PC\Samsung Ultra Mobile PC front.png"/>
          <p:cNvPicPr>
            <a:picLocks noChangeAspect="1" noChangeArrowheads="1"/>
          </p:cNvPicPr>
          <p:nvPr/>
        </p:nvPicPr>
        <p:blipFill>
          <a:blip r:embed="rId3" cstate="print"/>
          <a:srcRect/>
          <a:stretch>
            <a:fillRect/>
          </a:stretch>
        </p:blipFill>
        <p:spPr bwMode="auto">
          <a:xfrm>
            <a:off x="6743700" y="4286059"/>
            <a:ext cx="2057400" cy="1352741"/>
          </a:xfrm>
          <a:prstGeom prst="rect">
            <a:avLst/>
          </a:prstGeom>
          <a:noFill/>
        </p:spPr>
      </p:pic>
      <p:pic>
        <p:nvPicPr>
          <p:cNvPr id="7" name="Picture 3" descr="C:\Program Files\Microsoft Resource DVD Artwork\DVD_ART\Artwork_Imagery\HARDWARE_IMAGERY\Photos - OEM Hardware\Server Computer\HP AlphaServer SC4.png"/>
          <p:cNvPicPr>
            <a:picLocks noChangeAspect="1" noChangeArrowheads="1"/>
          </p:cNvPicPr>
          <p:nvPr/>
        </p:nvPicPr>
        <p:blipFill>
          <a:blip r:embed="rId4"/>
          <a:srcRect/>
          <a:stretch>
            <a:fillRect/>
          </a:stretch>
        </p:blipFill>
        <p:spPr bwMode="auto">
          <a:xfrm>
            <a:off x="6772275" y="2152459"/>
            <a:ext cx="2000251" cy="1524191"/>
          </a:xfrm>
          <a:prstGeom prst="rect">
            <a:avLst/>
          </a:prstGeom>
          <a:noFill/>
        </p:spPr>
      </p:pic>
      <p:pic>
        <p:nvPicPr>
          <p:cNvPr id="8" name="Picture 8" descr="C:\Program Files\Microsoft Resource DVD Artwork\DVD_ART\Artwork_Imagery\HARDWARE_IMAGERY\Illustration - Misc Hardware\Windows Vista Illustration Icons\Sync.png"/>
          <p:cNvPicPr>
            <a:picLocks noChangeAspect="1" noChangeArrowheads="1"/>
          </p:cNvPicPr>
          <p:nvPr/>
        </p:nvPicPr>
        <p:blipFill>
          <a:blip r:embed="rId5"/>
          <a:srcRect/>
          <a:stretch>
            <a:fillRect/>
          </a:stretch>
        </p:blipFill>
        <p:spPr bwMode="auto">
          <a:xfrm>
            <a:off x="7124700" y="3295459"/>
            <a:ext cx="1295400" cy="1295400"/>
          </a:xfrm>
          <a:prstGeom prst="rect">
            <a:avLst/>
          </a:prstGeom>
          <a:noFill/>
        </p:spPr>
      </p:pic>
    </p:spTree>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結論</a:t>
            </a:r>
            <a:endParaRPr lang="zh-TW" altLang="en-US" dirty="0"/>
          </a:p>
        </p:txBody>
      </p:sp>
      <p:sp>
        <p:nvSpPr>
          <p:cNvPr id="3" name="內容版面配置區 2"/>
          <p:cNvSpPr>
            <a:spLocks noGrp="1"/>
          </p:cNvSpPr>
          <p:nvPr>
            <p:ph idx="1"/>
          </p:nvPr>
        </p:nvSpPr>
        <p:spPr>
          <a:xfrm>
            <a:off x="381000" y="1412875"/>
            <a:ext cx="8382000" cy="2339102"/>
          </a:xfrm>
        </p:spPr>
        <p:txBody>
          <a:bodyPr/>
          <a:lstStyle/>
          <a:p>
            <a:r>
              <a:rPr lang="en-US" altLang="zh-TW" dirty="0" smtClean="0"/>
              <a:t>SQL Server 2008 </a:t>
            </a:r>
            <a:r>
              <a:rPr lang="zh-TW" altLang="en-US" dirty="0" smtClean="0"/>
              <a:t>讓您可以更有效地處理資料</a:t>
            </a:r>
          </a:p>
          <a:p>
            <a:pPr lvl="1"/>
            <a:r>
              <a:rPr lang="zh-TW" altLang="en-US" dirty="0" smtClean="0"/>
              <a:t>空間和非結構性資料</a:t>
            </a:r>
          </a:p>
          <a:p>
            <a:pPr lvl="1"/>
            <a:r>
              <a:rPr lang="zh-TW" altLang="en-US" dirty="0" smtClean="0"/>
              <a:t>新增強的 </a:t>
            </a:r>
            <a:r>
              <a:rPr lang="en-US" altLang="zh-TW" dirty="0" smtClean="0"/>
              <a:t>T-SQL</a:t>
            </a:r>
          </a:p>
          <a:p>
            <a:pPr lvl="1"/>
            <a:r>
              <a:rPr lang="zh-TW" altLang="en-US" dirty="0" smtClean="0"/>
              <a:t>新的資料型態</a:t>
            </a:r>
            <a:endParaRPr lang="en-US" altLang="zh-TW" dirty="0" smtClean="0"/>
          </a:p>
          <a:p>
            <a:pPr lvl="1"/>
            <a:r>
              <a:rPr lang="zh-TW" altLang="en-US" dirty="0" smtClean="0"/>
              <a:t>更方便的追蹤資料之變更</a:t>
            </a:r>
            <a:endParaRPr lang="zh-TW" altLang="en-US" dirty="0"/>
          </a:p>
        </p:txBody>
      </p:sp>
    </p:spTree>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9506" name="Rectangle 2"/>
          <p:cNvSpPr>
            <a:spLocks noGrp="1" noChangeArrowheads="1"/>
          </p:cNvSpPr>
          <p:nvPr>
            <p:ph type="title"/>
          </p:nvPr>
        </p:nvSpPr>
        <p:spPr>
          <a:xfrm>
            <a:off x="250825" y="374650"/>
            <a:ext cx="8510588" cy="750888"/>
          </a:xfrm>
          <a:noFill/>
          <a:ln/>
        </p:spPr>
        <p:txBody>
          <a:bodyPr lIns="92075" tIns="46038" rIns="92075" bIns="46038"/>
          <a:lstStyle/>
          <a:p>
            <a:r>
              <a:rPr lang="zh-TW" altLang="en-US">
                <a:latin typeface="新細明體" charset="-120"/>
                <a:ea typeface="新細明體" charset="-120"/>
              </a:rPr>
              <a:t>在何處取得</a:t>
            </a:r>
            <a:r>
              <a:rPr lang="zh-CN" altLang="en-US">
                <a:latin typeface="新細明體" charset="-120"/>
                <a:ea typeface="新細明體" charset="-120"/>
              </a:rPr>
              <a:t> </a:t>
            </a:r>
            <a:r>
              <a:rPr lang="en-US" altLang="zh-CN">
                <a:latin typeface="新細明體" charset="-120"/>
                <a:ea typeface="新細明體" charset="-120"/>
              </a:rPr>
              <a:t>TechNet</a:t>
            </a:r>
            <a:r>
              <a:rPr lang="en-US" altLang="zh-TW">
                <a:latin typeface="新細明體" charset="-120"/>
                <a:ea typeface="新細明體" charset="-120"/>
              </a:rPr>
              <a:t> </a:t>
            </a:r>
            <a:r>
              <a:rPr lang="zh-TW" altLang="en-US">
                <a:latin typeface="新細明體" charset="-120"/>
                <a:ea typeface="新細明體" charset="-120"/>
              </a:rPr>
              <a:t>相關資訊？</a:t>
            </a:r>
            <a:endParaRPr lang="zh-CN" altLang="en-US">
              <a:latin typeface="新細明體" charset="-120"/>
              <a:ea typeface="新細明體" charset="-120"/>
            </a:endParaRPr>
          </a:p>
        </p:txBody>
      </p:sp>
      <p:sp>
        <p:nvSpPr>
          <p:cNvPr id="789507" name="Rectangle 3"/>
          <p:cNvSpPr>
            <a:spLocks noGrp="1" noChangeArrowheads="1"/>
          </p:cNvSpPr>
          <p:nvPr>
            <p:ph type="body" idx="1"/>
          </p:nvPr>
        </p:nvSpPr>
        <p:spPr>
          <a:xfrm>
            <a:off x="-34925" y="1557338"/>
            <a:ext cx="9144000" cy="5184775"/>
          </a:xfrm>
          <a:noFill/>
          <a:ln/>
        </p:spPr>
        <p:txBody>
          <a:bodyPr lIns="92075" tIns="46038" rIns="92075" bIns="46038"/>
          <a:lstStyle/>
          <a:p>
            <a:pPr marL="344488" indent="-344488">
              <a:lnSpc>
                <a:spcPts val="2500"/>
              </a:lnSpc>
              <a:spcAft>
                <a:spcPts val="800"/>
              </a:spcAft>
            </a:pPr>
            <a:r>
              <a:rPr lang="zh-TW" altLang="en-US" sz="2800" b="1">
                <a:ea typeface="新細明體" charset="-120"/>
              </a:rPr>
              <a:t>訂閱 </a:t>
            </a:r>
            <a:r>
              <a:rPr lang="en-US" altLang="zh-CN" sz="2800" b="1">
                <a:ea typeface="新細明體" charset="-120"/>
              </a:rPr>
              <a:t>TechNet</a:t>
            </a:r>
            <a:r>
              <a:rPr lang="en-US" altLang="zh-TW" sz="2800" b="1">
                <a:ea typeface="新細明體" charset="-120"/>
              </a:rPr>
              <a:t> </a:t>
            </a:r>
            <a:r>
              <a:rPr lang="zh-TW" altLang="en-US" sz="2800" b="1">
                <a:ea typeface="新細明體" charset="-120"/>
              </a:rPr>
              <a:t>資訊技術人快訊</a:t>
            </a:r>
            <a:r>
              <a:rPr lang="zh-CN" altLang="en-US" sz="2800">
                <a:ea typeface="新細明體" charset="-120"/>
              </a:rPr>
              <a:t> </a:t>
            </a:r>
            <a:r>
              <a:rPr lang="en-US" altLang="zh-CN" sz="2800">
                <a:ea typeface="新細明體" charset="-120"/>
              </a:rPr>
              <a:t>http://www.microsoft.com/taiwan/technet/flash/</a:t>
            </a:r>
            <a:endParaRPr lang="en-US" altLang="zh-TW" sz="2800">
              <a:ea typeface="新細明體" charset="-120"/>
            </a:endParaRPr>
          </a:p>
          <a:p>
            <a:pPr marL="344488" indent="-344488">
              <a:lnSpc>
                <a:spcPts val="2500"/>
              </a:lnSpc>
              <a:spcAft>
                <a:spcPts val="800"/>
              </a:spcAft>
            </a:pPr>
            <a:r>
              <a:rPr lang="zh-TW" altLang="en-US" sz="2800" b="1">
                <a:ea typeface="新細明體" charset="-120"/>
              </a:rPr>
              <a:t>訂閱 </a:t>
            </a:r>
            <a:r>
              <a:rPr lang="en-US" altLang="zh-TW" sz="2800" b="1">
                <a:ea typeface="新細明體" charset="-120"/>
              </a:rPr>
              <a:t>TechNet Plus</a:t>
            </a:r>
          </a:p>
          <a:p>
            <a:pPr marL="344488" indent="-344488">
              <a:lnSpc>
                <a:spcPts val="2500"/>
              </a:lnSpc>
              <a:spcAft>
                <a:spcPts val="800"/>
              </a:spcAft>
              <a:buFontTx/>
              <a:buNone/>
            </a:pPr>
            <a:r>
              <a:rPr lang="en-US" altLang="zh-TW" sz="2800">
                <a:ea typeface="新細明體" charset="-120"/>
              </a:rPr>
              <a:t>  </a:t>
            </a:r>
            <a:r>
              <a:rPr lang="en-US" altLang="zh-CN" sz="2800">
                <a:ea typeface="新細明體" charset="-120"/>
              </a:rPr>
              <a:t>http://www.microsoft.com/taiwan/technet/</a:t>
            </a:r>
            <a:endParaRPr lang="en-US" altLang="zh-TW" sz="2800">
              <a:ea typeface="新細明體" charset="-120"/>
            </a:endParaRPr>
          </a:p>
          <a:p>
            <a:pPr marL="344488" indent="-344488">
              <a:lnSpc>
                <a:spcPts val="2500"/>
              </a:lnSpc>
              <a:spcAft>
                <a:spcPts val="800"/>
              </a:spcAft>
            </a:pPr>
            <a:r>
              <a:rPr lang="zh-TW" altLang="en-US" sz="2800" b="1">
                <a:ea typeface="新細明體" charset="-120"/>
              </a:rPr>
              <a:t>參加</a:t>
            </a:r>
            <a:r>
              <a:rPr lang="zh-CN" altLang="zh-TW" sz="2800" b="1">
                <a:ea typeface="新細明體" charset="-120"/>
              </a:rPr>
              <a:t> </a:t>
            </a:r>
            <a:r>
              <a:rPr lang="en-US" altLang="zh-CN" sz="2800" b="1">
                <a:ea typeface="新細明體" charset="-120"/>
              </a:rPr>
              <a:t>TechNet</a:t>
            </a:r>
            <a:r>
              <a:rPr lang="en-US" altLang="zh-TW" sz="2800" b="1">
                <a:ea typeface="新細明體" charset="-120"/>
              </a:rPr>
              <a:t> </a:t>
            </a:r>
            <a:r>
              <a:rPr lang="zh-CN" altLang="en-US" sz="2800" b="1">
                <a:ea typeface="新細明體" charset="-120"/>
              </a:rPr>
              <a:t>的活</a:t>
            </a:r>
            <a:r>
              <a:rPr lang="zh-TW" altLang="en-US" sz="2800" b="1">
                <a:ea typeface="新細明體" charset="-120"/>
              </a:rPr>
              <a:t>動</a:t>
            </a:r>
            <a:r>
              <a:rPr lang="zh-CN" altLang="en-US" sz="2800" b="1">
                <a:ea typeface="新細明體" charset="-120"/>
              </a:rPr>
              <a:t/>
            </a:r>
            <a:br>
              <a:rPr lang="zh-CN" altLang="en-US" sz="2800" b="1">
                <a:ea typeface="新細明體" charset="-120"/>
              </a:rPr>
            </a:br>
            <a:r>
              <a:rPr lang="en-US" altLang="zh-CN" sz="2800">
                <a:ea typeface="新細明體" charset="-120"/>
              </a:rPr>
              <a:t>http://www.microsoft.com/taiwan/technet/</a:t>
            </a:r>
            <a:endParaRPr lang="en-US" altLang="zh-TW" sz="2800">
              <a:ea typeface="新細明體" charset="-120"/>
            </a:endParaRPr>
          </a:p>
          <a:p>
            <a:pPr marL="344488" indent="-344488">
              <a:lnSpc>
                <a:spcPts val="2500"/>
              </a:lnSpc>
              <a:spcAft>
                <a:spcPts val="800"/>
              </a:spcAft>
            </a:pPr>
            <a:r>
              <a:rPr lang="zh-TW" altLang="en-US" sz="2800" b="1">
                <a:ea typeface="新細明體" charset="-120"/>
              </a:rPr>
              <a:t>下載 </a:t>
            </a:r>
            <a:r>
              <a:rPr lang="en-US" altLang="zh-TW" sz="2800" b="1">
                <a:ea typeface="新細明體" charset="-120"/>
              </a:rPr>
              <a:t>TechNet </a:t>
            </a:r>
            <a:r>
              <a:rPr lang="zh-TW" altLang="en-US" sz="2800" b="1">
                <a:ea typeface="新細明體" charset="-120"/>
              </a:rPr>
              <a:t>研討會簡報與錄影檔</a:t>
            </a:r>
            <a:br>
              <a:rPr lang="zh-TW" altLang="en-US" sz="2800" b="1">
                <a:ea typeface="新細明體" charset="-120"/>
              </a:rPr>
            </a:br>
            <a:r>
              <a:rPr lang="en-US" altLang="zh-CN" sz="2800">
                <a:ea typeface="宋体" charset="-122"/>
              </a:rPr>
              <a:t>http://www.microsoft.com/taiwan/technet/webcast/</a:t>
            </a:r>
          </a:p>
        </p:txBody>
      </p:sp>
    </p:spTree>
    <p:custDataLst>
      <p:tags r:id="rId1"/>
    </p:custDataLst>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a:blip r:embed="rId3"/>
          <a:stretch>
            <a:fillRect/>
          </a:stretch>
        </p:blipFill>
        <p:spPr bwMode="black">
          <a:xfrm>
            <a:off x="2286000" y="2590800"/>
            <a:ext cx="4572000" cy="986114"/>
          </a:xfrm>
          <a:prstGeom prst="rect">
            <a:avLst/>
          </a:prstGeom>
          <a:noFill/>
          <a:ln>
            <a:noFill/>
          </a:ln>
        </p:spPr>
      </p:pic>
      <p:sp>
        <p:nvSpPr>
          <p:cNvPr id="5" name="Text Box 3"/>
          <p:cNvSpPr txBox="1">
            <a:spLocks noChangeArrowheads="1"/>
          </p:cNvSpPr>
          <p:nvPr/>
        </p:nvSpPr>
        <p:spPr bwMode="blackWhite">
          <a:xfrm>
            <a:off x="398963" y="5638800"/>
            <a:ext cx="8382000" cy="523206"/>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latin typeface="Calibri" pitchFamily="34" charset="0"/>
                <a:cs typeface="Arial" charset="0"/>
              </a:rPr>
              <a:t>© </a:t>
            </a:r>
            <a:r>
              <a:rPr lang="en-US" sz="700" dirty="0" smtClean="0">
                <a:latin typeface="Calibri" pitchFamily="34" charset="0"/>
                <a:cs typeface="Arial" charset="0"/>
              </a:rPr>
              <a:t>2008 Microsoft </a:t>
            </a:r>
            <a:r>
              <a:rPr lang="en-US" sz="700" dirty="0">
                <a:latin typeface="Calibri"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700" dirty="0">
                <a:latin typeface="Calibri"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r>
              <a:rPr lang="en-US" sz="700" dirty="0" smtClean="0">
                <a:latin typeface="Calibri" pitchFamily="34" charset="0"/>
                <a:cs typeface="Arial" charset="0"/>
              </a:rPr>
              <a:t>MICROSOFT </a:t>
            </a:r>
            <a:r>
              <a:rPr lang="en-US" sz="700" dirty="0">
                <a:latin typeface="Calibri" pitchFamily="34" charset="0"/>
                <a:cs typeface="Arial" charset="0"/>
              </a:rPr>
              <a:t>MAKES NO WARRANTIES, EXPRESS, IMPLIED OR STATUTORY, AS TO THE INFORMATION IN THIS PRESENTATION.</a:t>
            </a:r>
          </a:p>
        </p:txBody>
      </p:sp>
    </p:spTree>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09398"/>
          </a:xfrm>
        </p:spPr>
        <p:txBody>
          <a:bodyPr/>
          <a:lstStyle/>
          <a:p>
            <a:r>
              <a:rPr lang="zh-TW" altLang="en-US" sz="4400" b="1" smtClean="0">
                <a:latin typeface="微軟正黑體" pitchFamily="34" charset="-120"/>
                <a:ea typeface="微軟正黑體" pitchFamily="34" charset="-120"/>
              </a:rPr>
              <a:t>面對高生產力的挑戰</a:t>
            </a:r>
            <a:endParaRPr lang="en-US" sz="4400" b="1" dirty="0">
              <a:latin typeface="微軟正黑體" pitchFamily="34" charset="-120"/>
              <a:ea typeface="微軟正黑體" pitchFamily="34" charset="-120"/>
            </a:endParaRPr>
          </a:p>
        </p:txBody>
      </p:sp>
      <p:sp>
        <p:nvSpPr>
          <p:cNvPr id="8" name="Rounded Rectangle 7"/>
          <p:cNvSpPr/>
          <p:nvPr/>
        </p:nvSpPr>
        <p:spPr bwMode="auto">
          <a:xfrm rot="16200000">
            <a:off x="1501012" y="327791"/>
            <a:ext cx="1521860" cy="3761880"/>
          </a:xfrm>
          <a:prstGeom prst="roundRect">
            <a:avLst>
              <a:gd name="adj" fmla="val 14018"/>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defRPr/>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
        <p:nvSpPr>
          <p:cNvPr id="9" name="Rounded Rectangle 8"/>
          <p:cNvSpPr/>
          <p:nvPr/>
        </p:nvSpPr>
        <p:spPr bwMode="auto">
          <a:xfrm rot="16200000">
            <a:off x="1501012" y="3877995"/>
            <a:ext cx="1521860" cy="3761880"/>
          </a:xfrm>
          <a:prstGeom prst="roundRect">
            <a:avLst>
              <a:gd name="adj" fmla="val 14018"/>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defRPr/>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
        <p:nvSpPr>
          <p:cNvPr id="11" name="Rectangle 18"/>
          <p:cNvSpPr>
            <a:spLocks/>
          </p:cNvSpPr>
          <p:nvPr/>
        </p:nvSpPr>
        <p:spPr bwMode="auto">
          <a:xfrm>
            <a:off x="4933416" y="2760143"/>
            <a:ext cx="4037013" cy="2345257"/>
          </a:xfrm>
          <a:prstGeom prst="rect">
            <a:avLst/>
          </a:prstGeom>
          <a:noFill/>
          <a:ln w="9525">
            <a:noFill/>
            <a:miter lim="800000"/>
            <a:headEnd/>
            <a:tailEnd/>
          </a:ln>
        </p:spPr>
        <p:txBody>
          <a:bodyPr wrap="square" lIns="0" tIns="0" rIns="0" bIns="0">
            <a:spAutoFit/>
          </a:bodyPr>
          <a:lstStyle/>
          <a:p>
            <a:pPr marL="282575" indent="-282575" defTabSz="912813">
              <a:lnSpc>
                <a:spcPct val="90000"/>
              </a:lnSpc>
              <a:spcBef>
                <a:spcPct val="20000"/>
              </a:spcBef>
              <a:buSzPct val="80000"/>
              <a:buBlip>
                <a:blip r:embed="rId3"/>
              </a:buBlip>
              <a:defRPr/>
            </a:pPr>
            <a:r>
              <a:rPr lang="zh-TW" altLang="en-US" sz="2800" smtClean="0">
                <a:latin typeface="Segoe"/>
              </a:rPr>
              <a:t>存取你的資料</a:t>
            </a:r>
            <a:endParaRPr lang="en-US" sz="2800" dirty="0" smtClean="0">
              <a:latin typeface="Segoe"/>
            </a:endParaRPr>
          </a:p>
          <a:p>
            <a:pPr marL="574675" lvl="2" indent="-287338" defTabSz="912813">
              <a:lnSpc>
                <a:spcPct val="90000"/>
              </a:lnSpc>
              <a:spcBef>
                <a:spcPct val="20000"/>
              </a:spcBef>
              <a:buSzPct val="80000"/>
              <a:buBlip>
                <a:blip r:embed="rId3"/>
              </a:buBlip>
              <a:defRPr/>
            </a:pPr>
            <a:r>
              <a:rPr lang="en-US" sz="2400" dirty="0" smtClean="0"/>
              <a:t>Entity Data Model</a:t>
            </a:r>
          </a:p>
          <a:p>
            <a:pPr marL="574675" lvl="2" indent="-287338" defTabSz="912813">
              <a:lnSpc>
                <a:spcPct val="90000"/>
              </a:lnSpc>
              <a:spcBef>
                <a:spcPct val="20000"/>
              </a:spcBef>
              <a:buSzPct val="80000"/>
              <a:buBlip>
                <a:blip r:embed="rId3"/>
              </a:buBlip>
              <a:defRPr/>
            </a:pPr>
            <a:r>
              <a:rPr lang="en-US" sz="2400" dirty="0" smtClean="0"/>
              <a:t>ADO.NET Entity Framework</a:t>
            </a:r>
          </a:p>
          <a:p>
            <a:pPr marL="574675" lvl="2" indent="-287338" defTabSz="912813">
              <a:lnSpc>
                <a:spcPct val="90000"/>
              </a:lnSpc>
              <a:spcBef>
                <a:spcPct val="20000"/>
              </a:spcBef>
              <a:buSzPct val="80000"/>
              <a:buBlip>
                <a:blip r:embed="rId3"/>
              </a:buBlip>
              <a:defRPr/>
            </a:pPr>
            <a:r>
              <a:rPr lang="en-US" sz="2400" dirty="0" smtClean="0"/>
              <a:t>LINQ </a:t>
            </a:r>
          </a:p>
          <a:p>
            <a:pPr marL="574675" lvl="2" indent="-287338" defTabSz="912813">
              <a:lnSpc>
                <a:spcPct val="90000"/>
              </a:lnSpc>
              <a:spcBef>
                <a:spcPct val="20000"/>
              </a:spcBef>
              <a:buSzPct val="80000"/>
              <a:buBlip>
                <a:blip r:embed="rId3"/>
              </a:buBlip>
              <a:defRPr/>
            </a:pPr>
            <a:r>
              <a:rPr lang="en-US" sz="2400" dirty="0" smtClean="0"/>
              <a:t>ADO.NET Data Services</a:t>
            </a:r>
          </a:p>
        </p:txBody>
      </p:sp>
      <p:sp>
        <p:nvSpPr>
          <p:cNvPr id="12" name="Rectangle 11"/>
          <p:cNvSpPr/>
          <p:nvPr/>
        </p:nvSpPr>
        <p:spPr>
          <a:xfrm>
            <a:off x="685800" y="1885565"/>
            <a:ext cx="3429000" cy="646331"/>
          </a:xfrm>
          <a:prstGeom prst="rect">
            <a:avLst/>
          </a:prstGeom>
        </p:spPr>
        <p:txBody>
          <a:bodyPr wrap="square">
            <a:spAutoFit/>
          </a:bodyPr>
          <a:lstStyle/>
          <a:p>
            <a:pPr defTabSz="912813">
              <a:lnSpc>
                <a:spcPct val="90000"/>
              </a:lnSpc>
              <a:spcBef>
                <a:spcPct val="20000"/>
              </a:spcBef>
              <a:buSzPct val="80000"/>
              <a:defRPr/>
            </a:pPr>
            <a:r>
              <a:rPr lang="zh-TW" altLang="en-US" sz="2000" b="1" smtClean="0">
                <a:effectLst>
                  <a:outerShdw blurRad="38100" dist="38100" dir="2700000" algn="tl">
                    <a:srgbClr val="000000">
                      <a:alpha val="43137"/>
                    </a:srgbClr>
                  </a:outerShdw>
                </a:effectLst>
              </a:rPr>
              <a:t>應用程式整體的程式碼中，超過</a:t>
            </a:r>
            <a:r>
              <a:rPr lang="en-US" sz="2000" b="1" smtClean="0">
                <a:effectLst>
                  <a:outerShdw blurRad="38100" dist="38100" dir="2700000" algn="tl">
                    <a:srgbClr val="000000">
                      <a:alpha val="43137"/>
                    </a:srgbClr>
                  </a:outerShdw>
                </a:effectLst>
              </a:rPr>
              <a:t> </a:t>
            </a:r>
            <a:r>
              <a:rPr lang="en-US" sz="2000" b="1" dirty="0" smtClean="0">
                <a:effectLst>
                  <a:outerShdw blurRad="38100" dist="38100" dir="2700000" algn="tl">
                    <a:srgbClr val="000000">
                      <a:alpha val="43137"/>
                    </a:srgbClr>
                  </a:outerShdw>
                </a:effectLst>
              </a:rPr>
              <a:t>40</a:t>
            </a:r>
            <a:r>
              <a:rPr lang="en-US" sz="2000" b="1" smtClean="0">
                <a:effectLst>
                  <a:outerShdw blurRad="38100" dist="38100" dir="2700000" algn="tl">
                    <a:srgbClr val="000000">
                      <a:alpha val="43137"/>
                    </a:srgbClr>
                  </a:outerShdw>
                </a:effectLst>
              </a:rPr>
              <a:t>% </a:t>
            </a:r>
            <a:r>
              <a:rPr lang="zh-TW" altLang="en-US" sz="2000" b="1" smtClean="0">
                <a:effectLst>
                  <a:outerShdw blurRad="38100" dist="38100" dir="2700000" algn="tl">
                    <a:srgbClr val="000000">
                      <a:alpha val="43137"/>
                    </a:srgbClr>
                  </a:outerShdw>
                </a:effectLst>
              </a:rPr>
              <a:t> 是在存取資料</a:t>
            </a:r>
            <a:endParaRPr lang="en-US" sz="2000" b="1" dirty="0" smtClean="0">
              <a:effectLst>
                <a:outerShdw blurRad="38100" dist="38100" dir="2700000" algn="tl">
                  <a:srgbClr val="000000">
                    <a:alpha val="43137"/>
                  </a:srgbClr>
                </a:outerShdw>
              </a:effectLst>
              <a:latin typeface="Segoe"/>
            </a:endParaRPr>
          </a:p>
        </p:txBody>
      </p:sp>
      <p:sp>
        <p:nvSpPr>
          <p:cNvPr id="17" name="Rounded Rectangle 16"/>
          <p:cNvSpPr/>
          <p:nvPr/>
        </p:nvSpPr>
        <p:spPr bwMode="auto">
          <a:xfrm rot="16200000">
            <a:off x="1501012" y="2071755"/>
            <a:ext cx="1521860" cy="3761880"/>
          </a:xfrm>
          <a:prstGeom prst="roundRect">
            <a:avLst>
              <a:gd name="adj" fmla="val 14018"/>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defRPr/>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
        <p:nvSpPr>
          <p:cNvPr id="18" name="Rectangle 17"/>
          <p:cNvSpPr/>
          <p:nvPr/>
        </p:nvSpPr>
        <p:spPr>
          <a:xfrm>
            <a:off x="685800" y="3620869"/>
            <a:ext cx="3099889" cy="646331"/>
          </a:xfrm>
          <a:prstGeom prst="rect">
            <a:avLst/>
          </a:prstGeom>
        </p:spPr>
        <p:txBody>
          <a:bodyPr wrap="square">
            <a:spAutoFit/>
          </a:bodyPr>
          <a:lstStyle/>
          <a:p>
            <a:pPr defTabSz="912813">
              <a:lnSpc>
                <a:spcPct val="90000"/>
              </a:lnSpc>
              <a:spcBef>
                <a:spcPct val="20000"/>
              </a:spcBef>
              <a:buSzPct val="80000"/>
              <a:defRPr/>
            </a:pPr>
            <a:r>
              <a:rPr lang="zh-TW" altLang="en-US" sz="2000" b="1" smtClean="0">
                <a:effectLst>
                  <a:outerShdw blurRad="38100" dist="38100" dir="2700000" algn="tl">
                    <a:srgbClr val="000000">
                      <a:alpha val="43137"/>
                    </a:srgbClr>
                  </a:outerShdw>
                </a:effectLst>
              </a:rPr>
              <a:t>物件導向式的程式寫作和關聯式資料庫間有著鴻溝</a:t>
            </a:r>
            <a:endParaRPr lang="en-US" sz="2000" b="1" dirty="0" smtClean="0">
              <a:effectLst>
                <a:outerShdw blurRad="38100" dist="38100" dir="2700000" algn="tl">
                  <a:srgbClr val="000000">
                    <a:alpha val="43137"/>
                  </a:srgbClr>
                </a:outerShdw>
              </a:effectLst>
              <a:latin typeface="Segoe"/>
            </a:endParaRPr>
          </a:p>
        </p:txBody>
      </p:sp>
      <p:sp>
        <p:nvSpPr>
          <p:cNvPr id="19" name="Up Arrow 18"/>
          <p:cNvSpPr/>
          <p:nvPr/>
        </p:nvSpPr>
        <p:spPr bwMode="auto">
          <a:xfrm rot="5400000">
            <a:off x="2223863" y="3567339"/>
            <a:ext cx="4552588" cy="770716"/>
          </a:xfrm>
          <a:prstGeom prst="upArrow">
            <a:avLst>
              <a:gd name="adj1" fmla="val 50000"/>
              <a:gd name="adj2" fmla="val 126521"/>
            </a:avLst>
          </a:prstGeom>
          <a:gradFill>
            <a:gsLst>
              <a:gs pos="0">
                <a:schemeClr val="accent1">
                  <a:alpha val="0"/>
                </a:schemeClr>
              </a:gs>
              <a:gs pos="42000">
                <a:schemeClr val="accent1">
                  <a:lumMod val="75000"/>
                  <a:alpha val="49000"/>
                </a:schemeClr>
              </a:gs>
              <a:gs pos="70000">
                <a:schemeClr val="accent1">
                  <a:lumMod val="75000"/>
                  <a:alpha val="51000"/>
                </a:schemeClr>
              </a:gs>
              <a:gs pos="99000">
                <a:schemeClr val="accent1">
                  <a:alpha val="91000"/>
                </a:schemeClr>
              </a:gs>
            </a:gsLst>
            <a:lin ang="16200000" scaled="0"/>
          </a:gradFill>
          <a:ln>
            <a:gradFill>
              <a:gsLst>
                <a:gs pos="0">
                  <a:schemeClr val="accent1">
                    <a:tint val="66000"/>
                    <a:satMod val="160000"/>
                    <a:alpha val="0"/>
                  </a:schemeClr>
                </a:gs>
                <a:gs pos="50000">
                  <a:schemeClr val="accent1">
                    <a:tint val="44500"/>
                    <a:satMod val="160000"/>
                    <a:alpha val="52000"/>
                  </a:schemeClr>
                </a:gs>
                <a:gs pos="100000">
                  <a:schemeClr val="accent1">
                    <a:tint val="23500"/>
                    <a:satMod val="160000"/>
                  </a:schemeClr>
                </a:gs>
              </a:gsLst>
              <a:lin ang="16200000" scaled="0"/>
            </a:gradFill>
            <a:headEnd type="none" w="med" len="med"/>
            <a:tailEnd type="none" w="med" len="med"/>
          </a:ln>
          <a:effectLst>
            <a:outerShdw blurRad="330200" dist="38100" dir="10800000" algn="r" rotWithShape="0">
              <a:schemeClr val="accent1">
                <a:lumMod val="50000"/>
                <a:alpha val="29000"/>
              </a:schemeClr>
            </a:outerShdw>
          </a:effectLst>
          <a:scene3d>
            <a:camera prst="orthographicFront" fov="0">
              <a:rot lat="0" lon="0" rev="0"/>
            </a:camera>
            <a:lightRig rig="glow" dir="t">
              <a:rot lat="0" lon="0" rev="6360000"/>
            </a:lightRig>
          </a:scene3d>
          <a:sp3d prstMaterial="flat">
            <a:contourClr>
              <a:schemeClr val="accent1">
                <a:satMod val="300000"/>
              </a:schemeClr>
            </a:contourClr>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defRPr/>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
        <p:nvSpPr>
          <p:cNvPr id="13" name="Rectangle 12"/>
          <p:cNvSpPr/>
          <p:nvPr/>
        </p:nvSpPr>
        <p:spPr>
          <a:xfrm>
            <a:off x="685800" y="5435770"/>
            <a:ext cx="3415937" cy="646331"/>
          </a:xfrm>
          <a:prstGeom prst="rect">
            <a:avLst/>
          </a:prstGeom>
        </p:spPr>
        <p:txBody>
          <a:bodyPr wrap="square">
            <a:spAutoFit/>
          </a:bodyPr>
          <a:lstStyle/>
          <a:p>
            <a:pPr defTabSz="912813">
              <a:lnSpc>
                <a:spcPct val="90000"/>
              </a:lnSpc>
              <a:spcBef>
                <a:spcPct val="20000"/>
              </a:spcBef>
              <a:buSzPct val="80000"/>
              <a:defRPr/>
            </a:pPr>
            <a:r>
              <a:rPr lang="zh-TW" altLang="en-US" sz="2000" b="1" smtClean="0">
                <a:effectLst>
                  <a:outerShdw blurRad="38100" dist="38100" dir="2700000" algn="tl">
                    <a:srgbClr val="000000">
                      <a:alpha val="43137"/>
                    </a:srgbClr>
                  </a:outerShdw>
                </a:effectLst>
              </a:rPr>
              <a:t>下一世代的</a:t>
            </a:r>
            <a:r>
              <a:rPr lang="en-US" sz="2000" b="1" smtClean="0">
                <a:effectLst>
                  <a:outerShdw blurRad="38100" dist="38100" dir="2700000" algn="tl">
                    <a:srgbClr val="000000">
                      <a:alpha val="43137"/>
                    </a:srgbClr>
                  </a:outerShdw>
                </a:effectLst>
              </a:rPr>
              <a:t> Web </a:t>
            </a:r>
            <a:r>
              <a:rPr lang="zh-TW" altLang="en-US" sz="2000" b="1" smtClean="0">
                <a:effectLst>
                  <a:outerShdw blurRad="38100" dist="38100" dir="2700000" algn="tl">
                    <a:srgbClr val="000000">
                      <a:alpha val="43137"/>
                    </a:srgbClr>
                  </a:outerShdw>
                </a:effectLst>
              </a:rPr>
              <a:t>應用程式需要資料</a:t>
            </a:r>
            <a:endParaRPr lang="en-US" sz="2000" b="1" dirty="0" smtClean="0">
              <a:effectLst>
                <a:outerShdw blurRad="38100" dist="38100" dir="2700000" algn="tl">
                  <a:srgbClr val="000000">
                    <a:alpha val="43137"/>
                  </a:srgbClr>
                </a:outerShdw>
              </a:effectLst>
            </a:endParaRPr>
          </a:p>
        </p:txBody>
      </p:sp>
      <p:grpSp>
        <p:nvGrpSpPr>
          <p:cNvPr id="3" name="Group 23"/>
          <p:cNvGrpSpPr/>
          <p:nvPr/>
        </p:nvGrpSpPr>
        <p:grpSpPr>
          <a:xfrm>
            <a:off x="8175582" y="88900"/>
            <a:ext cx="895436" cy="920016"/>
            <a:chOff x="6903986" y="4419600"/>
            <a:chExt cx="895436" cy="920016"/>
          </a:xfrm>
        </p:grpSpPr>
        <p:pic>
          <p:nvPicPr>
            <p:cNvPr id="22" name="Picture 2" descr="C:\Work\Katmai Marketing\PAG_icon library\PAG_icon library\Database blue.png"/>
            <p:cNvPicPr>
              <a:picLocks noChangeAspect="1" noChangeArrowheads="1"/>
            </p:cNvPicPr>
            <p:nvPr/>
          </p:nvPicPr>
          <p:blipFill>
            <a:blip r:embed="rId4"/>
            <a:srcRect/>
            <a:stretch>
              <a:fillRect/>
            </a:stretch>
          </p:blipFill>
          <p:spPr bwMode="auto">
            <a:xfrm>
              <a:off x="7086600" y="4419600"/>
              <a:ext cx="712822" cy="746692"/>
            </a:xfrm>
            <a:prstGeom prst="rect">
              <a:avLst/>
            </a:prstGeom>
            <a:noFill/>
            <a:ln w="9525">
              <a:noFill/>
              <a:miter lim="800000"/>
              <a:headEnd/>
              <a:tailEnd/>
            </a:ln>
          </p:spPr>
        </p:pic>
        <p:pic>
          <p:nvPicPr>
            <p:cNvPr id="23" name="Picture 3" descr="C:\Program Files\Microsoft Resource DVD Artwork\DVD_ART\Artwork_Imagery\HARDWARE_IMAGERY\Illustration - Misc Hardware\Windows Vista Illustration Icons\Application.png"/>
            <p:cNvPicPr>
              <a:picLocks noChangeAspect="1" noChangeArrowheads="1"/>
            </p:cNvPicPr>
            <p:nvPr/>
          </p:nvPicPr>
          <p:blipFill>
            <a:blip r:embed="rId5" cstate="print"/>
            <a:srcRect/>
            <a:stretch>
              <a:fillRect/>
            </a:stretch>
          </p:blipFill>
          <p:spPr bwMode="auto">
            <a:xfrm>
              <a:off x="6903986" y="4806216"/>
              <a:ext cx="533400" cy="533400"/>
            </a:xfrm>
            <a:prstGeom prst="rect">
              <a:avLst/>
            </a:prstGeom>
            <a:solidFill>
              <a:srgbClr val="FFFFFF">
                <a:shade val="85000"/>
              </a:srgbClr>
            </a:solidFill>
            <a:ln w="190500" cap="rnd">
              <a:no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prstMaterial="matte">
              <a:contourClr>
                <a:srgbClr val="C0C0C0"/>
              </a:contourClr>
            </a:sp3d>
          </p:spPr>
        </p:pic>
      </p:grpSp>
    </p:spTree>
  </p:cSld>
  <p:clrMapOvr>
    <a:masterClrMapping/>
  </p:clrMapOvr>
  <p:transition>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b="1">
                <a:latin typeface="微軟正黑體" pitchFamily="34" charset="-120"/>
                <a:ea typeface="微軟正黑體" pitchFamily="34" charset="-120"/>
              </a:rPr>
              <a:t>資料存取</a:t>
            </a:r>
            <a:endParaRPr lang="en-US" b="1" dirty="0">
              <a:latin typeface="微軟正黑體" pitchFamily="34" charset="-120"/>
              <a:ea typeface="微軟正黑體" pitchFamily="34" charset="-120"/>
            </a:endParaRPr>
          </a:p>
        </p:txBody>
      </p:sp>
      <p:sp>
        <p:nvSpPr>
          <p:cNvPr id="3" name="Content Placeholder 2"/>
          <p:cNvSpPr>
            <a:spLocks noGrp="1"/>
          </p:cNvSpPr>
          <p:nvPr>
            <p:ph idx="1"/>
          </p:nvPr>
        </p:nvSpPr>
        <p:spPr>
          <a:xfrm>
            <a:off x="381000" y="1412875"/>
            <a:ext cx="8382000" cy="4776692"/>
          </a:xfrm>
        </p:spPr>
        <p:txBody>
          <a:bodyPr/>
          <a:lstStyle/>
          <a:p>
            <a:r>
              <a:rPr lang="en-US" dirty="0" smtClean="0"/>
              <a:t>DataSet</a:t>
            </a:r>
          </a:p>
          <a:p>
            <a:r>
              <a:rPr lang="en-US" dirty="0" err="1" smtClean="0"/>
              <a:t>SqlClient</a:t>
            </a:r>
            <a:r>
              <a:rPr lang="en-US" dirty="0" smtClean="0"/>
              <a:t> </a:t>
            </a:r>
            <a:r>
              <a:rPr lang="en-US" smtClean="0"/>
              <a:t>&amp; </a:t>
            </a:r>
            <a:r>
              <a:rPr lang="zh-TW" altLang="en-US" smtClean="0"/>
              <a:t>自訂物件</a:t>
            </a:r>
            <a:endParaRPr lang="en-US" dirty="0" smtClean="0"/>
          </a:p>
          <a:p>
            <a:r>
              <a:rPr lang="en-US" smtClean="0"/>
              <a:t>NHibernate</a:t>
            </a:r>
            <a:r>
              <a:rPr lang="zh-TW" altLang="en-US" smtClean="0"/>
              <a:t>、</a:t>
            </a:r>
            <a:r>
              <a:rPr lang="en-US" smtClean="0"/>
              <a:t>LLBLGen</a:t>
            </a:r>
            <a:r>
              <a:rPr lang="zh-TW" altLang="en-US" smtClean="0"/>
              <a:t>、其它的</a:t>
            </a:r>
            <a:r>
              <a:rPr lang="en-US" smtClean="0"/>
              <a:t> ORMs</a:t>
            </a:r>
          </a:p>
          <a:p>
            <a:r>
              <a:rPr lang="en-US" smtClean="0"/>
              <a:t>XmlDocument</a:t>
            </a:r>
            <a:endParaRPr lang="en-US" dirty="0" smtClean="0"/>
          </a:p>
          <a:p>
            <a:r>
              <a:rPr lang="en-US" dirty="0" smtClean="0"/>
              <a:t>ADO.NET Data Services</a:t>
            </a:r>
          </a:p>
          <a:p>
            <a:r>
              <a:rPr lang="en-US" dirty="0" smtClean="0"/>
              <a:t>ADO.NET Entity Framework</a:t>
            </a:r>
          </a:p>
          <a:p>
            <a:r>
              <a:rPr lang="en-US" dirty="0" smtClean="0"/>
              <a:t>LINQ to SQL</a:t>
            </a:r>
          </a:p>
          <a:p>
            <a:r>
              <a:rPr lang="en-US" dirty="0" smtClean="0"/>
              <a:t>LINQ to XML</a:t>
            </a:r>
          </a:p>
          <a:p>
            <a:r>
              <a:rPr lang="en-US" dirty="0" smtClean="0"/>
              <a:t>SQLCE</a:t>
            </a:r>
            <a:endParaRPr lang="en-US" dirty="0"/>
          </a:p>
        </p:txBody>
      </p:sp>
      <p:grpSp>
        <p:nvGrpSpPr>
          <p:cNvPr id="4" name="Group 23"/>
          <p:cNvGrpSpPr/>
          <p:nvPr/>
        </p:nvGrpSpPr>
        <p:grpSpPr>
          <a:xfrm>
            <a:off x="8175582" y="88900"/>
            <a:ext cx="895436" cy="920016"/>
            <a:chOff x="6903986" y="4419600"/>
            <a:chExt cx="895436" cy="920016"/>
          </a:xfrm>
        </p:grpSpPr>
        <p:pic>
          <p:nvPicPr>
            <p:cNvPr id="5" name="Picture 2" descr="C:\Work\Katmai Marketing\PAG_icon library\PAG_icon library\Database blue.png"/>
            <p:cNvPicPr>
              <a:picLocks noChangeAspect="1" noChangeArrowheads="1"/>
            </p:cNvPicPr>
            <p:nvPr/>
          </p:nvPicPr>
          <p:blipFill>
            <a:blip r:embed="rId3"/>
            <a:srcRect/>
            <a:stretch>
              <a:fillRect/>
            </a:stretch>
          </p:blipFill>
          <p:spPr bwMode="auto">
            <a:xfrm>
              <a:off x="7086600" y="4419600"/>
              <a:ext cx="712822" cy="746692"/>
            </a:xfrm>
            <a:prstGeom prst="rect">
              <a:avLst/>
            </a:prstGeom>
            <a:noFill/>
            <a:ln w="9525">
              <a:noFill/>
              <a:miter lim="800000"/>
              <a:headEnd/>
              <a:tailEnd/>
            </a:ln>
          </p:spPr>
        </p:pic>
        <p:pic>
          <p:nvPicPr>
            <p:cNvPr id="6" name="Picture 3" descr="C:\Program Files\Microsoft Resource DVD Artwork\DVD_ART\Artwork_Imagery\HARDWARE_IMAGERY\Illustration - Misc Hardware\Windows Vista Illustration Icons\Application.png"/>
            <p:cNvPicPr>
              <a:picLocks noChangeAspect="1" noChangeArrowheads="1"/>
            </p:cNvPicPr>
            <p:nvPr/>
          </p:nvPicPr>
          <p:blipFill>
            <a:blip r:embed="rId4" cstate="print"/>
            <a:srcRect/>
            <a:stretch>
              <a:fillRect/>
            </a:stretch>
          </p:blipFill>
          <p:spPr bwMode="auto">
            <a:xfrm>
              <a:off x="6903986" y="4806216"/>
              <a:ext cx="533400" cy="533400"/>
            </a:xfrm>
            <a:prstGeom prst="rect">
              <a:avLst/>
            </a:prstGeom>
            <a:solidFill>
              <a:srgbClr val="FFFFFF">
                <a:shade val="85000"/>
              </a:srgbClr>
            </a:solidFill>
            <a:ln w="190500" cap="rnd">
              <a:no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prstMaterial="matte">
              <a:contourClr>
                <a:srgbClr val="C0C0C0"/>
              </a:contourClr>
            </a:sp3d>
          </p:spPr>
        </p:pic>
      </p:gr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爆炸性的資料量</a:t>
            </a:r>
            <a:endParaRPr lang="zh-TW" altLang="en-US" dirty="0"/>
          </a:p>
        </p:txBody>
      </p:sp>
      <p:pic>
        <p:nvPicPr>
          <p:cNvPr id="65" name="Picture 7" descr="c:\Users\marklin\Documents\Presentation_goodies\Shapes and Graphics\Clear glass shapes\large rounded top 3 part rectangle.png"/>
          <p:cNvPicPr>
            <a:picLocks noChangeAspect="1" noChangeArrowheads="1"/>
          </p:cNvPicPr>
          <p:nvPr/>
        </p:nvPicPr>
        <p:blipFill>
          <a:blip r:embed="rId4"/>
          <a:srcRect/>
          <a:stretch>
            <a:fillRect/>
          </a:stretch>
        </p:blipFill>
        <p:spPr bwMode="auto">
          <a:xfrm>
            <a:off x="1" y="4038600"/>
            <a:ext cx="9144000" cy="2667000"/>
          </a:xfrm>
          <a:prstGeom prst="rect">
            <a:avLst/>
          </a:prstGeom>
          <a:noFill/>
        </p:spPr>
      </p:pic>
      <p:grpSp>
        <p:nvGrpSpPr>
          <p:cNvPr id="66" name="Group 93"/>
          <p:cNvGrpSpPr/>
          <p:nvPr/>
        </p:nvGrpSpPr>
        <p:grpSpPr>
          <a:xfrm>
            <a:off x="4381500" y="500042"/>
            <a:ext cx="4762500" cy="2808828"/>
            <a:chOff x="4343400" y="508000"/>
            <a:chExt cx="4762500" cy="2808828"/>
          </a:xfrm>
        </p:grpSpPr>
        <p:sp>
          <p:nvSpPr>
            <p:cNvPr id="67" name="Rectangle 92"/>
            <p:cNvSpPr/>
            <p:nvPr/>
          </p:nvSpPr>
          <p:spPr bwMode="auto">
            <a:xfrm>
              <a:off x="4533900" y="1447800"/>
              <a:ext cx="4343400" cy="1854249"/>
            </a:xfrm>
            <a:prstGeom prst="rect">
              <a:avLst/>
            </a:prstGeom>
            <a:gradFill flip="none" rotWithShape="1">
              <a:gsLst>
                <a:gs pos="0">
                  <a:schemeClr val="tx1">
                    <a:alpha val="37000"/>
                  </a:schemeClr>
                </a:gs>
                <a:gs pos="50000">
                  <a:schemeClr val="tx1">
                    <a:alpha val="0"/>
                  </a:schemeClr>
                </a:gs>
                <a:gs pos="100000">
                  <a:schemeClr val="tx1"/>
                </a:gs>
              </a:gsLst>
              <a:lin ang="2700000" scaled="1"/>
              <a:tileRect/>
            </a:gradFill>
            <a:ln w="19050" cap="flat" cmpd="sng" algn="ctr">
              <a:solidFill>
                <a:srgbClr val="FFFFFF">
                  <a:alpha val="23922"/>
                </a:srgbClr>
              </a:solidFill>
              <a:prstDash val="solid"/>
              <a:round/>
              <a:headEnd type="none" w="med" len="med"/>
              <a:tailEnd type="none" w="med" len="med"/>
            </a:ln>
            <a:effectLst>
              <a:outerShdw blurRad="63500" sx="102000" sy="102000" algn="ctr" rotWithShape="0">
                <a:prstClr val="black">
                  <a:alpha val="40000"/>
                </a:prstClr>
              </a:outerShdw>
              <a:reflection blurRad="6350" stA="52000" endA="300" endPos="35000" dir="5400000" sy="-100000" algn="bl" rotWithShape="0"/>
            </a:effectLst>
          </p:spPr>
          <p:txBody>
            <a:bodyPr vert="horz" wrap="square" lIns="91440" tIns="45720" rIns="91440" bIns="45720" numCol="1" rtlCol="0" anchor="ctr" anchorCtr="0" compatLnSpc="1">
              <a:prstTxWarp prst="textNoShape">
                <a:avLst/>
              </a:prstTxWarp>
            </a:bodyPr>
            <a:lstStyle/>
            <a:p>
              <a:pPr algn="r" eaLnBrk="0" hangingPunct="0">
                <a:defRPr/>
              </a:pPr>
              <a:endParaRPr lang="en-US">
                <a:effectLst>
                  <a:outerShdw blurRad="38100" dist="38100" dir="2700000" algn="tl">
                    <a:srgbClr val="000000">
                      <a:alpha val="43137"/>
                    </a:srgbClr>
                  </a:outerShdw>
                </a:effectLst>
                <a:latin typeface="微軟正黑體" pitchFamily="34" charset="-120"/>
                <a:ea typeface="微軟正黑體" pitchFamily="34" charset="-120"/>
              </a:endParaRPr>
            </a:p>
          </p:txBody>
        </p:sp>
        <p:graphicFrame>
          <p:nvGraphicFramePr>
            <p:cNvPr id="68" name="Object 6"/>
            <p:cNvGraphicFramePr>
              <a:graphicFrameLocks noChangeAspect="1"/>
            </p:cNvGraphicFramePr>
            <p:nvPr/>
          </p:nvGraphicFramePr>
          <p:xfrm>
            <a:off x="4597400" y="508000"/>
            <a:ext cx="3795113" cy="2699191"/>
          </p:xfrm>
          <a:graphic>
            <a:graphicData uri="http://schemas.openxmlformats.org/presentationml/2006/ole">
              <p:oleObj spid="_x0000_s1031" name="Worksheet" r:id="rId5" imgW="3151905" imgH="2688569" progId="Excel.Sheet.8">
                <p:embed/>
              </p:oleObj>
            </a:graphicData>
          </a:graphic>
        </p:graphicFrame>
        <p:grpSp>
          <p:nvGrpSpPr>
            <p:cNvPr id="69" name="Group 30"/>
            <p:cNvGrpSpPr>
              <a:grpSpLocks/>
            </p:cNvGrpSpPr>
            <p:nvPr/>
          </p:nvGrpSpPr>
          <p:grpSpPr bwMode="auto">
            <a:xfrm>
              <a:off x="4343400" y="1015997"/>
              <a:ext cx="4762500" cy="2300831"/>
              <a:chOff x="4305300" y="2655746"/>
              <a:chExt cx="4762500" cy="2301574"/>
            </a:xfrm>
          </p:grpSpPr>
          <p:sp>
            <p:nvSpPr>
              <p:cNvPr id="70" name="Rectangle 60"/>
              <p:cNvSpPr/>
              <p:nvPr/>
            </p:nvSpPr>
            <p:spPr>
              <a:xfrm>
                <a:off x="4459288" y="2655746"/>
                <a:ext cx="4557712" cy="461664"/>
              </a:xfrm>
              <a:prstGeom prst="rect">
                <a:avLst/>
              </a:prstGeom>
              <a:noFill/>
            </p:spPr>
            <p:txBody>
              <a:bodyPr wrap="square" lIns="91440" tIns="45720" rIns="91440" bIns="45720">
                <a:spAutoFit/>
              </a:bodyPr>
              <a:lstStyle/>
              <a:p>
                <a:pPr algn="ctr" defTabSz="914363">
                  <a:defRPr/>
                </a:pPr>
                <a:r>
                  <a:rPr lang="zh-TW" altLang="en-US" sz="2400" kern="0" dirty="0" smtClean="0">
                    <a:latin typeface="微軟正黑體" pitchFamily="34" charset="-120"/>
                    <a:ea typeface="微軟正黑體" pitchFamily="34" charset="-120"/>
                  </a:rPr>
                  <a:t>新資訊的儲存方式</a:t>
                </a:r>
                <a:endParaRPr lang="en-US" sz="2400" kern="0" dirty="0">
                  <a:latin typeface="微軟正黑體" pitchFamily="34" charset="-120"/>
                  <a:ea typeface="微軟正黑體" pitchFamily="34" charset="-120"/>
                </a:endParaRPr>
              </a:p>
            </p:txBody>
          </p:sp>
          <p:sp>
            <p:nvSpPr>
              <p:cNvPr id="71" name="Rectangle 61"/>
              <p:cNvSpPr/>
              <p:nvPr/>
            </p:nvSpPr>
            <p:spPr>
              <a:xfrm>
                <a:off x="4305300" y="4104011"/>
                <a:ext cx="1281120" cy="812792"/>
              </a:xfrm>
              <a:prstGeom prst="rect">
                <a:avLst/>
              </a:prstGeom>
              <a:noFill/>
              <a:ln>
                <a:noFill/>
              </a:ln>
              <a:effectLst/>
            </p:spPr>
            <p:txBody>
              <a:bodyPr wrap="square" lIns="91440" tIns="45720" rIns="91440" bIns="45720">
                <a:spAutoFit/>
              </a:bodyPr>
              <a:lstStyle/>
              <a:p>
                <a:pPr algn="ctr" defTabSz="914363">
                  <a:lnSpc>
                    <a:spcPct val="90000"/>
                  </a:lnSpc>
                  <a:defRPr/>
                </a:pPr>
                <a:r>
                  <a:rPr lang="zh-TW" altLang="en-US" sz="1600" kern="0" dirty="0" smtClean="0">
                    <a:latin typeface="微軟正黑體" pitchFamily="34" charset="-120"/>
                    <a:ea typeface="微軟正黑體" pitchFamily="34" charset="-120"/>
                  </a:rPr>
                  <a:t>磁性</a:t>
                </a:r>
                <a:r>
                  <a:rPr lang="en-US" sz="1600" kern="0" dirty="0">
                    <a:latin typeface="微軟正黑體" pitchFamily="34" charset="-120"/>
                    <a:ea typeface="微軟正黑體" pitchFamily="34" charset="-120"/>
                  </a:rPr>
                  <a:t/>
                </a:r>
                <a:br>
                  <a:rPr lang="en-US" sz="1600" kern="0" dirty="0">
                    <a:latin typeface="微軟正黑體" pitchFamily="34" charset="-120"/>
                    <a:ea typeface="微軟正黑體" pitchFamily="34" charset="-120"/>
                  </a:rPr>
                </a:br>
                <a:r>
                  <a:rPr lang="zh-TW" altLang="en-US" sz="1600" kern="0" dirty="0" smtClean="0">
                    <a:latin typeface="微軟正黑體" pitchFamily="34" charset="-120"/>
                    <a:ea typeface="微軟正黑體" pitchFamily="34" charset="-120"/>
                  </a:rPr>
                  <a:t>類比</a:t>
                </a:r>
                <a:r>
                  <a:rPr lang="en-US" sz="2000" kern="0" dirty="0">
                    <a:latin typeface="微軟正黑體" pitchFamily="34" charset="-120"/>
                    <a:ea typeface="微軟正黑體" pitchFamily="34" charset="-120"/>
                  </a:rPr>
                  <a:t/>
                </a:r>
                <a:br>
                  <a:rPr lang="en-US" sz="2000" kern="0" dirty="0">
                    <a:latin typeface="微軟正黑體" pitchFamily="34" charset="-120"/>
                    <a:ea typeface="微軟正黑體" pitchFamily="34" charset="-120"/>
                  </a:rPr>
                </a:br>
                <a:r>
                  <a:rPr lang="en-US" sz="2000" kern="0" dirty="0">
                    <a:latin typeface="微軟正黑體" pitchFamily="34" charset="-120"/>
                    <a:ea typeface="微軟正黑體" pitchFamily="34" charset="-120"/>
                  </a:rPr>
                  <a:t>28%</a:t>
                </a:r>
                <a:endParaRPr lang="en-US" sz="2400" kern="0" dirty="0">
                  <a:latin typeface="微軟正黑體" pitchFamily="34" charset="-120"/>
                  <a:ea typeface="微軟正黑體" pitchFamily="34" charset="-120"/>
                </a:endParaRPr>
              </a:p>
            </p:txBody>
          </p:sp>
          <p:sp>
            <p:nvSpPr>
              <p:cNvPr id="72" name="Rectangle 62"/>
              <p:cNvSpPr/>
              <p:nvPr/>
            </p:nvSpPr>
            <p:spPr>
              <a:xfrm>
                <a:off x="7786680" y="3640435"/>
                <a:ext cx="1281120" cy="812792"/>
              </a:xfrm>
              <a:prstGeom prst="rect">
                <a:avLst/>
              </a:prstGeom>
              <a:noFill/>
              <a:ln>
                <a:noFill/>
              </a:ln>
              <a:effectLst/>
            </p:spPr>
            <p:txBody>
              <a:bodyPr wrap="square" lIns="91440" tIns="45720" rIns="91440" bIns="45720">
                <a:spAutoFit/>
              </a:bodyPr>
              <a:lstStyle/>
              <a:p>
                <a:pPr algn="ctr" defTabSz="914363">
                  <a:lnSpc>
                    <a:spcPct val="90000"/>
                  </a:lnSpc>
                  <a:defRPr/>
                </a:pPr>
                <a:r>
                  <a:rPr lang="zh-TW" altLang="en-US" sz="1600" kern="0" dirty="0" smtClean="0">
                    <a:ln w="18415" cmpd="sng">
                      <a:noFill/>
                      <a:prstDash val="solid"/>
                    </a:ln>
                    <a:gradFill>
                      <a:gsLst>
                        <a:gs pos="20000">
                          <a:srgbClr val="F5F5F5"/>
                        </a:gs>
                        <a:gs pos="50000">
                          <a:srgbClr val="FFFFFF"/>
                        </a:gs>
                      </a:gsLst>
                      <a:lin ang="2700000" scaled="1"/>
                    </a:gradFill>
                    <a:latin typeface="微軟正黑體" pitchFamily="34" charset="-120"/>
                    <a:ea typeface="微軟正黑體" pitchFamily="34" charset="-120"/>
                  </a:rPr>
                  <a:t>磁性</a:t>
                </a:r>
                <a:r>
                  <a:rPr lang="en-US" sz="1600" kern="0" dirty="0">
                    <a:ln w="18415" cmpd="sng">
                      <a:noFill/>
                      <a:prstDash val="solid"/>
                    </a:ln>
                    <a:gradFill>
                      <a:gsLst>
                        <a:gs pos="20000">
                          <a:srgbClr val="F5F5F5"/>
                        </a:gs>
                        <a:gs pos="50000">
                          <a:srgbClr val="FFFFFF"/>
                        </a:gs>
                      </a:gsLst>
                      <a:lin ang="2700000" scaled="1"/>
                    </a:gradFill>
                    <a:latin typeface="微軟正黑體" pitchFamily="34" charset="-120"/>
                    <a:ea typeface="微軟正黑體" pitchFamily="34" charset="-120"/>
                  </a:rPr>
                  <a:t/>
                </a:r>
                <a:br>
                  <a:rPr lang="en-US" sz="1600" kern="0" dirty="0">
                    <a:ln w="18415" cmpd="sng">
                      <a:noFill/>
                      <a:prstDash val="solid"/>
                    </a:ln>
                    <a:gradFill>
                      <a:gsLst>
                        <a:gs pos="20000">
                          <a:srgbClr val="F5F5F5"/>
                        </a:gs>
                        <a:gs pos="50000">
                          <a:srgbClr val="FFFFFF"/>
                        </a:gs>
                      </a:gsLst>
                      <a:lin ang="2700000" scaled="1"/>
                    </a:gradFill>
                    <a:latin typeface="微軟正黑體" pitchFamily="34" charset="-120"/>
                    <a:ea typeface="微軟正黑體" pitchFamily="34" charset="-120"/>
                  </a:rPr>
                </a:br>
                <a:r>
                  <a:rPr lang="zh-TW" altLang="en-US" sz="1600" kern="0" dirty="0" smtClean="0">
                    <a:ln w="18415" cmpd="sng">
                      <a:noFill/>
                      <a:prstDash val="solid"/>
                    </a:ln>
                    <a:gradFill>
                      <a:gsLst>
                        <a:gs pos="20000">
                          <a:srgbClr val="F5F5F5"/>
                        </a:gs>
                        <a:gs pos="50000">
                          <a:srgbClr val="FFFFFF"/>
                        </a:gs>
                      </a:gsLst>
                      <a:lin ang="2700000" scaled="1"/>
                    </a:gradFill>
                    <a:latin typeface="微軟正黑體" pitchFamily="34" charset="-120"/>
                    <a:ea typeface="微軟正黑體" pitchFamily="34" charset="-120"/>
                  </a:rPr>
                  <a:t>數位</a:t>
                </a:r>
                <a:r>
                  <a:rPr lang="en-US" sz="2000" kern="0" dirty="0">
                    <a:ln w="18415" cmpd="sng">
                      <a:noFill/>
                      <a:prstDash val="solid"/>
                    </a:ln>
                    <a:gradFill>
                      <a:gsLst>
                        <a:gs pos="20000">
                          <a:srgbClr val="F5F5F5"/>
                        </a:gs>
                        <a:gs pos="50000">
                          <a:srgbClr val="FFFFFF"/>
                        </a:gs>
                      </a:gsLst>
                      <a:lin ang="2700000" scaled="1"/>
                    </a:gradFill>
                    <a:latin typeface="微軟正黑體" pitchFamily="34" charset="-120"/>
                    <a:ea typeface="微軟正黑體" pitchFamily="34" charset="-120"/>
                  </a:rPr>
                  <a:t/>
                </a:r>
                <a:br>
                  <a:rPr lang="en-US" sz="2000" kern="0" dirty="0">
                    <a:ln w="18415" cmpd="sng">
                      <a:noFill/>
                      <a:prstDash val="solid"/>
                    </a:ln>
                    <a:gradFill>
                      <a:gsLst>
                        <a:gs pos="20000">
                          <a:srgbClr val="F5F5F5"/>
                        </a:gs>
                        <a:gs pos="50000">
                          <a:srgbClr val="FFFFFF"/>
                        </a:gs>
                      </a:gsLst>
                      <a:lin ang="2700000" scaled="1"/>
                    </a:gradFill>
                    <a:latin typeface="微軟正黑體" pitchFamily="34" charset="-120"/>
                    <a:ea typeface="微軟正黑體" pitchFamily="34" charset="-120"/>
                  </a:rPr>
                </a:br>
                <a:r>
                  <a:rPr lang="en-US" sz="2000" kern="0" dirty="0">
                    <a:ln w="18415" cmpd="sng">
                      <a:noFill/>
                      <a:prstDash val="solid"/>
                    </a:ln>
                    <a:gradFill>
                      <a:gsLst>
                        <a:gs pos="20000">
                          <a:srgbClr val="F5F5F5"/>
                        </a:gs>
                        <a:gs pos="50000">
                          <a:srgbClr val="FFFFFF"/>
                        </a:gs>
                      </a:gsLst>
                      <a:lin ang="2700000" scaled="1"/>
                    </a:gradFill>
                    <a:latin typeface="微軟正黑體" pitchFamily="34" charset="-120"/>
                    <a:ea typeface="微軟正黑體" pitchFamily="34" charset="-120"/>
                  </a:rPr>
                  <a:t>64%</a:t>
                </a:r>
              </a:p>
            </p:txBody>
          </p:sp>
          <p:sp>
            <p:nvSpPr>
              <p:cNvPr id="73" name="Rectangle 63"/>
              <p:cNvSpPr/>
              <p:nvPr/>
            </p:nvSpPr>
            <p:spPr>
              <a:xfrm>
                <a:off x="6148380" y="4421616"/>
                <a:ext cx="1281120" cy="535704"/>
              </a:xfrm>
              <a:prstGeom prst="rect">
                <a:avLst/>
              </a:prstGeom>
              <a:noFill/>
              <a:ln>
                <a:noFill/>
              </a:ln>
              <a:effectLst/>
            </p:spPr>
            <p:txBody>
              <a:bodyPr wrap="square" lIns="91440" tIns="45720" rIns="91440" bIns="45720">
                <a:spAutoFit/>
              </a:bodyPr>
              <a:lstStyle/>
              <a:p>
                <a:pPr algn="ctr">
                  <a:lnSpc>
                    <a:spcPct val="90000"/>
                  </a:lnSpc>
                  <a:defRPr/>
                </a:pPr>
                <a:r>
                  <a:rPr lang="zh-TW" altLang="en-US" sz="1600" kern="0" dirty="0" smtClean="0">
                    <a:ln w="18415" cmpd="sng">
                      <a:noFill/>
                      <a:prstDash val="solid"/>
                    </a:ln>
                    <a:gradFill>
                      <a:gsLst>
                        <a:gs pos="20000">
                          <a:srgbClr val="F5F5F5"/>
                        </a:gs>
                        <a:gs pos="50000">
                          <a:srgbClr val="FFFFFF"/>
                        </a:gs>
                      </a:gsLst>
                      <a:lin ang="2700000" scaled="1"/>
                    </a:gradFill>
                    <a:latin typeface="微軟正黑體" pitchFamily="34" charset="-120"/>
                    <a:ea typeface="微軟正黑體" pitchFamily="34" charset="-120"/>
                  </a:rPr>
                  <a:t>底片</a:t>
                </a:r>
                <a:endParaRPr lang="en-US" altLang="zh-TW" sz="1600" kern="0" dirty="0" smtClean="0">
                  <a:ln w="18415" cmpd="sng">
                    <a:noFill/>
                    <a:prstDash val="solid"/>
                  </a:ln>
                  <a:gradFill>
                    <a:gsLst>
                      <a:gs pos="20000">
                        <a:srgbClr val="F5F5F5"/>
                      </a:gs>
                      <a:gs pos="50000">
                        <a:srgbClr val="FFFFFF"/>
                      </a:gs>
                    </a:gsLst>
                    <a:lin ang="2700000" scaled="1"/>
                  </a:gradFill>
                  <a:latin typeface="微軟正黑體" pitchFamily="34" charset="-120"/>
                  <a:ea typeface="微軟正黑體" pitchFamily="34" charset="-120"/>
                </a:endParaRPr>
              </a:p>
              <a:p>
                <a:pPr algn="ctr">
                  <a:lnSpc>
                    <a:spcPct val="90000"/>
                  </a:lnSpc>
                  <a:defRPr/>
                </a:pPr>
                <a:r>
                  <a:rPr lang="en-US" altLang="zh-TW" sz="1600" kern="0" dirty="0" smtClean="0">
                    <a:ln w="18415" cmpd="sng">
                      <a:noFill/>
                      <a:prstDash val="solid"/>
                    </a:ln>
                    <a:gradFill>
                      <a:gsLst>
                        <a:gs pos="20000">
                          <a:srgbClr val="F5F5F5"/>
                        </a:gs>
                        <a:gs pos="50000">
                          <a:srgbClr val="FFFFFF"/>
                        </a:gs>
                      </a:gsLst>
                      <a:lin ang="2700000" scaled="1"/>
                    </a:gradFill>
                    <a:latin typeface="微軟正黑體" pitchFamily="34" charset="-120"/>
                    <a:ea typeface="微軟正黑體" pitchFamily="34" charset="-120"/>
                  </a:rPr>
                  <a:t>(Film)</a:t>
                </a:r>
                <a:r>
                  <a:rPr lang="en-US" sz="1600" kern="0" dirty="0" smtClean="0">
                    <a:ln w="18415" cmpd="sng">
                      <a:noFill/>
                      <a:prstDash val="solid"/>
                    </a:ln>
                    <a:gradFill>
                      <a:gsLst>
                        <a:gs pos="20000">
                          <a:srgbClr val="F5F5F5"/>
                        </a:gs>
                        <a:gs pos="50000">
                          <a:srgbClr val="FFFFFF"/>
                        </a:gs>
                      </a:gsLst>
                      <a:lin ang="2700000" scaled="1"/>
                    </a:gradFill>
                    <a:latin typeface="微軟正黑體" pitchFamily="34" charset="-120"/>
                    <a:ea typeface="微軟正黑體" pitchFamily="34" charset="-120"/>
                  </a:rPr>
                  <a:t>7</a:t>
                </a:r>
                <a:r>
                  <a:rPr lang="en-US" sz="1600" kern="0" dirty="0">
                    <a:ln w="18415" cmpd="sng">
                      <a:noFill/>
                      <a:prstDash val="solid"/>
                    </a:ln>
                    <a:gradFill>
                      <a:gsLst>
                        <a:gs pos="20000">
                          <a:srgbClr val="F5F5F5"/>
                        </a:gs>
                        <a:gs pos="50000">
                          <a:srgbClr val="FFFFFF"/>
                        </a:gs>
                      </a:gsLst>
                      <a:lin ang="2700000" scaled="1"/>
                    </a:gradFill>
                    <a:latin typeface="微軟正黑體" pitchFamily="34" charset="-120"/>
                    <a:ea typeface="微軟正黑體" pitchFamily="34" charset="-120"/>
                  </a:rPr>
                  <a:t>%</a:t>
                </a:r>
              </a:p>
            </p:txBody>
          </p:sp>
          <p:sp>
            <p:nvSpPr>
              <p:cNvPr id="74" name="Rectangle 64"/>
              <p:cNvSpPr/>
              <p:nvPr/>
            </p:nvSpPr>
            <p:spPr>
              <a:xfrm>
                <a:off x="5475280" y="4383502"/>
                <a:ext cx="1281120" cy="535704"/>
              </a:xfrm>
              <a:prstGeom prst="rect">
                <a:avLst/>
              </a:prstGeom>
              <a:noFill/>
              <a:ln>
                <a:noFill/>
              </a:ln>
              <a:effectLst/>
            </p:spPr>
            <p:txBody>
              <a:bodyPr wrap="square" lIns="91440" tIns="45720" rIns="91440" bIns="45720">
                <a:spAutoFit/>
              </a:bodyPr>
              <a:lstStyle/>
              <a:p>
                <a:pPr algn="ctr" defTabSz="914363">
                  <a:lnSpc>
                    <a:spcPct val="90000"/>
                  </a:lnSpc>
                  <a:defRPr/>
                </a:pPr>
                <a:r>
                  <a:rPr lang="zh-TW" altLang="en-US" sz="1600" kern="0" dirty="0" smtClean="0">
                    <a:ln w="18415" cmpd="sng">
                      <a:noFill/>
                      <a:prstDash val="solid"/>
                    </a:ln>
                    <a:gradFill>
                      <a:gsLst>
                        <a:gs pos="20000">
                          <a:srgbClr val="F5F5F5"/>
                        </a:gs>
                        <a:gs pos="50000">
                          <a:srgbClr val="FFFFFF"/>
                        </a:gs>
                      </a:gsLst>
                      <a:lin ang="2700000" scaled="1"/>
                    </a:gradFill>
                    <a:latin typeface="微軟正黑體" pitchFamily="34" charset="-120"/>
                    <a:ea typeface="微軟正黑體" pitchFamily="34" charset="-120"/>
                  </a:rPr>
                  <a:t>紙張</a:t>
                </a:r>
                <a:r>
                  <a:rPr lang="en-US" sz="1600" kern="0" dirty="0">
                    <a:ln w="18415" cmpd="sng">
                      <a:noFill/>
                      <a:prstDash val="solid"/>
                    </a:ln>
                    <a:gradFill>
                      <a:gsLst>
                        <a:gs pos="20000">
                          <a:srgbClr val="F5F5F5"/>
                        </a:gs>
                        <a:gs pos="50000">
                          <a:srgbClr val="FFFFFF"/>
                        </a:gs>
                      </a:gsLst>
                      <a:lin ang="2700000" scaled="1"/>
                    </a:gradFill>
                    <a:latin typeface="微軟正黑體" pitchFamily="34" charset="-120"/>
                    <a:ea typeface="微軟正黑體" pitchFamily="34" charset="-120"/>
                  </a:rPr>
                  <a:t/>
                </a:r>
                <a:br>
                  <a:rPr lang="en-US" sz="1600" kern="0" dirty="0">
                    <a:ln w="18415" cmpd="sng">
                      <a:noFill/>
                      <a:prstDash val="solid"/>
                    </a:ln>
                    <a:gradFill>
                      <a:gsLst>
                        <a:gs pos="20000">
                          <a:srgbClr val="F5F5F5"/>
                        </a:gs>
                        <a:gs pos="50000">
                          <a:srgbClr val="FFFFFF"/>
                        </a:gs>
                      </a:gsLst>
                      <a:lin ang="2700000" scaled="1"/>
                    </a:gradFill>
                    <a:latin typeface="微軟正黑體" pitchFamily="34" charset="-120"/>
                    <a:ea typeface="微軟正黑體" pitchFamily="34" charset="-120"/>
                  </a:rPr>
                </a:br>
                <a:r>
                  <a:rPr lang="en-US" sz="1600" kern="0" dirty="0">
                    <a:ln w="18415" cmpd="sng">
                      <a:noFill/>
                      <a:prstDash val="solid"/>
                    </a:ln>
                    <a:gradFill>
                      <a:gsLst>
                        <a:gs pos="20000">
                          <a:srgbClr val="F5F5F5"/>
                        </a:gs>
                        <a:gs pos="50000">
                          <a:srgbClr val="FFFFFF"/>
                        </a:gs>
                      </a:gsLst>
                      <a:lin ang="2700000" scaled="1"/>
                    </a:gradFill>
                    <a:latin typeface="微軟正黑體" pitchFamily="34" charset="-120"/>
                    <a:ea typeface="微軟正黑體" pitchFamily="34" charset="-120"/>
                  </a:rPr>
                  <a:t>1%</a:t>
                </a:r>
              </a:p>
            </p:txBody>
          </p:sp>
        </p:grpSp>
      </p:grpSp>
      <p:grpSp>
        <p:nvGrpSpPr>
          <p:cNvPr id="75" name="Group 29"/>
          <p:cNvGrpSpPr>
            <a:grpSpLocks/>
          </p:cNvGrpSpPr>
          <p:nvPr/>
        </p:nvGrpSpPr>
        <p:grpSpPr bwMode="auto">
          <a:xfrm>
            <a:off x="215900" y="1003301"/>
            <a:ext cx="3733800" cy="2957258"/>
            <a:chOff x="191814" y="3190200"/>
            <a:chExt cx="4337050" cy="3423036"/>
          </a:xfrm>
        </p:grpSpPr>
        <p:sp>
          <p:nvSpPr>
            <p:cNvPr id="76" name="Rectangle 66"/>
            <p:cNvSpPr/>
            <p:nvPr/>
          </p:nvSpPr>
          <p:spPr>
            <a:xfrm>
              <a:off x="582613" y="3704710"/>
              <a:ext cx="3573462" cy="2146300"/>
            </a:xfrm>
            <a:prstGeom prst="rect">
              <a:avLst/>
            </a:prstGeom>
            <a:gradFill flip="none" rotWithShape="1">
              <a:gsLst>
                <a:gs pos="0">
                  <a:schemeClr val="tx1">
                    <a:alpha val="37000"/>
                  </a:schemeClr>
                </a:gs>
                <a:gs pos="50000">
                  <a:schemeClr val="tx1">
                    <a:alpha val="0"/>
                  </a:schemeClr>
                </a:gs>
                <a:gs pos="100000">
                  <a:schemeClr val="tx1"/>
                </a:gs>
              </a:gsLst>
              <a:lin ang="2700000" scaled="1"/>
              <a:tileRect/>
            </a:gradFill>
            <a:ln w="19050" cap="flat" cmpd="sng" algn="ctr">
              <a:solidFill>
                <a:srgbClr val="FFFFFF">
                  <a:alpha val="23922"/>
                </a:srgbClr>
              </a:solidFill>
              <a:prstDash val="solid"/>
              <a:round/>
              <a:headEnd type="none" w="med" len="med"/>
              <a:tailEnd type="none" w="med" len="med"/>
            </a:ln>
            <a:effectLst>
              <a:outerShdw blurRad="63500" sx="102000" sy="102000" algn="ctr" rotWithShape="0">
                <a:prstClr val="black">
                  <a:alpha val="40000"/>
                </a:prstClr>
              </a:outerShdw>
              <a:reflection blurRad="6350" stA="52000" endA="300" endPos="35000" dir="5400000" sy="-100000" algn="bl" rotWithShape="0"/>
            </a:effectLst>
          </p:spPr>
          <p:txBody>
            <a:bodyPr vert="horz" wrap="square" lIns="91440" tIns="45720" rIns="91440" bIns="45720" numCol="1" rtlCol="0" anchor="ctr" anchorCtr="0" compatLnSpc="1">
              <a:prstTxWarp prst="textNoShape">
                <a:avLst/>
              </a:prstTxWarp>
            </a:bodyPr>
            <a:lstStyle/>
            <a:p>
              <a:pPr algn="r" eaLnBrk="0" hangingPunct="0">
                <a:defRPr/>
              </a:pPr>
              <a:endParaRPr lang="en-US">
                <a:effectLst>
                  <a:outerShdw blurRad="38100" dist="38100" dir="2700000" algn="tl">
                    <a:srgbClr val="000000">
                      <a:alpha val="43137"/>
                    </a:srgbClr>
                  </a:outerShdw>
                </a:effectLst>
                <a:latin typeface="微軟正黑體" pitchFamily="34" charset="-120"/>
                <a:ea typeface="微軟正黑體" pitchFamily="34" charset="-120"/>
              </a:endParaRPr>
            </a:p>
          </p:txBody>
        </p:sp>
        <p:sp>
          <p:nvSpPr>
            <p:cNvPr id="77" name="Rectangle 67"/>
            <p:cNvSpPr/>
            <p:nvPr/>
          </p:nvSpPr>
          <p:spPr>
            <a:xfrm>
              <a:off x="191814" y="3190200"/>
              <a:ext cx="4337050" cy="534379"/>
            </a:xfrm>
            <a:prstGeom prst="rect">
              <a:avLst/>
            </a:prstGeom>
            <a:noFill/>
          </p:spPr>
          <p:txBody>
            <a:bodyPr wrap="square" lIns="91440" tIns="45720" rIns="91440" bIns="45720">
              <a:spAutoFit/>
            </a:bodyPr>
            <a:lstStyle/>
            <a:p>
              <a:pPr algn="ctr">
                <a:defRPr/>
              </a:pPr>
              <a:r>
                <a:rPr lang="zh-TW" altLang="en-US" sz="2400" dirty="0" smtClean="0">
                  <a:latin typeface="微軟正黑體" pitchFamily="34" charset="-120"/>
                  <a:ea typeface="微軟正黑體" pitchFamily="34" charset="-120"/>
                </a:rPr>
                <a:t>新資訊的產生</a:t>
              </a:r>
              <a:endParaRPr lang="en-US" sz="2400" dirty="0">
                <a:latin typeface="微軟正黑體" pitchFamily="34" charset="-120"/>
                <a:ea typeface="微軟正黑體" pitchFamily="34" charset="-120"/>
              </a:endParaRPr>
            </a:p>
          </p:txBody>
        </p:sp>
        <p:sp>
          <p:nvSpPr>
            <p:cNvPr id="78" name="Rectangle 68"/>
            <p:cNvSpPr/>
            <p:nvPr/>
          </p:nvSpPr>
          <p:spPr>
            <a:xfrm>
              <a:off x="565150" y="6057483"/>
              <a:ext cx="1835150" cy="555753"/>
            </a:xfrm>
            <a:prstGeom prst="rect">
              <a:avLst/>
            </a:prstGeom>
            <a:noFill/>
            <a:effectLst/>
          </p:spPr>
          <p:txBody>
            <a:bodyPr wrap="square" lIns="91440" tIns="45720" rIns="91440" bIns="45720">
              <a:spAutoFit/>
            </a:bodyPr>
            <a:lstStyle/>
            <a:p>
              <a:pPr algn="ctr">
                <a:lnSpc>
                  <a:spcPct val="90000"/>
                </a:lnSpc>
                <a:defRPr/>
              </a:pPr>
              <a:r>
                <a:rPr lang="en-US" sz="1400" dirty="0" smtClean="0">
                  <a:latin typeface="微軟正黑體" pitchFamily="34" charset="-120"/>
                  <a:ea typeface="微軟正黑體" pitchFamily="34" charset="-120"/>
                </a:rPr>
                <a:t>1999</a:t>
              </a:r>
              <a:r>
                <a:rPr lang="zh-TW" altLang="en-US" sz="1400" dirty="0" smtClean="0">
                  <a:latin typeface="微軟正黑體" pitchFamily="34" charset="-120"/>
                  <a:ea typeface="微軟正黑體" pitchFamily="34" charset="-120"/>
                </a:rPr>
                <a:t> 年以前所有的資訊</a:t>
              </a:r>
              <a:endParaRPr lang="en-US" sz="1400" dirty="0">
                <a:latin typeface="微軟正黑體" pitchFamily="34" charset="-120"/>
                <a:ea typeface="微軟正黑體" pitchFamily="34" charset="-120"/>
              </a:endParaRPr>
            </a:p>
          </p:txBody>
        </p:sp>
        <p:sp>
          <p:nvSpPr>
            <p:cNvPr id="79" name="Rectangle 69"/>
            <p:cNvSpPr/>
            <p:nvPr/>
          </p:nvSpPr>
          <p:spPr>
            <a:xfrm>
              <a:off x="2438400" y="6167735"/>
              <a:ext cx="1644650" cy="331314"/>
            </a:xfrm>
            <a:prstGeom prst="rect">
              <a:avLst/>
            </a:prstGeom>
            <a:noFill/>
            <a:effectLst/>
          </p:spPr>
          <p:txBody>
            <a:bodyPr wrap="square" lIns="91440" tIns="45720" rIns="91440" bIns="45720">
              <a:spAutoFit/>
            </a:bodyPr>
            <a:lstStyle/>
            <a:p>
              <a:pPr algn="ctr">
                <a:lnSpc>
                  <a:spcPct val="90000"/>
                </a:lnSpc>
                <a:defRPr/>
              </a:pPr>
              <a:r>
                <a:rPr lang="en-US" sz="1400" dirty="0" smtClean="0">
                  <a:latin typeface="微軟正黑體" pitchFamily="34" charset="-120"/>
                  <a:ea typeface="微軟正黑體" pitchFamily="34" charset="-120"/>
                </a:rPr>
                <a:t>1999 - 2003</a:t>
              </a:r>
              <a:endParaRPr lang="en-US" sz="1400" dirty="0">
                <a:latin typeface="微軟正黑體" pitchFamily="34" charset="-120"/>
                <a:ea typeface="微軟正黑體" pitchFamily="34" charset="-120"/>
              </a:endParaRPr>
            </a:p>
          </p:txBody>
        </p:sp>
        <p:pic>
          <p:nvPicPr>
            <p:cNvPr id="80" name="Picture 22" descr="pillar-1.png"/>
            <p:cNvPicPr>
              <a:picLocks noChangeAspect="1"/>
            </p:cNvPicPr>
            <p:nvPr/>
          </p:nvPicPr>
          <p:blipFill>
            <a:blip r:embed="rId6"/>
            <a:srcRect/>
            <a:stretch>
              <a:fillRect/>
            </a:stretch>
          </p:blipFill>
          <p:spPr bwMode="auto">
            <a:xfrm>
              <a:off x="1016576" y="4470474"/>
              <a:ext cx="1185383" cy="1681961"/>
            </a:xfrm>
            <a:prstGeom prst="rect">
              <a:avLst/>
            </a:prstGeom>
            <a:noFill/>
            <a:ln w="9525">
              <a:noFill/>
              <a:miter lim="800000"/>
              <a:headEnd/>
              <a:tailEnd/>
            </a:ln>
          </p:spPr>
        </p:pic>
        <p:pic>
          <p:nvPicPr>
            <p:cNvPr id="81" name="Picture 23" descr="pillar-2.png"/>
            <p:cNvPicPr>
              <a:picLocks noChangeAspect="1"/>
            </p:cNvPicPr>
            <p:nvPr/>
          </p:nvPicPr>
          <p:blipFill>
            <a:blip r:embed="rId7"/>
            <a:srcRect/>
            <a:stretch>
              <a:fillRect/>
            </a:stretch>
          </p:blipFill>
          <p:spPr bwMode="auto">
            <a:xfrm>
              <a:off x="2755900" y="3703186"/>
              <a:ext cx="1282700" cy="2597602"/>
            </a:xfrm>
            <a:prstGeom prst="rect">
              <a:avLst/>
            </a:prstGeom>
            <a:noFill/>
            <a:ln w="9525">
              <a:noFill/>
              <a:miter lim="800000"/>
              <a:headEnd/>
              <a:tailEnd/>
            </a:ln>
          </p:spPr>
        </p:pic>
        <p:sp>
          <p:nvSpPr>
            <p:cNvPr id="82" name="Rectangle 72"/>
            <p:cNvSpPr/>
            <p:nvPr/>
          </p:nvSpPr>
          <p:spPr>
            <a:xfrm>
              <a:off x="882650" y="5067983"/>
              <a:ext cx="1370013" cy="555753"/>
            </a:xfrm>
            <a:prstGeom prst="rect">
              <a:avLst/>
            </a:prstGeom>
            <a:noFill/>
            <a:ln>
              <a:noFill/>
            </a:ln>
            <a:effectLst/>
          </p:spPr>
          <p:txBody>
            <a:bodyPr wrap="square" lIns="91440" tIns="45720" rIns="91440" bIns="45720">
              <a:spAutoFit/>
            </a:bodyPr>
            <a:lstStyle/>
            <a:p>
              <a:pPr algn="ctr">
                <a:lnSpc>
                  <a:spcPct val="90000"/>
                </a:lnSpc>
                <a:defRPr/>
              </a:pPr>
              <a:r>
                <a:rPr lang="en-US" sz="1400" b="1" i="1" dirty="0">
                  <a:ln w="18415" cmpd="sng">
                    <a:noFill/>
                    <a:prstDash val="solid"/>
                  </a:ln>
                  <a:solidFill>
                    <a:srgbClr val="FFFF00"/>
                  </a:solidFill>
                  <a:effectLst>
                    <a:outerShdw blurRad="38100" dist="38100" dir="2700000" algn="tl">
                      <a:srgbClr val="000000">
                        <a:alpha val="43137"/>
                      </a:srgbClr>
                    </a:outerShdw>
                  </a:effectLst>
                  <a:latin typeface="微軟正黑體" pitchFamily="34" charset="-120"/>
                  <a:ea typeface="微軟正黑體" pitchFamily="34" charset="-120"/>
                </a:rPr>
                <a:t>12</a:t>
              </a:r>
              <a:r>
                <a:rPr lang="en-US" sz="1400" b="1" i="1" dirty="0" err="1">
                  <a:ln w="18415" cmpd="sng">
                    <a:noFill/>
                    <a:prstDash val="solid"/>
                  </a:ln>
                  <a:solidFill>
                    <a:srgbClr val="FFFF00"/>
                  </a:solidFill>
                  <a:effectLst>
                    <a:outerShdw blurRad="38100" dist="38100" dir="2700000" algn="tl">
                      <a:srgbClr val="000000">
                        <a:alpha val="43137"/>
                      </a:srgbClr>
                    </a:outerShdw>
                  </a:effectLst>
                  <a:latin typeface="微軟正黑體" pitchFamily="34" charset="-120"/>
                  <a:ea typeface="微軟正黑體" pitchFamily="34" charset="-120"/>
                </a:rPr>
                <a:t/>
              </a:r>
              <a:br>
                <a:rPr lang="en-US" sz="1400" b="1" i="1" dirty="0" err="1">
                  <a:ln w="18415" cmpd="sng">
                    <a:noFill/>
                    <a:prstDash val="solid"/>
                  </a:ln>
                  <a:solidFill>
                    <a:srgbClr val="FFFF00"/>
                  </a:solidFill>
                  <a:effectLst>
                    <a:outerShdw blurRad="38100" dist="38100" dir="2700000" algn="tl">
                      <a:srgbClr val="000000">
                        <a:alpha val="43137"/>
                      </a:srgbClr>
                    </a:outerShdw>
                  </a:effectLst>
                  <a:latin typeface="微軟正黑體" pitchFamily="34" charset="-120"/>
                  <a:ea typeface="微軟正黑體" pitchFamily="34" charset="-120"/>
                </a:rPr>
              </a:br>
              <a:r>
                <a:rPr lang="en-US" sz="1400" b="1" i="1" dirty="0" err="1">
                  <a:ln w="18415" cmpd="sng">
                    <a:noFill/>
                    <a:prstDash val="solid"/>
                  </a:ln>
                  <a:solidFill>
                    <a:srgbClr val="FFFF00"/>
                  </a:solidFill>
                  <a:effectLst>
                    <a:outerShdw blurRad="38100" dist="38100" dir="2700000" algn="tl">
                      <a:srgbClr val="000000">
                        <a:alpha val="43137"/>
                      </a:srgbClr>
                    </a:outerShdw>
                  </a:effectLst>
                  <a:latin typeface="微軟正黑體" pitchFamily="34" charset="-120"/>
                  <a:ea typeface="微軟正黑體" pitchFamily="34" charset="-120"/>
                </a:rPr>
                <a:t>Exabytes</a:t>
              </a:r>
              <a:endParaRPr lang="en-US" sz="1400" b="1" i="1" dirty="0">
                <a:ln w="18415" cmpd="sng">
                  <a:noFill/>
                  <a:prstDash val="solid"/>
                </a:ln>
                <a:solidFill>
                  <a:srgbClr val="FFFF00"/>
                </a:solidFill>
                <a:effectLst>
                  <a:outerShdw blurRad="38100" dist="38100" dir="2700000" algn="tl">
                    <a:srgbClr val="000000">
                      <a:alpha val="43137"/>
                    </a:srgbClr>
                  </a:outerShdw>
                </a:effectLst>
                <a:latin typeface="微軟正黑體" pitchFamily="34" charset="-120"/>
                <a:ea typeface="微軟正黑體" pitchFamily="34" charset="-120"/>
              </a:endParaRPr>
            </a:p>
          </p:txBody>
        </p:sp>
        <p:sp>
          <p:nvSpPr>
            <p:cNvPr id="83" name="Rectangle 73"/>
            <p:cNvSpPr/>
            <p:nvPr/>
          </p:nvSpPr>
          <p:spPr>
            <a:xfrm>
              <a:off x="2819400" y="4181868"/>
              <a:ext cx="1155700" cy="299252"/>
            </a:xfrm>
            <a:prstGeom prst="rect">
              <a:avLst/>
            </a:prstGeom>
            <a:noFill/>
            <a:ln>
              <a:noFill/>
            </a:ln>
            <a:effectLst/>
          </p:spPr>
          <p:txBody>
            <a:bodyPr wrap="square" lIns="91440" tIns="45720" rIns="91440" bIns="45720">
              <a:spAutoFit/>
            </a:bodyPr>
            <a:lstStyle/>
            <a:p>
              <a:pPr algn="ctr">
                <a:lnSpc>
                  <a:spcPct val="90000"/>
                </a:lnSpc>
                <a:defRPr/>
              </a:pPr>
              <a:r>
                <a:rPr lang="en-US" sz="1200" b="1" i="1" dirty="0">
                  <a:ln w="18415" cmpd="sng">
                    <a:noFill/>
                    <a:prstDash val="solid"/>
                  </a:ln>
                  <a:solidFill>
                    <a:srgbClr val="FFFF00"/>
                  </a:solidFill>
                  <a:effectLst>
                    <a:outerShdw blurRad="38100" dist="38100" dir="2700000" algn="tl">
                      <a:srgbClr val="000000">
                        <a:alpha val="43137"/>
                      </a:srgbClr>
                    </a:outerShdw>
                  </a:effectLst>
                  <a:latin typeface="微軟正黑體" pitchFamily="34" charset="-120"/>
                  <a:ea typeface="微軟正黑體" pitchFamily="34" charset="-120"/>
                </a:rPr>
                <a:t>2003: 7.0</a:t>
              </a:r>
            </a:p>
          </p:txBody>
        </p:sp>
        <p:sp>
          <p:nvSpPr>
            <p:cNvPr id="84" name="Rectangle 74"/>
            <p:cNvSpPr/>
            <p:nvPr/>
          </p:nvSpPr>
          <p:spPr>
            <a:xfrm>
              <a:off x="2819400" y="4867668"/>
              <a:ext cx="1155700" cy="299252"/>
            </a:xfrm>
            <a:prstGeom prst="rect">
              <a:avLst/>
            </a:prstGeom>
            <a:noFill/>
            <a:ln>
              <a:noFill/>
            </a:ln>
            <a:effectLst/>
          </p:spPr>
          <p:txBody>
            <a:bodyPr wrap="square" lIns="91440" tIns="45720" rIns="91440" bIns="45720">
              <a:spAutoFit/>
            </a:bodyPr>
            <a:lstStyle/>
            <a:p>
              <a:pPr algn="ctr">
                <a:lnSpc>
                  <a:spcPct val="90000"/>
                </a:lnSpc>
                <a:defRPr/>
              </a:pPr>
              <a:r>
                <a:rPr lang="en-US" sz="1200" b="1" i="1" dirty="0">
                  <a:ln w="18415" cmpd="sng">
                    <a:noFill/>
                    <a:prstDash val="solid"/>
                  </a:ln>
                  <a:solidFill>
                    <a:srgbClr val="FFFF00"/>
                  </a:solidFill>
                  <a:effectLst>
                    <a:outerShdw blurRad="38100" dist="38100" dir="2700000" algn="tl">
                      <a:srgbClr val="000000">
                        <a:alpha val="43137"/>
                      </a:srgbClr>
                    </a:outerShdw>
                  </a:effectLst>
                  <a:latin typeface="微軟正黑體" pitchFamily="34" charset="-120"/>
                  <a:ea typeface="微軟正黑體" pitchFamily="34" charset="-120"/>
                </a:rPr>
                <a:t>2002: 5.3</a:t>
              </a:r>
            </a:p>
          </p:txBody>
        </p:sp>
        <p:sp>
          <p:nvSpPr>
            <p:cNvPr id="85" name="Rectangle 75"/>
            <p:cNvSpPr/>
            <p:nvPr/>
          </p:nvSpPr>
          <p:spPr>
            <a:xfrm>
              <a:off x="2819400" y="5299469"/>
              <a:ext cx="1155700" cy="299252"/>
            </a:xfrm>
            <a:prstGeom prst="rect">
              <a:avLst/>
            </a:prstGeom>
            <a:noFill/>
            <a:ln>
              <a:noFill/>
            </a:ln>
            <a:effectLst/>
          </p:spPr>
          <p:txBody>
            <a:bodyPr wrap="square" lIns="91440" tIns="45720" rIns="91440" bIns="45720">
              <a:spAutoFit/>
            </a:bodyPr>
            <a:lstStyle/>
            <a:p>
              <a:pPr algn="ctr">
                <a:lnSpc>
                  <a:spcPct val="90000"/>
                </a:lnSpc>
                <a:defRPr/>
              </a:pPr>
              <a:r>
                <a:rPr lang="en-US" sz="1200" b="1" i="1" dirty="0">
                  <a:ln w="18415" cmpd="sng">
                    <a:noFill/>
                    <a:prstDash val="solid"/>
                  </a:ln>
                  <a:solidFill>
                    <a:srgbClr val="FFFF00"/>
                  </a:solidFill>
                  <a:effectLst>
                    <a:outerShdw blurRad="38100" dist="38100" dir="2700000" algn="tl">
                      <a:srgbClr val="000000">
                        <a:alpha val="43137"/>
                      </a:srgbClr>
                    </a:outerShdw>
                  </a:effectLst>
                  <a:latin typeface="微軟正黑體" pitchFamily="34" charset="-120"/>
                  <a:ea typeface="微軟正黑體" pitchFamily="34" charset="-120"/>
                </a:rPr>
                <a:t>2001: 3.8</a:t>
              </a:r>
            </a:p>
          </p:txBody>
        </p:sp>
        <p:sp>
          <p:nvSpPr>
            <p:cNvPr id="86" name="Rectangle 76"/>
            <p:cNvSpPr/>
            <p:nvPr/>
          </p:nvSpPr>
          <p:spPr>
            <a:xfrm>
              <a:off x="2819400" y="5591568"/>
              <a:ext cx="1155700" cy="299252"/>
            </a:xfrm>
            <a:prstGeom prst="rect">
              <a:avLst/>
            </a:prstGeom>
            <a:noFill/>
            <a:ln>
              <a:noFill/>
            </a:ln>
            <a:effectLst/>
          </p:spPr>
          <p:txBody>
            <a:bodyPr wrap="square" lIns="91440" tIns="45720" rIns="91440" bIns="45720">
              <a:spAutoFit/>
            </a:bodyPr>
            <a:lstStyle/>
            <a:p>
              <a:pPr algn="ctr">
                <a:lnSpc>
                  <a:spcPct val="90000"/>
                </a:lnSpc>
                <a:defRPr/>
              </a:pPr>
              <a:r>
                <a:rPr lang="en-US" sz="1200" b="1" i="1" dirty="0">
                  <a:ln w="18415" cmpd="sng">
                    <a:noFill/>
                    <a:prstDash val="solid"/>
                  </a:ln>
                  <a:solidFill>
                    <a:srgbClr val="FFFF00"/>
                  </a:solidFill>
                  <a:effectLst>
                    <a:outerShdw blurRad="38100" dist="38100" dir="2700000" algn="tl">
                      <a:srgbClr val="000000">
                        <a:alpha val="43137"/>
                      </a:srgbClr>
                    </a:outerShdw>
                  </a:effectLst>
                  <a:latin typeface="微軟正黑體" pitchFamily="34" charset="-120"/>
                  <a:ea typeface="微軟正黑體" pitchFamily="34" charset="-120"/>
                </a:rPr>
                <a:t>2000: 2.9</a:t>
              </a:r>
            </a:p>
          </p:txBody>
        </p:sp>
        <p:sp>
          <p:nvSpPr>
            <p:cNvPr id="87" name="Rectangle 77"/>
            <p:cNvSpPr/>
            <p:nvPr/>
          </p:nvSpPr>
          <p:spPr>
            <a:xfrm>
              <a:off x="2819400" y="5832868"/>
              <a:ext cx="1155700" cy="299252"/>
            </a:xfrm>
            <a:prstGeom prst="rect">
              <a:avLst/>
            </a:prstGeom>
            <a:noFill/>
            <a:ln>
              <a:noFill/>
            </a:ln>
            <a:effectLst/>
          </p:spPr>
          <p:txBody>
            <a:bodyPr wrap="square" lIns="91440" tIns="45720" rIns="91440" bIns="45720">
              <a:spAutoFit/>
            </a:bodyPr>
            <a:lstStyle/>
            <a:p>
              <a:pPr algn="ctr">
                <a:lnSpc>
                  <a:spcPct val="90000"/>
                </a:lnSpc>
                <a:defRPr/>
              </a:pPr>
              <a:r>
                <a:rPr lang="en-US" sz="1200" b="1" i="1" dirty="0">
                  <a:ln w="18415" cmpd="sng">
                    <a:noFill/>
                    <a:prstDash val="solid"/>
                  </a:ln>
                  <a:solidFill>
                    <a:srgbClr val="FFFF00"/>
                  </a:solidFill>
                  <a:effectLst>
                    <a:outerShdw blurRad="38100" dist="38100" dir="2700000" algn="tl">
                      <a:srgbClr val="000000">
                        <a:alpha val="43137"/>
                      </a:srgbClr>
                    </a:outerShdw>
                  </a:effectLst>
                  <a:latin typeface="微軟正黑體" pitchFamily="34" charset="-120"/>
                  <a:ea typeface="微軟正黑體" pitchFamily="34" charset="-120"/>
                </a:rPr>
                <a:t>1999: 2.2</a:t>
              </a:r>
            </a:p>
          </p:txBody>
        </p:sp>
      </p:grpSp>
      <p:sp>
        <p:nvSpPr>
          <p:cNvPr id="88" name="Rectangle 79"/>
          <p:cNvSpPr/>
          <p:nvPr/>
        </p:nvSpPr>
        <p:spPr>
          <a:xfrm>
            <a:off x="190500" y="4256089"/>
            <a:ext cx="2743200" cy="400109"/>
          </a:xfrm>
          <a:prstGeom prst="rect">
            <a:avLst/>
          </a:prstGeom>
          <a:noFill/>
        </p:spPr>
        <p:txBody>
          <a:bodyPr wrap="square" lIns="91436" tIns="45718" rIns="91436" bIns="45718">
            <a:spAutoFit/>
          </a:bodyPr>
          <a:lstStyle/>
          <a:p>
            <a:pPr algn="ctr">
              <a:defRPr/>
            </a:pPr>
            <a:r>
              <a:rPr lang="zh-TW" altLang="en-US" sz="2000" dirty="0" smtClean="0">
                <a:latin typeface="微軟正黑體" pitchFamily="34" charset="-120"/>
                <a:ea typeface="微軟正黑體" pitchFamily="34" charset="-120"/>
              </a:rPr>
              <a:t>硬碟價格</a:t>
            </a:r>
            <a:endParaRPr lang="en-US" sz="2000" dirty="0">
              <a:latin typeface="微軟正黑體" pitchFamily="34" charset="-120"/>
              <a:ea typeface="微軟正黑體" pitchFamily="34" charset="-120"/>
            </a:endParaRPr>
          </a:p>
        </p:txBody>
      </p:sp>
      <p:graphicFrame>
        <p:nvGraphicFramePr>
          <p:cNvPr id="89" name="Object 8"/>
          <p:cNvGraphicFramePr>
            <a:graphicFrameLocks noGrp="1" noChangeAspect="1"/>
          </p:cNvGraphicFramePr>
          <p:nvPr/>
        </p:nvGraphicFramePr>
        <p:xfrm>
          <a:off x="-254000" y="4533900"/>
          <a:ext cx="3187700" cy="2435970"/>
        </p:xfrm>
        <a:graphic>
          <a:graphicData uri="http://schemas.openxmlformats.org/presentationml/2006/ole">
            <p:oleObj spid="_x0000_s1032" name="Worksheet" r:id="rId8" imgW="3682303" imgH="2560542" progId="Excel.Sheet.8">
              <p:embed/>
            </p:oleObj>
          </a:graphicData>
        </a:graphic>
      </p:graphicFrame>
      <p:grpSp>
        <p:nvGrpSpPr>
          <p:cNvPr id="90" name="Group 21"/>
          <p:cNvGrpSpPr>
            <a:grpSpLocks/>
          </p:cNvGrpSpPr>
          <p:nvPr/>
        </p:nvGrpSpPr>
        <p:grpSpPr bwMode="auto">
          <a:xfrm>
            <a:off x="1128712" y="4851400"/>
            <a:ext cx="1758950" cy="774700"/>
            <a:chOff x="1746250" y="3644900"/>
            <a:chExt cx="1758950" cy="774700"/>
          </a:xfrm>
        </p:grpSpPr>
        <p:sp>
          <p:nvSpPr>
            <p:cNvPr id="91" name="Rounded Rectangle 82"/>
            <p:cNvSpPr/>
            <p:nvPr/>
          </p:nvSpPr>
          <p:spPr>
            <a:xfrm>
              <a:off x="1955800" y="3644900"/>
              <a:ext cx="1384300" cy="774700"/>
            </a:xfrm>
            <a:prstGeom prst="roundRect">
              <a:avLst/>
            </a:prstGeom>
            <a:gradFill flip="none" rotWithShape="1">
              <a:gsLst>
                <a:gs pos="0">
                  <a:srgbClr val="803802"/>
                </a:gs>
                <a:gs pos="39999">
                  <a:srgbClr val="F0720A"/>
                </a:gs>
                <a:gs pos="70000">
                  <a:srgbClr val="F8BF20"/>
                </a:gs>
                <a:gs pos="100000">
                  <a:srgbClr val="FFEBFA"/>
                </a:gs>
              </a:gsLst>
              <a:lin ang="2700000" scaled="0"/>
              <a:tileRect/>
            </a:gradFill>
            <a:ln w="12700" cap="flat" cmpd="sng" algn="ctr">
              <a:noFill/>
              <a:prstDash val="solid"/>
              <a:round/>
              <a:headEnd type="none" w="med" len="med"/>
              <a:tailEnd type="none" w="med" len="med"/>
            </a:ln>
            <a:effectLst>
              <a:outerShdw blurRad="63500" sx="102000" sy="102000" algn="ctr" rotWithShape="0">
                <a:prstClr val="black">
                  <a:alpha val="40000"/>
                </a:prstClr>
              </a:outerShdw>
              <a:reflection blurRad="6350" stA="52000" endA="300" endPos="35000" dir="5400000" sy="-100000" algn="bl" rotWithShape="0"/>
            </a:effectLst>
            <a:scene3d>
              <a:camera prst="orthographicFront"/>
              <a:lightRig rig="glow" dir="t">
                <a:rot lat="0" lon="0" rev="2700000"/>
              </a:lightRig>
            </a:scene3d>
            <a:sp3d>
              <a:bevelT/>
              <a:bevelB/>
            </a:sp3d>
          </p:spPr>
          <p:txBody>
            <a:bodyPr vert="horz" wrap="square" lIns="91440" tIns="45720" rIns="91440" bIns="45720" numCol="1" rtlCol="0" anchor="ctr" anchorCtr="0" compatLnSpc="1">
              <a:prstTxWarp prst="textNoShape">
                <a:avLst/>
              </a:prstTxWarp>
            </a:bodyPr>
            <a:lstStyle/>
            <a:p>
              <a:pPr>
                <a:defRPr/>
              </a:pPr>
              <a:endParaRPr lang="en-US" sz="1400" dirty="0">
                <a:effectLst>
                  <a:outerShdw blurRad="38100" dist="38100" dir="2700000" algn="tl">
                    <a:srgbClr val="000000">
                      <a:alpha val="43137"/>
                    </a:srgbClr>
                  </a:outerShdw>
                </a:effectLst>
                <a:latin typeface="微軟正黑體" pitchFamily="34" charset="-120"/>
                <a:ea typeface="微軟正黑體" pitchFamily="34" charset="-120"/>
              </a:endParaRPr>
            </a:p>
          </p:txBody>
        </p:sp>
        <p:sp>
          <p:nvSpPr>
            <p:cNvPr id="92" name="Rectangle 83"/>
            <p:cNvSpPr/>
            <p:nvPr/>
          </p:nvSpPr>
          <p:spPr bwMode="auto">
            <a:xfrm>
              <a:off x="1746250" y="3682069"/>
              <a:ext cx="1758950" cy="535531"/>
            </a:xfrm>
            <a:prstGeom prst="rect">
              <a:avLst/>
            </a:prstGeom>
            <a:noFill/>
            <a:ln>
              <a:noFill/>
            </a:ln>
            <a:effectLst/>
          </p:spPr>
          <p:txBody>
            <a:bodyPr wrap="square" lIns="91440" tIns="45720" rIns="91440" bIns="45720">
              <a:spAutoFit/>
            </a:bodyPr>
            <a:lstStyle/>
            <a:p>
              <a:pPr algn="ctr">
                <a:lnSpc>
                  <a:spcPct val="90000"/>
                </a:lnSpc>
                <a:defRPr/>
              </a:pPr>
              <a:r>
                <a:rPr lang="en-US" sz="1400" i="1" dirty="0">
                  <a:ln w="18415" cmpd="sng">
                    <a:noFill/>
                    <a:prstDash val="solid"/>
                  </a:ln>
                  <a:gradFill>
                    <a:gsLst>
                      <a:gs pos="20000">
                        <a:schemeClr val="bg2">
                          <a:lumMod val="90000"/>
                          <a:lumOff val="10000"/>
                        </a:schemeClr>
                      </a:gs>
                      <a:gs pos="50000">
                        <a:schemeClr val="bg2"/>
                      </a:gs>
                    </a:gsLst>
                    <a:lin ang="2700000" scaled="1"/>
                  </a:gradFill>
                  <a:effectLst>
                    <a:glow rad="101600">
                      <a:schemeClr val="tx1">
                        <a:alpha val="40000"/>
                      </a:schemeClr>
                    </a:glow>
                    <a:outerShdw blurRad="38100" dist="38100" dir="2700000" algn="tl">
                      <a:srgbClr val="000000">
                        <a:alpha val="43137"/>
                      </a:srgbClr>
                    </a:outerShdw>
                  </a:effectLst>
                  <a:latin typeface="微軟正黑體" pitchFamily="34" charset="-120"/>
                  <a:ea typeface="微軟正黑體" pitchFamily="34" charset="-120"/>
                </a:rPr>
                <a:t>1980…</a:t>
              </a:r>
              <a:r>
                <a:rPr lang="en-US" i="1" dirty="0">
                  <a:ln w="18415" cmpd="sng">
                    <a:noFill/>
                    <a:prstDash val="solid"/>
                  </a:ln>
                  <a:gradFill>
                    <a:gsLst>
                      <a:gs pos="20000">
                        <a:schemeClr val="bg2">
                          <a:lumMod val="90000"/>
                          <a:lumOff val="10000"/>
                        </a:schemeClr>
                      </a:gs>
                      <a:gs pos="50000">
                        <a:schemeClr val="bg2"/>
                      </a:gs>
                    </a:gsLst>
                    <a:lin ang="2700000" scaled="1"/>
                  </a:gradFill>
                  <a:effectLst>
                    <a:glow rad="101600">
                      <a:schemeClr val="tx1">
                        <a:alpha val="40000"/>
                      </a:schemeClr>
                    </a:glow>
                    <a:outerShdw blurRad="38100" dist="38100" dir="2700000" algn="tl">
                      <a:srgbClr val="000000">
                        <a:alpha val="43137"/>
                      </a:srgbClr>
                    </a:outerShdw>
                  </a:effectLst>
                  <a:latin typeface="微軟正黑體" pitchFamily="34" charset="-120"/>
                  <a:ea typeface="微軟正黑體" pitchFamily="34" charset="-120"/>
                </a:rPr>
                <a:t/>
              </a:r>
              <a:br>
                <a:rPr lang="en-US" i="1" dirty="0">
                  <a:ln w="18415" cmpd="sng">
                    <a:noFill/>
                    <a:prstDash val="solid"/>
                  </a:ln>
                  <a:gradFill>
                    <a:gsLst>
                      <a:gs pos="20000">
                        <a:schemeClr val="bg2">
                          <a:lumMod val="90000"/>
                          <a:lumOff val="10000"/>
                        </a:schemeClr>
                      </a:gs>
                      <a:gs pos="50000">
                        <a:schemeClr val="bg2"/>
                      </a:gs>
                    </a:gsLst>
                    <a:lin ang="2700000" scaled="1"/>
                  </a:gradFill>
                  <a:effectLst>
                    <a:glow rad="101600">
                      <a:schemeClr val="tx1">
                        <a:alpha val="40000"/>
                      </a:schemeClr>
                    </a:glow>
                    <a:outerShdw blurRad="38100" dist="38100" dir="2700000" algn="tl">
                      <a:srgbClr val="000000">
                        <a:alpha val="43137"/>
                      </a:srgbClr>
                    </a:outerShdw>
                  </a:effectLst>
                  <a:latin typeface="微軟正黑體" pitchFamily="34" charset="-120"/>
                  <a:ea typeface="微軟正黑體" pitchFamily="34" charset="-120"/>
                </a:rPr>
              </a:br>
              <a:r>
                <a:rPr lang="en-US" i="1" dirty="0">
                  <a:ln w="18415" cmpd="sng">
                    <a:noFill/>
                    <a:prstDash val="solid"/>
                  </a:ln>
                  <a:gradFill>
                    <a:gsLst>
                      <a:gs pos="20000">
                        <a:schemeClr val="bg2">
                          <a:lumMod val="90000"/>
                          <a:lumOff val="10000"/>
                        </a:schemeClr>
                      </a:gs>
                      <a:gs pos="50000">
                        <a:schemeClr val="bg2"/>
                      </a:gs>
                    </a:gsLst>
                    <a:lin ang="2700000" scaled="1"/>
                  </a:gradFill>
                  <a:effectLst>
                    <a:glow rad="101600">
                      <a:schemeClr val="tx1">
                        <a:alpha val="40000"/>
                      </a:schemeClr>
                    </a:glow>
                    <a:outerShdw blurRad="38100" dist="38100" dir="2700000" algn="tl">
                      <a:srgbClr val="000000">
                        <a:alpha val="43137"/>
                      </a:srgbClr>
                    </a:outerShdw>
                  </a:effectLst>
                  <a:latin typeface="微軟正黑體" pitchFamily="34" charset="-120"/>
                  <a:ea typeface="微軟正黑體" pitchFamily="34" charset="-120"/>
                </a:rPr>
                <a:t>$40,000!</a:t>
              </a:r>
            </a:p>
          </p:txBody>
        </p:sp>
      </p:grpSp>
      <p:graphicFrame>
        <p:nvGraphicFramePr>
          <p:cNvPr id="93" name="Object 2"/>
          <p:cNvGraphicFramePr>
            <a:graphicFrameLocks noChangeAspect="1"/>
          </p:cNvGraphicFramePr>
          <p:nvPr/>
        </p:nvGraphicFramePr>
        <p:xfrm>
          <a:off x="5410200" y="4876800"/>
          <a:ext cx="3810000" cy="2514600"/>
        </p:xfrm>
        <a:graphic>
          <a:graphicData uri="http://schemas.openxmlformats.org/drawingml/2006/chart">
            <c:chart xmlns:c="http://schemas.openxmlformats.org/drawingml/2006/chart" xmlns:r="http://schemas.openxmlformats.org/officeDocument/2006/relationships" r:id="rId9"/>
          </a:graphicData>
        </a:graphic>
      </p:graphicFrame>
      <p:sp>
        <p:nvSpPr>
          <p:cNvPr id="94" name="Rectangle 86"/>
          <p:cNvSpPr/>
          <p:nvPr/>
        </p:nvSpPr>
        <p:spPr>
          <a:xfrm>
            <a:off x="5532438" y="4207015"/>
            <a:ext cx="4068762" cy="707882"/>
          </a:xfrm>
          <a:prstGeom prst="rect">
            <a:avLst/>
          </a:prstGeom>
          <a:noFill/>
        </p:spPr>
        <p:txBody>
          <a:bodyPr wrap="square" lIns="91436" tIns="45718" rIns="91436" bIns="45718">
            <a:spAutoFit/>
          </a:bodyPr>
          <a:lstStyle/>
          <a:p>
            <a:pPr algn="ctr">
              <a:defRPr/>
            </a:pPr>
            <a:r>
              <a:rPr lang="zh-TW" altLang="en-US" sz="2000" dirty="0" smtClean="0">
                <a:latin typeface="微軟正黑體" pitchFamily="34" charset="-120"/>
                <a:ea typeface="微軟正黑體" pitchFamily="34" charset="-120"/>
              </a:rPr>
              <a:t>廉價的</a:t>
            </a:r>
            <a:r>
              <a:rPr lang="en-US" sz="2000" dirty="0" smtClean="0">
                <a:latin typeface="微軟正黑體" pitchFamily="34" charset="-120"/>
                <a:ea typeface="微軟正黑體" pitchFamily="34" charset="-120"/>
              </a:rPr>
              <a:t>Flash (GB)</a:t>
            </a:r>
            <a:r>
              <a:rPr lang="zh-TW" altLang="en-US" sz="2000" dirty="0" smtClean="0">
                <a:latin typeface="微軟正黑體" pitchFamily="34" charset="-120"/>
                <a:ea typeface="微軟正黑體" pitchFamily="34" charset="-120"/>
              </a:rPr>
              <a:t>與</a:t>
            </a:r>
            <a:endParaRPr lang="en-US" sz="2000" dirty="0" smtClean="0">
              <a:latin typeface="微軟正黑體" pitchFamily="34" charset="-120"/>
              <a:ea typeface="微軟正黑體" pitchFamily="34" charset="-120"/>
            </a:endParaRPr>
          </a:p>
          <a:p>
            <a:pPr algn="ctr">
              <a:defRPr/>
            </a:pPr>
            <a:r>
              <a:rPr lang="zh-TW" altLang="en-US" sz="2000" dirty="0" smtClean="0">
                <a:latin typeface="微軟正黑體" pitchFamily="34" charset="-120"/>
                <a:ea typeface="微軟正黑體" pitchFamily="34" charset="-120"/>
              </a:rPr>
              <a:t>硬碟</a:t>
            </a:r>
            <a:r>
              <a:rPr lang="en-US" altLang="zh-TW" sz="2000" dirty="0" smtClean="0">
                <a:latin typeface="微軟正黑體" pitchFamily="34" charset="-120"/>
                <a:ea typeface="微軟正黑體" pitchFamily="34" charset="-120"/>
              </a:rPr>
              <a:t>(HDD)</a:t>
            </a:r>
            <a:endParaRPr lang="en-US" sz="2000" dirty="0">
              <a:latin typeface="微軟正黑體" pitchFamily="34" charset="-120"/>
              <a:ea typeface="微軟正黑體" pitchFamily="34" charset="-120"/>
            </a:endParaRPr>
          </a:p>
        </p:txBody>
      </p:sp>
      <p:sp>
        <p:nvSpPr>
          <p:cNvPr id="95" name="Rectangle 87"/>
          <p:cNvSpPr/>
          <p:nvPr/>
        </p:nvSpPr>
        <p:spPr>
          <a:xfrm>
            <a:off x="2908300" y="4261149"/>
            <a:ext cx="3382962" cy="400105"/>
          </a:xfrm>
          <a:prstGeom prst="rect">
            <a:avLst/>
          </a:prstGeom>
          <a:noFill/>
        </p:spPr>
        <p:txBody>
          <a:bodyPr wrap="square" lIns="91436" tIns="45718" rIns="91436" bIns="45718">
            <a:spAutoFit/>
          </a:bodyPr>
          <a:lstStyle/>
          <a:p>
            <a:pPr algn="ctr">
              <a:defRPr/>
            </a:pPr>
            <a:r>
              <a:rPr lang="zh-TW" altLang="en-US" sz="2000" dirty="0" smtClean="0">
                <a:latin typeface="微軟正黑體" pitchFamily="34" charset="-120"/>
                <a:ea typeface="微軟正黑體" pitchFamily="34" charset="-120"/>
              </a:rPr>
              <a:t>記憶體</a:t>
            </a:r>
            <a:r>
              <a:rPr lang="en-US" sz="2000" dirty="0" smtClean="0">
                <a:latin typeface="微軟正黑體" pitchFamily="34" charset="-120"/>
                <a:ea typeface="微軟正黑體" pitchFamily="34" charset="-120"/>
              </a:rPr>
              <a:t> </a:t>
            </a:r>
            <a:r>
              <a:rPr lang="en-US" sz="2000" dirty="0">
                <a:latin typeface="微軟正黑體" pitchFamily="34" charset="-120"/>
                <a:ea typeface="微軟正黑體" pitchFamily="34" charset="-120"/>
              </a:rPr>
              <a:t>(DRAM) </a:t>
            </a:r>
            <a:r>
              <a:rPr lang="zh-TW" altLang="en-US" sz="2000" dirty="0" smtClean="0">
                <a:latin typeface="微軟正黑體" pitchFamily="34" charset="-120"/>
                <a:ea typeface="微軟正黑體" pitchFamily="34" charset="-120"/>
              </a:rPr>
              <a:t>價格</a:t>
            </a:r>
            <a:endParaRPr lang="en-US" sz="2000" dirty="0">
              <a:latin typeface="微軟正黑體" pitchFamily="34" charset="-120"/>
              <a:ea typeface="微軟正黑體" pitchFamily="34" charset="-120"/>
            </a:endParaRPr>
          </a:p>
        </p:txBody>
      </p:sp>
      <p:graphicFrame>
        <p:nvGraphicFramePr>
          <p:cNvPr id="96" name="Object 8"/>
          <p:cNvGraphicFramePr>
            <a:graphicFrameLocks noChangeAspect="1"/>
          </p:cNvGraphicFramePr>
          <p:nvPr/>
        </p:nvGraphicFramePr>
        <p:xfrm>
          <a:off x="2705101" y="4622800"/>
          <a:ext cx="3307677" cy="2298700"/>
        </p:xfrm>
        <a:graphic>
          <a:graphicData uri="http://schemas.openxmlformats.org/presentationml/2006/ole">
            <p:oleObj spid="_x0000_s1033" name="Worksheet" r:id="rId10" imgW="3688400" imgH="2560542" progId="Excel.Sheet.8">
              <p:embed/>
            </p:oleObj>
          </a:graphicData>
        </a:graphic>
      </p:graphicFrame>
      <p:grpSp>
        <p:nvGrpSpPr>
          <p:cNvPr id="97" name="Group 21"/>
          <p:cNvGrpSpPr>
            <a:grpSpLocks/>
          </p:cNvGrpSpPr>
          <p:nvPr/>
        </p:nvGrpSpPr>
        <p:grpSpPr bwMode="auto">
          <a:xfrm>
            <a:off x="4343400" y="4891087"/>
            <a:ext cx="1758950" cy="774700"/>
            <a:chOff x="1746250" y="3644900"/>
            <a:chExt cx="1758950" cy="774700"/>
          </a:xfrm>
        </p:grpSpPr>
        <p:sp>
          <p:nvSpPr>
            <p:cNvPr id="98" name="Rounded Rectangle 90"/>
            <p:cNvSpPr/>
            <p:nvPr/>
          </p:nvSpPr>
          <p:spPr>
            <a:xfrm>
              <a:off x="1900238" y="3644900"/>
              <a:ext cx="1384300" cy="774700"/>
            </a:xfrm>
            <a:prstGeom prst="roundRect">
              <a:avLst/>
            </a:prstGeom>
            <a:gradFill flip="none" rotWithShape="1">
              <a:gsLst>
                <a:gs pos="0">
                  <a:srgbClr val="1A6E06"/>
                </a:gs>
                <a:gs pos="39999">
                  <a:srgbClr val="73F810"/>
                </a:gs>
                <a:gs pos="70000">
                  <a:srgbClr val="BEF856"/>
                </a:gs>
                <a:gs pos="100000">
                  <a:srgbClr val="FFEBFA"/>
                </a:gs>
              </a:gsLst>
              <a:lin ang="2700000" scaled="0"/>
              <a:tileRect/>
            </a:gradFill>
            <a:ln w="12700" cap="flat" cmpd="sng" algn="ctr">
              <a:noFill/>
              <a:prstDash val="solid"/>
              <a:round/>
              <a:headEnd type="none" w="med" len="med"/>
              <a:tailEnd type="none" w="med" len="med"/>
            </a:ln>
            <a:effectLst>
              <a:outerShdw blurRad="63500" sx="102000" sy="102000" algn="ctr" rotWithShape="0">
                <a:prstClr val="black">
                  <a:alpha val="40000"/>
                </a:prstClr>
              </a:outerShdw>
              <a:reflection blurRad="6350" stA="52000" endA="300" endPos="35000" dir="5400000" sy="-100000" algn="bl" rotWithShape="0"/>
            </a:effectLst>
            <a:scene3d>
              <a:camera prst="orthographicFront"/>
              <a:lightRig rig="glow" dir="t">
                <a:rot lat="0" lon="0" rev="2700000"/>
              </a:lightRig>
            </a:scene3d>
            <a:sp3d>
              <a:bevelT/>
              <a:bevelB/>
              <a:contourClr>
                <a:schemeClr val="tx1"/>
              </a:contourClr>
            </a:sp3d>
          </p:spPr>
          <p:txBody>
            <a:bodyPr vert="horz" wrap="square" lIns="91440" tIns="45720" rIns="91440" bIns="45720" numCol="1" rtlCol="0" anchor="ctr" anchorCtr="0" compatLnSpc="1">
              <a:prstTxWarp prst="textNoShape">
                <a:avLst/>
              </a:prstTxWarp>
            </a:bodyPr>
            <a:lstStyle/>
            <a:p>
              <a:pPr>
                <a:defRPr/>
              </a:pPr>
              <a:endParaRPr lang="en-US" sz="1600" dirty="0">
                <a:effectLst>
                  <a:outerShdw blurRad="38100" dist="38100" dir="2700000" algn="tl">
                    <a:srgbClr val="000000">
                      <a:alpha val="43137"/>
                    </a:srgbClr>
                  </a:outerShdw>
                </a:effectLst>
                <a:latin typeface="微軟正黑體" pitchFamily="34" charset="-120"/>
                <a:ea typeface="微軟正黑體" pitchFamily="34" charset="-120"/>
              </a:endParaRPr>
            </a:p>
          </p:txBody>
        </p:sp>
        <p:sp>
          <p:nvSpPr>
            <p:cNvPr id="99" name="Rectangle 91"/>
            <p:cNvSpPr/>
            <p:nvPr/>
          </p:nvSpPr>
          <p:spPr bwMode="auto">
            <a:xfrm>
              <a:off x="1746250" y="3720169"/>
              <a:ext cx="1758950" cy="563231"/>
            </a:xfrm>
            <a:prstGeom prst="rect">
              <a:avLst/>
            </a:prstGeom>
            <a:noFill/>
            <a:ln>
              <a:noFill/>
            </a:ln>
            <a:effectLst/>
          </p:spPr>
          <p:txBody>
            <a:bodyPr wrap="square" lIns="91440" tIns="45720" rIns="91440" bIns="45720">
              <a:spAutoFit/>
            </a:bodyPr>
            <a:lstStyle/>
            <a:p>
              <a:pPr algn="ctr">
                <a:lnSpc>
                  <a:spcPct val="90000"/>
                </a:lnSpc>
                <a:defRPr/>
              </a:pPr>
              <a:r>
                <a:rPr lang="en-US" sz="1600" i="1" dirty="0">
                  <a:ln w="18415" cmpd="sng">
                    <a:noFill/>
                    <a:prstDash val="solid"/>
                  </a:ln>
                  <a:gradFill>
                    <a:gsLst>
                      <a:gs pos="20000">
                        <a:schemeClr val="bg2">
                          <a:lumMod val="90000"/>
                          <a:lumOff val="10000"/>
                        </a:schemeClr>
                      </a:gs>
                      <a:gs pos="50000">
                        <a:schemeClr val="bg2"/>
                      </a:gs>
                    </a:gsLst>
                    <a:lin ang="2700000" scaled="1"/>
                  </a:gradFill>
                  <a:effectLst>
                    <a:glow rad="101600">
                      <a:schemeClr val="tx1">
                        <a:alpha val="40000"/>
                      </a:schemeClr>
                    </a:glow>
                    <a:outerShdw blurRad="38100" dist="38100" dir="2700000" algn="tl">
                      <a:srgbClr val="000000">
                        <a:alpha val="43137"/>
                      </a:srgbClr>
                    </a:outerShdw>
                  </a:effectLst>
                  <a:latin typeface="微軟正黑體" pitchFamily="34" charset="-120"/>
                  <a:ea typeface="微軟正黑體" pitchFamily="34" charset="-120"/>
                </a:rPr>
                <a:t>2010…</a:t>
              </a:r>
              <a:r>
                <a:rPr lang="en-US" i="1" dirty="0">
                  <a:ln w="18415" cmpd="sng">
                    <a:noFill/>
                    <a:prstDash val="solid"/>
                  </a:ln>
                  <a:gradFill>
                    <a:gsLst>
                      <a:gs pos="20000">
                        <a:schemeClr val="bg2">
                          <a:lumMod val="90000"/>
                          <a:lumOff val="10000"/>
                        </a:schemeClr>
                      </a:gs>
                      <a:gs pos="50000">
                        <a:schemeClr val="bg2"/>
                      </a:gs>
                    </a:gsLst>
                    <a:lin ang="2700000" scaled="1"/>
                  </a:gradFill>
                  <a:effectLst>
                    <a:glow rad="101600">
                      <a:schemeClr val="tx1">
                        <a:alpha val="40000"/>
                      </a:schemeClr>
                    </a:glow>
                    <a:outerShdw blurRad="38100" dist="38100" dir="2700000" algn="tl">
                      <a:srgbClr val="000000">
                        <a:alpha val="43137"/>
                      </a:srgbClr>
                    </a:outerShdw>
                  </a:effectLst>
                  <a:latin typeface="微軟正黑體" pitchFamily="34" charset="-120"/>
                  <a:ea typeface="微軟正黑體" pitchFamily="34" charset="-120"/>
                </a:rPr>
                <a:t/>
              </a:r>
              <a:br>
                <a:rPr lang="en-US" i="1" dirty="0">
                  <a:ln w="18415" cmpd="sng">
                    <a:noFill/>
                    <a:prstDash val="solid"/>
                  </a:ln>
                  <a:gradFill>
                    <a:gsLst>
                      <a:gs pos="20000">
                        <a:schemeClr val="bg2">
                          <a:lumMod val="90000"/>
                          <a:lumOff val="10000"/>
                        </a:schemeClr>
                      </a:gs>
                      <a:gs pos="50000">
                        <a:schemeClr val="bg2"/>
                      </a:gs>
                    </a:gsLst>
                    <a:lin ang="2700000" scaled="1"/>
                  </a:gradFill>
                  <a:effectLst>
                    <a:glow rad="101600">
                      <a:schemeClr val="tx1">
                        <a:alpha val="40000"/>
                      </a:schemeClr>
                    </a:glow>
                    <a:outerShdw blurRad="38100" dist="38100" dir="2700000" algn="tl">
                      <a:srgbClr val="000000">
                        <a:alpha val="43137"/>
                      </a:srgbClr>
                    </a:outerShdw>
                  </a:effectLst>
                  <a:latin typeface="微軟正黑體" pitchFamily="34" charset="-120"/>
                  <a:ea typeface="微軟正黑體" pitchFamily="34" charset="-120"/>
                </a:rPr>
              </a:br>
              <a:r>
                <a:rPr lang="en-US" i="1" dirty="0">
                  <a:ln w="18415" cmpd="sng">
                    <a:noFill/>
                    <a:prstDash val="solid"/>
                  </a:ln>
                  <a:gradFill>
                    <a:gsLst>
                      <a:gs pos="20000">
                        <a:schemeClr val="bg2">
                          <a:lumMod val="90000"/>
                          <a:lumOff val="10000"/>
                        </a:schemeClr>
                      </a:gs>
                      <a:gs pos="50000">
                        <a:schemeClr val="bg2"/>
                      </a:gs>
                    </a:gsLst>
                    <a:lin ang="2700000" scaled="1"/>
                  </a:gradFill>
                  <a:effectLst>
                    <a:glow rad="101600">
                      <a:schemeClr val="tx1">
                        <a:alpha val="40000"/>
                      </a:schemeClr>
                    </a:glow>
                    <a:outerShdw blurRad="38100" dist="38100" dir="2700000" algn="tl">
                      <a:srgbClr val="000000">
                        <a:alpha val="43137"/>
                      </a:srgbClr>
                    </a:outerShdw>
                  </a:effectLst>
                  <a:latin typeface="微軟正黑體" pitchFamily="34" charset="-120"/>
                  <a:ea typeface="微軟正黑體" pitchFamily="34" charset="-120"/>
                </a:rPr>
                <a:t>$0.01/MB?</a:t>
              </a:r>
            </a:p>
          </p:txBody>
        </p:sp>
      </p:grpSp>
      <p:sp>
        <p:nvSpPr>
          <p:cNvPr id="100" name="TextBox 23"/>
          <p:cNvSpPr txBox="1">
            <a:spLocks noChangeArrowheads="1"/>
          </p:cNvSpPr>
          <p:nvPr/>
        </p:nvSpPr>
        <p:spPr bwMode="auto">
          <a:xfrm rot="5400000">
            <a:off x="6568078" y="5920374"/>
            <a:ext cx="338546" cy="1536701"/>
          </a:xfrm>
          <a:prstGeom prst="rect">
            <a:avLst/>
          </a:prstGeom>
          <a:noFill/>
          <a:ln w="9525">
            <a:noFill/>
            <a:miter lim="800000"/>
            <a:headEnd/>
            <a:tailEnd/>
          </a:ln>
        </p:spPr>
        <p:txBody>
          <a:bodyPr vert="vert270" wrap="square" lIns="91436" tIns="45718" rIns="91436" bIns="45718" numCol="1" anchor="t" anchorCtr="0" compatLnSpc="1">
            <a:prstTxWarp prst="textNoShape">
              <a:avLst/>
            </a:prstTxWarp>
            <a:spAutoFit/>
          </a:bodyPr>
          <a:lstStyle/>
          <a:p>
            <a:pPr algn="r"/>
            <a:r>
              <a:rPr lang="zh-TW" altLang="en-US" sz="1000" dirty="0" smtClean="0">
                <a:latin typeface="微軟正黑體" pitchFamily="34" charset="-120"/>
                <a:ea typeface="微軟正黑體" pitchFamily="34" charset="-120"/>
              </a:rPr>
              <a:t>資料來源</a:t>
            </a:r>
            <a:r>
              <a:rPr lang="en-US" sz="1000" dirty="0" smtClean="0">
                <a:latin typeface="微軟正黑體" pitchFamily="34" charset="-120"/>
                <a:ea typeface="微軟正黑體" pitchFamily="34" charset="-120"/>
              </a:rPr>
              <a:t>: </a:t>
            </a:r>
            <a:r>
              <a:rPr lang="en-US" sz="1000" dirty="0">
                <a:latin typeface="微軟正黑體" pitchFamily="34" charset="-120"/>
                <a:ea typeface="微軟正黑體" pitchFamily="34" charset="-120"/>
              </a:rPr>
              <a:t>(</a:t>
            </a:r>
            <a:r>
              <a:rPr lang="en-US" sz="1000" dirty="0" smtClean="0">
                <a:latin typeface="微軟正黑體" pitchFamily="34" charset="-120"/>
                <a:ea typeface="微軟正黑體" pitchFamily="34" charset="-120"/>
              </a:rPr>
              <a:t>Gartner)</a:t>
            </a:r>
            <a:endParaRPr lang="en-US" sz="1000" dirty="0">
              <a:latin typeface="微軟正黑體" pitchFamily="34" charset="-120"/>
              <a:ea typeface="微軟正黑體" pitchFamily="34" charset="-12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fade">
                                      <p:cBhvr>
                                        <p:cTn id="7" dur="1000"/>
                                        <p:tgtEl>
                                          <p:spTgt spid="75"/>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66"/>
                                        </p:tgtEl>
                                        <p:attrNameLst>
                                          <p:attrName>style.visibility</p:attrName>
                                        </p:attrNameLst>
                                      </p:cBhvr>
                                      <p:to>
                                        <p:strVal val="visible"/>
                                      </p:to>
                                    </p:set>
                                    <p:animEffect transition="in" filter="fade">
                                      <p:cBhvr>
                                        <p:cTn id="11" dur="1000"/>
                                        <p:tgtEl>
                                          <p:spTgt spid="66"/>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fade">
                                      <p:cBhvr>
                                        <p:cTn id="15" dur="1000"/>
                                        <p:tgtEl>
                                          <p:spTgt spid="6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8"/>
                                        </p:tgtEl>
                                        <p:attrNameLst>
                                          <p:attrName>style.visibility</p:attrName>
                                        </p:attrNameLst>
                                      </p:cBhvr>
                                      <p:to>
                                        <p:strVal val="visible"/>
                                      </p:to>
                                    </p:set>
                                    <p:animEffect transition="in" filter="fade">
                                      <p:cBhvr>
                                        <p:cTn id="18" dur="1000"/>
                                        <p:tgtEl>
                                          <p:spTgt spid="88"/>
                                        </p:tgtEl>
                                      </p:cBhvr>
                                    </p:animEffect>
                                  </p:childTnLst>
                                </p:cTn>
                              </p:par>
                              <p:par>
                                <p:cTn id="19" presetID="10" presetClass="entr" presetSubtype="0" fill="hold" nodeType="withEffect">
                                  <p:stCondLst>
                                    <p:cond delay="0"/>
                                  </p:stCondLst>
                                  <p:childTnLst>
                                    <p:set>
                                      <p:cBhvr>
                                        <p:cTn id="20" dur="1" fill="hold">
                                          <p:stCondLst>
                                            <p:cond delay="0"/>
                                          </p:stCondLst>
                                        </p:cTn>
                                        <p:tgtEl>
                                          <p:spTgt spid="89"/>
                                        </p:tgtEl>
                                        <p:attrNameLst>
                                          <p:attrName>style.visibility</p:attrName>
                                        </p:attrNameLst>
                                      </p:cBhvr>
                                      <p:to>
                                        <p:strVal val="visible"/>
                                      </p:to>
                                    </p:set>
                                    <p:animEffect transition="in" filter="fade">
                                      <p:cBhvr>
                                        <p:cTn id="21" dur="1000"/>
                                        <p:tgtEl>
                                          <p:spTgt spid="89"/>
                                        </p:tgtEl>
                                      </p:cBhvr>
                                    </p:animEffect>
                                  </p:childTnLst>
                                </p:cTn>
                              </p:par>
                              <p:par>
                                <p:cTn id="22" presetID="10" presetClass="entr" presetSubtype="0" fill="hold" nodeType="withEffect">
                                  <p:stCondLst>
                                    <p:cond delay="0"/>
                                  </p:stCondLst>
                                  <p:childTnLst>
                                    <p:set>
                                      <p:cBhvr>
                                        <p:cTn id="23" dur="1" fill="hold">
                                          <p:stCondLst>
                                            <p:cond delay="0"/>
                                          </p:stCondLst>
                                        </p:cTn>
                                        <p:tgtEl>
                                          <p:spTgt spid="90"/>
                                        </p:tgtEl>
                                        <p:attrNameLst>
                                          <p:attrName>style.visibility</p:attrName>
                                        </p:attrNameLst>
                                      </p:cBhvr>
                                      <p:to>
                                        <p:strVal val="visible"/>
                                      </p:to>
                                    </p:set>
                                    <p:animEffect transition="in" filter="fade">
                                      <p:cBhvr>
                                        <p:cTn id="24" dur="1000"/>
                                        <p:tgtEl>
                                          <p:spTgt spid="90"/>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fade">
                                      <p:cBhvr>
                                        <p:cTn id="27" dur="1000"/>
                                        <p:tgtEl>
                                          <p:spTgt spid="93"/>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94"/>
                                        </p:tgtEl>
                                        <p:attrNameLst>
                                          <p:attrName>style.visibility</p:attrName>
                                        </p:attrNameLst>
                                      </p:cBhvr>
                                      <p:to>
                                        <p:strVal val="visible"/>
                                      </p:to>
                                    </p:set>
                                    <p:animEffect transition="in" filter="fade">
                                      <p:cBhvr>
                                        <p:cTn id="30" dur="1000"/>
                                        <p:tgtEl>
                                          <p:spTgt spid="94"/>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95"/>
                                        </p:tgtEl>
                                        <p:attrNameLst>
                                          <p:attrName>style.visibility</p:attrName>
                                        </p:attrNameLst>
                                      </p:cBhvr>
                                      <p:to>
                                        <p:strVal val="visible"/>
                                      </p:to>
                                    </p:set>
                                    <p:animEffect transition="in" filter="fade">
                                      <p:cBhvr>
                                        <p:cTn id="33" dur="1000"/>
                                        <p:tgtEl>
                                          <p:spTgt spid="95"/>
                                        </p:tgtEl>
                                      </p:cBhvr>
                                    </p:animEffect>
                                  </p:childTnLst>
                                </p:cTn>
                              </p:par>
                              <p:par>
                                <p:cTn id="34" presetID="10" presetClass="entr" presetSubtype="0" fill="hold" nodeType="withEffect">
                                  <p:stCondLst>
                                    <p:cond delay="0"/>
                                  </p:stCondLst>
                                  <p:childTnLst>
                                    <p:set>
                                      <p:cBhvr>
                                        <p:cTn id="35" dur="1" fill="hold">
                                          <p:stCondLst>
                                            <p:cond delay="0"/>
                                          </p:stCondLst>
                                        </p:cTn>
                                        <p:tgtEl>
                                          <p:spTgt spid="96"/>
                                        </p:tgtEl>
                                        <p:attrNameLst>
                                          <p:attrName>style.visibility</p:attrName>
                                        </p:attrNameLst>
                                      </p:cBhvr>
                                      <p:to>
                                        <p:strVal val="visible"/>
                                      </p:to>
                                    </p:set>
                                    <p:animEffect transition="in" filter="fade">
                                      <p:cBhvr>
                                        <p:cTn id="36" dur="1000"/>
                                        <p:tgtEl>
                                          <p:spTgt spid="96"/>
                                        </p:tgtEl>
                                      </p:cBhvr>
                                    </p:animEffect>
                                  </p:childTnLst>
                                </p:cTn>
                              </p:par>
                              <p:par>
                                <p:cTn id="37" presetID="10" presetClass="entr" presetSubtype="0" fill="hold" nodeType="withEffect">
                                  <p:stCondLst>
                                    <p:cond delay="0"/>
                                  </p:stCondLst>
                                  <p:childTnLst>
                                    <p:set>
                                      <p:cBhvr>
                                        <p:cTn id="38" dur="1" fill="hold">
                                          <p:stCondLst>
                                            <p:cond delay="0"/>
                                          </p:stCondLst>
                                        </p:cTn>
                                        <p:tgtEl>
                                          <p:spTgt spid="97"/>
                                        </p:tgtEl>
                                        <p:attrNameLst>
                                          <p:attrName>style.visibility</p:attrName>
                                        </p:attrNameLst>
                                      </p:cBhvr>
                                      <p:to>
                                        <p:strVal val="visible"/>
                                      </p:to>
                                    </p:set>
                                    <p:animEffect transition="in" filter="fade">
                                      <p:cBhvr>
                                        <p:cTn id="39" dur="1000"/>
                                        <p:tgtEl>
                                          <p:spTgt spid="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Graphic spid="93" grpId="0">
        <p:bldAsOne/>
      </p:bldGraphic>
      <p:bldP spid="94" grpId="0"/>
      <p:bldP spid="95"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b="1" smtClean="0">
                <a:latin typeface="微軟正黑體" pitchFamily="34" charset="-120"/>
                <a:ea typeface="微軟正黑體" pitchFamily="34" charset="-120"/>
              </a:rPr>
              <a:t>何時選擇</a:t>
            </a:r>
            <a:r>
              <a:rPr smtClean="0"/>
              <a:t> DataSet</a:t>
            </a:r>
            <a:endParaRPr lang="en-US" dirty="0"/>
          </a:p>
        </p:txBody>
      </p:sp>
      <p:sp>
        <p:nvSpPr>
          <p:cNvPr id="3" name="Content Placeholder 2"/>
          <p:cNvSpPr>
            <a:spLocks noGrp="1"/>
          </p:cNvSpPr>
          <p:nvPr>
            <p:ph idx="1"/>
          </p:nvPr>
        </p:nvSpPr>
        <p:spPr>
          <a:xfrm>
            <a:off x="381000" y="1412875"/>
            <a:ext cx="8382000" cy="5293757"/>
          </a:xfrm>
        </p:spPr>
        <p:txBody>
          <a:bodyPr/>
          <a:lstStyle/>
          <a:p>
            <a:pPr>
              <a:lnSpc>
                <a:spcPct val="100000"/>
              </a:lnSpc>
            </a:pPr>
            <a:r>
              <a:rPr lang="zh-TW" altLang="en-US" smtClean="0"/>
              <a:t>當資料需要以關聯式的方式檢視</a:t>
            </a:r>
            <a:endParaRPr lang="en-US" dirty="0" smtClean="0"/>
          </a:p>
          <a:p>
            <a:pPr lvl="1">
              <a:lnSpc>
                <a:spcPct val="100000"/>
              </a:lnSpc>
            </a:pPr>
            <a:r>
              <a:rPr lang="en-US" dirty="0" smtClean="0"/>
              <a:t>Tables/Rows/Columns</a:t>
            </a:r>
          </a:p>
          <a:p>
            <a:pPr lvl="1">
              <a:lnSpc>
                <a:spcPct val="100000"/>
              </a:lnSpc>
            </a:pPr>
            <a:r>
              <a:rPr lang="zh-TW" altLang="en-US" smtClean="0"/>
              <a:t>將</a:t>
            </a:r>
            <a:r>
              <a:rPr lang="en-US" smtClean="0"/>
              <a:t> XML </a:t>
            </a:r>
            <a:r>
              <a:rPr lang="zh-TW" altLang="en-US" smtClean="0"/>
              <a:t>資料以關聯式呈現</a:t>
            </a:r>
            <a:endParaRPr lang="en-US" dirty="0" smtClean="0"/>
          </a:p>
          <a:p>
            <a:pPr lvl="1">
              <a:lnSpc>
                <a:spcPct val="100000"/>
              </a:lnSpc>
            </a:pPr>
            <a:r>
              <a:rPr lang="en-US" smtClean="0"/>
              <a:t>Dynamic schema</a:t>
            </a:r>
            <a:endParaRPr lang="en-US" dirty="0" smtClean="0"/>
          </a:p>
          <a:p>
            <a:pPr>
              <a:lnSpc>
                <a:spcPct val="100000"/>
              </a:lnSpc>
            </a:pPr>
            <a:r>
              <a:rPr lang="zh-TW" altLang="en-US" smtClean="0"/>
              <a:t>何時需要</a:t>
            </a:r>
            <a:r>
              <a:rPr lang="en-US" smtClean="0"/>
              <a:t> DataSet </a:t>
            </a:r>
            <a:r>
              <a:rPr lang="zh-TW" altLang="en-US" smtClean="0"/>
              <a:t>的特殊功能</a:t>
            </a:r>
            <a:endParaRPr lang="en-US" dirty="0" smtClean="0"/>
          </a:p>
          <a:p>
            <a:pPr lvl="1">
              <a:lnSpc>
                <a:spcPct val="100000"/>
              </a:lnSpc>
            </a:pPr>
            <a:r>
              <a:rPr lang="en-US" dirty="0" smtClean="0"/>
              <a:t>Caching</a:t>
            </a:r>
          </a:p>
          <a:p>
            <a:pPr lvl="1">
              <a:lnSpc>
                <a:spcPct val="100000"/>
              </a:lnSpc>
            </a:pPr>
            <a:r>
              <a:rPr lang="en-US" dirty="0" err="1" smtClean="0"/>
              <a:t>SqlCacheDependency</a:t>
            </a:r>
            <a:endParaRPr lang="en-US" dirty="0" smtClean="0"/>
          </a:p>
          <a:p>
            <a:pPr lvl="1">
              <a:lnSpc>
                <a:spcPct val="100000"/>
              </a:lnSpc>
            </a:pPr>
            <a:r>
              <a:rPr lang="en-US" dirty="0" smtClean="0"/>
              <a:t>Xml Serialization</a:t>
            </a:r>
          </a:p>
          <a:p>
            <a:pPr lvl="1">
              <a:lnSpc>
                <a:spcPct val="100000"/>
              </a:lnSpc>
            </a:pPr>
            <a:r>
              <a:rPr lang="zh-TW" altLang="en-US" smtClean="0"/>
              <a:t>豐富的資料繫結</a:t>
            </a:r>
            <a:r>
              <a:rPr lang="en-US" altLang="zh-TW" smtClean="0"/>
              <a:t>(Data binding)</a:t>
            </a:r>
            <a:endParaRPr lang="en-US" dirty="0" smtClean="0"/>
          </a:p>
          <a:p>
            <a:pPr>
              <a:lnSpc>
                <a:spcPct val="100000"/>
              </a:lnSpc>
            </a:pPr>
            <a:endParaRPr lang="en-US" dirty="0"/>
          </a:p>
        </p:txBody>
      </p:sp>
      <p:grpSp>
        <p:nvGrpSpPr>
          <p:cNvPr id="4" name="Group 23"/>
          <p:cNvGrpSpPr/>
          <p:nvPr/>
        </p:nvGrpSpPr>
        <p:grpSpPr>
          <a:xfrm>
            <a:off x="8175582" y="88900"/>
            <a:ext cx="895436" cy="920016"/>
            <a:chOff x="6903986" y="4419600"/>
            <a:chExt cx="895436" cy="920016"/>
          </a:xfrm>
        </p:grpSpPr>
        <p:pic>
          <p:nvPicPr>
            <p:cNvPr id="5" name="Picture 2" descr="C:\Work\Katmai Marketing\PAG_icon library\PAG_icon library\Database blue.png"/>
            <p:cNvPicPr>
              <a:picLocks noChangeAspect="1" noChangeArrowheads="1"/>
            </p:cNvPicPr>
            <p:nvPr/>
          </p:nvPicPr>
          <p:blipFill>
            <a:blip r:embed="rId3"/>
            <a:srcRect/>
            <a:stretch>
              <a:fillRect/>
            </a:stretch>
          </p:blipFill>
          <p:spPr bwMode="auto">
            <a:xfrm>
              <a:off x="7086600" y="4419600"/>
              <a:ext cx="712822" cy="746692"/>
            </a:xfrm>
            <a:prstGeom prst="rect">
              <a:avLst/>
            </a:prstGeom>
            <a:noFill/>
            <a:ln w="9525">
              <a:noFill/>
              <a:miter lim="800000"/>
              <a:headEnd/>
              <a:tailEnd/>
            </a:ln>
          </p:spPr>
        </p:pic>
        <p:pic>
          <p:nvPicPr>
            <p:cNvPr id="6" name="Picture 3" descr="C:\Program Files\Microsoft Resource DVD Artwork\DVD_ART\Artwork_Imagery\HARDWARE_IMAGERY\Illustration - Misc Hardware\Windows Vista Illustration Icons\Application.png"/>
            <p:cNvPicPr>
              <a:picLocks noChangeAspect="1" noChangeArrowheads="1"/>
            </p:cNvPicPr>
            <p:nvPr/>
          </p:nvPicPr>
          <p:blipFill>
            <a:blip r:embed="rId4" cstate="print"/>
            <a:srcRect/>
            <a:stretch>
              <a:fillRect/>
            </a:stretch>
          </p:blipFill>
          <p:spPr bwMode="auto">
            <a:xfrm>
              <a:off x="6903986" y="4806216"/>
              <a:ext cx="533400" cy="533400"/>
            </a:xfrm>
            <a:prstGeom prst="rect">
              <a:avLst/>
            </a:prstGeom>
            <a:solidFill>
              <a:srgbClr val="FFFFFF">
                <a:shade val="85000"/>
              </a:srgbClr>
            </a:solidFill>
            <a:ln w="190500" cap="rnd">
              <a:no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prstMaterial="matte">
              <a:contourClr>
                <a:srgbClr val="C0C0C0"/>
              </a:contourClr>
            </a:sp3d>
          </p:spPr>
        </p:pic>
      </p:grpSp>
    </p:spTree>
  </p:cSld>
  <p:clrMapOvr>
    <a:masterClrMapping/>
  </p:clrMapOvr>
  <p:transition>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b="1">
                <a:latin typeface="微軟正黑體" pitchFamily="34" charset="-120"/>
                <a:ea typeface="微軟正黑體" pitchFamily="34" charset="-120"/>
              </a:rPr>
              <a:t>何時選擇其它的技術</a:t>
            </a:r>
            <a:endParaRPr lang="en-US" b="1" dirty="0">
              <a:latin typeface="微軟正黑體" pitchFamily="34" charset="-120"/>
              <a:ea typeface="微軟正黑體" pitchFamily="34" charset="-120"/>
            </a:endParaRPr>
          </a:p>
        </p:txBody>
      </p:sp>
      <p:sp>
        <p:nvSpPr>
          <p:cNvPr id="3" name="Content Placeholder 2"/>
          <p:cNvSpPr>
            <a:spLocks noGrp="1"/>
          </p:cNvSpPr>
          <p:nvPr>
            <p:ph idx="1"/>
          </p:nvPr>
        </p:nvSpPr>
        <p:spPr>
          <a:xfrm>
            <a:off x="381000" y="1412875"/>
            <a:ext cx="8382000" cy="3865674"/>
          </a:xfrm>
        </p:spPr>
        <p:txBody>
          <a:bodyPr/>
          <a:lstStyle/>
          <a:p>
            <a:pPr>
              <a:lnSpc>
                <a:spcPct val="100000"/>
              </a:lnSpc>
            </a:pPr>
            <a:r>
              <a:rPr lang="en-US" smtClean="0"/>
              <a:t>Entity Framework</a:t>
            </a:r>
            <a:r>
              <a:rPr lang="zh-TW" altLang="en-US" smtClean="0"/>
              <a:t>、</a:t>
            </a:r>
            <a:r>
              <a:rPr lang="en-US" smtClean="0"/>
              <a:t>SQL CE</a:t>
            </a:r>
            <a:r>
              <a:rPr lang="zh-TW" altLang="en-US" smtClean="0"/>
              <a:t>、</a:t>
            </a:r>
            <a:r>
              <a:rPr lang="en-US" smtClean="0"/>
              <a:t>LINQ to XML … </a:t>
            </a:r>
            <a:r>
              <a:rPr lang="zh-TW" altLang="en-US" smtClean="0"/>
              <a:t>等</a:t>
            </a:r>
            <a:endParaRPr lang="en-US" dirty="0" smtClean="0"/>
          </a:p>
          <a:p>
            <a:pPr>
              <a:lnSpc>
                <a:spcPct val="100000"/>
              </a:lnSpc>
            </a:pPr>
            <a:r>
              <a:rPr lang="zh-TW" altLang="en-US" smtClean="0"/>
              <a:t>以物件的角度檢視資料</a:t>
            </a:r>
            <a:endParaRPr lang="en-US" dirty="0" smtClean="0"/>
          </a:p>
          <a:p>
            <a:pPr lvl="1">
              <a:lnSpc>
                <a:spcPct val="100000"/>
              </a:lnSpc>
            </a:pPr>
            <a:r>
              <a:rPr lang="zh-TW" altLang="en-US" smtClean="0"/>
              <a:t>例如：繼承</a:t>
            </a:r>
            <a:r>
              <a:rPr lang="en-US" altLang="zh-TW" smtClean="0"/>
              <a:t>(</a:t>
            </a:r>
            <a:r>
              <a:rPr lang="en-US" smtClean="0"/>
              <a:t>Inheritance</a:t>
            </a:r>
            <a:r>
              <a:rPr lang="en-US" altLang="zh-TW" smtClean="0"/>
              <a:t>)</a:t>
            </a:r>
            <a:r>
              <a:rPr lang="zh-TW" altLang="en-US" smtClean="0"/>
              <a:t> </a:t>
            </a:r>
            <a:r>
              <a:rPr lang="en-US" altLang="zh-TW" smtClean="0"/>
              <a:t>…</a:t>
            </a:r>
            <a:r>
              <a:rPr lang="zh-TW" altLang="en-US" smtClean="0"/>
              <a:t>等</a:t>
            </a:r>
            <a:endParaRPr lang="en-US" dirty="0" smtClean="0"/>
          </a:p>
          <a:p>
            <a:pPr>
              <a:lnSpc>
                <a:spcPct val="100000"/>
              </a:lnSpc>
            </a:pPr>
            <a:r>
              <a:rPr lang="zh-TW" altLang="en-US" smtClean="0"/>
              <a:t>大量的資料</a:t>
            </a:r>
            <a:endParaRPr lang="en-US" dirty="0" smtClean="0"/>
          </a:p>
          <a:p>
            <a:pPr>
              <a:lnSpc>
                <a:spcPct val="100000"/>
              </a:lnSpc>
            </a:pPr>
            <a:r>
              <a:rPr lang="zh-TW" altLang="en-US" smtClean="0"/>
              <a:t>以</a:t>
            </a:r>
            <a:r>
              <a:rPr lang="en-US" smtClean="0"/>
              <a:t> XML </a:t>
            </a:r>
            <a:r>
              <a:rPr lang="zh-TW" altLang="en-US" smtClean="0"/>
              <a:t>自身技術操作</a:t>
            </a:r>
            <a:r>
              <a:rPr lang="en-US" smtClean="0"/>
              <a:t> </a:t>
            </a:r>
            <a:r>
              <a:rPr lang="en-US" dirty="0" smtClean="0"/>
              <a:t>XML</a:t>
            </a:r>
          </a:p>
          <a:p>
            <a:pPr>
              <a:lnSpc>
                <a:spcPct val="100000"/>
              </a:lnSpc>
            </a:pPr>
            <a:endParaRPr lang="en-US" dirty="0"/>
          </a:p>
        </p:txBody>
      </p:sp>
      <p:grpSp>
        <p:nvGrpSpPr>
          <p:cNvPr id="4" name="Group 23"/>
          <p:cNvGrpSpPr/>
          <p:nvPr/>
        </p:nvGrpSpPr>
        <p:grpSpPr>
          <a:xfrm>
            <a:off x="8175582" y="88900"/>
            <a:ext cx="895436" cy="920016"/>
            <a:chOff x="6903986" y="4419600"/>
            <a:chExt cx="895436" cy="920016"/>
          </a:xfrm>
        </p:grpSpPr>
        <p:pic>
          <p:nvPicPr>
            <p:cNvPr id="5" name="Picture 2" descr="C:\Work\Katmai Marketing\PAG_icon library\PAG_icon library\Database blue.png"/>
            <p:cNvPicPr>
              <a:picLocks noChangeAspect="1" noChangeArrowheads="1"/>
            </p:cNvPicPr>
            <p:nvPr/>
          </p:nvPicPr>
          <p:blipFill>
            <a:blip r:embed="rId3"/>
            <a:srcRect/>
            <a:stretch>
              <a:fillRect/>
            </a:stretch>
          </p:blipFill>
          <p:spPr bwMode="auto">
            <a:xfrm>
              <a:off x="7086600" y="4419600"/>
              <a:ext cx="712822" cy="746692"/>
            </a:xfrm>
            <a:prstGeom prst="rect">
              <a:avLst/>
            </a:prstGeom>
            <a:noFill/>
            <a:ln w="9525">
              <a:noFill/>
              <a:miter lim="800000"/>
              <a:headEnd/>
              <a:tailEnd/>
            </a:ln>
          </p:spPr>
        </p:pic>
        <p:pic>
          <p:nvPicPr>
            <p:cNvPr id="6" name="Picture 3" descr="C:\Program Files\Microsoft Resource DVD Artwork\DVD_ART\Artwork_Imagery\HARDWARE_IMAGERY\Illustration - Misc Hardware\Windows Vista Illustration Icons\Application.png"/>
            <p:cNvPicPr>
              <a:picLocks noChangeAspect="1" noChangeArrowheads="1"/>
            </p:cNvPicPr>
            <p:nvPr/>
          </p:nvPicPr>
          <p:blipFill>
            <a:blip r:embed="rId4" cstate="print"/>
            <a:srcRect/>
            <a:stretch>
              <a:fillRect/>
            </a:stretch>
          </p:blipFill>
          <p:spPr bwMode="auto">
            <a:xfrm>
              <a:off x="6903986" y="4806216"/>
              <a:ext cx="533400" cy="533400"/>
            </a:xfrm>
            <a:prstGeom prst="rect">
              <a:avLst/>
            </a:prstGeom>
            <a:solidFill>
              <a:srgbClr val="FFFFFF">
                <a:shade val="85000"/>
              </a:srgbClr>
            </a:solidFill>
            <a:ln w="190500" cap="rnd">
              <a:no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prstMaterial="matte">
              <a:contourClr>
                <a:srgbClr val="C0C0C0"/>
              </a:contourClr>
            </a:sp3d>
          </p:spPr>
        </p:pic>
      </p:grpSp>
    </p:spTree>
  </p:cSld>
  <p:clrMapOvr>
    <a:masterClrMapping/>
  </p:clrMapOvr>
  <p:transition>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LINQ </a:t>
            </a:r>
            <a:r>
              <a:rPr lang="en-US" smtClean="0"/>
              <a:t>–</a:t>
            </a:r>
            <a:r>
              <a:rPr smtClean="0"/>
              <a:t> </a:t>
            </a:r>
            <a:r>
              <a:rPr lang="zh-TW" altLang="en-US" b="1">
                <a:latin typeface="微軟正黑體" pitchFamily="34" charset="-120"/>
                <a:ea typeface="微軟正黑體" pitchFamily="34" charset="-120"/>
              </a:rPr>
              <a:t>一個查詢</a:t>
            </a:r>
            <a:r>
              <a:rPr lang="zh-TW" altLang="en-US" b="1" smtClean="0">
                <a:latin typeface="微軟正黑體" pitchFamily="34" charset="-120"/>
                <a:ea typeface="微軟正黑體" pitchFamily="34" charset="-120"/>
              </a:rPr>
              <a:t>語法存取全部</a:t>
            </a:r>
            <a:endParaRPr lang="en-US" b="1" dirty="0">
              <a:latin typeface="微軟正黑體" pitchFamily="34" charset="-120"/>
              <a:ea typeface="微軟正黑體" pitchFamily="34" charset="-120"/>
            </a:endParaRPr>
          </a:p>
        </p:txBody>
      </p:sp>
      <p:sp>
        <p:nvSpPr>
          <p:cNvPr id="3" name="Content Placeholder 2"/>
          <p:cNvSpPr>
            <a:spLocks noGrp="1"/>
          </p:cNvSpPr>
          <p:nvPr>
            <p:ph idx="1"/>
          </p:nvPr>
        </p:nvSpPr>
        <p:spPr>
          <a:xfrm>
            <a:off x="381000" y="1412875"/>
            <a:ext cx="8382000" cy="3791807"/>
          </a:xfrm>
        </p:spPr>
        <p:txBody>
          <a:bodyPr/>
          <a:lstStyle/>
          <a:p>
            <a:pPr>
              <a:lnSpc>
                <a:spcPct val="100000"/>
              </a:lnSpc>
              <a:defRPr/>
            </a:pPr>
            <a:r>
              <a:rPr lang="en-US" smtClean="0"/>
              <a:t>.. CLR </a:t>
            </a:r>
            <a:r>
              <a:rPr lang="zh-TW" altLang="en-US" smtClean="0"/>
              <a:t>將全部繫結起來</a:t>
            </a:r>
            <a:endParaRPr lang="en-US" dirty="0" smtClean="0"/>
          </a:p>
          <a:p>
            <a:pPr>
              <a:lnSpc>
                <a:spcPct val="100000"/>
              </a:lnSpc>
              <a:defRPr/>
            </a:pPr>
            <a:r>
              <a:rPr lang="zh-TW" altLang="en-US" smtClean="0"/>
              <a:t>查詢現在是一級的語言概念</a:t>
            </a:r>
            <a:endParaRPr lang="en-US" dirty="0" smtClean="0"/>
          </a:p>
          <a:p>
            <a:pPr lvl="1">
              <a:lnSpc>
                <a:spcPct val="100000"/>
              </a:lnSpc>
              <a:defRPr/>
            </a:pPr>
            <a:r>
              <a:rPr lang="zh-TW" altLang="en-US" smtClean="0"/>
              <a:t>資料操作上有許多的選項</a:t>
            </a:r>
            <a:endParaRPr lang="en-US" dirty="0" smtClean="0"/>
          </a:p>
          <a:p>
            <a:pPr>
              <a:lnSpc>
                <a:spcPct val="100000"/>
              </a:lnSpc>
              <a:defRPr/>
            </a:pPr>
            <a:r>
              <a:rPr lang="zh-TW" altLang="en-US" smtClean="0"/>
              <a:t>省去學習和操作多種語言</a:t>
            </a:r>
            <a:r>
              <a:rPr lang="en-US" smtClean="0"/>
              <a:t> (</a:t>
            </a:r>
            <a:r>
              <a:rPr lang="zh-TW" altLang="en-US" smtClean="0"/>
              <a:t>例如：</a:t>
            </a:r>
            <a:r>
              <a:rPr lang="en-US" smtClean="0"/>
              <a:t> </a:t>
            </a:r>
            <a:r>
              <a:rPr lang="en-US" dirty="0" smtClean="0"/>
              <a:t>T-SQL, XSLT, </a:t>
            </a:r>
            <a:r>
              <a:rPr lang="en-US" err="1" smtClean="0"/>
              <a:t>foreach</a:t>
            </a:r>
            <a:r>
              <a:rPr lang="en-US" smtClean="0"/>
              <a:t>)</a:t>
            </a:r>
            <a:r>
              <a:rPr lang="zh-TW" altLang="en-US" smtClean="0"/>
              <a:t>，只需要使用一種語言</a:t>
            </a:r>
            <a:endParaRPr lang="en-US" dirty="0" smtClean="0"/>
          </a:p>
          <a:p>
            <a:pPr lvl="1">
              <a:lnSpc>
                <a:spcPct val="100000"/>
              </a:lnSpc>
              <a:defRPr/>
            </a:pPr>
            <a:endParaRPr lang="en-US" dirty="0" smtClean="0"/>
          </a:p>
          <a:p>
            <a:pPr>
              <a:lnSpc>
                <a:spcPct val="100000"/>
              </a:lnSpc>
            </a:pPr>
            <a:endParaRPr lang="en-US" dirty="0"/>
          </a:p>
        </p:txBody>
      </p:sp>
    </p:spTree>
  </p:cSld>
  <p:clrMapOvr>
    <a:masterClrMapping/>
  </p:clrMapOvr>
  <p:transition>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altLang="zh-TW" smtClean="0"/>
              <a:t>LINQ</a:t>
            </a:r>
            <a:r>
              <a:rPr lang="zh-TW" altLang="en-US" smtClean="0"/>
              <a:t> </a:t>
            </a:r>
            <a:r>
              <a:rPr lang="zh-TW" altLang="en-US" b="1" smtClean="0">
                <a:latin typeface="微軟正黑體" pitchFamily="34" charset="-120"/>
                <a:ea typeface="微軟正黑體" pitchFamily="34" charset="-120"/>
              </a:rPr>
              <a:t>程式碼範例</a:t>
            </a:r>
            <a:endParaRPr lang="en-US" b="1">
              <a:latin typeface="微軟正黑體" pitchFamily="34" charset="-120"/>
              <a:ea typeface="微軟正黑體" pitchFamily="34" charset="-120"/>
            </a:endParaRPr>
          </a:p>
        </p:txBody>
      </p:sp>
      <p:sp>
        <p:nvSpPr>
          <p:cNvPr id="5" name="Text Placeholder 4"/>
          <p:cNvSpPr>
            <a:spLocks noGrp="1"/>
          </p:cNvSpPr>
          <p:nvPr>
            <p:ph type="body" sz="quarter" idx="10"/>
          </p:nvPr>
        </p:nvSpPr>
        <p:spPr>
          <a:xfrm>
            <a:off x="609600" y="1572364"/>
            <a:ext cx="8123528" cy="5084469"/>
          </a:xfrm>
        </p:spPr>
        <p:txBody>
          <a:bodyPr/>
          <a:lstStyle/>
          <a:p>
            <a:r>
              <a:rPr lang="en-US" dirty="0" err="1" smtClean="0"/>
              <a:t>var</a:t>
            </a:r>
            <a:r>
              <a:rPr lang="en-US" dirty="0" smtClean="0"/>
              <a:t> query = from o in </a:t>
            </a:r>
            <a:r>
              <a:rPr lang="en-US" dirty="0" err="1" smtClean="0"/>
              <a:t>orderXML</a:t>
            </a:r>
            <a:endParaRPr lang="en-US" dirty="0" smtClean="0"/>
          </a:p>
          <a:p>
            <a:r>
              <a:rPr lang="en-US" dirty="0" smtClean="0"/>
              <a:t>            where </a:t>
            </a:r>
            <a:r>
              <a:rPr lang="en-US" dirty="0" err="1" smtClean="0"/>
              <a:t>o.Price</a:t>
            </a:r>
            <a:r>
              <a:rPr lang="en-US" dirty="0" smtClean="0"/>
              <a:t> &gt; 50</a:t>
            </a:r>
          </a:p>
          <a:p>
            <a:r>
              <a:rPr lang="en-US" dirty="0" smtClean="0"/>
              <a:t>            select new {</a:t>
            </a:r>
            <a:r>
              <a:rPr lang="en-US" dirty="0" err="1" smtClean="0"/>
              <a:t>o.Name</a:t>
            </a:r>
            <a:r>
              <a:rPr lang="en-US" dirty="0" smtClean="0"/>
              <a:t>, </a:t>
            </a:r>
            <a:r>
              <a:rPr lang="en-US" dirty="0" err="1" smtClean="0"/>
              <a:t>o.Price</a:t>
            </a:r>
            <a:r>
              <a:rPr lang="en-US" dirty="0" smtClean="0"/>
              <a:t>};</a:t>
            </a:r>
          </a:p>
          <a:p>
            <a:endParaRPr lang="en-US" dirty="0" smtClean="0"/>
          </a:p>
          <a:p>
            <a:r>
              <a:rPr lang="en-US" dirty="0" err="1" smtClean="0"/>
              <a:t>var</a:t>
            </a:r>
            <a:r>
              <a:rPr lang="en-US" dirty="0" smtClean="0"/>
              <a:t> query = from o in </a:t>
            </a:r>
            <a:r>
              <a:rPr lang="en-US" dirty="0" err="1" smtClean="0"/>
              <a:t>orderSql</a:t>
            </a:r>
            <a:endParaRPr lang="en-US" dirty="0" smtClean="0"/>
          </a:p>
          <a:p>
            <a:r>
              <a:rPr lang="en-US" dirty="0" smtClean="0"/>
              <a:t>            where </a:t>
            </a:r>
            <a:r>
              <a:rPr lang="en-US" dirty="0" err="1" smtClean="0"/>
              <a:t>o.Price</a:t>
            </a:r>
            <a:r>
              <a:rPr lang="en-US" dirty="0" smtClean="0"/>
              <a:t> &gt; 50</a:t>
            </a:r>
          </a:p>
          <a:p>
            <a:r>
              <a:rPr lang="en-US" dirty="0" smtClean="0"/>
              <a:t>            select new {</a:t>
            </a:r>
            <a:r>
              <a:rPr lang="en-US" dirty="0" err="1" smtClean="0"/>
              <a:t>o.Name</a:t>
            </a:r>
            <a:r>
              <a:rPr lang="en-US" dirty="0" smtClean="0"/>
              <a:t>, </a:t>
            </a:r>
            <a:r>
              <a:rPr lang="en-US" dirty="0" err="1" smtClean="0"/>
              <a:t>o.Price</a:t>
            </a:r>
            <a:r>
              <a:rPr lang="en-US" dirty="0" smtClean="0"/>
              <a:t>};</a:t>
            </a:r>
          </a:p>
          <a:p>
            <a:endParaRPr lang="en-US" dirty="0" smtClean="0"/>
          </a:p>
          <a:p>
            <a:r>
              <a:rPr lang="en-US" dirty="0" err="1" smtClean="0"/>
              <a:t>var</a:t>
            </a:r>
            <a:r>
              <a:rPr lang="en-US" dirty="0" smtClean="0"/>
              <a:t> query = from o in </a:t>
            </a:r>
            <a:r>
              <a:rPr lang="en-US" dirty="0" err="1" smtClean="0"/>
              <a:t>orderDataSet</a:t>
            </a:r>
            <a:endParaRPr lang="en-US" dirty="0" smtClean="0"/>
          </a:p>
          <a:p>
            <a:r>
              <a:rPr lang="en-US" dirty="0" smtClean="0"/>
              <a:t>            where </a:t>
            </a:r>
            <a:r>
              <a:rPr lang="en-US" dirty="0" err="1" smtClean="0"/>
              <a:t>o.Price</a:t>
            </a:r>
            <a:r>
              <a:rPr lang="en-US" dirty="0" smtClean="0"/>
              <a:t> &gt; 50</a:t>
            </a:r>
          </a:p>
          <a:p>
            <a:r>
              <a:rPr lang="en-US" dirty="0" smtClean="0"/>
              <a:t>            select new {</a:t>
            </a:r>
            <a:r>
              <a:rPr lang="en-US" dirty="0" err="1" smtClean="0"/>
              <a:t>o.Name</a:t>
            </a:r>
            <a:r>
              <a:rPr lang="en-US" dirty="0" smtClean="0"/>
              <a:t>, </a:t>
            </a:r>
            <a:r>
              <a:rPr lang="en-US" dirty="0" err="1" smtClean="0"/>
              <a:t>o.Price</a:t>
            </a:r>
            <a:r>
              <a:rPr lang="en-US" dirty="0" smtClean="0"/>
              <a:t>};</a:t>
            </a:r>
          </a:p>
          <a:p>
            <a:endParaRPr lang="en-US" dirty="0" smtClean="0"/>
          </a:p>
        </p:txBody>
      </p:sp>
      <p:grpSp>
        <p:nvGrpSpPr>
          <p:cNvPr id="2" name="Group 23"/>
          <p:cNvGrpSpPr/>
          <p:nvPr/>
        </p:nvGrpSpPr>
        <p:grpSpPr>
          <a:xfrm>
            <a:off x="8175582" y="88900"/>
            <a:ext cx="895436" cy="920016"/>
            <a:chOff x="6903986" y="4419600"/>
            <a:chExt cx="895436" cy="920016"/>
          </a:xfrm>
        </p:grpSpPr>
        <p:pic>
          <p:nvPicPr>
            <p:cNvPr id="7" name="Picture 2" descr="C:\Work\Katmai Marketing\PAG_icon library\PAG_icon library\Database blue.png"/>
            <p:cNvPicPr>
              <a:picLocks noChangeAspect="1" noChangeArrowheads="1"/>
            </p:cNvPicPr>
            <p:nvPr/>
          </p:nvPicPr>
          <p:blipFill>
            <a:blip r:embed="rId3"/>
            <a:srcRect/>
            <a:stretch>
              <a:fillRect/>
            </a:stretch>
          </p:blipFill>
          <p:spPr bwMode="auto">
            <a:xfrm>
              <a:off x="7086600" y="4419600"/>
              <a:ext cx="712822" cy="746692"/>
            </a:xfrm>
            <a:prstGeom prst="rect">
              <a:avLst/>
            </a:prstGeom>
            <a:noFill/>
            <a:ln w="9525">
              <a:noFill/>
              <a:miter lim="800000"/>
              <a:headEnd/>
              <a:tailEnd/>
            </a:ln>
          </p:spPr>
        </p:pic>
        <p:pic>
          <p:nvPicPr>
            <p:cNvPr id="8" name="Picture 3" descr="C:\Program Files\Microsoft Resource DVD Artwork\DVD_ART\Artwork_Imagery\HARDWARE_IMAGERY\Illustration - Misc Hardware\Windows Vista Illustration Icons\Application.png"/>
            <p:cNvPicPr>
              <a:picLocks noChangeAspect="1" noChangeArrowheads="1"/>
            </p:cNvPicPr>
            <p:nvPr/>
          </p:nvPicPr>
          <p:blipFill>
            <a:blip r:embed="rId4" cstate="print"/>
            <a:srcRect/>
            <a:stretch>
              <a:fillRect/>
            </a:stretch>
          </p:blipFill>
          <p:spPr bwMode="auto">
            <a:xfrm>
              <a:off x="6903986" y="4806216"/>
              <a:ext cx="533400" cy="533400"/>
            </a:xfrm>
            <a:prstGeom prst="rect">
              <a:avLst/>
            </a:prstGeom>
            <a:solidFill>
              <a:srgbClr val="FFFFFF">
                <a:shade val="85000"/>
              </a:srgbClr>
            </a:solidFill>
            <a:ln w="190500" cap="rnd">
              <a:no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prstMaterial="matte">
              <a:contourClr>
                <a:srgbClr val="C0C0C0"/>
              </a:contourClr>
            </a:sp3d>
          </p:spPr>
        </p:pic>
      </p:grpSp>
    </p:spTree>
  </p:cSld>
  <p:clrMapOvr>
    <a:masterClrMapping/>
  </p:clrMapOvr>
  <p:transition>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395"/>
          </a:xfrm>
        </p:spPr>
        <p:txBody>
          <a:bodyPr/>
          <a:lstStyle/>
          <a:p>
            <a:r>
              <a:rPr lang="en-US" dirty="0" smtClean="0"/>
              <a:t>LINQ </a:t>
            </a:r>
            <a:br>
              <a:rPr lang="en-US" dirty="0" smtClean="0"/>
            </a:br>
            <a:r>
              <a:rPr lang="en-US" sz="3600" dirty="0" smtClean="0">
                <a:solidFill>
                  <a:schemeClr val="tx2"/>
                </a:solidFill>
              </a:rPr>
              <a:t>LINQ to </a:t>
            </a:r>
            <a:r>
              <a:rPr lang="en-US" sz="3600" smtClean="0">
                <a:solidFill>
                  <a:schemeClr val="tx2"/>
                </a:solidFill>
              </a:rPr>
              <a:t>SQL </a:t>
            </a:r>
            <a:r>
              <a:rPr lang="zh-TW" altLang="en-US" sz="3600" b="1" smtClean="0">
                <a:solidFill>
                  <a:schemeClr val="tx2"/>
                </a:solidFill>
                <a:latin typeface="微軟正黑體" pitchFamily="34" charset="-120"/>
                <a:ea typeface="微軟正黑體" pitchFamily="34" charset="-120"/>
              </a:rPr>
              <a:t>和</a:t>
            </a:r>
            <a:r>
              <a:rPr lang="en-US" sz="3600" smtClean="0">
                <a:solidFill>
                  <a:schemeClr val="tx2"/>
                </a:solidFill>
              </a:rPr>
              <a:t> </a:t>
            </a:r>
            <a:r>
              <a:rPr lang="en-US" sz="3600" dirty="0" smtClean="0">
                <a:solidFill>
                  <a:schemeClr val="tx2"/>
                </a:solidFill>
              </a:rPr>
              <a:t>LINQ to Entities</a:t>
            </a:r>
            <a:endParaRPr lang="en-US" sz="3600" dirty="0">
              <a:solidFill>
                <a:schemeClr val="tx2"/>
              </a:solidFill>
            </a:endParaRPr>
          </a:p>
        </p:txBody>
      </p:sp>
      <p:sp>
        <p:nvSpPr>
          <p:cNvPr id="3" name="Text Placeholder 2"/>
          <p:cNvSpPr>
            <a:spLocks noGrp="1"/>
          </p:cNvSpPr>
          <p:nvPr>
            <p:ph type="body" sz="quarter" idx="10"/>
          </p:nvPr>
        </p:nvSpPr>
        <p:spPr>
          <a:xfrm>
            <a:off x="381000" y="1932730"/>
            <a:ext cx="8382000" cy="3502497"/>
          </a:xfrm>
        </p:spPr>
        <p:txBody>
          <a:bodyPr/>
          <a:lstStyle/>
          <a:p>
            <a:r>
              <a:rPr lang="en-US" sz="2800" smtClean="0"/>
              <a:t>IntelliSense</a:t>
            </a:r>
            <a:r>
              <a:rPr lang="zh-TW" altLang="en-US" sz="2800" smtClean="0"/>
              <a:t>、強型別變數、編譯時期錯誤檢察</a:t>
            </a:r>
            <a:endParaRPr lang="en-US" sz="2800" dirty="0" smtClean="0"/>
          </a:p>
          <a:p>
            <a:r>
              <a:rPr lang="en-US" sz="2800" smtClean="0"/>
              <a:t>LINQ </a:t>
            </a:r>
            <a:r>
              <a:rPr lang="en-US" sz="2800" dirty="0" smtClean="0"/>
              <a:t>to SQL</a:t>
            </a:r>
          </a:p>
          <a:p>
            <a:pPr lvl="1"/>
            <a:r>
              <a:rPr lang="zh-TW" altLang="en-US" sz="2400" smtClean="0"/>
              <a:t>僅能存取</a:t>
            </a:r>
            <a:r>
              <a:rPr lang="en-US" sz="2400" smtClean="0"/>
              <a:t> </a:t>
            </a:r>
            <a:r>
              <a:rPr lang="en-US" sz="2400" dirty="0" smtClean="0"/>
              <a:t>SQL </a:t>
            </a:r>
            <a:r>
              <a:rPr lang="en-US" sz="2400" smtClean="0"/>
              <a:t>Server </a:t>
            </a:r>
            <a:r>
              <a:rPr lang="zh-TW" altLang="en-US" sz="2400" smtClean="0"/>
              <a:t>資料庫</a:t>
            </a:r>
            <a:endParaRPr lang="en-US" sz="2400" dirty="0" smtClean="0"/>
          </a:p>
          <a:p>
            <a:pPr lvl="1"/>
            <a:r>
              <a:rPr lang="zh-TW" altLang="en-US" sz="2400" smtClean="0"/>
              <a:t>將</a:t>
            </a:r>
            <a:r>
              <a:rPr lang="en-US" sz="2400" smtClean="0"/>
              <a:t> SQL Server </a:t>
            </a:r>
            <a:r>
              <a:rPr lang="zh-TW" altLang="en-US" sz="2400" smtClean="0"/>
              <a:t>資料庫內物件 </a:t>
            </a:r>
            <a:r>
              <a:rPr lang="en-US" sz="2400" smtClean="0"/>
              <a:t>1:1 </a:t>
            </a:r>
            <a:r>
              <a:rPr lang="zh-TW" altLang="en-US" sz="2400" smtClean="0"/>
              <a:t>對應到類別</a:t>
            </a:r>
            <a:r>
              <a:rPr lang="en-US" altLang="zh-TW" sz="2400" smtClean="0"/>
              <a:t>(</a:t>
            </a:r>
            <a:r>
              <a:rPr lang="en-US" sz="2400" smtClean="0"/>
              <a:t>class)</a:t>
            </a:r>
            <a:endParaRPr lang="en-US" sz="2400" dirty="0" smtClean="0"/>
          </a:p>
          <a:p>
            <a:r>
              <a:rPr lang="en-US" sz="2800" dirty="0" smtClean="0"/>
              <a:t>LINQ to Entities</a:t>
            </a:r>
          </a:p>
          <a:p>
            <a:pPr lvl="1"/>
            <a:r>
              <a:rPr lang="zh-TW" altLang="en-US" sz="2400" smtClean="0"/>
              <a:t>提供更豐富的抽象層</a:t>
            </a:r>
            <a:endParaRPr lang="en-US" sz="2400" dirty="0" smtClean="0"/>
          </a:p>
          <a:p>
            <a:pPr lvl="1"/>
            <a:r>
              <a:rPr lang="en-US" sz="2400" dirty="0" smtClean="0"/>
              <a:t>Entity </a:t>
            </a:r>
            <a:r>
              <a:rPr lang="en-US" sz="2400" smtClean="0"/>
              <a:t>Framework </a:t>
            </a:r>
            <a:r>
              <a:rPr lang="zh-TW" altLang="en-US" sz="2400" smtClean="0"/>
              <a:t>支援較彈性的對應</a:t>
            </a:r>
            <a:endParaRPr lang="en-US" sz="2400" dirty="0" smtClean="0"/>
          </a:p>
          <a:p>
            <a:endParaRPr lang="en-AU" dirty="0"/>
          </a:p>
        </p:txBody>
      </p:sp>
      <p:grpSp>
        <p:nvGrpSpPr>
          <p:cNvPr id="4" name="Group 4"/>
          <p:cNvGrpSpPr/>
          <p:nvPr/>
        </p:nvGrpSpPr>
        <p:grpSpPr>
          <a:xfrm>
            <a:off x="8175582" y="88900"/>
            <a:ext cx="895436" cy="920016"/>
            <a:chOff x="6903986" y="4419600"/>
            <a:chExt cx="895436" cy="920016"/>
          </a:xfrm>
        </p:grpSpPr>
        <p:pic>
          <p:nvPicPr>
            <p:cNvPr id="6" name="Picture 2" descr="C:\Work\Katmai Marketing\PAG_icon library\PAG_icon library\Database blue.png"/>
            <p:cNvPicPr>
              <a:picLocks noChangeAspect="1" noChangeArrowheads="1"/>
            </p:cNvPicPr>
            <p:nvPr/>
          </p:nvPicPr>
          <p:blipFill>
            <a:blip r:embed="rId3"/>
            <a:srcRect/>
            <a:stretch>
              <a:fillRect/>
            </a:stretch>
          </p:blipFill>
          <p:spPr bwMode="auto">
            <a:xfrm>
              <a:off x="7086600" y="4419600"/>
              <a:ext cx="712822" cy="746692"/>
            </a:xfrm>
            <a:prstGeom prst="rect">
              <a:avLst/>
            </a:prstGeom>
            <a:noFill/>
            <a:ln w="9525">
              <a:noFill/>
              <a:miter lim="800000"/>
              <a:headEnd/>
              <a:tailEnd/>
            </a:ln>
          </p:spPr>
        </p:pic>
        <p:pic>
          <p:nvPicPr>
            <p:cNvPr id="7" name="Picture 3" descr="C:\Program Files\Microsoft Resource DVD Artwork\DVD_ART\Artwork_Imagery\HARDWARE_IMAGERY\Illustration - Misc Hardware\Windows Vista Illustration Icons\Application.png"/>
            <p:cNvPicPr>
              <a:picLocks noChangeAspect="1" noChangeArrowheads="1"/>
            </p:cNvPicPr>
            <p:nvPr/>
          </p:nvPicPr>
          <p:blipFill>
            <a:blip r:embed="rId4" cstate="print"/>
            <a:srcRect/>
            <a:stretch>
              <a:fillRect/>
            </a:stretch>
          </p:blipFill>
          <p:spPr bwMode="auto">
            <a:xfrm>
              <a:off x="6903986" y="4806216"/>
              <a:ext cx="533400" cy="533400"/>
            </a:xfrm>
            <a:prstGeom prst="rect">
              <a:avLst/>
            </a:prstGeom>
            <a:solidFill>
              <a:srgbClr val="FFFFFF">
                <a:shade val="85000"/>
              </a:srgbClr>
            </a:solidFill>
            <a:ln w="190500" cap="rnd">
              <a:no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prstMaterial="matte">
              <a:contourClr>
                <a:srgbClr val="C0C0C0"/>
              </a:contourClr>
            </a:sp3d>
          </p:spPr>
        </p:pic>
      </p:grpSp>
    </p:spTree>
  </p:cSld>
  <p:clrMapOvr>
    <a:masterClrMapping/>
  </p:clrMapOvr>
  <p:transition>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64797"/>
          </a:xfrm>
        </p:spPr>
        <p:txBody>
          <a:bodyPr/>
          <a:lstStyle/>
          <a:p>
            <a:r>
              <a:rPr lang="en-US" dirty="0" smtClean="0"/>
              <a:t>Entity Data Model</a:t>
            </a:r>
            <a:endParaRPr lang="en-US" dirty="0">
              <a:solidFill>
                <a:schemeClr val="tx2"/>
              </a:solidFill>
            </a:endParaRPr>
          </a:p>
        </p:txBody>
      </p:sp>
      <p:sp>
        <p:nvSpPr>
          <p:cNvPr id="3" name="Text Placeholder 2"/>
          <p:cNvSpPr>
            <a:spLocks noGrp="1"/>
          </p:cNvSpPr>
          <p:nvPr>
            <p:ph type="body" sz="quarter" idx="10"/>
          </p:nvPr>
        </p:nvSpPr>
        <p:spPr>
          <a:xfrm>
            <a:off x="381000" y="1676400"/>
            <a:ext cx="8382000" cy="2942344"/>
          </a:xfrm>
        </p:spPr>
        <p:txBody>
          <a:bodyPr/>
          <a:lstStyle/>
          <a:p>
            <a:pPr marL="342900" indent="-342900">
              <a:lnSpc>
                <a:spcPct val="100000"/>
              </a:lnSpc>
            </a:pPr>
            <a:r>
              <a:rPr lang="zh-TW" altLang="en-US" sz="2800" smtClean="0"/>
              <a:t>允許定義企業的概念模型</a:t>
            </a:r>
            <a:r>
              <a:rPr lang="en-US" altLang="zh-TW" sz="2800" smtClean="0"/>
              <a:t>(</a:t>
            </a:r>
            <a:r>
              <a:rPr lang="en-AU" sz="2800" smtClean="0"/>
              <a:t>conceptual model</a:t>
            </a:r>
            <a:r>
              <a:rPr lang="en-US" altLang="zh-TW" sz="2800" smtClean="0"/>
              <a:t>)</a:t>
            </a:r>
            <a:endParaRPr lang="en-AU" sz="2800" dirty="0" smtClean="0"/>
          </a:p>
          <a:p>
            <a:pPr marL="636588" lvl="1" indent="-293688">
              <a:lnSpc>
                <a:spcPct val="100000"/>
              </a:lnSpc>
            </a:pPr>
            <a:r>
              <a:rPr lang="zh-TW" altLang="en-US" sz="2400" smtClean="0"/>
              <a:t>反映商業需求而非關聯式的資料模型</a:t>
            </a:r>
            <a:endParaRPr lang="en-AU" sz="2400" dirty="0" smtClean="0"/>
          </a:p>
          <a:p>
            <a:pPr marL="636588" lvl="1" indent="-293688">
              <a:lnSpc>
                <a:spcPct val="100000"/>
              </a:lnSpc>
            </a:pPr>
            <a:r>
              <a:rPr lang="zh-TW" altLang="en-US" sz="2400" smtClean="0"/>
              <a:t>減少應用程式的複雜度</a:t>
            </a:r>
            <a:endParaRPr lang="en-AU" sz="2400" dirty="0" smtClean="0"/>
          </a:p>
          <a:p>
            <a:pPr marL="636588" lvl="1" indent="-293688">
              <a:lnSpc>
                <a:spcPct val="100000"/>
              </a:lnSpc>
            </a:pPr>
            <a:r>
              <a:rPr lang="zh-TW" altLang="en-US" sz="2400" smtClean="0"/>
              <a:t>支援如繼承等，非關聯式的深層概念</a:t>
            </a:r>
            <a:endParaRPr lang="en-AU" sz="2400" dirty="0" smtClean="0"/>
          </a:p>
          <a:p>
            <a:pPr marL="636588" lvl="1" indent="-293688">
              <a:lnSpc>
                <a:spcPct val="100000"/>
              </a:lnSpc>
            </a:pPr>
            <a:r>
              <a:rPr lang="zh-TW" altLang="en-US" sz="2400" smtClean="0"/>
              <a:t>透過宣告式的程式設計</a:t>
            </a:r>
            <a:r>
              <a:rPr lang="en-US" altLang="zh-TW" sz="2400" smtClean="0"/>
              <a:t>(</a:t>
            </a:r>
            <a:r>
              <a:rPr lang="en-AU" sz="2400" smtClean="0"/>
              <a:t>declarative programming</a:t>
            </a:r>
            <a:r>
              <a:rPr lang="en-US" altLang="zh-TW" sz="2400" smtClean="0"/>
              <a:t>)</a:t>
            </a:r>
            <a:r>
              <a:rPr lang="zh-TW" altLang="en-US" sz="2400" smtClean="0"/>
              <a:t> 和以 </a:t>
            </a:r>
            <a:r>
              <a:rPr lang="en-AU" sz="2400" smtClean="0"/>
              <a:t>Visual Studio</a:t>
            </a:r>
            <a:r>
              <a:rPr lang="zh-TW" altLang="en-US" sz="2400" smtClean="0"/>
              <a:t> 為基礎的設計環境，來擷取領域知識</a:t>
            </a:r>
            <a:r>
              <a:rPr lang="en-US" altLang="zh-TW" sz="2400" smtClean="0"/>
              <a:t>(</a:t>
            </a:r>
            <a:r>
              <a:rPr lang="en-AU" sz="2400" smtClean="0"/>
              <a:t>domain knowledge</a:t>
            </a:r>
            <a:r>
              <a:rPr lang="en-US" altLang="zh-TW" sz="2400" smtClean="0"/>
              <a:t>)</a:t>
            </a:r>
            <a:endParaRPr lang="en-AU" sz="2400" dirty="0" smtClean="0"/>
          </a:p>
        </p:txBody>
      </p:sp>
      <p:grpSp>
        <p:nvGrpSpPr>
          <p:cNvPr id="4" name="Group 14"/>
          <p:cNvGrpSpPr/>
          <p:nvPr/>
        </p:nvGrpSpPr>
        <p:grpSpPr>
          <a:xfrm>
            <a:off x="8175582" y="88900"/>
            <a:ext cx="895436" cy="920016"/>
            <a:chOff x="6903986" y="4419600"/>
            <a:chExt cx="895436" cy="920016"/>
          </a:xfrm>
        </p:grpSpPr>
        <p:pic>
          <p:nvPicPr>
            <p:cNvPr id="16" name="Picture 2" descr="C:\Work\Katmai Marketing\PAG_icon library\PAG_icon library\Database blue.png"/>
            <p:cNvPicPr>
              <a:picLocks noChangeAspect="1" noChangeArrowheads="1"/>
            </p:cNvPicPr>
            <p:nvPr/>
          </p:nvPicPr>
          <p:blipFill>
            <a:blip r:embed="rId3"/>
            <a:srcRect/>
            <a:stretch>
              <a:fillRect/>
            </a:stretch>
          </p:blipFill>
          <p:spPr bwMode="auto">
            <a:xfrm>
              <a:off x="7086600" y="4419600"/>
              <a:ext cx="712822" cy="746692"/>
            </a:xfrm>
            <a:prstGeom prst="rect">
              <a:avLst/>
            </a:prstGeom>
            <a:noFill/>
            <a:ln w="9525">
              <a:noFill/>
              <a:miter lim="800000"/>
              <a:headEnd/>
              <a:tailEnd/>
            </a:ln>
          </p:spPr>
        </p:pic>
        <p:pic>
          <p:nvPicPr>
            <p:cNvPr id="17" name="Picture 3" descr="C:\Program Files\Microsoft Resource DVD Artwork\DVD_ART\Artwork_Imagery\HARDWARE_IMAGERY\Illustration - Misc Hardware\Windows Vista Illustration Icons\Application.png"/>
            <p:cNvPicPr>
              <a:picLocks noChangeAspect="1" noChangeArrowheads="1"/>
            </p:cNvPicPr>
            <p:nvPr/>
          </p:nvPicPr>
          <p:blipFill>
            <a:blip r:embed="rId4" cstate="print"/>
            <a:srcRect/>
            <a:stretch>
              <a:fillRect/>
            </a:stretch>
          </p:blipFill>
          <p:spPr bwMode="auto">
            <a:xfrm>
              <a:off x="6903986" y="4806216"/>
              <a:ext cx="533400" cy="533400"/>
            </a:xfrm>
            <a:prstGeom prst="rect">
              <a:avLst/>
            </a:prstGeom>
            <a:solidFill>
              <a:srgbClr val="FFFFFF">
                <a:shade val="85000"/>
              </a:srgbClr>
            </a:solidFill>
            <a:ln w="190500" cap="rnd">
              <a:no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prstMaterial="matte">
              <a:contourClr>
                <a:srgbClr val="C0C0C0"/>
              </a:contourClr>
            </a:sp3d>
          </p:spPr>
        </p:pic>
      </p:grpSp>
      <p:sp>
        <p:nvSpPr>
          <p:cNvPr id="20" name="Rounded Rectangle 19"/>
          <p:cNvSpPr/>
          <p:nvPr/>
        </p:nvSpPr>
        <p:spPr bwMode="auto">
          <a:xfrm>
            <a:off x="457200" y="4724400"/>
            <a:ext cx="2438400" cy="1981200"/>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21" name="Rounded Rectangle 20"/>
          <p:cNvSpPr/>
          <p:nvPr/>
        </p:nvSpPr>
        <p:spPr bwMode="auto">
          <a:xfrm>
            <a:off x="3352800" y="4724400"/>
            <a:ext cx="2438400" cy="1981200"/>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22" name="Rounded Rectangle 21"/>
          <p:cNvSpPr/>
          <p:nvPr/>
        </p:nvSpPr>
        <p:spPr bwMode="auto">
          <a:xfrm>
            <a:off x="6248400" y="4724400"/>
            <a:ext cx="2438400" cy="1981200"/>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grpSp>
        <p:nvGrpSpPr>
          <p:cNvPr id="5" name="Group 9"/>
          <p:cNvGrpSpPr>
            <a:grpSpLocks/>
          </p:cNvGrpSpPr>
          <p:nvPr/>
        </p:nvGrpSpPr>
        <p:grpSpPr bwMode="auto">
          <a:xfrm>
            <a:off x="6591300" y="4873625"/>
            <a:ext cx="1752600" cy="1755775"/>
            <a:chOff x="7315200" y="1371600"/>
            <a:chExt cx="1752600" cy="1755577"/>
          </a:xfrm>
        </p:grpSpPr>
        <p:pic>
          <p:nvPicPr>
            <p:cNvPr id="12" name="Picture 5" descr="C:\Program Files\Microsoft Resource DVD Artwork\DVD_ART\Artwork_Imagery\HARDWARE_IMAGERY\Illustration - Misc Hardware\XML Icons\database green.png"/>
            <p:cNvPicPr>
              <a:picLocks noChangeAspect="1" noChangeArrowheads="1"/>
            </p:cNvPicPr>
            <p:nvPr/>
          </p:nvPicPr>
          <p:blipFill>
            <a:blip r:embed="rId5"/>
            <a:srcRect/>
            <a:stretch>
              <a:fillRect/>
            </a:stretch>
          </p:blipFill>
          <p:spPr bwMode="auto">
            <a:xfrm>
              <a:off x="7772400" y="1371600"/>
              <a:ext cx="795338" cy="952501"/>
            </a:xfrm>
            <a:prstGeom prst="rect">
              <a:avLst/>
            </a:prstGeom>
            <a:noFill/>
            <a:effectLst>
              <a:reflection blurRad="6350" stA="52000" endA="300" endPos="35000" dir="5400000" sy="-100000" algn="bl" rotWithShape="0"/>
            </a:effectLst>
          </p:spPr>
        </p:pic>
        <p:sp>
          <p:nvSpPr>
            <p:cNvPr id="13" name="TextBox 11"/>
            <p:cNvSpPr txBox="1">
              <a:spLocks noChangeArrowheads="1"/>
            </p:cNvSpPr>
            <p:nvPr/>
          </p:nvSpPr>
          <p:spPr bwMode="auto">
            <a:xfrm>
              <a:off x="7315200" y="2819400"/>
              <a:ext cx="1752600" cy="307777"/>
            </a:xfrm>
            <a:prstGeom prst="rect">
              <a:avLst/>
            </a:prstGeom>
            <a:noFill/>
            <a:ln w="9525">
              <a:noFill/>
              <a:miter lim="800000"/>
              <a:headEnd/>
              <a:tailEnd/>
            </a:ln>
          </p:spPr>
          <p:txBody>
            <a:bodyPr>
              <a:spAutoFit/>
            </a:bodyPr>
            <a:lstStyle/>
            <a:p>
              <a:pPr algn="ctr"/>
              <a:r>
                <a:rPr lang="en-US" sz="1400" dirty="0"/>
                <a:t>3: </a:t>
              </a:r>
              <a:r>
                <a:rPr lang="en-US" sz="1400" dirty="0" smtClean="0"/>
                <a:t> Database </a:t>
              </a:r>
              <a:r>
                <a:rPr lang="en-US" sz="1400" dirty="0"/>
                <a:t>Model</a:t>
              </a:r>
            </a:p>
          </p:txBody>
        </p:sp>
      </p:grpSp>
      <p:grpSp>
        <p:nvGrpSpPr>
          <p:cNvPr id="8" name="Group 3"/>
          <p:cNvGrpSpPr>
            <a:grpSpLocks/>
          </p:cNvGrpSpPr>
          <p:nvPr/>
        </p:nvGrpSpPr>
        <p:grpSpPr bwMode="auto">
          <a:xfrm>
            <a:off x="800100" y="4873625"/>
            <a:ext cx="1752600" cy="1755775"/>
            <a:chOff x="3352800" y="1371600"/>
            <a:chExt cx="1752600" cy="1755577"/>
          </a:xfrm>
        </p:grpSpPr>
        <p:pic>
          <p:nvPicPr>
            <p:cNvPr id="6" name="Picture 3"/>
            <p:cNvPicPr>
              <a:picLocks noChangeAspect="1" noChangeArrowheads="1"/>
            </p:cNvPicPr>
            <p:nvPr/>
          </p:nvPicPr>
          <p:blipFill>
            <a:blip r:embed="rId6"/>
            <a:srcRect/>
            <a:stretch>
              <a:fillRect/>
            </a:stretch>
          </p:blipFill>
          <p:spPr bwMode="auto">
            <a:xfrm>
              <a:off x="3505200" y="1371600"/>
              <a:ext cx="1374531" cy="1066800"/>
            </a:xfrm>
            <a:prstGeom prst="rect">
              <a:avLst/>
            </a:prstGeom>
            <a:noFill/>
            <a:ln w="9525">
              <a:noFill/>
              <a:miter lim="800000"/>
              <a:headEnd/>
              <a:tailEnd/>
            </a:ln>
            <a:effectLst>
              <a:reflection blurRad="6350" stA="52000" endA="300" endPos="35000" dir="5400000" sy="-100000" algn="bl" rotWithShape="0"/>
            </a:effectLst>
          </p:spPr>
        </p:pic>
        <p:sp>
          <p:nvSpPr>
            <p:cNvPr id="7" name="TextBox 5"/>
            <p:cNvSpPr txBox="1">
              <a:spLocks noChangeArrowheads="1"/>
            </p:cNvSpPr>
            <p:nvPr/>
          </p:nvSpPr>
          <p:spPr bwMode="auto">
            <a:xfrm>
              <a:off x="3352800" y="2819400"/>
              <a:ext cx="1752600" cy="307777"/>
            </a:xfrm>
            <a:prstGeom prst="rect">
              <a:avLst/>
            </a:prstGeom>
            <a:noFill/>
            <a:ln w="9525">
              <a:noFill/>
              <a:miter lim="800000"/>
              <a:headEnd/>
              <a:tailEnd/>
            </a:ln>
          </p:spPr>
          <p:txBody>
            <a:bodyPr>
              <a:spAutoFit/>
            </a:bodyPr>
            <a:lstStyle/>
            <a:p>
              <a:pPr algn="ctr"/>
              <a:r>
                <a:rPr lang="en-US" sz="1400" dirty="0"/>
                <a:t>1: </a:t>
              </a:r>
              <a:r>
                <a:rPr lang="en-US" sz="1400" dirty="0" smtClean="0"/>
                <a:t> Object </a:t>
              </a:r>
              <a:r>
                <a:rPr lang="en-US" sz="1400" dirty="0"/>
                <a:t>Model</a:t>
              </a:r>
            </a:p>
          </p:txBody>
        </p:sp>
      </p:grpSp>
      <p:sp>
        <p:nvSpPr>
          <p:cNvPr id="9" name="TextBox 7"/>
          <p:cNvSpPr txBox="1">
            <a:spLocks noChangeArrowheads="1"/>
          </p:cNvSpPr>
          <p:nvPr/>
        </p:nvSpPr>
        <p:spPr bwMode="auto">
          <a:xfrm>
            <a:off x="3505200" y="6321588"/>
            <a:ext cx="2133600" cy="307812"/>
          </a:xfrm>
          <a:prstGeom prst="rect">
            <a:avLst/>
          </a:prstGeom>
          <a:noFill/>
          <a:ln w="9525">
            <a:noFill/>
            <a:miter lim="800000"/>
            <a:headEnd/>
            <a:tailEnd/>
          </a:ln>
        </p:spPr>
        <p:txBody>
          <a:bodyPr wrap="square">
            <a:spAutoFit/>
          </a:bodyPr>
          <a:lstStyle/>
          <a:p>
            <a:pPr algn="ctr"/>
            <a:r>
              <a:rPr lang="en-US" sz="1400" dirty="0"/>
              <a:t>2: </a:t>
            </a:r>
            <a:r>
              <a:rPr lang="en-US" sz="1400" dirty="0" smtClean="0"/>
              <a:t> Conceptual </a:t>
            </a:r>
            <a:r>
              <a:rPr lang="en-US" sz="1400" dirty="0"/>
              <a:t>Model</a:t>
            </a:r>
          </a:p>
        </p:txBody>
      </p:sp>
      <p:pic>
        <p:nvPicPr>
          <p:cNvPr id="10" name="Picture 4"/>
          <p:cNvPicPr>
            <a:picLocks noChangeAspect="1" noChangeArrowheads="1"/>
          </p:cNvPicPr>
          <p:nvPr/>
        </p:nvPicPr>
        <p:blipFill>
          <a:blip r:embed="rId7"/>
          <a:srcRect/>
          <a:stretch>
            <a:fillRect/>
          </a:stretch>
        </p:blipFill>
        <p:spPr bwMode="auto">
          <a:xfrm>
            <a:off x="3771900" y="4873625"/>
            <a:ext cx="1447800" cy="1032460"/>
          </a:xfrm>
          <a:prstGeom prst="rect">
            <a:avLst/>
          </a:prstGeom>
          <a:noFill/>
          <a:ln w="9525">
            <a:noFill/>
            <a:miter lim="800000"/>
            <a:headEnd/>
            <a:tailEnd/>
          </a:ln>
          <a:effectLst>
            <a:reflection blurRad="6350" stA="52000" endA="300" endPos="35000" dir="5400000" sy="-100000" algn="bl" rotWithShape="0"/>
          </a:effectLst>
        </p:spPr>
      </p:pic>
    </p:spTree>
  </p:cSld>
  <p:clrMapOvr>
    <a:masterClrMapping/>
  </p:clrMapOvr>
  <p:transition>
    <p:fad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64797"/>
          </a:xfrm>
        </p:spPr>
        <p:txBody>
          <a:bodyPr/>
          <a:lstStyle/>
          <a:p>
            <a:r>
              <a:rPr lang="en-US" dirty="0" smtClean="0"/>
              <a:t>ADO.NET Entity Framework</a:t>
            </a:r>
            <a:endParaRPr lang="en-US" dirty="0">
              <a:solidFill>
                <a:schemeClr val="tx2"/>
              </a:solidFill>
            </a:endParaRPr>
          </a:p>
        </p:txBody>
      </p:sp>
      <p:sp>
        <p:nvSpPr>
          <p:cNvPr id="3" name="Text Placeholder 2"/>
          <p:cNvSpPr>
            <a:spLocks noGrp="1"/>
          </p:cNvSpPr>
          <p:nvPr>
            <p:ph type="body" sz="quarter" idx="10"/>
          </p:nvPr>
        </p:nvSpPr>
        <p:spPr>
          <a:xfrm>
            <a:off x="381000" y="1676400"/>
            <a:ext cx="5105400" cy="4062651"/>
          </a:xfrm>
        </p:spPr>
        <p:txBody>
          <a:bodyPr/>
          <a:lstStyle/>
          <a:p>
            <a:pPr marL="407988" indent="-407988"/>
            <a:r>
              <a:rPr lang="zh-TW" altLang="en-US" sz="2800" smtClean="0"/>
              <a:t>將應用程式模型</a:t>
            </a:r>
            <a:r>
              <a:rPr lang="en-US" altLang="zh-TW" sz="2800" smtClean="0"/>
              <a:t>(</a:t>
            </a:r>
            <a:r>
              <a:rPr lang="en-AU" sz="2800" smtClean="0"/>
              <a:t>application model</a:t>
            </a:r>
            <a:r>
              <a:rPr lang="en-US" altLang="zh-TW" sz="2800" smtClean="0"/>
              <a:t>)</a:t>
            </a:r>
            <a:r>
              <a:rPr lang="zh-TW" altLang="en-US" sz="2800" smtClean="0"/>
              <a:t>和儲存定義</a:t>
            </a:r>
            <a:r>
              <a:rPr lang="en-US" altLang="zh-TW" sz="2800" smtClean="0"/>
              <a:t>(</a:t>
            </a:r>
            <a:r>
              <a:rPr lang="en-AU" sz="2800" smtClean="0"/>
              <a:t>storage schema</a:t>
            </a:r>
            <a:r>
              <a:rPr lang="en-US" altLang="zh-TW" sz="2800" smtClean="0"/>
              <a:t>)</a:t>
            </a:r>
            <a:r>
              <a:rPr lang="zh-TW" altLang="en-US" sz="2800" smtClean="0"/>
              <a:t>切開</a:t>
            </a:r>
            <a:endParaRPr lang="en-AU" sz="2800" dirty="0" smtClean="0"/>
          </a:p>
          <a:p>
            <a:pPr marL="636588" lvl="1" indent="-293688"/>
            <a:r>
              <a:rPr lang="zh-TW" altLang="en-US" sz="2400" smtClean="0"/>
              <a:t>在使用者端產生查詢語法，在資料儲存區執行</a:t>
            </a:r>
            <a:endParaRPr lang="en-AU" sz="2400" dirty="0" smtClean="0"/>
          </a:p>
          <a:p>
            <a:pPr marL="636588" lvl="1" indent="-293688"/>
            <a:r>
              <a:rPr lang="zh-TW" altLang="en-US" sz="2400" smtClean="0"/>
              <a:t>提供彈性的對應</a:t>
            </a:r>
            <a:endParaRPr lang="en-AU" sz="2400" dirty="0" smtClean="0"/>
          </a:p>
          <a:p>
            <a:pPr marL="979488" lvl="2" indent="-293688"/>
            <a:r>
              <a:rPr lang="zh-TW" altLang="en-US" sz="2000" smtClean="0"/>
              <a:t>多個</a:t>
            </a:r>
            <a:r>
              <a:rPr lang="en-US" sz="2000" smtClean="0"/>
              <a:t> entities </a:t>
            </a:r>
            <a:r>
              <a:rPr lang="zh-TW" altLang="en-US" sz="2000" smtClean="0"/>
              <a:t>對應到單一資料表</a:t>
            </a:r>
            <a:endParaRPr lang="en-US" sz="2000" dirty="0" smtClean="0"/>
          </a:p>
          <a:p>
            <a:pPr marL="979488" lvl="2" indent="-293688"/>
            <a:r>
              <a:rPr lang="zh-TW" altLang="en-US" sz="2000" smtClean="0"/>
              <a:t>一個 </a:t>
            </a:r>
            <a:r>
              <a:rPr lang="en-US" sz="2000" smtClean="0"/>
              <a:t>Entitie</a:t>
            </a:r>
            <a:r>
              <a:rPr lang="zh-TW" altLang="en-US" sz="2000" smtClean="0"/>
              <a:t> 橫跨多個資料表</a:t>
            </a:r>
            <a:endParaRPr lang="en-US" sz="2000" dirty="0" smtClean="0"/>
          </a:p>
          <a:p>
            <a:pPr marL="979488" lvl="2" indent="-293688"/>
            <a:r>
              <a:rPr lang="zh-TW" altLang="en-US" sz="2000" smtClean="0"/>
              <a:t>支援預存程序</a:t>
            </a:r>
            <a:endParaRPr lang="en-US" sz="2000" dirty="0" smtClean="0"/>
          </a:p>
          <a:p>
            <a:pPr marL="636588" lvl="1" indent="-293688"/>
            <a:r>
              <a:rPr lang="zh-TW" altLang="en-US" sz="2400" smtClean="0"/>
              <a:t>允許資料定義和應用程式各自獨立演變</a:t>
            </a:r>
            <a:endParaRPr lang="en-AU" sz="2400" dirty="0" smtClean="0"/>
          </a:p>
        </p:txBody>
      </p:sp>
      <p:pic>
        <p:nvPicPr>
          <p:cNvPr id="21" name="Picture 3" descr="C:\Program Files\Microsoft Resource DVD Artwork\DVD_ART\Artwork_Imagery\HARDWARE_IMAGERY\Illustration - Misc Hardware\XML Icons\Database blue.png"/>
          <p:cNvPicPr>
            <a:picLocks noChangeAspect="1" noChangeArrowheads="1"/>
          </p:cNvPicPr>
          <p:nvPr/>
        </p:nvPicPr>
        <p:blipFill>
          <a:blip r:embed="rId3" cstate="print"/>
          <a:srcRect/>
          <a:stretch>
            <a:fillRect/>
          </a:stretch>
        </p:blipFill>
        <p:spPr bwMode="auto">
          <a:xfrm>
            <a:off x="6934200" y="5486400"/>
            <a:ext cx="750781" cy="904579"/>
          </a:xfrm>
          <a:prstGeom prst="rect">
            <a:avLst/>
          </a:prstGeom>
          <a:noFill/>
        </p:spPr>
      </p:pic>
      <p:sp>
        <p:nvSpPr>
          <p:cNvPr id="22" name="Rounded Rectangle 21"/>
          <p:cNvSpPr/>
          <p:nvPr/>
        </p:nvSpPr>
        <p:spPr bwMode="auto">
          <a:xfrm>
            <a:off x="5715000" y="1828800"/>
            <a:ext cx="1524000" cy="1300480"/>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AU" sz="2000" dirty="0" smtClean="0">
                <a:solidFill>
                  <a:srgbClr val="FFFFFF"/>
                </a:solidFill>
                <a:effectLst>
                  <a:outerShdw blurRad="38100" dist="38100" dir="2700000" algn="tl">
                    <a:srgbClr val="000000">
                      <a:alpha val="43137"/>
                    </a:srgbClr>
                  </a:outerShdw>
                </a:effectLst>
              </a:rPr>
              <a:t>LINQ</a:t>
            </a:r>
          </a:p>
          <a:p>
            <a:pPr algn="ctr" defTabSz="914099"/>
            <a:r>
              <a:rPr lang="en-AU" sz="2000" dirty="0" smtClean="0">
                <a:solidFill>
                  <a:srgbClr val="FFFFFF"/>
                </a:solidFill>
                <a:effectLst>
                  <a:outerShdw blurRad="38100" dist="38100" dir="2700000" algn="tl">
                    <a:srgbClr val="000000">
                      <a:alpha val="43137"/>
                    </a:srgbClr>
                  </a:outerShdw>
                </a:effectLst>
              </a:rPr>
              <a:t>To Entities</a:t>
            </a:r>
          </a:p>
        </p:txBody>
      </p:sp>
      <p:sp>
        <p:nvSpPr>
          <p:cNvPr id="23" name="Rounded Rectangle 22"/>
          <p:cNvSpPr/>
          <p:nvPr/>
        </p:nvSpPr>
        <p:spPr bwMode="auto">
          <a:xfrm>
            <a:off x="5715000" y="3200400"/>
            <a:ext cx="1524000" cy="762000"/>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AU" sz="2000" dirty="0" smtClean="0">
                <a:solidFill>
                  <a:srgbClr val="FFFFFF"/>
                </a:solidFill>
                <a:effectLst>
                  <a:outerShdw blurRad="38100" dist="38100" dir="2700000" algn="tl">
                    <a:srgbClr val="000000">
                      <a:alpha val="43137"/>
                    </a:srgbClr>
                  </a:outerShdw>
                </a:effectLst>
              </a:rPr>
              <a:t>Data Services</a:t>
            </a:r>
          </a:p>
        </p:txBody>
      </p:sp>
      <p:sp>
        <p:nvSpPr>
          <p:cNvPr id="24" name="Rounded Rectangle 23"/>
          <p:cNvSpPr/>
          <p:nvPr/>
        </p:nvSpPr>
        <p:spPr bwMode="auto">
          <a:xfrm>
            <a:off x="5715000" y="4038600"/>
            <a:ext cx="1524000" cy="609600"/>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AU" sz="2000" dirty="0" smtClean="0">
                <a:solidFill>
                  <a:srgbClr val="FFFFFF"/>
                </a:solidFill>
                <a:effectLst>
                  <a:outerShdw blurRad="38100" dist="38100" dir="2700000" algn="tl">
                    <a:srgbClr val="000000">
                      <a:alpha val="43137"/>
                    </a:srgbClr>
                  </a:outerShdw>
                </a:effectLst>
              </a:rPr>
              <a:t>Entities</a:t>
            </a:r>
          </a:p>
        </p:txBody>
      </p:sp>
      <p:sp>
        <p:nvSpPr>
          <p:cNvPr id="25" name="Rounded Rectangle 24"/>
          <p:cNvSpPr/>
          <p:nvPr/>
        </p:nvSpPr>
        <p:spPr bwMode="auto">
          <a:xfrm>
            <a:off x="7315200" y="2667000"/>
            <a:ext cx="1524000" cy="1295400"/>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AU" sz="2000" dirty="0" smtClean="0">
                <a:solidFill>
                  <a:srgbClr val="FFFFFF"/>
                </a:solidFill>
                <a:effectLst>
                  <a:outerShdw blurRad="38100" dist="38100" dir="2700000" algn="tl">
                    <a:srgbClr val="000000">
                      <a:alpha val="43137"/>
                    </a:srgbClr>
                  </a:outerShdw>
                </a:effectLst>
              </a:rPr>
              <a:t>LINQ</a:t>
            </a:r>
          </a:p>
          <a:p>
            <a:pPr algn="ctr" defTabSz="914099"/>
            <a:r>
              <a:rPr lang="en-AU" sz="2000" dirty="0" smtClean="0">
                <a:solidFill>
                  <a:srgbClr val="FFFFFF"/>
                </a:solidFill>
                <a:effectLst>
                  <a:outerShdw blurRad="38100" dist="38100" dir="2700000" algn="tl">
                    <a:srgbClr val="000000">
                      <a:alpha val="43137"/>
                    </a:srgbClr>
                  </a:outerShdw>
                </a:effectLst>
              </a:rPr>
              <a:t>To Datasets</a:t>
            </a:r>
          </a:p>
        </p:txBody>
      </p:sp>
      <p:sp>
        <p:nvSpPr>
          <p:cNvPr id="26" name="Rounded Rectangle 25"/>
          <p:cNvSpPr/>
          <p:nvPr/>
        </p:nvSpPr>
        <p:spPr bwMode="auto">
          <a:xfrm>
            <a:off x="5715000" y="4724400"/>
            <a:ext cx="3124200" cy="609600"/>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AU" sz="2000" dirty="0" smtClean="0">
                <a:solidFill>
                  <a:srgbClr val="FFFFFF"/>
                </a:solidFill>
                <a:effectLst>
                  <a:outerShdw blurRad="38100" dist="38100" dir="2700000" algn="tl">
                    <a:srgbClr val="000000">
                      <a:alpha val="43137"/>
                    </a:srgbClr>
                  </a:outerShdw>
                </a:effectLst>
              </a:rPr>
              <a:t>ADO.NET Providers</a:t>
            </a:r>
          </a:p>
        </p:txBody>
      </p:sp>
      <p:sp>
        <p:nvSpPr>
          <p:cNvPr id="27" name="Rounded Rectangle 26"/>
          <p:cNvSpPr/>
          <p:nvPr/>
        </p:nvSpPr>
        <p:spPr bwMode="auto">
          <a:xfrm>
            <a:off x="7315200" y="4038600"/>
            <a:ext cx="1524000" cy="609600"/>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AU" sz="2000" dirty="0" smtClean="0">
                <a:solidFill>
                  <a:srgbClr val="FFFFFF"/>
                </a:solidFill>
                <a:effectLst>
                  <a:outerShdw blurRad="38100" dist="38100" dir="2700000" algn="tl">
                    <a:srgbClr val="000000">
                      <a:alpha val="43137"/>
                    </a:srgbClr>
                  </a:outerShdw>
                </a:effectLst>
              </a:rPr>
              <a:t>Datasets</a:t>
            </a:r>
          </a:p>
        </p:txBody>
      </p:sp>
      <p:grpSp>
        <p:nvGrpSpPr>
          <p:cNvPr id="4" name="Group 11"/>
          <p:cNvGrpSpPr/>
          <p:nvPr/>
        </p:nvGrpSpPr>
        <p:grpSpPr>
          <a:xfrm>
            <a:off x="8175582" y="88900"/>
            <a:ext cx="895436" cy="920016"/>
            <a:chOff x="6903986" y="4419600"/>
            <a:chExt cx="895436" cy="920016"/>
          </a:xfrm>
        </p:grpSpPr>
        <p:pic>
          <p:nvPicPr>
            <p:cNvPr id="13" name="Picture 2" descr="C:\Work\Katmai Marketing\PAG_icon library\PAG_icon library\Database blue.png"/>
            <p:cNvPicPr>
              <a:picLocks noChangeAspect="1" noChangeArrowheads="1"/>
            </p:cNvPicPr>
            <p:nvPr/>
          </p:nvPicPr>
          <p:blipFill>
            <a:blip r:embed="rId4"/>
            <a:srcRect/>
            <a:stretch>
              <a:fillRect/>
            </a:stretch>
          </p:blipFill>
          <p:spPr bwMode="auto">
            <a:xfrm>
              <a:off x="7086600" y="4419600"/>
              <a:ext cx="712822" cy="746692"/>
            </a:xfrm>
            <a:prstGeom prst="rect">
              <a:avLst/>
            </a:prstGeom>
            <a:noFill/>
            <a:ln w="9525">
              <a:noFill/>
              <a:miter lim="800000"/>
              <a:headEnd/>
              <a:tailEnd/>
            </a:ln>
          </p:spPr>
        </p:pic>
        <p:pic>
          <p:nvPicPr>
            <p:cNvPr id="14" name="Picture 3" descr="C:\Program Files\Microsoft Resource DVD Artwork\DVD_ART\Artwork_Imagery\HARDWARE_IMAGERY\Illustration - Misc Hardware\Windows Vista Illustration Icons\Application.png"/>
            <p:cNvPicPr>
              <a:picLocks noChangeAspect="1" noChangeArrowheads="1"/>
            </p:cNvPicPr>
            <p:nvPr/>
          </p:nvPicPr>
          <p:blipFill>
            <a:blip r:embed="rId5" cstate="print"/>
            <a:srcRect/>
            <a:stretch>
              <a:fillRect/>
            </a:stretch>
          </p:blipFill>
          <p:spPr bwMode="auto">
            <a:xfrm>
              <a:off x="6903986" y="4806216"/>
              <a:ext cx="533400" cy="533400"/>
            </a:xfrm>
            <a:prstGeom prst="rect">
              <a:avLst/>
            </a:prstGeom>
            <a:solidFill>
              <a:srgbClr val="FFFFFF">
                <a:shade val="85000"/>
              </a:srgbClr>
            </a:solidFill>
            <a:ln w="190500" cap="rnd">
              <a:no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prstMaterial="matte">
              <a:contourClr>
                <a:srgbClr val="C0C0C0"/>
              </a:contourClr>
            </a:sp3d>
          </p:spPr>
        </p:pic>
      </p:grpSp>
    </p:spTree>
  </p:cSld>
  <p:clrMapOvr>
    <a:masterClrMapping/>
  </p:clrMapOvr>
  <p:transition>
    <p:fad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64797"/>
          </a:xfrm>
        </p:spPr>
        <p:txBody>
          <a:bodyPr/>
          <a:lstStyle/>
          <a:p>
            <a:r>
              <a:rPr lang="en-US" dirty="0" smtClean="0"/>
              <a:t>ADO.NET Data Services</a:t>
            </a:r>
            <a:endParaRPr lang="en-US" sz="3600" dirty="0">
              <a:solidFill>
                <a:schemeClr val="tx2"/>
              </a:solidFill>
            </a:endParaRPr>
          </a:p>
        </p:txBody>
      </p:sp>
      <p:sp>
        <p:nvSpPr>
          <p:cNvPr id="3" name="Text Placeholder 2"/>
          <p:cNvSpPr>
            <a:spLocks noGrp="1"/>
          </p:cNvSpPr>
          <p:nvPr>
            <p:ph type="body" sz="quarter" idx="10"/>
          </p:nvPr>
        </p:nvSpPr>
        <p:spPr>
          <a:xfrm>
            <a:off x="381000" y="1828800"/>
            <a:ext cx="8382000" cy="3779496"/>
          </a:xfrm>
        </p:spPr>
        <p:txBody>
          <a:bodyPr/>
          <a:lstStyle/>
          <a:p>
            <a:pPr marL="342900" indent="-342900"/>
            <a:r>
              <a:rPr lang="zh-TW" altLang="en-US" sz="2400" smtClean="0"/>
              <a:t>透過延伸 </a:t>
            </a:r>
            <a:r>
              <a:rPr lang="en-US" sz="2400" smtClean="0"/>
              <a:t>ADO.NET</a:t>
            </a:r>
            <a:r>
              <a:rPr lang="zh-TW" altLang="en-US" sz="2400" smtClean="0"/>
              <a:t>，用更安全的方式讓資料以服務的型式提供</a:t>
            </a:r>
            <a:endParaRPr lang="en-US" sz="2400" dirty="0" smtClean="0"/>
          </a:p>
          <a:p>
            <a:pPr marL="342900" indent="-342900"/>
            <a:r>
              <a:rPr lang="zh-TW" altLang="en-US" sz="2400" smtClean="0"/>
              <a:t>透過 </a:t>
            </a:r>
            <a:r>
              <a:rPr lang="en-US" altLang="zh-TW" sz="2400" smtClean="0"/>
              <a:t>HTTP </a:t>
            </a:r>
            <a:r>
              <a:rPr lang="zh-TW" altLang="en-US" sz="2400" smtClean="0"/>
              <a:t>提供資源</a:t>
            </a:r>
            <a:endParaRPr lang="en-US" sz="2400" smtClean="0"/>
          </a:p>
          <a:p>
            <a:pPr marL="342900" indent="-342900"/>
            <a:r>
              <a:rPr lang="zh-TW" altLang="en-US" sz="2400" smtClean="0"/>
              <a:t>藉由 </a:t>
            </a:r>
            <a:r>
              <a:rPr lang="en-US" altLang="zh-TW" sz="2400" smtClean="0"/>
              <a:t>HTTP </a:t>
            </a:r>
            <a:r>
              <a:rPr lang="zh-TW" altLang="en-US" sz="2400" smtClean="0"/>
              <a:t>使用 </a:t>
            </a:r>
            <a:r>
              <a:rPr lang="en-US" altLang="zh-TW" sz="2400" smtClean="0"/>
              <a:t>URIs </a:t>
            </a:r>
            <a:r>
              <a:rPr lang="zh-TW" altLang="en-US" sz="2400" smtClean="0"/>
              <a:t>存取</a:t>
            </a:r>
            <a:r>
              <a:rPr lang="en-US" sz="2400" smtClean="0"/>
              <a:t>“</a:t>
            </a:r>
            <a:r>
              <a:rPr lang="zh-TW" altLang="en-US" sz="2400" smtClean="0"/>
              <a:t>資源</a:t>
            </a:r>
            <a:r>
              <a:rPr lang="en-US" sz="2400" smtClean="0"/>
              <a:t>”</a:t>
            </a:r>
            <a:endParaRPr lang="en-US" sz="2400" dirty="0" smtClean="0"/>
          </a:p>
          <a:p>
            <a:pPr marL="685800" lvl="1" indent="-342900"/>
            <a:r>
              <a:rPr lang="zh-TW" altLang="en-US" sz="2000" smtClean="0"/>
              <a:t>使用動詞</a:t>
            </a:r>
            <a:r>
              <a:rPr lang="en-US" sz="2000" smtClean="0"/>
              <a:t> </a:t>
            </a:r>
            <a:r>
              <a:rPr lang="en-US" sz="2000" dirty="0" smtClean="0"/>
              <a:t>(</a:t>
            </a:r>
            <a:r>
              <a:rPr lang="en-US" sz="2000" smtClean="0"/>
              <a:t>GET </a:t>
            </a:r>
            <a:r>
              <a:rPr lang="zh-TW" altLang="en-US" sz="2000" smtClean="0"/>
              <a:t>和</a:t>
            </a:r>
            <a:r>
              <a:rPr lang="en-US" sz="2000" smtClean="0"/>
              <a:t> </a:t>
            </a:r>
            <a:r>
              <a:rPr lang="en-US" sz="2000" dirty="0" smtClean="0"/>
              <a:t>POST)</a:t>
            </a:r>
          </a:p>
          <a:p>
            <a:pPr marL="342900" indent="-342900"/>
            <a:r>
              <a:rPr lang="zh-TW" altLang="en-US" sz="2400" smtClean="0"/>
              <a:t>提供</a:t>
            </a:r>
            <a:r>
              <a:rPr lang="en-US" sz="2400" smtClean="0"/>
              <a:t> CRUD </a:t>
            </a:r>
            <a:r>
              <a:rPr lang="zh-TW" altLang="en-US" sz="2400" smtClean="0"/>
              <a:t>操作</a:t>
            </a:r>
            <a:r>
              <a:rPr lang="en-US" sz="2400" smtClean="0"/>
              <a:t> </a:t>
            </a:r>
            <a:r>
              <a:rPr lang="en-US" sz="2400" dirty="0" smtClean="0"/>
              <a:t>(create, read, update, delete)</a:t>
            </a:r>
          </a:p>
          <a:p>
            <a:pPr marL="342900" indent="-342900"/>
            <a:r>
              <a:rPr lang="zh-TW" altLang="en-US" sz="2400" smtClean="0"/>
              <a:t>以 </a:t>
            </a:r>
            <a:r>
              <a:rPr lang="en-US" altLang="zh-TW" sz="2400" smtClean="0"/>
              <a:t>XML </a:t>
            </a:r>
            <a:r>
              <a:rPr lang="zh-TW" altLang="en-US" sz="2400" smtClean="0"/>
              <a:t>和 </a:t>
            </a:r>
            <a:r>
              <a:rPr lang="en-US" altLang="zh-TW" sz="2400" smtClean="0"/>
              <a:t>JSON </a:t>
            </a:r>
            <a:r>
              <a:rPr lang="zh-TW" altLang="en-US" sz="2400" smtClean="0"/>
              <a:t>格式提供結果</a:t>
            </a:r>
            <a:endParaRPr lang="en-US" sz="2400" dirty="0" smtClean="0"/>
          </a:p>
          <a:p>
            <a:pPr marL="342900" indent="-342900"/>
            <a:r>
              <a:rPr lang="zh-TW" altLang="en-US" sz="2400" smtClean="0"/>
              <a:t>使用</a:t>
            </a:r>
            <a:r>
              <a:rPr lang="en-US" sz="2400" smtClean="0"/>
              <a:t> REST-based </a:t>
            </a:r>
            <a:r>
              <a:rPr lang="zh-TW" altLang="en-US" sz="2400" smtClean="0"/>
              <a:t>存取模式</a:t>
            </a:r>
            <a:endParaRPr lang="en-US" sz="2400" dirty="0" smtClean="0"/>
          </a:p>
          <a:p>
            <a:pPr marL="342900" indent="-342900"/>
            <a:r>
              <a:rPr lang="zh-TW" altLang="en-US" sz="2400" smtClean="0"/>
              <a:t>以 </a:t>
            </a:r>
            <a:r>
              <a:rPr lang="en-US" sz="2400" smtClean="0"/>
              <a:t>Web </a:t>
            </a:r>
            <a:r>
              <a:rPr lang="zh-TW" altLang="en-US" sz="2400" smtClean="0"/>
              <a:t>概念整合商業邏輯</a:t>
            </a:r>
            <a:endParaRPr lang="en-US" sz="2400" dirty="0" smtClean="0"/>
          </a:p>
          <a:p>
            <a:pPr marL="685800" lvl="1" indent="-342900"/>
            <a:r>
              <a:rPr lang="zh-TW" altLang="en-US" sz="2000" smtClean="0"/>
              <a:t>分頁、排序 </a:t>
            </a:r>
            <a:r>
              <a:rPr lang="en-US" altLang="zh-TW" sz="2000" smtClean="0"/>
              <a:t>…</a:t>
            </a:r>
            <a:r>
              <a:rPr lang="zh-TW" altLang="en-US" sz="2000" smtClean="0"/>
              <a:t>等</a:t>
            </a:r>
            <a:endParaRPr lang="en-US" sz="2000" dirty="0" smtClean="0"/>
          </a:p>
        </p:txBody>
      </p:sp>
      <p:grpSp>
        <p:nvGrpSpPr>
          <p:cNvPr id="4" name="Group 4"/>
          <p:cNvGrpSpPr/>
          <p:nvPr/>
        </p:nvGrpSpPr>
        <p:grpSpPr>
          <a:xfrm>
            <a:off x="8175582" y="88900"/>
            <a:ext cx="895436" cy="920016"/>
            <a:chOff x="6903986" y="4419600"/>
            <a:chExt cx="895436" cy="920016"/>
          </a:xfrm>
        </p:grpSpPr>
        <p:pic>
          <p:nvPicPr>
            <p:cNvPr id="6" name="Picture 2" descr="C:\Work\Katmai Marketing\PAG_icon library\PAG_icon library\Database blue.png"/>
            <p:cNvPicPr>
              <a:picLocks noChangeAspect="1" noChangeArrowheads="1"/>
            </p:cNvPicPr>
            <p:nvPr/>
          </p:nvPicPr>
          <p:blipFill>
            <a:blip r:embed="rId3"/>
            <a:srcRect/>
            <a:stretch>
              <a:fillRect/>
            </a:stretch>
          </p:blipFill>
          <p:spPr bwMode="auto">
            <a:xfrm>
              <a:off x="7086600" y="4419600"/>
              <a:ext cx="712822" cy="746692"/>
            </a:xfrm>
            <a:prstGeom prst="rect">
              <a:avLst/>
            </a:prstGeom>
            <a:noFill/>
            <a:ln w="9525">
              <a:noFill/>
              <a:miter lim="800000"/>
              <a:headEnd/>
              <a:tailEnd/>
            </a:ln>
          </p:spPr>
        </p:pic>
        <p:pic>
          <p:nvPicPr>
            <p:cNvPr id="7" name="Picture 3" descr="C:\Program Files\Microsoft Resource DVD Artwork\DVD_ART\Artwork_Imagery\HARDWARE_IMAGERY\Illustration - Misc Hardware\Windows Vista Illustration Icons\Application.png"/>
            <p:cNvPicPr>
              <a:picLocks noChangeAspect="1" noChangeArrowheads="1"/>
            </p:cNvPicPr>
            <p:nvPr/>
          </p:nvPicPr>
          <p:blipFill>
            <a:blip r:embed="rId4" cstate="print"/>
            <a:srcRect/>
            <a:stretch>
              <a:fillRect/>
            </a:stretch>
          </p:blipFill>
          <p:spPr bwMode="auto">
            <a:xfrm>
              <a:off x="6903986" y="4806216"/>
              <a:ext cx="533400" cy="533400"/>
            </a:xfrm>
            <a:prstGeom prst="rect">
              <a:avLst/>
            </a:prstGeom>
            <a:solidFill>
              <a:srgbClr val="FFFFFF">
                <a:shade val="85000"/>
              </a:srgbClr>
            </a:solidFill>
            <a:ln w="190500" cap="rnd">
              <a:no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prstMaterial="matte">
              <a:contourClr>
                <a:srgbClr val="C0C0C0"/>
              </a:contourClr>
            </a:sp3d>
          </p:spPr>
        </p:pic>
      </p:gr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多樣的資料類型</a:t>
            </a:r>
            <a:endParaRPr lang="zh-TW" altLang="en-US" dirty="0"/>
          </a:p>
        </p:txBody>
      </p:sp>
      <p:grpSp>
        <p:nvGrpSpPr>
          <p:cNvPr id="4" name="Group 43"/>
          <p:cNvGrpSpPr>
            <a:grpSpLocks/>
          </p:cNvGrpSpPr>
          <p:nvPr/>
        </p:nvGrpSpPr>
        <p:grpSpPr bwMode="auto">
          <a:xfrm>
            <a:off x="7924800" y="129540"/>
            <a:ext cx="1062691" cy="1089660"/>
            <a:chOff x="8763000" y="4876800"/>
            <a:chExt cx="1143000" cy="1152525"/>
          </a:xfrm>
        </p:grpSpPr>
        <p:grpSp>
          <p:nvGrpSpPr>
            <p:cNvPr id="5" name="Group 42"/>
            <p:cNvGrpSpPr>
              <a:grpSpLocks/>
            </p:cNvGrpSpPr>
            <p:nvPr/>
          </p:nvGrpSpPr>
          <p:grpSpPr bwMode="auto">
            <a:xfrm>
              <a:off x="8763000" y="4876800"/>
              <a:ext cx="960437" cy="1152525"/>
              <a:chOff x="9372600" y="4876800"/>
              <a:chExt cx="960437" cy="1152525"/>
            </a:xfrm>
          </p:grpSpPr>
          <p:pic>
            <p:nvPicPr>
              <p:cNvPr id="7" name="Picture 27" descr="xml doc illustration icon"/>
              <p:cNvPicPr>
                <a:picLocks noChangeAspect="1" noChangeArrowheads="1"/>
              </p:cNvPicPr>
              <p:nvPr/>
            </p:nvPicPr>
            <p:blipFill>
              <a:blip r:embed="rId2" cstate="print"/>
              <a:srcRect/>
              <a:stretch>
                <a:fillRect/>
              </a:stretch>
            </p:blipFill>
            <p:spPr bwMode="auto">
              <a:xfrm>
                <a:off x="9906000" y="4876800"/>
                <a:ext cx="427037" cy="493712"/>
              </a:xfrm>
              <a:prstGeom prst="rect">
                <a:avLst/>
              </a:prstGeom>
              <a:noFill/>
              <a:ln w="9525">
                <a:noFill/>
                <a:miter lim="800000"/>
                <a:headEnd/>
                <a:tailEnd/>
              </a:ln>
            </p:spPr>
          </p:pic>
          <p:pic>
            <p:nvPicPr>
              <p:cNvPr id="8" name="Picture 29" descr="XP icon my documents"/>
              <p:cNvPicPr>
                <a:picLocks noChangeAspect="1" noChangeArrowheads="1"/>
              </p:cNvPicPr>
              <p:nvPr/>
            </p:nvPicPr>
            <p:blipFill>
              <a:blip r:embed="rId3"/>
              <a:srcRect/>
              <a:stretch>
                <a:fillRect/>
              </a:stretch>
            </p:blipFill>
            <p:spPr bwMode="auto">
              <a:xfrm>
                <a:off x="9753600" y="5410200"/>
                <a:ext cx="554038" cy="619125"/>
              </a:xfrm>
              <a:prstGeom prst="rect">
                <a:avLst/>
              </a:prstGeom>
              <a:noFill/>
              <a:ln w="9525">
                <a:noFill/>
                <a:miter lim="800000"/>
                <a:headEnd/>
                <a:tailEnd/>
              </a:ln>
            </p:spPr>
          </p:pic>
          <p:pic>
            <p:nvPicPr>
              <p:cNvPr id="9" name="Picture 31" descr="my-photos"/>
              <p:cNvPicPr>
                <a:picLocks noChangeAspect="1" noChangeArrowheads="1"/>
              </p:cNvPicPr>
              <p:nvPr/>
            </p:nvPicPr>
            <p:blipFill>
              <a:blip r:embed="rId4" cstate="print"/>
              <a:srcRect/>
              <a:stretch>
                <a:fillRect/>
              </a:stretch>
            </p:blipFill>
            <p:spPr bwMode="auto">
              <a:xfrm>
                <a:off x="9372600" y="5105400"/>
                <a:ext cx="641350" cy="568325"/>
              </a:xfrm>
              <a:prstGeom prst="rect">
                <a:avLst/>
              </a:prstGeom>
              <a:noFill/>
              <a:ln w="9525">
                <a:noFill/>
                <a:miter lim="800000"/>
                <a:headEnd/>
                <a:tailEnd/>
              </a:ln>
            </p:spPr>
          </p:pic>
        </p:grpSp>
        <p:pic>
          <p:nvPicPr>
            <p:cNvPr id="6" name="Picture 9" descr="C:\Program Files\Microsoft Resource DVD Artwork\DVD_ART\Artwork_Imagery\HARDWARE_IMAGERY\Illustration - Misc Hardware\Windows Vista Illustration Icons\Internet.png"/>
            <p:cNvPicPr>
              <a:picLocks noChangeAspect="1" noChangeArrowheads="1"/>
            </p:cNvPicPr>
            <p:nvPr/>
          </p:nvPicPr>
          <p:blipFill>
            <a:blip r:embed="rId5" cstate="print"/>
            <a:srcRect/>
            <a:stretch>
              <a:fillRect/>
            </a:stretch>
          </p:blipFill>
          <p:spPr bwMode="auto">
            <a:xfrm>
              <a:off x="9372600" y="5181600"/>
              <a:ext cx="533400" cy="485775"/>
            </a:xfrm>
            <a:prstGeom prst="rect">
              <a:avLst/>
            </a:prstGeom>
            <a:noFill/>
            <a:ln w="9525">
              <a:noFill/>
              <a:miter lim="800000"/>
              <a:headEnd/>
              <a:tailEnd/>
            </a:ln>
          </p:spPr>
        </p:pic>
      </p:grpSp>
      <p:sp>
        <p:nvSpPr>
          <p:cNvPr id="10" name="Up Arrow 19"/>
          <p:cNvSpPr/>
          <p:nvPr/>
        </p:nvSpPr>
        <p:spPr bwMode="auto">
          <a:xfrm rot="5400000">
            <a:off x="4227752" y="1420605"/>
            <a:ext cx="1245845" cy="1576251"/>
          </a:xfrm>
          <a:prstGeom prst="upArrow">
            <a:avLst/>
          </a:prstGeom>
          <a:gradFill>
            <a:gsLst>
              <a:gs pos="0">
                <a:schemeClr val="accent1">
                  <a:alpha val="0"/>
                </a:schemeClr>
              </a:gs>
              <a:gs pos="42000">
                <a:schemeClr val="accent1">
                  <a:lumMod val="75000"/>
                  <a:alpha val="49000"/>
                </a:schemeClr>
              </a:gs>
              <a:gs pos="70000">
                <a:schemeClr val="accent1">
                  <a:lumMod val="75000"/>
                  <a:alpha val="51000"/>
                </a:schemeClr>
              </a:gs>
              <a:gs pos="99000">
                <a:schemeClr val="accent1">
                  <a:alpha val="91000"/>
                </a:schemeClr>
              </a:gs>
            </a:gsLst>
            <a:lin ang="16200000" scaled="0"/>
          </a:gradFill>
          <a:ln>
            <a:gradFill>
              <a:gsLst>
                <a:gs pos="0">
                  <a:schemeClr val="accent1">
                    <a:tint val="66000"/>
                    <a:satMod val="160000"/>
                    <a:alpha val="0"/>
                  </a:schemeClr>
                </a:gs>
                <a:gs pos="50000">
                  <a:schemeClr val="accent1">
                    <a:tint val="44500"/>
                    <a:satMod val="160000"/>
                    <a:alpha val="52000"/>
                  </a:schemeClr>
                </a:gs>
                <a:gs pos="100000">
                  <a:schemeClr val="accent1">
                    <a:tint val="23500"/>
                    <a:satMod val="160000"/>
                  </a:schemeClr>
                </a:gs>
              </a:gsLst>
              <a:lin ang="16200000" scaled="0"/>
            </a:gradFill>
            <a:headEnd type="none" w="med" len="med"/>
            <a:tailEnd type="none" w="med" len="med"/>
          </a:ln>
          <a:effectLst>
            <a:outerShdw blurRad="330200" dist="38100" dir="10800000" algn="r" rotWithShape="0">
              <a:schemeClr val="accent1">
                <a:lumMod val="50000"/>
                <a:alpha val="29000"/>
              </a:schemeClr>
            </a:outerShdw>
          </a:effectLst>
          <a:scene3d>
            <a:camera prst="orthographicFront" fov="0">
              <a:rot lat="0" lon="0" rev="0"/>
            </a:camera>
            <a:lightRig rig="glow" dir="t">
              <a:rot lat="0" lon="0" rev="6360000"/>
            </a:lightRig>
          </a:scene3d>
          <a:sp3d prstMaterial="flat">
            <a:contourClr>
              <a:schemeClr val="accent1">
                <a:satMod val="300000"/>
              </a:schemeClr>
            </a:contourClr>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defRPr/>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
        <p:nvSpPr>
          <p:cNvPr id="11" name="Rectangle 18"/>
          <p:cNvSpPr>
            <a:spLocks/>
          </p:cNvSpPr>
          <p:nvPr/>
        </p:nvSpPr>
        <p:spPr bwMode="auto">
          <a:xfrm>
            <a:off x="5638800" y="1460833"/>
            <a:ext cx="4037013" cy="1495794"/>
          </a:xfrm>
          <a:prstGeom prst="rect">
            <a:avLst/>
          </a:prstGeom>
          <a:noFill/>
          <a:ln w="9525">
            <a:noFill/>
            <a:miter lim="800000"/>
            <a:headEnd/>
            <a:tailEnd/>
          </a:ln>
        </p:spPr>
        <p:txBody>
          <a:bodyPr wrap="square" lIns="0" tIns="0" rIns="0" bIns="0">
            <a:spAutoFit/>
          </a:bodyPr>
          <a:lstStyle/>
          <a:p>
            <a:pPr marL="282575" indent="-282575" defTabSz="912813">
              <a:lnSpc>
                <a:spcPct val="90000"/>
              </a:lnSpc>
              <a:spcBef>
                <a:spcPct val="20000"/>
              </a:spcBef>
              <a:buSzPct val="80000"/>
              <a:buBlip>
                <a:blip r:embed="rId6"/>
              </a:buBlip>
              <a:defRPr/>
            </a:pPr>
            <a:r>
              <a:rPr lang="zh-TW" altLang="en-US" sz="2000" dirty="0" smtClean="0">
                <a:latin typeface="Segoe"/>
                <a:ea typeface="微軟正黑體" pitchFamily="34" charset="-120"/>
              </a:rPr>
              <a:t>空間資訊</a:t>
            </a:r>
            <a:endParaRPr lang="en-US" sz="2000" dirty="0" smtClean="0">
              <a:latin typeface="Segoe"/>
              <a:ea typeface="微軟正黑體" pitchFamily="34" charset="-120"/>
            </a:endParaRPr>
          </a:p>
          <a:p>
            <a:pPr marL="574675" lvl="2" indent="-287338" defTabSz="912813">
              <a:lnSpc>
                <a:spcPct val="90000"/>
              </a:lnSpc>
              <a:spcBef>
                <a:spcPct val="20000"/>
              </a:spcBef>
              <a:buSzPct val="80000"/>
              <a:buBlip>
                <a:blip r:embed="rId6"/>
              </a:buBlip>
              <a:defRPr/>
            </a:pPr>
            <a:r>
              <a:rPr lang="en-US" dirty="0" smtClean="0">
                <a:ea typeface="微軟正黑體" pitchFamily="34" charset="-120"/>
              </a:rPr>
              <a:t>Geometry </a:t>
            </a:r>
            <a:r>
              <a:rPr lang="zh-TW" altLang="en-US" dirty="0" smtClean="0">
                <a:ea typeface="微軟正黑體" pitchFamily="34" charset="-120"/>
              </a:rPr>
              <a:t>資料型態</a:t>
            </a:r>
            <a:endParaRPr lang="en-US" dirty="0" smtClean="0">
              <a:ea typeface="微軟正黑體" pitchFamily="34" charset="-120"/>
            </a:endParaRPr>
          </a:p>
          <a:p>
            <a:pPr marL="574675" lvl="2" indent="-287338" defTabSz="912813">
              <a:lnSpc>
                <a:spcPct val="90000"/>
              </a:lnSpc>
              <a:spcBef>
                <a:spcPct val="20000"/>
              </a:spcBef>
              <a:buSzPct val="80000"/>
              <a:buBlip>
                <a:blip r:embed="rId6"/>
              </a:buBlip>
              <a:defRPr/>
            </a:pPr>
            <a:r>
              <a:rPr lang="en-US" dirty="0" smtClean="0">
                <a:ea typeface="微軟正黑體" pitchFamily="34" charset="-120"/>
              </a:rPr>
              <a:t>Geography </a:t>
            </a:r>
            <a:r>
              <a:rPr lang="zh-TW" altLang="en-US" dirty="0" smtClean="0">
                <a:ea typeface="微軟正黑體" pitchFamily="34" charset="-120"/>
              </a:rPr>
              <a:t>資料型態</a:t>
            </a:r>
            <a:endParaRPr lang="en-US" dirty="0" smtClean="0">
              <a:ea typeface="微軟正黑體" pitchFamily="34" charset="-120"/>
            </a:endParaRPr>
          </a:p>
          <a:p>
            <a:pPr marL="574675" lvl="2" indent="-287338" defTabSz="912813">
              <a:lnSpc>
                <a:spcPct val="90000"/>
              </a:lnSpc>
              <a:spcBef>
                <a:spcPct val="20000"/>
              </a:spcBef>
              <a:buSzPct val="80000"/>
              <a:buBlip>
                <a:blip r:embed="rId6"/>
              </a:buBlip>
              <a:defRPr/>
            </a:pPr>
            <a:r>
              <a:rPr lang="zh-TW" altLang="en-US" dirty="0" smtClean="0">
                <a:ea typeface="微軟正黑體" pitchFamily="34" charset="-120"/>
              </a:rPr>
              <a:t>空間函數</a:t>
            </a:r>
            <a:endParaRPr lang="en-US" dirty="0" smtClean="0">
              <a:ea typeface="微軟正黑體" pitchFamily="34" charset="-120"/>
            </a:endParaRPr>
          </a:p>
          <a:p>
            <a:pPr marL="574675" lvl="2" indent="-287338" defTabSz="912813">
              <a:lnSpc>
                <a:spcPct val="90000"/>
              </a:lnSpc>
              <a:spcBef>
                <a:spcPct val="20000"/>
              </a:spcBef>
              <a:buSzPct val="80000"/>
              <a:buBlip>
                <a:blip r:embed="rId6"/>
              </a:buBlip>
              <a:defRPr/>
            </a:pPr>
            <a:r>
              <a:rPr lang="zh-TW" altLang="en-US" dirty="0" smtClean="0">
                <a:latin typeface="Segoe"/>
                <a:ea typeface="微軟正黑體" pitchFamily="34" charset="-120"/>
              </a:rPr>
              <a:t>空間索引</a:t>
            </a:r>
            <a:r>
              <a:rPr lang="en-US" dirty="0" smtClean="0">
                <a:latin typeface="Segoe"/>
                <a:ea typeface="微軟正黑體" pitchFamily="34" charset="-120"/>
              </a:rPr>
              <a:t> </a:t>
            </a:r>
            <a:endParaRPr lang="en-US" dirty="0">
              <a:latin typeface="Segoe"/>
              <a:ea typeface="微軟正黑體" pitchFamily="34" charset="-120"/>
            </a:endParaRPr>
          </a:p>
        </p:txBody>
      </p:sp>
      <p:sp>
        <p:nvSpPr>
          <p:cNvPr id="12" name="Rectangle 21"/>
          <p:cNvSpPr/>
          <p:nvPr/>
        </p:nvSpPr>
        <p:spPr>
          <a:xfrm>
            <a:off x="381000" y="2545795"/>
            <a:ext cx="3429000" cy="313932"/>
          </a:xfrm>
          <a:prstGeom prst="rect">
            <a:avLst/>
          </a:prstGeom>
        </p:spPr>
        <p:txBody>
          <a:bodyPr wrap="square">
            <a:spAutoFit/>
          </a:bodyPr>
          <a:lstStyle/>
          <a:p>
            <a:pPr defTabSz="912813" eaLnBrk="1" hangingPunct="1">
              <a:lnSpc>
                <a:spcPct val="90000"/>
              </a:lnSpc>
              <a:spcBef>
                <a:spcPct val="20000"/>
              </a:spcBef>
              <a:buSzPct val="80000"/>
              <a:defRPr/>
            </a:pPr>
            <a:r>
              <a:rPr lang="zh-TW" altLang="en-US" sz="1600" smtClean="0">
                <a:latin typeface="Segoe"/>
              </a:rPr>
              <a:t>空間位置資訊變得越來越重要</a:t>
            </a:r>
            <a:endParaRPr lang="en-US" sz="1600" dirty="0" smtClean="0">
              <a:latin typeface="Segoe"/>
            </a:endParaRPr>
          </a:p>
        </p:txBody>
      </p:sp>
      <p:sp>
        <p:nvSpPr>
          <p:cNvPr id="13" name="Rectangle 22"/>
          <p:cNvSpPr/>
          <p:nvPr/>
        </p:nvSpPr>
        <p:spPr>
          <a:xfrm>
            <a:off x="381000" y="6297884"/>
            <a:ext cx="3415937" cy="313932"/>
          </a:xfrm>
          <a:prstGeom prst="rect">
            <a:avLst/>
          </a:prstGeom>
        </p:spPr>
        <p:txBody>
          <a:bodyPr wrap="square">
            <a:spAutoFit/>
          </a:bodyPr>
          <a:lstStyle/>
          <a:p>
            <a:pPr defTabSz="912813">
              <a:lnSpc>
                <a:spcPct val="90000"/>
              </a:lnSpc>
              <a:spcBef>
                <a:spcPct val="20000"/>
              </a:spcBef>
              <a:buSzPct val="80000"/>
              <a:defRPr/>
            </a:pPr>
            <a:r>
              <a:rPr lang="zh-TW" altLang="en-US" sz="1600" smtClean="0">
                <a:latin typeface="Segoe"/>
              </a:rPr>
              <a:t>複雜的應用程式需求</a:t>
            </a:r>
            <a:endParaRPr lang="en-US" sz="1600" dirty="0" smtClean="0">
              <a:latin typeface="Segoe"/>
            </a:endParaRPr>
          </a:p>
        </p:txBody>
      </p:sp>
      <p:sp>
        <p:nvSpPr>
          <p:cNvPr id="14" name="Rectangle 30"/>
          <p:cNvSpPr/>
          <p:nvPr/>
        </p:nvSpPr>
        <p:spPr>
          <a:xfrm>
            <a:off x="5647509" y="3357148"/>
            <a:ext cx="4037013" cy="886397"/>
          </a:xfrm>
          <a:prstGeom prst="rect">
            <a:avLst/>
          </a:prstGeom>
          <a:noFill/>
          <a:ln w="9525">
            <a:noFill/>
            <a:miter lim="800000"/>
            <a:headEnd/>
            <a:tailEnd/>
          </a:ln>
        </p:spPr>
        <p:txBody>
          <a:bodyPr wrap="square" lIns="0" tIns="0" rIns="0" bIns="0">
            <a:spAutoFit/>
          </a:bodyPr>
          <a:lstStyle/>
          <a:p>
            <a:pPr marL="282575" indent="-282575" defTabSz="912813">
              <a:lnSpc>
                <a:spcPct val="90000"/>
              </a:lnSpc>
              <a:spcBef>
                <a:spcPct val="20000"/>
              </a:spcBef>
              <a:buSzPct val="80000"/>
              <a:buBlip>
                <a:blip r:embed="rId6"/>
              </a:buBlip>
              <a:defRPr/>
            </a:pPr>
            <a:r>
              <a:rPr lang="zh-TW" altLang="en-US" sz="2000" dirty="0" smtClean="0">
                <a:latin typeface="Segoe"/>
                <a:ea typeface="微軟正黑體" pitchFamily="34" charset="-120"/>
              </a:rPr>
              <a:t>沒有結構的資訊</a:t>
            </a:r>
            <a:endParaRPr lang="en-US" sz="2000" dirty="0" smtClean="0">
              <a:latin typeface="Segoe"/>
              <a:ea typeface="微軟正黑體" pitchFamily="34" charset="-120"/>
            </a:endParaRPr>
          </a:p>
          <a:p>
            <a:pPr marL="574675" lvl="2" indent="-287338" defTabSz="912813">
              <a:lnSpc>
                <a:spcPct val="90000"/>
              </a:lnSpc>
              <a:spcBef>
                <a:spcPct val="20000"/>
              </a:spcBef>
              <a:buSzPct val="80000"/>
              <a:buBlip>
                <a:blip r:embed="rId6"/>
              </a:buBlip>
              <a:defRPr/>
            </a:pPr>
            <a:r>
              <a:rPr lang="en-US" dirty="0" smtClean="0">
                <a:latin typeface="Segoe"/>
                <a:ea typeface="微軟正黑體" pitchFamily="34" charset="-120"/>
              </a:rPr>
              <a:t>FILESTREAM</a:t>
            </a:r>
          </a:p>
          <a:p>
            <a:pPr marL="574675" lvl="2" indent="-287338" defTabSz="912813">
              <a:lnSpc>
                <a:spcPct val="90000"/>
              </a:lnSpc>
              <a:spcBef>
                <a:spcPct val="20000"/>
              </a:spcBef>
              <a:buSzPct val="80000"/>
              <a:buBlip>
                <a:blip r:embed="rId6"/>
              </a:buBlip>
              <a:defRPr/>
            </a:pPr>
            <a:r>
              <a:rPr lang="zh-TW" altLang="en-US" dirty="0" smtClean="0">
                <a:latin typeface="Segoe"/>
                <a:ea typeface="微軟正黑體" pitchFamily="34" charset="-120"/>
              </a:rPr>
              <a:t>整合的全文檢索</a:t>
            </a:r>
            <a:endParaRPr lang="en-US" dirty="0" smtClean="0">
              <a:latin typeface="Segoe"/>
              <a:ea typeface="微軟正黑體" pitchFamily="34" charset="-120"/>
            </a:endParaRPr>
          </a:p>
        </p:txBody>
      </p:sp>
      <p:sp>
        <p:nvSpPr>
          <p:cNvPr id="15" name="Rectangle 31"/>
          <p:cNvSpPr/>
          <p:nvPr/>
        </p:nvSpPr>
        <p:spPr>
          <a:xfrm>
            <a:off x="5638800" y="4800600"/>
            <a:ext cx="3352800" cy="1994392"/>
          </a:xfrm>
          <a:prstGeom prst="rect">
            <a:avLst/>
          </a:prstGeom>
          <a:noFill/>
          <a:ln w="9525">
            <a:noFill/>
            <a:miter lim="800000"/>
            <a:headEnd/>
            <a:tailEnd/>
          </a:ln>
        </p:spPr>
        <p:txBody>
          <a:bodyPr wrap="square" lIns="0" tIns="0" rIns="0" bIns="0">
            <a:spAutoFit/>
          </a:bodyPr>
          <a:lstStyle/>
          <a:p>
            <a:pPr marL="282575" indent="-282575" defTabSz="912813">
              <a:lnSpc>
                <a:spcPct val="90000"/>
              </a:lnSpc>
              <a:spcBef>
                <a:spcPct val="20000"/>
              </a:spcBef>
              <a:buSzPct val="80000"/>
              <a:buBlip>
                <a:blip r:embed="rId6"/>
              </a:buBlip>
              <a:defRPr/>
            </a:pPr>
            <a:r>
              <a:rPr lang="zh-TW" altLang="en-US" sz="2000" dirty="0" smtClean="0">
                <a:latin typeface="Segoe"/>
                <a:ea typeface="微軟正黑體" pitchFamily="34" charset="-120"/>
              </a:rPr>
              <a:t>關聯式資訊</a:t>
            </a:r>
            <a:endParaRPr lang="en-US" sz="2000" dirty="0" smtClean="0">
              <a:latin typeface="Segoe"/>
              <a:ea typeface="微軟正黑體" pitchFamily="34" charset="-120"/>
            </a:endParaRPr>
          </a:p>
          <a:p>
            <a:pPr marL="574675" lvl="2" indent="-287338" defTabSz="912813">
              <a:lnSpc>
                <a:spcPct val="90000"/>
              </a:lnSpc>
              <a:spcBef>
                <a:spcPct val="20000"/>
              </a:spcBef>
              <a:buSzPct val="80000"/>
              <a:buBlip>
                <a:blip r:embed="rId6"/>
              </a:buBlip>
              <a:defRPr/>
            </a:pPr>
            <a:r>
              <a:rPr lang="zh-TW" altLang="en-US" dirty="0" smtClean="0">
                <a:latin typeface="Segoe"/>
                <a:ea typeface="微軟正黑體" pitchFamily="34" charset="-120"/>
              </a:rPr>
              <a:t>疏鬆資料行</a:t>
            </a:r>
            <a:r>
              <a:rPr lang="en-US" altLang="zh-TW" dirty="0" smtClean="0">
                <a:latin typeface="Segoe"/>
                <a:ea typeface="微軟正黑體" pitchFamily="34" charset="-120"/>
              </a:rPr>
              <a:t>(</a:t>
            </a:r>
            <a:r>
              <a:rPr lang="en-US" dirty="0" smtClean="0">
                <a:latin typeface="Segoe"/>
                <a:ea typeface="微軟正黑體" pitchFamily="34" charset="-120"/>
              </a:rPr>
              <a:t>Sparse columns</a:t>
            </a:r>
            <a:r>
              <a:rPr lang="en-US" altLang="zh-TW" dirty="0" smtClean="0">
                <a:latin typeface="Segoe"/>
                <a:ea typeface="微軟正黑體" pitchFamily="34" charset="-120"/>
              </a:rPr>
              <a:t>)</a:t>
            </a:r>
            <a:endParaRPr lang="en-US" dirty="0" smtClean="0">
              <a:latin typeface="Segoe"/>
              <a:ea typeface="微軟正黑體" pitchFamily="34" charset="-120"/>
            </a:endParaRPr>
          </a:p>
          <a:p>
            <a:pPr marL="574675" lvl="2" indent="-287338" defTabSz="912813">
              <a:lnSpc>
                <a:spcPct val="90000"/>
              </a:lnSpc>
              <a:spcBef>
                <a:spcPct val="20000"/>
              </a:spcBef>
              <a:buSzPct val="80000"/>
              <a:buBlip>
                <a:blip r:embed="rId6"/>
              </a:buBlip>
              <a:defRPr/>
            </a:pPr>
            <a:r>
              <a:rPr lang="zh-TW" altLang="en-US" dirty="0" smtClean="0">
                <a:latin typeface="Segoe"/>
                <a:ea typeface="微軟正黑體" pitchFamily="34" charset="-120"/>
              </a:rPr>
              <a:t>篩選索引</a:t>
            </a:r>
            <a:r>
              <a:rPr lang="en-US" altLang="zh-TW" dirty="0" smtClean="0">
                <a:latin typeface="Segoe"/>
                <a:ea typeface="微軟正黑體" pitchFamily="34" charset="-120"/>
              </a:rPr>
              <a:t>(</a:t>
            </a:r>
            <a:r>
              <a:rPr lang="en-US" dirty="0" smtClean="0">
                <a:latin typeface="Segoe"/>
                <a:ea typeface="微軟正黑體" pitchFamily="34" charset="-120"/>
              </a:rPr>
              <a:t>Filtered indexes</a:t>
            </a:r>
            <a:r>
              <a:rPr lang="en-US" altLang="zh-TW" dirty="0" smtClean="0">
                <a:latin typeface="Segoe"/>
                <a:ea typeface="微軟正黑體" pitchFamily="34" charset="-120"/>
              </a:rPr>
              <a:t>)</a:t>
            </a:r>
            <a:endParaRPr lang="en-US" dirty="0" smtClean="0">
              <a:latin typeface="Segoe"/>
              <a:ea typeface="微軟正黑體" pitchFamily="34" charset="-120"/>
            </a:endParaRPr>
          </a:p>
          <a:p>
            <a:pPr marL="574675" lvl="2" indent="-287338" defTabSz="912813">
              <a:lnSpc>
                <a:spcPct val="90000"/>
              </a:lnSpc>
              <a:spcBef>
                <a:spcPct val="20000"/>
              </a:spcBef>
              <a:buSzPct val="80000"/>
              <a:buBlip>
                <a:blip r:embed="rId6"/>
              </a:buBlip>
              <a:defRPr/>
            </a:pPr>
            <a:r>
              <a:rPr lang="zh-TW" altLang="en-US" dirty="0" smtClean="0">
                <a:latin typeface="Segoe"/>
                <a:ea typeface="微軟正黑體" pitchFamily="34" charset="-120"/>
              </a:rPr>
              <a:t>階層</a:t>
            </a:r>
            <a:endParaRPr lang="en-US" dirty="0" smtClean="0">
              <a:latin typeface="Segoe"/>
              <a:ea typeface="微軟正黑體" pitchFamily="34" charset="-120"/>
            </a:endParaRPr>
          </a:p>
          <a:p>
            <a:pPr marL="574675" lvl="2" indent="-287338" defTabSz="912813">
              <a:lnSpc>
                <a:spcPct val="90000"/>
              </a:lnSpc>
              <a:spcBef>
                <a:spcPct val="20000"/>
              </a:spcBef>
              <a:buSzPct val="80000"/>
              <a:buBlip>
                <a:blip r:embed="rId6"/>
              </a:buBlip>
              <a:defRPr/>
            </a:pPr>
            <a:r>
              <a:rPr lang="zh-TW" altLang="en-US" dirty="0" smtClean="0">
                <a:latin typeface="Segoe"/>
                <a:ea typeface="微軟正黑體" pitchFamily="34" charset="-120"/>
              </a:rPr>
              <a:t>大型使用者自訂資料型態</a:t>
            </a:r>
            <a:r>
              <a:rPr lang="en-US" altLang="zh-TW" dirty="0" smtClean="0">
                <a:latin typeface="Segoe"/>
                <a:ea typeface="微軟正黑體" pitchFamily="34" charset="-120"/>
              </a:rPr>
              <a:t>(</a:t>
            </a:r>
            <a:r>
              <a:rPr lang="en-US" dirty="0" smtClean="0">
                <a:latin typeface="Segoe"/>
                <a:ea typeface="微軟正黑體" pitchFamily="34" charset="-120"/>
              </a:rPr>
              <a:t>UDT</a:t>
            </a:r>
            <a:r>
              <a:rPr lang="en-US" altLang="zh-TW" dirty="0" smtClean="0">
                <a:latin typeface="Segoe"/>
                <a:ea typeface="微軟正黑體" pitchFamily="34" charset="-120"/>
              </a:rPr>
              <a:t>)</a:t>
            </a:r>
            <a:endParaRPr lang="en-US" dirty="0" smtClean="0">
              <a:latin typeface="Segoe"/>
              <a:ea typeface="微軟正黑體" pitchFamily="34" charset="-120"/>
            </a:endParaRPr>
          </a:p>
        </p:txBody>
      </p:sp>
      <p:sp>
        <p:nvSpPr>
          <p:cNvPr id="16" name="Up Arrow 32"/>
          <p:cNvSpPr/>
          <p:nvPr/>
        </p:nvSpPr>
        <p:spPr bwMode="auto">
          <a:xfrm rot="5400000">
            <a:off x="4227752" y="4970810"/>
            <a:ext cx="1245845" cy="1576251"/>
          </a:xfrm>
          <a:prstGeom prst="upArrow">
            <a:avLst/>
          </a:prstGeom>
          <a:gradFill>
            <a:gsLst>
              <a:gs pos="0">
                <a:schemeClr val="accent1">
                  <a:alpha val="0"/>
                </a:schemeClr>
              </a:gs>
              <a:gs pos="42000">
                <a:schemeClr val="accent1">
                  <a:lumMod val="75000"/>
                  <a:alpha val="49000"/>
                </a:schemeClr>
              </a:gs>
              <a:gs pos="70000">
                <a:schemeClr val="accent1">
                  <a:lumMod val="75000"/>
                  <a:alpha val="51000"/>
                </a:schemeClr>
              </a:gs>
              <a:gs pos="99000">
                <a:schemeClr val="accent1">
                  <a:alpha val="91000"/>
                </a:schemeClr>
              </a:gs>
            </a:gsLst>
            <a:lin ang="16200000" scaled="0"/>
          </a:gradFill>
          <a:ln>
            <a:gradFill>
              <a:gsLst>
                <a:gs pos="0">
                  <a:schemeClr val="accent1">
                    <a:tint val="66000"/>
                    <a:satMod val="160000"/>
                    <a:alpha val="0"/>
                  </a:schemeClr>
                </a:gs>
                <a:gs pos="50000">
                  <a:schemeClr val="accent1">
                    <a:tint val="44500"/>
                    <a:satMod val="160000"/>
                    <a:alpha val="52000"/>
                  </a:schemeClr>
                </a:gs>
                <a:gs pos="100000">
                  <a:schemeClr val="accent1">
                    <a:tint val="23500"/>
                    <a:satMod val="160000"/>
                  </a:schemeClr>
                </a:gs>
              </a:gsLst>
              <a:lin ang="16200000" scaled="0"/>
            </a:gradFill>
            <a:headEnd type="none" w="med" len="med"/>
            <a:tailEnd type="none" w="med" len="med"/>
          </a:ln>
          <a:effectLst>
            <a:outerShdw blurRad="330200" dist="38100" dir="10800000" algn="r" rotWithShape="0">
              <a:schemeClr val="accent1">
                <a:lumMod val="50000"/>
                <a:alpha val="29000"/>
              </a:schemeClr>
            </a:outerShdw>
          </a:effectLst>
          <a:scene3d>
            <a:camera prst="orthographicFront" fov="0">
              <a:rot lat="0" lon="0" rev="0"/>
            </a:camera>
            <a:lightRig rig="glow" dir="t">
              <a:rot lat="0" lon="0" rev="6360000"/>
            </a:lightRig>
          </a:scene3d>
          <a:sp3d prstMaterial="flat">
            <a:contourClr>
              <a:schemeClr val="accent1">
                <a:satMod val="300000"/>
              </a:schemeClr>
            </a:contourClr>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defRPr/>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
        <p:nvSpPr>
          <p:cNvPr id="17" name="Rectangle 35"/>
          <p:cNvSpPr/>
          <p:nvPr/>
        </p:nvSpPr>
        <p:spPr>
          <a:xfrm>
            <a:off x="381000" y="4342512"/>
            <a:ext cx="3099889" cy="535531"/>
          </a:xfrm>
          <a:prstGeom prst="rect">
            <a:avLst/>
          </a:prstGeom>
        </p:spPr>
        <p:txBody>
          <a:bodyPr wrap="square">
            <a:spAutoFit/>
          </a:bodyPr>
          <a:lstStyle/>
          <a:p>
            <a:pPr defTabSz="912813">
              <a:lnSpc>
                <a:spcPct val="90000"/>
              </a:lnSpc>
              <a:spcBef>
                <a:spcPct val="20000"/>
              </a:spcBef>
              <a:buSzPct val="80000"/>
              <a:defRPr/>
            </a:pPr>
            <a:r>
              <a:rPr lang="zh-TW" altLang="en-US" sz="1600" dirty="0" smtClean="0">
                <a:latin typeface="Segoe"/>
              </a:rPr>
              <a:t>存放文件、圖檔、影音資料的需求增加</a:t>
            </a:r>
            <a:endParaRPr lang="en-US" sz="1600" dirty="0" smtClean="0">
              <a:latin typeface="Segoe"/>
            </a:endParaRPr>
          </a:p>
        </p:txBody>
      </p:sp>
      <p:sp>
        <p:nvSpPr>
          <p:cNvPr id="18" name="Up Arrow 37"/>
          <p:cNvSpPr/>
          <p:nvPr/>
        </p:nvSpPr>
        <p:spPr bwMode="auto">
          <a:xfrm rot="5400000">
            <a:off x="4227752" y="3164570"/>
            <a:ext cx="1245845" cy="1576251"/>
          </a:xfrm>
          <a:prstGeom prst="upArrow">
            <a:avLst/>
          </a:prstGeom>
          <a:gradFill>
            <a:gsLst>
              <a:gs pos="0">
                <a:schemeClr val="accent1">
                  <a:alpha val="0"/>
                </a:schemeClr>
              </a:gs>
              <a:gs pos="42000">
                <a:schemeClr val="accent1">
                  <a:lumMod val="75000"/>
                  <a:alpha val="49000"/>
                </a:schemeClr>
              </a:gs>
              <a:gs pos="70000">
                <a:schemeClr val="accent1">
                  <a:lumMod val="75000"/>
                  <a:alpha val="51000"/>
                </a:schemeClr>
              </a:gs>
              <a:gs pos="99000">
                <a:schemeClr val="accent1">
                  <a:alpha val="91000"/>
                </a:schemeClr>
              </a:gs>
            </a:gsLst>
            <a:lin ang="16200000" scaled="0"/>
          </a:gradFill>
          <a:ln>
            <a:gradFill>
              <a:gsLst>
                <a:gs pos="0">
                  <a:schemeClr val="accent1">
                    <a:tint val="66000"/>
                    <a:satMod val="160000"/>
                    <a:alpha val="0"/>
                  </a:schemeClr>
                </a:gs>
                <a:gs pos="50000">
                  <a:schemeClr val="accent1">
                    <a:tint val="44500"/>
                    <a:satMod val="160000"/>
                    <a:alpha val="52000"/>
                  </a:schemeClr>
                </a:gs>
                <a:gs pos="100000">
                  <a:schemeClr val="accent1">
                    <a:tint val="23500"/>
                    <a:satMod val="160000"/>
                  </a:schemeClr>
                </a:gs>
              </a:gsLst>
              <a:lin ang="16200000" scaled="0"/>
            </a:gradFill>
            <a:headEnd type="none" w="med" len="med"/>
            <a:tailEnd type="none" w="med" len="med"/>
          </a:ln>
          <a:effectLst>
            <a:outerShdw blurRad="330200" dist="38100" dir="10800000" algn="r" rotWithShape="0">
              <a:schemeClr val="accent1">
                <a:lumMod val="50000"/>
                <a:alpha val="29000"/>
              </a:schemeClr>
            </a:outerShdw>
          </a:effectLst>
          <a:scene3d>
            <a:camera prst="orthographicFront" fov="0">
              <a:rot lat="0" lon="0" rev="0"/>
            </a:camera>
            <a:lightRig rig="glow" dir="t">
              <a:rot lat="0" lon="0" rev="6360000"/>
            </a:lightRig>
          </a:scene3d>
          <a:sp3d prstMaterial="flat">
            <a:contourClr>
              <a:schemeClr val="accent1">
                <a:satMod val="300000"/>
              </a:schemeClr>
            </a:contourClr>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defRPr/>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pic>
        <p:nvPicPr>
          <p:cNvPr id="19" name="Picture 2" descr="C:\Program Files\Microsoft Resource DVD Artwork\DVD_ART\Artwork_Imagery\HARDWARE_IMAGERY\Illustration - Misc Hardware\Windows Vista Illustration Icons\Internet.png"/>
          <p:cNvPicPr>
            <a:picLocks noChangeAspect="1" noChangeArrowheads="1"/>
          </p:cNvPicPr>
          <p:nvPr/>
        </p:nvPicPr>
        <p:blipFill>
          <a:blip r:embed="rId7"/>
          <a:srcRect/>
          <a:stretch>
            <a:fillRect/>
          </a:stretch>
        </p:blipFill>
        <p:spPr bwMode="auto">
          <a:xfrm>
            <a:off x="533400" y="1219200"/>
            <a:ext cx="1371600" cy="1371600"/>
          </a:xfrm>
          <a:prstGeom prst="rect">
            <a:avLst/>
          </a:prstGeom>
          <a:noFill/>
        </p:spPr>
      </p:pic>
      <p:pic>
        <p:nvPicPr>
          <p:cNvPr id="20" name="Picture 23" descr="virtual-earth.png"/>
          <p:cNvPicPr>
            <a:picLocks noChangeAspect="1"/>
          </p:cNvPicPr>
          <p:nvPr/>
        </p:nvPicPr>
        <p:blipFill>
          <a:blip r:embed="rId8" cstate="print"/>
          <a:stretch>
            <a:fillRect/>
          </a:stretch>
        </p:blipFill>
        <p:spPr>
          <a:xfrm>
            <a:off x="2293510" y="1295400"/>
            <a:ext cx="1585180" cy="1219200"/>
          </a:xfrm>
          <a:prstGeom prst="rect">
            <a:avLst/>
          </a:prstGeom>
          <a:effectLst>
            <a:outerShdw blurRad="50800" dist="38100" dir="2700000" algn="tl" rotWithShape="0">
              <a:prstClr val="black">
                <a:alpha val="40000"/>
              </a:prstClr>
            </a:outerShdw>
          </a:effectLst>
        </p:spPr>
      </p:pic>
      <p:pic>
        <p:nvPicPr>
          <p:cNvPr id="21" name="Picture 10" descr="C:\Program Files\Microsoft Resource DVD Artwork\DVD_ART\BoxShots_Logos\Word 2007\Word 2007 box angled.png"/>
          <p:cNvPicPr>
            <a:picLocks noChangeAspect="1" noChangeArrowheads="1"/>
          </p:cNvPicPr>
          <p:nvPr/>
        </p:nvPicPr>
        <p:blipFill>
          <a:blip r:embed="rId9" cstate="print"/>
          <a:srcRect/>
          <a:stretch>
            <a:fillRect/>
          </a:stretch>
        </p:blipFill>
        <p:spPr bwMode="auto">
          <a:xfrm>
            <a:off x="762000" y="3182276"/>
            <a:ext cx="838200" cy="1134747"/>
          </a:xfrm>
          <a:prstGeom prst="rect">
            <a:avLst/>
          </a:prstGeom>
          <a:noFill/>
        </p:spPr>
      </p:pic>
      <p:pic>
        <p:nvPicPr>
          <p:cNvPr id="22" name="Picture 11" descr="C:\Program Files\Microsoft Resource DVD Artwork\DVD_ART\Artwork_Imagery\HARDWARE_IMAGERY\Illustration - Misc Hardware\Windows Vista Illustration Icons\Audio CD.png"/>
          <p:cNvPicPr>
            <a:picLocks noChangeAspect="1" noChangeArrowheads="1"/>
          </p:cNvPicPr>
          <p:nvPr/>
        </p:nvPicPr>
        <p:blipFill>
          <a:blip r:embed="rId10"/>
          <a:srcRect/>
          <a:stretch>
            <a:fillRect/>
          </a:stretch>
        </p:blipFill>
        <p:spPr bwMode="auto">
          <a:xfrm>
            <a:off x="2552700" y="3276600"/>
            <a:ext cx="1066800" cy="1066800"/>
          </a:xfrm>
          <a:prstGeom prst="rect">
            <a:avLst/>
          </a:prstGeom>
          <a:noFill/>
        </p:spPr>
      </p:pic>
      <p:pic>
        <p:nvPicPr>
          <p:cNvPr id="23" name="Picture 12" descr="C:\Program Files\Microsoft Resource DVD Artwork\DVD_ART\Artwork_Imagery\HARDWARE_IMAGERY\Illustration - Misc Hardware\Miscellaneous\network all flat.png"/>
          <p:cNvPicPr>
            <a:picLocks noChangeAspect="1" noChangeArrowheads="1"/>
          </p:cNvPicPr>
          <p:nvPr/>
        </p:nvPicPr>
        <p:blipFill>
          <a:blip r:embed="rId11" cstate="print"/>
          <a:srcRect/>
          <a:stretch>
            <a:fillRect/>
          </a:stretch>
        </p:blipFill>
        <p:spPr bwMode="auto">
          <a:xfrm>
            <a:off x="1436080" y="4646734"/>
            <a:ext cx="2362200" cy="1771650"/>
          </a:xfrm>
          <a:prstGeom prst="rect">
            <a:avLst/>
          </a:prstGeom>
          <a:noFill/>
        </p:spPr>
      </p:pic>
    </p:spTree>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 資料儲存體的分類</a:t>
            </a:r>
            <a:endParaRPr lang="zh-TW" altLang="en-US" dirty="0"/>
          </a:p>
        </p:txBody>
      </p:sp>
      <p:sp>
        <p:nvSpPr>
          <p:cNvPr id="3" name="內容版面配置區 2"/>
          <p:cNvSpPr>
            <a:spLocks noGrp="1"/>
          </p:cNvSpPr>
          <p:nvPr>
            <p:ph idx="1"/>
          </p:nvPr>
        </p:nvSpPr>
        <p:spPr>
          <a:xfrm>
            <a:off x="381000" y="1214423"/>
            <a:ext cx="8382000" cy="5500726"/>
          </a:xfrm>
        </p:spPr>
        <p:txBody>
          <a:bodyPr>
            <a:normAutofit fontScale="92500" lnSpcReduction="10000"/>
          </a:bodyPr>
          <a:lstStyle/>
          <a:p>
            <a:r>
              <a:rPr lang="zh-TW" altLang="en-US" dirty="0" smtClean="0"/>
              <a:t>可分為</a:t>
            </a:r>
            <a:endParaRPr lang="en-US" altLang="zh-TW" dirty="0" smtClean="0"/>
          </a:p>
          <a:p>
            <a:pPr lvl="1"/>
            <a:r>
              <a:rPr lang="zh-TW" altLang="en-US" dirty="0" smtClean="0"/>
              <a:t>結構化、半結構、沒有結構化、空間資料</a:t>
            </a:r>
            <a:endParaRPr lang="en-US" altLang="zh-TW" dirty="0" smtClean="0"/>
          </a:p>
          <a:p>
            <a:r>
              <a:rPr lang="zh-TW" altLang="en-US" dirty="0" smtClean="0"/>
              <a:t>結構化</a:t>
            </a:r>
            <a:r>
              <a:rPr lang="en-US" altLang="zh-TW" dirty="0" smtClean="0"/>
              <a:t>(Structure)</a:t>
            </a:r>
          </a:p>
          <a:p>
            <a:pPr lvl="1"/>
            <a:r>
              <a:rPr lang="zh-TW" altLang="en-US" dirty="0" smtClean="0"/>
              <a:t>例如：</a:t>
            </a:r>
            <a:r>
              <a:rPr lang="en-US" altLang="zh-TW" dirty="0" err="1" smtClean="0"/>
              <a:t>int</a:t>
            </a:r>
            <a:r>
              <a:rPr lang="zh-TW" altLang="en-US" dirty="0" smtClean="0"/>
              <a:t>、</a:t>
            </a:r>
            <a:r>
              <a:rPr lang="en-US" altLang="zh-TW" dirty="0" smtClean="0"/>
              <a:t>char</a:t>
            </a:r>
            <a:r>
              <a:rPr lang="zh-TW" altLang="en-US" dirty="0" smtClean="0"/>
              <a:t>等</a:t>
            </a:r>
            <a:endParaRPr lang="en-US" altLang="zh-TW" dirty="0" smtClean="0"/>
          </a:p>
          <a:p>
            <a:pPr lvl="1"/>
            <a:r>
              <a:rPr lang="zh-TW" altLang="en-US" dirty="0" smtClean="0"/>
              <a:t>日期</a:t>
            </a:r>
            <a:r>
              <a:rPr lang="en-US" altLang="zh-TW" dirty="0" smtClean="0"/>
              <a:t>(Date)</a:t>
            </a:r>
            <a:r>
              <a:rPr lang="zh-TW" altLang="en-US" dirty="0" smtClean="0"/>
              <a:t>與時間</a:t>
            </a:r>
            <a:r>
              <a:rPr lang="en-US" altLang="zh-TW" dirty="0" smtClean="0"/>
              <a:t>(Time)</a:t>
            </a:r>
            <a:r>
              <a:rPr lang="zh-TW" altLang="en-US" dirty="0" smtClean="0"/>
              <a:t>、階層</a:t>
            </a:r>
            <a:r>
              <a:rPr lang="en-US" altLang="zh-TW" dirty="0" smtClean="0"/>
              <a:t>(</a:t>
            </a:r>
            <a:r>
              <a:rPr lang="en-US" altLang="zh-TW" dirty="0" err="1" smtClean="0"/>
              <a:t>HierarchyID</a:t>
            </a:r>
            <a:r>
              <a:rPr lang="en-US" altLang="zh-TW" dirty="0" smtClean="0"/>
              <a:t>)</a:t>
            </a:r>
            <a:r>
              <a:rPr lang="zh-TW" altLang="en-US" dirty="0" smtClean="0"/>
              <a:t>等</a:t>
            </a:r>
            <a:endParaRPr lang="en-US" altLang="zh-TW" dirty="0" smtClean="0"/>
          </a:p>
          <a:p>
            <a:pPr lvl="1"/>
            <a:r>
              <a:rPr lang="zh-TW" altLang="en-US" dirty="0" smtClean="0"/>
              <a:t>疏鬆資料行</a:t>
            </a:r>
            <a:r>
              <a:rPr lang="en-US" altLang="zh-TW" dirty="0" smtClean="0"/>
              <a:t>(Sparse columns)</a:t>
            </a:r>
          </a:p>
          <a:p>
            <a:r>
              <a:rPr lang="zh-TW" altLang="en-US" dirty="0" smtClean="0"/>
              <a:t>半結構化</a:t>
            </a:r>
            <a:r>
              <a:rPr lang="en-US" altLang="zh-TW" dirty="0" smtClean="0"/>
              <a:t>(</a:t>
            </a:r>
            <a:r>
              <a:rPr lang="en-US" altLang="zh-TW" dirty="0" err="1" smtClean="0"/>
              <a:t>Semistructured</a:t>
            </a:r>
            <a:r>
              <a:rPr lang="en-US" altLang="zh-TW" dirty="0" smtClean="0"/>
              <a:t>)</a:t>
            </a:r>
          </a:p>
          <a:p>
            <a:pPr lvl="1"/>
            <a:r>
              <a:rPr lang="zh-TW" altLang="en-US" dirty="0" smtClean="0"/>
              <a:t>原生方式儲存 </a:t>
            </a:r>
            <a:r>
              <a:rPr lang="en-US" altLang="zh-TW" dirty="0" smtClean="0"/>
              <a:t>xml</a:t>
            </a:r>
          </a:p>
          <a:p>
            <a:r>
              <a:rPr lang="zh-TW" altLang="en-US" dirty="0" smtClean="0"/>
              <a:t>空間資料</a:t>
            </a:r>
            <a:r>
              <a:rPr lang="en-US" altLang="zh-TW" dirty="0" smtClean="0"/>
              <a:t>(Spatial)</a:t>
            </a:r>
          </a:p>
          <a:p>
            <a:pPr lvl="1"/>
            <a:r>
              <a:rPr lang="en-US" altLang="zh-TW" dirty="0" smtClean="0"/>
              <a:t>Geometry</a:t>
            </a:r>
            <a:r>
              <a:rPr lang="zh-TW" altLang="en-US" dirty="0" smtClean="0"/>
              <a:t>、</a:t>
            </a:r>
            <a:r>
              <a:rPr lang="en-US" altLang="zh-TW" dirty="0" smtClean="0"/>
              <a:t>Geography</a:t>
            </a:r>
            <a:endParaRPr lang="zh-TW" altLang="en-US" dirty="0" smtClean="0"/>
          </a:p>
          <a:p>
            <a:r>
              <a:rPr lang="zh-TW" altLang="en-US" dirty="0" smtClean="0"/>
              <a:t>沒有結構化</a:t>
            </a:r>
            <a:endParaRPr lang="en-US" altLang="zh-TW" dirty="0" smtClean="0"/>
          </a:p>
          <a:p>
            <a:pPr lvl="1"/>
            <a:r>
              <a:rPr lang="en-US" altLang="zh-TW" dirty="0" smtClean="0"/>
              <a:t>FILESTREAM </a:t>
            </a:r>
            <a:r>
              <a:rPr lang="zh-TW" altLang="en-US" dirty="0" smtClean="0"/>
              <a:t>儲存體</a:t>
            </a:r>
            <a:endParaRPr lang="en-US" altLang="zh-TW" dirty="0" smtClean="0"/>
          </a:p>
          <a:p>
            <a:pPr lvl="1"/>
            <a:r>
              <a:rPr lang="zh-TW" altLang="en-US" dirty="0" smtClean="0"/>
              <a:t>整合的全文檢索</a:t>
            </a:r>
            <a:r>
              <a:rPr lang="en-US" altLang="zh-TW" dirty="0" smtClean="0"/>
              <a:t>(Full-Text Search)</a:t>
            </a:r>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新的日期時間資料類型</a:t>
            </a:r>
            <a:endParaRPr lang="zh-TW" altLang="en-US" dirty="0"/>
          </a:p>
        </p:txBody>
      </p:sp>
      <p:sp>
        <p:nvSpPr>
          <p:cNvPr id="3" name="內容版面配置區 2"/>
          <p:cNvSpPr>
            <a:spLocks noGrp="1"/>
          </p:cNvSpPr>
          <p:nvPr>
            <p:ph idx="1"/>
          </p:nvPr>
        </p:nvSpPr>
        <p:spPr>
          <a:xfrm>
            <a:off x="381000" y="1412875"/>
            <a:ext cx="8382000" cy="3933384"/>
          </a:xfrm>
        </p:spPr>
        <p:txBody>
          <a:bodyPr/>
          <a:lstStyle/>
          <a:p>
            <a:r>
              <a:rPr lang="zh-TW" altLang="en-US" dirty="0" smtClean="0"/>
              <a:t>透過更高精準度的資料型態，建立更有彈性的時間感知</a:t>
            </a:r>
            <a:r>
              <a:rPr lang="en-US" altLang="zh-TW" dirty="0" smtClean="0"/>
              <a:t>(time-aware)</a:t>
            </a:r>
            <a:r>
              <a:rPr lang="zh-TW" altLang="en-US" dirty="0" smtClean="0"/>
              <a:t>應用程式</a:t>
            </a:r>
          </a:p>
          <a:p>
            <a:r>
              <a:rPr lang="zh-TW" altLang="en-US" dirty="0" smtClean="0"/>
              <a:t>資料類型</a:t>
            </a:r>
            <a:endParaRPr lang="en-US" altLang="zh-TW" dirty="0" smtClean="0"/>
          </a:p>
          <a:p>
            <a:pPr lvl="1"/>
            <a:r>
              <a:rPr lang="en-US" altLang="zh-TW" dirty="0" smtClean="0"/>
              <a:t>datetime2 </a:t>
            </a:r>
          </a:p>
          <a:p>
            <a:pPr lvl="1"/>
            <a:r>
              <a:rPr lang="en-US" altLang="zh-TW" dirty="0" smtClean="0"/>
              <a:t>date </a:t>
            </a:r>
          </a:p>
          <a:p>
            <a:pPr lvl="1"/>
            <a:r>
              <a:rPr lang="en-US" altLang="zh-TW" dirty="0" smtClean="0"/>
              <a:t>time</a:t>
            </a:r>
          </a:p>
          <a:p>
            <a:pPr lvl="1"/>
            <a:r>
              <a:rPr lang="en-US" altLang="zh-TW" dirty="0" err="1" smtClean="0"/>
              <a:t>datetimeoffset</a:t>
            </a:r>
            <a:endParaRPr lang="en-US" altLang="zh-TW" dirty="0" smtClean="0"/>
          </a:p>
          <a:p>
            <a:pPr>
              <a:buNone/>
            </a:pPr>
            <a:endParaRPr lang="zh-TW" altLang="en-US" dirty="0"/>
          </a:p>
        </p:txBody>
      </p:sp>
      <p:pic>
        <p:nvPicPr>
          <p:cNvPr id="4" name="Picture 3" descr="C:\Program Files\Microsoft Resource DVD Artwork\DVD_ART\Artwork_Imagery\HARDWARE_IMAGERY\Illustration - Misc Hardware\Miscellaneous\Connecting devices icon.png"/>
          <p:cNvPicPr>
            <a:picLocks noChangeAspect="1" noChangeArrowheads="1"/>
          </p:cNvPicPr>
          <p:nvPr/>
        </p:nvPicPr>
        <p:blipFill>
          <a:blip r:embed="rId2"/>
          <a:srcRect/>
          <a:stretch>
            <a:fillRect/>
          </a:stretch>
        </p:blipFill>
        <p:spPr bwMode="auto">
          <a:xfrm>
            <a:off x="7673319" y="76200"/>
            <a:ext cx="1394481" cy="1295400"/>
          </a:xfrm>
          <a:prstGeom prst="rect">
            <a:avLst/>
          </a:prstGeom>
          <a:noFill/>
        </p:spPr>
      </p:pic>
      <p:sp>
        <p:nvSpPr>
          <p:cNvPr id="5" name="Explosion 2 4"/>
          <p:cNvSpPr/>
          <p:nvPr/>
        </p:nvSpPr>
        <p:spPr bwMode="auto">
          <a:xfrm>
            <a:off x="3530600" y="2571744"/>
            <a:ext cx="3827482" cy="1857388"/>
          </a:xfrm>
          <a:prstGeom prst="irregularSeal2">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zh-TW" altLang="en-US"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Segoe" pitchFamily="34" charset="0"/>
              </a:rPr>
              <a:t>終於</a:t>
            </a:r>
            <a:endParaRPr lang="en-AU"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Segoe" pitchFamily="34" charset="0"/>
            </a:endParaRPr>
          </a:p>
        </p:txBody>
      </p:sp>
      <p:sp>
        <p:nvSpPr>
          <p:cNvPr id="6" name="Right Arrow 5"/>
          <p:cNvSpPr/>
          <p:nvPr/>
        </p:nvSpPr>
        <p:spPr bwMode="auto">
          <a:xfrm rot="-11520000">
            <a:off x="2404200" y="3835083"/>
            <a:ext cx="1066800" cy="271804"/>
          </a:xfrm>
          <a:prstGeom prst="rightArrow">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AU"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7" name="Right Arrow 6"/>
          <p:cNvSpPr/>
          <p:nvPr/>
        </p:nvSpPr>
        <p:spPr bwMode="auto">
          <a:xfrm rot="-10740000">
            <a:off x="2461389" y="3507104"/>
            <a:ext cx="982356" cy="267731"/>
          </a:xfrm>
          <a:prstGeom prst="rightArrow">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AU" sz="2300" dirty="0" smtClean="0">
              <a:solidFill>
                <a:srgbClr val="FFFFFF"/>
              </a:solidFill>
              <a:effectLst>
                <a:outerShdw blurRad="38100" dist="38100" dir="2700000" algn="tl">
                  <a:srgbClr val="000000">
                    <a:alpha val="43137"/>
                  </a:srgbClr>
                </a:outerShdw>
              </a:effectLst>
              <a:latin typeface="Segoe" pitchFamily="34" charset="0"/>
            </a:endParaRPr>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87054" y="228600"/>
            <a:ext cx="8375946" cy="664797"/>
          </a:xfrm>
        </p:spPr>
        <p:txBody>
          <a:bodyPr/>
          <a:lstStyle/>
          <a:p>
            <a:r>
              <a:rPr lang="zh-TW" altLang="en-US" dirty="0" smtClean="0"/>
              <a:t>新的日期時間資料類型</a:t>
            </a:r>
            <a:endParaRPr lang="zh-TW" altLang="en-US" dirty="0"/>
          </a:p>
        </p:txBody>
      </p:sp>
      <p:sp>
        <p:nvSpPr>
          <p:cNvPr id="3" name="內容版面配置區 2"/>
          <p:cNvSpPr>
            <a:spLocks noGrp="1"/>
          </p:cNvSpPr>
          <p:nvPr>
            <p:ph idx="1"/>
          </p:nvPr>
        </p:nvSpPr>
        <p:spPr>
          <a:xfrm>
            <a:off x="381000" y="1412875"/>
            <a:ext cx="8382000" cy="4505849"/>
          </a:xfrm>
        </p:spPr>
        <p:txBody>
          <a:bodyPr/>
          <a:lstStyle/>
          <a:p>
            <a:r>
              <a:rPr lang="zh-TW" altLang="en-US" dirty="0" smtClean="0"/>
              <a:t>更寬廣的範圍</a:t>
            </a:r>
            <a:endParaRPr lang="en-US" altLang="zh-TW" dirty="0" smtClean="0"/>
          </a:p>
          <a:p>
            <a:pPr lvl="1"/>
            <a:r>
              <a:rPr lang="zh-TW" altLang="en-US" dirty="0" smtClean="0"/>
              <a:t>既有的 </a:t>
            </a:r>
            <a:r>
              <a:rPr lang="en-US" altLang="zh-TW" dirty="0" smtClean="0"/>
              <a:t>DATETIME</a:t>
            </a:r>
            <a:r>
              <a:rPr lang="zh-TW" altLang="en-US" dirty="0" smtClean="0"/>
              <a:t>：</a:t>
            </a:r>
            <a:r>
              <a:rPr lang="en-US" altLang="zh-TW" dirty="0" smtClean="0"/>
              <a:t>1753 ~ 9999 </a:t>
            </a:r>
            <a:r>
              <a:rPr lang="zh-TW" altLang="en-US" dirty="0" smtClean="0"/>
              <a:t>年</a:t>
            </a:r>
            <a:endParaRPr lang="en-US" altLang="zh-TW" dirty="0" smtClean="0"/>
          </a:p>
          <a:p>
            <a:pPr lvl="1"/>
            <a:r>
              <a:rPr lang="zh-TW" altLang="en-US" dirty="0" smtClean="0"/>
              <a:t>既有的 </a:t>
            </a:r>
            <a:r>
              <a:rPr lang="en-US" altLang="zh-TW" dirty="0" smtClean="0"/>
              <a:t>DATETIME</a:t>
            </a:r>
            <a:r>
              <a:rPr lang="zh-TW" altLang="en-US" dirty="0" smtClean="0"/>
              <a:t>：</a:t>
            </a:r>
            <a:r>
              <a:rPr lang="en-US" altLang="zh-TW" dirty="0" smtClean="0"/>
              <a:t>0.00333 </a:t>
            </a:r>
            <a:r>
              <a:rPr lang="zh-TW" altLang="en-US" dirty="0" smtClean="0"/>
              <a:t>秒的精確度</a:t>
            </a:r>
            <a:endParaRPr lang="en-US" altLang="zh-TW" dirty="0" smtClean="0"/>
          </a:p>
          <a:p>
            <a:pPr lvl="2"/>
            <a:r>
              <a:rPr lang="zh-TW" altLang="en-US" dirty="0" smtClean="0"/>
              <a:t>四捨五入成 </a:t>
            </a:r>
            <a:r>
              <a:rPr lang="en-US" altLang="zh-TW" dirty="0" smtClean="0"/>
              <a:t>.000</a:t>
            </a:r>
            <a:r>
              <a:rPr lang="zh-TW" altLang="en-US" dirty="0" smtClean="0"/>
              <a:t>、</a:t>
            </a:r>
            <a:r>
              <a:rPr lang="en-US" altLang="zh-TW" dirty="0" smtClean="0"/>
              <a:t>.003 </a:t>
            </a:r>
            <a:r>
              <a:rPr lang="zh-TW" altLang="en-US" dirty="0" smtClean="0"/>
              <a:t>或 </a:t>
            </a:r>
            <a:r>
              <a:rPr lang="en-US" altLang="zh-TW" dirty="0" smtClean="0"/>
              <a:t>.007 </a:t>
            </a:r>
            <a:r>
              <a:rPr lang="zh-TW" altLang="en-US" dirty="0" smtClean="0"/>
              <a:t>秒的遞增</a:t>
            </a:r>
          </a:p>
          <a:p>
            <a:pPr lvl="1"/>
            <a:r>
              <a:rPr lang="zh-TW" altLang="en-US" dirty="0" smtClean="0"/>
              <a:t>新增的 </a:t>
            </a:r>
            <a:r>
              <a:rPr lang="en-US" altLang="zh-TW" dirty="0" smtClean="0"/>
              <a:t>DATE</a:t>
            </a:r>
            <a:r>
              <a:rPr lang="zh-TW" altLang="en-US" dirty="0" smtClean="0"/>
              <a:t>：</a:t>
            </a:r>
            <a:r>
              <a:rPr lang="en-US" altLang="zh-TW" dirty="0" smtClean="0"/>
              <a:t>0001 ~ 9999 </a:t>
            </a:r>
            <a:r>
              <a:rPr lang="zh-TW" altLang="en-US" dirty="0" smtClean="0"/>
              <a:t>年</a:t>
            </a:r>
            <a:endParaRPr lang="en-US" altLang="zh-TW" dirty="0" smtClean="0"/>
          </a:p>
          <a:p>
            <a:pPr lvl="1"/>
            <a:r>
              <a:rPr lang="zh-TW" altLang="en-US" dirty="0" smtClean="0"/>
              <a:t>新增的 </a:t>
            </a:r>
            <a:r>
              <a:rPr lang="en-US" altLang="zh-TW" dirty="0" smtClean="0"/>
              <a:t>Date/Time</a:t>
            </a:r>
            <a:r>
              <a:rPr lang="zh-TW" altLang="en-US" dirty="0" smtClean="0"/>
              <a:t>：可達 </a:t>
            </a:r>
            <a:r>
              <a:rPr lang="en-US" altLang="zh-TW" dirty="0" smtClean="0"/>
              <a:t>100 </a:t>
            </a:r>
            <a:r>
              <a:rPr lang="zh-TW" altLang="en-US" dirty="0" smtClean="0"/>
              <a:t>奈秒</a:t>
            </a:r>
            <a:r>
              <a:rPr lang="en-US" altLang="zh-TW" dirty="0" smtClean="0"/>
              <a:t>(nanoseconds)</a:t>
            </a:r>
          </a:p>
          <a:p>
            <a:pPr lvl="1"/>
            <a:r>
              <a:rPr lang="zh-TW" altLang="en-US" dirty="0" smtClean="0"/>
              <a:t>更節省空間</a:t>
            </a:r>
            <a:endParaRPr lang="en-US" altLang="zh-TW" dirty="0" smtClean="0"/>
          </a:p>
          <a:p>
            <a:pPr lvl="2"/>
            <a:r>
              <a:rPr lang="zh-TW" altLang="en-US" dirty="0" smtClean="0"/>
              <a:t>依據精確度，自我調整儲存</a:t>
            </a:r>
            <a:endParaRPr lang="en-US" altLang="zh-TW" dirty="0" smtClean="0"/>
          </a:p>
          <a:p>
            <a:pPr lvl="2"/>
            <a:r>
              <a:rPr lang="zh-TW" altLang="en-US" dirty="0" smtClean="0"/>
              <a:t>個別僅存放日期或是時間的資料</a:t>
            </a:r>
            <a:endParaRPr lang="en-US" altLang="zh-TW" dirty="0" smtClean="0"/>
          </a:p>
          <a:p>
            <a:pPr lvl="1"/>
            <a:r>
              <a:rPr lang="zh-TW" altLang="en-US" dirty="0" smtClean="0"/>
              <a:t>符合 </a:t>
            </a:r>
            <a:r>
              <a:rPr lang="en-US" altLang="zh-TW" dirty="0" smtClean="0"/>
              <a:t>ANSI </a:t>
            </a:r>
            <a:r>
              <a:rPr lang="zh-TW" altLang="en-US" dirty="0" smtClean="0"/>
              <a:t>規範</a:t>
            </a:r>
            <a:endParaRPr lang="zh-TW" altLang="en-US" dirty="0"/>
          </a:p>
        </p:txBody>
      </p:sp>
      <p:pic>
        <p:nvPicPr>
          <p:cNvPr id="4" name="Picture 3" descr="C:\Program Files\Microsoft Resource DVD Artwork\DVD_ART\Artwork_Imagery\HARDWARE_IMAGERY\Illustration - Misc Hardware\Miscellaneous\Connecting devices icon.png"/>
          <p:cNvPicPr>
            <a:picLocks noChangeAspect="1" noChangeArrowheads="1"/>
          </p:cNvPicPr>
          <p:nvPr/>
        </p:nvPicPr>
        <p:blipFill>
          <a:blip r:embed="rId2"/>
          <a:srcRect/>
          <a:stretch>
            <a:fillRect/>
          </a:stretch>
        </p:blipFill>
        <p:spPr bwMode="auto">
          <a:xfrm>
            <a:off x="7673319" y="76200"/>
            <a:ext cx="1394481" cy="1295400"/>
          </a:xfrm>
          <a:prstGeom prst="rect">
            <a:avLst/>
          </a:prstGeom>
          <a:noFill/>
        </p:spPr>
      </p:pic>
    </p:spTree>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LACEWARE-AUD-SLIDE-NAME" val="Where Can I Get TechNet"/>
</p:tagLst>
</file>

<file path=ppt/theme/theme1.xml><?xml version="1.0" encoding="utf-8"?>
<a:theme xmlns:a="http://schemas.openxmlformats.org/drawingml/2006/main" name="TechEd_2008_Taiwan_4-3">
  <a:themeElements>
    <a:clrScheme name="TechEd 2008 colors">
      <a:dk1>
        <a:srgbClr val="000000"/>
      </a:dk1>
      <a:lt1>
        <a:srgbClr val="FFFFFF"/>
      </a:lt1>
      <a:dk2>
        <a:srgbClr val="5F5F5F"/>
      </a:dk2>
      <a:lt2>
        <a:srgbClr val="2DB557"/>
      </a:lt2>
      <a:accent1>
        <a:srgbClr val="FFC000"/>
      </a:accent1>
      <a:accent2>
        <a:srgbClr val="2DB557"/>
      </a:accent2>
      <a:accent3>
        <a:srgbClr val="DF8045"/>
      </a:accent3>
      <a:accent4>
        <a:srgbClr val="2A86DA"/>
      </a:accent4>
      <a:accent5>
        <a:srgbClr val="FF9929"/>
      </a:accent5>
      <a:accent6>
        <a:srgbClr val="808080"/>
      </a:accent6>
      <a:hlink>
        <a:srgbClr val="AAF0BC"/>
      </a:hlink>
      <a:folHlink>
        <a:srgbClr val="F0ED7B"/>
      </a:folHlink>
    </a:clrScheme>
    <a:fontScheme name="Custom 2">
      <a:majorFont>
        <a:latin typeface="Calibri"/>
        <a:ea typeface=""/>
        <a:cs typeface=""/>
      </a:majorFont>
      <a:minorFont>
        <a:latin typeface="Calibri"/>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000" dirty="0" smtClean="0">
            <a:solidFill>
              <a:srgbClr val="FFFFFF"/>
            </a:solidFill>
            <a:effectLst>
              <a:outerShdw blurRad="38100" dist="38100" dir="2700000" algn="tl">
                <a:srgbClr val="000000">
                  <a:alpha val="43137"/>
                </a:srgbClr>
              </a:outerShdw>
            </a:effectLst>
            <a:latin typeface="Calibri"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TechEd_2008_Taiwan_4-3</Template>
  <TotalTime>1784</TotalTime>
  <Words>4117</Words>
  <Application>Microsoft Office PowerPoint</Application>
  <PresentationFormat>如螢幕大小 (4:3)</PresentationFormat>
  <Paragraphs>828</Paragraphs>
  <Slides>57</Slides>
  <Notes>31</Notes>
  <HiddenSlides>0</HiddenSlides>
  <MMClips>0</MMClips>
  <ScaleCrop>false</ScaleCrop>
  <HeadingPairs>
    <vt:vector size="6" baseType="variant">
      <vt:variant>
        <vt:lpstr>佈景主題</vt:lpstr>
      </vt:variant>
      <vt:variant>
        <vt:i4>1</vt:i4>
      </vt:variant>
      <vt:variant>
        <vt:lpstr>內嵌 OLE 伺服程式</vt:lpstr>
      </vt:variant>
      <vt:variant>
        <vt:i4>1</vt:i4>
      </vt:variant>
      <vt:variant>
        <vt:lpstr>投影片標題</vt:lpstr>
      </vt:variant>
      <vt:variant>
        <vt:i4>57</vt:i4>
      </vt:variant>
    </vt:vector>
  </HeadingPairs>
  <TitlesOfParts>
    <vt:vector size="59" baseType="lpstr">
      <vt:lpstr>TechEd_2008_Taiwan_4-3</vt:lpstr>
      <vt:lpstr>Worksheet</vt:lpstr>
      <vt:lpstr> SQL Server 2008 資料庫開發</vt:lpstr>
      <vt:lpstr>討論主題</vt:lpstr>
      <vt:lpstr>新增強的 Management Studio</vt:lpstr>
      <vt:lpstr>討論主題</vt:lpstr>
      <vt:lpstr>爆炸性的資料量</vt:lpstr>
      <vt:lpstr>多樣的資料類型</vt:lpstr>
      <vt:lpstr> 資料儲存體的分類</vt:lpstr>
      <vt:lpstr>新的日期時間資料類型</vt:lpstr>
      <vt:lpstr>新的日期時間資料類型</vt:lpstr>
      <vt:lpstr>新的日期時間資料類型</vt:lpstr>
      <vt:lpstr>新的日期時間資料類型</vt:lpstr>
      <vt:lpstr>新的日期時間資料類型</vt:lpstr>
      <vt:lpstr>新增加的日期時間函數</vt:lpstr>
      <vt:lpstr>HierarchyID 資料類型</vt:lpstr>
      <vt:lpstr>存取階層資料</vt:lpstr>
      <vt:lpstr>階層式資料的索引</vt:lpstr>
      <vt:lpstr>疏鬆資料行(Sparse Columns)</vt:lpstr>
      <vt:lpstr>疏鬆資料行所節省的空間</vt:lpstr>
      <vt:lpstr>疏鬆資料行(Sparse columns)</vt:lpstr>
      <vt:lpstr>篩選索引(Filtered indexes)</vt:lpstr>
      <vt:lpstr>更優越的儲存體結構</vt:lpstr>
      <vt:lpstr>空間資料(Spatial)</vt:lpstr>
      <vt:lpstr>簡單查詢</vt:lpstr>
      <vt:lpstr>空間資料的資料類型</vt:lpstr>
      <vt:lpstr>FileStream 資料類型</vt:lpstr>
      <vt:lpstr>討論主題</vt:lpstr>
      <vt:lpstr>增強的 T-SQL 語法</vt:lpstr>
      <vt:lpstr>資料表值參數</vt:lpstr>
      <vt:lpstr>資料表類型(Table Type)</vt:lpstr>
      <vt:lpstr>資料表變數僅用於輸入資料</vt:lpstr>
      <vt:lpstr>建立及使用資料表值參數</vt:lpstr>
      <vt:lpstr>資料表值參數的特色</vt:lpstr>
      <vt:lpstr>資料表值參數與 BULK INSERT</vt:lpstr>
      <vt:lpstr>資料表類型參數之範例</vt:lpstr>
      <vt:lpstr>MERGE 陳述式</vt:lpstr>
      <vt:lpstr>MERGE 的運作方式(1)</vt:lpstr>
      <vt:lpstr>MERGE 的運作方式(2)</vt:lpstr>
      <vt:lpstr>MERGE 的運作方式(3)</vt:lpstr>
      <vt:lpstr>MERGE 的運作方式(4)</vt:lpstr>
      <vt:lpstr>MERGE 的運作方式(5)</vt:lpstr>
      <vt:lpstr>指定來源和目標搜尋條件</vt:lpstr>
      <vt:lpstr>MERGE 之範例</vt:lpstr>
      <vt:lpstr>討論主題</vt:lpstr>
      <vt:lpstr>同步資料</vt:lpstr>
      <vt:lpstr>結論</vt:lpstr>
      <vt:lpstr>在何處取得 TechNet 相關資訊？</vt:lpstr>
      <vt:lpstr>投影片 47</vt:lpstr>
      <vt:lpstr>面對高生產力的挑戰</vt:lpstr>
      <vt:lpstr>資料存取</vt:lpstr>
      <vt:lpstr>何時選擇 DataSet</vt:lpstr>
      <vt:lpstr>何時選擇其它的技術</vt:lpstr>
      <vt:lpstr>LINQ – 一個查詢語法存取全部</vt:lpstr>
      <vt:lpstr>LINQ 程式碼範例</vt:lpstr>
      <vt:lpstr>LINQ  LINQ to SQL 和 LINQ to Entities</vt:lpstr>
      <vt:lpstr>Entity Data Model</vt:lpstr>
      <vt:lpstr>ADO.NET Entity Framework</vt:lpstr>
      <vt:lpstr>ADO.NET Data Services</vt:lpstr>
    </vt:vector>
  </TitlesOfParts>
  <Manager>&lt;Content Manager Name Here&gt;</Manager>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投影片 1</dc:title>
  <dc:subject>Tech Ed 2008</dc:subject>
  <dc:creator>jliao</dc:creator>
  <cp:keywords>Technical, partners and customers, dev, developers, developer, IT IT Pro Pros Professionals,</cp:keywords>
  <dc:description>Template: Maryfj_x000d_
Formatting:_x000d_
Event Date: _x000d_
Event Location:_x000d_
Audience: Technical, partners and customers, dev, developers, developer, IT IT Pro Pros Professionals,</dc:description>
  <cp:lastModifiedBy>Windows 使用者</cp:lastModifiedBy>
  <cp:revision>480</cp:revision>
  <dcterms:created xsi:type="dcterms:W3CDTF">2008-08-08T05:43:41Z</dcterms:created>
  <dcterms:modified xsi:type="dcterms:W3CDTF">2008-10-23T03:26:05Z</dcterms:modified>
</cp:coreProperties>
</file>