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layout1.xml" ContentType="application/vnd.openxmlformats-officedocument.drawingml.diagramLayout+xml"/>
  <Default Extension="xlsx" ContentType="application/vnd.openxmlformats-officedocument.spreadsheetml.sheet"/>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diagrams/quickStyle1.xml" ContentType="application/vnd.openxmlformats-officedocument.drawingml.diagramStyle+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tags/tag1.xml" ContentType="application/vnd.openxmlformats-officedocument.presentationml.tags+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Default Extension="vml" ContentType="application/vnd.openxmlformats-officedocument.vmlDrawing"/>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notesSlides/notesSlide18.xml" ContentType="application/vnd.openxmlformats-officedocument.presentationml.notes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7" r:id="rId1"/>
  </p:sldMasterIdLst>
  <p:notesMasterIdLst>
    <p:notesMasterId r:id="rId54"/>
  </p:notesMasterIdLst>
  <p:handoutMasterIdLst>
    <p:handoutMasterId r:id="rId55"/>
  </p:handoutMasterIdLst>
  <p:sldIdLst>
    <p:sldId id="351" r:id="rId2"/>
    <p:sldId id="357" r:id="rId3"/>
    <p:sldId id="383" r:id="rId4"/>
    <p:sldId id="384" r:id="rId5"/>
    <p:sldId id="385" r:id="rId6"/>
    <p:sldId id="387" r:id="rId7"/>
    <p:sldId id="388" r:id="rId8"/>
    <p:sldId id="389" r:id="rId9"/>
    <p:sldId id="390" r:id="rId10"/>
    <p:sldId id="392" r:id="rId11"/>
    <p:sldId id="393" r:id="rId12"/>
    <p:sldId id="394" r:id="rId13"/>
    <p:sldId id="395" r:id="rId14"/>
    <p:sldId id="396" r:id="rId15"/>
    <p:sldId id="397" r:id="rId16"/>
    <p:sldId id="398" r:id="rId17"/>
    <p:sldId id="399" r:id="rId18"/>
    <p:sldId id="391" r:id="rId19"/>
    <p:sldId id="400" r:id="rId20"/>
    <p:sldId id="402" r:id="rId21"/>
    <p:sldId id="358" r:id="rId22"/>
    <p:sldId id="359" r:id="rId23"/>
    <p:sldId id="360" r:id="rId24"/>
    <p:sldId id="361" r:id="rId25"/>
    <p:sldId id="362" r:id="rId26"/>
    <p:sldId id="363" r:id="rId27"/>
    <p:sldId id="364" r:id="rId28"/>
    <p:sldId id="365" r:id="rId29"/>
    <p:sldId id="368" r:id="rId30"/>
    <p:sldId id="369" r:id="rId31"/>
    <p:sldId id="370" r:id="rId32"/>
    <p:sldId id="371" r:id="rId33"/>
    <p:sldId id="372" r:id="rId34"/>
    <p:sldId id="373" r:id="rId35"/>
    <p:sldId id="380" r:id="rId36"/>
    <p:sldId id="374" r:id="rId37"/>
    <p:sldId id="375" r:id="rId38"/>
    <p:sldId id="376" r:id="rId39"/>
    <p:sldId id="377" r:id="rId40"/>
    <p:sldId id="378" r:id="rId41"/>
    <p:sldId id="381" r:id="rId42"/>
    <p:sldId id="404" r:id="rId43"/>
    <p:sldId id="405" r:id="rId44"/>
    <p:sldId id="406" r:id="rId45"/>
    <p:sldId id="407" r:id="rId46"/>
    <p:sldId id="408" r:id="rId47"/>
    <p:sldId id="410" r:id="rId48"/>
    <p:sldId id="414" r:id="rId49"/>
    <p:sldId id="411" r:id="rId50"/>
    <p:sldId id="379" r:id="rId51"/>
    <p:sldId id="382" r:id="rId52"/>
    <p:sldId id="324" r:id="rId53"/>
  </p:sldIdLst>
  <p:sldSz cx="9144000" cy="6858000" type="screen4x3"/>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eather Simmonsen" initials="HS" lastIdx="20" clrIdx="0"/>
  <p:cmAuthor id="1" name="Brian Germain" initials="BG" lastIdx="4" clrIdx="1"/>
  <p:cmAuthor id="2" name="Deanna Loy Schuler" initials="DLS" lastIdx="1" clrIdx="2"/>
  <p:cmAuthor id="3" name="claireh" initials="ceh" lastIdx="1" clrIdx="3"/>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9317"/>
    <a:srgbClr val="FF9D17"/>
    <a:srgbClr val="0270DB"/>
    <a:srgbClr val="9ACAA7"/>
    <a:srgbClr val="2CD858"/>
    <a:srgbClr val="0DB33D"/>
    <a:srgbClr val="2D6316"/>
    <a:srgbClr val="AFD5B9"/>
    <a:srgbClr val="91D3AA"/>
    <a:srgbClr val="9DE7AF"/>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0A15C55-8517-42AA-B614-E9B94910E393}" styleName="中等深淺樣式 2 - 輔色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中等深淺樣式 2 - 輔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84E427A-3D55-4303-BF80-6455036E1DE7}" styleName="佈景主題樣式 1 - 輔色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830" autoAdjust="0"/>
    <p:restoredTop sz="82301" autoAdjust="0"/>
  </p:normalViewPr>
  <p:slideViewPr>
    <p:cSldViewPr>
      <p:cViewPr varScale="1">
        <p:scale>
          <a:sx n="75" d="100"/>
          <a:sy n="75" d="100"/>
        </p:scale>
        <p:origin x="-1416" y="-84"/>
      </p:cViewPr>
      <p:guideLst>
        <p:guide orient="horz" pos="144"/>
        <p:guide orient="horz" pos="1488"/>
        <p:guide orient="horz" pos="1200"/>
        <p:guide orient="horz" pos="2304"/>
        <p:guide orient="horz" pos="892"/>
        <p:guide pos="2880"/>
        <p:guide pos="244"/>
        <p:guide pos="460"/>
        <p:guide pos="5516"/>
        <p:guide pos="862"/>
        <p:guide pos="5299"/>
        <p:guide pos="864"/>
      </p:guideLst>
    </p:cSldViewPr>
  </p:slideViewPr>
  <p:notesTextViewPr>
    <p:cViewPr>
      <p:scale>
        <a:sx n="100" d="100"/>
        <a:sy n="100" d="100"/>
      </p:scale>
      <p:origin x="0" y="0"/>
    </p:cViewPr>
  </p:notesTextViewPr>
  <p:sorterViewPr>
    <p:cViewPr>
      <p:scale>
        <a:sx n="100" d="100"/>
        <a:sy n="100" d="100"/>
      </p:scale>
      <p:origin x="0" y="4776"/>
    </p:cViewPr>
  </p:sorterViewPr>
  <p:notesViewPr>
    <p:cSldViewPr showGuides="1">
      <p:cViewPr varScale="1">
        <p:scale>
          <a:sx n="73" d="100"/>
          <a:sy n="73" d="100"/>
        </p:scale>
        <p:origin x="-2885" y="-6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___1.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zh-TW"/>
  <c:chart>
    <c:plotArea>
      <c:layout>
        <c:manualLayout>
          <c:layoutTarget val="inner"/>
          <c:xMode val="edge"/>
          <c:yMode val="edge"/>
          <c:x val="8.1934009441978026E-2"/>
          <c:y val="9.1175621136369567E-2"/>
          <c:w val="0.57252444225721788"/>
          <c:h val="0.67897465551181624"/>
        </c:manualLayout>
      </c:layout>
      <c:barChart>
        <c:barDir val="col"/>
        <c:grouping val="clustered"/>
        <c:ser>
          <c:idx val="0"/>
          <c:order val="0"/>
          <c:tx>
            <c:strRef>
              <c:f>Sheet1!$B$1</c:f>
              <c:strCache>
                <c:ptCount val="1"/>
                <c:pt idx="0">
                  <c:v>平均壓縮比率</c:v>
                </c:pt>
              </c:strCache>
            </c:strRef>
          </c:tx>
          <c:spPr>
            <a:solidFill>
              <a:srgbClr val="FFC000"/>
            </a:solidFill>
          </c:spPr>
          <c:cat>
            <c:strRef>
              <c:f>Sheet1!$A$2:$A$6</c:f>
              <c:strCache>
                <c:ptCount val="5"/>
                <c:pt idx="0">
                  <c:v>&lt;100GB</c:v>
                </c:pt>
                <c:pt idx="1">
                  <c:v>&lt;10GB</c:v>
                </c:pt>
                <c:pt idx="2">
                  <c:v>&lt;1GB</c:v>
                </c:pt>
                <c:pt idx="3">
                  <c:v>&lt;100MB</c:v>
                </c:pt>
                <c:pt idx="4">
                  <c:v>&lt;10MB</c:v>
                </c:pt>
              </c:strCache>
            </c:strRef>
          </c:cat>
          <c:val>
            <c:numRef>
              <c:f>Sheet1!$B$2:$B$6</c:f>
              <c:numCache>
                <c:formatCode>General</c:formatCode>
                <c:ptCount val="5"/>
                <c:pt idx="0">
                  <c:v>5.14</c:v>
                </c:pt>
                <c:pt idx="1">
                  <c:v>5.35</c:v>
                </c:pt>
                <c:pt idx="2">
                  <c:v>5.6199999999999966</c:v>
                </c:pt>
                <c:pt idx="3">
                  <c:v>5.18</c:v>
                </c:pt>
                <c:pt idx="4">
                  <c:v>6.75</c:v>
                </c:pt>
              </c:numCache>
            </c:numRef>
          </c:val>
        </c:ser>
        <c:ser>
          <c:idx val="1"/>
          <c:order val="1"/>
          <c:tx>
            <c:strRef>
              <c:f>Sheet1!$C$1</c:f>
              <c:strCache>
                <c:ptCount val="1"/>
                <c:pt idx="0">
                  <c:v>平均備份時間比率</c:v>
                </c:pt>
              </c:strCache>
            </c:strRef>
          </c:tx>
          <c:spPr>
            <a:solidFill>
              <a:srgbClr val="00B050"/>
            </a:solidFill>
          </c:spPr>
          <c:cat>
            <c:strRef>
              <c:f>Sheet1!$A$2:$A$6</c:f>
              <c:strCache>
                <c:ptCount val="5"/>
                <c:pt idx="0">
                  <c:v>&lt;100GB</c:v>
                </c:pt>
                <c:pt idx="1">
                  <c:v>&lt;10GB</c:v>
                </c:pt>
                <c:pt idx="2">
                  <c:v>&lt;1GB</c:v>
                </c:pt>
                <c:pt idx="3">
                  <c:v>&lt;100MB</c:v>
                </c:pt>
                <c:pt idx="4">
                  <c:v>&lt;10MB</c:v>
                </c:pt>
              </c:strCache>
            </c:strRef>
          </c:cat>
          <c:val>
            <c:numRef>
              <c:f>Sheet1!$C$2:$C$6</c:f>
              <c:numCache>
                <c:formatCode>General</c:formatCode>
                <c:ptCount val="5"/>
                <c:pt idx="0">
                  <c:v>2.3099999999999987</c:v>
                </c:pt>
                <c:pt idx="1">
                  <c:v>2.0699999999999998</c:v>
                </c:pt>
                <c:pt idx="2">
                  <c:v>2.1</c:v>
                </c:pt>
                <c:pt idx="3">
                  <c:v>1.7000000000000002</c:v>
                </c:pt>
                <c:pt idx="4">
                  <c:v>1.42</c:v>
                </c:pt>
              </c:numCache>
            </c:numRef>
          </c:val>
        </c:ser>
        <c:ser>
          <c:idx val="2"/>
          <c:order val="2"/>
          <c:tx>
            <c:strRef>
              <c:f>Sheet1!$D$1</c:f>
              <c:strCache>
                <c:ptCount val="1"/>
                <c:pt idx="0">
                  <c:v>平均還原時間比率</c:v>
                </c:pt>
              </c:strCache>
            </c:strRef>
          </c:tx>
          <c:spPr>
            <a:solidFill>
              <a:srgbClr val="EF7D71"/>
            </a:solidFill>
          </c:spPr>
          <c:cat>
            <c:strRef>
              <c:f>Sheet1!$A$2:$A$6</c:f>
              <c:strCache>
                <c:ptCount val="5"/>
                <c:pt idx="0">
                  <c:v>&lt;100GB</c:v>
                </c:pt>
                <c:pt idx="1">
                  <c:v>&lt;10GB</c:v>
                </c:pt>
                <c:pt idx="2">
                  <c:v>&lt;1GB</c:v>
                </c:pt>
                <c:pt idx="3">
                  <c:v>&lt;100MB</c:v>
                </c:pt>
                <c:pt idx="4">
                  <c:v>&lt;10MB</c:v>
                </c:pt>
              </c:strCache>
            </c:strRef>
          </c:cat>
          <c:val>
            <c:numRef>
              <c:f>Sheet1!$D$2:$D$6</c:f>
              <c:numCache>
                <c:formatCode>General</c:formatCode>
                <c:ptCount val="5"/>
                <c:pt idx="0">
                  <c:v>1.48</c:v>
                </c:pt>
                <c:pt idx="1">
                  <c:v>1.46</c:v>
                </c:pt>
                <c:pt idx="2">
                  <c:v>1.3900000000000001</c:v>
                </c:pt>
                <c:pt idx="3">
                  <c:v>1.1700000000000021</c:v>
                </c:pt>
                <c:pt idx="4">
                  <c:v>1.04</c:v>
                </c:pt>
              </c:numCache>
            </c:numRef>
          </c:val>
        </c:ser>
        <c:axId val="131938176"/>
        <c:axId val="131939712"/>
      </c:barChart>
      <c:catAx>
        <c:axId val="131938176"/>
        <c:scaling>
          <c:orientation val="minMax"/>
        </c:scaling>
        <c:axPos val="b"/>
        <c:tickLblPos val="nextTo"/>
        <c:crossAx val="131939712"/>
        <c:crosses val="autoZero"/>
        <c:auto val="1"/>
        <c:lblAlgn val="ctr"/>
        <c:lblOffset val="100"/>
      </c:catAx>
      <c:valAx>
        <c:axId val="131939712"/>
        <c:scaling>
          <c:orientation val="minMax"/>
        </c:scaling>
        <c:axPos val="l"/>
        <c:majorGridlines/>
        <c:numFmt formatCode="General" sourceLinked="1"/>
        <c:tickLblPos val="nextTo"/>
        <c:crossAx val="131938176"/>
        <c:crosses val="autoZero"/>
        <c:crossBetween val="between"/>
      </c:valAx>
    </c:plotArea>
    <c:legend>
      <c:legendPos val="r"/>
      <c:layout/>
    </c:legend>
    <c:plotVisOnly val="1"/>
  </c:chart>
  <c:txPr>
    <a:bodyPr/>
    <a:lstStyle/>
    <a:p>
      <a:pPr>
        <a:defRPr sz="1800">
          <a:solidFill>
            <a:schemeClr val="tx1"/>
          </a:solidFill>
        </a:defRPr>
      </a:pPr>
      <a:endParaRPr lang="zh-TW"/>
    </a:p>
  </c:txPr>
  <c:externalData r:id="rId1"/>
</c:chartSpace>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B337168-8C48-41F4-A2F2-59E07D22F316}" type="doc">
      <dgm:prSet loTypeId="urn:microsoft.com/office/officeart/2005/8/layout/radial2" loCatId="relationship" qsTypeId="urn:microsoft.com/office/officeart/2005/8/quickstyle/3d1" qsCatId="3D" csTypeId="urn:microsoft.com/office/officeart/2005/8/colors/accent1_5" csCatId="accent1" phldr="1"/>
      <dgm:spPr/>
      <dgm:t>
        <a:bodyPr/>
        <a:lstStyle/>
        <a:p>
          <a:endParaRPr lang="en-GB"/>
        </a:p>
      </dgm:t>
    </dgm:pt>
    <dgm:pt modelId="{01C43456-49BB-4B4B-9A4E-3EBC1F5D4A16}">
      <dgm:prSet custT="1"/>
      <dgm:spPr>
        <a:effectLst/>
      </dgm:spPr>
      <dgm:t>
        <a:bodyPr/>
        <a:lstStyle/>
        <a:p>
          <a:pPr rtl="0"/>
          <a:r>
            <a:rPr lang="zh-TW" altLang="en-US" sz="1800" baseline="0" dirty="0" smtClean="0">
              <a:effectLst>
                <a:outerShdw blurRad="38100" dist="38100" dir="2700000" algn="tl">
                  <a:srgbClr val="000000">
                    <a:alpha val="43137"/>
                  </a:srgbClr>
                </a:outerShdw>
              </a:effectLst>
              <a:latin typeface="微軟正黑體" pitchFamily="34" charset="-120"/>
              <a:ea typeface="微軟正黑體" pitchFamily="34" charset="-120"/>
            </a:rPr>
            <a:t>阻斷使用者直接存取資料庫的檔案系統</a:t>
          </a:r>
          <a:endParaRPr lang="en-GB" sz="1800" baseline="0" dirty="0">
            <a:effectLst>
              <a:outerShdw blurRad="38100" dist="38100" dir="2700000" algn="tl">
                <a:srgbClr val="000000">
                  <a:alpha val="43137"/>
                </a:srgbClr>
              </a:outerShdw>
            </a:effectLst>
            <a:latin typeface="微軟正黑體" pitchFamily="34" charset="-120"/>
            <a:ea typeface="微軟正黑體" pitchFamily="34" charset="-120"/>
          </a:endParaRPr>
        </a:p>
      </dgm:t>
    </dgm:pt>
    <dgm:pt modelId="{C72E31CC-753D-4741-AB12-D9140E353118}" type="parTrans" cxnId="{EAA62813-402F-4A32-844C-852D03A7F41F}">
      <dgm:prSet/>
      <dgm:spPr>
        <a:effectLst/>
      </dgm:spPr>
      <dgm:t>
        <a:bodyPr/>
        <a:lstStyle/>
        <a:p>
          <a:endParaRPr lang="en-GB"/>
        </a:p>
      </dgm:t>
    </dgm:pt>
    <dgm:pt modelId="{050EB994-60F2-4D54-B283-BB0DA3BD1020}" type="sibTrans" cxnId="{EAA62813-402F-4A32-844C-852D03A7F41F}">
      <dgm:prSet/>
      <dgm:spPr/>
      <dgm:t>
        <a:bodyPr/>
        <a:lstStyle/>
        <a:p>
          <a:endParaRPr lang="en-GB"/>
        </a:p>
      </dgm:t>
    </dgm:pt>
    <dgm:pt modelId="{21BFED6F-70EB-42B4-BD10-4F9C9D8C8CD9}">
      <dgm:prSet custT="1"/>
      <dgm:spPr>
        <a:effectLst/>
      </dgm:spPr>
      <dgm:t>
        <a:bodyPr/>
        <a:lstStyle/>
        <a:p>
          <a:pPr rtl="0"/>
          <a:r>
            <a:rPr lang="zh-TW" altLang="en-US" sz="1800" baseline="0" dirty="0" smtClean="0">
              <a:effectLst>
                <a:outerShdw blurRad="38100" dist="38100" dir="2700000" algn="tl">
                  <a:srgbClr val="000000">
                    <a:alpha val="43137"/>
                  </a:srgbClr>
                </a:outerShdw>
              </a:effectLst>
              <a:latin typeface="微軟正黑體" pitchFamily="34" charset="-120"/>
              <a:ea typeface="微軟正黑體" pitchFamily="34" charset="-120"/>
            </a:rPr>
            <a:t>符合規範：保護機密的靜態資料</a:t>
          </a:r>
          <a:r>
            <a:rPr lang="en-US" altLang="zh-TW" sz="1800" baseline="0" dirty="0" smtClean="0">
              <a:effectLst>
                <a:outerShdw blurRad="38100" dist="38100" dir="2700000" algn="tl">
                  <a:srgbClr val="000000">
                    <a:alpha val="43137"/>
                  </a:srgbClr>
                </a:outerShdw>
              </a:effectLst>
              <a:latin typeface="微軟正黑體" pitchFamily="34" charset="-120"/>
              <a:ea typeface="微軟正黑體" pitchFamily="34" charset="-120"/>
            </a:rPr>
            <a:t>(data at rest)</a:t>
          </a:r>
          <a:endParaRPr lang="en-GB" sz="1800" baseline="0" dirty="0">
            <a:effectLst>
              <a:outerShdw blurRad="38100" dist="38100" dir="2700000" algn="tl">
                <a:srgbClr val="000000">
                  <a:alpha val="43137"/>
                </a:srgbClr>
              </a:outerShdw>
            </a:effectLst>
            <a:latin typeface="微軟正黑體" pitchFamily="34" charset="-120"/>
            <a:ea typeface="微軟正黑體" pitchFamily="34" charset="-120"/>
          </a:endParaRPr>
        </a:p>
      </dgm:t>
    </dgm:pt>
    <dgm:pt modelId="{E9A54DA3-0F90-4E78-9EA2-DDBD46D77455}" type="parTrans" cxnId="{6688D06B-B4F0-4A83-A146-E739CD5282F7}">
      <dgm:prSet/>
      <dgm:spPr>
        <a:effectLst/>
      </dgm:spPr>
      <dgm:t>
        <a:bodyPr/>
        <a:lstStyle/>
        <a:p>
          <a:endParaRPr lang="en-GB"/>
        </a:p>
      </dgm:t>
    </dgm:pt>
    <dgm:pt modelId="{83D367D6-E42E-4C66-8B0F-213739D1E3B1}" type="sibTrans" cxnId="{6688D06B-B4F0-4A83-A146-E739CD5282F7}">
      <dgm:prSet/>
      <dgm:spPr/>
      <dgm:t>
        <a:bodyPr/>
        <a:lstStyle/>
        <a:p>
          <a:endParaRPr lang="en-GB"/>
        </a:p>
      </dgm:t>
    </dgm:pt>
    <dgm:pt modelId="{052E0CB8-0156-4F61-B29A-C04CA93E3A48}">
      <dgm:prSet custT="1"/>
      <dgm:spPr>
        <a:effectLst/>
      </dgm:spPr>
      <dgm:t>
        <a:bodyPr/>
        <a:lstStyle/>
        <a:p>
          <a:pPr rtl="0"/>
          <a:r>
            <a:rPr lang="zh-TW" altLang="en-US" sz="1800" baseline="0" dirty="0" smtClean="0">
              <a:effectLst>
                <a:outerShdw blurRad="38100" dist="38100" dir="2700000" algn="tl">
                  <a:srgbClr val="000000">
                    <a:alpha val="43137"/>
                  </a:srgbClr>
                </a:outerShdw>
              </a:effectLst>
              <a:latin typeface="微軟正黑體" pitchFamily="34" charset="-120"/>
              <a:ea typeface="微軟正黑體" pitchFamily="34" charset="-120"/>
            </a:rPr>
            <a:t>防禦未經授權的使用者取得資料庫備份檔案</a:t>
          </a:r>
          <a:endParaRPr lang="en-GB" sz="1800" baseline="0" dirty="0">
            <a:effectLst>
              <a:outerShdw blurRad="38100" dist="38100" dir="2700000" algn="tl">
                <a:srgbClr val="000000">
                  <a:alpha val="43137"/>
                </a:srgbClr>
              </a:outerShdw>
            </a:effectLst>
            <a:latin typeface="微軟正黑體" pitchFamily="34" charset="-120"/>
            <a:ea typeface="微軟正黑體" pitchFamily="34" charset="-120"/>
          </a:endParaRPr>
        </a:p>
      </dgm:t>
    </dgm:pt>
    <dgm:pt modelId="{395D6ABE-DECC-4580-8B52-EE7E193471D5}" type="parTrans" cxnId="{A2E6856B-9083-4590-832C-B2F958A282C8}">
      <dgm:prSet/>
      <dgm:spPr>
        <a:effectLst/>
      </dgm:spPr>
      <dgm:t>
        <a:bodyPr/>
        <a:lstStyle/>
        <a:p>
          <a:endParaRPr lang="en-GB"/>
        </a:p>
      </dgm:t>
    </dgm:pt>
    <dgm:pt modelId="{B51048D3-9DE2-4D3F-B86E-9CC3D6911740}" type="sibTrans" cxnId="{A2E6856B-9083-4590-832C-B2F958A282C8}">
      <dgm:prSet/>
      <dgm:spPr/>
      <dgm:t>
        <a:bodyPr/>
        <a:lstStyle/>
        <a:p>
          <a:endParaRPr lang="en-GB"/>
        </a:p>
      </dgm:t>
    </dgm:pt>
    <dgm:pt modelId="{C62488B0-C240-4247-976E-CABF65E2D1EB}" type="pres">
      <dgm:prSet presAssocID="{DB337168-8C48-41F4-A2F2-59E07D22F316}" presName="composite" presStyleCnt="0">
        <dgm:presLayoutVars>
          <dgm:chMax val="5"/>
          <dgm:dir/>
          <dgm:animLvl val="ctr"/>
          <dgm:resizeHandles val="exact"/>
        </dgm:presLayoutVars>
      </dgm:prSet>
      <dgm:spPr/>
      <dgm:t>
        <a:bodyPr/>
        <a:lstStyle/>
        <a:p>
          <a:endParaRPr lang="en-US"/>
        </a:p>
      </dgm:t>
    </dgm:pt>
    <dgm:pt modelId="{CE2DD79A-2369-4AD7-AE14-A9C049E4632C}" type="pres">
      <dgm:prSet presAssocID="{DB337168-8C48-41F4-A2F2-59E07D22F316}" presName="cycle" presStyleCnt="0"/>
      <dgm:spPr/>
      <dgm:t>
        <a:bodyPr/>
        <a:lstStyle/>
        <a:p>
          <a:endParaRPr lang="en-US"/>
        </a:p>
      </dgm:t>
    </dgm:pt>
    <dgm:pt modelId="{840EA7FA-B204-4518-A583-CA43F0E7B69A}" type="pres">
      <dgm:prSet presAssocID="{DB337168-8C48-41F4-A2F2-59E07D22F316}" presName="centerShape" presStyleCnt="0"/>
      <dgm:spPr/>
      <dgm:t>
        <a:bodyPr/>
        <a:lstStyle/>
        <a:p>
          <a:endParaRPr lang="en-US"/>
        </a:p>
      </dgm:t>
    </dgm:pt>
    <dgm:pt modelId="{E7B85412-41CA-4E3D-BF14-F2D5D46244D4}" type="pres">
      <dgm:prSet presAssocID="{DB337168-8C48-41F4-A2F2-59E07D22F316}" presName="connSite" presStyleLbl="node1" presStyleIdx="0" presStyleCnt="4"/>
      <dgm:spPr/>
      <dgm:t>
        <a:bodyPr/>
        <a:lstStyle/>
        <a:p>
          <a:endParaRPr lang="en-US"/>
        </a:p>
      </dgm:t>
    </dgm:pt>
    <dgm:pt modelId="{063DA7BD-80C8-4CAA-BF46-E6198B9086DB}" type="pres">
      <dgm:prSet presAssocID="{DB337168-8C48-41F4-A2F2-59E07D22F316}" presName="visible" presStyleLbl="node1" presStyleIdx="0" presStyleCnt="4" custLinFactNeighborX="46604" custLinFactNeighborY="-7332"/>
      <dgm:spPr>
        <a:effectLst/>
      </dgm:spPr>
      <dgm:t>
        <a:bodyPr/>
        <a:lstStyle/>
        <a:p>
          <a:endParaRPr lang="en-US"/>
        </a:p>
      </dgm:t>
    </dgm:pt>
    <dgm:pt modelId="{59233130-BADC-496D-8648-E123762E1D14}" type="pres">
      <dgm:prSet presAssocID="{C72E31CC-753D-4741-AB12-D9140E353118}" presName="Name25" presStyleLbl="parChTrans1D1" presStyleIdx="0" presStyleCnt="3"/>
      <dgm:spPr/>
      <dgm:t>
        <a:bodyPr/>
        <a:lstStyle/>
        <a:p>
          <a:endParaRPr lang="en-US"/>
        </a:p>
      </dgm:t>
    </dgm:pt>
    <dgm:pt modelId="{B331032B-1C45-40D5-B976-7797CEDE1C76}" type="pres">
      <dgm:prSet presAssocID="{01C43456-49BB-4B4B-9A4E-3EBC1F5D4A16}" presName="node" presStyleCnt="0"/>
      <dgm:spPr/>
      <dgm:t>
        <a:bodyPr/>
        <a:lstStyle/>
        <a:p>
          <a:endParaRPr lang="en-US"/>
        </a:p>
      </dgm:t>
    </dgm:pt>
    <dgm:pt modelId="{B5AD34A3-177D-4D2F-BC08-0319987C92C8}" type="pres">
      <dgm:prSet presAssocID="{01C43456-49BB-4B4B-9A4E-3EBC1F5D4A16}" presName="parentNode" presStyleLbl="node1" presStyleIdx="1" presStyleCnt="4" custScaleX="123412" custScaleY="123412" custLinFactX="357" custLinFactNeighborX="100000" custLinFactNeighborY="20998">
        <dgm:presLayoutVars>
          <dgm:chMax val="1"/>
          <dgm:bulletEnabled val="1"/>
        </dgm:presLayoutVars>
      </dgm:prSet>
      <dgm:spPr/>
      <dgm:t>
        <a:bodyPr/>
        <a:lstStyle/>
        <a:p>
          <a:endParaRPr lang="en-US"/>
        </a:p>
      </dgm:t>
    </dgm:pt>
    <dgm:pt modelId="{E730A85E-B5C4-49A1-93F4-ED0FE53A3ADD}" type="pres">
      <dgm:prSet presAssocID="{01C43456-49BB-4B4B-9A4E-3EBC1F5D4A16}" presName="childNode" presStyleLbl="revTx" presStyleIdx="0" presStyleCnt="0">
        <dgm:presLayoutVars>
          <dgm:bulletEnabled val="1"/>
        </dgm:presLayoutVars>
      </dgm:prSet>
      <dgm:spPr/>
      <dgm:t>
        <a:bodyPr/>
        <a:lstStyle/>
        <a:p>
          <a:endParaRPr lang="en-US"/>
        </a:p>
      </dgm:t>
    </dgm:pt>
    <dgm:pt modelId="{B5225C66-26C0-41C5-8EF5-73B9F9F328AD}" type="pres">
      <dgm:prSet presAssocID="{E9A54DA3-0F90-4E78-9EA2-DDBD46D77455}" presName="Name25" presStyleLbl="parChTrans1D1" presStyleIdx="1" presStyleCnt="3"/>
      <dgm:spPr/>
      <dgm:t>
        <a:bodyPr/>
        <a:lstStyle/>
        <a:p>
          <a:endParaRPr lang="en-US"/>
        </a:p>
      </dgm:t>
    </dgm:pt>
    <dgm:pt modelId="{0167294D-77A8-42F3-B953-BA2083D2512E}" type="pres">
      <dgm:prSet presAssocID="{21BFED6F-70EB-42B4-BD10-4F9C9D8C8CD9}" presName="node" presStyleCnt="0"/>
      <dgm:spPr/>
      <dgm:t>
        <a:bodyPr/>
        <a:lstStyle/>
        <a:p>
          <a:endParaRPr lang="en-US"/>
        </a:p>
      </dgm:t>
    </dgm:pt>
    <dgm:pt modelId="{7C88B8BC-2C43-4937-97FF-327305E5829F}" type="pres">
      <dgm:prSet presAssocID="{21BFED6F-70EB-42B4-BD10-4F9C9D8C8CD9}" presName="parentNode" presStyleLbl="node1" presStyleIdx="2" presStyleCnt="4" custScaleX="123412" custScaleY="123412" custLinFactNeighborX="66361" custLinFactNeighborY="89637">
        <dgm:presLayoutVars>
          <dgm:chMax val="1"/>
          <dgm:bulletEnabled val="1"/>
        </dgm:presLayoutVars>
      </dgm:prSet>
      <dgm:spPr/>
      <dgm:t>
        <a:bodyPr/>
        <a:lstStyle/>
        <a:p>
          <a:endParaRPr lang="en-US"/>
        </a:p>
      </dgm:t>
    </dgm:pt>
    <dgm:pt modelId="{111EFA75-5E72-4656-B9B5-01A51B0E03AD}" type="pres">
      <dgm:prSet presAssocID="{21BFED6F-70EB-42B4-BD10-4F9C9D8C8CD9}" presName="childNode" presStyleLbl="revTx" presStyleIdx="0" presStyleCnt="0">
        <dgm:presLayoutVars>
          <dgm:bulletEnabled val="1"/>
        </dgm:presLayoutVars>
      </dgm:prSet>
      <dgm:spPr/>
      <dgm:t>
        <a:bodyPr/>
        <a:lstStyle/>
        <a:p>
          <a:endParaRPr lang="en-US"/>
        </a:p>
      </dgm:t>
    </dgm:pt>
    <dgm:pt modelId="{F06534E7-9165-4EE1-B61B-A1BB4CD00F10}" type="pres">
      <dgm:prSet presAssocID="{395D6ABE-DECC-4580-8B52-EE7E193471D5}" presName="Name25" presStyleLbl="parChTrans1D1" presStyleIdx="2" presStyleCnt="3"/>
      <dgm:spPr/>
      <dgm:t>
        <a:bodyPr/>
        <a:lstStyle/>
        <a:p>
          <a:endParaRPr lang="en-US"/>
        </a:p>
      </dgm:t>
    </dgm:pt>
    <dgm:pt modelId="{C2EA1955-8ECF-4CF5-8040-5D143287DA01}" type="pres">
      <dgm:prSet presAssocID="{052E0CB8-0156-4F61-B29A-C04CA93E3A48}" presName="node" presStyleCnt="0"/>
      <dgm:spPr/>
      <dgm:t>
        <a:bodyPr/>
        <a:lstStyle/>
        <a:p>
          <a:endParaRPr lang="en-US"/>
        </a:p>
      </dgm:t>
    </dgm:pt>
    <dgm:pt modelId="{615E7C9E-3778-4197-BBA9-EABD408D1718}" type="pres">
      <dgm:prSet presAssocID="{052E0CB8-0156-4F61-B29A-C04CA93E3A48}" presName="parentNode" presStyleLbl="node1" presStyleIdx="3" presStyleCnt="4" custScaleX="123412" custScaleY="123412" custLinFactX="100000" custLinFactY="-39655" custLinFactNeighborX="128324" custLinFactNeighborY="-100000">
        <dgm:presLayoutVars>
          <dgm:chMax val="1"/>
          <dgm:bulletEnabled val="1"/>
        </dgm:presLayoutVars>
      </dgm:prSet>
      <dgm:spPr/>
      <dgm:t>
        <a:bodyPr/>
        <a:lstStyle/>
        <a:p>
          <a:endParaRPr lang="en-US"/>
        </a:p>
      </dgm:t>
    </dgm:pt>
    <dgm:pt modelId="{57FF5DFC-CE4D-488F-BF28-F8BAF39CF55F}" type="pres">
      <dgm:prSet presAssocID="{052E0CB8-0156-4F61-B29A-C04CA93E3A48}" presName="childNode" presStyleLbl="revTx" presStyleIdx="0" presStyleCnt="0">
        <dgm:presLayoutVars>
          <dgm:bulletEnabled val="1"/>
        </dgm:presLayoutVars>
      </dgm:prSet>
      <dgm:spPr/>
      <dgm:t>
        <a:bodyPr/>
        <a:lstStyle/>
        <a:p>
          <a:endParaRPr lang="en-US"/>
        </a:p>
      </dgm:t>
    </dgm:pt>
  </dgm:ptLst>
  <dgm:cxnLst>
    <dgm:cxn modelId="{E450FFFA-77CF-425F-9EDB-50D744BD7A10}" type="presOf" srcId="{01C43456-49BB-4B4B-9A4E-3EBC1F5D4A16}" destId="{B5AD34A3-177D-4D2F-BC08-0319987C92C8}" srcOrd="0" destOrd="0" presId="urn:microsoft.com/office/officeart/2005/8/layout/radial2"/>
    <dgm:cxn modelId="{5EAC793E-CCD2-4B59-BC5B-882FF9EBD414}" type="presOf" srcId="{E9A54DA3-0F90-4E78-9EA2-DDBD46D77455}" destId="{B5225C66-26C0-41C5-8EF5-73B9F9F328AD}" srcOrd="0" destOrd="0" presId="urn:microsoft.com/office/officeart/2005/8/layout/radial2"/>
    <dgm:cxn modelId="{A2E6856B-9083-4590-832C-B2F958A282C8}" srcId="{DB337168-8C48-41F4-A2F2-59E07D22F316}" destId="{052E0CB8-0156-4F61-B29A-C04CA93E3A48}" srcOrd="2" destOrd="0" parTransId="{395D6ABE-DECC-4580-8B52-EE7E193471D5}" sibTransId="{B51048D3-9DE2-4D3F-B86E-9CC3D6911740}"/>
    <dgm:cxn modelId="{3BC96D1C-58E9-47A2-BAAA-E8D484008F8C}" type="presOf" srcId="{C72E31CC-753D-4741-AB12-D9140E353118}" destId="{59233130-BADC-496D-8648-E123762E1D14}" srcOrd="0" destOrd="0" presId="urn:microsoft.com/office/officeart/2005/8/layout/radial2"/>
    <dgm:cxn modelId="{756D2FC0-62A6-43BE-9511-0EBBB631CA37}" type="presOf" srcId="{052E0CB8-0156-4F61-B29A-C04CA93E3A48}" destId="{615E7C9E-3778-4197-BBA9-EABD408D1718}" srcOrd="0" destOrd="0" presId="urn:microsoft.com/office/officeart/2005/8/layout/radial2"/>
    <dgm:cxn modelId="{B379CDEE-93DF-4346-9161-EA112D689A16}" type="presOf" srcId="{395D6ABE-DECC-4580-8B52-EE7E193471D5}" destId="{F06534E7-9165-4EE1-B61B-A1BB4CD00F10}" srcOrd="0" destOrd="0" presId="urn:microsoft.com/office/officeart/2005/8/layout/radial2"/>
    <dgm:cxn modelId="{EAA62813-402F-4A32-844C-852D03A7F41F}" srcId="{DB337168-8C48-41F4-A2F2-59E07D22F316}" destId="{01C43456-49BB-4B4B-9A4E-3EBC1F5D4A16}" srcOrd="0" destOrd="0" parTransId="{C72E31CC-753D-4741-AB12-D9140E353118}" sibTransId="{050EB994-60F2-4D54-B283-BB0DA3BD1020}"/>
    <dgm:cxn modelId="{6688D06B-B4F0-4A83-A146-E739CD5282F7}" srcId="{DB337168-8C48-41F4-A2F2-59E07D22F316}" destId="{21BFED6F-70EB-42B4-BD10-4F9C9D8C8CD9}" srcOrd="1" destOrd="0" parTransId="{E9A54DA3-0F90-4E78-9EA2-DDBD46D77455}" sibTransId="{83D367D6-E42E-4C66-8B0F-213739D1E3B1}"/>
    <dgm:cxn modelId="{3B5AF57E-BB00-43D0-BBE6-616E77FB1EE3}" type="presOf" srcId="{21BFED6F-70EB-42B4-BD10-4F9C9D8C8CD9}" destId="{7C88B8BC-2C43-4937-97FF-327305E5829F}" srcOrd="0" destOrd="0" presId="urn:microsoft.com/office/officeart/2005/8/layout/radial2"/>
    <dgm:cxn modelId="{F510465B-57D0-4AD0-ABE9-5CA2D525E2FB}" type="presOf" srcId="{DB337168-8C48-41F4-A2F2-59E07D22F316}" destId="{C62488B0-C240-4247-976E-CABF65E2D1EB}" srcOrd="0" destOrd="0" presId="urn:microsoft.com/office/officeart/2005/8/layout/radial2"/>
    <dgm:cxn modelId="{7866F3CF-01C7-4A50-A24E-7A1A1F1409FD}" type="presParOf" srcId="{C62488B0-C240-4247-976E-CABF65E2D1EB}" destId="{CE2DD79A-2369-4AD7-AE14-A9C049E4632C}" srcOrd="0" destOrd="0" presId="urn:microsoft.com/office/officeart/2005/8/layout/radial2"/>
    <dgm:cxn modelId="{56625850-8AC4-40CA-A8A5-B70B74EDC25E}" type="presParOf" srcId="{CE2DD79A-2369-4AD7-AE14-A9C049E4632C}" destId="{840EA7FA-B204-4518-A583-CA43F0E7B69A}" srcOrd="0" destOrd="0" presId="urn:microsoft.com/office/officeart/2005/8/layout/radial2"/>
    <dgm:cxn modelId="{29E11986-97E4-4947-B9E1-455C7FDC0CD5}" type="presParOf" srcId="{840EA7FA-B204-4518-A583-CA43F0E7B69A}" destId="{E7B85412-41CA-4E3D-BF14-F2D5D46244D4}" srcOrd="0" destOrd="0" presId="urn:microsoft.com/office/officeart/2005/8/layout/radial2"/>
    <dgm:cxn modelId="{6DD76EBD-57FE-4522-B8E4-D8E984203AF3}" type="presParOf" srcId="{840EA7FA-B204-4518-A583-CA43F0E7B69A}" destId="{063DA7BD-80C8-4CAA-BF46-E6198B9086DB}" srcOrd="1" destOrd="0" presId="urn:microsoft.com/office/officeart/2005/8/layout/radial2"/>
    <dgm:cxn modelId="{425EA474-3B87-4AC4-A47B-252E68E0641F}" type="presParOf" srcId="{CE2DD79A-2369-4AD7-AE14-A9C049E4632C}" destId="{59233130-BADC-496D-8648-E123762E1D14}" srcOrd="1" destOrd="0" presId="urn:microsoft.com/office/officeart/2005/8/layout/radial2"/>
    <dgm:cxn modelId="{B50952C1-FF38-4E98-B636-6A1B22B11E49}" type="presParOf" srcId="{CE2DD79A-2369-4AD7-AE14-A9C049E4632C}" destId="{B331032B-1C45-40D5-B976-7797CEDE1C76}" srcOrd="2" destOrd="0" presId="urn:microsoft.com/office/officeart/2005/8/layout/radial2"/>
    <dgm:cxn modelId="{2E37D9EB-EAF9-424E-AD67-1D98BEFC7C28}" type="presParOf" srcId="{B331032B-1C45-40D5-B976-7797CEDE1C76}" destId="{B5AD34A3-177D-4D2F-BC08-0319987C92C8}" srcOrd="0" destOrd="0" presId="urn:microsoft.com/office/officeart/2005/8/layout/radial2"/>
    <dgm:cxn modelId="{06CFCF2D-B1E2-4050-B353-DEA9075DE616}" type="presParOf" srcId="{B331032B-1C45-40D5-B976-7797CEDE1C76}" destId="{E730A85E-B5C4-49A1-93F4-ED0FE53A3ADD}" srcOrd="1" destOrd="0" presId="urn:microsoft.com/office/officeart/2005/8/layout/radial2"/>
    <dgm:cxn modelId="{9AB6A472-5FB0-4B10-B29C-0C6AFA8EBE7F}" type="presParOf" srcId="{CE2DD79A-2369-4AD7-AE14-A9C049E4632C}" destId="{B5225C66-26C0-41C5-8EF5-73B9F9F328AD}" srcOrd="3" destOrd="0" presId="urn:microsoft.com/office/officeart/2005/8/layout/radial2"/>
    <dgm:cxn modelId="{13B86C74-3682-4B34-A62C-47315348DE06}" type="presParOf" srcId="{CE2DD79A-2369-4AD7-AE14-A9C049E4632C}" destId="{0167294D-77A8-42F3-B953-BA2083D2512E}" srcOrd="4" destOrd="0" presId="urn:microsoft.com/office/officeart/2005/8/layout/radial2"/>
    <dgm:cxn modelId="{C82BDF64-96A3-456E-A5B2-3C377BBBF2ED}" type="presParOf" srcId="{0167294D-77A8-42F3-B953-BA2083D2512E}" destId="{7C88B8BC-2C43-4937-97FF-327305E5829F}" srcOrd="0" destOrd="0" presId="urn:microsoft.com/office/officeart/2005/8/layout/radial2"/>
    <dgm:cxn modelId="{3F2DCEE8-CD78-4E47-B71A-12496B7B0CCE}" type="presParOf" srcId="{0167294D-77A8-42F3-B953-BA2083D2512E}" destId="{111EFA75-5E72-4656-B9B5-01A51B0E03AD}" srcOrd="1" destOrd="0" presId="urn:microsoft.com/office/officeart/2005/8/layout/radial2"/>
    <dgm:cxn modelId="{711C5560-2181-43BD-94D1-08BF51B682F0}" type="presParOf" srcId="{CE2DD79A-2369-4AD7-AE14-A9C049E4632C}" destId="{F06534E7-9165-4EE1-B61B-A1BB4CD00F10}" srcOrd="5" destOrd="0" presId="urn:microsoft.com/office/officeart/2005/8/layout/radial2"/>
    <dgm:cxn modelId="{435C5CA5-FE2C-4B5A-A870-DB7F25AFC704}" type="presParOf" srcId="{CE2DD79A-2369-4AD7-AE14-A9C049E4632C}" destId="{C2EA1955-8ECF-4CF5-8040-5D143287DA01}" srcOrd="6" destOrd="0" presId="urn:microsoft.com/office/officeart/2005/8/layout/radial2"/>
    <dgm:cxn modelId="{8293EAF4-81DB-48C4-A533-B750E9F16B13}" type="presParOf" srcId="{C2EA1955-8ECF-4CF5-8040-5D143287DA01}" destId="{615E7C9E-3778-4197-BBA9-EABD408D1718}" srcOrd="0" destOrd="0" presId="urn:microsoft.com/office/officeart/2005/8/layout/radial2"/>
    <dgm:cxn modelId="{C69CF128-4954-4386-988E-D2A656C025CD}" type="presParOf" srcId="{C2EA1955-8ECF-4CF5-8040-5D143287DA01}" destId="{57FF5DFC-CE4D-488F-BF28-F8BAF39CF55F}" srcOrd="1" destOrd="0" presId="urn:microsoft.com/office/officeart/2005/8/layout/radial2"/>
  </dgm:cxnLst>
  <dgm:bg/>
  <dgm:whole/>
</dgm:dataModel>
</file>

<file path=ppt/diagrams/layout1.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89.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92.emf"/><Relationship Id="rId1" Type="http://schemas.openxmlformats.org/officeDocument/2006/relationships/image" Target="../media/image91.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02.emf"/><Relationship Id="rId1" Type="http://schemas.openxmlformats.org/officeDocument/2006/relationships/image" Target="../media/image10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latin typeface="Calibri"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latin typeface="Calibri" pitchFamily="34" charset="0"/>
              </a:rPr>
              <a:pPr/>
              <a:t>10/23/2008</a:t>
            </a:fld>
            <a:endParaRPr lang="en-US" dirty="0">
              <a:latin typeface="Calibri"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Calibri" pitchFamily="34" charset="0"/>
              </a:rPr>
              <a:t>© 2008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Calibr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Calibri" pitchFamily="34" charset="0"/>
              </a:rPr>
            </a:br>
            <a:r>
              <a:rPr lang="en-US" sz="500" dirty="0" smtClean="0">
                <a:solidFill>
                  <a:srgbClr val="000000"/>
                </a:solidFill>
                <a:latin typeface="Calibri"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latin typeface="Calibri" pitchFamily="34" charset="0"/>
              </a:rPr>
              <a:pPr/>
              <a:t>‹#›</a:t>
            </a:fld>
            <a:endParaRPr lang="en-US" dirty="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Calibri" pitchFamily="34" charset="0"/>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Calibri" pitchFamily="34" charset="0"/>
              </a:defRPr>
            </a:lvl1pPr>
          </a:lstStyle>
          <a:p>
            <a:fld id="{7C3FBCD4-166E-446F-AF18-7D4A0CF9AEF6}" type="datetimeFigureOut">
              <a:rPr lang="en-US" smtClean="0"/>
              <a:pPr/>
              <a:t>10/23/2008</a:t>
            </a:fld>
            <a:endParaRPr lang="en-US" dirty="0"/>
          </a:p>
        </p:txBody>
      </p:sp>
      <p:sp>
        <p:nvSpPr>
          <p:cNvPr id="4" name="Slide Image Placeholder 3"/>
          <p:cNvSpPr>
            <a:spLocks noGrp="1" noRot="1" noChangeAspect="1"/>
          </p:cNvSpPr>
          <p:nvPr>
            <p:ph type="sldImg" idx="2"/>
          </p:nvPr>
        </p:nvSpPr>
        <p:spPr>
          <a:xfrm>
            <a:off x="1535113" y="457200"/>
            <a:ext cx="3736975" cy="2801938"/>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3429000"/>
            <a:ext cx="5486400" cy="50292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mn-lt"/>
              </a:defRPr>
            </a:lvl1pPr>
          </a:lstStyle>
          <a:p>
            <a:r>
              <a:rPr lang="en-US" smtClean="0">
                <a:solidFill>
                  <a:srgbClr val="000000"/>
                </a:solidFill>
              </a:rPr>
              <a:t>© 2008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endParaRPr lang="en-US" dirty="0" smtClean="0">
              <a:solidFill>
                <a:srgbClr val="000000"/>
              </a:solidFill>
            </a:endParaRP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atin typeface="Calibri" pitchFamily="34" charset="0"/>
              </a:defRPr>
            </a:lvl1pPr>
          </a:lstStyle>
          <a:p>
            <a:fld id="{8B263312-38AA-4E1E-B2B5-0F8F122B24FE}"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Calibri"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Calibri"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Calibri"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Calibri"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Calibri"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10/23/2008 12:10 PM</a:t>
            </a:fld>
            <a:endParaRPr lang="en-US" dirty="0"/>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a:t>
            </a:fld>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8B263312-38AA-4E1E-B2B5-0F8F122B24FE}" type="slidenum">
              <a:rPr lang="en-US" smtClean="0"/>
              <a:pPr/>
              <a:t>26</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8B263312-38AA-4E1E-B2B5-0F8F122B24FE}" type="slidenum">
              <a:rPr lang="en-US" smtClean="0"/>
              <a:pPr/>
              <a:t>27</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8B263312-38AA-4E1E-B2B5-0F8F122B24FE}" type="slidenum">
              <a:rPr lang="en-US" smtClean="0"/>
              <a:pPr/>
              <a:t>29</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8B263312-38AA-4E1E-B2B5-0F8F122B24FE}" type="slidenum">
              <a:rPr lang="en-US" smtClean="0"/>
              <a:pPr/>
              <a:t>30</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8B263312-38AA-4E1E-B2B5-0F8F122B24FE}" type="slidenum">
              <a:rPr lang="en-US" smtClean="0"/>
              <a:pPr/>
              <a:t>31</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8B263312-38AA-4E1E-B2B5-0F8F122B24FE}" type="slidenum">
              <a:rPr lang="en-US" smtClean="0"/>
              <a:pPr/>
              <a:t>32</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8B263312-38AA-4E1E-B2B5-0F8F122B24FE}" type="slidenum">
              <a:rPr lang="en-US" smtClean="0"/>
              <a:pPr/>
              <a:t>33</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8B263312-38AA-4E1E-B2B5-0F8F122B24FE}" type="slidenum">
              <a:rPr lang="en-US" smtClean="0"/>
              <a:pPr/>
              <a:t>34</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10/23/2008 12:10 PM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35</a:t>
            </a:fld>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pPr marL="0" marR="0" indent="0" algn="l" defTabSz="914363" rtl="0" eaLnBrk="1" fontAlgn="auto" latinLnBrk="0" hangingPunct="1">
              <a:lnSpc>
                <a:spcPct val="90000"/>
              </a:lnSpc>
              <a:spcBef>
                <a:spcPts val="0"/>
              </a:spcBef>
              <a:spcAft>
                <a:spcPts val="333"/>
              </a:spcAft>
              <a:buClrTx/>
              <a:buSzTx/>
              <a:buFontTx/>
              <a:buNone/>
              <a:tabLst/>
              <a:defRPr/>
            </a:pPr>
            <a:r>
              <a:rPr lang="en-US" sz="900" kern="1200" dirty="0" smtClean="0">
                <a:solidFill>
                  <a:schemeClr val="tx1"/>
                </a:solidFill>
                <a:latin typeface="Calibri" pitchFamily="34" charset="0"/>
                <a:ea typeface="+mn-ea"/>
                <a:cs typeface="+mn-cs"/>
              </a:rPr>
              <a:t>If</a:t>
            </a:r>
            <a:r>
              <a:rPr lang="en-US" sz="900" kern="1200" baseline="0" dirty="0" smtClean="0">
                <a:solidFill>
                  <a:schemeClr val="tx1"/>
                </a:solidFill>
                <a:latin typeface="Calibri" pitchFamily="34" charset="0"/>
                <a:ea typeface="+mn-ea"/>
                <a:cs typeface="+mn-cs"/>
              </a:rPr>
              <a:t> you would like to host your demo on the Virtual Server, please use the </a:t>
            </a:r>
            <a:r>
              <a:rPr lang="en-US" sz="900" kern="1200" baseline="0" dirty="0" err="1" smtClean="0">
                <a:solidFill>
                  <a:schemeClr val="tx1"/>
                </a:solidFill>
                <a:latin typeface="Calibri" pitchFamily="34" charset="0"/>
                <a:ea typeface="+mn-ea"/>
                <a:cs typeface="+mn-cs"/>
              </a:rPr>
              <a:t>myVPC</a:t>
            </a:r>
            <a:r>
              <a:rPr lang="en-US" sz="900" kern="1200" baseline="0" dirty="0" smtClean="0">
                <a:solidFill>
                  <a:schemeClr val="tx1"/>
                </a:solidFill>
                <a:latin typeface="Calibri" pitchFamily="34" charset="0"/>
                <a:ea typeface="+mn-ea"/>
                <a:cs typeface="+mn-cs"/>
              </a:rPr>
              <a:t> demo slide, not this slide.</a:t>
            </a:r>
            <a:endParaRPr lang="en-US" sz="900" kern="1200" dirty="0" smtClean="0">
              <a:solidFill>
                <a:schemeClr val="tx1"/>
              </a:solidFill>
              <a:latin typeface="Calibri" pitchFamily="34" charset="0"/>
              <a:ea typeface="+mn-ea"/>
              <a:cs typeface="+mn-cs"/>
            </a:endParaRPr>
          </a:p>
          <a:p>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8B263312-38AA-4E1E-B2B5-0F8F122B24FE}" type="slidenum">
              <a:rPr lang="en-US" smtClean="0"/>
              <a:pPr/>
              <a:t>36</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8B263312-38AA-4E1E-B2B5-0F8F122B24FE}" type="slidenum">
              <a:rPr lang="en-US" smtClean="0"/>
              <a:pPr/>
              <a:t>9</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8B263312-38AA-4E1E-B2B5-0F8F122B24FE}" type="slidenum">
              <a:rPr lang="en-US" smtClean="0"/>
              <a:pPr/>
              <a:t>37</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8B263312-38AA-4E1E-B2B5-0F8F122B24FE}" type="slidenum">
              <a:rPr lang="en-US" smtClean="0"/>
              <a:pPr/>
              <a:t>38</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10/23/2008 12:10 PM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41</a:t>
            </a:fld>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pPr marL="0" marR="0" indent="0" algn="l" defTabSz="914363" rtl="0" eaLnBrk="1" fontAlgn="auto" latinLnBrk="0" hangingPunct="1">
              <a:lnSpc>
                <a:spcPct val="90000"/>
              </a:lnSpc>
              <a:spcBef>
                <a:spcPts val="0"/>
              </a:spcBef>
              <a:spcAft>
                <a:spcPts val="333"/>
              </a:spcAft>
              <a:buClrTx/>
              <a:buSzTx/>
              <a:buFontTx/>
              <a:buNone/>
              <a:tabLst/>
              <a:defRPr/>
            </a:pPr>
            <a:r>
              <a:rPr lang="en-US" sz="900" kern="1200" dirty="0" smtClean="0">
                <a:solidFill>
                  <a:schemeClr val="tx1"/>
                </a:solidFill>
                <a:latin typeface="Calibri" pitchFamily="34" charset="0"/>
                <a:ea typeface="+mn-ea"/>
                <a:cs typeface="+mn-cs"/>
              </a:rPr>
              <a:t>If</a:t>
            </a:r>
            <a:r>
              <a:rPr lang="en-US" sz="900" kern="1200" baseline="0" dirty="0" smtClean="0">
                <a:solidFill>
                  <a:schemeClr val="tx1"/>
                </a:solidFill>
                <a:latin typeface="Calibri" pitchFamily="34" charset="0"/>
                <a:ea typeface="+mn-ea"/>
                <a:cs typeface="+mn-cs"/>
              </a:rPr>
              <a:t> you would like to host your demo on the Virtual Server, please use the </a:t>
            </a:r>
            <a:r>
              <a:rPr lang="en-US" sz="900" kern="1200" baseline="0" dirty="0" err="1" smtClean="0">
                <a:solidFill>
                  <a:schemeClr val="tx1"/>
                </a:solidFill>
                <a:latin typeface="Calibri" pitchFamily="34" charset="0"/>
                <a:ea typeface="+mn-ea"/>
                <a:cs typeface="+mn-cs"/>
              </a:rPr>
              <a:t>myVPC</a:t>
            </a:r>
            <a:r>
              <a:rPr lang="en-US" sz="900" kern="1200" baseline="0" dirty="0" smtClean="0">
                <a:solidFill>
                  <a:schemeClr val="tx1"/>
                </a:solidFill>
                <a:latin typeface="Calibri" pitchFamily="34" charset="0"/>
                <a:ea typeface="+mn-ea"/>
                <a:cs typeface="+mn-cs"/>
              </a:rPr>
              <a:t> demo slide, not this slide.</a:t>
            </a:r>
            <a:endParaRPr lang="en-US" sz="900" kern="1200" dirty="0" smtClean="0">
              <a:solidFill>
                <a:schemeClr val="tx1"/>
              </a:solidFill>
              <a:latin typeface="Calibri" pitchFamily="34" charset="0"/>
              <a:ea typeface="+mn-ea"/>
              <a:cs typeface="+mn-cs"/>
            </a:endParaRPr>
          </a:p>
          <a:p>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8B263312-38AA-4E1E-B2B5-0F8F122B24FE}" type="slidenum">
              <a:rPr lang="en-US" smtClean="0"/>
              <a:pPr/>
              <a:t>42</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8B263312-38AA-4E1E-B2B5-0F8F122B24FE}" type="slidenum">
              <a:rPr lang="en-US" smtClean="0"/>
              <a:pPr/>
              <a:t>47</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8B263312-38AA-4E1E-B2B5-0F8F122B24FE}" type="slidenum">
              <a:rPr lang="en-US" smtClean="0"/>
              <a:pPr/>
              <a:t>48</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0C342E0B-3FA8-4C31-AB10-544E2BE0DCD8}" type="slidenum">
              <a:rPr lang="zh-TW" altLang="en-US"/>
              <a:pPr/>
              <a:t>51</a:t>
            </a:fld>
            <a:endParaRPr lang="en-US" altLang="zh-TW"/>
          </a:p>
        </p:txBody>
      </p:sp>
      <p:sp>
        <p:nvSpPr>
          <p:cNvPr id="790530" name="Rectangle 2"/>
          <p:cNvSpPr>
            <a:spLocks noGrp="1" noRot="1" noChangeAspect="1" noChangeArrowheads="1" noTextEdit="1"/>
          </p:cNvSpPr>
          <p:nvPr>
            <p:ph type="sldImg"/>
          </p:nvPr>
        </p:nvSpPr>
        <p:spPr>
          <a:xfrm>
            <a:off x="1104900" y="685488"/>
            <a:ext cx="4648200" cy="3429000"/>
          </a:xfrm>
          <a:ln/>
        </p:spPr>
      </p:sp>
      <p:sp>
        <p:nvSpPr>
          <p:cNvPr id="790531" name="Rectangle 3"/>
          <p:cNvSpPr>
            <a:spLocks noGrp="1" noChangeArrowheads="1"/>
          </p:cNvSpPr>
          <p:nvPr>
            <p:ph type="body" idx="1"/>
          </p:nvPr>
        </p:nvSpPr>
        <p:spPr>
          <a:xfrm>
            <a:off x="685800" y="4344025"/>
            <a:ext cx="5486400" cy="4114488"/>
          </a:xfrm>
        </p:spPr>
        <p:txBody>
          <a:bodyPr/>
          <a:lstStyle/>
          <a:p>
            <a:endParaRPr lang="zh-TW"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10/23/2008 12:10 PM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52</a:t>
            </a:fld>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8B263312-38AA-4E1E-B2B5-0F8F122B24FE}" type="slidenum">
              <a:rPr lang="en-US" smtClean="0"/>
              <a:pPr/>
              <a:t>11</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8B263312-38AA-4E1E-B2B5-0F8F122B24FE}" type="slidenum">
              <a:rPr lang="en-US" smtClean="0"/>
              <a:pPr/>
              <a:t>13</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8B263312-38AA-4E1E-B2B5-0F8F122B24FE}" type="slidenum">
              <a:rPr lang="en-US" smtClean="0"/>
              <a:pPr/>
              <a:t>16</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fontScale="55000" lnSpcReduction="20000"/>
          </a:bodyPr>
          <a:lstStyle/>
          <a:p>
            <a:endParaRPr lang="zh-TW" altLang="en-US" dirty="0"/>
          </a:p>
        </p:txBody>
      </p:sp>
      <p:sp>
        <p:nvSpPr>
          <p:cNvPr id="4" name="投影片編號版面配置區 3"/>
          <p:cNvSpPr>
            <a:spLocks noGrp="1"/>
          </p:cNvSpPr>
          <p:nvPr>
            <p:ph type="sldNum" sz="quarter" idx="10"/>
          </p:nvPr>
        </p:nvSpPr>
        <p:spPr/>
        <p:txBody>
          <a:bodyPr/>
          <a:lstStyle/>
          <a:p>
            <a:fld id="{8B263312-38AA-4E1E-B2B5-0F8F122B24FE}" type="slidenum">
              <a:rPr lang="en-US" smtClean="0"/>
              <a:pPr/>
              <a:t>19</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8B263312-38AA-4E1E-B2B5-0F8F122B24FE}" type="slidenum">
              <a:rPr lang="en-US" smtClean="0"/>
              <a:pPr/>
              <a:t>22</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8B263312-38AA-4E1E-B2B5-0F8F122B24FE}" type="slidenum">
              <a:rPr lang="en-US" smtClean="0"/>
              <a:pPr/>
              <a:t>24</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8B263312-38AA-4E1E-B2B5-0F8F122B24FE}" type="slidenum">
              <a:rPr lang="en-US" smtClean="0"/>
              <a:pPr/>
              <a:t>25</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29663" y="1416051"/>
            <a:ext cx="7681913" cy="1523495"/>
          </a:xfrm>
        </p:spPr>
        <p:txBody>
          <a:bodyPr anchor="ctr">
            <a:noAutofit/>
          </a:bodyPr>
          <a:lstStyle>
            <a:lvl1pPr>
              <a:lnSpc>
                <a:spcPct val="90000"/>
              </a:lnSpc>
              <a:defRPr sz="4800" baseline="0">
                <a:solidFill>
                  <a:schemeClr val="tx1"/>
                </a:solidFill>
                <a:effectLst/>
              </a:defRPr>
            </a:lvl1pPr>
          </a:lstStyle>
          <a:p>
            <a:r>
              <a:rPr lang="zh-TW" altLang="en-US" dirty="0" smtClean="0"/>
              <a:t>按一下以編輯母片標題樣式</a:t>
            </a:r>
            <a:endParaRPr lang="en-US" dirty="0"/>
          </a:p>
        </p:txBody>
      </p:sp>
      <p:sp>
        <p:nvSpPr>
          <p:cNvPr id="3" name="Subtitle 2"/>
          <p:cNvSpPr>
            <a:spLocks noGrp="1"/>
          </p:cNvSpPr>
          <p:nvPr>
            <p:ph type="subTitle" idx="1"/>
          </p:nvPr>
        </p:nvSpPr>
        <p:spPr>
          <a:xfrm>
            <a:off x="729663" y="3657601"/>
            <a:ext cx="7681913" cy="461665"/>
          </a:xfrm>
        </p:spPr>
        <p:txBody>
          <a:bodyPr>
            <a:noAutofit/>
          </a:bodyPr>
          <a:lstStyle>
            <a:lvl1pPr marL="0" indent="0" algn="l">
              <a:lnSpc>
                <a:spcPct val="90000"/>
              </a:lnSpc>
              <a:spcBef>
                <a:spcPts val="0"/>
              </a:spcBef>
              <a:buNone/>
              <a:defRPr baseline="0">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zh-TW" altLang="en-US" dirty="0" smtClean="0"/>
              <a:t>按一下以編輯母片副標題樣式</a:t>
            </a:r>
            <a:endParaRPr lang="en-US" dirty="0"/>
          </a:p>
        </p:txBody>
      </p:sp>
      <p:sp>
        <p:nvSpPr>
          <p:cNvPr id="5" name="Slide Number Placeholder 6"/>
          <p:cNvSpPr txBox="1">
            <a:spLocks/>
          </p:cNvSpPr>
          <p:nvPr userDrawn="1"/>
        </p:nvSpPr>
        <p:spPr>
          <a:xfrm>
            <a:off x="95275" y="6400801"/>
            <a:ext cx="2132964" cy="365125"/>
          </a:xfrm>
          <a:prstGeom prst="rect">
            <a:avLst/>
          </a:prstGeom>
        </p:spPr>
        <p:txBody>
          <a:bodyPr vert="horz" lIns="0" tIns="0" rIns="0" bIns="0" rtlCol="0" anchor="b" anchorCtr="0"/>
          <a:lstStyle>
            <a:lvl1pPr algn="r">
              <a:defRPr sz="1200">
                <a:solidFill>
                  <a:schemeClr val="tx1">
                    <a:tint val="75000"/>
                  </a:schemeClr>
                </a:solidFill>
              </a:defRPr>
            </a:lvl1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91D3AA"/>
              </a:solidFill>
              <a:effectLst/>
              <a:uLnTx/>
              <a:uFillTx/>
              <a:latin typeface="+mn-lt"/>
              <a:ea typeface="+mn-ea"/>
              <a:cs typeface="+mn-cs"/>
            </a:endParaRPr>
          </a:p>
        </p:txBody>
      </p:sp>
    </p:spTree>
  </p:cSld>
  <p:clrMapOvr>
    <a:overrideClrMapping bg1="dk1" tx1="lt1" bg2="dk2" tx2="lt2" accent1="accent1" accent2="accent2" accent3="accent3" accent4="accent4" accent5="accent5" accent6="accent6" hlink="hlink" folHlink="folHlink"/>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NOTE layout - user must hide slide">
    <p:bg>
      <p:bgPr>
        <a:solidFill>
          <a:schemeClr val="bg1">
            <a:lumMod val="75000"/>
            <a:lumOff val="2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
        <p:txBody>
          <a:bodyPr/>
          <a:lstStyle>
            <a:lvl1pPr>
              <a:defRPr/>
            </a:lvl1pPr>
          </a:lstStyle>
          <a:p>
            <a:r>
              <a:rPr lang="zh-TW" altLang="en-US" smtClean="0"/>
              <a:t>按一下以編輯母片標題樣式</a:t>
            </a:r>
            <a:endParaRPr lang="en-US" dirty="0"/>
          </a:p>
        </p:txBody>
      </p:sp>
      <p:sp>
        <p:nvSpPr>
          <p:cNvPr id="6" name="Text Placeholder 5"/>
          <p:cNvSpPr>
            <a:spLocks noGrp="1"/>
          </p:cNvSpPr>
          <p:nvPr>
            <p:ph type="body" sz="quarter" idx="10"/>
          </p:nvPr>
        </p:nvSpPr>
        <p:spPr bwMode="black">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Text Placeholder 6"/>
          <p:cNvSpPr>
            <a:spLocks noGrp="1"/>
          </p:cNvSpPr>
          <p:nvPr>
            <p:ph type="body" sz="quarter" idx="11"/>
          </p:nvPr>
        </p:nvSpPr>
        <p:spPr bwMode="gray">
          <a:xfrm>
            <a:off x="1" y="6238877"/>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Calibri" pitchFamily="34" charset="0"/>
              </a:defRPr>
            </a:lvl1pPr>
          </a:lstStyle>
          <a:p>
            <a:pPr lvl="0"/>
            <a:r>
              <a:rPr lang="zh-TW" altLang="en-US" smtClean="0"/>
              <a:t>按一下以編輯母片文字樣式</a:t>
            </a:r>
          </a:p>
        </p:txBody>
      </p:sp>
      <p:sp>
        <p:nvSpPr>
          <p:cNvPr id="7" name="Slide Number Placeholder 6"/>
          <p:cNvSpPr txBox="1">
            <a:spLocks/>
          </p:cNvSpPr>
          <p:nvPr userDrawn="1"/>
        </p:nvSpPr>
        <p:spPr>
          <a:xfrm>
            <a:off x="95275" y="6400801"/>
            <a:ext cx="2132964" cy="365125"/>
          </a:xfrm>
          <a:prstGeom prst="rect">
            <a:avLst/>
          </a:prstGeom>
        </p:spPr>
        <p:txBody>
          <a:bodyPr vert="horz" lIns="0" tIns="0" rIns="0" bIns="0" rtlCol="0" anchor="b" anchorCtr="0"/>
          <a:lstStyle>
            <a:lvl1pPr algn="r">
              <a:defRPr sz="1200">
                <a:solidFill>
                  <a:schemeClr val="tx1">
                    <a:tint val="75000"/>
                  </a:schemeClr>
                </a:solidFill>
              </a:defRPr>
            </a:lvl1pPr>
          </a:lstStyle>
          <a:p>
            <a:pPr marL="0" marR="0" lvl="0" indent="0" algn="l" defTabSz="914363" rtl="0" eaLnBrk="1" fontAlgn="auto" latinLnBrk="0" hangingPunct="1">
              <a:lnSpc>
                <a:spcPct val="100000"/>
              </a:lnSpc>
              <a:spcBef>
                <a:spcPts val="0"/>
              </a:spcBef>
              <a:spcAft>
                <a:spcPts val="0"/>
              </a:spcAft>
              <a:buClrTx/>
              <a:buSzTx/>
              <a:buFontTx/>
              <a:buNone/>
              <a:tabLst/>
              <a:defRPr/>
            </a:pPr>
            <a:fld id="{ACC6DABA-E178-49C8-B135-4378B6D3DD69}" type="slidenum">
              <a:rPr kumimoji="0" lang="en-US" sz="1400" b="0" i="0" u="none" strike="noStrike" kern="1200" cap="none" spc="0" normalizeH="0" baseline="0" noProof="0" smtClean="0">
                <a:ln>
                  <a:noFill/>
                </a:ln>
                <a:solidFill>
                  <a:srgbClr val="000000"/>
                </a:solidFill>
                <a:effectLst/>
                <a:uLnTx/>
                <a:uFillTx/>
                <a:latin typeface="+mn-lt"/>
                <a:ea typeface="+mn-ea"/>
                <a:cs typeface="+mn-cs"/>
              </a:rPr>
              <a:pPr marL="0" marR="0" lvl="0" indent="0" algn="l" defTabSz="914363"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dirty="0">
              <a:ln>
                <a:noFill/>
              </a:ln>
              <a:solidFill>
                <a:srgbClr val="000000"/>
              </a:solidFill>
              <a:effectLst/>
              <a:uLnTx/>
              <a:uFillTx/>
              <a:latin typeface="+mn-lt"/>
              <a:ea typeface="+mn-ea"/>
              <a:cs typeface="+mn-cs"/>
            </a:endParaRPr>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Black Slide - no bottom bar">
    <p:bg>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
          <a:xfrm>
            <a:off x="382588" y="228600"/>
            <a:ext cx="8380412" cy="553998"/>
          </a:xfrm>
          <a:noFill/>
          <a:ln w="9525">
            <a:noFill/>
            <a:miter lim="800000"/>
            <a:headEnd/>
            <a:tailEnd/>
          </a:ln>
          <a:effectLst/>
        </p:spPr>
        <p:txBody>
          <a:bodyPr/>
          <a:lstStyle>
            <a:lvl1pPr algn="l" defTabSz="914363" rtl="0" eaLnBrk="1" fontAlgn="base" latinLnBrk="0" hangingPunct="1">
              <a:lnSpc>
                <a:spcPct val="90000"/>
              </a:lnSpc>
              <a:spcBef>
                <a:spcPct val="0"/>
              </a:spcBef>
              <a:spcAft>
                <a:spcPct val="0"/>
              </a:spcAft>
              <a:buNone/>
              <a:defRPr lang="en-US" sz="4000" b="0" kern="1200" cap="none" spc="-125" baseline="0" dirty="0">
                <a:ln w="3175">
                  <a:noFill/>
                </a:ln>
                <a:solidFill>
                  <a:schemeClr val="tx1"/>
                </a:solidFill>
                <a:effectLst/>
                <a:latin typeface="+mj-lt"/>
                <a:ea typeface="微軟正黑體" pitchFamily="34" charset="-120"/>
                <a:cs typeface="+mj-cs"/>
              </a:defRPr>
            </a:lvl1pPr>
          </a:lstStyle>
          <a:p>
            <a:r>
              <a:rPr lang="zh-TW" altLang="en-US" dirty="0" smtClean="0"/>
              <a:t>按一下以編輯母片標題樣式</a:t>
            </a:r>
            <a:endParaRPr lang="en-US" dirty="0"/>
          </a:p>
        </p:txBody>
      </p:sp>
      <p:sp>
        <p:nvSpPr>
          <p:cNvPr id="3" name="Text Placeholder 2"/>
          <p:cNvSpPr>
            <a:spLocks noGrp="1"/>
          </p:cNvSpPr>
          <p:nvPr>
            <p:ph type="body" idx="1"/>
          </p:nvPr>
        </p:nvSpPr>
        <p:spPr bwMode="black">
          <a:xfrm>
            <a:off x="382588" y="1414464"/>
            <a:ext cx="8380412" cy="1844608"/>
          </a:xfrm>
        </p:spPr>
        <p:txBody>
          <a:bodyPr/>
          <a:lstStyle>
            <a:lvl1pPr>
              <a:spcBef>
                <a:spcPts val="1167"/>
              </a:spcBef>
              <a:buFontTx/>
              <a:buBlip>
                <a:blip r:embed="rId2"/>
              </a:buBlip>
              <a:defRPr sz="2400"/>
            </a:lvl1pPr>
            <a:lvl2pPr>
              <a:spcBef>
                <a:spcPts val="1083"/>
              </a:spcBef>
              <a:buFontTx/>
              <a:buBlip>
                <a:blip r:embed="rId2"/>
              </a:buBlip>
              <a:defRPr sz="2000"/>
            </a:lvl2pPr>
            <a:lvl3pPr>
              <a:spcBef>
                <a:spcPts val="1000"/>
              </a:spcBef>
              <a:buFontTx/>
              <a:buBlip>
                <a:blip r:embed="rId2"/>
              </a:buBlip>
              <a:defRPr sz="1800"/>
            </a:lvl3pPr>
            <a:lvl4pPr>
              <a:spcBef>
                <a:spcPts val="917"/>
              </a:spcBef>
              <a:buFontTx/>
              <a:buBlip>
                <a:blip r:embed="rId2"/>
              </a:buBlip>
              <a:defRPr sz="1600"/>
            </a:lvl4pPr>
            <a:lvl5pPr>
              <a:spcBef>
                <a:spcPts val="833"/>
              </a:spcBef>
              <a:buFontTx/>
              <a:buBlip>
                <a:blip r:embed="rId2"/>
              </a:buBlip>
              <a:defRPr sz="1600"/>
            </a:lvl5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en-US" dirty="0"/>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Hidden Slide">
    <p:bg>
      <p:bgPr>
        <a:solidFill>
          <a:schemeClr val="bg1">
            <a:lumMod val="75000"/>
            <a:lumOff val="2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
          <a:xfrm>
            <a:off x="382588" y="228600"/>
            <a:ext cx="8380412" cy="553998"/>
          </a:xfrm>
          <a:noFill/>
          <a:ln w="9525">
            <a:noFill/>
            <a:miter lim="800000"/>
            <a:headEnd/>
            <a:tailEnd/>
          </a:ln>
          <a:effectLst/>
        </p:spPr>
        <p:txBody>
          <a:bodyPr/>
          <a:lstStyle>
            <a:lvl1pPr algn="l" defTabSz="914363" rtl="0" eaLnBrk="1" fontAlgn="base" latinLnBrk="0" hangingPunct="1">
              <a:lnSpc>
                <a:spcPct val="90000"/>
              </a:lnSpc>
              <a:spcBef>
                <a:spcPct val="0"/>
              </a:spcBef>
              <a:spcAft>
                <a:spcPct val="0"/>
              </a:spcAft>
              <a:buNone/>
              <a:defRPr lang="en-US" sz="4000" b="0" kern="1200" cap="none" spc="-125" baseline="0" dirty="0">
                <a:ln w="3175">
                  <a:noFill/>
                </a:ln>
                <a:solidFill>
                  <a:schemeClr val="tx1"/>
                </a:solidFill>
                <a:effectLst/>
                <a:latin typeface="+mj-lt"/>
                <a:ea typeface="微軟正黑體" pitchFamily="34" charset="-120"/>
                <a:cs typeface="+mj-cs"/>
              </a:defRPr>
            </a:lvl1pPr>
          </a:lstStyle>
          <a:p>
            <a:r>
              <a:rPr lang="zh-TW" altLang="en-US" dirty="0" smtClean="0"/>
              <a:t>按一下以編輯母片標題樣式</a:t>
            </a:r>
            <a:endParaRPr lang="en-US" dirty="0"/>
          </a:p>
        </p:txBody>
      </p:sp>
      <p:sp>
        <p:nvSpPr>
          <p:cNvPr id="3" name="Text Placeholder 2"/>
          <p:cNvSpPr>
            <a:spLocks noGrp="1"/>
          </p:cNvSpPr>
          <p:nvPr>
            <p:ph type="body" idx="1"/>
          </p:nvPr>
        </p:nvSpPr>
        <p:spPr bwMode="black">
          <a:xfrm>
            <a:off x="382588" y="1414464"/>
            <a:ext cx="8380412" cy="1844608"/>
          </a:xfrm>
        </p:spPr>
        <p:txBody>
          <a:bodyPr/>
          <a:lstStyle>
            <a:lvl1pPr>
              <a:spcBef>
                <a:spcPts val="1167"/>
              </a:spcBef>
              <a:buFontTx/>
              <a:buBlip>
                <a:blip r:embed="rId2"/>
              </a:buBlip>
              <a:defRPr sz="2400"/>
            </a:lvl1pPr>
            <a:lvl2pPr>
              <a:spcBef>
                <a:spcPts val="1083"/>
              </a:spcBef>
              <a:buFontTx/>
              <a:buBlip>
                <a:blip r:embed="rId2"/>
              </a:buBlip>
              <a:defRPr sz="2000"/>
            </a:lvl2pPr>
            <a:lvl3pPr>
              <a:spcBef>
                <a:spcPts val="1000"/>
              </a:spcBef>
              <a:buFontTx/>
              <a:buBlip>
                <a:blip r:embed="rId2"/>
              </a:buBlip>
              <a:defRPr sz="1800"/>
            </a:lvl3pPr>
            <a:lvl4pPr>
              <a:spcBef>
                <a:spcPts val="917"/>
              </a:spcBef>
              <a:buFontTx/>
              <a:buBlip>
                <a:blip r:embed="rId2"/>
              </a:buBlip>
              <a:defRPr sz="1600"/>
            </a:lvl4pPr>
            <a:lvl5pPr>
              <a:spcBef>
                <a:spcPts val="833"/>
              </a:spcBef>
              <a:buFontTx/>
              <a:buBlip>
                <a:blip r:embed="rId2"/>
              </a:buBlip>
              <a:defRPr sz="1600"/>
            </a:lvl5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368425" y="381505"/>
            <a:ext cx="7043738" cy="1523494"/>
          </a:xfrm>
        </p:spPr>
        <p:txBody>
          <a:bodyPr anchor="b" anchorCtr="0">
            <a:noAutofit/>
          </a:bodyPr>
          <a:lstStyle>
            <a:lvl1pPr>
              <a:lnSpc>
                <a:spcPct val="90000"/>
              </a:lnSpc>
              <a:defRPr sz="4800">
                <a:solidFill>
                  <a:schemeClr val="tx1"/>
                </a:solidFill>
              </a:defRPr>
            </a:lvl1pPr>
          </a:lstStyle>
          <a:p>
            <a:r>
              <a:rPr lang="zh-TW" altLang="en-US" smtClean="0"/>
              <a:t>按一下以編輯母片標題樣式</a:t>
            </a:r>
            <a:endParaRPr lang="en-US" dirty="0"/>
          </a:p>
        </p:txBody>
      </p:sp>
      <p:sp>
        <p:nvSpPr>
          <p:cNvPr id="3" name="Subtitle 2"/>
          <p:cNvSpPr>
            <a:spLocks noGrp="1"/>
          </p:cNvSpPr>
          <p:nvPr>
            <p:ph type="subTitle" idx="1"/>
          </p:nvPr>
        </p:nvSpPr>
        <p:spPr>
          <a:xfrm>
            <a:off x="1368425" y="3657600"/>
            <a:ext cx="704373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zh-TW" altLang="en-US" smtClean="0"/>
              <a:t>按一下以編輯母片副標題樣式</a:t>
            </a:r>
            <a:endParaRPr lang="en-US" dirty="0"/>
          </a:p>
        </p:txBody>
      </p:sp>
      <p:sp>
        <p:nvSpPr>
          <p:cNvPr id="7" name="Text Placeholder 6"/>
          <p:cNvSpPr>
            <a:spLocks noGrp="1"/>
          </p:cNvSpPr>
          <p:nvPr>
            <p:ph type="body" sz="quarter" idx="10" hasCustomPrompt="1"/>
          </p:nvPr>
        </p:nvSpPr>
        <p:spPr>
          <a:xfrm>
            <a:off x="1368424" y="1904999"/>
            <a:ext cx="6994950" cy="1384994"/>
          </a:xfrm>
          <a:scene3d>
            <a:camera prst="orthographicFront"/>
            <a:lightRig rig="contrasting" dir="t"/>
          </a:scene3d>
          <a:sp3d/>
        </p:spPr>
        <p:txBody>
          <a:bodyPr anchor="t" anchorCtr="0">
            <a:noAutofit/>
            <a:sp3d extrusionH="57150">
              <a:bevelT w="19050" h="31750"/>
              <a:contourClr>
                <a:srgbClr val="CCFF99"/>
              </a:contourClr>
            </a:sp3d>
          </a:bodyPr>
          <a:lstStyle>
            <a:lvl1pPr marL="0" indent="0" algn="l">
              <a:buFont typeface="Arial" pitchFamily="34" charset="0"/>
              <a:buNone/>
              <a:defRPr kumimoji="0" lang="en-US" sz="10000" b="0" i="0" u="none" strike="noStrike" kern="1200" cap="none" spc="-500" normalizeH="0" baseline="0" noProof="0" dirty="0" smtClean="0">
                <a:ln w="11430"/>
                <a:gradFill flip="none" rotWithShape="1">
                  <a:gsLst>
                    <a:gs pos="0">
                      <a:srgbClr val="FFFFFF"/>
                    </a:gs>
                    <a:gs pos="28000">
                      <a:srgbClr val="9DE7AF"/>
                    </a:gs>
                    <a:gs pos="62000">
                      <a:srgbClr val="37CD5B"/>
                    </a:gs>
                    <a:gs pos="88000">
                      <a:srgbClr val="28A045"/>
                    </a:gs>
                  </a:gsLst>
                  <a:lin ang="5400000" scaled="1"/>
                  <a:tileRect/>
                </a:gradFill>
                <a:effectLst/>
                <a:uLnTx/>
                <a:uFillTx/>
                <a:latin typeface="Calibri" pitchFamily="34" charset="0"/>
                <a:ea typeface="+mn-ea"/>
                <a:cs typeface="+mn-cs"/>
              </a:defRPr>
            </a:lvl1pPr>
          </a:lstStyle>
          <a:p>
            <a:pPr lvl="0"/>
            <a:r>
              <a:rPr lang="en-US" dirty="0" smtClean="0"/>
              <a:t>click to…</a:t>
            </a:r>
          </a:p>
        </p:txBody>
      </p:sp>
      <p:sp>
        <p:nvSpPr>
          <p:cNvPr id="5" name="Slide Number Placeholder 6"/>
          <p:cNvSpPr txBox="1">
            <a:spLocks/>
          </p:cNvSpPr>
          <p:nvPr userDrawn="1"/>
        </p:nvSpPr>
        <p:spPr>
          <a:xfrm>
            <a:off x="95275" y="6400801"/>
            <a:ext cx="2132964" cy="365125"/>
          </a:xfrm>
          <a:prstGeom prst="rect">
            <a:avLst/>
          </a:prstGeom>
        </p:spPr>
        <p:txBody>
          <a:bodyPr vert="horz" lIns="0" tIns="0" rIns="0" bIns="0" rtlCol="0" anchor="b" anchorCtr="0"/>
          <a:lstStyle>
            <a:lvl1pPr algn="r">
              <a:defRPr sz="1200">
                <a:solidFill>
                  <a:schemeClr val="tx1">
                    <a:tint val="75000"/>
                  </a:schemeClr>
                </a:solidFill>
              </a:defRPr>
            </a:lvl1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91D3AA"/>
              </a:solidFill>
              <a:effectLst/>
              <a:uLnTx/>
              <a:uFillTx/>
              <a:latin typeface="+mn-lt"/>
              <a:ea typeface="+mn-ea"/>
              <a:cs typeface="+mn-cs"/>
            </a:endParaRP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標題及物件">
    <p:bg>
      <p:bgPr>
        <a:solidFill>
          <a:schemeClr val="bg1"/>
        </a:solidFill>
        <a:effectLst/>
      </p:bgPr>
    </p:bg>
    <p:spTree>
      <p:nvGrpSpPr>
        <p:cNvPr id="1" name=""/>
        <p:cNvGrpSpPr/>
        <p:nvPr/>
      </p:nvGrpSpPr>
      <p:grpSpPr>
        <a:xfrm>
          <a:off x="0" y="0"/>
          <a:ext cx="0" cy="0"/>
          <a:chOff x="0" y="0"/>
          <a:chExt cx="0" cy="0"/>
        </a:xfrm>
      </p:grpSpPr>
      <p:pic>
        <p:nvPicPr>
          <p:cNvPr id="8" name="Picture 7" descr="ContentForground.png"/>
          <p:cNvPicPr>
            <a:picLocks noChangeAspect="1"/>
          </p:cNvPicPr>
          <p:nvPr userDrawn="1"/>
        </p:nvPicPr>
        <p:blipFill>
          <a:blip r:embed="rId2"/>
          <a:stretch>
            <a:fillRect/>
          </a:stretch>
        </p:blipFill>
        <p:spPr>
          <a:xfrm>
            <a:off x="0" y="0"/>
            <a:ext cx="9144000" cy="6858000"/>
          </a:xfrm>
          <a:prstGeom prst="rect">
            <a:avLst/>
          </a:prstGeom>
        </p:spPr>
      </p:pic>
      <p:pic>
        <p:nvPicPr>
          <p:cNvPr id="9" name="Picture 8" descr="ContentForground.png"/>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p:txBody>
          <a:bodyPr/>
          <a:lstStyle>
            <a:lvl1pPr>
              <a:defRPr baseline="0">
                <a:ea typeface="微軟正黑體" pitchFamily="34" charset="-120"/>
              </a:defRPr>
            </a:lvl1pPr>
          </a:lstStyle>
          <a:p>
            <a:r>
              <a:rPr lang="zh-TW" altLang="en-US" dirty="0" smtClean="0"/>
              <a:t>按一下以編輯母片標題樣式</a:t>
            </a:r>
            <a:endParaRPr lang="en-US" dirty="0"/>
          </a:p>
        </p:txBody>
      </p:sp>
      <p:sp>
        <p:nvSpPr>
          <p:cNvPr id="3" name="Content Placeholder 2"/>
          <p:cNvSpPr>
            <a:spLocks noGrp="1"/>
          </p:cNvSpPr>
          <p:nvPr>
            <p:ph idx="1"/>
          </p:nvPr>
        </p:nvSpPr>
        <p:spPr>
          <a:xfrm>
            <a:off x="381000" y="1412875"/>
            <a:ext cx="8382000" cy="2210862"/>
          </a:xfrm>
        </p:spPr>
        <p:txBody>
          <a:bodyPr/>
          <a:lstStyle>
            <a:lvl1pPr>
              <a:lnSpc>
                <a:spcPct val="90000"/>
              </a:lnSpc>
              <a:defRPr baseline="0">
                <a:ea typeface="微軟正黑體" pitchFamily="34" charset="-120"/>
              </a:defRPr>
            </a:lvl1pPr>
            <a:lvl2pPr>
              <a:lnSpc>
                <a:spcPct val="90000"/>
              </a:lnSpc>
              <a:defRPr baseline="0">
                <a:ea typeface="微軟正黑體" pitchFamily="34" charset="-120"/>
              </a:defRPr>
            </a:lvl2pPr>
            <a:lvl3pPr>
              <a:lnSpc>
                <a:spcPct val="90000"/>
              </a:lnSpc>
              <a:defRPr baseline="0">
                <a:ea typeface="微軟正黑體" pitchFamily="34" charset="-120"/>
              </a:defRPr>
            </a:lvl3pPr>
            <a:lvl4pPr>
              <a:lnSpc>
                <a:spcPct val="90000"/>
              </a:lnSpc>
              <a:defRPr baseline="0">
                <a:ea typeface="微軟正黑體" pitchFamily="34" charset="-120"/>
              </a:defRPr>
            </a:lvl4pPr>
            <a:lvl5pPr>
              <a:lnSpc>
                <a:spcPct val="90000"/>
              </a:lnSpc>
              <a:defRPr baseline="0">
                <a:ea typeface="微軟正黑體" pitchFamily="34" charset="-120"/>
              </a:defRPr>
            </a:lvl5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en-US" dirty="0"/>
          </a:p>
        </p:txBody>
      </p:sp>
      <p:sp>
        <p:nvSpPr>
          <p:cNvPr id="6" name="Slide Number Placeholder 6"/>
          <p:cNvSpPr txBox="1">
            <a:spLocks/>
          </p:cNvSpPr>
          <p:nvPr userDrawn="1"/>
        </p:nvSpPr>
        <p:spPr>
          <a:xfrm>
            <a:off x="95275" y="6400801"/>
            <a:ext cx="2132964" cy="365125"/>
          </a:xfrm>
          <a:prstGeom prst="rect">
            <a:avLst/>
          </a:prstGeom>
        </p:spPr>
        <p:txBody>
          <a:bodyPr vert="horz" lIns="0" tIns="0" rIns="0" bIns="0" rtlCol="0" anchor="b" anchorCtr="0"/>
          <a:lstStyle>
            <a:lvl1pPr algn="r">
              <a:defRPr sz="1200">
                <a:solidFill>
                  <a:schemeClr val="tx1">
                    <a:tint val="75000"/>
                  </a:schemeClr>
                </a:solidFill>
              </a:defRPr>
            </a:lvl1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bg>
      <p:bgPr>
        <a:solidFill>
          <a:schemeClr val="bg1"/>
        </a:solidFill>
        <a:effectLst/>
      </p:bgPr>
    </p:bg>
    <p:spTree>
      <p:nvGrpSpPr>
        <p:cNvPr id="1" name=""/>
        <p:cNvGrpSpPr/>
        <p:nvPr/>
      </p:nvGrpSpPr>
      <p:grpSpPr>
        <a:xfrm>
          <a:off x="0" y="0"/>
          <a:ext cx="0" cy="0"/>
          <a:chOff x="0" y="0"/>
          <a:chExt cx="0" cy="0"/>
        </a:xfrm>
      </p:grpSpPr>
      <p:pic>
        <p:nvPicPr>
          <p:cNvPr id="8" name="Picture 7" descr="ContentForground.png"/>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p:txBody>
          <a:bodyPr/>
          <a:lstStyle>
            <a:lvl1pPr>
              <a:defRPr/>
            </a:lvl1pPr>
          </a:lstStyle>
          <a:p>
            <a:r>
              <a:rPr lang="zh-TW" altLang="en-US" smtClean="0"/>
              <a:t>按一下以編輯母片標題樣式</a:t>
            </a:r>
            <a:endParaRPr lang="en-US" dirty="0"/>
          </a:p>
        </p:txBody>
      </p:sp>
      <p:sp>
        <p:nvSpPr>
          <p:cNvPr id="3" name="Content Placeholder 2"/>
          <p:cNvSpPr>
            <a:spLocks noGrp="1"/>
          </p:cNvSpPr>
          <p:nvPr>
            <p:ph sz="half" idx="1"/>
          </p:nvPr>
        </p:nvSpPr>
        <p:spPr>
          <a:xfrm>
            <a:off x="381001"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7" name="Slide Number Placeholder 6"/>
          <p:cNvSpPr txBox="1">
            <a:spLocks/>
          </p:cNvSpPr>
          <p:nvPr userDrawn="1"/>
        </p:nvSpPr>
        <p:spPr>
          <a:xfrm>
            <a:off x="95275" y="6400801"/>
            <a:ext cx="2132964" cy="365125"/>
          </a:xfrm>
          <a:prstGeom prst="rect">
            <a:avLst/>
          </a:prstGeom>
        </p:spPr>
        <p:txBody>
          <a:bodyPr vert="horz" lIns="0" tIns="0" rIns="0" bIns="0" rtlCol="0" anchor="b" anchorCtr="0"/>
          <a:lstStyle>
            <a:lvl1pPr algn="r">
              <a:defRPr sz="1200">
                <a:solidFill>
                  <a:schemeClr val="tx1">
                    <a:tint val="75000"/>
                  </a:schemeClr>
                </a:solidFill>
              </a:defRPr>
            </a:lvl1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pic>
        <p:nvPicPr>
          <p:cNvPr id="9" name="Picture 8" descr="ContentForground.png"/>
          <p:cNvPicPr>
            <a:picLocks noChangeAspect="1"/>
          </p:cNvPicPr>
          <p:nvPr userDrawn="1"/>
        </p:nvPicPr>
        <p:blipFill>
          <a:blip r:embed="rId2"/>
          <a:stretch>
            <a:fillRect/>
          </a:stretch>
        </p:blipFill>
        <p:spPr>
          <a:xfrm>
            <a:off x="-32" y="0"/>
            <a:ext cx="9144000" cy="6858000"/>
          </a:xfrm>
          <a:prstGeom prst="rect">
            <a:avLst/>
          </a:prstGeom>
        </p:spPr>
      </p:pic>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381001" y="1411554"/>
            <a:ext cx="41148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zh-TW" altLang="en-US" smtClean="0"/>
              <a:t>按一下以編輯母片文字樣式</a:t>
            </a:r>
          </a:p>
        </p:txBody>
      </p:sp>
      <p:sp>
        <p:nvSpPr>
          <p:cNvPr id="4" name="Content Placeholder 3"/>
          <p:cNvSpPr>
            <a:spLocks noGrp="1"/>
          </p:cNvSpPr>
          <p:nvPr>
            <p:ph sz="half" idx="2"/>
          </p:nvPr>
        </p:nvSpPr>
        <p:spPr>
          <a:xfrm>
            <a:off x="381000"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Text Placeholder 4"/>
          <p:cNvSpPr>
            <a:spLocks noGrp="1"/>
          </p:cNvSpPr>
          <p:nvPr>
            <p:ph type="body" sz="quarter" idx="3"/>
          </p:nvPr>
        </p:nvSpPr>
        <p:spPr>
          <a:xfrm>
            <a:off x="4645982" y="1411554"/>
            <a:ext cx="4117019"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zh-TW" altLang="en-US" smtClean="0"/>
              <a:t>按一下以編輯母片文字樣式</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9" name="Slide Number Placeholder 6"/>
          <p:cNvSpPr txBox="1">
            <a:spLocks/>
          </p:cNvSpPr>
          <p:nvPr userDrawn="1"/>
        </p:nvSpPr>
        <p:spPr>
          <a:xfrm>
            <a:off x="95275" y="6400801"/>
            <a:ext cx="2132964" cy="365125"/>
          </a:xfrm>
          <a:prstGeom prst="rect">
            <a:avLst/>
          </a:prstGeom>
        </p:spPr>
        <p:txBody>
          <a:bodyPr vert="horz" lIns="0" tIns="0" rIns="0" bIns="0" rtlCol="0" anchor="b" anchorCtr="0"/>
          <a:lstStyle>
            <a:lvl1pPr algn="r">
              <a:defRPr sz="1200">
                <a:solidFill>
                  <a:schemeClr val="tx1">
                    <a:tint val="75000"/>
                  </a:schemeClr>
                </a:solidFill>
              </a:defRPr>
            </a:lvl1pPr>
          </a:lstStyle>
          <a:p>
            <a:pPr marL="0" marR="0" lvl="0" indent="0" algn="l" defTabSz="914363" rtl="0" eaLnBrk="1" fontAlgn="auto" latinLnBrk="0" hangingPunct="1">
              <a:lnSpc>
                <a:spcPct val="100000"/>
              </a:lnSpc>
              <a:spcBef>
                <a:spcPts val="0"/>
              </a:spcBef>
              <a:spcAft>
                <a:spcPts val="0"/>
              </a:spcAft>
              <a:buClrTx/>
              <a:buSzTx/>
              <a:buFontTx/>
              <a:buNone/>
              <a:tabLst/>
              <a:defRPr/>
            </a:pPr>
            <a:fld id="{ACC6DABA-E178-49C8-B135-4378B6D3DD69}" type="slidenum">
              <a:rPr kumimoji="0" lang="en-US" sz="14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l" defTabSz="914363"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pic>
        <p:nvPicPr>
          <p:cNvPr id="10" name="Picture 9" descr="ContentForground.png"/>
          <p:cNvPicPr>
            <a:picLocks noChangeAspect="1"/>
          </p:cNvPicPr>
          <p:nvPr userDrawn="1"/>
        </p:nvPicPr>
        <p:blipFill>
          <a:blip r:embed="rId2"/>
          <a:stretch>
            <a:fillRect/>
          </a:stretch>
        </p:blipFill>
        <p:spPr>
          <a:xfrm>
            <a:off x="0" y="0"/>
            <a:ext cx="9144000" cy="6858000"/>
          </a:xfrm>
          <a:prstGeom prst="rect">
            <a:avLst/>
          </a:prstGeom>
        </p:spPr>
      </p:pic>
      <p:pic>
        <p:nvPicPr>
          <p:cNvPr id="11" name="Picture 10" descr="ContentForground.png"/>
          <p:cNvPicPr>
            <a:picLocks noChangeAspect="1"/>
          </p:cNvPicPr>
          <p:nvPr userDrawn="1"/>
        </p:nvPicPr>
        <p:blipFill>
          <a:blip r:embed="rId2"/>
          <a:stretch>
            <a:fillRect/>
          </a:stretch>
        </p:blipFill>
        <p:spPr>
          <a:xfrm>
            <a:off x="0" y="0"/>
            <a:ext cx="9144000" cy="6858000"/>
          </a:xfrm>
          <a:prstGeom prst="rect">
            <a:avLst/>
          </a:prstGeom>
        </p:spPr>
      </p:pic>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TW" altLang="en-US" smtClean="0"/>
              <a:t>按一下以編輯母片標題樣式</a:t>
            </a:r>
            <a:endParaRPr lang="en-US" dirty="0"/>
          </a:p>
        </p:txBody>
      </p:sp>
      <p:sp>
        <p:nvSpPr>
          <p:cNvPr id="5" name="Slide Number Placeholder 6"/>
          <p:cNvSpPr txBox="1">
            <a:spLocks/>
          </p:cNvSpPr>
          <p:nvPr userDrawn="1"/>
        </p:nvSpPr>
        <p:spPr>
          <a:xfrm>
            <a:off x="95275" y="6400801"/>
            <a:ext cx="2132964" cy="365125"/>
          </a:xfrm>
          <a:prstGeom prst="rect">
            <a:avLst/>
          </a:prstGeom>
        </p:spPr>
        <p:txBody>
          <a:bodyPr vert="horz" lIns="0" tIns="0" rIns="0" bIns="0" rtlCol="0" anchor="b" anchorCtr="0"/>
          <a:lstStyle>
            <a:lvl1pPr algn="r">
              <a:defRPr sz="1200">
                <a:solidFill>
                  <a:schemeClr val="tx1">
                    <a:tint val="75000"/>
                  </a:schemeClr>
                </a:solidFill>
              </a:defRPr>
            </a:lvl1pPr>
          </a:lstStyle>
          <a:p>
            <a:pPr marL="0" marR="0" lvl="0" indent="0" algn="l" defTabSz="914363" rtl="0" eaLnBrk="1" fontAlgn="auto" latinLnBrk="0" hangingPunct="1">
              <a:lnSpc>
                <a:spcPct val="100000"/>
              </a:lnSpc>
              <a:spcBef>
                <a:spcPts val="0"/>
              </a:spcBef>
              <a:spcAft>
                <a:spcPts val="0"/>
              </a:spcAft>
              <a:buClrTx/>
              <a:buSzTx/>
              <a:buFontTx/>
              <a:buNone/>
              <a:tabLst/>
              <a:defRPr/>
            </a:pPr>
            <a:fld id="{ACC6DABA-E178-49C8-B135-4378B6D3DD69}" type="slidenum">
              <a:rPr kumimoji="0" lang="en-US" sz="14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l" defTabSz="914363"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pic>
        <p:nvPicPr>
          <p:cNvPr id="6" name="Picture 5" descr="ContentForground.png"/>
          <p:cNvPicPr>
            <a:picLocks noChangeAspect="1"/>
          </p:cNvPicPr>
          <p:nvPr userDrawn="1"/>
        </p:nvPicPr>
        <p:blipFill>
          <a:blip r:embed="rId2"/>
          <a:stretch>
            <a:fillRect/>
          </a:stretch>
        </p:blipFill>
        <p:spPr>
          <a:xfrm>
            <a:off x="0" y="0"/>
            <a:ext cx="9144000" cy="6858000"/>
          </a:xfrm>
          <a:prstGeom prst="rect">
            <a:avLst/>
          </a:prstGeom>
        </p:spPr>
      </p:pic>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ight background developer code">
    <p:spTree>
      <p:nvGrpSpPr>
        <p:cNvPr id="1" name=""/>
        <p:cNvGrpSpPr/>
        <p:nvPr/>
      </p:nvGrpSpPr>
      <p:grpSpPr>
        <a:xfrm>
          <a:off x="0" y="0"/>
          <a:ext cx="0" cy="0"/>
          <a:chOff x="0" y="0"/>
          <a:chExt cx="0" cy="0"/>
        </a:xfrm>
      </p:grpSpPr>
      <p:pic>
        <p:nvPicPr>
          <p:cNvPr id="8" name="Picture 7" descr="white-green code shape.png"/>
          <p:cNvPicPr>
            <a:picLocks noChangeAspect="1"/>
          </p:cNvPicPr>
          <p:nvPr userDrawn="1"/>
        </p:nvPicPr>
        <p:blipFill>
          <a:blip r:embed="rId2"/>
          <a:stretch>
            <a:fillRect/>
          </a:stretch>
        </p:blipFill>
        <p:spPr bwMode="white">
          <a:xfrm>
            <a:off x="0" y="0"/>
            <a:ext cx="9144000" cy="6858000"/>
          </a:xfrm>
          <a:prstGeom prst="rect">
            <a:avLst/>
          </a:prstGeom>
        </p:spPr>
      </p:pic>
      <p:sp>
        <p:nvSpPr>
          <p:cNvPr id="2" name="Title 1"/>
          <p:cNvSpPr>
            <a:spLocks noGrp="1"/>
          </p:cNvSpPr>
          <p:nvPr>
            <p:ph type="title"/>
          </p:nvPr>
        </p:nvSpPr>
        <p:spPr/>
        <p:txBody>
          <a:bodyPr/>
          <a:lstStyle>
            <a:lvl1pPr>
              <a:defRPr/>
            </a:lvl1pPr>
          </a:lstStyle>
          <a:p>
            <a:r>
              <a:rPr lang="zh-TW" altLang="en-US" smtClean="0"/>
              <a:t>按一下以編輯母片標題樣式</a:t>
            </a:r>
            <a:endParaRPr lang="en-US" dirty="0"/>
          </a:p>
        </p:txBody>
      </p:sp>
      <p:sp>
        <p:nvSpPr>
          <p:cNvPr id="7" name="Text Placeholder 6"/>
          <p:cNvSpPr>
            <a:spLocks noGrp="1"/>
          </p:cNvSpPr>
          <p:nvPr>
            <p:ph type="body" sz="quarter" idx="10"/>
          </p:nvPr>
        </p:nvSpPr>
        <p:spPr>
          <a:xfrm>
            <a:off x="387055" y="1572364"/>
            <a:ext cx="8346073" cy="1698927"/>
          </a:xfrm>
        </p:spPr>
        <p:txBody>
          <a:bodyPr/>
          <a:lstStyle>
            <a:lvl1pPr marL="0" indent="0">
              <a:lnSpc>
                <a:spcPct val="80000"/>
              </a:lnSpc>
              <a:buFontTx/>
              <a:buNone/>
              <a:defRPr sz="2800" b="0">
                <a:solidFill>
                  <a:srgbClr val="000000"/>
                </a:solidFill>
                <a:latin typeface="Consolas" pitchFamily="49" charset="0"/>
                <a:cs typeface="Courier New" pitchFamily="49" charset="0"/>
              </a:defRPr>
            </a:lvl1pPr>
            <a:lvl2pPr marL="457200" indent="6350">
              <a:lnSpc>
                <a:spcPct val="80000"/>
              </a:lnSpc>
              <a:buFontTx/>
              <a:buNone/>
              <a:defRPr sz="2400" b="0">
                <a:solidFill>
                  <a:srgbClr val="000000"/>
                </a:solidFill>
                <a:latin typeface="Consolas" pitchFamily="49" charset="0"/>
                <a:cs typeface="Courier New" pitchFamily="49" charset="0"/>
              </a:defRPr>
            </a:lvl2pPr>
            <a:lvl3pPr marL="796925" indent="0">
              <a:lnSpc>
                <a:spcPct val="80000"/>
              </a:lnSpc>
              <a:buFontTx/>
              <a:buNone/>
              <a:defRPr sz="2000" b="0">
                <a:solidFill>
                  <a:srgbClr val="000000"/>
                </a:solidFill>
                <a:latin typeface="Consolas" pitchFamily="49" charset="0"/>
                <a:cs typeface="Courier New" pitchFamily="49" charset="0"/>
              </a:defRPr>
            </a:lvl3pPr>
            <a:lvl4pPr marL="1147763" indent="20638">
              <a:lnSpc>
                <a:spcPct val="80000"/>
              </a:lnSpc>
              <a:buFontTx/>
              <a:buNone/>
              <a:defRPr sz="2000" b="0">
                <a:solidFill>
                  <a:srgbClr val="000000"/>
                </a:solidFill>
                <a:latin typeface="Consolas" pitchFamily="49" charset="0"/>
                <a:cs typeface="Courier New" pitchFamily="49" charset="0"/>
              </a:defRPr>
            </a:lvl4pPr>
            <a:lvl5pPr marL="1489075" indent="0">
              <a:lnSpc>
                <a:spcPct val="80000"/>
              </a:lnSpc>
              <a:buFontTx/>
              <a:buNone/>
              <a:defRPr sz="2000" b="0">
                <a:solidFill>
                  <a:srgbClr val="000000"/>
                </a:solidFill>
                <a:latin typeface="Consolas" pitchFamily="49" charset="0"/>
                <a:cs typeface="Courier New" pitchFamily="49" charset="0"/>
              </a:defRPr>
            </a:lvl5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11" name="Slide Number Placeholder 6"/>
          <p:cNvSpPr txBox="1">
            <a:spLocks/>
          </p:cNvSpPr>
          <p:nvPr userDrawn="1"/>
        </p:nvSpPr>
        <p:spPr>
          <a:xfrm>
            <a:off x="95275" y="6400801"/>
            <a:ext cx="2132964" cy="365125"/>
          </a:xfrm>
          <a:prstGeom prst="rect">
            <a:avLst/>
          </a:prstGeom>
        </p:spPr>
        <p:txBody>
          <a:bodyPr vert="horz" lIns="0" tIns="0" rIns="0" bIns="0" rtlCol="0" anchor="b" anchorCtr="0"/>
          <a:lstStyle>
            <a:lvl1pPr algn="r">
              <a:defRPr sz="1200">
                <a:solidFill>
                  <a:schemeClr val="tx1">
                    <a:tint val="75000"/>
                  </a:schemeClr>
                </a:solidFill>
              </a:defRPr>
            </a:lvl1pPr>
          </a:lstStyle>
          <a:p>
            <a:pPr marL="0" marR="0" lvl="0" indent="0" algn="l" defTabSz="914363" rtl="0" eaLnBrk="1" fontAlgn="auto" latinLnBrk="0" hangingPunct="1">
              <a:lnSpc>
                <a:spcPct val="100000"/>
              </a:lnSpc>
              <a:spcBef>
                <a:spcPts val="0"/>
              </a:spcBef>
              <a:spcAft>
                <a:spcPts val="0"/>
              </a:spcAft>
              <a:buClrTx/>
              <a:buSzTx/>
              <a:buFontTx/>
              <a:buNone/>
              <a:tabLst/>
              <a:defRPr/>
            </a:pPr>
            <a:fld id="{ACC6DABA-E178-49C8-B135-4378B6D3DD69}" type="slidenum">
              <a:rPr kumimoji="0" lang="en-US" sz="14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l" defTabSz="914363"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4" name="Slide Number Placeholder 6"/>
          <p:cNvSpPr txBox="1">
            <a:spLocks/>
          </p:cNvSpPr>
          <p:nvPr userDrawn="1"/>
        </p:nvSpPr>
        <p:spPr>
          <a:xfrm>
            <a:off x="95275" y="6400801"/>
            <a:ext cx="2132964" cy="365125"/>
          </a:xfrm>
          <a:prstGeom prst="rect">
            <a:avLst/>
          </a:prstGeom>
        </p:spPr>
        <p:txBody>
          <a:bodyPr vert="horz" lIns="0" tIns="0" rIns="0" bIns="0" rtlCol="0" anchor="b" anchorCtr="0"/>
          <a:lstStyle>
            <a:lvl1pPr algn="r">
              <a:defRPr sz="1200">
                <a:solidFill>
                  <a:schemeClr val="tx1">
                    <a:tint val="75000"/>
                  </a:schemeClr>
                </a:solidFill>
              </a:defRPr>
            </a:lvl1pPr>
          </a:lstStyle>
          <a:p>
            <a:pPr marL="0" marR="0" lvl="0" indent="0" algn="l" defTabSz="914363" rtl="0" eaLnBrk="1" fontAlgn="auto" latinLnBrk="0" hangingPunct="1">
              <a:lnSpc>
                <a:spcPct val="100000"/>
              </a:lnSpc>
              <a:spcBef>
                <a:spcPts val="0"/>
              </a:spcBef>
              <a:spcAft>
                <a:spcPts val="0"/>
              </a:spcAft>
              <a:buClrTx/>
              <a:buSzTx/>
              <a:buFontTx/>
              <a:buNone/>
              <a:tabLst/>
              <a:defRPr/>
            </a:pPr>
            <a:fld id="{ACC6DABA-E178-49C8-B135-4378B6D3DD69}" type="slidenum">
              <a:rPr kumimoji="0" lang="en-US" sz="14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l" defTabSz="914363"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pic>
        <p:nvPicPr>
          <p:cNvPr id="3" name="Picture 2" descr="ContentForground.png"/>
          <p:cNvPicPr>
            <a:picLocks noChangeAspect="1"/>
          </p:cNvPicPr>
          <p:nvPr userDrawn="1"/>
        </p:nvPicPr>
        <p:blipFill>
          <a:blip r:embed="rId2"/>
          <a:stretch>
            <a:fillRect/>
          </a:stretch>
        </p:blipFill>
        <p:spPr>
          <a:xfrm>
            <a:off x="0" y="0"/>
            <a:ext cx="9144000" cy="6858000"/>
          </a:xfrm>
          <a:prstGeom prst="rect">
            <a:avLst/>
          </a:prstGeom>
        </p:spPr>
      </p:pic>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WALKIN - Prints in GRAYSCAL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 name="Picture 4" descr="ContentForground.png"/>
          <p:cNvPicPr>
            <a:picLocks noChangeAspect="1"/>
          </p:cNvPicPr>
          <p:nvPr/>
        </p:nvPicPr>
        <p:blipFill>
          <a:blip r:embed="rId14"/>
          <a:stretch>
            <a:fillRect/>
          </a:stretch>
        </p:blipFill>
        <p:spPr>
          <a:xfrm>
            <a:off x="0" y="0"/>
            <a:ext cx="9144000" cy="6858000"/>
          </a:xfrm>
          <a:prstGeom prst="rect">
            <a:avLst/>
          </a:prstGeom>
        </p:spPr>
      </p:pic>
      <p:pic>
        <p:nvPicPr>
          <p:cNvPr id="4" name="Picture 3" descr="ContentForground.png"/>
          <p:cNvPicPr>
            <a:picLocks noChangeAspect="1"/>
          </p:cNvPicPr>
          <p:nvPr/>
        </p:nvPicPr>
        <p:blipFill>
          <a:blip r:embed="rId14"/>
          <a:stretch>
            <a:fillRect/>
          </a:stretch>
        </p:blipFill>
        <p:spPr>
          <a:xfrm>
            <a:off x="0" y="0"/>
            <a:ext cx="9144000" cy="6858000"/>
          </a:xfrm>
          <a:prstGeom prst="rect">
            <a:avLst/>
          </a:prstGeom>
        </p:spPr>
      </p:pic>
      <p:sp>
        <p:nvSpPr>
          <p:cNvPr id="2" name="Title Placeholder 1"/>
          <p:cNvSpPr>
            <a:spLocks noGrp="1"/>
          </p:cNvSpPr>
          <p:nvPr>
            <p:ph type="title"/>
          </p:nvPr>
        </p:nvSpPr>
        <p:spPr>
          <a:xfrm>
            <a:off x="387054" y="228600"/>
            <a:ext cx="8375946" cy="664797"/>
          </a:xfrm>
          <a:prstGeom prst="rect">
            <a:avLst/>
          </a:prstGeom>
        </p:spPr>
        <p:txBody>
          <a:bodyPr vert="horz" wrap="square" lIns="0" tIns="0" rIns="0" bIns="0" rtlCol="0" anchor="t">
            <a:spAutoFit/>
          </a:bodyPr>
          <a:lstStyle/>
          <a:p>
            <a:r>
              <a:rPr lang="zh-TW" altLang="en-US" dirty="0" smtClean="0"/>
              <a:t>按一下以編輯母片標題樣式</a:t>
            </a:r>
            <a:endParaRPr lang="en-US" dirty="0"/>
          </a:p>
        </p:txBody>
      </p:sp>
      <p:sp>
        <p:nvSpPr>
          <p:cNvPr id="3" name="Text Placeholder 2"/>
          <p:cNvSpPr>
            <a:spLocks noGrp="1"/>
          </p:cNvSpPr>
          <p:nvPr>
            <p:ph type="body" idx="1"/>
          </p:nvPr>
        </p:nvSpPr>
        <p:spPr>
          <a:xfrm>
            <a:off x="387054" y="1420814"/>
            <a:ext cx="8375946" cy="2128031"/>
          </a:xfrm>
          <a:prstGeom prst="rect">
            <a:avLst/>
          </a:prstGeom>
        </p:spPr>
        <p:txBody>
          <a:bodyPr vert="horz" wrap="square" lIns="0" tIns="0" rIns="0" bIns="0" rtlCol="0">
            <a:spAutoFit/>
          </a:body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en-US" dirty="0"/>
          </a:p>
        </p:txBody>
      </p:sp>
    </p:spTree>
  </p:cSld>
  <p:clrMap bg1="dk1" tx1="lt1" bg2="dk2" tx2="lt2" accent1="accent1" accent2="accent2" accent3="accent3" accent4="accent4" accent5="accent5" accent6="accent6" hlink="hlink" folHlink="folHlink"/>
  <p:sldLayoutIdLst>
    <p:sldLayoutId id="2147483738" r:id="rId1"/>
    <p:sldLayoutId id="2147483739" r:id="rId2"/>
    <p:sldLayoutId id="2147483741" r:id="rId3"/>
    <p:sldLayoutId id="2147483742" r:id="rId4"/>
    <p:sldLayoutId id="2147483743" r:id="rId5"/>
    <p:sldLayoutId id="2147483744" r:id="rId6"/>
    <p:sldLayoutId id="2147483745" r:id="rId7"/>
    <p:sldLayoutId id="2147483746" r:id="rId8"/>
    <p:sldLayoutId id="2147483747" r:id="rId9"/>
    <p:sldLayoutId id="2147483749" r:id="rId10"/>
    <p:sldLayoutId id="2147483750" r:id="rId11"/>
    <p:sldLayoutId id="2147483751" r:id="rId12"/>
  </p:sldLayoutIdLst>
  <p:transition>
    <p:fade/>
  </p:transition>
  <p:txStyles>
    <p:titleStyle>
      <a:lvl1pPr algn="l" defTabSz="914363" rtl="0" eaLnBrk="1" latinLnBrk="0" hangingPunct="1">
        <a:lnSpc>
          <a:spcPct val="90000"/>
        </a:lnSpc>
        <a:spcBef>
          <a:spcPct val="0"/>
        </a:spcBef>
        <a:buNone/>
        <a:defRPr lang="en-US" sz="4800" b="0" kern="1200" cap="none" spc="-100" baseline="0" dirty="0" smtClean="0">
          <a:ln w="3175">
            <a:noFill/>
          </a:ln>
          <a:solidFill>
            <a:schemeClr val="tx1"/>
          </a:solidFill>
          <a:effectLst/>
          <a:latin typeface="Calibri" pitchFamily="34" charset="0"/>
          <a:ea typeface="微軟正黑體" pitchFamily="34" charset="-120"/>
          <a:cs typeface="Arial" charset="0"/>
        </a:defRPr>
      </a:lvl1pPr>
    </p:titleStyle>
    <p:bodyStyle>
      <a:lvl1pPr marL="463550" indent="-463550" algn="l" defTabSz="914363" rtl="0" eaLnBrk="1" latinLnBrk="0" hangingPunct="1">
        <a:lnSpc>
          <a:spcPct val="90000"/>
        </a:lnSpc>
        <a:spcBef>
          <a:spcPct val="20000"/>
        </a:spcBef>
        <a:buSzPct val="120000"/>
        <a:buFontTx/>
        <a:buBlip>
          <a:blip r:embed="rId15"/>
        </a:buBlip>
        <a:defRPr sz="3200" kern="1200" baseline="0">
          <a:solidFill>
            <a:schemeClr val="tx1"/>
          </a:solidFill>
          <a:latin typeface="Calibri" pitchFamily="34" charset="0"/>
          <a:ea typeface="微軟正黑體" pitchFamily="34" charset="-120"/>
          <a:cs typeface="+mn-cs"/>
        </a:defRPr>
      </a:lvl1pPr>
      <a:lvl2pPr marL="833438" indent="-369888" algn="l" defTabSz="914363" rtl="0" eaLnBrk="1" latinLnBrk="0" hangingPunct="1">
        <a:lnSpc>
          <a:spcPct val="90000"/>
        </a:lnSpc>
        <a:spcBef>
          <a:spcPct val="20000"/>
        </a:spcBef>
        <a:buFontTx/>
        <a:buBlip>
          <a:blip r:embed="rId15"/>
        </a:buBlip>
        <a:defRPr sz="2800" kern="1200" baseline="0">
          <a:solidFill>
            <a:schemeClr val="tx1"/>
          </a:solidFill>
          <a:latin typeface="Calibri" pitchFamily="34" charset="0"/>
          <a:ea typeface="微軟正黑體" pitchFamily="34" charset="-120"/>
          <a:cs typeface="+mn-cs"/>
        </a:defRPr>
      </a:lvl2pPr>
      <a:lvl3pPr marL="1168400" indent="-346075" algn="l" defTabSz="914363" rtl="0" eaLnBrk="1" latinLnBrk="0" hangingPunct="1">
        <a:lnSpc>
          <a:spcPct val="90000"/>
        </a:lnSpc>
        <a:spcBef>
          <a:spcPct val="20000"/>
        </a:spcBef>
        <a:buFontTx/>
        <a:buBlip>
          <a:blip r:embed="rId15"/>
        </a:buBlip>
        <a:defRPr sz="2400" kern="1200" baseline="0">
          <a:solidFill>
            <a:schemeClr val="tx1"/>
          </a:solidFill>
          <a:latin typeface="Calibri" pitchFamily="34" charset="0"/>
          <a:ea typeface="微軟正黑體" pitchFamily="34" charset="-120"/>
          <a:cs typeface="+mn-cs"/>
        </a:defRPr>
      </a:lvl3pPr>
      <a:lvl4pPr marL="1516063" indent="-347663" algn="l" defTabSz="914363" rtl="0" eaLnBrk="1" latinLnBrk="0" hangingPunct="1">
        <a:lnSpc>
          <a:spcPct val="90000"/>
        </a:lnSpc>
        <a:spcBef>
          <a:spcPct val="20000"/>
        </a:spcBef>
        <a:buFontTx/>
        <a:buBlip>
          <a:blip r:embed="rId15"/>
        </a:buBlip>
        <a:defRPr sz="2400" kern="1200" baseline="0">
          <a:solidFill>
            <a:schemeClr val="tx1"/>
          </a:solidFill>
          <a:latin typeface="Calibri" pitchFamily="34" charset="0"/>
          <a:ea typeface="微軟正黑體" pitchFamily="34" charset="-120"/>
          <a:cs typeface="+mn-cs"/>
        </a:defRPr>
      </a:lvl4pPr>
      <a:lvl5pPr marL="1852613" indent="-325438" algn="l" defTabSz="914363" rtl="0" eaLnBrk="1" latinLnBrk="0" hangingPunct="1">
        <a:lnSpc>
          <a:spcPct val="90000"/>
        </a:lnSpc>
        <a:spcBef>
          <a:spcPct val="20000"/>
        </a:spcBef>
        <a:buFontTx/>
        <a:buBlip>
          <a:blip r:embed="rId15"/>
        </a:buBlip>
        <a:defRPr sz="2400" kern="1200" baseline="0">
          <a:solidFill>
            <a:schemeClr val="tx1"/>
          </a:solidFill>
          <a:latin typeface="Calibri" pitchFamily="34" charset="0"/>
          <a:ea typeface="微軟正黑體" pitchFamily="34" charset="-120"/>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haredderrick.blogspot.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8" Type="http://schemas.openxmlformats.org/officeDocument/2006/relationships/image" Target="../media/image50.png"/><Relationship Id="rId13" Type="http://schemas.openxmlformats.org/officeDocument/2006/relationships/image" Target="../media/image55.png"/><Relationship Id="rId3" Type="http://schemas.openxmlformats.org/officeDocument/2006/relationships/image" Target="../media/image45.png"/><Relationship Id="rId7" Type="http://schemas.openxmlformats.org/officeDocument/2006/relationships/image" Target="../media/image49.png"/><Relationship Id="rId12" Type="http://schemas.openxmlformats.org/officeDocument/2006/relationships/image" Target="../media/image54.png"/><Relationship Id="rId2" Type="http://schemas.openxmlformats.org/officeDocument/2006/relationships/image" Target="../media/image44.png"/><Relationship Id="rId1" Type="http://schemas.openxmlformats.org/officeDocument/2006/relationships/slideLayout" Target="../slideLayouts/slideLayout3.xml"/><Relationship Id="rId6" Type="http://schemas.openxmlformats.org/officeDocument/2006/relationships/image" Target="../media/image48.png"/><Relationship Id="rId11" Type="http://schemas.openxmlformats.org/officeDocument/2006/relationships/image" Target="../media/image53.png"/><Relationship Id="rId5" Type="http://schemas.openxmlformats.org/officeDocument/2006/relationships/image" Target="../media/image47.png"/><Relationship Id="rId10" Type="http://schemas.openxmlformats.org/officeDocument/2006/relationships/image" Target="../media/image52.png"/><Relationship Id="rId4" Type="http://schemas.openxmlformats.org/officeDocument/2006/relationships/image" Target="../media/image46.png"/><Relationship Id="rId9" Type="http://schemas.openxmlformats.org/officeDocument/2006/relationships/image" Target="../media/image51.png"/></Relationships>
</file>

<file path=ppt/slides/_rels/slide11.xml.rels><?xml version="1.0" encoding="UTF-8" standalone="yes"?>
<Relationships xmlns="http://schemas.openxmlformats.org/package/2006/relationships"><Relationship Id="rId3" Type="http://schemas.openxmlformats.org/officeDocument/2006/relationships/image" Target="../media/image56.png"/><Relationship Id="rId7" Type="http://schemas.openxmlformats.org/officeDocument/2006/relationships/image" Target="../media/image60.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s>
</file>

<file path=ppt/slides/_rels/slide12.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40.png"/><Relationship Id="rId1" Type="http://schemas.openxmlformats.org/officeDocument/2006/relationships/slideLayout" Target="../slideLayouts/slideLayout3.xml"/><Relationship Id="rId6" Type="http://schemas.openxmlformats.org/officeDocument/2006/relationships/image" Target="../media/image56.png"/><Relationship Id="rId5" Type="http://schemas.openxmlformats.org/officeDocument/2006/relationships/image" Target="../media/image62.png"/><Relationship Id="rId4" Type="http://schemas.openxmlformats.org/officeDocument/2006/relationships/image" Target="../media/image57.png"/></Relationships>
</file>

<file path=ppt/slides/_rels/slide1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40.png"/><Relationship Id="rId4" Type="http://schemas.openxmlformats.org/officeDocument/2006/relationships/image" Target="../media/image62.png"/></Relationships>
</file>

<file path=ppt/slides/_rels/slide14.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8" Type="http://schemas.openxmlformats.org/officeDocument/2006/relationships/image" Target="../media/image66.png"/><Relationship Id="rId3" Type="http://schemas.openxmlformats.org/officeDocument/2006/relationships/image" Target="../media/image69.png"/><Relationship Id="rId7" Type="http://schemas.openxmlformats.org/officeDocument/2006/relationships/image" Target="../media/image72.gif"/><Relationship Id="rId2" Type="http://schemas.openxmlformats.org/officeDocument/2006/relationships/image" Target="../media/image68.png"/><Relationship Id="rId1" Type="http://schemas.openxmlformats.org/officeDocument/2006/relationships/slideLayout" Target="../slideLayouts/slideLayout3.xml"/><Relationship Id="rId6" Type="http://schemas.openxmlformats.org/officeDocument/2006/relationships/image" Target="../media/image40.png"/><Relationship Id="rId5" Type="http://schemas.openxmlformats.org/officeDocument/2006/relationships/image" Target="../media/image71.png"/><Relationship Id="rId4" Type="http://schemas.openxmlformats.org/officeDocument/2006/relationships/image" Target="../media/image70.png"/></Relationships>
</file>

<file path=ppt/slides/_rels/slide18.xml.rels><?xml version="1.0" encoding="UTF-8" standalone="yes"?>
<Relationships xmlns="http://schemas.openxmlformats.org/package/2006/relationships"><Relationship Id="rId3" Type="http://schemas.openxmlformats.org/officeDocument/2006/relationships/image" Target="../media/image72.gif"/><Relationship Id="rId2" Type="http://schemas.openxmlformats.org/officeDocument/2006/relationships/image" Target="../media/image40.png"/><Relationship Id="rId1" Type="http://schemas.openxmlformats.org/officeDocument/2006/relationships/slideLayout" Target="../slideLayouts/slideLayout3.xml"/><Relationship Id="rId6" Type="http://schemas.openxmlformats.org/officeDocument/2006/relationships/image" Target="../media/image66.png"/><Relationship Id="rId5" Type="http://schemas.openxmlformats.org/officeDocument/2006/relationships/image" Target="../media/image74.png"/><Relationship Id="rId4" Type="http://schemas.openxmlformats.org/officeDocument/2006/relationships/image" Target="../media/image73.png"/></Relationships>
</file>

<file path=ppt/slides/_rels/slide1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77.jpeg"/><Relationship Id="rId5" Type="http://schemas.openxmlformats.org/officeDocument/2006/relationships/image" Target="../media/image76.png"/><Relationship Id="rId4" Type="http://schemas.openxmlformats.org/officeDocument/2006/relationships/image" Target="../media/image7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8" Type="http://schemas.openxmlformats.org/officeDocument/2006/relationships/image" Target="../media/image81.png"/><Relationship Id="rId3" Type="http://schemas.openxmlformats.org/officeDocument/2006/relationships/image" Target="../media/image11.png"/><Relationship Id="rId7" Type="http://schemas.openxmlformats.org/officeDocument/2006/relationships/image" Target="../media/image80.png"/><Relationship Id="rId2" Type="http://schemas.openxmlformats.org/officeDocument/2006/relationships/image" Target="../media/image10.png"/><Relationship Id="rId1" Type="http://schemas.openxmlformats.org/officeDocument/2006/relationships/slideLayout" Target="../slideLayouts/slideLayout4.xml"/><Relationship Id="rId6" Type="http://schemas.openxmlformats.org/officeDocument/2006/relationships/image" Target="../media/image79.png"/><Relationship Id="rId5" Type="http://schemas.openxmlformats.org/officeDocument/2006/relationships/image" Target="../media/image78.png"/><Relationship Id="rId10" Type="http://schemas.openxmlformats.org/officeDocument/2006/relationships/image" Target="../media/image83.png"/><Relationship Id="rId4" Type="http://schemas.openxmlformats.org/officeDocument/2006/relationships/image" Target="../media/image27.png"/><Relationship Id="rId9" Type="http://schemas.openxmlformats.org/officeDocument/2006/relationships/image" Target="../media/image8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88.png"/><Relationship Id="rId5" Type="http://schemas.openxmlformats.org/officeDocument/2006/relationships/image" Target="../media/image87.png"/><Relationship Id="rId4" Type="http://schemas.openxmlformats.org/officeDocument/2006/relationships/image" Target="../media/image86.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4.xml"/><Relationship Id="rId1" Type="http://schemas.openxmlformats.org/officeDocument/2006/relationships/vmlDrawing" Target="../drawings/vmlDrawing1.vml"/><Relationship Id="rId5" Type="http://schemas.openxmlformats.org/officeDocument/2006/relationships/oleObject" Target="../embeddings/oleObject1.bin"/><Relationship Id="rId4" Type="http://schemas.openxmlformats.org/officeDocument/2006/relationships/image" Target="../media/image90.emf"/></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90.emf"/><Relationship Id="rId2" Type="http://schemas.openxmlformats.org/officeDocument/2006/relationships/slideLayout" Target="../slideLayouts/slideLayout3.xml"/><Relationship Id="rId1" Type="http://schemas.openxmlformats.org/officeDocument/2006/relationships/vmlDrawing" Target="../drawings/vmlDrawing2.vml"/><Relationship Id="rId5" Type="http://schemas.openxmlformats.org/officeDocument/2006/relationships/oleObject" Target="../embeddings/oleObject3.bin"/><Relationship Id="rId4" Type="http://schemas.openxmlformats.org/officeDocument/2006/relationships/oleObject" Target="../embeddings/oleObject2.bin"/></Relationships>
</file>

<file path=ppt/slides/_rels/slide29.xml.rels><?xml version="1.0" encoding="UTF-8" standalone="yes"?>
<Relationships xmlns="http://schemas.openxmlformats.org/package/2006/relationships"><Relationship Id="rId8" Type="http://schemas.openxmlformats.org/officeDocument/2006/relationships/image" Target="../media/image98.png"/><Relationship Id="rId3" Type="http://schemas.openxmlformats.org/officeDocument/2006/relationships/image" Target="../media/image93.png"/><Relationship Id="rId7" Type="http://schemas.openxmlformats.org/officeDocument/2006/relationships/image" Target="../media/image97.png"/><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96.png"/><Relationship Id="rId5" Type="http://schemas.openxmlformats.org/officeDocument/2006/relationships/image" Target="../media/image95.png"/><Relationship Id="rId4" Type="http://schemas.openxmlformats.org/officeDocument/2006/relationships/image" Target="../media/image94.png"/><Relationship Id="rId9" Type="http://schemas.openxmlformats.org/officeDocument/2006/relationships/image" Target="../media/image9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6.xml"/><Relationship Id="rId1" Type="http://schemas.openxmlformats.org/officeDocument/2006/relationships/vmlDrawing" Target="../drawings/vmlDrawing3.vml"/><Relationship Id="rId5" Type="http://schemas.openxmlformats.org/officeDocument/2006/relationships/oleObject" Target="../embeddings/oleObject5.bin"/><Relationship Id="rId4" Type="http://schemas.openxmlformats.org/officeDocument/2006/relationships/oleObject" Target="../embeddings/oleObject4.bin"/></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8" Type="http://schemas.openxmlformats.org/officeDocument/2006/relationships/image" Target="../media/image103.png"/><Relationship Id="rId3" Type="http://schemas.openxmlformats.org/officeDocument/2006/relationships/diagramData" Target="../diagrams/data1.xml"/><Relationship Id="rId7"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04.wmf"/><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8" Type="http://schemas.openxmlformats.org/officeDocument/2006/relationships/image" Target="../media/image109.png"/><Relationship Id="rId3" Type="http://schemas.openxmlformats.org/officeDocument/2006/relationships/image" Target="../media/image21.png"/><Relationship Id="rId7" Type="http://schemas.openxmlformats.org/officeDocument/2006/relationships/image" Target="../media/image108.png"/><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image" Target="../media/image107.png"/><Relationship Id="rId5" Type="http://schemas.openxmlformats.org/officeDocument/2006/relationships/image" Target="../media/image106.png"/><Relationship Id="rId4" Type="http://schemas.openxmlformats.org/officeDocument/2006/relationships/image" Target="../media/image105.png"/></Relationships>
</file>

<file path=ppt/slides/_rels/slide3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png"/><Relationship Id="rId17" Type="http://schemas.openxmlformats.org/officeDocument/2006/relationships/image" Target="../media/image9.png"/><Relationship Id="rId2" Type="http://schemas.openxmlformats.org/officeDocument/2006/relationships/image" Target="../media/image10.png"/><Relationship Id="rId16" Type="http://schemas.openxmlformats.org/officeDocument/2006/relationships/image" Target="../media/image24.png"/><Relationship Id="rId1" Type="http://schemas.openxmlformats.org/officeDocument/2006/relationships/slideLayout" Target="../slideLayouts/slideLayout3.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5" Type="http://schemas.openxmlformats.org/officeDocument/2006/relationships/image" Target="../media/image2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 Id="rId14" Type="http://schemas.openxmlformats.org/officeDocument/2006/relationships/image" Target="../media/image22.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notesSlide" Target="../notesSlides/notesSlide23.xml"/><Relationship Id="rId1" Type="http://schemas.openxmlformats.org/officeDocument/2006/relationships/slideLayout" Target="../slideLayouts/slideLayout4.xml"/><Relationship Id="rId5" Type="http://schemas.openxmlformats.org/officeDocument/2006/relationships/image" Target="../media/image112.png"/><Relationship Id="rId4" Type="http://schemas.openxmlformats.org/officeDocument/2006/relationships/image" Target="../media/image111.png"/></Relationships>
</file>

<file path=ppt/slides/_rels/slide43.xml.rels><?xml version="1.0" encoding="UTF-8" standalone="yes"?>
<Relationships xmlns="http://schemas.openxmlformats.org/package/2006/relationships"><Relationship Id="rId8" Type="http://schemas.openxmlformats.org/officeDocument/2006/relationships/image" Target="../media/image111.png"/><Relationship Id="rId3" Type="http://schemas.openxmlformats.org/officeDocument/2006/relationships/image" Target="../media/image114.png"/><Relationship Id="rId7" Type="http://schemas.openxmlformats.org/officeDocument/2006/relationships/image" Target="../media/image118.png"/><Relationship Id="rId2" Type="http://schemas.openxmlformats.org/officeDocument/2006/relationships/image" Target="../media/image113.png"/><Relationship Id="rId1" Type="http://schemas.openxmlformats.org/officeDocument/2006/relationships/slideLayout" Target="../slideLayouts/slideLayout3.xml"/><Relationship Id="rId6" Type="http://schemas.openxmlformats.org/officeDocument/2006/relationships/image" Target="../media/image117.png"/><Relationship Id="rId5" Type="http://schemas.openxmlformats.org/officeDocument/2006/relationships/image" Target="../media/image116.png"/><Relationship Id="rId4" Type="http://schemas.openxmlformats.org/officeDocument/2006/relationships/image" Target="../media/image115.png"/><Relationship Id="rId9" Type="http://schemas.openxmlformats.org/officeDocument/2006/relationships/image" Target="../media/image112.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119.png"/><Relationship Id="rId2" Type="http://schemas.openxmlformats.org/officeDocument/2006/relationships/notesSlide" Target="../notesSlides/notesSlide24.xml"/><Relationship Id="rId1" Type="http://schemas.openxmlformats.org/officeDocument/2006/relationships/slideLayout" Target="../slideLayouts/slideLayout3.xml"/><Relationship Id="rId6" Type="http://schemas.openxmlformats.org/officeDocument/2006/relationships/image" Target="../media/image122.png"/><Relationship Id="rId5" Type="http://schemas.openxmlformats.org/officeDocument/2006/relationships/image" Target="../media/image121.png"/><Relationship Id="rId4" Type="http://schemas.openxmlformats.org/officeDocument/2006/relationships/image" Target="../media/image120.pn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123.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3.xml"/><Relationship Id="rId1" Type="http://schemas.openxmlformats.org/officeDocument/2006/relationships/tags" Target="../tags/tag1.xml"/></Relationships>
</file>

<file path=ppt/slides/_rels/slide52.xml.rels><?xml version="1.0" encoding="UTF-8" standalone="yes"?>
<Relationships xmlns="http://schemas.openxmlformats.org/package/2006/relationships"><Relationship Id="rId3" Type="http://schemas.openxmlformats.org/officeDocument/2006/relationships/image" Target="../media/image124.png"/><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6.png"/><Relationship Id="rId3" Type="http://schemas.openxmlformats.org/officeDocument/2006/relationships/image" Target="../media/image26.png"/><Relationship Id="rId7" Type="http://schemas.openxmlformats.org/officeDocument/2006/relationships/image" Target="../media/image30.png"/><Relationship Id="rId12" Type="http://schemas.openxmlformats.org/officeDocument/2006/relationships/image" Target="../media/image35.png"/><Relationship Id="rId2" Type="http://schemas.openxmlformats.org/officeDocument/2006/relationships/image" Target="../media/image25.png"/><Relationship Id="rId1" Type="http://schemas.openxmlformats.org/officeDocument/2006/relationships/slideLayout" Target="../slideLayouts/slideLayout3.xml"/><Relationship Id="rId6" Type="http://schemas.openxmlformats.org/officeDocument/2006/relationships/image" Target="../media/image29.png"/><Relationship Id="rId11" Type="http://schemas.openxmlformats.org/officeDocument/2006/relationships/image" Target="../media/image34.png"/><Relationship Id="rId5" Type="http://schemas.openxmlformats.org/officeDocument/2006/relationships/image" Target="../media/image28.png"/><Relationship Id="rId15" Type="http://schemas.openxmlformats.org/officeDocument/2006/relationships/image" Target="../media/image38.pn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2.png"/><Relationship Id="rId14" Type="http://schemas.openxmlformats.org/officeDocument/2006/relationships/image" Target="../media/image37.png"/></Relationships>
</file>

<file path=ppt/slides/_rels/slide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41.png"/><Relationship Id="rId7" Type="http://schemas.openxmlformats.org/officeDocument/2006/relationships/image" Target="../media/image33.png"/><Relationship Id="rId12" Type="http://schemas.openxmlformats.org/officeDocument/2006/relationships/image" Target="../media/image38.png"/><Relationship Id="rId2" Type="http://schemas.openxmlformats.org/officeDocument/2006/relationships/image" Target="../media/image40.png"/><Relationship Id="rId1" Type="http://schemas.openxmlformats.org/officeDocument/2006/relationships/slideLayout" Target="../slideLayouts/slideLayout3.xml"/><Relationship Id="rId6" Type="http://schemas.openxmlformats.org/officeDocument/2006/relationships/image" Target="../media/image43.png"/><Relationship Id="rId11" Type="http://schemas.openxmlformats.org/officeDocument/2006/relationships/image" Target="../media/image37.png"/><Relationship Id="rId5" Type="http://schemas.openxmlformats.org/officeDocument/2006/relationships/hyperlink" Target="http://en.wikipedia.org/wiki/Image:Windows_PowerShell_icon.png" TargetMode="External"/><Relationship Id="rId10" Type="http://schemas.openxmlformats.org/officeDocument/2006/relationships/image" Target="../media/image36.png"/><Relationship Id="rId4" Type="http://schemas.openxmlformats.org/officeDocument/2006/relationships/image" Target="../media/image42.png"/><Relationship Id="rId9" Type="http://schemas.openxmlformats.org/officeDocument/2006/relationships/image" Target="../media/image35.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9663" y="1416051"/>
            <a:ext cx="7681913" cy="1523495"/>
          </a:xfrm>
        </p:spPr>
        <p:txBody>
          <a:bodyPr/>
          <a:lstStyle/>
          <a:p>
            <a:r>
              <a:rPr altLang="zh-TW" dirty="0" smtClean="0"/>
              <a:t>SQL Server 2008 </a:t>
            </a:r>
            <a:r>
              <a:rPr lang="zh-TW" altLang="en-US" dirty="0" smtClean="0"/>
              <a:t>資料庫管理</a:t>
            </a:r>
            <a:endParaRPr lang="en-US" dirty="0">
              <a:ea typeface="微軟正黑體" pitchFamily="34" charset="-120"/>
            </a:endParaRPr>
          </a:p>
        </p:txBody>
      </p:sp>
      <p:sp>
        <p:nvSpPr>
          <p:cNvPr id="3" name="Subtitle 2"/>
          <p:cNvSpPr>
            <a:spLocks noGrp="1"/>
          </p:cNvSpPr>
          <p:nvPr>
            <p:ph type="subTitle" idx="1"/>
          </p:nvPr>
        </p:nvSpPr>
        <p:spPr/>
        <p:txBody>
          <a:bodyPr/>
          <a:lstStyle/>
          <a:p>
            <a:r>
              <a:rPr lang="zh-TW" altLang="en-US" dirty="0" smtClean="0"/>
              <a:t>陳俊宇</a:t>
            </a:r>
            <a:r>
              <a:rPr lang="en-US" altLang="zh-TW" dirty="0" smtClean="0"/>
              <a:t> </a:t>
            </a:r>
            <a:r>
              <a:rPr lang="en-US" altLang="zh-TW" dirty="0" smtClean="0">
                <a:hlinkClick r:id="rId3"/>
              </a:rPr>
              <a:t>http://sharedderrick.blogspot.com/</a:t>
            </a:r>
            <a:endParaRPr lang="en-US" altLang="zh-TW" dirty="0" smtClean="0"/>
          </a:p>
          <a:p>
            <a:pPr>
              <a:lnSpc>
                <a:spcPct val="150000"/>
              </a:lnSpc>
            </a:pPr>
            <a:r>
              <a:rPr lang="zh-TW" altLang="en-US" dirty="0" smtClean="0"/>
              <a:t>精誠公司 恆逸資訊</a:t>
            </a:r>
            <a:endParaRPr lang="en-US" dirty="0"/>
          </a:p>
        </p:txBody>
      </p:sp>
      <p:pic>
        <p:nvPicPr>
          <p:cNvPr id="6" name="Picture 641" descr="C:\Users\a-sseim.REDMOND\Desktop\SQL08_v_rgb_r.png"/>
          <p:cNvPicPr>
            <a:picLocks noChangeAspect="1" noChangeArrowheads="1"/>
          </p:cNvPicPr>
          <p:nvPr/>
        </p:nvPicPr>
        <p:blipFill>
          <a:blip r:embed="rId4"/>
          <a:srcRect l="24626" r="27409" b="28601"/>
          <a:stretch>
            <a:fillRect/>
          </a:stretch>
        </p:blipFill>
        <p:spPr bwMode="auto">
          <a:xfrm>
            <a:off x="6134104" y="4786322"/>
            <a:ext cx="1219200" cy="1132114"/>
          </a:xfrm>
          <a:prstGeom prst="rect">
            <a:avLst/>
          </a:prstGeom>
          <a:noFill/>
          <a:effectLst>
            <a:outerShdw blurRad="50800" dist="38100" dir="5400000" algn="t" rotWithShape="0">
              <a:prstClr val="black">
                <a:alpha val="40000"/>
              </a:prstClr>
            </a:outerShdw>
          </a:effectLst>
        </p:spPr>
      </p:pic>
      <p:pic>
        <p:nvPicPr>
          <p:cNvPr id="7" name="Picture 2"/>
          <p:cNvPicPr>
            <a:picLocks noChangeAspect="1" noChangeArrowheads="1"/>
          </p:cNvPicPr>
          <p:nvPr/>
        </p:nvPicPr>
        <p:blipFill>
          <a:blip r:embed="rId5"/>
          <a:srcRect/>
          <a:stretch>
            <a:fillRect/>
          </a:stretch>
        </p:blipFill>
        <p:spPr bwMode="auto">
          <a:xfrm>
            <a:off x="5143504" y="5827244"/>
            <a:ext cx="3956050" cy="8382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以原則為基礎的管理</a:t>
            </a:r>
            <a:endParaRPr lang="zh-TW" altLang="en-US" dirty="0"/>
          </a:p>
        </p:txBody>
      </p:sp>
      <p:pic>
        <p:nvPicPr>
          <p:cNvPr id="4" name="Picture 38" descr="Policy.png"/>
          <p:cNvPicPr>
            <a:picLocks noChangeAspect="1"/>
          </p:cNvPicPr>
          <p:nvPr/>
        </p:nvPicPr>
        <p:blipFill>
          <a:blip r:embed="rId2"/>
          <a:stretch>
            <a:fillRect/>
          </a:stretch>
        </p:blipFill>
        <p:spPr bwMode="auto">
          <a:xfrm>
            <a:off x="6375172" y="4212254"/>
            <a:ext cx="508455" cy="443268"/>
          </a:xfrm>
          <a:prstGeom prst="rect">
            <a:avLst/>
          </a:prstGeom>
          <a:noFill/>
          <a:ln w="9525">
            <a:noFill/>
            <a:miter lim="800000"/>
            <a:headEnd/>
            <a:tailEnd/>
          </a:ln>
        </p:spPr>
      </p:pic>
      <p:pic>
        <p:nvPicPr>
          <p:cNvPr id="5" name="Picture 39" descr="Policy.png"/>
          <p:cNvPicPr>
            <a:picLocks noChangeAspect="1"/>
          </p:cNvPicPr>
          <p:nvPr/>
        </p:nvPicPr>
        <p:blipFill>
          <a:blip r:embed="rId2"/>
          <a:stretch>
            <a:fillRect/>
          </a:stretch>
        </p:blipFill>
        <p:spPr bwMode="auto">
          <a:xfrm>
            <a:off x="6375172" y="4212254"/>
            <a:ext cx="508455" cy="443268"/>
          </a:xfrm>
          <a:prstGeom prst="rect">
            <a:avLst/>
          </a:prstGeom>
          <a:noFill/>
          <a:ln w="9525">
            <a:noFill/>
            <a:miter lim="800000"/>
            <a:headEnd/>
            <a:tailEnd/>
          </a:ln>
        </p:spPr>
      </p:pic>
      <p:pic>
        <p:nvPicPr>
          <p:cNvPr id="6" name="Picture 40" descr="Policy.png"/>
          <p:cNvPicPr>
            <a:picLocks noChangeAspect="1"/>
          </p:cNvPicPr>
          <p:nvPr/>
        </p:nvPicPr>
        <p:blipFill>
          <a:blip r:embed="rId2"/>
          <a:stretch>
            <a:fillRect/>
          </a:stretch>
        </p:blipFill>
        <p:spPr bwMode="auto">
          <a:xfrm>
            <a:off x="6375172" y="4212254"/>
            <a:ext cx="508455" cy="443268"/>
          </a:xfrm>
          <a:prstGeom prst="rect">
            <a:avLst/>
          </a:prstGeom>
          <a:noFill/>
          <a:ln w="9525">
            <a:noFill/>
            <a:miter lim="800000"/>
            <a:headEnd/>
            <a:tailEnd/>
          </a:ln>
        </p:spPr>
      </p:pic>
      <p:pic>
        <p:nvPicPr>
          <p:cNvPr id="7" name="Picture 41" descr="Policy.png"/>
          <p:cNvPicPr>
            <a:picLocks noChangeAspect="1"/>
          </p:cNvPicPr>
          <p:nvPr/>
        </p:nvPicPr>
        <p:blipFill>
          <a:blip r:embed="rId2"/>
          <a:stretch>
            <a:fillRect/>
          </a:stretch>
        </p:blipFill>
        <p:spPr bwMode="auto">
          <a:xfrm>
            <a:off x="6375172" y="4212254"/>
            <a:ext cx="508455" cy="443268"/>
          </a:xfrm>
          <a:prstGeom prst="rect">
            <a:avLst/>
          </a:prstGeom>
          <a:noFill/>
          <a:ln w="9525">
            <a:noFill/>
            <a:miter lim="800000"/>
            <a:headEnd/>
            <a:tailEnd/>
          </a:ln>
        </p:spPr>
      </p:pic>
      <p:pic>
        <p:nvPicPr>
          <p:cNvPr id="8" name="Picture 42" descr="Policy.png"/>
          <p:cNvPicPr>
            <a:picLocks noChangeAspect="1"/>
          </p:cNvPicPr>
          <p:nvPr/>
        </p:nvPicPr>
        <p:blipFill>
          <a:blip r:embed="rId2"/>
          <a:stretch>
            <a:fillRect/>
          </a:stretch>
        </p:blipFill>
        <p:spPr bwMode="auto">
          <a:xfrm>
            <a:off x="6375172" y="4212254"/>
            <a:ext cx="508455" cy="443268"/>
          </a:xfrm>
          <a:prstGeom prst="rect">
            <a:avLst/>
          </a:prstGeom>
          <a:noFill/>
          <a:ln w="9525">
            <a:noFill/>
            <a:miter lim="800000"/>
            <a:headEnd/>
            <a:tailEnd/>
          </a:ln>
        </p:spPr>
      </p:pic>
      <p:pic>
        <p:nvPicPr>
          <p:cNvPr id="9" name="Picture 43" descr="Policy.png"/>
          <p:cNvPicPr>
            <a:picLocks noChangeAspect="1"/>
          </p:cNvPicPr>
          <p:nvPr/>
        </p:nvPicPr>
        <p:blipFill>
          <a:blip r:embed="rId2"/>
          <a:stretch>
            <a:fillRect/>
          </a:stretch>
        </p:blipFill>
        <p:spPr bwMode="auto">
          <a:xfrm>
            <a:off x="6375172" y="4212254"/>
            <a:ext cx="508455" cy="443268"/>
          </a:xfrm>
          <a:prstGeom prst="rect">
            <a:avLst/>
          </a:prstGeom>
          <a:noFill/>
          <a:ln w="9525">
            <a:noFill/>
            <a:miter lim="800000"/>
            <a:headEnd/>
            <a:tailEnd/>
          </a:ln>
        </p:spPr>
      </p:pic>
      <p:pic>
        <p:nvPicPr>
          <p:cNvPr id="10" name="Picture 35" descr="Policy.png"/>
          <p:cNvPicPr>
            <a:picLocks noChangeAspect="1"/>
          </p:cNvPicPr>
          <p:nvPr/>
        </p:nvPicPr>
        <p:blipFill>
          <a:blip r:embed="rId2"/>
          <a:stretch>
            <a:fillRect/>
          </a:stretch>
        </p:blipFill>
        <p:spPr bwMode="auto">
          <a:xfrm>
            <a:off x="6375548" y="4211499"/>
            <a:ext cx="508381" cy="443203"/>
          </a:xfrm>
          <a:prstGeom prst="rect">
            <a:avLst/>
          </a:prstGeom>
          <a:noFill/>
          <a:ln w="9525">
            <a:noFill/>
            <a:miter lim="800000"/>
            <a:headEnd/>
            <a:tailEnd/>
          </a:ln>
        </p:spPr>
      </p:pic>
      <p:pic>
        <p:nvPicPr>
          <p:cNvPr id="11" name="Picture 42" descr="D:\Pennie's documents\Images for TechEd06\Shapes_and_Graphics\Arrows\multi bunch of arrows 40.png"/>
          <p:cNvPicPr>
            <a:picLocks noChangeAspect="1" noChangeArrowheads="1"/>
          </p:cNvPicPr>
          <p:nvPr/>
        </p:nvPicPr>
        <p:blipFill>
          <a:blip r:embed="rId3"/>
          <a:srcRect/>
          <a:stretch>
            <a:fillRect/>
          </a:stretch>
        </p:blipFill>
        <p:spPr bwMode="auto">
          <a:xfrm>
            <a:off x="5181600" y="3429000"/>
            <a:ext cx="2819849" cy="2098575"/>
          </a:xfrm>
          <a:prstGeom prst="rect">
            <a:avLst/>
          </a:prstGeom>
          <a:noFill/>
          <a:ln w="9525">
            <a:noFill/>
            <a:miter lim="800000"/>
            <a:headEnd/>
            <a:tailEnd/>
          </a:ln>
        </p:spPr>
      </p:pic>
      <p:pic>
        <p:nvPicPr>
          <p:cNvPr id="12" name="Picture 7" descr="D:\Pennie's documents\Images for TechEd06\Hardware_Imagery\Database blue.png"/>
          <p:cNvPicPr>
            <a:picLocks noChangeAspect="1" noChangeArrowheads="1"/>
          </p:cNvPicPr>
          <p:nvPr/>
        </p:nvPicPr>
        <p:blipFill>
          <a:blip r:embed="rId4"/>
          <a:srcRect/>
          <a:stretch>
            <a:fillRect/>
          </a:stretch>
        </p:blipFill>
        <p:spPr bwMode="auto">
          <a:xfrm>
            <a:off x="6519258" y="2667000"/>
            <a:ext cx="643967" cy="775646"/>
          </a:xfrm>
          <a:prstGeom prst="rect">
            <a:avLst/>
          </a:prstGeom>
          <a:noFill/>
          <a:ln w="9525">
            <a:noFill/>
            <a:miter lim="800000"/>
            <a:headEnd/>
            <a:tailEnd/>
          </a:ln>
        </p:spPr>
      </p:pic>
      <p:pic>
        <p:nvPicPr>
          <p:cNvPr id="13" name="Picture 7" descr="D:\Pennie's documents\Images for TechEd06\Hardware_Imagery\Database blue.png"/>
          <p:cNvPicPr>
            <a:picLocks noChangeAspect="1" noChangeArrowheads="1"/>
          </p:cNvPicPr>
          <p:nvPr/>
        </p:nvPicPr>
        <p:blipFill>
          <a:blip r:embed="rId4"/>
          <a:srcRect/>
          <a:stretch>
            <a:fillRect/>
          </a:stretch>
        </p:blipFill>
        <p:spPr bwMode="auto">
          <a:xfrm>
            <a:off x="5105497" y="3137892"/>
            <a:ext cx="643967" cy="775646"/>
          </a:xfrm>
          <a:prstGeom prst="rect">
            <a:avLst/>
          </a:prstGeom>
          <a:noFill/>
          <a:ln w="9525">
            <a:noFill/>
            <a:miter lim="800000"/>
            <a:headEnd/>
            <a:tailEnd/>
          </a:ln>
        </p:spPr>
      </p:pic>
      <p:pic>
        <p:nvPicPr>
          <p:cNvPr id="14" name="Picture 7" descr="D:\Pennie's documents\Images for TechEd06\Hardware_Imagery\Database blue.png"/>
          <p:cNvPicPr>
            <a:picLocks noChangeAspect="1" noChangeArrowheads="1"/>
          </p:cNvPicPr>
          <p:nvPr/>
        </p:nvPicPr>
        <p:blipFill>
          <a:blip r:embed="rId4"/>
          <a:srcRect/>
          <a:stretch>
            <a:fillRect/>
          </a:stretch>
        </p:blipFill>
        <p:spPr bwMode="auto">
          <a:xfrm>
            <a:off x="4495800" y="4204534"/>
            <a:ext cx="643967" cy="775646"/>
          </a:xfrm>
          <a:prstGeom prst="rect">
            <a:avLst/>
          </a:prstGeom>
          <a:noFill/>
          <a:ln w="9525">
            <a:noFill/>
            <a:miter lim="800000"/>
            <a:headEnd/>
            <a:tailEnd/>
          </a:ln>
        </p:spPr>
      </p:pic>
      <p:pic>
        <p:nvPicPr>
          <p:cNvPr id="15" name="Picture 7" descr="D:\Pennie's documents\Images for TechEd06\Hardware_Imagery\Database blue.png"/>
          <p:cNvPicPr>
            <a:picLocks noChangeAspect="1" noChangeArrowheads="1"/>
          </p:cNvPicPr>
          <p:nvPr/>
        </p:nvPicPr>
        <p:blipFill>
          <a:blip r:embed="rId4"/>
          <a:srcRect/>
          <a:stretch>
            <a:fillRect/>
          </a:stretch>
        </p:blipFill>
        <p:spPr bwMode="auto">
          <a:xfrm>
            <a:off x="5715194" y="5499742"/>
            <a:ext cx="643967" cy="775646"/>
          </a:xfrm>
          <a:prstGeom prst="rect">
            <a:avLst/>
          </a:prstGeom>
          <a:noFill/>
          <a:ln w="9525">
            <a:noFill/>
            <a:miter lim="800000"/>
            <a:headEnd/>
            <a:tailEnd/>
          </a:ln>
        </p:spPr>
      </p:pic>
      <p:pic>
        <p:nvPicPr>
          <p:cNvPr id="16" name="Picture 7" descr="D:\Pennie's documents\Images for TechEd06\Hardware_Imagery\Database blue.png"/>
          <p:cNvPicPr>
            <a:picLocks noChangeAspect="1" noChangeArrowheads="1"/>
          </p:cNvPicPr>
          <p:nvPr/>
        </p:nvPicPr>
        <p:blipFill>
          <a:blip r:embed="rId4"/>
          <a:srcRect/>
          <a:stretch>
            <a:fillRect/>
          </a:stretch>
        </p:blipFill>
        <p:spPr bwMode="auto">
          <a:xfrm>
            <a:off x="7391861" y="5423553"/>
            <a:ext cx="643967" cy="775646"/>
          </a:xfrm>
          <a:prstGeom prst="rect">
            <a:avLst/>
          </a:prstGeom>
          <a:noFill/>
          <a:ln w="9525">
            <a:noFill/>
            <a:miter lim="800000"/>
            <a:headEnd/>
            <a:tailEnd/>
          </a:ln>
        </p:spPr>
      </p:pic>
      <p:pic>
        <p:nvPicPr>
          <p:cNvPr id="17" name="Picture 7" descr="D:\Pennie's documents\Images for TechEd06\Hardware_Imagery\Database blue.png"/>
          <p:cNvPicPr>
            <a:picLocks noChangeAspect="1" noChangeArrowheads="1"/>
          </p:cNvPicPr>
          <p:nvPr/>
        </p:nvPicPr>
        <p:blipFill>
          <a:blip r:embed="rId4"/>
          <a:srcRect/>
          <a:stretch>
            <a:fillRect/>
          </a:stretch>
        </p:blipFill>
        <p:spPr bwMode="auto">
          <a:xfrm>
            <a:off x="8001558" y="4052157"/>
            <a:ext cx="643967" cy="775646"/>
          </a:xfrm>
          <a:prstGeom prst="rect">
            <a:avLst/>
          </a:prstGeom>
          <a:noFill/>
          <a:ln w="9525">
            <a:noFill/>
            <a:miter lim="800000"/>
            <a:headEnd/>
            <a:tailEnd/>
          </a:ln>
        </p:spPr>
      </p:pic>
      <p:pic>
        <p:nvPicPr>
          <p:cNvPr id="18" name="Picture 5" descr="D:\Pennie's documents\Images for TechEd06\Shapes_and_Graphics\Arrows\arrow 0 blue arrow curved 9.png"/>
          <p:cNvPicPr>
            <a:picLocks noChangeAspect="1" noChangeArrowheads="1"/>
          </p:cNvPicPr>
          <p:nvPr/>
        </p:nvPicPr>
        <p:blipFill>
          <a:blip r:embed="rId5"/>
          <a:srcRect/>
          <a:stretch>
            <a:fillRect/>
          </a:stretch>
        </p:blipFill>
        <p:spPr bwMode="auto">
          <a:xfrm>
            <a:off x="1905000" y="2819400"/>
            <a:ext cx="1039813" cy="1177925"/>
          </a:xfrm>
          <a:prstGeom prst="rect">
            <a:avLst/>
          </a:prstGeom>
          <a:noFill/>
          <a:ln w="9525">
            <a:noFill/>
            <a:miter lim="800000"/>
            <a:headEnd/>
            <a:tailEnd/>
          </a:ln>
        </p:spPr>
      </p:pic>
      <p:pic>
        <p:nvPicPr>
          <p:cNvPr id="19" name="Picture 28" descr="D:\Pennie's documents\Images for TechEd06\Shapes_and_Graphics\Arrows\curved white arrow.png"/>
          <p:cNvPicPr>
            <a:picLocks noChangeAspect="1" noChangeArrowheads="1"/>
          </p:cNvPicPr>
          <p:nvPr/>
        </p:nvPicPr>
        <p:blipFill>
          <a:blip r:embed="rId6"/>
          <a:srcRect/>
          <a:stretch>
            <a:fillRect/>
          </a:stretch>
        </p:blipFill>
        <p:spPr bwMode="auto">
          <a:xfrm rot="10270164">
            <a:off x="1390650" y="3498850"/>
            <a:ext cx="1012825" cy="1312863"/>
          </a:xfrm>
          <a:prstGeom prst="rect">
            <a:avLst/>
          </a:prstGeom>
          <a:noFill/>
          <a:ln w="9525">
            <a:noFill/>
            <a:miter lim="800000"/>
            <a:headEnd/>
            <a:tailEnd/>
          </a:ln>
        </p:spPr>
      </p:pic>
      <p:pic>
        <p:nvPicPr>
          <p:cNvPr id="20" name="Picture 7" descr="D:\Pennie's documents\Images for TechEd06\Hardware_Imagery\Database blue.png"/>
          <p:cNvPicPr>
            <a:picLocks noChangeAspect="1" noChangeArrowheads="1"/>
          </p:cNvPicPr>
          <p:nvPr/>
        </p:nvPicPr>
        <p:blipFill>
          <a:blip r:embed="rId7"/>
          <a:srcRect/>
          <a:stretch>
            <a:fillRect/>
          </a:stretch>
        </p:blipFill>
        <p:spPr bwMode="auto">
          <a:xfrm>
            <a:off x="609600" y="4724400"/>
            <a:ext cx="949325" cy="1143000"/>
          </a:xfrm>
          <a:prstGeom prst="rect">
            <a:avLst/>
          </a:prstGeom>
          <a:noFill/>
          <a:ln w="9525">
            <a:noFill/>
            <a:miter lim="800000"/>
            <a:headEnd/>
            <a:tailEnd/>
          </a:ln>
        </p:spPr>
      </p:pic>
      <p:pic>
        <p:nvPicPr>
          <p:cNvPr id="21" name="Picture 28" descr="D:\Pennie's documents\Images for TechEd06\Shapes_and_Graphics\Arrows\curved white arrow.png"/>
          <p:cNvPicPr>
            <a:picLocks noChangeAspect="1" noChangeArrowheads="1"/>
          </p:cNvPicPr>
          <p:nvPr/>
        </p:nvPicPr>
        <p:blipFill>
          <a:blip r:embed="rId6"/>
          <a:srcRect/>
          <a:stretch>
            <a:fillRect/>
          </a:stretch>
        </p:blipFill>
        <p:spPr bwMode="auto">
          <a:xfrm rot="10270164">
            <a:off x="1412875" y="3473450"/>
            <a:ext cx="1012825" cy="1312863"/>
          </a:xfrm>
          <a:prstGeom prst="rect">
            <a:avLst/>
          </a:prstGeom>
          <a:noFill/>
          <a:ln w="9525">
            <a:noFill/>
            <a:miter lim="800000"/>
            <a:headEnd/>
            <a:tailEnd/>
          </a:ln>
        </p:spPr>
      </p:pic>
      <p:pic>
        <p:nvPicPr>
          <p:cNvPr id="22" name="Picture 17" descr="Policy.png"/>
          <p:cNvPicPr>
            <a:picLocks noChangeAspect="1"/>
          </p:cNvPicPr>
          <p:nvPr/>
        </p:nvPicPr>
        <p:blipFill>
          <a:blip r:embed="rId2"/>
          <a:stretch>
            <a:fillRect/>
          </a:stretch>
        </p:blipFill>
        <p:spPr bwMode="auto">
          <a:xfrm>
            <a:off x="2323929" y="4035170"/>
            <a:ext cx="444898" cy="387859"/>
          </a:xfrm>
          <a:prstGeom prst="rect">
            <a:avLst/>
          </a:prstGeom>
          <a:noFill/>
          <a:ln w="9525">
            <a:noFill/>
            <a:miter lim="800000"/>
            <a:headEnd/>
            <a:tailEnd/>
          </a:ln>
        </p:spPr>
      </p:pic>
      <p:pic>
        <p:nvPicPr>
          <p:cNvPr id="23" name="Picture 23" descr="Policy.png"/>
          <p:cNvPicPr>
            <a:picLocks noChangeAspect="1"/>
          </p:cNvPicPr>
          <p:nvPr/>
        </p:nvPicPr>
        <p:blipFill>
          <a:blip r:embed="rId2"/>
          <a:stretch>
            <a:fillRect/>
          </a:stretch>
        </p:blipFill>
        <p:spPr bwMode="auto">
          <a:xfrm>
            <a:off x="3619329" y="4339970"/>
            <a:ext cx="444898" cy="387859"/>
          </a:xfrm>
          <a:prstGeom prst="rect">
            <a:avLst/>
          </a:prstGeom>
          <a:noFill/>
          <a:ln w="9525">
            <a:noFill/>
            <a:miter lim="800000"/>
            <a:headEnd/>
            <a:tailEnd/>
          </a:ln>
        </p:spPr>
      </p:pic>
      <p:pic>
        <p:nvPicPr>
          <p:cNvPr id="24" name="Picture 20" descr="open_table.png"/>
          <p:cNvPicPr>
            <a:picLocks noChangeAspect="1"/>
          </p:cNvPicPr>
          <p:nvPr/>
        </p:nvPicPr>
        <p:blipFill>
          <a:blip r:embed="rId8"/>
          <a:stretch>
            <a:fillRect/>
          </a:stretch>
        </p:blipFill>
        <p:spPr bwMode="auto">
          <a:xfrm>
            <a:off x="2057400" y="2937641"/>
            <a:ext cx="457200" cy="373117"/>
          </a:xfrm>
          <a:prstGeom prst="rect">
            <a:avLst/>
          </a:prstGeom>
          <a:noFill/>
          <a:ln w="9525">
            <a:noFill/>
            <a:miter lim="800000"/>
            <a:headEnd/>
            <a:tailEnd/>
          </a:ln>
        </p:spPr>
      </p:pic>
      <p:pic>
        <p:nvPicPr>
          <p:cNvPr id="25" name="Picture 28" descr="D:\Pennie's documents\Images for TechEd06\Shapes_and_Graphics\Arrows\curved white arrow.png"/>
          <p:cNvPicPr>
            <a:picLocks noChangeAspect="1" noChangeArrowheads="1"/>
          </p:cNvPicPr>
          <p:nvPr/>
        </p:nvPicPr>
        <p:blipFill>
          <a:blip r:embed="rId6"/>
          <a:srcRect/>
          <a:stretch>
            <a:fillRect/>
          </a:stretch>
        </p:blipFill>
        <p:spPr bwMode="auto">
          <a:xfrm rot="9831693" flipH="1">
            <a:off x="2406650" y="3162300"/>
            <a:ext cx="1012825" cy="1314450"/>
          </a:xfrm>
          <a:prstGeom prst="rect">
            <a:avLst/>
          </a:prstGeom>
          <a:noFill/>
          <a:ln w="9525">
            <a:noFill/>
            <a:miter lim="800000"/>
            <a:headEnd/>
            <a:tailEnd/>
          </a:ln>
        </p:spPr>
      </p:pic>
      <p:pic>
        <p:nvPicPr>
          <p:cNvPr id="26" name="Picture 5" descr="D:\Pennie's documents\Images for TechEd06\Shapes_and_Graphics\Arrows\arrow 0 blue arrow curved 9.png"/>
          <p:cNvPicPr>
            <a:picLocks noChangeAspect="1" noChangeArrowheads="1"/>
          </p:cNvPicPr>
          <p:nvPr/>
        </p:nvPicPr>
        <p:blipFill>
          <a:blip r:embed="rId5"/>
          <a:srcRect/>
          <a:stretch>
            <a:fillRect/>
          </a:stretch>
        </p:blipFill>
        <p:spPr bwMode="auto">
          <a:xfrm rot="5217758">
            <a:off x="1543845" y="4533106"/>
            <a:ext cx="1039812" cy="1177925"/>
          </a:xfrm>
          <a:prstGeom prst="rect">
            <a:avLst/>
          </a:prstGeom>
          <a:noFill/>
          <a:ln w="9525">
            <a:noFill/>
            <a:miter lim="800000"/>
            <a:headEnd/>
            <a:tailEnd/>
          </a:ln>
        </p:spPr>
      </p:pic>
      <p:pic>
        <p:nvPicPr>
          <p:cNvPr id="27" name="Picture 47" descr="open_table.png"/>
          <p:cNvPicPr>
            <a:picLocks noChangeAspect="1"/>
          </p:cNvPicPr>
          <p:nvPr/>
        </p:nvPicPr>
        <p:blipFill>
          <a:blip r:embed="rId8"/>
          <a:stretch>
            <a:fillRect/>
          </a:stretch>
        </p:blipFill>
        <p:spPr bwMode="auto">
          <a:xfrm>
            <a:off x="2362200" y="4156841"/>
            <a:ext cx="457200" cy="373117"/>
          </a:xfrm>
          <a:prstGeom prst="rect">
            <a:avLst/>
          </a:prstGeom>
          <a:noFill/>
          <a:ln w="9525">
            <a:noFill/>
            <a:miter lim="800000"/>
            <a:headEnd/>
            <a:tailEnd/>
          </a:ln>
        </p:spPr>
      </p:pic>
      <p:pic>
        <p:nvPicPr>
          <p:cNvPr id="28" name="Picture 19" descr="open_table.png"/>
          <p:cNvPicPr>
            <a:picLocks noChangeAspect="1"/>
          </p:cNvPicPr>
          <p:nvPr/>
        </p:nvPicPr>
        <p:blipFill>
          <a:blip r:embed="rId8"/>
          <a:stretch>
            <a:fillRect/>
          </a:stretch>
        </p:blipFill>
        <p:spPr bwMode="auto">
          <a:xfrm>
            <a:off x="1371600" y="2632841"/>
            <a:ext cx="457200" cy="373117"/>
          </a:xfrm>
          <a:prstGeom prst="rect">
            <a:avLst/>
          </a:prstGeom>
          <a:noFill/>
          <a:ln w="9525">
            <a:noFill/>
            <a:miter lim="800000"/>
            <a:headEnd/>
            <a:tailEnd/>
          </a:ln>
        </p:spPr>
      </p:pic>
      <p:pic>
        <p:nvPicPr>
          <p:cNvPr id="29" name="Picture 20" descr="D:\Pennie's documents\MS Image\NEWFeb15\Windows_Vista_Icons_ for_Marketing_use\Error.png"/>
          <p:cNvPicPr>
            <a:picLocks noChangeAspect="1" noChangeArrowheads="1"/>
          </p:cNvPicPr>
          <p:nvPr/>
        </p:nvPicPr>
        <p:blipFill>
          <a:blip r:embed="rId9"/>
          <a:srcRect/>
          <a:stretch>
            <a:fillRect/>
          </a:stretch>
        </p:blipFill>
        <p:spPr bwMode="auto">
          <a:xfrm>
            <a:off x="2590800" y="4038600"/>
            <a:ext cx="304800" cy="304800"/>
          </a:xfrm>
          <a:prstGeom prst="rect">
            <a:avLst/>
          </a:prstGeom>
          <a:noFill/>
          <a:ln w="9525">
            <a:noFill/>
            <a:miter lim="800000"/>
            <a:headEnd/>
            <a:tailEnd/>
          </a:ln>
        </p:spPr>
      </p:pic>
      <p:pic>
        <p:nvPicPr>
          <p:cNvPr id="30" name="Picture 13" descr="D:\Pennie's documents\MS Image\NEWFeb15\Windows_Vista_Icons_ for_Marketing_use\Complete.png"/>
          <p:cNvPicPr>
            <a:picLocks noChangeAspect="1" noChangeArrowheads="1"/>
          </p:cNvPicPr>
          <p:nvPr/>
        </p:nvPicPr>
        <p:blipFill>
          <a:blip r:embed="rId10"/>
          <a:srcRect/>
          <a:stretch>
            <a:fillRect/>
          </a:stretch>
        </p:blipFill>
        <p:spPr bwMode="auto">
          <a:xfrm>
            <a:off x="2590800" y="4038600"/>
            <a:ext cx="304800" cy="304800"/>
          </a:xfrm>
          <a:prstGeom prst="rect">
            <a:avLst/>
          </a:prstGeom>
          <a:noFill/>
          <a:ln w="9525">
            <a:noFill/>
            <a:miter lim="800000"/>
            <a:headEnd/>
            <a:tailEnd/>
          </a:ln>
        </p:spPr>
      </p:pic>
      <p:pic>
        <p:nvPicPr>
          <p:cNvPr id="31" name="Picture 48" descr="open_table.png"/>
          <p:cNvPicPr>
            <a:picLocks noChangeAspect="1"/>
          </p:cNvPicPr>
          <p:nvPr/>
        </p:nvPicPr>
        <p:blipFill>
          <a:blip r:embed="rId8"/>
          <a:stretch>
            <a:fillRect/>
          </a:stretch>
        </p:blipFill>
        <p:spPr bwMode="auto">
          <a:xfrm>
            <a:off x="2057400" y="2937641"/>
            <a:ext cx="457200" cy="373117"/>
          </a:xfrm>
          <a:prstGeom prst="rect">
            <a:avLst/>
          </a:prstGeom>
          <a:noFill/>
          <a:ln w="9525">
            <a:noFill/>
            <a:miter lim="800000"/>
            <a:headEnd/>
            <a:tailEnd/>
          </a:ln>
        </p:spPr>
      </p:pic>
      <p:pic>
        <p:nvPicPr>
          <p:cNvPr id="32" name="Picture 13" descr="D:\Pennie's documents\MS Image\NEWFeb15\Windows_Vista_Icons_ for_Marketing_use\Complete.png"/>
          <p:cNvPicPr>
            <a:picLocks noChangeAspect="1" noChangeArrowheads="1"/>
          </p:cNvPicPr>
          <p:nvPr/>
        </p:nvPicPr>
        <p:blipFill>
          <a:blip r:embed="rId10"/>
          <a:srcRect/>
          <a:stretch>
            <a:fillRect/>
          </a:stretch>
        </p:blipFill>
        <p:spPr bwMode="auto">
          <a:xfrm>
            <a:off x="3886200" y="4343400"/>
            <a:ext cx="304800" cy="304800"/>
          </a:xfrm>
          <a:prstGeom prst="rect">
            <a:avLst/>
          </a:prstGeom>
          <a:noFill/>
          <a:ln w="9525">
            <a:noFill/>
            <a:miter lim="800000"/>
            <a:headEnd/>
            <a:tailEnd/>
          </a:ln>
        </p:spPr>
      </p:pic>
      <p:grpSp>
        <p:nvGrpSpPr>
          <p:cNvPr id="33" name="Group 59"/>
          <p:cNvGrpSpPr>
            <a:grpSpLocks/>
          </p:cNvGrpSpPr>
          <p:nvPr/>
        </p:nvGrpSpPr>
        <p:grpSpPr bwMode="auto">
          <a:xfrm>
            <a:off x="457200" y="4918842"/>
            <a:ext cx="685800" cy="1058916"/>
            <a:chOff x="4800600" y="1413642"/>
            <a:chExt cx="685801" cy="1058917"/>
          </a:xfrm>
        </p:grpSpPr>
        <p:pic>
          <p:nvPicPr>
            <p:cNvPr id="34" name="Picture 49" descr="open_table.png"/>
            <p:cNvPicPr>
              <a:picLocks noChangeAspect="1"/>
            </p:cNvPicPr>
            <p:nvPr/>
          </p:nvPicPr>
          <p:blipFill>
            <a:blip r:embed="rId8"/>
            <a:stretch>
              <a:fillRect/>
            </a:stretch>
          </p:blipFill>
          <p:spPr bwMode="auto">
            <a:xfrm>
              <a:off x="5029200" y="1413642"/>
              <a:ext cx="457201" cy="373117"/>
            </a:xfrm>
            <a:prstGeom prst="rect">
              <a:avLst/>
            </a:prstGeom>
            <a:noFill/>
            <a:ln w="9525">
              <a:noFill/>
              <a:miter lim="800000"/>
              <a:headEnd/>
              <a:tailEnd/>
            </a:ln>
          </p:spPr>
        </p:pic>
        <p:pic>
          <p:nvPicPr>
            <p:cNvPr id="35" name="Picture 50" descr="open_table.png"/>
            <p:cNvPicPr>
              <a:picLocks noChangeAspect="1"/>
            </p:cNvPicPr>
            <p:nvPr/>
          </p:nvPicPr>
          <p:blipFill>
            <a:blip r:embed="rId8"/>
            <a:stretch>
              <a:fillRect/>
            </a:stretch>
          </p:blipFill>
          <p:spPr bwMode="auto">
            <a:xfrm>
              <a:off x="4953000" y="1642242"/>
              <a:ext cx="457201" cy="373117"/>
            </a:xfrm>
            <a:prstGeom prst="rect">
              <a:avLst/>
            </a:prstGeom>
            <a:noFill/>
            <a:ln w="9525">
              <a:noFill/>
              <a:miter lim="800000"/>
              <a:headEnd/>
              <a:tailEnd/>
            </a:ln>
          </p:spPr>
        </p:pic>
        <p:pic>
          <p:nvPicPr>
            <p:cNvPr id="36" name="Picture 51" descr="open_table.png"/>
            <p:cNvPicPr>
              <a:picLocks noChangeAspect="1"/>
            </p:cNvPicPr>
            <p:nvPr/>
          </p:nvPicPr>
          <p:blipFill>
            <a:blip r:embed="rId8"/>
            <a:stretch>
              <a:fillRect/>
            </a:stretch>
          </p:blipFill>
          <p:spPr bwMode="auto">
            <a:xfrm>
              <a:off x="4876800" y="1870842"/>
              <a:ext cx="457201" cy="373117"/>
            </a:xfrm>
            <a:prstGeom prst="rect">
              <a:avLst/>
            </a:prstGeom>
            <a:noFill/>
            <a:ln w="9525">
              <a:noFill/>
              <a:miter lim="800000"/>
              <a:headEnd/>
              <a:tailEnd/>
            </a:ln>
          </p:spPr>
        </p:pic>
        <p:pic>
          <p:nvPicPr>
            <p:cNvPr id="37" name="Picture 52" descr="open_table.png"/>
            <p:cNvPicPr>
              <a:picLocks noChangeAspect="1"/>
            </p:cNvPicPr>
            <p:nvPr/>
          </p:nvPicPr>
          <p:blipFill>
            <a:blip r:embed="rId8"/>
            <a:stretch>
              <a:fillRect/>
            </a:stretch>
          </p:blipFill>
          <p:spPr bwMode="auto">
            <a:xfrm>
              <a:off x="4800600" y="2099442"/>
              <a:ext cx="457201" cy="373117"/>
            </a:xfrm>
            <a:prstGeom prst="rect">
              <a:avLst/>
            </a:prstGeom>
            <a:noFill/>
            <a:ln w="9525">
              <a:noFill/>
              <a:miter lim="800000"/>
              <a:headEnd/>
              <a:tailEnd/>
            </a:ln>
          </p:spPr>
        </p:pic>
      </p:grpSp>
      <p:grpSp>
        <p:nvGrpSpPr>
          <p:cNvPr id="38" name="Group 58"/>
          <p:cNvGrpSpPr>
            <a:grpSpLocks/>
          </p:cNvGrpSpPr>
          <p:nvPr/>
        </p:nvGrpSpPr>
        <p:grpSpPr bwMode="auto">
          <a:xfrm>
            <a:off x="762000" y="4876800"/>
            <a:ext cx="457200" cy="914400"/>
            <a:chOff x="5105400" y="1371601"/>
            <a:chExt cx="457199" cy="914399"/>
          </a:xfrm>
        </p:grpSpPr>
        <p:pic>
          <p:nvPicPr>
            <p:cNvPr id="39" name="Picture 13" descr="D:\Pennie's documents\MS Image\NEWFeb15\Windows_Vista_Icons_ for_Marketing_use\Complete.png"/>
            <p:cNvPicPr>
              <a:picLocks noChangeAspect="1" noChangeArrowheads="1"/>
            </p:cNvPicPr>
            <p:nvPr/>
          </p:nvPicPr>
          <p:blipFill>
            <a:blip r:embed="rId11"/>
            <a:srcRect/>
            <a:stretch>
              <a:fillRect/>
            </a:stretch>
          </p:blipFill>
          <p:spPr bwMode="auto">
            <a:xfrm>
              <a:off x="5257801" y="1600201"/>
              <a:ext cx="228600" cy="228600"/>
            </a:xfrm>
            <a:prstGeom prst="rect">
              <a:avLst/>
            </a:prstGeom>
            <a:noFill/>
            <a:ln w="9525">
              <a:noFill/>
              <a:miter lim="800000"/>
              <a:headEnd/>
              <a:tailEnd/>
            </a:ln>
          </p:spPr>
        </p:pic>
        <p:pic>
          <p:nvPicPr>
            <p:cNvPr id="40" name="Picture 20" descr="D:\Pennie's documents\MS Image\NEWFeb15\Windows_Vista_Icons_ for_Marketing_use\Error.png"/>
            <p:cNvPicPr>
              <a:picLocks noChangeAspect="1" noChangeArrowheads="1"/>
            </p:cNvPicPr>
            <p:nvPr/>
          </p:nvPicPr>
          <p:blipFill>
            <a:blip r:embed="rId12"/>
            <a:srcRect/>
            <a:stretch>
              <a:fillRect/>
            </a:stretch>
          </p:blipFill>
          <p:spPr bwMode="auto">
            <a:xfrm>
              <a:off x="5334000" y="1371601"/>
              <a:ext cx="228599" cy="228599"/>
            </a:xfrm>
            <a:prstGeom prst="rect">
              <a:avLst/>
            </a:prstGeom>
            <a:noFill/>
            <a:ln w="9525">
              <a:noFill/>
              <a:miter lim="800000"/>
              <a:headEnd/>
              <a:tailEnd/>
            </a:ln>
          </p:spPr>
        </p:pic>
        <p:pic>
          <p:nvPicPr>
            <p:cNvPr id="41" name="Picture 13" descr="D:\Pennie's documents\MS Image\NEWFeb15\Windows_Vista_Icons_ for_Marketing_use\Complete.png"/>
            <p:cNvPicPr>
              <a:picLocks noChangeAspect="1" noChangeArrowheads="1"/>
            </p:cNvPicPr>
            <p:nvPr/>
          </p:nvPicPr>
          <p:blipFill>
            <a:blip r:embed="rId11"/>
            <a:srcRect/>
            <a:stretch>
              <a:fillRect/>
            </a:stretch>
          </p:blipFill>
          <p:spPr bwMode="auto">
            <a:xfrm>
              <a:off x="5181600" y="1828800"/>
              <a:ext cx="228600" cy="228600"/>
            </a:xfrm>
            <a:prstGeom prst="rect">
              <a:avLst/>
            </a:prstGeom>
            <a:noFill/>
            <a:ln w="9525">
              <a:noFill/>
              <a:miter lim="800000"/>
              <a:headEnd/>
              <a:tailEnd/>
            </a:ln>
          </p:spPr>
        </p:pic>
        <p:pic>
          <p:nvPicPr>
            <p:cNvPr id="42" name="Picture 13" descr="D:\Pennie's documents\MS Image\NEWFeb15\Windows_Vista_Icons_ for_Marketing_use\Complete.png"/>
            <p:cNvPicPr>
              <a:picLocks noChangeAspect="1" noChangeArrowheads="1"/>
            </p:cNvPicPr>
            <p:nvPr/>
          </p:nvPicPr>
          <p:blipFill>
            <a:blip r:embed="rId11"/>
            <a:srcRect/>
            <a:stretch>
              <a:fillRect/>
            </a:stretch>
          </p:blipFill>
          <p:spPr bwMode="auto">
            <a:xfrm>
              <a:off x="5105400" y="2057400"/>
              <a:ext cx="228600" cy="228600"/>
            </a:xfrm>
            <a:prstGeom prst="rect">
              <a:avLst/>
            </a:prstGeom>
            <a:noFill/>
            <a:ln w="9525">
              <a:noFill/>
              <a:miter lim="800000"/>
              <a:headEnd/>
              <a:tailEnd/>
            </a:ln>
          </p:spPr>
        </p:pic>
      </p:grpSp>
      <p:pic>
        <p:nvPicPr>
          <p:cNvPr id="43" name="Picture 24" descr="Policy.png"/>
          <p:cNvPicPr>
            <a:picLocks noChangeAspect="1"/>
          </p:cNvPicPr>
          <p:nvPr/>
        </p:nvPicPr>
        <p:blipFill>
          <a:blip r:embed="rId2"/>
          <a:stretch>
            <a:fillRect/>
          </a:stretch>
        </p:blipFill>
        <p:spPr bwMode="auto">
          <a:xfrm>
            <a:off x="2107972" y="3415174"/>
            <a:ext cx="381341" cy="332451"/>
          </a:xfrm>
          <a:prstGeom prst="rect">
            <a:avLst/>
          </a:prstGeom>
          <a:noFill/>
          <a:ln w="9525">
            <a:noFill/>
            <a:miter lim="800000"/>
            <a:headEnd/>
            <a:tailEnd/>
          </a:ln>
        </p:spPr>
      </p:pic>
      <p:pic>
        <p:nvPicPr>
          <p:cNvPr id="44" name="Picture 10" descr="D:\Pennie's documents\MS Image\NEWFeb15\Windows_Vista_Icons_ for_Marketing_use\Clock.png"/>
          <p:cNvPicPr>
            <a:picLocks noChangeAspect="1" noChangeArrowheads="1"/>
          </p:cNvPicPr>
          <p:nvPr/>
        </p:nvPicPr>
        <p:blipFill>
          <a:blip r:embed="rId13" cstate="print"/>
          <a:srcRect/>
          <a:stretch>
            <a:fillRect/>
          </a:stretch>
        </p:blipFill>
        <p:spPr bwMode="auto">
          <a:xfrm>
            <a:off x="2438400" y="3048000"/>
            <a:ext cx="457200" cy="457200"/>
          </a:xfrm>
          <a:prstGeom prst="rect">
            <a:avLst/>
          </a:prstGeom>
          <a:noFill/>
          <a:ln w="9525">
            <a:noFill/>
            <a:miter lim="800000"/>
            <a:headEnd/>
            <a:tailEnd/>
          </a:ln>
        </p:spPr>
      </p:pic>
      <p:sp>
        <p:nvSpPr>
          <p:cNvPr id="45" name="TextBox 49"/>
          <p:cNvSpPr txBox="1"/>
          <p:nvPr/>
        </p:nvSpPr>
        <p:spPr>
          <a:xfrm>
            <a:off x="4876800" y="2209800"/>
            <a:ext cx="2954655" cy="461665"/>
          </a:xfrm>
          <a:prstGeom prst="rect">
            <a:avLst/>
          </a:prstGeom>
          <a:noFill/>
        </p:spPr>
        <p:txBody>
          <a:bodyPr wrap="none" rtlCol="0">
            <a:spAutoFit/>
          </a:bodyPr>
          <a:lstStyle/>
          <a:p>
            <a:r>
              <a:rPr lang="zh-TW" altLang="en-US" sz="2400" dirty="0" smtClean="0">
                <a:ea typeface="微軟正黑體" pitchFamily="34" charset="-120"/>
              </a:rPr>
              <a:t>橫跨全企業進行管理</a:t>
            </a:r>
            <a:endParaRPr lang="en-US" sz="2400" dirty="0">
              <a:ea typeface="微軟正黑體" pitchFamily="34" charset="-120"/>
            </a:endParaRPr>
          </a:p>
        </p:txBody>
      </p:sp>
      <p:sp>
        <p:nvSpPr>
          <p:cNvPr id="46" name="TextBox 50"/>
          <p:cNvSpPr txBox="1"/>
          <p:nvPr/>
        </p:nvSpPr>
        <p:spPr>
          <a:xfrm>
            <a:off x="685800" y="1896836"/>
            <a:ext cx="2646878" cy="461665"/>
          </a:xfrm>
          <a:prstGeom prst="rect">
            <a:avLst/>
          </a:prstGeom>
          <a:noFill/>
        </p:spPr>
        <p:txBody>
          <a:bodyPr wrap="none" rtlCol="0">
            <a:spAutoFit/>
          </a:bodyPr>
          <a:lstStyle/>
          <a:p>
            <a:r>
              <a:rPr lang="zh-TW" altLang="en-US" sz="2400" dirty="0" smtClean="0">
                <a:effectLst>
                  <a:outerShdw blurRad="38100" dist="38100" dir="2700000" algn="tl">
                    <a:srgbClr val="000000">
                      <a:alpha val="43137"/>
                    </a:srgbClr>
                  </a:outerShdw>
                </a:effectLst>
                <a:ea typeface="微軟正黑體" pitchFamily="34" charset="-120"/>
              </a:rPr>
              <a:t>管理單一執行個體</a:t>
            </a:r>
            <a:endParaRPr lang="en-US" sz="2400" dirty="0">
              <a:effectLst>
                <a:outerShdw blurRad="38100" dist="38100" dir="2700000" algn="tl">
                  <a:srgbClr val="000000">
                    <a:alpha val="43137"/>
                  </a:srgbClr>
                </a:outerShdw>
              </a:effectLst>
              <a:ea typeface="微軟正黑體" pitchFamily="34" charset="-12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0" presetClass="path" presetSubtype="0" accel="50000" decel="50000" fill="hold" nodeType="clickEffect">
                                  <p:stCondLst>
                                    <p:cond delay="0"/>
                                  </p:stCondLst>
                                  <p:childTnLst>
                                    <p:animMotion origin="layout" path="M -6.66667E-6 -3.33333E-6 C 0.03732 0.00278 0.07482 0.00556 0.0927 0.04167 C 0.11058 0.07778 0.10885 0.14722 0.10729 0.21667 " pathEditMode="relative" ptsTypes="aaA">
                                      <p:cBhvr>
                                        <p:cTn id="22" dur="2000" fill="hold"/>
                                        <p:tgtEl>
                                          <p:spTgt spid="28"/>
                                        </p:tgtEl>
                                        <p:attrNameLst>
                                          <p:attrName>ppt_x</p:attrName>
                                          <p:attrName>ppt_y</p:attrName>
                                        </p:attrNameLst>
                                      </p:cBhvr>
                                    </p:animMotion>
                                  </p:childTnLst>
                                </p:cTn>
                              </p:par>
                            </p:childTnLst>
                          </p:cTn>
                        </p:par>
                        <p:par>
                          <p:cTn id="23" fill="hold">
                            <p:stCondLst>
                              <p:cond delay="2000"/>
                            </p:stCondLst>
                            <p:childTnLst>
                              <p:par>
                                <p:cTn id="24" presetID="1" presetClass="entr" presetSubtype="0" fill="hold" nodeType="afterEffect">
                                  <p:stCondLst>
                                    <p:cond delay="0"/>
                                  </p:stCondLst>
                                  <p:childTnLst>
                                    <p:set>
                                      <p:cBhvr>
                                        <p:cTn id="25" dur="1" fill="hold">
                                          <p:stCondLst>
                                            <p:cond delay="0"/>
                                          </p:stCondLst>
                                        </p:cTn>
                                        <p:tgtEl>
                                          <p:spTgt spid="29"/>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xit" presetSubtype="0" fill="hold" nodeType="clickEffect">
                                  <p:stCondLst>
                                    <p:cond delay="0"/>
                                  </p:stCondLst>
                                  <p:childTnLst>
                                    <p:set>
                                      <p:cBhvr>
                                        <p:cTn id="29" dur="1" fill="hold">
                                          <p:stCondLst>
                                            <p:cond delay="0"/>
                                          </p:stCondLst>
                                        </p:cTn>
                                        <p:tgtEl>
                                          <p:spTgt spid="29"/>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0" presetClass="path" presetSubtype="0" accel="50000" decel="50000" fill="hold" nodeType="clickEffect">
                                  <p:stCondLst>
                                    <p:cond delay="0"/>
                                  </p:stCondLst>
                                  <p:childTnLst>
                                    <p:animMotion origin="layout" path="M 3.33333E-6 -2.22222E-6 C 0.03784 -2.22222E-6 0.07569 -2.22222E-6 0.09375 0.03611 C 0.1118 0.07222 0.11007 0.14444 0.10833 0.21667 " pathEditMode="relative" ptsTypes="aaA">
                                      <p:cBhvr>
                                        <p:cTn id="33" dur="2000" fill="hold"/>
                                        <p:tgtEl>
                                          <p:spTgt spid="28"/>
                                        </p:tgtEl>
                                        <p:attrNameLst>
                                          <p:attrName>ppt_x</p:attrName>
                                          <p:attrName>ppt_y</p:attrName>
                                        </p:attrNameLst>
                                      </p:cBhvr>
                                    </p:animMotion>
                                  </p:childTnLst>
                                </p:cTn>
                              </p:par>
                            </p:childTnLst>
                          </p:cTn>
                        </p:par>
                        <p:par>
                          <p:cTn id="34" fill="hold">
                            <p:stCondLst>
                              <p:cond delay="2000"/>
                            </p:stCondLst>
                            <p:childTnLst>
                              <p:par>
                                <p:cTn id="35" presetID="1" presetClass="entr" presetSubtype="0" fill="hold" nodeType="afterEffect">
                                  <p:stCondLst>
                                    <p:cond delay="0"/>
                                  </p:stCondLst>
                                  <p:childTnLst>
                                    <p:set>
                                      <p:cBhvr>
                                        <p:cTn id="36" dur="1" fill="hold">
                                          <p:stCondLst>
                                            <p:cond delay="0"/>
                                          </p:stCondLst>
                                        </p:cTn>
                                        <p:tgtEl>
                                          <p:spTgt spid="27"/>
                                        </p:tgtEl>
                                        <p:attrNameLst>
                                          <p:attrName>style.visibility</p:attrName>
                                        </p:attrNameLst>
                                      </p:cBhvr>
                                      <p:to>
                                        <p:strVal val="visible"/>
                                      </p:to>
                                    </p:set>
                                  </p:childTnLst>
                                </p:cTn>
                              </p:par>
                              <p:par>
                                <p:cTn id="37" presetID="1" presetClass="exit" presetSubtype="0" fill="hold" nodeType="withEffect">
                                  <p:stCondLst>
                                    <p:cond delay="0"/>
                                  </p:stCondLst>
                                  <p:childTnLst>
                                    <p:set>
                                      <p:cBhvr>
                                        <p:cTn id="38" dur="1" fill="hold">
                                          <p:stCondLst>
                                            <p:cond delay="0"/>
                                          </p:stCondLst>
                                        </p:cTn>
                                        <p:tgtEl>
                                          <p:spTgt spid="28"/>
                                        </p:tgtEl>
                                        <p:attrNameLst>
                                          <p:attrName>style.visibility</p:attrName>
                                        </p:attrNameLst>
                                      </p:cBhvr>
                                      <p:to>
                                        <p:strVal val="hidden"/>
                                      </p:to>
                                    </p:set>
                                  </p:childTnLst>
                                </p:cTn>
                              </p:par>
                            </p:childTnLst>
                          </p:cTn>
                        </p:par>
                        <p:par>
                          <p:cTn id="39" fill="hold">
                            <p:stCondLst>
                              <p:cond delay="2000"/>
                            </p:stCondLst>
                            <p:childTnLst>
                              <p:par>
                                <p:cTn id="40" presetID="1" presetClass="entr" presetSubtype="0" fill="hold" nodeType="afterEffect">
                                  <p:stCondLst>
                                    <p:cond delay="0"/>
                                  </p:stCondLst>
                                  <p:childTnLst>
                                    <p:set>
                                      <p:cBhvr>
                                        <p:cTn id="41" dur="1" fill="hold">
                                          <p:stCondLst>
                                            <p:cond delay="0"/>
                                          </p:stCondLst>
                                        </p:cTn>
                                        <p:tgtEl>
                                          <p:spTgt spid="30"/>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0" presetClass="path" presetSubtype="0" accel="50000" decel="50000" fill="hold" nodeType="clickEffect">
                                  <p:stCondLst>
                                    <p:cond delay="0"/>
                                  </p:stCondLst>
                                  <p:childTnLst>
                                    <p:animMotion origin="layout" path="M -1.66667E-6 -2.22222E-6 C 0.0033 0.03519 0.00677 0.0706 -0.01875 0.09167 C -0.04427 0.11273 -0.13038 0.12037 -0.15312 0.12639 " pathEditMode="relative" ptsTypes="aaA">
                                      <p:cBhvr>
                                        <p:cTn id="45" dur="2000" fill="hold"/>
                                        <p:tgtEl>
                                          <p:spTgt spid="27"/>
                                        </p:tgtEl>
                                        <p:attrNameLst>
                                          <p:attrName>ppt_x</p:attrName>
                                          <p:attrName>ppt_y</p:attrName>
                                        </p:attrNameLst>
                                      </p:cBhvr>
                                    </p:animMotion>
                                  </p:childTnLst>
                                </p:cTn>
                              </p:par>
                            </p:childTnLst>
                          </p:cTn>
                        </p:par>
                      </p:childTnLst>
                    </p:cTn>
                  </p:par>
                  <p:par>
                    <p:cTn id="46" fill="hold">
                      <p:stCondLst>
                        <p:cond delay="indefinite"/>
                      </p:stCondLst>
                      <p:childTnLst>
                        <p:par>
                          <p:cTn id="47" fill="hold">
                            <p:stCondLst>
                              <p:cond delay="0"/>
                            </p:stCondLst>
                            <p:childTnLst>
                              <p:par>
                                <p:cTn id="48" presetID="1" presetClass="exit" presetSubtype="0" fill="hold" nodeType="clickEffect">
                                  <p:stCondLst>
                                    <p:cond delay="0"/>
                                  </p:stCondLst>
                                  <p:childTnLst>
                                    <p:set>
                                      <p:cBhvr>
                                        <p:cTn id="49" dur="1" fill="hold">
                                          <p:stCondLst>
                                            <p:cond delay="0"/>
                                          </p:stCondLst>
                                        </p:cTn>
                                        <p:tgtEl>
                                          <p:spTgt spid="30"/>
                                        </p:tgtEl>
                                        <p:attrNameLst>
                                          <p:attrName>style.visibility</p:attrName>
                                        </p:attrNameLst>
                                      </p:cBhvr>
                                      <p:to>
                                        <p:strVal val="hidden"/>
                                      </p:to>
                                    </p:set>
                                  </p:childTnLst>
                                </p:cTn>
                              </p:par>
                              <p:par>
                                <p:cTn id="50" presetID="1" presetClass="exit" presetSubtype="0" fill="hold" nodeType="withEffect">
                                  <p:stCondLst>
                                    <p:cond delay="0"/>
                                  </p:stCondLst>
                                  <p:childTnLst>
                                    <p:set>
                                      <p:cBhvr>
                                        <p:cTn id="51" dur="1" fill="hold">
                                          <p:stCondLst>
                                            <p:cond delay="0"/>
                                          </p:stCondLst>
                                        </p:cTn>
                                        <p:tgtEl>
                                          <p:spTgt spid="27"/>
                                        </p:tgtEl>
                                        <p:attrNameLst>
                                          <p:attrName>style.visibility</p:attrName>
                                        </p:attrNameLst>
                                      </p:cBhvr>
                                      <p:to>
                                        <p:strVal val="hidden"/>
                                      </p:to>
                                    </p:set>
                                  </p:childTnLst>
                                </p:cTn>
                              </p:par>
                              <p:par>
                                <p:cTn id="52" presetID="1" presetClass="exit" presetSubtype="0" fill="hold" nodeType="withEffect">
                                  <p:stCondLst>
                                    <p:cond delay="0"/>
                                  </p:stCondLst>
                                  <p:childTnLst>
                                    <p:set>
                                      <p:cBhvr>
                                        <p:cTn id="53" dur="1" fill="hold">
                                          <p:stCondLst>
                                            <p:cond delay="0"/>
                                          </p:stCondLst>
                                        </p:cTn>
                                        <p:tgtEl>
                                          <p:spTgt spid="22"/>
                                        </p:tgtEl>
                                        <p:attrNameLst>
                                          <p:attrName>style.visibility</p:attrName>
                                        </p:attrNameLst>
                                      </p:cBhvr>
                                      <p:to>
                                        <p:strVal val="hidden"/>
                                      </p:to>
                                    </p:set>
                                  </p:childTnLst>
                                </p:cTn>
                              </p:par>
                              <p:par>
                                <p:cTn id="54" presetID="1" presetClass="exit" presetSubtype="0" fill="hold" nodeType="withEffect">
                                  <p:stCondLst>
                                    <p:cond delay="0"/>
                                  </p:stCondLst>
                                  <p:childTnLst>
                                    <p:set>
                                      <p:cBhvr>
                                        <p:cTn id="55" dur="1" fill="hold">
                                          <p:stCondLst>
                                            <p:cond delay="0"/>
                                          </p:stCondLst>
                                        </p:cTn>
                                        <p:tgtEl>
                                          <p:spTgt spid="26"/>
                                        </p:tgtEl>
                                        <p:attrNameLst>
                                          <p:attrName>style.visibility</p:attrName>
                                        </p:attrNameLst>
                                      </p:cBhvr>
                                      <p:to>
                                        <p:strVal val="hidden"/>
                                      </p:to>
                                    </p:set>
                                  </p:childTnLst>
                                </p:cTn>
                              </p:par>
                              <p:par>
                                <p:cTn id="56" presetID="1" presetClass="exit" presetSubtype="0" fill="hold" nodeType="withEffect">
                                  <p:stCondLst>
                                    <p:cond delay="0"/>
                                  </p:stCondLst>
                                  <p:childTnLst>
                                    <p:set>
                                      <p:cBhvr>
                                        <p:cTn id="57" dur="1" fill="hold">
                                          <p:stCondLst>
                                            <p:cond delay="0"/>
                                          </p:stCondLst>
                                        </p:cTn>
                                        <p:tgtEl>
                                          <p:spTgt spid="18"/>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nodeType="clickEffect">
                                  <p:stCondLst>
                                    <p:cond delay="0"/>
                                  </p:stCondLst>
                                  <p:childTnLst>
                                    <p:set>
                                      <p:cBhvr>
                                        <p:cTn id="61" dur="1" fill="hold">
                                          <p:stCondLst>
                                            <p:cond delay="0"/>
                                          </p:stCondLst>
                                        </p:cTn>
                                        <p:tgtEl>
                                          <p:spTgt spid="21"/>
                                        </p:tgtEl>
                                        <p:attrNameLst>
                                          <p:attrName>style.visibility</p:attrName>
                                        </p:attrNameLst>
                                      </p:cBhvr>
                                      <p:to>
                                        <p:strVal val="visible"/>
                                      </p:to>
                                    </p:set>
                                  </p:childTnLst>
                                </p:cTn>
                              </p:par>
                              <p:par>
                                <p:cTn id="62" presetID="1" presetClass="entr" presetSubtype="0" fill="hold" nodeType="withEffect">
                                  <p:stCondLst>
                                    <p:cond delay="0"/>
                                  </p:stCondLst>
                                  <p:childTnLst>
                                    <p:set>
                                      <p:cBhvr>
                                        <p:cTn id="63" dur="1" fill="hold">
                                          <p:stCondLst>
                                            <p:cond delay="0"/>
                                          </p:stCondLst>
                                        </p:cTn>
                                        <p:tgtEl>
                                          <p:spTgt spid="23"/>
                                        </p:tgtEl>
                                        <p:attrNameLst>
                                          <p:attrName>style.visibility</p:attrName>
                                        </p:attrNameLst>
                                      </p:cBhvr>
                                      <p:to>
                                        <p:strVal val="visible"/>
                                      </p:to>
                                    </p:set>
                                  </p:childTnLst>
                                </p:cTn>
                              </p:par>
                              <p:par>
                                <p:cTn id="64" presetID="1" presetClass="entr" presetSubtype="0" fill="hold" nodeType="withEffect">
                                  <p:stCondLst>
                                    <p:cond delay="0"/>
                                  </p:stCondLst>
                                  <p:childTnLst>
                                    <p:set>
                                      <p:cBhvr>
                                        <p:cTn id="65" dur="1" fill="hold">
                                          <p:stCondLst>
                                            <p:cond delay="0"/>
                                          </p:stCondLst>
                                        </p:cTn>
                                        <p:tgtEl>
                                          <p:spTgt spid="24"/>
                                        </p:tgtEl>
                                        <p:attrNameLst>
                                          <p:attrName>style.visibility</p:attrName>
                                        </p:attrNameLst>
                                      </p:cBhvr>
                                      <p:to>
                                        <p:strVal val="visible"/>
                                      </p:to>
                                    </p:set>
                                  </p:childTnLst>
                                </p:cTn>
                              </p:par>
                              <p:par>
                                <p:cTn id="66" presetID="1" presetClass="entr" presetSubtype="0" fill="hold" nodeType="withEffect">
                                  <p:stCondLst>
                                    <p:cond delay="0"/>
                                  </p:stCondLst>
                                  <p:childTnLst>
                                    <p:set>
                                      <p:cBhvr>
                                        <p:cTn id="67" dur="1" fill="hold">
                                          <p:stCondLst>
                                            <p:cond delay="0"/>
                                          </p:stCondLst>
                                        </p:cTn>
                                        <p:tgtEl>
                                          <p:spTgt spid="25"/>
                                        </p:tgtEl>
                                        <p:attrNameLst>
                                          <p:attrName>style.visibility</p:attrName>
                                        </p:attrNameLst>
                                      </p:cBhvr>
                                      <p:to>
                                        <p:strVal val="visible"/>
                                      </p:to>
                                    </p:set>
                                  </p:childTnLst>
                                </p:cTn>
                              </p:par>
                              <p:par>
                                <p:cTn id="68" presetID="1" presetClass="entr" presetSubtype="0" fill="hold" nodeType="withEffect">
                                  <p:stCondLst>
                                    <p:cond delay="0"/>
                                  </p:stCondLst>
                                  <p:childTnLst>
                                    <p:set>
                                      <p:cBhvr>
                                        <p:cTn id="69" dur="1" fill="hold">
                                          <p:stCondLst>
                                            <p:cond delay="0"/>
                                          </p:stCondLst>
                                        </p:cTn>
                                        <p:tgtEl>
                                          <p:spTgt spid="31"/>
                                        </p:tgtEl>
                                        <p:attrNameLst>
                                          <p:attrName>style.visibility</p:attrName>
                                        </p:attrNameLst>
                                      </p:cBhvr>
                                      <p:to>
                                        <p:strVal val="visible"/>
                                      </p:to>
                                    </p:set>
                                  </p:childTnLst>
                                </p:cTn>
                              </p:par>
                            </p:childTnLst>
                          </p:cTn>
                        </p:par>
                      </p:childTnLst>
                    </p:cTn>
                  </p:par>
                  <p:par>
                    <p:cTn id="70" fill="hold">
                      <p:stCondLst>
                        <p:cond delay="indefinite"/>
                      </p:stCondLst>
                      <p:childTnLst>
                        <p:par>
                          <p:cTn id="71" fill="hold">
                            <p:stCondLst>
                              <p:cond delay="0"/>
                            </p:stCondLst>
                            <p:childTnLst>
                              <p:par>
                                <p:cTn id="72" presetID="0" presetClass="path" presetSubtype="0" accel="50000" decel="50000" fill="hold" nodeType="clickEffect">
                                  <p:stCondLst>
                                    <p:cond delay="0"/>
                                  </p:stCondLst>
                                  <p:childTnLst>
                                    <p:animMotion origin="layout" path="M 3.33333E-6 -2.96296E-6 C 0.00833 0.03704 0.01684 0.07407 -0.00278 0.12407 C -0.0224 0.17407 -0.09878 0.2706 -0.11806 0.3 " pathEditMode="relative" ptsTypes="aaA">
                                      <p:cBhvr>
                                        <p:cTn id="73" dur="2000" fill="hold"/>
                                        <p:tgtEl>
                                          <p:spTgt spid="24"/>
                                        </p:tgtEl>
                                        <p:attrNameLst>
                                          <p:attrName>ppt_x</p:attrName>
                                          <p:attrName>ppt_y</p:attrName>
                                        </p:attrNameLst>
                                      </p:cBhvr>
                                    </p:animMotion>
                                  </p:childTnLst>
                                </p:cTn>
                              </p:par>
                              <p:par>
                                <p:cTn id="74" presetID="0" presetClass="path" presetSubtype="0" accel="50000" decel="50000" fill="hold" nodeType="withEffect">
                                  <p:stCondLst>
                                    <p:cond delay="0"/>
                                  </p:stCondLst>
                                  <p:childTnLst>
                                    <p:animMotion origin="layout" path="M 3.33333E-6 2.22222E-6 C 0.00625 0.01759 0.01111 0.07106 0.0375 0.10555 C 0.06389 0.14004 0.13316 0.18611 0.15833 0.20741 " pathEditMode="relative" rAng="0" ptsTypes="aaa">
                                      <p:cBhvr>
                                        <p:cTn id="75" dur="2000" fill="hold"/>
                                        <p:tgtEl>
                                          <p:spTgt spid="31"/>
                                        </p:tgtEl>
                                        <p:attrNameLst>
                                          <p:attrName>ppt_x</p:attrName>
                                          <p:attrName>ppt_y</p:attrName>
                                        </p:attrNameLst>
                                      </p:cBhvr>
                                      <p:rCtr x="79" y="104"/>
                                    </p:animMotion>
                                  </p:childTnLst>
                                </p:cTn>
                              </p:par>
                            </p:childTnLst>
                          </p:cTn>
                        </p:par>
                        <p:par>
                          <p:cTn id="76" fill="hold">
                            <p:stCondLst>
                              <p:cond delay="2000"/>
                            </p:stCondLst>
                            <p:childTnLst>
                              <p:par>
                                <p:cTn id="77" presetID="1" presetClass="entr" presetSubtype="0" fill="hold" nodeType="afterEffect">
                                  <p:stCondLst>
                                    <p:cond delay="0"/>
                                  </p:stCondLst>
                                  <p:childTnLst>
                                    <p:set>
                                      <p:cBhvr>
                                        <p:cTn id="78" dur="1" fill="hold">
                                          <p:stCondLst>
                                            <p:cond delay="0"/>
                                          </p:stCondLst>
                                        </p:cTn>
                                        <p:tgtEl>
                                          <p:spTgt spid="32"/>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xit" presetSubtype="0" fill="hold" nodeType="clickEffect">
                                  <p:stCondLst>
                                    <p:cond delay="0"/>
                                  </p:stCondLst>
                                  <p:childTnLst>
                                    <p:set>
                                      <p:cBhvr>
                                        <p:cTn id="82" dur="1" fill="hold">
                                          <p:stCondLst>
                                            <p:cond delay="0"/>
                                          </p:stCondLst>
                                        </p:cTn>
                                        <p:tgtEl>
                                          <p:spTgt spid="21"/>
                                        </p:tgtEl>
                                        <p:attrNameLst>
                                          <p:attrName>style.visibility</p:attrName>
                                        </p:attrNameLst>
                                      </p:cBhvr>
                                      <p:to>
                                        <p:strVal val="hidden"/>
                                      </p:to>
                                    </p:set>
                                  </p:childTnLst>
                                </p:cTn>
                              </p:par>
                              <p:par>
                                <p:cTn id="83" presetID="1" presetClass="exit" presetSubtype="0" fill="hold" nodeType="withEffect">
                                  <p:stCondLst>
                                    <p:cond delay="0"/>
                                  </p:stCondLst>
                                  <p:childTnLst>
                                    <p:set>
                                      <p:cBhvr>
                                        <p:cTn id="84" dur="1" fill="hold">
                                          <p:stCondLst>
                                            <p:cond delay="0"/>
                                          </p:stCondLst>
                                        </p:cTn>
                                        <p:tgtEl>
                                          <p:spTgt spid="23"/>
                                        </p:tgtEl>
                                        <p:attrNameLst>
                                          <p:attrName>style.visibility</p:attrName>
                                        </p:attrNameLst>
                                      </p:cBhvr>
                                      <p:to>
                                        <p:strVal val="hidden"/>
                                      </p:to>
                                    </p:set>
                                  </p:childTnLst>
                                </p:cTn>
                              </p:par>
                              <p:par>
                                <p:cTn id="85" presetID="1" presetClass="exit" presetSubtype="0" fill="hold" nodeType="withEffect">
                                  <p:stCondLst>
                                    <p:cond delay="0"/>
                                  </p:stCondLst>
                                  <p:childTnLst>
                                    <p:set>
                                      <p:cBhvr>
                                        <p:cTn id="86" dur="1" fill="hold">
                                          <p:stCondLst>
                                            <p:cond delay="0"/>
                                          </p:stCondLst>
                                        </p:cTn>
                                        <p:tgtEl>
                                          <p:spTgt spid="24"/>
                                        </p:tgtEl>
                                        <p:attrNameLst>
                                          <p:attrName>style.visibility</p:attrName>
                                        </p:attrNameLst>
                                      </p:cBhvr>
                                      <p:to>
                                        <p:strVal val="hidden"/>
                                      </p:to>
                                    </p:set>
                                  </p:childTnLst>
                                </p:cTn>
                              </p:par>
                              <p:par>
                                <p:cTn id="87" presetID="1" presetClass="exit" presetSubtype="0" fill="hold" nodeType="withEffect">
                                  <p:stCondLst>
                                    <p:cond delay="0"/>
                                  </p:stCondLst>
                                  <p:childTnLst>
                                    <p:set>
                                      <p:cBhvr>
                                        <p:cTn id="88" dur="1" fill="hold">
                                          <p:stCondLst>
                                            <p:cond delay="0"/>
                                          </p:stCondLst>
                                        </p:cTn>
                                        <p:tgtEl>
                                          <p:spTgt spid="25"/>
                                        </p:tgtEl>
                                        <p:attrNameLst>
                                          <p:attrName>style.visibility</p:attrName>
                                        </p:attrNameLst>
                                      </p:cBhvr>
                                      <p:to>
                                        <p:strVal val="hidden"/>
                                      </p:to>
                                    </p:set>
                                  </p:childTnLst>
                                </p:cTn>
                              </p:par>
                              <p:par>
                                <p:cTn id="89" presetID="1" presetClass="exit" presetSubtype="0" fill="hold" nodeType="withEffect">
                                  <p:stCondLst>
                                    <p:cond delay="0"/>
                                  </p:stCondLst>
                                  <p:childTnLst>
                                    <p:set>
                                      <p:cBhvr>
                                        <p:cTn id="90" dur="1" fill="hold">
                                          <p:stCondLst>
                                            <p:cond delay="0"/>
                                          </p:stCondLst>
                                        </p:cTn>
                                        <p:tgtEl>
                                          <p:spTgt spid="31"/>
                                        </p:tgtEl>
                                        <p:attrNameLst>
                                          <p:attrName>style.visibility</p:attrName>
                                        </p:attrNameLst>
                                      </p:cBhvr>
                                      <p:to>
                                        <p:strVal val="hidden"/>
                                      </p:to>
                                    </p:set>
                                  </p:childTnLst>
                                </p:cTn>
                              </p:par>
                              <p:par>
                                <p:cTn id="91" presetID="1" presetClass="exit" presetSubtype="0" fill="hold" nodeType="withEffect">
                                  <p:stCondLst>
                                    <p:cond delay="0"/>
                                  </p:stCondLst>
                                  <p:childTnLst>
                                    <p:set>
                                      <p:cBhvr>
                                        <p:cTn id="92" dur="1" fill="hold">
                                          <p:stCondLst>
                                            <p:cond delay="0"/>
                                          </p:stCondLst>
                                        </p:cTn>
                                        <p:tgtEl>
                                          <p:spTgt spid="32"/>
                                        </p:tgtEl>
                                        <p:attrNameLst>
                                          <p:attrName>style.visibility</p:attrName>
                                        </p:attrNameLst>
                                      </p:cBhvr>
                                      <p:to>
                                        <p:strVal val="hidden"/>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nodeType="clickEffect">
                                  <p:stCondLst>
                                    <p:cond delay="0"/>
                                  </p:stCondLst>
                                  <p:childTnLst>
                                    <p:set>
                                      <p:cBhvr>
                                        <p:cTn id="96" dur="1" fill="hold">
                                          <p:stCondLst>
                                            <p:cond delay="0"/>
                                          </p:stCondLst>
                                        </p:cTn>
                                        <p:tgtEl>
                                          <p:spTgt spid="43"/>
                                        </p:tgtEl>
                                        <p:attrNameLst>
                                          <p:attrName>style.visibility</p:attrName>
                                        </p:attrNameLst>
                                      </p:cBhvr>
                                      <p:to>
                                        <p:strVal val="visible"/>
                                      </p:to>
                                    </p:set>
                                  </p:childTnLst>
                                </p:cTn>
                              </p:par>
                              <p:par>
                                <p:cTn id="97" presetID="1" presetClass="entr" presetSubtype="0" fill="hold" nodeType="withEffect">
                                  <p:stCondLst>
                                    <p:cond delay="0"/>
                                  </p:stCondLst>
                                  <p:childTnLst>
                                    <p:set>
                                      <p:cBhvr>
                                        <p:cTn id="98" dur="1" fill="hold">
                                          <p:stCondLst>
                                            <p:cond delay="0"/>
                                          </p:stCondLst>
                                        </p:cTn>
                                        <p:tgtEl>
                                          <p:spTgt spid="44"/>
                                        </p:tgtEl>
                                        <p:attrNameLst>
                                          <p:attrName>style.visibility</p:attrName>
                                        </p:attrNameLst>
                                      </p:cBhvr>
                                      <p:to>
                                        <p:strVal val="visible"/>
                                      </p:to>
                                    </p:set>
                                  </p:childTnLst>
                                </p:cTn>
                              </p:par>
                              <p:par>
                                <p:cTn id="99" presetID="1" presetClass="entr" presetSubtype="0" fill="hold" nodeType="withEffect">
                                  <p:stCondLst>
                                    <p:cond delay="0"/>
                                  </p:stCondLst>
                                  <p:childTnLst>
                                    <p:set>
                                      <p:cBhvr>
                                        <p:cTn id="100" dur="1" fill="hold">
                                          <p:stCondLst>
                                            <p:cond delay="0"/>
                                          </p:stCondLst>
                                        </p:cTn>
                                        <p:tgtEl>
                                          <p:spTgt spid="19"/>
                                        </p:tgtEl>
                                        <p:attrNameLst>
                                          <p:attrName>style.visibility</p:attrName>
                                        </p:attrNameLst>
                                      </p:cBhvr>
                                      <p:to>
                                        <p:strVal val="visible"/>
                                      </p:to>
                                    </p:set>
                                  </p:childTnLst>
                                </p:cTn>
                              </p:par>
                              <p:par>
                                <p:cTn id="101" presetID="1" presetClass="entr" presetSubtype="0" fill="hold" nodeType="withEffect">
                                  <p:stCondLst>
                                    <p:cond delay="0"/>
                                  </p:stCondLst>
                                  <p:childTnLst>
                                    <p:set>
                                      <p:cBhvr>
                                        <p:cTn id="102" dur="1" fill="hold">
                                          <p:stCondLst>
                                            <p:cond delay="0"/>
                                          </p:stCondLst>
                                        </p:cTn>
                                        <p:tgtEl>
                                          <p:spTgt spid="33"/>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0" presetClass="path" presetSubtype="0" accel="50000" decel="50000" fill="hold" nodeType="clickEffect">
                                  <p:stCondLst>
                                    <p:cond delay="0"/>
                                  </p:stCondLst>
                                  <p:childTnLst>
                                    <p:animMotion origin="layout" path="M 0 2.22222E-6 C 0.00278 0.02014 0.00556 0.03356 -0.01285 0.07338 C -0.03125 0.11319 -0.0901 0.2044 -0.11042 0.23889 " pathEditMode="relative" rAng="0" ptsTypes="aaa">
                                      <p:cBhvr>
                                        <p:cTn id="106" dur="2000" fill="hold"/>
                                        <p:tgtEl>
                                          <p:spTgt spid="43"/>
                                        </p:tgtEl>
                                        <p:attrNameLst>
                                          <p:attrName>ppt_x</p:attrName>
                                          <p:attrName>ppt_y</p:attrName>
                                        </p:attrNameLst>
                                      </p:cBhvr>
                                      <p:rCtr x="-52" y="119"/>
                                    </p:animMotion>
                                  </p:childTnLst>
                                </p:cTn>
                              </p:par>
                            </p:childTnLst>
                          </p:cTn>
                        </p:par>
                        <p:par>
                          <p:cTn id="107" fill="hold">
                            <p:stCondLst>
                              <p:cond delay="2000"/>
                            </p:stCondLst>
                            <p:childTnLst>
                              <p:par>
                                <p:cTn id="108" presetID="1" presetClass="entr" presetSubtype="0" fill="hold" nodeType="afterEffect">
                                  <p:stCondLst>
                                    <p:cond delay="0"/>
                                  </p:stCondLst>
                                  <p:childTnLst>
                                    <p:set>
                                      <p:cBhvr>
                                        <p:cTn id="109" dur="1" fill="hold">
                                          <p:stCondLst>
                                            <p:cond delay="0"/>
                                          </p:stCondLst>
                                        </p:cTn>
                                        <p:tgtEl>
                                          <p:spTgt spid="38"/>
                                        </p:tgtEl>
                                        <p:attrNameLst>
                                          <p:attrName>style.visibility</p:attrName>
                                        </p:attrNameLst>
                                      </p:cBhvr>
                                      <p:to>
                                        <p:strVal val="visible"/>
                                      </p:to>
                                    </p:set>
                                  </p:childTnLst>
                                </p:cTn>
                              </p:par>
                            </p:childTnLst>
                          </p:cTn>
                        </p:par>
                      </p:childTnLst>
                    </p:cTn>
                  </p:par>
                  <p:par>
                    <p:cTn id="110" fill="hold">
                      <p:stCondLst>
                        <p:cond delay="indefinite"/>
                      </p:stCondLst>
                      <p:childTnLst>
                        <p:par>
                          <p:cTn id="111" fill="hold">
                            <p:stCondLst>
                              <p:cond delay="0"/>
                            </p:stCondLst>
                            <p:childTnLst>
                              <p:par>
                                <p:cTn id="112" presetID="1" presetClass="exit" presetSubtype="0" fill="hold" nodeType="clickEffect">
                                  <p:stCondLst>
                                    <p:cond delay="0"/>
                                  </p:stCondLst>
                                  <p:childTnLst>
                                    <p:set>
                                      <p:cBhvr>
                                        <p:cTn id="113" dur="1" fill="hold">
                                          <p:stCondLst>
                                            <p:cond delay="0"/>
                                          </p:stCondLst>
                                        </p:cTn>
                                        <p:tgtEl>
                                          <p:spTgt spid="20"/>
                                        </p:tgtEl>
                                        <p:attrNameLst>
                                          <p:attrName>style.visibility</p:attrName>
                                        </p:attrNameLst>
                                      </p:cBhvr>
                                      <p:to>
                                        <p:strVal val="hidden"/>
                                      </p:to>
                                    </p:set>
                                  </p:childTnLst>
                                </p:cTn>
                              </p:par>
                              <p:par>
                                <p:cTn id="114" presetID="1" presetClass="exit" presetSubtype="0" fill="hold" nodeType="withEffect">
                                  <p:stCondLst>
                                    <p:cond delay="0"/>
                                  </p:stCondLst>
                                  <p:childTnLst>
                                    <p:set>
                                      <p:cBhvr>
                                        <p:cTn id="115" dur="1" fill="hold">
                                          <p:stCondLst>
                                            <p:cond delay="0"/>
                                          </p:stCondLst>
                                        </p:cTn>
                                        <p:tgtEl>
                                          <p:spTgt spid="44"/>
                                        </p:tgtEl>
                                        <p:attrNameLst>
                                          <p:attrName>style.visibility</p:attrName>
                                        </p:attrNameLst>
                                      </p:cBhvr>
                                      <p:to>
                                        <p:strVal val="hidden"/>
                                      </p:to>
                                    </p:set>
                                  </p:childTnLst>
                                </p:cTn>
                              </p:par>
                              <p:par>
                                <p:cTn id="116" presetID="1" presetClass="exit" presetSubtype="0" fill="hold" nodeType="withEffect">
                                  <p:stCondLst>
                                    <p:cond delay="0"/>
                                  </p:stCondLst>
                                  <p:childTnLst>
                                    <p:set>
                                      <p:cBhvr>
                                        <p:cTn id="117" dur="1" fill="hold">
                                          <p:stCondLst>
                                            <p:cond delay="0"/>
                                          </p:stCondLst>
                                        </p:cTn>
                                        <p:tgtEl>
                                          <p:spTgt spid="43"/>
                                        </p:tgtEl>
                                        <p:attrNameLst>
                                          <p:attrName>style.visibility</p:attrName>
                                        </p:attrNameLst>
                                      </p:cBhvr>
                                      <p:to>
                                        <p:strVal val="hidden"/>
                                      </p:to>
                                    </p:set>
                                  </p:childTnLst>
                                </p:cTn>
                              </p:par>
                              <p:par>
                                <p:cTn id="118" presetID="1" presetClass="exit" presetSubtype="0" fill="hold" nodeType="withEffect">
                                  <p:stCondLst>
                                    <p:cond delay="0"/>
                                  </p:stCondLst>
                                  <p:childTnLst>
                                    <p:set>
                                      <p:cBhvr>
                                        <p:cTn id="119" dur="1" fill="hold">
                                          <p:stCondLst>
                                            <p:cond delay="0"/>
                                          </p:stCondLst>
                                        </p:cTn>
                                        <p:tgtEl>
                                          <p:spTgt spid="19"/>
                                        </p:tgtEl>
                                        <p:attrNameLst>
                                          <p:attrName>style.visibility</p:attrName>
                                        </p:attrNameLst>
                                      </p:cBhvr>
                                      <p:to>
                                        <p:strVal val="hidden"/>
                                      </p:to>
                                    </p:set>
                                  </p:childTnLst>
                                </p:cTn>
                              </p:par>
                              <p:par>
                                <p:cTn id="120" presetID="1" presetClass="exit" presetSubtype="0" fill="hold" nodeType="withEffect">
                                  <p:stCondLst>
                                    <p:cond delay="0"/>
                                  </p:stCondLst>
                                  <p:childTnLst>
                                    <p:set>
                                      <p:cBhvr>
                                        <p:cTn id="121" dur="1" fill="hold">
                                          <p:stCondLst>
                                            <p:cond delay="0"/>
                                          </p:stCondLst>
                                        </p:cTn>
                                        <p:tgtEl>
                                          <p:spTgt spid="33"/>
                                        </p:tgtEl>
                                        <p:attrNameLst>
                                          <p:attrName>style.visibility</p:attrName>
                                        </p:attrNameLst>
                                      </p:cBhvr>
                                      <p:to>
                                        <p:strVal val="hidden"/>
                                      </p:to>
                                    </p:set>
                                  </p:childTnLst>
                                </p:cTn>
                              </p:par>
                              <p:par>
                                <p:cTn id="122" presetID="1" presetClass="exit" presetSubtype="0" fill="hold" nodeType="withEffect">
                                  <p:stCondLst>
                                    <p:cond delay="0"/>
                                  </p:stCondLst>
                                  <p:childTnLst>
                                    <p:set>
                                      <p:cBhvr>
                                        <p:cTn id="123" dur="1" fill="hold">
                                          <p:stCondLst>
                                            <p:cond delay="0"/>
                                          </p:stCondLst>
                                        </p:cTn>
                                        <p:tgtEl>
                                          <p:spTgt spid="38"/>
                                        </p:tgtEl>
                                        <p:attrNameLst>
                                          <p:attrName>style.visibility</p:attrName>
                                        </p:attrNameLst>
                                      </p:cBhvr>
                                      <p:to>
                                        <p:strVal val="hidden"/>
                                      </p:to>
                                    </p:set>
                                  </p:childTnLst>
                                </p:cTn>
                              </p:par>
                            </p:childTnLst>
                          </p:cTn>
                        </p:par>
                      </p:childTnLst>
                    </p:cTn>
                  </p:par>
                  <p:par>
                    <p:cTn id="124" fill="hold">
                      <p:stCondLst>
                        <p:cond delay="indefinite"/>
                      </p:stCondLst>
                      <p:childTnLst>
                        <p:par>
                          <p:cTn id="125" fill="hold">
                            <p:stCondLst>
                              <p:cond delay="0"/>
                            </p:stCondLst>
                            <p:childTnLst>
                              <p:par>
                                <p:cTn id="126" presetID="1" presetClass="entr" presetSubtype="0" fill="hold" nodeType="clickEffect">
                                  <p:stCondLst>
                                    <p:cond delay="0"/>
                                  </p:stCondLst>
                                  <p:childTnLst>
                                    <p:set>
                                      <p:cBhvr>
                                        <p:cTn id="127" dur="1" fill="hold">
                                          <p:stCondLst>
                                            <p:cond delay="0"/>
                                          </p:stCondLst>
                                        </p:cTn>
                                        <p:tgtEl>
                                          <p:spTgt spid="4"/>
                                        </p:tgtEl>
                                        <p:attrNameLst>
                                          <p:attrName>style.visibility</p:attrName>
                                        </p:attrNameLst>
                                      </p:cBhvr>
                                      <p:to>
                                        <p:strVal val="visible"/>
                                      </p:to>
                                    </p:set>
                                  </p:childTnLst>
                                </p:cTn>
                              </p:par>
                              <p:par>
                                <p:cTn id="128" presetID="56" presetClass="path" presetSubtype="0" accel="50000" decel="50000" fill="hold" nodeType="withEffect">
                                  <p:stCondLst>
                                    <p:cond delay="0"/>
                                  </p:stCondLst>
                                  <p:childTnLst>
                                    <p:animMotion origin="layout" path="M 0 -1.11111E-6 L 0.03333 -0.17778 " pathEditMode="relative" rAng="0" ptsTypes="AA">
                                      <p:cBhvr>
                                        <p:cTn id="129" dur="2000" fill="hold"/>
                                        <p:tgtEl>
                                          <p:spTgt spid="4"/>
                                        </p:tgtEl>
                                        <p:attrNameLst>
                                          <p:attrName>ppt_x</p:attrName>
                                          <p:attrName>ppt_y</p:attrName>
                                        </p:attrNameLst>
                                      </p:cBhvr>
                                      <p:rCtr x="17" y="-89"/>
                                    </p:animMotion>
                                  </p:childTnLst>
                                </p:cTn>
                              </p:par>
                              <p:par>
                                <p:cTn id="130" presetID="1" presetClass="entr" presetSubtype="0" fill="hold" nodeType="withEffect">
                                  <p:stCondLst>
                                    <p:cond delay="0"/>
                                  </p:stCondLst>
                                  <p:childTnLst>
                                    <p:set>
                                      <p:cBhvr>
                                        <p:cTn id="131" dur="1" fill="hold">
                                          <p:stCondLst>
                                            <p:cond delay="0"/>
                                          </p:stCondLst>
                                        </p:cTn>
                                        <p:tgtEl>
                                          <p:spTgt spid="5"/>
                                        </p:tgtEl>
                                        <p:attrNameLst>
                                          <p:attrName>style.visibility</p:attrName>
                                        </p:attrNameLst>
                                      </p:cBhvr>
                                      <p:to>
                                        <p:strVal val="visible"/>
                                      </p:to>
                                    </p:set>
                                  </p:childTnLst>
                                </p:cTn>
                              </p:par>
                              <p:par>
                                <p:cTn id="132" presetID="56" presetClass="path" presetSubtype="0" accel="50000" decel="50000" fill="hold" nodeType="withEffect">
                                  <p:stCondLst>
                                    <p:cond delay="0"/>
                                  </p:stCondLst>
                                  <p:childTnLst>
                                    <p:animMotion origin="layout" path="M 0 -1.11111E-6 L 0.175 0.02222 " pathEditMode="relative" rAng="0" ptsTypes="AA">
                                      <p:cBhvr>
                                        <p:cTn id="133" dur="2000" fill="hold"/>
                                        <p:tgtEl>
                                          <p:spTgt spid="5"/>
                                        </p:tgtEl>
                                        <p:attrNameLst>
                                          <p:attrName>ppt_x</p:attrName>
                                          <p:attrName>ppt_y</p:attrName>
                                        </p:attrNameLst>
                                      </p:cBhvr>
                                      <p:rCtr x="87" y="11"/>
                                    </p:animMotion>
                                  </p:childTnLst>
                                </p:cTn>
                              </p:par>
                              <p:par>
                                <p:cTn id="134" presetID="1" presetClass="entr" presetSubtype="0" fill="hold" nodeType="withEffect">
                                  <p:stCondLst>
                                    <p:cond delay="0"/>
                                  </p:stCondLst>
                                  <p:childTnLst>
                                    <p:set>
                                      <p:cBhvr>
                                        <p:cTn id="135" dur="1" fill="hold">
                                          <p:stCondLst>
                                            <p:cond delay="0"/>
                                          </p:stCondLst>
                                        </p:cTn>
                                        <p:tgtEl>
                                          <p:spTgt spid="6"/>
                                        </p:tgtEl>
                                        <p:attrNameLst>
                                          <p:attrName>style.visibility</p:attrName>
                                        </p:attrNameLst>
                                      </p:cBhvr>
                                      <p:to>
                                        <p:strVal val="visible"/>
                                      </p:to>
                                    </p:set>
                                  </p:childTnLst>
                                </p:cTn>
                              </p:par>
                              <p:par>
                                <p:cTn id="136" presetID="49" presetClass="path" presetSubtype="0" accel="50000" decel="50000" fill="hold" nodeType="withEffect">
                                  <p:stCondLst>
                                    <p:cond delay="0"/>
                                  </p:stCondLst>
                                  <p:childTnLst>
                                    <p:animMotion origin="layout" path="M 0 -1.11111E-6 L 0.10833 0.22222 " pathEditMode="relative" rAng="0" ptsTypes="AA">
                                      <p:cBhvr>
                                        <p:cTn id="137" dur="2000" fill="hold"/>
                                        <p:tgtEl>
                                          <p:spTgt spid="6"/>
                                        </p:tgtEl>
                                        <p:attrNameLst>
                                          <p:attrName>ppt_x</p:attrName>
                                          <p:attrName>ppt_y</p:attrName>
                                        </p:attrNameLst>
                                      </p:cBhvr>
                                      <p:rCtr x="54" y="111"/>
                                    </p:animMotion>
                                  </p:childTnLst>
                                </p:cTn>
                              </p:par>
                              <p:par>
                                <p:cTn id="138" presetID="1" presetClass="entr" presetSubtype="0" fill="hold" nodeType="withEffect">
                                  <p:stCondLst>
                                    <p:cond delay="0"/>
                                  </p:stCondLst>
                                  <p:childTnLst>
                                    <p:set>
                                      <p:cBhvr>
                                        <p:cTn id="139" dur="1" fill="hold">
                                          <p:stCondLst>
                                            <p:cond delay="0"/>
                                          </p:stCondLst>
                                        </p:cTn>
                                        <p:tgtEl>
                                          <p:spTgt spid="7"/>
                                        </p:tgtEl>
                                        <p:attrNameLst>
                                          <p:attrName>style.visibility</p:attrName>
                                        </p:attrNameLst>
                                      </p:cBhvr>
                                      <p:to>
                                        <p:strVal val="visible"/>
                                      </p:to>
                                    </p:set>
                                  </p:childTnLst>
                                </p:cTn>
                              </p:par>
                              <p:par>
                                <p:cTn id="140" presetID="49" presetClass="path" presetSubtype="0" accel="50000" decel="50000" fill="hold" nodeType="withEffect">
                                  <p:stCondLst>
                                    <p:cond delay="0"/>
                                  </p:stCondLst>
                                  <p:childTnLst>
                                    <p:animMotion origin="layout" path="M 0 -1.11111E-6 L -0.08333 0.23333 " pathEditMode="relative" rAng="0" ptsTypes="AA">
                                      <p:cBhvr>
                                        <p:cTn id="141" dur="2000" fill="hold"/>
                                        <p:tgtEl>
                                          <p:spTgt spid="7"/>
                                        </p:tgtEl>
                                        <p:attrNameLst>
                                          <p:attrName>ppt_x</p:attrName>
                                          <p:attrName>ppt_y</p:attrName>
                                        </p:attrNameLst>
                                      </p:cBhvr>
                                      <p:rCtr x="-42" y="117"/>
                                    </p:animMotion>
                                  </p:childTnLst>
                                </p:cTn>
                              </p:par>
                              <p:par>
                                <p:cTn id="142" presetID="1" presetClass="entr" presetSubtype="0" fill="hold" nodeType="withEffect">
                                  <p:stCondLst>
                                    <p:cond delay="0"/>
                                  </p:stCondLst>
                                  <p:childTnLst>
                                    <p:set>
                                      <p:cBhvr>
                                        <p:cTn id="143" dur="1" fill="hold">
                                          <p:stCondLst>
                                            <p:cond delay="0"/>
                                          </p:stCondLst>
                                        </p:cTn>
                                        <p:tgtEl>
                                          <p:spTgt spid="8"/>
                                        </p:tgtEl>
                                        <p:attrNameLst>
                                          <p:attrName>style.visibility</p:attrName>
                                        </p:attrNameLst>
                                      </p:cBhvr>
                                      <p:to>
                                        <p:strVal val="visible"/>
                                      </p:to>
                                    </p:set>
                                  </p:childTnLst>
                                </p:cTn>
                              </p:par>
                              <p:par>
                                <p:cTn id="144" presetID="35" presetClass="path" presetSubtype="0" accel="50000" decel="50000" fill="hold" nodeType="withEffect">
                                  <p:stCondLst>
                                    <p:cond delay="0"/>
                                  </p:stCondLst>
                                  <p:childTnLst>
                                    <p:animMotion origin="layout" path="M 0 -1.11111E-6 L -0.2 0.04445 " pathEditMode="relative" rAng="0" ptsTypes="AA">
                                      <p:cBhvr>
                                        <p:cTn id="145" dur="2000" fill="hold"/>
                                        <p:tgtEl>
                                          <p:spTgt spid="8"/>
                                        </p:tgtEl>
                                        <p:attrNameLst>
                                          <p:attrName>ppt_x</p:attrName>
                                          <p:attrName>ppt_y</p:attrName>
                                        </p:attrNameLst>
                                      </p:cBhvr>
                                      <p:rCtr x="-100" y="22"/>
                                    </p:animMotion>
                                  </p:childTnLst>
                                </p:cTn>
                              </p:par>
                              <p:par>
                                <p:cTn id="146" presetID="1" presetClass="entr" presetSubtype="0" fill="hold" nodeType="withEffect">
                                  <p:stCondLst>
                                    <p:cond delay="0"/>
                                  </p:stCondLst>
                                  <p:childTnLst>
                                    <p:set>
                                      <p:cBhvr>
                                        <p:cTn id="147" dur="1" fill="hold">
                                          <p:stCondLst>
                                            <p:cond delay="0"/>
                                          </p:stCondLst>
                                        </p:cTn>
                                        <p:tgtEl>
                                          <p:spTgt spid="9"/>
                                        </p:tgtEl>
                                        <p:attrNameLst>
                                          <p:attrName>style.visibility</p:attrName>
                                        </p:attrNameLst>
                                      </p:cBhvr>
                                      <p:to>
                                        <p:strVal val="visible"/>
                                      </p:to>
                                    </p:set>
                                  </p:childTnLst>
                                </p:cTn>
                              </p:par>
                              <p:par>
                                <p:cTn id="148" presetID="35" presetClass="path" presetSubtype="0" accel="50000" decel="50000" fill="hold" nodeType="withEffect">
                                  <p:stCondLst>
                                    <p:cond delay="0"/>
                                  </p:stCondLst>
                                  <p:childTnLst>
                                    <p:animMotion origin="layout" path="M 0 -1.11111E-6 L -0.13333 -0.11111 " pathEditMode="relative" rAng="0" ptsTypes="AA">
                                      <p:cBhvr>
                                        <p:cTn id="149" dur="2000" fill="hold"/>
                                        <p:tgtEl>
                                          <p:spTgt spid="9"/>
                                        </p:tgtEl>
                                        <p:attrNameLst>
                                          <p:attrName>ppt_x</p:attrName>
                                          <p:attrName>ppt_y</p:attrName>
                                        </p:attrNameLst>
                                      </p:cBhvr>
                                      <p:rCtr x="-67" y="-5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以設定原則的方式來進行管理</a:t>
            </a:r>
            <a:endParaRPr lang="zh-TW" altLang="en-US" dirty="0"/>
          </a:p>
        </p:txBody>
      </p:sp>
      <p:sp>
        <p:nvSpPr>
          <p:cNvPr id="4" name="Rounded Rectangle 7"/>
          <p:cNvSpPr/>
          <p:nvPr/>
        </p:nvSpPr>
        <p:spPr>
          <a:xfrm>
            <a:off x="6531830" y="5218020"/>
            <a:ext cx="2057400" cy="1066800"/>
          </a:xfrm>
          <a:prstGeom prst="roundRect">
            <a:avLst/>
          </a:prstGeom>
          <a:solidFill>
            <a:srgbClr val="0070C0"/>
          </a:solidFill>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zh-TW" altLang="en-US" sz="2800" dirty="0" smtClean="0">
                <a:effectLst>
                  <a:outerShdw blurRad="38100" dist="38100" dir="2700000" algn="tl">
                    <a:srgbClr val="000000">
                      <a:alpha val="43137"/>
                    </a:srgbClr>
                  </a:outerShdw>
                </a:effectLst>
                <a:ea typeface="微軟正黑體" pitchFamily="34" charset="-120"/>
              </a:rPr>
              <a:t>類別目錄</a:t>
            </a:r>
            <a:endParaRPr lang="en-GB" altLang="en-US" sz="2800" dirty="0">
              <a:effectLst>
                <a:outerShdw blurRad="38100" dist="38100" dir="2700000" algn="tl">
                  <a:srgbClr val="000000">
                    <a:alpha val="43137"/>
                  </a:srgbClr>
                </a:outerShdw>
              </a:effectLst>
              <a:ea typeface="微軟正黑體" pitchFamily="34" charset="-120"/>
            </a:endParaRPr>
          </a:p>
        </p:txBody>
      </p:sp>
      <p:grpSp>
        <p:nvGrpSpPr>
          <p:cNvPr id="5" name="Group 9"/>
          <p:cNvGrpSpPr/>
          <p:nvPr/>
        </p:nvGrpSpPr>
        <p:grpSpPr>
          <a:xfrm rot="5400000">
            <a:off x="7244858" y="4590647"/>
            <a:ext cx="631345" cy="489092"/>
            <a:chOff x="5422252" y="1044553"/>
            <a:chExt cx="631345" cy="489092"/>
          </a:xfrm>
          <a:scene3d>
            <a:camera prst="orthographicFront"/>
            <a:lightRig rig="flat" dir="t"/>
          </a:scene3d>
        </p:grpSpPr>
        <p:sp>
          <p:nvSpPr>
            <p:cNvPr id="6" name="Right Arrow 10"/>
            <p:cNvSpPr/>
            <p:nvPr/>
          </p:nvSpPr>
          <p:spPr>
            <a:xfrm>
              <a:off x="5422252" y="1044553"/>
              <a:ext cx="631345" cy="489092"/>
            </a:xfrm>
            <a:prstGeom prst="rightArrow">
              <a:avLst>
                <a:gd name="adj1" fmla="val 60000"/>
                <a:gd name="adj2" fmla="val 50000"/>
              </a:avLst>
            </a:prstGeom>
            <a:sp3d z="-80000" prstMaterial="plastic">
              <a:bevelT w="50800" h="50800"/>
              <a:bevelB w="25400" h="25400" prst="angle"/>
            </a:sp3d>
          </p:spPr>
          <p:style>
            <a:lnRef idx="0">
              <a:schemeClr val="accent1">
                <a:tint val="60000"/>
                <a:hueOff val="0"/>
                <a:satOff val="0"/>
                <a:lumOff val="0"/>
                <a:alphaOff val="0"/>
              </a:schemeClr>
            </a:lnRef>
            <a:fillRef idx="3">
              <a:schemeClr val="accent1">
                <a:tint val="60000"/>
                <a:hueOff val="0"/>
                <a:satOff val="0"/>
                <a:lumOff val="0"/>
                <a:alphaOff val="0"/>
              </a:schemeClr>
            </a:fillRef>
            <a:effectRef idx="2">
              <a:schemeClr val="accent1">
                <a:tint val="60000"/>
                <a:hueOff val="0"/>
                <a:satOff val="0"/>
                <a:lumOff val="0"/>
                <a:alphaOff val="0"/>
              </a:schemeClr>
            </a:effectRef>
            <a:fontRef idx="minor">
              <a:schemeClr val="lt1"/>
            </a:fontRef>
          </p:style>
        </p:sp>
        <p:sp>
          <p:nvSpPr>
            <p:cNvPr id="7" name="Right Arrow 4"/>
            <p:cNvSpPr/>
            <p:nvPr/>
          </p:nvSpPr>
          <p:spPr>
            <a:xfrm>
              <a:off x="5422252" y="1142371"/>
              <a:ext cx="484617" cy="293456"/>
            </a:xfrm>
            <a:prstGeom prst="rect">
              <a:avLst/>
            </a:prstGeom>
            <a:sp3d z="-80000"/>
          </p:spPr>
          <p:style>
            <a:lnRef idx="0">
              <a:scrgbClr r="0" g="0" b="0"/>
            </a:lnRef>
            <a:fillRef idx="0">
              <a:scrgbClr r="0" g="0" b="0"/>
            </a:fillRef>
            <a:effectRef idx="0">
              <a:scrgbClr r="0" g="0" b="0"/>
            </a:effectRef>
            <a:fontRef idx="minor">
              <a:schemeClr val="lt1"/>
            </a:fontRef>
          </p:style>
          <p:txBody>
            <a:bodyPr lIns="0" tIns="0" rIns="0" bIns="0" spcCol="1270" anchor="ctr"/>
            <a:lstStyle/>
            <a:p>
              <a:pPr algn="ctr" defTabSz="933450" fontAlgn="auto">
                <a:lnSpc>
                  <a:spcPct val="90000"/>
                </a:lnSpc>
                <a:spcAft>
                  <a:spcPct val="35000"/>
                </a:spcAft>
                <a:defRPr/>
              </a:pPr>
              <a:endParaRPr lang="en-GB" sz="2100"/>
            </a:p>
          </p:txBody>
        </p:sp>
      </p:grpSp>
      <p:grpSp>
        <p:nvGrpSpPr>
          <p:cNvPr id="8" name="Group 13"/>
          <p:cNvGrpSpPr/>
          <p:nvPr/>
        </p:nvGrpSpPr>
        <p:grpSpPr>
          <a:xfrm flipH="1">
            <a:off x="5769229" y="5506874"/>
            <a:ext cx="631345" cy="489092"/>
            <a:chOff x="5422252" y="1044553"/>
            <a:chExt cx="631345" cy="489092"/>
          </a:xfrm>
          <a:scene3d>
            <a:camera prst="orthographicFront"/>
            <a:lightRig rig="flat" dir="t"/>
          </a:scene3d>
        </p:grpSpPr>
        <p:sp>
          <p:nvSpPr>
            <p:cNvPr id="9" name="Right Arrow 14"/>
            <p:cNvSpPr/>
            <p:nvPr/>
          </p:nvSpPr>
          <p:spPr>
            <a:xfrm>
              <a:off x="5422252" y="1044553"/>
              <a:ext cx="631345" cy="489092"/>
            </a:xfrm>
            <a:prstGeom prst="rightArrow">
              <a:avLst>
                <a:gd name="adj1" fmla="val 60000"/>
                <a:gd name="adj2" fmla="val 50000"/>
              </a:avLst>
            </a:prstGeom>
            <a:sp3d z="-80000" prstMaterial="plastic">
              <a:bevelT w="50800" h="50800"/>
              <a:bevelB w="25400" h="25400" prst="angle"/>
            </a:sp3d>
          </p:spPr>
          <p:style>
            <a:lnRef idx="0">
              <a:schemeClr val="accent1">
                <a:tint val="60000"/>
                <a:hueOff val="0"/>
                <a:satOff val="0"/>
                <a:lumOff val="0"/>
                <a:alphaOff val="0"/>
              </a:schemeClr>
            </a:lnRef>
            <a:fillRef idx="3">
              <a:schemeClr val="accent1">
                <a:tint val="60000"/>
                <a:hueOff val="0"/>
                <a:satOff val="0"/>
                <a:lumOff val="0"/>
                <a:alphaOff val="0"/>
              </a:schemeClr>
            </a:fillRef>
            <a:effectRef idx="2">
              <a:schemeClr val="accent1">
                <a:tint val="60000"/>
                <a:hueOff val="0"/>
                <a:satOff val="0"/>
                <a:lumOff val="0"/>
                <a:alphaOff val="0"/>
              </a:schemeClr>
            </a:effectRef>
            <a:fontRef idx="minor">
              <a:schemeClr val="lt1"/>
            </a:fontRef>
          </p:style>
        </p:sp>
        <p:sp>
          <p:nvSpPr>
            <p:cNvPr id="10" name="Right Arrow 4"/>
            <p:cNvSpPr/>
            <p:nvPr/>
          </p:nvSpPr>
          <p:spPr>
            <a:xfrm>
              <a:off x="5422252" y="1142371"/>
              <a:ext cx="484617" cy="293456"/>
            </a:xfrm>
            <a:prstGeom prst="rect">
              <a:avLst/>
            </a:prstGeom>
            <a:sp3d z="-80000"/>
          </p:spPr>
          <p:style>
            <a:lnRef idx="0">
              <a:scrgbClr r="0" g="0" b="0"/>
            </a:lnRef>
            <a:fillRef idx="0">
              <a:scrgbClr r="0" g="0" b="0"/>
            </a:fillRef>
            <a:effectRef idx="0">
              <a:scrgbClr r="0" g="0" b="0"/>
            </a:effectRef>
            <a:fontRef idx="minor">
              <a:schemeClr val="lt1"/>
            </a:fontRef>
          </p:style>
          <p:txBody>
            <a:bodyPr lIns="0" tIns="0" rIns="0" bIns="0" spcCol="1270" anchor="ctr"/>
            <a:lstStyle/>
            <a:p>
              <a:pPr algn="ctr" defTabSz="933450" fontAlgn="auto">
                <a:lnSpc>
                  <a:spcPct val="90000"/>
                </a:lnSpc>
                <a:spcAft>
                  <a:spcPct val="35000"/>
                </a:spcAft>
                <a:defRPr/>
              </a:pPr>
              <a:endParaRPr lang="en-GB" sz="2100"/>
            </a:p>
          </p:txBody>
        </p:sp>
      </p:grpSp>
      <p:grpSp>
        <p:nvGrpSpPr>
          <p:cNvPr id="11" name="Group 37"/>
          <p:cNvGrpSpPr/>
          <p:nvPr/>
        </p:nvGrpSpPr>
        <p:grpSpPr>
          <a:xfrm>
            <a:off x="3526772" y="4887820"/>
            <a:ext cx="2112028" cy="1371600"/>
            <a:chOff x="3935086" y="4875120"/>
            <a:chExt cx="2112028" cy="1371600"/>
          </a:xfrm>
        </p:grpSpPr>
        <p:sp>
          <p:nvSpPr>
            <p:cNvPr id="12" name="Rounded Rectangle 12"/>
            <p:cNvSpPr/>
            <p:nvPr/>
          </p:nvSpPr>
          <p:spPr>
            <a:xfrm>
              <a:off x="3935086" y="5179920"/>
              <a:ext cx="2112028" cy="1066800"/>
            </a:xfrm>
            <a:prstGeom prst="roundRect">
              <a:avLst/>
            </a:prstGeom>
            <a:solidFill>
              <a:srgbClr val="0070C0"/>
            </a:solidFill>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zh-TW" altLang="en-US" sz="2800" dirty="0" smtClean="0">
                  <a:effectLst>
                    <a:outerShdw blurRad="38100" dist="38100" dir="2700000" algn="tl">
                      <a:srgbClr val="000000">
                        <a:alpha val="43137"/>
                      </a:srgbClr>
                    </a:outerShdw>
                  </a:effectLst>
                  <a:ea typeface="微軟正黑體" pitchFamily="34" charset="-120"/>
                </a:rPr>
                <a:t>管理目標</a:t>
              </a:r>
              <a:endParaRPr lang="en-GB" sz="2800" dirty="0">
                <a:effectLst>
                  <a:outerShdw blurRad="38100" dist="38100" dir="2700000" algn="tl">
                    <a:srgbClr val="000000">
                      <a:alpha val="43137"/>
                    </a:srgbClr>
                  </a:outerShdw>
                </a:effectLst>
                <a:ea typeface="微軟正黑體" pitchFamily="34" charset="-120"/>
              </a:endParaRPr>
            </a:p>
          </p:txBody>
        </p:sp>
        <p:grpSp>
          <p:nvGrpSpPr>
            <p:cNvPr id="13" name="Group 18"/>
            <p:cNvGrpSpPr>
              <a:grpSpLocks/>
            </p:cNvGrpSpPr>
            <p:nvPr/>
          </p:nvGrpSpPr>
          <p:grpSpPr bwMode="auto">
            <a:xfrm>
              <a:off x="4379911" y="4875120"/>
              <a:ext cx="1182686" cy="617538"/>
              <a:chOff x="2590800" y="4953000"/>
              <a:chExt cx="1181926" cy="617538"/>
            </a:xfrm>
          </p:grpSpPr>
          <p:pic>
            <p:nvPicPr>
              <p:cNvPr id="14" name="Picture 2" descr="C:\Work\Katmai Marketing\PAG_icon library\PAG_icon library\SQL sm.png"/>
              <p:cNvPicPr>
                <a:picLocks noChangeAspect="1" noChangeArrowheads="1"/>
              </p:cNvPicPr>
              <p:nvPr/>
            </p:nvPicPr>
            <p:blipFill>
              <a:blip r:embed="rId3"/>
              <a:srcRect/>
              <a:stretch>
                <a:fillRect/>
              </a:stretch>
            </p:blipFill>
            <p:spPr bwMode="auto">
              <a:xfrm>
                <a:off x="2590800" y="4953000"/>
                <a:ext cx="419926" cy="617538"/>
              </a:xfrm>
              <a:prstGeom prst="rect">
                <a:avLst/>
              </a:prstGeom>
              <a:noFill/>
              <a:ln w="9525">
                <a:noFill/>
                <a:miter lim="800000"/>
                <a:headEnd/>
                <a:tailEnd/>
              </a:ln>
            </p:spPr>
          </p:pic>
          <p:pic>
            <p:nvPicPr>
              <p:cNvPr id="15" name="Picture 2" descr="C:\Work\Katmai Marketing\PAG_icon library\PAG_icon library\SQL sm.png"/>
              <p:cNvPicPr>
                <a:picLocks noChangeAspect="1" noChangeArrowheads="1"/>
              </p:cNvPicPr>
              <p:nvPr/>
            </p:nvPicPr>
            <p:blipFill>
              <a:blip r:embed="rId3"/>
              <a:srcRect/>
              <a:stretch>
                <a:fillRect/>
              </a:stretch>
            </p:blipFill>
            <p:spPr bwMode="auto">
              <a:xfrm>
                <a:off x="2971800" y="4953000"/>
                <a:ext cx="419926" cy="617538"/>
              </a:xfrm>
              <a:prstGeom prst="rect">
                <a:avLst/>
              </a:prstGeom>
              <a:noFill/>
              <a:ln w="9525">
                <a:noFill/>
                <a:miter lim="800000"/>
                <a:headEnd/>
                <a:tailEnd/>
              </a:ln>
            </p:spPr>
          </p:pic>
          <p:pic>
            <p:nvPicPr>
              <p:cNvPr id="16" name="Picture 2" descr="C:\Work\Katmai Marketing\PAG_icon library\PAG_icon library\SQL sm.png"/>
              <p:cNvPicPr>
                <a:picLocks noChangeAspect="1" noChangeArrowheads="1"/>
              </p:cNvPicPr>
              <p:nvPr/>
            </p:nvPicPr>
            <p:blipFill>
              <a:blip r:embed="rId3"/>
              <a:srcRect/>
              <a:stretch>
                <a:fillRect/>
              </a:stretch>
            </p:blipFill>
            <p:spPr bwMode="auto">
              <a:xfrm>
                <a:off x="3352800" y="4953000"/>
                <a:ext cx="419926" cy="617538"/>
              </a:xfrm>
              <a:prstGeom prst="rect">
                <a:avLst/>
              </a:prstGeom>
              <a:noFill/>
              <a:ln w="9525">
                <a:noFill/>
                <a:miter lim="800000"/>
                <a:headEnd/>
                <a:tailEnd/>
              </a:ln>
            </p:spPr>
          </p:pic>
        </p:grpSp>
      </p:grpSp>
      <p:sp>
        <p:nvSpPr>
          <p:cNvPr id="17" name="Rounded Rectangle 35"/>
          <p:cNvSpPr/>
          <p:nvPr/>
        </p:nvSpPr>
        <p:spPr>
          <a:xfrm>
            <a:off x="593376" y="1913919"/>
            <a:ext cx="1964455" cy="1123200"/>
          </a:xfrm>
          <a:prstGeom prst="roundRect">
            <a:avLst>
              <a:gd name="adj" fmla="val 10000"/>
            </a:avLst>
          </a:prstGeom>
          <a:solidFill>
            <a:srgbClr val="0070C0"/>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a:lstStyle/>
          <a:p>
            <a:pPr lvl="0" algn="ctr" fontAlgn="auto">
              <a:spcBef>
                <a:spcPts val="0"/>
              </a:spcBef>
              <a:spcAft>
                <a:spcPts val="0"/>
              </a:spcAft>
              <a:defRPr/>
            </a:pPr>
            <a:r>
              <a:rPr lang="zh-TW" altLang="en-US" sz="2400" dirty="0" smtClean="0">
                <a:effectLst>
                  <a:outerShdw blurRad="38100" dist="38100" dir="2700000" algn="tl">
                    <a:srgbClr val="000000">
                      <a:alpha val="43137"/>
                    </a:srgbClr>
                  </a:outerShdw>
                </a:effectLst>
                <a:ea typeface="微軟正黑體" pitchFamily="34" charset="-120"/>
              </a:rPr>
              <a:t>邏輯屬性</a:t>
            </a:r>
            <a:r>
              <a:rPr lang="en-US" altLang="zh-TW" sz="2000" dirty="0" smtClean="0">
                <a:effectLst>
                  <a:outerShdw blurRad="38100" dist="38100" dir="2700000" algn="tl">
                    <a:srgbClr val="000000">
                      <a:alpha val="43137"/>
                    </a:srgbClr>
                  </a:outerShdw>
                </a:effectLst>
                <a:ea typeface="微軟正黑體" pitchFamily="34" charset="-120"/>
              </a:rPr>
              <a:t>(</a:t>
            </a:r>
            <a:r>
              <a:rPr lang="en-GB" sz="2000" dirty="0" smtClean="0">
                <a:effectLst>
                  <a:outerShdw blurRad="38100" dist="38100" dir="2700000" algn="tl">
                    <a:srgbClr val="000000">
                      <a:alpha val="43137"/>
                    </a:srgbClr>
                  </a:outerShdw>
                </a:effectLst>
                <a:ea typeface="微軟正黑體" pitchFamily="34" charset="-120"/>
              </a:rPr>
              <a:t>Facets)</a:t>
            </a:r>
          </a:p>
        </p:txBody>
      </p:sp>
      <p:grpSp>
        <p:nvGrpSpPr>
          <p:cNvPr id="18" name="Group 23"/>
          <p:cNvGrpSpPr/>
          <p:nvPr/>
        </p:nvGrpSpPr>
        <p:grpSpPr>
          <a:xfrm>
            <a:off x="2696360" y="1989673"/>
            <a:ext cx="631345" cy="489092"/>
            <a:chOff x="2266580" y="1102153"/>
            <a:chExt cx="631345" cy="489092"/>
          </a:xfrm>
          <a:scene3d>
            <a:camera prst="orthographicFront"/>
            <a:lightRig rig="flat" dir="t"/>
          </a:scene3d>
        </p:grpSpPr>
        <p:sp>
          <p:nvSpPr>
            <p:cNvPr id="19" name="Right Arrow 33"/>
            <p:cNvSpPr/>
            <p:nvPr/>
          </p:nvSpPr>
          <p:spPr>
            <a:xfrm>
              <a:off x="2266580" y="1102153"/>
              <a:ext cx="631345" cy="489092"/>
            </a:xfrm>
            <a:prstGeom prst="rightArrow">
              <a:avLst>
                <a:gd name="adj1" fmla="val 60000"/>
                <a:gd name="adj2" fmla="val 50000"/>
              </a:avLst>
            </a:prstGeom>
            <a:sp3d z="-80000" prstMaterial="plastic">
              <a:bevelT w="50800" h="50800"/>
              <a:bevelB w="25400" h="25400" prst="angle"/>
            </a:sp3d>
          </p:spPr>
          <p:style>
            <a:lnRef idx="0">
              <a:schemeClr val="accent1">
                <a:tint val="60000"/>
                <a:hueOff val="0"/>
                <a:satOff val="0"/>
                <a:lumOff val="0"/>
                <a:alphaOff val="0"/>
              </a:schemeClr>
            </a:lnRef>
            <a:fillRef idx="3">
              <a:schemeClr val="accent1">
                <a:tint val="60000"/>
                <a:hueOff val="0"/>
                <a:satOff val="0"/>
                <a:lumOff val="0"/>
                <a:alphaOff val="0"/>
              </a:schemeClr>
            </a:fillRef>
            <a:effectRef idx="2">
              <a:schemeClr val="accent1">
                <a:tint val="60000"/>
                <a:hueOff val="0"/>
                <a:satOff val="0"/>
                <a:lumOff val="0"/>
                <a:alphaOff val="0"/>
              </a:schemeClr>
            </a:effectRef>
            <a:fontRef idx="minor">
              <a:schemeClr val="lt1"/>
            </a:fontRef>
          </p:style>
        </p:sp>
        <p:sp>
          <p:nvSpPr>
            <p:cNvPr id="20" name="Right Arrow 6"/>
            <p:cNvSpPr/>
            <p:nvPr/>
          </p:nvSpPr>
          <p:spPr>
            <a:xfrm>
              <a:off x="2266580" y="1199971"/>
              <a:ext cx="484617" cy="293456"/>
            </a:xfrm>
            <a:prstGeom prst="rect">
              <a:avLst/>
            </a:prstGeom>
            <a:sp3d z="-80000"/>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GB" sz="1900" kern="1200"/>
            </a:p>
          </p:txBody>
        </p:sp>
      </p:grpSp>
      <p:sp>
        <p:nvSpPr>
          <p:cNvPr id="21" name="Rounded Rectangle 31"/>
          <p:cNvSpPr/>
          <p:nvPr/>
        </p:nvSpPr>
        <p:spPr>
          <a:xfrm>
            <a:off x="3600559" y="1913919"/>
            <a:ext cx="1964455" cy="1123200"/>
          </a:xfrm>
          <a:prstGeom prst="roundRect">
            <a:avLst>
              <a:gd name="adj" fmla="val 10000"/>
            </a:avLst>
          </a:prstGeom>
          <a:solidFill>
            <a:srgbClr val="0070C0"/>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a:lstStyle/>
          <a:p>
            <a:pPr lvl="0" algn="ctr" fontAlgn="auto">
              <a:spcBef>
                <a:spcPts val="0"/>
              </a:spcBef>
              <a:spcAft>
                <a:spcPts val="0"/>
              </a:spcAft>
              <a:defRPr/>
            </a:pPr>
            <a:r>
              <a:rPr lang="zh-TW" altLang="en-US" sz="2800" dirty="0" smtClean="0">
                <a:effectLst>
                  <a:outerShdw blurRad="38100" dist="38100" dir="2700000" algn="tl">
                    <a:srgbClr val="000000">
                      <a:alpha val="43137"/>
                    </a:srgbClr>
                  </a:outerShdw>
                </a:effectLst>
                <a:ea typeface="微軟正黑體" pitchFamily="34" charset="-120"/>
              </a:rPr>
              <a:t>管理條件</a:t>
            </a:r>
            <a:endParaRPr lang="en-GB" altLang="en-US" sz="2800" dirty="0" smtClean="0">
              <a:effectLst>
                <a:outerShdw blurRad="38100" dist="38100" dir="2700000" algn="tl">
                  <a:srgbClr val="000000">
                    <a:alpha val="43137"/>
                  </a:srgbClr>
                </a:outerShdw>
              </a:effectLst>
              <a:ea typeface="微軟正黑體" pitchFamily="34" charset="-120"/>
            </a:endParaRPr>
          </a:p>
        </p:txBody>
      </p:sp>
      <p:grpSp>
        <p:nvGrpSpPr>
          <p:cNvPr id="22" name="Group 25"/>
          <p:cNvGrpSpPr/>
          <p:nvPr/>
        </p:nvGrpSpPr>
        <p:grpSpPr>
          <a:xfrm>
            <a:off x="5807329" y="1989673"/>
            <a:ext cx="631345" cy="489092"/>
            <a:chOff x="5422252" y="1102153"/>
            <a:chExt cx="631345" cy="489092"/>
          </a:xfrm>
          <a:scene3d>
            <a:camera prst="orthographicFront"/>
            <a:lightRig rig="flat" dir="t"/>
          </a:scene3d>
        </p:grpSpPr>
        <p:sp>
          <p:nvSpPr>
            <p:cNvPr id="23" name="Right Arrow 29"/>
            <p:cNvSpPr/>
            <p:nvPr/>
          </p:nvSpPr>
          <p:spPr>
            <a:xfrm>
              <a:off x="5422252" y="1102153"/>
              <a:ext cx="631345" cy="489092"/>
            </a:xfrm>
            <a:prstGeom prst="rightArrow">
              <a:avLst>
                <a:gd name="adj1" fmla="val 60000"/>
                <a:gd name="adj2" fmla="val 50000"/>
              </a:avLst>
            </a:prstGeom>
            <a:sp3d z="-80000" prstMaterial="plastic">
              <a:bevelT w="50800" h="50800"/>
              <a:bevelB w="25400" h="25400" prst="angle"/>
            </a:sp3d>
          </p:spPr>
          <p:style>
            <a:lnRef idx="0">
              <a:schemeClr val="accent1">
                <a:tint val="60000"/>
                <a:hueOff val="0"/>
                <a:satOff val="0"/>
                <a:lumOff val="0"/>
                <a:alphaOff val="0"/>
              </a:schemeClr>
            </a:lnRef>
            <a:fillRef idx="3">
              <a:schemeClr val="accent1">
                <a:tint val="60000"/>
                <a:hueOff val="0"/>
                <a:satOff val="0"/>
                <a:lumOff val="0"/>
                <a:alphaOff val="0"/>
              </a:schemeClr>
            </a:fillRef>
            <a:effectRef idx="2">
              <a:schemeClr val="accent1">
                <a:tint val="60000"/>
                <a:hueOff val="0"/>
                <a:satOff val="0"/>
                <a:lumOff val="0"/>
                <a:alphaOff val="0"/>
              </a:schemeClr>
            </a:effectRef>
            <a:fontRef idx="minor">
              <a:schemeClr val="lt1"/>
            </a:fontRef>
          </p:style>
        </p:sp>
        <p:sp>
          <p:nvSpPr>
            <p:cNvPr id="24" name="Right Arrow 10"/>
            <p:cNvSpPr/>
            <p:nvPr/>
          </p:nvSpPr>
          <p:spPr>
            <a:xfrm>
              <a:off x="5422252" y="1199971"/>
              <a:ext cx="484617" cy="293456"/>
            </a:xfrm>
            <a:prstGeom prst="rect">
              <a:avLst/>
            </a:prstGeom>
            <a:sp3d z="-80000"/>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GB" sz="1900" kern="1200"/>
            </a:p>
          </p:txBody>
        </p:sp>
      </p:grpSp>
      <p:sp>
        <p:nvSpPr>
          <p:cNvPr id="25" name="Rounded Rectangle 27"/>
          <p:cNvSpPr/>
          <p:nvPr/>
        </p:nvSpPr>
        <p:spPr>
          <a:xfrm>
            <a:off x="6578303" y="1913919"/>
            <a:ext cx="1964455" cy="1123200"/>
          </a:xfrm>
          <a:prstGeom prst="roundRect">
            <a:avLst>
              <a:gd name="adj" fmla="val 10000"/>
            </a:avLst>
          </a:prstGeom>
          <a:solidFill>
            <a:srgbClr val="0070C0"/>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a:lstStyle/>
          <a:p>
            <a:pPr algn="ctr" fontAlgn="auto">
              <a:spcBef>
                <a:spcPts val="0"/>
              </a:spcBef>
              <a:spcAft>
                <a:spcPts val="0"/>
              </a:spcAft>
              <a:defRPr/>
            </a:pPr>
            <a:r>
              <a:rPr lang="zh-TW" altLang="en-US" sz="2800" dirty="0" smtClean="0">
                <a:effectLst>
                  <a:outerShdw blurRad="38100" dist="38100" dir="2700000" algn="tl">
                    <a:srgbClr val="000000">
                      <a:alpha val="43137"/>
                    </a:srgbClr>
                  </a:outerShdw>
                </a:effectLst>
                <a:ea typeface="微軟正黑體" pitchFamily="34" charset="-120"/>
              </a:rPr>
              <a:t>管理原則 </a:t>
            </a:r>
            <a:endParaRPr lang="en-GB" altLang="en-US" sz="2800" dirty="0" smtClean="0">
              <a:effectLst>
                <a:outerShdw blurRad="38100" dist="38100" dir="2700000" algn="tl">
                  <a:srgbClr val="000000">
                    <a:alpha val="43137"/>
                  </a:srgbClr>
                </a:outerShdw>
              </a:effectLst>
              <a:ea typeface="微軟正黑體" pitchFamily="34" charset="-120"/>
            </a:endParaRPr>
          </a:p>
        </p:txBody>
      </p:sp>
      <p:sp>
        <p:nvSpPr>
          <p:cNvPr id="26" name="Rounded Rectangle 12"/>
          <p:cNvSpPr/>
          <p:nvPr/>
        </p:nvSpPr>
        <p:spPr>
          <a:xfrm>
            <a:off x="6693892" y="1900238"/>
            <a:ext cx="1964455" cy="748800"/>
          </a:xfrm>
          <a:prstGeom prst="rect">
            <a:avLst/>
          </a:prstGeom>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184912" tIns="184912" rIns="184912" bIns="99060" numCol="1" spcCol="1270" anchor="t" anchorCtr="0">
            <a:noAutofit/>
          </a:bodyPr>
          <a:lstStyle/>
          <a:p>
            <a:pPr lvl="0" algn="l" defTabSz="1155700" rtl="0">
              <a:lnSpc>
                <a:spcPct val="90000"/>
              </a:lnSpc>
              <a:spcBef>
                <a:spcPct val="0"/>
              </a:spcBef>
              <a:spcAft>
                <a:spcPct val="35000"/>
              </a:spcAft>
            </a:pPr>
            <a:endParaRPr lang="en-GB" sz="2600" kern="1200" dirty="0">
              <a:effectLst>
                <a:outerShdw blurRad="38100" dist="38100" dir="2700000" algn="tl">
                  <a:srgbClr val="000000">
                    <a:alpha val="43137"/>
                  </a:srgbClr>
                </a:outerShdw>
              </a:effectLst>
            </a:endParaRPr>
          </a:p>
        </p:txBody>
      </p:sp>
      <p:pic>
        <p:nvPicPr>
          <p:cNvPr id="27" name="Picture 12" descr="C:\Program Files\Microsoft Resource DVD Artwork\DVD_ART\Artwork_Imagery\HARDWARE_IMAGERY\Illustration - Misc Hardware\Windows Vista Illustration Icons\Server.png"/>
          <p:cNvPicPr>
            <a:picLocks noChangeAspect="1" noChangeArrowheads="1"/>
          </p:cNvPicPr>
          <p:nvPr/>
        </p:nvPicPr>
        <p:blipFill>
          <a:blip r:embed="rId4"/>
          <a:srcRect/>
          <a:stretch>
            <a:fillRect/>
          </a:stretch>
        </p:blipFill>
        <p:spPr bwMode="auto">
          <a:xfrm>
            <a:off x="7772400" y="228600"/>
            <a:ext cx="946150" cy="1295400"/>
          </a:xfrm>
          <a:prstGeom prst="rect">
            <a:avLst/>
          </a:prstGeom>
          <a:noFill/>
          <a:ln w="9525">
            <a:noFill/>
            <a:miter lim="800000"/>
            <a:headEnd/>
            <a:tailEnd/>
          </a:ln>
        </p:spPr>
      </p:pic>
      <p:pic>
        <p:nvPicPr>
          <p:cNvPr id="28" name="Picture 2" descr="D:\ALL\MyData\Derrick\Desktop\Policy\01_檢視邏輯屬性_Facets.png"/>
          <p:cNvPicPr>
            <a:picLocks noChangeAspect="1" noChangeArrowheads="1"/>
          </p:cNvPicPr>
          <p:nvPr/>
        </p:nvPicPr>
        <p:blipFill>
          <a:blip r:embed="rId5"/>
          <a:srcRect/>
          <a:stretch>
            <a:fillRect/>
          </a:stretch>
        </p:blipFill>
        <p:spPr bwMode="auto">
          <a:xfrm>
            <a:off x="409264" y="2697042"/>
            <a:ext cx="2376304" cy="1822478"/>
          </a:xfrm>
          <a:prstGeom prst="rect">
            <a:avLst/>
          </a:prstGeom>
          <a:noFill/>
        </p:spPr>
      </p:pic>
      <p:pic>
        <p:nvPicPr>
          <p:cNvPr id="29" name="Picture 3" descr="D:\ALL\MyData\Course\MOC\SQL2008\Admin2\MyCode\02_PolicyBased_Management\PNG\EX1\02_建立新條件.png"/>
          <p:cNvPicPr>
            <a:picLocks noChangeArrowheads="1"/>
          </p:cNvPicPr>
          <p:nvPr/>
        </p:nvPicPr>
        <p:blipFill>
          <a:blip r:embed="rId6"/>
          <a:srcRect/>
          <a:stretch>
            <a:fillRect/>
          </a:stretch>
        </p:blipFill>
        <p:spPr bwMode="auto">
          <a:xfrm>
            <a:off x="3327705" y="2697042"/>
            <a:ext cx="2376000" cy="1821600"/>
          </a:xfrm>
          <a:prstGeom prst="rect">
            <a:avLst/>
          </a:prstGeom>
          <a:noFill/>
        </p:spPr>
      </p:pic>
      <p:pic>
        <p:nvPicPr>
          <p:cNvPr id="30" name="Picture 4" descr="D:\ALL\MyData\Course\MOC\SQL2008\Admin2\MyCode\02_PolicyBased_Management\PNG\EX1\07_完成建立新原則.png"/>
          <p:cNvPicPr>
            <a:picLocks noChangeArrowheads="1"/>
          </p:cNvPicPr>
          <p:nvPr/>
        </p:nvPicPr>
        <p:blipFill>
          <a:blip r:embed="rId7"/>
          <a:srcRect/>
          <a:stretch>
            <a:fillRect/>
          </a:stretch>
        </p:blipFill>
        <p:spPr bwMode="auto">
          <a:xfrm>
            <a:off x="6438674" y="2697042"/>
            <a:ext cx="2376000" cy="1821600"/>
          </a:xfrm>
          <a:prstGeom prst="rect">
            <a:avLst/>
          </a:prstGeom>
          <a:noFill/>
        </p:spPr>
      </p:pic>
    </p:spTree>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範例：使用原則</a:t>
            </a:r>
            <a:endParaRPr lang="zh-TW" altLang="en-US" dirty="0"/>
          </a:p>
        </p:txBody>
      </p:sp>
      <p:grpSp>
        <p:nvGrpSpPr>
          <p:cNvPr id="4" name="Group 39"/>
          <p:cNvGrpSpPr/>
          <p:nvPr/>
        </p:nvGrpSpPr>
        <p:grpSpPr>
          <a:xfrm>
            <a:off x="387350" y="1411153"/>
            <a:ext cx="6106298" cy="1499806"/>
            <a:chOff x="387350" y="1411153"/>
            <a:chExt cx="6106298" cy="1499806"/>
          </a:xfrm>
        </p:grpSpPr>
        <p:sp>
          <p:nvSpPr>
            <p:cNvPr id="5" name="TextBox 7"/>
            <p:cNvSpPr txBox="1"/>
            <p:nvPr/>
          </p:nvSpPr>
          <p:spPr bwMode="auto">
            <a:xfrm>
              <a:off x="387350" y="1411153"/>
              <a:ext cx="3246046" cy="1426774"/>
            </a:xfrm>
            <a:prstGeom prst="roundRect">
              <a:avLst/>
            </a:prstGeom>
            <a:solidFill>
              <a:srgbClr val="0070C0"/>
            </a:solidFill>
          </p:spPr>
          <p:style>
            <a:lnRef idx="0">
              <a:schemeClr val="accent1"/>
            </a:lnRef>
            <a:fillRef idx="3">
              <a:schemeClr val="accent1"/>
            </a:fillRef>
            <a:effectRef idx="3">
              <a:schemeClr val="accent1"/>
            </a:effectRef>
            <a:fontRef idx="minor">
              <a:schemeClr val="lt1"/>
            </a:fontRef>
          </p:style>
          <p:txBody>
            <a:bodyPr anchor="ctr" anchorCtr="0">
              <a:spAutoFit/>
            </a:bodyPr>
            <a:lstStyle/>
            <a:p>
              <a:pPr marL="282575" indent="-282575" defTabSz="912813">
                <a:lnSpc>
                  <a:spcPct val="90000"/>
                </a:lnSpc>
                <a:spcBef>
                  <a:spcPct val="20000"/>
                </a:spcBef>
                <a:buSzPct val="80000"/>
                <a:buBlip>
                  <a:blip r:embed="rId2"/>
                </a:buBlip>
                <a:defRPr/>
              </a:pPr>
              <a:r>
                <a:rPr lang="zh-TW" altLang="en-US" dirty="0" smtClean="0">
                  <a:solidFill>
                    <a:schemeClr val="tx1"/>
                  </a:solidFill>
                  <a:effectLst>
                    <a:outerShdw blurRad="38100" dist="38100" dir="2700000" algn="tl">
                      <a:srgbClr val="000000">
                        <a:alpha val="43137"/>
                      </a:srgbClr>
                    </a:outerShdw>
                  </a:effectLst>
                  <a:latin typeface="Arial" pitchFamily="34" charset="0"/>
                  <a:ea typeface="微軟正黑體" pitchFamily="34" charset="-120"/>
                </a:rPr>
                <a:t>關閉易受攻擊的介面</a:t>
              </a:r>
              <a:endParaRPr lang="en-US" dirty="0" smtClean="0">
                <a:solidFill>
                  <a:schemeClr val="tx1"/>
                </a:solidFill>
                <a:effectLst>
                  <a:outerShdw blurRad="38100" dist="38100" dir="2700000" algn="tl">
                    <a:srgbClr val="000000">
                      <a:alpha val="43137"/>
                    </a:srgbClr>
                  </a:outerShdw>
                </a:effectLst>
                <a:latin typeface="Arial" pitchFamily="34" charset="0"/>
                <a:ea typeface="微軟正黑體" pitchFamily="34" charset="-120"/>
              </a:endParaRPr>
            </a:p>
            <a:p>
              <a:pPr lvl="1" indent="-168275" defTabSz="914363" fontAlgn="auto">
                <a:lnSpc>
                  <a:spcPct val="90000"/>
                </a:lnSpc>
                <a:spcBef>
                  <a:spcPct val="20000"/>
                </a:spcBef>
                <a:spcAft>
                  <a:spcPts val="0"/>
                </a:spcAft>
                <a:buSzPct val="80000"/>
                <a:buBlip>
                  <a:blip r:embed="rId2"/>
                </a:buBlip>
                <a:defRPr/>
              </a:pPr>
              <a:r>
                <a:rPr lang="en-US" sz="1400" dirty="0" err="1" smtClean="0">
                  <a:solidFill>
                    <a:schemeClr val="tx1"/>
                  </a:solidFill>
                  <a:effectLst>
                    <a:outerShdw blurRad="38100" dist="38100" dir="2700000" algn="tl">
                      <a:srgbClr val="000000">
                        <a:alpha val="43137"/>
                      </a:srgbClr>
                    </a:outerShdw>
                  </a:effectLst>
                  <a:latin typeface="Arial" pitchFamily="34" charset="0"/>
                  <a:ea typeface="微軟正黑體" pitchFamily="34" charset="-120"/>
                </a:rPr>
                <a:t>XPCmdShell</a:t>
              </a:r>
              <a:r>
                <a:rPr lang="en-US" sz="1400" dirty="0" smtClean="0">
                  <a:solidFill>
                    <a:schemeClr val="tx1"/>
                  </a:solidFill>
                  <a:effectLst>
                    <a:outerShdw blurRad="38100" dist="38100" dir="2700000" algn="tl">
                      <a:srgbClr val="000000">
                        <a:alpha val="43137"/>
                      </a:srgbClr>
                    </a:outerShdw>
                  </a:effectLst>
                  <a:latin typeface="Arial" pitchFamily="34" charset="0"/>
                  <a:ea typeface="微軟正黑體" pitchFamily="34" charset="-120"/>
                </a:rPr>
                <a:t> == False</a:t>
              </a:r>
            </a:p>
            <a:p>
              <a:pPr lvl="1" indent="-168275" defTabSz="914363" fontAlgn="auto">
                <a:lnSpc>
                  <a:spcPct val="90000"/>
                </a:lnSpc>
                <a:spcBef>
                  <a:spcPct val="20000"/>
                </a:spcBef>
                <a:spcAft>
                  <a:spcPts val="0"/>
                </a:spcAft>
                <a:buSzPct val="80000"/>
                <a:buBlip>
                  <a:blip r:embed="rId2"/>
                </a:buBlip>
                <a:defRPr/>
              </a:pPr>
              <a:r>
                <a:rPr lang="en-US" sz="1400" dirty="0" smtClean="0">
                  <a:solidFill>
                    <a:schemeClr val="tx1"/>
                  </a:solidFill>
                  <a:effectLst>
                    <a:outerShdw blurRad="38100" dist="38100" dir="2700000" algn="tl">
                      <a:srgbClr val="000000">
                        <a:alpha val="43137"/>
                      </a:srgbClr>
                    </a:outerShdw>
                  </a:effectLst>
                  <a:latin typeface="Arial" pitchFamily="34" charset="0"/>
                  <a:ea typeface="微軟正黑體" pitchFamily="34" charset="-120"/>
                </a:rPr>
                <a:t>SQLCLR </a:t>
              </a:r>
              <a:r>
                <a:rPr lang="en-US" sz="1400" dirty="0">
                  <a:solidFill>
                    <a:schemeClr val="tx1"/>
                  </a:solidFill>
                  <a:effectLst>
                    <a:outerShdw blurRad="38100" dist="38100" dir="2700000" algn="tl">
                      <a:srgbClr val="000000">
                        <a:alpha val="43137"/>
                      </a:srgbClr>
                    </a:outerShdw>
                  </a:effectLst>
                  <a:latin typeface="Arial" pitchFamily="34" charset="0"/>
                  <a:ea typeface="微軟正黑體" pitchFamily="34" charset="-120"/>
                </a:rPr>
                <a:t>== True</a:t>
              </a:r>
            </a:p>
            <a:p>
              <a:pPr lvl="1" indent="-168275" defTabSz="914363" fontAlgn="auto">
                <a:lnSpc>
                  <a:spcPct val="90000"/>
                </a:lnSpc>
                <a:spcBef>
                  <a:spcPct val="20000"/>
                </a:spcBef>
                <a:spcAft>
                  <a:spcPts val="0"/>
                </a:spcAft>
                <a:buSzPct val="80000"/>
                <a:buBlip>
                  <a:blip r:embed="rId2"/>
                </a:buBlip>
                <a:defRPr/>
              </a:pPr>
              <a:r>
                <a:rPr lang="en-US" sz="1400" dirty="0" err="1">
                  <a:solidFill>
                    <a:schemeClr val="tx1"/>
                  </a:solidFill>
                  <a:effectLst>
                    <a:outerShdw blurRad="38100" dist="38100" dir="2700000" algn="tl">
                      <a:srgbClr val="000000">
                        <a:alpha val="43137"/>
                      </a:srgbClr>
                    </a:outerShdw>
                  </a:effectLst>
                  <a:latin typeface="Arial" pitchFamily="34" charset="0"/>
                  <a:ea typeface="微軟正黑體" pitchFamily="34" charset="-120"/>
                </a:rPr>
                <a:t>DBMail</a:t>
              </a:r>
              <a:r>
                <a:rPr lang="en-US" sz="1400" dirty="0">
                  <a:solidFill>
                    <a:schemeClr val="tx1"/>
                  </a:solidFill>
                  <a:effectLst>
                    <a:outerShdw blurRad="38100" dist="38100" dir="2700000" algn="tl">
                      <a:srgbClr val="000000">
                        <a:alpha val="43137"/>
                      </a:srgbClr>
                    </a:outerShdw>
                  </a:effectLst>
                  <a:latin typeface="Arial" pitchFamily="34" charset="0"/>
                  <a:ea typeface="微軟正黑體" pitchFamily="34" charset="-120"/>
                </a:rPr>
                <a:t> == False</a:t>
              </a:r>
            </a:p>
            <a:p>
              <a:pPr lvl="1" indent="-168275" defTabSz="914363" fontAlgn="auto">
                <a:lnSpc>
                  <a:spcPct val="90000"/>
                </a:lnSpc>
                <a:spcBef>
                  <a:spcPct val="20000"/>
                </a:spcBef>
                <a:spcAft>
                  <a:spcPts val="0"/>
                </a:spcAft>
                <a:buSzPct val="80000"/>
                <a:buBlip>
                  <a:blip r:embed="rId2"/>
                </a:buBlip>
                <a:defRPr/>
              </a:pPr>
              <a:r>
                <a:rPr lang="en-US" sz="1400" dirty="0" err="1">
                  <a:solidFill>
                    <a:schemeClr val="tx1"/>
                  </a:solidFill>
                  <a:effectLst>
                    <a:outerShdw blurRad="38100" dist="38100" dir="2700000" algn="tl">
                      <a:srgbClr val="000000">
                        <a:alpha val="43137"/>
                      </a:srgbClr>
                    </a:outerShdw>
                  </a:effectLst>
                  <a:latin typeface="Arial" pitchFamily="34" charset="0"/>
                  <a:ea typeface="微軟正黑體" pitchFamily="34" charset="-120"/>
                </a:rPr>
                <a:t>RemoteDAC</a:t>
              </a:r>
              <a:r>
                <a:rPr lang="en-US" sz="1400" dirty="0">
                  <a:solidFill>
                    <a:schemeClr val="tx1"/>
                  </a:solidFill>
                  <a:effectLst>
                    <a:outerShdw blurRad="38100" dist="38100" dir="2700000" algn="tl">
                      <a:srgbClr val="000000">
                        <a:alpha val="43137"/>
                      </a:srgbClr>
                    </a:outerShdw>
                  </a:effectLst>
                  <a:latin typeface="Arial" pitchFamily="34" charset="0"/>
                  <a:ea typeface="微軟正黑體" pitchFamily="34" charset="-120"/>
                </a:rPr>
                <a:t> == False</a:t>
              </a:r>
            </a:p>
          </p:txBody>
        </p:sp>
        <p:grpSp>
          <p:nvGrpSpPr>
            <p:cNvPr id="6" name="Group 36"/>
            <p:cNvGrpSpPr/>
            <p:nvPr/>
          </p:nvGrpSpPr>
          <p:grpSpPr>
            <a:xfrm>
              <a:off x="5189366" y="1528211"/>
              <a:ext cx="1304282" cy="1382748"/>
              <a:chOff x="6009331" y="1343025"/>
              <a:chExt cx="1304282" cy="1382748"/>
            </a:xfrm>
          </p:grpSpPr>
          <p:pic>
            <p:nvPicPr>
              <p:cNvPr id="8" name="Picture 5" descr="HP Server tc2110"/>
              <p:cNvPicPr>
                <a:picLocks noChangeAspect="1" noChangeArrowheads="1"/>
              </p:cNvPicPr>
              <p:nvPr/>
            </p:nvPicPr>
            <p:blipFill>
              <a:blip r:embed="rId3"/>
              <a:srcRect/>
              <a:stretch>
                <a:fillRect/>
              </a:stretch>
            </p:blipFill>
            <p:spPr bwMode="auto">
              <a:xfrm>
                <a:off x="6033985" y="1343025"/>
                <a:ext cx="515363" cy="797114"/>
              </a:xfrm>
              <a:prstGeom prst="rect">
                <a:avLst/>
              </a:prstGeom>
              <a:noFill/>
              <a:ln w="9525">
                <a:noFill/>
                <a:miter lim="800000"/>
                <a:headEnd/>
                <a:tailEnd/>
              </a:ln>
            </p:spPr>
          </p:pic>
          <p:pic>
            <p:nvPicPr>
              <p:cNvPr id="9" name="Picture 5" descr="HP Server tc2110"/>
              <p:cNvPicPr>
                <a:picLocks noChangeAspect="1" noChangeArrowheads="1"/>
              </p:cNvPicPr>
              <p:nvPr/>
            </p:nvPicPr>
            <p:blipFill>
              <a:blip r:embed="rId3"/>
              <a:srcRect/>
              <a:stretch>
                <a:fillRect/>
              </a:stretch>
            </p:blipFill>
            <p:spPr bwMode="auto">
              <a:xfrm>
                <a:off x="6292849" y="1343025"/>
                <a:ext cx="515363" cy="797114"/>
              </a:xfrm>
              <a:prstGeom prst="rect">
                <a:avLst/>
              </a:prstGeom>
              <a:noFill/>
              <a:ln w="9525">
                <a:noFill/>
                <a:miter lim="800000"/>
                <a:headEnd/>
                <a:tailEnd/>
              </a:ln>
            </p:spPr>
          </p:pic>
          <p:pic>
            <p:nvPicPr>
              <p:cNvPr id="10" name="Picture 5" descr="HP Server tc2110"/>
              <p:cNvPicPr>
                <a:picLocks noChangeAspect="1" noChangeArrowheads="1"/>
              </p:cNvPicPr>
              <p:nvPr/>
            </p:nvPicPr>
            <p:blipFill>
              <a:blip r:embed="rId3"/>
              <a:srcRect/>
              <a:stretch>
                <a:fillRect/>
              </a:stretch>
            </p:blipFill>
            <p:spPr bwMode="auto">
              <a:xfrm>
                <a:off x="6539386" y="1343025"/>
                <a:ext cx="515363" cy="797114"/>
              </a:xfrm>
              <a:prstGeom prst="rect">
                <a:avLst/>
              </a:prstGeom>
              <a:noFill/>
              <a:ln w="9525">
                <a:noFill/>
                <a:miter lim="800000"/>
                <a:headEnd/>
                <a:tailEnd/>
              </a:ln>
            </p:spPr>
          </p:pic>
          <p:pic>
            <p:nvPicPr>
              <p:cNvPr id="11" name="Picture 5" descr="HP Server tc2110"/>
              <p:cNvPicPr>
                <a:picLocks noChangeAspect="1" noChangeArrowheads="1"/>
              </p:cNvPicPr>
              <p:nvPr/>
            </p:nvPicPr>
            <p:blipFill>
              <a:blip r:embed="rId3"/>
              <a:srcRect/>
              <a:stretch>
                <a:fillRect/>
              </a:stretch>
            </p:blipFill>
            <p:spPr bwMode="auto">
              <a:xfrm>
                <a:off x="6798250" y="1343025"/>
                <a:ext cx="515363" cy="797114"/>
              </a:xfrm>
              <a:prstGeom prst="rect">
                <a:avLst/>
              </a:prstGeom>
              <a:noFill/>
              <a:ln w="9525">
                <a:noFill/>
                <a:miter lim="800000"/>
                <a:headEnd/>
                <a:tailEnd/>
              </a:ln>
            </p:spPr>
          </p:pic>
          <p:pic>
            <p:nvPicPr>
              <p:cNvPr id="12" name="Picture 5" descr="HP Server tc2110"/>
              <p:cNvPicPr>
                <a:picLocks noChangeAspect="1" noChangeArrowheads="1"/>
              </p:cNvPicPr>
              <p:nvPr/>
            </p:nvPicPr>
            <p:blipFill>
              <a:blip r:embed="rId3"/>
              <a:srcRect/>
              <a:stretch>
                <a:fillRect/>
              </a:stretch>
            </p:blipFill>
            <p:spPr bwMode="auto">
              <a:xfrm>
                <a:off x="6009331" y="1928659"/>
                <a:ext cx="515363" cy="797114"/>
              </a:xfrm>
              <a:prstGeom prst="rect">
                <a:avLst/>
              </a:prstGeom>
              <a:noFill/>
              <a:ln w="9525">
                <a:noFill/>
                <a:miter lim="800000"/>
                <a:headEnd/>
                <a:tailEnd/>
              </a:ln>
            </p:spPr>
          </p:pic>
          <p:pic>
            <p:nvPicPr>
              <p:cNvPr id="13" name="Picture 5" descr="HP Server tc2110"/>
              <p:cNvPicPr>
                <a:picLocks noChangeAspect="1" noChangeArrowheads="1"/>
              </p:cNvPicPr>
              <p:nvPr/>
            </p:nvPicPr>
            <p:blipFill>
              <a:blip r:embed="rId3"/>
              <a:srcRect/>
              <a:stretch>
                <a:fillRect/>
              </a:stretch>
            </p:blipFill>
            <p:spPr bwMode="auto">
              <a:xfrm>
                <a:off x="6268195" y="1928659"/>
                <a:ext cx="515363" cy="797114"/>
              </a:xfrm>
              <a:prstGeom prst="rect">
                <a:avLst/>
              </a:prstGeom>
              <a:noFill/>
              <a:ln w="9525">
                <a:noFill/>
                <a:miter lim="800000"/>
                <a:headEnd/>
                <a:tailEnd/>
              </a:ln>
            </p:spPr>
          </p:pic>
          <p:pic>
            <p:nvPicPr>
              <p:cNvPr id="14" name="Picture 5" descr="HP Server tc2110"/>
              <p:cNvPicPr>
                <a:picLocks noChangeAspect="1" noChangeArrowheads="1"/>
              </p:cNvPicPr>
              <p:nvPr/>
            </p:nvPicPr>
            <p:blipFill>
              <a:blip r:embed="rId3"/>
              <a:srcRect/>
              <a:stretch>
                <a:fillRect/>
              </a:stretch>
            </p:blipFill>
            <p:spPr bwMode="auto">
              <a:xfrm>
                <a:off x="6514732" y="1928659"/>
                <a:ext cx="515363" cy="797114"/>
              </a:xfrm>
              <a:prstGeom prst="rect">
                <a:avLst/>
              </a:prstGeom>
              <a:noFill/>
              <a:ln w="9525">
                <a:noFill/>
                <a:miter lim="800000"/>
                <a:headEnd/>
                <a:tailEnd/>
              </a:ln>
            </p:spPr>
          </p:pic>
          <p:pic>
            <p:nvPicPr>
              <p:cNvPr id="15" name="Picture 5" descr="HP Server tc2110"/>
              <p:cNvPicPr>
                <a:picLocks noChangeAspect="1" noChangeArrowheads="1"/>
              </p:cNvPicPr>
              <p:nvPr/>
            </p:nvPicPr>
            <p:blipFill>
              <a:blip r:embed="rId3"/>
              <a:srcRect/>
              <a:stretch>
                <a:fillRect/>
              </a:stretch>
            </p:blipFill>
            <p:spPr bwMode="auto">
              <a:xfrm>
                <a:off x="6773596" y="1928659"/>
                <a:ext cx="515363" cy="797114"/>
              </a:xfrm>
              <a:prstGeom prst="rect">
                <a:avLst/>
              </a:prstGeom>
              <a:noFill/>
              <a:ln w="9525">
                <a:noFill/>
                <a:miter lim="800000"/>
                <a:headEnd/>
                <a:tailEnd/>
              </a:ln>
            </p:spPr>
          </p:pic>
          <p:sp>
            <p:nvSpPr>
              <p:cNvPr id="16" name="Flowchart: Magnetic Disk 22"/>
              <p:cNvSpPr/>
              <p:nvPr/>
            </p:nvSpPr>
            <p:spPr bwMode="auto">
              <a:xfrm>
                <a:off x="6172200" y="1606550"/>
                <a:ext cx="173038" cy="285750"/>
              </a:xfrm>
              <a:prstGeom prst="flowChartMagneticDisk">
                <a:avLst/>
              </a:prstGeom>
              <a:solidFill>
                <a:srgbClr val="CC9900">
                  <a:alpha val="30196"/>
                </a:srgbClr>
              </a:solidFill>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lIns="109728" tIns="54864" rIns="109728" bIns="54864" anchor="ctr"/>
              <a:lstStyle/>
              <a:p>
                <a:pPr algn="ctr" defTabSz="914063">
                  <a:defRPr/>
                </a:pPr>
                <a:endParaRPr lang="en-US" sz="2400" dirty="0">
                  <a:solidFill>
                    <a:schemeClr val="tx1"/>
                  </a:solidFill>
                  <a:effectLst>
                    <a:outerShdw blurRad="38100" dist="38100" dir="2700000" algn="tl">
                      <a:srgbClr val="000000">
                        <a:alpha val="43137"/>
                      </a:srgbClr>
                    </a:outerShdw>
                  </a:effectLst>
                </a:endParaRPr>
              </a:p>
            </p:txBody>
          </p:sp>
          <p:sp>
            <p:nvSpPr>
              <p:cNvPr id="17" name="Flowchart: Magnetic Disk 23"/>
              <p:cNvSpPr/>
              <p:nvPr/>
            </p:nvSpPr>
            <p:spPr bwMode="auto">
              <a:xfrm>
                <a:off x="6407150" y="1606550"/>
                <a:ext cx="171450" cy="285750"/>
              </a:xfrm>
              <a:prstGeom prst="flowChartMagneticDisk">
                <a:avLst/>
              </a:prstGeom>
              <a:solidFill>
                <a:srgbClr val="CC9900">
                  <a:alpha val="30196"/>
                </a:srgbClr>
              </a:solidFill>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lIns="109728" tIns="54864" rIns="109728" bIns="54864" anchor="ctr"/>
              <a:lstStyle/>
              <a:p>
                <a:pPr algn="ctr" defTabSz="914063">
                  <a:defRPr/>
                </a:pPr>
                <a:endParaRPr lang="en-US" sz="2400" dirty="0">
                  <a:solidFill>
                    <a:schemeClr val="tx1"/>
                  </a:solidFill>
                  <a:effectLst>
                    <a:outerShdw blurRad="38100" dist="38100" dir="2700000" algn="tl">
                      <a:srgbClr val="000000">
                        <a:alpha val="43137"/>
                      </a:srgbClr>
                    </a:outerShdw>
                  </a:effectLst>
                </a:endParaRPr>
              </a:p>
            </p:txBody>
          </p:sp>
          <p:sp>
            <p:nvSpPr>
              <p:cNvPr id="18" name="Flowchart: Magnetic Disk 24"/>
              <p:cNvSpPr/>
              <p:nvPr/>
            </p:nvSpPr>
            <p:spPr bwMode="auto">
              <a:xfrm>
                <a:off x="6665913" y="1606550"/>
                <a:ext cx="171450" cy="285750"/>
              </a:xfrm>
              <a:prstGeom prst="flowChartMagneticDisk">
                <a:avLst/>
              </a:prstGeom>
              <a:solidFill>
                <a:srgbClr val="CC9900">
                  <a:alpha val="30196"/>
                </a:srgbClr>
              </a:solidFill>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lIns="109728" tIns="54864" rIns="109728" bIns="54864" anchor="ctr"/>
              <a:lstStyle/>
              <a:p>
                <a:pPr algn="ctr" defTabSz="914063">
                  <a:defRPr/>
                </a:pPr>
                <a:endParaRPr lang="en-US" sz="2400" dirty="0">
                  <a:solidFill>
                    <a:schemeClr val="tx1"/>
                  </a:solidFill>
                  <a:effectLst>
                    <a:outerShdw blurRad="38100" dist="38100" dir="2700000" algn="tl">
                      <a:srgbClr val="000000">
                        <a:alpha val="43137"/>
                      </a:srgbClr>
                    </a:outerShdw>
                  </a:effectLst>
                </a:endParaRPr>
              </a:p>
            </p:txBody>
          </p:sp>
          <p:sp>
            <p:nvSpPr>
              <p:cNvPr id="19" name="Flowchart: Magnetic Disk 25"/>
              <p:cNvSpPr/>
              <p:nvPr/>
            </p:nvSpPr>
            <p:spPr bwMode="auto">
              <a:xfrm>
                <a:off x="6911975" y="1606550"/>
                <a:ext cx="173038" cy="285750"/>
              </a:xfrm>
              <a:prstGeom prst="flowChartMagneticDisk">
                <a:avLst/>
              </a:prstGeom>
              <a:solidFill>
                <a:srgbClr val="CC9900">
                  <a:alpha val="30196"/>
                </a:srgbClr>
              </a:solidFill>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lIns="109728" tIns="54864" rIns="109728" bIns="54864" anchor="ctr"/>
              <a:lstStyle/>
              <a:p>
                <a:pPr algn="ctr" defTabSz="914063">
                  <a:defRPr/>
                </a:pPr>
                <a:endParaRPr lang="en-US" sz="2400" dirty="0">
                  <a:solidFill>
                    <a:schemeClr val="tx1"/>
                  </a:solidFill>
                  <a:effectLst>
                    <a:outerShdw blurRad="38100" dist="38100" dir="2700000" algn="tl">
                      <a:srgbClr val="000000">
                        <a:alpha val="43137"/>
                      </a:srgbClr>
                    </a:outerShdw>
                  </a:effectLst>
                </a:endParaRPr>
              </a:p>
            </p:txBody>
          </p:sp>
          <p:sp>
            <p:nvSpPr>
              <p:cNvPr id="20" name="Flowchart: Magnetic Disk 26"/>
              <p:cNvSpPr/>
              <p:nvPr/>
            </p:nvSpPr>
            <p:spPr bwMode="auto">
              <a:xfrm>
                <a:off x="6159500" y="2244725"/>
                <a:ext cx="173038" cy="285750"/>
              </a:xfrm>
              <a:prstGeom prst="flowChartMagneticDisk">
                <a:avLst/>
              </a:prstGeom>
              <a:solidFill>
                <a:srgbClr val="CC9900">
                  <a:alpha val="30196"/>
                </a:srgbClr>
              </a:solidFill>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lIns="109728" tIns="54864" rIns="109728" bIns="54864" anchor="ctr"/>
              <a:lstStyle/>
              <a:p>
                <a:pPr algn="ctr" defTabSz="914063">
                  <a:defRPr/>
                </a:pPr>
                <a:endParaRPr lang="en-US" sz="2400" dirty="0">
                  <a:solidFill>
                    <a:schemeClr val="tx1"/>
                  </a:solidFill>
                  <a:effectLst>
                    <a:outerShdw blurRad="38100" dist="38100" dir="2700000" algn="tl">
                      <a:srgbClr val="000000">
                        <a:alpha val="43137"/>
                      </a:srgbClr>
                    </a:outerShdw>
                  </a:effectLst>
                </a:endParaRPr>
              </a:p>
            </p:txBody>
          </p:sp>
          <p:sp>
            <p:nvSpPr>
              <p:cNvPr id="21" name="Flowchart: Magnetic Disk 27"/>
              <p:cNvSpPr/>
              <p:nvPr/>
            </p:nvSpPr>
            <p:spPr bwMode="auto">
              <a:xfrm>
                <a:off x="6394450" y="2244725"/>
                <a:ext cx="173038" cy="285750"/>
              </a:xfrm>
              <a:prstGeom prst="flowChartMagneticDisk">
                <a:avLst/>
              </a:prstGeom>
              <a:solidFill>
                <a:srgbClr val="CC9900">
                  <a:alpha val="30196"/>
                </a:srgbClr>
              </a:solidFill>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lIns="109728" tIns="54864" rIns="109728" bIns="54864" anchor="ctr"/>
              <a:lstStyle/>
              <a:p>
                <a:pPr algn="ctr" defTabSz="914063">
                  <a:defRPr/>
                </a:pPr>
                <a:endParaRPr lang="en-US" sz="2400" dirty="0">
                  <a:solidFill>
                    <a:schemeClr val="tx1"/>
                  </a:solidFill>
                  <a:effectLst>
                    <a:outerShdw blurRad="38100" dist="38100" dir="2700000" algn="tl">
                      <a:srgbClr val="000000">
                        <a:alpha val="43137"/>
                      </a:srgbClr>
                    </a:outerShdw>
                  </a:effectLst>
                </a:endParaRPr>
              </a:p>
            </p:txBody>
          </p:sp>
          <p:sp>
            <p:nvSpPr>
              <p:cNvPr id="22" name="Flowchart: Magnetic Disk 28"/>
              <p:cNvSpPr/>
              <p:nvPr/>
            </p:nvSpPr>
            <p:spPr bwMode="auto">
              <a:xfrm>
                <a:off x="6653213" y="2244725"/>
                <a:ext cx="173037" cy="285750"/>
              </a:xfrm>
              <a:prstGeom prst="flowChartMagneticDisk">
                <a:avLst/>
              </a:prstGeom>
              <a:solidFill>
                <a:srgbClr val="CC9900">
                  <a:alpha val="30196"/>
                </a:srgbClr>
              </a:solidFill>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lIns="109728" tIns="54864" rIns="109728" bIns="54864" anchor="ctr"/>
              <a:lstStyle/>
              <a:p>
                <a:pPr algn="ctr" defTabSz="914063">
                  <a:defRPr/>
                </a:pPr>
                <a:endParaRPr lang="en-US" sz="2400" dirty="0">
                  <a:solidFill>
                    <a:schemeClr val="tx1"/>
                  </a:solidFill>
                  <a:effectLst>
                    <a:outerShdw blurRad="38100" dist="38100" dir="2700000" algn="tl">
                      <a:srgbClr val="000000">
                        <a:alpha val="43137"/>
                      </a:srgbClr>
                    </a:outerShdw>
                  </a:effectLst>
                </a:endParaRPr>
              </a:p>
            </p:txBody>
          </p:sp>
          <p:sp>
            <p:nvSpPr>
              <p:cNvPr id="23" name="Flowchart: Magnetic Disk 29"/>
              <p:cNvSpPr/>
              <p:nvPr/>
            </p:nvSpPr>
            <p:spPr bwMode="auto">
              <a:xfrm>
                <a:off x="6899275" y="2244725"/>
                <a:ext cx="173038" cy="285750"/>
              </a:xfrm>
              <a:prstGeom prst="flowChartMagneticDisk">
                <a:avLst/>
              </a:prstGeom>
              <a:solidFill>
                <a:srgbClr val="CC9900">
                  <a:alpha val="30196"/>
                </a:srgbClr>
              </a:solidFill>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lIns="109728" tIns="54864" rIns="109728" bIns="54864" anchor="ctr"/>
              <a:lstStyle/>
              <a:p>
                <a:pPr algn="ctr" defTabSz="914063">
                  <a:defRPr/>
                </a:pPr>
                <a:endParaRPr lang="en-US" sz="2400" dirty="0">
                  <a:solidFill>
                    <a:schemeClr val="tx1"/>
                  </a:solidFill>
                  <a:effectLst>
                    <a:outerShdw blurRad="38100" dist="38100" dir="2700000" algn="tl">
                      <a:srgbClr val="000000">
                        <a:alpha val="43137"/>
                      </a:srgbClr>
                    </a:outerShdw>
                  </a:effectLst>
                </a:endParaRPr>
              </a:p>
            </p:txBody>
          </p:sp>
        </p:grpSp>
        <p:sp>
          <p:nvSpPr>
            <p:cNvPr id="7" name="Up Arrow 33"/>
            <p:cNvSpPr/>
            <p:nvPr/>
          </p:nvSpPr>
          <p:spPr bwMode="auto">
            <a:xfrm rot="5400000">
              <a:off x="3406176" y="1539861"/>
              <a:ext cx="1245845" cy="1359448"/>
            </a:xfrm>
            <a:prstGeom prst="upArrow">
              <a:avLst/>
            </a:prstGeom>
            <a:gradFill>
              <a:gsLst>
                <a:gs pos="0">
                  <a:schemeClr val="accent1">
                    <a:alpha val="0"/>
                  </a:schemeClr>
                </a:gs>
                <a:gs pos="42000">
                  <a:schemeClr val="accent1">
                    <a:lumMod val="75000"/>
                    <a:alpha val="49000"/>
                  </a:schemeClr>
                </a:gs>
                <a:gs pos="70000">
                  <a:schemeClr val="accent1">
                    <a:lumMod val="75000"/>
                    <a:alpha val="51000"/>
                  </a:schemeClr>
                </a:gs>
                <a:gs pos="99000">
                  <a:schemeClr val="accent1">
                    <a:alpha val="91000"/>
                  </a:schemeClr>
                </a:gs>
              </a:gsLst>
              <a:lin ang="16200000" scaled="0"/>
            </a:gradFill>
            <a:ln>
              <a:gradFill>
                <a:gsLst>
                  <a:gs pos="0">
                    <a:schemeClr val="accent1">
                      <a:tint val="66000"/>
                      <a:satMod val="160000"/>
                      <a:alpha val="0"/>
                    </a:schemeClr>
                  </a:gs>
                  <a:gs pos="50000">
                    <a:schemeClr val="accent1">
                      <a:tint val="44500"/>
                      <a:satMod val="160000"/>
                      <a:alpha val="52000"/>
                    </a:schemeClr>
                  </a:gs>
                  <a:gs pos="100000">
                    <a:schemeClr val="accent1">
                      <a:tint val="23500"/>
                      <a:satMod val="160000"/>
                    </a:schemeClr>
                  </a:gs>
                </a:gsLst>
                <a:lin ang="16200000" scaled="0"/>
              </a:gradFill>
              <a:headEnd type="none" w="med" len="med"/>
              <a:tailEnd type="none" w="med" len="med"/>
            </a:ln>
            <a:effectLst>
              <a:outerShdw blurRad="330200" dist="38100" dir="10800000" algn="r" rotWithShape="0">
                <a:schemeClr val="accent1">
                  <a:lumMod val="50000"/>
                  <a:alpha val="29000"/>
                </a:schemeClr>
              </a:outerShdw>
            </a:effectLst>
            <a:scene3d>
              <a:camera prst="orthographicFront" fov="0">
                <a:rot lat="0" lon="0" rev="0"/>
              </a:camera>
              <a:lightRig rig="glow" dir="t">
                <a:rot lat="0" lon="0" rev="6360000"/>
              </a:lightRig>
            </a:scene3d>
            <a:sp3d prstMaterial="flat">
              <a:contourClr>
                <a:schemeClr val="accent1">
                  <a:satMod val="300000"/>
                </a:schemeClr>
              </a:contourClr>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defRPr/>
              </a:pPr>
              <a:endParaRPr lang="en-US" sz="2300" dirty="0">
                <a:solidFill>
                  <a:schemeClr val="tx1"/>
                </a:solidFill>
                <a:effectLst>
                  <a:outerShdw blurRad="38100" dist="38100" dir="2700000" algn="tl">
                    <a:srgbClr val="000000">
                      <a:alpha val="43137"/>
                    </a:srgbClr>
                  </a:outerShdw>
                </a:effectLst>
                <a:latin typeface="Segoe" pitchFamily="34" charset="0"/>
              </a:endParaRPr>
            </a:p>
          </p:txBody>
        </p:sp>
      </p:grpSp>
      <p:grpSp>
        <p:nvGrpSpPr>
          <p:cNvPr id="24" name="Group 38"/>
          <p:cNvGrpSpPr/>
          <p:nvPr/>
        </p:nvGrpSpPr>
        <p:grpSpPr>
          <a:xfrm>
            <a:off x="387350" y="3195520"/>
            <a:ext cx="5900245" cy="1245845"/>
            <a:chOff x="387350" y="3195520"/>
            <a:chExt cx="5900245" cy="1245845"/>
          </a:xfrm>
        </p:grpSpPr>
        <p:sp>
          <p:nvSpPr>
            <p:cNvPr id="25" name="TextBox 30"/>
            <p:cNvSpPr txBox="1"/>
            <p:nvPr/>
          </p:nvSpPr>
          <p:spPr bwMode="auto">
            <a:xfrm>
              <a:off x="387350" y="3374690"/>
              <a:ext cx="3246767" cy="949151"/>
            </a:xfrm>
            <a:prstGeom prst="roundRect">
              <a:avLst/>
            </a:prstGeom>
            <a:solidFill>
              <a:srgbClr val="0070C0"/>
            </a:solidFill>
          </p:spPr>
          <p:style>
            <a:lnRef idx="0">
              <a:schemeClr val="accent1"/>
            </a:lnRef>
            <a:fillRef idx="3">
              <a:schemeClr val="accent1"/>
            </a:fillRef>
            <a:effectRef idx="3">
              <a:schemeClr val="accent1"/>
            </a:effectRef>
            <a:fontRef idx="minor">
              <a:schemeClr val="lt1"/>
            </a:fontRef>
          </p:style>
          <p:txBody>
            <a:bodyPr wrap="square" anchor="ctr" anchorCtr="0">
              <a:noAutofit/>
            </a:bodyPr>
            <a:lstStyle/>
            <a:p>
              <a:pPr marL="282575" indent="-282575" defTabSz="912813">
                <a:lnSpc>
                  <a:spcPct val="90000"/>
                </a:lnSpc>
                <a:spcBef>
                  <a:spcPct val="20000"/>
                </a:spcBef>
                <a:buSzPct val="80000"/>
                <a:buBlip>
                  <a:blip r:embed="rId2"/>
                </a:buBlip>
                <a:defRPr/>
              </a:pPr>
              <a:r>
                <a:rPr lang="zh-TW" altLang="en-US" dirty="0" smtClean="0">
                  <a:solidFill>
                    <a:schemeClr val="tx1"/>
                  </a:solidFill>
                  <a:effectLst>
                    <a:outerShdw blurRad="38100" dist="38100" dir="2700000" algn="tl">
                      <a:srgbClr val="000000">
                        <a:alpha val="43137"/>
                      </a:srgbClr>
                    </a:outerShdw>
                  </a:effectLst>
                  <a:latin typeface="Arial" pitchFamily="34" charset="0"/>
                  <a:ea typeface="微軟正黑體" pitchFamily="34" charset="-120"/>
                </a:rPr>
                <a:t>建立強制的命名慣例原則</a:t>
              </a:r>
              <a:endParaRPr lang="en-US" altLang="en-US" dirty="0">
                <a:solidFill>
                  <a:schemeClr val="tx1"/>
                </a:solidFill>
                <a:effectLst>
                  <a:outerShdw blurRad="38100" dist="38100" dir="2700000" algn="tl">
                    <a:srgbClr val="000000">
                      <a:alpha val="43137"/>
                    </a:srgbClr>
                  </a:outerShdw>
                </a:effectLst>
                <a:latin typeface="Arial" pitchFamily="34" charset="0"/>
                <a:ea typeface="微軟正黑體" pitchFamily="34" charset="-120"/>
              </a:endParaRPr>
            </a:p>
          </p:txBody>
        </p:sp>
        <p:sp>
          <p:nvSpPr>
            <p:cNvPr id="26" name="Flowchart: Magnetic Disk 45"/>
            <p:cNvSpPr/>
            <p:nvPr/>
          </p:nvSpPr>
          <p:spPr bwMode="auto">
            <a:xfrm>
              <a:off x="5395420" y="3347615"/>
              <a:ext cx="892175" cy="1003300"/>
            </a:xfrm>
            <a:prstGeom prst="flowChartMagneticDisk">
              <a:avLst/>
            </a:prstGeom>
            <a:solidFill>
              <a:srgbClr val="FFCC00"/>
            </a:solidFill>
            <a:ln>
              <a:solidFill>
                <a:schemeClr val="bg1"/>
              </a:solidFill>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lIns="109728" tIns="54864" rIns="109728" bIns="54864" anchor="ctr"/>
            <a:lstStyle/>
            <a:p>
              <a:pPr algn="ctr" defTabSz="914063">
                <a:defRPr/>
              </a:pPr>
              <a:endParaRPr lang="en-US" sz="2400" dirty="0">
                <a:solidFill>
                  <a:schemeClr val="tx1"/>
                </a:solidFill>
                <a:effectLst>
                  <a:outerShdw blurRad="38100" dist="38100" dir="2700000" algn="tl">
                    <a:srgbClr val="000000">
                      <a:alpha val="43137"/>
                    </a:srgbClr>
                  </a:outerShdw>
                </a:effectLst>
              </a:endParaRPr>
            </a:p>
          </p:txBody>
        </p:sp>
        <p:sp>
          <p:nvSpPr>
            <p:cNvPr id="27" name="Up Arrow 34"/>
            <p:cNvSpPr/>
            <p:nvPr/>
          </p:nvSpPr>
          <p:spPr bwMode="auto">
            <a:xfrm rot="5400000">
              <a:off x="3406176" y="3138719"/>
              <a:ext cx="1245845" cy="1359448"/>
            </a:xfrm>
            <a:prstGeom prst="upArrow">
              <a:avLst/>
            </a:prstGeom>
            <a:gradFill>
              <a:gsLst>
                <a:gs pos="0">
                  <a:schemeClr val="accent1">
                    <a:alpha val="0"/>
                  </a:schemeClr>
                </a:gs>
                <a:gs pos="42000">
                  <a:schemeClr val="accent1">
                    <a:lumMod val="75000"/>
                    <a:alpha val="49000"/>
                  </a:schemeClr>
                </a:gs>
                <a:gs pos="70000">
                  <a:schemeClr val="accent1">
                    <a:lumMod val="75000"/>
                    <a:alpha val="51000"/>
                  </a:schemeClr>
                </a:gs>
                <a:gs pos="99000">
                  <a:schemeClr val="accent1">
                    <a:alpha val="91000"/>
                  </a:schemeClr>
                </a:gs>
              </a:gsLst>
              <a:lin ang="16200000" scaled="0"/>
            </a:gradFill>
            <a:ln>
              <a:gradFill>
                <a:gsLst>
                  <a:gs pos="0">
                    <a:schemeClr val="accent1">
                      <a:tint val="66000"/>
                      <a:satMod val="160000"/>
                      <a:alpha val="0"/>
                    </a:schemeClr>
                  </a:gs>
                  <a:gs pos="50000">
                    <a:schemeClr val="accent1">
                      <a:tint val="44500"/>
                      <a:satMod val="160000"/>
                      <a:alpha val="52000"/>
                    </a:schemeClr>
                  </a:gs>
                  <a:gs pos="100000">
                    <a:schemeClr val="accent1">
                      <a:tint val="23500"/>
                      <a:satMod val="160000"/>
                    </a:schemeClr>
                  </a:gs>
                </a:gsLst>
                <a:lin ang="16200000" scaled="0"/>
              </a:gradFill>
              <a:headEnd type="none" w="med" len="med"/>
              <a:tailEnd type="none" w="med" len="med"/>
            </a:ln>
            <a:effectLst>
              <a:outerShdw blurRad="330200" dist="38100" dir="10800000" algn="r" rotWithShape="0">
                <a:schemeClr val="accent1">
                  <a:lumMod val="50000"/>
                  <a:alpha val="29000"/>
                </a:schemeClr>
              </a:outerShdw>
            </a:effectLst>
            <a:scene3d>
              <a:camera prst="orthographicFront" fov="0">
                <a:rot lat="0" lon="0" rev="0"/>
              </a:camera>
              <a:lightRig rig="glow" dir="t">
                <a:rot lat="0" lon="0" rev="6360000"/>
              </a:lightRig>
            </a:scene3d>
            <a:sp3d prstMaterial="flat">
              <a:contourClr>
                <a:schemeClr val="accent1">
                  <a:satMod val="300000"/>
                </a:schemeClr>
              </a:contourClr>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defRPr/>
              </a:pPr>
              <a:endParaRPr lang="en-US" sz="2300" dirty="0">
                <a:solidFill>
                  <a:schemeClr val="tx1"/>
                </a:solidFill>
                <a:effectLst>
                  <a:outerShdw blurRad="38100" dist="38100" dir="2700000" algn="tl">
                    <a:srgbClr val="000000">
                      <a:alpha val="43137"/>
                    </a:srgbClr>
                  </a:outerShdw>
                </a:effectLst>
                <a:latin typeface="Segoe" pitchFamily="34" charset="0"/>
              </a:endParaRPr>
            </a:p>
          </p:txBody>
        </p:sp>
      </p:grpSp>
      <p:pic>
        <p:nvPicPr>
          <p:cNvPr id="28" name="Picture 12" descr="C:\Program Files\Microsoft Resource DVD Artwork\DVD_ART\Artwork_Imagery\HARDWARE_IMAGERY\Illustration - Misc Hardware\Windows Vista Illustration Icons\Server.png"/>
          <p:cNvPicPr>
            <a:picLocks noChangeAspect="1" noChangeArrowheads="1"/>
          </p:cNvPicPr>
          <p:nvPr/>
        </p:nvPicPr>
        <p:blipFill>
          <a:blip r:embed="rId4"/>
          <a:srcRect/>
          <a:stretch>
            <a:fillRect/>
          </a:stretch>
        </p:blipFill>
        <p:spPr bwMode="auto">
          <a:xfrm>
            <a:off x="7772400" y="228600"/>
            <a:ext cx="946150" cy="1295400"/>
          </a:xfrm>
          <a:prstGeom prst="rect">
            <a:avLst/>
          </a:prstGeom>
          <a:noFill/>
          <a:ln w="9525">
            <a:noFill/>
            <a:miter lim="800000"/>
            <a:headEnd/>
            <a:tailEnd/>
          </a:ln>
        </p:spPr>
      </p:pic>
      <p:pic>
        <p:nvPicPr>
          <p:cNvPr id="29" name="Picture 32" descr="policy rules"/>
          <p:cNvPicPr>
            <a:picLocks noChangeAspect="1" noChangeArrowheads="1"/>
          </p:cNvPicPr>
          <p:nvPr/>
        </p:nvPicPr>
        <p:blipFill>
          <a:blip r:embed="rId5"/>
          <a:srcRect/>
          <a:stretch>
            <a:fillRect/>
          </a:stretch>
        </p:blipFill>
        <p:spPr bwMode="auto">
          <a:xfrm>
            <a:off x="7696200" y="914400"/>
            <a:ext cx="461963" cy="403225"/>
          </a:xfrm>
          <a:prstGeom prst="rect">
            <a:avLst/>
          </a:prstGeom>
          <a:noFill/>
          <a:ln w="9525">
            <a:noFill/>
            <a:miter lim="800000"/>
            <a:headEnd/>
            <a:tailEnd/>
          </a:ln>
        </p:spPr>
      </p:pic>
      <p:grpSp>
        <p:nvGrpSpPr>
          <p:cNvPr id="30" name="群組 29"/>
          <p:cNvGrpSpPr/>
          <p:nvPr/>
        </p:nvGrpSpPr>
        <p:grpSpPr>
          <a:xfrm>
            <a:off x="387350" y="4599049"/>
            <a:ext cx="6070872" cy="1373942"/>
            <a:chOff x="387350" y="4599049"/>
            <a:chExt cx="6070872" cy="1373942"/>
          </a:xfrm>
        </p:grpSpPr>
        <p:grpSp>
          <p:nvGrpSpPr>
            <p:cNvPr id="31" name="Group 37"/>
            <p:cNvGrpSpPr/>
            <p:nvPr/>
          </p:nvGrpSpPr>
          <p:grpSpPr>
            <a:xfrm>
              <a:off x="387350" y="4599049"/>
              <a:ext cx="4321473" cy="1373942"/>
              <a:chOff x="387350" y="4599049"/>
              <a:chExt cx="4321473" cy="1373942"/>
            </a:xfrm>
          </p:grpSpPr>
          <p:sp>
            <p:nvSpPr>
              <p:cNvPr id="35" name="TextBox 11"/>
              <p:cNvSpPr txBox="1"/>
              <p:nvPr/>
            </p:nvSpPr>
            <p:spPr bwMode="auto">
              <a:xfrm>
                <a:off x="387350" y="4767555"/>
                <a:ext cx="3245986" cy="1205436"/>
              </a:xfrm>
              <a:prstGeom prst="roundRect">
                <a:avLst/>
              </a:prstGeom>
              <a:solidFill>
                <a:srgbClr val="0070C0"/>
              </a:solidFill>
            </p:spPr>
            <p:style>
              <a:lnRef idx="0">
                <a:schemeClr val="accent1"/>
              </a:lnRef>
              <a:fillRef idx="3">
                <a:schemeClr val="accent1"/>
              </a:fillRef>
              <a:effectRef idx="3">
                <a:schemeClr val="accent1"/>
              </a:effectRef>
              <a:fontRef idx="minor">
                <a:schemeClr val="lt1"/>
              </a:fontRef>
            </p:style>
            <p:txBody>
              <a:bodyPr wrap="square" anchor="ctr" anchorCtr="0">
                <a:noAutofit/>
              </a:bodyPr>
              <a:lstStyle/>
              <a:p>
                <a:pPr marL="282575" indent="-282575" defTabSz="912813">
                  <a:lnSpc>
                    <a:spcPct val="90000"/>
                  </a:lnSpc>
                  <a:spcBef>
                    <a:spcPct val="20000"/>
                  </a:spcBef>
                  <a:buSzPct val="80000"/>
                  <a:buBlip>
                    <a:blip r:embed="rId2"/>
                  </a:buBlip>
                  <a:defRPr/>
                </a:pPr>
                <a:r>
                  <a:rPr lang="zh-TW" altLang="en-US" dirty="0" smtClean="0">
                    <a:solidFill>
                      <a:schemeClr val="tx1"/>
                    </a:solidFill>
                    <a:effectLst>
                      <a:outerShdw blurRad="38100" dist="38100" dir="2700000" algn="tl">
                        <a:srgbClr val="000000">
                          <a:alpha val="43137"/>
                        </a:srgbClr>
                      </a:outerShdw>
                    </a:effectLst>
                    <a:latin typeface="Arial" pitchFamily="34" charset="0"/>
                    <a:ea typeface="微軟正黑體" pitchFamily="34" charset="-120"/>
                  </a:rPr>
                  <a:t>部署套用到伺服器</a:t>
                </a:r>
                <a:endParaRPr lang="en-US" altLang="en-US" dirty="0">
                  <a:solidFill>
                    <a:schemeClr val="tx1"/>
                  </a:solidFill>
                  <a:effectLst>
                    <a:outerShdw blurRad="38100" dist="38100" dir="2700000" algn="tl">
                      <a:srgbClr val="000000">
                        <a:alpha val="43137"/>
                      </a:srgbClr>
                    </a:outerShdw>
                  </a:effectLst>
                  <a:latin typeface="Arial" pitchFamily="34" charset="0"/>
                  <a:ea typeface="微軟正黑體" pitchFamily="34" charset="-120"/>
                </a:endParaRPr>
              </a:p>
            </p:txBody>
          </p:sp>
          <p:sp>
            <p:nvSpPr>
              <p:cNvPr id="36" name="Up Arrow 35"/>
              <p:cNvSpPr/>
              <p:nvPr/>
            </p:nvSpPr>
            <p:spPr bwMode="auto">
              <a:xfrm rot="5400000">
                <a:off x="3406176" y="4542248"/>
                <a:ext cx="1245845" cy="1359448"/>
              </a:xfrm>
              <a:prstGeom prst="upArrow">
                <a:avLst/>
              </a:prstGeom>
              <a:gradFill>
                <a:gsLst>
                  <a:gs pos="0">
                    <a:schemeClr val="accent1">
                      <a:alpha val="0"/>
                    </a:schemeClr>
                  </a:gs>
                  <a:gs pos="42000">
                    <a:schemeClr val="accent1">
                      <a:lumMod val="75000"/>
                      <a:alpha val="49000"/>
                    </a:schemeClr>
                  </a:gs>
                  <a:gs pos="70000">
                    <a:schemeClr val="accent1">
                      <a:lumMod val="75000"/>
                      <a:alpha val="51000"/>
                    </a:schemeClr>
                  </a:gs>
                  <a:gs pos="99000">
                    <a:schemeClr val="accent1">
                      <a:alpha val="91000"/>
                    </a:schemeClr>
                  </a:gs>
                </a:gsLst>
                <a:lin ang="16200000" scaled="0"/>
              </a:gradFill>
              <a:ln>
                <a:gradFill>
                  <a:gsLst>
                    <a:gs pos="0">
                      <a:schemeClr val="accent1">
                        <a:tint val="66000"/>
                        <a:satMod val="160000"/>
                        <a:alpha val="0"/>
                      </a:schemeClr>
                    </a:gs>
                    <a:gs pos="50000">
                      <a:schemeClr val="accent1">
                        <a:tint val="44500"/>
                        <a:satMod val="160000"/>
                        <a:alpha val="52000"/>
                      </a:schemeClr>
                    </a:gs>
                    <a:gs pos="100000">
                      <a:schemeClr val="accent1">
                        <a:tint val="23500"/>
                        <a:satMod val="160000"/>
                      </a:schemeClr>
                    </a:gs>
                  </a:gsLst>
                  <a:lin ang="16200000" scaled="0"/>
                </a:gradFill>
                <a:headEnd type="none" w="med" len="med"/>
                <a:tailEnd type="none" w="med" len="med"/>
              </a:ln>
              <a:effectLst>
                <a:outerShdw blurRad="330200" dist="38100" dir="10800000" algn="r" rotWithShape="0">
                  <a:schemeClr val="accent1">
                    <a:lumMod val="50000"/>
                    <a:alpha val="29000"/>
                  </a:schemeClr>
                </a:outerShdw>
              </a:effectLst>
              <a:scene3d>
                <a:camera prst="orthographicFront" fov="0">
                  <a:rot lat="0" lon="0" rev="0"/>
                </a:camera>
                <a:lightRig rig="glow" dir="t">
                  <a:rot lat="0" lon="0" rev="6360000"/>
                </a:lightRig>
              </a:scene3d>
              <a:sp3d prstMaterial="flat">
                <a:contourClr>
                  <a:schemeClr val="accent1">
                    <a:satMod val="300000"/>
                  </a:schemeClr>
                </a:contourClr>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defRPr/>
                </a:pPr>
                <a:endParaRPr lang="en-US" sz="2300" dirty="0">
                  <a:solidFill>
                    <a:schemeClr val="tx1"/>
                  </a:solidFill>
                  <a:effectLst>
                    <a:outerShdw blurRad="38100" dist="38100" dir="2700000" algn="tl">
                      <a:srgbClr val="000000">
                        <a:alpha val="43137"/>
                      </a:srgbClr>
                    </a:outerShdw>
                  </a:effectLst>
                  <a:latin typeface="Segoe" pitchFamily="34" charset="0"/>
                </a:endParaRPr>
              </a:p>
            </p:txBody>
          </p:sp>
        </p:grpSp>
        <p:pic>
          <p:nvPicPr>
            <p:cNvPr id="32" name="Picture 2" descr="C:\Work\Katmai Marketing\PAG_icon library\PAG_icon library\SQL sm.png"/>
            <p:cNvPicPr>
              <a:picLocks noChangeAspect="1" noChangeArrowheads="1"/>
            </p:cNvPicPr>
            <p:nvPr/>
          </p:nvPicPr>
          <p:blipFill>
            <a:blip r:embed="rId6"/>
            <a:srcRect/>
            <a:stretch>
              <a:fillRect/>
            </a:stretch>
          </p:blipFill>
          <p:spPr bwMode="auto">
            <a:xfrm>
              <a:off x="5275536" y="4887820"/>
              <a:ext cx="420196" cy="617538"/>
            </a:xfrm>
            <a:prstGeom prst="rect">
              <a:avLst/>
            </a:prstGeom>
            <a:noFill/>
            <a:ln w="9525">
              <a:noFill/>
              <a:miter lim="800000"/>
              <a:headEnd/>
              <a:tailEnd/>
            </a:ln>
          </p:spPr>
        </p:pic>
        <p:pic>
          <p:nvPicPr>
            <p:cNvPr id="33" name="Picture 2" descr="C:\Work\Katmai Marketing\PAG_icon library\PAG_icon library\SQL sm.png"/>
            <p:cNvPicPr>
              <a:picLocks noChangeAspect="1" noChangeArrowheads="1"/>
            </p:cNvPicPr>
            <p:nvPr/>
          </p:nvPicPr>
          <p:blipFill>
            <a:blip r:embed="rId6"/>
            <a:srcRect/>
            <a:stretch>
              <a:fillRect/>
            </a:stretch>
          </p:blipFill>
          <p:spPr bwMode="auto">
            <a:xfrm>
              <a:off x="5656781" y="4887820"/>
              <a:ext cx="420196" cy="617538"/>
            </a:xfrm>
            <a:prstGeom prst="rect">
              <a:avLst/>
            </a:prstGeom>
            <a:noFill/>
            <a:ln w="9525">
              <a:noFill/>
              <a:miter lim="800000"/>
              <a:headEnd/>
              <a:tailEnd/>
            </a:ln>
          </p:spPr>
        </p:pic>
        <p:pic>
          <p:nvPicPr>
            <p:cNvPr id="34" name="Picture 2" descr="C:\Work\Katmai Marketing\PAG_icon library\PAG_icon library\SQL sm.png"/>
            <p:cNvPicPr>
              <a:picLocks noChangeAspect="1" noChangeArrowheads="1"/>
            </p:cNvPicPr>
            <p:nvPr/>
          </p:nvPicPr>
          <p:blipFill>
            <a:blip r:embed="rId6"/>
            <a:srcRect/>
            <a:stretch>
              <a:fillRect/>
            </a:stretch>
          </p:blipFill>
          <p:spPr bwMode="auto">
            <a:xfrm>
              <a:off x="6038026" y="4887820"/>
              <a:ext cx="420196" cy="617538"/>
            </a:xfrm>
            <a:prstGeom prst="rect">
              <a:avLst/>
            </a:prstGeom>
            <a:noFill/>
            <a:ln w="9525">
              <a:noFill/>
              <a:miter lim="800000"/>
              <a:headEnd/>
              <a:tailEnd/>
            </a:ln>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10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dissolve">
                                      <p:cBhvr>
                                        <p:cTn id="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原則的執行模式</a:t>
            </a:r>
            <a:endParaRPr lang="zh-TW" altLang="en-US" dirty="0"/>
          </a:p>
        </p:txBody>
      </p:sp>
      <p:pic>
        <p:nvPicPr>
          <p:cNvPr id="4" name="Picture 12" descr="C:\Program Files\Microsoft Resource DVD Artwork\DVD_ART\Artwork_Imagery\HARDWARE_IMAGERY\Illustration - Misc Hardware\Windows Vista Illustration Icons\Server.png"/>
          <p:cNvPicPr>
            <a:picLocks noChangeAspect="1" noChangeArrowheads="1"/>
          </p:cNvPicPr>
          <p:nvPr/>
        </p:nvPicPr>
        <p:blipFill>
          <a:blip r:embed="rId3"/>
          <a:srcRect/>
          <a:stretch>
            <a:fillRect/>
          </a:stretch>
        </p:blipFill>
        <p:spPr bwMode="auto">
          <a:xfrm>
            <a:off x="7772400" y="228600"/>
            <a:ext cx="946150" cy="1295400"/>
          </a:xfrm>
          <a:prstGeom prst="rect">
            <a:avLst/>
          </a:prstGeom>
          <a:noFill/>
          <a:ln w="9525">
            <a:noFill/>
            <a:miter lim="800000"/>
            <a:headEnd/>
            <a:tailEnd/>
          </a:ln>
        </p:spPr>
      </p:pic>
      <p:pic>
        <p:nvPicPr>
          <p:cNvPr id="5" name="Picture 32" descr="policy rules"/>
          <p:cNvPicPr>
            <a:picLocks noChangeAspect="1" noChangeArrowheads="1"/>
          </p:cNvPicPr>
          <p:nvPr/>
        </p:nvPicPr>
        <p:blipFill>
          <a:blip r:embed="rId4"/>
          <a:srcRect/>
          <a:stretch>
            <a:fillRect/>
          </a:stretch>
        </p:blipFill>
        <p:spPr bwMode="auto">
          <a:xfrm>
            <a:off x="7696200" y="914400"/>
            <a:ext cx="461963" cy="403225"/>
          </a:xfrm>
          <a:prstGeom prst="rect">
            <a:avLst/>
          </a:prstGeom>
          <a:noFill/>
          <a:ln w="9525">
            <a:noFill/>
            <a:miter lim="800000"/>
            <a:headEnd/>
            <a:tailEnd/>
          </a:ln>
        </p:spPr>
      </p:pic>
      <p:sp>
        <p:nvSpPr>
          <p:cNvPr id="6" name="Rounded Rectangle 29"/>
          <p:cNvSpPr/>
          <p:nvPr/>
        </p:nvSpPr>
        <p:spPr bwMode="auto">
          <a:xfrm>
            <a:off x="704057" y="2033242"/>
            <a:ext cx="7729536" cy="685800"/>
          </a:xfrm>
          <a:prstGeom prst="roundRect">
            <a:avLst>
              <a:gd name="adj" fmla="val 7553"/>
            </a:avLst>
          </a:prstGeom>
          <a:gradFill>
            <a:gsLst>
              <a:gs pos="0">
                <a:schemeClr val="bg1">
                  <a:alpha val="0"/>
                </a:schemeClr>
              </a:gs>
              <a:gs pos="42000">
                <a:schemeClr val="bg1">
                  <a:alpha val="16000"/>
                </a:schemeClr>
              </a:gs>
              <a:gs pos="70000">
                <a:schemeClr val="bg1">
                  <a:alpha val="26000"/>
                </a:schemeClr>
              </a:gs>
              <a:gs pos="99000">
                <a:schemeClr val="bg1"/>
              </a:gs>
            </a:gsLst>
            <a:lin ang="16200000" scaled="0"/>
          </a:gradFill>
          <a:ln>
            <a:gradFill>
              <a:gsLst>
                <a:gs pos="0">
                  <a:schemeClr val="accent1">
                    <a:tint val="66000"/>
                    <a:satMod val="160000"/>
                    <a:alpha val="0"/>
                  </a:schemeClr>
                </a:gs>
                <a:gs pos="50000">
                  <a:schemeClr val="accent1">
                    <a:tint val="44500"/>
                    <a:satMod val="160000"/>
                    <a:alpha val="52000"/>
                  </a:schemeClr>
                </a:gs>
                <a:gs pos="100000">
                  <a:schemeClr val="accent1">
                    <a:tint val="23500"/>
                    <a:satMod val="160000"/>
                  </a:schemeClr>
                </a:gs>
              </a:gsLst>
              <a:lin ang="16200000" scaled="0"/>
            </a:gradFill>
            <a:headEnd type="none" w="med" len="med"/>
            <a:tailEnd type="none" w="med" len="med"/>
          </a:ln>
          <a:effectLst>
            <a:outerShdw blurRad="330200" dist="38100" dir="10800000" algn="r" rotWithShape="0">
              <a:schemeClr val="accent1">
                <a:lumMod val="50000"/>
                <a:alpha val="29000"/>
              </a:schemeClr>
            </a:outerShdw>
          </a:effectLst>
          <a:scene3d>
            <a:camera prst="orthographicFront" fov="0">
              <a:rot lat="0" lon="0" rev="0"/>
            </a:camera>
            <a:lightRig rig="glow" dir="t">
              <a:rot lat="0" lon="0" rev="6360000"/>
            </a:lightRig>
          </a:scene3d>
          <a:sp3d prstMaterial="flat">
            <a:contourClr>
              <a:schemeClr val="accent1">
                <a:satMod val="300000"/>
              </a:schemeClr>
            </a:contourClr>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defRPr/>
            </a:pPr>
            <a:endParaRPr lang="en-US" sz="2300" dirty="0">
              <a:solidFill>
                <a:schemeClr val="tx1"/>
              </a:solidFill>
              <a:effectLst>
                <a:outerShdw blurRad="38100" dist="38100" dir="2700000" algn="tl">
                  <a:srgbClr val="000000">
                    <a:alpha val="43137"/>
                  </a:srgbClr>
                </a:outerShdw>
              </a:effectLst>
              <a:latin typeface="Segoe" pitchFamily="34" charset="0"/>
            </a:endParaRPr>
          </a:p>
        </p:txBody>
      </p:sp>
      <p:sp>
        <p:nvSpPr>
          <p:cNvPr id="7" name="Rounded Rectangle 34"/>
          <p:cNvSpPr/>
          <p:nvPr/>
        </p:nvSpPr>
        <p:spPr bwMode="auto">
          <a:xfrm>
            <a:off x="704057" y="3100041"/>
            <a:ext cx="7729536" cy="685800"/>
          </a:xfrm>
          <a:prstGeom prst="roundRect">
            <a:avLst>
              <a:gd name="adj" fmla="val 7553"/>
            </a:avLst>
          </a:prstGeom>
          <a:gradFill>
            <a:gsLst>
              <a:gs pos="0">
                <a:schemeClr val="bg1">
                  <a:alpha val="0"/>
                </a:schemeClr>
              </a:gs>
              <a:gs pos="42000">
                <a:schemeClr val="bg1">
                  <a:alpha val="16000"/>
                </a:schemeClr>
              </a:gs>
              <a:gs pos="70000">
                <a:schemeClr val="bg1">
                  <a:alpha val="26000"/>
                </a:schemeClr>
              </a:gs>
              <a:gs pos="99000">
                <a:schemeClr val="bg1"/>
              </a:gs>
            </a:gsLst>
            <a:lin ang="16200000" scaled="0"/>
          </a:gradFill>
          <a:ln>
            <a:gradFill>
              <a:gsLst>
                <a:gs pos="0">
                  <a:schemeClr val="accent1">
                    <a:tint val="66000"/>
                    <a:satMod val="160000"/>
                    <a:alpha val="0"/>
                  </a:schemeClr>
                </a:gs>
                <a:gs pos="50000">
                  <a:schemeClr val="accent1">
                    <a:tint val="44500"/>
                    <a:satMod val="160000"/>
                    <a:alpha val="52000"/>
                  </a:schemeClr>
                </a:gs>
                <a:gs pos="100000">
                  <a:schemeClr val="accent1">
                    <a:tint val="23500"/>
                    <a:satMod val="160000"/>
                  </a:schemeClr>
                </a:gs>
              </a:gsLst>
              <a:lin ang="16200000" scaled="0"/>
            </a:gradFill>
            <a:headEnd type="none" w="med" len="med"/>
            <a:tailEnd type="none" w="med" len="med"/>
          </a:ln>
          <a:effectLst>
            <a:outerShdw blurRad="330200" dist="38100" dir="10800000" algn="r" rotWithShape="0">
              <a:schemeClr val="accent1">
                <a:lumMod val="50000"/>
                <a:alpha val="29000"/>
              </a:schemeClr>
            </a:outerShdw>
          </a:effectLst>
          <a:scene3d>
            <a:camera prst="orthographicFront" fov="0">
              <a:rot lat="0" lon="0" rev="0"/>
            </a:camera>
            <a:lightRig rig="glow" dir="t">
              <a:rot lat="0" lon="0" rev="6360000"/>
            </a:lightRig>
          </a:scene3d>
          <a:sp3d prstMaterial="flat">
            <a:contourClr>
              <a:schemeClr val="accent1">
                <a:satMod val="300000"/>
              </a:schemeClr>
            </a:contourClr>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defRPr/>
            </a:pPr>
            <a:endParaRPr lang="en-US" sz="2300" dirty="0">
              <a:solidFill>
                <a:schemeClr val="tx1"/>
              </a:solidFill>
              <a:effectLst>
                <a:outerShdw blurRad="38100" dist="38100" dir="2700000" algn="tl">
                  <a:srgbClr val="000000">
                    <a:alpha val="43137"/>
                  </a:srgbClr>
                </a:outerShdw>
              </a:effectLst>
              <a:latin typeface="Segoe" pitchFamily="34" charset="0"/>
            </a:endParaRPr>
          </a:p>
        </p:txBody>
      </p:sp>
      <p:sp>
        <p:nvSpPr>
          <p:cNvPr id="8" name="Rounded Rectangle 35"/>
          <p:cNvSpPr/>
          <p:nvPr/>
        </p:nvSpPr>
        <p:spPr bwMode="auto">
          <a:xfrm>
            <a:off x="704057" y="4166841"/>
            <a:ext cx="7729536" cy="685800"/>
          </a:xfrm>
          <a:prstGeom prst="roundRect">
            <a:avLst>
              <a:gd name="adj" fmla="val 7553"/>
            </a:avLst>
          </a:prstGeom>
          <a:gradFill>
            <a:gsLst>
              <a:gs pos="0">
                <a:schemeClr val="bg1">
                  <a:alpha val="0"/>
                </a:schemeClr>
              </a:gs>
              <a:gs pos="42000">
                <a:schemeClr val="bg1">
                  <a:alpha val="16000"/>
                </a:schemeClr>
              </a:gs>
              <a:gs pos="70000">
                <a:schemeClr val="bg1">
                  <a:alpha val="26000"/>
                </a:schemeClr>
              </a:gs>
              <a:gs pos="99000">
                <a:schemeClr val="bg1"/>
              </a:gs>
            </a:gsLst>
            <a:lin ang="16200000" scaled="0"/>
          </a:gradFill>
          <a:ln>
            <a:gradFill>
              <a:gsLst>
                <a:gs pos="0">
                  <a:schemeClr val="accent1">
                    <a:tint val="66000"/>
                    <a:satMod val="160000"/>
                    <a:alpha val="0"/>
                  </a:schemeClr>
                </a:gs>
                <a:gs pos="50000">
                  <a:schemeClr val="accent1">
                    <a:tint val="44500"/>
                    <a:satMod val="160000"/>
                    <a:alpha val="52000"/>
                  </a:schemeClr>
                </a:gs>
                <a:gs pos="100000">
                  <a:schemeClr val="accent1">
                    <a:tint val="23500"/>
                    <a:satMod val="160000"/>
                  </a:schemeClr>
                </a:gs>
              </a:gsLst>
              <a:lin ang="16200000" scaled="0"/>
            </a:gradFill>
            <a:headEnd type="none" w="med" len="med"/>
            <a:tailEnd type="none" w="med" len="med"/>
          </a:ln>
          <a:effectLst>
            <a:outerShdw blurRad="330200" dist="38100" dir="10800000" algn="r" rotWithShape="0">
              <a:schemeClr val="accent1">
                <a:lumMod val="50000"/>
                <a:alpha val="29000"/>
              </a:schemeClr>
            </a:outerShdw>
          </a:effectLst>
          <a:scene3d>
            <a:camera prst="orthographicFront" fov="0">
              <a:rot lat="0" lon="0" rev="0"/>
            </a:camera>
            <a:lightRig rig="glow" dir="t">
              <a:rot lat="0" lon="0" rev="6360000"/>
            </a:lightRig>
          </a:scene3d>
          <a:sp3d prstMaterial="flat">
            <a:contourClr>
              <a:schemeClr val="accent1">
                <a:satMod val="300000"/>
              </a:schemeClr>
            </a:contourClr>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defRPr/>
            </a:pPr>
            <a:endParaRPr lang="en-US" sz="2300" dirty="0">
              <a:solidFill>
                <a:schemeClr val="tx1"/>
              </a:solidFill>
              <a:effectLst>
                <a:outerShdw blurRad="38100" dist="38100" dir="2700000" algn="tl">
                  <a:srgbClr val="000000">
                    <a:alpha val="43137"/>
                  </a:srgbClr>
                </a:outerShdw>
              </a:effectLst>
              <a:latin typeface="Segoe" pitchFamily="34" charset="0"/>
            </a:endParaRPr>
          </a:p>
        </p:txBody>
      </p:sp>
      <p:sp>
        <p:nvSpPr>
          <p:cNvPr id="9" name="Rounded Rectangle 36"/>
          <p:cNvSpPr/>
          <p:nvPr/>
        </p:nvSpPr>
        <p:spPr bwMode="auto">
          <a:xfrm>
            <a:off x="704057" y="5233641"/>
            <a:ext cx="7729536" cy="685800"/>
          </a:xfrm>
          <a:prstGeom prst="roundRect">
            <a:avLst>
              <a:gd name="adj" fmla="val 7553"/>
            </a:avLst>
          </a:prstGeom>
          <a:gradFill>
            <a:gsLst>
              <a:gs pos="0">
                <a:schemeClr val="bg1">
                  <a:alpha val="0"/>
                </a:schemeClr>
              </a:gs>
              <a:gs pos="42000">
                <a:schemeClr val="bg1">
                  <a:alpha val="16000"/>
                </a:schemeClr>
              </a:gs>
              <a:gs pos="70000">
                <a:schemeClr val="bg1">
                  <a:alpha val="26000"/>
                </a:schemeClr>
              </a:gs>
              <a:gs pos="99000">
                <a:schemeClr val="bg1"/>
              </a:gs>
            </a:gsLst>
            <a:lin ang="16200000" scaled="0"/>
          </a:gradFill>
          <a:ln>
            <a:gradFill>
              <a:gsLst>
                <a:gs pos="0">
                  <a:schemeClr val="accent1">
                    <a:tint val="66000"/>
                    <a:satMod val="160000"/>
                    <a:alpha val="0"/>
                  </a:schemeClr>
                </a:gs>
                <a:gs pos="50000">
                  <a:schemeClr val="accent1">
                    <a:tint val="44500"/>
                    <a:satMod val="160000"/>
                    <a:alpha val="52000"/>
                  </a:schemeClr>
                </a:gs>
                <a:gs pos="100000">
                  <a:schemeClr val="accent1">
                    <a:tint val="23500"/>
                    <a:satMod val="160000"/>
                  </a:schemeClr>
                </a:gs>
              </a:gsLst>
              <a:lin ang="16200000" scaled="0"/>
            </a:gradFill>
            <a:headEnd type="none" w="med" len="med"/>
            <a:tailEnd type="none" w="med" len="med"/>
          </a:ln>
          <a:effectLst>
            <a:outerShdw blurRad="330200" dist="38100" dir="10800000" algn="r" rotWithShape="0">
              <a:schemeClr val="accent1">
                <a:lumMod val="50000"/>
                <a:alpha val="29000"/>
              </a:schemeClr>
            </a:outerShdw>
          </a:effectLst>
          <a:scene3d>
            <a:camera prst="orthographicFront" fov="0">
              <a:rot lat="0" lon="0" rev="0"/>
            </a:camera>
            <a:lightRig rig="glow" dir="t">
              <a:rot lat="0" lon="0" rev="6360000"/>
            </a:lightRig>
          </a:scene3d>
          <a:sp3d prstMaterial="flat">
            <a:contourClr>
              <a:schemeClr val="accent1">
                <a:satMod val="300000"/>
              </a:schemeClr>
            </a:contourClr>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defRPr/>
            </a:pPr>
            <a:endParaRPr lang="en-US" sz="2300" dirty="0">
              <a:solidFill>
                <a:schemeClr val="tx1"/>
              </a:solidFill>
              <a:effectLst>
                <a:outerShdw blurRad="38100" dist="38100" dir="2700000" algn="tl">
                  <a:srgbClr val="000000">
                    <a:alpha val="43137"/>
                  </a:srgbClr>
                </a:outerShdw>
              </a:effectLst>
              <a:latin typeface="Segoe" pitchFamily="34" charset="0"/>
            </a:endParaRPr>
          </a:p>
        </p:txBody>
      </p:sp>
      <p:sp>
        <p:nvSpPr>
          <p:cNvPr id="10" name="Rectangle 28"/>
          <p:cNvSpPr/>
          <p:nvPr/>
        </p:nvSpPr>
        <p:spPr>
          <a:xfrm>
            <a:off x="747010" y="2010924"/>
            <a:ext cx="7848600" cy="749700"/>
          </a:xfrm>
          <a:prstGeom prst="rect">
            <a:avLst/>
          </a:prstGeom>
          <a:scene3d>
            <a:camera prst="orthographicFront"/>
            <a:lightRig rig="flat" dir="t"/>
          </a:scene3d>
          <a:sp3d z="1905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9139" tIns="354076" rIns="609139" bIns="120904" numCol="1" spcCol="1270" anchor="t" anchorCtr="0">
            <a:noAutofit/>
          </a:bodyPr>
          <a:lstStyle/>
          <a:p>
            <a:pPr marL="228600" lvl="1" indent="-228600" defTabSz="912813">
              <a:lnSpc>
                <a:spcPct val="90000"/>
              </a:lnSpc>
              <a:spcBef>
                <a:spcPct val="20000"/>
              </a:spcBef>
              <a:buClr>
                <a:schemeClr val="tx2"/>
              </a:buClr>
              <a:buSzPct val="80000"/>
              <a:buBlip>
                <a:blip r:embed="rId5"/>
              </a:buBlip>
              <a:defRPr/>
            </a:pPr>
            <a:r>
              <a:rPr lang="zh-TW" altLang="en-US" sz="1600" dirty="0" smtClean="0">
                <a:solidFill>
                  <a:schemeClr val="tx1"/>
                </a:solidFill>
                <a:effectLst>
                  <a:outerShdw blurRad="38100" dist="38100" dir="2700000" algn="tl">
                    <a:srgbClr val="000000">
                      <a:alpha val="43137"/>
                    </a:srgbClr>
                  </a:outerShdw>
                </a:effectLst>
                <a:latin typeface="Arial" pitchFamily="34" charset="0"/>
                <a:ea typeface="微軟正黑體" pitchFamily="34" charset="-120"/>
              </a:rPr>
              <a:t>使用者依需求自行評估原則</a:t>
            </a:r>
            <a:endParaRPr lang="en-GB" sz="1600" dirty="0">
              <a:solidFill>
                <a:schemeClr val="tx1"/>
              </a:solidFill>
              <a:effectLst>
                <a:outerShdw blurRad="38100" dist="38100" dir="2700000" algn="tl">
                  <a:srgbClr val="000000">
                    <a:alpha val="43137"/>
                  </a:srgbClr>
                </a:outerShdw>
              </a:effectLst>
              <a:latin typeface="Arial" pitchFamily="34" charset="0"/>
              <a:ea typeface="微軟正黑體" pitchFamily="34" charset="-120"/>
            </a:endParaRPr>
          </a:p>
        </p:txBody>
      </p:sp>
      <p:grpSp>
        <p:nvGrpSpPr>
          <p:cNvPr id="11" name="Group 6"/>
          <p:cNvGrpSpPr/>
          <p:nvPr/>
        </p:nvGrpSpPr>
        <p:grpSpPr>
          <a:xfrm>
            <a:off x="1040130" y="1760001"/>
            <a:ext cx="5494020" cy="501840"/>
            <a:chOff x="392430" y="604836"/>
            <a:chExt cx="5494020" cy="501840"/>
          </a:xfrm>
          <a:solidFill>
            <a:srgbClr val="0070C0"/>
          </a:solidFill>
          <a:scene3d>
            <a:camera prst="orthographicFront"/>
            <a:lightRig rig="flat" dir="t"/>
          </a:scene3d>
        </p:grpSpPr>
        <p:sp>
          <p:nvSpPr>
            <p:cNvPr id="12" name="Rounded Rectangle 25"/>
            <p:cNvSpPr/>
            <p:nvPr/>
          </p:nvSpPr>
          <p:spPr>
            <a:xfrm>
              <a:off x="392430" y="604836"/>
              <a:ext cx="5494020" cy="501840"/>
            </a:xfrm>
            <a:prstGeom prst="roundRect">
              <a:avLst/>
            </a:prstGeom>
            <a:grpFill/>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3" name="Rounded Rectangle 6"/>
            <p:cNvSpPr/>
            <p:nvPr/>
          </p:nvSpPr>
          <p:spPr>
            <a:xfrm>
              <a:off x="416928" y="629334"/>
              <a:ext cx="5445024" cy="452844"/>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207661" tIns="0" rIns="207661" bIns="0" numCol="1" spcCol="1270" anchor="ctr" anchorCtr="0">
              <a:noAutofit/>
            </a:bodyPr>
            <a:lstStyle/>
            <a:p>
              <a:pPr lvl="0" defTabSz="755650">
                <a:lnSpc>
                  <a:spcPct val="90000"/>
                </a:lnSpc>
                <a:spcAft>
                  <a:spcPct val="35000"/>
                </a:spcAft>
              </a:pPr>
              <a:r>
                <a:rPr lang="zh-TW" altLang="en-US" sz="2400" dirty="0" smtClean="0">
                  <a:solidFill>
                    <a:schemeClr val="tx1"/>
                  </a:solidFill>
                  <a:effectLst>
                    <a:outerShdw blurRad="38100" dist="38100" dir="2700000" algn="tl">
                      <a:srgbClr val="000000">
                        <a:alpha val="43137"/>
                      </a:srgbClr>
                    </a:outerShdw>
                  </a:effectLst>
                  <a:ea typeface="微軟正黑體" pitchFamily="34" charset="-120"/>
                </a:rPr>
                <a:t>視需要</a:t>
              </a:r>
              <a:endParaRPr lang="en-GB" sz="2400" kern="1200" dirty="0">
                <a:solidFill>
                  <a:schemeClr val="tx1"/>
                </a:solidFill>
                <a:effectLst>
                  <a:outerShdw blurRad="38100" dist="38100" dir="2700000" algn="tl">
                    <a:srgbClr val="000000">
                      <a:alpha val="43137"/>
                    </a:srgbClr>
                  </a:outerShdw>
                </a:effectLst>
                <a:ea typeface="微軟正黑體" pitchFamily="34" charset="-120"/>
              </a:endParaRPr>
            </a:p>
          </p:txBody>
        </p:sp>
      </p:grpSp>
      <p:sp>
        <p:nvSpPr>
          <p:cNvPr id="14" name="Rectangle 24"/>
          <p:cNvSpPr/>
          <p:nvPr/>
        </p:nvSpPr>
        <p:spPr>
          <a:xfrm>
            <a:off x="747010" y="3103344"/>
            <a:ext cx="7971540" cy="749700"/>
          </a:xfrm>
          <a:prstGeom prst="rect">
            <a:avLst/>
          </a:prstGeom>
          <a:scene3d>
            <a:camera prst="orthographicFront"/>
            <a:lightRig rig="flat" dir="t"/>
          </a:scene3d>
          <a:sp3d z="1905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9139" tIns="354076" rIns="609139" bIns="120904" numCol="1" spcCol="1270" anchor="t" anchorCtr="0">
            <a:noAutofit/>
          </a:bodyPr>
          <a:lstStyle/>
          <a:p>
            <a:pPr marL="228600" lvl="1" indent="-228600" defTabSz="912813">
              <a:lnSpc>
                <a:spcPct val="90000"/>
              </a:lnSpc>
              <a:spcBef>
                <a:spcPct val="20000"/>
              </a:spcBef>
              <a:buClr>
                <a:schemeClr val="tx2"/>
              </a:buClr>
              <a:buSzPct val="80000"/>
              <a:buBlip>
                <a:blip r:embed="rId5"/>
              </a:buBlip>
              <a:defRPr/>
            </a:pPr>
            <a:r>
              <a:rPr lang="zh-TW" altLang="en-US" sz="1600" dirty="0" smtClean="0">
                <a:solidFill>
                  <a:schemeClr val="tx1"/>
                </a:solidFill>
                <a:effectLst>
                  <a:outerShdw blurRad="38100" dist="38100" dir="2700000" algn="tl">
                    <a:srgbClr val="000000">
                      <a:alpha val="43137"/>
                    </a:srgbClr>
                  </a:outerShdw>
                </a:effectLst>
                <a:latin typeface="Arial" pitchFamily="34" charset="0"/>
                <a:ea typeface="微軟正黑體" pitchFamily="34" charset="-120"/>
              </a:rPr>
              <a:t>使用 </a:t>
            </a:r>
            <a:r>
              <a:rPr lang="en-US" altLang="zh-TW" sz="1600" dirty="0" smtClean="0">
                <a:solidFill>
                  <a:schemeClr val="tx1"/>
                </a:solidFill>
                <a:effectLst>
                  <a:outerShdw blurRad="38100" dist="38100" dir="2700000" algn="tl">
                    <a:srgbClr val="000000">
                      <a:alpha val="43137"/>
                    </a:srgbClr>
                  </a:outerShdw>
                </a:effectLst>
                <a:latin typeface="Arial" pitchFamily="34" charset="0"/>
                <a:ea typeface="微軟正黑體" pitchFamily="34" charset="-120"/>
              </a:rPr>
              <a:t>SQL Server Agent </a:t>
            </a:r>
            <a:r>
              <a:rPr lang="zh-TW" altLang="en-US" sz="1600" dirty="0" smtClean="0">
                <a:solidFill>
                  <a:schemeClr val="tx1"/>
                </a:solidFill>
                <a:effectLst>
                  <a:outerShdw blurRad="38100" dist="38100" dir="2700000" algn="tl">
                    <a:srgbClr val="000000">
                      <a:alpha val="43137"/>
                    </a:srgbClr>
                  </a:outerShdw>
                </a:effectLst>
                <a:latin typeface="Arial" pitchFamily="34" charset="0"/>
                <a:ea typeface="微軟正黑體" pitchFamily="34" charset="-120"/>
              </a:rPr>
              <a:t>作業來定期評估原則。此模式會記錄原則違規。</a:t>
            </a:r>
            <a:endParaRPr lang="en-GB" altLang="en-US" sz="1600" dirty="0">
              <a:solidFill>
                <a:schemeClr val="tx1"/>
              </a:solidFill>
              <a:effectLst>
                <a:outerShdw blurRad="38100" dist="38100" dir="2700000" algn="tl">
                  <a:srgbClr val="000000">
                    <a:alpha val="43137"/>
                  </a:srgbClr>
                </a:outerShdw>
              </a:effectLst>
              <a:latin typeface="Arial" pitchFamily="34" charset="0"/>
              <a:ea typeface="微軟正黑體" pitchFamily="34" charset="-120"/>
            </a:endParaRPr>
          </a:p>
        </p:txBody>
      </p:sp>
      <p:grpSp>
        <p:nvGrpSpPr>
          <p:cNvPr id="15" name="Group 8"/>
          <p:cNvGrpSpPr/>
          <p:nvPr/>
        </p:nvGrpSpPr>
        <p:grpSpPr>
          <a:xfrm>
            <a:off x="1040130" y="2852421"/>
            <a:ext cx="5494020" cy="501840"/>
            <a:chOff x="392430" y="1697256"/>
            <a:chExt cx="5494020" cy="501840"/>
          </a:xfrm>
          <a:solidFill>
            <a:srgbClr val="0070C0"/>
          </a:solidFill>
          <a:scene3d>
            <a:camera prst="orthographicFront"/>
            <a:lightRig rig="flat" dir="t"/>
          </a:scene3d>
        </p:grpSpPr>
        <p:sp>
          <p:nvSpPr>
            <p:cNvPr id="16" name="Rounded Rectangle 21"/>
            <p:cNvSpPr/>
            <p:nvPr/>
          </p:nvSpPr>
          <p:spPr>
            <a:xfrm>
              <a:off x="392430" y="1697256"/>
              <a:ext cx="5494020" cy="501840"/>
            </a:xfrm>
            <a:prstGeom prst="roundRect">
              <a:avLst/>
            </a:prstGeom>
            <a:grpFill/>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7" name="Rounded Rectangle 10"/>
            <p:cNvSpPr/>
            <p:nvPr/>
          </p:nvSpPr>
          <p:spPr>
            <a:xfrm>
              <a:off x="416928" y="1721754"/>
              <a:ext cx="5445024" cy="452844"/>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207661" tIns="0" rIns="207661" bIns="0" numCol="1" spcCol="1270" anchor="ctr" anchorCtr="0">
              <a:noAutofit/>
            </a:bodyPr>
            <a:lstStyle/>
            <a:p>
              <a:pPr defTabSz="755650">
                <a:lnSpc>
                  <a:spcPct val="90000"/>
                </a:lnSpc>
                <a:spcAft>
                  <a:spcPct val="35000"/>
                </a:spcAft>
              </a:pPr>
              <a:r>
                <a:rPr lang="zh-TW" altLang="en-US" sz="2400" dirty="0" smtClean="0">
                  <a:solidFill>
                    <a:schemeClr val="tx1"/>
                  </a:solidFill>
                  <a:effectLst>
                    <a:outerShdw blurRad="38100" dist="38100" dir="2700000" algn="tl">
                      <a:srgbClr val="000000">
                        <a:alpha val="43137"/>
                      </a:srgbClr>
                    </a:outerShdw>
                  </a:effectLst>
                  <a:ea typeface="微軟正黑體" pitchFamily="34" charset="-120"/>
                </a:rPr>
                <a:t>按排程時間</a:t>
              </a:r>
              <a:endParaRPr lang="en-GB" altLang="en-US" sz="2400" dirty="0">
                <a:solidFill>
                  <a:schemeClr val="tx1"/>
                </a:solidFill>
                <a:effectLst>
                  <a:outerShdw blurRad="38100" dist="38100" dir="2700000" algn="tl">
                    <a:srgbClr val="000000">
                      <a:alpha val="43137"/>
                    </a:srgbClr>
                  </a:outerShdw>
                </a:effectLst>
                <a:ea typeface="微軟正黑體" pitchFamily="34" charset="-120"/>
              </a:endParaRPr>
            </a:p>
          </p:txBody>
        </p:sp>
      </p:grpSp>
      <p:sp>
        <p:nvSpPr>
          <p:cNvPr id="18" name="Rectangle 20"/>
          <p:cNvSpPr/>
          <p:nvPr/>
        </p:nvSpPr>
        <p:spPr>
          <a:xfrm>
            <a:off x="747010" y="4195764"/>
            <a:ext cx="7848600" cy="749700"/>
          </a:xfrm>
          <a:prstGeom prst="rect">
            <a:avLst/>
          </a:prstGeom>
          <a:scene3d>
            <a:camera prst="orthographicFront"/>
            <a:lightRig rig="flat" dir="t"/>
          </a:scene3d>
          <a:sp3d z="1905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9139" tIns="354076" rIns="609139" bIns="120904" numCol="1" spcCol="1270" anchor="t" anchorCtr="0">
            <a:noAutofit/>
          </a:bodyPr>
          <a:lstStyle/>
          <a:p>
            <a:pPr marL="228600" lvl="1" indent="-228600" defTabSz="912813">
              <a:lnSpc>
                <a:spcPct val="90000"/>
              </a:lnSpc>
              <a:spcBef>
                <a:spcPct val="20000"/>
              </a:spcBef>
              <a:buClr>
                <a:schemeClr val="tx2"/>
              </a:buClr>
              <a:buSzPct val="80000"/>
              <a:buBlip>
                <a:blip r:embed="rId5"/>
              </a:buBlip>
              <a:defRPr/>
            </a:pPr>
            <a:r>
              <a:rPr lang="zh-TW" altLang="en-US" sz="1600" dirty="0" smtClean="0">
                <a:solidFill>
                  <a:schemeClr val="tx1"/>
                </a:solidFill>
                <a:effectLst>
                  <a:outerShdw blurRad="38100" dist="38100" dir="2700000" algn="tl">
                    <a:srgbClr val="000000">
                      <a:alpha val="43137"/>
                    </a:srgbClr>
                  </a:outerShdw>
                </a:effectLst>
                <a:latin typeface="Arial" pitchFamily="34" charset="0"/>
                <a:ea typeface="微軟正黑體" pitchFamily="34" charset="-120"/>
              </a:rPr>
              <a:t>使用 </a:t>
            </a:r>
            <a:r>
              <a:rPr lang="en-US" altLang="zh-TW" sz="1600" dirty="0" smtClean="0">
                <a:solidFill>
                  <a:schemeClr val="tx1"/>
                </a:solidFill>
                <a:effectLst>
                  <a:outerShdw blurRad="38100" dist="38100" dir="2700000" algn="tl">
                    <a:srgbClr val="000000">
                      <a:alpha val="43137"/>
                    </a:srgbClr>
                  </a:outerShdw>
                </a:effectLst>
                <a:latin typeface="Arial" pitchFamily="34" charset="0"/>
                <a:ea typeface="微軟正黑體" pitchFamily="34" charset="-120"/>
              </a:rPr>
              <a:t>DDL </a:t>
            </a:r>
            <a:r>
              <a:rPr lang="zh-TW" altLang="en-US" sz="1600" dirty="0" smtClean="0">
                <a:solidFill>
                  <a:schemeClr val="tx1"/>
                </a:solidFill>
                <a:effectLst>
                  <a:outerShdw blurRad="38100" dist="38100" dir="2700000" algn="tl">
                    <a:srgbClr val="000000">
                      <a:alpha val="43137"/>
                    </a:srgbClr>
                  </a:outerShdw>
                </a:effectLst>
                <a:latin typeface="Arial" pitchFamily="34" charset="0"/>
                <a:ea typeface="微軟正黑體" pitchFamily="34" charset="-120"/>
              </a:rPr>
              <a:t>觸發程序來防止原則違規。</a:t>
            </a:r>
            <a:endParaRPr lang="en-GB" altLang="en-US" sz="1600" dirty="0">
              <a:solidFill>
                <a:schemeClr val="tx1"/>
              </a:solidFill>
              <a:effectLst>
                <a:outerShdw blurRad="38100" dist="38100" dir="2700000" algn="tl">
                  <a:srgbClr val="000000">
                    <a:alpha val="43137"/>
                  </a:srgbClr>
                </a:outerShdw>
              </a:effectLst>
              <a:latin typeface="Arial" pitchFamily="34" charset="0"/>
              <a:ea typeface="微軟正黑體" pitchFamily="34" charset="-120"/>
            </a:endParaRPr>
          </a:p>
        </p:txBody>
      </p:sp>
      <p:grpSp>
        <p:nvGrpSpPr>
          <p:cNvPr id="19" name="Group 10"/>
          <p:cNvGrpSpPr/>
          <p:nvPr/>
        </p:nvGrpSpPr>
        <p:grpSpPr>
          <a:xfrm>
            <a:off x="1040130" y="3944841"/>
            <a:ext cx="5494020" cy="501840"/>
            <a:chOff x="392430" y="2789676"/>
            <a:chExt cx="5494020" cy="501840"/>
          </a:xfrm>
          <a:solidFill>
            <a:srgbClr val="0070C0"/>
          </a:solidFill>
          <a:scene3d>
            <a:camera prst="orthographicFront"/>
            <a:lightRig rig="flat" dir="t"/>
          </a:scene3d>
        </p:grpSpPr>
        <p:sp>
          <p:nvSpPr>
            <p:cNvPr id="20" name="Rounded Rectangle 17"/>
            <p:cNvSpPr/>
            <p:nvPr/>
          </p:nvSpPr>
          <p:spPr>
            <a:xfrm>
              <a:off x="392430" y="2789676"/>
              <a:ext cx="5494020" cy="501840"/>
            </a:xfrm>
            <a:prstGeom prst="roundRect">
              <a:avLst/>
            </a:prstGeom>
            <a:grpFill/>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21" name="Rounded Rectangle 14"/>
            <p:cNvSpPr/>
            <p:nvPr/>
          </p:nvSpPr>
          <p:spPr>
            <a:xfrm>
              <a:off x="416928" y="2814174"/>
              <a:ext cx="5445024" cy="452844"/>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207661" tIns="0" rIns="207661" bIns="0" numCol="1" spcCol="1270" anchor="ctr" anchorCtr="0">
              <a:noAutofit/>
            </a:bodyPr>
            <a:lstStyle/>
            <a:p>
              <a:pPr lvl="0" defTabSz="755650">
                <a:lnSpc>
                  <a:spcPct val="90000"/>
                </a:lnSpc>
                <a:spcAft>
                  <a:spcPct val="35000"/>
                </a:spcAft>
              </a:pPr>
              <a:r>
                <a:rPr lang="zh-TW" altLang="en-US" sz="2400" dirty="0" smtClean="0">
                  <a:solidFill>
                    <a:schemeClr val="tx1"/>
                  </a:solidFill>
                  <a:effectLst>
                    <a:outerShdw blurRad="38100" dist="38100" dir="2700000" algn="tl">
                      <a:srgbClr val="000000">
                        <a:alpha val="43137"/>
                      </a:srgbClr>
                    </a:outerShdw>
                  </a:effectLst>
                  <a:ea typeface="微軟正黑體" pitchFamily="34" charset="-120"/>
                </a:rPr>
                <a:t>變更時 </a:t>
              </a:r>
              <a:r>
                <a:rPr lang="en-US" altLang="zh-TW" sz="2400" dirty="0" smtClean="0">
                  <a:solidFill>
                    <a:schemeClr val="tx1"/>
                  </a:solidFill>
                  <a:effectLst>
                    <a:outerShdw blurRad="38100" dist="38100" dir="2700000" algn="tl">
                      <a:srgbClr val="000000">
                        <a:alpha val="43137"/>
                      </a:srgbClr>
                    </a:outerShdw>
                  </a:effectLst>
                  <a:ea typeface="微軟正黑體" pitchFamily="34" charset="-120"/>
                </a:rPr>
                <a:t>- </a:t>
              </a:r>
              <a:r>
                <a:rPr lang="zh-TW" altLang="en-US" sz="2400" dirty="0" smtClean="0">
                  <a:solidFill>
                    <a:schemeClr val="tx1"/>
                  </a:solidFill>
                  <a:effectLst>
                    <a:outerShdw blurRad="38100" dist="38100" dir="2700000" algn="tl">
                      <a:srgbClr val="000000">
                        <a:alpha val="43137"/>
                      </a:srgbClr>
                    </a:outerShdw>
                  </a:effectLst>
                  <a:ea typeface="微軟正黑體" pitchFamily="34" charset="-120"/>
                </a:rPr>
                <a:t>避免</a:t>
              </a:r>
              <a:endParaRPr lang="en-GB" altLang="en-US" sz="2400" dirty="0">
                <a:solidFill>
                  <a:schemeClr val="tx1"/>
                </a:solidFill>
                <a:effectLst>
                  <a:outerShdw blurRad="38100" dist="38100" dir="2700000" algn="tl">
                    <a:srgbClr val="000000">
                      <a:alpha val="43137"/>
                    </a:srgbClr>
                  </a:outerShdw>
                </a:effectLst>
                <a:ea typeface="微軟正黑體" pitchFamily="34" charset="-120"/>
              </a:endParaRPr>
            </a:p>
          </p:txBody>
        </p:sp>
      </p:grpSp>
      <p:sp>
        <p:nvSpPr>
          <p:cNvPr id="22" name="Rectangle 16"/>
          <p:cNvSpPr/>
          <p:nvPr/>
        </p:nvSpPr>
        <p:spPr>
          <a:xfrm>
            <a:off x="747010" y="5249505"/>
            <a:ext cx="7848600" cy="749700"/>
          </a:xfrm>
          <a:prstGeom prst="rect">
            <a:avLst/>
          </a:prstGeom>
          <a:scene3d>
            <a:camera prst="orthographicFront"/>
            <a:lightRig rig="flat" dir="t"/>
          </a:scene3d>
          <a:sp3d z="1905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9139" tIns="354076" rIns="609139" bIns="120904" numCol="1" spcCol="1270" anchor="t" anchorCtr="0">
            <a:noAutofit/>
          </a:bodyPr>
          <a:lstStyle/>
          <a:p>
            <a:pPr marL="228600" lvl="1" indent="-228600" defTabSz="912813">
              <a:lnSpc>
                <a:spcPct val="90000"/>
              </a:lnSpc>
              <a:spcBef>
                <a:spcPct val="20000"/>
              </a:spcBef>
              <a:buClr>
                <a:schemeClr val="tx2"/>
              </a:buClr>
              <a:buSzPct val="80000"/>
              <a:buBlip>
                <a:blip r:embed="rId5"/>
              </a:buBlip>
              <a:defRPr/>
            </a:pPr>
            <a:r>
              <a:rPr lang="zh-TW" altLang="en-US" sz="1600" dirty="0" smtClean="0">
                <a:solidFill>
                  <a:schemeClr val="tx1"/>
                </a:solidFill>
                <a:effectLst>
                  <a:outerShdw blurRad="38100" dist="38100" dir="2700000" algn="tl">
                    <a:srgbClr val="000000">
                      <a:alpha val="43137"/>
                    </a:srgbClr>
                  </a:outerShdw>
                </a:effectLst>
                <a:latin typeface="Arial" pitchFamily="34" charset="0"/>
                <a:ea typeface="微軟正黑體" pitchFamily="34" charset="-120"/>
              </a:rPr>
              <a:t>發生相關變更時使用事件通知來評估原則，並且記錄原則違規。</a:t>
            </a:r>
            <a:endParaRPr lang="en-GB" altLang="en-US" sz="1600" dirty="0">
              <a:solidFill>
                <a:schemeClr val="tx1"/>
              </a:solidFill>
              <a:effectLst>
                <a:outerShdw blurRad="38100" dist="38100" dir="2700000" algn="tl">
                  <a:srgbClr val="000000">
                    <a:alpha val="43137"/>
                  </a:srgbClr>
                </a:outerShdw>
              </a:effectLst>
              <a:latin typeface="Arial" pitchFamily="34" charset="0"/>
              <a:ea typeface="微軟正黑體" pitchFamily="34" charset="-120"/>
            </a:endParaRPr>
          </a:p>
        </p:txBody>
      </p:sp>
      <p:grpSp>
        <p:nvGrpSpPr>
          <p:cNvPr id="23" name="Group 12"/>
          <p:cNvGrpSpPr/>
          <p:nvPr/>
        </p:nvGrpSpPr>
        <p:grpSpPr>
          <a:xfrm>
            <a:off x="1040130" y="5037261"/>
            <a:ext cx="5494020" cy="501840"/>
            <a:chOff x="392430" y="3882096"/>
            <a:chExt cx="5494020" cy="501840"/>
          </a:xfrm>
          <a:solidFill>
            <a:srgbClr val="0070C0"/>
          </a:solidFill>
          <a:scene3d>
            <a:camera prst="orthographicFront"/>
            <a:lightRig rig="flat" dir="t"/>
          </a:scene3d>
        </p:grpSpPr>
        <p:sp>
          <p:nvSpPr>
            <p:cNvPr id="24" name="Rounded Rectangle 13"/>
            <p:cNvSpPr/>
            <p:nvPr/>
          </p:nvSpPr>
          <p:spPr>
            <a:xfrm>
              <a:off x="392430" y="3882096"/>
              <a:ext cx="5494020" cy="501840"/>
            </a:xfrm>
            <a:prstGeom prst="roundRect">
              <a:avLst/>
            </a:prstGeom>
            <a:grpFill/>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25" name="Rounded Rectangle 18"/>
            <p:cNvSpPr/>
            <p:nvPr/>
          </p:nvSpPr>
          <p:spPr>
            <a:xfrm>
              <a:off x="416928" y="3906594"/>
              <a:ext cx="5445024" cy="452844"/>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207661" tIns="0" rIns="207661" bIns="0" numCol="1" spcCol="1270" anchor="ctr" anchorCtr="0">
              <a:noAutofit/>
            </a:bodyPr>
            <a:lstStyle/>
            <a:p>
              <a:pPr defTabSz="755650">
                <a:lnSpc>
                  <a:spcPct val="90000"/>
                </a:lnSpc>
                <a:spcAft>
                  <a:spcPct val="35000"/>
                </a:spcAft>
              </a:pPr>
              <a:r>
                <a:rPr lang="zh-TW" altLang="en-US" sz="2400" dirty="0" smtClean="0">
                  <a:solidFill>
                    <a:schemeClr val="tx1"/>
                  </a:solidFill>
                  <a:effectLst>
                    <a:outerShdw blurRad="38100" dist="38100" dir="2700000" algn="tl">
                      <a:srgbClr val="000000">
                        <a:alpha val="43137"/>
                      </a:srgbClr>
                    </a:outerShdw>
                  </a:effectLst>
                  <a:ea typeface="微軟正黑體" pitchFamily="34" charset="-120"/>
                </a:rPr>
                <a:t>變更時 </a:t>
              </a:r>
              <a:r>
                <a:rPr lang="en-US" altLang="zh-TW" sz="2400" dirty="0" smtClean="0">
                  <a:solidFill>
                    <a:schemeClr val="tx1"/>
                  </a:solidFill>
                  <a:effectLst>
                    <a:outerShdw blurRad="38100" dist="38100" dir="2700000" algn="tl">
                      <a:srgbClr val="000000">
                        <a:alpha val="43137"/>
                      </a:srgbClr>
                    </a:outerShdw>
                  </a:effectLst>
                  <a:ea typeface="微軟正黑體" pitchFamily="34" charset="-120"/>
                </a:rPr>
                <a:t>- </a:t>
              </a:r>
              <a:r>
                <a:rPr lang="zh-TW" altLang="en-US" sz="2400" dirty="0" smtClean="0">
                  <a:solidFill>
                    <a:schemeClr val="tx1"/>
                  </a:solidFill>
                  <a:effectLst>
                    <a:outerShdw blurRad="38100" dist="38100" dir="2700000" algn="tl">
                      <a:srgbClr val="000000">
                        <a:alpha val="43137"/>
                      </a:srgbClr>
                    </a:outerShdw>
                  </a:effectLst>
                  <a:ea typeface="微軟正黑體" pitchFamily="34" charset="-120"/>
                </a:rPr>
                <a:t>僅限記錄</a:t>
              </a:r>
              <a:endParaRPr lang="en-GB" altLang="en-US" sz="2400" dirty="0">
                <a:solidFill>
                  <a:schemeClr val="tx1"/>
                </a:solidFill>
                <a:effectLst>
                  <a:outerShdw blurRad="38100" dist="38100" dir="2700000" algn="tl">
                    <a:srgbClr val="000000">
                      <a:alpha val="43137"/>
                    </a:srgbClr>
                  </a:outerShdw>
                </a:effectLst>
                <a:ea typeface="微軟正黑體" pitchFamily="34" charset="-120"/>
              </a:endParaRPr>
            </a:p>
          </p:txBody>
        </p:sp>
      </p:grpSp>
    </p:spTree>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使用原則範例</a:t>
            </a:r>
            <a:endParaRPr lang="zh-TW" altLang="en-US" dirty="0"/>
          </a:p>
        </p:txBody>
      </p:sp>
      <p:pic>
        <p:nvPicPr>
          <p:cNvPr id="4" name="Picture 2" descr="D:\ALL\MyData\MyProjects\RunPC\安全篇\PNG\03_帳戶沒有勾選啟用強制執行密碼原則時，在物件總管內特別凸顯的提示資訊.png"/>
          <p:cNvPicPr>
            <a:picLocks noGrp="1" noChangeAspect="1" noChangeArrowheads="1"/>
          </p:cNvPicPr>
          <p:nvPr>
            <p:ph idx="1"/>
          </p:nvPr>
        </p:nvPicPr>
        <p:blipFill>
          <a:blip r:embed="rId2"/>
          <a:srcRect/>
          <a:stretch>
            <a:fillRect/>
          </a:stretch>
        </p:blipFill>
        <p:spPr bwMode="auto">
          <a:xfrm>
            <a:off x="256846" y="1143000"/>
            <a:ext cx="3514286" cy="3047619"/>
          </a:xfrm>
          <a:prstGeom prst="rect">
            <a:avLst/>
          </a:prstGeom>
          <a:noFill/>
        </p:spPr>
      </p:pic>
      <p:pic>
        <p:nvPicPr>
          <p:cNvPr id="5" name="Picture 3" descr="D:\ALL\MyData\MyProjects\RunPC\安全篇\PNG\04_匯入了內建的Microsoft 最佳作法之原則.png"/>
          <p:cNvPicPr>
            <a:picLocks noChangeAspect="1" noChangeArrowheads="1"/>
          </p:cNvPicPr>
          <p:nvPr/>
        </p:nvPicPr>
        <p:blipFill>
          <a:blip r:embed="rId3"/>
          <a:srcRect/>
          <a:stretch>
            <a:fillRect/>
          </a:stretch>
        </p:blipFill>
        <p:spPr bwMode="auto">
          <a:xfrm>
            <a:off x="1487004" y="1764904"/>
            <a:ext cx="6308572" cy="4851429"/>
          </a:xfrm>
          <a:prstGeom prst="rect">
            <a:avLst/>
          </a:prstGeom>
          <a:noFill/>
        </p:spPr>
      </p:pic>
      <p:sp>
        <p:nvSpPr>
          <p:cNvPr id="6" name="文字版面配置區 2"/>
          <p:cNvSpPr txBox="1">
            <a:spLocks/>
          </p:cNvSpPr>
          <p:nvPr/>
        </p:nvSpPr>
        <p:spPr bwMode="auto">
          <a:xfrm>
            <a:off x="3940075" y="1143000"/>
            <a:ext cx="4942668" cy="15001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fontScale="70000" lnSpcReduction="20000"/>
          </a:bodyPr>
          <a:lstStyle/>
          <a:p>
            <a:pPr marL="463550" marR="0" lvl="0" indent="-350838" algn="l" defTabSz="914400" rtl="0" eaLnBrk="0" fontAlgn="base" latinLnBrk="0" hangingPunct="0">
              <a:lnSpc>
                <a:spcPct val="140000"/>
              </a:lnSpc>
              <a:spcBef>
                <a:spcPct val="20000"/>
              </a:spcBef>
              <a:spcAft>
                <a:spcPct val="0"/>
              </a:spcAft>
              <a:buClrTx/>
              <a:buSzTx/>
              <a:buFontTx/>
              <a:buChar char="•"/>
              <a:tabLst/>
              <a:defRPr/>
            </a:pPr>
            <a:r>
              <a:rPr kumimoji="0" lang="zh-TW" altLang="en-US" sz="3600" b="0" i="0" u="none" strike="noStrike" kern="0" cap="none" spc="0" normalizeH="0" baseline="0" noProof="0" dirty="0" smtClean="0">
                <a:ln>
                  <a:noFill/>
                </a:ln>
                <a:effectLst>
                  <a:outerShdw blurRad="38100" dist="38100" dir="2700000" algn="tl">
                    <a:srgbClr val="000000">
                      <a:alpha val="43137"/>
                    </a:srgbClr>
                  </a:outerShdw>
                </a:effectLst>
                <a:uLnTx/>
                <a:uFillTx/>
                <a:latin typeface="+mn-lt"/>
                <a:ea typeface="微軟正黑體" pitchFamily="34" charset="-120"/>
                <a:cs typeface="+mn-cs"/>
              </a:rPr>
              <a:t>帳戶沒有勾選啟用強制執行密碼原則時，在物件總管內特別凸顯的提示圖</a:t>
            </a:r>
            <a:endParaRPr kumimoji="0" lang="zh-TW" altLang="en-US" sz="3600" b="0" i="0" u="none" strike="noStrike" kern="0" cap="none" spc="0" normalizeH="0" baseline="0" noProof="0" dirty="0">
              <a:ln>
                <a:noFill/>
              </a:ln>
              <a:effectLst>
                <a:outerShdw blurRad="38100" dist="38100" dir="2700000" algn="tl">
                  <a:srgbClr val="000000">
                    <a:alpha val="43137"/>
                  </a:srgbClr>
                </a:outerShdw>
              </a:effectLst>
              <a:uLnTx/>
              <a:uFillTx/>
              <a:latin typeface="+mn-lt"/>
              <a:ea typeface="微軟正黑體" pitchFamily="34" charset="-120"/>
              <a:cs typeface="+mn-cs"/>
            </a:endParaRPr>
          </a:p>
        </p:txBody>
      </p:sp>
      <p:sp>
        <p:nvSpPr>
          <p:cNvPr id="7" name="文字版面配置區 2"/>
          <p:cNvSpPr txBox="1">
            <a:spLocks/>
          </p:cNvSpPr>
          <p:nvPr/>
        </p:nvSpPr>
        <p:spPr bwMode="auto">
          <a:xfrm>
            <a:off x="-33339" y="1143000"/>
            <a:ext cx="7001298" cy="15001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marL="463550" lvl="0" indent="-350838">
              <a:lnSpc>
                <a:spcPct val="140000"/>
              </a:lnSpc>
              <a:spcBef>
                <a:spcPct val="20000"/>
              </a:spcBef>
              <a:buFontTx/>
              <a:buChar char="•"/>
            </a:pPr>
            <a:r>
              <a:rPr lang="zh-TW" altLang="en-US" sz="2800" kern="0" dirty="0" smtClean="0">
                <a:effectLst>
                  <a:outerShdw blurRad="38100" dist="38100" dir="2700000" algn="tl">
                    <a:srgbClr val="000000">
                      <a:alpha val="43137"/>
                    </a:srgbClr>
                  </a:outerShdw>
                </a:effectLst>
                <a:latin typeface="+mn-lt"/>
                <a:ea typeface="微軟正黑體" pitchFamily="34" charset="-120"/>
              </a:rPr>
              <a:t>匯入了內建的</a:t>
            </a:r>
            <a:r>
              <a:rPr lang="en-US" altLang="zh-TW" sz="2800" kern="0" dirty="0" smtClean="0">
                <a:effectLst>
                  <a:outerShdw blurRad="38100" dist="38100" dir="2700000" algn="tl">
                    <a:srgbClr val="000000">
                      <a:alpha val="43137"/>
                    </a:srgbClr>
                  </a:outerShdw>
                </a:effectLst>
                <a:latin typeface="+mn-lt"/>
                <a:ea typeface="微軟正黑體" pitchFamily="34" charset="-120"/>
              </a:rPr>
              <a:t>Microsoft </a:t>
            </a:r>
            <a:r>
              <a:rPr lang="zh-TW" altLang="en-US" sz="2800" kern="0" dirty="0" smtClean="0">
                <a:effectLst>
                  <a:outerShdw blurRad="38100" dist="38100" dir="2700000" algn="tl">
                    <a:srgbClr val="000000">
                      <a:alpha val="43137"/>
                    </a:srgbClr>
                  </a:outerShdw>
                </a:effectLst>
                <a:latin typeface="+mn-lt"/>
                <a:ea typeface="微軟正黑體" pitchFamily="34" charset="-120"/>
              </a:rPr>
              <a:t>最佳作法之原則</a:t>
            </a:r>
            <a:endParaRPr kumimoji="0" lang="zh-TW" altLang="en-US" sz="2800" b="0" i="0" u="none" strike="noStrike" kern="0" cap="none" spc="0" normalizeH="0" baseline="0" noProof="0" dirty="0">
              <a:ln>
                <a:noFill/>
              </a:ln>
              <a:effectLst>
                <a:outerShdw blurRad="38100" dist="38100" dir="2700000" algn="tl">
                  <a:srgbClr val="000000">
                    <a:alpha val="43137"/>
                  </a:srgbClr>
                </a:outerShdw>
              </a:effectLst>
              <a:uLnTx/>
              <a:uFillTx/>
              <a:latin typeface="+mn-lt"/>
              <a:ea typeface="微軟正黑體" pitchFamily="34" charset="-120"/>
              <a:cs typeface="+mn-cs"/>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par>
                          <p:cTn id="8" fill="hold">
                            <p:stCondLst>
                              <p:cond delay="500"/>
                            </p:stCondLst>
                            <p:childTnLst>
                              <p:par>
                                <p:cTn id="9" presetID="4" presetClass="entr" presetSubtype="3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ox(out)">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xit" presetSubtype="4" fill="hold" nodeType="clickEffect">
                                  <p:stCondLst>
                                    <p:cond delay="0"/>
                                  </p:stCondLst>
                                  <p:childTnLst>
                                    <p:animEffect transition="out" filter="wipe(down)">
                                      <p:cBhvr>
                                        <p:cTn id="15" dur="500"/>
                                        <p:tgtEl>
                                          <p:spTgt spid="4"/>
                                        </p:tgtEl>
                                      </p:cBhvr>
                                    </p:animEffect>
                                    <p:set>
                                      <p:cBhvr>
                                        <p:cTn id="16" dur="1" fill="hold">
                                          <p:stCondLst>
                                            <p:cond delay="499"/>
                                          </p:stCondLst>
                                        </p:cTn>
                                        <p:tgtEl>
                                          <p:spTgt spid="4"/>
                                        </p:tgtEl>
                                        <p:attrNameLst>
                                          <p:attrName>style.visibility</p:attrName>
                                        </p:attrNameLst>
                                      </p:cBhvr>
                                      <p:to>
                                        <p:strVal val="hidden"/>
                                      </p:to>
                                    </p:set>
                                  </p:childTnLst>
                                </p:cTn>
                              </p:par>
                              <p:par>
                                <p:cTn id="17" presetID="22" presetClass="exit" presetSubtype="4" fill="hold" grpId="1" nodeType="withEffect">
                                  <p:stCondLst>
                                    <p:cond delay="0"/>
                                  </p:stCondLst>
                                  <p:childTnLst>
                                    <p:animEffect transition="out" filter="wipe(down)">
                                      <p:cBhvr>
                                        <p:cTn id="18" dur="500"/>
                                        <p:tgtEl>
                                          <p:spTgt spid="6"/>
                                        </p:tgtEl>
                                      </p:cBhvr>
                                    </p:animEffect>
                                    <p:set>
                                      <p:cBhvr>
                                        <p:cTn id="19" dur="1" fill="hold">
                                          <p:stCondLst>
                                            <p:cond delay="499"/>
                                          </p:stCondLst>
                                        </p:cTn>
                                        <p:tgtEl>
                                          <p:spTgt spid="6"/>
                                        </p:tgtEl>
                                        <p:attrNameLst>
                                          <p:attrName>style.visibility</p:attrName>
                                        </p:attrNameLst>
                                      </p:cBhvr>
                                      <p:to>
                                        <p:strVal val="hidden"/>
                                      </p:to>
                                    </p:set>
                                  </p:childTnLst>
                                </p:cTn>
                              </p:par>
                            </p:childTnLst>
                          </p:cTn>
                        </p:par>
                        <p:par>
                          <p:cTn id="20" fill="hold">
                            <p:stCondLst>
                              <p:cond delay="500"/>
                            </p:stCondLst>
                            <p:childTnLst>
                              <p:par>
                                <p:cTn id="21" presetID="2" presetClass="entr" presetSubtype="8"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0-#ppt_w/2"/>
                                          </p:val>
                                        </p:tav>
                                        <p:tav tm="100000">
                                          <p:val>
                                            <p:strVal val="#ppt_x"/>
                                          </p:val>
                                        </p:tav>
                                      </p:tavLst>
                                    </p:anim>
                                    <p:anim calcmode="lin" valueType="num">
                                      <p:cBhvr additive="base">
                                        <p:cTn id="24" dur="500" fill="hold"/>
                                        <p:tgtEl>
                                          <p:spTgt spid="7"/>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8" presetClass="entr" presetSubtype="32" fill="hold" nodeType="after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diamond(out)">
                                      <p:cBhvr>
                                        <p:cTn id="28"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效能調教的工具</a:t>
            </a:r>
            <a:endParaRPr lang="zh-TW" altLang="en-US" dirty="0"/>
          </a:p>
        </p:txBody>
      </p:sp>
      <p:sp>
        <p:nvSpPr>
          <p:cNvPr id="4" name="Rounded Rectangle 12"/>
          <p:cNvSpPr/>
          <p:nvPr/>
        </p:nvSpPr>
        <p:spPr bwMode="auto">
          <a:xfrm>
            <a:off x="427960" y="1373096"/>
            <a:ext cx="3892831" cy="4674277"/>
          </a:xfrm>
          <a:prstGeom prst="roundRect">
            <a:avLst>
              <a:gd name="adj" fmla="val 6026"/>
            </a:avLst>
          </a:prstGeom>
          <a:gradFill>
            <a:gsLst>
              <a:gs pos="0">
                <a:srgbClr val="00B050"/>
              </a:gs>
              <a:gs pos="42000">
                <a:schemeClr val="bg1">
                  <a:alpha val="16000"/>
                </a:schemeClr>
              </a:gs>
              <a:gs pos="70000">
                <a:schemeClr val="bg1">
                  <a:alpha val="26000"/>
                </a:schemeClr>
              </a:gs>
              <a:gs pos="99000">
                <a:schemeClr val="bg1"/>
              </a:gs>
            </a:gsLst>
            <a:lin ang="16200000" scaled="0"/>
          </a:gradFill>
          <a:ln>
            <a:gradFill>
              <a:gsLst>
                <a:gs pos="0">
                  <a:schemeClr val="accent1">
                    <a:tint val="66000"/>
                    <a:satMod val="160000"/>
                    <a:alpha val="0"/>
                  </a:schemeClr>
                </a:gs>
                <a:gs pos="50000">
                  <a:schemeClr val="accent1">
                    <a:tint val="44500"/>
                    <a:satMod val="160000"/>
                    <a:alpha val="52000"/>
                  </a:schemeClr>
                </a:gs>
                <a:gs pos="100000">
                  <a:schemeClr val="accent1">
                    <a:tint val="23500"/>
                    <a:satMod val="160000"/>
                  </a:schemeClr>
                </a:gs>
              </a:gsLst>
              <a:lin ang="16200000" scaled="0"/>
            </a:gradFill>
            <a:headEnd type="none" w="med" len="med"/>
            <a:tailEnd type="none" w="med" len="med"/>
          </a:ln>
          <a:effectLst>
            <a:outerShdw blurRad="330200" dist="38100" dir="10800000" algn="r" rotWithShape="0">
              <a:schemeClr val="accent1">
                <a:lumMod val="50000"/>
                <a:alpha val="29000"/>
              </a:schemeClr>
            </a:outerShdw>
          </a:effectLst>
          <a:scene3d>
            <a:camera prst="orthographicFront" fov="0">
              <a:rot lat="0" lon="0" rev="0"/>
            </a:camera>
            <a:lightRig rig="glow" dir="t">
              <a:rot lat="0" lon="0" rev="6360000"/>
            </a:lightRig>
          </a:scene3d>
          <a:sp3d prstMaterial="flat">
            <a:contourClr>
              <a:schemeClr val="accent1">
                <a:satMod val="300000"/>
              </a:schemeClr>
            </a:contourClr>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defRPr/>
            </a:pPr>
            <a:endParaRPr lang="en-US" sz="2300" dirty="0">
              <a:solidFill>
                <a:schemeClr val="tx1"/>
              </a:solidFill>
              <a:effectLst>
                <a:outerShdw blurRad="38100" dist="38100" dir="2700000" algn="tl">
                  <a:srgbClr val="000000">
                    <a:alpha val="43137"/>
                  </a:srgbClr>
                </a:outerShdw>
              </a:effectLst>
              <a:latin typeface="Segoe" pitchFamily="34" charset="0"/>
            </a:endParaRPr>
          </a:p>
        </p:txBody>
      </p:sp>
      <p:sp>
        <p:nvSpPr>
          <p:cNvPr id="5" name="Content Placeholder 11"/>
          <p:cNvSpPr txBox="1">
            <a:spLocks/>
          </p:cNvSpPr>
          <p:nvPr/>
        </p:nvSpPr>
        <p:spPr>
          <a:xfrm>
            <a:off x="4568825" y="1401671"/>
            <a:ext cx="4114800" cy="4645702"/>
          </a:xfrm>
          <a:prstGeom prst="rect">
            <a:avLst/>
          </a:prstGeom>
        </p:spPr>
        <p:txBody>
          <a:bodyPr>
            <a:normAutofit fontScale="55000" lnSpcReduction="20000"/>
          </a:bodyPr>
          <a:lstStyle/>
          <a:p>
            <a:pPr marL="463550" lvl="0" indent="-350838">
              <a:lnSpc>
                <a:spcPct val="140000"/>
              </a:lnSpc>
              <a:spcBef>
                <a:spcPct val="20000"/>
              </a:spcBef>
              <a:buFont typeface="Wingdings" pitchFamily="2" charset="2"/>
              <a:buChar char="l"/>
              <a:defRPr/>
            </a:pPr>
            <a:r>
              <a:rPr lang="zh-TW" altLang="en-US" sz="3600" kern="0" dirty="0" smtClean="0">
                <a:effectLst>
                  <a:outerShdw blurRad="38100" dist="38100" dir="2700000" algn="tl">
                    <a:srgbClr val="000000">
                      <a:alpha val="43137"/>
                    </a:srgbClr>
                  </a:outerShdw>
                </a:effectLst>
                <a:latin typeface="+mn-lt"/>
                <a:ea typeface="微軟正黑體" pitchFamily="34" charset="-120"/>
              </a:rPr>
              <a:t>自動化紀錄效能資訊：資料收集器</a:t>
            </a:r>
            <a:r>
              <a:rPr lang="en-US" altLang="zh-TW" sz="3600" kern="0" dirty="0" smtClean="0">
                <a:effectLst>
                  <a:outerShdw blurRad="38100" dist="38100" dir="2700000" algn="tl">
                    <a:srgbClr val="000000">
                      <a:alpha val="43137"/>
                    </a:srgbClr>
                  </a:outerShdw>
                </a:effectLst>
                <a:latin typeface="+mn-lt"/>
                <a:ea typeface="微軟正黑體" pitchFamily="34" charset="-120"/>
              </a:rPr>
              <a:t>(Data Collector) – SQL Server 2008 </a:t>
            </a:r>
            <a:r>
              <a:rPr lang="zh-TW" altLang="en-US" sz="3600" kern="0" dirty="0" smtClean="0">
                <a:effectLst>
                  <a:outerShdw blurRad="38100" dist="38100" dir="2700000" algn="tl">
                    <a:srgbClr val="000000">
                      <a:alpha val="43137"/>
                    </a:srgbClr>
                  </a:outerShdw>
                </a:effectLst>
                <a:latin typeface="+mn-lt"/>
                <a:ea typeface="微軟正黑體" pitchFamily="34" charset="-120"/>
              </a:rPr>
              <a:t>新增加</a:t>
            </a:r>
          </a:p>
          <a:p>
            <a:pPr marL="463550" lvl="0" indent="-350838">
              <a:lnSpc>
                <a:spcPct val="140000"/>
              </a:lnSpc>
              <a:spcBef>
                <a:spcPct val="20000"/>
              </a:spcBef>
              <a:buFont typeface="Wingdings" pitchFamily="2" charset="2"/>
              <a:buChar char="l"/>
              <a:defRPr/>
            </a:pPr>
            <a:r>
              <a:rPr lang="en-US" sz="3600" kern="0" dirty="0" smtClean="0">
                <a:effectLst>
                  <a:outerShdw blurRad="38100" dist="38100" dir="2700000" algn="tl">
                    <a:srgbClr val="000000">
                      <a:alpha val="43137"/>
                    </a:srgbClr>
                  </a:outerShdw>
                </a:effectLst>
                <a:latin typeface="+mn-lt"/>
                <a:ea typeface="微軟正黑體" pitchFamily="34" charset="-120"/>
              </a:rPr>
              <a:t>Database Engine Tuning Advisor</a:t>
            </a:r>
          </a:p>
          <a:p>
            <a:pPr marL="463550" lvl="0" indent="-350838">
              <a:lnSpc>
                <a:spcPct val="140000"/>
              </a:lnSpc>
              <a:spcBef>
                <a:spcPct val="20000"/>
              </a:spcBef>
              <a:buFont typeface="Wingdings" pitchFamily="2" charset="2"/>
              <a:buChar char="l"/>
              <a:defRPr/>
            </a:pPr>
            <a:r>
              <a:rPr lang="en-US" sz="3600" kern="0" dirty="0" smtClean="0">
                <a:effectLst>
                  <a:outerShdw blurRad="38100" dist="38100" dir="2700000" algn="tl">
                    <a:srgbClr val="000000">
                      <a:alpha val="43137"/>
                    </a:srgbClr>
                  </a:outerShdw>
                </a:effectLst>
                <a:latin typeface="+mn-lt"/>
                <a:ea typeface="微軟正黑體" pitchFamily="34" charset="-120"/>
              </a:rPr>
              <a:t>SQL Server Profiler</a:t>
            </a:r>
          </a:p>
          <a:p>
            <a:pPr marL="463550" lvl="0" indent="-350838">
              <a:lnSpc>
                <a:spcPct val="140000"/>
              </a:lnSpc>
              <a:spcBef>
                <a:spcPct val="20000"/>
              </a:spcBef>
              <a:buFont typeface="Wingdings" pitchFamily="2" charset="2"/>
              <a:buChar char="l"/>
              <a:defRPr/>
            </a:pPr>
            <a:r>
              <a:rPr lang="zh-TW" altLang="en-US" sz="3600" kern="0" dirty="0" smtClean="0">
                <a:effectLst>
                  <a:outerShdw blurRad="38100" dist="38100" dir="2700000" algn="tl">
                    <a:srgbClr val="000000">
                      <a:alpha val="43137"/>
                    </a:srgbClr>
                  </a:outerShdw>
                </a:effectLst>
                <a:latin typeface="+mn-lt"/>
                <a:ea typeface="微軟正黑體" pitchFamily="34" charset="-120"/>
              </a:rPr>
              <a:t>原則管理內建的最佳作法</a:t>
            </a:r>
          </a:p>
          <a:p>
            <a:pPr marL="463550" lvl="0" indent="-350838">
              <a:lnSpc>
                <a:spcPct val="140000"/>
              </a:lnSpc>
              <a:spcBef>
                <a:spcPct val="20000"/>
              </a:spcBef>
              <a:buFont typeface="Wingdings" pitchFamily="2" charset="2"/>
              <a:buChar char="l"/>
              <a:defRPr/>
            </a:pPr>
            <a:r>
              <a:rPr lang="en-US" sz="3600" kern="0" dirty="0" smtClean="0">
                <a:effectLst>
                  <a:outerShdw blurRad="38100" dist="38100" dir="2700000" algn="tl">
                    <a:srgbClr val="000000">
                      <a:alpha val="43137"/>
                    </a:srgbClr>
                  </a:outerShdw>
                </a:effectLst>
                <a:latin typeface="+mn-lt"/>
                <a:ea typeface="微軟正黑體" pitchFamily="34" charset="-120"/>
              </a:rPr>
              <a:t>Best Practices Analyzer</a:t>
            </a:r>
          </a:p>
          <a:p>
            <a:pPr marL="463550" lvl="0" indent="-350838">
              <a:lnSpc>
                <a:spcPct val="140000"/>
              </a:lnSpc>
              <a:spcBef>
                <a:spcPct val="20000"/>
              </a:spcBef>
              <a:buFont typeface="Wingdings" pitchFamily="2" charset="2"/>
              <a:buChar char="l"/>
              <a:defRPr/>
            </a:pPr>
            <a:r>
              <a:rPr lang="zh-TW" altLang="en-US" sz="3600" kern="0" dirty="0" smtClean="0">
                <a:effectLst>
                  <a:outerShdw blurRad="38100" dist="38100" dir="2700000" algn="tl">
                    <a:srgbClr val="000000">
                      <a:alpha val="43137"/>
                    </a:srgbClr>
                  </a:outerShdw>
                </a:effectLst>
                <a:latin typeface="+mn-lt"/>
                <a:ea typeface="微軟正黑體" pitchFamily="34" charset="-120"/>
              </a:rPr>
              <a:t>系統效能監視器</a:t>
            </a:r>
            <a:endParaRPr lang="en-US" altLang="zh-TW" sz="3600" kern="0" dirty="0" smtClean="0">
              <a:effectLst>
                <a:outerShdw blurRad="38100" dist="38100" dir="2700000" algn="tl">
                  <a:srgbClr val="000000">
                    <a:alpha val="43137"/>
                  </a:srgbClr>
                </a:outerShdw>
              </a:effectLst>
              <a:latin typeface="+mn-lt"/>
              <a:ea typeface="微軟正黑體" pitchFamily="34" charset="-120"/>
            </a:endParaRPr>
          </a:p>
          <a:p>
            <a:pPr marL="463550" lvl="0" indent="-350838">
              <a:lnSpc>
                <a:spcPct val="140000"/>
              </a:lnSpc>
              <a:spcBef>
                <a:spcPct val="20000"/>
              </a:spcBef>
              <a:buFont typeface="Wingdings" pitchFamily="2" charset="2"/>
              <a:buChar char="l"/>
              <a:defRPr/>
            </a:pPr>
            <a:r>
              <a:rPr kumimoji="0" lang="en-US" sz="3600" b="0" i="0" u="none" strike="noStrike" kern="0" cap="none" spc="0" normalizeH="0" noProof="0" dirty="0" smtClean="0">
                <a:ln>
                  <a:noFill/>
                </a:ln>
                <a:effectLst>
                  <a:outerShdw blurRad="38100" dist="38100" dir="2700000" algn="tl">
                    <a:srgbClr val="000000">
                      <a:alpha val="43137"/>
                    </a:srgbClr>
                  </a:outerShdw>
                </a:effectLst>
                <a:uLnTx/>
                <a:uFillTx/>
                <a:latin typeface="+mn-lt"/>
                <a:ea typeface="微軟正黑體" pitchFamily="34" charset="-120"/>
                <a:cs typeface="+mn-cs"/>
              </a:rPr>
              <a:t>…</a:t>
            </a:r>
            <a:endParaRPr kumimoji="0" lang="en-US" sz="3600" b="0" i="0" u="none" strike="noStrike" kern="0" cap="none" spc="0" normalizeH="0" noProof="0" dirty="0">
              <a:ln>
                <a:noFill/>
              </a:ln>
              <a:effectLst>
                <a:outerShdw blurRad="38100" dist="38100" dir="2700000" algn="tl">
                  <a:srgbClr val="000000">
                    <a:alpha val="43137"/>
                  </a:srgbClr>
                </a:outerShdw>
              </a:effectLst>
              <a:uLnTx/>
              <a:uFillTx/>
              <a:latin typeface="+mn-lt"/>
              <a:ea typeface="微軟正黑體" pitchFamily="34" charset="-120"/>
              <a:cs typeface="+mn-cs"/>
            </a:endParaRPr>
          </a:p>
        </p:txBody>
      </p:sp>
      <p:grpSp>
        <p:nvGrpSpPr>
          <p:cNvPr id="6" name="Group 3"/>
          <p:cNvGrpSpPr/>
          <p:nvPr/>
        </p:nvGrpSpPr>
        <p:grpSpPr>
          <a:xfrm>
            <a:off x="770235" y="1495088"/>
            <a:ext cx="3321300" cy="3243105"/>
            <a:chOff x="2286000" y="2238854"/>
            <a:chExt cx="4496407" cy="4390546"/>
          </a:xfrm>
          <a:scene3d>
            <a:camera prst="isometricOffAxis2Top">
              <a:rot lat="600000" lon="0" rev="0"/>
            </a:camera>
            <a:lightRig rig="threePt" dir="t"/>
          </a:scene3d>
        </p:grpSpPr>
        <p:pic>
          <p:nvPicPr>
            <p:cNvPr id="7" name="Picture 2" descr="\\showsrus\infoDVD\Clip_Installer\DVD_ART\Artwork_Imagery\Shapes and Graphics\Arrows - arrow\Curved\virtuous cycle arrows.png"/>
            <p:cNvPicPr>
              <a:picLocks noChangeAspect="1" noChangeArrowheads="1"/>
            </p:cNvPicPr>
            <p:nvPr/>
          </p:nvPicPr>
          <p:blipFill>
            <a:blip r:embed="rId2"/>
            <a:srcRect/>
            <a:stretch>
              <a:fillRect/>
            </a:stretch>
          </p:blipFill>
          <p:spPr bwMode="auto">
            <a:xfrm>
              <a:off x="2286000" y="2238854"/>
              <a:ext cx="4343400" cy="4390546"/>
            </a:xfrm>
            <a:prstGeom prst="rect">
              <a:avLst/>
            </a:prstGeom>
            <a:noFill/>
            <a:sp3d/>
          </p:spPr>
        </p:pic>
        <p:sp>
          <p:nvSpPr>
            <p:cNvPr id="8" name="TextBox 5"/>
            <p:cNvSpPr txBox="1"/>
            <p:nvPr/>
          </p:nvSpPr>
          <p:spPr>
            <a:xfrm>
              <a:off x="3276600" y="3022600"/>
              <a:ext cx="944454" cy="541673"/>
            </a:xfrm>
            <a:prstGeom prst="rect">
              <a:avLst/>
            </a:prstGeom>
            <a:noFill/>
            <a:sp3d/>
          </p:spPr>
          <p:txBody>
            <a:bodyPr wrap="none">
              <a:spAutoFit/>
            </a:bodyPr>
            <a:lstStyle/>
            <a:p>
              <a:pPr fontAlgn="auto">
                <a:spcBef>
                  <a:spcPts val="0"/>
                </a:spcBef>
                <a:spcAft>
                  <a:spcPts val="0"/>
                </a:spcAft>
                <a:defRPr/>
              </a:pPr>
              <a:r>
                <a:rPr lang="zh-TW" altLang="en-US" sz="2000" dirty="0" smtClean="0">
                  <a:effectLst>
                    <a:outerShdw blurRad="38100" dist="38100" dir="2700000" algn="tl">
                      <a:srgbClr val="000000">
                        <a:alpha val="43137"/>
                      </a:srgbClr>
                    </a:outerShdw>
                  </a:effectLst>
                  <a:latin typeface="Segoe" pitchFamily="34" charset="0"/>
                  <a:ea typeface="微軟正黑體" pitchFamily="34" charset="-120"/>
                </a:rPr>
                <a:t>分析</a:t>
              </a:r>
              <a:endParaRPr lang="en-US" altLang="en-US" sz="2000" dirty="0">
                <a:effectLst>
                  <a:outerShdw blurRad="38100" dist="38100" dir="2700000" algn="tl">
                    <a:srgbClr val="000000">
                      <a:alpha val="43137"/>
                    </a:srgbClr>
                  </a:outerShdw>
                </a:effectLst>
                <a:latin typeface="Segoe" pitchFamily="34" charset="0"/>
                <a:ea typeface="微軟正黑體" pitchFamily="34" charset="-120"/>
              </a:endParaRPr>
            </a:p>
          </p:txBody>
        </p:sp>
        <p:sp>
          <p:nvSpPr>
            <p:cNvPr id="9" name="TextBox 6"/>
            <p:cNvSpPr txBox="1"/>
            <p:nvPr/>
          </p:nvSpPr>
          <p:spPr>
            <a:xfrm>
              <a:off x="5143501" y="3683000"/>
              <a:ext cx="1638906" cy="541673"/>
            </a:xfrm>
            <a:prstGeom prst="rect">
              <a:avLst/>
            </a:prstGeom>
            <a:noFill/>
            <a:sp3d/>
          </p:spPr>
          <p:txBody>
            <a:bodyPr wrap="none">
              <a:spAutoFit/>
            </a:bodyPr>
            <a:lstStyle/>
            <a:p>
              <a:pPr fontAlgn="auto">
                <a:spcBef>
                  <a:spcPts val="0"/>
                </a:spcBef>
                <a:spcAft>
                  <a:spcPts val="0"/>
                </a:spcAft>
                <a:defRPr/>
              </a:pPr>
              <a:r>
                <a:rPr lang="zh-TW" altLang="en-US" sz="2000" dirty="0" smtClean="0">
                  <a:effectLst>
                    <a:outerShdw blurRad="38100" dist="38100" dir="2700000" algn="tl">
                      <a:srgbClr val="000000">
                        <a:alpha val="43137"/>
                      </a:srgbClr>
                    </a:outerShdw>
                  </a:effectLst>
                  <a:latin typeface="Segoe" pitchFamily="34" charset="0"/>
                  <a:ea typeface="微軟正黑體" pitchFamily="34" charset="-120"/>
                </a:rPr>
                <a:t>進行調教</a:t>
              </a:r>
              <a:endParaRPr lang="en-US" altLang="en-US" sz="2000" dirty="0">
                <a:effectLst>
                  <a:outerShdw blurRad="38100" dist="38100" dir="2700000" algn="tl">
                    <a:srgbClr val="000000">
                      <a:alpha val="43137"/>
                    </a:srgbClr>
                  </a:outerShdw>
                </a:effectLst>
                <a:latin typeface="Segoe" pitchFamily="34" charset="0"/>
                <a:ea typeface="微軟正黑體" pitchFamily="34" charset="-120"/>
              </a:endParaRPr>
            </a:p>
          </p:txBody>
        </p:sp>
        <p:sp>
          <p:nvSpPr>
            <p:cNvPr id="10" name="TextBox 7"/>
            <p:cNvSpPr txBox="1"/>
            <p:nvPr/>
          </p:nvSpPr>
          <p:spPr>
            <a:xfrm>
              <a:off x="4292600" y="5321301"/>
              <a:ext cx="944454" cy="541673"/>
            </a:xfrm>
            <a:prstGeom prst="rect">
              <a:avLst/>
            </a:prstGeom>
            <a:noFill/>
            <a:sp3d/>
          </p:spPr>
          <p:txBody>
            <a:bodyPr wrap="none">
              <a:spAutoFit/>
            </a:bodyPr>
            <a:lstStyle/>
            <a:p>
              <a:pPr fontAlgn="auto">
                <a:spcBef>
                  <a:spcPts val="0"/>
                </a:spcBef>
                <a:spcAft>
                  <a:spcPts val="0"/>
                </a:spcAft>
                <a:defRPr/>
              </a:pPr>
              <a:r>
                <a:rPr lang="zh-TW" altLang="en-US" sz="2000" dirty="0" smtClean="0">
                  <a:effectLst>
                    <a:outerShdw blurRad="38100" dist="38100" dir="2700000" algn="tl">
                      <a:srgbClr val="000000">
                        <a:alpha val="43137"/>
                      </a:srgbClr>
                    </a:outerShdw>
                  </a:effectLst>
                  <a:latin typeface="Segoe" pitchFamily="34" charset="0"/>
                  <a:ea typeface="微軟正黑體" pitchFamily="34" charset="-120"/>
                </a:rPr>
                <a:t>建議</a:t>
              </a:r>
              <a:endParaRPr lang="en-US" sz="2000" dirty="0">
                <a:effectLst>
                  <a:outerShdw blurRad="38100" dist="38100" dir="2700000" algn="tl">
                    <a:srgbClr val="000000">
                      <a:alpha val="43137"/>
                    </a:srgbClr>
                  </a:outerShdw>
                </a:effectLst>
                <a:latin typeface="Segoe" pitchFamily="34" charset="0"/>
                <a:ea typeface="微軟正黑體" pitchFamily="34" charset="-120"/>
              </a:endParaRPr>
            </a:p>
          </p:txBody>
        </p:sp>
        <p:sp>
          <p:nvSpPr>
            <p:cNvPr id="11" name="TextBox 8"/>
            <p:cNvSpPr txBox="1"/>
            <p:nvPr/>
          </p:nvSpPr>
          <p:spPr>
            <a:xfrm>
              <a:off x="2768601" y="4724401"/>
              <a:ext cx="1638905" cy="541673"/>
            </a:xfrm>
            <a:prstGeom prst="rect">
              <a:avLst/>
            </a:prstGeom>
            <a:noFill/>
            <a:sp3d/>
          </p:spPr>
          <p:txBody>
            <a:bodyPr wrap="none">
              <a:spAutoFit/>
            </a:bodyPr>
            <a:lstStyle/>
            <a:p>
              <a:pPr fontAlgn="auto">
                <a:spcBef>
                  <a:spcPts val="0"/>
                </a:spcBef>
                <a:spcAft>
                  <a:spcPts val="0"/>
                </a:spcAft>
                <a:defRPr/>
              </a:pPr>
              <a:r>
                <a:rPr lang="zh-TW" altLang="en-US" sz="2000" dirty="0" smtClean="0">
                  <a:effectLst>
                    <a:outerShdw blurRad="38100" dist="38100" dir="2700000" algn="tl">
                      <a:srgbClr val="000000">
                        <a:alpha val="43137"/>
                      </a:srgbClr>
                    </a:outerShdw>
                  </a:effectLst>
                  <a:latin typeface="Segoe" pitchFamily="34" charset="0"/>
                  <a:ea typeface="微軟正黑體" pitchFamily="34" charset="-120"/>
                </a:rPr>
                <a:t>付諸施行</a:t>
              </a:r>
              <a:endParaRPr lang="en-US" sz="2000" dirty="0">
                <a:effectLst>
                  <a:outerShdw blurRad="38100" dist="38100" dir="2700000" algn="tl">
                    <a:srgbClr val="000000">
                      <a:alpha val="43137"/>
                    </a:srgbClr>
                  </a:outerShdw>
                </a:effectLst>
                <a:latin typeface="Segoe" pitchFamily="34" charset="0"/>
                <a:ea typeface="微軟正黑體" pitchFamily="34" charset="-120"/>
              </a:endParaRPr>
            </a:p>
          </p:txBody>
        </p:sp>
      </p:grpSp>
      <p:pic>
        <p:nvPicPr>
          <p:cNvPr id="12" name="Rectangle 833584"/>
          <p:cNvPicPr>
            <a:picLocks noChangeAspect="1" noChangeArrowheads="1"/>
          </p:cNvPicPr>
          <p:nvPr/>
        </p:nvPicPr>
        <p:blipFill>
          <a:blip r:embed="rId3">
            <a:lum bright="10000" contrast="-20000"/>
          </a:blip>
          <a:srcRect r="31033"/>
          <a:stretch>
            <a:fillRect/>
          </a:stretch>
        </p:blipFill>
        <p:spPr bwMode="auto">
          <a:xfrm>
            <a:off x="7620000" y="0"/>
            <a:ext cx="1524000" cy="1382713"/>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輕鬆綜覽全體伺服器的執行效能</a:t>
            </a:r>
            <a:endParaRPr lang="zh-TW" altLang="en-US" dirty="0"/>
          </a:p>
        </p:txBody>
      </p:sp>
      <p:sp>
        <p:nvSpPr>
          <p:cNvPr id="3" name="內容版面配置區 2"/>
          <p:cNvSpPr>
            <a:spLocks noGrp="1"/>
          </p:cNvSpPr>
          <p:nvPr>
            <p:ph idx="1"/>
          </p:nvPr>
        </p:nvSpPr>
        <p:spPr>
          <a:xfrm>
            <a:off x="381000" y="1412875"/>
            <a:ext cx="8382000" cy="5302273"/>
          </a:xfrm>
        </p:spPr>
        <p:txBody>
          <a:bodyPr>
            <a:normAutofit fontScale="92500" lnSpcReduction="20000"/>
          </a:bodyPr>
          <a:lstStyle/>
          <a:p>
            <a:r>
              <a:rPr lang="zh-TW" altLang="en-US" dirty="0" smtClean="0"/>
              <a:t>管理人員想要知道：</a:t>
            </a:r>
          </a:p>
          <a:p>
            <a:pPr lvl="1"/>
            <a:r>
              <a:rPr lang="zh-TW" altLang="en-US" dirty="0" smtClean="0"/>
              <a:t>資料庫伺服器何時是處於忙碌的尖峰狀態，某時段的系統資源之負載</a:t>
            </a:r>
          </a:p>
          <a:p>
            <a:pPr lvl="1"/>
            <a:r>
              <a:rPr lang="zh-TW" altLang="en-US" dirty="0" smtClean="0"/>
              <a:t>自行設計解決方案來處理</a:t>
            </a:r>
          </a:p>
          <a:p>
            <a:r>
              <a:rPr lang="zh-TW" altLang="en-US" dirty="0" smtClean="0"/>
              <a:t>面對的挑戰：</a:t>
            </a:r>
          </a:p>
          <a:p>
            <a:pPr lvl="1"/>
            <a:r>
              <a:rPr lang="zh-TW" altLang="en-US" dirty="0" smtClean="0"/>
              <a:t>執行多項工具：系統監視器、</a:t>
            </a:r>
            <a:r>
              <a:rPr lang="en-US" altLang="zh-TW" dirty="0" smtClean="0"/>
              <a:t>SQL Server Profiler</a:t>
            </a:r>
            <a:r>
              <a:rPr lang="zh-TW" altLang="en-US" dirty="0" smtClean="0"/>
              <a:t>等等</a:t>
            </a:r>
          </a:p>
          <a:p>
            <a:pPr lvl="1"/>
            <a:r>
              <a:rPr lang="zh-TW" altLang="en-US" dirty="0" smtClean="0"/>
              <a:t>手工打造，而且是對每一伺服器逐一的設定，十分瑣碎。</a:t>
            </a:r>
          </a:p>
          <a:p>
            <a:r>
              <a:rPr lang="en-US" altLang="zh-TW" dirty="0" smtClean="0"/>
              <a:t>SQL Server 2008 </a:t>
            </a:r>
            <a:r>
              <a:rPr lang="zh-TW" altLang="en-US" dirty="0" smtClean="0"/>
              <a:t>新增加：</a:t>
            </a:r>
          </a:p>
          <a:p>
            <a:pPr lvl="1"/>
            <a:r>
              <a:rPr lang="zh-TW" altLang="en-US" dirty="0" smtClean="0"/>
              <a:t>資料收集器（</a:t>
            </a:r>
            <a:r>
              <a:rPr lang="en-US" altLang="zh-TW" dirty="0" smtClean="0"/>
              <a:t>Data Collector</a:t>
            </a:r>
            <a:r>
              <a:rPr lang="zh-TW" altLang="en-US" dirty="0" smtClean="0"/>
              <a:t>）：自動化紀錄資料庫伺服器的效能資訊</a:t>
            </a:r>
          </a:p>
          <a:p>
            <a:pPr lvl="1"/>
            <a:r>
              <a:rPr lang="zh-TW" altLang="en-US" dirty="0" smtClean="0"/>
              <a:t>自動化收集企業內各台伺服器的效能資料</a:t>
            </a:r>
          </a:p>
          <a:p>
            <a:pPr lvl="1"/>
            <a:r>
              <a:rPr lang="zh-TW" altLang="en-US" dirty="0" smtClean="0"/>
              <a:t>提供相關的報表查詢，讓管理人員可以專注在分析效能資料上，減少逐台設定收集效能的工作負載。</a:t>
            </a:r>
            <a:endParaRPr lang="zh-TW" altLang="en-US" dirty="0"/>
          </a:p>
        </p:txBody>
      </p:sp>
      <p:pic>
        <p:nvPicPr>
          <p:cNvPr id="4" name="Picture 2" descr="D:\ALL\MyData\MyProjects\RunPC\管理篇\PNG_Managmenet\03_檢視磁碟使用量報表.png"/>
          <p:cNvPicPr>
            <a:picLocks noChangeAspect="1" noChangeArrowheads="1"/>
          </p:cNvPicPr>
          <p:nvPr/>
        </p:nvPicPr>
        <p:blipFill>
          <a:blip r:embed="rId3"/>
          <a:srcRect/>
          <a:stretch>
            <a:fillRect/>
          </a:stretch>
        </p:blipFill>
        <p:spPr bwMode="auto">
          <a:xfrm>
            <a:off x="1465663" y="2820725"/>
            <a:ext cx="7608887" cy="3990975"/>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87054" y="228600"/>
            <a:ext cx="8375946" cy="997196"/>
          </a:xfrm>
        </p:spPr>
        <p:txBody>
          <a:bodyPr/>
          <a:lstStyle/>
          <a:p>
            <a:r>
              <a:rPr lang="zh-TW" altLang="en-US" dirty="0" smtClean="0"/>
              <a:t>深入監控系統營運狀況</a:t>
            </a:r>
            <a:br>
              <a:rPr lang="zh-TW" altLang="en-US" dirty="0" smtClean="0"/>
            </a:br>
            <a:r>
              <a:rPr lang="zh-TW" altLang="en-US" sz="2400" dirty="0" smtClean="0"/>
              <a:t>自動化記錄：資料收集器</a:t>
            </a:r>
            <a:endParaRPr lang="zh-TW" altLang="en-US" sz="2400" dirty="0"/>
          </a:p>
        </p:txBody>
      </p:sp>
      <p:pic>
        <p:nvPicPr>
          <p:cNvPr id="4" name="Picture 41" descr="D:\Pennie's documents\Images for TechEd06\Shapes_and_Graphics\Arrows\multi 6 curved Arrows toward center green blue grad.png"/>
          <p:cNvPicPr>
            <a:picLocks noChangeAspect="1" noChangeArrowheads="1"/>
          </p:cNvPicPr>
          <p:nvPr/>
        </p:nvPicPr>
        <p:blipFill>
          <a:blip r:embed="rId2"/>
          <a:srcRect/>
          <a:stretch>
            <a:fillRect/>
          </a:stretch>
        </p:blipFill>
        <p:spPr bwMode="auto">
          <a:xfrm>
            <a:off x="4724400" y="2590800"/>
            <a:ext cx="3200400" cy="2667000"/>
          </a:xfrm>
          <a:prstGeom prst="rect">
            <a:avLst/>
          </a:prstGeom>
          <a:noFill/>
          <a:ln w="9525">
            <a:noFill/>
            <a:miter lim="800000"/>
            <a:headEnd/>
            <a:tailEnd/>
          </a:ln>
        </p:spPr>
      </p:pic>
      <p:sp>
        <p:nvSpPr>
          <p:cNvPr id="5" name="Text Placeholder 30"/>
          <p:cNvSpPr txBox="1">
            <a:spLocks/>
          </p:cNvSpPr>
          <p:nvPr/>
        </p:nvSpPr>
        <p:spPr>
          <a:xfrm>
            <a:off x="0" y="1143000"/>
            <a:ext cx="4216286" cy="4956176"/>
          </a:xfrm>
          <a:prstGeom prst="rect">
            <a:avLst/>
          </a:prstGeom>
        </p:spPr>
        <p:txBody>
          <a:bodyPr wrap="square">
            <a:normAutofit fontScale="92500" lnSpcReduction="20000"/>
          </a:bodyPr>
          <a:lstStyle/>
          <a:p>
            <a:pPr marL="463550" lvl="0" indent="-350838">
              <a:lnSpc>
                <a:spcPct val="140000"/>
              </a:lnSpc>
              <a:spcBef>
                <a:spcPct val="20000"/>
              </a:spcBef>
              <a:buFont typeface="Wingdings" pitchFamily="2" charset="2"/>
              <a:buChar char="l"/>
              <a:defRPr/>
            </a:pPr>
            <a:r>
              <a:rPr lang="zh-TW" altLang="en-US" sz="2000" kern="0" dirty="0" smtClean="0">
                <a:effectLst>
                  <a:outerShdw blurRad="38100" dist="38100" dir="2700000" algn="tl">
                    <a:srgbClr val="000000">
                      <a:alpha val="43137"/>
                    </a:srgbClr>
                  </a:outerShdw>
                </a:effectLst>
                <a:latin typeface="+mn-lt"/>
                <a:ea typeface="微軟正黑體" pitchFamily="34" charset="-120"/>
              </a:rPr>
              <a:t>收集效能資料</a:t>
            </a:r>
          </a:p>
          <a:p>
            <a:pPr marL="920750" lvl="1" indent="-350838">
              <a:lnSpc>
                <a:spcPct val="140000"/>
              </a:lnSpc>
              <a:spcBef>
                <a:spcPct val="20000"/>
              </a:spcBef>
              <a:buFont typeface="Wingdings" pitchFamily="2" charset="2"/>
              <a:buChar char="l"/>
              <a:defRPr/>
            </a:pPr>
            <a:r>
              <a:rPr lang="zh-TW" altLang="en-US" sz="2000" kern="0" dirty="0" smtClean="0">
                <a:effectLst>
                  <a:outerShdw blurRad="38100" dist="38100" dir="2700000" algn="tl">
                    <a:srgbClr val="000000">
                      <a:alpha val="43137"/>
                    </a:srgbClr>
                  </a:outerShdw>
                </a:effectLst>
                <a:latin typeface="+mn-lt"/>
                <a:ea typeface="微軟正黑體" pitchFamily="34" charset="-120"/>
              </a:rPr>
              <a:t>效能計數器</a:t>
            </a:r>
          </a:p>
          <a:p>
            <a:pPr marL="920750" lvl="1" indent="-350838">
              <a:lnSpc>
                <a:spcPct val="140000"/>
              </a:lnSpc>
              <a:spcBef>
                <a:spcPct val="20000"/>
              </a:spcBef>
              <a:buFont typeface="Wingdings" pitchFamily="2" charset="2"/>
              <a:buChar char="l"/>
              <a:defRPr/>
            </a:pPr>
            <a:r>
              <a:rPr lang="en-US" altLang="zh-TW" sz="2000" kern="0" dirty="0" smtClean="0">
                <a:effectLst>
                  <a:outerShdw blurRad="38100" dist="38100" dir="2700000" algn="tl">
                    <a:srgbClr val="000000">
                      <a:alpha val="43137"/>
                    </a:srgbClr>
                  </a:outerShdw>
                </a:effectLst>
                <a:latin typeface="+mn-lt"/>
                <a:ea typeface="微軟正黑體" pitchFamily="34" charset="-120"/>
              </a:rPr>
              <a:t>SQL </a:t>
            </a:r>
            <a:r>
              <a:rPr lang="zh-TW" altLang="en-US" sz="2000" kern="0" dirty="0" smtClean="0">
                <a:effectLst>
                  <a:outerShdw blurRad="38100" dist="38100" dir="2700000" algn="tl">
                    <a:srgbClr val="000000">
                      <a:alpha val="43137"/>
                    </a:srgbClr>
                  </a:outerShdw>
                </a:effectLst>
                <a:latin typeface="+mn-lt"/>
                <a:ea typeface="微軟正黑體" pitchFamily="34" charset="-120"/>
              </a:rPr>
              <a:t>追蹤</a:t>
            </a:r>
          </a:p>
          <a:p>
            <a:pPr marL="920750" lvl="1" indent="-350838">
              <a:lnSpc>
                <a:spcPct val="140000"/>
              </a:lnSpc>
              <a:spcBef>
                <a:spcPct val="20000"/>
              </a:spcBef>
              <a:buFont typeface="Wingdings" pitchFamily="2" charset="2"/>
              <a:buChar char="l"/>
              <a:defRPr/>
            </a:pPr>
            <a:r>
              <a:rPr lang="en-US" altLang="zh-TW" sz="2000" kern="0" dirty="0" smtClean="0">
                <a:effectLst>
                  <a:outerShdw blurRad="38100" dist="38100" dir="2700000" algn="tl">
                    <a:srgbClr val="000000">
                      <a:alpha val="43137"/>
                    </a:srgbClr>
                  </a:outerShdw>
                </a:effectLst>
                <a:latin typeface="+mn-lt"/>
                <a:ea typeface="微軟正黑體" pitchFamily="34" charset="-120"/>
              </a:rPr>
              <a:t>T-SQL </a:t>
            </a:r>
            <a:r>
              <a:rPr lang="zh-TW" altLang="en-US" sz="2000" kern="0" dirty="0" smtClean="0">
                <a:effectLst>
                  <a:outerShdw blurRad="38100" dist="38100" dir="2700000" algn="tl">
                    <a:srgbClr val="000000">
                      <a:alpha val="43137"/>
                    </a:srgbClr>
                  </a:outerShdw>
                </a:effectLst>
                <a:latin typeface="+mn-lt"/>
                <a:ea typeface="微軟正黑體" pitchFamily="34" charset="-120"/>
              </a:rPr>
              <a:t>查詢、查詢活動</a:t>
            </a:r>
          </a:p>
          <a:p>
            <a:pPr marL="463550" lvl="0" indent="-350838">
              <a:lnSpc>
                <a:spcPct val="140000"/>
              </a:lnSpc>
              <a:spcBef>
                <a:spcPct val="20000"/>
              </a:spcBef>
              <a:buFont typeface="Wingdings" pitchFamily="2" charset="2"/>
              <a:buChar char="l"/>
              <a:defRPr/>
            </a:pPr>
            <a:r>
              <a:rPr lang="zh-TW" altLang="en-US" sz="2000" kern="0" dirty="0" smtClean="0">
                <a:effectLst>
                  <a:outerShdw blurRad="38100" dist="38100" dir="2700000" algn="tl">
                    <a:srgbClr val="000000">
                      <a:alpha val="43137"/>
                    </a:srgbClr>
                  </a:outerShdw>
                </a:effectLst>
                <a:latin typeface="+mn-lt"/>
                <a:ea typeface="微軟正黑體" pitchFamily="34" charset="-120"/>
              </a:rPr>
              <a:t>統合存放相關資料</a:t>
            </a:r>
          </a:p>
          <a:p>
            <a:pPr marL="920750" lvl="1" indent="-350838">
              <a:lnSpc>
                <a:spcPct val="140000"/>
              </a:lnSpc>
              <a:spcBef>
                <a:spcPct val="20000"/>
              </a:spcBef>
              <a:buFont typeface="Wingdings" pitchFamily="2" charset="2"/>
              <a:buChar char="l"/>
              <a:defRPr/>
            </a:pPr>
            <a:r>
              <a:rPr lang="zh-TW" altLang="en-US" sz="2000" kern="0" dirty="0" smtClean="0">
                <a:effectLst>
                  <a:outerShdw blurRad="38100" dist="38100" dir="2700000" algn="tl">
                    <a:srgbClr val="000000">
                      <a:alpha val="43137"/>
                    </a:srgbClr>
                  </a:outerShdw>
                </a:effectLst>
                <a:latin typeface="+mn-lt"/>
                <a:ea typeface="微軟正黑體" pitchFamily="34" charset="-120"/>
              </a:rPr>
              <a:t>管理資料倉儲</a:t>
            </a:r>
          </a:p>
          <a:p>
            <a:pPr marL="920750" lvl="1" indent="-350838">
              <a:lnSpc>
                <a:spcPct val="140000"/>
              </a:lnSpc>
              <a:spcBef>
                <a:spcPct val="20000"/>
              </a:spcBef>
              <a:buFont typeface="Wingdings" pitchFamily="2" charset="2"/>
              <a:buChar char="l"/>
              <a:defRPr/>
            </a:pPr>
            <a:r>
              <a:rPr lang="zh-TW" altLang="en-US" sz="2000" kern="0" dirty="0" smtClean="0">
                <a:effectLst>
                  <a:outerShdw blurRad="38100" dist="38100" dir="2700000" algn="tl">
                    <a:srgbClr val="000000">
                      <a:alpha val="43137"/>
                    </a:srgbClr>
                  </a:outerShdw>
                </a:effectLst>
                <a:latin typeface="+mn-lt"/>
                <a:ea typeface="微軟正黑體" pitchFamily="34" charset="-120"/>
              </a:rPr>
              <a:t>存放效能資料</a:t>
            </a:r>
          </a:p>
          <a:p>
            <a:pPr marL="920750" lvl="1" indent="-350838">
              <a:lnSpc>
                <a:spcPct val="140000"/>
              </a:lnSpc>
              <a:spcBef>
                <a:spcPct val="20000"/>
              </a:spcBef>
              <a:buFont typeface="Wingdings" pitchFamily="2" charset="2"/>
              <a:buChar char="l"/>
              <a:defRPr/>
            </a:pPr>
            <a:r>
              <a:rPr lang="zh-TW" altLang="en-US" sz="2000" kern="0" dirty="0" smtClean="0">
                <a:effectLst>
                  <a:outerShdw blurRad="38100" dist="38100" dir="2700000" algn="tl">
                    <a:srgbClr val="000000">
                      <a:alpha val="43137"/>
                    </a:srgbClr>
                  </a:outerShdw>
                </a:effectLst>
                <a:latin typeface="+mn-lt"/>
                <a:ea typeface="微軟正黑體" pitchFamily="34" charset="-120"/>
              </a:rPr>
              <a:t>公開的存取介面</a:t>
            </a:r>
            <a:r>
              <a:rPr lang="en-US" altLang="zh-TW" sz="2000" kern="0" dirty="0" smtClean="0">
                <a:effectLst>
                  <a:outerShdw blurRad="38100" dist="38100" dir="2700000" algn="tl">
                    <a:srgbClr val="000000">
                      <a:alpha val="43137"/>
                    </a:srgbClr>
                  </a:outerShdw>
                </a:effectLst>
                <a:latin typeface="+mn-lt"/>
                <a:ea typeface="微軟正黑體" pitchFamily="34" charset="-120"/>
              </a:rPr>
              <a:t>--</a:t>
            </a:r>
            <a:r>
              <a:rPr lang="zh-TW" altLang="en-US" sz="2000" kern="0" dirty="0" smtClean="0">
                <a:effectLst>
                  <a:outerShdw blurRad="38100" dist="38100" dir="2700000" algn="tl">
                    <a:srgbClr val="000000">
                      <a:alpha val="43137"/>
                    </a:srgbClr>
                  </a:outerShdw>
                </a:effectLst>
                <a:latin typeface="+mn-lt"/>
                <a:ea typeface="微軟正黑體" pitchFamily="34" charset="-120"/>
              </a:rPr>
              <a:t>資料表</a:t>
            </a:r>
          </a:p>
          <a:p>
            <a:pPr marL="463550" lvl="0" indent="-350838">
              <a:lnSpc>
                <a:spcPct val="140000"/>
              </a:lnSpc>
              <a:spcBef>
                <a:spcPct val="20000"/>
              </a:spcBef>
              <a:buFont typeface="Wingdings" pitchFamily="2" charset="2"/>
              <a:buChar char="l"/>
              <a:defRPr/>
            </a:pPr>
            <a:r>
              <a:rPr lang="zh-TW" altLang="en-US" sz="2000" kern="0" dirty="0" smtClean="0">
                <a:effectLst>
                  <a:outerShdw blurRad="38100" dist="38100" dir="2700000" algn="tl">
                    <a:srgbClr val="000000">
                      <a:alpha val="43137"/>
                    </a:srgbClr>
                  </a:outerShdw>
                </a:effectLst>
                <a:latin typeface="+mn-lt"/>
                <a:ea typeface="微軟正黑體" pitchFamily="34" charset="-120"/>
              </a:rPr>
              <a:t>管理報表</a:t>
            </a:r>
          </a:p>
          <a:p>
            <a:pPr marL="920750" lvl="1" indent="-350838">
              <a:lnSpc>
                <a:spcPct val="140000"/>
              </a:lnSpc>
              <a:spcBef>
                <a:spcPct val="20000"/>
              </a:spcBef>
              <a:buFont typeface="Wingdings" pitchFamily="2" charset="2"/>
              <a:buChar char="l"/>
              <a:defRPr/>
            </a:pPr>
            <a:r>
              <a:rPr lang="zh-TW" altLang="en-US" sz="2000" kern="0" dirty="0" smtClean="0">
                <a:effectLst>
                  <a:outerShdw blurRad="38100" dist="38100" dir="2700000" algn="tl">
                    <a:srgbClr val="000000">
                      <a:alpha val="43137"/>
                    </a:srgbClr>
                  </a:outerShdw>
                </a:effectLst>
                <a:latin typeface="+mn-lt"/>
                <a:ea typeface="微軟正黑體" pitchFamily="34" charset="-120"/>
              </a:rPr>
              <a:t>內建、可擴展的報表</a:t>
            </a:r>
          </a:p>
          <a:p>
            <a:pPr marL="920750" lvl="1" indent="-350838">
              <a:lnSpc>
                <a:spcPct val="140000"/>
              </a:lnSpc>
              <a:spcBef>
                <a:spcPct val="20000"/>
              </a:spcBef>
              <a:buFont typeface="Wingdings" pitchFamily="2" charset="2"/>
              <a:buChar char="l"/>
              <a:defRPr/>
            </a:pPr>
            <a:r>
              <a:rPr lang="zh-TW" altLang="en-US" sz="2000" kern="0" dirty="0" smtClean="0">
                <a:effectLst>
                  <a:outerShdw blurRad="38100" dist="38100" dir="2700000" algn="tl">
                    <a:srgbClr val="000000">
                      <a:alpha val="43137"/>
                    </a:srgbClr>
                  </a:outerShdw>
                </a:effectLst>
                <a:latin typeface="+mn-lt"/>
                <a:ea typeface="微軟正黑體" pitchFamily="34" charset="-120"/>
              </a:rPr>
              <a:t>磁碟使用量、查詢統計資料、伺服器活動</a:t>
            </a:r>
            <a:endParaRPr kumimoji="0" lang="en-US" sz="2000" b="0" i="0" u="none" strike="noStrike" kern="0" cap="none" spc="0" normalizeH="0" noProof="0" dirty="0" smtClean="0">
              <a:ln>
                <a:noFill/>
              </a:ln>
              <a:effectLst>
                <a:outerShdw blurRad="38100" dist="38100" dir="2700000" algn="tl">
                  <a:srgbClr val="000000">
                    <a:alpha val="43137"/>
                  </a:srgbClr>
                </a:outerShdw>
              </a:effectLst>
              <a:uLnTx/>
              <a:uFillTx/>
              <a:latin typeface="+mn-lt"/>
              <a:ea typeface="微軟正黑體" pitchFamily="34" charset="-120"/>
            </a:endParaRPr>
          </a:p>
        </p:txBody>
      </p:sp>
      <p:pic>
        <p:nvPicPr>
          <p:cNvPr id="6" name="Picture 8" descr="D:\Pennie's documents\Images for TechEd06\Hardware_Imagery\database green.png"/>
          <p:cNvPicPr>
            <a:picLocks noChangeAspect="1" noChangeArrowheads="1"/>
          </p:cNvPicPr>
          <p:nvPr/>
        </p:nvPicPr>
        <p:blipFill>
          <a:blip r:embed="rId3"/>
          <a:srcRect/>
          <a:stretch>
            <a:fillRect/>
          </a:stretch>
        </p:blipFill>
        <p:spPr bwMode="auto">
          <a:xfrm>
            <a:off x="5867400" y="3276600"/>
            <a:ext cx="957263" cy="1146175"/>
          </a:xfrm>
          <a:prstGeom prst="rect">
            <a:avLst/>
          </a:prstGeom>
          <a:noFill/>
          <a:ln w="9525">
            <a:noFill/>
            <a:miter lim="800000"/>
            <a:headEnd/>
            <a:tailEnd/>
          </a:ln>
        </p:spPr>
      </p:pic>
      <p:pic>
        <p:nvPicPr>
          <p:cNvPr id="7" name="Picture 7" descr="D:\Pennie's documents\Images for TechEd06\Hardware_Imagery\Database blue.png"/>
          <p:cNvPicPr>
            <a:picLocks noChangeAspect="1" noChangeArrowheads="1"/>
          </p:cNvPicPr>
          <p:nvPr/>
        </p:nvPicPr>
        <p:blipFill>
          <a:blip r:embed="rId4"/>
          <a:srcRect/>
          <a:stretch>
            <a:fillRect/>
          </a:stretch>
        </p:blipFill>
        <p:spPr bwMode="auto">
          <a:xfrm>
            <a:off x="7010400" y="1752600"/>
            <a:ext cx="762000" cy="917575"/>
          </a:xfrm>
          <a:prstGeom prst="rect">
            <a:avLst/>
          </a:prstGeom>
          <a:noFill/>
          <a:ln w="9525">
            <a:noFill/>
            <a:miter lim="800000"/>
            <a:headEnd/>
            <a:tailEnd/>
          </a:ln>
        </p:spPr>
      </p:pic>
      <p:pic>
        <p:nvPicPr>
          <p:cNvPr id="8" name="Picture 7" descr="D:\Pennie's documents\Images for TechEd06\Hardware_Imagery\Database blue.png"/>
          <p:cNvPicPr>
            <a:picLocks noChangeAspect="1" noChangeArrowheads="1"/>
          </p:cNvPicPr>
          <p:nvPr/>
        </p:nvPicPr>
        <p:blipFill>
          <a:blip r:embed="rId4"/>
          <a:srcRect/>
          <a:stretch>
            <a:fillRect/>
          </a:stretch>
        </p:blipFill>
        <p:spPr bwMode="auto">
          <a:xfrm>
            <a:off x="7924800" y="3200400"/>
            <a:ext cx="762000" cy="917575"/>
          </a:xfrm>
          <a:prstGeom prst="rect">
            <a:avLst/>
          </a:prstGeom>
          <a:noFill/>
          <a:ln w="9525">
            <a:noFill/>
            <a:miter lim="800000"/>
            <a:headEnd/>
            <a:tailEnd/>
          </a:ln>
        </p:spPr>
      </p:pic>
      <p:pic>
        <p:nvPicPr>
          <p:cNvPr id="9" name="Picture 7" descr="D:\Pennie's documents\Images for TechEd06\Hardware_Imagery\Database blue.png"/>
          <p:cNvPicPr>
            <a:picLocks noChangeAspect="1" noChangeArrowheads="1"/>
          </p:cNvPicPr>
          <p:nvPr/>
        </p:nvPicPr>
        <p:blipFill>
          <a:blip r:embed="rId4"/>
          <a:srcRect/>
          <a:stretch>
            <a:fillRect/>
          </a:stretch>
        </p:blipFill>
        <p:spPr bwMode="auto">
          <a:xfrm>
            <a:off x="7543800" y="4800600"/>
            <a:ext cx="762000" cy="917575"/>
          </a:xfrm>
          <a:prstGeom prst="rect">
            <a:avLst/>
          </a:prstGeom>
          <a:noFill/>
          <a:ln w="9525">
            <a:noFill/>
            <a:miter lim="800000"/>
            <a:headEnd/>
            <a:tailEnd/>
          </a:ln>
        </p:spPr>
      </p:pic>
      <p:pic>
        <p:nvPicPr>
          <p:cNvPr id="10" name="Picture 7" descr="D:\Pennie's documents\Images for TechEd06\Hardware_Imagery\Database blue.png"/>
          <p:cNvPicPr>
            <a:picLocks noChangeAspect="1" noChangeArrowheads="1"/>
          </p:cNvPicPr>
          <p:nvPr/>
        </p:nvPicPr>
        <p:blipFill>
          <a:blip r:embed="rId4"/>
          <a:srcRect/>
          <a:stretch>
            <a:fillRect/>
          </a:stretch>
        </p:blipFill>
        <p:spPr bwMode="auto">
          <a:xfrm>
            <a:off x="5181600" y="5181600"/>
            <a:ext cx="762000" cy="917575"/>
          </a:xfrm>
          <a:prstGeom prst="rect">
            <a:avLst/>
          </a:prstGeom>
          <a:noFill/>
          <a:ln w="9525">
            <a:noFill/>
            <a:miter lim="800000"/>
            <a:headEnd/>
            <a:tailEnd/>
          </a:ln>
        </p:spPr>
      </p:pic>
      <p:pic>
        <p:nvPicPr>
          <p:cNvPr id="11" name="Picture 7" descr="D:\Pennie's documents\Images for TechEd06\Hardware_Imagery\Database blue.png"/>
          <p:cNvPicPr>
            <a:picLocks noChangeAspect="1" noChangeArrowheads="1"/>
          </p:cNvPicPr>
          <p:nvPr/>
        </p:nvPicPr>
        <p:blipFill>
          <a:blip r:embed="rId4"/>
          <a:srcRect/>
          <a:stretch>
            <a:fillRect/>
          </a:stretch>
        </p:blipFill>
        <p:spPr bwMode="auto">
          <a:xfrm>
            <a:off x="3962400" y="3352800"/>
            <a:ext cx="762000" cy="917575"/>
          </a:xfrm>
          <a:prstGeom prst="rect">
            <a:avLst/>
          </a:prstGeom>
          <a:noFill/>
          <a:ln w="9525">
            <a:noFill/>
            <a:miter lim="800000"/>
            <a:headEnd/>
            <a:tailEnd/>
          </a:ln>
        </p:spPr>
      </p:pic>
      <p:pic>
        <p:nvPicPr>
          <p:cNvPr id="12" name="Picture 7" descr="D:\Pennie's documents\Images for TechEd06\Hardware_Imagery\Database blue.png"/>
          <p:cNvPicPr>
            <a:picLocks noChangeAspect="1" noChangeArrowheads="1"/>
          </p:cNvPicPr>
          <p:nvPr/>
        </p:nvPicPr>
        <p:blipFill>
          <a:blip r:embed="rId4"/>
          <a:srcRect/>
          <a:stretch>
            <a:fillRect/>
          </a:stretch>
        </p:blipFill>
        <p:spPr bwMode="auto">
          <a:xfrm>
            <a:off x="4648200" y="1905000"/>
            <a:ext cx="762000" cy="917575"/>
          </a:xfrm>
          <a:prstGeom prst="rect">
            <a:avLst/>
          </a:prstGeom>
          <a:noFill/>
          <a:ln w="9525">
            <a:noFill/>
            <a:miter lim="800000"/>
            <a:headEnd/>
            <a:tailEnd/>
          </a:ln>
        </p:spPr>
      </p:pic>
      <p:pic>
        <p:nvPicPr>
          <p:cNvPr id="13" name="Picture 19" descr="system_data_type.png"/>
          <p:cNvPicPr>
            <a:picLocks noChangeAspect="1"/>
          </p:cNvPicPr>
          <p:nvPr/>
        </p:nvPicPr>
        <p:blipFill>
          <a:blip r:embed="rId5" cstate="print"/>
          <a:stretch>
            <a:fillRect/>
          </a:stretch>
        </p:blipFill>
        <p:spPr bwMode="auto">
          <a:xfrm>
            <a:off x="4902086" y="2362200"/>
            <a:ext cx="254227" cy="304800"/>
          </a:xfrm>
          <a:prstGeom prst="rect">
            <a:avLst/>
          </a:prstGeom>
          <a:noFill/>
          <a:ln w="9525">
            <a:noFill/>
            <a:miter lim="800000"/>
            <a:headEnd/>
            <a:tailEnd/>
          </a:ln>
        </p:spPr>
      </p:pic>
      <p:pic>
        <p:nvPicPr>
          <p:cNvPr id="14" name="Picture 20" descr="system_data_type.png"/>
          <p:cNvPicPr>
            <a:picLocks noChangeAspect="1"/>
          </p:cNvPicPr>
          <p:nvPr/>
        </p:nvPicPr>
        <p:blipFill>
          <a:blip r:embed="rId5" cstate="print"/>
          <a:stretch>
            <a:fillRect/>
          </a:stretch>
        </p:blipFill>
        <p:spPr bwMode="auto">
          <a:xfrm>
            <a:off x="7264286" y="2209800"/>
            <a:ext cx="254227" cy="304800"/>
          </a:xfrm>
          <a:prstGeom prst="rect">
            <a:avLst/>
          </a:prstGeom>
          <a:noFill/>
          <a:ln w="9525">
            <a:noFill/>
            <a:miter lim="800000"/>
            <a:headEnd/>
            <a:tailEnd/>
          </a:ln>
        </p:spPr>
      </p:pic>
      <p:pic>
        <p:nvPicPr>
          <p:cNvPr id="15" name="Picture 21" descr="system_data_type.png"/>
          <p:cNvPicPr>
            <a:picLocks noChangeAspect="1"/>
          </p:cNvPicPr>
          <p:nvPr/>
        </p:nvPicPr>
        <p:blipFill>
          <a:blip r:embed="rId5" cstate="print"/>
          <a:stretch>
            <a:fillRect/>
          </a:stretch>
        </p:blipFill>
        <p:spPr bwMode="auto">
          <a:xfrm>
            <a:off x="8178686" y="3657600"/>
            <a:ext cx="254227" cy="304800"/>
          </a:xfrm>
          <a:prstGeom prst="rect">
            <a:avLst/>
          </a:prstGeom>
          <a:noFill/>
          <a:ln w="9525">
            <a:noFill/>
            <a:miter lim="800000"/>
            <a:headEnd/>
            <a:tailEnd/>
          </a:ln>
        </p:spPr>
      </p:pic>
      <p:pic>
        <p:nvPicPr>
          <p:cNvPr id="16" name="Picture 22" descr="system_data_type.png"/>
          <p:cNvPicPr>
            <a:picLocks noChangeAspect="1"/>
          </p:cNvPicPr>
          <p:nvPr/>
        </p:nvPicPr>
        <p:blipFill>
          <a:blip r:embed="rId5" cstate="print"/>
          <a:stretch>
            <a:fillRect/>
          </a:stretch>
        </p:blipFill>
        <p:spPr bwMode="auto">
          <a:xfrm>
            <a:off x="7797686" y="5257800"/>
            <a:ext cx="254227" cy="304800"/>
          </a:xfrm>
          <a:prstGeom prst="rect">
            <a:avLst/>
          </a:prstGeom>
          <a:noFill/>
          <a:ln w="9525">
            <a:noFill/>
            <a:miter lim="800000"/>
            <a:headEnd/>
            <a:tailEnd/>
          </a:ln>
        </p:spPr>
      </p:pic>
      <p:pic>
        <p:nvPicPr>
          <p:cNvPr id="17" name="Picture 23" descr="system_data_type.png"/>
          <p:cNvPicPr>
            <a:picLocks noChangeAspect="1"/>
          </p:cNvPicPr>
          <p:nvPr/>
        </p:nvPicPr>
        <p:blipFill>
          <a:blip r:embed="rId5" cstate="print"/>
          <a:stretch>
            <a:fillRect/>
          </a:stretch>
        </p:blipFill>
        <p:spPr bwMode="auto">
          <a:xfrm>
            <a:off x="5435486" y="5638800"/>
            <a:ext cx="254227" cy="304800"/>
          </a:xfrm>
          <a:prstGeom prst="rect">
            <a:avLst/>
          </a:prstGeom>
          <a:noFill/>
          <a:ln w="9525">
            <a:noFill/>
            <a:miter lim="800000"/>
            <a:headEnd/>
            <a:tailEnd/>
          </a:ln>
        </p:spPr>
      </p:pic>
      <p:pic>
        <p:nvPicPr>
          <p:cNvPr id="18" name="Picture 24" descr="system_data_type.png"/>
          <p:cNvPicPr>
            <a:picLocks noChangeAspect="1"/>
          </p:cNvPicPr>
          <p:nvPr/>
        </p:nvPicPr>
        <p:blipFill>
          <a:blip r:embed="rId5" cstate="print"/>
          <a:stretch>
            <a:fillRect/>
          </a:stretch>
        </p:blipFill>
        <p:spPr bwMode="auto">
          <a:xfrm>
            <a:off x="4216286" y="3810000"/>
            <a:ext cx="254227" cy="304800"/>
          </a:xfrm>
          <a:prstGeom prst="rect">
            <a:avLst/>
          </a:prstGeom>
          <a:noFill/>
          <a:ln w="9525">
            <a:noFill/>
            <a:miter lim="800000"/>
            <a:headEnd/>
            <a:tailEnd/>
          </a:ln>
        </p:spPr>
      </p:pic>
      <p:sp>
        <p:nvSpPr>
          <p:cNvPr id="19" name="Text Placeholder 2"/>
          <p:cNvSpPr txBox="1">
            <a:spLocks/>
          </p:cNvSpPr>
          <p:nvPr/>
        </p:nvSpPr>
        <p:spPr>
          <a:xfrm>
            <a:off x="381000" y="1900238"/>
            <a:ext cx="8382000" cy="3385542"/>
          </a:xfrm>
          <a:prstGeom prst="rect">
            <a:avLst/>
          </a:prstGeom>
        </p:spPr>
        <p:txBody>
          <a:bodyPr/>
          <a:lstStyle/>
          <a:p>
            <a:pPr marL="396875" marR="0" lvl="0" indent="-396875" algn="l" defTabSz="914363" rtl="0" eaLnBrk="1" fontAlgn="auto" latinLnBrk="0" hangingPunct="1">
              <a:lnSpc>
                <a:spcPct val="90000"/>
              </a:lnSpc>
              <a:spcBef>
                <a:spcPct val="20000"/>
              </a:spcBef>
              <a:spcAft>
                <a:spcPts val="0"/>
              </a:spcAft>
              <a:buClrTx/>
              <a:buSzPct val="80000"/>
              <a:buFontTx/>
              <a:buBlip>
                <a:blip r:embed="rId6"/>
              </a:buBlip>
              <a:tabLst/>
              <a:defRPr/>
            </a:pPr>
            <a:endParaRPr kumimoji="0" lang="en-US" sz="2400" b="0" i="0" u="none" strike="noStrike" kern="1200" cap="none" spc="0" normalizeH="0" baseline="0" noProof="0" dirty="0" smtClean="0">
              <a:ln>
                <a:noFill/>
              </a:ln>
              <a:effectLst/>
              <a:uLnTx/>
              <a:uFillTx/>
              <a:latin typeface="+mn-lt"/>
              <a:ea typeface="+mn-ea"/>
              <a:cs typeface="+mn-cs"/>
            </a:endParaRPr>
          </a:p>
        </p:txBody>
      </p:sp>
      <p:pic>
        <p:nvPicPr>
          <p:cNvPr id="20" name="Picture 18" descr="SQL Server 2008 Performance and Scale WhtPaper01.gif"/>
          <p:cNvPicPr>
            <a:picLocks noChangeAspect="1"/>
          </p:cNvPicPr>
          <p:nvPr/>
        </p:nvPicPr>
        <p:blipFill>
          <a:blip r:embed="rId7"/>
          <a:stretch>
            <a:fillRect/>
          </a:stretch>
        </p:blipFill>
        <p:spPr>
          <a:xfrm>
            <a:off x="3886200" y="2362200"/>
            <a:ext cx="2720959" cy="3151439"/>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21" name="Rectangle 833584"/>
          <p:cNvPicPr>
            <a:picLocks noChangeAspect="1" noChangeArrowheads="1"/>
          </p:cNvPicPr>
          <p:nvPr/>
        </p:nvPicPr>
        <p:blipFill>
          <a:blip r:embed="rId8">
            <a:lum bright="10000" contrast="-20000"/>
          </a:blip>
          <a:srcRect r="31033"/>
          <a:stretch>
            <a:fillRect/>
          </a:stretch>
        </p:blipFill>
        <p:spPr bwMode="auto">
          <a:xfrm>
            <a:off x="7620000" y="0"/>
            <a:ext cx="1524000" cy="1382713"/>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50" presetClass="entr" presetSubtype="0" decel="100000" fill="hold" nodeType="clickEffect">
                                  <p:stCondLst>
                                    <p:cond delay="0"/>
                                  </p:stCondLst>
                                  <p:childTnLst>
                                    <p:set>
                                      <p:cBhvr>
                                        <p:cTn id="40" dur="1" fill="hold">
                                          <p:stCondLst>
                                            <p:cond delay="0"/>
                                          </p:stCondLst>
                                        </p:cTn>
                                        <p:tgtEl>
                                          <p:spTgt spid="4"/>
                                        </p:tgtEl>
                                        <p:attrNameLst>
                                          <p:attrName>style.visibility</p:attrName>
                                        </p:attrNameLst>
                                      </p:cBhvr>
                                      <p:to>
                                        <p:strVal val="visible"/>
                                      </p:to>
                                    </p:set>
                                    <p:anim calcmode="lin" valueType="num">
                                      <p:cBhvr>
                                        <p:cTn id="41" dur="1000" fill="hold"/>
                                        <p:tgtEl>
                                          <p:spTgt spid="4"/>
                                        </p:tgtEl>
                                        <p:attrNameLst>
                                          <p:attrName>ppt_w</p:attrName>
                                        </p:attrNameLst>
                                      </p:cBhvr>
                                      <p:tavLst>
                                        <p:tav tm="0">
                                          <p:val>
                                            <p:strVal val="#ppt_w+.3"/>
                                          </p:val>
                                        </p:tav>
                                        <p:tav tm="100000">
                                          <p:val>
                                            <p:strVal val="#ppt_w"/>
                                          </p:val>
                                        </p:tav>
                                      </p:tavLst>
                                    </p:anim>
                                    <p:anim calcmode="lin" valueType="num">
                                      <p:cBhvr>
                                        <p:cTn id="42" dur="1000" fill="hold"/>
                                        <p:tgtEl>
                                          <p:spTgt spid="4"/>
                                        </p:tgtEl>
                                        <p:attrNameLst>
                                          <p:attrName>ppt_h</p:attrName>
                                        </p:attrNameLst>
                                      </p:cBhvr>
                                      <p:tavLst>
                                        <p:tav tm="0">
                                          <p:val>
                                            <p:strVal val="#ppt_h"/>
                                          </p:val>
                                        </p:tav>
                                        <p:tav tm="100000">
                                          <p:val>
                                            <p:strVal val="#ppt_h"/>
                                          </p:val>
                                        </p:tav>
                                      </p:tavLst>
                                    </p:anim>
                                    <p:animEffect transition="in" filter="fade">
                                      <p:cBhvr>
                                        <p:cTn id="43" dur="1000"/>
                                        <p:tgtEl>
                                          <p:spTgt spid="4"/>
                                        </p:tgtEl>
                                      </p:cBhvr>
                                    </p:animEffect>
                                  </p:childTnLst>
                                </p:cTn>
                              </p:par>
                            </p:childTnLst>
                          </p:cTn>
                        </p:par>
                      </p:childTnLst>
                    </p:cTn>
                  </p:par>
                  <p:par>
                    <p:cTn id="44" fill="hold">
                      <p:stCondLst>
                        <p:cond delay="indefinite"/>
                      </p:stCondLst>
                      <p:childTnLst>
                        <p:par>
                          <p:cTn id="45" fill="hold">
                            <p:stCondLst>
                              <p:cond delay="0"/>
                            </p:stCondLst>
                            <p:childTnLst>
                              <p:par>
                                <p:cTn id="46" presetID="49" presetClass="path" presetSubtype="0" accel="50000" decel="50000" fill="hold" nodeType="clickEffect">
                                  <p:stCondLst>
                                    <p:cond delay="0"/>
                                  </p:stCondLst>
                                  <p:childTnLst>
                                    <p:animMotion origin="layout" path="M -3.33333E-6 3.33333E-6 L 0.14167 0.2 " pathEditMode="relative" rAng="0" ptsTypes="AA">
                                      <p:cBhvr>
                                        <p:cTn id="47" dur="2000" fill="hold"/>
                                        <p:tgtEl>
                                          <p:spTgt spid="13"/>
                                        </p:tgtEl>
                                        <p:attrNameLst>
                                          <p:attrName>ppt_x</p:attrName>
                                          <p:attrName>ppt_y</p:attrName>
                                        </p:attrNameLst>
                                      </p:cBhvr>
                                      <p:rCtr x="71" y="100"/>
                                    </p:animMotion>
                                  </p:childTnLst>
                                </p:cTn>
                              </p:par>
                              <p:par>
                                <p:cTn id="48" presetID="56" presetClass="path" presetSubtype="0" accel="50000" decel="50000" fill="hold" nodeType="withEffect">
                                  <p:stCondLst>
                                    <p:cond delay="0"/>
                                  </p:stCondLst>
                                  <p:childTnLst>
                                    <p:animMotion origin="layout" path="M 3.33333E-6 -4.44444E-6 L -0.11667 0.22223 " pathEditMode="relative" rAng="0" ptsTypes="AA">
                                      <p:cBhvr>
                                        <p:cTn id="49" dur="2000" fill="hold"/>
                                        <p:tgtEl>
                                          <p:spTgt spid="14"/>
                                        </p:tgtEl>
                                        <p:attrNameLst>
                                          <p:attrName>ppt_x</p:attrName>
                                          <p:attrName>ppt_y</p:attrName>
                                        </p:attrNameLst>
                                      </p:cBhvr>
                                      <p:rCtr x="-58" y="111"/>
                                    </p:animMotion>
                                  </p:childTnLst>
                                </p:cTn>
                              </p:par>
                              <p:par>
                                <p:cTn id="50" presetID="35" presetClass="path" presetSubtype="0" accel="50000" decel="50000" fill="hold" nodeType="withEffect">
                                  <p:stCondLst>
                                    <p:cond delay="0"/>
                                  </p:stCondLst>
                                  <p:childTnLst>
                                    <p:animMotion origin="layout" path="M 3.33333E-6 4.44444E-6 L -0.21667 0.01111 " pathEditMode="relative" rAng="0" ptsTypes="AA">
                                      <p:cBhvr>
                                        <p:cTn id="51" dur="2000" fill="hold"/>
                                        <p:tgtEl>
                                          <p:spTgt spid="15"/>
                                        </p:tgtEl>
                                        <p:attrNameLst>
                                          <p:attrName>ppt_x</p:attrName>
                                          <p:attrName>ppt_y</p:attrName>
                                        </p:attrNameLst>
                                      </p:cBhvr>
                                      <p:rCtr x="-108" y="6"/>
                                    </p:animMotion>
                                  </p:childTnLst>
                                </p:cTn>
                              </p:par>
                              <p:par>
                                <p:cTn id="52" presetID="35" presetClass="path" presetSubtype="0" accel="50000" decel="50000" fill="hold" nodeType="withEffect">
                                  <p:stCondLst>
                                    <p:cond delay="0"/>
                                  </p:stCondLst>
                                  <p:childTnLst>
                                    <p:animMotion origin="layout" path="M 0 1.11111E-6 L -0.175 -0.22222 " pathEditMode="relative" rAng="0" ptsTypes="AA">
                                      <p:cBhvr>
                                        <p:cTn id="53" dur="2000" fill="hold"/>
                                        <p:tgtEl>
                                          <p:spTgt spid="16"/>
                                        </p:tgtEl>
                                        <p:attrNameLst>
                                          <p:attrName>ppt_x</p:attrName>
                                          <p:attrName>ppt_y</p:attrName>
                                        </p:attrNameLst>
                                      </p:cBhvr>
                                      <p:rCtr x="-87" y="-111"/>
                                    </p:animMotion>
                                  </p:childTnLst>
                                </p:cTn>
                              </p:par>
                              <p:par>
                                <p:cTn id="54" presetID="56" presetClass="path" presetSubtype="0" accel="50000" decel="50000" fill="hold" nodeType="withEffect">
                                  <p:stCondLst>
                                    <p:cond delay="0"/>
                                  </p:stCondLst>
                                  <p:childTnLst>
                                    <p:animMotion origin="layout" path="M 3.33333E-6 -4.44444E-6 L 0.08333 -0.27777 " pathEditMode="relative" rAng="0" ptsTypes="AA">
                                      <p:cBhvr>
                                        <p:cTn id="55" dur="2000" fill="hold"/>
                                        <p:tgtEl>
                                          <p:spTgt spid="17"/>
                                        </p:tgtEl>
                                        <p:attrNameLst>
                                          <p:attrName>ppt_x</p:attrName>
                                          <p:attrName>ppt_y</p:attrName>
                                        </p:attrNameLst>
                                      </p:cBhvr>
                                      <p:rCtr x="42" y="-139"/>
                                    </p:animMotion>
                                  </p:childTnLst>
                                </p:cTn>
                              </p:par>
                              <p:par>
                                <p:cTn id="56" presetID="63" presetClass="path" presetSubtype="0" accel="50000" decel="50000" fill="hold" nodeType="withEffect">
                                  <p:stCondLst>
                                    <p:cond delay="0"/>
                                  </p:stCondLst>
                                  <p:childTnLst>
                                    <p:animMotion origin="layout" path="M -3.33333E-6 2.22222E-6 L 0.21667 -0.01111 " pathEditMode="relative" rAng="0" ptsTypes="AA">
                                      <p:cBhvr>
                                        <p:cTn id="57" dur="2000" fill="hold"/>
                                        <p:tgtEl>
                                          <p:spTgt spid="18"/>
                                        </p:tgtEl>
                                        <p:attrNameLst>
                                          <p:attrName>ppt_x</p:attrName>
                                          <p:attrName>ppt_y</p:attrName>
                                        </p:attrNameLst>
                                      </p:cBhvr>
                                      <p:rCtr x="108" y="-6"/>
                                    </p:animMotion>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收集效能資料</a:t>
            </a:r>
            <a:endParaRPr lang="zh-TW" altLang="en-US" dirty="0"/>
          </a:p>
        </p:txBody>
      </p:sp>
      <p:grpSp>
        <p:nvGrpSpPr>
          <p:cNvPr id="4" name="Group 8"/>
          <p:cNvGrpSpPr/>
          <p:nvPr/>
        </p:nvGrpSpPr>
        <p:grpSpPr>
          <a:xfrm>
            <a:off x="400106" y="2937062"/>
            <a:ext cx="2507912" cy="2068503"/>
            <a:chOff x="277" y="1670848"/>
            <a:chExt cx="2507912" cy="2068503"/>
          </a:xfrm>
          <a:solidFill>
            <a:srgbClr val="0070C0"/>
          </a:solidFill>
          <a:scene3d>
            <a:camera prst="orthographicFront"/>
            <a:lightRig rig="flat" dir="t"/>
          </a:scene3d>
        </p:grpSpPr>
        <p:sp>
          <p:nvSpPr>
            <p:cNvPr id="5" name="Rounded Rectangle 26"/>
            <p:cNvSpPr/>
            <p:nvPr/>
          </p:nvSpPr>
          <p:spPr>
            <a:xfrm>
              <a:off x="277" y="1670848"/>
              <a:ext cx="2507912" cy="2068503"/>
            </a:xfrm>
            <a:prstGeom prst="roundRect">
              <a:avLst>
                <a:gd name="adj" fmla="val 10000"/>
              </a:avLst>
            </a:prstGeom>
            <a:grpFill/>
            <a:sp3d z="-190500" extrusionH="12700" prstMaterial="plastic">
              <a:bevelT w="50800" h="50800"/>
            </a:sp3d>
          </p:spPr>
          <p:style>
            <a:lnRef idx="1">
              <a:schemeClr val="accent1">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sp>
        <p:sp>
          <p:nvSpPr>
            <p:cNvPr id="6" name="Rounded Rectangle 4"/>
            <p:cNvSpPr/>
            <p:nvPr/>
          </p:nvSpPr>
          <p:spPr>
            <a:xfrm>
              <a:off x="47879" y="1718450"/>
              <a:ext cx="2412708" cy="1530048"/>
            </a:xfrm>
            <a:prstGeom prst="rect">
              <a:avLst/>
            </a:prstGeom>
            <a:grpFill/>
            <a:sp3d z="-1905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2385" tIns="32385" rIns="32385" bIns="32385" numCol="1" spcCol="1270" anchor="t" anchorCtr="0">
              <a:noAutofit/>
            </a:bodyPr>
            <a:lstStyle/>
            <a:p>
              <a:pPr marL="228600" lvl="1" indent="-228600" defTabSz="912813">
                <a:lnSpc>
                  <a:spcPct val="90000"/>
                </a:lnSpc>
                <a:spcBef>
                  <a:spcPct val="20000"/>
                </a:spcBef>
                <a:buClr>
                  <a:schemeClr val="tx2"/>
                </a:buClr>
                <a:buSzPct val="80000"/>
                <a:buBlip>
                  <a:blip r:embed="rId2"/>
                </a:buBlip>
                <a:defRPr/>
              </a:pPr>
              <a:r>
                <a:rPr lang="zh-TW" altLang="en-US" sz="1600" dirty="0" smtClean="0">
                  <a:solidFill>
                    <a:schemeClr val="tx1"/>
                  </a:solidFill>
                  <a:effectLst>
                    <a:outerShdw blurRad="38100" dist="38100" dir="2700000" algn="tl">
                      <a:srgbClr val="000000">
                        <a:alpha val="43137"/>
                      </a:srgbClr>
                    </a:outerShdw>
                  </a:effectLst>
                  <a:latin typeface="Arial" pitchFamily="34" charset="0"/>
                  <a:ea typeface="微軟正黑體" pitchFamily="34" charset="-120"/>
                </a:rPr>
                <a:t>資料提供者</a:t>
              </a:r>
              <a:endParaRPr lang="en-GB" sz="1600" dirty="0" smtClean="0">
                <a:solidFill>
                  <a:schemeClr val="tx1"/>
                </a:solidFill>
                <a:effectLst>
                  <a:outerShdw blurRad="38100" dist="38100" dir="2700000" algn="tl">
                    <a:srgbClr val="000000">
                      <a:alpha val="43137"/>
                    </a:srgbClr>
                  </a:outerShdw>
                </a:effectLst>
                <a:latin typeface="Arial" pitchFamily="34" charset="0"/>
                <a:ea typeface="微軟正黑體" pitchFamily="34" charset="-120"/>
              </a:endParaRPr>
            </a:p>
            <a:p>
              <a:pPr marL="457200" lvl="2" indent="-228600" defTabSz="912813">
                <a:lnSpc>
                  <a:spcPct val="90000"/>
                </a:lnSpc>
                <a:spcBef>
                  <a:spcPct val="20000"/>
                </a:spcBef>
                <a:buClr>
                  <a:schemeClr val="tx2"/>
                </a:buClr>
                <a:buSzPct val="80000"/>
                <a:buBlip>
                  <a:blip r:embed="rId2"/>
                </a:buBlip>
                <a:defRPr/>
              </a:pPr>
              <a:r>
                <a:rPr lang="en-GB" sz="1400" dirty="0" smtClean="0">
                  <a:solidFill>
                    <a:schemeClr val="tx1"/>
                  </a:solidFill>
                  <a:effectLst>
                    <a:outerShdw blurRad="38100" dist="38100" dir="2700000" algn="tl">
                      <a:srgbClr val="000000">
                        <a:alpha val="43137"/>
                      </a:srgbClr>
                    </a:outerShdw>
                  </a:effectLst>
                  <a:latin typeface="Arial" pitchFamily="34" charset="0"/>
                  <a:ea typeface="微軟正黑體" pitchFamily="34" charset="-120"/>
                </a:rPr>
                <a:t>SQL Trace</a:t>
              </a:r>
            </a:p>
            <a:p>
              <a:pPr marL="457200" lvl="2" indent="-228600" defTabSz="912813">
                <a:lnSpc>
                  <a:spcPct val="90000"/>
                </a:lnSpc>
                <a:spcBef>
                  <a:spcPct val="20000"/>
                </a:spcBef>
                <a:buClr>
                  <a:schemeClr val="tx2"/>
                </a:buClr>
                <a:buSzPct val="80000"/>
                <a:buBlip>
                  <a:blip r:embed="rId2"/>
                </a:buBlip>
                <a:defRPr/>
              </a:pPr>
              <a:r>
                <a:rPr lang="en-GB" sz="1400" dirty="0" smtClean="0">
                  <a:solidFill>
                    <a:schemeClr val="tx1"/>
                  </a:solidFill>
                  <a:effectLst>
                    <a:outerShdw blurRad="38100" dist="38100" dir="2700000" algn="tl">
                      <a:srgbClr val="000000">
                        <a:alpha val="43137"/>
                      </a:srgbClr>
                    </a:outerShdw>
                  </a:effectLst>
                  <a:latin typeface="Arial" pitchFamily="34" charset="0"/>
                  <a:ea typeface="微軟正黑體" pitchFamily="34" charset="-120"/>
                </a:rPr>
                <a:t>Performance Counters</a:t>
              </a:r>
              <a:endParaRPr lang="en-GB" sz="1400" dirty="0">
                <a:solidFill>
                  <a:schemeClr val="tx1"/>
                </a:solidFill>
                <a:effectLst>
                  <a:outerShdw blurRad="38100" dist="38100" dir="2700000" algn="tl">
                    <a:srgbClr val="000000">
                      <a:alpha val="43137"/>
                    </a:srgbClr>
                  </a:outerShdw>
                </a:effectLst>
                <a:latin typeface="Arial" pitchFamily="34" charset="0"/>
                <a:ea typeface="微軟正黑體" pitchFamily="34" charset="-120"/>
              </a:endParaRPr>
            </a:p>
            <a:p>
              <a:pPr marL="457200" lvl="2" indent="-228600" defTabSz="912813">
                <a:lnSpc>
                  <a:spcPct val="90000"/>
                </a:lnSpc>
                <a:spcBef>
                  <a:spcPct val="20000"/>
                </a:spcBef>
                <a:buClr>
                  <a:schemeClr val="tx2"/>
                </a:buClr>
                <a:buSzPct val="80000"/>
                <a:buBlip>
                  <a:blip r:embed="rId2"/>
                </a:buBlip>
                <a:defRPr/>
              </a:pPr>
              <a:r>
                <a:rPr lang="en-GB" sz="1400" dirty="0" smtClean="0">
                  <a:solidFill>
                    <a:schemeClr val="tx1"/>
                  </a:solidFill>
                  <a:effectLst>
                    <a:outerShdw blurRad="38100" dist="38100" dir="2700000" algn="tl">
                      <a:srgbClr val="000000">
                        <a:alpha val="43137"/>
                      </a:srgbClr>
                    </a:outerShdw>
                  </a:effectLst>
                  <a:latin typeface="Arial" pitchFamily="34" charset="0"/>
                  <a:ea typeface="微軟正黑體" pitchFamily="34" charset="-120"/>
                </a:rPr>
                <a:t>Transact-SQL</a:t>
              </a:r>
              <a:endParaRPr lang="en-GB" sz="1400" dirty="0">
                <a:solidFill>
                  <a:schemeClr val="tx1"/>
                </a:solidFill>
                <a:effectLst>
                  <a:outerShdw blurRad="38100" dist="38100" dir="2700000" algn="tl">
                    <a:srgbClr val="000000">
                      <a:alpha val="43137"/>
                    </a:srgbClr>
                  </a:outerShdw>
                </a:effectLst>
                <a:latin typeface="Arial" pitchFamily="34" charset="0"/>
                <a:ea typeface="微軟正黑體" pitchFamily="34" charset="-120"/>
              </a:endParaRPr>
            </a:p>
          </p:txBody>
        </p:sp>
      </p:grpSp>
      <p:sp>
        <p:nvSpPr>
          <p:cNvPr id="7" name=" 5"/>
          <p:cNvSpPr/>
          <p:nvPr/>
        </p:nvSpPr>
        <p:spPr>
          <a:xfrm>
            <a:off x="1828143" y="3476620"/>
            <a:ext cx="2666781" cy="2666781"/>
          </a:xfrm>
          <a:prstGeom prst="leftCircularArrow">
            <a:avLst>
              <a:gd name="adj1" fmla="val 2786"/>
              <a:gd name="adj2" fmla="val 339874"/>
              <a:gd name="adj3" fmla="val 2115385"/>
              <a:gd name="adj4" fmla="val 9024489"/>
              <a:gd name="adj5" fmla="val 3250"/>
            </a:avLst>
          </a:prstGeom>
          <a:scene3d>
            <a:camera prst="orthographicFront"/>
            <a:lightRig rig="flat" dir="t"/>
          </a:scene3d>
          <a:sp3d z="-80000" prstMaterial="plastic">
            <a:bevelT w="50800" h="50800"/>
            <a:bevelB w="25400" h="25400" prst="angle"/>
          </a:sp3d>
        </p:spPr>
        <p:style>
          <a:lnRef idx="0">
            <a:schemeClr val="accent1">
              <a:tint val="60000"/>
              <a:hueOff val="0"/>
              <a:satOff val="0"/>
              <a:lumOff val="0"/>
              <a:alphaOff val="0"/>
            </a:schemeClr>
          </a:lnRef>
          <a:fillRef idx="3">
            <a:schemeClr val="accent1">
              <a:tint val="60000"/>
              <a:hueOff val="0"/>
              <a:satOff val="0"/>
              <a:lumOff val="0"/>
              <a:alphaOff val="0"/>
            </a:schemeClr>
          </a:fillRef>
          <a:effectRef idx="2">
            <a:schemeClr val="accent1">
              <a:tint val="60000"/>
              <a:hueOff val="0"/>
              <a:satOff val="0"/>
              <a:lumOff val="0"/>
              <a:alphaOff val="0"/>
            </a:schemeClr>
          </a:effectRef>
          <a:fontRef idx="minor">
            <a:schemeClr val="lt1"/>
          </a:fontRef>
        </p:style>
      </p:sp>
      <p:grpSp>
        <p:nvGrpSpPr>
          <p:cNvPr id="8" name="Group 10"/>
          <p:cNvGrpSpPr/>
          <p:nvPr/>
        </p:nvGrpSpPr>
        <p:grpSpPr>
          <a:xfrm>
            <a:off x="846892" y="4562314"/>
            <a:ext cx="2229255" cy="886501"/>
            <a:chOff x="557591" y="3296100"/>
            <a:chExt cx="2229255" cy="886501"/>
          </a:xfrm>
          <a:scene3d>
            <a:camera prst="orthographicFront"/>
            <a:lightRig rig="flat" dir="t"/>
          </a:scene3d>
        </p:grpSpPr>
        <p:sp>
          <p:nvSpPr>
            <p:cNvPr id="9" name="Rounded Rectangle 24"/>
            <p:cNvSpPr/>
            <p:nvPr/>
          </p:nvSpPr>
          <p:spPr>
            <a:xfrm>
              <a:off x="557591" y="3296100"/>
              <a:ext cx="2229255" cy="886501"/>
            </a:xfrm>
            <a:prstGeom prst="roundRect">
              <a:avLst>
                <a:gd name="adj" fmla="val 10000"/>
              </a:avLst>
            </a:prstGeom>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0" name="Rounded Rectangle 7"/>
            <p:cNvSpPr/>
            <p:nvPr/>
          </p:nvSpPr>
          <p:spPr>
            <a:xfrm>
              <a:off x="583556" y="3322065"/>
              <a:ext cx="2177325" cy="834571"/>
            </a:xfrm>
            <a:prstGeom prst="rect">
              <a:avLst/>
            </a:prstGeom>
            <a:solidFill>
              <a:srgbClr val="00B050"/>
            </a:solidFill>
            <a:sp3d/>
          </p:spPr>
          <p:style>
            <a:lnRef idx="0">
              <a:scrgbClr r="0" g="0" b="0"/>
            </a:lnRef>
            <a:fillRef idx="0">
              <a:scrgbClr r="0" g="0" b="0"/>
            </a:fillRef>
            <a:effectRef idx="0">
              <a:scrgbClr r="0" g="0" b="0"/>
            </a:effectRef>
            <a:fontRef idx="minor">
              <a:schemeClr val="lt1"/>
            </a:fontRef>
          </p:style>
          <p:txBody>
            <a:bodyPr spcFirstLastPara="0" vert="horz" wrap="square" lIns="38100" tIns="25400" rIns="38100" bIns="25400" numCol="1" spcCol="1270" anchor="ctr" anchorCtr="0">
              <a:noAutofit/>
            </a:bodyPr>
            <a:lstStyle/>
            <a:p>
              <a:pPr lvl="0" algn="ctr" defTabSz="889000">
                <a:lnSpc>
                  <a:spcPct val="90000"/>
                </a:lnSpc>
                <a:spcAft>
                  <a:spcPct val="35000"/>
                </a:spcAft>
              </a:pPr>
              <a:r>
                <a:rPr lang="zh-TW" altLang="en-US" sz="2000" dirty="0" smtClean="0">
                  <a:solidFill>
                    <a:schemeClr val="tx1"/>
                  </a:solidFill>
                  <a:effectLst>
                    <a:outerShdw blurRad="38100" dist="38100" dir="2700000" algn="tl">
                      <a:srgbClr val="000000">
                        <a:alpha val="43137"/>
                      </a:srgbClr>
                    </a:outerShdw>
                  </a:effectLst>
                  <a:ea typeface="微軟正黑體" pitchFamily="34" charset="-120"/>
                </a:rPr>
                <a:t>低負載的資料收集器</a:t>
              </a:r>
              <a:endParaRPr lang="en-GB" sz="2000" kern="1200" dirty="0">
                <a:solidFill>
                  <a:schemeClr val="tx1"/>
                </a:solidFill>
                <a:effectLst>
                  <a:outerShdw blurRad="38100" dist="38100" dir="2700000" algn="tl">
                    <a:srgbClr val="000000">
                      <a:alpha val="43137"/>
                    </a:srgbClr>
                  </a:outerShdw>
                </a:effectLst>
                <a:ea typeface="微軟正黑體" pitchFamily="34" charset="-120"/>
              </a:endParaRPr>
            </a:p>
          </p:txBody>
        </p:sp>
      </p:grpSp>
      <p:grpSp>
        <p:nvGrpSpPr>
          <p:cNvPr id="11" name="Group 11"/>
          <p:cNvGrpSpPr/>
          <p:nvPr/>
        </p:nvGrpSpPr>
        <p:grpSpPr>
          <a:xfrm>
            <a:off x="3178716" y="2937062"/>
            <a:ext cx="2507912" cy="2068503"/>
            <a:chOff x="3140615" y="1670848"/>
            <a:chExt cx="2507912" cy="2068503"/>
          </a:xfrm>
          <a:solidFill>
            <a:srgbClr val="0070C0"/>
          </a:solidFill>
          <a:scene3d>
            <a:camera prst="orthographicFront"/>
            <a:lightRig rig="flat" dir="t"/>
          </a:scene3d>
        </p:grpSpPr>
        <p:sp>
          <p:nvSpPr>
            <p:cNvPr id="12" name="Rounded Rectangle 22"/>
            <p:cNvSpPr/>
            <p:nvPr/>
          </p:nvSpPr>
          <p:spPr>
            <a:xfrm>
              <a:off x="3140615" y="1670848"/>
              <a:ext cx="2507912" cy="2068503"/>
            </a:xfrm>
            <a:prstGeom prst="roundRect">
              <a:avLst>
                <a:gd name="adj" fmla="val 10000"/>
              </a:avLst>
            </a:prstGeom>
            <a:grpFill/>
            <a:sp3d z="-190500" extrusionH="12700" prstMaterial="plastic">
              <a:bevelT w="50800" h="50800"/>
            </a:sp3d>
          </p:spPr>
          <p:style>
            <a:lnRef idx="1">
              <a:schemeClr val="accent1">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sp>
        <p:sp>
          <p:nvSpPr>
            <p:cNvPr id="13" name="Rounded Rectangle 9"/>
            <p:cNvSpPr/>
            <p:nvPr/>
          </p:nvSpPr>
          <p:spPr>
            <a:xfrm>
              <a:off x="3188217" y="2161701"/>
              <a:ext cx="2412708" cy="1530048"/>
            </a:xfrm>
            <a:prstGeom prst="rect">
              <a:avLst/>
            </a:prstGeom>
            <a:grpFill/>
            <a:sp3d z="-1905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2385" tIns="32385" rIns="32385" bIns="32385" numCol="1" spcCol="1270" anchor="t" anchorCtr="0">
              <a:noAutofit/>
            </a:bodyPr>
            <a:lstStyle/>
            <a:p>
              <a:pPr marL="228600" lvl="1" indent="-228600" defTabSz="912813">
                <a:lnSpc>
                  <a:spcPct val="90000"/>
                </a:lnSpc>
                <a:spcBef>
                  <a:spcPct val="20000"/>
                </a:spcBef>
                <a:buClr>
                  <a:schemeClr val="tx2"/>
                </a:buClr>
                <a:buSzPct val="80000"/>
                <a:buBlip>
                  <a:blip r:embed="rId2"/>
                </a:buBlip>
                <a:defRPr/>
              </a:pPr>
              <a:r>
                <a:rPr lang="zh-TW" altLang="en-US" sz="1600" dirty="0" smtClean="0">
                  <a:solidFill>
                    <a:schemeClr val="tx1"/>
                  </a:solidFill>
                  <a:effectLst>
                    <a:outerShdw blurRad="38100" dist="38100" dir="2700000" algn="tl">
                      <a:srgbClr val="000000">
                        <a:alpha val="43137"/>
                      </a:srgbClr>
                    </a:outerShdw>
                  </a:effectLst>
                  <a:latin typeface="Arial" pitchFamily="34" charset="0"/>
                  <a:ea typeface="微軟正黑體" pitchFamily="34" charset="-120"/>
                </a:rPr>
                <a:t>收集全企業的資料</a:t>
              </a:r>
              <a:r>
                <a:rPr lang="en-US" altLang="zh-TW" sz="1600" dirty="0" smtClean="0">
                  <a:solidFill>
                    <a:schemeClr val="tx1"/>
                  </a:solidFill>
                  <a:effectLst>
                    <a:outerShdw blurRad="38100" dist="38100" dir="2700000" algn="tl">
                      <a:srgbClr val="000000">
                        <a:alpha val="43137"/>
                      </a:srgbClr>
                    </a:outerShdw>
                  </a:effectLst>
                  <a:latin typeface="Arial" pitchFamily="34" charset="0"/>
                  <a:ea typeface="微軟正黑體" pitchFamily="34" charset="-120"/>
                </a:rPr>
                <a:t>--</a:t>
              </a:r>
              <a:r>
                <a:rPr lang="zh-TW" altLang="en-US" sz="1600" dirty="0" smtClean="0">
                  <a:solidFill>
                    <a:schemeClr val="tx1"/>
                  </a:solidFill>
                  <a:effectLst>
                    <a:outerShdw blurRad="38100" dist="38100" dir="2700000" algn="tl">
                      <a:srgbClr val="000000">
                        <a:alpha val="43137"/>
                      </a:srgbClr>
                    </a:outerShdw>
                  </a:effectLst>
                  <a:latin typeface="Arial" pitchFamily="34" charset="0"/>
                  <a:ea typeface="微軟正黑體" pitchFamily="34" charset="-120"/>
                </a:rPr>
                <a:t>管理資料倉儲</a:t>
              </a:r>
              <a:endParaRPr lang="en-GB" altLang="en-US" sz="1600" dirty="0">
                <a:solidFill>
                  <a:schemeClr val="tx1"/>
                </a:solidFill>
                <a:effectLst>
                  <a:outerShdw blurRad="38100" dist="38100" dir="2700000" algn="tl">
                    <a:srgbClr val="000000">
                      <a:alpha val="43137"/>
                    </a:srgbClr>
                  </a:outerShdw>
                </a:effectLst>
                <a:latin typeface="Arial" pitchFamily="34" charset="0"/>
                <a:ea typeface="微軟正黑體" pitchFamily="34" charset="-120"/>
              </a:endParaRPr>
            </a:p>
          </p:txBody>
        </p:sp>
      </p:grpSp>
      <p:sp>
        <p:nvSpPr>
          <p:cNvPr id="14" name="Circular Arrow 12"/>
          <p:cNvSpPr/>
          <p:nvPr/>
        </p:nvSpPr>
        <p:spPr>
          <a:xfrm>
            <a:off x="3823585" y="1729483"/>
            <a:ext cx="2987236" cy="2987236"/>
          </a:xfrm>
          <a:prstGeom prst="circularArrow">
            <a:avLst>
              <a:gd name="adj1" fmla="val 2487"/>
              <a:gd name="adj2" fmla="val 301311"/>
              <a:gd name="adj3" fmla="val 19523178"/>
              <a:gd name="adj4" fmla="val 12575511"/>
              <a:gd name="adj5" fmla="val 2901"/>
            </a:avLst>
          </a:prstGeom>
          <a:scene3d>
            <a:camera prst="orthographicFront"/>
            <a:lightRig rig="flat" dir="t"/>
          </a:scene3d>
          <a:sp3d z="-80000" prstMaterial="plastic">
            <a:bevelT w="50800" h="50800"/>
            <a:bevelB w="25400" h="25400" prst="angle"/>
          </a:sp3d>
        </p:spPr>
        <p:style>
          <a:lnRef idx="0">
            <a:schemeClr val="accent1">
              <a:tint val="60000"/>
              <a:hueOff val="0"/>
              <a:satOff val="0"/>
              <a:lumOff val="0"/>
              <a:alphaOff val="0"/>
            </a:schemeClr>
          </a:lnRef>
          <a:fillRef idx="3">
            <a:schemeClr val="accent1">
              <a:tint val="60000"/>
              <a:hueOff val="0"/>
              <a:satOff val="0"/>
              <a:lumOff val="0"/>
              <a:alphaOff val="0"/>
            </a:schemeClr>
          </a:fillRef>
          <a:effectRef idx="2">
            <a:schemeClr val="accent1">
              <a:tint val="60000"/>
              <a:hueOff val="0"/>
              <a:satOff val="0"/>
              <a:lumOff val="0"/>
              <a:alphaOff val="0"/>
            </a:schemeClr>
          </a:effectRef>
          <a:fontRef idx="minor">
            <a:schemeClr val="lt1"/>
          </a:fontRef>
        </p:style>
      </p:sp>
      <p:grpSp>
        <p:nvGrpSpPr>
          <p:cNvPr id="15" name="Group 13"/>
          <p:cNvGrpSpPr/>
          <p:nvPr/>
        </p:nvGrpSpPr>
        <p:grpSpPr>
          <a:xfrm>
            <a:off x="3655646" y="2493811"/>
            <a:ext cx="2229255" cy="886501"/>
            <a:chOff x="3697929" y="1227597"/>
            <a:chExt cx="2229255" cy="886501"/>
          </a:xfrm>
          <a:scene3d>
            <a:camera prst="orthographicFront"/>
            <a:lightRig rig="flat" dir="t"/>
          </a:scene3d>
        </p:grpSpPr>
        <p:sp>
          <p:nvSpPr>
            <p:cNvPr id="16" name="Rounded Rectangle 20"/>
            <p:cNvSpPr/>
            <p:nvPr/>
          </p:nvSpPr>
          <p:spPr>
            <a:xfrm>
              <a:off x="3697929" y="1227597"/>
              <a:ext cx="2229255" cy="886501"/>
            </a:xfrm>
            <a:prstGeom prst="roundRect">
              <a:avLst>
                <a:gd name="adj" fmla="val 10000"/>
              </a:avLst>
            </a:prstGeom>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7" name="Rounded Rectangle 12"/>
            <p:cNvSpPr/>
            <p:nvPr/>
          </p:nvSpPr>
          <p:spPr>
            <a:xfrm>
              <a:off x="3723894" y="1253562"/>
              <a:ext cx="2177325" cy="834571"/>
            </a:xfrm>
            <a:prstGeom prst="rect">
              <a:avLst/>
            </a:prstGeom>
            <a:solidFill>
              <a:srgbClr val="00B050"/>
            </a:solidFill>
            <a:sp3d/>
          </p:spPr>
          <p:style>
            <a:lnRef idx="0">
              <a:scrgbClr r="0" g="0" b="0"/>
            </a:lnRef>
            <a:fillRef idx="0">
              <a:scrgbClr r="0" g="0" b="0"/>
            </a:fillRef>
            <a:effectRef idx="0">
              <a:scrgbClr r="0" g="0" b="0"/>
            </a:effectRef>
            <a:fontRef idx="minor">
              <a:schemeClr val="lt1"/>
            </a:fontRef>
          </p:style>
          <p:txBody>
            <a:bodyPr spcFirstLastPara="0" vert="horz" wrap="square" lIns="38100" tIns="25400" rIns="38100" bIns="25400" numCol="1" spcCol="1270" anchor="ctr" anchorCtr="0">
              <a:noAutofit/>
            </a:bodyPr>
            <a:lstStyle/>
            <a:p>
              <a:pPr algn="ctr" defTabSz="889000">
                <a:lnSpc>
                  <a:spcPct val="90000"/>
                </a:lnSpc>
                <a:spcAft>
                  <a:spcPct val="35000"/>
                </a:spcAft>
              </a:pPr>
              <a:r>
                <a:rPr lang="zh-TW" altLang="en-US" sz="2000" dirty="0" smtClean="0">
                  <a:solidFill>
                    <a:schemeClr val="tx1"/>
                  </a:solidFill>
                  <a:effectLst>
                    <a:outerShdw blurRad="38100" dist="38100" dir="2700000" algn="tl">
                      <a:srgbClr val="000000">
                        <a:alpha val="43137"/>
                      </a:srgbClr>
                    </a:outerShdw>
                  </a:effectLst>
                  <a:ea typeface="微軟正黑體" pitchFamily="34" charset="-120"/>
                </a:rPr>
                <a:t>中央統合存放</a:t>
              </a:r>
              <a:endParaRPr lang="en-GB" altLang="en-US" sz="2000" dirty="0">
                <a:solidFill>
                  <a:schemeClr val="tx1"/>
                </a:solidFill>
                <a:effectLst>
                  <a:outerShdw blurRad="38100" dist="38100" dir="2700000" algn="tl">
                    <a:srgbClr val="000000">
                      <a:alpha val="43137"/>
                    </a:srgbClr>
                  </a:outerShdw>
                </a:effectLst>
                <a:ea typeface="微軟正黑體" pitchFamily="34" charset="-120"/>
              </a:endParaRPr>
            </a:p>
          </p:txBody>
        </p:sp>
      </p:grpSp>
      <p:grpSp>
        <p:nvGrpSpPr>
          <p:cNvPr id="18" name="Group 14"/>
          <p:cNvGrpSpPr/>
          <p:nvPr/>
        </p:nvGrpSpPr>
        <p:grpSpPr>
          <a:xfrm>
            <a:off x="6067853" y="2937062"/>
            <a:ext cx="2507912" cy="2068503"/>
            <a:chOff x="6280952" y="1670848"/>
            <a:chExt cx="2507912" cy="2068503"/>
          </a:xfrm>
          <a:solidFill>
            <a:srgbClr val="0070C0"/>
          </a:solidFill>
          <a:scene3d>
            <a:camera prst="orthographicFront"/>
            <a:lightRig rig="flat" dir="t"/>
          </a:scene3d>
        </p:grpSpPr>
        <p:sp>
          <p:nvSpPr>
            <p:cNvPr id="19" name="Rounded Rectangle 18"/>
            <p:cNvSpPr/>
            <p:nvPr/>
          </p:nvSpPr>
          <p:spPr>
            <a:xfrm>
              <a:off x="6280952" y="1670848"/>
              <a:ext cx="2507912" cy="2068503"/>
            </a:xfrm>
            <a:prstGeom prst="roundRect">
              <a:avLst>
                <a:gd name="adj" fmla="val 10000"/>
              </a:avLst>
            </a:prstGeom>
            <a:grpFill/>
            <a:sp3d z="-190500" extrusionH="12700" prstMaterial="plastic">
              <a:bevelT w="50800" h="50800"/>
            </a:sp3d>
          </p:spPr>
          <p:style>
            <a:lnRef idx="1">
              <a:schemeClr val="accent1">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sp>
        <p:sp>
          <p:nvSpPr>
            <p:cNvPr id="20" name="Rounded Rectangle 14"/>
            <p:cNvSpPr/>
            <p:nvPr/>
          </p:nvSpPr>
          <p:spPr>
            <a:xfrm>
              <a:off x="6328554" y="1718450"/>
              <a:ext cx="2412708" cy="1530048"/>
            </a:xfrm>
            <a:prstGeom prst="rect">
              <a:avLst/>
            </a:prstGeom>
            <a:grpFill/>
            <a:sp3d z="-1905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2385" tIns="32385" rIns="32385" bIns="32385" numCol="1" spcCol="1270" anchor="t" anchorCtr="0">
              <a:noAutofit/>
            </a:bodyPr>
            <a:lstStyle/>
            <a:p>
              <a:pPr marL="171450" lvl="1" indent="-171450" algn="l" defTabSz="755650" rtl="0">
                <a:lnSpc>
                  <a:spcPct val="90000"/>
                </a:lnSpc>
                <a:spcBef>
                  <a:spcPct val="0"/>
                </a:spcBef>
                <a:spcAft>
                  <a:spcPct val="15000"/>
                </a:spcAft>
                <a:buChar char="••"/>
              </a:pPr>
              <a:endParaRPr lang="en-GB" sz="1700" kern="1200" dirty="0">
                <a:solidFill>
                  <a:schemeClr val="tx1"/>
                </a:solidFill>
              </a:endParaRPr>
            </a:p>
          </p:txBody>
        </p:sp>
      </p:grpSp>
      <p:grpSp>
        <p:nvGrpSpPr>
          <p:cNvPr id="21" name="Group 15"/>
          <p:cNvGrpSpPr/>
          <p:nvPr/>
        </p:nvGrpSpPr>
        <p:grpSpPr>
          <a:xfrm>
            <a:off x="6514639" y="4562314"/>
            <a:ext cx="2229255" cy="886501"/>
            <a:chOff x="6838266" y="3296100"/>
            <a:chExt cx="2229255" cy="886501"/>
          </a:xfrm>
          <a:scene3d>
            <a:camera prst="orthographicFront"/>
            <a:lightRig rig="flat" dir="t"/>
          </a:scene3d>
        </p:grpSpPr>
        <p:sp>
          <p:nvSpPr>
            <p:cNvPr id="22" name="Rounded Rectangle 16"/>
            <p:cNvSpPr/>
            <p:nvPr/>
          </p:nvSpPr>
          <p:spPr>
            <a:xfrm>
              <a:off x="6838266" y="3296100"/>
              <a:ext cx="2229255" cy="886501"/>
            </a:xfrm>
            <a:prstGeom prst="roundRect">
              <a:avLst>
                <a:gd name="adj" fmla="val 10000"/>
              </a:avLst>
            </a:prstGeom>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23" name="Rounded Rectangle 16"/>
            <p:cNvSpPr/>
            <p:nvPr/>
          </p:nvSpPr>
          <p:spPr>
            <a:xfrm>
              <a:off x="6864231" y="3322065"/>
              <a:ext cx="2177325" cy="834571"/>
            </a:xfrm>
            <a:prstGeom prst="rect">
              <a:avLst/>
            </a:prstGeom>
            <a:solidFill>
              <a:srgbClr val="00B050"/>
            </a:solidFill>
            <a:sp3d/>
          </p:spPr>
          <p:style>
            <a:lnRef idx="0">
              <a:scrgbClr r="0" g="0" b="0"/>
            </a:lnRef>
            <a:fillRef idx="0">
              <a:scrgbClr r="0" g="0" b="0"/>
            </a:fillRef>
            <a:effectRef idx="0">
              <a:scrgbClr r="0" g="0" b="0"/>
            </a:effectRef>
            <a:fontRef idx="minor">
              <a:schemeClr val="lt1"/>
            </a:fontRef>
          </p:style>
          <p:txBody>
            <a:bodyPr spcFirstLastPara="0" vert="horz" wrap="square" lIns="38100" tIns="25400" rIns="38100" bIns="25400" numCol="1" spcCol="1270" anchor="ctr" anchorCtr="0">
              <a:noAutofit/>
            </a:bodyPr>
            <a:lstStyle/>
            <a:p>
              <a:pPr lvl="0" algn="ctr" defTabSz="889000">
                <a:lnSpc>
                  <a:spcPct val="90000"/>
                </a:lnSpc>
                <a:spcAft>
                  <a:spcPct val="35000"/>
                </a:spcAft>
              </a:pPr>
              <a:r>
                <a:rPr lang="zh-TW" altLang="en-US" sz="2000" dirty="0" smtClean="0">
                  <a:solidFill>
                    <a:schemeClr val="tx1"/>
                  </a:solidFill>
                  <a:effectLst>
                    <a:outerShdw blurRad="38100" dist="38100" dir="2700000" algn="tl">
                      <a:srgbClr val="000000">
                        <a:alpha val="43137"/>
                      </a:srgbClr>
                    </a:outerShdw>
                  </a:effectLst>
                  <a:ea typeface="微軟正黑體" pitchFamily="34" charset="-120"/>
                </a:rPr>
                <a:t>深入詳盡的報表</a:t>
              </a:r>
              <a:endParaRPr lang="en-GB" altLang="en-US" sz="2000" dirty="0">
                <a:solidFill>
                  <a:schemeClr val="tx1"/>
                </a:solidFill>
                <a:effectLst>
                  <a:outerShdw blurRad="38100" dist="38100" dir="2700000" algn="tl">
                    <a:srgbClr val="000000">
                      <a:alpha val="43137"/>
                    </a:srgbClr>
                  </a:outerShdw>
                </a:effectLst>
                <a:ea typeface="微軟正黑體" pitchFamily="34" charset="-120"/>
              </a:endParaRPr>
            </a:p>
          </p:txBody>
        </p:sp>
      </p:grpSp>
      <p:pic>
        <p:nvPicPr>
          <p:cNvPr id="24" name="Picture 4" descr="SQL Server 2008 Performance and Scale WhtPaper01.gif"/>
          <p:cNvPicPr>
            <a:picLocks noChangeAspect="1"/>
          </p:cNvPicPr>
          <p:nvPr/>
        </p:nvPicPr>
        <p:blipFill>
          <a:blip r:embed="rId3"/>
          <a:stretch>
            <a:fillRect/>
          </a:stretch>
        </p:blipFill>
        <p:spPr>
          <a:xfrm>
            <a:off x="6606799" y="1733550"/>
            <a:ext cx="2187559" cy="2533650"/>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25" name="Picture 2" descr="C:\Work\Katmai Marketing\PAG_icon library\PAG_icon library\Database Sm.png"/>
          <p:cNvPicPr>
            <a:picLocks noChangeAspect="1" noChangeArrowheads="1"/>
          </p:cNvPicPr>
          <p:nvPr/>
        </p:nvPicPr>
        <p:blipFill>
          <a:blip r:embed="rId4"/>
          <a:srcRect/>
          <a:stretch>
            <a:fillRect/>
          </a:stretch>
        </p:blipFill>
        <p:spPr bwMode="auto">
          <a:xfrm>
            <a:off x="4419600" y="3965575"/>
            <a:ext cx="823913" cy="987425"/>
          </a:xfrm>
          <a:prstGeom prst="rect">
            <a:avLst/>
          </a:prstGeom>
          <a:noFill/>
          <a:ln w="9525">
            <a:noFill/>
            <a:miter lim="800000"/>
            <a:headEnd/>
            <a:tailEnd/>
          </a:ln>
        </p:spPr>
      </p:pic>
      <p:pic>
        <p:nvPicPr>
          <p:cNvPr id="26" name="Picture 3" descr="C:\Work\Katmai Marketing\PAG_icon library\PAG_icon library\lists.png"/>
          <p:cNvPicPr>
            <a:picLocks noChangeAspect="1" noChangeArrowheads="1"/>
          </p:cNvPicPr>
          <p:nvPr/>
        </p:nvPicPr>
        <p:blipFill>
          <a:blip r:embed="rId5"/>
          <a:srcRect/>
          <a:stretch>
            <a:fillRect/>
          </a:stretch>
        </p:blipFill>
        <p:spPr bwMode="auto">
          <a:xfrm>
            <a:off x="2215928" y="2654300"/>
            <a:ext cx="1066800" cy="1509713"/>
          </a:xfrm>
          <a:prstGeom prst="rect">
            <a:avLst/>
          </a:prstGeom>
          <a:noFill/>
          <a:ln w="9525">
            <a:noFill/>
            <a:miter lim="800000"/>
            <a:headEnd/>
            <a:tailEnd/>
          </a:ln>
        </p:spPr>
      </p:pic>
      <p:pic>
        <p:nvPicPr>
          <p:cNvPr id="27" name="Rectangle 833584"/>
          <p:cNvPicPr>
            <a:picLocks noChangeAspect="1" noChangeArrowheads="1"/>
          </p:cNvPicPr>
          <p:nvPr/>
        </p:nvPicPr>
        <p:blipFill>
          <a:blip r:embed="rId6">
            <a:lum bright="10000" contrast="-20000"/>
          </a:blip>
          <a:srcRect r="31033"/>
          <a:stretch>
            <a:fillRect/>
          </a:stretch>
        </p:blipFill>
        <p:spPr bwMode="auto">
          <a:xfrm>
            <a:off x="7620000" y="0"/>
            <a:ext cx="1524000" cy="1382713"/>
          </a:xfrm>
          <a:prstGeom prst="rect">
            <a:avLst/>
          </a:prstGeom>
          <a:noFill/>
          <a:ln w="9525">
            <a:noFill/>
            <a:miter lim="800000"/>
            <a:headEnd/>
            <a:tailEnd/>
          </a:ln>
        </p:spPr>
      </p:pic>
    </p:spTree>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核心關鍵系統</a:t>
            </a:r>
            <a:r>
              <a:rPr altLang="zh-TW" dirty="0" smtClean="0"/>
              <a:t>--</a:t>
            </a:r>
            <a:r>
              <a:rPr lang="zh-TW" altLang="en-US" dirty="0" smtClean="0"/>
              <a:t>面臨的挑戰</a:t>
            </a:r>
            <a:endParaRPr lang="zh-TW" altLang="en-US" dirty="0"/>
          </a:p>
        </p:txBody>
      </p:sp>
      <p:sp>
        <p:nvSpPr>
          <p:cNvPr id="37" name="Freeform 6"/>
          <p:cNvSpPr>
            <a:spLocks/>
          </p:cNvSpPr>
          <p:nvPr/>
        </p:nvSpPr>
        <p:spPr bwMode="auto">
          <a:xfrm>
            <a:off x="1833562" y="1143000"/>
            <a:ext cx="7310437" cy="1651000"/>
          </a:xfrm>
          <a:custGeom>
            <a:avLst/>
            <a:gdLst/>
            <a:ahLst/>
            <a:cxnLst>
              <a:cxn ang="0">
                <a:pos x="75" y="0"/>
              </a:cxn>
              <a:cxn ang="0">
                <a:pos x="0" y="75"/>
              </a:cxn>
              <a:cxn ang="0">
                <a:pos x="0" y="195"/>
              </a:cxn>
              <a:cxn ang="0">
                <a:pos x="75" y="270"/>
              </a:cxn>
              <a:cxn ang="0">
                <a:pos x="1136" y="270"/>
              </a:cxn>
              <a:cxn ang="0">
                <a:pos x="1136" y="0"/>
              </a:cxn>
              <a:cxn ang="0">
                <a:pos x="75" y="0"/>
              </a:cxn>
            </a:cxnLst>
            <a:rect l="0" t="0" r="r" b="b"/>
            <a:pathLst>
              <a:path w="1136" h="270">
                <a:moveTo>
                  <a:pt x="75" y="0"/>
                </a:moveTo>
                <a:cubicBezTo>
                  <a:pt x="34" y="0"/>
                  <a:pt x="0" y="34"/>
                  <a:pt x="0" y="75"/>
                </a:cubicBezTo>
                <a:cubicBezTo>
                  <a:pt x="0" y="75"/>
                  <a:pt x="0" y="195"/>
                  <a:pt x="0" y="195"/>
                </a:cubicBezTo>
                <a:cubicBezTo>
                  <a:pt x="0" y="236"/>
                  <a:pt x="34" y="270"/>
                  <a:pt x="75" y="270"/>
                </a:cubicBezTo>
                <a:cubicBezTo>
                  <a:pt x="75" y="270"/>
                  <a:pt x="1136" y="270"/>
                  <a:pt x="1136" y="270"/>
                </a:cubicBezTo>
                <a:cubicBezTo>
                  <a:pt x="1136" y="270"/>
                  <a:pt x="1136" y="0"/>
                  <a:pt x="1136" y="0"/>
                </a:cubicBezTo>
                <a:cubicBezTo>
                  <a:pt x="1136" y="0"/>
                  <a:pt x="75" y="0"/>
                  <a:pt x="75" y="0"/>
                </a:cubicBezTo>
                <a:close/>
              </a:path>
            </a:pathLst>
          </a:custGeom>
          <a:gradFill flip="none" rotWithShape="1">
            <a:gsLst>
              <a:gs pos="0">
                <a:srgbClr val="00B050"/>
              </a:gs>
              <a:gs pos="42000">
                <a:schemeClr val="bg1">
                  <a:alpha val="16000"/>
                </a:schemeClr>
              </a:gs>
              <a:gs pos="70000">
                <a:schemeClr val="bg1">
                  <a:alpha val="26000"/>
                </a:schemeClr>
              </a:gs>
              <a:gs pos="99000">
                <a:schemeClr val="bg1"/>
              </a:gs>
            </a:gsLst>
            <a:lin ang="5400000" scaled="1"/>
            <a:tileRect/>
          </a:gradFill>
          <a:ln>
            <a:gradFill>
              <a:gsLst>
                <a:gs pos="0">
                  <a:schemeClr val="accent1">
                    <a:tint val="66000"/>
                    <a:satMod val="160000"/>
                    <a:alpha val="0"/>
                  </a:schemeClr>
                </a:gs>
                <a:gs pos="80000">
                  <a:schemeClr val="accent1">
                    <a:tint val="44500"/>
                    <a:satMod val="160000"/>
                    <a:alpha val="17000"/>
                  </a:schemeClr>
                </a:gs>
                <a:gs pos="100000">
                  <a:schemeClr val="accent1">
                    <a:tint val="23500"/>
                    <a:satMod val="160000"/>
                  </a:schemeClr>
                </a:gs>
              </a:gsLst>
              <a:lin ang="16200000" scaled="0"/>
            </a:gradFill>
            <a:headEnd type="none" w="med" len="med"/>
            <a:tailEnd type="none" w="med" len="med"/>
          </a:ln>
          <a:effectLst>
            <a:outerShdw blurRad="330200" dist="38100" dir="10800000" algn="r" rotWithShape="0">
              <a:schemeClr val="accent1">
                <a:lumMod val="50000"/>
                <a:alpha val="29000"/>
              </a:schemeClr>
            </a:outerShdw>
          </a:effectLst>
          <a:scene3d>
            <a:camera prst="orthographicFront" fov="0">
              <a:rot lat="0" lon="0" rev="0"/>
            </a:camera>
            <a:lightRig rig="glow" dir="t">
              <a:rot lat="0" lon="0" rev="6360000"/>
            </a:lightRig>
          </a:scene3d>
          <a:sp3d prstMaterial="flat">
            <a:contourClr>
              <a:schemeClr val="accent1">
                <a:satMod val="300000"/>
              </a:schemeClr>
            </a:contourClr>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marL="744538" indent="-400050" defTabSz="914099">
              <a:lnSpc>
                <a:spcPct val="90000"/>
              </a:lnSpc>
              <a:buSzPct val="80000"/>
              <a:buBlip>
                <a:blip r:embed="rId3"/>
              </a:buBlip>
              <a:defRPr/>
            </a:pPr>
            <a:r>
              <a:rPr lang="zh-TW" altLang="en-US" sz="2800" dirty="0" smtClean="0">
                <a:effectLst>
                  <a:outerShdw blurRad="38100" dist="38100" dir="2700000" algn="tl">
                    <a:srgbClr val="000000">
                      <a:alpha val="43137"/>
                    </a:srgbClr>
                  </a:outerShdw>
                </a:effectLst>
                <a:ea typeface="微軟正黑體" pitchFamily="34" charset="-120"/>
              </a:rPr>
              <a:t>新的法令規範與 </a:t>
            </a:r>
            <a:r>
              <a:rPr lang="en-US" altLang="zh-TW" sz="2800" dirty="0" smtClean="0">
                <a:effectLst>
                  <a:outerShdw blurRad="38100" dist="38100" dir="2700000" algn="tl">
                    <a:srgbClr val="000000">
                      <a:alpha val="43137"/>
                    </a:srgbClr>
                  </a:outerShdw>
                </a:effectLst>
                <a:ea typeface="微軟正黑體" pitchFamily="34" charset="-120"/>
              </a:rPr>
              <a:t>IT </a:t>
            </a:r>
            <a:r>
              <a:rPr lang="zh-TW" altLang="en-US" sz="2800" dirty="0" smtClean="0">
                <a:effectLst>
                  <a:outerShdw blurRad="38100" dist="38100" dir="2700000" algn="tl">
                    <a:srgbClr val="000000">
                      <a:alpha val="43137"/>
                    </a:srgbClr>
                  </a:outerShdw>
                </a:effectLst>
                <a:ea typeface="微軟正黑體" pitchFamily="34" charset="-120"/>
              </a:rPr>
              <a:t>的需求，將增加管理的複雜度</a:t>
            </a:r>
            <a:endParaRPr lang="en-US" altLang="zh-CN" sz="2400" dirty="0" smtClean="0">
              <a:solidFill>
                <a:srgbClr val="FFFFFF"/>
              </a:solidFill>
              <a:effectLst>
                <a:outerShdw blurRad="38100" dist="38100" dir="2700000" algn="tl">
                  <a:srgbClr val="000000">
                    <a:alpha val="43137"/>
                  </a:srgbClr>
                </a:outerShdw>
              </a:effectLst>
              <a:latin typeface="Segoe" pitchFamily="34" charset="0"/>
              <a:ea typeface="微軟正黑體" pitchFamily="34" charset="-120"/>
            </a:endParaRPr>
          </a:p>
        </p:txBody>
      </p:sp>
      <p:sp>
        <p:nvSpPr>
          <p:cNvPr id="38" name="Freeform 6"/>
          <p:cNvSpPr>
            <a:spLocks/>
          </p:cNvSpPr>
          <p:nvPr/>
        </p:nvSpPr>
        <p:spPr bwMode="auto">
          <a:xfrm>
            <a:off x="1833562" y="2924969"/>
            <a:ext cx="7310437" cy="1651000"/>
          </a:xfrm>
          <a:custGeom>
            <a:avLst/>
            <a:gdLst/>
            <a:ahLst/>
            <a:cxnLst>
              <a:cxn ang="0">
                <a:pos x="75" y="0"/>
              </a:cxn>
              <a:cxn ang="0">
                <a:pos x="0" y="75"/>
              </a:cxn>
              <a:cxn ang="0">
                <a:pos x="0" y="195"/>
              </a:cxn>
              <a:cxn ang="0">
                <a:pos x="75" y="270"/>
              </a:cxn>
              <a:cxn ang="0">
                <a:pos x="1136" y="270"/>
              </a:cxn>
              <a:cxn ang="0">
                <a:pos x="1136" y="0"/>
              </a:cxn>
              <a:cxn ang="0">
                <a:pos x="75" y="0"/>
              </a:cxn>
            </a:cxnLst>
            <a:rect l="0" t="0" r="r" b="b"/>
            <a:pathLst>
              <a:path w="1136" h="270">
                <a:moveTo>
                  <a:pt x="75" y="0"/>
                </a:moveTo>
                <a:cubicBezTo>
                  <a:pt x="34" y="0"/>
                  <a:pt x="0" y="34"/>
                  <a:pt x="0" y="75"/>
                </a:cubicBezTo>
                <a:cubicBezTo>
                  <a:pt x="0" y="75"/>
                  <a:pt x="0" y="195"/>
                  <a:pt x="0" y="195"/>
                </a:cubicBezTo>
                <a:cubicBezTo>
                  <a:pt x="0" y="236"/>
                  <a:pt x="34" y="270"/>
                  <a:pt x="75" y="270"/>
                </a:cubicBezTo>
                <a:cubicBezTo>
                  <a:pt x="75" y="270"/>
                  <a:pt x="1136" y="270"/>
                  <a:pt x="1136" y="270"/>
                </a:cubicBezTo>
                <a:cubicBezTo>
                  <a:pt x="1136" y="270"/>
                  <a:pt x="1136" y="0"/>
                  <a:pt x="1136" y="0"/>
                </a:cubicBezTo>
                <a:cubicBezTo>
                  <a:pt x="1136" y="0"/>
                  <a:pt x="75" y="0"/>
                  <a:pt x="75" y="0"/>
                </a:cubicBezTo>
                <a:close/>
              </a:path>
            </a:pathLst>
          </a:custGeom>
          <a:gradFill flip="none" rotWithShape="1">
            <a:gsLst>
              <a:gs pos="0">
                <a:srgbClr val="00B050"/>
              </a:gs>
              <a:gs pos="42000">
                <a:schemeClr val="bg1">
                  <a:alpha val="16000"/>
                </a:schemeClr>
              </a:gs>
              <a:gs pos="70000">
                <a:schemeClr val="bg1">
                  <a:alpha val="26000"/>
                </a:schemeClr>
              </a:gs>
              <a:gs pos="99000">
                <a:schemeClr val="bg1"/>
              </a:gs>
            </a:gsLst>
            <a:lin ang="5400000" scaled="1"/>
            <a:tileRect/>
          </a:gradFill>
          <a:ln>
            <a:gradFill>
              <a:gsLst>
                <a:gs pos="0">
                  <a:schemeClr val="accent1">
                    <a:tint val="66000"/>
                    <a:satMod val="160000"/>
                    <a:alpha val="0"/>
                  </a:schemeClr>
                </a:gs>
                <a:gs pos="80000">
                  <a:schemeClr val="accent1">
                    <a:tint val="44500"/>
                    <a:satMod val="160000"/>
                    <a:alpha val="17000"/>
                  </a:schemeClr>
                </a:gs>
                <a:gs pos="100000">
                  <a:schemeClr val="accent1">
                    <a:tint val="23500"/>
                    <a:satMod val="160000"/>
                  </a:schemeClr>
                </a:gs>
              </a:gsLst>
              <a:lin ang="16200000" scaled="0"/>
            </a:gradFill>
            <a:headEnd type="none" w="med" len="med"/>
            <a:tailEnd type="none" w="med" len="med"/>
          </a:ln>
          <a:effectLst>
            <a:outerShdw blurRad="330200" dist="38100" dir="10800000" algn="r" rotWithShape="0">
              <a:schemeClr val="accent1">
                <a:lumMod val="50000"/>
                <a:alpha val="29000"/>
              </a:schemeClr>
            </a:outerShdw>
          </a:effectLst>
          <a:scene3d>
            <a:camera prst="orthographicFront" fov="0">
              <a:rot lat="0" lon="0" rev="0"/>
            </a:camera>
            <a:lightRig rig="glow" dir="t">
              <a:rot lat="0" lon="0" rev="6360000"/>
            </a:lightRig>
          </a:scene3d>
          <a:sp3d prstMaterial="flat">
            <a:contourClr>
              <a:schemeClr val="accent1">
                <a:satMod val="300000"/>
              </a:schemeClr>
            </a:contourClr>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marL="744538" indent="-400050" defTabSz="914099">
              <a:lnSpc>
                <a:spcPct val="90000"/>
              </a:lnSpc>
              <a:buSzPct val="80000"/>
              <a:buBlip>
                <a:blip r:embed="rId3"/>
              </a:buBlip>
              <a:defRPr/>
            </a:pPr>
            <a:r>
              <a:rPr lang="zh-TW" altLang="en-US" sz="2800" dirty="0" smtClean="0">
                <a:effectLst>
                  <a:outerShdw blurRad="38100" dist="38100" dir="2700000" algn="tl">
                    <a:srgbClr val="000000">
                      <a:alpha val="43137"/>
                    </a:srgbClr>
                  </a:outerShdw>
                </a:effectLst>
                <a:ea typeface="微軟正黑體" pitchFamily="34" charset="-120"/>
              </a:rPr>
              <a:t>提供符合 </a:t>
            </a:r>
            <a:r>
              <a:rPr lang="en-US" altLang="zh-TW" sz="2800" dirty="0" smtClean="0">
                <a:effectLst>
                  <a:outerShdw blurRad="38100" dist="38100" dir="2700000" algn="tl">
                    <a:srgbClr val="000000">
                      <a:alpha val="43137"/>
                    </a:srgbClr>
                  </a:outerShdw>
                </a:effectLst>
                <a:ea typeface="微軟正黑體" pitchFamily="34" charset="-120"/>
              </a:rPr>
              <a:t>SLA </a:t>
            </a:r>
            <a:r>
              <a:rPr lang="zh-TW" altLang="en-US" sz="2800" dirty="0" smtClean="0">
                <a:effectLst>
                  <a:outerShdw blurRad="38100" dist="38100" dir="2700000" algn="tl">
                    <a:srgbClr val="000000">
                      <a:alpha val="43137"/>
                    </a:srgbClr>
                  </a:outerShdw>
                </a:effectLst>
                <a:ea typeface="微軟正黑體" pitchFamily="34" charset="-120"/>
              </a:rPr>
              <a:t>服務水準的高可用性</a:t>
            </a:r>
            <a:endParaRPr lang="en-US" altLang="zh-CN" sz="2800" dirty="0" smtClean="0">
              <a:effectLst>
                <a:outerShdw blurRad="38100" dist="38100" dir="2700000" algn="tl">
                  <a:srgbClr val="000000">
                    <a:alpha val="43137"/>
                  </a:srgbClr>
                </a:outerShdw>
              </a:effectLst>
              <a:ea typeface="微軟正黑體" pitchFamily="34" charset="-120"/>
            </a:endParaRPr>
          </a:p>
        </p:txBody>
      </p:sp>
      <p:sp>
        <p:nvSpPr>
          <p:cNvPr id="39" name="Freeform 6"/>
          <p:cNvSpPr>
            <a:spLocks/>
          </p:cNvSpPr>
          <p:nvPr/>
        </p:nvSpPr>
        <p:spPr bwMode="auto">
          <a:xfrm>
            <a:off x="1833562" y="4706937"/>
            <a:ext cx="7310437" cy="1651000"/>
          </a:xfrm>
          <a:custGeom>
            <a:avLst/>
            <a:gdLst/>
            <a:ahLst/>
            <a:cxnLst>
              <a:cxn ang="0">
                <a:pos x="75" y="0"/>
              </a:cxn>
              <a:cxn ang="0">
                <a:pos x="0" y="75"/>
              </a:cxn>
              <a:cxn ang="0">
                <a:pos x="0" y="195"/>
              </a:cxn>
              <a:cxn ang="0">
                <a:pos x="75" y="270"/>
              </a:cxn>
              <a:cxn ang="0">
                <a:pos x="1136" y="270"/>
              </a:cxn>
              <a:cxn ang="0">
                <a:pos x="1136" y="0"/>
              </a:cxn>
              <a:cxn ang="0">
                <a:pos x="75" y="0"/>
              </a:cxn>
            </a:cxnLst>
            <a:rect l="0" t="0" r="r" b="b"/>
            <a:pathLst>
              <a:path w="1136" h="270">
                <a:moveTo>
                  <a:pt x="75" y="0"/>
                </a:moveTo>
                <a:cubicBezTo>
                  <a:pt x="34" y="0"/>
                  <a:pt x="0" y="34"/>
                  <a:pt x="0" y="75"/>
                </a:cubicBezTo>
                <a:cubicBezTo>
                  <a:pt x="0" y="75"/>
                  <a:pt x="0" y="195"/>
                  <a:pt x="0" y="195"/>
                </a:cubicBezTo>
                <a:cubicBezTo>
                  <a:pt x="0" y="236"/>
                  <a:pt x="34" y="270"/>
                  <a:pt x="75" y="270"/>
                </a:cubicBezTo>
                <a:cubicBezTo>
                  <a:pt x="75" y="270"/>
                  <a:pt x="1136" y="270"/>
                  <a:pt x="1136" y="270"/>
                </a:cubicBezTo>
                <a:cubicBezTo>
                  <a:pt x="1136" y="270"/>
                  <a:pt x="1136" y="0"/>
                  <a:pt x="1136" y="0"/>
                </a:cubicBezTo>
                <a:cubicBezTo>
                  <a:pt x="1136" y="0"/>
                  <a:pt x="75" y="0"/>
                  <a:pt x="75" y="0"/>
                </a:cubicBezTo>
                <a:close/>
              </a:path>
            </a:pathLst>
          </a:custGeom>
          <a:gradFill flip="none" rotWithShape="1">
            <a:gsLst>
              <a:gs pos="0">
                <a:srgbClr val="00B050"/>
              </a:gs>
              <a:gs pos="42000">
                <a:schemeClr val="bg1">
                  <a:alpha val="16000"/>
                </a:schemeClr>
              </a:gs>
              <a:gs pos="70000">
                <a:schemeClr val="bg1">
                  <a:alpha val="26000"/>
                </a:schemeClr>
              </a:gs>
              <a:gs pos="99000">
                <a:schemeClr val="bg1"/>
              </a:gs>
            </a:gsLst>
            <a:lin ang="5400000" scaled="1"/>
            <a:tileRect/>
          </a:gradFill>
          <a:ln>
            <a:gradFill>
              <a:gsLst>
                <a:gs pos="0">
                  <a:schemeClr val="accent1">
                    <a:tint val="66000"/>
                    <a:satMod val="160000"/>
                    <a:alpha val="0"/>
                  </a:schemeClr>
                </a:gs>
                <a:gs pos="80000">
                  <a:schemeClr val="accent1">
                    <a:tint val="44500"/>
                    <a:satMod val="160000"/>
                    <a:alpha val="17000"/>
                  </a:schemeClr>
                </a:gs>
                <a:gs pos="100000">
                  <a:schemeClr val="accent1">
                    <a:tint val="23500"/>
                    <a:satMod val="160000"/>
                  </a:schemeClr>
                </a:gs>
              </a:gsLst>
              <a:lin ang="16200000" scaled="0"/>
            </a:gradFill>
            <a:headEnd type="none" w="med" len="med"/>
            <a:tailEnd type="none" w="med" len="med"/>
          </a:ln>
          <a:effectLst>
            <a:outerShdw blurRad="330200" dist="38100" dir="10800000" algn="r" rotWithShape="0">
              <a:schemeClr val="accent1">
                <a:lumMod val="50000"/>
                <a:alpha val="29000"/>
              </a:schemeClr>
            </a:outerShdw>
          </a:effectLst>
          <a:scene3d>
            <a:camera prst="orthographicFront" fov="0">
              <a:rot lat="0" lon="0" rev="0"/>
            </a:camera>
            <a:lightRig rig="glow" dir="t">
              <a:rot lat="0" lon="0" rev="6360000"/>
            </a:lightRig>
          </a:scene3d>
          <a:sp3d prstMaterial="flat">
            <a:contourClr>
              <a:schemeClr val="accent1">
                <a:satMod val="300000"/>
              </a:schemeClr>
            </a:contourClr>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marL="744538" indent="-400050" defTabSz="914099">
              <a:lnSpc>
                <a:spcPct val="90000"/>
              </a:lnSpc>
              <a:buSzPct val="80000"/>
              <a:buBlip>
                <a:blip r:embed="rId3"/>
              </a:buBlip>
              <a:defRPr/>
            </a:pPr>
            <a:r>
              <a:rPr lang="zh-TW" altLang="en-US" sz="2800" dirty="0" smtClean="0">
                <a:effectLst>
                  <a:outerShdw blurRad="38100" dist="38100" dir="2700000" algn="tl">
                    <a:srgbClr val="000000">
                      <a:alpha val="43137"/>
                    </a:srgbClr>
                  </a:outerShdw>
                </a:effectLst>
                <a:ea typeface="微軟正黑體" pitchFamily="34" charset="-120"/>
              </a:rPr>
              <a:t>系統負載日漸增加， 期望執行的效能可以在合理值內</a:t>
            </a:r>
            <a:endParaRPr lang="en-US" altLang="zh-CN" sz="2800" dirty="0" smtClean="0">
              <a:effectLst>
                <a:outerShdw blurRad="38100" dist="38100" dir="2700000" algn="tl">
                  <a:srgbClr val="000000">
                    <a:alpha val="43137"/>
                  </a:srgbClr>
                </a:outerShdw>
              </a:effectLst>
              <a:ea typeface="微軟正黑體" pitchFamily="34" charset="-120"/>
            </a:endParaRPr>
          </a:p>
        </p:txBody>
      </p:sp>
      <p:sp>
        <p:nvSpPr>
          <p:cNvPr id="40" name="Oval 6"/>
          <p:cNvSpPr/>
          <p:nvPr/>
        </p:nvSpPr>
        <p:spPr bwMode="auto">
          <a:xfrm>
            <a:off x="379413" y="1143000"/>
            <a:ext cx="1637534" cy="1637534"/>
          </a:xfrm>
          <a:prstGeom prst="ellipse">
            <a:avLst/>
          </a:prstGeom>
          <a:solidFill>
            <a:srgbClr val="00B0F0"/>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lnSpc>
                <a:spcPct val="90000"/>
              </a:lnSpc>
              <a:buSzPct val="80000"/>
              <a:buBlip>
                <a:blip r:embed="rId3"/>
              </a:buBlip>
              <a:defRPr/>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41" name="Oval 7"/>
          <p:cNvSpPr/>
          <p:nvPr/>
        </p:nvSpPr>
        <p:spPr bwMode="auto">
          <a:xfrm>
            <a:off x="379413" y="2931701"/>
            <a:ext cx="1637534" cy="1637534"/>
          </a:xfrm>
          <a:prstGeom prst="ellipse">
            <a:avLst/>
          </a:prstGeom>
          <a:solidFill>
            <a:srgbClr val="00B0F0"/>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lnSpc>
                <a:spcPct val="90000"/>
              </a:lnSpc>
              <a:buSzPct val="80000"/>
              <a:buBlip>
                <a:blip r:embed="rId3"/>
              </a:buBlip>
              <a:defRPr/>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42" name="Oval 8"/>
          <p:cNvSpPr/>
          <p:nvPr/>
        </p:nvSpPr>
        <p:spPr bwMode="auto">
          <a:xfrm>
            <a:off x="379413" y="4720403"/>
            <a:ext cx="1637534" cy="1637534"/>
          </a:xfrm>
          <a:prstGeom prst="ellipse">
            <a:avLst/>
          </a:prstGeom>
          <a:solidFill>
            <a:srgbClr val="00B0F0"/>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lnSpc>
                <a:spcPct val="90000"/>
              </a:lnSpc>
              <a:buSzPct val="80000"/>
              <a:buBlip>
                <a:blip r:embed="rId3"/>
              </a:buBlip>
              <a:defRPr/>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pic>
        <p:nvPicPr>
          <p:cNvPr id="43" name="Picture 2" descr="C:\Program Files\Microsoft Resource DVD Artwork\DVD_ART\Artwork_Imagery\HARDWARE_IMAGERY\Illustration - Misc Hardware\Windows Server Icons\Hardware\Plug Ethernet Cat-5.png"/>
          <p:cNvPicPr>
            <a:picLocks noChangeAspect="1" noChangeArrowheads="1"/>
          </p:cNvPicPr>
          <p:nvPr/>
        </p:nvPicPr>
        <p:blipFill>
          <a:blip r:embed="rId4"/>
          <a:srcRect/>
          <a:stretch>
            <a:fillRect/>
          </a:stretch>
        </p:blipFill>
        <p:spPr bwMode="auto">
          <a:xfrm>
            <a:off x="482599" y="1609195"/>
            <a:ext cx="1445350" cy="839788"/>
          </a:xfrm>
          <a:prstGeom prst="rect">
            <a:avLst/>
          </a:prstGeom>
          <a:noFill/>
        </p:spPr>
      </p:pic>
      <p:pic>
        <p:nvPicPr>
          <p:cNvPr id="44" name="Picture 3" descr="C:\Program Files\Microsoft Resource DVD Artwork\DVD_ART\Artwork_Imagery\Shapes and Graphics\ribbons - banners\performance shield.png"/>
          <p:cNvPicPr>
            <a:picLocks noChangeAspect="1" noChangeArrowheads="1"/>
          </p:cNvPicPr>
          <p:nvPr/>
        </p:nvPicPr>
        <p:blipFill>
          <a:blip r:embed="rId5"/>
          <a:srcRect/>
          <a:stretch>
            <a:fillRect/>
          </a:stretch>
        </p:blipFill>
        <p:spPr bwMode="auto">
          <a:xfrm>
            <a:off x="440269" y="5031992"/>
            <a:ext cx="1531938" cy="1097346"/>
          </a:xfrm>
          <a:prstGeom prst="rect">
            <a:avLst/>
          </a:prstGeom>
          <a:noFill/>
        </p:spPr>
      </p:pic>
      <p:pic>
        <p:nvPicPr>
          <p:cNvPr id="45" name="Picture 5" descr="C:\Documents and Settings\sarahb\Local Settings\Temporary Internet Files\Content.IE5\1WNBPNDC\MPj04005050000[1].jpg"/>
          <p:cNvPicPr>
            <a:picLocks noChangeAspect="1" noChangeArrowheads="1"/>
          </p:cNvPicPr>
          <p:nvPr/>
        </p:nvPicPr>
        <p:blipFill>
          <a:blip r:embed="rId6" cstate="print"/>
          <a:srcRect/>
          <a:stretch>
            <a:fillRect/>
          </a:stretch>
        </p:blipFill>
        <p:spPr bwMode="auto">
          <a:xfrm>
            <a:off x="423483" y="3013276"/>
            <a:ext cx="1583262" cy="1491319"/>
          </a:xfrm>
          <a:prstGeom prst="flowChartConnector">
            <a:avLst/>
          </a:prstGeom>
          <a:ln>
            <a:noFill/>
          </a:ln>
          <a:effectLst>
            <a:softEdge rad="112500"/>
          </a:effectLst>
        </p:spPr>
      </p:pic>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p:txBody>
          <a:bodyPr/>
          <a:lstStyle/>
          <a:p>
            <a:r>
              <a:rPr lang="zh-TW" altLang="en-US" dirty="0" smtClean="0"/>
              <a:t>討論主題</a:t>
            </a:r>
            <a:endParaRPr lang="zh-TW" altLang="en-US" dirty="0"/>
          </a:p>
        </p:txBody>
      </p:sp>
      <p:sp>
        <p:nvSpPr>
          <p:cNvPr id="6" name="內容版面配置區 5"/>
          <p:cNvSpPr>
            <a:spLocks noGrp="1"/>
          </p:cNvSpPr>
          <p:nvPr>
            <p:ph idx="1"/>
          </p:nvPr>
        </p:nvSpPr>
        <p:spPr>
          <a:xfrm>
            <a:off x="381000" y="1412875"/>
            <a:ext cx="8382000" cy="984885"/>
          </a:xfrm>
        </p:spPr>
        <p:txBody>
          <a:bodyPr/>
          <a:lstStyle/>
          <a:p>
            <a:r>
              <a:rPr lang="zh-TW" altLang="en-US" dirty="0" smtClean="0"/>
              <a:t>輕鬆方便的管理思維</a:t>
            </a:r>
          </a:p>
          <a:p>
            <a:r>
              <a:rPr lang="zh-TW" altLang="en-US" dirty="0" smtClean="0"/>
              <a:t>全方位的防禦術</a:t>
            </a:r>
            <a:endParaRPr lang="zh-TW" altLang="en-US" dirty="0"/>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全方位的防禦機制</a:t>
            </a:r>
            <a:endParaRPr lang="zh-TW" altLang="en-US" dirty="0"/>
          </a:p>
        </p:txBody>
      </p:sp>
      <p:sp>
        <p:nvSpPr>
          <p:cNvPr id="4" name="內容版面配置區 3"/>
          <p:cNvSpPr>
            <a:spLocks noGrp="1"/>
          </p:cNvSpPr>
          <p:nvPr>
            <p:ph sz="half" idx="2"/>
          </p:nvPr>
        </p:nvSpPr>
        <p:spPr>
          <a:xfrm>
            <a:off x="4648200" y="1411553"/>
            <a:ext cx="4114800" cy="4585871"/>
          </a:xfrm>
        </p:spPr>
        <p:txBody>
          <a:bodyPr/>
          <a:lstStyle/>
          <a:p>
            <a:r>
              <a:rPr lang="zh-TW" altLang="en-US" dirty="0" smtClean="0"/>
              <a:t>更安全的資料存取</a:t>
            </a:r>
          </a:p>
          <a:p>
            <a:pPr lvl="1"/>
            <a:r>
              <a:rPr lang="zh-TW" altLang="en-US" dirty="0" smtClean="0"/>
              <a:t>更安全的配置</a:t>
            </a:r>
          </a:p>
          <a:p>
            <a:pPr lvl="1"/>
            <a:r>
              <a:rPr lang="zh-TW" altLang="en-US" dirty="0" smtClean="0"/>
              <a:t>多樣的驗證機制</a:t>
            </a:r>
          </a:p>
          <a:p>
            <a:pPr lvl="1"/>
            <a:r>
              <a:rPr lang="zh-TW" altLang="en-US" dirty="0" smtClean="0"/>
              <a:t>更微細的授權權限</a:t>
            </a:r>
          </a:p>
          <a:p>
            <a:r>
              <a:rPr lang="zh-TW" altLang="en-US" dirty="0" smtClean="0"/>
              <a:t>協助保全資料</a:t>
            </a:r>
          </a:p>
          <a:p>
            <a:pPr lvl="1"/>
            <a:r>
              <a:rPr lang="zh-TW" altLang="en-US" dirty="0" smtClean="0"/>
              <a:t>金鑰加密資料</a:t>
            </a:r>
            <a:endParaRPr lang="en-US" altLang="zh-TW" dirty="0" smtClean="0"/>
          </a:p>
          <a:p>
            <a:pPr lvl="1"/>
            <a:r>
              <a:rPr lang="zh-TW" altLang="en-US" dirty="0" smtClean="0"/>
              <a:t>透明資料加密 </a:t>
            </a:r>
            <a:r>
              <a:rPr lang="en-US" altLang="zh-TW" dirty="0" smtClean="0"/>
              <a:t>(TDE)</a:t>
            </a:r>
          </a:p>
          <a:p>
            <a:pPr lvl="1"/>
            <a:r>
              <a:rPr lang="zh-TW" altLang="en-US" dirty="0" smtClean="0"/>
              <a:t>可延伸金鑰管理 </a:t>
            </a:r>
            <a:r>
              <a:rPr lang="en-US" altLang="zh-TW" dirty="0" smtClean="0"/>
              <a:t>(EKM)</a:t>
            </a:r>
          </a:p>
          <a:p>
            <a:r>
              <a:rPr lang="zh-TW" altLang="en-US" dirty="0" smtClean="0"/>
              <a:t>防禦術</a:t>
            </a:r>
          </a:p>
          <a:p>
            <a:pPr lvl="1"/>
            <a:r>
              <a:rPr lang="zh-TW" altLang="en-US" dirty="0" smtClean="0"/>
              <a:t>安全性稽核</a:t>
            </a:r>
          </a:p>
          <a:p>
            <a:pPr lvl="1"/>
            <a:r>
              <a:rPr lang="zh-TW" altLang="en-US" dirty="0" smtClean="0"/>
              <a:t>企業層級的安全原則</a:t>
            </a:r>
            <a:endParaRPr lang="zh-TW" altLang="en-US" dirty="0"/>
          </a:p>
        </p:txBody>
      </p:sp>
      <p:grpSp>
        <p:nvGrpSpPr>
          <p:cNvPr id="5" name="Group 27"/>
          <p:cNvGrpSpPr/>
          <p:nvPr/>
        </p:nvGrpSpPr>
        <p:grpSpPr>
          <a:xfrm>
            <a:off x="7688592" y="295232"/>
            <a:ext cx="903044" cy="903044"/>
            <a:chOff x="7688592" y="336797"/>
            <a:chExt cx="903044" cy="903044"/>
          </a:xfrm>
        </p:grpSpPr>
        <p:pic>
          <p:nvPicPr>
            <p:cNvPr id="6" name="Picture 2" descr="C:\Work\Katmai Marketing\PAG_icon library\PAG_icon library\Database blue.png"/>
            <p:cNvPicPr>
              <a:picLocks noChangeAspect="1" noChangeArrowheads="1"/>
            </p:cNvPicPr>
            <p:nvPr/>
          </p:nvPicPr>
          <p:blipFill>
            <a:blip r:embed="rId2"/>
            <a:srcRect/>
            <a:stretch>
              <a:fillRect/>
            </a:stretch>
          </p:blipFill>
          <p:spPr bwMode="auto">
            <a:xfrm>
              <a:off x="7878814" y="493149"/>
              <a:ext cx="712822" cy="746692"/>
            </a:xfrm>
            <a:prstGeom prst="rect">
              <a:avLst/>
            </a:prstGeom>
            <a:noFill/>
            <a:ln w="9525">
              <a:noFill/>
              <a:miter lim="800000"/>
              <a:headEnd/>
              <a:tailEnd/>
            </a:ln>
          </p:spPr>
        </p:pic>
        <p:pic>
          <p:nvPicPr>
            <p:cNvPr id="7" name="Picture 3" descr="C:\Work\Katmai Marketing\PAG_icon library\PAG_icon library\Security Threat Detected.png"/>
            <p:cNvPicPr>
              <a:picLocks noChangeAspect="1" noChangeArrowheads="1"/>
            </p:cNvPicPr>
            <p:nvPr/>
          </p:nvPicPr>
          <p:blipFill>
            <a:blip r:embed="rId3"/>
            <a:srcRect/>
            <a:stretch>
              <a:fillRect/>
            </a:stretch>
          </p:blipFill>
          <p:spPr bwMode="auto">
            <a:xfrm>
              <a:off x="7688592" y="336797"/>
              <a:ext cx="770304" cy="764955"/>
            </a:xfrm>
            <a:prstGeom prst="rect">
              <a:avLst/>
            </a:prstGeom>
            <a:noFill/>
            <a:ln w="9525">
              <a:noFill/>
              <a:miter lim="800000"/>
              <a:headEnd/>
              <a:tailEnd/>
            </a:ln>
          </p:spPr>
        </p:pic>
      </p:grpSp>
      <p:grpSp>
        <p:nvGrpSpPr>
          <p:cNvPr id="8" name="Group 35"/>
          <p:cNvGrpSpPr/>
          <p:nvPr/>
        </p:nvGrpSpPr>
        <p:grpSpPr>
          <a:xfrm>
            <a:off x="1307980" y="1312464"/>
            <a:ext cx="1678581" cy="1764204"/>
            <a:chOff x="411474" y="1410079"/>
            <a:chExt cx="1678581" cy="1764204"/>
          </a:xfrm>
        </p:grpSpPr>
        <p:pic>
          <p:nvPicPr>
            <p:cNvPr id="9" name="Picture 9" descr="double arrow green arrow"/>
            <p:cNvPicPr>
              <a:picLocks noChangeAspect="1" noChangeArrowheads="1"/>
            </p:cNvPicPr>
            <p:nvPr/>
          </p:nvPicPr>
          <p:blipFill>
            <a:blip r:embed="rId4"/>
            <a:srcRect/>
            <a:stretch>
              <a:fillRect/>
            </a:stretch>
          </p:blipFill>
          <p:spPr bwMode="auto">
            <a:xfrm>
              <a:off x="728630" y="1493838"/>
              <a:ext cx="1304789" cy="1439764"/>
            </a:xfrm>
            <a:prstGeom prst="rect">
              <a:avLst/>
            </a:prstGeom>
            <a:noFill/>
            <a:ln w="9525">
              <a:noFill/>
              <a:miter lim="800000"/>
              <a:headEnd/>
              <a:tailEnd/>
            </a:ln>
          </p:spPr>
        </p:pic>
        <p:pic>
          <p:nvPicPr>
            <p:cNvPr id="10" name="Picture 4" descr="C:\Program Files\Microsoft Resource DVD Artwork\DVD_ART\Artwork_Imagery\HARDWARE_IMAGERY\Illustration - Misc Hardware\Windows Security\Security Download all no shadow.png"/>
            <p:cNvPicPr>
              <a:picLocks noChangeAspect="1" noChangeArrowheads="1"/>
            </p:cNvPicPr>
            <p:nvPr/>
          </p:nvPicPr>
          <p:blipFill>
            <a:blip r:embed="rId5" cstate="print"/>
            <a:srcRect/>
            <a:stretch>
              <a:fillRect/>
            </a:stretch>
          </p:blipFill>
          <p:spPr bwMode="auto">
            <a:xfrm>
              <a:off x="1314146" y="2359025"/>
              <a:ext cx="775909" cy="815258"/>
            </a:xfrm>
            <a:prstGeom prst="rect">
              <a:avLst/>
            </a:prstGeom>
            <a:noFill/>
          </p:spPr>
        </p:pic>
        <p:pic>
          <p:nvPicPr>
            <p:cNvPr id="11" name="Picture 2" descr="C:\Program Files\Microsoft Resource DVD Artwork\DVD_ART\Artwork_Imagery\HARDWARE_IMAGERY\Illustration - Misc Hardware\XML Icons\Server SQL database.png"/>
            <p:cNvPicPr>
              <a:picLocks noChangeAspect="1" noChangeArrowheads="1"/>
            </p:cNvPicPr>
            <p:nvPr/>
          </p:nvPicPr>
          <p:blipFill>
            <a:blip r:embed="rId6" cstate="print"/>
            <a:srcRect/>
            <a:stretch>
              <a:fillRect/>
            </a:stretch>
          </p:blipFill>
          <p:spPr bwMode="auto">
            <a:xfrm>
              <a:off x="411474" y="1638321"/>
              <a:ext cx="745401" cy="1103292"/>
            </a:xfrm>
            <a:prstGeom prst="rect">
              <a:avLst/>
            </a:prstGeom>
            <a:noFill/>
          </p:spPr>
        </p:pic>
        <p:pic>
          <p:nvPicPr>
            <p:cNvPr id="12" name="Picture 3" descr="C:\Program Files\Microsoft Resource DVD Artwork\DVD_ART\BoxShots_Logos\SQL Server 2005 - Generic\SQL Server 2005.png"/>
            <p:cNvPicPr>
              <a:picLocks noChangeAspect="1" noChangeArrowheads="1"/>
            </p:cNvPicPr>
            <p:nvPr/>
          </p:nvPicPr>
          <p:blipFill>
            <a:blip r:embed="rId7" cstate="print"/>
            <a:srcRect r="23348"/>
            <a:stretch>
              <a:fillRect/>
            </a:stretch>
          </p:blipFill>
          <p:spPr bwMode="auto">
            <a:xfrm>
              <a:off x="736573" y="2114714"/>
              <a:ext cx="339289" cy="97816"/>
            </a:xfrm>
            <a:prstGeom prst="rect">
              <a:avLst/>
            </a:prstGeom>
            <a:noFill/>
          </p:spPr>
        </p:pic>
        <p:pic>
          <p:nvPicPr>
            <p:cNvPr id="13" name="Picture 5" descr="C:\Program Files\Microsoft Resource DVD Artwork\DVD_ART\Artwork_Imagery\HARDWARE_IMAGERY\Illustration - Misc Hardware\Windows Security\Security Proactive Content.png"/>
            <p:cNvPicPr>
              <a:picLocks noChangeAspect="1" noChangeArrowheads="1"/>
            </p:cNvPicPr>
            <p:nvPr/>
          </p:nvPicPr>
          <p:blipFill>
            <a:blip r:embed="rId8" cstate="print"/>
            <a:srcRect/>
            <a:stretch>
              <a:fillRect/>
            </a:stretch>
          </p:blipFill>
          <p:spPr bwMode="auto">
            <a:xfrm>
              <a:off x="1680753" y="1410079"/>
              <a:ext cx="320791" cy="482221"/>
            </a:xfrm>
            <a:prstGeom prst="rect">
              <a:avLst/>
            </a:prstGeom>
            <a:noFill/>
          </p:spPr>
        </p:pic>
      </p:grpSp>
      <p:pic>
        <p:nvPicPr>
          <p:cNvPr id="14" name="Picture 6" descr="C:\Program Files\Microsoft Resource DVD Artwork\DVD_ART\Artwork_Imagery\HARDWARE_IMAGERY\Illustration - Misc Hardware\Windows Server Icons\Security\Keys.png"/>
          <p:cNvPicPr>
            <a:picLocks noChangeAspect="1" noChangeArrowheads="1"/>
          </p:cNvPicPr>
          <p:nvPr/>
        </p:nvPicPr>
        <p:blipFill>
          <a:blip r:embed="rId9"/>
          <a:srcRect/>
          <a:stretch>
            <a:fillRect/>
          </a:stretch>
        </p:blipFill>
        <p:spPr bwMode="auto">
          <a:xfrm>
            <a:off x="1533740" y="3408944"/>
            <a:ext cx="1200890" cy="1314768"/>
          </a:xfrm>
          <a:prstGeom prst="rect">
            <a:avLst/>
          </a:prstGeom>
          <a:noFill/>
        </p:spPr>
      </p:pic>
      <p:grpSp>
        <p:nvGrpSpPr>
          <p:cNvPr id="15" name="Group 46"/>
          <p:cNvGrpSpPr/>
          <p:nvPr/>
        </p:nvGrpSpPr>
        <p:grpSpPr>
          <a:xfrm>
            <a:off x="1484152" y="5029229"/>
            <a:ext cx="1308955" cy="1308687"/>
            <a:chOff x="481745" y="3338394"/>
            <a:chExt cx="1308955" cy="1308687"/>
          </a:xfrm>
        </p:grpSpPr>
        <p:pic>
          <p:nvPicPr>
            <p:cNvPr id="16" name="Picture 2" descr="C:\Program Files\Microsoft Resource DVD Artwork\DVD_ART\Artwork_Imagery\HARDWARE_IMAGERY\Illustration - Misc Hardware\XML Icons\Server SQL database.png"/>
            <p:cNvPicPr>
              <a:picLocks noChangeAspect="1" noChangeArrowheads="1"/>
            </p:cNvPicPr>
            <p:nvPr/>
          </p:nvPicPr>
          <p:blipFill>
            <a:blip r:embed="rId6" cstate="print"/>
            <a:srcRect/>
            <a:stretch>
              <a:fillRect/>
            </a:stretch>
          </p:blipFill>
          <p:spPr bwMode="auto">
            <a:xfrm>
              <a:off x="481745" y="3338394"/>
              <a:ext cx="884168" cy="1308687"/>
            </a:xfrm>
            <a:prstGeom prst="rect">
              <a:avLst/>
            </a:prstGeom>
            <a:noFill/>
          </p:spPr>
        </p:pic>
        <p:pic>
          <p:nvPicPr>
            <p:cNvPr id="17" name="Picture 7" descr="C:\Work\Katmai Marketing\PAG_icon library\PAG_icon library\lists.png"/>
            <p:cNvPicPr>
              <a:picLocks noChangeAspect="1" noChangeArrowheads="1"/>
            </p:cNvPicPr>
            <p:nvPr/>
          </p:nvPicPr>
          <p:blipFill>
            <a:blip r:embed="rId10"/>
            <a:srcRect b="47745"/>
            <a:stretch>
              <a:fillRect/>
            </a:stretch>
          </p:blipFill>
          <p:spPr bwMode="auto">
            <a:xfrm>
              <a:off x="880284" y="3604319"/>
              <a:ext cx="910416" cy="532994"/>
            </a:xfrm>
            <a:prstGeom prst="rect">
              <a:avLst/>
            </a:prstGeom>
            <a:noFill/>
            <a:ln w="9525">
              <a:noFill/>
              <a:miter lim="800000"/>
              <a:headEnd/>
              <a:tailEnd/>
            </a:ln>
          </p:spPr>
        </p:pic>
      </p:grpSp>
    </p:spTree>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704875" y="2214554"/>
            <a:ext cx="5724645" cy="1754326"/>
          </a:xfrm>
          <a:prstGeom prst="rect">
            <a:avLst/>
          </a:prstGeom>
          <a:noFill/>
        </p:spPr>
        <p:txBody>
          <a:bodyPr wrap="none" lIns="91440" tIns="45720" rIns="91440" bIns="45720">
            <a:spAutoFit/>
          </a:bodyPr>
          <a:lstStyle/>
          <a:p>
            <a:pPr algn="ctr"/>
            <a:r>
              <a:rPr lang="zh-TW" altLang="en-US" sz="5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a typeface="微軟正黑體" pitchFamily="34" charset="-120"/>
              </a:rPr>
              <a:t>全方位的安全機制</a:t>
            </a:r>
            <a:endParaRPr lang="en-US" altLang="zh-TW" sz="5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a typeface="微軟正黑體" pitchFamily="34" charset="-120"/>
            </a:endParaRPr>
          </a:p>
          <a:p>
            <a:pPr algn="ctr"/>
            <a:r>
              <a:rPr lang="en-US" altLang="zh-TW" sz="5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a typeface="微軟正黑體" pitchFamily="34" charset="-120"/>
              </a:rPr>
              <a:t>SQL Server 2005</a:t>
            </a:r>
            <a:endParaRPr lang="zh-TW" altLang="en-US"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a typeface="微軟正黑體" pitchFamily="34" charset="-120"/>
            </a:endParaRPr>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87054" y="228600"/>
            <a:ext cx="8375946" cy="609398"/>
          </a:xfrm>
        </p:spPr>
        <p:txBody>
          <a:bodyPr/>
          <a:lstStyle/>
          <a:p>
            <a:r>
              <a:rPr lang="zh-TW" altLang="en-US" sz="4400" dirty="0" smtClean="0"/>
              <a:t>安全機制再增強 </a:t>
            </a:r>
            <a:r>
              <a:rPr altLang="zh-TW" sz="4400" dirty="0" smtClean="0"/>
              <a:t>SQL Server 2005</a:t>
            </a:r>
            <a:endParaRPr lang="zh-TW" altLang="en-US" sz="4400" dirty="0"/>
          </a:p>
        </p:txBody>
      </p:sp>
      <p:graphicFrame>
        <p:nvGraphicFramePr>
          <p:cNvPr id="4" name="內容版面配置區 3"/>
          <p:cNvGraphicFramePr>
            <a:graphicFrameLocks noGrp="1"/>
          </p:cNvGraphicFramePr>
          <p:nvPr>
            <p:ph idx="1"/>
          </p:nvPr>
        </p:nvGraphicFramePr>
        <p:xfrm>
          <a:off x="381000" y="1785926"/>
          <a:ext cx="8382000" cy="4196080"/>
        </p:xfrm>
        <a:graphic>
          <a:graphicData uri="http://schemas.openxmlformats.org/drawingml/2006/table">
            <a:tbl>
              <a:tblPr firstRow="1" bandRow="1">
                <a:tableStyleId>{284E427A-3D55-4303-BF80-6455036E1DE7}</a:tableStyleId>
              </a:tblPr>
              <a:tblGrid>
                <a:gridCol w="3405182"/>
                <a:gridCol w="4976818"/>
              </a:tblGrid>
              <a:tr h="370840">
                <a:tc>
                  <a:txBody>
                    <a:bodyPr/>
                    <a:lstStyle/>
                    <a:p>
                      <a:pPr algn="ctr"/>
                      <a:r>
                        <a:rPr lang="zh-TW" altLang="en-US" sz="2800" baseline="0" dirty="0" smtClean="0">
                          <a:latin typeface="微軟正黑體" pitchFamily="34" charset="-120"/>
                          <a:ea typeface="微軟正黑體" pitchFamily="34" charset="-120"/>
                        </a:rPr>
                        <a:t>威脅與挑戰</a:t>
                      </a:r>
                      <a:endParaRPr lang="zh-TW" altLang="en-US" sz="2800" baseline="0" dirty="0">
                        <a:latin typeface="微軟正黑體" pitchFamily="34" charset="-120"/>
                        <a:ea typeface="微軟正黑體" pitchFamily="34" charset="-120"/>
                      </a:endParaRPr>
                    </a:p>
                  </a:txBody>
                  <a:tcPr/>
                </a:tc>
                <a:tc>
                  <a:txBody>
                    <a:bodyPr/>
                    <a:lstStyle/>
                    <a:p>
                      <a:pPr algn="ctr"/>
                      <a:r>
                        <a:rPr lang="zh-TW" altLang="en-US" sz="2800" baseline="0" dirty="0" smtClean="0">
                          <a:latin typeface="微軟正黑體" pitchFamily="34" charset="-120"/>
                          <a:ea typeface="微軟正黑體" pitchFamily="34" charset="-120"/>
                        </a:rPr>
                        <a:t>增強的功能</a:t>
                      </a:r>
                      <a:endParaRPr lang="zh-TW" altLang="en-US" sz="2800" baseline="0" dirty="0">
                        <a:latin typeface="微軟正黑體" pitchFamily="34" charset="-120"/>
                        <a:ea typeface="微軟正黑體" pitchFamily="34" charset="-120"/>
                      </a:endParaRPr>
                    </a:p>
                  </a:txBody>
                  <a:tcPr/>
                </a:tc>
              </a:tr>
              <a:tr h="370840">
                <a:tc>
                  <a:txBody>
                    <a:bodyPr/>
                    <a:lstStyle/>
                    <a:p>
                      <a:r>
                        <a:rPr lang="zh-TW" altLang="en-US" baseline="0" dirty="0" smtClean="0">
                          <a:latin typeface="微軟正黑體" pitchFamily="34" charset="-120"/>
                          <a:ea typeface="微軟正黑體" pitchFamily="34" charset="-120"/>
                        </a:rPr>
                        <a:t>弱式密碼</a:t>
                      </a:r>
                      <a:endParaRPr lang="zh-TW" altLang="en-US" baseline="0" dirty="0">
                        <a:latin typeface="微軟正黑體" pitchFamily="34" charset="-120"/>
                        <a:ea typeface="微軟正黑體" pitchFamily="34" charset="-120"/>
                      </a:endParaRPr>
                    </a:p>
                  </a:txBody>
                  <a:tcPr/>
                </a:tc>
                <a:tc>
                  <a:txBody>
                    <a:bodyPr/>
                    <a:lstStyle/>
                    <a:p>
                      <a:r>
                        <a:rPr lang="zh-TW" altLang="en-US" baseline="0" dirty="0" smtClean="0">
                          <a:latin typeface="微軟正黑體" pitchFamily="34" charset="-120"/>
                          <a:ea typeface="微軟正黑體" pitchFamily="34" charset="-120"/>
                        </a:rPr>
                        <a:t>密碼原則機制：增強式密碼 </a:t>
                      </a:r>
                      <a:endParaRPr lang="zh-TW" altLang="en-US" baseline="0" dirty="0">
                        <a:latin typeface="微軟正黑體" pitchFamily="34" charset="-120"/>
                        <a:ea typeface="微軟正黑體" pitchFamily="34" charset="-120"/>
                      </a:endParaRPr>
                    </a:p>
                  </a:txBody>
                  <a:tcPr/>
                </a:tc>
              </a:tr>
              <a:tr h="370840">
                <a:tc>
                  <a:txBody>
                    <a:bodyPr/>
                    <a:lstStyle/>
                    <a:p>
                      <a:r>
                        <a:rPr lang="zh-TW" altLang="en-US" baseline="0" dirty="0" smtClean="0">
                          <a:latin typeface="微軟正黑體" pitchFamily="34" charset="-120"/>
                          <a:ea typeface="微軟正黑體" pitchFamily="34" charset="-120"/>
                        </a:rPr>
                        <a:t>缺少稽核的資料</a:t>
                      </a:r>
                      <a:endParaRPr lang="zh-TW" altLang="en-US" baseline="0" dirty="0">
                        <a:latin typeface="微軟正黑體" pitchFamily="34" charset="-120"/>
                        <a:ea typeface="微軟正黑體" pitchFamily="34" charset="-120"/>
                      </a:endParaRPr>
                    </a:p>
                  </a:txBody>
                  <a:tcPr/>
                </a:tc>
                <a:tc>
                  <a:txBody>
                    <a:bodyPr/>
                    <a:lstStyle/>
                    <a:p>
                      <a:r>
                        <a:rPr lang="zh-TW" altLang="en-US" baseline="0" dirty="0" smtClean="0">
                          <a:latin typeface="微軟正黑體" pitchFamily="34" charset="-120"/>
                          <a:ea typeface="微軟正黑體" pitchFamily="34" charset="-120"/>
                        </a:rPr>
                        <a:t>利用</a:t>
                      </a:r>
                      <a:r>
                        <a:rPr lang="en-US" altLang="zh-TW" baseline="0" dirty="0" smtClean="0">
                          <a:latin typeface="微軟正黑體" pitchFamily="34" charset="-120"/>
                          <a:ea typeface="微軟正黑體" pitchFamily="34" charset="-120"/>
                        </a:rPr>
                        <a:t>DDL </a:t>
                      </a:r>
                      <a:r>
                        <a:rPr lang="zh-TW" altLang="en-US" baseline="0" dirty="0" smtClean="0">
                          <a:latin typeface="微軟正黑體" pitchFamily="34" charset="-120"/>
                          <a:ea typeface="微軟正黑體" pitchFamily="34" charset="-120"/>
                        </a:rPr>
                        <a:t>觸發程序、登入觸發程序 </a:t>
                      </a:r>
                      <a:endParaRPr lang="zh-TW" altLang="en-US" baseline="0" dirty="0">
                        <a:latin typeface="微軟正黑體" pitchFamily="34" charset="-120"/>
                        <a:ea typeface="微軟正黑體" pitchFamily="34" charset="-120"/>
                      </a:endParaRPr>
                    </a:p>
                  </a:txBody>
                  <a:tcPr/>
                </a:tc>
              </a:tr>
              <a:tr h="370840">
                <a:tc>
                  <a:txBody>
                    <a:bodyPr/>
                    <a:lstStyle/>
                    <a:p>
                      <a:r>
                        <a:rPr lang="zh-TW" altLang="en-US" baseline="0" dirty="0" smtClean="0">
                          <a:latin typeface="微軟正黑體" pitchFamily="34" charset="-120"/>
                          <a:ea typeface="微軟正黑體" pitchFamily="34" charset="-120"/>
                        </a:rPr>
                        <a:t>機密資料的保護</a:t>
                      </a:r>
                      <a:endParaRPr lang="zh-TW" altLang="en-US" baseline="0" dirty="0">
                        <a:latin typeface="微軟正黑體" pitchFamily="34" charset="-120"/>
                        <a:ea typeface="微軟正黑體" pitchFamily="34" charset="-120"/>
                      </a:endParaRPr>
                    </a:p>
                  </a:txBody>
                  <a:tcPr/>
                </a:tc>
                <a:tc>
                  <a:txBody>
                    <a:bodyPr/>
                    <a:lstStyle/>
                    <a:p>
                      <a:r>
                        <a:rPr lang="zh-TW" altLang="en-US" baseline="0" dirty="0" smtClean="0">
                          <a:latin typeface="微軟正黑體" pitchFamily="34" charset="-120"/>
                          <a:ea typeface="微軟正黑體" pitchFamily="34" charset="-120"/>
                        </a:rPr>
                        <a:t>內建：密碼片語</a:t>
                      </a:r>
                      <a:r>
                        <a:rPr lang="en-US" altLang="zh-TW" baseline="0" dirty="0" smtClean="0">
                          <a:latin typeface="微軟正黑體" pitchFamily="34" charset="-120"/>
                          <a:ea typeface="微軟正黑體" pitchFamily="34" charset="-120"/>
                        </a:rPr>
                        <a:t>(</a:t>
                      </a:r>
                      <a:r>
                        <a:rPr lang="en-US" altLang="zh-TW" baseline="0" dirty="0" err="1" smtClean="0">
                          <a:latin typeface="微軟正黑體" pitchFamily="34" charset="-120"/>
                          <a:ea typeface="微軟正黑體" pitchFamily="34" charset="-120"/>
                        </a:rPr>
                        <a:t>PassPhrase</a:t>
                      </a:r>
                      <a:r>
                        <a:rPr lang="en-US" altLang="zh-TW" baseline="0" dirty="0" smtClean="0">
                          <a:latin typeface="微軟正黑體" pitchFamily="34" charset="-120"/>
                          <a:ea typeface="微軟正黑體" pitchFamily="34" charset="-120"/>
                        </a:rPr>
                        <a:t>)</a:t>
                      </a:r>
                      <a:r>
                        <a:rPr lang="zh-TW" altLang="en-US" baseline="0" dirty="0" smtClean="0">
                          <a:latin typeface="微軟正黑體" pitchFamily="34" charset="-120"/>
                          <a:ea typeface="微軟正黑體" pitchFamily="34" charset="-120"/>
                        </a:rPr>
                        <a:t> 、對稱金鑰</a:t>
                      </a:r>
                      <a:r>
                        <a:rPr lang="en-US" altLang="zh-TW" baseline="0" dirty="0" smtClean="0">
                          <a:latin typeface="微軟正黑體" pitchFamily="34" charset="-120"/>
                          <a:ea typeface="微軟正黑體" pitchFamily="34" charset="-120"/>
                        </a:rPr>
                        <a:t>(Symmetric)</a:t>
                      </a:r>
                      <a:r>
                        <a:rPr lang="zh-TW" altLang="en-US" baseline="0" dirty="0" smtClean="0">
                          <a:latin typeface="微軟正黑體" pitchFamily="34" charset="-120"/>
                          <a:ea typeface="微軟正黑體" pitchFamily="34" charset="-120"/>
                        </a:rPr>
                        <a:t>、非對稱</a:t>
                      </a:r>
                      <a:r>
                        <a:rPr lang="en-US" altLang="zh-TW" baseline="0" dirty="0" smtClean="0">
                          <a:latin typeface="微軟正黑體" pitchFamily="34" charset="-120"/>
                          <a:ea typeface="微軟正黑體" pitchFamily="34" charset="-120"/>
                        </a:rPr>
                        <a:t>(Asymmetric)</a:t>
                      </a:r>
                      <a:r>
                        <a:rPr lang="zh-TW" altLang="en-US" baseline="0" dirty="0" smtClean="0">
                          <a:latin typeface="微軟正黑體" pitchFamily="34" charset="-120"/>
                          <a:ea typeface="微軟正黑體" pitchFamily="34" charset="-120"/>
                        </a:rPr>
                        <a:t>、憑證</a:t>
                      </a:r>
                      <a:r>
                        <a:rPr lang="en-US" altLang="zh-TW" baseline="0" dirty="0" smtClean="0">
                          <a:latin typeface="微軟正黑體" pitchFamily="34" charset="-120"/>
                          <a:ea typeface="微軟正黑體" pitchFamily="34" charset="-120"/>
                        </a:rPr>
                        <a:t>(Certificate )</a:t>
                      </a:r>
                      <a:r>
                        <a:rPr lang="zh-TW" altLang="en-US" baseline="0" dirty="0" smtClean="0">
                          <a:latin typeface="微軟正黑體" pitchFamily="34" charset="-120"/>
                          <a:ea typeface="微軟正黑體" pitchFamily="34" charset="-120"/>
                        </a:rPr>
                        <a:t>的加密功能</a:t>
                      </a:r>
                      <a:endParaRPr lang="zh-TW" altLang="en-US" baseline="0" dirty="0">
                        <a:latin typeface="微軟正黑體" pitchFamily="34" charset="-120"/>
                        <a:ea typeface="微軟正黑體" pitchFamily="34" charset="-120"/>
                      </a:endParaRPr>
                    </a:p>
                  </a:txBody>
                  <a:tcPr/>
                </a:tc>
              </a:tr>
              <a:tr h="370840">
                <a:tc>
                  <a:txBody>
                    <a:bodyPr/>
                    <a:lstStyle/>
                    <a:p>
                      <a:r>
                        <a:rPr lang="zh-TW" altLang="en-US" baseline="0" dirty="0" smtClean="0">
                          <a:latin typeface="微軟正黑體" pitchFamily="34" charset="-120"/>
                          <a:ea typeface="微軟正黑體" pitchFamily="34" charset="-120"/>
                        </a:rPr>
                        <a:t>保護</a:t>
                      </a:r>
                      <a:r>
                        <a:rPr lang="en-US" altLang="zh-TW" baseline="0" dirty="0" smtClean="0">
                          <a:latin typeface="微軟正黑體" pitchFamily="34" charset="-120"/>
                          <a:ea typeface="微軟正黑體" pitchFamily="34" charset="-120"/>
                        </a:rPr>
                        <a:t>Metadata</a:t>
                      </a:r>
                      <a:endParaRPr lang="zh-TW" altLang="en-US" baseline="0" dirty="0">
                        <a:latin typeface="微軟正黑體" pitchFamily="34" charset="-120"/>
                        <a:ea typeface="微軟正黑體" pitchFamily="34" charset="-120"/>
                      </a:endParaRPr>
                    </a:p>
                  </a:txBody>
                  <a:tcPr/>
                </a:tc>
                <a:tc>
                  <a:txBody>
                    <a:bodyPr/>
                    <a:lstStyle/>
                    <a:p>
                      <a:r>
                        <a:rPr lang="zh-TW" altLang="en-US" baseline="0" dirty="0" smtClean="0">
                          <a:latin typeface="微軟正黑體" pitchFamily="34" charset="-120"/>
                          <a:ea typeface="微軟正黑體" pitchFamily="34" charset="-120"/>
                        </a:rPr>
                        <a:t>安全性目錄檢視</a:t>
                      </a:r>
                      <a:endParaRPr lang="zh-TW" altLang="en-US" baseline="0" dirty="0">
                        <a:latin typeface="微軟正黑體" pitchFamily="34" charset="-120"/>
                        <a:ea typeface="微軟正黑體" pitchFamily="34" charset="-120"/>
                      </a:endParaRPr>
                    </a:p>
                  </a:txBody>
                  <a:tcPr/>
                </a:tc>
              </a:tr>
              <a:tr h="370840">
                <a:tc>
                  <a:txBody>
                    <a:bodyPr/>
                    <a:lstStyle/>
                    <a:p>
                      <a:r>
                        <a:rPr lang="zh-TW" altLang="en-US" baseline="0" dirty="0" smtClean="0">
                          <a:latin typeface="微軟正黑體" pitchFamily="34" charset="-120"/>
                          <a:ea typeface="微軟正黑體" pitchFamily="34" charset="-120"/>
                        </a:rPr>
                        <a:t>需要各層級的權限配置</a:t>
                      </a:r>
                      <a:endParaRPr lang="zh-TW" altLang="en-US" baseline="0" dirty="0">
                        <a:latin typeface="微軟正黑體" pitchFamily="34" charset="-120"/>
                        <a:ea typeface="微軟正黑體" pitchFamily="34" charset="-120"/>
                      </a:endParaRPr>
                    </a:p>
                  </a:txBody>
                  <a:tcPr/>
                </a:tc>
                <a:tc>
                  <a:txBody>
                    <a:bodyPr/>
                    <a:lstStyle/>
                    <a:p>
                      <a:r>
                        <a:rPr lang="zh-TW" altLang="en-US" baseline="0" dirty="0" smtClean="0">
                          <a:latin typeface="微軟正黑體" pitchFamily="34" charset="-120"/>
                          <a:ea typeface="微軟正黑體" pitchFamily="34" charset="-120"/>
                        </a:rPr>
                        <a:t>精確的顆粒權限：伺服器層級、資料庫層級、結構描述層級、物件、資料行</a:t>
                      </a:r>
                      <a:r>
                        <a:rPr lang="en-US" altLang="zh-TW" baseline="0" dirty="0" smtClean="0">
                          <a:latin typeface="微軟正黑體" pitchFamily="34" charset="-120"/>
                          <a:ea typeface="微軟正黑體" pitchFamily="34" charset="-120"/>
                        </a:rPr>
                        <a:t>...</a:t>
                      </a:r>
                      <a:r>
                        <a:rPr lang="zh-TW" altLang="en-US" baseline="0" dirty="0" smtClean="0">
                          <a:latin typeface="微軟正黑體" pitchFamily="34" charset="-120"/>
                          <a:ea typeface="微軟正黑體" pitchFamily="34" charset="-120"/>
                        </a:rPr>
                        <a:t>等</a:t>
                      </a:r>
                      <a:endParaRPr lang="zh-TW" altLang="en-US" baseline="0" dirty="0">
                        <a:latin typeface="微軟正黑體" pitchFamily="34" charset="-120"/>
                        <a:ea typeface="微軟正黑體" pitchFamily="34" charset="-120"/>
                      </a:endParaRPr>
                    </a:p>
                  </a:txBody>
                  <a:tcPr/>
                </a:tc>
              </a:tr>
              <a:tr h="370840">
                <a:tc>
                  <a:txBody>
                    <a:bodyPr/>
                    <a:lstStyle/>
                    <a:p>
                      <a:r>
                        <a:rPr lang="zh-TW" altLang="en-US" baseline="0" dirty="0" smtClean="0">
                          <a:latin typeface="微軟正黑體" pitchFamily="34" charset="-120"/>
                          <a:ea typeface="微軟正黑體" pitchFamily="34" charset="-120"/>
                        </a:rPr>
                        <a:t>更安全的開發：最小權限原則</a:t>
                      </a:r>
                      <a:endParaRPr lang="zh-TW" altLang="en-US" baseline="0" dirty="0">
                        <a:latin typeface="微軟正黑體" pitchFamily="34" charset="-120"/>
                        <a:ea typeface="微軟正黑體" pitchFamily="34" charset="-120"/>
                      </a:endParaRPr>
                    </a:p>
                  </a:txBody>
                  <a:tcPr/>
                </a:tc>
                <a:tc>
                  <a:txBody>
                    <a:bodyPr/>
                    <a:lstStyle/>
                    <a:p>
                      <a:r>
                        <a:rPr lang="zh-TW" altLang="en-US" baseline="0" dirty="0" smtClean="0">
                          <a:latin typeface="微軟正黑體" pitchFamily="34" charset="-120"/>
                          <a:ea typeface="微軟正黑體" pitchFamily="34" charset="-120"/>
                        </a:rPr>
                        <a:t>模組簽署、內容切換：</a:t>
                      </a:r>
                      <a:r>
                        <a:rPr lang="en-US" altLang="zh-TW" baseline="0" dirty="0" smtClean="0">
                          <a:latin typeface="微軟正黑體" pitchFamily="34" charset="-120"/>
                          <a:ea typeface="微軟正黑體" pitchFamily="34" charset="-120"/>
                        </a:rPr>
                        <a:t>EXECUTE AS</a:t>
                      </a:r>
                      <a:endParaRPr lang="zh-TW" altLang="en-US" baseline="0" dirty="0">
                        <a:latin typeface="微軟正黑體" pitchFamily="34" charset="-120"/>
                        <a:ea typeface="微軟正黑體" pitchFamily="34" charset="-120"/>
                      </a:endParaRPr>
                    </a:p>
                  </a:txBody>
                  <a:tcPr/>
                </a:tc>
              </a:tr>
              <a:tr h="370840">
                <a:tc>
                  <a:txBody>
                    <a:bodyPr/>
                    <a:lstStyle/>
                    <a:p>
                      <a:r>
                        <a:rPr lang="zh-TW" altLang="en-US" baseline="0" dirty="0" smtClean="0">
                          <a:latin typeface="微軟正黑體" pitchFamily="34" charset="-120"/>
                          <a:ea typeface="微軟正黑體" pitchFamily="34" charset="-120"/>
                        </a:rPr>
                        <a:t>保護連接的安全性</a:t>
                      </a:r>
                      <a:endParaRPr lang="zh-TW" altLang="en-US" baseline="0" dirty="0">
                        <a:latin typeface="微軟正黑體" pitchFamily="34" charset="-120"/>
                        <a:ea typeface="微軟正黑體" pitchFamily="34" charset="-120"/>
                      </a:endParaRPr>
                    </a:p>
                  </a:txBody>
                  <a:tcPr/>
                </a:tc>
                <a:tc>
                  <a:txBody>
                    <a:bodyPr/>
                    <a:lstStyle/>
                    <a:p>
                      <a:r>
                        <a:rPr lang="zh-TW" altLang="en-US" baseline="0" dirty="0" smtClean="0">
                          <a:latin typeface="微軟正黑體" pitchFamily="34" charset="-120"/>
                          <a:ea typeface="微軟正黑體" pitchFamily="34" charset="-120"/>
                        </a:rPr>
                        <a:t>登入帳號密碼已經加密、使用憑證、端點</a:t>
                      </a:r>
                      <a:r>
                        <a:rPr lang="en-US" altLang="zh-TW" baseline="0" dirty="0" smtClean="0">
                          <a:latin typeface="微軟正黑體" pitchFamily="34" charset="-120"/>
                          <a:ea typeface="微軟正黑體" pitchFamily="34" charset="-120"/>
                        </a:rPr>
                        <a:t>(Endpoint)</a:t>
                      </a:r>
                      <a:endParaRPr lang="zh-TW" altLang="en-US" baseline="0" dirty="0">
                        <a:latin typeface="微軟正黑體" pitchFamily="34" charset="-120"/>
                        <a:ea typeface="微軟正黑體" pitchFamily="34" charset="-120"/>
                      </a:endParaRPr>
                    </a:p>
                  </a:txBody>
                  <a:tcPr/>
                </a:tc>
              </a:tr>
            </a:tbl>
          </a:graphicData>
        </a:graphic>
      </p:graphicFrame>
      <p:pic>
        <p:nvPicPr>
          <p:cNvPr id="5" name="Picture 9" descr="Security shield windows"/>
          <p:cNvPicPr>
            <a:picLocks noChangeAspect="1" noChangeArrowheads="1"/>
          </p:cNvPicPr>
          <p:nvPr/>
        </p:nvPicPr>
        <p:blipFill>
          <a:blip r:embed="rId3" cstate="print">
            <a:lum bright="-12000" contrast="30000"/>
          </a:blip>
          <a:srcRect/>
          <a:stretch>
            <a:fillRect/>
          </a:stretch>
        </p:blipFill>
        <p:spPr bwMode="auto">
          <a:xfrm rot="627454">
            <a:off x="8071532" y="696467"/>
            <a:ext cx="666750" cy="838200"/>
          </a:xfrm>
          <a:prstGeom prst="rect">
            <a:avLst/>
          </a:prstGeom>
          <a:noFill/>
        </p:spPr>
      </p:pic>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704596" y="2103302"/>
            <a:ext cx="6082114" cy="1754326"/>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zh-TW" altLang="en-US" sz="5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微軟正黑體" pitchFamily="34" charset="-120"/>
                <a:ea typeface="微軟正黑體" pitchFamily="34" charset="-120"/>
              </a:rPr>
              <a:t>創新的防禦術</a:t>
            </a:r>
          </a:p>
          <a:p>
            <a:pPr algn="ctr"/>
            <a:r>
              <a:rPr lang="en-US" altLang="zh-TW" sz="5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微軟正黑體" pitchFamily="34" charset="-120"/>
                <a:ea typeface="微軟正黑體" pitchFamily="34" charset="-120"/>
              </a:rPr>
              <a:t>SQL Server 2008</a:t>
            </a:r>
            <a:endParaRPr lang="zh-TW" altLang="en-US" sz="54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微軟正黑體" pitchFamily="34" charset="-120"/>
              <a:ea typeface="微軟正黑體" pitchFamily="34" charset="-120"/>
            </a:endParaRPr>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資料加密</a:t>
            </a:r>
            <a:endParaRPr lang="zh-TW" altLang="en-US" dirty="0"/>
          </a:p>
        </p:txBody>
      </p:sp>
      <p:sp>
        <p:nvSpPr>
          <p:cNvPr id="3" name="內容版面配置區 2"/>
          <p:cNvSpPr>
            <a:spLocks noGrp="1"/>
          </p:cNvSpPr>
          <p:nvPr>
            <p:ph idx="1"/>
          </p:nvPr>
        </p:nvSpPr>
        <p:spPr>
          <a:xfrm>
            <a:off x="381000" y="1412875"/>
            <a:ext cx="8382000" cy="5087959"/>
          </a:xfrm>
        </p:spPr>
        <p:txBody>
          <a:bodyPr>
            <a:normAutofit fontScale="85000" lnSpcReduction="20000"/>
          </a:bodyPr>
          <a:lstStyle/>
          <a:p>
            <a:r>
              <a:rPr lang="zh-TW" altLang="en-US" dirty="0" smtClean="0"/>
              <a:t>資料加密</a:t>
            </a:r>
          </a:p>
          <a:p>
            <a:pPr lvl="1"/>
            <a:r>
              <a:rPr lang="zh-TW" altLang="en-US" dirty="0" smtClean="0"/>
              <a:t>透過密碼、加密金鑰等方式讓資料變成模糊無法識別</a:t>
            </a:r>
          </a:p>
          <a:p>
            <a:pPr lvl="1"/>
            <a:r>
              <a:rPr lang="zh-TW" altLang="en-US" dirty="0" smtClean="0"/>
              <a:t>讓具備管理權限的人員或是入侵的駭客，也無從得知資料的原貌</a:t>
            </a:r>
          </a:p>
          <a:p>
            <a:pPr lvl="1"/>
            <a:r>
              <a:rPr lang="zh-TW" altLang="en-US" dirty="0" smtClean="0"/>
              <a:t>早期的資料加密作業</a:t>
            </a:r>
          </a:p>
          <a:p>
            <a:pPr lvl="2"/>
            <a:r>
              <a:rPr lang="zh-TW" altLang="en-US" dirty="0" smtClean="0"/>
              <a:t>多半是由前端應用程式自行控制</a:t>
            </a:r>
          </a:p>
          <a:p>
            <a:pPr lvl="2"/>
            <a:r>
              <a:rPr lang="zh-TW" altLang="en-US" dirty="0" smtClean="0"/>
              <a:t>需要使用大量的 </a:t>
            </a:r>
            <a:r>
              <a:rPr lang="en-US" altLang="zh-TW" dirty="0" smtClean="0"/>
              <a:t>CPU</a:t>
            </a:r>
            <a:r>
              <a:rPr lang="zh-TW" altLang="en-US" dirty="0" smtClean="0"/>
              <a:t>資源</a:t>
            </a:r>
            <a:endParaRPr lang="en-US" altLang="zh-TW" dirty="0" smtClean="0"/>
          </a:p>
          <a:p>
            <a:pPr lvl="2"/>
            <a:r>
              <a:rPr lang="zh-TW" altLang="en-US" dirty="0" smtClean="0"/>
              <a:t>加密金鑰與加密資料一起存放</a:t>
            </a:r>
            <a:endParaRPr lang="en-US" altLang="zh-TW" dirty="0" smtClean="0"/>
          </a:p>
          <a:p>
            <a:r>
              <a:rPr lang="en-US" altLang="zh-TW" dirty="0" smtClean="0"/>
              <a:t>SQL Server 2005</a:t>
            </a:r>
          </a:p>
          <a:p>
            <a:pPr lvl="1"/>
            <a:r>
              <a:rPr lang="zh-TW" altLang="en-US" dirty="0" smtClean="0"/>
              <a:t>內建：密碼片語、對稱金鑰、非對稱、憑證的加密功能</a:t>
            </a:r>
          </a:p>
          <a:p>
            <a:pPr lvl="1"/>
            <a:r>
              <a:rPr lang="zh-TW" altLang="en-US" dirty="0" smtClean="0"/>
              <a:t>使用 </a:t>
            </a:r>
            <a:r>
              <a:rPr lang="en-US" altLang="zh-TW" dirty="0" smtClean="0"/>
              <a:t>SQL Server </a:t>
            </a:r>
            <a:r>
              <a:rPr lang="zh-TW" altLang="en-US" dirty="0" smtClean="0"/>
              <a:t>作為金鑰管理</a:t>
            </a:r>
          </a:p>
          <a:p>
            <a:pPr lvl="1"/>
            <a:r>
              <a:rPr lang="zh-TW" altLang="en-US" dirty="0" smtClean="0"/>
              <a:t>加密檔案系統 </a:t>
            </a:r>
            <a:r>
              <a:rPr lang="en-US" altLang="zh-TW" dirty="0" smtClean="0"/>
              <a:t>(Encrypted File System</a:t>
            </a:r>
            <a:r>
              <a:rPr lang="zh-TW" altLang="en-US" dirty="0" smtClean="0"/>
              <a:t>，</a:t>
            </a:r>
            <a:r>
              <a:rPr lang="en-US" altLang="zh-TW" dirty="0" smtClean="0"/>
              <a:t>EFS)</a:t>
            </a:r>
            <a:endParaRPr lang="zh-TW" altLang="en-US" dirty="0" smtClean="0"/>
          </a:p>
          <a:p>
            <a:pPr lvl="1"/>
            <a:r>
              <a:rPr lang="en-US" altLang="zh-TW" dirty="0" err="1" smtClean="0"/>
              <a:t>BitLocker</a:t>
            </a:r>
            <a:r>
              <a:rPr lang="en-US" altLang="zh-TW" dirty="0" smtClean="0"/>
              <a:t> </a:t>
            </a:r>
            <a:r>
              <a:rPr lang="zh-TW" altLang="en-US" dirty="0" smtClean="0"/>
              <a:t>磁碟加密功能</a:t>
            </a:r>
          </a:p>
          <a:p>
            <a:r>
              <a:rPr lang="en-US" altLang="zh-TW" dirty="0" smtClean="0"/>
              <a:t>SQL Server 2008</a:t>
            </a:r>
          </a:p>
          <a:p>
            <a:pPr lvl="1"/>
            <a:r>
              <a:rPr lang="zh-TW" altLang="en-US" dirty="0" smtClean="0"/>
              <a:t>可延伸金鑰管理</a:t>
            </a:r>
            <a:r>
              <a:rPr lang="en-US" altLang="zh-TW" dirty="0" smtClean="0"/>
              <a:t>(Extensible Key Management</a:t>
            </a:r>
            <a:r>
              <a:rPr lang="zh-TW" altLang="en-US" dirty="0" smtClean="0"/>
              <a:t>，</a:t>
            </a:r>
            <a:r>
              <a:rPr lang="en-US" altLang="zh-TW" dirty="0" smtClean="0"/>
              <a:t>EKM)</a:t>
            </a:r>
            <a:endParaRPr lang="zh-TW" altLang="en-US" dirty="0" smtClean="0"/>
          </a:p>
          <a:p>
            <a:pPr lvl="1"/>
            <a:r>
              <a:rPr lang="zh-TW" altLang="en-US" dirty="0" smtClean="0"/>
              <a:t>透明資料加密</a:t>
            </a:r>
            <a:r>
              <a:rPr lang="en-US" altLang="zh-TW" dirty="0" smtClean="0"/>
              <a:t>(Transparent Data Encryption</a:t>
            </a:r>
            <a:r>
              <a:rPr lang="zh-TW" altLang="en-US" dirty="0" smtClean="0"/>
              <a:t>，</a:t>
            </a:r>
            <a:r>
              <a:rPr lang="en-US" altLang="zh-TW" dirty="0" smtClean="0"/>
              <a:t>TDE)</a:t>
            </a:r>
            <a:endParaRPr lang="zh-TW" altLang="en-US" dirty="0"/>
          </a:p>
        </p:txBody>
      </p:sp>
      <p:grpSp>
        <p:nvGrpSpPr>
          <p:cNvPr id="6" name="Group 26"/>
          <p:cNvGrpSpPr>
            <a:grpSpLocks/>
          </p:cNvGrpSpPr>
          <p:nvPr/>
        </p:nvGrpSpPr>
        <p:grpSpPr bwMode="auto">
          <a:xfrm>
            <a:off x="7696200" y="285728"/>
            <a:ext cx="914400" cy="814387"/>
            <a:chOff x="4896" y="173"/>
            <a:chExt cx="576" cy="513"/>
          </a:xfrm>
        </p:grpSpPr>
        <p:pic>
          <p:nvPicPr>
            <p:cNvPr id="7" name="Picture 20" descr="Security firewall"/>
            <p:cNvPicPr>
              <a:picLocks noChangeAspect="1" noChangeArrowheads="1"/>
            </p:cNvPicPr>
            <p:nvPr/>
          </p:nvPicPr>
          <p:blipFill>
            <a:blip r:embed="rId3" cstate="print">
              <a:lum bright="-6000" contrast="6000"/>
            </a:blip>
            <a:srcRect/>
            <a:stretch>
              <a:fillRect/>
            </a:stretch>
          </p:blipFill>
          <p:spPr bwMode="auto">
            <a:xfrm>
              <a:off x="4896" y="173"/>
              <a:ext cx="576" cy="513"/>
            </a:xfrm>
            <a:prstGeom prst="rect">
              <a:avLst/>
            </a:prstGeom>
            <a:noFill/>
          </p:spPr>
        </p:pic>
        <p:pic>
          <p:nvPicPr>
            <p:cNvPr id="8" name="Picture 13" descr="Security Threat Detected"/>
            <p:cNvPicPr>
              <a:picLocks noChangeAspect="1" noChangeArrowheads="1"/>
            </p:cNvPicPr>
            <p:nvPr/>
          </p:nvPicPr>
          <p:blipFill>
            <a:blip r:embed="rId4" cstate="print"/>
            <a:srcRect/>
            <a:stretch>
              <a:fillRect/>
            </a:stretch>
          </p:blipFill>
          <p:spPr bwMode="auto">
            <a:xfrm rot="-299654">
              <a:off x="5020" y="285"/>
              <a:ext cx="233" cy="266"/>
            </a:xfrm>
            <a:prstGeom prst="rect">
              <a:avLst/>
            </a:prstGeom>
            <a:noFill/>
          </p:spPr>
        </p:pic>
      </p:grpSp>
      <p:pic>
        <p:nvPicPr>
          <p:cNvPr id="9" name="Picture 19" descr="Security Download PC"/>
          <p:cNvPicPr>
            <a:picLocks noChangeAspect="1" noChangeArrowheads="1"/>
          </p:cNvPicPr>
          <p:nvPr/>
        </p:nvPicPr>
        <p:blipFill>
          <a:blip r:embed="rId5" cstate="print"/>
          <a:srcRect/>
          <a:stretch>
            <a:fillRect/>
          </a:stretch>
        </p:blipFill>
        <p:spPr bwMode="auto">
          <a:xfrm>
            <a:off x="6400800" y="285728"/>
            <a:ext cx="990600" cy="938212"/>
          </a:xfrm>
          <a:prstGeom prst="rect">
            <a:avLst/>
          </a:prstGeom>
          <a:noFill/>
        </p:spPr>
      </p:pic>
      <p:pic>
        <p:nvPicPr>
          <p:cNvPr id="10" name="Picture 23" descr="Security Download Server"/>
          <p:cNvPicPr>
            <a:picLocks noChangeAspect="1" noChangeArrowheads="1"/>
          </p:cNvPicPr>
          <p:nvPr/>
        </p:nvPicPr>
        <p:blipFill>
          <a:blip r:embed="rId6" cstate="print"/>
          <a:srcRect/>
          <a:stretch>
            <a:fillRect/>
          </a:stretch>
        </p:blipFill>
        <p:spPr bwMode="auto">
          <a:xfrm>
            <a:off x="7185025" y="514328"/>
            <a:ext cx="739775" cy="1096962"/>
          </a:xfrm>
          <a:prstGeom prst="rect">
            <a:avLst/>
          </a:prstGeom>
          <a:noFill/>
        </p:spPr>
      </p:pic>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可延伸金鑰管理 </a:t>
            </a:r>
            <a:r>
              <a:rPr altLang="zh-TW" dirty="0" smtClean="0"/>
              <a:t>(EKM)</a:t>
            </a:r>
            <a:endParaRPr lang="zh-TW" altLang="en-US" dirty="0"/>
          </a:p>
        </p:txBody>
      </p:sp>
      <p:sp>
        <p:nvSpPr>
          <p:cNvPr id="4" name="內容版面配置區 3"/>
          <p:cNvSpPr>
            <a:spLocks noGrp="1"/>
          </p:cNvSpPr>
          <p:nvPr>
            <p:ph sz="half" idx="2"/>
          </p:nvPr>
        </p:nvSpPr>
        <p:spPr>
          <a:xfrm>
            <a:off x="4648200" y="1411553"/>
            <a:ext cx="4114800" cy="5160719"/>
          </a:xfrm>
        </p:spPr>
        <p:txBody>
          <a:bodyPr>
            <a:normAutofit/>
          </a:bodyPr>
          <a:lstStyle/>
          <a:p>
            <a:r>
              <a:rPr lang="zh-TW" altLang="en-US" dirty="0" smtClean="0"/>
              <a:t>使用「硬體安全性模組」</a:t>
            </a:r>
            <a:r>
              <a:rPr lang="en-US" altLang="zh-TW" dirty="0" smtClean="0"/>
              <a:t>(Hardware Security Modules</a:t>
            </a:r>
            <a:r>
              <a:rPr lang="zh-TW" altLang="en-US" dirty="0" smtClean="0"/>
              <a:t>，</a:t>
            </a:r>
            <a:r>
              <a:rPr lang="en-US" altLang="zh-TW" dirty="0" smtClean="0"/>
              <a:t>HSM)</a:t>
            </a:r>
            <a:endParaRPr lang="zh-TW" altLang="en-US" dirty="0" smtClean="0"/>
          </a:p>
          <a:p>
            <a:r>
              <a:rPr lang="zh-TW" altLang="en-US" dirty="0" smtClean="0"/>
              <a:t>廠商可以對 </a:t>
            </a:r>
            <a:r>
              <a:rPr lang="en-US" altLang="zh-TW" dirty="0" smtClean="0"/>
              <a:t>HSM</a:t>
            </a:r>
            <a:r>
              <a:rPr lang="zh-TW" altLang="en-US" dirty="0" smtClean="0"/>
              <a:t>、金鑰組態和金鑰存取提供管理軟體 </a:t>
            </a:r>
            <a:r>
              <a:rPr lang="en-US" altLang="zh-TW" dirty="0" smtClean="0"/>
              <a:t>-- MSCAPI</a:t>
            </a:r>
            <a:r>
              <a:rPr lang="zh-TW" altLang="en-US" dirty="0" smtClean="0"/>
              <a:t>提供者</a:t>
            </a:r>
            <a:endParaRPr lang="en-US" altLang="zh-TW" dirty="0" smtClean="0"/>
          </a:p>
          <a:p>
            <a:r>
              <a:rPr lang="en-US" altLang="zh-TW" dirty="0" smtClean="0"/>
              <a:t>SQL EKM</a:t>
            </a:r>
            <a:r>
              <a:rPr lang="zh-TW" altLang="en-US" dirty="0" smtClean="0"/>
              <a:t>金鑰提供代理功能來存取</a:t>
            </a:r>
            <a:r>
              <a:rPr lang="en-US" altLang="zh-TW" dirty="0" smtClean="0"/>
              <a:t>HSM</a:t>
            </a:r>
            <a:r>
              <a:rPr lang="zh-TW" altLang="en-US" smtClean="0"/>
              <a:t>金鑰</a:t>
            </a:r>
            <a:endParaRPr lang="zh-TW" altLang="en-US" dirty="0" smtClean="0"/>
          </a:p>
          <a:p>
            <a:r>
              <a:rPr lang="zh-TW" altLang="en-US" dirty="0" smtClean="0"/>
              <a:t>讓 </a:t>
            </a:r>
            <a:r>
              <a:rPr lang="en-US" altLang="zh-TW" dirty="0" smtClean="0"/>
              <a:t>SQL Server </a:t>
            </a:r>
            <a:r>
              <a:rPr lang="zh-TW" altLang="en-US" dirty="0" smtClean="0"/>
              <a:t>可以使用由協力廠商所開發的模組元件，支援進階加密功能和金鑰管理函數</a:t>
            </a:r>
          </a:p>
        </p:txBody>
      </p:sp>
      <p:sp>
        <p:nvSpPr>
          <p:cNvPr id="5" name="Rounded Rectangle 3"/>
          <p:cNvSpPr/>
          <p:nvPr/>
        </p:nvSpPr>
        <p:spPr bwMode="auto">
          <a:xfrm>
            <a:off x="304800" y="2514600"/>
            <a:ext cx="3810000" cy="2971800"/>
          </a:xfrm>
          <a:prstGeom prst="roundRect">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6" name="Rounded Rectangle 4"/>
          <p:cNvSpPr/>
          <p:nvPr/>
        </p:nvSpPr>
        <p:spPr bwMode="auto">
          <a:xfrm>
            <a:off x="762000" y="2743200"/>
            <a:ext cx="3048000" cy="838200"/>
          </a:xfrm>
          <a:prstGeom prst="roundRect">
            <a:avLst/>
          </a:prstGeom>
          <a:gradFill>
            <a:gsLst>
              <a:gs pos="0">
                <a:srgbClr val="FBEAC7"/>
              </a:gs>
              <a:gs pos="17999">
                <a:srgbClr val="FEE7F2"/>
              </a:gs>
              <a:gs pos="36000">
                <a:srgbClr val="FAC77D"/>
              </a:gs>
              <a:gs pos="61000">
                <a:srgbClr val="FBA97D"/>
              </a:gs>
              <a:gs pos="82001">
                <a:srgbClr val="FBD49C"/>
              </a:gs>
              <a:gs pos="100000">
                <a:srgbClr val="FEE7F2"/>
              </a:gs>
            </a:gsLst>
            <a:lin ang="16200000" scaled="0"/>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7" name="Flowchart: Data 5"/>
          <p:cNvSpPr/>
          <p:nvPr/>
        </p:nvSpPr>
        <p:spPr bwMode="auto">
          <a:xfrm>
            <a:off x="1600200" y="4724400"/>
            <a:ext cx="1447800" cy="381000"/>
          </a:xfrm>
          <a:prstGeom prst="flowChartInputOutput">
            <a:avLst/>
          </a:prstGeom>
          <a:gradFill>
            <a:gsLst>
              <a:gs pos="0">
                <a:srgbClr val="E6DCAC"/>
              </a:gs>
              <a:gs pos="12000">
                <a:srgbClr val="E6D78A"/>
              </a:gs>
              <a:gs pos="30000">
                <a:srgbClr val="C7AC4C"/>
              </a:gs>
              <a:gs pos="45000">
                <a:srgbClr val="E6D78A"/>
              </a:gs>
              <a:gs pos="77000">
                <a:srgbClr val="C7AC4C"/>
              </a:gs>
              <a:gs pos="100000">
                <a:srgbClr val="E6DCAC"/>
              </a:gs>
            </a:gsLst>
            <a:lin ang="16200000" scaled="0"/>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pic>
        <p:nvPicPr>
          <p:cNvPr id="8" name="Picture 4"/>
          <p:cNvPicPr>
            <a:picLocks noChangeAspect="1" noChangeArrowheads="1"/>
          </p:cNvPicPr>
          <p:nvPr/>
        </p:nvPicPr>
        <p:blipFill>
          <a:blip r:embed="rId4"/>
          <a:srcRect/>
          <a:stretch>
            <a:fillRect/>
          </a:stretch>
        </p:blipFill>
        <p:spPr bwMode="auto">
          <a:xfrm>
            <a:off x="1981200" y="3886200"/>
            <a:ext cx="785359" cy="588962"/>
          </a:xfrm>
          <a:prstGeom prst="rect">
            <a:avLst/>
          </a:prstGeom>
          <a:noFill/>
          <a:ln w="9525">
            <a:noFill/>
            <a:miter lim="800000"/>
            <a:headEnd/>
            <a:tailEnd/>
          </a:ln>
          <a:effectLst/>
        </p:spPr>
      </p:pic>
      <p:sp>
        <p:nvSpPr>
          <p:cNvPr id="9" name="TextBox 11"/>
          <p:cNvSpPr txBox="1"/>
          <p:nvPr/>
        </p:nvSpPr>
        <p:spPr>
          <a:xfrm>
            <a:off x="990600" y="2971800"/>
            <a:ext cx="2590800" cy="369332"/>
          </a:xfrm>
          <a:prstGeom prst="rect">
            <a:avLst/>
          </a:prstGeom>
          <a:noFill/>
        </p:spPr>
        <p:txBody>
          <a:bodyPr wrap="square" rtlCol="0">
            <a:spAutoFit/>
          </a:bodyPr>
          <a:lstStyle/>
          <a:p>
            <a:pPr algn="ctr"/>
            <a:r>
              <a:rPr lang="en-US" dirty="0" smtClean="0">
                <a:solidFill>
                  <a:schemeClr val="tx1">
                    <a:lumMod val="10000"/>
                  </a:schemeClr>
                </a:solidFill>
              </a:rPr>
              <a:t>SQL EKM Provider DLL</a:t>
            </a:r>
            <a:endParaRPr lang="en-US" dirty="0">
              <a:solidFill>
                <a:schemeClr val="tx1">
                  <a:lumMod val="10000"/>
                </a:schemeClr>
              </a:solidFill>
            </a:endParaRPr>
          </a:p>
        </p:txBody>
      </p:sp>
      <p:sp>
        <p:nvSpPr>
          <p:cNvPr id="10" name="TextBox 12"/>
          <p:cNvSpPr txBox="1"/>
          <p:nvPr/>
        </p:nvSpPr>
        <p:spPr>
          <a:xfrm>
            <a:off x="304800" y="3886200"/>
            <a:ext cx="1905000" cy="615553"/>
          </a:xfrm>
          <a:prstGeom prst="rect">
            <a:avLst/>
          </a:prstGeom>
          <a:noFill/>
        </p:spPr>
        <p:txBody>
          <a:bodyPr wrap="square" rtlCol="0">
            <a:spAutoFit/>
          </a:bodyPr>
          <a:lstStyle/>
          <a:p>
            <a:r>
              <a:rPr lang="en-US" sz="1700" dirty="0" smtClean="0"/>
              <a:t>SQL EKM Key</a:t>
            </a:r>
          </a:p>
          <a:p>
            <a:r>
              <a:rPr lang="en-US" sz="1700" dirty="0" smtClean="0"/>
              <a:t>(HSM key proxy)</a:t>
            </a:r>
            <a:endParaRPr lang="en-US" sz="1700" dirty="0"/>
          </a:p>
        </p:txBody>
      </p:sp>
      <p:sp>
        <p:nvSpPr>
          <p:cNvPr id="11" name="TextBox 13"/>
          <p:cNvSpPr txBox="1"/>
          <p:nvPr/>
        </p:nvSpPr>
        <p:spPr>
          <a:xfrm>
            <a:off x="1905000" y="4724400"/>
            <a:ext cx="838200" cy="369332"/>
          </a:xfrm>
          <a:prstGeom prst="rect">
            <a:avLst/>
          </a:prstGeom>
          <a:noFill/>
        </p:spPr>
        <p:txBody>
          <a:bodyPr wrap="square" rtlCol="0">
            <a:spAutoFit/>
          </a:bodyPr>
          <a:lstStyle/>
          <a:p>
            <a:r>
              <a:rPr lang="en-US" dirty="0" smtClean="0">
                <a:solidFill>
                  <a:schemeClr val="tx1">
                    <a:lumMod val="10000"/>
                  </a:schemeClr>
                </a:solidFill>
              </a:rPr>
              <a:t>Data</a:t>
            </a:r>
            <a:endParaRPr lang="en-US" dirty="0">
              <a:solidFill>
                <a:schemeClr val="tx1">
                  <a:lumMod val="10000"/>
                </a:schemeClr>
              </a:solidFill>
            </a:endParaRPr>
          </a:p>
        </p:txBody>
      </p:sp>
      <p:sp>
        <p:nvSpPr>
          <p:cNvPr id="12" name="TextBox 14"/>
          <p:cNvSpPr txBox="1"/>
          <p:nvPr/>
        </p:nvSpPr>
        <p:spPr>
          <a:xfrm>
            <a:off x="533400" y="5105400"/>
            <a:ext cx="1524000" cy="369332"/>
          </a:xfrm>
          <a:prstGeom prst="rect">
            <a:avLst/>
          </a:prstGeom>
          <a:noFill/>
        </p:spPr>
        <p:txBody>
          <a:bodyPr wrap="square" rtlCol="0">
            <a:spAutoFit/>
          </a:bodyPr>
          <a:lstStyle/>
          <a:p>
            <a:r>
              <a:rPr lang="en-US" b="1" dirty="0" smtClean="0"/>
              <a:t>SQL Server</a:t>
            </a:r>
            <a:endParaRPr lang="en-US" b="1" dirty="0"/>
          </a:p>
        </p:txBody>
      </p:sp>
      <p:sp>
        <p:nvSpPr>
          <p:cNvPr id="13" name="Down Arrow 15"/>
          <p:cNvSpPr/>
          <p:nvPr/>
        </p:nvSpPr>
        <p:spPr bwMode="auto">
          <a:xfrm rot="3573081">
            <a:off x="2615441" y="1903181"/>
            <a:ext cx="381000" cy="982276"/>
          </a:xfrm>
          <a:prstGeom prst="down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4" name="Down Arrow 16"/>
          <p:cNvSpPr/>
          <p:nvPr/>
        </p:nvSpPr>
        <p:spPr bwMode="auto">
          <a:xfrm>
            <a:off x="1981200" y="3581400"/>
            <a:ext cx="381000" cy="304800"/>
          </a:xfrm>
          <a:prstGeom prst="down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5" name="Down Arrow 17"/>
          <p:cNvSpPr/>
          <p:nvPr/>
        </p:nvSpPr>
        <p:spPr bwMode="auto">
          <a:xfrm>
            <a:off x="1981200" y="4419600"/>
            <a:ext cx="381000" cy="304800"/>
          </a:xfrm>
          <a:prstGeom prst="down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graphicFrame>
        <p:nvGraphicFramePr>
          <p:cNvPr id="16" name="Object 2"/>
          <p:cNvGraphicFramePr>
            <a:graphicFrameLocks noChangeAspect="1"/>
          </p:cNvGraphicFramePr>
          <p:nvPr/>
        </p:nvGraphicFramePr>
        <p:xfrm>
          <a:off x="-685800" y="1447800"/>
          <a:ext cx="5867400" cy="4210057"/>
        </p:xfrm>
        <a:graphic>
          <a:graphicData uri="http://schemas.openxmlformats.org/presentationml/2006/ole">
            <p:oleObj spid="_x0000_s1026" name="Visio" r:id="rId5" imgW="6124410" imgH="4092695" progId="Visio.Drawing.11">
              <p:embed/>
            </p:oleObj>
          </a:graphicData>
        </a:graphic>
      </p:graphicFrame>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altLang="zh-TW" dirty="0" smtClean="0"/>
              <a:t>EKM</a:t>
            </a:r>
            <a:r>
              <a:rPr lang="zh-TW" altLang="en-US" dirty="0" smtClean="0"/>
              <a:t>的特性</a:t>
            </a:r>
            <a:endParaRPr lang="zh-TW" altLang="en-US" dirty="0"/>
          </a:p>
        </p:txBody>
      </p:sp>
      <p:sp>
        <p:nvSpPr>
          <p:cNvPr id="3" name="內容版面配置區 2"/>
          <p:cNvSpPr>
            <a:spLocks noGrp="1"/>
          </p:cNvSpPr>
          <p:nvPr>
            <p:ph idx="1"/>
          </p:nvPr>
        </p:nvSpPr>
        <p:spPr>
          <a:xfrm>
            <a:off x="381000" y="1412875"/>
            <a:ext cx="8382000" cy="5445125"/>
          </a:xfrm>
        </p:spPr>
        <p:txBody>
          <a:bodyPr>
            <a:normAutofit/>
          </a:bodyPr>
          <a:lstStyle/>
          <a:p>
            <a:r>
              <a:rPr lang="zh-TW" altLang="en-US" dirty="0" smtClean="0"/>
              <a:t>優點</a:t>
            </a:r>
          </a:p>
          <a:p>
            <a:pPr lvl="1"/>
            <a:r>
              <a:rPr lang="zh-TW" altLang="en-US" dirty="0" smtClean="0"/>
              <a:t>安全性</a:t>
            </a:r>
          </a:p>
          <a:p>
            <a:pPr lvl="2"/>
            <a:r>
              <a:rPr lang="zh-TW" altLang="en-US" dirty="0" smtClean="0"/>
              <a:t>外部加密金鑰儲存 </a:t>
            </a:r>
            <a:r>
              <a:rPr lang="en-US" altLang="zh-TW" dirty="0" smtClean="0"/>
              <a:t>(</a:t>
            </a:r>
            <a:r>
              <a:rPr lang="zh-TW" altLang="en-US" dirty="0" smtClean="0"/>
              <a:t>實體分隔資料和金鑰</a:t>
            </a:r>
            <a:r>
              <a:rPr lang="en-US" altLang="zh-TW" dirty="0" smtClean="0"/>
              <a:t>)</a:t>
            </a:r>
            <a:endParaRPr lang="zh-TW" altLang="en-US" dirty="0" smtClean="0"/>
          </a:p>
          <a:p>
            <a:pPr lvl="2"/>
            <a:r>
              <a:rPr lang="zh-TW" altLang="en-US" dirty="0" smtClean="0"/>
              <a:t>企業能中央管理與儲存金鑰機制</a:t>
            </a:r>
          </a:p>
          <a:p>
            <a:pPr lvl="2"/>
            <a:r>
              <a:rPr lang="zh-TW" altLang="en-US" dirty="0" smtClean="0"/>
              <a:t>額外的授權檢查 </a:t>
            </a:r>
            <a:r>
              <a:rPr lang="en-US" altLang="zh-TW" dirty="0" smtClean="0"/>
              <a:t>(</a:t>
            </a:r>
            <a:r>
              <a:rPr lang="zh-TW" altLang="en-US" dirty="0" smtClean="0"/>
              <a:t>啟用責任分隔</a:t>
            </a:r>
            <a:r>
              <a:rPr lang="en-US" altLang="zh-TW" dirty="0" smtClean="0"/>
              <a:t>)</a:t>
            </a:r>
            <a:endParaRPr lang="zh-TW" altLang="en-US" dirty="0" smtClean="0"/>
          </a:p>
          <a:p>
            <a:pPr lvl="2"/>
            <a:r>
              <a:rPr lang="zh-TW" altLang="en-US" dirty="0" smtClean="0"/>
              <a:t>分隔資料庫擁有者</a:t>
            </a:r>
            <a:r>
              <a:rPr lang="en-US" altLang="zh-TW" dirty="0" smtClean="0"/>
              <a:t>(</a:t>
            </a:r>
            <a:r>
              <a:rPr lang="en-US" altLang="zh-TW" dirty="0" err="1" smtClean="0"/>
              <a:t>db_owner</a:t>
            </a:r>
            <a:r>
              <a:rPr lang="en-US" altLang="zh-TW" dirty="0" smtClean="0"/>
              <a:t>)</a:t>
            </a:r>
            <a:r>
              <a:rPr lang="zh-TW" altLang="en-US" dirty="0" smtClean="0"/>
              <a:t>與資料擁有者</a:t>
            </a:r>
            <a:r>
              <a:rPr lang="en-US" altLang="zh-TW" dirty="0" smtClean="0"/>
              <a:t>(data owner)</a:t>
            </a:r>
            <a:endParaRPr lang="zh-TW" altLang="en-US" dirty="0" smtClean="0"/>
          </a:p>
          <a:p>
            <a:pPr lvl="1"/>
            <a:r>
              <a:rPr lang="zh-TW" altLang="en-US" dirty="0" smtClean="0"/>
              <a:t>效能</a:t>
            </a:r>
          </a:p>
          <a:p>
            <a:pPr lvl="2"/>
            <a:r>
              <a:rPr lang="zh-TW" altLang="en-US" dirty="0" smtClean="0"/>
              <a:t>硬體架構加密</a:t>
            </a:r>
            <a:r>
              <a:rPr lang="en-US" altLang="zh-TW" dirty="0" smtClean="0"/>
              <a:t>/</a:t>
            </a:r>
            <a:r>
              <a:rPr lang="zh-TW" altLang="en-US" dirty="0" smtClean="0"/>
              <a:t>解密的效能高</a:t>
            </a:r>
          </a:p>
          <a:p>
            <a:r>
              <a:rPr lang="zh-TW" altLang="en-US" dirty="0" smtClean="0"/>
              <a:t>限制</a:t>
            </a:r>
          </a:p>
          <a:p>
            <a:pPr lvl="1"/>
            <a:r>
              <a:rPr lang="zh-TW" altLang="en-US" dirty="0" smtClean="0"/>
              <a:t>僅適用 </a:t>
            </a:r>
            <a:r>
              <a:rPr lang="en-US" altLang="zh-TW" dirty="0" smtClean="0"/>
              <a:t>Enterprise</a:t>
            </a:r>
            <a:r>
              <a:rPr lang="zh-TW" altLang="en-US" dirty="0" smtClean="0"/>
              <a:t>、</a:t>
            </a:r>
            <a:r>
              <a:rPr lang="en-US" altLang="zh-TW" dirty="0" smtClean="0"/>
              <a:t>Developer </a:t>
            </a:r>
            <a:r>
              <a:rPr lang="zh-TW" altLang="en-US" dirty="0" smtClean="0"/>
              <a:t>版本</a:t>
            </a:r>
          </a:p>
        </p:txBody>
      </p:sp>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bwMode="auto">
          <a:xfrm>
            <a:off x="1500166" y="3714752"/>
            <a:ext cx="5214974" cy="1143008"/>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zh-TW" altLang="en-US"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6" name="矩形 5"/>
          <p:cNvSpPr/>
          <p:nvPr/>
        </p:nvSpPr>
        <p:spPr bwMode="auto">
          <a:xfrm>
            <a:off x="1142976" y="1857364"/>
            <a:ext cx="7072362" cy="785818"/>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zh-TW" altLang="en-US"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2" name="標題 1"/>
          <p:cNvSpPr>
            <a:spLocks noGrp="1"/>
          </p:cNvSpPr>
          <p:nvPr>
            <p:ph type="title"/>
          </p:nvPr>
        </p:nvSpPr>
        <p:spPr/>
        <p:txBody>
          <a:bodyPr/>
          <a:lstStyle/>
          <a:p>
            <a:r>
              <a:rPr altLang="zh-TW" dirty="0" smtClean="0"/>
              <a:t>EKM</a:t>
            </a:r>
            <a:r>
              <a:rPr lang="zh-TW" altLang="en-US" dirty="0" smtClean="0"/>
              <a:t>密碼編譯提供者與金鑰</a:t>
            </a:r>
            <a:endParaRPr lang="zh-TW" altLang="en-US" dirty="0"/>
          </a:p>
        </p:txBody>
      </p:sp>
      <p:sp>
        <p:nvSpPr>
          <p:cNvPr id="3" name="內容版面配置區 2"/>
          <p:cNvSpPr>
            <a:spLocks noGrp="1"/>
          </p:cNvSpPr>
          <p:nvPr>
            <p:ph idx="1"/>
          </p:nvPr>
        </p:nvSpPr>
        <p:spPr>
          <a:xfrm>
            <a:off x="381000" y="1412875"/>
            <a:ext cx="8382000" cy="5109091"/>
          </a:xfrm>
        </p:spPr>
        <p:txBody>
          <a:bodyPr/>
          <a:lstStyle/>
          <a:p>
            <a:r>
              <a:rPr lang="en-US" altLang="zh-TW" dirty="0" smtClean="0"/>
              <a:t>EKM</a:t>
            </a:r>
            <a:r>
              <a:rPr lang="zh-TW" altLang="en-US" dirty="0" smtClean="0"/>
              <a:t>提供伺服器層級物件</a:t>
            </a:r>
          </a:p>
          <a:p>
            <a:pPr lvl="2">
              <a:buNone/>
            </a:pPr>
            <a:r>
              <a:rPr lang="en-US" altLang="zh-TW" dirty="0" smtClean="0"/>
              <a:t>CREATE CRYPTOGRAPHIC PROVIDER </a:t>
            </a:r>
            <a:r>
              <a:rPr lang="en-US" altLang="zh-TW" dirty="0" err="1" smtClean="0"/>
              <a:t>DataSafeProvider</a:t>
            </a:r>
            <a:endParaRPr lang="en-US" altLang="zh-TW" dirty="0" smtClean="0"/>
          </a:p>
          <a:p>
            <a:pPr lvl="2">
              <a:buNone/>
            </a:pPr>
            <a:r>
              <a:rPr lang="en-US" altLang="zh-TW" dirty="0" smtClean="0"/>
              <a:t>FROM FILE = 'DataSafeProvider.dll'</a:t>
            </a:r>
          </a:p>
          <a:p>
            <a:r>
              <a:rPr lang="zh-TW" altLang="en-US" dirty="0" smtClean="0"/>
              <a:t>使用</a:t>
            </a:r>
            <a:r>
              <a:rPr lang="en-US" altLang="zh-TW" dirty="0" smtClean="0"/>
              <a:t>EKM</a:t>
            </a:r>
            <a:r>
              <a:rPr lang="zh-TW" altLang="en-US" dirty="0" smtClean="0"/>
              <a:t>的金鑰</a:t>
            </a:r>
          </a:p>
          <a:p>
            <a:pPr lvl="1"/>
            <a:r>
              <a:rPr lang="zh-TW" altLang="en-US" dirty="0" smtClean="0"/>
              <a:t>管理</a:t>
            </a:r>
            <a:r>
              <a:rPr lang="en-US" altLang="zh-TW" dirty="0" smtClean="0"/>
              <a:t>-</a:t>
            </a:r>
            <a:r>
              <a:rPr lang="zh-TW" altLang="en-US" dirty="0" smtClean="0"/>
              <a:t>相同的</a:t>
            </a:r>
            <a:r>
              <a:rPr lang="en-US" altLang="zh-TW" dirty="0" smtClean="0"/>
              <a:t>T-SQL</a:t>
            </a:r>
          </a:p>
          <a:p>
            <a:pPr lvl="3">
              <a:buNone/>
            </a:pPr>
            <a:r>
              <a:rPr lang="en-US" altLang="zh-TW" dirty="0" smtClean="0"/>
              <a:t>CREATE SYMMETRIC KEY </a:t>
            </a:r>
            <a:r>
              <a:rPr lang="en-US" altLang="zh-TW" dirty="0" err="1" smtClean="0"/>
              <a:t>SymmKeyEkm</a:t>
            </a:r>
            <a:r>
              <a:rPr lang="en-US" altLang="zh-TW" dirty="0" smtClean="0"/>
              <a:t> </a:t>
            </a:r>
          </a:p>
          <a:p>
            <a:pPr lvl="3">
              <a:buNone/>
            </a:pPr>
            <a:r>
              <a:rPr lang="en-US" altLang="zh-TW" dirty="0" smtClean="0"/>
              <a:t>FROM Provider </a:t>
            </a:r>
            <a:r>
              <a:rPr lang="en-US" altLang="zh-TW" dirty="0" err="1" smtClean="0"/>
              <a:t>DataSafeProvider</a:t>
            </a:r>
            <a:r>
              <a:rPr lang="en-US" altLang="zh-TW" dirty="0" smtClean="0"/>
              <a:t> </a:t>
            </a:r>
          </a:p>
          <a:p>
            <a:pPr lvl="3">
              <a:buNone/>
            </a:pPr>
            <a:r>
              <a:rPr lang="en-US" altLang="zh-TW" dirty="0" smtClean="0"/>
              <a:t>WITH ALGORITHM AES_256 …</a:t>
            </a:r>
          </a:p>
          <a:p>
            <a:pPr lvl="1"/>
            <a:r>
              <a:rPr lang="zh-TW" altLang="en-US" dirty="0" smtClean="0"/>
              <a:t>使用</a:t>
            </a:r>
            <a:r>
              <a:rPr lang="en-US" altLang="zh-TW" dirty="0" smtClean="0"/>
              <a:t>-</a:t>
            </a:r>
            <a:r>
              <a:rPr lang="zh-TW" altLang="en-US" dirty="0" smtClean="0"/>
              <a:t>相同的</a:t>
            </a:r>
            <a:r>
              <a:rPr lang="en-US" altLang="zh-TW" dirty="0" smtClean="0"/>
              <a:t>T-SQL</a:t>
            </a:r>
          </a:p>
          <a:p>
            <a:pPr lvl="2"/>
            <a:r>
              <a:rPr lang="zh-TW" altLang="en-US" dirty="0" smtClean="0"/>
              <a:t>檢視金鑰資訊、資料的加解密等</a:t>
            </a:r>
            <a:endParaRPr lang="en-US" altLang="zh-TW" dirty="0" smtClean="0"/>
          </a:p>
          <a:p>
            <a:pPr lvl="2"/>
            <a:r>
              <a:rPr lang="en-US" altLang="zh-TW" dirty="0" err="1" smtClean="0"/>
              <a:t>EncryptByKey</a:t>
            </a:r>
            <a:r>
              <a:rPr lang="zh-TW" altLang="en-US" dirty="0" smtClean="0"/>
              <a:t>、</a:t>
            </a:r>
            <a:r>
              <a:rPr lang="en-US" altLang="zh-TW" dirty="0" err="1" smtClean="0"/>
              <a:t>DecryptByKey</a:t>
            </a:r>
            <a:r>
              <a:rPr lang="zh-TW" altLang="en-US" dirty="0" smtClean="0"/>
              <a:t>、</a:t>
            </a:r>
            <a:r>
              <a:rPr lang="en-US" altLang="zh-TW" dirty="0" err="1" smtClean="0"/>
              <a:t>EncryptByAsmKey</a:t>
            </a:r>
            <a:r>
              <a:rPr lang="zh-TW" altLang="en-US" dirty="0" smtClean="0"/>
              <a:t>、</a:t>
            </a:r>
            <a:r>
              <a:rPr lang="en-US" altLang="zh-TW" dirty="0" err="1" smtClean="0"/>
              <a:t>DecryptByAsmKey</a:t>
            </a:r>
            <a:r>
              <a:rPr lang="en-US" altLang="zh-TW" dirty="0" smtClean="0"/>
              <a:t> </a:t>
            </a:r>
            <a:r>
              <a:rPr lang="zh-TW" altLang="en-US" dirty="0" smtClean="0"/>
              <a:t>等</a:t>
            </a:r>
            <a:endParaRPr lang="zh-TW" altLang="en-US" dirty="0"/>
          </a:p>
        </p:txBody>
      </p:sp>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r>
              <a:rPr altLang="zh-TW" dirty="0" smtClean="0"/>
              <a:t>EKM </a:t>
            </a:r>
            <a:r>
              <a:rPr lang="zh-TW" altLang="en-US" dirty="0" smtClean="0"/>
              <a:t>金鑰的階層結構</a:t>
            </a:r>
            <a:endParaRPr lang="zh-TW" altLang="en-US" dirty="0"/>
          </a:p>
        </p:txBody>
      </p:sp>
      <p:sp>
        <p:nvSpPr>
          <p:cNvPr id="6" name="Rounded Rectangle 11"/>
          <p:cNvSpPr/>
          <p:nvPr/>
        </p:nvSpPr>
        <p:spPr bwMode="auto">
          <a:xfrm>
            <a:off x="1295400" y="4724400"/>
            <a:ext cx="6781800" cy="1143000"/>
          </a:xfrm>
          <a:prstGeom prst="roundRect">
            <a:avLst/>
          </a:prstGeom>
          <a:gradFill>
            <a:gsLst>
              <a:gs pos="0">
                <a:srgbClr val="E6DCAC"/>
              </a:gs>
              <a:gs pos="12000">
                <a:srgbClr val="E6D78A"/>
              </a:gs>
              <a:gs pos="30000">
                <a:srgbClr val="C7AC4C"/>
              </a:gs>
              <a:gs pos="45000">
                <a:srgbClr val="E6D78A"/>
              </a:gs>
              <a:gs pos="77000">
                <a:srgbClr val="C7AC4C"/>
              </a:gs>
              <a:gs pos="100000">
                <a:srgbClr val="E6DCAC"/>
              </a:gs>
            </a:gsLst>
            <a:lin ang="16200000" scaled="0"/>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7" name="Flowchart: Magnetic Disk 35"/>
          <p:cNvSpPr/>
          <p:nvPr/>
        </p:nvSpPr>
        <p:spPr bwMode="auto">
          <a:xfrm>
            <a:off x="6934200" y="4876800"/>
            <a:ext cx="533400" cy="457200"/>
          </a:xfrm>
          <a:prstGeom prst="flowChartMagneticDisk">
            <a:avLst/>
          </a:prstGeom>
          <a:gradFill>
            <a:gsLst>
              <a:gs pos="0">
                <a:srgbClr val="8488C4"/>
              </a:gs>
              <a:gs pos="53000">
                <a:srgbClr val="D4DEFF"/>
              </a:gs>
              <a:gs pos="83000">
                <a:srgbClr val="D4DEFF"/>
              </a:gs>
              <a:gs pos="100000">
                <a:srgbClr val="96AB94"/>
              </a:gs>
            </a:gsLst>
            <a:lin ang="16200000" scaled="0"/>
          </a:gradFill>
          <a:ln>
            <a:solidFill>
              <a:schemeClr val="accent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8" name="Rounded Rectangle 3"/>
          <p:cNvSpPr/>
          <p:nvPr/>
        </p:nvSpPr>
        <p:spPr bwMode="auto">
          <a:xfrm>
            <a:off x="1295400" y="1371600"/>
            <a:ext cx="5181600" cy="990600"/>
          </a:xfrm>
          <a:prstGeom prst="roundRect">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pic>
        <p:nvPicPr>
          <p:cNvPr id="9" name="Picture 4"/>
          <p:cNvPicPr>
            <a:picLocks noChangeAspect="1" noChangeArrowheads="1"/>
          </p:cNvPicPr>
          <p:nvPr/>
        </p:nvPicPr>
        <p:blipFill>
          <a:blip r:embed="rId3"/>
          <a:srcRect/>
          <a:stretch>
            <a:fillRect/>
          </a:stretch>
        </p:blipFill>
        <p:spPr bwMode="auto">
          <a:xfrm>
            <a:off x="3124200" y="1524000"/>
            <a:ext cx="785359" cy="588962"/>
          </a:xfrm>
          <a:prstGeom prst="rect">
            <a:avLst/>
          </a:prstGeom>
          <a:noFill/>
          <a:ln w="9525">
            <a:noFill/>
            <a:miter lim="800000"/>
            <a:headEnd/>
            <a:tailEnd/>
          </a:ln>
          <a:effectLst/>
        </p:spPr>
      </p:pic>
      <p:pic>
        <p:nvPicPr>
          <p:cNvPr id="10" name="Picture 5"/>
          <p:cNvPicPr>
            <a:picLocks noChangeAspect="1" noChangeArrowheads="1"/>
          </p:cNvPicPr>
          <p:nvPr/>
        </p:nvPicPr>
        <p:blipFill>
          <a:blip r:embed="rId3"/>
          <a:srcRect/>
          <a:stretch>
            <a:fillRect/>
          </a:stretch>
        </p:blipFill>
        <p:spPr bwMode="auto">
          <a:xfrm>
            <a:off x="5181600" y="1524001"/>
            <a:ext cx="785359" cy="588962"/>
          </a:xfrm>
          <a:prstGeom prst="rect">
            <a:avLst/>
          </a:prstGeom>
          <a:noFill/>
          <a:ln w="9525">
            <a:noFill/>
            <a:miter lim="800000"/>
            <a:headEnd/>
            <a:tailEnd/>
          </a:ln>
          <a:effectLst/>
        </p:spPr>
      </p:pic>
      <p:pic>
        <p:nvPicPr>
          <p:cNvPr id="11" name="Picture 6"/>
          <p:cNvPicPr>
            <a:picLocks noChangeAspect="1" noChangeArrowheads="1"/>
          </p:cNvPicPr>
          <p:nvPr/>
        </p:nvPicPr>
        <p:blipFill>
          <a:blip r:embed="rId3"/>
          <a:srcRect/>
          <a:stretch>
            <a:fillRect/>
          </a:stretch>
        </p:blipFill>
        <p:spPr bwMode="auto">
          <a:xfrm rot="20483200">
            <a:off x="5178853" y="1481533"/>
            <a:ext cx="785359" cy="588962"/>
          </a:xfrm>
          <a:prstGeom prst="rect">
            <a:avLst/>
          </a:prstGeom>
          <a:noFill/>
          <a:ln w="9525">
            <a:noFill/>
            <a:miter lim="800000"/>
            <a:headEnd/>
            <a:tailEnd/>
          </a:ln>
          <a:effectLst/>
        </p:spPr>
      </p:pic>
      <p:graphicFrame>
        <p:nvGraphicFramePr>
          <p:cNvPr id="12" name="Object 9"/>
          <p:cNvGraphicFramePr>
            <a:graphicFrameLocks noChangeAspect="1"/>
          </p:cNvGraphicFramePr>
          <p:nvPr/>
        </p:nvGraphicFramePr>
        <p:xfrm>
          <a:off x="1219200" y="1219200"/>
          <a:ext cx="1679575" cy="1366837"/>
        </p:xfrm>
        <a:graphic>
          <a:graphicData uri="http://schemas.openxmlformats.org/presentationml/2006/ole">
            <p:oleObj spid="_x0000_s2050" name="Visio" r:id="rId4" imgW="1679130" imgH="1367017" progId="Visio.Drawing.11">
              <p:embed/>
            </p:oleObj>
          </a:graphicData>
        </a:graphic>
      </p:graphicFrame>
      <p:sp>
        <p:nvSpPr>
          <p:cNvPr id="13" name="Rounded Rectangle 10"/>
          <p:cNvSpPr/>
          <p:nvPr/>
        </p:nvSpPr>
        <p:spPr bwMode="auto">
          <a:xfrm>
            <a:off x="1295400" y="2819400"/>
            <a:ext cx="5257800" cy="1066800"/>
          </a:xfrm>
          <a:prstGeom prst="roundRect">
            <a:avLst/>
          </a:prstGeom>
          <a:gradFill>
            <a:gsLst>
              <a:gs pos="0">
                <a:srgbClr val="FFEFD1"/>
              </a:gs>
              <a:gs pos="64999">
                <a:srgbClr val="F0EBD5"/>
              </a:gs>
              <a:gs pos="100000">
                <a:srgbClr val="D1C39F"/>
              </a:gs>
            </a:gsLst>
            <a:lin ang="16200000" scaled="0"/>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pic>
        <p:nvPicPr>
          <p:cNvPr id="14" name="Picture 12"/>
          <p:cNvPicPr>
            <a:picLocks noChangeAspect="1" noChangeArrowheads="1"/>
          </p:cNvPicPr>
          <p:nvPr/>
        </p:nvPicPr>
        <p:blipFill>
          <a:blip r:embed="rId3"/>
          <a:srcRect/>
          <a:stretch>
            <a:fillRect/>
          </a:stretch>
        </p:blipFill>
        <p:spPr bwMode="auto">
          <a:xfrm>
            <a:off x="3124200" y="2895600"/>
            <a:ext cx="785359" cy="588962"/>
          </a:xfrm>
          <a:prstGeom prst="rect">
            <a:avLst/>
          </a:prstGeom>
          <a:noFill/>
          <a:ln w="9525">
            <a:noFill/>
            <a:miter lim="800000"/>
            <a:headEnd/>
            <a:tailEnd/>
          </a:ln>
          <a:effectLst/>
        </p:spPr>
      </p:pic>
      <p:pic>
        <p:nvPicPr>
          <p:cNvPr id="15" name="Picture 13"/>
          <p:cNvPicPr>
            <a:picLocks noChangeAspect="1" noChangeArrowheads="1"/>
          </p:cNvPicPr>
          <p:nvPr/>
        </p:nvPicPr>
        <p:blipFill>
          <a:blip r:embed="rId3"/>
          <a:srcRect/>
          <a:stretch>
            <a:fillRect/>
          </a:stretch>
        </p:blipFill>
        <p:spPr bwMode="auto">
          <a:xfrm>
            <a:off x="5334000" y="3048000"/>
            <a:ext cx="785359" cy="588962"/>
          </a:xfrm>
          <a:prstGeom prst="rect">
            <a:avLst/>
          </a:prstGeom>
          <a:noFill/>
          <a:ln w="9525">
            <a:noFill/>
            <a:miter lim="800000"/>
            <a:headEnd/>
            <a:tailEnd/>
          </a:ln>
          <a:effectLst/>
        </p:spPr>
      </p:pic>
      <p:pic>
        <p:nvPicPr>
          <p:cNvPr id="16" name="Picture 14"/>
          <p:cNvPicPr>
            <a:picLocks noChangeAspect="1" noChangeArrowheads="1"/>
          </p:cNvPicPr>
          <p:nvPr/>
        </p:nvPicPr>
        <p:blipFill>
          <a:blip r:embed="rId3"/>
          <a:srcRect/>
          <a:stretch>
            <a:fillRect/>
          </a:stretch>
        </p:blipFill>
        <p:spPr bwMode="auto">
          <a:xfrm rot="20483200">
            <a:off x="5331253" y="3005532"/>
            <a:ext cx="785359" cy="588962"/>
          </a:xfrm>
          <a:prstGeom prst="rect">
            <a:avLst/>
          </a:prstGeom>
          <a:noFill/>
          <a:ln w="9525">
            <a:noFill/>
            <a:miter lim="800000"/>
            <a:headEnd/>
            <a:tailEnd/>
          </a:ln>
          <a:effectLst/>
        </p:spPr>
      </p:pic>
      <p:pic>
        <p:nvPicPr>
          <p:cNvPr id="17" name="Picture 15"/>
          <p:cNvPicPr>
            <a:picLocks noChangeAspect="1" noChangeArrowheads="1"/>
          </p:cNvPicPr>
          <p:nvPr/>
        </p:nvPicPr>
        <p:blipFill>
          <a:blip r:embed="rId3"/>
          <a:srcRect/>
          <a:stretch>
            <a:fillRect/>
          </a:stretch>
        </p:blipFill>
        <p:spPr bwMode="auto">
          <a:xfrm>
            <a:off x="5562600" y="4876800"/>
            <a:ext cx="785359" cy="588962"/>
          </a:xfrm>
          <a:prstGeom prst="rect">
            <a:avLst/>
          </a:prstGeom>
          <a:noFill/>
          <a:ln w="9525">
            <a:noFill/>
            <a:miter lim="800000"/>
            <a:headEnd/>
            <a:tailEnd/>
          </a:ln>
          <a:effectLst/>
        </p:spPr>
      </p:pic>
      <p:sp>
        <p:nvSpPr>
          <p:cNvPr id="18" name="Flowchart: Data 17"/>
          <p:cNvSpPr/>
          <p:nvPr/>
        </p:nvSpPr>
        <p:spPr bwMode="auto">
          <a:xfrm>
            <a:off x="2971800" y="4876800"/>
            <a:ext cx="1143000" cy="612648"/>
          </a:xfrm>
          <a:prstGeom prst="flowChartInputOutpu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dirty="0" smtClean="0">
                <a:solidFill>
                  <a:srgbClr val="FFFFFF"/>
                </a:solidFill>
                <a:effectLst>
                  <a:outerShdw blurRad="38100" dist="38100" dir="2700000" algn="tl">
                    <a:srgbClr val="000000">
                      <a:alpha val="43137"/>
                    </a:srgbClr>
                  </a:outerShdw>
                </a:effectLst>
                <a:latin typeface="Segoe" pitchFamily="34" charset="0"/>
              </a:rPr>
              <a:t>Data</a:t>
            </a:r>
          </a:p>
        </p:txBody>
      </p:sp>
      <p:pic>
        <p:nvPicPr>
          <p:cNvPr id="19" name="Picture 19"/>
          <p:cNvPicPr>
            <a:picLocks noChangeAspect="1" noChangeArrowheads="1"/>
          </p:cNvPicPr>
          <p:nvPr/>
        </p:nvPicPr>
        <p:blipFill>
          <a:blip r:embed="rId3"/>
          <a:srcRect/>
          <a:stretch>
            <a:fillRect/>
          </a:stretch>
        </p:blipFill>
        <p:spPr bwMode="auto">
          <a:xfrm>
            <a:off x="6629400" y="4876800"/>
            <a:ext cx="785359" cy="588962"/>
          </a:xfrm>
          <a:prstGeom prst="rect">
            <a:avLst/>
          </a:prstGeom>
          <a:noFill/>
          <a:ln w="9525">
            <a:noFill/>
            <a:miter lim="800000"/>
            <a:headEnd/>
            <a:tailEnd/>
          </a:ln>
          <a:effectLst/>
        </p:spPr>
      </p:pic>
      <p:sp>
        <p:nvSpPr>
          <p:cNvPr id="20" name="Down Arrow 20"/>
          <p:cNvSpPr/>
          <p:nvPr/>
        </p:nvSpPr>
        <p:spPr bwMode="auto">
          <a:xfrm>
            <a:off x="3429000" y="2438400"/>
            <a:ext cx="304800" cy="304800"/>
          </a:xfrm>
          <a:prstGeom prst="downArrow">
            <a:avLst/>
          </a:prstGeom>
          <a:gradFill>
            <a:gsLst>
              <a:gs pos="0">
                <a:srgbClr val="DDEBCF"/>
              </a:gs>
              <a:gs pos="50000">
                <a:srgbClr val="9CB86E"/>
              </a:gs>
              <a:gs pos="100000">
                <a:srgbClr val="156B13"/>
              </a:gs>
            </a:gsLst>
            <a:lin ang="16200000" scaled="0"/>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21" name="Down Arrow 21"/>
          <p:cNvSpPr/>
          <p:nvPr/>
        </p:nvSpPr>
        <p:spPr bwMode="auto">
          <a:xfrm>
            <a:off x="5562600" y="2438400"/>
            <a:ext cx="304800" cy="304800"/>
          </a:xfrm>
          <a:prstGeom prst="downArrow">
            <a:avLst/>
          </a:prstGeom>
          <a:gradFill>
            <a:gsLst>
              <a:gs pos="0">
                <a:srgbClr val="DDEBCF"/>
              </a:gs>
              <a:gs pos="50000">
                <a:srgbClr val="9CB86E"/>
              </a:gs>
              <a:gs pos="100000">
                <a:srgbClr val="156B13"/>
              </a:gs>
            </a:gsLst>
            <a:lin ang="16200000" scaled="0"/>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22" name="Down Arrow 22"/>
          <p:cNvSpPr/>
          <p:nvPr/>
        </p:nvSpPr>
        <p:spPr bwMode="auto">
          <a:xfrm>
            <a:off x="3429000" y="4038600"/>
            <a:ext cx="304800" cy="609600"/>
          </a:xfrm>
          <a:prstGeom prst="downArrow">
            <a:avLst/>
          </a:prstGeom>
          <a:gradFill>
            <a:gsLst>
              <a:gs pos="0">
                <a:srgbClr val="DDEBCF"/>
              </a:gs>
              <a:gs pos="50000">
                <a:srgbClr val="9CB86E"/>
              </a:gs>
              <a:gs pos="100000">
                <a:srgbClr val="156B13"/>
              </a:gs>
            </a:gsLst>
            <a:lin ang="16200000" scaled="0"/>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23" name="Down Arrow 26"/>
          <p:cNvSpPr/>
          <p:nvPr/>
        </p:nvSpPr>
        <p:spPr bwMode="auto">
          <a:xfrm>
            <a:off x="5715000" y="3886200"/>
            <a:ext cx="304800" cy="762000"/>
          </a:xfrm>
          <a:prstGeom prst="downArrow">
            <a:avLst/>
          </a:prstGeom>
          <a:gradFill>
            <a:gsLst>
              <a:gs pos="0">
                <a:srgbClr val="DDEBCF"/>
              </a:gs>
              <a:gs pos="50000">
                <a:srgbClr val="9CB86E"/>
              </a:gs>
              <a:gs pos="100000">
                <a:srgbClr val="156B13"/>
              </a:gs>
            </a:gsLst>
            <a:lin ang="16200000" scaled="0"/>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24" name="Bent-Up Arrow 28"/>
          <p:cNvSpPr/>
          <p:nvPr/>
        </p:nvSpPr>
        <p:spPr bwMode="auto">
          <a:xfrm rot="10800000">
            <a:off x="4876800" y="3962400"/>
            <a:ext cx="914400" cy="685800"/>
          </a:xfrm>
          <a:prstGeom prst="bentUpArrow">
            <a:avLst/>
          </a:prstGeom>
          <a:gradFill>
            <a:gsLst>
              <a:gs pos="0">
                <a:srgbClr val="DDEBCF"/>
              </a:gs>
              <a:gs pos="50000">
                <a:srgbClr val="9CB86E"/>
              </a:gs>
              <a:gs pos="100000">
                <a:srgbClr val="156B13"/>
              </a:gs>
            </a:gsLst>
            <a:lin ang="16200000" scaled="0"/>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25" name="Bent-Up Arrow 30"/>
          <p:cNvSpPr/>
          <p:nvPr/>
        </p:nvSpPr>
        <p:spPr bwMode="auto">
          <a:xfrm rot="10800000" flipH="1">
            <a:off x="5943600" y="3962400"/>
            <a:ext cx="914400" cy="685800"/>
          </a:xfrm>
          <a:prstGeom prst="bentUpArrow">
            <a:avLst>
              <a:gd name="adj1" fmla="val 25000"/>
              <a:gd name="adj2" fmla="val 25000"/>
              <a:gd name="adj3" fmla="val 25000"/>
            </a:avLst>
          </a:prstGeom>
          <a:gradFill>
            <a:gsLst>
              <a:gs pos="0">
                <a:srgbClr val="DDEBCF"/>
              </a:gs>
              <a:gs pos="50000">
                <a:srgbClr val="9CB86E"/>
              </a:gs>
              <a:gs pos="100000">
                <a:srgbClr val="156B13"/>
              </a:gs>
            </a:gsLst>
            <a:lin ang="16200000" scaled="0"/>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26" name="Flowchart: Data 31"/>
          <p:cNvSpPr/>
          <p:nvPr/>
        </p:nvSpPr>
        <p:spPr bwMode="auto">
          <a:xfrm>
            <a:off x="4267200" y="4876800"/>
            <a:ext cx="1143000" cy="612648"/>
          </a:xfrm>
          <a:prstGeom prst="flowChartInputOutpu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dirty="0" smtClean="0">
                <a:solidFill>
                  <a:srgbClr val="FFFFFF"/>
                </a:solidFill>
                <a:effectLst>
                  <a:outerShdw blurRad="38100" dist="38100" dir="2700000" algn="tl">
                    <a:srgbClr val="000000">
                      <a:alpha val="43137"/>
                    </a:srgbClr>
                  </a:outerShdw>
                </a:effectLst>
                <a:latin typeface="Segoe" pitchFamily="34" charset="0"/>
              </a:rPr>
              <a:t>Data</a:t>
            </a:r>
          </a:p>
        </p:txBody>
      </p:sp>
      <p:sp>
        <p:nvSpPr>
          <p:cNvPr id="27" name="TextBox 32"/>
          <p:cNvSpPr txBox="1"/>
          <p:nvPr/>
        </p:nvSpPr>
        <p:spPr>
          <a:xfrm>
            <a:off x="5334000" y="5410200"/>
            <a:ext cx="1524000" cy="523220"/>
          </a:xfrm>
          <a:prstGeom prst="rect">
            <a:avLst/>
          </a:prstGeom>
          <a:noFill/>
        </p:spPr>
        <p:txBody>
          <a:bodyPr wrap="square" rtlCol="0">
            <a:spAutoFit/>
          </a:bodyPr>
          <a:lstStyle/>
          <a:p>
            <a:pPr algn="ctr"/>
            <a:r>
              <a:rPr lang="en-US" sz="1400" dirty="0" smtClean="0">
                <a:solidFill>
                  <a:schemeClr val="tx1">
                    <a:lumMod val="10000"/>
                  </a:schemeClr>
                </a:solidFill>
              </a:rPr>
              <a:t>Native Symmetric key</a:t>
            </a:r>
            <a:endParaRPr lang="en-US" sz="1400" dirty="0">
              <a:solidFill>
                <a:schemeClr val="tx1">
                  <a:lumMod val="10000"/>
                </a:schemeClr>
              </a:solidFill>
            </a:endParaRPr>
          </a:p>
        </p:txBody>
      </p:sp>
      <p:sp>
        <p:nvSpPr>
          <p:cNvPr id="28" name="TextBox 33"/>
          <p:cNvSpPr txBox="1"/>
          <p:nvPr/>
        </p:nvSpPr>
        <p:spPr>
          <a:xfrm>
            <a:off x="6705600" y="5486400"/>
            <a:ext cx="1447800" cy="307777"/>
          </a:xfrm>
          <a:prstGeom prst="rect">
            <a:avLst/>
          </a:prstGeom>
          <a:noFill/>
        </p:spPr>
        <p:txBody>
          <a:bodyPr wrap="square" rtlCol="0">
            <a:spAutoFit/>
          </a:bodyPr>
          <a:lstStyle/>
          <a:p>
            <a:r>
              <a:rPr lang="en-US" sz="1400" dirty="0" smtClean="0">
                <a:solidFill>
                  <a:schemeClr val="tx1">
                    <a:lumMod val="10000"/>
                  </a:schemeClr>
                </a:solidFill>
              </a:rPr>
              <a:t>TDE  DEK key</a:t>
            </a:r>
            <a:endParaRPr lang="en-US" sz="1400" dirty="0">
              <a:solidFill>
                <a:schemeClr val="tx1">
                  <a:lumMod val="10000"/>
                </a:schemeClr>
              </a:solidFill>
            </a:endParaRPr>
          </a:p>
        </p:txBody>
      </p:sp>
      <p:sp>
        <p:nvSpPr>
          <p:cNvPr id="29" name="TextBox 36"/>
          <p:cNvSpPr txBox="1"/>
          <p:nvPr/>
        </p:nvSpPr>
        <p:spPr>
          <a:xfrm>
            <a:off x="2667000" y="3505200"/>
            <a:ext cx="2057400" cy="307777"/>
          </a:xfrm>
          <a:prstGeom prst="rect">
            <a:avLst/>
          </a:prstGeom>
          <a:noFill/>
        </p:spPr>
        <p:txBody>
          <a:bodyPr wrap="square" rtlCol="0">
            <a:spAutoFit/>
          </a:bodyPr>
          <a:lstStyle/>
          <a:p>
            <a:r>
              <a:rPr lang="en-US" sz="1400" dirty="0" smtClean="0">
                <a:solidFill>
                  <a:schemeClr val="tx1">
                    <a:lumMod val="10000"/>
                  </a:schemeClr>
                </a:solidFill>
              </a:rPr>
              <a:t>EKM Symmetric key</a:t>
            </a:r>
            <a:endParaRPr lang="en-US" sz="1400" dirty="0">
              <a:solidFill>
                <a:schemeClr val="tx1">
                  <a:lumMod val="10000"/>
                </a:schemeClr>
              </a:solidFill>
            </a:endParaRPr>
          </a:p>
        </p:txBody>
      </p:sp>
      <p:sp>
        <p:nvSpPr>
          <p:cNvPr id="30" name="TextBox 37"/>
          <p:cNvSpPr txBox="1"/>
          <p:nvPr/>
        </p:nvSpPr>
        <p:spPr>
          <a:xfrm>
            <a:off x="4724400" y="3505200"/>
            <a:ext cx="2057400" cy="307777"/>
          </a:xfrm>
          <a:prstGeom prst="rect">
            <a:avLst/>
          </a:prstGeom>
          <a:noFill/>
        </p:spPr>
        <p:txBody>
          <a:bodyPr wrap="square" rtlCol="0">
            <a:spAutoFit/>
          </a:bodyPr>
          <a:lstStyle/>
          <a:p>
            <a:r>
              <a:rPr lang="en-US" sz="1400" dirty="0" smtClean="0">
                <a:solidFill>
                  <a:schemeClr val="tx1">
                    <a:lumMod val="10000"/>
                  </a:schemeClr>
                </a:solidFill>
              </a:rPr>
              <a:t>EKM Asymmetric key</a:t>
            </a:r>
            <a:endParaRPr lang="en-US" sz="1400" dirty="0">
              <a:solidFill>
                <a:schemeClr val="tx1">
                  <a:lumMod val="10000"/>
                </a:schemeClr>
              </a:solidFill>
            </a:endParaRPr>
          </a:p>
        </p:txBody>
      </p:sp>
      <p:graphicFrame>
        <p:nvGraphicFramePr>
          <p:cNvPr id="31" name="Object 38"/>
          <p:cNvGraphicFramePr>
            <a:graphicFrameLocks noChangeAspect="1"/>
          </p:cNvGraphicFramePr>
          <p:nvPr/>
        </p:nvGraphicFramePr>
        <p:xfrm>
          <a:off x="762000" y="3505200"/>
          <a:ext cx="1905000" cy="1397430"/>
        </p:xfrm>
        <a:graphic>
          <a:graphicData uri="http://schemas.openxmlformats.org/presentationml/2006/ole">
            <p:oleObj spid="_x0000_s2051" name="Visio" r:id="rId5" imgW="6124457" imgH="4092586" progId="Visio.Drawing.11">
              <p:embed/>
            </p:oleObj>
          </a:graphicData>
        </a:graphic>
      </p:graphicFrame>
      <p:sp>
        <p:nvSpPr>
          <p:cNvPr id="32" name="TextBox 39"/>
          <p:cNvSpPr txBox="1"/>
          <p:nvPr/>
        </p:nvSpPr>
        <p:spPr>
          <a:xfrm>
            <a:off x="1371600" y="3886200"/>
            <a:ext cx="914400" cy="523220"/>
          </a:xfrm>
          <a:prstGeom prst="rect">
            <a:avLst/>
          </a:prstGeom>
          <a:noFill/>
        </p:spPr>
        <p:txBody>
          <a:bodyPr wrap="square" rtlCol="0">
            <a:spAutoFit/>
          </a:bodyPr>
          <a:lstStyle/>
          <a:p>
            <a:r>
              <a:rPr lang="en-US" sz="1400" b="1" dirty="0" smtClean="0">
                <a:solidFill>
                  <a:schemeClr val="tx1">
                    <a:lumMod val="10000"/>
                  </a:schemeClr>
                </a:solidFill>
              </a:rPr>
              <a:t>SQL Server</a:t>
            </a:r>
            <a:endParaRPr lang="en-US" sz="1400" b="1" dirty="0">
              <a:solidFill>
                <a:schemeClr val="tx1">
                  <a:lumMod val="10000"/>
                </a:schemeClr>
              </a:solidFill>
            </a:endParaRPr>
          </a:p>
        </p:txBody>
      </p:sp>
      <p:sp>
        <p:nvSpPr>
          <p:cNvPr id="33" name="TextBox 40"/>
          <p:cNvSpPr txBox="1"/>
          <p:nvPr/>
        </p:nvSpPr>
        <p:spPr>
          <a:xfrm>
            <a:off x="2895600" y="2057400"/>
            <a:ext cx="1600200" cy="307777"/>
          </a:xfrm>
          <a:prstGeom prst="rect">
            <a:avLst/>
          </a:prstGeom>
          <a:noFill/>
        </p:spPr>
        <p:txBody>
          <a:bodyPr wrap="square" rtlCol="0">
            <a:spAutoFit/>
          </a:bodyPr>
          <a:lstStyle/>
          <a:p>
            <a:r>
              <a:rPr lang="en-US" sz="1400" dirty="0" smtClean="0"/>
              <a:t>Symmetric key</a:t>
            </a:r>
            <a:endParaRPr lang="en-US" sz="1400" dirty="0"/>
          </a:p>
        </p:txBody>
      </p:sp>
      <p:sp>
        <p:nvSpPr>
          <p:cNvPr id="34" name="TextBox 41"/>
          <p:cNvSpPr txBox="1"/>
          <p:nvPr/>
        </p:nvSpPr>
        <p:spPr>
          <a:xfrm>
            <a:off x="4953000" y="2057400"/>
            <a:ext cx="1600200" cy="307777"/>
          </a:xfrm>
          <a:prstGeom prst="rect">
            <a:avLst/>
          </a:prstGeom>
          <a:noFill/>
        </p:spPr>
        <p:txBody>
          <a:bodyPr wrap="square" rtlCol="0">
            <a:spAutoFit/>
          </a:bodyPr>
          <a:lstStyle/>
          <a:p>
            <a:r>
              <a:rPr lang="en-US" sz="1400" dirty="0" smtClean="0"/>
              <a:t>Asymmetric key</a:t>
            </a:r>
            <a:endParaRPr lang="en-US" sz="1400" dirty="0"/>
          </a:p>
        </p:txBody>
      </p:sp>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透明資料加密</a:t>
            </a:r>
            <a:r>
              <a:rPr altLang="zh-TW" dirty="0" smtClean="0"/>
              <a:t>(TDE)</a:t>
            </a:r>
            <a:endParaRPr lang="zh-TW" altLang="en-US" dirty="0"/>
          </a:p>
        </p:txBody>
      </p:sp>
      <p:sp>
        <p:nvSpPr>
          <p:cNvPr id="4" name="內容版面配置區 3"/>
          <p:cNvSpPr>
            <a:spLocks noGrp="1"/>
          </p:cNvSpPr>
          <p:nvPr>
            <p:ph sz="half" idx="2"/>
          </p:nvPr>
        </p:nvSpPr>
        <p:spPr>
          <a:xfrm>
            <a:off x="4648200" y="1411553"/>
            <a:ext cx="4114800" cy="4616648"/>
          </a:xfrm>
        </p:spPr>
        <p:txBody>
          <a:bodyPr/>
          <a:lstStyle/>
          <a:p>
            <a:r>
              <a:rPr lang="zh-TW" altLang="en-US" dirty="0" smtClean="0"/>
              <a:t>無需修改應用程式</a:t>
            </a:r>
            <a:endParaRPr lang="en-US" altLang="zh-TW" dirty="0" smtClean="0"/>
          </a:p>
          <a:p>
            <a:r>
              <a:rPr lang="zh-TW" altLang="en-US" dirty="0" smtClean="0"/>
              <a:t>在資料庫層級：加密與解密</a:t>
            </a:r>
            <a:endParaRPr lang="en-US" altLang="zh-TW" dirty="0" smtClean="0"/>
          </a:p>
          <a:p>
            <a:pPr lvl="1"/>
            <a:r>
              <a:rPr lang="zh-TW" altLang="en-US" dirty="0" smtClean="0"/>
              <a:t>使用資料庫加密金鑰 </a:t>
            </a:r>
            <a:r>
              <a:rPr lang="en-US" altLang="zh-TW" dirty="0" smtClean="0"/>
              <a:t>(DEK)</a:t>
            </a:r>
          </a:p>
          <a:p>
            <a:r>
              <a:rPr lang="en-US" altLang="zh-TW" dirty="0" smtClean="0"/>
              <a:t>DEK </a:t>
            </a:r>
            <a:r>
              <a:rPr lang="zh-TW" altLang="en-US" dirty="0" smtClean="0"/>
              <a:t>使用以下的方法來保護</a:t>
            </a:r>
          </a:p>
          <a:p>
            <a:pPr lvl="1"/>
            <a:r>
              <a:rPr lang="zh-TW" altLang="en-US" dirty="0" smtClean="0"/>
              <a:t>憑證</a:t>
            </a:r>
          </a:p>
          <a:p>
            <a:pPr lvl="1"/>
            <a:r>
              <a:rPr lang="zh-TW" altLang="en-US" dirty="0" smtClean="0"/>
              <a:t>硬體安全性模組</a:t>
            </a:r>
            <a:r>
              <a:rPr lang="en-US" altLang="zh-TW" dirty="0" smtClean="0"/>
              <a:t>(HSM)</a:t>
            </a:r>
          </a:p>
          <a:p>
            <a:r>
              <a:rPr lang="zh-TW" altLang="en-US" dirty="0" smtClean="0"/>
              <a:t>必須有</a:t>
            </a:r>
            <a:r>
              <a:rPr lang="en-US" altLang="zh-TW" dirty="0" smtClean="0"/>
              <a:t>DEK</a:t>
            </a:r>
          </a:p>
          <a:p>
            <a:pPr lvl="1"/>
            <a:r>
              <a:rPr lang="zh-TW" altLang="en-US" dirty="0" smtClean="0"/>
              <a:t>還原資料庫</a:t>
            </a:r>
          </a:p>
          <a:p>
            <a:pPr lvl="1"/>
            <a:r>
              <a:rPr lang="zh-TW" altLang="en-US" dirty="0" smtClean="0"/>
              <a:t>附加資料庫檔案</a:t>
            </a:r>
            <a:endParaRPr lang="zh-TW" altLang="en-US" dirty="0"/>
          </a:p>
        </p:txBody>
      </p:sp>
      <p:grpSp>
        <p:nvGrpSpPr>
          <p:cNvPr id="5" name="Group 3"/>
          <p:cNvGrpSpPr/>
          <p:nvPr/>
        </p:nvGrpSpPr>
        <p:grpSpPr>
          <a:xfrm>
            <a:off x="152400" y="2057400"/>
            <a:ext cx="3803620" cy="3581441"/>
            <a:chOff x="1643042" y="1738283"/>
            <a:chExt cx="4664407" cy="4037992"/>
          </a:xfrm>
        </p:grpSpPr>
        <p:sp>
          <p:nvSpPr>
            <p:cNvPr id="6" name="Rounded Rectangle 4"/>
            <p:cNvSpPr/>
            <p:nvPr/>
          </p:nvSpPr>
          <p:spPr>
            <a:xfrm>
              <a:off x="4214810" y="3071810"/>
              <a:ext cx="1571636" cy="1500198"/>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GB" sz="1200">
                <a:latin typeface="微軟正黑體" pitchFamily="34" charset="-120"/>
                <a:ea typeface="微軟正黑體" pitchFamily="34" charset="-120"/>
              </a:endParaRPr>
            </a:p>
          </p:txBody>
        </p:sp>
        <p:pic>
          <p:nvPicPr>
            <p:cNvPr id="7" name="Picture 2" descr="C:\Work\Katmai Marketing\PAG_icon library\PAG_icon library\Database Sm.png"/>
            <p:cNvPicPr>
              <a:picLocks noChangeAspect="1" noChangeArrowheads="1"/>
            </p:cNvPicPr>
            <p:nvPr/>
          </p:nvPicPr>
          <p:blipFill>
            <a:blip r:embed="rId3" cstate="print"/>
            <a:srcRect/>
            <a:stretch>
              <a:fillRect/>
            </a:stretch>
          </p:blipFill>
          <p:spPr bwMode="auto">
            <a:xfrm>
              <a:off x="4500562" y="3286124"/>
              <a:ext cx="928694" cy="1112210"/>
            </a:xfrm>
            <a:prstGeom prst="rect">
              <a:avLst/>
            </a:prstGeom>
            <a:noFill/>
          </p:spPr>
        </p:pic>
        <p:pic>
          <p:nvPicPr>
            <p:cNvPr id="8" name="Picture 5" descr="C:\Work\Katmai Marketing\PAG_icon library\PAG_icon library\Generic Application sm.png"/>
            <p:cNvPicPr>
              <a:picLocks noChangeAspect="1" noChangeArrowheads="1"/>
            </p:cNvPicPr>
            <p:nvPr/>
          </p:nvPicPr>
          <p:blipFill>
            <a:blip r:embed="rId4" cstate="print"/>
            <a:srcRect/>
            <a:stretch>
              <a:fillRect/>
            </a:stretch>
          </p:blipFill>
          <p:spPr bwMode="auto">
            <a:xfrm>
              <a:off x="2290464" y="4242816"/>
              <a:ext cx="778605" cy="1136649"/>
            </a:xfrm>
            <a:prstGeom prst="rect">
              <a:avLst/>
            </a:prstGeom>
            <a:noFill/>
          </p:spPr>
        </p:pic>
        <p:pic>
          <p:nvPicPr>
            <p:cNvPr id="9" name="Picture 4" descr="C:\Work\Katmai Marketing\PAG_icon library\PAG_icon library\User green.png"/>
            <p:cNvPicPr>
              <a:picLocks noChangeAspect="1" noChangeArrowheads="1"/>
            </p:cNvPicPr>
            <p:nvPr/>
          </p:nvPicPr>
          <p:blipFill>
            <a:blip r:embed="rId5" cstate="print"/>
            <a:srcRect/>
            <a:stretch>
              <a:fillRect/>
            </a:stretch>
          </p:blipFill>
          <p:spPr bwMode="auto">
            <a:xfrm>
              <a:off x="2037184" y="4814321"/>
              <a:ext cx="507922" cy="686381"/>
            </a:xfrm>
            <a:prstGeom prst="rect">
              <a:avLst/>
            </a:prstGeom>
            <a:noFill/>
          </p:spPr>
        </p:pic>
        <p:pic>
          <p:nvPicPr>
            <p:cNvPr id="10" name="Picture 6" descr="C:\Work\Katmai Marketing\PAG_icon library\PAG_icon library\Server.png"/>
            <p:cNvPicPr>
              <a:picLocks noChangeAspect="1" noChangeArrowheads="1"/>
            </p:cNvPicPr>
            <p:nvPr/>
          </p:nvPicPr>
          <p:blipFill>
            <a:blip r:embed="rId6" cstate="print"/>
            <a:srcRect/>
            <a:stretch>
              <a:fillRect/>
            </a:stretch>
          </p:blipFill>
          <p:spPr bwMode="auto">
            <a:xfrm>
              <a:off x="3357554" y="2143116"/>
              <a:ext cx="1133482" cy="1671980"/>
            </a:xfrm>
            <a:prstGeom prst="rect">
              <a:avLst/>
            </a:prstGeom>
            <a:noFill/>
          </p:spPr>
        </p:pic>
        <p:pic>
          <p:nvPicPr>
            <p:cNvPr id="11" name="Picture 7" descr="C:\Work\Katmai Marketing\PAG_icon library\PAG_icon library\secure key.png"/>
            <p:cNvPicPr>
              <a:picLocks noChangeAspect="1" noChangeArrowheads="1"/>
            </p:cNvPicPr>
            <p:nvPr/>
          </p:nvPicPr>
          <p:blipFill>
            <a:blip r:embed="rId7" cstate="print"/>
            <a:srcRect/>
            <a:stretch>
              <a:fillRect/>
            </a:stretch>
          </p:blipFill>
          <p:spPr bwMode="auto">
            <a:xfrm>
              <a:off x="3857620" y="2857496"/>
              <a:ext cx="517524" cy="517524"/>
            </a:xfrm>
            <a:prstGeom prst="rect">
              <a:avLst/>
            </a:prstGeom>
            <a:noFill/>
          </p:spPr>
        </p:pic>
        <p:sp>
          <p:nvSpPr>
            <p:cNvPr id="12" name="Up-Down Arrow 10"/>
            <p:cNvSpPr/>
            <p:nvPr/>
          </p:nvSpPr>
          <p:spPr>
            <a:xfrm rot="18133286">
              <a:off x="4314611" y="3070260"/>
              <a:ext cx="315885" cy="579122"/>
            </a:xfrm>
            <a:prstGeom prst="upDown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GB" sz="1200">
                <a:latin typeface="微軟正黑體" pitchFamily="34" charset="-120"/>
                <a:ea typeface="微軟正黑體" pitchFamily="34" charset="-120"/>
              </a:endParaRPr>
            </a:p>
          </p:txBody>
        </p:sp>
        <p:sp>
          <p:nvSpPr>
            <p:cNvPr id="13" name="Right Arrow 11"/>
            <p:cNvSpPr/>
            <p:nvPr/>
          </p:nvSpPr>
          <p:spPr>
            <a:xfrm rot="18684584">
              <a:off x="2752571" y="3944411"/>
              <a:ext cx="857256" cy="285752"/>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GB" sz="1200">
                <a:latin typeface="微軟正黑體" pitchFamily="34" charset="-120"/>
                <a:ea typeface="微軟正黑體" pitchFamily="34" charset="-120"/>
              </a:endParaRPr>
            </a:p>
          </p:txBody>
        </p:sp>
        <p:sp>
          <p:nvSpPr>
            <p:cNvPr id="14" name="TextBox 12"/>
            <p:cNvSpPr txBox="1"/>
            <p:nvPr/>
          </p:nvSpPr>
          <p:spPr>
            <a:xfrm>
              <a:off x="3044711" y="1738283"/>
              <a:ext cx="2221089" cy="381712"/>
            </a:xfrm>
            <a:prstGeom prst="rect">
              <a:avLst/>
            </a:prstGeom>
            <a:noFill/>
          </p:spPr>
          <p:txBody>
            <a:bodyPr wrap="none" rtlCol="0">
              <a:spAutoFit/>
            </a:bodyPr>
            <a:lstStyle/>
            <a:p>
              <a:r>
                <a:rPr lang="en-GB" sz="1600" b="1" dirty="0" smtClean="0">
                  <a:latin typeface="微軟正黑體" pitchFamily="34" charset="-120"/>
                  <a:ea typeface="微軟正黑體" pitchFamily="34" charset="-120"/>
                </a:rPr>
                <a:t>SQL Server 2008</a:t>
              </a:r>
              <a:endParaRPr lang="en-GB" sz="1600" b="1" dirty="0">
                <a:latin typeface="微軟正黑體" pitchFamily="34" charset="-120"/>
                <a:ea typeface="微軟正黑體" pitchFamily="34" charset="-120"/>
              </a:endParaRPr>
            </a:p>
          </p:txBody>
        </p:sp>
        <p:sp>
          <p:nvSpPr>
            <p:cNvPr id="15" name="TextBox 13"/>
            <p:cNvSpPr txBox="1"/>
            <p:nvPr/>
          </p:nvSpPr>
          <p:spPr>
            <a:xfrm>
              <a:off x="3885713" y="2597420"/>
              <a:ext cx="599954" cy="312310"/>
            </a:xfrm>
            <a:prstGeom prst="rect">
              <a:avLst/>
            </a:prstGeom>
            <a:noFill/>
          </p:spPr>
          <p:txBody>
            <a:bodyPr wrap="none" rtlCol="0">
              <a:spAutoFit/>
            </a:bodyPr>
            <a:lstStyle/>
            <a:p>
              <a:r>
                <a:rPr lang="en-GB" sz="1200" b="1" dirty="0" smtClean="0">
                  <a:solidFill>
                    <a:srgbClr val="FF9D17"/>
                  </a:solidFill>
                  <a:latin typeface="微軟正黑體" pitchFamily="34" charset="-120"/>
                  <a:ea typeface="微軟正黑體" pitchFamily="34" charset="-120"/>
                </a:rPr>
                <a:t>DEK</a:t>
              </a:r>
              <a:endParaRPr lang="en-GB" sz="1200" b="1" dirty="0">
                <a:solidFill>
                  <a:srgbClr val="FF9D17"/>
                </a:solidFill>
                <a:latin typeface="微軟正黑體" pitchFamily="34" charset="-120"/>
                <a:ea typeface="微軟正黑體" pitchFamily="34" charset="-120"/>
              </a:endParaRPr>
            </a:p>
          </p:txBody>
        </p:sp>
        <p:sp>
          <p:nvSpPr>
            <p:cNvPr id="16" name="TextBox 14"/>
            <p:cNvSpPr txBox="1"/>
            <p:nvPr/>
          </p:nvSpPr>
          <p:spPr>
            <a:xfrm>
              <a:off x="1643042" y="5429264"/>
              <a:ext cx="1107124" cy="347011"/>
            </a:xfrm>
            <a:prstGeom prst="rect">
              <a:avLst/>
            </a:prstGeom>
            <a:noFill/>
          </p:spPr>
          <p:txBody>
            <a:bodyPr wrap="none" rtlCol="0">
              <a:spAutoFit/>
            </a:bodyPr>
            <a:lstStyle/>
            <a:p>
              <a:r>
                <a:rPr lang="zh-TW" altLang="en-US" sz="1400" b="1" dirty="0" smtClean="0">
                  <a:latin typeface="微軟正黑體" pitchFamily="34" charset="-120"/>
                  <a:ea typeface="微軟正黑體" pitchFamily="34" charset="-120"/>
                </a:rPr>
                <a:t>應用程式</a:t>
              </a:r>
              <a:endParaRPr lang="en-GB" sz="1400" b="1" dirty="0">
                <a:latin typeface="微軟正黑體" pitchFamily="34" charset="-120"/>
                <a:ea typeface="微軟正黑體" pitchFamily="34" charset="-120"/>
              </a:endParaRPr>
            </a:p>
          </p:txBody>
        </p:sp>
        <p:grpSp>
          <p:nvGrpSpPr>
            <p:cNvPr id="17" name="Group 19"/>
            <p:cNvGrpSpPr/>
            <p:nvPr/>
          </p:nvGrpSpPr>
          <p:grpSpPr>
            <a:xfrm>
              <a:off x="4786314" y="3500438"/>
              <a:ext cx="376219" cy="792040"/>
              <a:chOff x="7215205" y="1965448"/>
              <a:chExt cx="376219" cy="792040"/>
            </a:xfrm>
          </p:grpSpPr>
          <p:pic>
            <p:nvPicPr>
              <p:cNvPr id="20" name="Picture 8" descr="C:\Work\Katmai Marketing\PAG_icon library\PAG_icon library\Document Sm.png"/>
              <p:cNvPicPr>
                <a:picLocks noChangeAspect="1" noChangeArrowheads="1"/>
              </p:cNvPicPr>
              <p:nvPr/>
            </p:nvPicPr>
            <p:blipFill>
              <a:blip r:embed="rId8" cstate="print"/>
              <a:srcRect/>
              <a:stretch>
                <a:fillRect/>
              </a:stretch>
            </p:blipFill>
            <p:spPr bwMode="auto">
              <a:xfrm>
                <a:off x="7215205" y="1965448"/>
                <a:ext cx="376219" cy="792040"/>
              </a:xfrm>
              <a:prstGeom prst="rect">
                <a:avLst/>
              </a:prstGeom>
              <a:noFill/>
            </p:spPr>
          </p:pic>
          <p:pic>
            <p:nvPicPr>
              <p:cNvPr id="21" name="Picture 9" descr="C:\Work\Katmai Marketing\PAG_icon library\PAG_icon library\secure lock.png"/>
              <p:cNvPicPr>
                <a:picLocks noChangeAspect="1" noChangeArrowheads="1"/>
              </p:cNvPicPr>
              <p:nvPr/>
            </p:nvPicPr>
            <p:blipFill>
              <a:blip r:embed="rId9" cstate="print"/>
              <a:srcRect/>
              <a:stretch>
                <a:fillRect/>
              </a:stretch>
            </p:blipFill>
            <p:spPr bwMode="auto">
              <a:xfrm>
                <a:off x="7286644" y="2214554"/>
                <a:ext cx="218562" cy="354009"/>
              </a:xfrm>
              <a:prstGeom prst="rect">
                <a:avLst/>
              </a:prstGeom>
              <a:noFill/>
            </p:spPr>
          </p:pic>
        </p:grpSp>
        <p:sp>
          <p:nvSpPr>
            <p:cNvPr id="18" name="TextBox 16"/>
            <p:cNvSpPr txBox="1"/>
            <p:nvPr/>
          </p:nvSpPr>
          <p:spPr>
            <a:xfrm>
              <a:off x="4539825" y="4745264"/>
              <a:ext cx="1767624" cy="347011"/>
            </a:xfrm>
            <a:prstGeom prst="rect">
              <a:avLst/>
            </a:prstGeom>
            <a:noFill/>
          </p:spPr>
          <p:txBody>
            <a:bodyPr wrap="none" rtlCol="0">
              <a:spAutoFit/>
            </a:bodyPr>
            <a:lstStyle/>
            <a:p>
              <a:r>
                <a:rPr lang="zh-TW" altLang="en-US" sz="1400" b="1" dirty="0" smtClean="0">
                  <a:latin typeface="微軟正黑體" pitchFamily="34" charset="-120"/>
                  <a:ea typeface="微軟正黑體" pitchFamily="34" charset="-120"/>
                </a:rPr>
                <a:t>被加密的資料頁</a:t>
              </a:r>
              <a:endParaRPr lang="en-GB" sz="1400" b="1" dirty="0">
                <a:latin typeface="微軟正黑體" pitchFamily="34" charset="-120"/>
                <a:ea typeface="微軟正黑體" pitchFamily="34" charset="-120"/>
              </a:endParaRPr>
            </a:p>
          </p:txBody>
        </p:sp>
        <p:cxnSp>
          <p:nvCxnSpPr>
            <p:cNvPr id="19" name="Straight Arrow Connector 17"/>
            <p:cNvCxnSpPr/>
            <p:nvPr/>
          </p:nvCxnSpPr>
          <p:spPr>
            <a:xfrm rot="16200000" flipV="1">
              <a:off x="5143504" y="4000504"/>
              <a:ext cx="714380" cy="714380"/>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面臨的挑戰</a:t>
            </a:r>
            <a:endParaRPr lang="zh-TW" altLang="en-US" dirty="0"/>
          </a:p>
        </p:txBody>
      </p:sp>
      <p:grpSp>
        <p:nvGrpSpPr>
          <p:cNvPr id="4" name="Group 19"/>
          <p:cNvGrpSpPr/>
          <p:nvPr/>
        </p:nvGrpSpPr>
        <p:grpSpPr>
          <a:xfrm>
            <a:off x="387350" y="1417638"/>
            <a:ext cx="8369300" cy="1245845"/>
            <a:chOff x="387350" y="1853578"/>
            <a:chExt cx="8369300" cy="1245845"/>
          </a:xfrm>
        </p:grpSpPr>
        <p:sp>
          <p:nvSpPr>
            <p:cNvPr id="5" name="TextBox 3"/>
            <p:cNvSpPr txBox="1"/>
            <p:nvPr/>
          </p:nvSpPr>
          <p:spPr bwMode="auto">
            <a:xfrm>
              <a:off x="387350" y="1896532"/>
              <a:ext cx="3165450" cy="1159936"/>
            </a:xfrm>
            <a:prstGeom prst="roundRect">
              <a:avLst/>
            </a:prstGeom>
            <a:solidFill>
              <a:srgbClr val="00B050"/>
            </a:solidFill>
          </p:spPr>
          <p:style>
            <a:lnRef idx="0">
              <a:schemeClr val="accent1"/>
            </a:lnRef>
            <a:fillRef idx="3">
              <a:schemeClr val="accent1"/>
            </a:fillRef>
            <a:effectRef idx="3">
              <a:schemeClr val="accent1"/>
            </a:effectRef>
            <a:fontRef idx="minor">
              <a:schemeClr val="lt1"/>
            </a:fontRef>
          </p:style>
          <p:txBody>
            <a:bodyPr anchor="ctr"/>
            <a:lstStyle/>
            <a:p>
              <a:pPr algn="ctr">
                <a:defRPr/>
              </a:pPr>
              <a:r>
                <a:rPr lang="zh-TW" altLang="en-US" sz="2000" dirty="0" smtClean="0">
                  <a:solidFill>
                    <a:schemeClr val="tx1"/>
                  </a:solidFill>
                  <a:effectLst>
                    <a:outerShdw blurRad="38100" dist="38100" dir="2700000" algn="tl">
                      <a:srgbClr val="000000">
                        <a:alpha val="43137"/>
                      </a:srgbClr>
                    </a:outerShdw>
                  </a:effectLst>
                  <a:ea typeface="微軟正黑體" pitchFamily="34" charset="-120"/>
                </a:rPr>
                <a:t>增加新功能來滿足新需求</a:t>
              </a:r>
              <a:endParaRPr lang="en-US" sz="2000" dirty="0">
                <a:solidFill>
                  <a:schemeClr val="tx1"/>
                </a:solidFill>
                <a:effectLst>
                  <a:outerShdw blurRad="38100" dist="38100" dir="2700000" algn="tl">
                    <a:srgbClr val="000000">
                      <a:alpha val="43137"/>
                    </a:srgbClr>
                  </a:outerShdw>
                </a:effectLst>
                <a:ea typeface="微軟正黑體" pitchFamily="34" charset="-120"/>
              </a:endParaRPr>
            </a:p>
          </p:txBody>
        </p:sp>
        <p:sp>
          <p:nvSpPr>
            <p:cNvPr id="6" name="TextBox 5"/>
            <p:cNvSpPr txBox="1"/>
            <p:nvPr/>
          </p:nvSpPr>
          <p:spPr bwMode="auto">
            <a:xfrm>
              <a:off x="5395949" y="1889789"/>
              <a:ext cx="3360701" cy="1173423"/>
            </a:xfrm>
            <a:prstGeom prst="roundRect">
              <a:avLst/>
            </a:prstGeom>
            <a:solidFill>
              <a:srgbClr val="FF6600"/>
            </a:solidFill>
          </p:spPr>
          <p:style>
            <a:lnRef idx="0">
              <a:schemeClr val="accent5"/>
            </a:lnRef>
            <a:fillRef idx="3">
              <a:schemeClr val="accent5"/>
            </a:fillRef>
            <a:effectRef idx="3">
              <a:schemeClr val="accent5"/>
            </a:effectRef>
            <a:fontRef idx="minor">
              <a:schemeClr val="lt1"/>
            </a:fontRef>
          </p:style>
          <p:txBody>
            <a:bodyPr anchor="ctr"/>
            <a:lstStyle/>
            <a:p>
              <a:pPr algn="ctr">
                <a:defRPr/>
              </a:pPr>
              <a:r>
                <a:rPr lang="zh-TW" altLang="en-US" sz="2000" dirty="0" smtClean="0">
                  <a:solidFill>
                    <a:schemeClr val="tx1"/>
                  </a:solidFill>
                  <a:effectLst>
                    <a:outerShdw blurRad="38100" dist="38100" dir="2700000" algn="tl">
                      <a:srgbClr val="000000">
                        <a:alpha val="43137"/>
                      </a:srgbClr>
                    </a:outerShdw>
                  </a:effectLst>
                  <a:ea typeface="微軟正黑體" pitchFamily="34" charset="-120"/>
                </a:rPr>
                <a:t>增加管理複雜度</a:t>
              </a:r>
              <a:endParaRPr lang="en-US" altLang="en-US" sz="2000" dirty="0">
                <a:solidFill>
                  <a:schemeClr val="tx1"/>
                </a:solidFill>
                <a:effectLst>
                  <a:outerShdw blurRad="38100" dist="38100" dir="2700000" algn="tl">
                    <a:srgbClr val="000000">
                      <a:alpha val="43137"/>
                    </a:srgbClr>
                  </a:outerShdw>
                </a:effectLst>
                <a:ea typeface="微軟正黑體" pitchFamily="34" charset="-120"/>
              </a:endParaRPr>
            </a:p>
          </p:txBody>
        </p:sp>
        <p:sp>
          <p:nvSpPr>
            <p:cNvPr id="7" name="Up Arrow 16"/>
            <p:cNvSpPr/>
            <p:nvPr/>
          </p:nvSpPr>
          <p:spPr bwMode="auto">
            <a:xfrm rot="5400000">
              <a:off x="3590434" y="1538906"/>
              <a:ext cx="1245845" cy="1875189"/>
            </a:xfrm>
            <a:prstGeom prst="upArrow">
              <a:avLst/>
            </a:prstGeom>
            <a:gradFill>
              <a:gsLst>
                <a:gs pos="0">
                  <a:schemeClr val="accent1">
                    <a:alpha val="0"/>
                  </a:schemeClr>
                </a:gs>
                <a:gs pos="42000">
                  <a:schemeClr val="accent1">
                    <a:lumMod val="75000"/>
                    <a:alpha val="49000"/>
                  </a:schemeClr>
                </a:gs>
                <a:gs pos="70000">
                  <a:schemeClr val="accent1">
                    <a:lumMod val="75000"/>
                    <a:alpha val="51000"/>
                  </a:schemeClr>
                </a:gs>
                <a:gs pos="99000">
                  <a:schemeClr val="accent1">
                    <a:alpha val="91000"/>
                  </a:schemeClr>
                </a:gs>
              </a:gsLst>
              <a:lin ang="16200000" scaled="0"/>
            </a:gradFill>
            <a:ln>
              <a:gradFill>
                <a:gsLst>
                  <a:gs pos="0">
                    <a:schemeClr val="accent1">
                      <a:tint val="66000"/>
                      <a:satMod val="160000"/>
                      <a:alpha val="0"/>
                    </a:schemeClr>
                  </a:gs>
                  <a:gs pos="50000">
                    <a:schemeClr val="accent1">
                      <a:tint val="44500"/>
                      <a:satMod val="160000"/>
                      <a:alpha val="52000"/>
                    </a:schemeClr>
                  </a:gs>
                  <a:gs pos="100000">
                    <a:schemeClr val="accent1">
                      <a:tint val="23500"/>
                      <a:satMod val="160000"/>
                    </a:schemeClr>
                  </a:gs>
                </a:gsLst>
                <a:lin ang="16200000" scaled="0"/>
              </a:gradFill>
              <a:headEnd type="none" w="med" len="med"/>
              <a:tailEnd type="none" w="med" len="med"/>
            </a:ln>
            <a:effectLst>
              <a:outerShdw blurRad="330200" dist="38100" dir="10800000" algn="r" rotWithShape="0">
                <a:schemeClr val="accent1">
                  <a:lumMod val="50000"/>
                  <a:alpha val="29000"/>
                </a:schemeClr>
              </a:outerShdw>
            </a:effectLst>
            <a:scene3d>
              <a:camera prst="orthographicFront" fov="0">
                <a:rot lat="0" lon="0" rev="0"/>
              </a:camera>
              <a:lightRig rig="glow" dir="t">
                <a:rot lat="0" lon="0" rev="6360000"/>
              </a:lightRig>
            </a:scene3d>
            <a:sp3d prstMaterial="flat">
              <a:contourClr>
                <a:schemeClr val="accent1">
                  <a:satMod val="300000"/>
                </a:schemeClr>
              </a:contourClr>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defRPr/>
              </a:pPr>
              <a:endParaRPr lang="en-US" sz="2300" dirty="0">
                <a:solidFill>
                  <a:schemeClr val="tx1"/>
                </a:solidFill>
                <a:latin typeface="Segoe" pitchFamily="34" charset="0"/>
              </a:endParaRPr>
            </a:p>
          </p:txBody>
        </p:sp>
      </p:grpSp>
      <p:grpSp>
        <p:nvGrpSpPr>
          <p:cNvPr id="8" name="Group 20"/>
          <p:cNvGrpSpPr/>
          <p:nvPr/>
        </p:nvGrpSpPr>
        <p:grpSpPr>
          <a:xfrm>
            <a:off x="387351" y="2840660"/>
            <a:ext cx="8369299" cy="1245845"/>
            <a:chOff x="387351" y="3276600"/>
            <a:chExt cx="8369299" cy="1245845"/>
          </a:xfrm>
        </p:grpSpPr>
        <p:sp>
          <p:nvSpPr>
            <p:cNvPr id="9" name="TextBox 9"/>
            <p:cNvSpPr txBox="1"/>
            <p:nvPr/>
          </p:nvSpPr>
          <p:spPr bwMode="auto">
            <a:xfrm>
              <a:off x="387351" y="3366198"/>
              <a:ext cx="3125809" cy="1066648"/>
            </a:xfrm>
            <a:prstGeom prst="roundRect">
              <a:avLst/>
            </a:prstGeom>
            <a:solidFill>
              <a:srgbClr val="00B050"/>
            </a:solidFill>
          </p:spPr>
          <p:style>
            <a:lnRef idx="0">
              <a:schemeClr val="accent1"/>
            </a:lnRef>
            <a:fillRef idx="3">
              <a:schemeClr val="accent1"/>
            </a:fillRef>
            <a:effectRef idx="3">
              <a:schemeClr val="accent1"/>
            </a:effectRef>
            <a:fontRef idx="minor">
              <a:schemeClr val="lt1"/>
            </a:fontRef>
          </p:style>
          <p:txBody>
            <a:bodyPr anchor="ctr"/>
            <a:lstStyle/>
            <a:p>
              <a:pPr algn="ctr">
                <a:defRPr/>
              </a:pPr>
              <a:r>
                <a:rPr lang="zh-TW" altLang="en-US" sz="2000" dirty="0" smtClean="0">
                  <a:solidFill>
                    <a:schemeClr val="tx1"/>
                  </a:solidFill>
                  <a:effectLst>
                    <a:outerShdw blurRad="38100" dist="38100" dir="2700000" algn="tl">
                      <a:srgbClr val="000000">
                        <a:alpha val="43137"/>
                      </a:srgbClr>
                    </a:outerShdw>
                  </a:effectLst>
                  <a:ea typeface="微軟正黑體" pitchFamily="34" charset="-120"/>
                </a:rPr>
                <a:t>資料量與使用者人數的增加</a:t>
              </a:r>
              <a:endParaRPr lang="en-US" altLang="en-US" sz="2000" dirty="0">
                <a:solidFill>
                  <a:schemeClr val="tx1"/>
                </a:solidFill>
                <a:effectLst>
                  <a:outerShdw blurRad="38100" dist="38100" dir="2700000" algn="tl">
                    <a:srgbClr val="000000">
                      <a:alpha val="43137"/>
                    </a:srgbClr>
                  </a:outerShdw>
                </a:effectLst>
                <a:ea typeface="微軟正黑體" pitchFamily="34" charset="-120"/>
              </a:endParaRPr>
            </a:p>
          </p:txBody>
        </p:sp>
        <p:sp>
          <p:nvSpPr>
            <p:cNvPr id="10" name="TextBox 10"/>
            <p:cNvSpPr txBox="1"/>
            <p:nvPr/>
          </p:nvSpPr>
          <p:spPr bwMode="auto">
            <a:xfrm>
              <a:off x="5395950" y="3346102"/>
              <a:ext cx="3360700" cy="1106842"/>
            </a:xfrm>
            <a:prstGeom prst="roundRect">
              <a:avLst/>
            </a:prstGeom>
            <a:solidFill>
              <a:srgbClr val="FF6600"/>
            </a:solidFill>
          </p:spPr>
          <p:style>
            <a:lnRef idx="0">
              <a:schemeClr val="accent5"/>
            </a:lnRef>
            <a:fillRef idx="3">
              <a:schemeClr val="accent5"/>
            </a:fillRef>
            <a:effectRef idx="3">
              <a:schemeClr val="accent5"/>
            </a:effectRef>
            <a:fontRef idx="minor">
              <a:schemeClr val="lt1"/>
            </a:fontRef>
          </p:style>
          <p:txBody>
            <a:bodyPr anchor="ctr"/>
            <a:lstStyle/>
            <a:p>
              <a:pPr algn="ctr">
                <a:defRPr/>
              </a:pPr>
              <a:r>
                <a:rPr lang="zh-TW" altLang="en-US" sz="2000" dirty="0" smtClean="0">
                  <a:solidFill>
                    <a:schemeClr val="tx1"/>
                  </a:solidFill>
                  <a:effectLst>
                    <a:outerShdw blurRad="38100" dist="38100" dir="2700000" algn="tl">
                      <a:srgbClr val="000000">
                        <a:alpha val="43137"/>
                      </a:srgbClr>
                    </a:outerShdw>
                  </a:effectLst>
                  <a:ea typeface="微軟正黑體" pitchFamily="34" charset="-120"/>
                </a:rPr>
                <a:t>效能問題？需要收集相關資料</a:t>
              </a:r>
              <a:endParaRPr lang="en-US" altLang="en-US" sz="2000" dirty="0">
                <a:solidFill>
                  <a:schemeClr val="tx1"/>
                </a:solidFill>
                <a:effectLst>
                  <a:outerShdw blurRad="38100" dist="38100" dir="2700000" algn="tl">
                    <a:srgbClr val="000000">
                      <a:alpha val="43137"/>
                    </a:srgbClr>
                  </a:outerShdw>
                </a:effectLst>
                <a:ea typeface="微軟正黑體" pitchFamily="34" charset="-120"/>
              </a:endParaRPr>
            </a:p>
          </p:txBody>
        </p:sp>
        <p:sp>
          <p:nvSpPr>
            <p:cNvPr id="11" name="Up Arrow 17"/>
            <p:cNvSpPr/>
            <p:nvPr/>
          </p:nvSpPr>
          <p:spPr bwMode="auto">
            <a:xfrm rot="5400000">
              <a:off x="3590434" y="2961928"/>
              <a:ext cx="1245845" cy="1875189"/>
            </a:xfrm>
            <a:prstGeom prst="upArrow">
              <a:avLst/>
            </a:prstGeom>
            <a:gradFill>
              <a:gsLst>
                <a:gs pos="0">
                  <a:schemeClr val="accent1">
                    <a:alpha val="0"/>
                  </a:schemeClr>
                </a:gs>
                <a:gs pos="42000">
                  <a:schemeClr val="accent1">
                    <a:lumMod val="75000"/>
                    <a:alpha val="49000"/>
                  </a:schemeClr>
                </a:gs>
                <a:gs pos="70000">
                  <a:schemeClr val="accent1">
                    <a:lumMod val="75000"/>
                    <a:alpha val="51000"/>
                  </a:schemeClr>
                </a:gs>
                <a:gs pos="99000">
                  <a:schemeClr val="accent1">
                    <a:alpha val="91000"/>
                  </a:schemeClr>
                </a:gs>
              </a:gsLst>
              <a:lin ang="16200000" scaled="0"/>
            </a:gradFill>
            <a:ln>
              <a:gradFill>
                <a:gsLst>
                  <a:gs pos="0">
                    <a:schemeClr val="accent1">
                      <a:tint val="66000"/>
                      <a:satMod val="160000"/>
                      <a:alpha val="0"/>
                    </a:schemeClr>
                  </a:gs>
                  <a:gs pos="50000">
                    <a:schemeClr val="accent1">
                      <a:tint val="44500"/>
                      <a:satMod val="160000"/>
                      <a:alpha val="52000"/>
                    </a:schemeClr>
                  </a:gs>
                  <a:gs pos="100000">
                    <a:schemeClr val="accent1">
                      <a:tint val="23500"/>
                      <a:satMod val="160000"/>
                    </a:schemeClr>
                  </a:gs>
                </a:gsLst>
                <a:lin ang="16200000" scaled="0"/>
              </a:gradFill>
              <a:headEnd type="none" w="med" len="med"/>
              <a:tailEnd type="none" w="med" len="med"/>
            </a:ln>
            <a:effectLst>
              <a:outerShdw blurRad="330200" dist="38100" dir="10800000" algn="r" rotWithShape="0">
                <a:schemeClr val="accent1">
                  <a:lumMod val="50000"/>
                  <a:alpha val="29000"/>
                </a:schemeClr>
              </a:outerShdw>
            </a:effectLst>
            <a:scene3d>
              <a:camera prst="orthographicFront" fov="0">
                <a:rot lat="0" lon="0" rev="0"/>
              </a:camera>
              <a:lightRig rig="glow" dir="t">
                <a:rot lat="0" lon="0" rev="6360000"/>
              </a:lightRig>
            </a:scene3d>
            <a:sp3d prstMaterial="flat">
              <a:contourClr>
                <a:schemeClr val="accent1">
                  <a:satMod val="300000"/>
                </a:schemeClr>
              </a:contourClr>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defRPr/>
              </a:pPr>
              <a:endParaRPr lang="en-US" sz="2300" dirty="0">
                <a:solidFill>
                  <a:schemeClr val="tx1"/>
                </a:solidFill>
                <a:latin typeface="Segoe" pitchFamily="34" charset="0"/>
              </a:endParaRPr>
            </a:p>
          </p:txBody>
        </p:sp>
      </p:grpSp>
      <p:grpSp>
        <p:nvGrpSpPr>
          <p:cNvPr id="12" name="Group 21"/>
          <p:cNvGrpSpPr/>
          <p:nvPr/>
        </p:nvGrpSpPr>
        <p:grpSpPr>
          <a:xfrm>
            <a:off x="396874" y="4288460"/>
            <a:ext cx="8359775" cy="1245845"/>
            <a:chOff x="396874" y="4724400"/>
            <a:chExt cx="8359775" cy="1245845"/>
          </a:xfrm>
        </p:grpSpPr>
        <p:sp>
          <p:nvSpPr>
            <p:cNvPr id="13" name="TextBox 24"/>
            <p:cNvSpPr txBox="1"/>
            <p:nvPr/>
          </p:nvSpPr>
          <p:spPr bwMode="auto">
            <a:xfrm>
              <a:off x="396874" y="4798119"/>
              <a:ext cx="3128050" cy="1098406"/>
            </a:xfrm>
            <a:prstGeom prst="roundRect">
              <a:avLst/>
            </a:prstGeom>
            <a:solidFill>
              <a:srgbClr val="00B050"/>
            </a:solidFill>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altLang="en-US" sz="2000" dirty="0">
                  <a:solidFill>
                    <a:schemeClr val="tx1"/>
                  </a:solidFill>
                  <a:effectLst>
                    <a:outerShdw blurRad="38100" dist="38100" dir="2700000" algn="tl">
                      <a:srgbClr val="000000">
                        <a:alpha val="43137"/>
                      </a:srgbClr>
                    </a:outerShdw>
                  </a:effectLst>
                  <a:ea typeface="微軟正黑體" pitchFamily="34" charset="-120"/>
                </a:rPr>
                <a:t>Data </a:t>
              </a:r>
              <a:r>
                <a:rPr lang="en-US" altLang="en-US" sz="2000" dirty="0" smtClean="0">
                  <a:solidFill>
                    <a:schemeClr val="tx1"/>
                  </a:solidFill>
                  <a:effectLst>
                    <a:outerShdw blurRad="38100" dist="38100" dir="2700000" algn="tl">
                      <a:srgbClr val="000000">
                        <a:alpha val="43137"/>
                      </a:srgbClr>
                    </a:outerShdw>
                  </a:effectLst>
                  <a:ea typeface="微軟正黑體" pitchFamily="34" charset="-120"/>
                </a:rPr>
                <a:t>center </a:t>
              </a:r>
              <a:r>
                <a:rPr lang="zh-TW" altLang="en-US" sz="2000" dirty="0" smtClean="0">
                  <a:solidFill>
                    <a:schemeClr val="tx1"/>
                  </a:solidFill>
                  <a:effectLst>
                    <a:outerShdw blurRad="38100" dist="38100" dir="2700000" algn="tl">
                      <a:srgbClr val="000000">
                        <a:alpha val="43137"/>
                      </a:srgbClr>
                    </a:outerShdw>
                  </a:effectLst>
                  <a:ea typeface="微軟正黑體" pitchFamily="34" charset="-120"/>
                </a:rPr>
                <a:t>的整合和虛擬化</a:t>
              </a:r>
              <a:endParaRPr lang="en-US" altLang="en-US" sz="2000" dirty="0">
                <a:solidFill>
                  <a:schemeClr val="tx1"/>
                </a:solidFill>
                <a:effectLst>
                  <a:outerShdw blurRad="38100" dist="38100" dir="2700000" algn="tl">
                    <a:srgbClr val="000000">
                      <a:alpha val="43137"/>
                    </a:srgbClr>
                  </a:outerShdw>
                </a:effectLst>
                <a:ea typeface="微軟正黑體" pitchFamily="34" charset="-120"/>
              </a:endParaRPr>
            </a:p>
          </p:txBody>
        </p:sp>
        <p:sp>
          <p:nvSpPr>
            <p:cNvPr id="14" name="TextBox 25"/>
            <p:cNvSpPr txBox="1"/>
            <p:nvPr/>
          </p:nvSpPr>
          <p:spPr bwMode="auto">
            <a:xfrm>
              <a:off x="5393539" y="4785347"/>
              <a:ext cx="3363110" cy="1123950"/>
            </a:xfrm>
            <a:prstGeom prst="roundRect">
              <a:avLst/>
            </a:prstGeom>
            <a:solidFill>
              <a:srgbClr val="FF6600"/>
            </a:solidFill>
          </p:spPr>
          <p:style>
            <a:lnRef idx="0">
              <a:schemeClr val="accent5"/>
            </a:lnRef>
            <a:fillRef idx="3">
              <a:schemeClr val="accent5"/>
            </a:fillRef>
            <a:effectRef idx="3">
              <a:schemeClr val="accent5"/>
            </a:effectRef>
            <a:fontRef idx="minor">
              <a:schemeClr val="lt1"/>
            </a:fontRef>
          </p:style>
          <p:txBody>
            <a:bodyPr anchor="ctr"/>
            <a:lstStyle/>
            <a:p>
              <a:pPr algn="ctr">
                <a:defRPr/>
              </a:pPr>
              <a:r>
                <a:rPr lang="zh-TW" altLang="en-US" sz="2000" dirty="0" smtClean="0">
                  <a:solidFill>
                    <a:schemeClr val="tx1"/>
                  </a:solidFill>
                  <a:effectLst>
                    <a:outerShdw blurRad="38100" dist="38100" dir="2700000" algn="tl">
                      <a:srgbClr val="000000">
                        <a:alpha val="43137"/>
                      </a:srgbClr>
                    </a:outerShdw>
                  </a:effectLst>
                  <a:ea typeface="微軟正黑體" pitchFamily="34" charset="-120"/>
                </a:rPr>
                <a:t>需要增加管理工具的延展能力</a:t>
              </a:r>
              <a:endParaRPr lang="en-US" altLang="en-US" sz="2000" dirty="0">
                <a:solidFill>
                  <a:schemeClr val="tx1"/>
                </a:solidFill>
                <a:effectLst>
                  <a:outerShdw blurRad="38100" dist="38100" dir="2700000" algn="tl">
                    <a:srgbClr val="000000">
                      <a:alpha val="43137"/>
                    </a:srgbClr>
                  </a:outerShdw>
                </a:effectLst>
                <a:ea typeface="微軟正黑體" pitchFamily="34" charset="-120"/>
              </a:endParaRPr>
            </a:p>
          </p:txBody>
        </p:sp>
        <p:sp>
          <p:nvSpPr>
            <p:cNvPr id="15" name="Up Arrow 18"/>
            <p:cNvSpPr/>
            <p:nvPr/>
          </p:nvSpPr>
          <p:spPr bwMode="auto">
            <a:xfrm rot="5400000">
              <a:off x="3590434" y="4409728"/>
              <a:ext cx="1245845" cy="1875189"/>
            </a:xfrm>
            <a:prstGeom prst="upArrow">
              <a:avLst/>
            </a:prstGeom>
            <a:gradFill>
              <a:gsLst>
                <a:gs pos="0">
                  <a:schemeClr val="accent1">
                    <a:alpha val="0"/>
                  </a:schemeClr>
                </a:gs>
                <a:gs pos="42000">
                  <a:schemeClr val="accent1">
                    <a:lumMod val="75000"/>
                    <a:alpha val="49000"/>
                  </a:schemeClr>
                </a:gs>
                <a:gs pos="70000">
                  <a:schemeClr val="accent1">
                    <a:lumMod val="75000"/>
                    <a:alpha val="51000"/>
                  </a:schemeClr>
                </a:gs>
                <a:gs pos="99000">
                  <a:schemeClr val="accent1">
                    <a:alpha val="91000"/>
                  </a:schemeClr>
                </a:gs>
              </a:gsLst>
              <a:lin ang="16200000" scaled="0"/>
            </a:gradFill>
            <a:ln>
              <a:gradFill>
                <a:gsLst>
                  <a:gs pos="0">
                    <a:schemeClr val="accent1">
                      <a:tint val="66000"/>
                      <a:satMod val="160000"/>
                      <a:alpha val="0"/>
                    </a:schemeClr>
                  </a:gs>
                  <a:gs pos="50000">
                    <a:schemeClr val="accent1">
                      <a:tint val="44500"/>
                      <a:satMod val="160000"/>
                      <a:alpha val="52000"/>
                    </a:schemeClr>
                  </a:gs>
                  <a:gs pos="100000">
                    <a:schemeClr val="accent1">
                      <a:tint val="23500"/>
                      <a:satMod val="160000"/>
                    </a:schemeClr>
                  </a:gs>
                </a:gsLst>
                <a:lin ang="16200000" scaled="0"/>
              </a:gradFill>
              <a:headEnd type="none" w="med" len="med"/>
              <a:tailEnd type="none" w="med" len="med"/>
            </a:ln>
            <a:effectLst>
              <a:outerShdw blurRad="330200" dist="38100" dir="10800000" algn="r" rotWithShape="0">
                <a:schemeClr val="accent1">
                  <a:lumMod val="50000"/>
                  <a:alpha val="29000"/>
                </a:schemeClr>
              </a:outerShdw>
            </a:effectLst>
            <a:scene3d>
              <a:camera prst="orthographicFront" fov="0">
                <a:rot lat="0" lon="0" rev="0"/>
              </a:camera>
              <a:lightRig rig="glow" dir="t">
                <a:rot lat="0" lon="0" rev="6360000"/>
              </a:lightRig>
            </a:scene3d>
            <a:sp3d prstMaterial="flat">
              <a:contourClr>
                <a:schemeClr val="accent1">
                  <a:satMod val="300000"/>
                </a:schemeClr>
              </a:contourClr>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defRPr/>
              </a:pPr>
              <a:endParaRPr lang="en-US" sz="2300" dirty="0">
                <a:solidFill>
                  <a:schemeClr val="tx1"/>
                </a:solidFill>
                <a:latin typeface="Segoe" pitchFamily="34" charset="0"/>
              </a:endParaRP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altLang="zh-TW" dirty="0" smtClean="0"/>
              <a:t>TDE-</a:t>
            </a:r>
            <a:r>
              <a:rPr lang="zh-TW" altLang="en-US" dirty="0" smtClean="0"/>
              <a:t>加密金鑰階層</a:t>
            </a:r>
            <a:endParaRPr lang="zh-TW" altLang="en-US" dirty="0"/>
          </a:p>
        </p:txBody>
      </p:sp>
      <p:sp>
        <p:nvSpPr>
          <p:cNvPr id="4" name="內容版面配置區 3"/>
          <p:cNvSpPr>
            <a:spLocks noGrp="1"/>
          </p:cNvSpPr>
          <p:nvPr>
            <p:ph idx="1"/>
          </p:nvPr>
        </p:nvSpPr>
        <p:spPr>
          <a:xfrm>
            <a:off x="381000" y="1412875"/>
            <a:ext cx="8382000" cy="5159397"/>
          </a:xfrm>
        </p:spPr>
        <p:txBody>
          <a:bodyPr>
            <a:normAutofit fontScale="92500" lnSpcReduction="10000"/>
          </a:bodyPr>
          <a:lstStyle/>
          <a:p>
            <a:r>
              <a:rPr lang="zh-TW" altLang="en-US" dirty="0" smtClean="0"/>
              <a:t>加密資料</a:t>
            </a:r>
          </a:p>
          <a:p>
            <a:pPr lvl="1"/>
            <a:r>
              <a:rPr lang="zh-TW" altLang="en-US" dirty="0" smtClean="0"/>
              <a:t>選用 </a:t>
            </a:r>
            <a:r>
              <a:rPr lang="en-US" altLang="zh-TW" dirty="0" smtClean="0"/>
              <a:t>AES </a:t>
            </a:r>
            <a:r>
              <a:rPr lang="zh-TW" altLang="en-US" dirty="0" smtClean="0"/>
              <a:t>或是 </a:t>
            </a:r>
            <a:r>
              <a:rPr lang="en-US" altLang="zh-TW" dirty="0" smtClean="0"/>
              <a:t>3DES</a:t>
            </a:r>
            <a:r>
              <a:rPr lang="zh-TW" altLang="en-US" dirty="0" smtClean="0"/>
              <a:t>加密演算法來</a:t>
            </a:r>
          </a:p>
          <a:p>
            <a:pPr lvl="1"/>
            <a:r>
              <a:rPr lang="zh-TW" altLang="en-US" dirty="0" smtClean="0"/>
              <a:t>雖然會增加 </a:t>
            </a:r>
            <a:r>
              <a:rPr lang="en-US" altLang="zh-TW" dirty="0" smtClean="0"/>
              <a:t>CPU</a:t>
            </a:r>
            <a:r>
              <a:rPr lang="zh-TW" altLang="en-US" dirty="0" smtClean="0"/>
              <a:t>使用量，對於效能的衝擊很低，也不會增加資料庫的使用空間</a:t>
            </a:r>
          </a:p>
          <a:p>
            <a:pPr lvl="1"/>
            <a:r>
              <a:rPr lang="zh-TW" altLang="en-US" dirty="0" smtClean="0"/>
              <a:t>執行資料庫備份作業時，也無須特別處理。</a:t>
            </a:r>
          </a:p>
          <a:p>
            <a:r>
              <a:rPr lang="zh-TW" altLang="en-US" dirty="0" smtClean="0"/>
              <a:t>運作原理</a:t>
            </a:r>
          </a:p>
          <a:p>
            <a:pPr lvl="1"/>
            <a:r>
              <a:rPr lang="zh-TW" altLang="en-US" dirty="0" smtClean="0"/>
              <a:t>先對存放在記憶體的資料頁面</a:t>
            </a:r>
            <a:r>
              <a:rPr lang="en-US" altLang="zh-TW" dirty="0" smtClean="0"/>
              <a:t>(Page)</a:t>
            </a:r>
            <a:r>
              <a:rPr lang="zh-TW" altLang="en-US" dirty="0" smtClean="0"/>
              <a:t>進行加密後，再寫入到磁碟上。</a:t>
            </a:r>
          </a:p>
          <a:p>
            <a:pPr lvl="1"/>
            <a:r>
              <a:rPr lang="zh-TW" altLang="en-US" dirty="0" smtClean="0"/>
              <a:t>完成加密後，使用總和檢查碼</a:t>
            </a:r>
            <a:r>
              <a:rPr lang="en-US" altLang="zh-TW" dirty="0" smtClean="0"/>
              <a:t>(checksum)</a:t>
            </a:r>
            <a:r>
              <a:rPr lang="zh-TW" altLang="en-US" dirty="0" smtClean="0"/>
              <a:t>進行分頁保護機制。</a:t>
            </a:r>
          </a:p>
          <a:p>
            <a:pPr lvl="1"/>
            <a:r>
              <a:rPr lang="zh-TW" altLang="en-US" dirty="0" smtClean="0"/>
              <a:t>需要解密的分頁載入記憶體之前，會先檢查總和檢查碼，事先即可偵測分頁是否有受損。</a:t>
            </a:r>
          </a:p>
          <a:p>
            <a:pPr lvl="1"/>
            <a:r>
              <a:rPr lang="zh-TW" altLang="en-US" dirty="0" smtClean="0"/>
              <a:t>資料分頁進行解密，再載入到記憶體內。</a:t>
            </a:r>
            <a:endParaRPr lang="zh-TW" altLang="en-US" dirty="0"/>
          </a:p>
        </p:txBody>
      </p:sp>
      <p:pic>
        <p:nvPicPr>
          <p:cNvPr id="5" name="Picture 2" descr="D:\ALL\MyData\MyProjects\RunPC\安全篇\PNG\05_TDE 加密的架構.PNG"/>
          <p:cNvPicPr>
            <a:picLocks noChangeAspect="1" noChangeArrowheads="1"/>
          </p:cNvPicPr>
          <p:nvPr/>
        </p:nvPicPr>
        <p:blipFill>
          <a:blip r:embed="rId3"/>
          <a:srcRect/>
          <a:stretch>
            <a:fillRect/>
          </a:stretch>
        </p:blipFill>
        <p:spPr bwMode="auto">
          <a:xfrm>
            <a:off x="4857750" y="514350"/>
            <a:ext cx="4286250" cy="6343650"/>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15"/>
          <p:cNvGraphicFramePr>
            <a:graphicFrameLocks noChangeAspect="1"/>
          </p:cNvGraphicFramePr>
          <p:nvPr/>
        </p:nvGraphicFramePr>
        <p:xfrm>
          <a:off x="4161364" y="3696411"/>
          <a:ext cx="2782887" cy="1138237"/>
        </p:xfrm>
        <a:graphic>
          <a:graphicData uri="http://schemas.openxmlformats.org/presentationml/2006/ole">
            <p:oleObj spid="_x0000_s35842" name="Visio" r:id="rId4" imgW="3382020" imgH="1270509" progId="Visio.Drawing.11">
              <p:embed/>
            </p:oleObj>
          </a:graphicData>
        </a:graphic>
      </p:graphicFrame>
      <p:sp>
        <p:nvSpPr>
          <p:cNvPr id="2" name="標題 1"/>
          <p:cNvSpPr>
            <a:spLocks noGrp="1"/>
          </p:cNvSpPr>
          <p:nvPr>
            <p:ph type="title"/>
          </p:nvPr>
        </p:nvSpPr>
        <p:spPr/>
        <p:txBody>
          <a:bodyPr/>
          <a:lstStyle/>
          <a:p>
            <a:r>
              <a:rPr altLang="zh-TW" dirty="0" smtClean="0"/>
              <a:t>TDE-</a:t>
            </a:r>
            <a:r>
              <a:rPr lang="zh-TW" altLang="en-US" dirty="0" smtClean="0"/>
              <a:t>加密金鑰階層與</a:t>
            </a:r>
            <a:r>
              <a:rPr altLang="zh-TW" dirty="0" smtClean="0"/>
              <a:t>EKM</a:t>
            </a:r>
            <a:endParaRPr lang="zh-TW" altLang="en-US" dirty="0"/>
          </a:p>
        </p:txBody>
      </p:sp>
      <p:cxnSp>
        <p:nvCxnSpPr>
          <p:cNvPr id="4" name="AutoShape 6"/>
          <p:cNvCxnSpPr>
            <a:cxnSpLocks noChangeShapeType="1"/>
          </p:cNvCxnSpPr>
          <p:nvPr/>
        </p:nvCxnSpPr>
        <p:spPr bwMode="auto">
          <a:xfrm rot="5400000">
            <a:off x="4325614" y="3098507"/>
            <a:ext cx="1195807" cy="1588"/>
          </a:xfrm>
          <a:prstGeom prst="straightConnector1">
            <a:avLst/>
          </a:prstGeom>
          <a:ln>
            <a:headEnd/>
            <a:tailEnd type="triangle" w="med" len="med"/>
          </a:ln>
        </p:spPr>
        <p:style>
          <a:lnRef idx="2">
            <a:schemeClr val="accent3"/>
          </a:lnRef>
          <a:fillRef idx="0">
            <a:schemeClr val="accent3"/>
          </a:fillRef>
          <a:effectRef idx="1">
            <a:schemeClr val="accent3"/>
          </a:effectRef>
          <a:fontRef idx="minor">
            <a:schemeClr val="tx1"/>
          </a:fontRef>
        </p:style>
      </p:cxnSp>
      <p:sp>
        <p:nvSpPr>
          <p:cNvPr id="5" name="Text Box 7"/>
          <p:cNvSpPr txBox="1">
            <a:spLocks noChangeArrowheads="1"/>
          </p:cNvSpPr>
          <p:nvPr/>
        </p:nvSpPr>
        <p:spPr bwMode="auto">
          <a:xfrm>
            <a:off x="5731272" y="1805085"/>
            <a:ext cx="2654300" cy="707886"/>
          </a:xfrm>
          <a:prstGeom prst="rect">
            <a:avLst/>
          </a:prstGeom>
          <a:noFill/>
          <a:ln w="9525">
            <a:noFill/>
            <a:miter lim="800000"/>
            <a:headEnd/>
            <a:tailEnd/>
          </a:ln>
          <a:effectLst/>
        </p:spPr>
        <p:txBody>
          <a:bodyPr>
            <a:spAutoFit/>
          </a:bodyPr>
          <a:lstStyle/>
          <a:p>
            <a:r>
              <a:rPr lang="en-US" altLang="zh-TW" sz="2000" dirty="0" smtClean="0">
                <a:latin typeface="Franklin Gothic Medium" pitchFamily="34" charset="0"/>
                <a:ea typeface="微軟正黑體" pitchFamily="34" charset="-120"/>
              </a:rPr>
              <a:t>EKM </a:t>
            </a:r>
            <a:r>
              <a:rPr lang="zh-TW" altLang="en-US" sz="2000" dirty="0" smtClean="0">
                <a:latin typeface="Franklin Gothic Medium" pitchFamily="34" charset="0"/>
                <a:ea typeface="微軟正黑體" pitchFamily="34" charset="-120"/>
              </a:rPr>
              <a:t>模組使用非對稱金鑰</a:t>
            </a:r>
            <a:endParaRPr lang="en-US" sz="2000" dirty="0">
              <a:latin typeface="Franklin Gothic Medium" pitchFamily="34" charset="0"/>
              <a:ea typeface="微軟正黑體" pitchFamily="34" charset="-120"/>
            </a:endParaRPr>
          </a:p>
        </p:txBody>
      </p:sp>
      <p:sp>
        <p:nvSpPr>
          <p:cNvPr id="6" name="Text Box 17"/>
          <p:cNvSpPr txBox="1">
            <a:spLocks noChangeArrowheads="1"/>
          </p:cNvSpPr>
          <p:nvPr/>
        </p:nvSpPr>
        <p:spPr bwMode="auto">
          <a:xfrm>
            <a:off x="5731272" y="2857496"/>
            <a:ext cx="2607129" cy="707886"/>
          </a:xfrm>
          <a:prstGeom prst="rect">
            <a:avLst/>
          </a:prstGeom>
          <a:noFill/>
          <a:ln w="9525">
            <a:noFill/>
            <a:miter lim="800000"/>
            <a:headEnd/>
            <a:tailEnd/>
          </a:ln>
          <a:effectLst/>
        </p:spPr>
        <p:txBody>
          <a:bodyPr wrap="square">
            <a:spAutoFit/>
          </a:bodyPr>
          <a:lstStyle/>
          <a:p>
            <a:r>
              <a:rPr lang="zh-TW" altLang="en-US" sz="2000" dirty="0" smtClean="0">
                <a:latin typeface="Franklin Gothic Medium" pitchFamily="34" charset="0"/>
                <a:ea typeface="微軟正黑體" pitchFamily="34" charset="-120"/>
              </a:rPr>
              <a:t>非對稱金鑰保護資料庫加密金鑰</a:t>
            </a:r>
            <a:endParaRPr lang="en-US" sz="2000" dirty="0">
              <a:latin typeface="Franklin Gothic Medium" pitchFamily="34" charset="0"/>
              <a:ea typeface="微軟正黑體" pitchFamily="34" charset="-120"/>
            </a:endParaRPr>
          </a:p>
        </p:txBody>
      </p:sp>
      <p:graphicFrame>
        <p:nvGraphicFramePr>
          <p:cNvPr id="7" name="Object 18"/>
          <p:cNvGraphicFramePr>
            <a:graphicFrameLocks noChangeAspect="1"/>
          </p:cNvGraphicFramePr>
          <p:nvPr/>
        </p:nvGraphicFramePr>
        <p:xfrm>
          <a:off x="595165" y="1623136"/>
          <a:ext cx="5283200" cy="1177925"/>
        </p:xfrm>
        <a:graphic>
          <a:graphicData uri="http://schemas.openxmlformats.org/presentationml/2006/ole">
            <p:oleObj spid="_x0000_s35843" name="Visio" r:id="rId5" imgW="5284170" imgH="1177775" progId="Visio.Drawing.11">
              <p:embed/>
            </p:oleObj>
          </a:graphicData>
        </a:graphic>
      </p:graphicFrame>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使用 </a:t>
            </a:r>
            <a:r>
              <a:rPr altLang="zh-TW" dirty="0" smtClean="0"/>
              <a:t>TDE </a:t>
            </a:r>
            <a:r>
              <a:rPr lang="zh-TW" altLang="en-US" dirty="0" smtClean="0"/>
              <a:t>的理由</a:t>
            </a:r>
            <a:endParaRPr lang="zh-TW" altLang="en-US" dirty="0"/>
          </a:p>
        </p:txBody>
      </p:sp>
      <p:sp>
        <p:nvSpPr>
          <p:cNvPr id="3" name="內容版面配置區 2"/>
          <p:cNvSpPr>
            <a:spLocks noGrp="1"/>
          </p:cNvSpPr>
          <p:nvPr>
            <p:ph idx="1"/>
          </p:nvPr>
        </p:nvSpPr>
        <p:spPr>
          <a:xfrm>
            <a:off x="381000" y="1412875"/>
            <a:ext cx="8382000" cy="3083921"/>
          </a:xfrm>
        </p:spPr>
        <p:txBody>
          <a:bodyPr/>
          <a:lstStyle/>
          <a:p>
            <a:r>
              <a:rPr lang="zh-TW" altLang="en-US" dirty="0" smtClean="0"/>
              <a:t>保護機密資料</a:t>
            </a:r>
            <a:r>
              <a:rPr lang="en-US" altLang="zh-TW" dirty="0" smtClean="0"/>
              <a:t>(data at rest)</a:t>
            </a:r>
          </a:p>
          <a:p>
            <a:r>
              <a:rPr lang="zh-TW" altLang="en-US" dirty="0" smtClean="0"/>
              <a:t>整個資料庫受到防護</a:t>
            </a:r>
          </a:p>
          <a:p>
            <a:r>
              <a:rPr lang="zh-TW" altLang="en-US" dirty="0" smtClean="0"/>
              <a:t>應用程式無需修改</a:t>
            </a:r>
          </a:p>
          <a:p>
            <a:pPr lvl="1"/>
            <a:r>
              <a:rPr lang="zh-TW" altLang="en-US" dirty="0" smtClean="0"/>
              <a:t>索引或資料類型也沒限制</a:t>
            </a:r>
            <a:r>
              <a:rPr lang="en-US" altLang="zh-TW" dirty="0" smtClean="0"/>
              <a:t>(</a:t>
            </a:r>
            <a:r>
              <a:rPr lang="zh-TW" altLang="en-US" dirty="0" smtClean="0"/>
              <a:t>但不支援 </a:t>
            </a:r>
            <a:r>
              <a:rPr lang="en-US" altLang="zh-TW" dirty="0" err="1" smtClean="0"/>
              <a:t>FileStream</a:t>
            </a:r>
            <a:r>
              <a:rPr lang="en-US" altLang="zh-TW" dirty="0" smtClean="0"/>
              <a:t>)</a:t>
            </a:r>
          </a:p>
          <a:p>
            <a:r>
              <a:rPr lang="zh-TW" altLang="en-US" dirty="0" smtClean="0"/>
              <a:t>對於效能衝擊很小</a:t>
            </a:r>
          </a:p>
          <a:p>
            <a:r>
              <a:rPr lang="zh-TW" altLang="en-US" dirty="0" smtClean="0"/>
              <a:t>備份時無需使用金鑰</a:t>
            </a:r>
            <a:endParaRPr lang="zh-TW" altLang="en-US" dirty="0"/>
          </a:p>
        </p:txBody>
      </p:sp>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altLang="zh-TW" dirty="0" smtClean="0"/>
              <a:t>TDE </a:t>
            </a:r>
            <a:r>
              <a:rPr lang="zh-TW" altLang="en-US" dirty="0" smtClean="0"/>
              <a:t>使用情境</a:t>
            </a:r>
            <a:endParaRPr lang="zh-TW" altLang="en-US" dirty="0"/>
          </a:p>
        </p:txBody>
      </p:sp>
      <p:graphicFrame>
        <p:nvGraphicFramePr>
          <p:cNvPr id="4" name="Content Placeholder 4"/>
          <p:cNvGraphicFramePr>
            <a:graphicFrameLocks/>
          </p:cNvGraphicFramePr>
          <p:nvPr/>
        </p:nvGraphicFramePr>
        <p:xfrm>
          <a:off x="457200" y="838200"/>
          <a:ext cx="8458200" cy="5791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2" descr="C:\Work\PAG_icon library\SQL sm.png"/>
          <p:cNvPicPr>
            <a:picLocks noChangeAspect="1" noChangeArrowheads="1"/>
          </p:cNvPicPr>
          <p:nvPr/>
        </p:nvPicPr>
        <p:blipFill>
          <a:blip r:embed="rId7"/>
          <a:srcRect/>
          <a:stretch>
            <a:fillRect/>
          </a:stretch>
        </p:blipFill>
        <p:spPr bwMode="auto">
          <a:xfrm>
            <a:off x="2667000" y="2362200"/>
            <a:ext cx="1330325" cy="1956360"/>
          </a:xfrm>
          <a:prstGeom prst="rect">
            <a:avLst/>
          </a:prstGeom>
          <a:noFill/>
        </p:spPr>
      </p:pic>
      <p:pic>
        <p:nvPicPr>
          <p:cNvPr id="6" name="Picture 3" descr="C:\Work\MSL Graphics\Security_Secured.png"/>
          <p:cNvPicPr>
            <a:picLocks noChangeAspect="1" noChangeArrowheads="1"/>
          </p:cNvPicPr>
          <p:nvPr/>
        </p:nvPicPr>
        <p:blipFill>
          <a:blip r:embed="rId8" cstate="print"/>
          <a:srcRect/>
          <a:stretch>
            <a:fillRect/>
          </a:stretch>
        </p:blipFill>
        <p:spPr bwMode="auto">
          <a:xfrm>
            <a:off x="3505200" y="3581400"/>
            <a:ext cx="382334" cy="614190"/>
          </a:xfrm>
          <a:prstGeom prst="rect">
            <a:avLst/>
          </a:prstGeom>
          <a:noFill/>
        </p:spPr>
      </p:pic>
      <p:sp>
        <p:nvSpPr>
          <p:cNvPr id="7" name="TextBox 24"/>
          <p:cNvSpPr txBox="1"/>
          <p:nvPr/>
        </p:nvSpPr>
        <p:spPr>
          <a:xfrm>
            <a:off x="381000" y="5334000"/>
            <a:ext cx="4419600" cy="70788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zh-TW" altLang="en-US" sz="2000" dirty="0" smtClean="0">
                <a:latin typeface="微軟正黑體" pitchFamily="34" charset="-120"/>
                <a:ea typeface="微軟正黑體" pitchFamily="34" charset="-120"/>
              </a:rPr>
              <a:t>沒有使用憑證或</a:t>
            </a:r>
            <a:r>
              <a:rPr lang="en-US" altLang="zh-TW" sz="2000" dirty="0" smtClean="0">
                <a:latin typeface="微軟正黑體" pitchFamily="34" charset="-120"/>
                <a:ea typeface="微軟正黑體" pitchFamily="34" charset="-120"/>
              </a:rPr>
              <a:t>HSM</a:t>
            </a:r>
            <a:r>
              <a:rPr lang="zh-TW" altLang="en-US" sz="2000" dirty="0" smtClean="0">
                <a:latin typeface="微軟正黑體" pitchFamily="34" charset="-120"/>
                <a:ea typeface="微軟正黑體" pitchFamily="34" charset="-120"/>
              </a:rPr>
              <a:t>解開金鑰，將無法開啟資料庫</a:t>
            </a:r>
            <a:endParaRPr lang="en-GB" sz="2000" dirty="0">
              <a:latin typeface="微軟正黑體" pitchFamily="34" charset="-120"/>
              <a:ea typeface="微軟正黑體" pitchFamily="34" charset="-120"/>
            </a:endParaRPr>
          </a:p>
        </p:txBody>
      </p:sp>
      <p:cxnSp>
        <p:nvCxnSpPr>
          <p:cNvPr id="8" name="Straight Arrow Connector 26"/>
          <p:cNvCxnSpPr>
            <a:stCxn id="7" idx="0"/>
            <a:endCxn id="6" idx="2"/>
          </p:cNvCxnSpPr>
          <p:nvPr/>
        </p:nvCxnSpPr>
        <p:spPr>
          <a:xfrm rot="5400000" flipH="1" flipV="1">
            <a:off x="2574378" y="4212012"/>
            <a:ext cx="1138410" cy="1105567"/>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Tree>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使用 </a:t>
            </a:r>
            <a:r>
              <a:rPr altLang="zh-TW" dirty="0" smtClean="0"/>
              <a:t>TDE </a:t>
            </a:r>
            <a:r>
              <a:rPr lang="zh-TW" altLang="en-US" dirty="0" smtClean="0"/>
              <a:t>的考量</a:t>
            </a:r>
            <a:endParaRPr lang="zh-TW" altLang="en-US" dirty="0"/>
          </a:p>
        </p:txBody>
      </p:sp>
      <p:sp>
        <p:nvSpPr>
          <p:cNvPr id="3" name="內容版面配置區 2"/>
          <p:cNvSpPr>
            <a:spLocks noGrp="1"/>
          </p:cNvSpPr>
          <p:nvPr>
            <p:ph idx="1"/>
          </p:nvPr>
        </p:nvSpPr>
        <p:spPr>
          <a:xfrm>
            <a:off x="381000" y="1412875"/>
            <a:ext cx="8382000" cy="5302273"/>
          </a:xfrm>
        </p:spPr>
        <p:txBody>
          <a:bodyPr>
            <a:normAutofit fontScale="92500" lnSpcReduction="10000"/>
          </a:bodyPr>
          <a:lstStyle/>
          <a:p>
            <a:r>
              <a:rPr lang="zh-TW" altLang="en-US" dirty="0" smtClean="0"/>
              <a:t>可與資料壓縮一併使用</a:t>
            </a:r>
          </a:p>
          <a:p>
            <a:r>
              <a:rPr lang="zh-TW" altLang="en-US" dirty="0" smtClean="0"/>
              <a:t>不建議與備份壓縮一併使用</a:t>
            </a:r>
          </a:p>
          <a:p>
            <a:r>
              <a:rPr lang="zh-TW" altLang="en-US" dirty="0" smtClean="0"/>
              <a:t>資料庫鏡像</a:t>
            </a:r>
          </a:p>
          <a:p>
            <a:pPr lvl="1"/>
            <a:r>
              <a:rPr lang="zh-TW" altLang="en-US" dirty="0" smtClean="0"/>
              <a:t>複製憑證到主體與鏡像伺服器上</a:t>
            </a:r>
          </a:p>
          <a:p>
            <a:r>
              <a:rPr lang="zh-TW" altLang="en-US" dirty="0" smtClean="0"/>
              <a:t>將虛擬記錄檔案 </a:t>
            </a:r>
            <a:r>
              <a:rPr lang="en-US" altLang="zh-TW" dirty="0" smtClean="0"/>
              <a:t>(virtual log file) </a:t>
            </a:r>
            <a:r>
              <a:rPr lang="zh-TW" altLang="en-US" dirty="0" smtClean="0"/>
              <a:t>內的其餘部分設為零，以強制使用下一個虛擬記錄檔案</a:t>
            </a:r>
            <a:endParaRPr lang="en-US" altLang="zh-TW" dirty="0" smtClean="0"/>
          </a:p>
          <a:p>
            <a:pPr lvl="1"/>
            <a:r>
              <a:rPr lang="zh-TW" altLang="en-US" dirty="0" smtClean="0"/>
              <a:t>無法使用立即檔案初始化</a:t>
            </a:r>
            <a:r>
              <a:rPr lang="en-US" altLang="zh-TW" dirty="0" smtClean="0"/>
              <a:t>(instant file initialization)</a:t>
            </a:r>
            <a:r>
              <a:rPr lang="zh-TW" altLang="en-US" dirty="0" smtClean="0"/>
              <a:t>，對於復原資料庫、取得磁碟空間，有負面影響</a:t>
            </a:r>
          </a:p>
          <a:p>
            <a:r>
              <a:rPr lang="zh-TW" altLang="en-US" dirty="0" smtClean="0"/>
              <a:t>一旦某一資料庫使用 </a:t>
            </a:r>
            <a:r>
              <a:rPr lang="en-US" altLang="zh-TW" dirty="0" smtClean="0"/>
              <a:t>TDE</a:t>
            </a:r>
            <a:r>
              <a:rPr lang="zh-TW" altLang="en-US" dirty="0" smtClean="0"/>
              <a:t>，則 </a:t>
            </a:r>
            <a:r>
              <a:rPr lang="en-US" altLang="zh-TW" dirty="0" err="1" smtClean="0"/>
              <a:t>tempdb</a:t>
            </a:r>
            <a:r>
              <a:rPr lang="en-US" altLang="zh-TW" dirty="0" smtClean="0"/>
              <a:t> </a:t>
            </a:r>
            <a:r>
              <a:rPr lang="zh-TW" altLang="en-US" dirty="0" smtClean="0"/>
              <a:t>系統資料庫也將加密，這對於未啟用 </a:t>
            </a:r>
            <a:r>
              <a:rPr lang="en-US" altLang="zh-TW" dirty="0" smtClean="0"/>
              <a:t>TDE </a:t>
            </a:r>
            <a:r>
              <a:rPr lang="zh-TW" altLang="en-US" dirty="0" smtClean="0"/>
              <a:t>的資料庫將會有效能的影響</a:t>
            </a:r>
          </a:p>
          <a:p>
            <a:r>
              <a:rPr lang="zh-TW" altLang="en-US" dirty="0" smtClean="0"/>
              <a:t>適用 </a:t>
            </a:r>
            <a:r>
              <a:rPr lang="en-US" altLang="zh-TW" dirty="0" smtClean="0"/>
              <a:t>Enterprise</a:t>
            </a:r>
            <a:r>
              <a:rPr lang="zh-TW" altLang="en-US" dirty="0" smtClean="0"/>
              <a:t>、</a:t>
            </a:r>
            <a:r>
              <a:rPr lang="en-US" altLang="zh-TW" dirty="0" smtClean="0"/>
              <a:t>Developer </a:t>
            </a:r>
            <a:r>
              <a:rPr lang="zh-TW" altLang="en-US" dirty="0" smtClean="0"/>
              <a:t>版本</a:t>
            </a:r>
            <a:endParaRPr lang="zh-TW" altLang="en-US" dirty="0"/>
          </a:p>
        </p:txBody>
      </p:sp>
    </p:spTree>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zh-TW" altLang="en-US" dirty="0" smtClean="0"/>
              <a:t>透明資料加密 </a:t>
            </a:r>
            <a:r>
              <a:rPr altLang="zh-TW" dirty="0" smtClean="0"/>
              <a:t>(TDE)</a:t>
            </a:r>
            <a:endParaRPr lang="en-US" dirty="0"/>
          </a:p>
        </p:txBody>
      </p:sp>
      <p:sp>
        <p:nvSpPr>
          <p:cNvPr id="3" name="Subtitle 2"/>
          <p:cNvSpPr>
            <a:spLocks noGrp="1"/>
          </p:cNvSpPr>
          <p:nvPr>
            <p:ph type="subTitle" idx="1"/>
          </p:nvPr>
        </p:nvSpPr>
        <p:spPr/>
        <p:txBody>
          <a:bodyPr/>
          <a:lstStyle/>
          <a:p>
            <a:endParaRPr lang="en-US" dirty="0"/>
          </a:p>
        </p:txBody>
      </p:sp>
      <p:sp>
        <p:nvSpPr>
          <p:cNvPr id="4" name="Text Placeholder 3"/>
          <p:cNvSpPr>
            <a:spLocks noGrp="1"/>
          </p:cNvSpPr>
          <p:nvPr>
            <p:ph type="body" sz="quarter" idx="10"/>
          </p:nvPr>
        </p:nvSpPr>
        <p:spPr/>
        <p:txBody>
          <a:bodyPr/>
          <a:lstStyle/>
          <a:p>
            <a:r>
              <a:rPr lang="en-US" dirty="0" smtClean="0"/>
              <a:t>demo</a:t>
            </a:r>
            <a:endParaRPr lang="en-US" dirty="0"/>
          </a:p>
        </p:txBody>
      </p:sp>
    </p:spTree>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稽核資料庫系統的活動</a:t>
            </a:r>
            <a:endParaRPr lang="zh-TW" altLang="en-US" dirty="0"/>
          </a:p>
        </p:txBody>
      </p:sp>
      <p:sp>
        <p:nvSpPr>
          <p:cNvPr id="3" name="內容版面配置區 2"/>
          <p:cNvSpPr>
            <a:spLocks noGrp="1"/>
          </p:cNvSpPr>
          <p:nvPr>
            <p:ph idx="1"/>
          </p:nvPr>
        </p:nvSpPr>
        <p:spPr>
          <a:xfrm>
            <a:off x="381000" y="1412875"/>
            <a:ext cx="8382000" cy="5302273"/>
          </a:xfrm>
        </p:spPr>
        <p:txBody>
          <a:bodyPr>
            <a:normAutofit fontScale="92500" lnSpcReduction="10000"/>
          </a:bodyPr>
          <a:lstStyle/>
          <a:p>
            <a:r>
              <a:rPr lang="en-US" altLang="zh-TW" dirty="0" smtClean="0"/>
              <a:t>SQL Server </a:t>
            </a:r>
            <a:r>
              <a:rPr lang="zh-TW" altLang="en-US" dirty="0" smtClean="0"/>
              <a:t>先前的版本</a:t>
            </a:r>
          </a:p>
          <a:p>
            <a:pPr lvl="1"/>
            <a:r>
              <a:rPr lang="zh-TW" altLang="en-US" dirty="0" smtClean="0"/>
              <a:t>登入稽核</a:t>
            </a:r>
          </a:p>
          <a:p>
            <a:pPr lvl="1"/>
            <a:r>
              <a:rPr lang="en-US" altLang="zh-TW" dirty="0" smtClean="0"/>
              <a:t>C2 </a:t>
            </a:r>
            <a:r>
              <a:rPr lang="zh-TW" altLang="en-US" dirty="0" smtClean="0"/>
              <a:t>稽核模式選項與通用條件憑證</a:t>
            </a:r>
            <a:r>
              <a:rPr lang="en-US" altLang="zh-TW" dirty="0" smtClean="0"/>
              <a:t>(Common Criteria)</a:t>
            </a:r>
            <a:endParaRPr lang="zh-TW" altLang="en-US" dirty="0" smtClean="0"/>
          </a:p>
          <a:p>
            <a:pPr lvl="1"/>
            <a:r>
              <a:rPr lang="en-US" altLang="zh-TW" dirty="0" smtClean="0"/>
              <a:t>SQL Profiler</a:t>
            </a:r>
            <a:r>
              <a:rPr lang="zh-TW" altLang="en-US" dirty="0" smtClean="0"/>
              <a:t>、</a:t>
            </a:r>
            <a:r>
              <a:rPr lang="en-US" altLang="zh-TW" dirty="0" smtClean="0"/>
              <a:t>SQL </a:t>
            </a:r>
            <a:r>
              <a:rPr lang="zh-TW" altLang="en-US" dirty="0" smtClean="0"/>
              <a:t>追蹤</a:t>
            </a:r>
            <a:r>
              <a:rPr lang="en-US" altLang="zh-TW" dirty="0" smtClean="0"/>
              <a:t>(Trace)</a:t>
            </a:r>
            <a:endParaRPr lang="zh-TW" altLang="en-US" dirty="0" smtClean="0"/>
          </a:p>
          <a:p>
            <a:pPr lvl="1"/>
            <a:r>
              <a:rPr lang="zh-TW" altLang="en-US" dirty="0" smtClean="0"/>
              <a:t>事件通知</a:t>
            </a:r>
            <a:r>
              <a:rPr lang="en-US" altLang="zh-TW" dirty="0" smtClean="0"/>
              <a:t>(Event Notification)</a:t>
            </a:r>
            <a:endParaRPr lang="zh-TW" altLang="en-US" dirty="0" smtClean="0"/>
          </a:p>
          <a:p>
            <a:pPr lvl="1"/>
            <a:r>
              <a:rPr lang="en-US" altLang="zh-TW" dirty="0" smtClean="0"/>
              <a:t>DDL/DML </a:t>
            </a:r>
            <a:r>
              <a:rPr lang="zh-TW" altLang="en-US" dirty="0" smtClean="0"/>
              <a:t>觸發程序</a:t>
            </a:r>
          </a:p>
          <a:p>
            <a:pPr lvl="1"/>
            <a:r>
              <a:rPr lang="zh-TW" altLang="en-US" dirty="0" smtClean="0"/>
              <a:t>使用協力廠商的工具閱讀交易記錄檔</a:t>
            </a:r>
          </a:p>
          <a:p>
            <a:r>
              <a:rPr lang="zh-TW" altLang="en-US" dirty="0" smtClean="0"/>
              <a:t>面臨的挑戰</a:t>
            </a:r>
          </a:p>
          <a:p>
            <a:pPr lvl="1"/>
            <a:r>
              <a:rPr lang="zh-TW" altLang="en-US" dirty="0" smtClean="0"/>
              <a:t>其所記錄的資料粒度單位不易控制，不易設計</a:t>
            </a:r>
          </a:p>
          <a:p>
            <a:pPr lvl="1"/>
            <a:r>
              <a:rPr lang="zh-TW" altLang="en-US" dirty="0" smtClean="0"/>
              <a:t>自行撰寫程式，沒有適當的管理工具</a:t>
            </a:r>
          </a:p>
          <a:p>
            <a:r>
              <a:rPr lang="en-US" altLang="zh-TW" dirty="0" smtClean="0"/>
              <a:t>SQL Server 2008</a:t>
            </a:r>
          </a:p>
          <a:p>
            <a:pPr lvl="1"/>
            <a:r>
              <a:rPr lang="en-US" altLang="zh-TW" dirty="0" smtClean="0"/>
              <a:t>SQL Server Audit</a:t>
            </a:r>
            <a:r>
              <a:rPr lang="zh-TW" altLang="en-US" dirty="0" smtClean="0"/>
              <a:t>：量身訂做的深度防禦策略與工具</a:t>
            </a:r>
            <a:endParaRPr lang="zh-TW" altLang="en-US" dirty="0"/>
          </a:p>
        </p:txBody>
      </p:sp>
      <p:pic>
        <p:nvPicPr>
          <p:cNvPr id="5" name="Picture 19" descr="C:\Users\ilsung.REDMOND\AppData\Local\Microsoft\Windows\Temporary Internet Files\Content.IE5\OWMHTNX1\MCj03606360000[1].wmf"/>
          <p:cNvPicPr>
            <a:picLocks noChangeAspect="1" noChangeArrowheads="1"/>
          </p:cNvPicPr>
          <p:nvPr/>
        </p:nvPicPr>
        <p:blipFill>
          <a:blip r:embed="rId3"/>
          <a:srcRect/>
          <a:stretch>
            <a:fillRect/>
          </a:stretch>
        </p:blipFill>
        <p:spPr bwMode="auto">
          <a:xfrm>
            <a:off x="7190702" y="1024610"/>
            <a:ext cx="1675486" cy="1113079"/>
          </a:xfrm>
          <a:prstGeom prst="rect">
            <a:avLst/>
          </a:prstGeom>
          <a:noFill/>
        </p:spPr>
      </p:pic>
    </p:spTree>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altLang="zh-TW" dirty="0" smtClean="0"/>
              <a:t>SQL Server Audit(</a:t>
            </a:r>
            <a:r>
              <a:rPr lang="zh-TW" altLang="en-US" dirty="0" smtClean="0"/>
              <a:t>稽核</a:t>
            </a:r>
            <a:r>
              <a:rPr altLang="zh-TW" dirty="0" smtClean="0"/>
              <a:t>)</a:t>
            </a:r>
            <a:endParaRPr lang="zh-TW" altLang="en-US" dirty="0"/>
          </a:p>
        </p:txBody>
      </p:sp>
      <p:sp>
        <p:nvSpPr>
          <p:cNvPr id="3" name="內容版面配置區 2"/>
          <p:cNvSpPr>
            <a:spLocks noGrp="1"/>
          </p:cNvSpPr>
          <p:nvPr>
            <p:ph sz="half" idx="1"/>
          </p:nvPr>
        </p:nvSpPr>
        <p:spPr>
          <a:xfrm>
            <a:off x="381000" y="1411552"/>
            <a:ext cx="8548718" cy="2486835"/>
          </a:xfrm>
        </p:spPr>
        <p:txBody>
          <a:bodyPr/>
          <a:lstStyle/>
          <a:p>
            <a:r>
              <a:rPr lang="zh-TW" altLang="en-US" dirty="0" smtClean="0"/>
              <a:t>存放</a:t>
            </a:r>
            <a:r>
              <a:rPr lang="zh-TW" altLang="en-US" dirty="0" smtClean="0"/>
              <a:t>稽核記錄</a:t>
            </a:r>
          </a:p>
          <a:p>
            <a:pPr lvl="1"/>
            <a:r>
              <a:rPr lang="zh-TW" altLang="en-US" dirty="0" smtClean="0"/>
              <a:t>二進位檔案</a:t>
            </a:r>
          </a:p>
          <a:p>
            <a:pPr lvl="1"/>
            <a:r>
              <a:rPr lang="en-US" altLang="zh-TW" dirty="0" smtClean="0"/>
              <a:t>Windows </a:t>
            </a:r>
            <a:r>
              <a:rPr lang="zh-TW" altLang="en-US" dirty="0" smtClean="0"/>
              <a:t>安全性事件記錄檔</a:t>
            </a:r>
          </a:p>
          <a:p>
            <a:pPr lvl="1"/>
            <a:r>
              <a:rPr lang="en-US" altLang="zh-TW" dirty="0" smtClean="0"/>
              <a:t>Windows </a:t>
            </a:r>
            <a:r>
              <a:rPr lang="zh-TW" altLang="en-US" dirty="0" smtClean="0"/>
              <a:t>應用程式事件記錄檔</a:t>
            </a:r>
          </a:p>
          <a:p>
            <a:r>
              <a:rPr lang="zh-TW" altLang="en-US" dirty="0" smtClean="0"/>
              <a:t>精細準確的稽核方式</a:t>
            </a:r>
            <a:endParaRPr lang="en-US" altLang="zh-TW" dirty="0" smtClean="0"/>
          </a:p>
          <a:p>
            <a:pPr lvl="1"/>
            <a:r>
              <a:rPr lang="zh-TW" altLang="en-US" dirty="0" smtClean="0"/>
              <a:t>顆粒的稽核動作</a:t>
            </a:r>
            <a:r>
              <a:rPr lang="en-US" altLang="zh-TW" dirty="0" smtClean="0"/>
              <a:t>(Action)</a:t>
            </a:r>
            <a:r>
              <a:rPr lang="zh-TW" altLang="en-US" dirty="0" smtClean="0"/>
              <a:t>與物件</a:t>
            </a:r>
            <a:endParaRPr lang="zh-TW" altLang="en-US" dirty="0"/>
          </a:p>
        </p:txBody>
      </p:sp>
      <p:grpSp>
        <p:nvGrpSpPr>
          <p:cNvPr id="5" name="Group 22"/>
          <p:cNvGrpSpPr/>
          <p:nvPr/>
        </p:nvGrpSpPr>
        <p:grpSpPr>
          <a:xfrm>
            <a:off x="6143636" y="2376502"/>
            <a:ext cx="2622550" cy="3124200"/>
            <a:chOff x="6553200" y="2590800"/>
            <a:chExt cx="2241550" cy="2667000"/>
          </a:xfrm>
        </p:grpSpPr>
        <p:pic>
          <p:nvPicPr>
            <p:cNvPr id="6" name="Picture 2" descr="C:\Work\PAG_icon library\SQL sm.png"/>
            <p:cNvPicPr>
              <a:picLocks noChangeAspect="1" noChangeArrowheads="1"/>
            </p:cNvPicPr>
            <p:nvPr/>
          </p:nvPicPr>
          <p:blipFill>
            <a:blip r:embed="rId3"/>
            <a:srcRect/>
            <a:stretch>
              <a:fillRect/>
            </a:stretch>
          </p:blipFill>
          <p:spPr bwMode="auto">
            <a:xfrm>
              <a:off x="6553200" y="3276600"/>
              <a:ext cx="868998" cy="1277938"/>
            </a:xfrm>
            <a:prstGeom prst="rect">
              <a:avLst/>
            </a:prstGeom>
            <a:noFill/>
          </p:spPr>
        </p:pic>
        <p:pic>
          <p:nvPicPr>
            <p:cNvPr id="7" name="Picture 3" descr="C:\Work\PAG_icon library\Document Sm.png"/>
            <p:cNvPicPr>
              <a:picLocks noChangeAspect="1" noChangeArrowheads="1"/>
            </p:cNvPicPr>
            <p:nvPr/>
          </p:nvPicPr>
          <p:blipFill>
            <a:blip r:embed="rId4" cstate="print"/>
            <a:srcRect/>
            <a:stretch>
              <a:fillRect/>
            </a:stretch>
          </p:blipFill>
          <p:spPr bwMode="auto">
            <a:xfrm>
              <a:off x="8153400" y="2590800"/>
              <a:ext cx="356672" cy="750888"/>
            </a:xfrm>
            <a:prstGeom prst="rect">
              <a:avLst/>
            </a:prstGeom>
            <a:noFill/>
          </p:spPr>
        </p:pic>
        <p:grpSp>
          <p:nvGrpSpPr>
            <p:cNvPr id="8" name="Group 10"/>
            <p:cNvGrpSpPr/>
            <p:nvPr/>
          </p:nvGrpSpPr>
          <p:grpSpPr>
            <a:xfrm>
              <a:off x="8153400" y="3581400"/>
              <a:ext cx="641350" cy="757238"/>
              <a:chOff x="6934200" y="3505200"/>
              <a:chExt cx="641350" cy="757238"/>
            </a:xfrm>
          </p:grpSpPr>
          <p:pic>
            <p:nvPicPr>
              <p:cNvPr id="16" name="Picture 4" descr="C:\Work\PAG_icon library\database purple.png"/>
              <p:cNvPicPr>
                <a:picLocks noChangeAspect="1" noChangeArrowheads="1"/>
              </p:cNvPicPr>
              <p:nvPr/>
            </p:nvPicPr>
            <p:blipFill>
              <a:blip r:embed="rId5" cstate="print"/>
              <a:srcRect/>
              <a:stretch>
                <a:fillRect/>
              </a:stretch>
            </p:blipFill>
            <p:spPr bwMode="auto">
              <a:xfrm>
                <a:off x="7162800" y="3733800"/>
                <a:ext cx="412750" cy="494311"/>
              </a:xfrm>
              <a:prstGeom prst="rect">
                <a:avLst/>
              </a:prstGeom>
              <a:noFill/>
            </p:spPr>
          </p:pic>
          <p:pic>
            <p:nvPicPr>
              <p:cNvPr id="17" name="Picture 5" descr="C:\Work\PAG_icon library\Generic Application sm.png"/>
              <p:cNvPicPr>
                <a:picLocks noChangeAspect="1" noChangeArrowheads="1"/>
              </p:cNvPicPr>
              <p:nvPr/>
            </p:nvPicPr>
            <p:blipFill>
              <a:blip r:embed="rId6" cstate="print"/>
              <a:srcRect/>
              <a:stretch>
                <a:fillRect/>
              </a:stretch>
            </p:blipFill>
            <p:spPr bwMode="auto">
              <a:xfrm>
                <a:off x="7239000" y="3505200"/>
                <a:ext cx="228600" cy="333722"/>
              </a:xfrm>
              <a:prstGeom prst="rect">
                <a:avLst/>
              </a:prstGeom>
              <a:noFill/>
            </p:spPr>
          </p:pic>
          <p:pic>
            <p:nvPicPr>
              <p:cNvPr id="18" name="Picture 6" descr="C:\Work\MSL Graphics\LOGO_Windows_Vista.png"/>
              <p:cNvPicPr>
                <a:picLocks noChangeAspect="1" noChangeArrowheads="1"/>
              </p:cNvPicPr>
              <p:nvPr/>
            </p:nvPicPr>
            <p:blipFill>
              <a:blip r:embed="rId7" cstate="print"/>
              <a:srcRect/>
              <a:stretch>
                <a:fillRect/>
              </a:stretch>
            </p:blipFill>
            <p:spPr bwMode="auto">
              <a:xfrm>
                <a:off x="6934200" y="3886200"/>
                <a:ext cx="423906" cy="376238"/>
              </a:xfrm>
              <a:prstGeom prst="rect">
                <a:avLst/>
              </a:prstGeom>
              <a:noFill/>
            </p:spPr>
          </p:pic>
        </p:grpSp>
        <p:grpSp>
          <p:nvGrpSpPr>
            <p:cNvPr id="9" name="Group 12"/>
            <p:cNvGrpSpPr/>
            <p:nvPr/>
          </p:nvGrpSpPr>
          <p:grpSpPr>
            <a:xfrm>
              <a:off x="7924800" y="4495800"/>
              <a:ext cx="641350" cy="762000"/>
              <a:chOff x="6934200" y="4343400"/>
              <a:chExt cx="641350" cy="762000"/>
            </a:xfrm>
          </p:grpSpPr>
          <p:pic>
            <p:nvPicPr>
              <p:cNvPr id="13" name="Picture 4" descr="C:\Work\PAG_icon library\database purple.png"/>
              <p:cNvPicPr>
                <a:picLocks noChangeAspect="1" noChangeArrowheads="1"/>
              </p:cNvPicPr>
              <p:nvPr/>
            </p:nvPicPr>
            <p:blipFill>
              <a:blip r:embed="rId5" cstate="print"/>
              <a:srcRect/>
              <a:stretch>
                <a:fillRect/>
              </a:stretch>
            </p:blipFill>
            <p:spPr bwMode="auto">
              <a:xfrm>
                <a:off x="7162800" y="4576762"/>
                <a:ext cx="412750" cy="494311"/>
              </a:xfrm>
              <a:prstGeom prst="rect">
                <a:avLst/>
              </a:prstGeom>
              <a:noFill/>
            </p:spPr>
          </p:pic>
          <p:pic>
            <p:nvPicPr>
              <p:cNvPr id="14" name="Picture 6" descr="C:\Work\MSL Graphics\LOGO_Windows_Vista.png"/>
              <p:cNvPicPr>
                <a:picLocks noChangeAspect="1" noChangeArrowheads="1"/>
              </p:cNvPicPr>
              <p:nvPr/>
            </p:nvPicPr>
            <p:blipFill>
              <a:blip r:embed="rId7" cstate="print"/>
              <a:srcRect/>
              <a:stretch>
                <a:fillRect/>
              </a:stretch>
            </p:blipFill>
            <p:spPr bwMode="auto">
              <a:xfrm>
                <a:off x="6934200" y="4729162"/>
                <a:ext cx="423906" cy="376238"/>
              </a:xfrm>
              <a:prstGeom prst="rect">
                <a:avLst/>
              </a:prstGeom>
              <a:noFill/>
            </p:spPr>
          </p:pic>
          <p:pic>
            <p:nvPicPr>
              <p:cNvPr id="15" name="Picture 7" descr="C:\Work\MSL Graphics\Security_Security.png"/>
              <p:cNvPicPr>
                <a:picLocks noChangeAspect="1" noChangeArrowheads="1"/>
              </p:cNvPicPr>
              <p:nvPr/>
            </p:nvPicPr>
            <p:blipFill>
              <a:blip r:embed="rId8" cstate="print"/>
              <a:srcRect/>
              <a:stretch>
                <a:fillRect/>
              </a:stretch>
            </p:blipFill>
            <p:spPr bwMode="auto">
              <a:xfrm>
                <a:off x="7239000" y="4343400"/>
                <a:ext cx="299440" cy="528966"/>
              </a:xfrm>
              <a:prstGeom prst="rect">
                <a:avLst/>
              </a:prstGeom>
              <a:noFill/>
            </p:spPr>
          </p:pic>
        </p:grpSp>
        <p:sp>
          <p:nvSpPr>
            <p:cNvPr id="10" name="Right Arrow 9"/>
            <p:cNvSpPr/>
            <p:nvPr/>
          </p:nvSpPr>
          <p:spPr>
            <a:xfrm>
              <a:off x="7467600" y="3886200"/>
              <a:ext cx="685800" cy="304800"/>
            </a:xfrm>
            <a:prstGeom prst="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GB"/>
            </a:p>
          </p:txBody>
        </p:sp>
        <p:sp>
          <p:nvSpPr>
            <p:cNvPr id="11" name="Right Arrow 10"/>
            <p:cNvSpPr/>
            <p:nvPr/>
          </p:nvSpPr>
          <p:spPr>
            <a:xfrm rot="19151274">
              <a:off x="7483831" y="3235058"/>
              <a:ext cx="685800" cy="304800"/>
            </a:xfrm>
            <a:prstGeom prst="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GB"/>
            </a:p>
          </p:txBody>
        </p:sp>
        <p:sp>
          <p:nvSpPr>
            <p:cNvPr id="12" name="Right Arrow 11"/>
            <p:cNvSpPr/>
            <p:nvPr/>
          </p:nvSpPr>
          <p:spPr>
            <a:xfrm rot="2208957">
              <a:off x="7391400" y="4419600"/>
              <a:ext cx="685800" cy="304800"/>
            </a:xfrm>
            <a:prstGeom prst="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GB"/>
            </a:p>
          </p:txBody>
        </p:sp>
      </p:grpSp>
    </p:spTree>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建立稽核與稽核規格</a:t>
            </a:r>
            <a:endParaRPr lang="zh-TW" altLang="en-US" dirty="0"/>
          </a:p>
        </p:txBody>
      </p:sp>
      <p:sp>
        <p:nvSpPr>
          <p:cNvPr id="3" name="內容版面配置區 2"/>
          <p:cNvSpPr>
            <a:spLocks noGrp="1"/>
          </p:cNvSpPr>
          <p:nvPr>
            <p:ph idx="1"/>
          </p:nvPr>
        </p:nvSpPr>
        <p:spPr>
          <a:xfrm>
            <a:off x="381000" y="1412875"/>
            <a:ext cx="8382000" cy="5302273"/>
          </a:xfrm>
        </p:spPr>
        <p:txBody>
          <a:bodyPr>
            <a:normAutofit fontScale="92500" lnSpcReduction="20000"/>
          </a:bodyPr>
          <a:lstStyle/>
          <a:p>
            <a:r>
              <a:rPr lang="zh-TW" altLang="en-US" dirty="0" smtClean="0"/>
              <a:t>建立稽核的程序</a:t>
            </a:r>
          </a:p>
          <a:p>
            <a:pPr marL="977900" lvl="1" indent="-514350">
              <a:buFont typeface="Wingdings" pitchFamily="2" charset="2"/>
              <a:buAutoNum type="circleNumWdWhitePlain"/>
            </a:pPr>
            <a:r>
              <a:rPr lang="zh-TW" altLang="en-US" dirty="0" smtClean="0"/>
              <a:t>建立稽核，並定義目標</a:t>
            </a:r>
          </a:p>
          <a:p>
            <a:pPr marL="977900" lvl="1" indent="-514350">
              <a:buFont typeface="Wingdings" pitchFamily="2" charset="2"/>
              <a:buAutoNum type="circleNumWdWhitePlain"/>
            </a:pPr>
            <a:r>
              <a:rPr lang="zh-TW" altLang="en-US" dirty="0" smtClean="0"/>
              <a:t>建立對應至稽核的伺服器稽核規格或資料庫稽核規格。啟用該稽核規格</a:t>
            </a:r>
          </a:p>
          <a:p>
            <a:pPr marL="977900" lvl="1" indent="-514350">
              <a:buFont typeface="Wingdings" pitchFamily="2" charset="2"/>
              <a:buAutoNum type="circleNumWdWhitePlain"/>
            </a:pPr>
            <a:r>
              <a:rPr lang="zh-TW" altLang="en-US" dirty="0" smtClean="0"/>
              <a:t>啟用稽核</a:t>
            </a:r>
          </a:p>
          <a:p>
            <a:pPr marL="977900" lvl="1" indent="-514350">
              <a:buFont typeface="Wingdings" pitchFamily="2" charset="2"/>
              <a:buAutoNum type="circleNumWdWhitePlain"/>
            </a:pPr>
            <a:r>
              <a:rPr lang="zh-TW" altLang="en-US" dirty="0" smtClean="0"/>
              <a:t>使用 </a:t>
            </a:r>
            <a:r>
              <a:rPr lang="en-US" altLang="zh-TW" dirty="0" smtClean="0"/>
              <a:t>Windows [</a:t>
            </a:r>
            <a:r>
              <a:rPr lang="zh-TW" altLang="en-US" dirty="0" smtClean="0"/>
              <a:t>事件檢視器</a:t>
            </a:r>
            <a:r>
              <a:rPr lang="en-US" altLang="zh-TW" dirty="0" smtClean="0"/>
              <a:t>]</a:t>
            </a:r>
            <a:r>
              <a:rPr lang="zh-TW" altLang="en-US" dirty="0" smtClean="0"/>
              <a:t>、</a:t>
            </a:r>
            <a:r>
              <a:rPr lang="en-US" altLang="zh-TW" dirty="0" smtClean="0"/>
              <a:t>[</a:t>
            </a:r>
            <a:r>
              <a:rPr lang="zh-TW" altLang="en-US" dirty="0" smtClean="0"/>
              <a:t>記錄檔檢視器</a:t>
            </a:r>
            <a:r>
              <a:rPr lang="en-US" altLang="zh-TW" dirty="0" smtClean="0"/>
              <a:t>] </a:t>
            </a:r>
            <a:r>
              <a:rPr lang="zh-TW" altLang="en-US" dirty="0" smtClean="0"/>
              <a:t>或是 </a:t>
            </a:r>
            <a:r>
              <a:rPr lang="en-US" dirty="0" err="1" smtClean="0"/>
              <a:t>fn_get_audit_file</a:t>
            </a:r>
            <a:r>
              <a:rPr lang="en-US" dirty="0" smtClean="0"/>
              <a:t> </a:t>
            </a:r>
            <a:r>
              <a:rPr lang="zh-TW" altLang="en-US" dirty="0" smtClean="0"/>
              <a:t>函數來閱讀稽核事件</a:t>
            </a:r>
          </a:p>
          <a:p>
            <a:r>
              <a:rPr lang="zh-TW" altLang="en-US" dirty="0" smtClean="0"/>
              <a:t>稽核規格</a:t>
            </a:r>
          </a:p>
          <a:p>
            <a:pPr lvl="1"/>
            <a:r>
              <a:rPr lang="zh-TW" altLang="en-US" dirty="0" smtClean="0"/>
              <a:t>預先定義的動作群組、篩選個別的動作</a:t>
            </a:r>
          </a:p>
          <a:p>
            <a:pPr lvl="1"/>
            <a:r>
              <a:rPr lang="zh-TW" altLang="en-US" dirty="0" smtClean="0"/>
              <a:t>伺服器稽核規格</a:t>
            </a:r>
            <a:r>
              <a:rPr lang="en-US" altLang="zh-TW" dirty="0" smtClean="0"/>
              <a:t>(Server Audit Specification)</a:t>
            </a:r>
          </a:p>
          <a:p>
            <a:pPr lvl="2"/>
            <a:r>
              <a:rPr lang="zh-TW" altLang="en-US" dirty="0" smtClean="0"/>
              <a:t>變更伺服器環境設定、帳戶登入</a:t>
            </a:r>
            <a:r>
              <a:rPr lang="en-US" altLang="zh-TW" dirty="0" smtClean="0"/>
              <a:t>/</a:t>
            </a:r>
            <a:r>
              <a:rPr lang="zh-TW" altLang="en-US" dirty="0" smtClean="0"/>
              <a:t>登出、角色成員的異動等等</a:t>
            </a:r>
          </a:p>
          <a:p>
            <a:pPr lvl="1"/>
            <a:r>
              <a:rPr lang="zh-TW" altLang="en-US" dirty="0" smtClean="0"/>
              <a:t>資料庫稽核規格</a:t>
            </a:r>
            <a:r>
              <a:rPr lang="en-US" altLang="zh-TW" dirty="0" smtClean="0"/>
              <a:t>(Database Audit Specification)</a:t>
            </a:r>
          </a:p>
          <a:p>
            <a:pPr lvl="2"/>
            <a:r>
              <a:rPr lang="zh-TW" altLang="en-US" dirty="0" smtClean="0"/>
              <a:t>存取指定物件、資料庫屬性的異動、資料操作語言</a:t>
            </a:r>
            <a:r>
              <a:rPr lang="en-US" altLang="zh-TW" dirty="0" smtClean="0"/>
              <a:t>(DML)</a:t>
            </a:r>
            <a:r>
              <a:rPr lang="zh-TW" altLang="en-US" dirty="0" smtClean="0"/>
              <a:t>及資料定義語言</a:t>
            </a:r>
            <a:r>
              <a:rPr lang="en-US" altLang="zh-TW" dirty="0" smtClean="0"/>
              <a:t>(DDL)</a:t>
            </a:r>
            <a:r>
              <a:rPr lang="zh-TW" altLang="en-US" dirty="0" smtClean="0"/>
              <a:t>作業等等</a:t>
            </a:r>
            <a:endParaRPr lang="zh-TW" altLang="en-US" dirty="0"/>
          </a:p>
        </p:txBody>
      </p:sp>
      <p:grpSp>
        <p:nvGrpSpPr>
          <p:cNvPr id="4" name="Group 27"/>
          <p:cNvGrpSpPr/>
          <p:nvPr/>
        </p:nvGrpSpPr>
        <p:grpSpPr>
          <a:xfrm>
            <a:off x="7688592" y="295232"/>
            <a:ext cx="903044" cy="903044"/>
            <a:chOff x="7688592" y="336797"/>
            <a:chExt cx="903044" cy="903044"/>
          </a:xfrm>
        </p:grpSpPr>
        <p:pic>
          <p:nvPicPr>
            <p:cNvPr id="5" name="Picture 2" descr="C:\Work\Katmai Marketing\PAG_icon library\PAG_icon library\Database blue.png"/>
            <p:cNvPicPr>
              <a:picLocks noChangeAspect="1" noChangeArrowheads="1"/>
            </p:cNvPicPr>
            <p:nvPr/>
          </p:nvPicPr>
          <p:blipFill>
            <a:blip r:embed="rId3"/>
            <a:srcRect/>
            <a:stretch>
              <a:fillRect/>
            </a:stretch>
          </p:blipFill>
          <p:spPr bwMode="auto">
            <a:xfrm>
              <a:off x="7878814" y="493149"/>
              <a:ext cx="712822" cy="746692"/>
            </a:xfrm>
            <a:prstGeom prst="rect">
              <a:avLst/>
            </a:prstGeom>
            <a:noFill/>
            <a:ln w="9525">
              <a:noFill/>
              <a:miter lim="800000"/>
              <a:headEnd/>
              <a:tailEnd/>
            </a:ln>
          </p:spPr>
        </p:pic>
        <p:pic>
          <p:nvPicPr>
            <p:cNvPr id="6" name="Picture 3" descr="C:\Work\Katmai Marketing\PAG_icon library\PAG_icon library\Security Threat Detected.png"/>
            <p:cNvPicPr>
              <a:picLocks noChangeAspect="1" noChangeArrowheads="1"/>
            </p:cNvPicPr>
            <p:nvPr/>
          </p:nvPicPr>
          <p:blipFill>
            <a:blip r:embed="rId4"/>
            <a:srcRect/>
            <a:stretch>
              <a:fillRect/>
            </a:stretch>
          </p:blipFill>
          <p:spPr bwMode="auto">
            <a:xfrm>
              <a:off x="7688592" y="336797"/>
              <a:ext cx="770304" cy="764955"/>
            </a:xfrm>
            <a:prstGeom prst="rect">
              <a:avLst/>
            </a:prstGeom>
            <a:noFill/>
            <a:ln w="9525">
              <a:noFill/>
              <a:miter lim="800000"/>
              <a:headEnd/>
              <a:tailEnd/>
            </a:ln>
          </p:spPr>
        </p:pic>
      </p:grpSp>
    </p:spTree>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稽核規格</a:t>
            </a:r>
            <a:r>
              <a:rPr altLang="zh-TW" dirty="0" smtClean="0"/>
              <a:t>(Audit Specifications)</a:t>
            </a:r>
            <a:endParaRPr lang="zh-TW" altLang="en-US" dirty="0"/>
          </a:p>
        </p:txBody>
      </p:sp>
      <p:sp>
        <p:nvSpPr>
          <p:cNvPr id="4" name="Oval 33"/>
          <p:cNvSpPr/>
          <p:nvPr/>
        </p:nvSpPr>
        <p:spPr>
          <a:xfrm>
            <a:off x="2438400" y="1706360"/>
            <a:ext cx="1752600" cy="838200"/>
          </a:xfrm>
          <a:prstGeom prst="ellipse">
            <a:avLst/>
          </a:prstGeom>
          <a:ln/>
        </p:spPr>
        <p:style>
          <a:lnRef idx="0">
            <a:schemeClr val="accent6"/>
          </a:lnRef>
          <a:fillRef idx="3">
            <a:schemeClr val="accent6"/>
          </a:fillRef>
          <a:effectRef idx="3">
            <a:schemeClr val="accent6"/>
          </a:effectRef>
          <a:fontRef idx="minor">
            <a:schemeClr val="lt1"/>
          </a:fontRef>
        </p:style>
        <p:txBody>
          <a:bodyPr lIns="91436" tIns="45718" rIns="91436" bIns="45718" rtlCol="0" anchor="ctr"/>
          <a:lstStyle/>
          <a:p>
            <a:pPr algn="ctr"/>
            <a:r>
              <a:rPr lang="zh-TW" altLang="en-US" sz="2000" dirty="0" smtClean="0">
                <a:solidFill>
                  <a:schemeClr val="tx1"/>
                </a:solidFill>
                <a:effectLst>
                  <a:outerShdw blurRad="38100" dist="38100" dir="2700000" algn="tl">
                    <a:srgbClr val="000000">
                      <a:alpha val="43137"/>
                    </a:srgbClr>
                  </a:outerShdw>
                </a:effectLst>
                <a:ea typeface="微軟正黑體" pitchFamily="34" charset="-120"/>
              </a:rPr>
              <a:t>稽核</a:t>
            </a:r>
            <a:endParaRPr lang="en-US" sz="2000" dirty="0">
              <a:solidFill>
                <a:schemeClr val="tx1"/>
              </a:solidFill>
              <a:effectLst>
                <a:outerShdw blurRad="38100" dist="38100" dir="2700000" algn="tl">
                  <a:srgbClr val="000000">
                    <a:alpha val="43137"/>
                  </a:srgbClr>
                </a:outerShdw>
              </a:effectLst>
              <a:ea typeface="微軟正黑體" pitchFamily="34" charset="-120"/>
            </a:endParaRPr>
          </a:p>
        </p:txBody>
      </p:sp>
      <p:sp>
        <p:nvSpPr>
          <p:cNvPr id="5" name="Rectangle 34"/>
          <p:cNvSpPr/>
          <p:nvPr/>
        </p:nvSpPr>
        <p:spPr>
          <a:xfrm>
            <a:off x="4953000" y="1858760"/>
            <a:ext cx="1955800" cy="167616"/>
          </a:xfrm>
          <a:prstGeom prst="rect">
            <a:avLst/>
          </a:prstGeom>
          <a:ln/>
        </p:spPr>
        <p:style>
          <a:lnRef idx="0">
            <a:schemeClr val="accent2"/>
          </a:lnRef>
          <a:fillRef idx="3">
            <a:schemeClr val="accent2"/>
          </a:fillRef>
          <a:effectRef idx="3">
            <a:schemeClr val="accent2"/>
          </a:effectRef>
          <a:fontRef idx="minor">
            <a:schemeClr val="lt1"/>
          </a:fontRef>
        </p:style>
        <p:txBody>
          <a:bodyPr lIns="91436" tIns="45718" rIns="91436" bIns="45718" rtlCol="0" anchor="ctr"/>
          <a:lstStyle/>
          <a:p>
            <a:pPr algn="ctr"/>
            <a:r>
              <a:rPr lang="zh-TW" altLang="en-US" sz="1200" dirty="0" smtClean="0">
                <a:effectLst>
                  <a:outerShdw blurRad="38100" dist="38100" dir="2700000" algn="tl">
                    <a:srgbClr val="000000">
                      <a:alpha val="43137"/>
                    </a:srgbClr>
                  </a:outerShdw>
                </a:effectLst>
                <a:latin typeface="微軟正黑體" pitchFamily="34" charset="-120"/>
                <a:ea typeface="微軟正黑體" pitchFamily="34" charset="-120"/>
              </a:rPr>
              <a:t>安全性事件記錄檔</a:t>
            </a:r>
            <a:endParaRPr lang="en-US" sz="1200" dirty="0">
              <a:effectLst>
                <a:outerShdw blurRad="38100" dist="38100" dir="2700000" algn="tl">
                  <a:srgbClr val="000000">
                    <a:alpha val="43137"/>
                  </a:srgbClr>
                </a:outerShdw>
              </a:effectLst>
              <a:latin typeface="微軟正黑體" pitchFamily="34" charset="-120"/>
              <a:ea typeface="微軟正黑體" pitchFamily="34" charset="-120"/>
            </a:endParaRPr>
          </a:p>
        </p:txBody>
      </p:sp>
      <p:sp>
        <p:nvSpPr>
          <p:cNvPr id="6" name="Rectangle 35"/>
          <p:cNvSpPr/>
          <p:nvPr/>
        </p:nvSpPr>
        <p:spPr>
          <a:xfrm>
            <a:off x="4953000" y="2087361"/>
            <a:ext cx="1955800" cy="193016"/>
          </a:xfrm>
          <a:prstGeom prst="rect">
            <a:avLst/>
          </a:prstGeom>
          <a:ln/>
        </p:spPr>
        <p:style>
          <a:lnRef idx="0">
            <a:schemeClr val="accent2"/>
          </a:lnRef>
          <a:fillRef idx="3">
            <a:schemeClr val="accent2"/>
          </a:fillRef>
          <a:effectRef idx="3">
            <a:schemeClr val="accent2"/>
          </a:effectRef>
          <a:fontRef idx="minor">
            <a:schemeClr val="lt1"/>
          </a:fontRef>
        </p:style>
        <p:txBody>
          <a:bodyPr lIns="91436" tIns="45718" rIns="91436" bIns="45718" rtlCol="0" anchor="ctr"/>
          <a:lstStyle/>
          <a:p>
            <a:pPr algn="ctr"/>
            <a:r>
              <a:rPr lang="zh-TW" altLang="en-US" sz="1200" dirty="0" smtClean="0">
                <a:effectLst>
                  <a:outerShdw blurRad="38100" dist="38100" dir="2700000" algn="tl">
                    <a:srgbClr val="000000">
                      <a:alpha val="43137"/>
                    </a:srgbClr>
                  </a:outerShdw>
                </a:effectLst>
                <a:latin typeface="微軟正黑體" pitchFamily="34" charset="-120"/>
                <a:ea typeface="微軟正黑體" pitchFamily="34" charset="-120"/>
              </a:rPr>
              <a:t>應用程式事件記錄檔</a:t>
            </a:r>
            <a:endParaRPr lang="en-US" sz="1200" dirty="0">
              <a:effectLst>
                <a:outerShdw blurRad="38100" dist="38100" dir="2700000" algn="tl">
                  <a:srgbClr val="000000">
                    <a:alpha val="43137"/>
                  </a:srgbClr>
                </a:outerShdw>
              </a:effectLst>
              <a:latin typeface="微軟正黑體" pitchFamily="34" charset="-120"/>
              <a:ea typeface="微軟正黑體" pitchFamily="34" charset="-120"/>
            </a:endParaRPr>
          </a:p>
        </p:txBody>
      </p:sp>
      <p:cxnSp>
        <p:nvCxnSpPr>
          <p:cNvPr id="7" name="Straight Connector 36"/>
          <p:cNvCxnSpPr>
            <a:stCxn id="4" idx="6"/>
          </p:cNvCxnSpPr>
          <p:nvPr/>
        </p:nvCxnSpPr>
        <p:spPr>
          <a:xfrm flipV="1">
            <a:off x="4191000" y="1721576"/>
            <a:ext cx="762000" cy="403884"/>
          </a:xfrm>
          <a:prstGeom prst="line">
            <a:avLst/>
          </a:prstGeom>
          <a:ln>
            <a:headEnd type="none" w="med" len="med"/>
            <a:tailEnd type="triangle" w="med" len="med"/>
          </a:ln>
        </p:spPr>
        <p:style>
          <a:lnRef idx="2">
            <a:schemeClr val="accent5"/>
          </a:lnRef>
          <a:fillRef idx="0">
            <a:schemeClr val="accent5"/>
          </a:fillRef>
          <a:effectRef idx="1">
            <a:schemeClr val="accent5"/>
          </a:effectRef>
          <a:fontRef idx="minor">
            <a:schemeClr val="tx1"/>
          </a:fontRef>
        </p:style>
      </p:cxnSp>
      <p:cxnSp>
        <p:nvCxnSpPr>
          <p:cNvPr id="8" name="Straight Connector 37"/>
          <p:cNvCxnSpPr>
            <a:stCxn id="4" idx="6"/>
            <a:endCxn id="5" idx="1"/>
          </p:cNvCxnSpPr>
          <p:nvPr/>
        </p:nvCxnSpPr>
        <p:spPr>
          <a:xfrm flipV="1">
            <a:off x="4191000" y="1942568"/>
            <a:ext cx="762000" cy="182893"/>
          </a:xfrm>
          <a:prstGeom prst="line">
            <a:avLst/>
          </a:prstGeom>
          <a:ln>
            <a:headEnd type="none" w="med" len="med"/>
            <a:tailEnd type="triangle" w="med" len="med"/>
          </a:ln>
        </p:spPr>
        <p:style>
          <a:lnRef idx="2">
            <a:schemeClr val="accent5"/>
          </a:lnRef>
          <a:fillRef idx="0">
            <a:schemeClr val="accent5"/>
          </a:fillRef>
          <a:effectRef idx="1">
            <a:schemeClr val="accent5"/>
          </a:effectRef>
          <a:fontRef idx="minor">
            <a:schemeClr val="tx1"/>
          </a:fontRef>
        </p:style>
      </p:cxnSp>
      <p:cxnSp>
        <p:nvCxnSpPr>
          <p:cNvPr id="9" name="Straight Connector 38"/>
          <p:cNvCxnSpPr>
            <a:stCxn id="4" idx="6"/>
            <a:endCxn id="6" idx="1"/>
          </p:cNvCxnSpPr>
          <p:nvPr/>
        </p:nvCxnSpPr>
        <p:spPr>
          <a:xfrm>
            <a:off x="4191000" y="2125460"/>
            <a:ext cx="762000" cy="58408"/>
          </a:xfrm>
          <a:prstGeom prst="line">
            <a:avLst/>
          </a:prstGeom>
          <a:ln>
            <a:headEnd type="none" w="med" len="med"/>
            <a:tailEnd type="triangle" w="med" len="med"/>
          </a:ln>
        </p:spPr>
        <p:style>
          <a:lnRef idx="2">
            <a:schemeClr val="accent5"/>
          </a:lnRef>
          <a:fillRef idx="0">
            <a:schemeClr val="accent5"/>
          </a:fillRef>
          <a:effectRef idx="1">
            <a:schemeClr val="accent5"/>
          </a:effectRef>
          <a:fontRef idx="minor">
            <a:schemeClr val="tx1"/>
          </a:fontRef>
        </p:style>
      </p:cxnSp>
      <p:sp>
        <p:nvSpPr>
          <p:cNvPr id="10" name="Rounded Rectangle 39"/>
          <p:cNvSpPr/>
          <p:nvPr/>
        </p:nvSpPr>
        <p:spPr>
          <a:xfrm>
            <a:off x="7467600" y="1543776"/>
            <a:ext cx="1390680" cy="1752600"/>
          </a:xfrm>
          <a:prstGeom prst="roundRect">
            <a:avLst/>
          </a:prstGeom>
          <a:ln/>
        </p:spPr>
        <p:style>
          <a:lnRef idx="0">
            <a:schemeClr val="accent2"/>
          </a:lnRef>
          <a:fillRef idx="3">
            <a:schemeClr val="accent2"/>
          </a:fillRef>
          <a:effectRef idx="3">
            <a:schemeClr val="accent2"/>
          </a:effectRef>
          <a:fontRef idx="minor">
            <a:schemeClr val="lt1"/>
          </a:fontRef>
        </p:style>
        <p:txBody>
          <a:bodyPr lIns="91436" tIns="45718" rIns="91436" bIns="45718" rtlCol="0" anchor="ctr"/>
          <a:lstStyle/>
          <a:p>
            <a:pPr algn="ctr"/>
            <a:r>
              <a:rPr lang="zh-TW" altLang="en-US" sz="2000" dirty="0" smtClean="0">
                <a:solidFill>
                  <a:schemeClr val="tx1"/>
                </a:solidFill>
                <a:effectLst>
                  <a:outerShdw blurRad="38100" dist="38100" dir="2700000" algn="tl">
                    <a:srgbClr val="000000">
                      <a:alpha val="43137"/>
                    </a:srgbClr>
                  </a:outerShdw>
                </a:effectLst>
                <a:ea typeface="微軟正黑體" pitchFamily="34" charset="-120"/>
              </a:rPr>
              <a:t>檔案系統</a:t>
            </a:r>
            <a:endParaRPr lang="en-US" sz="2000" dirty="0">
              <a:solidFill>
                <a:schemeClr val="tx1"/>
              </a:solidFill>
              <a:effectLst>
                <a:outerShdw blurRad="38100" dist="38100" dir="2700000" algn="tl">
                  <a:srgbClr val="000000">
                    <a:alpha val="43137"/>
                  </a:srgbClr>
                </a:outerShdw>
              </a:effectLst>
              <a:ea typeface="微軟正黑體" pitchFamily="34" charset="-120"/>
            </a:endParaRPr>
          </a:p>
        </p:txBody>
      </p:sp>
      <p:cxnSp>
        <p:nvCxnSpPr>
          <p:cNvPr id="11" name="Straight Connector 40"/>
          <p:cNvCxnSpPr/>
          <p:nvPr/>
        </p:nvCxnSpPr>
        <p:spPr>
          <a:xfrm flipV="1">
            <a:off x="6858000" y="1707948"/>
            <a:ext cx="609600" cy="13628"/>
          </a:xfrm>
          <a:prstGeom prst="line">
            <a:avLst/>
          </a:prstGeom>
          <a:ln>
            <a:headEnd type="none" w="med" len="med"/>
            <a:tailEnd type="triangle" w="med" len="med"/>
          </a:ln>
        </p:spPr>
        <p:style>
          <a:lnRef idx="2">
            <a:schemeClr val="accent5"/>
          </a:lnRef>
          <a:fillRef idx="0">
            <a:schemeClr val="accent5"/>
          </a:fillRef>
          <a:effectRef idx="1">
            <a:schemeClr val="accent5"/>
          </a:effectRef>
          <a:fontRef idx="minor">
            <a:schemeClr val="tx1"/>
          </a:fontRef>
        </p:style>
      </p:cxnSp>
      <p:cxnSp>
        <p:nvCxnSpPr>
          <p:cNvPr id="12" name="Straight Arrow Connector 41"/>
          <p:cNvCxnSpPr>
            <a:endCxn id="4" idx="4"/>
          </p:cNvCxnSpPr>
          <p:nvPr/>
        </p:nvCxnSpPr>
        <p:spPr>
          <a:xfrm rot="5400000" flipH="1" flipV="1">
            <a:off x="2038350" y="2182610"/>
            <a:ext cx="914400" cy="1638300"/>
          </a:xfrm>
          <a:prstGeom prst="straightConnector1">
            <a:avLst/>
          </a:prstGeom>
          <a:ln>
            <a:headEnd type="none" w="med" len="med"/>
            <a:tailEnd type="triangle" w="med" len="med"/>
          </a:ln>
        </p:spPr>
        <p:style>
          <a:lnRef idx="2">
            <a:schemeClr val="accent5"/>
          </a:lnRef>
          <a:fillRef idx="0">
            <a:schemeClr val="accent5"/>
          </a:fillRef>
          <a:effectRef idx="1">
            <a:schemeClr val="accent5"/>
          </a:effectRef>
          <a:fontRef idx="minor">
            <a:schemeClr val="tx1"/>
          </a:fontRef>
        </p:style>
      </p:cxnSp>
      <p:cxnSp>
        <p:nvCxnSpPr>
          <p:cNvPr id="13" name="Straight Arrow Connector 42"/>
          <p:cNvCxnSpPr>
            <a:endCxn id="4" idx="4"/>
          </p:cNvCxnSpPr>
          <p:nvPr/>
        </p:nvCxnSpPr>
        <p:spPr>
          <a:xfrm rot="16200000" flipV="1">
            <a:off x="3829050" y="2030210"/>
            <a:ext cx="990600" cy="2019300"/>
          </a:xfrm>
          <a:prstGeom prst="straightConnector1">
            <a:avLst/>
          </a:prstGeom>
          <a:ln>
            <a:headEnd type="none" w="med" len="med"/>
            <a:tailEnd type="triangle" w="med" len="med"/>
          </a:ln>
        </p:spPr>
        <p:style>
          <a:lnRef idx="2">
            <a:schemeClr val="accent5"/>
          </a:lnRef>
          <a:fillRef idx="0">
            <a:schemeClr val="accent5"/>
          </a:fillRef>
          <a:effectRef idx="1">
            <a:schemeClr val="accent5"/>
          </a:effectRef>
          <a:fontRef idx="minor">
            <a:schemeClr val="tx1"/>
          </a:fontRef>
        </p:style>
      </p:cxnSp>
      <p:sp>
        <p:nvSpPr>
          <p:cNvPr id="14" name="TextBox 43"/>
          <p:cNvSpPr txBox="1"/>
          <p:nvPr/>
        </p:nvSpPr>
        <p:spPr>
          <a:xfrm>
            <a:off x="152400" y="2544560"/>
            <a:ext cx="2590800" cy="584771"/>
          </a:xfrm>
          <a:prstGeom prst="rect">
            <a:avLst/>
          </a:prstGeom>
          <a:noFill/>
        </p:spPr>
        <p:txBody>
          <a:bodyPr wrap="square" lIns="91436" tIns="45718" rIns="91436" bIns="45718" rtlCol="0">
            <a:spAutoFit/>
          </a:bodyPr>
          <a:lstStyle/>
          <a:p>
            <a:r>
              <a:rPr lang="zh-TW" altLang="en-US" sz="1600" dirty="0" smtClean="0">
                <a:solidFill>
                  <a:schemeClr val="bg1"/>
                </a:solidFill>
                <a:effectLst>
                  <a:outerShdw blurRad="38100" dist="38100" dir="2700000" algn="tl">
                    <a:srgbClr val="000000">
                      <a:alpha val="43137"/>
                    </a:srgbClr>
                  </a:outerShdw>
                </a:effectLst>
                <a:latin typeface="Segoe" pitchFamily="34" charset="0"/>
                <a:ea typeface="微軟正黑體" pitchFamily="34" charset="-120"/>
              </a:rPr>
              <a:t>每個稽核物件</a:t>
            </a:r>
          </a:p>
          <a:p>
            <a:r>
              <a:rPr lang="zh-TW" altLang="en-US" sz="1600" dirty="0" smtClean="0">
                <a:solidFill>
                  <a:schemeClr val="bg1"/>
                </a:solidFill>
                <a:effectLst>
                  <a:outerShdw blurRad="38100" dist="38100" dir="2700000" algn="tl">
                    <a:srgbClr val="000000">
                      <a:alpha val="43137"/>
                    </a:srgbClr>
                  </a:outerShdw>
                </a:effectLst>
                <a:latin typeface="Segoe" pitchFamily="34" charset="0"/>
                <a:ea typeface="微軟正黑體" pitchFamily="34" charset="-120"/>
              </a:rPr>
              <a:t>伺服器稽核規格</a:t>
            </a:r>
            <a:endParaRPr lang="en-US" sz="1600" dirty="0">
              <a:solidFill>
                <a:schemeClr val="bg1"/>
              </a:solidFill>
              <a:effectLst>
                <a:outerShdw blurRad="38100" dist="38100" dir="2700000" algn="tl">
                  <a:srgbClr val="000000">
                    <a:alpha val="43137"/>
                  </a:srgbClr>
                </a:outerShdw>
              </a:effectLst>
              <a:latin typeface="Segoe" pitchFamily="34" charset="0"/>
              <a:ea typeface="微軟正黑體" pitchFamily="34" charset="-120"/>
            </a:endParaRPr>
          </a:p>
        </p:txBody>
      </p:sp>
      <p:sp>
        <p:nvSpPr>
          <p:cNvPr id="15" name="TextBox 44"/>
          <p:cNvSpPr txBox="1"/>
          <p:nvPr/>
        </p:nvSpPr>
        <p:spPr>
          <a:xfrm>
            <a:off x="4583575" y="2445211"/>
            <a:ext cx="2590800" cy="830993"/>
          </a:xfrm>
          <a:prstGeom prst="rect">
            <a:avLst/>
          </a:prstGeom>
          <a:noFill/>
        </p:spPr>
        <p:txBody>
          <a:bodyPr wrap="square" lIns="91436" tIns="45718" rIns="91436" bIns="45718" rtlCol="0">
            <a:spAutoFit/>
          </a:bodyPr>
          <a:lstStyle/>
          <a:p>
            <a:r>
              <a:rPr lang="zh-TW" altLang="en-US" sz="1600" dirty="0" smtClean="0">
                <a:solidFill>
                  <a:schemeClr val="bg1"/>
                </a:solidFill>
                <a:effectLst>
                  <a:outerShdw blurRad="38100" dist="38100" dir="2700000" algn="tl">
                    <a:srgbClr val="000000">
                      <a:alpha val="43137"/>
                    </a:srgbClr>
                  </a:outerShdw>
                </a:effectLst>
                <a:latin typeface="Segoe" pitchFamily="34" charset="0"/>
                <a:ea typeface="微軟正黑體" pitchFamily="34" charset="-120"/>
              </a:rPr>
              <a:t>每個資料庫</a:t>
            </a:r>
          </a:p>
          <a:p>
            <a:r>
              <a:rPr lang="zh-TW" altLang="en-US" sz="1600" dirty="0" smtClean="0">
                <a:solidFill>
                  <a:schemeClr val="bg1"/>
                </a:solidFill>
                <a:effectLst>
                  <a:outerShdw blurRad="38100" dist="38100" dir="2700000" algn="tl">
                    <a:srgbClr val="000000">
                      <a:alpha val="43137"/>
                    </a:srgbClr>
                  </a:outerShdw>
                </a:effectLst>
                <a:latin typeface="Segoe" pitchFamily="34" charset="0"/>
                <a:ea typeface="微軟正黑體" pitchFamily="34" charset="-120"/>
              </a:rPr>
              <a:t>每個稽核物件</a:t>
            </a:r>
          </a:p>
          <a:p>
            <a:r>
              <a:rPr lang="zh-TW" altLang="en-US" sz="1600" dirty="0" smtClean="0">
                <a:solidFill>
                  <a:schemeClr val="bg1"/>
                </a:solidFill>
                <a:effectLst>
                  <a:outerShdw blurRad="38100" dist="38100" dir="2700000" algn="tl">
                    <a:srgbClr val="000000">
                      <a:alpha val="43137"/>
                    </a:srgbClr>
                  </a:outerShdw>
                </a:effectLst>
                <a:latin typeface="Segoe" pitchFamily="34" charset="0"/>
                <a:ea typeface="微軟正黑體" pitchFamily="34" charset="-120"/>
              </a:rPr>
              <a:t>資料庫稽核規格</a:t>
            </a:r>
            <a:endParaRPr lang="zh-TW" altLang="en-US" sz="1600" dirty="0">
              <a:solidFill>
                <a:schemeClr val="bg1"/>
              </a:solidFill>
              <a:effectLst>
                <a:outerShdw blurRad="38100" dist="38100" dir="2700000" algn="tl">
                  <a:srgbClr val="000000">
                    <a:alpha val="43137"/>
                  </a:srgbClr>
                </a:outerShdw>
              </a:effectLst>
              <a:latin typeface="Segoe" pitchFamily="34" charset="0"/>
              <a:ea typeface="微軟正黑體" pitchFamily="34" charset="-120"/>
            </a:endParaRPr>
          </a:p>
        </p:txBody>
      </p:sp>
      <p:sp>
        <p:nvSpPr>
          <p:cNvPr id="16" name="Oval 47"/>
          <p:cNvSpPr/>
          <p:nvPr/>
        </p:nvSpPr>
        <p:spPr>
          <a:xfrm>
            <a:off x="685800" y="3474176"/>
            <a:ext cx="2133600" cy="914400"/>
          </a:xfrm>
          <a:prstGeom prst="ellipse">
            <a:avLst/>
          </a:prstGeom>
          <a:ln/>
        </p:spPr>
        <p:style>
          <a:lnRef idx="0">
            <a:schemeClr val="accent1"/>
          </a:lnRef>
          <a:fillRef idx="3">
            <a:schemeClr val="accent1"/>
          </a:fillRef>
          <a:effectRef idx="3">
            <a:schemeClr val="accent1"/>
          </a:effectRef>
          <a:fontRef idx="minor">
            <a:schemeClr val="lt1"/>
          </a:fontRef>
        </p:style>
        <p:txBody>
          <a:bodyPr lIns="91436" tIns="45718" rIns="91436" bIns="45718" rtlCol="0" anchor="ctr"/>
          <a:lstStyle/>
          <a:p>
            <a:pPr algn="ctr"/>
            <a:r>
              <a:rPr lang="zh-TW" altLang="en-US" sz="2000" dirty="0" smtClean="0">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rPr>
              <a:t>伺服器稽核規格</a:t>
            </a:r>
            <a:endParaRPr lang="en-US" sz="2000" dirty="0">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endParaRPr>
          </a:p>
        </p:txBody>
      </p:sp>
      <p:sp>
        <p:nvSpPr>
          <p:cNvPr id="17" name="Rectangle 48"/>
          <p:cNvSpPr/>
          <p:nvPr/>
        </p:nvSpPr>
        <p:spPr>
          <a:xfrm>
            <a:off x="2057400" y="4655276"/>
            <a:ext cx="1447800" cy="152400"/>
          </a:xfrm>
          <a:prstGeom prst="rect">
            <a:avLst/>
          </a:prstGeom>
        </p:spPr>
        <p:style>
          <a:lnRef idx="1">
            <a:schemeClr val="accent1"/>
          </a:lnRef>
          <a:fillRef idx="3">
            <a:schemeClr val="accent1"/>
          </a:fillRef>
          <a:effectRef idx="2">
            <a:schemeClr val="accent1"/>
          </a:effectRef>
          <a:fontRef idx="minor">
            <a:schemeClr val="lt1"/>
          </a:fontRef>
        </p:style>
        <p:txBody>
          <a:bodyPr lIns="91436" tIns="45718" rIns="91436" bIns="45718" rtlCol="0" anchor="ctr"/>
          <a:lstStyle/>
          <a:p>
            <a:pPr algn="ctr"/>
            <a:r>
              <a:rPr lang="zh-TW" altLang="en-US" sz="1200" dirty="0" smtClean="0">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rPr>
              <a:t>伺服器稽核動作</a:t>
            </a:r>
            <a:endParaRPr lang="en-US" sz="1200" dirty="0">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endParaRPr>
          </a:p>
        </p:txBody>
      </p:sp>
      <p:sp>
        <p:nvSpPr>
          <p:cNvPr id="18" name="Rectangle 49"/>
          <p:cNvSpPr/>
          <p:nvPr/>
        </p:nvSpPr>
        <p:spPr>
          <a:xfrm>
            <a:off x="2209800" y="4807676"/>
            <a:ext cx="1447800" cy="152400"/>
          </a:xfrm>
          <a:prstGeom prst="rect">
            <a:avLst/>
          </a:prstGeom>
        </p:spPr>
        <p:style>
          <a:lnRef idx="1">
            <a:schemeClr val="accent1"/>
          </a:lnRef>
          <a:fillRef idx="3">
            <a:schemeClr val="accent1"/>
          </a:fillRef>
          <a:effectRef idx="2">
            <a:schemeClr val="accent1"/>
          </a:effectRef>
          <a:fontRef idx="minor">
            <a:schemeClr val="lt1"/>
          </a:fontRef>
        </p:style>
        <p:txBody>
          <a:bodyPr lIns="91436" tIns="45718" rIns="91436" bIns="45718" rtlCol="0" anchor="ctr"/>
          <a:lstStyle/>
          <a:p>
            <a:pPr algn="ctr"/>
            <a:r>
              <a:rPr lang="zh-TW" altLang="en-US" sz="1200" dirty="0" smtClean="0">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rPr>
              <a:t>伺服器稽核動作</a:t>
            </a:r>
            <a:endParaRPr lang="en-US" altLang="en-US" sz="1200" dirty="0">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endParaRPr>
          </a:p>
        </p:txBody>
      </p:sp>
      <p:sp>
        <p:nvSpPr>
          <p:cNvPr id="19" name="Rectangle 50"/>
          <p:cNvSpPr/>
          <p:nvPr/>
        </p:nvSpPr>
        <p:spPr>
          <a:xfrm>
            <a:off x="2362200" y="4960076"/>
            <a:ext cx="1447800" cy="152400"/>
          </a:xfrm>
          <a:prstGeom prst="rect">
            <a:avLst/>
          </a:prstGeom>
        </p:spPr>
        <p:style>
          <a:lnRef idx="1">
            <a:schemeClr val="accent1"/>
          </a:lnRef>
          <a:fillRef idx="3">
            <a:schemeClr val="accent1"/>
          </a:fillRef>
          <a:effectRef idx="2">
            <a:schemeClr val="accent1"/>
          </a:effectRef>
          <a:fontRef idx="minor">
            <a:schemeClr val="lt1"/>
          </a:fontRef>
        </p:style>
        <p:txBody>
          <a:bodyPr lIns="91436" tIns="45718" rIns="91436" bIns="45718" rtlCol="0" anchor="ctr"/>
          <a:lstStyle/>
          <a:p>
            <a:pPr algn="ctr"/>
            <a:r>
              <a:rPr lang="zh-TW" altLang="en-US" sz="1200" dirty="0" smtClean="0">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rPr>
              <a:t>伺服器稽核動作</a:t>
            </a:r>
            <a:endParaRPr lang="en-US" altLang="en-US" sz="1200" dirty="0">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endParaRPr>
          </a:p>
        </p:txBody>
      </p:sp>
      <p:sp>
        <p:nvSpPr>
          <p:cNvPr id="20" name="Rectangle 51"/>
          <p:cNvSpPr/>
          <p:nvPr/>
        </p:nvSpPr>
        <p:spPr>
          <a:xfrm>
            <a:off x="2514600" y="5112476"/>
            <a:ext cx="1447800" cy="152400"/>
          </a:xfrm>
          <a:prstGeom prst="rect">
            <a:avLst/>
          </a:prstGeom>
        </p:spPr>
        <p:style>
          <a:lnRef idx="1">
            <a:schemeClr val="accent1"/>
          </a:lnRef>
          <a:fillRef idx="3">
            <a:schemeClr val="accent1"/>
          </a:fillRef>
          <a:effectRef idx="2">
            <a:schemeClr val="accent1"/>
          </a:effectRef>
          <a:fontRef idx="minor">
            <a:schemeClr val="lt1"/>
          </a:fontRef>
        </p:style>
        <p:txBody>
          <a:bodyPr lIns="91436" tIns="45718" rIns="91436" bIns="45718" rtlCol="0" anchor="ctr"/>
          <a:lstStyle/>
          <a:p>
            <a:pPr algn="ctr"/>
            <a:r>
              <a:rPr lang="zh-TW" altLang="en-US" sz="1200" dirty="0" smtClean="0">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rPr>
              <a:t>伺服器稽核動作</a:t>
            </a:r>
            <a:endParaRPr lang="en-US" altLang="en-US" sz="1200" dirty="0" smtClean="0">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endParaRPr>
          </a:p>
        </p:txBody>
      </p:sp>
      <p:sp>
        <p:nvSpPr>
          <p:cNvPr id="21" name="Rectangle 52"/>
          <p:cNvSpPr/>
          <p:nvPr/>
        </p:nvSpPr>
        <p:spPr>
          <a:xfrm>
            <a:off x="2667000" y="5264876"/>
            <a:ext cx="1447800" cy="152400"/>
          </a:xfrm>
          <a:prstGeom prst="rect">
            <a:avLst/>
          </a:prstGeom>
        </p:spPr>
        <p:style>
          <a:lnRef idx="1">
            <a:schemeClr val="accent1"/>
          </a:lnRef>
          <a:fillRef idx="3">
            <a:schemeClr val="accent1"/>
          </a:fillRef>
          <a:effectRef idx="2">
            <a:schemeClr val="accent1"/>
          </a:effectRef>
          <a:fontRef idx="minor">
            <a:schemeClr val="lt1"/>
          </a:fontRef>
        </p:style>
        <p:txBody>
          <a:bodyPr lIns="91436" tIns="45718" rIns="91436" bIns="45718" rtlCol="0" anchor="ctr"/>
          <a:lstStyle/>
          <a:p>
            <a:pPr algn="ctr"/>
            <a:r>
              <a:rPr lang="zh-TW" altLang="en-US" sz="1200" dirty="0" smtClean="0">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rPr>
              <a:t>伺服器稽核動作</a:t>
            </a:r>
            <a:endParaRPr lang="en-US" altLang="en-US" sz="1200" dirty="0">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endParaRPr>
          </a:p>
        </p:txBody>
      </p:sp>
      <p:cxnSp>
        <p:nvCxnSpPr>
          <p:cNvPr id="22" name="Shape 53"/>
          <p:cNvCxnSpPr>
            <a:stCxn id="16" idx="4"/>
            <a:endCxn id="17" idx="1"/>
          </p:cNvCxnSpPr>
          <p:nvPr/>
        </p:nvCxnSpPr>
        <p:spPr>
          <a:xfrm rot="16200000" flipH="1">
            <a:off x="1733550" y="4407626"/>
            <a:ext cx="342900" cy="304800"/>
          </a:xfrm>
          <a:prstGeom prst="bentConnector2">
            <a:avLst/>
          </a:prstGeom>
          <a:ln>
            <a:headEnd type="triangle" w="med" len="med"/>
            <a:tailEnd type="none" w="med" len="med"/>
          </a:ln>
        </p:spPr>
        <p:style>
          <a:lnRef idx="2">
            <a:schemeClr val="accent5"/>
          </a:lnRef>
          <a:fillRef idx="0">
            <a:schemeClr val="accent5"/>
          </a:fillRef>
          <a:effectRef idx="1">
            <a:schemeClr val="accent5"/>
          </a:effectRef>
          <a:fontRef idx="minor">
            <a:schemeClr val="tx1"/>
          </a:fontRef>
        </p:style>
      </p:cxnSp>
      <p:sp>
        <p:nvSpPr>
          <p:cNvPr id="23" name="Oval 54"/>
          <p:cNvSpPr/>
          <p:nvPr/>
        </p:nvSpPr>
        <p:spPr>
          <a:xfrm>
            <a:off x="4267200" y="3550376"/>
            <a:ext cx="2133600" cy="914400"/>
          </a:xfrm>
          <a:prstGeom prst="ellipse">
            <a:avLst/>
          </a:prstGeom>
          <a:ln/>
        </p:spPr>
        <p:style>
          <a:lnRef idx="0">
            <a:schemeClr val="accent4"/>
          </a:lnRef>
          <a:fillRef idx="3">
            <a:schemeClr val="accent4"/>
          </a:fillRef>
          <a:effectRef idx="3">
            <a:schemeClr val="accent4"/>
          </a:effectRef>
          <a:fontRef idx="minor">
            <a:schemeClr val="lt1"/>
          </a:fontRef>
        </p:style>
        <p:txBody>
          <a:bodyPr lIns="91436" tIns="45718" rIns="91436" bIns="45718" rtlCol="0" anchor="ctr"/>
          <a:lstStyle/>
          <a:p>
            <a:pPr algn="ctr"/>
            <a:r>
              <a:rPr lang="en-US" sz="1000" b="1" dirty="0"/>
              <a:t>Database Audit Components</a:t>
            </a:r>
          </a:p>
        </p:txBody>
      </p:sp>
      <p:sp>
        <p:nvSpPr>
          <p:cNvPr id="24" name="Oval 55"/>
          <p:cNvSpPr/>
          <p:nvPr/>
        </p:nvSpPr>
        <p:spPr>
          <a:xfrm>
            <a:off x="4419600" y="3702776"/>
            <a:ext cx="2133600" cy="914400"/>
          </a:xfrm>
          <a:prstGeom prst="ellipse">
            <a:avLst/>
          </a:prstGeom>
          <a:ln/>
        </p:spPr>
        <p:style>
          <a:lnRef idx="0">
            <a:schemeClr val="accent4"/>
          </a:lnRef>
          <a:fillRef idx="3">
            <a:schemeClr val="accent4"/>
          </a:fillRef>
          <a:effectRef idx="3">
            <a:schemeClr val="accent4"/>
          </a:effectRef>
          <a:fontRef idx="minor">
            <a:schemeClr val="lt1"/>
          </a:fontRef>
        </p:style>
        <p:txBody>
          <a:bodyPr lIns="91436" tIns="45718" rIns="91436" bIns="45718" rtlCol="0" anchor="ctr"/>
          <a:lstStyle/>
          <a:p>
            <a:pPr algn="ctr"/>
            <a:r>
              <a:rPr lang="en-US" sz="1000"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Database Audit Components</a:t>
            </a:r>
          </a:p>
        </p:txBody>
      </p:sp>
      <p:sp>
        <p:nvSpPr>
          <p:cNvPr id="25" name="Oval 56"/>
          <p:cNvSpPr/>
          <p:nvPr/>
        </p:nvSpPr>
        <p:spPr>
          <a:xfrm>
            <a:off x="4572000" y="3855176"/>
            <a:ext cx="2133600" cy="914400"/>
          </a:xfrm>
          <a:prstGeom prst="ellipse">
            <a:avLst/>
          </a:prstGeom>
          <a:ln/>
        </p:spPr>
        <p:style>
          <a:lnRef idx="0">
            <a:schemeClr val="accent4"/>
          </a:lnRef>
          <a:fillRef idx="3">
            <a:schemeClr val="accent4"/>
          </a:fillRef>
          <a:effectRef idx="3">
            <a:schemeClr val="accent4"/>
          </a:effectRef>
          <a:fontRef idx="minor">
            <a:schemeClr val="lt1"/>
          </a:fontRef>
        </p:style>
        <p:txBody>
          <a:bodyPr lIns="91436" tIns="45718" rIns="91436" bIns="45718" rtlCol="0" anchor="ctr"/>
          <a:lstStyle/>
          <a:p>
            <a:pPr algn="ctr"/>
            <a:r>
              <a:rPr lang="en-US" sz="1000"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Database Audit Components</a:t>
            </a:r>
          </a:p>
        </p:txBody>
      </p:sp>
      <p:sp>
        <p:nvSpPr>
          <p:cNvPr id="26" name="Oval 57"/>
          <p:cNvSpPr/>
          <p:nvPr/>
        </p:nvSpPr>
        <p:spPr>
          <a:xfrm>
            <a:off x="4724400" y="4007576"/>
            <a:ext cx="2133600" cy="914400"/>
          </a:xfrm>
          <a:prstGeom prst="ellipse">
            <a:avLst/>
          </a:prstGeom>
          <a:ln/>
        </p:spPr>
        <p:style>
          <a:lnRef idx="0">
            <a:schemeClr val="accent4"/>
          </a:lnRef>
          <a:fillRef idx="3">
            <a:schemeClr val="accent4"/>
          </a:fillRef>
          <a:effectRef idx="3">
            <a:schemeClr val="accent4"/>
          </a:effectRef>
          <a:fontRef idx="minor">
            <a:schemeClr val="lt1"/>
          </a:fontRef>
        </p:style>
        <p:txBody>
          <a:bodyPr lIns="91436" tIns="45718" rIns="91436" bIns="45718" rtlCol="0" anchor="ctr"/>
          <a:lstStyle/>
          <a:p>
            <a:pPr algn="ctr"/>
            <a:r>
              <a:rPr lang="zh-TW" altLang="en-US" sz="2000" dirty="0" smtClean="0">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rPr>
              <a:t>資料庫稽核規格</a:t>
            </a:r>
            <a:endParaRPr lang="en-US" sz="2000" dirty="0">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endParaRPr>
          </a:p>
        </p:txBody>
      </p:sp>
      <p:sp>
        <p:nvSpPr>
          <p:cNvPr id="27" name="Rectangle 58"/>
          <p:cNvSpPr/>
          <p:nvPr/>
        </p:nvSpPr>
        <p:spPr>
          <a:xfrm>
            <a:off x="6172200" y="5112476"/>
            <a:ext cx="1752600" cy="228600"/>
          </a:xfrm>
          <a:prstGeom prst="rect">
            <a:avLst/>
          </a:prstGeom>
        </p:spPr>
        <p:style>
          <a:lnRef idx="0">
            <a:schemeClr val="accent4"/>
          </a:lnRef>
          <a:fillRef idx="3">
            <a:schemeClr val="accent4"/>
          </a:fillRef>
          <a:effectRef idx="3">
            <a:schemeClr val="accent4"/>
          </a:effectRef>
          <a:fontRef idx="minor">
            <a:schemeClr val="lt1"/>
          </a:fontRef>
        </p:style>
        <p:txBody>
          <a:bodyPr lIns="91436" tIns="45718" rIns="91436" bIns="45718" rtlCol="0" anchor="ctr"/>
          <a:lstStyle/>
          <a:p>
            <a:pPr algn="ctr"/>
            <a:r>
              <a:rPr lang="zh-TW" altLang="en-US" sz="1200" dirty="0" smtClean="0">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rPr>
              <a:t>資料庫稽核動作</a:t>
            </a:r>
            <a:endParaRPr lang="en-US" sz="1200" dirty="0">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endParaRPr>
          </a:p>
        </p:txBody>
      </p:sp>
      <p:sp>
        <p:nvSpPr>
          <p:cNvPr id="28" name="Rectangle 59"/>
          <p:cNvSpPr/>
          <p:nvPr/>
        </p:nvSpPr>
        <p:spPr>
          <a:xfrm>
            <a:off x="6324600" y="5264876"/>
            <a:ext cx="1752600" cy="228600"/>
          </a:xfrm>
          <a:prstGeom prst="rect">
            <a:avLst/>
          </a:prstGeom>
        </p:spPr>
        <p:style>
          <a:lnRef idx="0">
            <a:schemeClr val="accent4"/>
          </a:lnRef>
          <a:fillRef idx="3">
            <a:schemeClr val="accent4"/>
          </a:fillRef>
          <a:effectRef idx="3">
            <a:schemeClr val="accent4"/>
          </a:effectRef>
          <a:fontRef idx="minor">
            <a:schemeClr val="lt1"/>
          </a:fontRef>
        </p:style>
        <p:txBody>
          <a:bodyPr lIns="91436" tIns="45718" rIns="91436" bIns="45718" rtlCol="0" anchor="ctr"/>
          <a:lstStyle/>
          <a:p>
            <a:pPr algn="ctr"/>
            <a:r>
              <a:rPr lang="zh-TW" altLang="en-US" sz="1200" dirty="0" smtClean="0">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rPr>
              <a:t>資料庫稽核動作</a:t>
            </a:r>
            <a:endParaRPr lang="en-US" sz="1200" dirty="0">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endParaRPr>
          </a:p>
        </p:txBody>
      </p:sp>
      <p:sp>
        <p:nvSpPr>
          <p:cNvPr id="29" name="Rectangle 60"/>
          <p:cNvSpPr/>
          <p:nvPr/>
        </p:nvSpPr>
        <p:spPr>
          <a:xfrm>
            <a:off x="6477000" y="5417276"/>
            <a:ext cx="1752600" cy="228600"/>
          </a:xfrm>
          <a:prstGeom prst="rect">
            <a:avLst/>
          </a:prstGeom>
        </p:spPr>
        <p:style>
          <a:lnRef idx="0">
            <a:schemeClr val="accent4"/>
          </a:lnRef>
          <a:fillRef idx="3">
            <a:schemeClr val="accent4"/>
          </a:fillRef>
          <a:effectRef idx="3">
            <a:schemeClr val="accent4"/>
          </a:effectRef>
          <a:fontRef idx="minor">
            <a:schemeClr val="lt1"/>
          </a:fontRef>
        </p:style>
        <p:txBody>
          <a:bodyPr lIns="91436" tIns="45718" rIns="91436" bIns="45718" rtlCol="0" anchor="ctr"/>
          <a:lstStyle/>
          <a:p>
            <a:pPr algn="ctr"/>
            <a:r>
              <a:rPr lang="zh-TW" altLang="en-US" sz="1200" dirty="0" smtClean="0">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rPr>
              <a:t>資料庫稽核動作</a:t>
            </a:r>
            <a:endParaRPr lang="en-US" sz="1200" dirty="0">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endParaRPr>
          </a:p>
        </p:txBody>
      </p:sp>
      <p:sp>
        <p:nvSpPr>
          <p:cNvPr id="30" name="Rectangle 61"/>
          <p:cNvSpPr/>
          <p:nvPr/>
        </p:nvSpPr>
        <p:spPr>
          <a:xfrm>
            <a:off x="6629400" y="5569676"/>
            <a:ext cx="1752600" cy="228600"/>
          </a:xfrm>
          <a:prstGeom prst="rect">
            <a:avLst/>
          </a:prstGeom>
        </p:spPr>
        <p:style>
          <a:lnRef idx="0">
            <a:schemeClr val="accent4"/>
          </a:lnRef>
          <a:fillRef idx="3">
            <a:schemeClr val="accent4"/>
          </a:fillRef>
          <a:effectRef idx="3">
            <a:schemeClr val="accent4"/>
          </a:effectRef>
          <a:fontRef idx="minor">
            <a:schemeClr val="lt1"/>
          </a:fontRef>
        </p:style>
        <p:txBody>
          <a:bodyPr lIns="91436" tIns="45718" rIns="91436" bIns="45718" rtlCol="0" anchor="ctr"/>
          <a:lstStyle/>
          <a:p>
            <a:pPr algn="ctr"/>
            <a:r>
              <a:rPr lang="zh-TW" altLang="en-US" sz="1200" dirty="0" smtClean="0">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rPr>
              <a:t>資料庫稽核動作</a:t>
            </a:r>
            <a:endParaRPr lang="en-US" sz="1200" dirty="0">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endParaRPr>
          </a:p>
        </p:txBody>
      </p:sp>
      <p:sp>
        <p:nvSpPr>
          <p:cNvPr id="31" name="Rectangle 62"/>
          <p:cNvSpPr/>
          <p:nvPr/>
        </p:nvSpPr>
        <p:spPr>
          <a:xfrm>
            <a:off x="6781800" y="5722076"/>
            <a:ext cx="1752600" cy="228600"/>
          </a:xfrm>
          <a:prstGeom prst="rect">
            <a:avLst/>
          </a:prstGeom>
        </p:spPr>
        <p:style>
          <a:lnRef idx="0">
            <a:schemeClr val="accent4"/>
          </a:lnRef>
          <a:fillRef idx="3">
            <a:schemeClr val="accent4"/>
          </a:fillRef>
          <a:effectRef idx="3">
            <a:schemeClr val="accent4"/>
          </a:effectRef>
          <a:fontRef idx="minor">
            <a:schemeClr val="lt1"/>
          </a:fontRef>
        </p:style>
        <p:txBody>
          <a:bodyPr lIns="91436" tIns="45718" rIns="91436" bIns="45718" rtlCol="0" anchor="ctr"/>
          <a:lstStyle/>
          <a:p>
            <a:pPr algn="ctr"/>
            <a:r>
              <a:rPr lang="zh-TW" altLang="en-US" sz="1200" dirty="0" smtClean="0">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rPr>
              <a:t>資料庫稽核動作</a:t>
            </a:r>
            <a:endParaRPr lang="en-US" sz="1200" dirty="0">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endParaRPr>
          </a:p>
        </p:txBody>
      </p:sp>
      <p:cxnSp>
        <p:nvCxnSpPr>
          <p:cNvPr id="32" name="Shape 63"/>
          <p:cNvCxnSpPr>
            <a:endCxn id="26" idx="4"/>
          </p:cNvCxnSpPr>
          <p:nvPr/>
        </p:nvCxnSpPr>
        <p:spPr>
          <a:xfrm rot="10800000">
            <a:off x="5791200" y="4921976"/>
            <a:ext cx="381000" cy="342900"/>
          </a:xfrm>
          <a:prstGeom prst="bentConnector2">
            <a:avLst/>
          </a:prstGeom>
          <a:ln>
            <a:headEnd type="none" w="med" len="med"/>
            <a:tailEnd type="triangle" w="med" len="med"/>
          </a:ln>
        </p:spPr>
        <p:style>
          <a:lnRef idx="2">
            <a:schemeClr val="accent5"/>
          </a:lnRef>
          <a:fillRef idx="0">
            <a:schemeClr val="accent5"/>
          </a:fillRef>
          <a:effectRef idx="1">
            <a:schemeClr val="accent5"/>
          </a:effectRef>
          <a:fontRef idx="minor">
            <a:schemeClr val="tx1"/>
          </a:fontRef>
        </p:style>
      </p:cxnSp>
      <p:sp>
        <p:nvSpPr>
          <p:cNvPr id="33" name="Rectangle 64"/>
          <p:cNvSpPr/>
          <p:nvPr/>
        </p:nvSpPr>
        <p:spPr>
          <a:xfrm>
            <a:off x="4953000" y="1645376"/>
            <a:ext cx="1955800" cy="167616"/>
          </a:xfrm>
          <a:prstGeom prst="rect">
            <a:avLst/>
          </a:prstGeom>
          <a:ln/>
        </p:spPr>
        <p:style>
          <a:lnRef idx="0">
            <a:schemeClr val="accent2"/>
          </a:lnRef>
          <a:fillRef idx="3">
            <a:schemeClr val="accent2"/>
          </a:fillRef>
          <a:effectRef idx="3">
            <a:schemeClr val="accent2"/>
          </a:effectRef>
          <a:fontRef idx="minor">
            <a:schemeClr val="lt1"/>
          </a:fontRef>
        </p:style>
        <p:txBody>
          <a:bodyPr lIns="91436" tIns="45718" rIns="91436" bIns="45718" rtlCol="0" anchor="ctr"/>
          <a:lstStyle/>
          <a:p>
            <a:pPr algn="ctr"/>
            <a:r>
              <a:rPr lang="zh-TW" altLang="en-US" sz="1200" dirty="0" smtClean="0">
                <a:effectLst>
                  <a:outerShdw blurRad="38100" dist="38100" dir="2700000" algn="tl">
                    <a:srgbClr val="000000">
                      <a:alpha val="43137"/>
                    </a:srgbClr>
                  </a:outerShdw>
                </a:effectLst>
                <a:latin typeface="微軟正黑體" pitchFamily="34" charset="-120"/>
                <a:ea typeface="微軟正黑體" pitchFamily="34" charset="-120"/>
              </a:rPr>
              <a:t>二進位檔案</a:t>
            </a:r>
            <a:endParaRPr lang="en-US" sz="1200" dirty="0" smtClean="0">
              <a:effectLst>
                <a:outerShdw blurRad="38100" dist="38100" dir="2700000" algn="tl">
                  <a:srgbClr val="000000">
                    <a:alpha val="43137"/>
                  </a:srgbClr>
                </a:outerShdw>
              </a:effectLst>
              <a:latin typeface="微軟正黑體" pitchFamily="34" charset="-120"/>
              <a:ea typeface="微軟正黑體" pitchFamily="34" charset="-120"/>
            </a:endParaRP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因應之道</a:t>
            </a:r>
            <a:endParaRPr lang="zh-TW" altLang="en-US" dirty="0"/>
          </a:p>
        </p:txBody>
      </p:sp>
      <p:sp>
        <p:nvSpPr>
          <p:cNvPr id="4" name="內容版面配置區 2"/>
          <p:cNvSpPr>
            <a:spLocks noGrp="1"/>
          </p:cNvSpPr>
          <p:nvPr>
            <p:ph idx="1"/>
          </p:nvPr>
        </p:nvSpPr>
        <p:spPr>
          <a:xfrm>
            <a:off x="0" y="1143001"/>
            <a:ext cx="3021980" cy="2146610"/>
          </a:xfrm>
        </p:spPr>
        <p:txBody>
          <a:bodyPr>
            <a:normAutofit fontScale="92500" lnSpcReduction="20000"/>
          </a:bodyPr>
          <a:lstStyle/>
          <a:p>
            <a:pPr>
              <a:buFont typeface="Wingdings" pitchFamily="2" charset="2"/>
              <a:buChar char="l"/>
            </a:pPr>
            <a:r>
              <a:rPr lang="zh-TW" altLang="en-US" dirty="0" smtClean="0">
                <a:effectLst>
                  <a:outerShdw blurRad="38100" dist="38100" dir="2700000" algn="tl">
                    <a:srgbClr val="000000">
                      <a:alpha val="43137"/>
                    </a:srgbClr>
                  </a:outerShdw>
                </a:effectLst>
              </a:rPr>
              <a:t>制定原則進行管理</a:t>
            </a:r>
          </a:p>
          <a:p>
            <a:pPr>
              <a:buFont typeface="Wingdings" pitchFamily="2" charset="2"/>
              <a:buChar char="l"/>
            </a:pPr>
            <a:r>
              <a:rPr lang="zh-TW" altLang="en-US" dirty="0" smtClean="0">
                <a:effectLst>
                  <a:outerShdw blurRad="38100" dist="38100" dir="2700000" algn="tl">
                    <a:srgbClr val="000000">
                      <a:alpha val="43137"/>
                    </a:srgbClr>
                  </a:outerShdw>
                </a:effectLst>
              </a:rPr>
              <a:t>深入監控系統營運狀況</a:t>
            </a:r>
          </a:p>
          <a:p>
            <a:pPr>
              <a:buFont typeface="Wingdings" pitchFamily="2" charset="2"/>
              <a:buChar char="l"/>
            </a:pPr>
            <a:r>
              <a:rPr lang="zh-TW" altLang="en-US" dirty="0" smtClean="0">
                <a:effectLst>
                  <a:outerShdw blurRad="38100" dist="38100" dir="2700000" algn="tl">
                    <a:srgbClr val="000000">
                      <a:alpha val="43137"/>
                    </a:srgbClr>
                  </a:outerShdw>
                </a:effectLst>
              </a:rPr>
              <a:t>含括全企業進行管理</a:t>
            </a:r>
            <a:endParaRPr lang="zh-TW" altLang="en-US" dirty="0">
              <a:effectLst>
                <a:outerShdw blurRad="38100" dist="38100" dir="2700000" algn="tl">
                  <a:srgbClr val="000000">
                    <a:alpha val="43137"/>
                  </a:srgbClr>
                </a:outerShdw>
              </a:effectLst>
            </a:endParaRPr>
          </a:p>
        </p:txBody>
      </p:sp>
      <p:grpSp>
        <p:nvGrpSpPr>
          <p:cNvPr id="5" name="Group 22"/>
          <p:cNvGrpSpPr>
            <a:grpSpLocks/>
          </p:cNvGrpSpPr>
          <p:nvPr/>
        </p:nvGrpSpPr>
        <p:grpSpPr bwMode="auto">
          <a:xfrm>
            <a:off x="7537450" y="231775"/>
            <a:ext cx="1219200" cy="1295400"/>
            <a:chOff x="1600200" y="1606130"/>
            <a:chExt cx="645459" cy="742406"/>
          </a:xfrm>
        </p:grpSpPr>
        <p:pic>
          <p:nvPicPr>
            <p:cNvPr id="6" name="Picture 2" descr="C:\Work\Katmai Marketing\PAG_icon library\PAG_icon library\Database blue.png"/>
            <p:cNvPicPr>
              <a:picLocks noChangeAspect="1" noChangeArrowheads="1"/>
            </p:cNvPicPr>
            <p:nvPr/>
          </p:nvPicPr>
          <p:blipFill>
            <a:blip r:embed="rId2"/>
            <a:srcRect/>
            <a:stretch>
              <a:fillRect/>
            </a:stretch>
          </p:blipFill>
          <p:spPr bwMode="auto">
            <a:xfrm>
              <a:off x="1736163" y="1734669"/>
              <a:ext cx="509496" cy="613867"/>
            </a:xfrm>
            <a:prstGeom prst="rect">
              <a:avLst/>
            </a:prstGeom>
            <a:noFill/>
            <a:ln w="9525">
              <a:noFill/>
              <a:miter lim="800000"/>
              <a:headEnd/>
              <a:tailEnd/>
            </a:ln>
          </p:spPr>
        </p:pic>
        <p:pic>
          <p:nvPicPr>
            <p:cNvPr id="7" name="Picture 3" descr="C:\Work\Katmai Marketing\PAG_icon library\PAG_icon library\Security Threat Detected.png"/>
            <p:cNvPicPr>
              <a:picLocks noChangeAspect="1" noChangeArrowheads="1"/>
            </p:cNvPicPr>
            <p:nvPr/>
          </p:nvPicPr>
          <p:blipFill>
            <a:blip r:embed="rId3"/>
            <a:srcRect/>
            <a:stretch>
              <a:fillRect/>
            </a:stretch>
          </p:blipFill>
          <p:spPr bwMode="auto">
            <a:xfrm>
              <a:off x="1600200" y="1606130"/>
              <a:ext cx="550582" cy="628881"/>
            </a:xfrm>
            <a:prstGeom prst="rect">
              <a:avLst/>
            </a:prstGeom>
            <a:noFill/>
            <a:ln w="9525">
              <a:noFill/>
              <a:miter lim="800000"/>
              <a:headEnd/>
              <a:tailEnd/>
            </a:ln>
          </p:spPr>
        </p:pic>
      </p:grpSp>
      <p:pic>
        <p:nvPicPr>
          <p:cNvPr id="8" name="Picture 35" descr="crc-inner-blueDk"/>
          <p:cNvPicPr>
            <a:picLocks noChangeAspect="1" noChangeArrowheads="1"/>
          </p:cNvPicPr>
          <p:nvPr/>
        </p:nvPicPr>
        <p:blipFill>
          <a:blip r:embed="rId4">
            <a:lum bright="-12000"/>
          </a:blip>
          <a:srcRect/>
          <a:stretch>
            <a:fillRect/>
          </a:stretch>
        </p:blipFill>
        <p:spPr bwMode="auto">
          <a:xfrm>
            <a:off x="2433782" y="1724864"/>
            <a:ext cx="6445529" cy="4887074"/>
          </a:xfrm>
          <a:prstGeom prst="rect">
            <a:avLst/>
          </a:prstGeom>
          <a:noFill/>
          <a:ln w="9525">
            <a:noFill/>
            <a:miter lim="800000"/>
            <a:headEnd/>
            <a:tailEnd/>
          </a:ln>
        </p:spPr>
      </p:pic>
      <p:grpSp>
        <p:nvGrpSpPr>
          <p:cNvPr id="9" name="Group 76"/>
          <p:cNvGrpSpPr>
            <a:grpSpLocks/>
          </p:cNvGrpSpPr>
          <p:nvPr/>
        </p:nvGrpSpPr>
        <p:grpSpPr bwMode="auto">
          <a:xfrm>
            <a:off x="2871778" y="2409584"/>
            <a:ext cx="1444296" cy="1857615"/>
            <a:chOff x="-1289" y="1950"/>
            <a:chExt cx="933" cy="1200"/>
          </a:xfrm>
        </p:grpSpPr>
        <p:pic>
          <p:nvPicPr>
            <p:cNvPr id="10" name="Picture 36" descr="arrow-rt-blue"/>
            <p:cNvPicPr>
              <a:picLocks noChangeAspect="1" noChangeArrowheads="1"/>
            </p:cNvPicPr>
            <p:nvPr/>
          </p:nvPicPr>
          <p:blipFill>
            <a:blip r:embed="rId5"/>
            <a:srcRect/>
            <a:stretch>
              <a:fillRect/>
            </a:stretch>
          </p:blipFill>
          <p:spPr bwMode="auto">
            <a:xfrm rot="-10784090">
              <a:off x="-1179" y="1950"/>
              <a:ext cx="823" cy="1200"/>
            </a:xfrm>
            <a:prstGeom prst="rect">
              <a:avLst/>
            </a:prstGeom>
            <a:noFill/>
            <a:ln w="9525">
              <a:noFill/>
              <a:miter lim="800000"/>
              <a:headEnd/>
              <a:tailEnd/>
            </a:ln>
          </p:spPr>
        </p:pic>
        <p:sp>
          <p:nvSpPr>
            <p:cNvPr id="11" name="Text Box 24"/>
            <p:cNvSpPr txBox="1">
              <a:spLocks noChangeArrowheads="1"/>
            </p:cNvSpPr>
            <p:nvPr/>
          </p:nvSpPr>
          <p:spPr bwMode="auto">
            <a:xfrm>
              <a:off x="-1289" y="2638"/>
              <a:ext cx="418" cy="239"/>
            </a:xfrm>
            <a:prstGeom prst="rect">
              <a:avLst/>
            </a:prstGeom>
            <a:noFill/>
            <a:ln w="9525">
              <a:noFill/>
              <a:miter lim="800000"/>
              <a:headEnd/>
              <a:tailEnd/>
            </a:ln>
            <a:effectLst/>
          </p:spPr>
          <p:txBody>
            <a:bodyPr wrap="none">
              <a:spAutoFit/>
            </a:bodyPr>
            <a:lstStyle/>
            <a:p>
              <a:pPr fontAlgn="auto">
                <a:spcBef>
                  <a:spcPts val="0"/>
                </a:spcBef>
                <a:spcAft>
                  <a:spcPts val="0"/>
                </a:spcAft>
                <a:defRPr/>
              </a:pPr>
              <a:r>
                <a:rPr lang="zh-TW" altLang="en-US" dirty="0" smtClean="0">
                  <a:effectLst>
                    <a:outerShdw blurRad="38100" dist="38100" dir="2700000" algn="tl">
                      <a:srgbClr val="000000"/>
                    </a:outerShdw>
                  </a:effectLst>
                  <a:latin typeface="+mn-lt"/>
                  <a:ea typeface="微軟正黑體" pitchFamily="34" charset="-120"/>
                </a:rPr>
                <a:t>建置</a:t>
              </a:r>
              <a:endParaRPr lang="en-US" dirty="0">
                <a:effectLst>
                  <a:outerShdw blurRad="38100" dist="38100" dir="2700000" algn="tl">
                    <a:srgbClr val="000000"/>
                  </a:outerShdw>
                </a:effectLst>
                <a:latin typeface="+mn-lt"/>
                <a:ea typeface="微軟正黑體" pitchFamily="34" charset="-120"/>
              </a:endParaRPr>
            </a:p>
          </p:txBody>
        </p:sp>
        <p:grpSp>
          <p:nvGrpSpPr>
            <p:cNvPr id="12" name="Group 25"/>
            <p:cNvGrpSpPr>
              <a:grpSpLocks/>
            </p:cNvGrpSpPr>
            <p:nvPr/>
          </p:nvGrpSpPr>
          <p:grpSpPr bwMode="auto">
            <a:xfrm rot="-424611">
              <a:off x="-1041" y="1997"/>
              <a:ext cx="547" cy="672"/>
              <a:chOff x="6000" y="3984"/>
              <a:chExt cx="626" cy="768"/>
            </a:xfrm>
          </p:grpSpPr>
          <p:pic>
            <p:nvPicPr>
              <p:cNvPr id="13" name="Picture 26" descr="XP icon other options"/>
              <p:cNvPicPr>
                <a:picLocks noChangeAspect="1" noChangeArrowheads="1"/>
              </p:cNvPicPr>
              <p:nvPr/>
            </p:nvPicPr>
            <p:blipFill>
              <a:blip r:embed="rId6"/>
              <a:srcRect/>
              <a:stretch>
                <a:fillRect/>
              </a:stretch>
            </p:blipFill>
            <p:spPr bwMode="auto">
              <a:xfrm>
                <a:off x="6240" y="4104"/>
                <a:ext cx="386" cy="432"/>
              </a:xfrm>
              <a:prstGeom prst="rect">
                <a:avLst/>
              </a:prstGeom>
              <a:noFill/>
              <a:ln w="9525">
                <a:noFill/>
                <a:miter lim="800000"/>
                <a:headEnd/>
                <a:tailEnd/>
              </a:ln>
            </p:spPr>
          </p:pic>
          <p:pic>
            <p:nvPicPr>
              <p:cNvPr id="14" name="Picture 27" descr="XP icon other options"/>
              <p:cNvPicPr>
                <a:picLocks noChangeAspect="1" noChangeArrowheads="1"/>
              </p:cNvPicPr>
              <p:nvPr/>
            </p:nvPicPr>
            <p:blipFill>
              <a:blip r:embed="rId6"/>
              <a:srcRect/>
              <a:stretch>
                <a:fillRect/>
              </a:stretch>
            </p:blipFill>
            <p:spPr bwMode="auto">
              <a:xfrm>
                <a:off x="6048" y="4320"/>
                <a:ext cx="386" cy="432"/>
              </a:xfrm>
              <a:prstGeom prst="rect">
                <a:avLst/>
              </a:prstGeom>
              <a:noFill/>
              <a:ln w="9525">
                <a:noFill/>
                <a:miter lim="800000"/>
                <a:headEnd/>
                <a:tailEnd/>
              </a:ln>
            </p:spPr>
          </p:pic>
          <p:pic>
            <p:nvPicPr>
              <p:cNvPr id="15" name="Picture 28" descr="XP icon other options"/>
              <p:cNvPicPr>
                <a:picLocks noChangeAspect="1" noChangeArrowheads="1"/>
              </p:cNvPicPr>
              <p:nvPr/>
            </p:nvPicPr>
            <p:blipFill>
              <a:blip r:embed="rId6"/>
              <a:srcRect/>
              <a:stretch>
                <a:fillRect/>
              </a:stretch>
            </p:blipFill>
            <p:spPr bwMode="auto">
              <a:xfrm>
                <a:off x="6000" y="3984"/>
                <a:ext cx="386" cy="432"/>
              </a:xfrm>
              <a:prstGeom prst="rect">
                <a:avLst/>
              </a:prstGeom>
              <a:noFill/>
              <a:ln w="9525">
                <a:noFill/>
                <a:miter lim="800000"/>
                <a:headEnd/>
                <a:tailEnd/>
              </a:ln>
            </p:spPr>
          </p:pic>
        </p:grpSp>
      </p:grpSp>
      <p:grpSp>
        <p:nvGrpSpPr>
          <p:cNvPr id="16" name="Group 43"/>
          <p:cNvGrpSpPr>
            <a:grpSpLocks/>
          </p:cNvGrpSpPr>
          <p:nvPr/>
        </p:nvGrpSpPr>
        <p:grpSpPr bwMode="auto">
          <a:xfrm>
            <a:off x="2701240" y="4142954"/>
            <a:ext cx="2078981" cy="1103733"/>
            <a:chOff x="1495425" y="4419600"/>
            <a:chExt cx="2132013" cy="1131888"/>
          </a:xfrm>
        </p:grpSpPr>
        <p:pic>
          <p:nvPicPr>
            <p:cNvPr id="17" name="Picture 38" descr="arrow-top-blue"/>
            <p:cNvPicPr>
              <a:picLocks noChangeAspect="1" noChangeArrowheads="1"/>
            </p:cNvPicPr>
            <p:nvPr/>
          </p:nvPicPr>
          <p:blipFill>
            <a:blip r:embed="rId7"/>
            <a:srcRect/>
            <a:stretch>
              <a:fillRect/>
            </a:stretch>
          </p:blipFill>
          <p:spPr bwMode="auto">
            <a:xfrm rot="-8977595">
              <a:off x="1495425" y="4527550"/>
              <a:ext cx="2132013" cy="1023938"/>
            </a:xfrm>
            <a:prstGeom prst="rect">
              <a:avLst/>
            </a:prstGeom>
            <a:noFill/>
            <a:ln w="9525">
              <a:noFill/>
              <a:miter lim="800000"/>
              <a:headEnd/>
              <a:tailEnd/>
            </a:ln>
          </p:spPr>
        </p:pic>
        <p:pic>
          <p:nvPicPr>
            <p:cNvPr id="18" name="Picture 2" descr="C:\Work\Katmai Marketing\PAG_icon library\PAG_icon library\Databases Sm.png"/>
            <p:cNvPicPr>
              <a:picLocks noChangeAspect="1" noChangeArrowheads="1"/>
            </p:cNvPicPr>
            <p:nvPr/>
          </p:nvPicPr>
          <p:blipFill>
            <a:blip r:embed="rId8"/>
            <a:srcRect/>
            <a:stretch>
              <a:fillRect/>
            </a:stretch>
          </p:blipFill>
          <p:spPr bwMode="auto">
            <a:xfrm>
              <a:off x="1676400" y="4419600"/>
              <a:ext cx="941388" cy="762257"/>
            </a:xfrm>
            <a:prstGeom prst="rect">
              <a:avLst/>
            </a:prstGeom>
            <a:noFill/>
            <a:ln w="9525">
              <a:noFill/>
              <a:miter lim="800000"/>
              <a:headEnd/>
              <a:tailEnd/>
            </a:ln>
          </p:spPr>
        </p:pic>
        <p:sp>
          <p:nvSpPr>
            <p:cNvPr id="19" name="Text Box 6"/>
            <p:cNvSpPr txBox="1">
              <a:spLocks noChangeArrowheads="1"/>
            </p:cNvSpPr>
            <p:nvPr/>
          </p:nvSpPr>
          <p:spPr bwMode="auto">
            <a:xfrm>
              <a:off x="2093913" y="5035550"/>
              <a:ext cx="1136259" cy="378753"/>
            </a:xfrm>
            <a:prstGeom prst="rect">
              <a:avLst/>
            </a:prstGeom>
            <a:noFill/>
            <a:ln w="9525">
              <a:noFill/>
              <a:miter lim="800000"/>
              <a:headEnd/>
              <a:tailEnd/>
            </a:ln>
            <a:effectLst/>
          </p:spPr>
          <p:txBody>
            <a:bodyPr wrap="none">
              <a:spAutoFit/>
            </a:bodyPr>
            <a:lstStyle/>
            <a:p>
              <a:pPr fontAlgn="auto">
                <a:spcBef>
                  <a:spcPts val="0"/>
                </a:spcBef>
                <a:spcAft>
                  <a:spcPts val="0"/>
                </a:spcAft>
                <a:defRPr/>
              </a:pPr>
              <a:r>
                <a:rPr lang="zh-TW" altLang="en-US" dirty="0" smtClean="0">
                  <a:effectLst>
                    <a:outerShdw blurRad="38100" dist="38100" dir="2700000" algn="tl">
                      <a:srgbClr val="000000"/>
                    </a:outerShdw>
                  </a:effectLst>
                  <a:latin typeface="+mn-lt"/>
                  <a:ea typeface="微軟正黑體" pitchFamily="34" charset="-120"/>
                </a:rPr>
                <a:t>延展能力</a:t>
              </a:r>
              <a:endParaRPr lang="en-US" dirty="0">
                <a:effectLst>
                  <a:outerShdw blurRad="38100" dist="38100" dir="2700000" algn="tl">
                    <a:srgbClr val="000000"/>
                  </a:outerShdw>
                </a:effectLst>
                <a:latin typeface="+mn-lt"/>
                <a:ea typeface="微軟正黑體" pitchFamily="34" charset="-120"/>
              </a:endParaRPr>
            </a:p>
          </p:txBody>
        </p:sp>
      </p:grpSp>
      <p:grpSp>
        <p:nvGrpSpPr>
          <p:cNvPr id="20" name="Group 45"/>
          <p:cNvGrpSpPr>
            <a:grpSpLocks/>
          </p:cNvGrpSpPr>
          <p:nvPr/>
        </p:nvGrpSpPr>
        <p:grpSpPr bwMode="auto">
          <a:xfrm>
            <a:off x="3714051" y="1626282"/>
            <a:ext cx="2555768" cy="1252342"/>
            <a:chOff x="2514600" y="1524000"/>
            <a:chExt cx="2620963" cy="1284288"/>
          </a:xfrm>
        </p:grpSpPr>
        <p:grpSp>
          <p:nvGrpSpPr>
            <p:cNvPr id="21" name="Group 67"/>
            <p:cNvGrpSpPr>
              <a:grpSpLocks/>
            </p:cNvGrpSpPr>
            <p:nvPr/>
          </p:nvGrpSpPr>
          <p:grpSpPr bwMode="auto">
            <a:xfrm>
              <a:off x="2514600" y="1784350"/>
              <a:ext cx="2620963" cy="1023938"/>
              <a:chOff x="2647" y="-766"/>
              <a:chExt cx="1651" cy="645"/>
            </a:xfrm>
          </p:grpSpPr>
          <p:pic>
            <p:nvPicPr>
              <p:cNvPr id="25" name="Picture 38" descr="arrow-top-blue"/>
              <p:cNvPicPr>
                <a:picLocks noChangeAspect="1" noChangeArrowheads="1"/>
              </p:cNvPicPr>
              <p:nvPr/>
            </p:nvPicPr>
            <p:blipFill>
              <a:blip r:embed="rId7"/>
              <a:srcRect/>
              <a:stretch>
                <a:fillRect/>
              </a:stretch>
            </p:blipFill>
            <p:spPr bwMode="auto">
              <a:xfrm rot="-961249">
                <a:off x="2647" y="-766"/>
                <a:ext cx="1651" cy="645"/>
              </a:xfrm>
              <a:prstGeom prst="rect">
                <a:avLst/>
              </a:prstGeom>
              <a:noFill/>
              <a:ln w="9525">
                <a:noFill/>
                <a:miter lim="800000"/>
                <a:headEnd/>
                <a:tailEnd/>
              </a:ln>
            </p:spPr>
          </p:pic>
          <p:sp>
            <p:nvSpPr>
              <p:cNvPr id="26" name="Text Box 31"/>
              <p:cNvSpPr txBox="1">
                <a:spLocks noChangeArrowheads="1"/>
              </p:cNvSpPr>
              <p:nvPr/>
            </p:nvSpPr>
            <p:spPr bwMode="auto">
              <a:xfrm>
                <a:off x="3035" y="-751"/>
                <a:ext cx="418" cy="239"/>
              </a:xfrm>
              <a:prstGeom prst="rect">
                <a:avLst/>
              </a:prstGeom>
              <a:noFill/>
              <a:ln w="9525">
                <a:noFill/>
                <a:miter lim="800000"/>
                <a:headEnd/>
                <a:tailEnd/>
              </a:ln>
              <a:effectLst/>
            </p:spPr>
            <p:txBody>
              <a:bodyPr wrap="none">
                <a:spAutoFit/>
              </a:bodyPr>
              <a:lstStyle/>
              <a:p>
                <a:pPr fontAlgn="auto">
                  <a:spcBef>
                    <a:spcPts val="0"/>
                  </a:spcBef>
                  <a:spcAft>
                    <a:spcPts val="0"/>
                  </a:spcAft>
                  <a:defRPr/>
                </a:pPr>
                <a:r>
                  <a:rPr lang="zh-TW" altLang="en-US" dirty="0" smtClean="0">
                    <a:effectLst>
                      <a:outerShdw blurRad="38100" dist="38100" dir="2700000" algn="tl">
                        <a:srgbClr val="000000"/>
                      </a:outerShdw>
                    </a:effectLst>
                    <a:latin typeface="+mn-lt"/>
                    <a:ea typeface="微軟正黑體" pitchFamily="34" charset="-120"/>
                  </a:rPr>
                  <a:t>監控</a:t>
                </a:r>
                <a:endParaRPr lang="en-US" dirty="0">
                  <a:effectLst>
                    <a:outerShdw blurRad="38100" dist="38100" dir="2700000" algn="tl">
                      <a:srgbClr val="000000"/>
                    </a:outerShdw>
                  </a:effectLst>
                  <a:latin typeface="+mn-lt"/>
                  <a:ea typeface="微軟正黑體" pitchFamily="34" charset="-120"/>
                </a:endParaRPr>
              </a:p>
            </p:txBody>
          </p:sp>
        </p:grpSp>
        <p:grpSp>
          <p:nvGrpSpPr>
            <p:cNvPr id="22" name="Group 44"/>
            <p:cNvGrpSpPr>
              <a:grpSpLocks/>
            </p:cNvGrpSpPr>
            <p:nvPr/>
          </p:nvGrpSpPr>
          <p:grpSpPr bwMode="auto">
            <a:xfrm>
              <a:off x="4114800" y="1524000"/>
              <a:ext cx="683822" cy="868362"/>
              <a:chOff x="6324600" y="-373063"/>
              <a:chExt cx="2117725" cy="2689225"/>
            </a:xfrm>
          </p:grpSpPr>
          <p:pic>
            <p:nvPicPr>
              <p:cNvPr id="23" name="Picture 2" descr="C:\Work\Katmai Marketing\PAG_icon library\PAG_icon library\SQL sm.png"/>
              <p:cNvPicPr>
                <a:picLocks noChangeAspect="1" noChangeArrowheads="1"/>
              </p:cNvPicPr>
              <p:nvPr/>
            </p:nvPicPr>
            <p:blipFill>
              <a:blip r:embed="rId9"/>
              <a:srcRect/>
              <a:stretch>
                <a:fillRect/>
              </a:stretch>
            </p:blipFill>
            <p:spPr bwMode="auto">
              <a:xfrm>
                <a:off x="6367463" y="-373063"/>
                <a:ext cx="1727200" cy="2540001"/>
              </a:xfrm>
              <a:prstGeom prst="rect">
                <a:avLst/>
              </a:prstGeom>
              <a:noFill/>
              <a:ln w="9525">
                <a:noFill/>
                <a:miter lim="800000"/>
                <a:headEnd/>
                <a:tailEnd/>
              </a:ln>
            </p:spPr>
          </p:pic>
          <p:pic>
            <p:nvPicPr>
              <p:cNvPr id="24" name="Picture 3" descr="C:\Work\Katmai Marketing\PAG_icon library\PAG_icon library\Search the Web magnifying glass icon.png"/>
              <p:cNvPicPr>
                <a:picLocks noChangeAspect="1" noChangeArrowheads="1"/>
              </p:cNvPicPr>
              <p:nvPr/>
            </p:nvPicPr>
            <p:blipFill>
              <a:blip r:embed="rId10"/>
              <a:srcRect/>
              <a:stretch>
                <a:fillRect/>
              </a:stretch>
            </p:blipFill>
            <p:spPr bwMode="auto">
              <a:xfrm>
                <a:off x="6324600" y="352921"/>
                <a:ext cx="2117725" cy="1963241"/>
              </a:xfrm>
              <a:prstGeom prst="rect">
                <a:avLst/>
              </a:prstGeom>
              <a:noFill/>
              <a:ln w="9525">
                <a:noFill/>
                <a:miter lim="800000"/>
                <a:headEnd/>
                <a:tailEnd/>
              </a:ln>
            </p:spPr>
          </p:pic>
        </p:grpSp>
      </p:grpSp>
      <p:grpSp>
        <p:nvGrpSpPr>
          <p:cNvPr id="27" name="Group 47"/>
          <p:cNvGrpSpPr>
            <a:grpSpLocks/>
          </p:cNvGrpSpPr>
          <p:nvPr/>
        </p:nvGrpSpPr>
        <p:grpSpPr bwMode="auto">
          <a:xfrm>
            <a:off x="3915883" y="5161173"/>
            <a:ext cx="1998484" cy="1168750"/>
            <a:chOff x="2971800" y="5181600"/>
            <a:chExt cx="2049463" cy="1198563"/>
          </a:xfrm>
        </p:grpSpPr>
        <p:grpSp>
          <p:nvGrpSpPr>
            <p:cNvPr id="28" name="Group 63"/>
            <p:cNvGrpSpPr>
              <a:grpSpLocks/>
            </p:cNvGrpSpPr>
            <p:nvPr/>
          </p:nvGrpSpPr>
          <p:grpSpPr bwMode="auto">
            <a:xfrm>
              <a:off x="2971800" y="5181600"/>
              <a:ext cx="2049463" cy="1198563"/>
              <a:chOff x="2144" y="3286"/>
              <a:chExt cx="1291" cy="755"/>
            </a:xfrm>
          </p:grpSpPr>
          <p:pic>
            <p:nvPicPr>
              <p:cNvPr id="30" name="Picture 43" descr="arrow-bot-blue"/>
              <p:cNvPicPr>
                <a:picLocks noChangeAspect="1" noChangeArrowheads="1"/>
              </p:cNvPicPr>
              <p:nvPr/>
            </p:nvPicPr>
            <p:blipFill>
              <a:blip r:embed="rId11"/>
              <a:srcRect/>
              <a:stretch>
                <a:fillRect/>
              </a:stretch>
            </p:blipFill>
            <p:spPr bwMode="auto">
              <a:xfrm rot="-266911">
                <a:off x="2144" y="3286"/>
                <a:ext cx="1291" cy="755"/>
              </a:xfrm>
              <a:prstGeom prst="rect">
                <a:avLst/>
              </a:prstGeom>
              <a:noFill/>
              <a:ln w="9525">
                <a:noFill/>
                <a:miter lim="800000"/>
                <a:headEnd/>
                <a:tailEnd/>
              </a:ln>
            </p:spPr>
          </p:pic>
          <p:sp>
            <p:nvSpPr>
              <p:cNvPr id="31" name="Text Box 18"/>
              <p:cNvSpPr txBox="1">
                <a:spLocks noChangeArrowheads="1"/>
              </p:cNvSpPr>
              <p:nvPr/>
            </p:nvSpPr>
            <p:spPr bwMode="auto">
              <a:xfrm>
                <a:off x="2808" y="3617"/>
                <a:ext cx="418" cy="239"/>
              </a:xfrm>
              <a:prstGeom prst="rect">
                <a:avLst/>
              </a:prstGeom>
              <a:noFill/>
              <a:ln w="9525">
                <a:noFill/>
                <a:miter lim="800000"/>
                <a:headEnd/>
                <a:tailEnd/>
              </a:ln>
              <a:effectLst/>
            </p:spPr>
            <p:txBody>
              <a:bodyPr wrap="none">
                <a:spAutoFit/>
              </a:bodyPr>
              <a:lstStyle/>
              <a:p>
                <a:pPr fontAlgn="auto">
                  <a:spcBef>
                    <a:spcPts val="0"/>
                  </a:spcBef>
                  <a:spcAft>
                    <a:spcPts val="0"/>
                  </a:spcAft>
                  <a:defRPr/>
                </a:pPr>
                <a:r>
                  <a:rPr lang="zh-TW" altLang="en-US" dirty="0" smtClean="0">
                    <a:effectLst>
                      <a:outerShdw blurRad="38100" dist="38100" dir="2700000" algn="tl">
                        <a:srgbClr val="000000"/>
                      </a:outerShdw>
                    </a:effectLst>
                    <a:latin typeface="+mn-lt"/>
                    <a:ea typeface="微軟正黑體" pitchFamily="34" charset="-120"/>
                  </a:rPr>
                  <a:t>報表</a:t>
                </a:r>
                <a:endParaRPr lang="en-US" dirty="0">
                  <a:effectLst>
                    <a:outerShdw blurRad="38100" dist="38100" dir="2700000" algn="tl">
                      <a:srgbClr val="000000"/>
                    </a:outerShdw>
                  </a:effectLst>
                  <a:latin typeface="+mn-lt"/>
                  <a:ea typeface="微軟正黑體" pitchFamily="34" charset="-120"/>
                </a:endParaRPr>
              </a:p>
            </p:txBody>
          </p:sp>
        </p:grpSp>
        <p:pic>
          <p:nvPicPr>
            <p:cNvPr id="29" name="Picture 4" descr="C:\Work\Katmai Marketing\PAG_icon library\PAG_icon library\Template sm.png"/>
            <p:cNvPicPr>
              <a:picLocks noChangeAspect="1" noChangeArrowheads="1"/>
            </p:cNvPicPr>
            <p:nvPr/>
          </p:nvPicPr>
          <p:blipFill>
            <a:blip r:embed="rId12"/>
            <a:srcRect/>
            <a:stretch>
              <a:fillRect/>
            </a:stretch>
          </p:blipFill>
          <p:spPr bwMode="auto">
            <a:xfrm>
              <a:off x="3429000" y="5334000"/>
              <a:ext cx="487085" cy="1025442"/>
            </a:xfrm>
            <a:prstGeom prst="rect">
              <a:avLst/>
            </a:prstGeom>
            <a:noFill/>
            <a:ln w="9525">
              <a:noFill/>
              <a:miter lim="800000"/>
              <a:headEnd/>
              <a:tailEnd/>
            </a:ln>
          </p:spPr>
        </p:pic>
      </p:grpSp>
      <p:grpSp>
        <p:nvGrpSpPr>
          <p:cNvPr id="32" name="Group 51"/>
          <p:cNvGrpSpPr>
            <a:grpSpLocks/>
          </p:cNvGrpSpPr>
          <p:nvPr/>
        </p:nvGrpSpPr>
        <p:grpSpPr bwMode="auto">
          <a:xfrm>
            <a:off x="5702832" y="1937894"/>
            <a:ext cx="2555768" cy="1289494"/>
            <a:chOff x="4784725" y="1905000"/>
            <a:chExt cx="2620963" cy="1322388"/>
          </a:xfrm>
        </p:grpSpPr>
        <p:grpSp>
          <p:nvGrpSpPr>
            <p:cNvPr id="33" name="Group 81"/>
            <p:cNvGrpSpPr>
              <a:grpSpLocks/>
            </p:cNvGrpSpPr>
            <p:nvPr/>
          </p:nvGrpSpPr>
          <p:grpSpPr bwMode="auto">
            <a:xfrm>
              <a:off x="4784725" y="1905000"/>
              <a:ext cx="2620963" cy="1322388"/>
              <a:chOff x="3014" y="1200"/>
              <a:chExt cx="1651" cy="833"/>
            </a:xfrm>
          </p:grpSpPr>
          <p:pic>
            <p:nvPicPr>
              <p:cNvPr id="37" name="Picture 38" descr="arrow-top-blue"/>
              <p:cNvPicPr>
                <a:picLocks noChangeAspect="1" noChangeArrowheads="1"/>
              </p:cNvPicPr>
              <p:nvPr/>
            </p:nvPicPr>
            <p:blipFill>
              <a:blip r:embed="rId7"/>
              <a:srcRect/>
              <a:stretch>
                <a:fillRect/>
              </a:stretch>
            </p:blipFill>
            <p:spPr bwMode="auto">
              <a:xfrm rot="1367197">
                <a:off x="3014" y="1388"/>
                <a:ext cx="1651" cy="645"/>
              </a:xfrm>
              <a:prstGeom prst="rect">
                <a:avLst/>
              </a:prstGeom>
              <a:noFill/>
              <a:ln w="9525">
                <a:noFill/>
                <a:miter lim="800000"/>
                <a:headEnd/>
                <a:tailEnd/>
              </a:ln>
            </p:spPr>
          </p:pic>
          <p:sp>
            <p:nvSpPr>
              <p:cNvPr id="38" name="Text Box 40"/>
              <p:cNvSpPr txBox="1">
                <a:spLocks noChangeArrowheads="1"/>
              </p:cNvSpPr>
              <p:nvPr/>
            </p:nvSpPr>
            <p:spPr bwMode="auto">
              <a:xfrm>
                <a:off x="3332" y="1200"/>
                <a:ext cx="716" cy="239"/>
              </a:xfrm>
              <a:prstGeom prst="rect">
                <a:avLst/>
              </a:prstGeom>
              <a:noFill/>
              <a:ln w="9525">
                <a:noFill/>
                <a:miter lim="800000"/>
                <a:headEnd/>
                <a:tailEnd/>
              </a:ln>
              <a:effectLst/>
            </p:spPr>
            <p:txBody>
              <a:bodyPr wrap="none">
                <a:spAutoFit/>
              </a:bodyPr>
              <a:lstStyle/>
              <a:p>
                <a:pPr fontAlgn="auto">
                  <a:spcBef>
                    <a:spcPts val="0"/>
                  </a:spcBef>
                  <a:spcAft>
                    <a:spcPts val="0"/>
                  </a:spcAft>
                  <a:defRPr/>
                </a:pPr>
                <a:r>
                  <a:rPr lang="zh-TW" altLang="en-US" dirty="0" smtClean="0">
                    <a:effectLst>
                      <a:outerShdw blurRad="38100" dist="38100" dir="2700000" algn="tl">
                        <a:srgbClr val="000000"/>
                      </a:outerShdw>
                    </a:effectLst>
                    <a:latin typeface="+mn-lt"/>
                    <a:ea typeface="微軟正黑體" pitchFamily="34" charset="-120"/>
                  </a:rPr>
                  <a:t>錯誤處理</a:t>
                </a:r>
                <a:endParaRPr lang="en-US" dirty="0">
                  <a:effectLst>
                    <a:outerShdw blurRad="38100" dist="38100" dir="2700000" algn="tl">
                      <a:srgbClr val="000000"/>
                    </a:outerShdw>
                  </a:effectLst>
                  <a:latin typeface="+mn-lt"/>
                  <a:ea typeface="微軟正黑體" pitchFamily="34" charset="-120"/>
                </a:endParaRPr>
              </a:p>
            </p:txBody>
          </p:sp>
        </p:grpSp>
        <p:grpSp>
          <p:nvGrpSpPr>
            <p:cNvPr id="34" name="Group 50"/>
            <p:cNvGrpSpPr>
              <a:grpSpLocks/>
            </p:cNvGrpSpPr>
            <p:nvPr/>
          </p:nvGrpSpPr>
          <p:grpSpPr bwMode="auto">
            <a:xfrm>
              <a:off x="6248400" y="2209800"/>
              <a:ext cx="839788" cy="1008529"/>
              <a:chOff x="7543800" y="1379071"/>
              <a:chExt cx="839788" cy="1008529"/>
            </a:xfrm>
          </p:grpSpPr>
          <p:pic>
            <p:nvPicPr>
              <p:cNvPr id="35" name="Picture 5" descr="C:\Work\Katmai Marketing\PAG_icon library\PAG_icon library\SQL sm.png"/>
              <p:cNvPicPr>
                <a:picLocks noChangeAspect="1" noChangeArrowheads="1"/>
              </p:cNvPicPr>
              <p:nvPr/>
            </p:nvPicPr>
            <p:blipFill>
              <a:blip r:embed="rId13"/>
              <a:srcRect/>
              <a:stretch>
                <a:fillRect/>
              </a:stretch>
            </p:blipFill>
            <p:spPr bwMode="auto">
              <a:xfrm>
                <a:off x="7543800" y="1379071"/>
                <a:ext cx="685800" cy="1008529"/>
              </a:xfrm>
              <a:prstGeom prst="rect">
                <a:avLst/>
              </a:prstGeom>
              <a:noFill/>
              <a:ln w="9525">
                <a:noFill/>
                <a:miter lim="800000"/>
                <a:headEnd/>
                <a:tailEnd/>
              </a:ln>
            </p:spPr>
          </p:pic>
          <p:pic>
            <p:nvPicPr>
              <p:cNvPr id="36" name="Picture 6" descr="C:\Work\Katmai Marketing\PAG_icon library\PAG_icon library\MSN icon alert sign.png"/>
              <p:cNvPicPr>
                <a:picLocks noChangeAspect="1" noChangeArrowheads="1"/>
              </p:cNvPicPr>
              <p:nvPr/>
            </p:nvPicPr>
            <p:blipFill>
              <a:blip r:embed="rId14"/>
              <a:srcRect/>
              <a:stretch>
                <a:fillRect/>
              </a:stretch>
            </p:blipFill>
            <p:spPr bwMode="auto">
              <a:xfrm>
                <a:off x="7924800" y="1752600"/>
                <a:ext cx="458788" cy="435103"/>
              </a:xfrm>
              <a:prstGeom prst="rect">
                <a:avLst/>
              </a:prstGeom>
              <a:noFill/>
              <a:ln w="9525">
                <a:noFill/>
                <a:miter lim="800000"/>
                <a:headEnd/>
                <a:tailEnd/>
              </a:ln>
            </p:spPr>
          </p:pic>
        </p:grpSp>
      </p:grpSp>
      <p:grpSp>
        <p:nvGrpSpPr>
          <p:cNvPr id="39" name="Group 53"/>
          <p:cNvGrpSpPr>
            <a:grpSpLocks/>
          </p:cNvGrpSpPr>
          <p:nvPr/>
        </p:nvGrpSpPr>
        <p:grpSpPr bwMode="auto">
          <a:xfrm>
            <a:off x="7148098" y="3135074"/>
            <a:ext cx="1551107" cy="1857614"/>
            <a:chOff x="6262686" y="3087688"/>
            <a:chExt cx="1590674" cy="1905000"/>
          </a:xfrm>
        </p:grpSpPr>
        <p:grpSp>
          <p:nvGrpSpPr>
            <p:cNvPr id="40" name="Group 80"/>
            <p:cNvGrpSpPr>
              <a:grpSpLocks/>
            </p:cNvGrpSpPr>
            <p:nvPr/>
          </p:nvGrpSpPr>
          <p:grpSpPr bwMode="auto">
            <a:xfrm>
              <a:off x="6262686" y="3087688"/>
              <a:ext cx="1590674" cy="1905000"/>
              <a:chOff x="3945" y="1945"/>
              <a:chExt cx="1002" cy="1200"/>
            </a:xfrm>
          </p:grpSpPr>
          <p:pic>
            <p:nvPicPr>
              <p:cNvPr id="42" name="Picture 36" descr="arrow-rt-blue"/>
              <p:cNvPicPr>
                <a:picLocks noChangeAspect="1" noChangeArrowheads="1"/>
              </p:cNvPicPr>
              <p:nvPr/>
            </p:nvPicPr>
            <p:blipFill>
              <a:blip r:embed="rId5"/>
              <a:srcRect/>
              <a:stretch>
                <a:fillRect/>
              </a:stretch>
            </p:blipFill>
            <p:spPr bwMode="auto">
              <a:xfrm>
                <a:off x="3945" y="1945"/>
                <a:ext cx="823" cy="1200"/>
              </a:xfrm>
              <a:prstGeom prst="rect">
                <a:avLst/>
              </a:prstGeom>
              <a:noFill/>
              <a:ln w="9525">
                <a:noFill/>
                <a:miter lim="800000"/>
                <a:headEnd/>
                <a:tailEnd/>
              </a:ln>
            </p:spPr>
          </p:pic>
          <p:sp>
            <p:nvSpPr>
              <p:cNvPr id="43" name="Text Box 35"/>
              <p:cNvSpPr txBox="1">
                <a:spLocks noChangeArrowheads="1"/>
              </p:cNvSpPr>
              <p:nvPr/>
            </p:nvSpPr>
            <p:spPr bwMode="auto">
              <a:xfrm>
                <a:off x="4231" y="2232"/>
                <a:ext cx="716" cy="239"/>
              </a:xfrm>
              <a:prstGeom prst="rect">
                <a:avLst/>
              </a:prstGeom>
              <a:noFill/>
              <a:ln w="9525">
                <a:noFill/>
                <a:miter lim="800000"/>
                <a:headEnd/>
                <a:tailEnd/>
              </a:ln>
              <a:effectLst/>
            </p:spPr>
            <p:txBody>
              <a:bodyPr wrap="none">
                <a:spAutoFit/>
              </a:bodyPr>
              <a:lstStyle/>
              <a:p>
                <a:pPr fontAlgn="auto">
                  <a:spcBef>
                    <a:spcPts val="0"/>
                  </a:spcBef>
                  <a:spcAft>
                    <a:spcPts val="0"/>
                  </a:spcAft>
                  <a:defRPr/>
                </a:pPr>
                <a:r>
                  <a:rPr lang="zh-TW" altLang="en-US" dirty="0" smtClean="0">
                    <a:effectLst>
                      <a:outerShdw blurRad="38100" dist="38100" dir="2700000" algn="tl">
                        <a:srgbClr val="000000"/>
                      </a:outerShdw>
                    </a:effectLst>
                    <a:latin typeface="+mn-lt"/>
                    <a:ea typeface="微軟正黑體" pitchFamily="34" charset="-120"/>
                  </a:rPr>
                  <a:t>效能調教</a:t>
                </a:r>
                <a:endParaRPr lang="en-US" dirty="0">
                  <a:effectLst>
                    <a:outerShdw blurRad="38100" dist="38100" dir="2700000" algn="tl">
                      <a:srgbClr val="000000"/>
                    </a:outerShdw>
                  </a:effectLst>
                  <a:latin typeface="+mn-lt"/>
                  <a:ea typeface="微軟正黑體" pitchFamily="34" charset="-120"/>
                </a:endParaRPr>
              </a:p>
            </p:txBody>
          </p:sp>
        </p:grpSp>
        <p:pic>
          <p:nvPicPr>
            <p:cNvPr id="41" name="Picture 7" descr="C:\Work\Katmai Marketing\PAG_icon library\PAG_icon library\Tools sm.png"/>
            <p:cNvPicPr>
              <a:picLocks noChangeAspect="1" noChangeArrowheads="1"/>
            </p:cNvPicPr>
            <p:nvPr/>
          </p:nvPicPr>
          <p:blipFill>
            <a:blip r:embed="rId15"/>
            <a:srcRect/>
            <a:stretch>
              <a:fillRect/>
            </a:stretch>
          </p:blipFill>
          <p:spPr bwMode="auto">
            <a:xfrm>
              <a:off x="6553200" y="3810000"/>
              <a:ext cx="698500" cy="1042537"/>
            </a:xfrm>
            <a:prstGeom prst="rect">
              <a:avLst/>
            </a:prstGeom>
            <a:noFill/>
            <a:ln w="9525">
              <a:noFill/>
              <a:miter lim="800000"/>
              <a:headEnd/>
              <a:tailEnd/>
            </a:ln>
          </p:spPr>
        </p:pic>
      </p:grpSp>
      <p:grpSp>
        <p:nvGrpSpPr>
          <p:cNvPr id="44" name="Group 55"/>
          <p:cNvGrpSpPr>
            <a:grpSpLocks/>
          </p:cNvGrpSpPr>
          <p:nvPr/>
        </p:nvGrpSpPr>
        <p:grpSpPr bwMode="auto">
          <a:xfrm>
            <a:off x="5796052" y="4844510"/>
            <a:ext cx="2600660" cy="1721389"/>
            <a:chOff x="4876800" y="4800602"/>
            <a:chExt cx="2667000" cy="1764584"/>
          </a:xfrm>
        </p:grpSpPr>
        <p:grpSp>
          <p:nvGrpSpPr>
            <p:cNvPr id="45" name="Group 64"/>
            <p:cNvGrpSpPr>
              <a:grpSpLocks/>
            </p:cNvGrpSpPr>
            <p:nvPr/>
          </p:nvGrpSpPr>
          <p:grpSpPr bwMode="auto">
            <a:xfrm>
              <a:off x="4876800" y="4800602"/>
              <a:ext cx="2667000" cy="1096963"/>
              <a:chOff x="3113" y="2951"/>
              <a:chExt cx="1680" cy="691"/>
            </a:xfrm>
          </p:grpSpPr>
          <p:pic>
            <p:nvPicPr>
              <p:cNvPr id="47" name="Picture 43" descr="arrow-bot-blue"/>
              <p:cNvPicPr>
                <a:picLocks noChangeAspect="1" noChangeArrowheads="1"/>
              </p:cNvPicPr>
              <p:nvPr/>
            </p:nvPicPr>
            <p:blipFill>
              <a:blip r:embed="rId11"/>
              <a:srcRect/>
              <a:stretch>
                <a:fillRect/>
              </a:stretch>
            </p:blipFill>
            <p:spPr bwMode="auto">
              <a:xfrm rot="-2292626">
                <a:off x="3113" y="2951"/>
                <a:ext cx="1680" cy="691"/>
              </a:xfrm>
              <a:prstGeom prst="rect">
                <a:avLst/>
              </a:prstGeom>
              <a:noFill/>
              <a:ln w="9525">
                <a:noFill/>
                <a:miter lim="800000"/>
                <a:headEnd/>
                <a:tailEnd/>
              </a:ln>
            </p:spPr>
          </p:pic>
          <p:sp>
            <p:nvSpPr>
              <p:cNvPr id="48" name="Text Box 15"/>
              <p:cNvSpPr txBox="1">
                <a:spLocks noChangeArrowheads="1"/>
              </p:cNvSpPr>
              <p:nvPr/>
            </p:nvSpPr>
            <p:spPr bwMode="auto">
              <a:xfrm>
                <a:off x="3698" y="3158"/>
                <a:ext cx="765" cy="238"/>
              </a:xfrm>
              <a:prstGeom prst="rect">
                <a:avLst/>
              </a:prstGeom>
              <a:noFill/>
              <a:ln w="9525">
                <a:noFill/>
                <a:miter lim="800000"/>
                <a:headEnd/>
                <a:tailEnd/>
              </a:ln>
              <a:effectLst/>
            </p:spPr>
            <p:txBody>
              <a:bodyPr>
                <a:spAutoFit/>
              </a:bodyPr>
              <a:lstStyle/>
              <a:p>
                <a:pPr fontAlgn="auto">
                  <a:spcBef>
                    <a:spcPts val="0"/>
                  </a:spcBef>
                  <a:spcAft>
                    <a:spcPts val="0"/>
                  </a:spcAft>
                  <a:defRPr/>
                </a:pPr>
                <a:r>
                  <a:rPr lang="zh-TW" altLang="en-US" dirty="0" smtClean="0">
                    <a:effectLst>
                      <a:outerShdw blurRad="38100" dist="38100" dir="2700000" algn="tl">
                        <a:srgbClr val="000000"/>
                      </a:outerShdw>
                    </a:effectLst>
                    <a:latin typeface="+mn-lt"/>
                    <a:ea typeface="微軟正黑體" pitchFamily="34" charset="-120"/>
                  </a:rPr>
                  <a:t>稽核</a:t>
                </a:r>
                <a:endParaRPr lang="en-US" dirty="0">
                  <a:effectLst>
                    <a:outerShdw blurRad="38100" dist="38100" dir="2700000" algn="tl">
                      <a:srgbClr val="000000"/>
                    </a:outerShdw>
                  </a:effectLst>
                  <a:latin typeface="+mn-lt"/>
                  <a:ea typeface="微軟正黑體" pitchFamily="34" charset="-120"/>
                </a:endParaRPr>
              </a:p>
            </p:txBody>
          </p:sp>
        </p:grpSp>
        <p:pic>
          <p:nvPicPr>
            <p:cNvPr id="46" name="Picture 8" descr="C:\Work\Katmai Marketing\PAG_icon library\PAG_icon library\lists.png"/>
            <p:cNvPicPr>
              <a:picLocks noChangeAspect="1" noChangeArrowheads="1"/>
            </p:cNvPicPr>
            <p:nvPr/>
          </p:nvPicPr>
          <p:blipFill>
            <a:blip r:embed="rId16"/>
            <a:srcRect/>
            <a:stretch>
              <a:fillRect/>
            </a:stretch>
          </p:blipFill>
          <p:spPr bwMode="auto">
            <a:xfrm>
              <a:off x="5334000" y="5486400"/>
              <a:ext cx="762000" cy="1078786"/>
            </a:xfrm>
            <a:prstGeom prst="rect">
              <a:avLst/>
            </a:prstGeom>
            <a:noFill/>
            <a:ln w="9525">
              <a:noFill/>
              <a:miter lim="800000"/>
              <a:headEnd/>
              <a:tailEnd/>
            </a:ln>
          </p:spPr>
        </p:pic>
      </p:grpSp>
      <p:pic>
        <p:nvPicPr>
          <p:cNvPr id="49" name="Picture 2"/>
          <p:cNvPicPr>
            <a:picLocks noChangeAspect="1" noChangeArrowheads="1"/>
          </p:cNvPicPr>
          <p:nvPr/>
        </p:nvPicPr>
        <p:blipFill>
          <a:blip r:embed="rId17"/>
          <a:srcRect/>
          <a:stretch>
            <a:fillRect/>
          </a:stretch>
        </p:blipFill>
        <p:spPr bwMode="auto">
          <a:xfrm>
            <a:off x="4243509" y="3839419"/>
            <a:ext cx="2840355" cy="601885"/>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fade">
                                      <p:cBhvr>
                                        <p:cTn id="19" dur="500"/>
                                        <p:tgtEl>
                                          <p:spTgt spid="32"/>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fade">
                                      <p:cBhvr>
                                        <p:cTn id="23" dur="500"/>
                                        <p:tgtEl>
                                          <p:spTgt spid="39"/>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fade">
                                      <p:cBhvr>
                                        <p:cTn id="27" dur="500"/>
                                        <p:tgtEl>
                                          <p:spTgt spid="44"/>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fade">
                                      <p:cBhvr>
                                        <p:cTn id="31" dur="500"/>
                                        <p:tgtEl>
                                          <p:spTgt spid="27"/>
                                        </p:tgtEl>
                                      </p:cBhvr>
                                    </p:animEffect>
                                  </p:childTnLst>
                                </p:cTn>
                              </p:par>
                            </p:childTnLst>
                          </p:cTn>
                        </p:par>
                        <p:par>
                          <p:cTn id="32" fill="hold">
                            <p:stCondLst>
                              <p:cond delay="3500"/>
                            </p:stCondLst>
                            <p:childTnLst>
                              <p:par>
                                <p:cTn id="33" presetID="6" presetClass="entr" presetSubtype="32" fill="hold" nodeType="afterEffect">
                                  <p:stCondLst>
                                    <p:cond delay="0"/>
                                  </p:stCondLst>
                                  <p:childTnLst>
                                    <p:set>
                                      <p:cBhvr>
                                        <p:cTn id="34" dur="1" fill="hold">
                                          <p:stCondLst>
                                            <p:cond delay="0"/>
                                          </p:stCondLst>
                                        </p:cTn>
                                        <p:tgtEl>
                                          <p:spTgt spid="49"/>
                                        </p:tgtEl>
                                        <p:attrNameLst>
                                          <p:attrName>style.visibility</p:attrName>
                                        </p:attrNameLst>
                                      </p:cBhvr>
                                      <p:to>
                                        <p:strVal val="visible"/>
                                      </p:to>
                                    </p:set>
                                    <p:animEffect transition="in" filter="circle(out)">
                                      <p:cBhvr>
                                        <p:cTn id="35" dur="20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使用 </a:t>
            </a:r>
            <a:r>
              <a:rPr altLang="zh-TW" dirty="0" smtClean="0"/>
              <a:t>SQL Server Audit </a:t>
            </a:r>
            <a:r>
              <a:rPr lang="zh-TW" altLang="en-US" dirty="0" smtClean="0"/>
              <a:t>的考量</a:t>
            </a:r>
            <a:endParaRPr lang="zh-TW" altLang="en-US" dirty="0"/>
          </a:p>
        </p:txBody>
      </p:sp>
      <p:sp>
        <p:nvSpPr>
          <p:cNvPr id="3" name="內容版面配置區 2"/>
          <p:cNvSpPr>
            <a:spLocks noGrp="1"/>
          </p:cNvSpPr>
          <p:nvPr>
            <p:ph idx="1"/>
          </p:nvPr>
        </p:nvSpPr>
        <p:spPr>
          <a:xfrm>
            <a:off x="381000" y="1412875"/>
            <a:ext cx="8382000" cy="4579715"/>
          </a:xfrm>
        </p:spPr>
        <p:txBody>
          <a:bodyPr/>
          <a:lstStyle/>
          <a:p>
            <a:r>
              <a:rPr lang="zh-TW" altLang="en-US" dirty="0" smtClean="0"/>
              <a:t>使用高效能的擴充的事件</a:t>
            </a:r>
            <a:r>
              <a:rPr lang="en-US" altLang="zh-TW" dirty="0" smtClean="0"/>
              <a:t>(Extended Events)</a:t>
            </a:r>
            <a:r>
              <a:rPr lang="zh-TW" altLang="en-US" dirty="0" smtClean="0"/>
              <a:t>來產生稽核</a:t>
            </a:r>
          </a:p>
          <a:p>
            <a:r>
              <a:rPr lang="zh-TW" altLang="en-US" dirty="0" smtClean="0"/>
              <a:t>與資料庫引擎協同工作，而非單獨的應用程式</a:t>
            </a:r>
          </a:p>
          <a:p>
            <a:r>
              <a:rPr lang="zh-TW" altLang="en-US" dirty="0" smtClean="0"/>
              <a:t>包含 </a:t>
            </a:r>
            <a:r>
              <a:rPr lang="en-US" altLang="zh-TW" dirty="0" smtClean="0"/>
              <a:t>SQL </a:t>
            </a:r>
            <a:r>
              <a:rPr lang="zh-TW" altLang="en-US" dirty="0" smtClean="0"/>
              <a:t>追蹤內的 </a:t>
            </a:r>
            <a:r>
              <a:rPr lang="en-US" altLang="zh-TW" dirty="0" smtClean="0"/>
              <a:t>Security Audit </a:t>
            </a:r>
            <a:r>
              <a:rPr lang="zh-TW" altLang="en-US" dirty="0" smtClean="0"/>
              <a:t>事件類別</a:t>
            </a:r>
          </a:p>
          <a:p>
            <a:r>
              <a:rPr lang="zh-TW" altLang="en-US" dirty="0" smtClean="0"/>
              <a:t>建置稽核或變更稽核，也受到稽核</a:t>
            </a:r>
          </a:p>
          <a:p>
            <a:r>
              <a:rPr lang="zh-TW" altLang="en-US" dirty="0" smtClean="0"/>
              <a:t>比 </a:t>
            </a:r>
            <a:r>
              <a:rPr lang="en-US" altLang="zh-TW" dirty="0" smtClean="0"/>
              <a:t>SQL </a:t>
            </a:r>
            <a:r>
              <a:rPr lang="zh-TW" altLang="en-US" dirty="0" smtClean="0"/>
              <a:t>追蹤更有效率</a:t>
            </a:r>
          </a:p>
          <a:p>
            <a:r>
              <a:rPr lang="zh-TW" altLang="en-US" dirty="0" smtClean="0"/>
              <a:t>輕鬆管理與佈署：</a:t>
            </a:r>
            <a:r>
              <a:rPr lang="en-US" altLang="zh-TW" dirty="0" smtClean="0"/>
              <a:t>SSMS</a:t>
            </a:r>
            <a:r>
              <a:rPr lang="zh-TW" altLang="en-US" dirty="0" smtClean="0"/>
              <a:t>、</a:t>
            </a:r>
            <a:r>
              <a:rPr lang="en-US" altLang="zh-TW" dirty="0" smtClean="0"/>
              <a:t>T-SQL</a:t>
            </a:r>
          </a:p>
          <a:p>
            <a:r>
              <a:rPr lang="zh-TW" altLang="en-US" dirty="0" smtClean="0"/>
              <a:t>適用 </a:t>
            </a:r>
            <a:r>
              <a:rPr lang="en-US" altLang="zh-TW" dirty="0" smtClean="0"/>
              <a:t>Enterprise</a:t>
            </a:r>
            <a:r>
              <a:rPr lang="zh-TW" altLang="en-US" dirty="0" smtClean="0"/>
              <a:t>、</a:t>
            </a:r>
            <a:r>
              <a:rPr lang="en-US" altLang="zh-TW" dirty="0" smtClean="0"/>
              <a:t>Developer </a:t>
            </a:r>
            <a:r>
              <a:rPr lang="zh-TW" altLang="en-US" dirty="0" smtClean="0"/>
              <a:t>版本</a:t>
            </a:r>
            <a:endParaRPr lang="zh-TW" altLang="en-US" dirty="0"/>
          </a:p>
        </p:txBody>
      </p:sp>
    </p:spTree>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altLang="zh-TW" dirty="0" smtClean="0"/>
              <a:t>SQL Server Audit(</a:t>
            </a:r>
            <a:r>
              <a:rPr lang="zh-TW" altLang="en-US" dirty="0" smtClean="0"/>
              <a:t>稽核</a:t>
            </a:r>
            <a:r>
              <a:rPr altLang="zh-TW" dirty="0" smtClean="0"/>
              <a:t>)</a:t>
            </a:r>
            <a:endParaRPr lang="en-US" dirty="0"/>
          </a:p>
        </p:txBody>
      </p:sp>
      <p:sp>
        <p:nvSpPr>
          <p:cNvPr id="3" name="Subtitle 2"/>
          <p:cNvSpPr>
            <a:spLocks noGrp="1"/>
          </p:cNvSpPr>
          <p:nvPr>
            <p:ph type="subTitle" idx="1"/>
          </p:nvPr>
        </p:nvSpPr>
        <p:spPr/>
        <p:txBody>
          <a:bodyPr/>
          <a:lstStyle/>
          <a:p>
            <a:endParaRPr lang="en-US" dirty="0"/>
          </a:p>
        </p:txBody>
      </p:sp>
      <p:sp>
        <p:nvSpPr>
          <p:cNvPr id="4" name="Text Placeholder 3"/>
          <p:cNvSpPr>
            <a:spLocks noGrp="1"/>
          </p:cNvSpPr>
          <p:nvPr>
            <p:ph type="body" sz="quarter" idx="10"/>
          </p:nvPr>
        </p:nvSpPr>
        <p:spPr/>
        <p:txBody>
          <a:bodyPr/>
          <a:lstStyle/>
          <a:p>
            <a:r>
              <a:rPr lang="en-US" dirty="0" smtClean="0"/>
              <a:t>demo</a:t>
            </a:r>
            <a:endParaRPr lang="en-US" dirty="0"/>
          </a:p>
        </p:txBody>
      </p:sp>
    </p:spTree>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確保系統的高可用性</a:t>
            </a:r>
            <a:br>
              <a:rPr lang="zh-TW" altLang="en-US" dirty="0" smtClean="0"/>
            </a:br>
            <a:r>
              <a:rPr lang="zh-TW" altLang="en-US" sz="2800" dirty="0" smtClean="0"/>
              <a:t>資料庫鏡像</a:t>
            </a:r>
            <a:endParaRPr lang="zh-TW" altLang="en-US" sz="2800" dirty="0"/>
          </a:p>
        </p:txBody>
      </p:sp>
      <p:sp>
        <p:nvSpPr>
          <p:cNvPr id="4" name="內容版面配置區 3"/>
          <p:cNvSpPr>
            <a:spLocks noGrp="1"/>
          </p:cNvSpPr>
          <p:nvPr>
            <p:ph sz="half" idx="1"/>
          </p:nvPr>
        </p:nvSpPr>
        <p:spPr>
          <a:xfrm>
            <a:off x="381001" y="1411553"/>
            <a:ext cx="4114800" cy="5232157"/>
          </a:xfrm>
        </p:spPr>
        <p:txBody>
          <a:bodyPr/>
          <a:lstStyle/>
          <a:p>
            <a:r>
              <a:rPr lang="zh-TW" altLang="en-US" dirty="0" smtClean="0"/>
              <a:t>效能再提昇</a:t>
            </a:r>
          </a:p>
          <a:p>
            <a:pPr lvl="1"/>
            <a:r>
              <a:rPr lang="zh-TW" altLang="en-US" dirty="0" smtClean="0"/>
              <a:t>壓縮交易記錄</a:t>
            </a:r>
          </a:p>
          <a:p>
            <a:r>
              <a:rPr lang="zh-TW" altLang="en-US" dirty="0" smtClean="0"/>
              <a:t>自動修復頁面</a:t>
            </a:r>
          </a:p>
          <a:p>
            <a:pPr lvl="1"/>
            <a:r>
              <a:rPr lang="zh-TW" altLang="en-US" dirty="0" smtClean="0"/>
              <a:t>可處理的錯誤類型：</a:t>
            </a:r>
            <a:r>
              <a:rPr lang="en-US" altLang="zh-TW" dirty="0" smtClean="0"/>
              <a:t>823</a:t>
            </a:r>
            <a:r>
              <a:rPr lang="zh-TW" altLang="en-US" dirty="0" smtClean="0"/>
              <a:t>、</a:t>
            </a:r>
            <a:r>
              <a:rPr lang="en-US" altLang="zh-TW" dirty="0" smtClean="0"/>
              <a:t>824</a:t>
            </a:r>
            <a:r>
              <a:rPr lang="zh-TW" altLang="en-US" dirty="0" smtClean="0"/>
              <a:t>、</a:t>
            </a:r>
            <a:r>
              <a:rPr lang="en-US" altLang="zh-TW" dirty="0" smtClean="0"/>
              <a:t>829</a:t>
            </a:r>
          </a:p>
          <a:p>
            <a:pPr lvl="1"/>
            <a:r>
              <a:rPr lang="zh-TW" altLang="en-US" dirty="0" smtClean="0"/>
              <a:t>在背景中執行的非同步程序</a:t>
            </a:r>
            <a:endParaRPr lang="zh-TW" altLang="en-US" dirty="0"/>
          </a:p>
        </p:txBody>
      </p:sp>
      <p:sp>
        <p:nvSpPr>
          <p:cNvPr id="6" name="Rounded Rectangle 8"/>
          <p:cNvSpPr/>
          <p:nvPr/>
        </p:nvSpPr>
        <p:spPr bwMode="auto">
          <a:xfrm>
            <a:off x="4562475" y="1710267"/>
            <a:ext cx="4357962" cy="3530600"/>
          </a:xfrm>
          <a:prstGeom prst="roundRect">
            <a:avLst>
              <a:gd name="adj" fmla="val 6026"/>
            </a:avLst>
          </a:prstGeom>
          <a:solidFill>
            <a:srgbClr val="0070C0"/>
          </a:solidFill>
          <a:ln>
            <a:gradFill>
              <a:gsLst>
                <a:gs pos="0">
                  <a:schemeClr val="accent1">
                    <a:tint val="66000"/>
                    <a:satMod val="160000"/>
                    <a:alpha val="0"/>
                  </a:schemeClr>
                </a:gs>
                <a:gs pos="50000">
                  <a:schemeClr val="accent1">
                    <a:tint val="44500"/>
                    <a:satMod val="160000"/>
                    <a:alpha val="52000"/>
                  </a:schemeClr>
                </a:gs>
                <a:gs pos="100000">
                  <a:schemeClr val="accent1">
                    <a:tint val="23500"/>
                    <a:satMod val="160000"/>
                  </a:schemeClr>
                </a:gs>
              </a:gsLst>
              <a:lin ang="16200000" scaled="0"/>
            </a:gradFill>
            <a:headEnd type="none" w="med" len="med"/>
            <a:tailEnd type="none" w="med" len="med"/>
          </a:ln>
          <a:effectLst>
            <a:outerShdw blurRad="330200" dist="38100" dir="10800000" algn="r" rotWithShape="0">
              <a:schemeClr val="accent1">
                <a:lumMod val="50000"/>
                <a:alpha val="29000"/>
              </a:schemeClr>
            </a:outerShdw>
          </a:effectLst>
          <a:scene3d>
            <a:camera prst="orthographicFront" fov="0">
              <a:rot lat="0" lon="0" rev="0"/>
            </a:camera>
            <a:lightRig rig="glow" dir="t">
              <a:rot lat="0" lon="0" rev="6360000"/>
            </a:lightRig>
          </a:scene3d>
          <a:sp3d prstMaterial="flat">
            <a:contourClr>
              <a:schemeClr val="accent1">
                <a:satMod val="300000"/>
              </a:schemeClr>
            </a:contourClr>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defRPr/>
            </a:pPr>
            <a:endParaRPr lang="en-US" sz="2300" dirty="0">
              <a:solidFill>
                <a:schemeClr val="tx1"/>
              </a:solidFill>
              <a:effectLst>
                <a:outerShdw blurRad="38100" dist="38100" dir="2700000" algn="tl">
                  <a:srgbClr val="000000">
                    <a:alpha val="43137"/>
                  </a:srgbClr>
                </a:outerShdw>
              </a:effectLst>
              <a:latin typeface="Segoe" pitchFamily="34" charset="0"/>
            </a:endParaRPr>
          </a:p>
        </p:txBody>
      </p:sp>
      <p:pic>
        <p:nvPicPr>
          <p:cNvPr id="7" name="Picture 4" descr="DBM_LogCompr_LowBandwidthGraph"/>
          <p:cNvPicPr>
            <a:picLocks noChangeAspect="1" noChangeArrowheads="1"/>
          </p:cNvPicPr>
          <p:nvPr/>
        </p:nvPicPr>
        <p:blipFill>
          <a:blip r:embed="rId3"/>
          <a:srcRect l="891" t="998" r="610" b="1127"/>
          <a:stretch>
            <a:fillRect/>
          </a:stretch>
        </p:blipFill>
        <p:spPr bwMode="auto">
          <a:xfrm>
            <a:off x="4568300" y="2533772"/>
            <a:ext cx="4344819" cy="2594478"/>
          </a:xfrm>
          <a:prstGeom prst="roundRect">
            <a:avLst>
              <a:gd name="adj" fmla="val 3086"/>
            </a:avLst>
          </a:prstGeom>
          <a:noFill/>
          <a:ln w="19050">
            <a:solidFill>
              <a:schemeClr val="tx2">
                <a:lumMod val="50000"/>
              </a:schemeClr>
            </a:solidFill>
          </a:ln>
          <a:effectLst>
            <a:outerShdw blurRad="76200" dir="18900000" sy="23000" kx="-1200000" algn="bl" rotWithShape="0">
              <a:prstClr val="black">
                <a:alpha val="20000"/>
              </a:prstClr>
            </a:outerShdw>
          </a:effectLst>
        </p:spPr>
      </p:pic>
      <p:sp>
        <p:nvSpPr>
          <p:cNvPr id="8" name="Rectangle 3"/>
          <p:cNvSpPr txBox="1">
            <a:spLocks/>
          </p:cNvSpPr>
          <p:nvPr/>
        </p:nvSpPr>
        <p:spPr>
          <a:xfrm>
            <a:off x="4837250" y="1892300"/>
            <a:ext cx="3808413" cy="350865"/>
          </a:xfrm>
          <a:prstGeom prst="rect">
            <a:avLst/>
          </a:prstGeom>
        </p:spPr>
        <p:txBody>
          <a:bodyPr vert="horz" wrap="square" lIns="0" tIns="0" rIns="0" bIns="0" rtlCol="0">
            <a:spAutoFit/>
          </a:bodyPr>
          <a:lstStyle/>
          <a:p>
            <a:pPr lvl="0" algn="ctr" defTabSz="914363" eaLnBrk="1" fontAlgn="auto" hangingPunct="1">
              <a:lnSpc>
                <a:spcPct val="95000"/>
              </a:lnSpc>
              <a:spcBef>
                <a:spcPct val="10000"/>
              </a:spcBef>
              <a:spcAft>
                <a:spcPts val="0"/>
              </a:spcAft>
              <a:buSzPct val="80000"/>
              <a:defRPr/>
            </a:pPr>
            <a:r>
              <a:rPr lang="zh-TW" altLang="en-US" sz="2400" dirty="0" smtClean="0">
                <a:effectLst>
                  <a:outerShdw blurRad="38100" dist="38100" dir="2700000" algn="tl">
                    <a:srgbClr val="000000">
                      <a:alpha val="43137"/>
                    </a:srgbClr>
                  </a:outerShdw>
                </a:effectLst>
                <a:latin typeface="+mn-lt"/>
                <a:ea typeface="微軟正黑體" pitchFamily="34" charset="-120"/>
              </a:rPr>
              <a:t>壓縮傳輸的交易記錄</a:t>
            </a:r>
            <a:endParaRPr lang="en-US" altLang="zh-CN" sz="2400" dirty="0" smtClean="0">
              <a:effectLst>
                <a:outerShdw blurRad="38100" dist="38100" dir="2700000" algn="tl">
                  <a:srgbClr val="000000">
                    <a:alpha val="43137"/>
                  </a:srgbClr>
                </a:outerShdw>
              </a:effectLst>
              <a:latin typeface="+mn-lt"/>
              <a:ea typeface="微軟正黑體" pitchFamily="34" charset="-120"/>
            </a:endParaRPr>
          </a:p>
        </p:txBody>
      </p:sp>
      <p:grpSp>
        <p:nvGrpSpPr>
          <p:cNvPr id="9" name="Group 14"/>
          <p:cNvGrpSpPr/>
          <p:nvPr/>
        </p:nvGrpSpPr>
        <p:grpSpPr>
          <a:xfrm>
            <a:off x="7848739" y="273340"/>
            <a:ext cx="658880" cy="1029866"/>
            <a:chOff x="4249328" y="4402453"/>
            <a:chExt cx="658880" cy="1029866"/>
          </a:xfrm>
        </p:grpSpPr>
        <p:pic>
          <p:nvPicPr>
            <p:cNvPr id="10" name="Picture 2" descr="C:\Program Files\Microsoft Resource DVD Artwork\DVD_ART\Artwork_Imagery\Shapes and Graphics\Charts and Graphs\diagrams\layered complex diagram illustration icon.png"/>
            <p:cNvPicPr>
              <a:picLocks noChangeAspect="1" noChangeArrowheads="1"/>
            </p:cNvPicPr>
            <p:nvPr/>
          </p:nvPicPr>
          <p:blipFill>
            <a:blip r:embed="rId4" cstate="print"/>
            <a:srcRect/>
            <a:stretch>
              <a:fillRect/>
            </a:stretch>
          </p:blipFill>
          <p:spPr bwMode="auto">
            <a:xfrm>
              <a:off x="4249328" y="4944060"/>
              <a:ext cx="658880" cy="488259"/>
            </a:xfrm>
            <a:prstGeom prst="rect">
              <a:avLst/>
            </a:prstGeom>
            <a:noFill/>
            <a:effectLst>
              <a:outerShdw blurRad="190500" dist="38100" dir="16200000" sx="84000" sy="84000" rotWithShape="0">
                <a:schemeClr val="tx1">
                  <a:alpha val="6000"/>
                </a:schemeClr>
              </a:outerShdw>
            </a:effectLst>
          </p:spPr>
        </p:pic>
        <p:pic>
          <p:nvPicPr>
            <p:cNvPr id="11" name="Picture 2" descr="C:\Program Files\Microsoft Resource DVD Artwork\DVD_ART\BoxShots_Logos\People Ready\PRB man 3 silouette people ready.png"/>
            <p:cNvPicPr>
              <a:picLocks noChangeAspect="1" noChangeArrowheads="1"/>
            </p:cNvPicPr>
            <p:nvPr/>
          </p:nvPicPr>
          <p:blipFill>
            <a:blip r:embed="rId5" cstate="print"/>
            <a:srcRect/>
            <a:stretch>
              <a:fillRect/>
            </a:stretch>
          </p:blipFill>
          <p:spPr bwMode="auto">
            <a:xfrm>
              <a:off x="4438272" y="4402453"/>
              <a:ext cx="257248" cy="644072"/>
            </a:xfrm>
            <a:prstGeom prst="rect">
              <a:avLst/>
            </a:prstGeom>
            <a:noFill/>
            <a:effectLst>
              <a:outerShdw blurRad="190500" dist="38100" dir="16200000" rotWithShape="0">
                <a:schemeClr val="tx1">
                  <a:alpha val="40000"/>
                </a:schemeClr>
              </a:outerShdw>
            </a:effectLst>
          </p:spPr>
        </p:pic>
      </p:grpSp>
    </p:spTree>
  </p:cSld>
  <p:clrMapOvr>
    <a:masterClrMapping/>
  </p:clrMapOvr>
  <p:transition>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87054" y="228600"/>
            <a:ext cx="8375946" cy="1052596"/>
          </a:xfrm>
        </p:spPr>
        <p:txBody>
          <a:bodyPr/>
          <a:lstStyle/>
          <a:p>
            <a:r>
              <a:rPr lang="zh-TW" altLang="en-US" dirty="0" smtClean="0"/>
              <a:t>資料庫鏡像</a:t>
            </a:r>
            <a:br>
              <a:rPr lang="zh-TW" altLang="en-US" dirty="0" smtClean="0"/>
            </a:br>
            <a:r>
              <a:rPr lang="zh-TW" altLang="en-US" sz="2800" dirty="0" smtClean="0"/>
              <a:t>自動修復損毀的資料頁</a:t>
            </a:r>
            <a:endParaRPr lang="zh-TW" altLang="en-US" sz="2800" dirty="0"/>
          </a:p>
        </p:txBody>
      </p:sp>
      <p:sp>
        <p:nvSpPr>
          <p:cNvPr id="4" name="Isosceles Triangle 79"/>
          <p:cNvSpPr/>
          <p:nvPr/>
        </p:nvSpPr>
        <p:spPr bwMode="auto">
          <a:xfrm>
            <a:off x="517160" y="1686393"/>
            <a:ext cx="8367453" cy="4657153"/>
          </a:xfrm>
          <a:prstGeom prst="triangle">
            <a:avLst/>
          </a:prstGeom>
          <a:solidFill>
            <a:schemeClr val="accent2"/>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300" dirty="0" smtClean="0">
              <a:solidFill>
                <a:schemeClr val="tx1"/>
              </a:solidFill>
              <a:effectLst>
                <a:outerShdw blurRad="38100" dist="38100" dir="2700000" algn="tl">
                  <a:srgbClr val="000000">
                    <a:alpha val="43137"/>
                  </a:srgbClr>
                </a:outerShdw>
              </a:effectLst>
              <a:latin typeface="Segoe" pitchFamily="34" charset="0"/>
            </a:endParaRPr>
          </a:p>
        </p:txBody>
      </p:sp>
      <p:pic>
        <p:nvPicPr>
          <p:cNvPr id="5" name="Picture 3" descr="gray-disc"/>
          <p:cNvPicPr preferRelativeResize="0">
            <a:picLocks noChangeAspect="1" noChangeArrowheads="1"/>
          </p:cNvPicPr>
          <p:nvPr/>
        </p:nvPicPr>
        <p:blipFill>
          <a:blip r:embed="rId2"/>
          <a:srcRect/>
          <a:stretch>
            <a:fillRect/>
          </a:stretch>
        </p:blipFill>
        <p:spPr bwMode="auto">
          <a:xfrm>
            <a:off x="5140325" y="5178425"/>
            <a:ext cx="3167063" cy="1114425"/>
          </a:xfrm>
          <a:prstGeom prst="rect">
            <a:avLst/>
          </a:prstGeom>
          <a:noFill/>
          <a:ln w="9525" algn="ctr">
            <a:noFill/>
            <a:miter lim="800000"/>
            <a:headEnd/>
            <a:tailEnd/>
          </a:ln>
        </p:spPr>
      </p:pic>
      <p:pic>
        <p:nvPicPr>
          <p:cNvPr id="6" name="Picture 4" descr="gray-disc"/>
          <p:cNvPicPr preferRelativeResize="0">
            <a:picLocks noChangeAspect="1" noChangeArrowheads="1"/>
          </p:cNvPicPr>
          <p:nvPr/>
        </p:nvPicPr>
        <p:blipFill>
          <a:blip r:embed="rId2"/>
          <a:srcRect/>
          <a:stretch>
            <a:fillRect/>
          </a:stretch>
        </p:blipFill>
        <p:spPr bwMode="auto">
          <a:xfrm>
            <a:off x="415925" y="2228170"/>
            <a:ext cx="2519363" cy="1238250"/>
          </a:xfrm>
          <a:prstGeom prst="rect">
            <a:avLst/>
          </a:prstGeom>
          <a:noFill/>
          <a:ln w="9525" algn="ctr">
            <a:noFill/>
            <a:miter lim="800000"/>
            <a:headEnd/>
            <a:tailEnd/>
          </a:ln>
        </p:spPr>
      </p:pic>
      <p:pic>
        <p:nvPicPr>
          <p:cNvPr id="7" name="Picture 5" descr="gray-disc"/>
          <p:cNvPicPr preferRelativeResize="0">
            <a:picLocks noChangeAspect="1" noChangeArrowheads="1"/>
          </p:cNvPicPr>
          <p:nvPr/>
        </p:nvPicPr>
        <p:blipFill>
          <a:blip r:embed="rId2"/>
          <a:srcRect/>
          <a:stretch>
            <a:fillRect/>
          </a:stretch>
        </p:blipFill>
        <p:spPr bwMode="auto">
          <a:xfrm>
            <a:off x="1635125" y="5149850"/>
            <a:ext cx="3167063" cy="1114425"/>
          </a:xfrm>
          <a:prstGeom prst="rect">
            <a:avLst/>
          </a:prstGeom>
          <a:noFill/>
          <a:ln w="9525" algn="ctr">
            <a:noFill/>
            <a:miter lim="800000"/>
            <a:headEnd/>
            <a:tailEnd/>
          </a:ln>
        </p:spPr>
      </p:pic>
      <p:sp>
        <p:nvSpPr>
          <p:cNvPr id="8" name="Text Box 6"/>
          <p:cNvSpPr txBox="1">
            <a:spLocks noChangeArrowheads="1"/>
          </p:cNvSpPr>
          <p:nvPr/>
        </p:nvSpPr>
        <p:spPr bwMode="invGray">
          <a:xfrm>
            <a:off x="2670175" y="5843588"/>
            <a:ext cx="595035" cy="338554"/>
          </a:xfrm>
          <a:prstGeom prst="rect">
            <a:avLst/>
          </a:prstGeom>
          <a:noFill/>
          <a:ln w="12700" algn="ctr">
            <a:noFill/>
            <a:miter lim="800000"/>
            <a:headEnd/>
            <a:tailEnd/>
          </a:ln>
          <a:effectLst/>
        </p:spPr>
        <p:txBody>
          <a:bodyPr wrap="none">
            <a:spAutoFit/>
          </a:bodyPr>
          <a:lstStyle/>
          <a:p>
            <a:pPr>
              <a:spcBef>
                <a:spcPct val="20000"/>
              </a:spcBef>
              <a:buClr>
                <a:srgbClr val="FFCC00"/>
              </a:buClr>
              <a:defRPr/>
            </a:pPr>
            <a:r>
              <a:rPr lang="zh-TW" altLang="en-US" sz="1600" dirty="0" smtClean="0">
                <a:effectLst>
                  <a:outerShdw blurRad="38100" dist="38100" dir="2700000" algn="tl">
                    <a:srgbClr val="000000">
                      <a:alpha val="43137"/>
                    </a:srgbClr>
                  </a:outerShdw>
                </a:effectLst>
                <a:latin typeface="+mj-lt"/>
                <a:ea typeface="微軟正黑體" pitchFamily="34" charset="-120"/>
              </a:rPr>
              <a:t>主體</a:t>
            </a:r>
            <a:endParaRPr lang="en-US" sz="1600" dirty="0">
              <a:effectLst>
                <a:outerShdw blurRad="38100" dist="38100" dir="2700000" algn="tl">
                  <a:srgbClr val="000000">
                    <a:alpha val="43137"/>
                  </a:srgbClr>
                </a:outerShdw>
              </a:effectLst>
              <a:latin typeface="+mj-lt"/>
              <a:ea typeface="微軟正黑體" pitchFamily="34" charset="-120"/>
            </a:endParaRPr>
          </a:p>
        </p:txBody>
      </p:sp>
      <p:pic>
        <p:nvPicPr>
          <p:cNvPr id="9" name="Picture 7" descr="gray-disc"/>
          <p:cNvPicPr preferRelativeResize="0">
            <a:picLocks noChangeAspect="1" noChangeArrowheads="1"/>
          </p:cNvPicPr>
          <p:nvPr/>
        </p:nvPicPr>
        <p:blipFill>
          <a:blip r:embed="rId2"/>
          <a:srcRect/>
          <a:stretch>
            <a:fillRect/>
          </a:stretch>
        </p:blipFill>
        <p:spPr bwMode="auto">
          <a:xfrm>
            <a:off x="3502025" y="2844800"/>
            <a:ext cx="2519363" cy="1114425"/>
          </a:xfrm>
          <a:prstGeom prst="rect">
            <a:avLst/>
          </a:prstGeom>
          <a:noFill/>
          <a:ln w="9525" algn="ctr">
            <a:noFill/>
            <a:miter lim="800000"/>
            <a:headEnd/>
            <a:tailEnd/>
          </a:ln>
        </p:spPr>
      </p:pic>
      <p:pic>
        <p:nvPicPr>
          <p:cNvPr id="10" name="Picture 8" descr="Server SQL database"/>
          <p:cNvPicPr>
            <a:picLocks noChangeAspect="1" noChangeArrowheads="1"/>
          </p:cNvPicPr>
          <p:nvPr/>
        </p:nvPicPr>
        <p:blipFill>
          <a:blip r:embed="rId3"/>
          <a:srcRect/>
          <a:stretch>
            <a:fillRect/>
          </a:stretch>
        </p:blipFill>
        <p:spPr bwMode="auto">
          <a:xfrm>
            <a:off x="4257128" y="2132013"/>
            <a:ext cx="731837" cy="1084262"/>
          </a:xfrm>
          <a:prstGeom prst="rect">
            <a:avLst/>
          </a:prstGeom>
          <a:noFill/>
          <a:ln w="9525">
            <a:noFill/>
            <a:miter lim="800000"/>
            <a:headEnd/>
            <a:tailEnd/>
          </a:ln>
        </p:spPr>
      </p:pic>
      <p:sp>
        <p:nvSpPr>
          <p:cNvPr id="11" name="Text Box 9"/>
          <p:cNvSpPr txBox="1">
            <a:spLocks noChangeArrowheads="1"/>
          </p:cNvSpPr>
          <p:nvPr/>
        </p:nvSpPr>
        <p:spPr bwMode="invGray">
          <a:xfrm>
            <a:off x="4652963" y="3129588"/>
            <a:ext cx="595035" cy="338554"/>
          </a:xfrm>
          <a:prstGeom prst="rect">
            <a:avLst/>
          </a:prstGeom>
          <a:noFill/>
          <a:ln w="12700" algn="ctr">
            <a:noFill/>
            <a:miter lim="800000"/>
            <a:headEnd/>
            <a:tailEnd/>
          </a:ln>
          <a:effectLst/>
        </p:spPr>
        <p:txBody>
          <a:bodyPr wrap="none">
            <a:spAutoFit/>
          </a:bodyPr>
          <a:lstStyle/>
          <a:p>
            <a:pPr>
              <a:spcBef>
                <a:spcPct val="20000"/>
              </a:spcBef>
              <a:buClr>
                <a:srgbClr val="FFCC00"/>
              </a:buClr>
              <a:defRPr/>
            </a:pPr>
            <a:r>
              <a:rPr lang="zh-TW" altLang="en-US" sz="1600" dirty="0" smtClean="0">
                <a:effectLst>
                  <a:outerShdw blurRad="38100" dist="38100" dir="2700000" algn="tl">
                    <a:srgbClr val="000000"/>
                  </a:outerShdw>
                </a:effectLst>
                <a:latin typeface="+mj-lt"/>
                <a:ea typeface="微軟正黑體" pitchFamily="34" charset="-120"/>
              </a:rPr>
              <a:t>見證</a:t>
            </a:r>
            <a:endParaRPr lang="en-US" sz="1600" dirty="0">
              <a:effectLst>
                <a:outerShdw blurRad="38100" dist="38100" dir="2700000" algn="tl">
                  <a:srgbClr val="000000"/>
                </a:outerShdw>
              </a:effectLst>
              <a:latin typeface="+mj-lt"/>
              <a:ea typeface="微軟正黑體" pitchFamily="34" charset="-120"/>
            </a:endParaRPr>
          </a:p>
        </p:txBody>
      </p:sp>
      <p:pic>
        <p:nvPicPr>
          <p:cNvPr id="12" name="Picture 10" descr="pc"/>
          <p:cNvPicPr>
            <a:picLocks noChangeAspect="1" noChangeArrowheads="1"/>
          </p:cNvPicPr>
          <p:nvPr/>
        </p:nvPicPr>
        <p:blipFill>
          <a:blip r:embed="rId4"/>
          <a:srcRect/>
          <a:stretch>
            <a:fillRect/>
          </a:stretch>
        </p:blipFill>
        <p:spPr bwMode="auto">
          <a:xfrm>
            <a:off x="874713" y="1499508"/>
            <a:ext cx="1433512" cy="1428750"/>
          </a:xfrm>
          <a:prstGeom prst="rect">
            <a:avLst/>
          </a:prstGeom>
          <a:noFill/>
          <a:ln w="9525">
            <a:noFill/>
            <a:miter lim="800000"/>
            <a:headEnd/>
            <a:tailEnd/>
          </a:ln>
        </p:spPr>
      </p:pic>
      <p:grpSp>
        <p:nvGrpSpPr>
          <p:cNvPr id="13" name="Group 11"/>
          <p:cNvGrpSpPr>
            <a:grpSpLocks/>
          </p:cNvGrpSpPr>
          <p:nvPr/>
        </p:nvGrpSpPr>
        <p:grpSpPr bwMode="auto">
          <a:xfrm>
            <a:off x="3043232" y="5197475"/>
            <a:ext cx="542924" cy="603250"/>
            <a:chOff x="3567" y="1344"/>
            <a:chExt cx="342" cy="380"/>
          </a:xfrm>
        </p:grpSpPr>
        <p:pic>
          <p:nvPicPr>
            <p:cNvPr id="14" name="Picture 12" descr="database green"/>
            <p:cNvPicPr>
              <a:picLocks noChangeAspect="1" noChangeArrowheads="1"/>
            </p:cNvPicPr>
            <p:nvPr/>
          </p:nvPicPr>
          <p:blipFill>
            <a:blip r:embed="rId5"/>
            <a:srcRect/>
            <a:stretch>
              <a:fillRect/>
            </a:stretch>
          </p:blipFill>
          <p:spPr bwMode="auto">
            <a:xfrm>
              <a:off x="3569" y="1344"/>
              <a:ext cx="340" cy="380"/>
            </a:xfrm>
            <a:prstGeom prst="rect">
              <a:avLst/>
            </a:prstGeom>
            <a:noFill/>
            <a:ln w="9525">
              <a:noFill/>
              <a:miter lim="800000"/>
              <a:headEnd/>
              <a:tailEnd/>
            </a:ln>
          </p:spPr>
        </p:pic>
        <p:sp>
          <p:nvSpPr>
            <p:cNvPr id="15" name="Text Box 13"/>
            <p:cNvSpPr txBox="1">
              <a:spLocks noChangeArrowheads="1"/>
            </p:cNvSpPr>
            <p:nvPr/>
          </p:nvSpPr>
          <p:spPr bwMode="invGray">
            <a:xfrm>
              <a:off x="3567" y="1475"/>
              <a:ext cx="336" cy="194"/>
            </a:xfrm>
            <a:prstGeom prst="rect">
              <a:avLst/>
            </a:prstGeom>
            <a:noFill/>
            <a:ln w="12700" algn="ctr">
              <a:noFill/>
              <a:miter lim="800000"/>
              <a:headEnd/>
              <a:tailEnd/>
            </a:ln>
          </p:spPr>
          <p:txBody>
            <a:bodyPr wrap="none">
              <a:spAutoFit/>
            </a:bodyPr>
            <a:lstStyle/>
            <a:p>
              <a:pPr>
                <a:spcBef>
                  <a:spcPct val="20000"/>
                </a:spcBef>
                <a:buClr>
                  <a:srgbClr val="FFCC00"/>
                </a:buClr>
              </a:pPr>
              <a:r>
                <a:rPr lang="en-US" sz="1400" b="1" dirty="0">
                  <a:latin typeface="+mj-lt"/>
                </a:rPr>
                <a:t>Data</a:t>
              </a:r>
            </a:p>
          </p:txBody>
        </p:sp>
      </p:grpSp>
      <p:grpSp>
        <p:nvGrpSpPr>
          <p:cNvPr id="16" name="Group 14"/>
          <p:cNvGrpSpPr>
            <a:grpSpLocks/>
          </p:cNvGrpSpPr>
          <p:nvPr/>
        </p:nvGrpSpPr>
        <p:grpSpPr bwMode="auto">
          <a:xfrm>
            <a:off x="3694113" y="5108575"/>
            <a:ext cx="558800" cy="593725"/>
            <a:chOff x="3965" y="1330"/>
            <a:chExt cx="352" cy="374"/>
          </a:xfrm>
        </p:grpSpPr>
        <p:pic>
          <p:nvPicPr>
            <p:cNvPr id="17" name="Picture 15" descr="database purple"/>
            <p:cNvPicPr>
              <a:picLocks noChangeAspect="1" noChangeArrowheads="1"/>
            </p:cNvPicPr>
            <p:nvPr/>
          </p:nvPicPr>
          <p:blipFill>
            <a:blip r:embed="rId6"/>
            <a:srcRect/>
            <a:stretch>
              <a:fillRect/>
            </a:stretch>
          </p:blipFill>
          <p:spPr bwMode="auto">
            <a:xfrm>
              <a:off x="3965" y="1330"/>
              <a:ext cx="352" cy="374"/>
            </a:xfrm>
            <a:prstGeom prst="rect">
              <a:avLst/>
            </a:prstGeom>
            <a:noFill/>
            <a:ln w="9525">
              <a:noFill/>
              <a:miter lim="800000"/>
              <a:headEnd/>
              <a:tailEnd/>
            </a:ln>
          </p:spPr>
        </p:pic>
        <p:sp>
          <p:nvSpPr>
            <p:cNvPr id="18" name="Text Box 16"/>
            <p:cNvSpPr txBox="1">
              <a:spLocks noChangeArrowheads="1"/>
            </p:cNvSpPr>
            <p:nvPr/>
          </p:nvSpPr>
          <p:spPr bwMode="invGray">
            <a:xfrm>
              <a:off x="3998" y="1457"/>
              <a:ext cx="278" cy="194"/>
            </a:xfrm>
            <a:prstGeom prst="rect">
              <a:avLst/>
            </a:prstGeom>
            <a:noFill/>
            <a:ln w="12700" algn="ctr">
              <a:noFill/>
              <a:miter lim="800000"/>
              <a:headEnd/>
              <a:tailEnd/>
            </a:ln>
          </p:spPr>
          <p:txBody>
            <a:bodyPr wrap="none">
              <a:spAutoFit/>
            </a:bodyPr>
            <a:lstStyle/>
            <a:p>
              <a:pPr>
                <a:spcBef>
                  <a:spcPct val="20000"/>
                </a:spcBef>
                <a:buClr>
                  <a:srgbClr val="FFCC00"/>
                </a:buClr>
              </a:pPr>
              <a:r>
                <a:rPr lang="en-US" sz="1400" b="1" dirty="0">
                  <a:latin typeface="+mj-lt"/>
                </a:rPr>
                <a:t>Log</a:t>
              </a:r>
            </a:p>
          </p:txBody>
        </p:sp>
      </p:grpSp>
      <p:pic>
        <p:nvPicPr>
          <p:cNvPr id="19" name="Picture 17" descr="Server"/>
          <p:cNvPicPr>
            <a:picLocks noChangeAspect="1" noChangeArrowheads="1"/>
          </p:cNvPicPr>
          <p:nvPr/>
        </p:nvPicPr>
        <p:blipFill>
          <a:blip r:embed="rId7"/>
          <a:srcRect/>
          <a:stretch>
            <a:fillRect/>
          </a:stretch>
        </p:blipFill>
        <p:spPr bwMode="auto">
          <a:xfrm>
            <a:off x="2051050" y="4102100"/>
            <a:ext cx="993775" cy="1524000"/>
          </a:xfrm>
          <a:prstGeom prst="rect">
            <a:avLst/>
          </a:prstGeom>
          <a:noFill/>
          <a:ln w="9525">
            <a:noFill/>
            <a:miter lim="800000"/>
            <a:headEnd/>
            <a:tailEnd/>
          </a:ln>
        </p:spPr>
      </p:pic>
      <p:sp>
        <p:nvSpPr>
          <p:cNvPr id="20" name="Text Box 18"/>
          <p:cNvSpPr txBox="1">
            <a:spLocks noChangeArrowheads="1"/>
          </p:cNvSpPr>
          <p:nvPr/>
        </p:nvSpPr>
        <p:spPr bwMode="invGray">
          <a:xfrm>
            <a:off x="6478588" y="5881688"/>
            <a:ext cx="595035" cy="338554"/>
          </a:xfrm>
          <a:prstGeom prst="rect">
            <a:avLst/>
          </a:prstGeom>
          <a:noFill/>
          <a:ln w="12700" algn="ctr">
            <a:noFill/>
            <a:miter lim="800000"/>
            <a:headEnd/>
            <a:tailEnd/>
          </a:ln>
          <a:effectLst/>
        </p:spPr>
        <p:txBody>
          <a:bodyPr wrap="none">
            <a:spAutoFit/>
          </a:bodyPr>
          <a:lstStyle/>
          <a:p>
            <a:pPr>
              <a:spcBef>
                <a:spcPct val="20000"/>
              </a:spcBef>
              <a:buClr>
                <a:srgbClr val="FFCC00"/>
              </a:buClr>
              <a:defRPr/>
            </a:pPr>
            <a:r>
              <a:rPr lang="zh-TW" altLang="en-US" sz="1600" dirty="0" smtClean="0">
                <a:effectLst>
                  <a:outerShdw blurRad="38100" dist="38100" dir="2700000" algn="tl">
                    <a:srgbClr val="000000">
                      <a:alpha val="43137"/>
                    </a:srgbClr>
                  </a:outerShdw>
                </a:effectLst>
                <a:latin typeface="+mj-lt"/>
                <a:ea typeface="微軟正黑體" pitchFamily="34" charset="-120"/>
              </a:rPr>
              <a:t>鏡像</a:t>
            </a:r>
            <a:endParaRPr lang="en-US" sz="1600" dirty="0">
              <a:effectLst>
                <a:outerShdw blurRad="38100" dist="38100" dir="2700000" algn="tl">
                  <a:srgbClr val="000000">
                    <a:alpha val="43137"/>
                  </a:srgbClr>
                </a:outerShdw>
              </a:effectLst>
              <a:latin typeface="+mj-lt"/>
              <a:ea typeface="微軟正黑體" pitchFamily="34" charset="-120"/>
            </a:endParaRPr>
          </a:p>
        </p:txBody>
      </p:sp>
      <p:pic>
        <p:nvPicPr>
          <p:cNvPr id="21" name="Picture 33" descr="Server"/>
          <p:cNvPicPr>
            <a:picLocks noChangeAspect="1" noChangeArrowheads="1"/>
          </p:cNvPicPr>
          <p:nvPr/>
        </p:nvPicPr>
        <p:blipFill>
          <a:blip r:embed="rId7"/>
          <a:srcRect/>
          <a:stretch>
            <a:fillRect/>
          </a:stretch>
        </p:blipFill>
        <p:spPr bwMode="auto">
          <a:xfrm>
            <a:off x="5584825" y="4073525"/>
            <a:ext cx="993775" cy="1524000"/>
          </a:xfrm>
          <a:prstGeom prst="rect">
            <a:avLst/>
          </a:prstGeom>
          <a:noFill/>
          <a:ln w="9525">
            <a:noFill/>
            <a:miter lim="800000"/>
            <a:headEnd/>
            <a:tailEnd/>
          </a:ln>
        </p:spPr>
      </p:pic>
      <p:grpSp>
        <p:nvGrpSpPr>
          <p:cNvPr id="22" name="Group 38"/>
          <p:cNvGrpSpPr>
            <a:grpSpLocks/>
          </p:cNvGrpSpPr>
          <p:nvPr/>
        </p:nvGrpSpPr>
        <p:grpSpPr bwMode="auto">
          <a:xfrm>
            <a:off x="6634163" y="5181600"/>
            <a:ext cx="542925" cy="603250"/>
            <a:chOff x="3567" y="1344"/>
            <a:chExt cx="342" cy="380"/>
          </a:xfrm>
        </p:grpSpPr>
        <p:pic>
          <p:nvPicPr>
            <p:cNvPr id="23" name="Picture 39" descr="database green"/>
            <p:cNvPicPr>
              <a:picLocks noChangeAspect="1" noChangeArrowheads="1"/>
            </p:cNvPicPr>
            <p:nvPr/>
          </p:nvPicPr>
          <p:blipFill>
            <a:blip r:embed="rId5"/>
            <a:srcRect/>
            <a:stretch>
              <a:fillRect/>
            </a:stretch>
          </p:blipFill>
          <p:spPr bwMode="auto">
            <a:xfrm>
              <a:off x="3569" y="1344"/>
              <a:ext cx="340" cy="380"/>
            </a:xfrm>
            <a:prstGeom prst="rect">
              <a:avLst/>
            </a:prstGeom>
            <a:noFill/>
            <a:ln w="9525">
              <a:noFill/>
              <a:miter lim="800000"/>
              <a:headEnd/>
              <a:tailEnd/>
            </a:ln>
          </p:spPr>
        </p:pic>
        <p:sp>
          <p:nvSpPr>
            <p:cNvPr id="24" name="Text Box 40"/>
            <p:cNvSpPr txBox="1">
              <a:spLocks noChangeArrowheads="1"/>
            </p:cNvSpPr>
            <p:nvPr/>
          </p:nvSpPr>
          <p:spPr bwMode="invGray">
            <a:xfrm>
              <a:off x="3567" y="1475"/>
              <a:ext cx="336" cy="194"/>
            </a:xfrm>
            <a:prstGeom prst="rect">
              <a:avLst/>
            </a:prstGeom>
            <a:noFill/>
            <a:ln w="12700" algn="ctr">
              <a:noFill/>
              <a:miter lim="800000"/>
              <a:headEnd/>
              <a:tailEnd/>
            </a:ln>
          </p:spPr>
          <p:txBody>
            <a:bodyPr wrap="none">
              <a:spAutoFit/>
            </a:bodyPr>
            <a:lstStyle/>
            <a:p>
              <a:pPr>
                <a:spcBef>
                  <a:spcPct val="20000"/>
                </a:spcBef>
                <a:buClr>
                  <a:srgbClr val="FFCC00"/>
                </a:buClr>
              </a:pPr>
              <a:r>
                <a:rPr lang="en-US" sz="1400" b="1" dirty="0">
                  <a:latin typeface="+mj-lt"/>
                </a:rPr>
                <a:t>Data</a:t>
              </a:r>
            </a:p>
          </p:txBody>
        </p:sp>
      </p:grpSp>
      <p:grpSp>
        <p:nvGrpSpPr>
          <p:cNvPr id="25" name="Group 41"/>
          <p:cNvGrpSpPr>
            <a:grpSpLocks/>
          </p:cNvGrpSpPr>
          <p:nvPr/>
        </p:nvGrpSpPr>
        <p:grpSpPr bwMode="auto">
          <a:xfrm>
            <a:off x="7285038" y="5137150"/>
            <a:ext cx="558800" cy="593725"/>
            <a:chOff x="3965" y="1330"/>
            <a:chExt cx="352" cy="374"/>
          </a:xfrm>
        </p:grpSpPr>
        <p:pic>
          <p:nvPicPr>
            <p:cNvPr id="26" name="Picture 42" descr="database purple"/>
            <p:cNvPicPr>
              <a:picLocks noChangeAspect="1" noChangeArrowheads="1"/>
            </p:cNvPicPr>
            <p:nvPr/>
          </p:nvPicPr>
          <p:blipFill>
            <a:blip r:embed="rId6"/>
            <a:srcRect/>
            <a:stretch>
              <a:fillRect/>
            </a:stretch>
          </p:blipFill>
          <p:spPr bwMode="auto">
            <a:xfrm>
              <a:off x="3965" y="1330"/>
              <a:ext cx="352" cy="374"/>
            </a:xfrm>
            <a:prstGeom prst="rect">
              <a:avLst/>
            </a:prstGeom>
            <a:noFill/>
            <a:ln w="9525">
              <a:noFill/>
              <a:miter lim="800000"/>
              <a:headEnd/>
              <a:tailEnd/>
            </a:ln>
          </p:spPr>
        </p:pic>
        <p:sp>
          <p:nvSpPr>
            <p:cNvPr id="27" name="Text Box 43"/>
            <p:cNvSpPr txBox="1">
              <a:spLocks noChangeArrowheads="1"/>
            </p:cNvSpPr>
            <p:nvPr/>
          </p:nvSpPr>
          <p:spPr bwMode="invGray">
            <a:xfrm>
              <a:off x="3998" y="1457"/>
              <a:ext cx="278" cy="194"/>
            </a:xfrm>
            <a:prstGeom prst="rect">
              <a:avLst/>
            </a:prstGeom>
            <a:noFill/>
            <a:ln w="12700" algn="ctr">
              <a:noFill/>
              <a:miter lim="800000"/>
              <a:headEnd/>
              <a:tailEnd/>
            </a:ln>
          </p:spPr>
          <p:txBody>
            <a:bodyPr wrap="none">
              <a:spAutoFit/>
            </a:bodyPr>
            <a:lstStyle/>
            <a:p>
              <a:pPr>
                <a:spcBef>
                  <a:spcPct val="20000"/>
                </a:spcBef>
                <a:buClr>
                  <a:srgbClr val="FFCC00"/>
                </a:buClr>
              </a:pPr>
              <a:r>
                <a:rPr lang="en-US" sz="1400" b="1" dirty="0">
                  <a:latin typeface="+mj-lt"/>
                </a:rPr>
                <a:t>Log</a:t>
              </a:r>
            </a:p>
          </p:txBody>
        </p:sp>
      </p:grpSp>
      <p:grpSp>
        <p:nvGrpSpPr>
          <p:cNvPr id="28" name="Group 52"/>
          <p:cNvGrpSpPr>
            <a:grpSpLocks/>
          </p:cNvGrpSpPr>
          <p:nvPr/>
        </p:nvGrpSpPr>
        <p:grpSpPr bwMode="auto">
          <a:xfrm>
            <a:off x="2057400" y="5183191"/>
            <a:ext cx="1295400" cy="877888"/>
            <a:chOff x="1296" y="3265"/>
            <a:chExt cx="816" cy="553"/>
          </a:xfrm>
        </p:grpSpPr>
        <p:sp>
          <p:nvSpPr>
            <p:cNvPr id="29" name="Freeform 22"/>
            <p:cNvSpPr>
              <a:spLocks/>
            </p:cNvSpPr>
            <p:nvPr/>
          </p:nvSpPr>
          <p:spPr bwMode="invGray">
            <a:xfrm>
              <a:off x="1632" y="3265"/>
              <a:ext cx="288" cy="239"/>
            </a:xfrm>
            <a:custGeom>
              <a:avLst/>
              <a:gdLst>
                <a:gd name="T0" fmla="*/ 450 w 450"/>
                <a:gd name="T1" fmla="*/ 168 h 168"/>
                <a:gd name="T2" fmla="*/ 198 w 450"/>
                <a:gd name="T3" fmla="*/ 90 h 168"/>
                <a:gd name="T4" fmla="*/ 0 w 450"/>
                <a:gd name="T5" fmla="*/ 0 h 168"/>
                <a:gd name="T6" fmla="*/ 0 60000 65536"/>
                <a:gd name="T7" fmla="*/ 0 60000 65536"/>
                <a:gd name="T8" fmla="*/ 0 60000 65536"/>
                <a:gd name="T9" fmla="*/ 0 w 450"/>
                <a:gd name="T10" fmla="*/ 0 h 168"/>
                <a:gd name="T11" fmla="*/ 450 w 450"/>
                <a:gd name="T12" fmla="*/ 168 h 168"/>
              </a:gdLst>
              <a:ahLst/>
              <a:cxnLst>
                <a:cxn ang="T6">
                  <a:pos x="T0" y="T1"/>
                </a:cxn>
                <a:cxn ang="T7">
                  <a:pos x="T2" y="T3"/>
                </a:cxn>
                <a:cxn ang="T8">
                  <a:pos x="T4" y="T5"/>
                </a:cxn>
              </a:cxnLst>
              <a:rect l="T9" t="T10" r="T11" b="T12"/>
              <a:pathLst>
                <a:path w="450" h="168">
                  <a:moveTo>
                    <a:pt x="450" y="168"/>
                  </a:moveTo>
                  <a:cubicBezTo>
                    <a:pt x="408" y="155"/>
                    <a:pt x="273" y="118"/>
                    <a:pt x="198" y="90"/>
                  </a:cubicBezTo>
                  <a:cubicBezTo>
                    <a:pt x="123" y="62"/>
                    <a:pt x="41" y="19"/>
                    <a:pt x="0" y="0"/>
                  </a:cubicBezTo>
                </a:path>
              </a:pathLst>
            </a:custGeom>
            <a:noFill/>
            <a:ln w="12700">
              <a:solidFill>
                <a:schemeClr val="tx1"/>
              </a:solidFill>
              <a:round/>
              <a:headEnd/>
              <a:tailEnd type="triangle" w="med" len="med"/>
            </a:ln>
          </p:spPr>
          <p:txBody>
            <a:bodyPr>
              <a:spAutoFit/>
            </a:bodyPr>
            <a:lstStyle/>
            <a:p>
              <a:pPr>
                <a:spcBef>
                  <a:spcPct val="20000"/>
                </a:spcBef>
                <a:buClr>
                  <a:srgbClr val="FFCC00"/>
                </a:buClr>
                <a:defRPr/>
              </a:pPr>
              <a:endParaRPr lang="en-US">
                <a:effectLst>
                  <a:outerShdw blurRad="38100" dist="38100" dir="2700000" algn="tl">
                    <a:srgbClr val="FFFFFF"/>
                  </a:outerShdw>
                </a:effectLst>
              </a:endParaRPr>
            </a:p>
          </p:txBody>
        </p:sp>
        <p:sp>
          <p:nvSpPr>
            <p:cNvPr id="30" name="Text Box 44"/>
            <p:cNvSpPr txBox="1">
              <a:spLocks noChangeArrowheads="1"/>
            </p:cNvSpPr>
            <p:nvPr/>
          </p:nvSpPr>
          <p:spPr bwMode="invGray">
            <a:xfrm>
              <a:off x="1296" y="3504"/>
              <a:ext cx="816" cy="314"/>
            </a:xfrm>
            <a:prstGeom prst="rect">
              <a:avLst/>
            </a:prstGeom>
            <a:noFill/>
            <a:ln w="12700" algn="ctr">
              <a:noFill/>
              <a:miter lim="800000"/>
              <a:headEnd/>
              <a:tailEnd/>
            </a:ln>
          </p:spPr>
          <p:txBody>
            <a:bodyPr>
              <a:spAutoFit/>
            </a:bodyPr>
            <a:lstStyle/>
            <a:p>
              <a:pPr marL="342900" indent="-342900">
                <a:spcBef>
                  <a:spcPct val="20000"/>
                </a:spcBef>
                <a:buClr>
                  <a:srgbClr val="FFCC00"/>
                </a:buClr>
              </a:pPr>
              <a:r>
                <a:rPr lang="en-US" sz="1200" dirty="0" smtClean="0">
                  <a:effectLst>
                    <a:outerShdw blurRad="38100" dist="38100" dir="2700000" algn="tl">
                      <a:srgbClr val="000000">
                        <a:alpha val="43137"/>
                      </a:srgbClr>
                    </a:outerShdw>
                  </a:effectLst>
                  <a:latin typeface="Segoe Semibold" pitchFamily="34" charset="0"/>
                </a:rPr>
                <a:t>1. Bad Page </a:t>
              </a:r>
            </a:p>
            <a:p>
              <a:pPr marL="342900" indent="-342900">
                <a:spcBef>
                  <a:spcPct val="20000"/>
                </a:spcBef>
                <a:buClr>
                  <a:srgbClr val="FFCC00"/>
                </a:buClr>
              </a:pPr>
              <a:r>
                <a:rPr lang="en-US" sz="1200" dirty="0" smtClean="0">
                  <a:effectLst>
                    <a:outerShdw blurRad="38100" dist="38100" dir="2700000" algn="tl">
                      <a:srgbClr val="000000">
                        <a:alpha val="43137"/>
                      </a:srgbClr>
                    </a:outerShdw>
                  </a:effectLst>
                  <a:latin typeface="Segoe Semibold" pitchFamily="34" charset="0"/>
                </a:rPr>
                <a:t>Detected</a:t>
              </a:r>
              <a:endParaRPr lang="en-US" sz="1200" dirty="0">
                <a:effectLst>
                  <a:outerShdw blurRad="38100" dist="38100" dir="2700000" algn="tl">
                    <a:srgbClr val="000000">
                      <a:alpha val="43137"/>
                    </a:srgbClr>
                  </a:outerShdw>
                </a:effectLst>
                <a:latin typeface="Segoe Semibold" pitchFamily="34" charset="0"/>
              </a:endParaRPr>
            </a:p>
          </p:txBody>
        </p:sp>
        <p:sp>
          <p:nvSpPr>
            <p:cNvPr id="31" name="Text Box 55"/>
            <p:cNvSpPr txBox="1">
              <a:spLocks noChangeArrowheads="1"/>
            </p:cNvSpPr>
            <p:nvPr/>
          </p:nvSpPr>
          <p:spPr bwMode="auto">
            <a:xfrm>
              <a:off x="1824" y="3360"/>
              <a:ext cx="192" cy="233"/>
            </a:xfrm>
            <a:prstGeom prst="rect">
              <a:avLst/>
            </a:prstGeom>
            <a:noFill/>
            <a:ln w="9525">
              <a:noFill/>
              <a:miter lim="800000"/>
              <a:headEnd/>
              <a:tailEnd/>
            </a:ln>
          </p:spPr>
          <p:txBody>
            <a:bodyPr wrap="none">
              <a:spAutoFit/>
            </a:bodyPr>
            <a:lstStyle/>
            <a:p>
              <a:r>
                <a:rPr lang="en-US"/>
                <a:t>X</a:t>
              </a:r>
            </a:p>
          </p:txBody>
        </p:sp>
      </p:grpSp>
      <p:grpSp>
        <p:nvGrpSpPr>
          <p:cNvPr id="32" name="Group 56"/>
          <p:cNvGrpSpPr>
            <a:grpSpLocks/>
          </p:cNvGrpSpPr>
          <p:nvPr/>
        </p:nvGrpSpPr>
        <p:grpSpPr bwMode="auto">
          <a:xfrm>
            <a:off x="2895600" y="3963988"/>
            <a:ext cx="2819400" cy="684212"/>
            <a:chOff x="1824" y="2448"/>
            <a:chExt cx="1776" cy="431"/>
          </a:xfrm>
        </p:grpSpPr>
        <p:sp>
          <p:nvSpPr>
            <p:cNvPr id="33" name="Freeform 21"/>
            <p:cNvSpPr>
              <a:spLocks/>
            </p:cNvSpPr>
            <p:nvPr/>
          </p:nvSpPr>
          <p:spPr bwMode="invGray">
            <a:xfrm>
              <a:off x="1824" y="2640"/>
              <a:ext cx="1776" cy="239"/>
            </a:xfrm>
            <a:custGeom>
              <a:avLst/>
              <a:gdLst>
                <a:gd name="T0" fmla="*/ 0 w 2088"/>
                <a:gd name="T1" fmla="*/ 213 h 213"/>
                <a:gd name="T2" fmla="*/ 456 w 2088"/>
                <a:gd name="T3" fmla="*/ 51 h 213"/>
                <a:gd name="T4" fmla="*/ 996 w 2088"/>
                <a:gd name="T5" fmla="*/ 3 h 213"/>
                <a:gd name="T6" fmla="*/ 1680 w 2088"/>
                <a:gd name="T7" fmla="*/ 69 h 213"/>
                <a:gd name="T8" fmla="*/ 2088 w 2088"/>
                <a:gd name="T9" fmla="*/ 195 h 213"/>
                <a:gd name="T10" fmla="*/ 0 60000 65536"/>
                <a:gd name="T11" fmla="*/ 0 60000 65536"/>
                <a:gd name="T12" fmla="*/ 0 60000 65536"/>
                <a:gd name="T13" fmla="*/ 0 60000 65536"/>
                <a:gd name="T14" fmla="*/ 0 60000 65536"/>
                <a:gd name="T15" fmla="*/ 0 w 2088"/>
                <a:gd name="T16" fmla="*/ 0 h 213"/>
                <a:gd name="T17" fmla="*/ 2088 w 2088"/>
                <a:gd name="T18" fmla="*/ 213 h 213"/>
              </a:gdLst>
              <a:ahLst/>
              <a:cxnLst>
                <a:cxn ang="T10">
                  <a:pos x="T0" y="T1"/>
                </a:cxn>
                <a:cxn ang="T11">
                  <a:pos x="T2" y="T3"/>
                </a:cxn>
                <a:cxn ang="T12">
                  <a:pos x="T4" y="T5"/>
                </a:cxn>
                <a:cxn ang="T13">
                  <a:pos x="T6" y="T7"/>
                </a:cxn>
                <a:cxn ang="T14">
                  <a:pos x="T8" y="T9"/>
                </a:cxn>
              </a:cxnLst>
              <a:rect l="T15" t="T16" r="T17" b="T18"/>
              <a:pathLst>
                <a:path w="2088" h="213">
                  <a:moveTo>
                    <a:pt x="0" y="213"/>
                  </a:moveTo>
                  <a:cubicBezTo>
                    <a:pt x="76" y="186"/>
                    <a:pt x="290" y="86"/>
                    <a:pt x="456" y="51"/>
                  </a:cubicBezTo>
                  <a:cubicBezTo>
                    <a:pt x="622" y="16"/>
                    <a:pt x="792" y="0"/>
                    <a:pt x="996" y="3"/>
                  </a:cubicBezTo>
                  <a:cubicBezTo>
                    <a:pt x="1200" y="6"/>
                    <a:pt x="1498" y="37"/>
                    <a:pt x="1680" y="69"/>
                  </a:cubicBezTo>
                  <a:cubicBezTo>
                    <a:pt x="1862" y="101"/>
                    <a:pt x="2003" y="169"/>
                    <a:pt x="2088" y="195"/>
                  </a:cubicBezTo>
                </a:path>
              </a:pathLst>
            </a:custGeom>
            <a:noFill/>
            <a:ln w="12700">
              <a:solidFill>
                <a:schemeClr val="tx1"/>
              </a:solidFill>
              <a:round/>
              <a:headEnd/>
              <a:tailEnd type="triangle" w="med" len="med"/>
            </a:ln>
          </p:spPr>
          <p:txBody>
            <a:bodyPr>
              <a:spAutoFit/>
            </a:bodyPr>
            <a:lstStyle/>
            <a:p>
              <a:pPr>
                <a:spcBef>
                  <a:spcPct val="20000"/>
                </a:spcBef>
                <a:buClr>
                  <a:srgbClr val="FFCC00"/>
                </a:buClr>
                <a:buFontTx/>
                <a:buChar char="•"/>
                <a:defRPr/>
              </a:pPr>
              <a:endParaRPr lang="en-US">
                <a:effectLst>
                  <a:outerShdw blurRad="38100" dist="38100" dir="2700000" algn="tl">
                    <a:srgbClr val="000000">
                      <a:alpha val="43137"/>
                    </a:srgbClr>
                  </a:outerShdw>
                </a:effectLst>
              </a:endParaRPr>
            </a:p>
          </p:txBody>
        </p:sp>
        <p:sp>
          <p:nvSpPr>
            <p:cNvPr id="34" name="Text Box 30"/>
            <p:cNvSpPr txBox="1">
              <a:spLocks noChangeArrowheads="1"/>
            </p:cNvSpPr>
            <p:nvPr/>
          </p:nvSpPr>
          <p:spPr bwMode="invGray">
            <a:xfrm>
              <a:off x="2214" y="2448"/>
              <a:ext cx="1098" cy="173"/>
            </a:xfrm>
            <a:prstGeom prst="rect">
              <a:avLst/>
            </a:prstGeom>
            <a:noFill/>
            <a:ln w="12700" algn="ctr">
              <a:noFill/>
              <a:miter lim="800000"/>
              <a:headEnd/>
              <a:tailEnd/>
            </a:ln>
          </p:spPr>
          <p:txBody>
            <a:bodyPr>
              <a:spAutoFit/>
            </a:bodyPr>
            <a:lstStyle/>
            <a:p>
              <a:pPr>
                <a:spcBef>
                  <a:spcPct val="20000"/>
                </a:spcBef>
                <a:buClr>
                  <a:srgbClr val="FFCC00"/>
                </a:buClr>
              </a:pPr>
              <a:r>
                <a:rPr lang="en-US" sz="1200" dirty="0">
                  <a:effectLst>
                    <a:outerShdw blurRad="38100" dist="38100" dir="2700000" algn="tl">
                      <a:srgbClr val="000000">
                        <a:alpha val="43137"/>
                      </a:srgbClr>
                    </a:outerShdw>
                  </a:effectLst>
                  <a:latin typeface="Segoe Semibold" pitchFamily="34" charset="0"/>
                </a:rPr>
                <a:t>2. Request page</a:t>
              </a:r>
            </a:p>
          </p:txBody>
        </p:sp>
      </p:grpSp>
      <p:grpSp>
        <p:nvGrpSpPr>
          <p:cNvPr id="35" name="Group 59"/>
          <p:cNvGrpSpPr>
            <a:grpSpLocks/>
          </p:cNvGrpSpPr>
          <p:nvPr/>
        </p:nvGrpSpPr>
        <p:grpSpPr bwMode="auto">
          <a:xfrm>
            <a:off x="6660681" y="4716377"/>
            <a:ext cx="1414014" cy="435075"/>
            <a:chOff x="3984" y="3121"/>
            <a:chExt cx="822" cy="309"/>
          </a:xfrm>
        </p:grpSpPr>
        <p:sp>
          <p:nvSpPr>
            <p:cNvPr id="36" name="Freeform 34"/>
            <p:cNvSpPr>
              <a:spLocks/>
            </p:cNvSpPr>
            <p:nvPr/>
          </p:nvSpPr>
          <p:spPr bwMode="invGray">
            <a:xfrm>
              <a:off x="3984" y="3168"/>
              <a:ext cx="336" cy="262"/>
            </a:xfrm>
            <a:custGeom>
              <a:avLst/>
              <a:gdLst>
                <a:gd name="T0" fmla="*/ 0 w 528"/>
                <a:gd name="T1" fmla="*/ 0 h 318"/>
                <a:gd name="T2" fmla="*/ 240 w 528"/>
                <a:gd name="T3" fmla="*/ 84 h 318"/>
                <a:gd name="T4" fmla="*/ 432 w 528"/>
                <a:gd name="T5" fmla="*/ 210 h 318"/>
                <a:gd name="T6" fmla="*/ 528 w 528"/>
                <a:gd name="T7" fmla="*/ 318 h 318"/>
                <a:gd name="T8" fmla="*/ 0 60000 65536"/>
                <a:gd name="T9" fmla="*/ 0 60000 65536"/>
                <a:gd name="T10" fmla="*/ 0 60000 65536"/>
                <a:gd name="T11" fmla="*/ 0 60000 65536"/>
                <a:gd name="T12" fmla="*/ 0 w 528"/>
                <a:gd name="T13" fmla="*/ 0 h 318"/>
                <a:gd name="T14" fmla="*/ 528 w 528"/>
                <a:gd name="T15" fmla="*/ 318 h 318"/>
              </a:gdLst>
              <a:ahLst/>
              <a:cxnLst>
                <a:cxn ang="T8">
                  <a:pos x="T0" y="T1"/>
                </a:cxn>
                <a:cxn ang="T9">
                  <a:pos x="T2" y="T3"/>
                </a:cxn>
                <a:cxn ang="T10">
                  <a:pos x="T4" y="T5"/>
                </a:cxn>
                <a:cxn ang="T11">
                  <a:pos x="T6" y="T7"/>
                </a:cxn>
              </a:cxnLst>
              <a:rect l="T12" t="T13" r="T14" b="T15"/>
              <a:pathLst>
                <a:path w="528" h="318">
                  <a:moveTo>
                    <a:pt x="0" y="0"/>
                  </a:moveTo>
                  <a:cubicBezTo>
                    <a:pt x="40" y="14"/>
                    <a:pt x="168" y="49"/>
                    <a:pt x="240" y="84"/>
                  </a:cubicBezTo>
                  <a:cubicBezTo>
                    <a:pt x="312" y="119"/>
                    <a:pt x="384" y="171"/>
                    <a:pt x="432" y="210"/>
                  </a:cubicBezTo>
                  <a:cubicBezTo>
                    <a:pt x="480" y="249"/>
                    <a:pt x="508" y="296"/>
                    <a:pt x="528" y="318"/>
                  </a:cubicBezTo>
                </a:path>
              </a:pathLst>
            </a:custGeom>
            <a:noFill/>
            <a:ln w="12700">
              <a:solidFill>
                <a:schemeClr val="tx1"/>
              </a:solidFill>
              <a:round/>
              <a:headEnd/>
              <a:tailEnd type="triangle" w="med" len="med"/>
            </a:ln>
          </p:spPr>
          <p:txBody>
            <a:bodyPr>
              <a:spAutoFit/>
            </a:bodyPr>
            <a:lstStyle/>
            <a:p>
              <a:pPr>
                <a:spcBef>
                  <a:spcPct val="20000"/>
                </a:spcBef>
                <a:buClr>
                  <a:srgbClr val="FFCC00"/>
                </a:buClr>
                <a:buFontTx/>
                <a:buChar char="•"/>
                <a:defRPr/>
              </a:pPr>
              <a:endParaRPr lang="en-US">
                <a:effectLst>
                  <a:outerShdw blurRad="38100" dist="38100" dir="2700000" algn="tl">
                    <a:srgbClr val="000000">
                      <a:alpha val="43137"/>
                    </a:srgbClr>
                  </a:outerShdw>
                </a:effectLst>
              </a:endParaRPr>
            </a:p>
          </p:txBody>
        </p:sp>
        <p:sp>
          <p:nvSpPr>
            <p:cNvPr id="37" name="Text Box 36"/>
            <p:cNvSpPr txBox="1">
              <a:spLocks noChangeArrowheads="1"/>
            </p:cNvSpPr>
            <p:nvPr/>
          </p:nvSpPr>
          <p:spPr bwMode="invGray">
            <a:xfrm>
              <a:off x="4203" y="3121"/>
              <a:ext cx="603" cy="197"/>
            </a:xfrm>
            <a:prstGeom prst="rect">
              <a:avLst/>
            </a:prstGeom>
            <a:noFill/>
            <a:ln w="12700" algn="ctr">
              <a:noFill/>
              <a:miter lim="800000"/>
              <a:headEnd/>
              <a:tailEnd/>
            </a:ln>
          </p:spPr>
          <p:txBody>
            <a:bodyPr wrap="none">
              <a:spAutoFit/>
            </a:bodyPr>
            <a:lstStyle/>
            <a:p>
              <a:pPr>
                <a:spcBef>
                  <a:spcPct val="20000"/>
                </a:spcBef>
                <a:buClr>
                  <a:srgbClr val="FFCC00"/>
                </a:buClr>
              </a:pPr>
              <a:r>
                <a:rPr lang="en-US" sz="1200" dirty="0">
                  <a:effectLst>
                    <a:outerShdw blurRad="38100" dist="38100" dir="2700000" algn="tl">
                      <a:srgbClr val="000000">
                        <a:alpha val="43137"/>
                      </a:srgbClr>
                    </a:outerShdw>
                  </a:effectLst>
                  <a:latin typeface="Segoe Semibold" pitchFamily="34" charset="0"/>
                </a:rPr>
                <a:t>3. Find page</a:t>
              </a:r>
            </a:p>
          </p:txBody>
        </p:sp>
      </p:grpSp>
      <p:grpSp>
        <p:nvGrpSpPr>
          <p:cNvPr id="38" name="Group 62"/>
          <p:cNvGrpSpPr>
            <a:grpSpLocks/>
          </p:cNvGrpSpPr>
          <p:nvPr/>
        </p:nvGrpSpPr>
        <p:grpSpPr bwMode="auto">
          <a:xfrm>
            <a:off x="5283200" y="5259393"/>
            <a:ext cx="1498600" cy="503238"/>
            <a:chOff x="3328" y="3313"/>
            <a:chExt cx="944" cy="317"/>
          </a:xfrm>
        </p:grpSpPr>
        <p:sp>
          <p:nvSpPr>
            <p:cNvPr id="39" name="Text Box 37"/>
            <p:cNvSpPr txBox="1">
              <a:spLocks noChangeArrowheads="1"/>
            </p:cNvSpPr>
            <p:nvPr/>
          </p:nvSpPr>
          <p:spPr bwMode="invGray">
            <a:xfrm>
              <a:off x="3328" y="3456"/>
              <a:ext cx="819" cy="174"/>
            </a:xfrm>
            <a:prstGeom prst="rect">
              <a:avLst/>
            </a:prstGeom>
            <a:noFill/>
            <a:ln w="12700" algn="ctr">
              <a:noFill/>
              <a:miter lim="800000"/>
              <a:headEnd/>
              <a:tailEnd/>
            </a:ln>
          </p:spPr>
          <p:txBody>
            <a:bodyPr wrap="none">
              <a:spAutoFit/>
            </a:bodyPr>
            <a:lstStyle/>
            <a:p>
              <a:pPr>
                <a:spcBef>
                  <a:spcPct val="20000"/>
                </a:spcBef>
                <a:buClr>
                  <a:srgbClr val="FFCC00"/>
                </a:buClr>
              </a:pPr>
              <a:r>
                <a:rPr lang="en-US" sz="1200" dirty="0">
                  <a:effectLst>
                    <a:outerShdw blurRad="38100" dist="38100" dir="2700000" algn="tl">
                      <a:srgbClr val="000000">
                        <a:alpha val="43137"/>
                      </a:srgbClr>
                    </a:outerShdw>
                  </a:effectLst>
                  <a:latin typeface="Segoe Semibold" pitchFamily="34" charset="0"/>
                </a:rPr>
                <a:t>4. Retrieve page</a:t>
              </a:r>
            </a:p>
          </p:txBody>
        </p:sp>
        <p:sp>
          <p:nvSpPr>
            <p:cNvPr id="40" name="Freeform 35"/>
            <p:cNvSpPr>
              <a:spLocks/>
            </p:cNvSpPr>
            <p:nvPr/>
          </p:nvSpPr>
          <p:spPr bwMode="invGray">
            <a:xfrm>
              <a:off x="3840" y="3313"/>
              <a:ext cx="432" cy="239"/>
            </a:xfrm>
            <a:custGeom>
              <a:avLst/>
              <a:gdLst>
                <a:gd name="T0" fmla="*/ 450 w 450"/>
                <a:gd name="T1" fmla="*/ 168 h 168"/>
                <a:gd name="T2" fmla="*/ 198 w 450"/>
                <a:gd name="T3" fmla="*/ 90 h 168"/>
                <a:gd name="T4" fmla="*/ 0 w 450"/>
                <a:gd name="T5" fmla="*/ 0 h 168"/>
                <a:gd name="T6" fmla="*/ 0 60000 65536"/>
                <a:gd name="T7" fmla="*/ 0 60000 65536"/>
                <a:gd name="T8" fmla="*/ 0 60000 65536"/>
                <a:gd name="T9" fmla="*/ 0 w 450"/>
                <a:gd name="T10" fmla="*/ 0 h 168"/>
                <a:gd name="T11" fmla="*/ 450 w 450"/>
                <a:gd name="T12" fmla="*/ 168 h 168"/>
              </a:gdLst>
              <a:ahLst/>
              <a:cxnLst>
                <a:cxn ang="T6">
                  <a:pos x="T0" y="T1"/>
                </a:cxn>
                <a:cxn ang="T7">
                  <a:pos x="T2" y="T3"/>
                </a:cxn>
                <a:cxn ang="T8">
                  <a:pos x="T4" y="T5"/>
                </a:cxn>
              </a:cxnLst>
              <a:rect l="T9" t="T10" r="T11" b="T12"/>
              <a:pathLst>
                <a:path w="450" h="168">
                  <a:moveTo>
                    <a:pt x="450" y="168"/>
                  </a:moveTo>
                  <a:cubicBezTo>
                    <a:pt x="408" y="155"/>
                    <a:pt x="273" y="118"/>
                    <a:pt x="198" y="90"/>
                  </a:cubicBezTo>
                  <a:cubicBezTo>
                    <a:pt x="123" y="62"/>
                    <a:pt x="41" y="19"/>
                    <a:pt x="0" y="0"/>
                  </a:cubicBezTo>
                </a:path>
              </a:pathLst>
            </a:custGeom>
            <a:noFill/>
            <a:ln w="12700">
              <a:solidFill>
                <a:schemeClr val="tx1"/>
              </a:solidFill>
              <a:round/>
              <a:headEnd/>
              <a:tailEnd type="triangle" w="med" len="med"/>
            </a:ln>
          </p:spPr>
          <p:txBody>
            <a:bodyPr>
              <a:spAutoFit/>
            </a:bodyPr>
            <a:lstStyle/>
            <a:p>
              <a:pPr>
                <a:spcBef>
                  <a:spcPct val="20000"/>
                </a:spcBef>
                <a:buClr>
                  <a:srgbClr val="FFCC00"/>
                </a:buClr>
                <a:buFontTx/>
                <a:buChar char="•"/>
                <a:defRPr/>
              </a:pPr>
              <a:endParaRPr lang="en-US">
                <a:effectLst>
                  <a:outerShdw blurRad="38100" dist="38100" dir="2700000" algn="tl">
                    <a:srgbClr val="000000">
                      <a:alpha val="43137"/>
                    </a:srgbClr>
                  </a:outerShdw>
                </a:effectLst>
              </a:endParaRPr>
            </a:p>
          </p:txBody>
        </p:sp>
      </p:grpSp>
      <p:grpSp>
        <p:nvGrpSpPr>
          <p:cNvPr id="41" name="Group 65"/>
          <p:cNvGrpSpPr>
            <a:grpSpLocks/>
          </p:cNvGrpSpPr>
          <p:nvPr/>
        </p:nvGrpSpPr>
        <p:grpSpPr bwMode="auto">
          <a:xfrm>
            <a:off x="2895600" y="4802188"/>
            <a:ext cx="2819400" cy="379412"/>
            <a:chOff x="3072" y="1056"/>
            <a:chExt cx="1776" cy="239"/>
          </a:xfrm>
        </p:grpSpPr>
        <p:sp>
          <p:nvSpPr>
            <p:cNvPr id="42" name="Freeform 23"/>
            <p:cNvSpPr>
              <a:spLocks/>
            </p:cNvSpPr>
            <p:nvPr/>
          </p:nvSpPr>
          <p:spPr bwMode="invGray">
            <a:xfrm>
              <a:off x="3072" y="1056"/>
              <a:ext cx="1776" cy="239"/>
            </a:xfrm>
            <a:custGeom>
              <a:avLst/>
              <a:gdLst>
                <a:gd name="T0" fmla="*/ 1596 w 1596"/>
                <a:gd name="T1" fmla="*/ 48 h 85"/>
                <a:gd name="T2" fmla="*/ 1140 w 1596"/>
                <a:gd name="T3" fmla="*/ 78 h 85"/>
                <a:gd name="T4" fmla="*/ 654 w 1596"/>
                <a:gd name="T5" fmla="*/ 72 h 85"/>
                <a:gd name="T6" fmla="*/ 0 w 1596"/>
                <a:gd name="T7" fmla="*/ 0 h 85"/>
                <a:gd name="T8" fmla="*/ 0 60000 65536"/>
                <a:gd name="T9" fmla="*/ 0 60000 65536"/>
                <a:gd name="T10" fmla="*/ 0 60000 65536"/>
                <a:gd name="T11" fmla="*/ 0 60000 65536"/>
                <a:gd name="T12" fmla="*/ 0 w 1596"/>
                <a:gd name="T13" fmla="*/ 0 h 85"/>
                <a:gd name="T14" fmla="*/ 1596 w 1596"/>
                <a:gd name="T15" fmla="*/ 85 h 85"/>
              </a:gdLst>
              <a:ahLst/>
              <a:cxnLst>
                <a:cxn ang="T8">
                  <a:pos x="T0" y="T1"/>
                </a:cxn>
                <a:cxn ang="T9">
                  <a:pos x="T2" y="T3"/>
                </a:cxn>
                <a:cxn ang="T10">
                  <a:pos x="T4" y="T5"/>
                </a:cxn>
                <a:cxn ang="T11">
                  <a:pos x="T6" y="T7"/>
                </a:cxn>
              </a:cxnLst>
              <a:rect l="T12" t="T13" r="T14" b="T15"/>
              <a:pathLst>
                <a:path w="1596" h="85">
                  <a:moveTo>
                    <a:pt x="1596" y="48"/>
                  </a:moveTo>
                  <a:cubicBezTo>
                    <a:pt x="1520" y="53"/>
                    <a:pt x="1297" y="74"/>
                    <a:pt x="1140" y="78"/>
                  </a:cubicBezTo>
                  <a:cubicBezTo>
                    <a:pt x="983" y="82"/>
                    <a:pt x="844" y="85"/>
                    <a:pt x="654" y="72"/>
                  </a:cubicBezTo>
                  <a:cubicBezTo>
                    <a:pt x="464" y="59"/>
                    <a:pt x="136" y="15"/>
                    <a:pt x="0" y="0"/>
                  </a:cubicBezTo>
                </a:path>
              </a:pathLst>
            </a:custGeom>
            <a:noFill/>
            <a:ln w="12700">
              <a:solidFill>
                <a:schemeClr val="tx1"/>
              </a:solidFill>
              <a:round/>
              <a:headEnd/>
              <a:tailEnd type="triangle" w="med" len="med"/>
            </a:ln>
          </p:spPr>
          <p:txBody>
            <a:bodyPr>
              <a:spAutoFit/>
            </a:bodyPr>
            <a:lstStyle/>
            <a:p>
              <a:pPr>
                <a:spcBef>
                  <a:spcPct val="20000"/>
                </a:spcBef>
                <a:buClr>
                  <a:srgbClr val="FFCC00"/>
                </a:buClr>
                <a:buFontTx/>
                <a:buChar char="•"/>
                <a:defRPr/>
              </a:pPr>
              <a:endParaRPr lang="en-US">
                <a:effectLst>
                  <a:outerShdw blurRad="38100" dist="38100" dir="2700000" algn="tl">
                    <a:srgbClr val="000000">
                      <a:alpha val="43137"/>
                    </a:srgbClr>
                  </a:outerShdw>
                </a:effectLst>
              </a:endParaRPr>
            </a:p>
          </p:txBody>
        </p:sp>
        <p:sp>
          <p:nvSpPr>
            <p:cNvPr id="43" name="Text Box 31"/>
            <p:cNvSpPr txBox="1">
              <a:spLocks noChangeArrowheads="1"/>
            </p:cNvSpPr>
            <p:nvPr/>
          </p:nvSpPr>
          <p:spPr bwMode="invGray">
            <a:xfrm>
              <a:off x="3600" y="1104"/>
              <a:ext cx="821" cy="174"/>
            </a:xfrm>
            <a:prstGeom prst="rect">
              <a:avLst/>
            </a:prstGeom>
            <a:noFill/>
            <a:ln w="12700" algn="ctr">
              <a:noFill/>
              <a:miter lim="800000"/>
              <a:headEnd/>
              <a:tailEnd/>
            </a:ln>
          </p:spPr>
          <p:txBody>
            <a:bodyPr wrap="none">
              <a:spAutoFit/>
            </a:bodyPr>
            <a:lstStyle/>
            <a:p>
              <a:pPr>
                <a:spcBef>
                  <a:spcPct val="20000"/>
                </a:spcBef>
                <a:buClr>
                  <a:srgbClr val="FFCC00"/>
                </a:buClr>
              </a:pPr>
              <a:r>
                <a:rPr lang="en-US" sz="1200" dirty="0">
                  <a:effectLst>
                    <a:outerShdw blurRad="38100" dist="38100" dir="2700000" algn="tl">
                      <a:srgbClr val="000000">
                        <a:alpha val="43137"/>
                      </a:srgbClr>
                    </a:outerShdw>
                  </a:effectLst>
                  <a:latin typeface="Segoe Semibold" pitchFamily="34" charset="0"/>
                </a:rPr>
                <a:t>5. Transfer page</a:t>
              </a:r>
            </a:p>
          </p:txBody>
        </p:sp>
      </p:grpSp>
      <p:grpSp>
        <p:nvGrpSpPr>
          <p:cNvPr id="44" name="Group 68"/>
          <p:cNvGrpSpPr>
            <a:grpSpLocks/>
          </p:cNvGrpSpPr>
          <p:nvPr/>
        </p:nvGrpSpPr>
        <p:grpSpPr bwMode="auto">
          <a:xfrm>
            <a:off x="2057400" y="5181601"/>
            <a:ext cx="1295400" cy="877888"/>
            <a:chOff x="4464" y="912"/>
            <a:chExt cx="816" cy="553"/>
          </a:xfrm>
        </p:grpSpPr>
        <p:sp>
          <p:nvSpPr>
            <p:cNvPr id="45" name="Freeform 22"/>
            <p:cNvSpPr>
              <a:spLocks/>
            </p:cNvSpPr>
            <p:nvPr/>
          </p:nvSpPr>
          <p:spPr bwMode="invGray">
            <a:xfrm>
              <a:off x="4800" y="912"/>
              <a:ext cx="288" cy="239"/>
            </a:xfrm>
            <a:custGeom>
              <a:avLst/>
              <a:gdLst>
                <a:gd name="T0" fmla="*/ 450 w 450"/>
                <a:gd name="T1" fmla="*/ 168 h 168"/>
                <a:gd name="T2" fmla="*/ 198 w 450"/>
                <a:gd name="T3" fmla="*/ 90 h 168"/>
                <a:gd name="T4" fmla="*/ 0 w 450"/>
                <a:gd name="T5" fmla="*/ 0 h 168"/>
                <a:gd name="T6" fmla="*/ 0 60000 65536"/>
                <a:gd name="T7" fmla="*/ 0 60000 65536"/>
                <a:gd name="T8" fmla="*/ 0 60000 65536"/>
                <a:gd name="T9" fmla="*/ 0 w 450"/>
                <a:gd name="T10" fmla="*/ 0 h 168"/>
                <a:gd name="T11" fmla="*/ 450 w 450"/>
                <a:gd name="T12" fmla="*/ 168 h 168"/>
              </a:gdLst>
              <a:ahLst/>
              <a:cxnLst>
                <a:cxn ang="T6">
                  <a:pos x="T0" y="T1"/>
                </a:cxn>
                <a:cxn ang="T7">
                  <a:pos x="T2" y="T3"/>
                </a:cxn>
                <a:cxn ang="T8">
                  <a:pos x="T4" y="T5"/>
                </a:cxn>
              </a:cxnLst>
              <a:rect l="T9" t="T10" r="T11" b="T12"/>
              <a:pathLst>
                <a:path w="450" h="168">
                  <a:moveTo>
                    <a:pt x="450" y="168"/>
                  </a:moveTo>
                  <a:cubicBezTo>
                    <a:pt x="408" y="155"/>
                    <a:pt x="273" y="118"/>
                    <a:pt x="198" y="90"/>
                  </a:cubicBezTo>
                  <a:cubicBezTo>
                    <a:pt x="123" y="62"/>
                    <a:pt x="41" y="19"/>
                    <a:pt x="0" y="0"/>
                  </a:cubicBezTo>
                </a:path>
              </a:pathLst>
            </a:custGeom>
            <a:noFill/>
            <a:ln w="12700">
              <a:solidFill>
                <a:schemeClr val="tx1"/>
              </a:solidFill>
              <a:round/>
              <a:headEnd type="triangle" w="med" len="med"/>
              <a:tailEnd/>
            </a:ln>
          </p:spPr>
          <p:txBody>
            <a:bodyPr>
              <a:spAutoFit/>
            </a:bodyPr>
            <a:lstStyle/>
            <a:p>
              <a:pPr>
                <a:spcBef>
                  <a:spcPct val="20000"/>
                </a:spcBef>
                <a:buClr>
                  <a:srgbClr val="FFCC00"/>
                </a:buClr>
                <a:defRPr/>
              </a:pPr>
              <a:endParaRPr lang="en-US">
                <a:effectLst>
                  <a:outerShdw blurRad="38100" dist="38100" dir="2700000" algn="tl">
                    <a:srgbClr val="FFFFFF"/>
                  </a:outerShdw>
                </a:effectLst>
              </a:endParaRPr>
            </a:p>
          </p:txBody>
        </p:sp>
        <p:sp>
          <p:nvSpPr>
            <p:cNvPr id="46" name="Text Box 44"/>
            <p:cNvSpPr txBox="1">
              <a:spLocks noChangeArrowheads="1"/>
            </p:cNvSpPr>
            <p:nvPr/>
          </p:nvSpPr>
          <p:spPr bwMode="invGray">
            <a:xfrm>
              <a:off x="4464" y="1151"/>
              <a:ext cx="816" cy="314"/>
            </a:xfrm>
            <a:prstGeom prst="rect">
              <a:avLst/>
            </a:prstGeom>
            <a:noFill/>
            <a:ln w="12700" algn="ctr">
              <a:noFill/>
              <a:miter lim="800000"/>
              <a:headEnd/>
              <a:tailEnd/>
            </a:ln>
          </p:spPr>
          <p:txBody>
            <a:bodyPr>
              <a:spAutoFit/>
            </a:bodyPr>
            <a:lstStyle/>
            <a:p>
              <a:pPr marL="342900" indent="-342900">
                <a:spcBef>
                  <a:spcPct val="20000"/>
                </a:spcBef>
                <a:buClr>
                  <a:srgbClr val="FFCC00"/>
                </a:buClr>
              </a:pPr>
              <a:r>
                <a:rPr lang="en-US" sz="1200" dirty="0">
                  <a:effectLst>
                    <a:outerShdw blurRad="38100" dist="38100" dir="2700000" algn="tl">
                      <a:srgbClr val="000000">
                        <a:alpha val="43137"/>
                      </a:srgbClr>
                    </a:outerShdw>
                  </a:effectLst>
                  <a:latin typeface="Segoe Semibold" pitchFamily="34" charset="0"/>
                </a:rPr>
                <a:t>6. Write</a:t>
              </a:r>
            </a:p>
            <a:p>
              <a:pPr marL="342900" indent="-342900">
                <a:spcBef>
                  <a:spcPct val="20000"/>
                </a:spcBef>
                <a:buClr>
                  <a:srgbClr val="FFCC00"/>
                </a:buClr>
              </a:pPr>
              <a:r>
                <a:rPr lang="en-US" sz="1200" dirty="0" smtClean="0">
                  <a:effectLst>
                    <a:outerShdw blurRad="38100" dist="38100" dir="2700000" algn="tl">
                      <a:srgbClr val="000000">
                        <a:alpha val="43137"/>
                      </a:srgbClr>
                    </a:outerShdw>
                  </a:effectLst>
                  <a:latin typeface="Segoe Semibold" pitchFamily="34" charset="0"/>
                </a:rPr>
                <a:t>Page</a:t>
              </a:r>
              <a:endParaRPr lang="en-US" sz="1200" dirty="0">
                <a:effectLst>
                  <a:outerShdw blurRad="38100" dist="38100" dir="2700000" algn="tl">
                    <a:srgbClr val="000000">
                      <a:alpha val="43137"/>
                    </a:srgbClr>
                  </a:outerShdw>
                </a:effectLst>
                <a:latin typeface="Segoe Semibold" pitchFamily="34" charset="0"/>
              </a:endParaRPr>
            </a:p>
          </p:txBody>
        </p:sp>
        <p:sp>
          <p:nvSpPr>
            <p:cNvPr id="47" name="Text Box 71"/>
            <p:cNvSpPr txBox="1">
              <a:spLocks noChangeArrowheads="1"/>
            </p:cNvSpPr>
            <p:nvPr/>
          </p:nvSpPr>
          <p:spPr bwMode="auto">
            <a:xfrm>
              <a:off x="4992" y="1007"/>
              <a:ext cx="116" cy="231"/>
            </a:xfrm>
            <a:prstGeom prst="rect">
              <a:avLst/>
            </a:prstGeom>
            <a:noFill/>
            <a:ln w="9525">
              <a:noFill/>
              <a:miter lim="800000"/>
              <a:headEnd/>
              <a:tailEnd/>
            </a:ln>
          </p:spPr>
          <p:txBody>
            <a:bodyPr wrap="none">
              <a:spAutoFit/>
            </a:bodyPr>
            <a:lstStyle/>
            <a:p>
              <a:endParaRPr lang="en-US"/>
            </a:p>
          </p:txBody>
        </p:sp>
      </p:grpSp>
      <p:sp>
        <p:nvSpPr>
          <p:cNvPr id="48" name="Up Arrow 84"/>
          <p:cNvSpPr/>
          <p:nvPr/>
        </p:nvSpPr>
        <p:spPr bwMode="auto">
          <a:xfrm rot="9437034">
            <a:off x="1739071" y="3037343"/>
            <a:ext cx="544294" cy="1289837"/>
          </a:xfrm>
          <a:prstGeom prst="upArrow">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300" dirty="0" smtClean="0">
              <a:solidFill>
                <a:schemeClr val="tx1"/>
              </a:solidFill>
              <a:effectLst>
                <a:outerShdw blurRad="38100" dist="38100" dir="2700000" algn="tl">
                  <a:srgbClr val="000000">
                    <a:alpha val="43137"/>
                  </a:srgbClr>
                </a:outerShdw>
              </a:effectLst>
              <a:latin typeface="Segoe" pitchFamily="34" charset="0"/>
            </a:endParaRPr>
          </a:p>
        </p:txBody>
      </p:sp>
      <p:grpSp>
        <p:nvGrpSpPr>
          <p:cNvPr id="49" name="Group 76"/>
          <p:cNvGrpSpPr/>
          <p:nvPr/>
        </p:nvGrpSpPr>
        <p:grpSpPr>
          <a:xfrm>
            <a:off x="7848739" y="273340"/>
            <a:ext cx="658880" cy="1029866"/>
            <a:chOff x="4249328" y="4402453"/>
            <a:chExt cx="658880" cy="1029866"/>
          </a:xfrm>
        </p:grpSpPr>
        <p:pic>
          <p:nvPicPr>
            <p:cNvPr id="50" name="Picture 2" descr="C:\Program Files\Microsoft Resource DVD Artwork\DVD_ART\Artwork_Imagery\Shapes and Graphics\Charts and Graphs\diagrams\layered complex diagram illustration icon.png"/>
            <p:cNvPicPr>
              <a:picLocks noChangeAspect="1" noChangeArrowheads="1"/>
            </p:cNvPicPr>
            <p:nvPr/>
          </p:nvPicPr>
          <p:blipFill>
            <a:blip r:embed="rId8" cstate="print"/>
            <a:srcRect/>
            <a:stretch>
              <a:fillRect/>
            </a:stretch>
          </p:blipFill>
          <p:spPr bwMode="auto">
            <a:xfrm>
              <a:off x="4249328" y="4944060"/>
              <a:ext cx="658880" cy="488259"/>
            </a:xfrm>
            <a:prstGeom prst="rect">
              <a:avLst/>
            </a:prstGeom>
            <a:noFill/>
            <a:effectLst>
              <a:outerShdw blurRad="190500" dist="38100" dir="16200000" sx="84000" sy="84000" rotWithShape="0">
                <a:schemeClr val="tx1">
                  <a:alpha val="6000"/>
                </a:schemeClr>
              </a:outerShdw>
            </a:effectLst>
          </p:spPr>
        </p:pic>
        <p:pic>
          <p:nvPicPr>
            <p:cNvPr id="51" name="Picture 2" descr="C:\Program Files\Microsoft Resource DVD Artwork\DVD_ART\BoxShots_Logos\People Ready\PRB man 3 silouette people ready.png"/>
            <p:cNvPicPr>
              <a:picLocks noChangeAspect="1" noChangeArrowheads="1"/>
            </p:cNvPicPr>
            <p:nvPr/>
          </p:nvPicPr>
          <p:blipFill>
            <a:blip r:embed="rId9" cstate="print"/>
            <a:srcRect/>
            <a:stretch>
              <a:fillRect/>
            </a:stretch>
          </p:blipFill>
          <p:spPr bwMode="auto">
            <a:xfrm>
              <a:off x="4438272" y="4402453"/>
              <a:ext cx="257248" cy="644072"/>
            </a:xfrm>
            <a:prstGeom prst="rect">
              <a:avLst/>
            </a:prstGeom>
            <a:noFill/>
            <a:effectLst>
              <a:outerShdw blurRad="190500" dist="38100" dir="16200000" rotWithShape="0">
                <a:schemeClr val="tx1">
                  <a:alpha val="40000"/>
                </a:scheme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28"/>
                                        </p:tgtEl>
                                        <p:attrNameLst>
                                          <p:attrName>style.visibility</p:attrName>
                                        </p:attrNameLst>
                                      </p:cBhvr>
                                      <p:to>
                                        <p:strVal val="hidden"/>
                                      </p:to>
                                    </p:set>
                                  </p:childTnLst>
                                </p:cTn>
                              </p:par>
                              <p:par>
                                <p:cTn id="27" presetID="1" presetClass="entr" presetSubtype="0" fill="hold" nodeType="withEffect">
                                  <p:stCondLst>
                                    <p:cond delay="0"/>
                                  </p:stCondLst>
                                  <p:childTnLst>
                                    <p:set>
                                      <p:cBhvr>
                                        <p:cTn id="28"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縮減磁碟</a:t>
            </a:r>
            <a:r>
              <a:rPr altLang="zh-TW" dirty="0" smtClean="0"/>
              <a:t>IO</a:t>
            </a:r>
            <a:r>
              <a:rPr lang="zh-TW" altLang="en-US" dirty="0" smtClean="0"/>
              <a:t>，進而提升執行</a:t>
            </a:r>
            <a:endParaRPr lang="zh-TW" altLang="en-US" dirty="0"/>
          </a:p>
        </p:txBody>
      </p:sp>
      <p:sp>
        <p:nvSpPr>
          <p:cNvPr id="3" name="內容版面配置區 2"/>
          <p:cNvSpPr>
            <a:spLocks noGrp="1"/>
          </p:cNvSpPr>
          <p:nvPr>
            <p:ph idx="1"/>
          </p:nvPr>
        </p:nvSpPr>
        <p:spPr>
          <a:xfrm>
            <a:off x="381000" y="1412875"/>
            <a:ext cx="8382000" cy="4672048"/>
          </a:xfrm>
        </p:spPr>
        <p:txBody>
          <a:bodyPr/>
          <a:lstStyle/>
          <a:p>
            <a:r>
              <a:rPr lang="zh-TW" altLang="en-US" dirty="0" smtClean="0"/>
              <a:t>磁碟系統</a:t>
            </a:r>
          </a:p>
          <a:p>
            <a:pPr lvl="1"/>
            <a:r>
              <a:rPr lang="zh-TW" altLang="en-US" dirty="0" smtClean="0"/>
              <a:t>提供的倍數成長的使用空間（由</a:t>
            </a:r>
            <a:r>
              <a:rPr lang="en-US" altLang="zh-TW" dirty="0" smtClean="0"/>
              <a:t>GB</a:t>
            </a:r>
            <a:r>
              <a:rPr lang="zh-TW" altLang="en-US" dirty="0" smtClean="0"/>
              <a:t>邁向</a:t>
            </a:r>
            <a:r>
              <a:rPr lang="en-US" altLang="zh-TW" dirty="0" smtClean="0"/>
              <a:t>TB</a:t>
            </a:r>
            <a:r>
              <a:rPr lang="zh-TW" altLang="en-US" dirty="0" smtClean="0"/>
              <a:t>）。</a:t>
            </a:r>
          </a:p>
          <a:p>
            <a:pPr lvl="1"/>
            <a:r>
              <a:rPr lang="zh-TW" altLang="en-US" dirty="0" smtClean="0"/>
              <a:t>執行效能卻未能有倍數的提升。</a:t>
            </a:r>
          </a:p>
          <a:p>
            <a:r>
              <a:rPr lang="zh-TW" altLang="en-US" dirty="0" smtClean="0"/>
              <a:t>面臨的挑戰，舉例來說</a:t>
            </a:r>
          </a:p>
          <a:p>
            <a:pPr lvl="1"/>
            <a:r>
              <a:rPr lang="zh-TW" altLang="en-US" dirty="0" smtClean="0"/>
              <a:t>備份與還原資料庫的時間大幅拉長。</a:t>
            </a:r>
          </a:p>
          <a:p>
            <a:pPr lvl="1"/>
            <a:r>
              <a:rPr lang="zh-TW" altLang="en-US" dirty="0" smtClean="0"/>
              <a:t>資料量愈大，造成系統在存取大型資料表時，過多的時間耗費在磁碟 </a:t>
            </a:r>
            <a:r>
              <a:rPr lang="en-US" altLang="zh-TW" dirty="0" smtClean="0"/>
              <a:t>I/O</a:t>
            </a:r>
            <a:r>
              <a:rPr lang="zh-TW" altLang="en-US" dirty="0" smtClean="0"/>
              <a:t>上。</a:t>
            </a:r>
          </a:p>
          <a:p>
            <a:r>
              <a:rPr lang="en-US" altLang="zh-TW" dirty="0" smtClean="0"/>
              <a:t>SQL Server 2008 </a:t>
            </a:r>
            <a:r>
              <a:rPr lang="zh-TW" altLang="en-US" dirty="0" smtClean="0"/>
              <a:t>新增加</a:t>
            </a:r>
          </a:p>
          <a:p>
            <a:pPr lvl="1"/>
            <a:r>
              <a:rPr lang="zh-TW" altLang="en-US" dirty="0" smtClean="0"/>
              <a:t>備份壓縮、資料壓縮（</a:t>
            </a:r>
            <a:r>
              <a:rPr lang="en-US" altLang="zh-TW" dirty="0" smtClean="0"/>
              <a:t>Backup Compression</a:t>
            </a:r>
            <a:r>
              <a:rPr lang="zh-TW" altLang="en-US" dirty="0" smtClean="0"/>
              <a:t>、</a:t>
            </a:r>
            <a:r>
              <a:rPr lang="en-US" altLang="zh-TW" dirty="0" smtClean="0"/>
              <a:t>Data Compression</a:t>
            </a:r>
            <a:r>
              <a:rPr lang="zh-TW" altLang="en-US" dirty="0" smtClean="0"/>
              <a:t>）</a:t>
            </a:r>
            <a:endParaRPr lang="zh-TW" altLang="en-US" dirty="0"/>
          </a:p>
        </p:txBody>
      </p:sp>
    </p:spTree>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備份壓縮的效能分析 </a:t>
            </a:r>
            <a:r>
              <a:rPr altLang="zh-TW" dirty="0" smtClean="0"/>
              <a:t>1</a:t>
            </a:r>
            <a:endParaRPr lang="zh-TW" altLang="en-US" dirty="0"/>
          </a:p>
        </p:txBody>
      </p:sp>
      <p:graphicFrame>
        <p:nvGraphicFramePr>
          <p:cNvPr id="4" name="Chart 5"/>
          <p:cNvGraphicFramePr/>
          <p:nvPr/>
        </p:nvGraphicFramePr>
        <p:xfrm>
          <a:off x="360218" y="1163782"/>
          <a:ext cx="8423564" cy="476596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備份壓縮的效能分析 </a:t>
            </a:r>
            <a:r>
              <a:rPr altLang="zh-TW" dirty="0" smtClean="0"/>
              <a:t>2</a:t>
            </a:r>
            <a:endParaRPr lang="zh-TW" altLang="en-US" dirty="0"/>
          </a:p>
        </p:txBody>
      </p:sp>
      <p:sp>
        <p:nvSpPr>
          <p:cNvPr id="3" name="內容版面配置區 2"/>
          <p:cNvSpPr>
            <a:spLocks noGrp="1"/>
          </p:cNvSpPr>
          <p:nvPr>
            <p:ph idx="1"/>
          </p:nvPr>
        </p:nvSpPr>
        <p:spPr>
          <a:xfrm>
            <a:off x="381000" y="1412875"/>
            <a:ext cx="8382000" cy="5302273"/>
          </a:xfrm>
        </p:spPr>
        <p:txBody>
          <a:bodyPr>
            <a:normAutofit fontScale="92500" lnSpcReduction="20000"/>
          </a:bodyPr>
          <a:lstStyle/>
          <a:p>
            <a:r>
              <a:rPr lang="zh-TW" altLang="en-US" dirty="0" smtClean="0"/>
              <a:t>增加 </a:t>
            </a:r>
            <a:r>
              <a:rPr lang="en-US" altLang="zh-TW" dirty="0" smtClean="0"/>
              <a:t>CPU </a:t>
            </a:r>
            <a:r>
              <a:rPr lang="zh-TW" altLang="en-US" dirty="0" smtClean="0"/>
              <a:t>的使用量</a:t>
            </a:r>
          </a:p>
          <a:p>
            <a:r>
              <a:rPr lang="zh-TW" altLang="en-US" dirty="0" smtClean="0"/>
              <a:t>以 </a:t>
            </a:r>
            <a:r>
              <a:rPr lang="en-US" altLang="zh-TW" dirty="0" err="1" smtClean="0"/>
              <a:t>AdventureWorks</a:t>
            </a:r>
            <a:r>
              <a:rPr lang="en-US" altLang="zh-TW" dirty="0" smtClean="0"/>
              <a:t> </a:t>
            </a:r>
            <a:r>
              <a:rPr lang="zh-TW" altLang="en-US" dirty="0" smtClean="0"/>
              <a:t>資料庫為例</a:t>
            </a:r>
          </a:p>
          <a:p>
            <a:pPr lvl="1"/>
            <a:r>
              <a:rPr lang="zh-TW" altLang="en-US" dirty="0" smtClean="0"/>
              <a:t>使用備份壓縮的環境，整體的 </a:t>
            </a:r>
            <a:r>
              <a:rPr lang="en-US" altLang="zh-TW" dirty="0" smtClean="0"/>
              <a:t>CPU </a:t>
            </a:r>
            <a:r>
              <a:rPr lang="zh-TW" altLang="en-US" dirty="0" smtClean="0"/>
              <a:t>使用量增加了</a:t>
            </a:r>
            <a:r>
              <a:rPr lang="en-US" altLang="zh-TW" dirty="0" smtClean="0"/>
              <a:t>10%</a:t>
            </a:r>
            <a:r>
              <a:rPr lang="zh-TW" altLang="en-US" dirty="0" smtClean="0"/>
              <a:t>，但是備份的時間，大幅縮減了 </a:t>
            </a:r>
            <a:r>
              <a:rPr lang="en-US" altLang="zh-TW" dirty="0" smtClean="0"/>
              <a:t>45%</a:t>
            </a:r>
            <a:r>
              <a:rPr lang="zh-TW" altLang="en-US" dirty="0" smtClean="0"/>
              <a:t>，而且備份壓縮下來的檔案約是原來大小的 </a:t>
            </a:r>
            <a:r>
              <a:rPr lang="en-US" altLang="zh-TW" dirty="0" smtClean="0"/>
              <a:t>25% </a:t>
            </a:r>
            <a:r>
              <a:rPr lang="zh-TW" altLang="en-US" dirty="0" smtClean="0"/>
              <a:t>左右。</a:t>
            </a:r>
          </a:p>
          <a:p>
            <a:pPr lvl="1"/>
            <a:r>
              <a:rPr lang="zh-TW" altLang="en-US" dirty="0" smtClean="0"/>
              <a:t>在進行還原資料庫時，使用備份壓縮的環境，整體的 </a:t>
            </a:r>
            <a:r>
              <a:rPr lang="en-US" altLang="zh-TW" dirty="0" smtClean="0"/>
              <a:t>CPU </a:t>
            </a:r>
            <a:r>
              <a:rPr lang="zh-TW" altLang="en-US" dirty="0" smtClean="0"/>
              <a:t>使用量增加了 </a:t>
            </a:r>
            <a:r>
              <a:rPr lang="en-US" altLang="zh-TW" dirty="0" smtClean="0"/>
              <a:t>6.5%</a:t>
            </a:r>
            <a:r>
              <a:rPr lang="zh-TW" altLang="en-US" dirty="0" smtClean="0"/>
              <a:t>，但是備份的時間，大幅縮減了 </a:t>
            </a:r>
            <a:r>
              <a:rPr lang="en-US" altLang="zh-TW" dirty="0" smtClean="0"/>
              <a:t>50%</a:t>
            </a:r>
            <a:r>
              <a:rPr lang="zh-TW" altLang="en-US" dirty="0" smtClean="0"/>
              <a:t>。</a:t>
            </a:r>
          </a:p>
          <a:p>
            <a:r>
              <a:rPr lang="zh-TW" altLang="en-US" dirty="0" smtClean="0"/>
              <a:t>建議</a:t>
            </a:r>
          </a:p>
          <a:p>
            <a:pPr lvl="1"/>
            <a:r>
              <a:rPr lang="zh-TW" altLang="en-US" dirty="0" smtClean="0"/>
              <a:t>搭配 資源管理員 來限制備份壓縮的 </a:t>
            </a:r>
            <a:r>
              <a:rPr lang="en-US" altLang="zh-TW" dirty="0" smtClean="0"/>
              <a:t>CPU </a:t>
            </a:r>
            <a:r>
              <a:rPr lang="zh-TW" altLang="en-US" dirty="0" smtClean="0"/>
              <a:t>使用量</a:t>
            </a:r>
          </a:p>
          <a:p>
            <a:pPr lvl="1"/>
            <a:r>
              <a:rPr lang="zh-TW" altLang="en-US" dirty="0" smtClean="0"/>
              <a:t>雖然會讓備份的速度受到衝擊，但是仍然擁有還原備份檔案時的優勢</a:t>
            </a:r>
          </a:p>
          <a:p>
            <a:r>
              <a:rPr lang="zh-TW" altLang="en-US" dirty="0" smtClean="0"/>
              <a:t>企業版本支援備份壓縮的功能</a:t>
            </a:r>
          </a:p>
          <a:p>
            <a:pPr lvl="1"/>
            <a:r>
              <a:rPr lang="zh-TW" altLang="en-US" dirty="0" smtClean="0"/>
              <a:t>但是備份壓縮的備份集檔案，是可以還原到 </a:t>
            </a:r>
            <a:r>
              <a:rPr lang="en-US" altLang="zh-TW" dirty="0" smtClean="0"/>
              <a:t>SQL Server 2008 </a:t>
            </a:r>
            <a:r>
              <a:rPr lang="zh-TW" altLang="en-US" dirty="0" smtClean="0"/>
              <a:t>其他的版本上。</a:t>
            </a:r>
            <a:endParaRPr lang="zh-TW" altLang="en-US" dirty="0"/>
          </a:p>
        </p:txBody>
      </p:sp>
    </p:spTree>
  </p:cSld>
  <p:clrMapOvr>
    <a:masterClrMapping/>
  </p:clrMapOvr>
  <p:transition>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資料壓縮</a:t>
            </a:r>
            <a:endParaRPr lang="zh-TW" altLang="en-US" dirty="0"/>
          </a:p>
        </p:txBody>
      </p:sp>
      <p:sp>
        <p:nvSpPr>
          <p:cNvPr id="3" name="內容版面配置區 2"/>
          <p:cNvSpPr>
            <a:spLocks noGrp="1"/>
          </p:cNvSpPr>
          <p:nvPr>
            <p:ph idx="1"/>
          </p:nvPr>
        </p:nvSpPr>
        <p:spPr>
          <a:xfrm>
            <a:off x="381000" y="1412875"/>
            <a:ext cx="8382000" cy="5302273"/>
          </a:xfrm>
        </p:spPr>
        <p:txBody>
          <a:bodyPr>
            <a:normAutofit fontScale="85000" lnSpcReduction="20000"/>
          </a:bodyPr>
          <a:lstStyle/>
          <a:p>
            <a:r>
              <a:rPr lang="zh-TW" altLang="en-US" dirty="0" smtClean="0"/>
              <a:t>分成</a:t>
            </a:r>
          </a:p>
          <a:p>
            <a:pPr lvl="2"/>
            <a:r>
              <a:rPr lang="zh-TW" altLang="en-US" dirty="0" smtClean="0"/>
              <a:t>資料列壓縮、頁面壓縮</a:t>
            </a:r>
          </a:p>
          <a:p>
            <a:r>
              <a:rPr lang="zh-TW" altLang="en-US" dirty="0" smtClean="0"/>
              <a:t>資料壓縮</a:t>
            </a:r>
          </a:p>
          <a:p>
            <a:pPr lvl="1"/>
            <a:r>
              <a:rPr lang="zh-TW" altLang="en-US" dirty="0" smtClean="0"/>
              <a:t>依據其資料行的資料類型，資料值的重複性等等</a:t>
            </a:r>
          </a:p>
          <a:p>
            <a:pPr lvl="1"/>
            <a:r>
              <a:rPr lang="zh-TW" altLang="en-US" dirty="0" smtClean="0"/>
              <a:t>適用物件</a:t>
            </a:r>
          </a:p>
          <a:p>
            <a:pPr lvl="1"/>
            <a:r>
              <a:rPr lang="zh-TW" altLang="en-US" dirty="0" smtClean="0"/>
              <a:t>叢集索引、非叢集索引、堆積結構的資料表、索引檢視、資料分割資料表與其索引</a:t>
            </a:r>
          </a:p>
          <a:p>
            <a:pPr lvl="1"/>
            <a:r>
              <a:rPr lang="zh-TW" altLang="en-US" dirty="0" smtClean="0"/>
              <a:t>增加 </a:t>
            </a:r>
            <a:r>
              <a:rPr lang="en-US" altLang="zh-TW" dirty="0" smtClean="0"/>
              <a:t>CPU </a:t>
            </a:r>
            <a:r>
              <a:rPr lang="zh-TW" altLang="en-US" dirty="0" smtClean="0"/>
              <a:t>的使用量</a:t>
            </a:r>
          </a:p>
          <a:p>
            <a:pPr lvl="1"/>
            <a:r>
              <a:rPr lang="zh-TW" altLang="en-US" dirty="0" smtClean="0"/>
              <a:t>減少存取磁碟 </a:t>
            </a:r>
            <a:r>
              <a:rPr lang="en-US" altLang="zh-TW" dirty="0" smtClean="0"/>
              <a:t>I/O</a:t>
            </a:r>
            <a:r>
              <a:rPr lang="zh-TW" altLang="en-US" dirty="0" smtClean="0"/>
              <a:t>所造成的負載</a:t>
            </a:r>
          </a:p>
          <a:p>
            <a:pPr lvl="1"/>
            <a:r>
              <a:rPr lang="zh-TW" altLang="en-US" dirty="0" smtClean="0"/>
              <a:t>增加記憶體的重複使用率。</a:t>
            </a:r>
          </a:p>
          <a:p>
            <a:pPr lvl="1"/>
            <a:r>
              <a:rPr lang="zh-TW" altLang="en-US" dirty="0" smtClean="0"/>
              <a:t>資料在記憶體內也是持續保持被壓縮狀態</a:t>
            </a:r>
          </a:p>
          <a:p>
            <a:pPr lvl="1"/>
            <a:r>
              <a:rPr lang="zh-TW" altLang="en-US" dirty="0" smtClean="0"/>
              <a:t>磁碟系統的挑戰</a:t>
            </a:r>
          </a:p>
          <a:p>
            <a:pPr lvl="1"/>
            <a:r>
              <a:rPr lang="zh-TW" altLang="en-US" dirty="0" smtClean="0"/>
              <a:t>額外多使用一點 </a:t>
            </a:r>
            <a:r>
              <a:rPr lang="en-US" altLang="zh-TW" dirty="0" smtClean="0"/>
              <a:t>CPU</a:t>
            </a:r>
            <a:r>
              <a:rPr lang="zh-TW" altLang="en-US" dirty="0" smtClean="0"/>
              <a:t>資源，進而提升系統的整體執行效能。</a:t>
            </a:r>
          </a:p>
          <a:p>
            <a:r>
              <a:rPr lang="zh-TW" altLang="en-US" dirty="0" smtClean="0"/>
              <a:t>適用情境</a:t>
            </a:r>
          </a:p>
          <a:p>
            <a:pPr lvl="1"/>
            <a:r>
              <a:rPr lang="zh-TW" altLang="en-US" dirty="0" smtClean="0"/>
              <a:t>資料倉儲、報表系統等等</a:t>
            </a:r>
            <a:endParaRPr lang="zh-TW" altLang="en-US" dirty="0"/>
          </a:p>
        </p:txBody>
      </p:sp>
      <p:grpSp>
        <p:nvGrpSpPr>
          <p:cNvPr id="4" name="Group 39"/>
          <p:cNvGrpSpPr>
            <a:grpSpLocks/>
          </p:cNvGrpSpPr>
          <p:nvPr/>
        </p:nvGrpSpPr>
        <p:grpSpPr bwMode="auto">
          <a:xfrm>
            <a:off x="7590920" y="260345"/>
            <a:ext cx="1222958" cy="758987"/>
            <a:chOff x="381001" y="2606675"/>
            <a:chExt cx="1917699" cy="1190625"/>
          </a:xfrm>
        </p:grpSpPr>
        <p:grpSp>
          <p:nvGrpSpPr>
            <p:cNvPr id="5" name="Group 38"/>
            <p:cNvGrpSpPr>
              <a:grpSpLocks/>
            </p:cNvGrpSpPr>
            <p:nvPr/>
          </p:nvGrpSpPr>
          <p:grpSpPr bwMode="auto">
            <a:xfrm>
              <a:off x="381001" y="2730500"/>
              <a:ext cx="934592" cy="800994"/>
              <a:chOff x="381001" y="2730500"/>
              <a:chExt cx="934592" cy="800994"/>
            </a:xfrm>
          </p:grpSpPr>
          <p:pic>
            <p:nvPicPr>
              <p:cNvPr id="8" name="Picture 2" descr="C:\Program Files\Microsoft Resource DVD Artwork\DVD_ART\Artwork_Imagery\HARDWARE_IMAGERY\Illustration - Misc Hardware\Windows Vista Illustration Icons\Server.png"/>
              <p:cNvPicPr>
                <a:picLocks noChangeAspect="1" noChangeArrowheads="1"/>
              </p:cNvPicPr>
              <p:nvPr/>
            </p:nvPicPr>
            <p:blipFill>
              <a:blip r:embed="rId3" cstate="print"/>
              <a:srcRect/>
              <a:stretch>
                <a:fillRect/>
              </a:stretch>
            </p:blipFill>
            <p:spPr bwMode="auto">
              <a:xfrm>
                <a:off x="381001" y="2730500"/>
                <a:ext cx="494850" cy="677162"/>
              </a:xfrm>
              <a:prstGeom prst="rect">
                <a:avLst/>
              </a:prstGeom>
              <a:noFill/>
              <a:ln w="9525">
                <a:noFill/>
                <a:miter lim="800000"/>
                <a:headEnd/>
                <a:tailEnd/>
              </a:ln>
            </p:spPr>
          </p:pic>
          <p:pic>
            <p:nvPicPr>
              <p:cNvPr id="9" name="Picture 2" descr="C:\Program Files\Microsoft Resource DVD Artwork\DVD_ART\Artwork_Imagery\HARDWARE_IMAGERY\Illustration - Misc Hardware\Windows Vista Illustration Icons\Server.png"/>
              <p:cNvPicPr>
                <a:picLocks noChangeAspect="1" noChangeArrowheads="1"/>
              </p:cNvPicPr>
              <p:nvPr/>
            </p:nvPicPr>
            <p:blipFill>
              <a:blip r:embed="rId4" cstate="print"/>
              <a:srcRect/>
              <a:stretch>
                <a:fillRect/>
              </a:stretch>
            </p:blipFill>
            <p:spPr bwMode="auto">
              <a:xfrm>
                <a:off x="552451" y="2730500"/>
                <a:ext cx="536614" cy="734312"/>
              </a:xfrm>
              <a:prstGeom prst="rect">
                <a:avLst/>
              </a:prstGeom>
              <a:noFill/>
              <a:ln w="9525">
                <a:noFill/>
                <a:miter lim="800000"/>
                <a:headEnd/>
                <a:tailEnd/>
              </a:ln>
            </p:spPr>
          </p:pic>
          <p:pic>
            <p:nvPicPr>
              <p:cNvPr id="10" name="Picture 2" descr="C:\Program Files\Microsoft Resource DVD Artwork\DVD_ART\Artwork_Imagery\HARDWARE_IMAGERY\Illustration - Misc Hardware\Windows Vista Illustration Icons\Server.png"/>
              <p:cNvPicPr>
                <a:picLocks noChangeAspect="1" noChangeArrowheads="1"/>
              </p:cNvPicPr>
              <p:nvPr/>
            </p:nvPicPr>
            <p:blipFill>
              <a:blip r:embed="rId5" cstate="print"/>
              <a:srcRect/>
              <a:stretch>
                <a:fillRect/>
              </a:stretch>
            </p:blipFill>
            <p:spPr bwMode="auto">
              <a:xfrm>
                <a:off x="730250" y="2730500"/>
                <a:ext cx="585343" cy="800994"/>
              </a:xfrm>
              <a:prstGeom prst="rect">
                <a:avLst/>
              </a:prstGeom>
              <a:noFill/>
              <a:ln w="9525">
                <a:noFill/>
                <a:miter lim="800000"/>
                <a:headEnd/>
                <a:tailEnd/>
              </a:ln>
            </p:spPr>
          </p:pic>
        </p:grpSp>
        <p:pic>
          <p:nvPicPr>
            <p:cNvPr id="6" name="Picture 3" descr="C:\Program Files\Microsoft Resource DVD Artwork\DVD_ART\Artwork_Imagery\HARDWARE_IMAGERY\Illustration - Misc Hardware\Windows Vista Illustration Icons\Male User.png"/>
            <p:cNvPicPr>
              <a:picLocks noChangeAspect="1" noChangeArrowheads="1"/>
            </p:cNvPicPr>
            <p:nvPr/>
          </p:nvPicPr>
          <p:blipFill>
            <a:blip r:embed="rId6" cstate="print"/>
            <a:srcRect/>
            <a:stretch>
              <a:fillRect/>
            </a:stretch>
          </p:blipFill>
          <p:spPr bwMode="auto">
            <a:xfrm>
              <a:off x="725488" y="2606675"/>
              <a:ext cx="1143000" cy="1143000"/>
            </a:xfrm>
            <a:prstGeom prst="rect">
              <a:avLst/>
            </a:prstGeom>
            <a:noFill/>
            <a:ln w="9525">
              <a:noFill/>
              <a:miter lim="800000"/>
              <a:headEnd/>
              <a:tailEnd/>
            </a:ln>
          </p:spPr>
        </p:pic>
        <p:pic>
          <p:nvPicPr>
            <p:cNvPr id="7" name="Picture 3" descr="C:\Program Files\Microsoft Resource DVD Artwork\DVD_ART\Artwork_Imagery\HARDWARE_IMAGERY\Illustration - Misc Hardware\Windows Vista Illustration Icons\Male User.png"/>
            <p:cNvPicPr>
              <a:picLocks noChangeAspect="1" noChangeArrowheads="1"/>
            </p:cNvPicPr>
            <p:nvPr/>
          </p:nvPicPr>
          <p:blipFill>
            <a:blip r:embed="rId6" cstate="print"/>
            <a:srcRect/>
            <a:stretch>
              <a:fillRect/>
            </a:stretch>
          </p:blipFill>
          <p:spPr bwMode="auto">
            <a:xfrm>
              <a:off x="1155700" y="2654300"/>
              <a:ext cx="1143000" cy="1143000"/>
            </a:xfrm>
            <a:prstGeom prst="rect">
              <a:avLst/>
            </a:prstGeom>
            <a:noFill/>
            <a:ln w="9525">
              <a:noFill/>
              <a:miter lim="800000"/>
              <a:headEnd/>
              <a:tailEnd/>
            </a:ln>
          </p:spPr>
        </p:pic>
      </p:grpSp>
    </p:spTree>
  </p:cSld>
  <p:clrMapOvr>
    <a:masterClrMapping/>
  </p:clrMapOvr>
  <p:transition>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管控系統的可用資源</a:t>
            </a:r>
            <a:endParaRPr lang="zh-TW" altLang="en-US" dirty="0"/>
          </a:p>
        </p:txBody>
      </p:sp>
      <p:sp>
        <p:nvSpPr>
          <p:cNvPr id="3" name="內容版面配置區 2"/>
          <p:cNvSpPr>
            <a:spLocks noGrp="1"/>
          </p:cNvSpPr>
          <p:nvPr>
            <p:ph idx="1"/>
          </p:nvPr>
        </p:nvSpPr>
        <p:spPr>
          <a:xfrm>
            <a:off x="381000" y="1412875"/>
            <a:ext cx="8382000" cy="5302273"/>
          </a:xfrm>
        </p:spPr>
        <p:txBody>
          <a:bodyPr>
            <a:normAutofit lnSpcReduction="10000"/>
          </a:bodyPr>
          <a:lstStyle/>
          <a:p>
            <a:r>
              <a:rPr lang="zh-TW" altLang="en-US" dirty="0" smtClean="0"/>
              <a:t>全力執行</a:t>
            </a:r>
          </a:p>
          <a:p>
            <a:pPr lvl="1"/>
            <a:r>
              <a:rPr lang="zh-TW" altLang="en-US" dirty="0" smtClean="0"/>
              <a:t>客戶端對資料庫伺服器提出需求，並通過權限檢查，系統就會全力執行，並將結果回傳。</a:t>
            </a:r>
          </a:p>
          <a:p>
            <a:r>
              <a:rPr lang="zh-TW" altLang="en-US" dirty="0" smtClean="0"/>
              <a:t>面對挑戰</a:t>
            </a:r>
          </a:p>
          <a:p>
            <a:pPr lvl="1"/>
            <a:r>
              <a:rPr lang="zh-TW" altLang="en-US" dirty="0" smtClean="0"/>
              <a:t>密碼機制</a:t>
            </a:r>
          </a:p>
          <a:p>
            <a:pPr lvl="1"/>
            <a:r>
              <a:rPr lang="zh-TW" altLang="en-US" dirty="0" smtClean="0"/>
              <a:t>期望能以應用程式或是登入帳號等等作為區分的方式，自行控制可使用的系統資源，而非全部的系統資源都被先執行的程式給耗用殆盡。</a:t>
            </a:r>
          </a:p>
          <a:p>
            <a:r>
              <a:rPr lang="en-US" altLang="zh-TW" dirty="0" smtClean="0"/>
              <a:t>SQL Server 2008 </a:t>
            </a:r>
            <a:r>
              <a:rPr lang="zh-TW" altLang="en-US" dirty="0" smtClean="0"/>
              <a:t>新增加</a:t>
            </a:r>
          </a:p>
          <a:p>
            <a:pPr lvl="1"/>
            <a:r>
              <a:rPr lang="zh-TW" altLang="en-US" dirty="0" smtClean="0"/>
              <a:t>資源管理員（</a:t>
            </a:r>
            <a:r>
              <a:rPr lang="en-US" altLang="zh-TW" dirty="0" smtClean="0"/>
              <a:t>Resource Governor</a:t>
            </a:r>
            <a:r>
              <a:rPr lang="zh-TW" altLang="en-US" dirty="0" smtClean="0"/>
              <a:t>）：管理 </a:t>
            </a:r>
            <a:r>
              <a:rPr lang="en-US" altLang="zh-TW" dirty="0" smtClean="0"/>
              <a:t>SQL Server </a:t>
            </a:r>
            <a:r>
              <a:rPr lang="zh-TW" altLang="en-US" dirty="0" smtClean="0"/>
              <a:t>工作負載與系統資源耗用量</a:t>
            </a:r>
          </a:p>
          <a:p>
            <a:pPr lvl="1"/>
            <a:r>
              <a:rPr lang="zh-TW" altLang="en-US" dirty="0" smtClean="0"/>
              <a:t>讓控制各應用程式能夠耗用的</a:t>
            </a:r>
            <a:r>
              <a:rPr lang="en-US" altLang="zh-TW" dirty="0" smtClean="0"/>
              <a:t>CPU</a:t>
            </a:r>
            <a:r>
              <a:rPr lang="zh-TW" altLang="en-US" dirty="0" smtClean="0"/>
              <a:t>與記憶體使用量。</a:t>
            </a:r>
            <a:endParaRPr lang="zh-TW" altLang="en-US" dirty="0"/>
          </a:p>
        </p:txBody>
      </p:sp>
    </p:spTree>
  </p:cSld>
  <p:clrMapOvr>
    <a:masterClrMapping/>
  </p:clrMapOvr>
  <p:transition>
    <p:fad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資源管理</a:t>
            </a:r>
            <a:endParaRPr lang="zh-TW" altLang="en-US" dirty="0"/>
          </a:p>
        </p:txBody>
      </p:sp>
      <p:sp>
        <p:nvSpPr>
          <p:cNvPr id="5" name="內容版面配置區 4"/>
          <p:cNvSpPr>
            <a:spLocks noGrp="1"/>
          </p:cNvSpPr>
          <p:nvPr>
            <p:ph sz="half" idx="2"/>
          </p:nvPr>
        </p:nvSpPr>
        <p:spPr>
          <a:xfrm>
            <a:off x="5000628" y="1411553"/>
            <a:ext cx="4000528" cy="3631763"/>
          </a:xfrm>
        </p:spPr>
        <p:txBody>
          <a:bodyPr/>
          <a:lstStyle/>
          <a:p>
            <a:r>
              <a:rPr lang="zh-TW" altLang="en-US" dirty="0" smtClean="0"/>
              <a:t>資源管理員</a:t>
            </a:r>
          </a:p>
          <a:p>
            <a:pPr lvl="1"/>
            <a:r>
              <a:rPr lang="zh-TW" altLang="en-US" dirty="0" smtClean="0"/>
              <a:t>配置所有的資源</a:t>
            </a:r>
          </a:p>
          <a:p>
            <a:pPr lvl="1"/>
            <a:r>
              <a:rPr lang="zh-TW" altLang="en-US" dirty="0" smtClean="0"/>
              <a:t>搭配函數來指派工作負載</a:t>
            </a:r>
          </a:p>
          <a:p>
            <a:pPr lvl="1"/>
            <a:r>
              <a:rPr lang="zh-TW" altLang="en-US" dirty="0" smtClean="0"/>
              <a:t>工作負載對應到可用資源</a:t>
            </a:r>
          </a:p>
          <a:p>
            <a:pPr lvl="1"/>
            <a:r>
              <a:rPr lang="zh-TW" altLang="en-US" dirty="0" smtClean="0"/>
              <a:t>設計工作負載</a:t>
            </a:r>
          </a:p>
          <a:p>
            <a:pPr lvl="1"/>
            <a:r>
              <a:rPr lang="zh-TW" altLang="en-US" dirty="0" smtClean="0"/>
              <a:t>避免過度的長時間查詢作業</a:t>
            </a:r>
          </a:p>
          <a:p>
            <a:r>
              <a:rPr lang="zh-TW" altLang="en-US" dirty="0" smtClean="0"/>
              <a:t>排定各工作的優先</a:t>
            </a:r>
          </a:p>
          <a:p>
            <a:pPr lvl="1"/>
            <a:r>
              <a:rPr lang="zh-TW" altLang="en-US" dirty="0" smtClean="0"/>
              <a:t>動態配置</a:t>
            </a:r>
            <a:endParaRPr lang="zh-TW" altLang="en-US" dirty="0"/>
          </a:p>
        </p:txBody>
      </p:sp>
      <p:sp>
        <p:nvSpPr>
          <p:cNvPr id="6" name="Rounded Rectangle 46"/>
          <p:cNvSpPr/>
          <p:nvPr/>
        </p:nvSpPr>
        <p:spPr bwMode="auto">
          <a:xfrm>
            <a:off x="73117" y="1191992"/>
            <a:ext cx="4856073" cy="4519535"/>
          </a:xfrm>
          <a:prstGeom prst="roundRect">
            <a:avLst>
              <a:gd name="adj" fmla="val 6026"/>
            </a:avLst>
          </a:prstGeom>
          <a:gradFill>
            <a:gsLst>
              <a:gs pos="0">
                <a:schemeClr val="accent1">
                  <a:alpha val="0"/>
                </a:schemeClr>
              </a:gs>
              <a:gs pos="42000">
                <a:schemeClr val="accent1">
                  <a:lumMod val="75000"/>
                  <a:alpha val="49000"/>
                </a:schemeClr>
              </a:gs>
              <a:gs pos="70000">
                <a:schemeClr val="accent1">
                  <a:lumMod val="75000"/>
                  <a:alpha val="51000"/>
                </a:schemeClr>
              </a:gs>
              <a:gs pos="99000">
                <a:schemeClr val="accent1">
                  <a:alpha val="91000"/>
                </a:schemeClr>
              </a:gs>
            </a:gsLst>
            <a:lin ang="16200000" scaled="0"/>
          </a:gradFill>
          <a:ln>
            <a:gradFill>
              <a:gsLst>
                <a:gs pos="0">
                  <a:schemeClr val="accent1">
                    <a:tint val="66000"/>
                    <a:satMod val="160000"/>
                    <a:alpha val="0"/>
                  </a:schemeClr>
                </a:gs>
                <a:gs pos="50000">
                  <a:schemeClr val="accent1">
                    <a:tint val="44500"/>
                    <a:satMod val="160000"/>
                    <a:alpha val="52000"/>
                  </a:schemeClr>
                </a:gs>
                <a:gs pos="100000">
                  <a:schemeClr val="accent1">
                    <a:tint val="23500"/>
                    <a:satMod val="160000"/>
                  </a:schemeClr>
                </a:gs>
              </a:gsLst>
              <a:lin ang="16200000" scaled="0"/>
            </a:gradFill>
            <a:headEnd type="none" w="med" len="med"/>
            <a:tailEnd type="none" w="med" len="med"/>
          </a:ln>
          <a:effectLst>
            <a:outerShdw blurRad="330200" dist="38100" dir="10800000" algn="r" rotWithShape="0">
              <a:schemeClr val="accent1">
                <a:lumMod val="50000"/>
                <a:alpha val="29000"/>
              </a:schemeClr>
            </a:outerShdw>
          </a:effectLst>
          <a:scene3d>
            <a:camera prst="orthographicFront" fov="0">
              <a:rot lat="0" lon="0" rev="0"/>
            </a:camera>
            <a:lightRig rig="glow" dir="t">
              <a:rot lat="0" lon="0" rev="6360000"/>
            </a:lightRig>
          </a:scene3d>
          <a:sp3d prstMaterial="flat">
            <a:contourClr>
              <a:schemeClr val="accent1">
                <a:satMod val="300000"/>
              </a:schemeClr>
            </a:contourClr>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defRPr/>
            </a:pPr>
            <a:endParaRPr lang="en-US" sz="2300" dirty="0">
              <a:solidFill>
                <a:schemeClr val="tx1"/>
              </a:solidFill>
              <a:effectLst>
                <a:outerShdw blurRad="38100" dist="38100" dir="2700000" algn="tl">
                  <a:srgbClr val="000000">
                    <a:alpha val="43137"/>
                  </a:srgbClr>
                </a:outerShdw>
              </a:effectLst>
              <a:latin typeface="Segoe" pitchFamily="34" charset="0"/>
            </a:endParaRPr>
          </a:p>
        </p:txBody>
      </p:sp>
      <p:sp>
        <p:nvSpPr>
          <p:cNvPr id="7" name="Rounded Rectangle 79"/>
          <p:cNvSpPr/>
          <p:nvPr/>
        </p:nvSpPr>
        <p:spPr bwMode="auto">
          <a:xfrm>
            <a:off x="254758" y="1344392"/>
            <a:ext cx="1417320" cy="1938853"/>
          </a:xfrm>
          <a:prstGeom prst="roundRect">
            <a:avLst>
              <a:gd name="adj" fmla="val 6026"/>
            </a:avLst>
          </a:prstGeom>
          <a:gradFill>
            <a:gsLst>
              <a:gs pos="0">
                <a:schemeClr val="accent1">
                  <a:alpha val="0"/>
                </a:schemeClr>
              </a:gs>
              <a:gs pos="42000">
                <a:schemeClr val="accent6">
                  <a:lumMod val="75000"/>
                  <a:alpha val="49000"/>
                </a:schemeClr>
              </a:gs>
              <a:gs pos="70000">
                <a:schemeClr val="accent6">
                  <a:lumMod val="75000"/>
                  <a:alpha val="51000"/>
                </a:schemeClr>
              </a:gs>
              <a:gs pos="99000">
                <a:schemeClr val="accent6">
                  <a:lumMod val="50000"/>
                </a:schemeClr>
              </a:gs>
            </a:gsLst>
            <a:lin ang="16200000" scaled="0"/>
          </a:gradFill>
          <a:ln>
            <a:gradFill>
              <a:gsLst>
                <a:gs pos="0">
                  <a:schemeClr val="accent1">
                    <a:tint val="66000"/>
                    <a:satMod val="160000"/>
                    <a:alpha val="0"/>
                  </a:schemeClr>
                </a:gs>
                <a:gs pos="50000">
                  <a:schemeClr val="accent1">
                    <a:tint val="44500"/>
                    <a:satMod val="160000"/>
                    <a:alpha val="52000"/>
                  </a:schemeClr>
                </a:gs>
                <a:gs pos="100000">
                  <a:schemeClr val="accent1">
                    <a:tint val="23500"/>
                    <a:satMod val="160000"/>
                  </a:schemeClr>
                </a:gs>
              </a:gsLst>
              <a:lin ang="16200000" scaled="0"/>
            </a:gradFill>
            <a:headEnd type="none" w="med" len="med"/>
            <a:tailEnd type="none" w="med" len="med"/>
          </a:ln>
          <a:effectLst>
            <a:outerShdw blurRad="330200" dist="38100" dir="10800000" algn="r" rotWithShape="0">
              <a:schemeClr val="accent1">
                <a:lumMod val="50000"/>
                <a:alpha val="29000"/>
              </a:schemeClr>
            </a:outerShdw>
          </a:effectLst>
          <a:scene3d>
            <a:camera prst="orthographicFront" fov="0">
              <a:rot lat="0" lon="0" rev="0"/>
            </a:camera>
            <a:lightRig rig="glow" dir="t">
              <a:rot lat="0" lon="0" rev="6360000"/>
            </a:lightRig>
          </a:scene3d>
          <a:sp3d prstMaterial="flat">
            <a:contourClr>
              <a:schemeClr val="accent1">
                <a:satMod val="300000"/>
              </a:schemeClr>
            </a:contourClr>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defRPr/>
            </a:pPr>
            <a:endParaRPr lang="en-US" sz="2300" dirty="0">
              <a:solidFill>
                <a:schemeClr val="tx1"/>
              </a:solidFill>
              <a:effectLst>
                <a:outerShdw blurRad="38100" dist="38100" dir="2700000" algn="tl">
                  <a:srgbClr val="000000">
                    <a:alpha val="43137"/>
                  </a:srgbClr>
                </a:outerShdw>
              </a:effectLst>
              <a:latin typeface="Segoe" pitchFamily="34" charset="0"/>
            </a:endParaRPr>
          </a:p>
        </p:txBody>
      </p:sp>
      <p:sp>
        <p:nvSpPr>
          <p:cNvPr id="8" name="Rounded Rectangle 80"/>
          <p:cNvSpPr/>
          <p:nvPr/>
        </p:nvSpPr>
        <p:spPr bwMode="auto">
          <a:xfrm>
            <a:off x="1797808" y="1344392"/>
            <a:ext cx="1417320" cy="1938853"/>
          </a:xfrm>
          <a:prstGeom prst="roundRect">
            <a:avLst>
              <a:gd name="adj" fmla="val 6026"/>
            </a:avLst>
          </a:prstGeom>
          <a:gradFill>
            <a:gsLst>
              <a:gs pos="0">
                <a:schemeClr val="accent1">
                  <a:alpha val="0"/>
                </a:schemeClr>
              </a:gs>
              <a:gs pos="42000">
                <a:schemeClr val="accent6">
                  <a:lumMod val="75000"/>
                  <a:alpha val="49000"/>
                </a:schemeClr>
              </a:gs>
              <a:gs pos="70000">
                <a:schemeClr val="accent6">
                  <a:lumMod val="75000"/>
                  <a:alpha val="51000"/>
                </a:schemeClr>
              </a:gs>
              <a:gs pos="99000">
                <a:schemeClr val="accent6">
                  <a:lumMod val="50000"/>
                </a:schemeClr>
              </a:gs>
            </a:gsLst>
            <a:lin ang="16200000" scaled="0"/>
          </a:gradFill>
          <a:ln>
            <a:gradFill>
              <a:gsLst>
                <a:gs pos="0">
                  <a:schemeClr val="accent1">
                    <a:tint val="66000"/>
                    <a:satMod val="160000"/>
                    <a:alpha val="0"/>
                  </a:schemeClr>
                </a:gs>
                <a:gs pos="50000">
                  <a:schemeClr val="accent1">
                    <a:tint val="44500"/>
                    <a:satMod val="160000"/>
                    <a:alpha val="52000"/>
                  </a:schemeClr>
                </a:gs>
                <a:gs pos="100000">
                  <a:schemeClr val="accent1">
                    <a:tint val="23500"/>
                    <a:satMod val="160000"/>
                  </a:schemeClr>
                </a:gs>
              </a:gsLst>
              <a:lin ang="16200000" scaled="0"/>
            </a:gradFill>
            <a:headEnd type="none" w="med" len="med"/>
            <a:tailEnd type="none" w="med" len="med"/>
          </a:ln>
          <a:effectLst>
            <a:outerShdw blurRad="330200" dist="38100" dir="10800000" algn="r" rotWithShape="0">
              <a:schemeClr val="accent1">
                <a:lumMod val="50000"/>
                <a:alpha val="29000"/>
              </a:schemeClr>
            </a:outerShdw>
          </a:effectLst>
          <a:scene3d>
            <a:camera prst="orthographicFront" fov="0">
              <a:rot lat="0" lon="0" rev="0"/>
            </a:camera>
            <a:lightRig rig="glow" dir="t">
              <a:rot lat="0" lon="0" rev="6360000"/>
            </a:lightRig>
          </a:scene3d>
          <a:sp3d prstMaterial="flat">
            <a:contourClr>
              <a:schemeClr val="accent1">
                <a:satMod val="300000"/>
              </a:schemeClr>
            </a:contourClr>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defRPr/>
            </a:pPr>
            <a:endParaRPr lang="en-US" sz="2300" dirty="0">
              <a:solidFill>
                <a:schemeClr val="tx1"/>
              </a:solidFill>
              <a:effectLst>
                <a:outerShdw blurRad="38100" dist="38100" dir="2700000" algn="tl">
                  <a:srgbClr val="000000">
                    <a:alpha val="43137"/>
                  </a:srgbClr>
                </a:outerShdw>
              </a:effectLst>
              <a:latin typeface="Segoe" pitchFamily="34" charset="0"/>
            </a:endParaRPr>
          </a:p>
        </p:txBody>
      </p:sp>
      <p:sp>
        <p:nvSpPr>
          <p:cNvPr id="9" name="Rounded Rectangle 81"/>
          <p:cNvSpPr/>
          <p:nvPr/>
        </p:nvSpPr>
        <p:spPr bwMode="auto">
          <a:xfrm>
            <a:off x="3340858" y="1344392"/>
            <a:ext cx="1417320" cy="1938853"/>
          </a:xfrm>
          <a:prstGeom prst="roundRect">
            <a:avLst>
              <a:gd name="adj" fmla="val 6026"/>
            </a:avLst>
          </a:prstGeom>
          <a:gradFill>
            <a:gsLst>
              <a:gs pos="0">
                <a:schemeClr val="accent1">
                  <a:alpha val="0"/>
                </a:schemeClr>
              </a:gs>
              <a:gs pos="42000">
                <a:schemeClr val="accent6">
                  <a:lumMod val="75000"/>
                  <a:alpha val="49000"/>
                </a:schemeClr>
              </a:gs>
              <a:gs pos="70000">
                <a:schemeClr val="accent6">
                  <a:lumMod val="75000"/>
                  <a:alpha val="51000"/>
                </a:schemeClr>
              </a:gs>
              <a:gs pos="99000">
                <a:schemeClr val="accent6">
                  <a:lumMod val="50000"/>
                </a:schemeClr>
              </a:gs>
            </a:gsLst>
            <a:lin ang="16200000" scaled="0"/>
          </a:gradFill>
          <a:ln>
            <a:gradFill>
              <a:gsLst>
                <a:gs pos="0">
                  <a:schemeClr val="accent1">
                    <a:tint val="66000"/>
                    <a:satMod val="160000"/>
                    <a:alpha val="0"/>
                  </a:schemeClr>
                </a:gs>
                <a:gs pos="50000">
                  <a:schemeClr val="accent1">
                    <a:tint val="44500"/>
                    <a:satMod val="160000"/>
                    <a:alpha val="52000"/>
                  </a:schemeClr>
                </a:gs>
                <a:gs pos="100000">
                  <a:schemeClr val="accent1">
                    <a:tint val="23500"/>
                    <a:satMod val="160000"/>
                  </a:schemeClr>
                </a:gs>
              </a:gsLst>
              <a:lin ang="16200000" scaled="0"/>
            </a:gradFill>
            <a:headEnd type="none" w="med" len="med"/>
            <a:tailEnd type="none" w="med" len="med"/>
          </a:ln>
          <a:effectLst>
            <a:outerShdw blurRad="330200" dist="38100" dir="10800000" algn="r" rotWithShape="0">
              <a:schemeClr val="accent1">
                <a:lumMod val="50000"/>
                <a:alpha val="29000"/>
              </a:schemeClr>
            </a:outerShdw>
          </a:effectLst>
          <a:scene3d>
            <a:camera prst="orthographicFront" fov="0">
              <a:rot lat="0" lon="0" rev="0"/>
            </a:camera>
            <a:lightRig rig="glow" dir="t">
              <a:rot lat="0" lon="0" rev="6360000"/>
            </a:lightRig>
          </a:scene3d>
          <a:sp3d prstMaterial="flat">
            <a:contourClr>
              <a:schemeClr val="accent1">
                <a:satMod val="300000"/>
              </a:schemeClr>
            </a:contourClr>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defRPr/>
            </a:pPr>
            <a:endParaRPr lang="en-US" sz="2300" dirty="0">
              <a:solidFill>
                <a:schemeClr val="tx1"/>
              </a:solidFill>
              <a:effectLst>
                <a:outerShdw blurRad="38100" dist="38100" dir="2700000" algn="tl">
                  <a:srgbClr val="000000">
                    <a:alpha val="43137"/>
                  </a:srgbClr>
                </a:outerShdw>
              </a:effectLst>
              <a:latin typeface="Segoe" pitchFamily="34" charset="0"/>
            </a:endParaRPr>
          </a:p>
        </p:txBody>
      </p:sp>
      <p:pic>
        <p:nvPicPr>
          <p:cNvPr id="10" name="Picture 2" descr="\\showsrus\infoDVD\Clip_Installer\DVD_ART\Artwork_Imagery\Shapes and Graphics\MSN Illustration Icon\MSN icon alert sign.png"/>
          <p:cNvPicPr>
            <a:picLocks noChangeAspect="1" noChangeArrowheads="1"/>
          </p:cNvPicPr>
          <p:nvPr/>
        </p:nvPicPr>
        <p:blipFill>
          <a:blip r:embed="rId2"/>
          <a:stretch>
            <a:fillRect/>
          </a:stretch>
        </p:blipFill>
        <p:spPr bwMode="auto">
          <a:xfrm>
            <a:off x="2132704" y="2083413"/>
            <a:ext cx="802217" cy="760651"/>
          </a:xfrm>
          <a:prstGeom prst="rect">
            <a:avLst/>
          </a:prstGeom>
          <a:noFill/>
          <a:ln>
            <a:noFill/>
          </a:ln>
        </p:spPr>
      </p:pic>
      <p:sp>
        <p:nvSpPr>
          <p:cNvPr id="11" name="Rounded Rectangle 82"/>
          <p:cNvSpPr/>
          <p:nvPr/>
        </p:nvSpPr>
        <p:spPr bwMode="auto">
          <a:xfrm>
            <a:off x="254758" y="3974125"/>
            <a:ext cx="1689370" cy="1938853"/>
          </a:xfrm>
          <a:prstGeom prst="roundRect">
            <a:avLst>
              <a:gd name="adj" fmla="val 6026"/>
            </a:avLst>
          </a:prstGeom>
          <a:gradFill>
            <a:gsLst>
              <a:gs pos="0">
                <a:schemeClr val="accent1">
                  <a:alpha val="0"/>
                </a:schemeClr>
              </a:gs>
              <a:gs pos="42000">
                <a:schemeClr val="tx2">
                  <a:lumMod val="25000"/>
                  <a:alpha val="49000"/>
                </a:schemeClr>
              </a:gs>
              <a:gs pos="70000">
                <a:schemeClr val="tx2">
                  <a:lumMod val="25000"/>
                  <a:alpha val="49000"/>
                </a:schemeClr>
              </a:gs>
              <a:gs pos="99000">
                <a:schemeClr val="tx2">
                  <a:lumMod val="10000"/>
                  <a:alpha val="79000"/>
                </a:schemeClr>
              </a:gs>
            </a:gsLst>
            <a:lin ang="16200000" scaled="0"/>
          </a:gradFill>
          <a:ln>
            <a:gradFill>
              <a:gsLst>
                <a:gs pos="0">
                  <a:schemeClr val="accent1">
                    <a:tint val="66000"/>
                    <a:satMod val="160000"/>
                    <a:alpha val="0"/>
                  </a:schemeClr>
                </a:gs>
                <a:gs pos="50000">
                  <a:schemeClr val="accent1">
                    <a:tint val="44500"/>
                    <a:satMod val="160000"/>
                    <a:alpha val="52000"/>
                  </a:schemeClr>
                </a:gs>
                <a:gs pos="100000">
                  <a:schemeClr val="accent1">
                    <a:tint val="23500"/>
                    <a:satMod val="160000"/>
                  </a:schemeClr>
                </a:gs>
              </a:gsLst>
              <a:lin ang="16200000" scaled="0"/>
            </a:gradFill>
            <a:headEnd type="none" w="med" len="med"/>
            <a:tailEnd type="none" w="med" len="med"/>
          </a:ln>
          <a:effectLst>
            <a:outerShdw blurRad="330200" dist="38100" dir="10800000" algn="r" rotWithShape="0">
              <a:schemeClr val="accent1">
                <a:lumMod val="50000"/>
                <a:alpha val="29000"/>
              </a:schemeClr>
            </a:outerShdw>
          </a:effectLst>
          <a:scene3d>
            <a:camera prst="orthographicFront" fov="0">
              <a:rot lat="0" lon="0" rev="0"/>
            </a:camera>
            <a:lightRig rig="glow" dir="t">
              <a:rot lat="0" lon="0" rev="6360000"/>
            </a:lightRig>
          </a:scene3d>
          <a:sp3d prstMaterial="flat">
            <a:contourClr>
              <a:schemeClr val="accent1">
                <a:satMod val="300000"/>
              </a:schemeClr>
            </a:contourClr>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defRPr/>
            </a:pPr>
            <a:endParaRPr lang="en-US" sz="2300" dirty="0">
              <a:solidFill>
                <a:schemeClr val="tx1"/>
              </a:solidFill>
              <a:effectLst>
                <a:outerShdw blurRad="38100" dist="38100" dir="2700000" algn="tl">
                  <a:srgbClr val="000000">
                    <a:alpha val="43137"/>
                  </a:srgbClr>
                </a:outerShdw>
              </a:effectLst>
              <a:latin typeface="Segoe" pitchFamily="34" charset="0"/>
            </a:endParaRPr>
          </a:p>
        </p:txBody>
      </p:sp>
      <p:sp>
        <p:nvSpPr>
          <p:cNvPr id="12" name="Rounded Rectangle 84"/>
          <p:cNvSpPr/>
          <p:nvPr/>
        </p:nvSpPr>
        <p:spPr bwMode="auto">
          <a:xfrm>
            <a:off x="2012972" y="3974125"/>
            <a:ext cx="2727237" cy="1938853"/>
          </a:xfrm>
          <a:prstGeom prst="roundRect">
            <a:avLst>
              <a:gd name="adj" fmla="val 6026"/>
            </a:avLst>
          </a:prstGeom>
          <a:gradFill>
            <a:gsLst>
              <a:gs pos="0">
                <a:schemeClr val="accent1">
                  <a:alpha val="0"/>
                </a:schemeClr>
              </a:gs>
              <a:gs pos="42000">
                <a:schemeClr val="tx2">
                  <a:lumMod val="25000"/>
                  <a:alpha val="49000"/>
                </a:schemeClr>
              </a:gs>
              <a:gs pos="70000">
                <a:schemeClr val="tx2">
                  <a:lumMod val="25000"/>
                  <a:alpha val="49000"/>
                </a:schemeClr>
              </a:gs>
              <a:gs pos="99000">
                <a:schemeClr val="tx2">
                  <a:lumMod val="10000"/>
                  <a:alpha val="79000"/>
                </a:schemeClr>
              </a:gs>
            </a:gsLst>
            <a:lin ang="16200000" scaled="0"/>
          </a:gradFill>
          <a:ln>
            <a:gradFill>
              <a:gsLst>
                <a:gs pos="0">
                  <a:schemeClr val="accent1">
                    <a:tint val="66000"/>
                    <a:satMod val="160000"/>
                    <a:alpha val="0"/>
                  </a:schemeClr>
                </a:gs>
                <a:gs pos="50000">
                  <a:schemeClr val="accent1">
                    <a:tint val="44500"/>
                    <a:satMod val="160000"/>
                    <a:alpha val="52000"/>
                  </a:schemeClr>
                </a:gs>
                <a:gs pos="100000">
                  <a:schemeClr val="accent1">
                    <a:tint val="23500"/>
                    <a:satMod val="160000"/>
                  </a:schemeClr>
                </a:gs>
              </a:gsLst>
              <a:lin ang="16200000" scaled="0"/>
            </a:gradFill>
            <a:headEnd type="none" w="med" len="med"/>
            <a:tailEnd type="none" w="med" len="med"/>
          </a:ln>
          <a:effectLst>
            <a:outerShdw blurRad="330200" dist="38100" dir="10800000" algn="r" rotWithShape="0">
              <a:schemeClr val="accent1">
                <a:lumMod val="50000"/>
                <a:alpha val="29000"/>
              </a:schemeClr>
            </a:outerShdw>
          </a:effectLst>
          <a:scene3d>
            <a:camera prst="orthographicFront" fov="0">
              <a:rot lat="0" lon="0" rev="0"/>
            </a:camera>
            <a:lightRig rig="glow" dir="t">
              <a:rot lat="0" lon="0" rev="6360000"/>
            </a:lightRig>
          </a:scene3d>
          <a:sp3d prstMaterial="flat">
            <a:contourClr>
              <a:schemeClr val="accent1">
                <a:satMod val="300000"/>
              </a:schemeClr>
            </a:contourClr>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defRPr/>
            </a:pPr>
            <a:endParaRPr lang="en-US" sz="2300" dirty="0">
              <a:solidFill>
                <a:schemeClr val="tx1"/>
              </a:solidFill>
              <a:effectLst>
                <a:outerShdw blurRad="38100" dist="38100" dir="2700000" algn="tl">
                  <a:srgbClr val="000000">
                    <a:alpha val="43137"/>
                  </a:srgbClr>
                </a:outerShdw>
              </a:effectLst>
              <a:latin typeface="Segoe" pitchFamily="34" charset="0"/>
            </a:endParaRPr>
          </a:p>
        </p:txBody>
      </p:sp>
      <p:sp>
        <p:nvSpPr>
          <p:cNvPr id="13" name="Rectangle 15"/>
          <p:cNvSpPr>
            <a:spLocks noChangeArrowheads="1"/>
          </p:cNvSpPr>
          <p:nvPr/>
        </p:nvSpPr>
        <p:spPr bwMode="auto">
          <a:xfrm>
            <a:off x="476463" y="1430950"/>
            <a:ext cx="1107988" cy="369328"/>
          </a:xfrm>
          <a:prstGeom prst="rect">
            <a:avLst/>
          </a:prstGeom>
          <a:noFill/>
          <a:ln w="12700">
            <a:noFill/>
            <a:miter lim="800000"/>
            <a:headEnd/>
            <a:tailEnd/>
          </a:ln>
        </p:spPr>
        <p:txBody>
          <a:bodyPr wrap="none" lIns="91436" tIns="45718" rIns="91436" bIns="45718">
            <a:spAutoFit/>
          </a:bodyPr>
          <a:lstStyle/>
          <a:p>
            <a:r>
              <a:rPr lang="zh-TW" altLang="en-US" dirty="0" smtClean="0">
                <a:effectLst>
                  <a:outerShdw blurRad="38100" dist="38100" dir="2700000" algn="tl">
                    <a:srgbClr val="000000">
                      <a:alpha val="43137"/>
                    </a:srgbClr>
                  </a:outerShdw>
                </a:effectLst>
                <a:latin typeface="Segoe Semibold"/>
                <a:ea typeface="微軟正黑體" pitchFamily="34" charset="-120"/>
                <a:cs typeface="Arial" charset="0"/>
              </a:rPr>
              <a:t>備份作業</a:t>
            </a:r>
            <a:endParaRPr lang="en-US" dirty="0">
              <a:effectLst>
                <a:outerShdw blurRad="38100" dist="38100" dir="2700000" algn="tl">
                  <a:srgbClr val="000000">
                    <a:alpha val="43137"/>
                  </a:srgbClr>
                </a:outerShdw>
              </a:effectLst>
              <a:latin typeface="Segoe Semibold"/>
              <a:ea typeface="微軟正黑體" pitchFamily="34" charset="-120"/>
              <a:cs typeface="Arial" charset="0"/>
            </a:endParaRPr>
          </a:p>
        </p:txBody>
      </p:sp>
      <p:sp>
        <p:nvSpPr>
          <p:cNvPr id="14" name="Rectangle 15"/>
          <p:cNvSpPr>
            <a:spLocks noChangeArrowheads="1"/>
          </p:cNvSpPr>
          <p:nvPr/>
        </p:nvSpPr>
        <p:spPr bwMode="auto">
          <a:xfrm>
            <a:off x="347286" y="2242163"/>
            <a:ext cx="1088571" cy="646112"/>
          </a:xfrm>
          <a:prstGeom prst="rect">
            <a:avLst/>
          </a:prstGeom>
          <a:noFill/>
          <a:ln w="12700">
            <a:noFill/>
            <a:miter lim="800000"/>
            <a:headEnd/>
            <a:tailEnd/>
          </a:ln>
        </p:spPr>
        <p:txBody>
          <a:bodyPr lIns="91436" tIns="45718" rIns="91436" bIns="45718">
            <a:spAutoFit/>
          </a:bodyPr>
          <a:lstStyle/>
          <a:p>
            <a:pPr algn="ctr"/>
            <a:r>
              <a:rPr lang="en-US" dirty="0">
                <a:effectLst>
                  <a:outerShdw blurRad="38100" dist="38100" dir="2700000" algn="tl">
                    <a:srgbClr val="000000">
                      <a:alpha val="43137"/>
                    </a:srgbClr>
                  </a:outerShdw>
                </a:effectLst>
                <a:latin typeface="Segoe Semibold"/>
                <a:ea typeface="微軟正黑體" pitchFamily="34" charset="-120"/>
                <a:cs typeface="Arial" charset="0"/>
              </a:rPr>
              <a:t>Admin Tasks</a:t>
            </a:r>
          </a:p>
        </p:txBody>
      </p:sp>
      <p:sp>
        <p:nvSpPr>
          <p:cNvPr id="15" name="Rectangle 15"/>
          <p:cNvSpPr>
            <a:spLocks noChangeArrowheads="1"/>
          </p:cNvSpPr>
          <p:nvPr/>
        </p:nvSpPr>
        <p:spPr bwMode="auto">
          <a:xfrm>
            <a:off x="1793997" y="1430950"/>
            <a:ext cx="1424940" cy="369328"/>
          </a:xfrm>
          <a:prstGeom prst="rect">
            <a:avLst/>
          </a:prstGeom>
          <a:noFill/>
          <a:ln w="12700">
            <a:noFill/>
            <a:miter lim="800000"/>
            <a:headEnd/>
            <a:tailEnd/>
          </a:ln>
        </p:spPr>
        <p:txBody>
          <a:bodyPr wrap="square" lIns="91436" tIns="45718" rIns="91436" bIns="45718">
            <a:spAutoFit/>
          </a:bodyPr>
          <a:lstStyle/>
          <a:p>
            <a:pPr algn="ctr"/>
            <a:r>
              <a:rPr lang="zh-TW" altLang="en-US" dirty="0" smtClean="0">
                <a:effectLst>
                  <a:outerShdw blurRad="38100" dist="38100" dir="2700000" algn="tl">
                    <a:srgbClr val="000000">
                      <a:alpha val="43137"/>
                    </a:srgbClr>
                  </a:outerShdw>
                </a:effectLst>
                <a:latin typeface="Segoe Semibold"/>
                <a:ea typeface="微軟正黑體" pitchFamily="34" charset="-120"/>
                <a:cs typeface="Arial" charset="0"/>
              </a:rPr>
              <a:t>日常交易</a:t>
            </a:r>
            <a:endParaRPr lang="en-US" dirty="0">
              <a:effectLst>
                <a:outerShdw blurRad="38100" dist="38100" dir="2700000" algn="tl">
                  <a:srgbClr val="000000">
                    <a:alpha val="43137"/>
                  </a:srgbClr>
                </a:outerShdw>
              </a:effectLst>
              <a:latin typeface="Segoe Semibold"/>
              <a:ea typeface="微軟正黑體" pitchFamily="34" charset="-120"/>
              <a:cs typeface="Arial" charset="0"/>
            </a:endParaRPr>
          </a:p>
        </p:txBody>
      </p:sp>
      <p:sp>
        <p:nvSpPr>
          <p:cNvPr id="16" name="Rectangle 15"/>
          <p:cNvSpPr>
            <a:spLocks noChangeArrowheads="1"/>
          </p:cNvSpPr>
          <p:nvPr/>
        </p:nvSpPr>
        <p:spPr bwMode="auto">
          <a:xfrm>
            <a:off x="3480194" y="1430950"/>
            <a:ext cx="1114697" cy="369328"/>
          </a:xfrm>
          <a:prstGeom prst="rect">
            <a:avLst/>
          </a:prstGeom>
          <a:noFill/>
          <a:ln w="12700">
            <a:noFill/>
            <a:miter lim="800000"/>
            <a:headEnd/>
            <a:tailEnd/>
          </a:ln>
        </p:spPr>
        <p:txBody>
          <a:bodyPr lIns="91436" tIns="45718" rIns="91436" bIns="45718">
            <a:spAutoFit/>
          </a:bodyPr>
          <a:lstStyle/>
          <a:p>
            <a:pPr algn="ctr"/>
            <a:r>
              <a:rPr lang="zh-TW" altLang="en-US" dirty="0" smtClean="0">
                <a:effectLst>
                  <a:outerShdw blurRad="38100" dist="38100" dir="2700000" algn="tl">
                    <a:srgbClr val="000000">
                      <a:alpha val="43137"/>
                    </a:srgbClr>
                  </a:outerShdw>
                </a:effectLst>
                <a:latin typeface="Segoe Semibold"/>
                <a:ea typeface="微軟正黑體" pitchFamily="34" charset="-120"/>
                <a:cs typeface="Arial" charset="0"/>
              </a:rPr>
              <a:t>報表查詢</a:t>
            </a:r>
            <a:endParaRPr lang="en-US" dirty="0">
              <a:effectLst>
                <a:outerShdw blurRad="38100" dist="38100" dir="2700000" algn="tl">
                  <a:srgbClr val="000000">
                    <a:alpha val="43137"/>
                  </a:srgbClr>
                </a:outerShdw>
              </a:effectLst>
              <a:latin typeface="Segoe Semibold"/>
              <a:ea typeface="微軟正黑體" pitchFamily="34" charset="-120"/>
              <a:cs typeface="Arial" charset="0"/>
            </a:endParaRPr>
          </a:p>
        </p:txBody>
      </p:sp>
      <p:sp>
        <p:nvSpPr>
          <p:cNvPr id="17" name="Rectangle 15"/>
          <p:cNvSpPr>
            <a:spLocks noChangeArrowheads="1"/>
          </p:cNvSpPr>
          <p:nvPr/>
        </p:nvSpPr>
        <p:spPr bwMode="auto">
          <a:xfrm>
            <a:off x="3375691" y="2242163"/>
            <a:ext cx="1323703" cy="923326"/>
          </a:xfrm>
          <a:prstGeom prst="rect">
            <a:avLst/>
          </a:prstGeom>
          <a:noFill/>
          <a:ln w="12700">
            <a:noFill/>
            <a:miter lim="800000"/>
            <a:headEnd/>
            <a:tailEnd/>
          </a:ln>
        </p:spPr>
        <p:txBody>
          <a:bodyPr lIns="91436" tIns="45718" rIns="91436" bIns="45718">
            <a:spAutoFit/>
          </a:bodyPr>
          <a:lstStyle/>
          <a:p>
            <a:pPr algn="ctr"/>
            <a:r>
              <a:rPr lang="zh-TW" altLang="en-US" dirty="0" smtClean="0">
                <a:effectLst>
                  <a:outerShdw blurRad="38100" dist="38100" dir="2700000" algn="tl">
                    <a:srgbClr val="000000">
                      <a:alpha val="43137"/>
                    </a:srgbClr>
                  </a:outerShdw>
                </a:effectLst>
                <a:latin typeface="Segoe Semibold"/>
                <a:ea typeface="微軟正黑體" pitchFamily="34" charset="-120"/>
                <a:cs typeface="Arial" charset="0"/>
              </a:rPr>
              <a:t>日、月、季、年等報表</a:t>
            </a:r>
            <a:endParaRPr lang="en-US" dirty="0">
              <a:effectLst>
                <a:outerShdw blurRad="38100" dist="38100" dir="2700000" algn="tl">
                  <a:srgbClr val="000000">
                    <a:alpha val="43137"/>
                  </a:srgbClr>
                </a:outerShdw>
              </a:effectLst>
              <a:latin typeface="Segoe Semibold"/>
              <a:ea typeface="微軟正黑體" pitchFamily="34" charset="-120"/>
              <a:cs typeface="Arial" charset="0"/>
            </a:endParaRPr>
          </a:p>
        </p:txBody>
      </p:sp>
      <p:sp>
        <p:nvSpPr>
          <p:cNvPr id="18" name="Up Arrow 85"/>
          <p:cNvSpPr/>
          <p:nvPr/>
        </p:nvSpPr>
        <p:spPr bwMode="auto">
          <a:xfrm rot="10800000">
            <a:off x="304311" y="3145187"/>
            <a:ext cx="1245845" cy="1109236"/>
          </a:xfrm>
          <a:prstGeom prst="upArrow">
            <a:avLst/>
          </a:prstGeom>
          <a:gradFill>
            <a:gsLst>
              <a:gs pos="0">
                <a:schemeClr val="accent1">
                  <a:alpha val="0"/>
                </a:schemeClr>
              </a:gs>
              <a:gs pos="42000">
                <a:schemeClr val="accent1">
                  <a:lumMod val="75000"/>
                  <a:alpha val="49000"/>
                </a:schemeClr>
              </a:gs>
              <a:gs pos="70000">
                <a:schemeClr val="accent1">
                  <a:lumMod val="75000"/>
                  <a:alpha val="51000"/>
                </a:schemeClr>
              </a:gs>
              <a:gs pos="99000">
                <a:schemeClr val="accent1">
                  <a:alpha val="91000"/>
                </a:schemeClr>
              </a:gs>
            </a:gsLst>
            <a:lin ang="16200000" scaled="0"/>
          </a:gradFill>
          <a:ln>
            <a:gradFill>
              <a:gsLst>
                <a:gs pos="0">
                  <a:schemeClr val="accent1">
                    <a:tint val="66000"/>
                    <a:satMod val="160000"/>
                    <a:alpha val="0"/>
                  </a:schemeClr>
                </a:gs>
                <a:gs pos="50000">
                  <a:schemeClr val="accent1">
                    <a:tint val="44500"/>
                    <a:satMod val="160000"/>
                    <a:alpha val="52000"/>
                  </a:schemeClr>
                </a:gs>
                <a:gs pos="100000">
                  <a:schemeClr val="accent1">
                    <a:tint val="23500"/>
                    <a:satMod val="160000"/>
                  </a:schemeClr>
                </a:gs>
              </a:gsLst>
              <a:lin ang="16200000" scaled="0"/>
            </a:gradFill>
            <a:headEnd type="none" w="med" len="med"/>
            <a:tailEnd type="none" w="med" len="med"/>
          </a:ln>
          <a:effectLst>
            <a:outerShdw blurRad="330200" dist="38100" dir="10800000" algn="r" rotWithShape="0">
              <a:schemeClr val="accent1">
                <a:lumMod val="50000"/>
                <a:alpha val="29000"/>
              </a:schemeClr>
            </a:outerShdw>
          </a:effectLst>
          <a:scene3d>
            <a:camera prst="orthographicFront" fov="0">
              <a:rot lat="0" lon="0" rev="0"/>
            </a:camera>
            <a:lightRig rig="glow" dir="t">
              <a:rot lat="0" lon="0" rev="6360000"/>
            </a:lightRig>
          </a:scene3d>
          <a:sp3d prstMaterial="flat">
            <a:contourClr>
              <a:schemeClr val="accent1">
                <a:satMod val="300000"/>
              </a:schemeClr>
            </a:contourClr>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defRPr/>
            </a:pPr>
            <a:endParaRPr lang="en-US" sz="2300" dirty="0">
              <a:solidFill>
                <a:schemeClr val="tx1"/>
              </a:solidFill>
              <a:effectLst>
                <a:outerShdw blurRad="38100" dist="38100" dir="2700000" algn="tl">
                  <a:srgbClr val="000000">
                    <a:alpha val="43137"/>
                  </a:srgbClr>
                </a:outerShdw>
              </a:effectLst>
              <a:latin typeface="Segoe" pitchFamily="34" charset="0"/>
            </a:endParaRPr>
          </a:p>
        </p:txBody>
      </p:sp>
      <p:sp>
        <p:nvSpPr>
          <p:cNvPr id="19" name="Up Arrow 86"/>
          <p:cNvSpPr/>
          <p:nvPr/>
        </p:nvSpPr>
        <p:spPr bwMode="auto">
          <a:xfrm rot="10800000">
            <a:off x="1878041" y="3145187"/>
            <a:ext cx="1245845" cy="1109236"/>
          </a:xfrm>
          <a:prstGeom prst="upArrow">
            <a:avLst/>
          </a:prstGeom>
          <a:gradFill>
            <a:gsLst>
              <a:gs pos="0">
                <a:schemeClr val="accent1">
                  <a:alpha val="0"/>
                </a:schemeClr>
              </a:gs>
              <a:gs pos="42000">
                <a:schemeClr val="accent1">
                  <a:lumMod val="75000"/>
                  <a:alpha val="49000"/>
                </a:schemeClr>
              </a:gs>
              <a:gs pos="70000">
                <a:schemeClr val="accent1">
                  <a:lumMod val="75000"/>
                  <a:alpha val="51000"/>
                </a:schemeClr>
              </a:gs>
              <a:gs pos="99000">
                <a:schemeClr val="accent1">
                  <a:alpha val="91000"/>
                </a:schemeClr>
              </a:gs>
            </a:gsLst>
            <a:lin ang="16200000" scaled="0"/>
          </a:gradFill>
          <a:ln>
            <a:gradFill>
              <a:gsLst>
                <a:gs pos="0">
                  <a:schemeClr val="accent1">
                    <a:tint val="66000"/>
                    <a:satMod val="160000"/>
                    <a:alpha val="0"/>
                  </a:schemeClr>
                </a:gs>
                <a:gs pos="50000">
                  <a:schemeClr val="accent1">
                    <a:tint val="44500"/>
                    <a:satMod val="160000"/>
                    <a:alpha val="52000"/>
                  </a:schemeClr>
                </a:gs>
                <a:gs pos="100000">
                  <a:schemeClr val="accent1">
                    <a:tint val="23500"/>
                    <a:satMod val="160000"/>
                  </a:schemeClr>
                </a:gs>
              </a:gsLst>
              <a:lin ang="16200000" scaled="0"/>
            </a:gradFill>
            <a:headEnd type="none" w="med" len="med"/>
            <a:tailEnd type="none" w="med" len="med"/>
          </a:ln>
          <a:effectLst>
            <a:outerShdw blurRad="330200" dist="38100" dir="10800000" algn="r" rotWithShape="0">
              <a:schemeClr val="accent1">
                <a:lumMod val="50000"/>
                <a:alpha val="29000"/>
              </a:schemeClr>
            </a:outerShdw>
          </a:effectLst>
          <a:scene3d>
            <a:camera prst="orthographicFront" fov="0">
              <a:rot lat="0" lon="0" rev="0"/>
            </a:camera>
            <a:lightRig rig="glow" dir="t">
              <a:rot lat="0" lon="0" rev="6360000"/>
            </a:lightRig>
          </a:scene3d>
          <a:sp3d prstMaterial="flat">
            <a:contourClr>
              <a:schemeClr val="accent1">
                <a:satMod val="300000"/>
              </a:schemeClr>
            </a:contourClr>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defRPr/>
            </a:pPr>
            <a:endParaRPr lang="en-US" sz="2300" dirty="0">
              <a:solidFill>
                <a:schemeClr val="tx1"/>
              </a:solidFill>
              <a:effectLst>
                <a:outerShdw blurRad="38100" dist="38100" dir="2700000" algn="tl">
                  <a:srgbClr val="000000">
                    <a:alpha val="43137"/>
                  </a:srgbClr>
                </a:outerShdw>
              </a:effectLst>
              <a:latin typeface="Segoe" pitchFamily="34" charset="0"/>
            </a:endParaRPr>
          </a:p>
        </p:txBody>
      </p:sp>
      <p:sp>
        <p:nvSpPr>
          <p:cNvPr id="20" name="Up Arrow 88"/>
          <p:cNvSpPr/>
          <p:nvPr/>
        </p:nvSpPr>
        <p:spPr bwMode="auto">
          <a:xfrm rot="10800000">
            <a:off x="3398031" y="3145187"/>
            <a:ext cx="1245845" cy="1109236"/>
          </a:xfrm>
          <a:prstGeom prst="upArrow">
            <a:avLst/>
          </a:prstGeom>
          <a:gradFill>
            <a:gsLst>
              <a:gs pos="0">
                <a:schemeClr val="accent1">
                  <a:alpha val="0"/>
                </a:schemeClr>
              </a:gs>
              <a:gs pos="42000">
                <a:schemeClr val="accent1">
                  <a:lumMod val="75000"/>
                  <a:alpha val="49000"/>
                </a:schemeClr>
              </a:gs>
              <a:gs pos="70000">
                <a:schemeClr val="accent1">
                  <a:lumMod val="75000"/>
                  <a:alpha val="51000"/>
                </a:schemeClr>
              </a:gs>
              <a:gs pos="99000">
                <a:schemeClr val="accent1">
                  <a:alpha val="91000"/>
                </a:schemeClr>
              </a:gs>
            </a:gsLst>
            <a:lin ang="16200000" scaled="0"/>
          </a:gradFill>
          <a:ln>
            <a:gradFill>
              <a:gsLst>
                <a:gs pos="0">
                  <a:schemeClr val="accent1">
                    <a:tint val="66000"/>
                    <a:satMod val="160000"/>
                    <a:alpha val="0"/>
                  </a:schemeClr>
                </a:gs>
                <a:gs pos="50000">
                  <a:schemeClr val="accent1">
                    <a:tint val="44500"/>
                    <a:satMod val="160000"/>
                    <a:alpha val="52000"/>
                  </a:schemeClr>
                </a:gs>
                <a:gs pos="100000">
                  <a:schemeClr val="accent1">
                    <a:tint val="23500"/>
                    <a:satMod val="160000"/>
                  </a:schemeClr>
                </a:gs>
              </a:gsLst>
              <a:lin ang="16200000" scaled="0"/>
            </a:gradFill>
            <a:headEnd type="none" w="med" len="med"/>
            <a:tailEnd type="none" w="med" len="med"/>
          </a:ln>
          <a:effectLst>
            <a:outerShdw blurRad="330200" dist="38100" dir="10800000" algn="r" rotWithShape="0">
              <a:schemeClr val="accent1">
                <a:lumMod val="50000"/>
                <a:alpha val="29000"/>
              </a:schemeClr>
            </a:outerShdw>
          </a:effectLst>
          <a:scene3d>
            <a:camera prst="orthographicFront" fov="0">
              <a:rot lat="0" lon="0" rev="0"/>
            </a:camera>
            <a:lightRig rig="glow" dir="t">
              <a:rot lat="0" lon="0" rev="6360000"/>
            </a:lightRig>
          </a:scene3d>
          <a:sp3d prstMaterial="flat">
            <a:contourClr>
              <a:schemeClr val="accent1">
                <a:satMod val="300000"/>
              </a:schemeClr>
            </a:contourClr>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defRPr/>
            </a:pPr>
            <a:endParaRPr lang="en-US" sz="2300" dirty="0">
              <a:solidFill>
                <a:schemeClr val="tx1"/>
              </a:solidFill>
              <a:effectLst>
                <a:outerShdw blurRad="38100" dist="38100" dir="2700000" algn="tl">
                  <a:srgbClr val="000000">
                    <a:alpha val="43137"/>
                  </a:srgbClr>
                </a:outerShdw>
              </a:effectLst>
              <a:latin typeface="Segoe" pitchFamily="34" charset="0"/>
            </a:endParaRPr>
          </a:p>
        </p:txBody>
      </p:sp>
      <p:sp>
        <p:nvSpPr>
          <p:cNvPr id="21" name="TextBox 59"/>
          <p:cNvSpPr txBox="1"/>
          <p:nvPr/>
        </p:nvSpPr>
        <p:spPr bwMode="auto">
          <a:xfrm>
            <a:off x="3548587" y="3178390"/>
            <a:ext cx="902803" cy="307773"/>
          </a:xfrm>
          <a:prstGeom prst="rect">
            <a:avLst/>
          </a:prstGeom>
          <a:noFill/>
        </p:spPr>
        <p:txBody>
          <a:bodyPr wrap="none" lIns="91436" tIns="45718" rIns="91436" bIns="45718">
            <a:spAutoFit/>
          </a:bodyPr>
          <a:lstStyle/>
          <a:p>
            <a:pPr algn="ctr">
              <a:defRPr/>
            </a:pPr>
            <a:r>
              <a:rPr lang="zh-TW" altLang="en-US" sz="1400" dirty="0" smtClean="0">
                <a:effectLst>
                  <a:outerShdw blurRad="38100" dist="38100" dir="2700000" algn="tl">
                    <a:srgbClr val="000000">
                      <a:alpha val="43137"/>
                    </a:srgbClr>
                  </a:outerShdw>
                </a:effectLst>
                <a:latin typeface="+mj-lt"/>
                <a:ea typeface="微軟正黑體" pitchFamily="34" charset="-120"/>
              </a:rPr>
              <a:t>報表負載</a:t>
            </a:r>
            <a:endParaRPr lang="en-US" sz="1400" dirty="0">
              <a:effectLst>
                <a:outerShdw blurRad="38100" dist="38100" dir="2700000" algn="tl">
                  <a:srgbClr val="000000">
                    <a:alpha val="43137"/>
                  </a:srgbClr>
                </a:outerShdw>
              </a:effectLst>
              <a:latin typeface="+mj-lt"/>
              <a:ea typeface="微軟正黑體" pitchFamily="34" charset="-120"/>
            </a:endParaRPr>
          </a:p>
        </p:txBody>
      </p:sp>
      <p:sp>
        <p:nvSpPr>
          <p:cNvPr id="22" name="TextBox 61"/>
          <p:cNvSpPr txBox="1"/>
          <p:nvPr/>
        </p:nvSpPr>
        <p:spPr bwMode="auto">
          <a:xfrm>
            <a:off x="2009892" y="3178390"/>
            <a:ext cx="902803" cy="307773"/>
          </a:xfrm>
          <a:prstGeom prst="rect">
            <a:avLst/>
          </a:prstGeom>
          <a:noFill/>
        </p:spPr>
        <p:txBody>
          <a:bodyPr wrap="none" lIns="91436" tIns="45718" rIns="91436" bIns="45718">
            <a:spAutoFit/>
          </a:bodyPr>
          <a:lstStyle/>
          <a:p>
            <a:pPr algn="ctr">
              <a:defRPr/>
            </a:pPr>
            <a:r>
              <a:rPr lang="zh-TW" altLang="en-US" sz="1400" dirty="0" smtClean="0">
                <a:effectLst>
                  <a:outerShdw blurRad="38100" dist="38100" dir="2700000" algn="tl">
                    <a:srgbClr val="000000">
                      <a:alpha val="43137"/>
                    </a:srgbClr>
                  </a:outerShdw>
                </a:effectLst>
                <a:latin typeface="+mj-lt"/>
                <a:ea typeface="微軟正黑體" pitchFamily="34" charset="-120"/>
              </a:rPr>
              <a:t>交易負載</a:t>
            </a:r>
            <a:endParaRPr lang="en-US" sz="1400" dirty="0">
              <a:effectLst>
                <a:outerShdw blurRad="38100" dist="38100" dir="2700000" algn="tl">
                  <a:srgbClr val="000000">
                    <a:alpha val="43137"/>
                  </a:srgbClr>
                </a:outerShdw>
              </a:effectLst>
              <a:latin typeface="+mj-lt"/>
              <a:ea typeface="微軟正黑體" pitchFamily="34" charset="-120"/>
            </a:endParaRPr>
          </a:p>
        </p:txBody>
      </p:sp>
      <p:sp>
        <p:nvSpPr>
          <p:cNvPr id="23" name="TextBox 25"/>
          <p:cNvSpPr txBox="1">
            <a:spLocks noChangeArrowheads="1"/>
          </p:cNvSpPr>
          <p:nvPr/>
        </p:nvSpPr>
        <p:spPr bwMode="auto">
          <a:xfrm>
            <a:off x="2172085" y="2833665"/>
            <a:ext cx="612660" cy="369328"/>
          </a:xfrm>
          <a:prstGeom prst="rect">
            <a:avLst/>
          </a:prstGeom>
          <a:noFill/>
          <a:ln w="9525">
            <a:noFill/>
            <a:miter lim="800000"/>
            <a:headEnd/>
            <a:tailEnd/>
          </a:ln>
        </p:spPr>
        <p:txBody>
          <a:bodyPr wrap="none" lIns="91436" tIns="45718" rIns="91436" bIns="45718">
            <a:spAutoFit/>
          </a:bodyPr>
          <a:lstStyle/>
          <a:p>
            <a:r>
              <a:rPr lang="en-US" dirty="0">
                <a:effectLst>
                  <a:glow rad="101600">
                    <a:schemeClr val="accent2">
                      <a:satMod val="175000"/>
                      <a:alpha val="40000"/>
                    </a:schemeClr>
                  </a:glow>
                </a:effectLst>
                <a:latin typeface="+mj-lt"/>
              </a:rPr>
              <a:t>High</a:t>
            </a:r>
          </a:p>
        </p:txBody>
      </p:sp>
      <p:sp>
        <p:nvSpPr>
          <p:cNvPr id="24" name="TextBox 56"/>
          <p:cNvSpPr txBox="1"/>
          <p:nvPr/>
        </p:nvSpPr>
        <p:spPr bwMode="auto">
          <a:xfrm>
            <a:off x="426696" y="3178390"/>
            <a:ext cx="902803" cy="307773"/>
          </a:xfrm>
          <a:prstGeom prst="rect">
            <a:avLst/>
          </a:prstGeom>
          <a:noFill/>
        </p:spPr>
        <p:txBody>
          <a:bodyPr wrap="none" lIns="91436" tIns="45718" rIns="91436" bIns="45718">
            <a:spAutoFit/>
          </a:bodyPr>
          <a:lstStyle/>
          <a:p>
            <a:pPr algn="ctr">
              <a:defRPr/>
            </a:pPr>
            <a:r>
              <a:rPr lang="zh-TW" altLang="en-US" sz="1400" dirty="0" smtClean="0">
                <a:effectLst>
                  <a:outerShdw blurRad="38100" dist="38100" dir="2700000" algn="tl">
                    <a:srgbClr val="000000">
                      <a:alpha val="43137"/>
                    </a:srgbClr>
                  </a:outerShdw>
                </a:effectLst>
                <a:latin typeface="+mj-lt"/>
                <a:ea typeface="微軟正黑體" pitchFamily="34" charset="-120"/>
              </a:rPr>
              <a:t>管理負載</a:t>
            </a:r>
            <a:endParaRPr lang="en-US" sz="1400" dirty="0">
              <a:effectLst>
                <a:outerShdw blurRad="38100" dist="38100" dir="2700000" algn="tl">
                  <a:srgbClr val="000000">
                    <a:alpha val="43137"/>
                  </a:srgbClr>
                </a:outerShdw>
              </a:effectLst>
              <a:latin typeface="+mj-lt"/>
              <a:ea typeface="微軟正黑體" pitchFamily="34" charset="-120"/>
            </a:endParaRPr>
          </a:p>
        </p:txBody>
      </p:sp>
      <p:sp>
        <p:nvSpPr>
          <p:cNvPr id="25" name="TextBox 89"/>
          <p:cNvSpPr txBox="1"/>
          <p:nvPr/>
        </p:nvSpPr>
        <p:spPr bwMode="auto">
          <a:xfrm>
            <a:off x="473329" y="5460767"/>
            <a:ext cx="1107996" cy="369332"/>
          </a:xfrm>
          <a:prstGeom prst="rect">
            <a:avLst/>
          </a:prstGeom>
          <a:noFill/>
        </p:spPr>
        <p:txBody>
          <a:bodyPr wrap="none">
            <a:spAutoFit/>
          </a:bodyPr>
          <a:lstStyle/>
          <a:p>
            <a:pPr algn="ctr">
              <a:defRPr/>
            </a:pPr>
            <a:r>
              <a:rPr lang="zh-TW" altLang="en-US" dirty="0" smtClean="0">
                <a:effectLst>
                  <a:outerShdw blurRad="38100" dist="38100" dir="2700000" algn="tl">
                    <a:srgbClr val="000000">
                      <a:alpha val="43137"/>
                    </a:srgbClr>
                  </a:outerShdw>
                </a:effectLst>
                <a:latin typeface="Segoe Semibold"/>
                <a:ea typeface="微軟正黑體" pitchFamily="34" charset="-120"/>
                <a:cs typeface="Arial" charset="0"/>
              </a:rPr>
              <a:t>管理集區</a:t>
            </a:r>
            <a:endParaRPr lang="en-US" dirty="0">
              <a:effectLst>
                <a:outerShdw blurRad="38100" dist="38100" dir="2700000" algn="tl">
                  <a:srgbClr val="000000">
                    <a:alpha val="43137"/>
                  </a:srgbClr>
                </a:outerShdw>
              </a:effectLst>
              <a:latin typeface="Segoe Semibold"/>
              <a:ea typeface="微軟正黑體" pitchFamily="34" charset="-120"/>
              <a:cs typeface="Arial" charset="0"/>
            </a:endParaRPr>
          </a:p>
        </p:txBody>
      </p:sp>
      <p:sp>
        <p:nvSpPr>
          <p:cNvPr id="26" name="TextBox 90"/>
          <p:cNvSpPr txBox="1"/>
          <p:nvPr/>
        </p:nvSpPr>
        <p:spPr bwMode="auto">
          <a:xfrm>
            <a:off x="2313421" y="5451139"/>
            <a:ext cx="1569660" cy="369332"/>
          </a:xfrm>
          <a:prstGeom prst="rect">
            <a:avLst/>
          </a:prstGeom>
          <a:noFill/>
        </p:spPr>
        <p:txBody>
          <a:bodyPr wrap="none">
            <a:spAutoFit/>
          </a:bodyPr>
          <a:lstStyle/>
          <a:p>
            <a:pPr algn="ctr">
              <a:defRPr/>
            </a:pPr>
            <a:r>
              <a:rPr lang="zh-TW" altLang="en-US" dirty="0" smtClean="0">
                <a:effectLst>
                  <a:outerShdw blurRad="38100" dist="38100" dir="2700000" algn="tl">
                    <a:srgbClr val="000000">
                      <a:alpha val="43137"/>
                    </a:srgbClr>
                  </a:outerShdw>
                </a:effectLst>
                <a:latin typeface="Segoe Semibold"/>
                <a:ea typeface="微軟正黑體" pitchFamily="34" charset="-120"/>
                <a:cs typeface="Arial" charset="0"/>
              </a:rPr>
              <a:t>應用程式集區</a:t>
            </a:r>
            <a:endParaRPr lang="en-US" dirty="0">
              <a:effectLst>
                <a:outerShdw blurRad="38100" dist="38100" dir="2700000" algn="tl">
                  <a:srgbClr val="000000">
                    <a:alpha val="43137"/>
                  </a:srgbClr>
                </a:outerShdw>
              </a:effectLst>
              <a:latin typeface="Segoe Semibold"/>
              <a:ea typeface="微軟正黑體" pitchFamily="34" charset="-120"/>
              <a:cs typeface="Arial" charset="0"/>
            </a:endParaRPr>
          </a:p>
        </p:txBody>
      </p:sp>
      <p:sp>
        <p:nvSpPr>
          <p:cNvPr id="27" name="Rectangle 91"/>
          <p:cNvSpPr/>
          <p:nvPr/>
        </p:nvSpPr>
        <p:spPr>
          <a:xfrm>
            <a:off x="254757" y="4589420"/>
            <a:ext cx="1671587" cy="738664"/>
          </a:xfrm>
          <a:prstGeom prst="rect">
            <a:avLst/>
          </a:prstGeom>
        </p:spPr>
        <p:txBody>
          <a:bodyPr wrap="square">
            <a:spAutoFit/>
          </a:bodyPr>
          <a:lstStyle/>
          <a:p>
            <a:pPr algn="ctr">
              <a:defRPr/>
            </a:pPr>
            <a:r>
              <a:rPr lang="en-US" sz="1400" dirty="0" smtClean="0">
                <a:effectLst>
                  <a:outerShdw blurRad="38100" dist="38100" dir="2700000" algn="tl">
                    <a:srgbClr val="000000">
                      <a:alpha val="43137"/>
                    </a:srgbClr>
                  </a:outerShdw>
                </a:effectLst>
                <a:latin typeface="+mj-lt"/>
              </a:rPr>
              <a:t>Min Memory 10%</a:t>
            </a:r>
          </a:p>
          <a:p>
            <a:pPr algn="ctr">
              <a:defRPr/>
            </a:pPr>
            <a:r>
              <a:rPr lang="en-US" sz="1400" dirty="0" smtClean="0">
                <a:effectLst>
                  <a:outerShdw blurRad="38100" dist="38100" dir="2700000" algn="tl">
                    <a:srgbClr val="000000">
                      <a:alpha val="43137"/>
                    </a:srgbClr>
                  </a:outerShdw>
                </a:effectLst>
                <a:latin typeface="+mj-lt"/>
              </a:rPr>
              <a:t>Max Memory 20%</a:t>
            </a:r>
          </a:p>
          <a:p>
            <a:pPr algn="ctr">
              <a:defRPr/>
            </a:pPr>
            <a:r>
              <a:rPr lang="en-US" sz="1400" dirty="0" smtClean="0">
                <a:effectLst>
                  <a:outerShdw blurRad="38100" dist="38100" dir="2700000" algn="tl">
                    <a:srgbClr val="000000">
                      <a:alpha val="43137"/>
                    </a:srgbClr>
                  </a:outerShdw>
                </a:effectLst>
                <a:latin typeface="+mj-lt"/>
              </a:rPr>
              <a:t>Max CPU 20%</a:t>
            </a:r>
            <a:endParaRPr lang="en-US" sz="1400" dirty="0">
              <a:effectLst>
                <a:outerShdw blurRad="38100" dist="38100" dir="2700000" algn="tl">
                  <a:srgbClr val="000000">
                    <a:alpha val="43137"/>
                  </a:srgbClr>
                </a:outerShdw>
              </a:effectLst>
              <a:latin typeface="+mj-lt"/>
            </a:endParaRPr>
          </a:p>
        </p:txBody>
      </p:sp>
      <p:sp>
        <p:nvSpPr>
          <p:cNvPr id="28" name="Rectangle 92"/>
          <p:cNvSpPr/>
          <p:nvPr/>
        </p:nvSpPr>
        <p:spPr>
          <a:xfrm>
            <a:off x="2578857" y="4804864"/>
            <a:ext cx="2148840" cy="307777"/>
          </a:xfrm>
          <a:prstGeom prst="rect">
            <a:avLst/>
          </a:prstGeom>
        </p:spPr>
        <p:txBody>
          <a:bodyPr wrap="square">
            <a:spAutoFit/>
          </a:bodyPr>
          <a:lstStyle/>
          <a:p>
            <a:pPr algn="ctr">
              <a:defRPr/>
            </a:pPr>
            <a:r>
              <a:rPr lang="en-US" sz="1400" dirty="0" smtClean="0">
                <a:effectLst>
                  <a:outerShdw blurRad="38100" dist="38100" dir="2700000" algn="tl">
                    <a:srgbClr val="000000">
                      <a:alpha val="43137"/>
                    </a:srgbClr>
                  </a:outerShdw>
                </a:effectLst>
                <a:latin typeface="+mj-lt"/>
              </a:rPr>
              <a:t>Max CPU 90%</a:t>
            </a: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輕鬆管理多台伺服器</a:t>
            </a:r>
            <a:endParaRPr lang="zh-TW" altLang="en-US" dirty="0"/>
          </a:p>
        </p:txBody>
      </p:sp>
      <p:sp>
        <p:nvSpPr>
          <p:cNvPr id="3" name="內容版面配置區 2"/>
          <p:cNvSpPr>
            <a:spLocks noGrp="1"/>
          </p:cNvSpPr>
          <p:nvPr>
            <p:ph idx="1"/>
          </p:nvPr>
        </p:nvSpPr>
        <p:spPr>
          <a:xfrm>
            <a:off x="381000" y="1412875"/>
            <a:ext cx="8382000" cy="5302273"/>
          </a:xfrm>
        </p:spPr>
        <p:txBody>
          <a:bodyPr>
            <a:normAutofit/>
          </a:bodyPr>
          <a:lstStyle/>
          <a:p>
            <a:r>
              <a:rPr lang="zh-TW" altLang="en-US" dirty="0" smtClean="0"/>
              <a:t>一大群的機海</a:t>
            </a:r>
          </a:p>
          <a:p>
            <a:pPr lvl="1"/>
            <a:r>
              <a:rPr lang="zh-TW" altLang="en-US" dirty="0" smtClean="0"/>
              <a:t>資料庫管理師在管理</a:t>
            </a:r>
            <a:r>
              <a:rPr lang="en-US" altLang="zh-TW" dirty="0" smtClean="0"/>
              <a:t>SQL Server</a:t>
            </a:r>
            <a:r>
              <a:rPr lang="zh-TW" altLang="en-US" dirty="0" smtClean="0"/>
              <a:t>時，所面對的不是單台的伺服器，而是一大群的機海。</a:t>
            </a:r>
          </a:p>
          <a:p>
            <a:pPr lvl="1"/>
            <a:r>
              <a:rPr lang="zh-TW" altLang="en-US" dirty="0" smtClean="0"/>
              <a:t>面臨的挑戰，例如：如何佈署程式如何佈署程式</a:t>
            </a:r>
          </a:p>
          <a:p>
            <a:pPr lvl="2"/>
            <a:r>
              <a:rPr lang="zh-TW" altLang="en-US" dirty="0" smtClean="0"/>
              <a:t>土法煉鋼的方式，一台一台地部署</a:t>
            </a:r>
          </a:p>
          <a:p>
            <a:pPr lvl="2"/>
            <a:r>
              <a:rPr lang="zh-TW" altLang="en-US" dirty="0" smtClean="0"/>
              <a:t>利用 </a:t>
            </a:r>
            <a:r>
              <a:rPr lang="en-US" altLang="zh-TW" dirty="0" smtClean="0"/>
              <a:t>SQLCMD </a:t>
            </a:r>
            <a:r>
              <a:rPr lang="zh-TW" altLang="en-US" dirty="0" smtClean="0"/>
              <a:t>命令提示列工具來進行部署等等方式。</a:t>
            </a:r>
          </a:p>
          <a:p>
            <a:pPr lvl="2"/>
            <a:r>
              <a:rPr lang="zh-TW" altLang="en-US" dirty="0" smtClean="0"/>
              <a:t>十分不便，以及需要額外撰寫輔助的程式。</a:t>
            </a:r>
          </a:p>
          <a:p>
            <a:r>
              <a:rPr lang="en-US" altLang="zh-TW" dirty="0" smtClean="0"/>
              <a:t>SQL Server 2008 </a:t>
            </a:r>
            <a:r>
              <a:rPr lang="zh-TW" altLang="en-US" dirty="0" smtClean="0"/>
              <a:t>新增加</a:t>
            </a:r>
          </a:p>
          <a:p>
            <a:pPr lvl="1"/>
            <a:r>
              <a:rPr lang="zh-TW" altLang="en-US" dirty="0" smtClean="0"/>
              <a:t>組態伺服器（</a:t>
            </a:r>
            <a:r>
              <a:rPr lang="en-US" altLang="zh-TW" dirty="0" smtClean="0"/>
              <a:t>Configuration Servers</a:t>
            </a:r>
            <a:r>
              <a:rPr lang="zh-TW" altLang="en-US" dirty="0" smtClean="0"/>
              <a:t>）：多伺服器管理的新利器</a:t>
            </a:r>
          </a:p>
        </p:txBody>
      </p:sp>
    </p:spTree>
  </p:cSld>
  <p:clrMapOvr>
    <a:masterClrMapping/>
  </p:clrMapOvr>
  <p:transition>
    <p:fad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結論</a:t>
            </a:r>
            <a:endParaRPr lang="zh-TW" altLang="en-US" dirty="0"/>
          </a:p>
        </p:txBody>
      </p:sp>
      <p:sp>
        <p:nvSpPr>
          <p:cNvPr id="3" name="內容版面配置區 2"/>
          <p:cNvSpPr>
            <a:spLocks noGrp="1"/>
          </p:cNvSpPr>
          <p:nvPr>
            <p:ph idx="1"/>
          </p:nvPr>
        </p:nvSpPr>
        <p:spPr>
          <a:xfrm>
            <a:off x="381000" y="1412875"/>
            <a:ext cx="8382000" cy="3016210"/>
          </a:xfrm>
        </p:spPr>
        <p:txBody>
          <a:bodyPr/>
          <a:lstStyle/>
          <a:p>
            <a:r>
              <a:rPr lang="zh-TW" altLang="en-US" dirty="0" smtClean="0"/>
              <a:t>企業對資料庫系統的新需求</a:t>
            </a:r>
          </a:p>
          <a:p>
            <a:pPr lvl="1"/>
            <a:r>
              <a:rPr lang="en-US" altLang="zh-TW" dirty="0" smtClean="0"/>
              <a:t>SQL Server </a:t>
            </a:r>
            <a:r>
              <a:rPr lang="zh-TW" altLang="en-US" dirty="0" smtClean="0"/>
              <a:t>持續不斷增強新功能</a:t>
            </a:r>
          </a:p>
          <a:p>
            <a:r>
              <a:rPr lang="zh-TW" altLang="en-US" dirty="0" smtClean="0"/>
              <a:t>簡化管理人員的負載</a:t>
            </a:r>
          </a:p>
          <a:p>
            <a:pPr lvl="1"/>
            <a:r>
              <a:rPr lang="zh-TW" altLang="en-US" dirty="0" smtClean="0"/>
              <a:t>輕鬆地於彈指間完成管理設定工作</a:t>
            </a:r>
          </a:p>
          <a:p>
            <a:r>
              <a:rPr lang="zh-TW" altLang="en-US" dirty="0" smtClean="0"/>
              <a:t>全方位的防禦術</a:t>
            </a:r>
          </a:p>
          <a:p>
            <a:pPr lvl="1"/>
            <a:r>
              <a:rPr lang="zh-TW" altLang="en-US" dirty="0" smtClean="0"/>
              <a:t>安全性稽核、原則、資料加密等等</a:t>
            </a:r>
            <a:endParaRPr lang="zh-TW" altLang="en-US" dirty="0"/>
          </a:p>
        </p:txBody>
      </p:sp>
    </p:spTree>
  </p:cSld>
  <p:clrMapOvr>
    <a:masterClrMapping/>
  </p:clrMapOvr>
  <p:transition>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9506" name="Rectangle 2"/>
          <p:cNvSpPr>
            <a:spLocks noGrp="1" noChangeArrowheads="1"/>
          </p:cNvSpPr>
          <p:nvPr>
            <p:ph type="title"/>
          </p:nvPr>
        </p:nvSpPr>
        <p:spPr>
          <a:xfrm>
            <a:off x="250825" y="374650"/>
            <a:ext cx="8510588" cy="750888"/>
          </a:xfrm>
          <a:noFill/>
          <a:ln/>
        </p:spPr>
        <p:txBody>
          <a:bodyPr lIns="92075" tIns="46038" rIns="92075" bIns="46038"/>
          <a:lstStyle/>
          <a:p>
            <a:r>
              <a:rPr lang="zh-TW" altLang="en-US">
                <a:latin typeface="新細明體" charset="-120"/>
                <a:ea typeface="新細明體" charset="-120"/>
              </a:rPr>
              <a:t>在何處取得</a:t>
            </a:r>
            <a:r>
              <a:rPr lang="zh-CN" altLang="en-US">
                <a:latin typeface="新細明體" charset="-120"/>
                <a:ea typeface="新細明體" charset="-120"/>
              </a:rPr>
              <a:t> </a:t>
            </a:r>
            <a:r>
              <a:rPr lang="en-US" altLang="zh-CN">
                <a:latin typeface="新細明體" charset="-120"/>
                <a:ea typeface="新細明體" charset="-120"/>
              </a:rPr>
              <a:t>TechNet</a:t>
            </a:r>
            <a:r>
              <a:rPr lang="en-US" altLang="zh-TW">
                <a:latin typeface="新細明體" charset="-120"/>
                <a:ea typeface="新細明體" charset="-120"/>
              </a:rPr>
              <a:t> </a:t>
            </a:r>
            <a:r>
              <a:rPr lang="zh-TW" altLang="en-US">
                <a:latin typeface="新細明體" charset="-120"/>
                <a:ea typeface="新細明體" charset="-120"/>
              </a:rPr>
              <a:t>相關資訊？</a:t>
            </a:r>
            <a:endParaRPr lang="zh-CN" altLang="en-US">
              <a:latin typeface="新細明體" charset="-120"/>
              <a:ea typeface="新細明體" charset="-120"/>
            </a:endParaRPr>
          </a:p>
        </p:txBody>
      </p:sp>
      <p:sp>
        <p:nvSpPr>
          <p:cNvPr id="789507" name="Rectangle 3"/>
          <p:cNvSpPr>
            <a:spLocks noGrp="1" noChangeArrowheads="1"/>
          </p:cNvSpPr>
          <p:nvPr>
            <p:ph type="body" idx="1"/>
          </p:nvPr>
        </p:nvSpPr>
        <p:spPr>
          <a:xfrm>
            <a:off x="-34925" y="1557338"/>
            <a:ext cx="9144000" cy="5184775"/>
          </a:xfrm>
          <a:noFill/>
          <a:ln/>
        </p:spPr>
        <p:txBody>
          <a:bodyPr lIns="92075" tIns="46038" rIns="92075" bIns="46038"/>
          <a:lstStyle/>
          <a:p>
            <a:pPr marL="344488" indent="-344488">
              <a:lnSpc>
                <a:spcPts val="2500"/>
              </a:lnSpc>
              <a:spcAft>
                <a:spcPts val="800"/>
              </a:spcAft>
            </a:pPr>
            <a:r>
              <a:rPr lang="zh-TW" altLang="en-US" sz="2800" b="1">
                <a:ea typeface="新細明體" charset="-120"/>
              </a:rPr>
              <a:t>訂閱 </a:t>
            </a:r>
            <a:r>
              <a:rPr lang="en-US" altLang="zh-CN" sz="2800" b="1">
                <a:ea typeface="新細明體" charset="-120"/>
              </a:rPr>
              <a:t>TechNet</a:t>
            </a:r>
            <a:r>
              <a:rPr lang="en-US" altLang="zh-TW" sz="2800" b="1">
                <a:ea typeface="新細明體" charset="-120"/>
              </a:rPr>
              <a:t> </a:t>
            </a:r>
            <a:r>
              <a:rPr lang="zh-TW" altLang="en-US" sz="2800" b="1">
                <a:ea typeface="新細明體" charset="-120"/>
              </a:rPr>
              <a:t>資訊技術人快訊</a:t>
            </a:r>
            <a:r>
              <a:rPr lang="zh-CN" altLang="en-US" sz="2800">
                <a:ea typeface="新細明體" charset="-120"/>
              </a:rPr>
              <a:t> </a:t>
            </a:r>
            <a:r>
              <a:rPr lang="en-US" altLang="zh-CN" sz="2800">
                <a:ea typeface="新細明體" charset="-120"/>
              </a:rPr>
              <a:t>http://www.microsoft.com/taiwan/technet/flash/</a:t>
            </a:r>
            <a:endParaRPr lang="en-US" altLang="zh-TW" sz="2800">
              <a:ea typeface="新細明體" charset="-120"/>
            </a:endParaRPr>
          </a:p>
          <a:p>
            <a:pPr marL="344488" indent="-344488">
              <a:lnSpc>
                <a:spcPts val="2500"/>
              </a:lnSpc>
              <a:spcAft>
                <a:spcPts val="800"/>
              </a:spcAft>
            </a:pPr>
            <a:r>
              <a:rPr lang="zh-TW" altLang="en-US" sz="2800" b="1">
                <a:ea typeface="新細明體" charset="-120"/>
              </a:rPr>
              <a:t>訂閱 </a:t>
            </a:r>
            <a:r>
              <a:rPr lang="en-US" altLang="zh-TW" sz="2800" b="1">
                <a:ea typeface="新細明體" charset="-120"/>
              </a:rPr>
              <a:t>TechNet Plus</a:t>
            </a:r>
          </a:p>
          <a:p>
            <a:pPr marL="344488" indent="-344488">
              <a:lnSpc>
                <a:spcPts val="2500"/>
              </a:lnSpc>
              <a:spcAft>
                <a:spcPts val="800"/>
              </a:spcAft>
              <a:buFontTx/>
              <a:buNone/>
            </a:pPr>
            <a:r>
              <a:rPr lang="en-US" altLang="zh-TW" sz="2800">
                <a:ea typeface="新細明體" charset="-120"/>
              </a:rPr>
              <a:t>  </a:t>
            </a:r>
            <a:r>
              <a:rPr lang="en-US" altLang="zh-CN" sz="2800">
                <a:ea typeface="新細明體" charset="-120"/>
              </a:rPr>
              <a:t>http://www.microsoft.com/taiwan/technet/</a:t>
            </a:r>
            <a:endParaRPr lang="en-US" altLang="zh-TW" sz="2800">
              <a:ea typeface="新細明體" charset="-120"/>
            </a:endParaRPr>
          </a:p>
          <a:p>
            <a:pPr marL="344488" indent="-344488">
              <a:lnSpc>
                <a:spcPts val="2500"/>
              </a:lnSpc>
              <a:spcAft>
                <a:spcPts val="800"/>
              </a:spcAft>
            </a:pPr>
            <a:r>
              <a:rPr lang="zh-TW" altLang="en-US" sz="2800" b="1">
                <a:ea typeface="新細明體" charset="-120"/>
              </a:rPr>
              <a:t>參加</a:t>
            </a:r>
            <a:r>
              <a:rPr lang="zh-CN" altLang="zh-TW" sz="2800" b="1">
                <a:ea typeface="新細明體" charset="-120"/>
              </a:rPr>
              <a:t> </a:t>
            </a:r>
            <a:r>
              <a:rPr lang="en-US" altLang="zh-CN" sz="2800" b="1">
                <a:ea typeface="新細明體" charset="-120"/>
              </a:rPr>
              <a:t>TechNet</a:t>
            </a:r>
            <a:r>
              <a:rPr lang="en-US" altLang="zh-TW" sz="2800" b="1">
                <a:ea typeface="新細明體" charset="-120"/>
              </a:rPr>
              <a:t> </a:t>
            </a:r>
            <a:r>
              <a:rPr lang="zh-CN" altLang="en-US" sz="2800" b="1">
                <a:ea typeface="新細明體" charset="-120"/>
              </a:rPr>
              <a:t>的活</a:t>
            </a:r>
            <a:r>
              <a:rPr lang="zh-TW" altLang="en-US" sz="2800" b="1">
                <a:ea typeface="新細明體" charset="-120"/>
              </a:rPr>
              <a:t>動</a:t>
            </a:r>
            <a:r>
              <a:rPr lang="zh-CN" altLang="en-US" sz="2800" b="1">
                <a:ea typeface="新細明體" charset="-120"/>
              </a:rPr>
              <a:t/>
            </a:r>
            <a:br>
              <a:rPr lang="zh-CN" altLang="en-US" sz="2800" b="1">
                <a:ea typeface="新細明體" charset="-120"/>
              </a:rPr>
            </a:br>
            <a:r>
              <a:rPr lang="en-US" altLang="zh-CN" sz="2800">
                <a:ea typeface="新細明體" charset="-120"/>
              </a:rPr>
              <a:t>http://www.microsoft.com/taiwan/technet/</a:t>
            </a:r>
            <a:endParaRPr lang="en-US" altLang="zh-TW" sz="2800">
              <a:ea typeface="新細明體" charset="-120"/>
            </a:endParaRPr>
          </a:p>
          <a:p>
            <a:pPr marL="344488" indent="-344488">
              <a:lnSpc>
                <a:spcPts val="2500"/>
              </a:lnSpc>
              <a:spcAft>
                <a:spcPts val="800"/>
              </a:spcAft>
            </a:pPr>
            <a:r>
              <a:rPr lang="zh-TW" altLang="en-US" sz="2800" b="1">
                <a:ea typeface="新細明體" charset="-120"/>
              </a:rPr>
              <a:t>下載 </a:t>
            </a:r>
            <a:r>
              <a:rPr lang="en-US" altLang="zh-TW" sz="2800" b="1">
                <a:ea typeface="新細明體" charset="-120"/>
              </a:rPr>
              <a:t>TechNet </a:t>
            </a:r>
            <a:r>
              <a:rPr lang="zh-TW" altLang="en-US" sz="2800" b="1">
                <a:ea typeface="新細明體" charset="-120"/>
              </a:rPr>
              <a:t>研討會簡報與錄影檔</a:t>
            </a:r>
            <a:br>
              <a:rPr lang="zh-TW" altLang="en-US" sz="2800" b="1">
                <a:ea typeface="新細明體" charset="-120"/>
              </a:rPr>
            </a:br>
            <a:r>
              <a:rPr lang="en-US" altLang="zh-CN" sz="2800">
                <a:ea typeface="宋体" charset="-122"/>
              </a:rPr>
              <a:t>http://www.microsoft.com/taiwan/technet/webcast/</a:t>
            </a:r>
          </a:p>
        </p:txBody>
      </p:sp>
    </p:spTree>
    <p:custDataLst>
      <p:tags r:id="rId1"/>
    </p:custDataLst>
  </p:cSld>
  <p:clrMapOvr>
    <a:masterClrMapping/>
  </p:clrMapOvr>
  <p:transition>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a:blip r:embed="rId3"/>
          <a:stretch>
            <a:fillRect/>
          </a:stretch>
        </p:blipFill>
        <p:spPr bwMode="black">
          <a:xfrm>
            <a:off x="2286000" y="2590800"/>
            <a:ext cx="4572000" cy="986114"/>
          </a:xfrm>
          <a:prstGeom prst="rect">
            <a:avLst/>
          </a:prstGeom>
          <a:noFill/>
          <a:ln>
            <a:noFill/>
          </a:ln>
        </p:spPr>
      </p:pic>
      <p:sp>
        <p:nvSpPr>
          <p:cNvPr id="5" name="Text Box 3"/>
          <p:cNvSpPr txBox="1">
            <a:spLocks noChangeArrowheads="1"/>
          </p:cNvSpPr>
          <p:nvPr/>
        </p:nvSpPr>
        <p:spPr bwMode="blackWhite">
          <a:xfrm>
            <a:off x="398963" y="5638800"/>
            <a:ext cx="8382000" cy="523206"/>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latin typeface="Calibri" pitchFamily="34" charset="0"/>
                <a:cs typeface="Arial" charset="0"/>
              </a:rPr>
              <a:t>© </a:t>
            </a:r>
            <a:r>
              <a:rPr lang="en-US" sz="700" dirty="0" smtClean="0">
                <a:latin typeface="Calibri" pitchFamily="34" charset="0"/>
                <a:cs typeface="Arial" charset="0"/>
              </a:rPr>
              <a:t>2008 Microsoft </a:t>
            </a:r>
            <a:r>
              <a:rPr lang="en-US" sz="700" dirty="0">
                <a:latin typeface="Calibri"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700" dirty="0">
                <a:latin typeface="Calibri"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r>
              <a:rPr lang="en-US" sz="700" dirty="0" smtClean="0">
                <a:latin typeface="Calibri" pitchFamily="34" charset="0"/>
                <a:cs typeface="Arial" charset="0"/>
              </a:rPr>
              <a:t>MICROSOFT </a:t>
            </a:r>
            <a:r>
              <a:rPr lang="en-US" sz="700" dirty="0">
                <a:latin typeface="Calibri" pitchFamily="34" charset="0"/>
                <a:cs typeface="Arial" charset="0"/>
              </a:rPr>
              <a:t>MAKES NO WARRANTIES, EXPRESS, IMPLIED OR STATUTORY, AS TO THE INFORMATION IN THIS PRESENTATION.</a:t>
            </a: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多伺服器的管理</a:t>
            </a:r>
            <a:endParaRPr lang="zh-TW" altLang="en-US" dirty="0"/>
          </a:p>
        </p:txBody>
      </p:sp>
      <p:sp>
        <p:nvSpPr>
          <p:cNvPr id="4" name="Rounded Rectangle 28"/>
          <p:cNvSpPr/>
          <p:nvPr/>
        </p:nvSpPr>
        <p:spPr bwMode="auto">
          <a:xfrm>
            <a:off x="212360" y="1448988"/>
            <a:ext cx="4288971" cy="4674277"/>
          </a:xfrm>
          <a:prstGeom prst="roundRect">
            <a:avLst>
              <a:gd name="adj" fmla="val 6026"/>
            </a:avLst>
          </a:prstGeom>
          <a:gradFill>
            <a:gsLst>
              <a:gs pos="0">
                <a:schemeClr val="bg1">
                  <a:alpha val="0"/>
                </a:schemeClr>
              </a:gs>
              <a:gs pos="42000">
                <a:schemeClr val="bg1">
                  <a:alpha val="16000"/>
                </a:schemeClr>
              </a:gs>
              <a:gs pos="70000">
                <a:schemeClr val="bg1">
                  <a:alpha val="26000"/>
                </a:schemeClr>
              </a:gs>
              <a:gs pos="99000">
                <a:schemeClr val="bg1"/>
              </a:gs>
            </a:gsLst>
            <a:lin ang="16200000" scaled="0"/>
          </a:gradFill>
          <a:ln>
            <a:gradFill>
              <a:gsLst>
                <a:gs pos="0">
                  <a:schemeClr val="accent1">
                    <a:tint val="66000"/>
                    <a:satMod val="160000"/>
                    <a:alpha val="0"/>
                  </a:schemeClr>
                </a:gs>
                <a:gs pos="50000">
                  <a:schemeClr val="accent1">
                    <a:tint val="44500"/>
                    <a:satMod val="160000"/>
                    <a:alpha val="52000"/>
                  </a:schemeClr>
                </a:gs>
                <a:gs pos="100000">
                  <a:schemeClr val="accent1">
                    <a:tint val="23500"/>
                    <a:satMod val="160000"/>
                  </a:schemeClr>
                </a:gs>
              </a:gsLst>
              <a:lin ang="16200000" scaled="0"/>
            </a:gradFill>
            <a:headEnd type="none" w="med" len="med"/>
            <a:tailEnd type="none" w="med" len="med"/>
          </a:ln>
          <a:effectLst>
            <a:outerShdw blurRad="330200" dist="38100" dir="10800000" algn="r" rotWithShape="0">
              <a:schemeClr val="accent1">
                <a:lumMod val="50000"/>
                <a:alpha val="29000"/>
              </a:schemeClr>
            </a:outerShdw>
          </a:effectLst>
          <a:scene3d>
            <a:camera prst="orthographicFront" fov="0">
              <a:rot lat="0" lon="0" rev="0"/>
            </a:camera>
            <a:lightRig rig="glow" dir="t">
              <a:rot lat="0" lon="0" rev="6360000"/>
            </a:lightRig>
          </a:scene3d>
          <a:sp3d prstMaterial="flat">
            <a:contourClr>
              <a:schemeClr val="accent1">
                <a:satMod val="300000"/>
              </a:schemeClr>
            </a:contourClr>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defRPr/>
            </a:pPr>
            <a:endParaRPr lang="en-US" sz="2300" dirty="0">
              <a:solidFill>
                <a:schemeClr val="tx1"/>
              </a:solidFill>
              <a:effectLst>
                <a:outerShdw blurRad="38100" dist="38100" dir="2700000" algn="tl">
                  <a:srgbClr val="000000">
                    <a:alpha val="43137"/>
                  </a:srgbClr>
                </a:outerShdw>
              </a:effectLst>
              <a:latin typeface="Segoe" pitchFamily="34" charset="0"/>
            </a:endParaRPr>
          </a:p>
        </p:txBody>
      </p:sp>
      <p:grpSp>
        <p:nvGrpSpPr>
          <p:cNvPr id="5" name="Group 33"/>
          <p:cNvGrpSpPr>
            <a:grpSpLocks/>
          </p:cNvGrpSpPr>
          <p:nvPr/>
        </p:nvGrpSpPr>
        <p:grpSpPr bwMode="auto">
          <a:xfrm>
            <a:off x="1133109" y="1614000"/>
            <a:ext cx="2655119" cy="2290210"/>
            <a:chOff x="248850" y="1533525"/>
            <a:chExt cx="3201725" cy="2762327"/>
          </a:xfrm>
        </p:grpSpPr>
        <p:grpSp>
          <p:nvGrpSpPr>
            <p:cNvPr id="6" name="Group 31"/>
            <p:cNvGrpSpPr>
              <a:grpSpLocks/>
            </p:cNvGrpSpPr>
            <p:nvPr/>
          </p:nvGrpSpPr>
          <p:grpSpPr bwMode="auto">
            <a:xfrm>
              <a:off x="248850" y="1533525"/>
              <a:ext cx="3005525" cy="2657475"/>
              <a:chOff x="20250" y="4008438"/>
              <a:chExt cx="3005525" cy="2657475"/>
            </a:xfrm>
          </p:grpSpPr>
          <p:grpSp>
            <p:nvGrpSpPr>
              <p:cNvPr id="10" name="Group 13"/>
              <p:cNvGrpSpPr>
                <a:grpSpLocks/>
              </p:cNvGrpSpPr>
              <p:nvPr/>
            </p:nvGrpSpPr>
            <p:grpSpPr bwMode="auto">
              <a:xfrm>
                <a:off x="20250" y="4459288"/>
                <a:ext cx="989012" cy="1463675"/>
                <a:chOff x="870" y="1045"/>
                <a:chExt cx="1221" cy="1807"/>
              </a:xfrm>
            </p:grpSpPr>
            <p:pic>
              <p:nvPicPr>
                <p:cNvPr id="14" name="Picture 14" descr="Server SQL database"/>
                <p:cNvPicPr>
                  <a:picLocks noChangeAspect="1" noChangeArrowheads="1"/>
                </p:cNvPicPr>
                <p:nvPr/>
              </p:nvPicPr>
              <p:blipFill>
                <a:blip r:embed="rId2" cstate="print"/>
                <a:srcRect/>
                <a:stretch>
                  <a:fillRect/>
                </a:stretch>
              </p:blipFill>
              <p:spPr bwMode="auto">
                <a:xfrm>
                  <a:off x="870" y="1045"/>
                  <a:ext cx="1221" cy="1807"/>
                </a:xfrm>
                <a:prstGeom prst="rect">
                  <a:avLst/>
                </a:prstGeom>
                <a:noFill/>
                <a:ln w="9525">
                  <a:noFill/>
                  <a:miter lim="800000"/>
                  <a:headEnd/>
                  <a:tailEnd/>
                </a:ln>
              </p:spPr>
            </p:pic>
            <p:pic>
              <p:nvPicPr>
                <p:cNvPr id="15" name="Picture 15" descr="SQL Server 2005"/>
                <p:cNvPicPr>
                  <a:picLocks noChangeAspect="1" noChangeArrowheads="1"/>
                </p:cNvPicPr>
                <p:nvPr/>
              </p:nvPicPr>
              <p:blipFill>
                <a:blip r:embed="rId3" cstate="print"/>
                <a:srcRect r="24501"/>
                <a:stretch>
                  <a:fillRect/>
                </a:stretch>
              </p:blipFill>
              <p:spPr bwMode="auto">
                <a:xfrm>
                  <a:off x="1362" y="1845"/>
                  <a:ext cx="587" cy="162"/>
                </a:xfrm>
                <a:prstGeom prst="rect">
                  <a:avLst/>
                </a:prstGeom>
                <a:noFill/>
                <a:ln w="9525">
                  <a:noFill/>
                  <a:miter lim="800000"/>
                  <a:headEnd/>
                  <a:tailEnd/>
                </a:ln>
              </p:spPr>
            </p:pic>
          </p:grpSp>
          <p:pic>
            <p:nvPicPr>
              <p:cNvPr id="11" name="Picture 16" descr="double arrow green arrow"/>
              <p:cNvPicPr>
                <a:picLocks noChangeAspect="1" noChangeArrowheads="1"/>
              </p:cNvPicPr>
              <p:nvPr/>
            </p:nvPicPr>
            <p:blipFill>
              <a:blip r:embed="rId4"/>
              <a:srcRect/>
              <a:stretch>
                <a:fillRect/>
              </a:stretch>
            </p:blipFill>
            <p:spPr bwMode="auto">
              <a:xfrm>
                <a:off x="1222375" y="4216400"/>
                <a:ext cx="1185863" cy="1936750"/>
              </a:xfrm>
              <a:prstGeom prst="rect">
                <a:avLst/>
              </a:prstGeom>
              <a:noFill/>
              <a:ln w="9525">
                <a:noFill/>
                <a:miter lim="800000"/>
                <a:headEnd/>
                <a:tailEnd/>
              </a:ln>
            </p:spPr>
          </p:pic>
          <p:pic>
            <p:nvPicPr>
              <p:cNvPr id="12" name="Picture 18" descr="Server SQL database"/>
              <p:cNvPicPr>
                <a:picLocks noChangeAspect="1" noChangeArrowheads="1"/>
              </p:cNvPicPr>
              <p:nvPr/>
            </p:nvPicPr>
            <p:blipFill>
              <a:blip r:embed="rId5" cstate="print"/>
              <a:srcRect/>
              <a:stretch>
                <a:fillRect/>
              </a:stretch>
            </p:blipFill>
            <p:spPr bwMode="auto">
              <a:xfrm>
                <a:off x="2163763" y="5434013"/>
                <a:ext cx="834802" cy="1231900"/>
              </a:xfrm>
              <a:prstGeom prst="rect">
                <a:avLst/>
              </a:prstGeom>
              <a:noFill/>
              <a:ln w="9525">
                <a:noFill/>
                <a:miter lim="800000"/>
                <a:headEnd/>
                <a:tailEnd/>
              </a:ln>
            </p:spPr>
          </p:pic>
          <p:pic>
            <p:nvPicPr>
              <p:cNvPr id="13" name="Picture 21" descr="Server SQL database"/>
              <p:cNvPicPr>
                <a:picLocks noChangeAspect="1" noChangeArrowheads="1"/>
              </p:cNvPicPr>
              <p:nvPr/>
            </p:nvPicPr>
            <p:blipFill>
              <a:blip r:embed="rId5" cstate="print"/>
              <a:srcRect/>
              <a:stretch>
                <a:fillRect/>
              </a:stretch>
            </p:blipFill>
            <p:spPr bwMode="auto">
              <a:xfrm>
                <a:off x="2190750" y="4008438"/>
                <a:ext cx="835025" cy="1231900"/>
              </a:xfrm>
              <a:prstGeom prst="rect">
                <a:avLst/>
              </a:prstGeom>
              <a:noFill/>
              <a:ln w="9525">
                <a:noFill/>
                <a:miter lim="800000"/>
                <a:headEnd/>
                <a:tailEnd/>
              </a:ln>
            </p:spPr>
          </p:pic>
        </p:grpSp>
        <p:pic>
          <p:nvPicPr>
            <p:cNvPr id="7" name="Picture 2" descr="C:\Work\Katmai Marketing\PAG_icon library\PAG_icon library\settings checklist icon.png"/>
            <p:cNvPicPr>
              <a:picLocks noChangeAspect="1" noChangeArrowheads="1"/>
            </p:cNvPicPr>
            <p:nvPr/>
          </p:nvPicPr>
          <p:blipFill>
            <a:blip r:embed="rId6" cstate="print"/>
            <a:srcRect/>
            <a:stretch>
              <a:fillRect/>
            </a:stretch>
          </p:blipFill>
          <p:spPr bwMode="auto">
            <a:xfrm>
              <a:off x="914400" y="3124200"/>
              <a:ext cx="478775" cy="485852"/>
            </a:xfrm>
            <a:prstGeom prst="rect">
              <a:avLst/>
            </a:prstGeom>
            <a:noFill/>
            <a:ln w="9525">
              <a:noFill/>
              <a:miter lim="800000"/>
              <a:headEnd/>
              <a:tailEnd/>
            </a:ln>
          </p:spPr>
        </p:pic>
        <p:pic>
          <p:nvPicPr>
            <p:cNvPr id="8" name="Picture 2" descr="C:\Work\Katmai Marketing\PAG_icon library\PAG_icon library\settings checklist icon.png"/>
            <p:cNvPicPr>
              <a:picLocks noChangeAspect="1" noChangeArrowheads="1"/>
            </p:cNvPicPr>
            <p:nvPr/>
          </p:nvPicPr>
          <p:blipFill>
            <a:blip r:embed="rId6" cstate="print"/>
            <a:srcRect/>
            <a:stretch>
              <a:fillRect/>
            </a:stretch>
          </p:blipFill>
          <p:spPr bwMode="auto">
            <a:xfrm>
              <a:off x="2895600" y="3810000"/>
              <a:ext cx="478775" cy="485852"/>
            </a:xfrm>
            <a:prstGeom prst="rect">
              <a:avLst/>
            </a:prstGeom>
            <a:noFill/>
            <a:ln w="9525">
              <a:noFill/>
              <a:miter lim="800000"/>
              <a:headEnd/>
              <a:tailEnd/>
            </a:ln>
          </p:spPr>
        </p:pic>
        <p:pic>
          <p:nvPicPr>
            <p:cNvPr id="9" name="Picture 2" descr="C:\Work\Katmai Marketing\PAG_icon library\PAG_icon library\settings checklist icon.png"/>
            <p:cNvPicPr>
              <a:picLocks noChangeAspect="1" noChangeArrowheads="1"/>
            </p:cNvPicPr>
            <p:nvPr/>
          </p:nvPicPr>
          <p:blipFill>
            <a:blip r:embed="rId6" cstate="print"/>
            <a:srcRect/>
            <a:stretch>
              <a:fillRect/>
            </a:stretch>
          </p:blipFill>
          <p:spPr bwMode="auto">
            <a:xfrm>
              <a:off x="2971800" y="2438400"/>
              <a:ext cx="478775" cy="485852"/>
            </a:xfrm>
            <a:prstGeom prst="rect">
              <a:avLst/>
            </a:prstGeom>
            <a:noFill/>
            <a:ln w="9525">
              <a:noFill/>
              <a:miter lim="800000"/>
              <a:headEnd/>
              <a:tailEnd/>
            </a:ln>
          </p:spPr>
        </p:pic>
      </p:grpSp>
      <p:sp>
        <p:nvSpPr>
          <p:cNvPr id="16" name="Oval 36"/>
          <p:cNvSpPr/>
          <p:nvPr/>
        </p:nvSpPr>
        <p:spPr>
          <a:xfrm>
            <a:off x="387350" y="4428725"/>
            <a:ext cx="3810000" cy="1752600"/>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en-GB">
              <a:solidFill>
                <a:schemeClr val="tx1"/>
              </a:solidFill>
            </a:endParaRPr>
          </a:p>
        </p:txBody>
      </p:sp>
      <p:pic>
        <p:nvPicPr>
          <p:cNvPr id="17" name="Picture 2" descr="C:\Work\Katmai Marketing\PAG_icon library\PAG_icon library\SQL sm.png"/>
          <p:cNvPicPr>
            <a:picLocks noChangeAspect="1" noChangeArrowheads="1"/>
          </p:cNvPicPr>
          <p:nvPr/>
        </p:nvPicPr>
        <p:blipFill>
          <a:blip r:embed="rId7"/>
          <a:srcRect/>
          <a:stretch>
            <a:fillRect/>
          </a:stretch>
        </p:blipFill>
        <p:spPr bwMode="auto">
          <a:xfrm>
            <a:off x="2749550" y="4352525"/>
            <a:ext cx="762000" cy="1120775"/>
          </a:xfrm>
          <a:prstGeom prst="rect">
            <a:avLst/>
          </a:prstGeom>
          <a:noFill/>
          <a:ln w="9525">
            <a:noFill/>
            <a:miter lim="800000"/>
            <a:headEnd/>
            <a:tailEnd/>
          </a:ln>
        </p:spPr>
      </p:pic>
      <p:pic>
        <p:nvPicPr>
          <p:cNvPr id="18" name="Picture 2" descr="C:\Work\Katmai Marketing\PAG_icon library\PAG_icon library\SQL sm.png"/>
          <p:cNvPicPr>
            <a:picLocks noChangeAspect="1" noChangeArrowheads="1"/>
          </p:cNvPicPr>
          <p:nvPr/>
        </p:nvPicPr>
        <p:blipFill>
          <a:blip r:embed="rId7"/>
          <a:srcRect/>
          <a:stretch>
            <a:fillRect/>
          </a:stretch>
        </p:blipFill>
        <p:spPr bwMode="auto">
          <a:xfrm>
            <a:off x="996950" y="4200125"/>
            <a:ext cx="762000" cy="1120775"/>
          </a:xfrm>
          <a:prstGeom prst="rect">
            <a:avLst/>
          </a:prstGeom>
          <a:noFill/>
          <a:ln w="9525">
            <a:noFill/>
            <a:miter lim="800000"/>
            <a:headEnd/>
            <a:tailEnd/>
          </a:ln>
        </p:spPr>
      </p:pic>
      <p:pic>
        <p:nvPicPr>
          <p:cNvPr id="19" name="Picture 2" descr="C:\Work\Katmai Marketing\PAG_icon library\PAG_icon library\SQL sm.png"/>
          <p:cNvPicPr>
            <a:picLocks noChangeAspect="1" noChangeArrowheads="1"/>
          </p:cNvPicPr>
          <p:nvPr/>
        </p:nvPicPr>
        <p:blipFill>
          <a:blip r:embed="rId7"/>
          <a:srcRect/>
          <a:stretch>
            <a:fillRect/>
          </a:stretch>
        </p:blipFill>
        <p:spPr bwMode="auto">
          <a:xfrm>
            <a:off x="1835150" y="4831950"/>
            <a:ext cx="762000" cy="1120775"/>
          </a:xfrm>
          <a:prstGeom prst="rect">
            <a:avLst/>
          </a:prstGeom>
          <a:noFill/>
          <a:ln w="9525">
            <a:noFill/>
            <a:miter lim="800000"/>
            <a:headEnd/>
            <a:tailEnd/>
          </a:ln>
        </p:spPr>
      </p:pic>
      <p:pic>
        <p:nvPicPr>
          <p:cNvPr id="20" name="Picture 3" descr="C:\Work\Katmai Marketing\PAG_icon library\PAG_icon library\Document Sm.png"/>
          <p:cNvPicPr>
            <a:picLocks noChangeAspect="1" noChangeArrowheads="1"/>
          </p:cNvPicPr>
          <p:nvPr/>
        </p:nvPicPr>
        <p:blipFill>
          <a:blip r:embed="rId8"/>
          <a:srcRect/>
          <a:stretch>
            <a:fillRect/>
          </a:stretch>
        </p:blipFill>
        <p:spPr bwMode="auto">
          <a:xfrm>
            <a:off x="2095500" y="3531788"/>
            <a:ext cx="425450" cy="896937"/>
          </a:xfrm>
          <a:prstGeom prst="rect">
            <a:avLst/>
          </a:prstGeom>
          <a:noFill/>
          <a:ln w="9525">
            <a:noFill/>
            <a:miter lim="800000"/>
            <a:headEnd/>
            <a:tailEnd/>
          </a:ln>
        </p:spPr>
      </p:pic>
      <p:pic>
        <p:nvPicPr>
          <p:cNvPr id="21" name="Picture 16" descr="double arrow green arrow"/>
          <p:cNvPicPr>
            <a:picLocks noChangeAspect="1" noChangeArrowheads="1"/>
          </p:cNvPicPr>
          <p:nvPr/>
        </p:nvPicPr>
        <p:blipFill>
          <a:blip r:embed="rId9"/>
          <a:srcRect/>
          <a:stretch>
            <a:fillRect/>
          </a:stretch>
        </p:blipFill>
        <p:spPr bwMode="auto">
          <a:xfrm>
            <a:off x="1304925" y="3962000"/>
            <a:ext cx="1936750" cy="1185863"/>
          </a:xfrm>
          <a:prstGeom prst="rect">
            <a:avLst/>
          </a:prstGeom>
          <a:noFill/>
          <a:ln w="9525">
            <a:noFill/>
            <a:miter lim="800000"/>
            <a:headEnd/>
            <a:tailEnd/>
          </a:ln>
        </p:spPr>
      </p:pic>
      <p:grpSp>
        <p:nvGrpSpPr>
          <p:cNvPr id="22" name="Group 30"/>
          <p:cNvGrpSpPr>
            <a:grpSpLocks/>
          </p:cNvGrpSpPr>
          <p:nvPr/>
        </p:nvGrpSpPr>
        <p:grpSpPr bwMode="auto">
          <a:xfrm>
            <a:off x="7245350" y="228600"/>
            <a:ext cx="1511300" cy="1006475"/>
            <a:chOff x="8025164" y="4711692"/>
            <a:chExt cx="1510555" cy="1007035"/>
          </a:xfrm>
        </p:grpSpPr>
        <p:pic>
          <p:nvPicPr>
            <p:cNvPr id="23" name="Picture 5" descr="C:\Program Files\Microsoft Resource DVD Artwork\DVD_ART\Artwork_Imagery\HARDWARE_IMAGERY\Illustration - Misc Hardware\Windows Vista Illustration Icons\Male User.png"/>
            <p:cNvPicPr>
              <a:picLocks noChangeAspect="1" noChangeArrowheads="1"/>
            </p:cNvPicPr>
            <p:nvPr/>
          </p:nvPicPr>
          <p:blipFill>
            <a:blip r:embed="rId10"/>
            <a:srcRect/>
            <a:stretch>
              <a:fillRect/>
            </a:stretch>
          </p:blipFill>
          <p:spPr bwMode="ltGray">
            <a:xfrm>
              <a:off x="8664612" y="4924535"/>
              <a:ext cx="699742" cy="698889"/>
            </a:xfrm>
            <a:prstGeom prst="rect">
              <a:avLst/>
            </a:prstGeom>
            <a:noFill/>
            <a:effectLst>
              <a:outerShdw blurRad="76200" dist="12700" dir="8100000" sy="-23000" kx="800400" algn="br" rotWithShape="0">
                <a:prstClr val="black">
                  <a:alpha val="20000"/>
                </a:prstClr>
              </a:outerShdw>
            </a:effectLst>
          </p:spPr>
        </p:pic>
        <p:pic>
          <p:nvPicPr>
            <p:cNvPr id="24" name="Picture 2" descr="C:\Program Files\Microsoft Resource DVD Artwork\DVD_ART\Artwork_Imagery\HARDWARE_IMAGERY\Illustration - Misc Hardware\Windows Vista Illustration Icons\Information.png"/>
            <p:cNvPicPr>
              <a:picLocks noChangeAspect="1" noChangeArrowheads="1"/>
            </p:cNvPicPr>
            <p:nvPr/>
          </p:nvPicPr>
          <p:blipFill>
            <a:blip r:embed="rId11"/>
            <a:srcRect/>
            <a:stretch>
              <a:fillRect/>
            </a:stretch>
          </p:blipFill>
          <p:spPr bwMode="ltGray">
            <a:xfrm>
              <a:off x="8572582" y="5374048"/>
              <a:ext cx="331623" cy="331972"/>
            </a:xfrm>
            <a:prstGeom prst="rect">
              <a:avLst/>
            </a:prstGeom>
            <a:noFill/>
            <a:effectLst>
              <a:outerShdw blurRad="76200" dist="12700" dir="8100000" sy="-23000" kx="800400" algn="br" rotWithShape="0">
                <a:prstClr val="black">
                  <a:alpha val="20000"/>
                </a:prstClr>
              </a:outerShdw>
            </a:effectLst>
          </p:spPr>
        </p:pic>
        <p:pic>
          <p:nvPicPr>
            <p:cNvPr id="25" name="Picture 3" descr="C:\Program Files\Microsoft Resource DVD Artwork\DVD_ART\Artwork_Imagery\HARDWARE_IMAGERY\Illustration - Misc Hardware\Windows Vista Illustration Icons\Ann Help.png"/>
            <p:cNvPicPr>
              <a:picLocks noChangeAspect="1" noChangeArrowheads="1"/>
            </p:cNvPicPr>
            <p:nvPr/>
          </p:nvPicPr>
          <p:blipFill>
            <a:blip r:embed="rId12"/>
            <a:srcRect/>
            <a:stretch>
              <a:fillRect/>
            </a:stretch>
          </p:blipFill>
          <p:spPr bwMode="ltGray">
            <a:xfrm>
              <a:off x="8429769" y="4846676"/>
              <a:ext cx="302152" cy="302151"/>
            </a:xfrm>
            <a:prstGeom prst="rect">
              <a:avLst/>
            </a:prstGeom>
            <a:noFill/>
            <a:ln w="9525">
              <a:noFill/>
              <a:miter lim="800000"/>
              <a:headEnd/>
              <a:tailEnd/>
            </a:ln>
          </p:spPr>
        </p:pic>
        <p:pic>
          <p:nvPicPr>
            <p:cNvPr id="26" name="Picture 6" descr="C:\Program Files\Microsoft Resource DVD Artwork\DVD_ART\Artwork_Imagery\HARDWARE_IMAGERY\Illustration - Misc Hardware\XML Icons\data.png"/>
            <p:cNvPicPr>
              <a:picLocks noChangeAspect="1" noChangeArrowheads="1"/>
            </p:cNvPicPr>
            <p:nvPr/>
          </p:nvPicPr>
          <p:blipFill>
            <a:blip r:embed="rId13"/>
            <a:srcRect/>
            <a:stretch>
              <a:fillRect/>
            </a:stretch>
          </p:blipFill>
          <p:spPr bwMode="ltGray">
            <a:xfrm>
              <a:off x="8832804" y="4711692"/>
              <a:ext cx="702915" cy="600409"/>
            </a:xfrm>
            <a:prstGeom prst="rect">
              <a:avLst/>
            </a:prstGeom>
            <a:noFill/>
            <a:effectLst>
              <a:outerShdw blurRad="76200" dist="12700" dir="8100000" sy="-23000" kx="800400" algn="br" rotWithShape="0">
                <a:prstClr val="black">
                  <a:alpha val="20000"/>
                </a:prstClr>
              </a:outerShdw>
            </a:effectLst>
          </p:spPr>
        </p:pic>
        <p:pic>
          <p:nvPicPr>
            <p:cNvPr id="27" name="Picture 11" descr="C:\Program Files\Microsoft Resource DVD Artwork\DVD_ART\Artwork_Imagery\Shapes and Graphics\Arrows - arrow\Curved\orange and yellow shadowed bottom arrow.png"/>
            <p:cNvPicPr>
              <a:picLocks noChangeAspect="1" noChangeArrowheads="1"/>
            </p:cNvPicPr>
            <p:nvPr/>
          </p:nvPicPr>
          <p:blipFill>
            <a:blip r:embed="rId14"/>
            <a:srcRect/>
            <a:stretch>
              <a:fillRect/>
            </a:stretch>
          </p:blipFill>
          <p:spPr bwMode="ltGray">
            <a:xfrm rot="-1679022">
              <a:off x="8408441" y="5336955"/>
              <a:ext cx="684878" cy="381772"/>
            </a:xfrm>
            <a:prstGeom prst="rect">
              <a:avLst/>
            </a:prstGeom>
            <a:noFill/>
            <a:ln w="9525">
              <a:noFill/>
              <a:miter lim="800000"/>
              <a:headEnd/>
              <a:tailEnd/>
            </a:ln>
          </p:spPr>
        </p:pic>
        <p:pic>
          <p:nvPicPr>
            <p:cNvPr id="28" name="Picture 11" descr="C:\Program Files\Microsoft Resource DVD Artwork\DVD_ART\Artwork_Imagery\Shapes and Graphics\Arrows - arrow\Curved\orange and yellow shadowed bottom arrow.png"/>
            <p:cNvPicPr>
              <a:picLocks noChangeAspect="1" noChangeArrowheads="1"/>
            </p:cNvPicPr>
            <p:nvPr/>
          </p:nvPicPr>
          <p:blipFill>
            <a:blip r:embed="rId14"/>
            <a:srcRect/>
            <a:stretch>
              <a:fillRect/>
            </a:stretch>
          </p:blipFill>
          <p:spPr bwMode="ltGray">
            <a:xfrm rot="8281635">
              <a:off x="8242545" y="4835586"/>
              <a:ext cx="685462" cy="382801"/>
            </a:xfrm>
            <a:prstGeom prst="rect">
              <a:avLst/>
            </a:prstGeom>
            <a:noFill/>
            <a:effectLst>
              <a:outerShdw blurRad="76200" dist="12700" dir="8100000" sy="-23000" kx="800400" algn="br" rotWithShape="0">
                <a:prstClr val="black">
                  <a:alpha val="20000"/>
                </a:prstClr>
              </a:outerShdw>
            </a:effectLst>
          </p:spPr>
        </p:pic>
        <p:pic>
          <p:nvPicPr>
            <p:cNvPr id="29" name="Picture 4" descr="C:\Program Files\Microsoft Resource DVD Artwork\DVD_ART\Artwork_Imagery\HARDWARE_IMAGERY\Illustration - Misc Hardware\Windows Vista Illustration Icons\Female User.png"/>
            <p:cNvPicPr>
              <a:picLocks noChangeAspect="1" noChangeArrowheads="1"/>
            </p:cNvPicPr>
            <p:nvPr/>
          </p:nvPicPr>
          <p:blipFill>
            <a:blip r:embed="rId15"/>
            <a:srcRect/>
            <a:stretch>
              <a:fillRect/>
            </a:stretch>
          </p:blipFill>
          <p:spPr bwMode="ltGray">
            <a:xfrm>
              <a:off x="8025164" y="4864177"/>
              <a:ext cx="701329" cy="725892"/>
            </a:xfrm>
            <a:prstGeom prst="rect">
              <a:avLst/>
            </a:prstGeom>
            <a:noFill/>
            <a:effectLst>
              <a:outerShdw blurRad="76200" dist="12700" dir="8100000" sy="-23000" kx="800400" algn="br" rotWithShape="0">
                <a:prstClr val="black">
                  <a:alpha val="20000"/>
                </a:prstClr>
              </a:outerShdw>
            </a:effectLst>
          </p:spPr>
        </p:pic>
      </p:grpSp>
      <p:sp>
        <p:nvSpPr>
          <p:cNvPr id="30" name="內容版面配置區 3"/>
          <p:cNvSpPr txBox="1">
            <a:spLocks/>
          </p:cNvSpPr>
          <p:nvPr/>
        </p:nvSpPr>
        <p:spPr>
          <a:xfrm>
            <a:off x="4648200" y="1388322"/>
            <a:ext cx="4317380" cy="4525963"/>
          </a:xfrm>
          <a:prstGeom prst="rect">
            <a:avLst/>
          </a:prstGeom>
        </p:spPr>
        <p:txBody>
          <a:bodyPr/>
          <a:lstStyle/>
          <a:p>
            <a:pPr marL="463550" lvl="0" indent="-350838">
              <a:lnSpc>
                <a:spcPct val="140000"/>
              </a:lnSpc>
              <a:spcBef>
                <a:spcPct val="20000"/>
              </a:spcBef>
              <a:buFont typeface="Wingdings" pitchFamily="2" charset="2"/>
              <a:buChar char="l"/>
            </a:pPr>
            <a:r>
              <a:rPr lang="zh-TW" altLang="en-US" sz="2400" kern="0" dirty="0" smtClean="0">
                <a:effectLst>
                  <a:outerShdw blurRad="38100" dist="38100" dir="2700000" algn="tl">
                    <a:srgbClr val="000000">
                      <a:alpha val="43137"/>
                    </a:srgbClr>
                  </a:outerShdw>
                </a:effectLst>
                <a:latin typeface="+mn-lt"/>
                <a:ea typeface="微軟正黑體" pitchFamily="34" charset="-120"/>
              </a:rPr>
              <a:t>企業層級的原則</a:t>
            </a:r>
          </a:p>
          <a:p>
            <a:pPr marL="920750" lvl="1" indent="-350838">
              <a:lnSpc>
                <a:spcPct val="140000"/>
              </a:lnSpc>
              <a:spcBef>
                <a:spcPct val="20000"/>
              </a:spcBef>
              <a:buFont typeface="Wingdings" pitchFamily="2" charset="2"/>
              <a:buChar char="l"/>
            </a:pPr>
            <a:r>
              <a:rPr lang="zh-TW" altLang="en-US" sz="2400" kern="0" dirty="0" smtClean="0">
                <a:effectLst>
                  <a:outerShdw blurRad="38100" dist="38100" dir="2700000" algn="tl">
                    <a:srgbClr val="000000">
                      <a:alpha val="43137"/>
                    </a:srgbClr>
                  </a:outerShdw>
                </a:effectLst>
                <a:latin typeface="+mn-lt"/>
                <a:ea typeface="微軟正黑體" pitchFamily="34" charset="-120"/>
              </a:rPr>
              <a:t>中央統合管理原則</a:t>
            </a:r>
          </a:p>
          <a:p>
            <a:pPr marL="920750" lvl="1" indent="-350838">
              <a:lnSpc>
                <a:spcPct val="140000"/>
              </a:lnSpc>
              <a:spcBef>
                <a:spcPct val="20000"/>
              </a:spcBef>
              <a:buFont typeface="Wingdings" pitchFamily="2" charset="2"/>
              <a:buChar char="l"/>
            </a:pPr>
            <a:r>
              <a:rPr lang="zh-TW" altLang="en-US" sz="2400" kern="0" dirty="0" smtClean="0">
                <a:effectLst>
                  <a:outerShdw blurRad="38100" dist="38100" dir="2700000" algn="tl">
                    <a:srgbClr val="000000">
                      <a:alpha val="43137"/>
                    </a:srgbClr>
                  </a:outerShdw>
                </a:effectLst>
                <a:latin typeface="+mn-lt"/>
                <a:ea typeface="微軟正黑體" pitchFamily="34" charset="-120"/>
              </a:rPr>
              <a:t>佈署到各台伺服器</a:t>
            </a:r>
          </a:p>
          <a:p>
            <a:pPr marL="920750" lvl="1" indent="-350838">
              <a:lnSpc>
                <a:spcPct val="140000"/>
              </a:lnSpc>
              <a:spcBef>
                <a:spcPct val="20000"/>
              </a:spcBef>
              <a:buFont typeface="Wingdings" pitchFamily="2" charset="2"/>
              <a:buChar char="l"/>
            </a:pPr>
            <a:r>
              <a:rPr lang="zh-TW" altLang="en-US" sz="2400" kern="0" dirty="0" smtClean="0">
                <a:effectLst>
                  <a:outerShdw blurRad="38100" dist="38100" dir="2700000" algn="tl">
                    <a:srgbClr val="000000">
                      <a:alpha val="43137"/>
                    </a:srgbClr>
                  </a:outerShdw>
                </a:effectLst>
                <a:latin typeface="+mn-lt"/>
                <a:ea typeface="微軟正黑體" pitchFamily="34" charset="-120"/>
              </a:rPr>
              <a:t>群體監控</a:t>
            </a:r>
          </a:p>
          <a:p>
            <a:pPr marL="463550" lvl="0" indent="-350838">
              <a:lnSpc>
                <a:spcPct val="140000"/>
              </a:lnSpc>
              <a:spcBef>
                <a:spcPct val="20000"/>
              </a:spcBef>
              <a:buFont typeface="Wingdings" pitchFamily="2" charset="2"/>
              <a:buChar char="l"/>
            </a:pPr>
            <a:r>
              <a:rPr lang="zh-TW" altLang="en-US" sz="2400" kern="0" dirty="0" smtClean="0">
                <a:effectLst>
                  <a:outerShdw blurRad="38100" dist="38100" dir="2700000" algn="tl">
                    <a:srgbClr val="000000">
                      <a:alpha val="43137"/>
                    </a:srgbClr>
                  </a:outerShdw>
                </a:effectLst>
                <a:latin typeface="+mn-lt"/>
                <a:ea typeface="微軟正黑體" pitchFamily="34" charset="-120"/>
              </a:rPr>
              <a:t>多台伺服器的環境設置</a:t>
            </a:r>
          </a:p>
          <a:p>
            <a:pPr marL="920750" lvl="1" indent="-350838">
              <a:lnSpc>
                <a:spcPct val="140000"/>
              </a:lnSpc>
              <a:spcBef>
                <a:spcPct val="20000"/>
              </a:spcBef>
              <a:buFont typeface="Wingdings" pitchFamily="2" charset="2"/>
              <a:buChar char="l"/>
            </a:pPr>
            <a:r>
              <a:rPr lang="zh-TW" altLang="en-US" sz="2400" kern="0" dirty="0" smtClean="0">
                <a:effectLst>
                  <a:outerShdw blurRad="38100" dist="38100" dir="2700000" algn="tl">
                    <a:srgbClr val="000000">
                      <a:alpha val="43137"/>
                    </a:srgbClr>
                  </a:outerShdw>
                </a:effectLst>
                <a:latin typeface="+mn-lt"/>
                <a:ea typeface="微軟正黑體" pitchFamily="34" charset="-120"/>
              </a:rPr>
              <a:t>單一伺服器的設置</a:t>
            </a:r>
          </a:p>
          <a:p>
            <a:pPr marL="920750" lvl="1" indent="-350838">
              <a:lnSpc>
                <a:spcPct val="140000"/>
              </a:lnSpc>
              <a:spcBef>
                <a:spcPct val="20000"/>
              </a:spcBef>
              <a:buFont typeface="Wingdings" pitchFamily="2" charset="2"/>
              <a:buChar char="l"/>
            </a:pPr>
            <a:r>
              <a:rPr lang="zh-TW" altLang="en-US" sz="2400" kern="0" dirty="0" smtClean="0">
                <a:effectLst>
                  <a:outerShdw blurRad="38100" dist="38100" dir="2700000" algn="tl">
                    <a:srgbClr val="000000">
                      <a:alpha val="43137"/>
                    </a:srgbClr>
                  </a:outerShdw>
                </a:effectLst>
                <a:latin typeface="+mn-lt"/>
                <a:ea typeface="微軟正黑體" pitchFamily="34" charset="-120"/>
              </a:rPr>
              <a:t>多伺服器的查詢</a:t>
            </a:r>
            <a:endParaRPr kumimoji="0" lang="zh-TW" altLang="en-US" sz="2400" b="0" i="0" u="none" strike="noStrike" kern="0" cap="none" spc="0" normalizeH="0" baseline="0" noProof="0" dirty="0">
              <a:ln>
                <a:noFill/>
              </a:ln>
              <a:effectLst>
                <a:outerShdw blurRad="38100" dist="38100" dir="2700000" algn="tl">
                  <a:srgbClr val="000000">
                    <a:alpha val="43137"/>
                  </a:srgbClr>
                </a:outerShdw>
              </a:effectLst>
              <a:uLnTx/>
              <a:uFillTx/>
              <a:latin typeface="+mn-lt"/>
              <a:ea typeface="微軟正黑體" pitchFamily="34" charset="-120"/>
              <a:cs typeface="+mn-cs"/>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1" fill="hold" nodeType="clickEffect">
                                  <p:stCondLst>
                                    <p:cond delay="0"/>
                                  </p:stCondLst>
                                  <p:childTnLst>
                                    <p:set>
                                      <p:cBhvr>
                                        <p:cTn id="13" dur="1" fill="hold">
                                          <p:stCondLst>
                                            <p:cond delay="0"/>
                                          </p:stCondLst>
                                        </p:cTn>
                                        <p:tgtEl>
                                          <p:spTgt spid="20"/>
                                        </p:tgtEl>
                                        <p:attrNameLst>
                                          <p:attrName>style.visibility</p:attrName>
                                        </p:attrNameLst>
                                      </p:cBhvr>
                                      <p:to>
                                        <p:strVal val="visible"/>
                                      </p:to>
                                    </p:set>
                                    <p:anim calcmode="lin" valueType="num">
                                      <p:cBhvr additive="base">
                                        <p:cTn id="14" dur="500" fill="hold"/>
                                        <p:tgtEl>
                                          <p:spTgt spid="20"/>
                                        </p:tgtEl>
                                        <p:attrNameLst>
                                          <p:attrName>ppt_x</p:attrName>
                                        </p:attrNameLst>
                                      </p:cBhvr>
                                      <p:tavLst>
                                        <p:tav tm="0">
                                          <p:val>
                                            <p:strVal val="#ppt_x"/>
                                          </p:val>
                                        </p:tav>
                                        <p:tav tm="100000">
                                          <p:val>
                                            <p:strVal val="#ppt_x"/>
                                          </p:val>
                                        </p:tav>
                                      </p:tavLst>
                                    </p:anim>
                                    <p:anim calcmode="lin" valueType="num">
                                      <p:cBhvr additive="base">
                                        <p:cTn id="15" dur="500" fill="hold"/>
                                        <p:tgtEl>
                                          <p:spTgt spid="20"/>
                                        </p:tgtEl>
                                        <p:attrNameLst>
                                          <p:attrName>ppt_y</p:attrName>
                                        </p:attrNameLst>
                                      </p:cBhvr>
                                      <p:tavLst>
                                        <p:tav tm="0">
                                          <p:val>
                                            <p:strVal val="0-#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3" presetClass="entr" presetSubtype="5" fill="hold" nodeType="click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blinds(vertical)">
                                      <p:cBhvr>
                                        <p:cTn id="20" dur="500"/>
                                        <p:tgtEl>
                                          <p:spTgt spid="21"/>
                                        </p:tgtEl>
                                      </p:cBhvr>
                                    </p:animEffect>
                                  </p:childTnLst>
                                </p:cTn>
                              </p:par>
                              <p:par>
                                <p:cTn id="21" presetID="3" presetClass="entr" presetSubtype="5" fill="hold" nodeType="with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blinds(vertical)">
                                      <p:cBhvr>
                                        <p:cTn id="23" dur="500"/>
                                        <p:tgtEl>
                                          <p:spTgt spid="18"/>
                                        </p:tgtEl>
                                      </p:cBhvr>
                                    </p:animEffect>
                                  </p:childTnLst>
                                </p:cTn>
                              </p:par>
                              <p:par>
                                <p:cTn id="24" presetID="3" presetClass="entr" presetSubtype="5" fill="hold"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blinds(vertical)">
                                      <p:cBhvr>
                                        <p:cTn id="26" dur="500"/>
                                        <p:tgtEl>
                                          <p:spTgt spid="19"/>
                                        </p:tgtEl>
                                      </p:cBhvr>
                                    </p:animEffect>
                                  </p:childTnLst>
                                </p:cTn>
                              </p:par>
                              <p:par>
                                <p:cTn id="27" presetID="3" presetClass="entr" presetSubtype="5"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blinds(vertical)">
                                      <p:cBhvr>
                                        <p:cTn id="29" dur="500"/>
                                        <p:tgtEl>
                                          <p:spTgt spid="17"/>
                                        </p:tgtEl>
                                      </p:cBhvr>
                                    </p:animEffect>
                                  </p:childTnLst>
                                </p:cTn>
                              </p:par>
                              <p:par>
                                <p:cTn id="30" presetID="3" presetClass="entr" presetSubtype="5" fill="hold" grpId="0" nodeType="with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blinds(vertical)">
                                      <p:cBhvr>
                                        <p:cTn id="3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便利的視覺化管理工具</a:t>
            </a:r>
            <a:endParaRPr lang="zh-TW" altLang="en-US" dirty="0"/>
          </a:p>
        </p:txBody>
      </p:sp>
      <p:sp>
        <p:nvSpPr>
          <p:cNvPr id="3" name="內容版面配置區 2"/>
          <p:cNvSpPr>
            <a:spLocks noGrp="1"/>
          </p:cNvSpPr>
          <p:nvPr>
            <p:ph idx="1"/>
          </p:nvPr>
        </p:nvSpPr>
        <p:spPr>
          <a:xfrm>
            <a:off x="381000" y="1412874"/>
            <a:ext cx="6762768" cy="5230835"/>
          </a:xfrm>
        </p:spPr>
        <p:txBody>
          <a:bodyPr/>
          <a:lstStyle/>
          <a:p>
            <a:r>
              <a:rPr lang="zh-TW" altLang="en-US" dirty="0" smtClean="0"/>
              <a:t>自動完成文字 </a:t>
            </a:r>
            <a:r>
              <a:rPr lang="en-US" altLang="zh-TW" dirty="0" smtClean="0"/>
              <a:t>(IntelliSense) </a:t>
            </a:r>
          </a:p>
          <a:p>
            <a:r>
              <a:rPr lang="zh-TW" altLang="en-US" dirty="0" smtClean="0"/>
              <a:t>錯誤清單視窗</a:t>
            </a:r>
          </a:p>
          <a:p>
            <a:r>
              <a:rPr lang="zh-TW" altLang="en-US" dirty="0" smtClean="0"/>
              <a:t>檢視依存性</a:t>
            </a:r>
          </a:p>
          <a:p>
            <a:r>
              <a:rPr lang="zh-TW" altLang="en-US" dirty="0" smtClean="0"/>
              <a:t>組態伺服器</a:t>
            </a:r>
            <a:r>
              <a:rPr lang="en-US" altLang="zh-TW" dirty="0" smtClean="0"/>
              <a:t>(Configuration Servers)</a:t>
            </a:r>
          </a:p>
          <a:p>
            <a:r>
              <a:rPr lang="zh-TW" altLang="en-US" dirty="0" smtClean="0"/>
              <a:t>執行多伺服器的查詢</a:t>
            </a:r>
          </a:p>
          <a:p>
            <a:r>
              <a:rPr lang="zh-TW" altLang="en-US" dirty="0" smtClean="0"/>
              <a:t>豐富的群體管理工具</a:t>
            </a:r>
            <a:endParaRPr lang="zh-TW" altLang="en-US" dirty="0"/>
          </a:p>
        </p:txBody>
      </p:sp>
      <p:pic>
        <p:nvPicPr>
          <p:cNvPr id="4" name="Picture 3" descr="D:\ALL\MyData\MyProjects\RunPC\管理篇\PNG_Managmenet\01_執行多伺服器的查詢.png"/>
          <p:cNvPicPr>
            <a:picLocks noChangeAspect="1" noChangeArrowheads="1"/>
          </p:cNvPicPr>
          <p:nvPr/>
        </p:nvPicPr>
        <p:blipFill>
          <a:blip r:embed="rId2"/>
          <a:srcRect/>
          <a:stretch>
            <a:fillRect/>
          </a:stretch>
        </p:blipFill>
        <p:spPr bwMode="auto">
          <a:xfrm>
            <a:off x="4810666" y="3671333"/>
            <a:ext cx="4333334" cy="3186667"/>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自動化管理</a:t>
            </a:r>
            <a:r>
              <a:rPr altLang="zh-TW" dirty="0" smtClean="0"/>
              <a:t>-</a:t>
            </a:r>
            <a:r>
              <a:rPr lang="zh-TW" altLang="en-US" dirty="0" smtClean="0"/>
              <a:t>可程式化的工具</a:t>
            </a:r>
            <a:endParaRPr lang="zh-TW" altLang="en-US" dirty="0"/>
          </a:p>
        </p:txBody>
      </p:sp>
      <p:sp>
        <p:nvSpPr>
          <p:cNvPr id="4" name="Pentagon 27"/>
          <p:cNvSpPr/>
          <p:nvPr/>
        </p:nvSpPr>
        <p:spPr>
          <a:xfrm rot="10800000">
            <a:off x="1817011" y="1599161"/>
            <a:ext cx="6182106" cy="1344255"/>
          </a:xfrm>
          <a:prstGeom prst="homePlate">
            <a:avLst/>
          </a:prstGeom>
          <a:solidFill>
            <a:srgbClr val="0070C0"/>
          </a:solidFill>
        </p:spPr>
        <p:style>
          <a:lnRef idx="0">
            <a:schemeClr val="accent1"/>
          </a:lnRef>
          <a:fillRef idx="3">
            <a:schemeClr val="accent1"/>
          </a:fillRef>
          <a:effectRef idx="3">
            <a:schemeClr val="accent1"/>
          </a:effectRef>
          <a:fontRef idx="minor">
            <a:schemeClr val="lt1"/>
          </a:fontRef>
        </p:style>
      </p:sp>
      <p:sp>
        <p:nvSpPr>
          <p:cNvPr id="5" name="Pentagon 4"/>
          <p:cNvSpPr/>
          <p:nvPr/>
        </p:nvSpPr>
        <p:spPr>
          <a:xfrm>
            <a:off x="2153078" y="1599161"/>
            <a:ext cx="5846039" cy="1344255"/>
          </a:xfrm>
          <a:prstGeom prst="rect">
            <a:avLst/>
          </a:prstGeom>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592779" tIns="91440" rIns="170688" bIns="91440" numCol="1" spcCol="1270" anchor="t" anchorCtr="0">
            <a:noAutofit/>
          </a:bodyPr>
          <a:lstStyle/>
          <a:p>
            <a:pPr lvl="0" algn="l" defTabSz="1066800" rtl="0">
              <a:lnSpc>
                <a:spcPct val="90000"/>
              </a:lnSpc>
              <a:spcBef>
                <a:spcPct val="0"/>
              </a:spcBef>
              <a:spcAft>
                <a:spcPct val="35000"/>
              </a:spcAft>
            </a:pPr>
            <a:r>
              <a:rPr lang="en-GB" sz="2400" kern="1200" dirty="0" smtClean="0">
                <a:solidFill>
                  <a:schemeClr val="tx1"/>
                </a:solidFill>
                <a:effectLst>
                  <a:outerShdw blurRad="38100" dist="38100" dir="2700000" algn="tl">
                    <a:srgbClr val="000000">
                      <a:alpha val="43137"/>
                    </a:srgbClr>
                  </a:outerShdw>
                </a:effectLst>
                <a:latin typeface="Arial" pitchFamily="34" charset="0"/>
                <a:ea typeface="微軟正黑體" pitchFamily="34" charset="-120"/>
              </a:rPr>
              <a:t>SQLCMD</a:t>
            </a:r>
            <a:endParaRPr lang="en-GB" sz="2400" kern="1200" dirty="0">
              <a:solidFill>
                <a:schemeClr val="tx1"/>
              </a:solidFill>
              <a:effectLst>
                <a:outerShdw blurRad="38100" dist="38100" dir="2700000" algn="tl">
                  <a:srgbClr val="000000">
                    <a:alpha val="43137"/>
                  </a:srgbClr>
                </a:outerShdw>
              </a:effectLst>
              <a:latin typeface="Arial" pitchFamily="34" charset="0"/>
              <a:ea typeface="微軟正黑體" pitchFamily="34" charset="-120"/>
            </a:endParaRPr>
          </a:p>
          <a:p>
            <a:pPr marL="228600" lvl="1" indent="-228600" defTabSz="912813">
              <a:lnSpc>
                <a:spcPct val="90000"/>
              </a:lnSpc>
              <a:spcBef>
                <a:spcPct val="20000"/>
              </a:spcBef>
              <a:buClr>
                <a:schemeClr val="tx2"/>
              </a:buClr>
              <a:buSzPct val="80000"/>
              <a:buBlip>
                <a:blip r:embed="rId2"/>
              </a:buBlip>
              <a:defRPr/>
            </a:pPr>
            <a:r>
              <a:rPr lang="zh-TW" altLang="en-US" sz="2000" dirty="0" smtClean="0">
                <a:solidFill>
                  <a:schemeClr val="tx1"/>
                </a:solidFill>
                <a:effectLst>
                  <a:outerShdw blurRad="38100" dist="38100" dir="2700000" algn="tl">
                    <a:srgbClr val="000000">
                      <a:alpha val="43137"/>
                    </a:srgbClr>
                  </a:outerShdw>
                </a:effectLst>
                <a:latin typeface="Arial" pitchFamily="34" charset="0"/>
                <a:ea typeface="微軟正黑體" pitchFamily="34" charset="-120"/>
              </a:rPr>
              <a:t>建立批次作業</a:t>
            </a:r>
            <a:endParaRPr lang="en-US" altLang="zh-TW" sz="2000" dirty="0" smtClean="0">
              <a:solidFill>
                <a:schemeClr val="tx1"/>
              </a:solidFill>
              <a:effectLst>
                <a:outerShdw blurRad="38100" dist="38100" dir="2700000" algn="tl">
                  <a:srgbClr val="000000">
                    <a:alpha val="43137"/>
                  </a:srgbClr>
                </a:outerShdw>
              </a:effectLst>
              <a:latin typeface="Arial" pitchFamily="34" charset="0"/>
              <a:ea typeface="微軟正黑體" pitchFamily="34" charset="-120"/>
            </a:endParaRPr>
          </a:p>
          <a:p>
            <a:pPr marL="228600" lvl="1" indent="-228600" defTabSz="912813">
              <a:lnSpc>
                <a:spcPct val="90000"/>
              </a:lnSpc>
              <a:spcBef>
                <a:spcPct val="20000"/>
              </a:spcBef>
              <a:buClr>
                <a:schemeClr val="tx2"/>
              </a:buClr>
              <a:buSzPct val="80000"/>
              <a:buBlip>
                <a:blip r:embed="rId2"/>
              </a:buBlip>
              <a:defRPr/>
            </a:pPr>
            <a:r>
              <a:rPr lang="zh-TW" altLang="en-US" sz="2000" dirty="0" smtClean="0">
                <a:solidFill>
                  <a:schemeClr val="tx1"/>
                </a:solidFill>
                <a:effectLst>
                  <a:outerShdw blurRad="38100" dist="38100" dir="2700000" algn="tl">
                    <a:srgbClr val="000000">
                      <a:alpha val="43137"/>
                    </a:srgbClr>
                  </a:outerShdw>
                </a:effectLst>
                <a:latin typeface="Arial" pitchFamily="34" charset="0"/>
                <a:ea typeface="微軟正黑體" pitchFamily="34" charset="-120"/>
              </a:rPr>
              <a:t>自動化 </a:t>
            </a:r>
            <a:r>
              <a:rPr lang="en-GB" sz="2000" dirty="0" smtClean="0">
                <a:solidFill>
                  <a:schemeClr val="tx1"/>
                </a:solidFill>
                <a:effectLst>
                  <a:outerShdw blurRad="38100" dist="38100" dir="2700000" algn="tl">
                    <a:srgbClr val="000000">
                      <a:alpha val="43137"/>
                    </a:srgbClr>
                  </a:outerShdw>
                </a:effectLst>
                <a:latin typeface="Arial" pitchFamily="34" charset="0"/>
                <a:ea typeface="微軟正黑體" pitchFamily="34" charset="-120"/>
              </a:rPr>
              <a:t>Transact-SQL </a:t>
            </a:r>
            <a:r>
              <a:rPr lang="zh-TW" altLang="en-US" sz="2000" dirty="0" smtClean="0">
                <a:solidFill>
                  <a:schemeClr val="tx1"/>
                </a:solidFill>
                <a:effectLst>
                  <a:outerShdw blurRad="38100" dist="38100" dir="2700000" algn="tl">
                    <a:srgbClr val="000000">
                      <a:alpha val="43137"/>
                    </a:srgbClr>
                  </a:outerShdw>
                </a:effectLst>
                <a:latin typeface="Arial" pitchFamily="34" charset="0"/>
                <a:ea typeface="微軟正黑體" pitchFamily="34" charset="-120"/>
              </a:rPr>
              <a:t>指令碼工作</a:t>
            </a:r>
            <a:endParaRPr lang="en-GB" sz="2000" dirty="0">
              <a:solidFill>
                <a:schemeClr val="tx1"/>
              </a:solidFill>
              <a:effectLst>
                <a:outerShdw blurRad="38100" dist="38100" dir="2700000" algn="tl">
                  <a:srgbClr val="000000">
                    <a:alpha val="43137"/>
                  </a:srgbClr>
                </a:outerShdw>
              </a:effectLst>
              <a:latin typeface="Arial" pitchFamily="34" charset="0"/>
              <a:ea typeface="微軟正黑體" pitchFamily="34" charset="-120"/>
            </a:endParaRPr>
          </a:p>
        </p:txBody>
      </p:sp>
      <p:sp>
        <p:nvSpPr>
          <p:cNvPr id="6" name="Oval 18"/>
          <p:cNvSpPr/>
          <p:nvPr/>
        </p:nvSpPr>
        <p:spPr>
          <a:xfrm>
            <a:off x="1144884" y="1599161"/>
            <a:ext cx="1344255" cy="1344255"/>
          </a:xfrm>
          <a:prstGeom prst="ellipse">
            <a:avLst/>
          </a:prstGeom>
          <a:solidFill>
            <a:srgbClr val="92D050"/>
          </a:solidFill>
        </p:spPr>
        <p:style>
          <a:lnRef idx="0">
            <a:schemeClr val="accent4"/>
          </a:lnRef>
          <a:fillRef idx="3">
            <a:schemeClr val="accent4"/>
          </a:fillRef>
          <a:effectRef idx="3">
            <a:schemeClr val="accent4"/>
          </a:effectRef>
          <a:fontRef idx="minor">
            <a:schemeClr val="lt1"/>
          </a:fontRef>
        </p:style>
      </p:sp>
      <p:sp>
        <p:nvSpPr>
          <p:cNvPr id="7" name="Pentagon 25"/>
          <p:cNvSpPr/>
          <p:nvPr/>
        </p:nvSpPr>
        <p:spPr>
          <a:xfrm rot="10800000">
            <a:off x="1817011" y="3032909"/>
            <a:ext cx="6182106" cy="1344255"/>
          </a:xfrm>
          <a:prstGeom prst="homePlate">
            <a:avLst/>
          </a:prstGeom>
        </p:spPr>
        <p:style>
          <a:lnRef idx="0">
            <a:schemeClr val="accent1"/>
          </a:lnRef>
          <a:fillRef idx="3">
            <a:schemeClr val="accent1"/>
          </a:fillRef>
          <a:effectRef idx="3">
            <a:schemeClr val="accent1"/>
          </a:effectRef>
          <a:fontRef idx="minor">
            <a:schemeClr val="lt1"/>
          </a:fontRef>
        </p:style>
      </p:sp>
      <p:sp>
        <p:nvSpPr>
          <p:cNvPr id="8" name="Pentagon 7"/>
          <p:cNvSpPr/>
          <p:nvPr/>
        </p:nvSpPr>
        <p:spPr>
          <a:xfrm>
            <a:off x="2153078" y="3032909"/>
            <a:ext cx="5846039" cy="1344255"/>
          </a:xfrm>
          <a:prstGeom prst="rect">
            <a:avLst/>
          </a:prstGeom>
          <a:solidFill>
            <a:srgbClr val="0070C0"/>
          </a:solidFill>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592779" tIns="91440" rIns="170688" bIns="91440" numCol="1" spcCol="1270" anchor="t" anchorCtr="0">
            <a:noAutofit/>
          </a:bodyPr>
          <a:lstStyle/>
          <a:p>
            <a:pPr lvl="0" algn="l" defTabSz="1066800" rtl="0">
              <a:lnSpc>
                <a:spcPct val="90000"/>
              </a:lnSpc>
              <a:spcBef>
                <a:spcPct val="0"/>
              </a:spcBef>
              <a:spcAft>
                <a:spcPct val="35000"/>
              </a:spcAft>
            </a:pPr>
            <a:r>
              <a:rPr lang="en-GB" sz="2400" kern="1200" dirty="0" smtClean="0">
                <a:solidFill>
                  <a:schemeClr val="tx1"/>
                </a:solidFill>
                <a:effectLst>
                  <a:outerShdw blurRad="38100" dist="38100" dir="2700000" algn="tl">
                    <a:srgbClr val="000000">
                      <a:alpha val="43137"/>
                    </a:srgbClr>
                  </a:outerShdw>
                </a:effectLst>
                <a:latin typeface="Arial" pitchFamily="34" charset="0"/>
                <a:ea typeface="微軟正黑體" pitchFamily="34" charset="-120"/>
              </a:rPr>
              <a:t>Server Management Objects (SMO)</a:t>
            </a:r>
            <a:endParaRPr lang="en-GB" sz="2400" kern="1200" dirty="0">
              <a:solidFill>
                <a:schemeClr val="tx1"/>
              </a:solidFill>
              <a:effectLst>
                <a:outerShdw blurRad="38100" dist="38100" dir="2700000" algn="tl">
                  <a:srgbClr val="000000">
                    <a:alpha val="43137"/>
                  </a:srgbClr>
                </a:outerShdw>
              </a:effectLst>
              <a:latin typeface="Arial" pitchFamily="34" charset="0"/>
              <a:ea typeface="微軟正黑體" pitchFamily="34" charset="-120"/>
            </a:endParaRPr>
          </a:p>
          <a:p>
            <a:pPr marL="228600" lvl="1" indent="-228600" defTabSz="912813">
              <a:lnSpc>
                <a:spcPct val="90000"/>
              </a:lnSpc>
              <a:spcBef>
                <a:spcPct val="20000"/>
              </a:spcBef>
              <a:buClr>
                <a:schemeClr val="tx2"/>
              </a:buClr>
              <a:buSzPct val="80000"/>
              <a:buBlip>
                <a:blip r:embed="rId2"/>
              </a:buBlip>
              <a:defRPr/>
            </a:pPr>
            <a:r>
              <a:rPr lang="nl-NL" sz="2000" dirty="0" smtClean="0">
                <a:solidFill>
                  <a:schemeClr val="tx1"/>
                </a:solidFill>
                <a:effectLst>
                  <a:outerShdw blurRad="38100" dist="38100" dir="2700000" algn="tl">
                    <a:srgbClr val="000000">
                      <a:alpha val="43137"/>
                    </a:srgbClr>
                  </a:outerShdw>
                </a:effectLst>
                <a:latin typeface="Arial" pitchFamily="34" charset="0"/>
                <a:ea typeface="微軟正黑體" pitchFamily="34" charset="-120"/>
              </a:rPr>
              <a:t>自定 .NET 管理程式</a:t>
            </a:r>
            <a:endParaRPr lang="en-GB" sz="2000" dirty="0">
              <a:solidFill>
                <a:schemeClr val="tx1"/>
              </a:solidFill>
              <a:effectLst>
                <a:outerShdw blurRad="38100" dist="38100" dir="2700000" algn="tl">
                  <a:srgbClr val="000000">
                    <a:alpha val="43137"/>
                  </a:srgbClr>
                </a:outerShdw>
              </a:effectLst>
              <a:latin typeface="Arial" pitchFamily="34" charset="0"/>
              <a:ea typeface="微軟正黑體" pitchFamily="34" charset="-120"/>
            </a:endParaRPr>
          </a:p>
        </p:txBody>
      </p:sp>
      <p:sp>
        <p:nvSpPr>
          <p:cNvPr id="9" name="Oval 20"/>
          <p:cNvSpPr/>
          <p:nvPr/>
        </p:nvSpPr>
        <p:spPr>
          <a:xfrm>
            <a:off x="1144884" y="3032909"/>
            <a:ext cx="1344255" cy="1344255"/>
          </a:xfrm>
          <a:prstGeom prst="ellipse">
            <a:avLst/>
          </a:prstGeom>
          <a:solidFill>
            <a:srgbClr val="92D050"/>
          </a:solidFill>
        </p:spPr>
        <p:style>
          <a:lnRef idx="0">
            <a:schemeClr val="accent4"/>
          </a:lnRef>
          <a:fillRef idx="3">
            <a:schemeClr val="accent4"/>
          </a:fillRef>
          <a:effectRef idx="3">
            <a:schemeClr val="accent4"/>
          </a:effectRef>
          <a:fontRef idx="minor">
            <a:schemeClr val="lt1"/>
          </a:fontRef>
        </p:style>
      </p:sp>
      <p:sp>
        <p:nvSpPr>
          <p:cNvPr id="10" name="Pentagon 23"/>
          <p:cNvSpPr/>
          <p:nvPr/>
        </p:nvSpPr>
        <p:spPr>
          <a:xfrm rot="10800000">
            <a:off x="1817011" y="4607613"/>
            <a:ext cx="6182106" cy="1344255"/>
          </a:xfrm>
          <a:prstGeom prst="homePlate">
            <a:avLst/>
          </a:prstGeom>
        </p:spPr>
        <p:style>
          <a:lnRef idx="0">
            <a:schemeClr val="accent1"/>
          </a:lnRef>
          <a:fillRef idx="3">
            <a:schemeClr val="accent1"/>
          </a:fillRef>
          <a:effectRef idx="3">
            <a:schemeClr val="accent1"/>
          </a:effectRef>
          <a:fontRef idx="minor">
            <a:schemeClr val="lt1"/>
          </a:fontRef>
        </p:style>
      </p:sp>
      <p:sp>
        <p:nvSpPr>
          <p:cNvPr id="11" name="Pentagon 10"/>
          <p:cNvSpPr/>
          <p:nvPr/>
        </p:nvSpPr>
        <p:spPr>
          <a:xfrm>
            <a:off x="2153078" y="4607613"/>
            <a:ext cx="5846039" cy="1344255"/>
          </a:xfrm>
          <a:prstGeom prst="rect">
            <a:avLst/>
          </a:prstGeom>
          <a:solidFill>
            <a:srgbClr val="0070C0"/>
          </a:solidFill>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592779" tIns="91440" rIns="170688" bIns="91440" numCol="1" spcCol="1270" anchor="t" anchorCtr="0">
            <a:noAutofit/>
          </a:bodyPr>
          <a:lstStyle/>
          <a:p>
            <a:pPr lvl="0" algn="l" defTabSz="1066800" rtl="0">
              <a:lnSpc>
                <a:spcPct val="90000"/>
              </a:lnSpc>
              <a:spcBef>
                <a:spcPct val="0"/>
              </a:spcBef>
              <a:spcAft>
                <a:spcPct val="35000"/>
              </a:spcAft>
            </a:pPr>
            <a:r>
              <a:rPr lang="en-GB" sz="2400" kern="1200" dirty="0" err="1" smtClean="0">
                <a:solidFill>
                  <a:schemeClr val="tx1"/>
                </a:solidFill>
              </a:rPr>
              <a:t>Powershell</a:t>
            </a:r>
            <a:endParaRPr lang="en-GB" sz="2400" kern="1200" dirty="0">
              <a:solidFill>
                <a:schemeClr val="tx1"/>
              </a:solidFill>
            </a:endParaRPr>
          </a:p>
          <a:p>
            <a:pPr marL="228600" lvl="1" indent="-228600" defTabSz="912813">
              <a:lnSpc>
                <a:spcPct val="90000"/>
              </a:lnSpc>
              <a:spcBef>
                <a:spcPct val="20000"/>
              </a:spcBef>
              <a:buClr>
                <a:schemeClr val="tx2"/>
              </a:buClr>
              <a:buSzPct val="80000"/>
              <a:buBlip>
                <a:blip r:embed="rId2"/>
              </a:buBlip>
              <a:defRPr/>
            </a:pPr>
            <a:r>
              <a:rPr lang="zh-TW" altLang="en-US" sz="2000" dirty="0" smtClean="0">
                <a:solidFill>
                  <a:schemeClr val="tx1"/>
                </a:solidFill>
                <a:latin typeface="Segoe"/>
              </a:rPr>
              <a:t>整合 </a:t>
            </a:r>
            <a:r>
              <a:rPr lang="en-GB" sz="2000" dirty="0" smtClean="0">
                <a:solidFill>
                  <a:schemeClr val="tx1"/>
                </a:solidFill>
                <a:latin typeface="Segoe"/>
              </a:rPr>
              <a:t>Windows </a:t>
            </a:r>
            <a:r>
              <a:rPr lang="zh-TW" altLang="en-US" sz="2000" dirty="0" smtClean="0">
                <a:solidFill>
                  <a:schemeClr val="tx1"/>
                </a:solidFill>
                <a:latin typeface="Segoe"/>
              </a:rPr>
              <a:t>管理指令碼與 </a:t>
            </a:r>
            <a:r>
              <a:rPr lang="en-GB" sz="2000" dirty="0" smtClean="0">
                <a:solidFill>
                  <a:schemeClr val="tx1"/>
                </a:solidFill>
                <a:latin typeface="Segoe"/>
              </a:rPr>
              <a:t>SQL Server </a:t>
            </a:r>
            <a:r>
              <a:rPr lang="zh-TW" altLang="en-US" sz="2000" dirty="0" smtClean="0">
                <a:solidFill>
                  <a:schemeClr val="tx1"/>
                </a:solidFill>
                <a:latin typeface="Segoe"/>
              </a:rPr>
              <a:t>管理物件 </a:t>
            </a:r>
            <a:r>
              <a:rPr lang="en-US" altLang="zh-TW" sz="2000" dirty="0" smtClean="0">
                <a:solidFill>
                  <a:schemeClr val="tx1"/>
                </a:solidFill>
                <a:latin typeface="Segoe"/>
              </a:rPr>
              <a:t>(</a:t>
            </a:r>
            <a:r>
              <a:rPr lang="en-GB" sz="2000" dirty="0" smtClean="0">
                <a:solidFill>
                  <a:schemeClr val="tx1"/>
                </a:solidFill>
                <a:latin typeface="Segoe"/>
              </a:rPr>
              <a:t>SMO)</a:t>
            </a:r>
            <a:endParaRPr lang="en-GB" sz="2000" dirty="0">
              <a:solidFill>
                <a:schemeClr val="tx1"/>
              </a:solidFill>
              <a:latin typeface="Segoe"/>
            </a:endParaRPr>
          </a:p>
        </p:txBody>
      </p:sp>
      <p:sp>
        <p:nvSpPr>
          <p:cNvPr id="12" name="Oval 22"/>
          <p:cNvSpPr/>
          <p:nvPr/>
        </p:nvSpPr>
        <p:spPr>
          <a:xfrm>
            <a:off x="1144884" y="4607613"/>
            <a:ext cx="1344255" cy="1344255"/>
          </a:xfrm>
          <a:prstGeom prst="ellipse">
            <a:avLst/>
          </a:prstGeom>
          <a:solidFill>
            <a:srgbClr val="92D050"/>
          </a:solidFill>
        </p:spPr>
        <p:style>
          <a:lnRef idx="0">
            <a:schemeClr val="accent4"/>
          </a:lnRef>
          <a:fillRef idx="3">
            <a:schemeClr val="accent4"/>
          </a:fillRef>
          <a:effectRef idx="3">
            <a:schemeClr val="accent4"/>
          </a:effectRef>
          <a:fontRef idx="minor">
            <a:schemeClr val="lt1"/>
          </a:fontRef>
        </p:style>
      </p:sp>
      <p:pic>
        <p:nvPicPr>
          <p:cNvPr id="13" name="Picture 2" descr="C:\Work\MSL_PNG_Object_Library\SolutionExplorer.png"/>
          <p:cNvPicPr>
            <a:picLocks noChangeAspect="1" noChangeArrowheads="1"/>
          </p:cNvPicPr>
          <p:nvPr/>
        </p:nvPicPr>
        <p:blipFill>
          <a:blip r:embed="rId3" cstate="print"/>
          <a:srcRect/>
          <a:stretch>
            <a:fillRect/>
          </a:stretch>
        </p:blipFill>
        <p:spPr bwMode="auto">
          <a:xfrm>
            <a:off x="1371600" y="3336427"/>
            <a:ext cx="929205" cy="730180"/>
          </a:xfrm>
          <a:prstGeom prst="rect">
            <a:avLst/>
          </a:prstGeom>
          <a:noFill/>
          <a:ln w="9525">
            <a:noFill/>
            <a:miter lim="800000"/>
            <a:headEnd/>
            <a:tailEnd/>
          </a:ln>
        </p:spPr>
      </p:pic>
      <p:grpSp>
        <p:nvGrpSpPr>
          <p:cNvPr id="14" name="Group 7"/>
          <p:cNvGrpSpPr>
            <a:grpSpLocks/>
          </p:cNvGrpSpPr>
          <p:nvPr/>
        </p:nvGrpSpPr>
        <p:grpSpPr bwMode="auto">
          <a:xfrm>
            <a:off x="1055915" y="1811868"/>
            <a:ext cx="1452563" cy="914400"/>
            <a:chOff x="580985" y="1600200"/>
            <a:chExt cx="3434732" cy="1219200"/>
          </a:xfrm>
        </p:grpSpPr>
        <p:pic>
          <p:nvPicPr>
            <p:cNvPr id="15" name="Picture 5" descr="Application_Console - Black.png"/>
            <p:cNvPicPr>
              <a:picLocks noChangeAspect="1"/>
            </p:cNvPicPr>
            <p:nvPr/>
          </p:nvPicPr>
          <p:blipFill>
            <a:blip r:embed="rId4"/>
            <a:srcRect/>
            <a:stretch>
              <a:fillRect/>
            </a:stretch>
          </p:blipFill>
          <p:spPr bwMode="auto">
            <a:xfrm>
              <a:off x="1600200" y="1600200"/>
              <a:ext cx="1372180" cy="1219200"/>
            </a:xfrm>
            <a:prstGeom prst="rect">
              <a:avLst/>
            </a:prstGeom>
            <a:noFill/>
            <a:ln w="9525">
              <a:noFill/>
              <a:miter lim="800000"/>
              <a:headEnd/>
              <a:tailEnd/>
            </a:ln>
          </p:spPr>
        </p:pic>
        <p:sp>
          <p:nvSpPr>
            <p:cNvPr id="16" name="TextBox 6"/>
            <p:cNvSpPr txBox="1"/>
            <p:nvPr/>
          </p:nvSpPr>
          <p:spPr>
            <a:xfrm>
              <a:off x="580985" y="1960057"/>
              <a:ext cx="3434732" cy="348813"/>
            </a:xfrm>
            <a:prstGeom prst="rect">
              <a:avLst/>
            </a:prstGeom>
            <a:noFill/>
            <a:scene3d>
              <a:camera prst="isometricOffAxis2Left"/>
              <a:lightRig rig="threePt" dir="t"/>
            </a:scene3d>
          </p:spPr>
          <p:txBody>
            <a:bodyPr wrap="none">
              <a:spAutoFit/>
            </a:bodyPr>
            <a:lstStyle/>
            <a:p>
              <a:pPr fontAlgn="auto">
                <a:spcBef>
                  <a:spcPts val="0"/>
                </a:spcBef>
                <a:spcAft>
                  <a:spcPts val="0"/>
                </a:spcAft>
                <a:defRPr/>
              </a:pPr>
              <a:r>
                <a:rPr lang="en-GB" sz="1100" dirty="0">
                  <a:latin typeface="Andalus" pitchFamily="2" charset="-78"/>
                  <a:cs typeface="Andalus" pitchFamily="2" charset="-78"/>
                </a:rPr>
                <a:t>C:\&gt;</a:t>
              </a:r>
              <a:r>
                <a:rPr lang="en-GB" sz="1100" dirty="0" err="1">
                  <a:latin typeface="Andalus" pitchFamily="2" charset="-78"/>
                  <a:cs typeface="Andalus" pitchFamily="2" charset="-78"/>
                </a:rPr>
                <a:t>sqlcmd</a:t>
              </a:r>
              <a:r>
                <a:rPr lang="en-GB" sz="1100" dirty="0">
                  <a:latin typeface="Andalus" pitchFamily="2" charset="-78"/>
                  <a:cs typeface="Andalus" pitchFamily="2" charset="-78"/>
                </a:rPr>
                <a:t> –I Insert..</a:t>
              </a:r>
            </a:p>
          </p:txBody>
        </p:sp>
      </p:grpSp>
      <p:pic>
        <p:nvPicPr>
          <p:cNvPr id="17" name="Picture 10" descr="http://upload.wikimedia.org/wikipedia/en/thumb/7/7f/Windows_PowerShell_icon.png/64px-Windows_PowerShell_icon.png">
            <a:hlinkClick r:id="rId5" tooltip="Windows PowerShell icon.png"/>
          </p:cNvPr>
          <p:cNvPicPr>
            <a:picLocks noChangeAspect="1" noChangeArrowheads="1"/>
          </p:cNvPicPr>
          <p:nvPr/>
        </p:nvPicPr>
        <p:blipFill>
          <a:blip r:embed="rId6"/>
          <a:srcRect/>
          <a:stretch>
            <a:fillRect/>
          </a:stretch>
        </p:blipFill>
        <p:spPr bwMode="auto">
          <a:xfrm>
            <a:off x="1281165" y="4804323"/>
            <a:ext cx="914400" cy="914400"/>
          </a:xfrm>
          <a:prstGeom prst="rect">
            <a:avLst/>
          </a:prstGeom>
          <a:noFill/>
          <a:ln w="9525">
            <a:noFill/>
            <a:miter lim="800000"/>
            <a:headEnd/>
            <a:tailEnd/>
          </a:ln>
        </p:spPr>
      </p:pic>
      <p:grpSp>
        <p:nvGrpSpPr>
          <p:cNvPr id="18" name="Group 30"/>
          <p:cNvGrpSpPr>
            <a:grpSpLocks/>
          </p:cNvGrpSpPr>
          <p:nvPr/>
        </p:nvGrpSpPr>
        <p:grpSpPr bwMode="auto">
          <a:xfrm>
            <a:off x="7245350" y="228600"/>
            <a:ext cx="1511300" cy="1006475"/>
            <a:chOff x="8025164" y="4711692"/>
            <a:chExt cx="1510555" cy="1007035"/>
          </a:xfrm>
        </p:grpSpPr>
        <p:pic>
          <p:nvPicPr>
            <p:cNvPr id="19" name="Picture 5" descr="C:\Program Files\Microsoft Resource DVD Artwork\DVD_ART\Artwork_Imagery\HARDWARE_IMAGERY\Illustration - Misc Hardware\Windows Vista Illustration Icons\Male User.png"/>
            <p:cNvPicPr>
              <a:picLocks noChangeAspect="1" noChangeArrowheads="1"/>
            </p:cNvPicPr>
            <p:nvPr/>
          </p:nvPicPr>
          <p:blipFill>
            <a:blip r:embed="rId7"/>
            <a:srcRect/>
            <a:stretch>
              <a:fillRect/>
            </a:stretch>
          </p:blipFill>
          <p:spPr bwMode="ltGray">
            <a:xfrm>
              <a:off x="8664612" y="4924535"/>
              <a:ext cx="699742" cy="698889"/>
            </a:xfrm>
            <a:prstGeom prst="rect">
              <a:avLst/>
            </a:prstGeom>
            <a:noFill/>
            <a:effectLst>
              <a:outerShdw blurRad="76200" dist="12700" dir="8100000" sy="-23000" kx="800400" algn="br" rotWithShape="0">
                <a:prstClr val="black">
                  <a:alpha val="20000"/>
                </a:prstClr>
              </a:outerShdw>
            </a:effectLst>
          </p:spPr>
        </p:pic>
        <p:pic>
          <p:nvPicPr>
            <p:cNvPr id="20" name="Picture 2" descr="C:\Program Files\Microsoft Resource DVD Artwork\DVD_ART\Artwork_Imagery\HARDWARE_IMAGERY\Illustration - Misc Hardware\Windows Vista Illustration Icons\Information.png"/>
            <p:cNvPicPr>
              <a:picLocks noChangeAspect="1" noChangeArrowheads="1"/>
            </p:cNvPicPr>
            <p:nvPr/>
          </p:nvPicPr>
          <p:blipFill>
            <a:blip r:embed="rId8"/>
            <a:srcRect/>
            <a:stretch>
              <a:fillRect/>
            </a:stretch>
          </p:blipFill>
          <p:spPr bwMode="ltGray">
            <a:xfrm>
              <a:off x="8572582" y="5374048"/>
              <a:ext cx="331623" cy="331972"/>
            </a:xfrm>
            <a:prstGeom prst="rect">
              <a:avLst/>
            </a:prstGeom>
            <a:noFill/>
            <a:effectLst>
              <a:outerShdw blurRad="76200" dist="12700" dir="8100000" sy="-23000" kx="800400" algn="br" rotWithShape="0">
                <a:prstClr val="black">
                  <a:alpha val="20000"/>
                </a:prstClr>
              </a:outerShdw>
            </a:effectLst>
          </p:spPr>
        </p:pic>
        <p:pic>
          <p:nvPicPr>
            <p:cNvPr id="21" name="Picture 3" descr="C:\Program Files\Microsoft Resource DVD Artwork\DVD_ART\Artwork_Imagery\HARDWARE_IMAGERY\Illustration - Misc Hardware\Windows Vista Illustration Icons\Ann Help.png"/>
            <p:cNvPicPr>
              <a:picLocks noChangeAspect="1" noChangeArrowheads="1"/>
            </p:cNvPicPr>
            <p:nvPr/>
          </p:nvPicPr>
          <p:blipFill>
            <a:blip r:embed="rId9"/>
            <a:srcRect/>
            <a:stretch>
              <a:fillRect/>
            </a:stretch>
          </p:blipFill>
          <p:spPr bwMode="ltGray">
            <a:xfrm>
              <a:off x="8429769" y="4846676"/>
              <a:ext cx="302152" cy="302151"/>
            </a:xfrm>
            <a:prstGeom prst="rect">
              <a:avLst/>
            </a:prstGeom>
            <a:noFill/>
            <a:ln w="9525">
              <a:noFill/>
              <a:miter lim="800000"/>
              <a:headEnd/>
              <a:tailEnd/>
            </a:ln>
          </p:spPr>
        </p:pic>
        <p:pic>
          <p:nvPicPr>
            <p:cNvPr id="22" name="Picture 6" descr="C:\Program Files\Microsoft Resource DVD Artwork\DVD_ART\Artwork_Imagery\HARDWARE_IMAGERY\Illustration - Misc Hardware\XML Icons\data.png"/>
            <p:cNvPicPr>
              <a:picLocks noChangeAspect="1" noChangeArrowheads="1"/>
            </p:cNvPicPr>
            <p:nvPr/>
          </p:nvPicPr>
          <p:blipFill>
            <a:blip r:embed="rId10"/>
            <a:srcRect/>
            <a:stretch>
              <a:fillRect/>
            </a:stretch>
          </p:blipFill>
          <p:spPr bwMode="ltGray">
            <a:xfrm>
              <a:off x="8832804" y="4711692"/>
              <a:ext cx="702915" cy="600409"/>
            </a:xfrm>
            <a:prstGeom prst="rect">
              <a:avLst/>
            </a:prstGeom>
            <a:noFill/>
            <a:effectLst>
              <a:outerShdw blurRad="76200" dist="12700" dir="8100000" sy="-23000" kx="800400" algn="br" rotWithShape="0">
                <a:prstClr val="black">
                  <a:alpha val="20000"/>
                </a:prstClr>
              </a:outerShdw>
            </a:effectLst>
          </p:spPr>
        </p:pic>
        <p:pic>
          <p:nvPicPr>
            <p:cNvPr id="23" name="Picture 11" descr="C:\Program Files\Microsoft Resource DVD Artwork\DVD_ART\Artwork_Imagery\Shapes and Graphics\Arrows - arrow\Curved\orange and yellow shadowed bottom arrow.png"/>
            <p:cNvPicPr>
              <a:picLocks noChangeAspect="1" noChangeArrowheads="1"/>
            </p:cNvPicPr>
            <p:nvPr/>
          </p:nvPicPr>
          <p:blipFill>
            <a:blip r:embed="rId11"/>
            <a:srcRect/>
            <a:stretch>
              <a:fillRect/>
            </a:stretch>
          </p:blipFill>
          <p:spPr bwMode="ltGray">
            <a:xfrm rot="-1679022">
              <a:off x="8408441" y="5336955"/>
              <a:ext cx="684878" cy="381772"/>
            </a:xfrm>
            <a:prstGeom prst="rect">
              <a:avLst/>
            </a:prstGeom>
            <a:noFill/>
            <a:ln w="9525">
              <a:noFill/>
              <a:miter lim="800000"/>
              <a:headEnd/>
              <a:tailEnd/>
            </a:ln>
          </p:spPr>
        </p:pic>
        <p:pic>
          <p:nvPicPr>
            <p:cNvPr id="24" name="Picture 11" descr="C:\Program Files\Microsoft Resource DVD Artwork\DVD_ART\Artwork_Imagery\Shapes and Graphics\Arrows - arrow\Curved\orange and yellow shadowed bottom arrow.png"/>
            <p:cNvPicPr>
              <a:picLocks noChangeAspect="1" noChangeArrowheads="1"/>
            </p:cNvPicPr>
            <p:nvPr/>
          </p:nvPicPr>
          <p:blipFill>
            <a:blip r:embed="rId11"/>
            <a:srcRect/>
            <a:stretch>
              <a:fillRect/>
            </a:stretch>
          </p:blipFill>
          <p:spPr bwMode="ltGray">
            <a:xfrm rot="8281635">
              <a:off x="8242545" y="4835586"/>
              <a:ext cx="685462" cy="382801"/>
            </a:xfrm>
            <a:prstGeom prst="rect">
              <a:avLst/>
            </a:prstGeom>
            <a:noFill/>
            <a:effectLst>
              <a:outerShdw blurRad="76200" dist="12700" dir="8100000" sy="-23000" kx="800400" algn="br" rotWithShape="0">
                <a:prstClr val="black">
                  <a:alpha val="20000"/>
                </a:prstClr>
              </a:outerShdw>
            </a:effectLst>
          </p:spPr>
        </p:pic>
        <p:pic>
          <p:nvPicPr>
            <p:cNvPr id="25" name="Picture 4" descr="C:\Program Files\Microsoft Resource DVD Artwork\DVD_ART\Artwork_Imagery\HARDWARE_IMAGERY\Illustration - Misc Hardware\Windows Vista Illustration Icons\Female User.png"/>
            <p:cNvPicPr>
              <a:picLocks noChangeAspect="1" noChangeArrowheads="1"/>
            </p:cNvPicPr>
            <p:nvPr/>
          </p:nvPicPr>
          <p:blipFill>
            <a:blip r:embed="rId12"/>
            <a:srcRect/>
            <a:stretch>
              <a:fillRect/>
            </a:stretch>
          </p:blipFill>
          <p:spPr bwMode="ltGray">
            <a:xfrm>
              <a:off x="8025164" y="4864177"/>
              <a:ext cx="701329" cy="725892"/>
            </a:xfrm>
            <a:prstGeom prst="rect">
              <a:avLst/>
            </a:prstGeom>
            <a:noFill/>
            <a:effectLst>
              <a:outerShdw blurRad="76200" dist="12700" dir="8100000" sy="-23000" kx="800400" algn="br" rotWithShape="0">
                <a:prstClr val="black">
                  <a:alpha val="20000"/>
                </a:prstClr>
              </a:outerShdw>
            </a:effectLst>
          </p:spPr>
        </p:pic>
      </p:grpSp>
    </p:spTree>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輕鬆地設定管理原則</a:t>
            </a:r>
            <a:endParaRPr lang="zh-TW" altLang="en-US" dirty="0"/>
          </a:p>
        </p:txBody>
      </p:sp>
      <p:sp>
        <p:nvSpPr>
          <p:cNvPr id="3" name="內容版面配置區 2"/>
          <p:cNvSpPr>
            <a:spLocks noGrp="1"/>
          </p:cNvSpPr>
          <p:nvPr>
            <p:ph idx="1"/>
          </p:nvPr>
        </p:nvSpPr>
        <p:spPr>
          <a:xfrm>
            <a:off x="381000" y="1412875"/>
            <a:ext cx="8382000" cy="5230835"/>
          </a:xfrm>
        </p:spPr>
        <p:txBody>
          <a:bodyPr>
            <a:normAutofit fontScale="92500" lnSpcReduction="20000"/>
          </a:bodyPr>
          <a:lstStyle/>
          <a:p>
            <a:r>
              <a:rPr lang="zh-TW" altLang="en-US" dirty="0" smtClean="0"/>
              <a:t>企業期望自訂所需的管理原則，舉例來說：</a:t>
            </a:r>
          </a:p>
          <a:p>
            <a:pPr lvl="1"/>
            <a:r>
              <a:rPr lang="zh-TW" altLang="en-US" dirty="0" smtClean="0"/>
              <a:t>禁用某些功能、標準作業程序、物件命名原則、安全規範、物件設計規範（例如：資料表、預存函數、使用者自訂函數</a:t>
            </a:r>
            <a:r>
              <a:rPr lang="en-US" altLang="zh-TW" dirty="0" smtClean="0"/>
              <a:t>…</a:t>
            </a:r>
            <a:r>
              <a:rPr lang="zh-TW" altLang="en-US" dirty="0" smtClean="0"/>
              <a:t>）等等。</a:t>
            </a:r>
          </a:p>
          <a:p>
            <a:r>
              <a:rPr lang="zh-TW" altLang="en-US" dirty="0" smtClean="0"/>
              <a:t>若是要進一步管理 </a:t>
            </a:r>
            <a:r>
              <a:rPr lang="en-US" altLang="zh-TW" dirty="0" smtClean="0"/>
              <a:t>SQL Server</a:t>
            </a:r>
            <a:r>
              <a:rPr lang="zh-TW" altLang="en-US" dirty="0" smtClean="0"/>
              <a:t>時：</a:t>
            </a:r>
          </a:p>
          <a:p>
            <a:pPr lvl="1"/>
            <a:r>
              <a:rPr lang="zh-TW" altLang="en-US" dirty="0" smtClean="0"/>
              <a:t>先前版本：</a:t>
            </a:r>
          </a:p>
          <a:p>
            <a:pPr lvl="2"/>
            <a:r>
              <a:rPr lang="zh-TW" altLang="en-US" dirty="0" smtClean="0"/>
              <a:t>自行撰寫 </a:t>
            </a:r>
            <a:r>
              <a:rPr lang="en-US" altLang="zh-TW" dirty="0" smtClean="0"/>
              <a:t>T-SQL</a:t>
            </a:r>
            <a:r>
              <a:rPr lang="zh-TW" altLang="en-US" dirty="0" smtClean="0"/>
              <a:t>或是 </a:t>
            </a:r>
            <a:r>
              <a:rPr lang="en-US" altLang="zh-TW" dirty="0" smtClean="0"/>
              <a:t>SMO </a:t>
            </a:r>
            <a:r>
              <a:rPr lang="zh-TW" altLang="en-US" dirty="0" smtClean="0"/>
              <a:t>程式來處理。</a:t>
            </a:r>
          </a:p>
          <a:p>
            <a:pPr lvl="2"/>
            <a:r>
              <a:rPr lang="zh-TW" altLang="en-US" dirty="0" smtClean="0"/>
              <a:t>面臨到許多問題，例如：</a:t>
            </a:r>
          </a:p>
          <a:p>
            <a:pPr lvl="2"/>
            <a:r>
              <a:rPr lang="zh-TW" altLang="en-US" dirty="0" smtClean="0"/>
              <a:t>自行撰寫程式所帶來額外的管理負擔。</a:t>
            </a:r>
          </a:p>
          <a:p>
            <a:pPr lvl="2"/>
            <a:r>
              <a:rPr lang="zh-TW" altLang="en-US" dirty="0" smtClean="0"/>
              <a:t>在部署管理程式時，要對逐台伺服器進行部署</a:t>
            </a:r>
          </a:p>
          <a:p>
            <a:pPr lvl="2"/>
            <a:r>
              <a:rPr lang="zh-TW" altLang="en-US" dirty="0" smtClean="0"/>
              <a:t>後續的管理維護與確保系統配置的檢核工作，也是十分惱人。</a:t>
            </a:r>
          </a:p>
          <a:p>
            <a:r>
              <a:rPr lang="en-US" altLang="zh-TW" dirty="0" smtClean="0"/>
              <a:t>SQL Server 2008 </a:t>
            </a:r>
            <a:r>
              <a:rPr lang="zh-TW" altLang="en-US" dirty="0" smtClean="0"/>
              <a:t>新增加：</a:t>
            </a:r>
          </a:p>
          <a:p>
            <a:pPr lvl="1"/>
            <a:r>
              <a:rPr lang="zh-TW" altLang="en-US" dirty="0" smtClean="0"/>
              <a:t>以原則為基礎的管理（</a:t>
            </a:r>
            <a:r>
              <a:rPr lang="en-US" altLang="zh-TW" dirty="0" smtClean="0"/>
              <a:t>Policy Based Management</a:t>
            </a:r>
            <a:r>
              <a:rPr lang="zh-TW" altLang="en-US" dirty="0" smtClean="0"/>
              <a:t>）：以設定原則的新管理方式</a:t>
            </a:r>
            <a:endParaRPr lang="zh-TW" altLang="en-US" dirty="0"/>
          </a:p>
        </p:txBody>
      </p:sp>
    </p:spTree>
  </p:cSld>
  <p:clrMapOvr>
    <a:masterClrMapping/>
  </p:clrMapOvr>
  <p:transition>
    <p:fade/>
  </p:transition>
</p:sld>
</file>

<file path=ppt/tags/tag1.xml><?xml version="1.0" encoding="utf-8"?>
<p:tagLst xmlns:a="http://schemas.openxmlformats.org/drawingml/2006/main" xmlns:r="http://schemas.openxmlformats.org/officeDocument/2006/relationships" xmlns:p="http://schemas.openxmlformats.org/presentationml/2006/main">
  <p:tag name="PLACEWARE-AUD-SLIDE-NAME" val="Where Can I Get TechNet"/>
</p:tagLst>
</file>

<file path=ppt/theme/theme1.xml><?xml version="1.0" encoding="utf-8"?>
<a:theme xmlns:a="http://schemas.openxmlformats.org/drawingml/2006/main" name="TechEd_2008_Taiwan_4-3">
  <a:themeElements>
    <a:clrScheme name="TechEd 2008 colors">
      <a:dk1>
        <a:srgbClr val="000000"/>
      </a:dk1>
      <a:lt1>
        <a:srgbClr val="FFFFFF"/>
      </a:lt1>
      <a:dk2>
        <a:srgbClr val="5F5F5F"/>
      </a:dk2>
      <a:lt2>
        <a:srgbClr val="2DB557"/>
      </a:lt2>
      <a:accent1>
        <a:srgbClr val="FFC000"/>
      </a:accent1>
      <a:accent2>
        <a:srgbClr val="2DB557"/>
      </a:accent2>
      <a:accent3>
        <a:srgbClr val="DF8045"/>
      </a:accent3>
      <a:accent4>
        <a:srgbClr val="2A86DA"/>
      </a:accent4>
      <a:accent5>
        <a:srgbClr val="FF9929"/>
      </a:accent5>
      <a:accent6>
        <a:srgbClr val="808080"/>
      </a:accent6>
      <a:hlink>
        <a:srgbClr val="AAF0BC"/>
      </a:hlink>
      <a:folHlink>
        <a:srgbClr val="F0ED7B"/>
      </a:folHlink>
    </a:clrScheme>
    <a:fontScheme name="Custom 2">
      <a:majorFont>
        <a:latin typeface="Calibri"/>
        <a:ea typeface=""/>
        <a:cs typeface=""/>
      </a:majorFont>
      <a:minorFont>
        <a:latin typeface="Calibri"/>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000" dirty="0" smtClean="0">
            <a:solidFill>
              <a:srgbClr val="FFFFFF"/>
            </a:solidFill>
            <a:effectLst>
              <a:outerShdw blurRad="38100" dist="38100" dir="2700000" algn="tl">
                <a:srgbClr val="000000">
                  <a:alpha val="43137"/>
                </a:srgbClr>
              </a:outerShdw>
            </a:effectLst>
            <a:latin typeface="Calibri"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TechEd_2008_Taiwan_4-3</Template>
  <TotalTime>1128</TotalTime>
  <Words>3625</Words>
  <Application>Microsoft Office PowerPoint</Application>
  <PresentationFormat>如螢幕大小 (4:3)</PresentationFormat>
  <Paragraphs>504</Paragraphs>
  <Slides>52</Slides>
  <Notes>27</Notes>
  <HiddenSlides>0</HiddenSlides>
  <MMClips>0</MMClips>
  <ScaleCrop>false</ScaleCrop>
  <HeadingPairs>
    <vt:vector size="6" baseType="variant">
      <vt:variant>
        <vt:lpstr>佈景主題</vt:lpstr>
      </vt:variant>
      <vt:variant>
        <vt:i4>1</vt:i4>
      </vt:variant>
      <vt:variant>
        <vt:lpstr>內嵌 OLE 伺服程式</vt:lpstr>
      </vt:variant>
      <vt:variant>
        <vt:i4>1</vt:i4>
      </vt:variant>
      <vt:variant>
        <vt:lpstr>投影片標題</vt:lpstr>
      </vt:variant>
      <vt:variant>
        <vt:i4>52</vt:i4>
      </vt:variant>
    </vt:vector>
  </HeadingPairs>
  <TitlesOfParts>
    <vt:vector size="54" baseType="lpstr">
      <vt:lpstr>TechEd_2008_Taiwan_4-3</vt:lpstr>
      <vt:lpstr>Visio</vt:lpstr>
      <vt:lpstr>SQL Server 2008 資料庫管理</vt:lpstr>
      <vt:lpstr>討論主題</vt:lpstr>
      <vt:lpstr>面臨的挑戰</vt:lpstr>
      <vt:lpstr>因應之道</vt:lpstr>
      <vt:lpstr>輕鬆管理多台伺服器</vt:lpstr>
      <vt:lpstr>多伺服器的管理</vt:lpstr>
      <vt:lpstr>便利的視覺化管理工具</vt:lpstr>
      <vt:lpstr>自動化管理-可程式化的工具</vt:lpstr>
      <vt:lpstr>輕鬆地設定管理原則</vt:lpstr>
      <vt:lpstr>以原則為基礎的管理</vt:lpstr>
      <vt:lpstr>以設定原則的方式來進行管理</vt:lpstr>
      <vt:lpstr>範例：使用原則</vt:lpstr>
      <vt:lpstr>原則的執行模式</vt:lpstr>
      <vt:lpstr>使用原則範例</vt:lpstr>
      <vt:lpstr>效能調教的工具</vt:lpstr>
      <vt:lpstr>輕鬆綜覽全體伺服器的執行效能</vt:lpstr>
      <vt:lpstr>深入監控系統營運狀況 自動化記錄：資料收集器</vt:lpstr>
      <vt:lpstr>收集效能資料</vt:lpstr>
      <vt:lpstr>核心關鍵系統--面臨的挑戰</vt:lpstr>
      <vt:lpstr>全方位的防禦機制</vt:lpstr>
      <vt:lpstr>投影片 21</vt:lpstr>
      <vt:lpstr>安全機制再增強 SQL Server 2005</vt:lpstr>
      <vt:lpstr>投影片 23</vt:lpstr>
      <vt:lpstr>資料加密</vt:lpstr>
      <vt:lpstr>可延伸金鑰管理 (EKM)</vt:lpstr>
      <vt:lpstr>EKM的特性</vt:lpstr>
      <vt:lpstr>EKM密碼編譯提供者與金鑰</vt:lpstr>
      <vt:lpstr>EKM 金鑰的階層結構</vt:lpstr>
      <vt:lpstr>透明資料加密(TDE)</vt:lpstr>
      <vt:lpstr>TDE-加密金鑰階層</vt:lpstr>
      <vt:lpstr>TDE-加密金鑰階層與EKM</vt:lpstr>
      <vt:lpstr>使用 TDE 的理由</vt:lpstr>
      <vt:lpstr>TDE 使用情境</vt:lpstr>
      <vt:lpstr>使用 TDE 的考量</vt:lpstr>
      <vt:lpstr>透明資料加密 (TDE)</vt:lpstr>
      <vt:lpstr>稽核資料庫系統的活動</vt:lpstr>
      <vt:lpstr>SQL Server Audit(稽核)</vt:lpstr>
      <vt:lpstr>建立稽核與稽核規格</vt:lpstr>
      <vt:lpstr>稽核規格(Audit Specifications)</vt:lpstr>
      <vt:lpstr>使用 SQL Server Audit 的考量</vt:lpstr>
      <vt:lpstr>SQL Server Audit(稽核)</vt:lpstr>
      <vt:lpstr>確保系統的高可用性 資料庫鏡像</vt:lpstr>
      <vt:lpstr>資料庫鏡像 自動修復損毀的資料頁</vt:lpstr>
      <vt:lpstr>縮減磁碟IO，進而提升執行</vt:lpstr>
      <vt:lpstr>備份壓縮的效能分析 1</vt:lpstr>
      <vt:lpstr>備份壓縮的效能分析 2</vt:lpstr>
      <vt:lpstr>資料壓縮</vt:lpstr>
      <vt:lpstr>管控系統的可用資源</vt:lpstr>
      <vt:lpstr>資源管理</vt:lpstr>
      <vt:lpstr>結論</vt:lpstr>
      <vt:lpstr>在何處取得 TechNet 相關資訊？</vt:lpstr>
      <vt:lpstr>投影片 52</vt:lpstr>
    </vt:vector>
  </TitlesOfParts>
  <Manager>&lt;Content Manager Name Here&gt;</Manager>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投影片 1</dc:title>
  <dc:subject>Tech Ed 2008</dc:subject>
  <dc:creator>jliao</dc:creator>
  <cp:keywords>Technical, partners and customers, dev, developers, developer, IT IT Pro Pros Professionals,</cp:keywords>
  <dc:description>Template: Maryfj_x000d_
Formatting:_x000d_
Event Date: _x000d_
Event Location:_x000d_
Audience: Technical, partners and customers, dev, developers, developer, IT IT Pro Pros Professionals,</dc:description>
  <cp:lastModifiedBy>Windows 使用者</cp:lastModifiedBy>
  <cp:revision>262</cp:revision>
  <dcterms:created xsi:type="dcterms:W3CDTF">2008-08-08T05:43:41Z</dcterms:created>
  <dcterms:modified xsi:type="dcterms:W3CDTF">2008-10-23T04:13:27Z</dcterms:modified>
</cp:coreProperties>
</file>