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diagrams/colors8.xml" ContentType="application/vnd.openxmlformats-officedocument.drawingml.diagramColor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tags/tag6.xml" ContentType="application/vnd.openxmlformats-officedocument.presentationml.tags+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tags/tag10.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tags/tag3.xml" ContentType="application/vnd.openxmlformats-officedocument.presentationml.tags+xml"/>
  <Override PartName="/ppt/notesSlides/notesSlide37.xml" ContentType="application/vnd.openxmlformats-officedocument.presentationml.notesSlide+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diagrams/quickStyle12.xml" ContentType="application/vnd.openxmlformats-officedocument.drawingml.diagramStyl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4" r:id="rId1"/>
    <p:sldMasterId id="2147483680" r:id="rId2"/>
  </p:sldMasterIdLst>
  <p:notesMasterIdLst>
    <p:notesMasterId r:id="rId56"/>
  </p:notesMasterIdLst>
  <p:sldIdLst>
    <p:sldId id="390" r:id="rId3"/>
    <p:sldId id="392" r:id="rId4"/>
    <p:sldId id="394" r:id="rId5"/>
    <p:sldId id="395" r:id="rId6"/>
    <p:sldId id="399" r:id="rId7"/>
    <p:sldId id="400" r:id="rId8"/>
    <p:sldId id="401" r:id="rId9"/>
    <p:sldId id="402" r:id="rId10"/>
    <p:sldId id="403" r:id="rId11"/>
    <p:sldId id="404" r:id="rId12"/>
    <p:sldId id="405" r:id="rId13"/>
    <p:sldId id="406" r:id="rId14"/>
    <p:sldId id="407" r:id="rId15"/>
    <p:sldId id="408" r:id="rId16"/>
    <p:sldId id="409" r:id="rId17"/>
    <p:sldId id="411" r:id="rId18"/>
    <p:sldId id="413" r:id="rId19"/>
    <p:sldId id="414" r:id="rId20"/>
    <p:sldId id="415" r:id="rId21"/>
    <p:sldId id="416" r:id="rId22"/>
    <p:sldId id="417" r:id="rId23"/>
    <p:sldId id="418" r:id="rId24"/>
    <p:sldId id="419" r:id="rId25"/>
    <p:sldId id="420" r:id="rId26"/>
    <p:sldId id="444" r:id="rId27"/>
    <p:sldId id="421" r:id="rId28"/>
    <p:sldId id="422" r:id="rId29"/>
    <p:sldId id="445" r:id="rId30"/>
    <p:sldId id="423" r:id="rId31"/>
    <p:sldId id="431" r:id="rId32"/>
    <p:sldId id="432" r:id="rId33"/>
    <p:sldId id="433" r:id="rId34"/>
    <p:sldId id="434" r:id="rId35"/>
    <p:sldId id="435" r:id="rId36"/>
    <p:sldId id="436" r:id="rId37"/>
    <p:sldId id="437" r:id="rId38"/>
    <p:sldId id="438" r:id="rId39"/>
    <p:sldId id="439" r:id="rId40"/>
    <p:sldId id="440" r:id="rId41"/>
    <p:sldId id="441" r:id="rId42"/>
    <p:sldId id="442" r:id="rId43"/>
    <p:sldId id="443" r:id="rId44"/>
    <p:sldId id="457" r:id="rId45"/>
    <p:sldId id="458" r:id="rId46"/>
    <p:sldId id="459" r:id="rId47"/>
    <p:sldId id="460" r:id="rId48"/>
    <p:sldId id="461" r:id="rId49"/>
    <p:sldId id="462" r:id="rId50"/>
    <p:sldId id="463" r:id="rId51"/>
    <p:sldId id="425" r:id="rId52"/>
    <p:sldId id="446" r:id="rId53"/>
    <p:sldId id="430" r:id="rId54"/>
    <p:sldId id="456" r:id="rId55"/>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CC66"/>
    <a:srgbClr val="FFFF66"/>
  </p:clrMru>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153" autoAdjust="0"/>
    <p:restoredTop sz="94296" autoAdjust="0"/>
  </p:normalViewPr>
  <p:slideViewPr>
    <p:cSldViewPr>
      <p:cViewPr varScale="1">
        <p:scale>
          <a:sx n="101" d="100"/>
          <a:sy n="101" d="100"/>
        </p:scale>
        <p:origin x="-84" y="-22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600" b="1" dirty="0" err="1" smtClean="0">
              <a:effectLst>
                <a:outerShdw blurRad="38100" dist="38100" dir="2700000" algn="tl">
                  <a:srgbClr val="000000">
                    <a:alpha val="43137"/>
                  </a:srgbClr>
                </a:outerShdw>
              </a:effectLst>
            </a:rPr>
            <a:t>Leren</a:t>
          </a:r>
          <a:endParaRPr lang="en-US" sz="1600" b="1"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2400" b="1">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2400" b="1">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600" b="1" dirty="0" err="1" smtClean="0">
              <a:effectLst>
                <a:outerShdw blurRad="38100" dist="38100" dir="2700000" algn="tl">
                  <a:srgbClr val="000000">
                    <a:alpha val="43137"/>
                  </a:srgbClr>
                </a:outerShdw>
              </a:effectLst>
            </a:rPr>
            <a:t>Verkopen</a:t>
          </a:r>
          <a:endParaRPr lang="en-US" sz="16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2400" b="1">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2400" b="1">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600" b="1" dirty="0" err="1" smtClean="0">
              <a:effectLst>
                <a:outerShdw blurRad="38100" dist="38100" dir="2700000" algn="tl">
                  <a:srgbClr val="000000">
                    <a:alpha val="43137"/>
                  </a:srgbClr>
                </a:outerShdw>
              </a:effectLst>
            </a:rPr>
            <a:t>Uitrollen</a:t>
          </a:r>
          <a:endParaRPr lang="en-US" sz="16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2400" b="1">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2400" b="1">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600" b="1" dirty="0" err="1" smtClean="0">
              <a:effectLst>
                <a:outerShdw blurRad="38100" dist="38100" dir="2700000" algn="tl">
                  <a:srgbClr val="000000">
                    <a:alpha val="43137"/>
                  </a:srgbClr>
                </a:outerShdw>
              </a:effectLst>
            </a:rPr>
            <a:t>Kwalificeren</a:t>
          </a:r>
          <a:endParaRPr lang="en-US" sz="16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2400" b="1">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2400" b="1">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467A76FA-7676-4EF8-8BA1-DA8788FB9663}" type="presOf" srcId="{4F31D627-DAE1-436F-9CAA-9AAF0C8F2085}" destId="{386D6080-A220-4956-983D-40CD9EC80266}" srcOrd="0" destOrd="0" presId="urn:microsoft.com/office/officeart/2005/8/layout/hChevron3"/>
    <dgm:cxn modelId="{3A50A1E2-25D8-4790-B2B4-0C955BBF8C4C}" type="presOf" srcId="{B16926A6-B101-451B-9507-4316B54A0D0F}" destId="{AFA3FBAE-B54B-4F94-8F7E-C2CEADDA009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6DE349EE-BE9E-4140-9A36-F88164E7B7BA}" type="presOf" srcId="{F4A9EBB9-2A3E-4B51-8269-D4C6A557D5D6}" destId="{C21035C3-BCA9-40FE-AD6C-BB4EAE3E6674}" srcOrd="0" destOrd="0" presId="urn:microsoft.com/office/officeart/2005/8/layout/hChevron3"/>
    <dgm:cxn modelId="{03D0B087-F2E2-4912-B262-AB2DDA23FD98}" type="presOf" srcId="{233FDB76-0797-47E0-A37B-E7FD38453A96}" destId="{EDB36EA8-3A8A-4065-B6CA-F67CCE201B69}"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2D84E131-07F6-4C0E-88EF-2BB6F8DCF15B}" type="presOf" srcId="{C9ACA9AF-7063-4E00-AE5B-F03025E3E945}" destId="{1D7F2D49-4690-4E25-B71A-746634EC398F}" srcOrd="0" destOrd="0" presId="urn:microsoft.com/office/officeart/2005/8/layout/hChevron3"/>
    <dgm:cxn modelId="{AD7C2F1D-B35A-45DF-ADE2-6C47C0CBFB0F}" type="presParOf" srcId="{386D6080-A220-4956-983D-40CD9EC80266}" destId="{C21035C3-BCA9-40FE-AD6C-BB4EAE3E6674}" srcOrd="0" destOrd="0" presId="urn:microsoft.com/office/officeart/2005/8/layout/hChevron3"/>
    <dgm:cxn modelId="{EF87D0D0-9F01-449C-9ACF-4957ED820598}" type="presParOf" srcId="{386D6080-A220-4956-983D-40CD9EC80266}" destId="{387BB79C-0D2C-45DC-82D8-C30F27FCC45A}" srcOrd="1" destOrd="0" presId="urn:microsoft.com/office/officeart/2005/8/layout/hChevron3"/>
    <dgm:cxn modelId="{2EB93B9C-E796-42E6-93A9-E1EA515B8A87}" type="presParOf" srcId="{386D6080-A220-4956-983D-40CD9EC80266}" destId="{1D7F2D49-4690-4E25-B71A-746634EC398F}" srcOrd="2" destOrd="0" presId="urn:microsoft.com/office/officeart/2005/8/layout/hChevron3"/>
    <dgm:cxn modelId="{BBDF3C6E-C9EF-4C5D-91A3-2E1477C8761F}" type="presParOf" srcId="{386D6080-A220-4956-983D-40CD9EC80266}" destId="{BAD47653-AFE6-4554-A456-E15DFC4E7AC9}" srcOrd="3" destOrd="0" presId="urn:microsoft.com/office/officeart/2005/8/layout/hChevron3"/>
    <dgm:cxn modelId="{F90A4E7A-CDA8-46E0-B5CE-CD7D971CFE14}" type="presParOf" srcId="{386D6080-A220-4956-983D-40CD9EC80266}" destId="{AFA3FBAE-B54B-4F94-8F7E-C2CEADDA0094}" srcOrd="4" destOrd="0" presId="urn:microsoft.com/office/officeart/2005/8/layout/hChevron3"/>
    <dgm:cxn modelId="{22685EF6-0766-4384-BE11-DFEF048A85D2}" type="presParOf" srcId="{386D6080-A220-4956-983D-40CD9EC80266}" destId="{A944AC06-9EF2-4166-BD32-734F895443FF}" srcOrd="5" destOrd="0" presId="urn:microsoft.com/office/officeart/2005/8/layout/hChevron3"/>
    <dgm:cxn modelId="{500FBE38-2FCC-4993-9B39-BC163E3377F6}" type="presParOf" srcId="{386D6080-A220-4956-983D-40CD9EC80266}" destId="{EDB36EA8-3A8A-4065-B6CA-F67CCE201B69}" srcOrd="6" destOrd="0" presId="urn:microsoft.com/office/officeart/2005/8/layout/hChevron3"/>
  </dgm:cxnLst>
  <dgm:bg/>
  <dgm:whole>
    <a:effectLst>
      <a:reflection blurRad="6350" stA="52000" endA="300" endPos="35000" dir="5400000" sy="-100000" algn="bl" rotWithShape="0"/>
    </a:effectLst>
  </dgm:whole>
</dgm:dataModel>
</file>

<file path=ppt/diagrams/data10.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7E52F365-60FB-4771-A1C3-35B4FA54F54D}" type="presOf" srcId="{233FDB76-0797-47E0-A37B-E7FD38453A96}" destId="{EDB36EA8-3A8A-4065-B6CA-F67CCE201B69}" srcOrd="0" destOrd="0" presId="urn:microsoft.com/office/officeart/2005/8/layout/hChevron3"/>
    <dgm:cxn modelId="{9DF74B92-D806-4B31-ADBC-5F37E22DDE02}" type="presOf" srcId="{B16926A6-B101-451B-9507-4316B54A0D0F}" destId="{AFA3FBAE-B54B-4F94-8F7E-C2CEADDA0094}" srcOrd="0" destOrd="0" presId="urn:microsoft.com/office/officeart/2005/8/layout/hChevron3"/>
    <dgm:cxn modelId="{608A124A-6461-4F25-B004-1801D10FEAB4}" type="presOf" srcId="{4F31D627-DAE1-436F-9CAA-9AAF0C8F2085}" destId="{386D6080-A220-4956-983D-40CD9EC80266}" srcOrd="0" destOrd="0" presId="urn:microsoft.com/office/officeart/2005/8/layout/hChevron3"/>
    <dgm:cxn modelId="{DD3DDC64-FF99-49B9-AAFE-C317DCB5B643}" type="presOf" srcId="{C9ACA9AF-7063-4E00-AE5B-F03025E3E945}" destId="{1D7F2D49-4690-4E25-B71A-746634EC398F}" srcOrd="0" destOrd="0" presId="urn:microsoft.com/office/officeart/2005/8/layout/hChevron3"/>
    <dgm:cxn modelId="{0A9FE5F2-04A3-4561-9A8B-4BB9852A3F5E}" srcId="{4F31D627-DAE1-436F-9CAA-9AAF0C8F2085}" destId="{233FDB76-0797-47E0-A37B-E7FD38453A96}" srcOrd="3" destOrd="0" parTransId="{1FBDB5A6-42D5-4407-B678-597DCCA8EF8C}" sibTransId="{F12F5FD9-BD3A-4537-A418-3D4385BF1B51}"/>
    <dgm:cxn modelId="{B06757D1-E910-4FD2-B74D-7DFFDF52135C}" srcId="{4F31D627-DAE1-436F-9CAA-9AAF0C8F2085}" destId="{F4A9EBB9-2A3E-4B51-8269-D4C6A557D5D6}" srcOrd="0" destOrd="0" parTransId="{F900799F-5476-4C18-9C5D-B3F27C69723C}" sibTransId="{C1B0F57C-D2A0-4B1E-973A-E7D05FAF9333}"/>
    <dgm:cxn modelId="{4861E4C3-99EC-42F0-9322-010FCB54F30C}" type="presOf" srcId="{F4A9EBB9-2A3E-4B51-8269-D4C6A557D5D6}" destId="{C21035C3-BCA9-40FE-AD6C-BB4EAE3E667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CC20BC52-A46E-4FB1-AA93-C6B51969713A}" type="presParOf" srcId="{386D6080-A220-4956-983D-40CD9EC80266}" destId="{C21035C3-BCA9-40FE-AD6C-BB4EAE3E6674}" srcOrd="0" destOrd="0" presId="urn:microsoft.com/office/officeart/2005/8/layout/hChevron3"/>
    <dgm:cxn modelId="{EA9727F0-B780-419A-AF0A-7582B879CC4B}" type="presParOf" srcId="{386D6080-A220-4956-983D-40CD9EC80266}" destId="{387BB79C-0D2C-45DC-82D8-C30F27FCC45A}" srcOrd="1" destOrd="0" presId="urn:microsoft.com/office/officeart/2005/8/layout/hChevron3"/>
    <dgm:cxn modelId="{7876A8C7-BCD0-4505-BDAA-89566E700B4C}" type="presParOf" srcId="{386D6080-A220-4956-983D-40CD9EC80266}" destId="{1D7F2D49-4690-4E25-B71A-746634EC398F}" srcOrd="2" destOrd="0" presId="urn:microsoft.com/office/officeart/2005/8/layout/hChevron3"/>
    <dgm:cxn modelId="{F73E81EF-105C-49CE-8A17-A374C2D9902A}" type="presParOf" srcId="{386D6080-A220-4956-983D-40CD9EC80266}" destId="{BAD47653-AFE6-4554-A456-E15DFC4E7AC9}" srcOrd="3" destOrd="0" presId="urn:microsoft.com/office/officeart/2005/8/layout/hChevron3"/>
    <dgm:cxn modelId="{948E8855-C957-4304-9EAA-D5AE2E15D10A}" type="presParOf" srcId="{386D6080-A220-4956-983D-40CD9EC80266}" destId="{AFA3FBAE-B54B-4F94-8F7E-C2CEADDA0094}" srcOrd="4" destOrd="0" presId="urn:microsoft.com/office/officeart/2005/8/layout/hChevron3"/>
    <dgm:cxn modelId="{E37E5E5B-D479-4889-AB79-B0CAF4741277}" type="presParOf" srcId="{386D6080-A220-4956-983D-40CD9EC80266}" destId="{A944AC06-9EF2-4166-BD32-734F895443FF}" srcOrd="5" destOrd="0" presId="urn:microsoft.com/office/officeart/2005/8/layout/hChevron3"/>
    <dgm:cxn modelId="{8478D180-A6A2-4AB3-9BE6-C606E8C47332}" type="presParOf" srcId="{386D6080-A220-4956-983D-40CD9EC80266}" destId="{EDB36EA8-3A8A-4065-B6CA-F67CCE201B69}" srcOrd="6" destOrd="0" presId="urn:microsoft.com/office/officeart/2005/8/layout/hChevron3"/>
  </dgm:cxnLst>
  <dgm:bg/>
  <dgm:whole/>
</dgm:dataModel>
</file>

<file path=ppt/diagrams/data11.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5"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3410373D-A331-4CAD-A7E9-8D6BB7285C24}" type="presOf" srcId="{C9ACA9AF-7063-4E00-AE5B-F03025E3E945}" destId="{1D7F2D49-4690-4E25-B71A-746634EC398F}"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999AD5E1-1DCF-4CB3-B53F-6D742ED2A893}" type="presOf" srcId="{B16926A6-B101-451B-9507-4316B54A0D0F}" destId="{AFA3FBAE-B54B-4F94-8F7E-C2CEADDA0094}" srcOrd="0" destOrd="0" presId="urn:microsoft.com/office/officeart/2005/8/layout/hChevron3"/>
    <dgm:cxn modelId="{928A1216-F85C-4B92-A421-8578D98798BA}" type="presOf" srcId="{4F31D627-DAE1-436F-9CAA-9AAF0C8F2085}" destId="{386D6080-A220-4956-983D-40CD9EC80266}" srcOrd="0" destOrd="0" presId="urn:microsoft.com/office/officeart/2005/8/layout/hChevron3"/>
    <dgm:cxn modelId="{8E7767A5-B220-48D2-B29F-2046CC577A89}" type="presOf" srcId="{233FDB76-0797-47E0-A37B-E7FD38453A96}" destId="{EDB36EA8-3A8A-4065-B6CA-F67CCE201B69}"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1CE86D5E-EB80-4549-813F-D164815BF98A}" type="presOf" srcId="{F4A9EBB9-2A3E-4B51-8269-D4C6A557D5D6}" destId="{C21035C3-BCA9-40FE-AD6C-BB4EAE3E6674}" srcOrd="0" destOrd="0" presId="urn:microsoft.com/office/officeart/2005/8/layout/hChevron3"/>
    <dgm:cxn modelId="{A0A68CD6-3DAD-4A01-B4F9-E5A7B6CFFE32}" type="presParOf" srcId="{386D6080-A220-4956-983D-40CD9EC80266}" destId="{C21035C3-BCA9-40FE-AD6C-BB4EAE3E6674}" srcOrd="0" destOrd="0" presId="urn:microsoft.com/office/officeart/2005/8/layout/hChevron3"/>
    <dgm:cxn modelId="{AB8738E0-8CF0-43E0-8A7C-630CE2F9F21D}" type="presParOf" srcId="{386D6080-A220-4956-983D-40CD9EC80266}" destId="{387BB79C-0D2C-45DC-82D8-C30F27FCC45A}" srcOrd="1" destOrd="0" presId="urn:microsoft.com/office/officeart/2005/8/layout/hChevron3"/>
    <dgm:cxn modelId="{E66C1EE9-72FD-4D2A-9F4E-1FA9EA8402D1}" type="presParOf" srcId="{386D6080-A220-4956-983D-40CD9EC80266}" destId="{1D7F2D49-4690-4E25-B71A-746634EC398F}" srcOrd="2" destOrd="0" presId="urn:microsoft.com/office/officeart/2005/8/layout/hChevron3"/>
    <dgm:cxn modelId="{53CBD09B-7B37-4743-80E8-2DC643264D31}" type="presParOf" srcId="{386D6080-A220-4956-983D-40CD9EC80266}" destId="{BAD47653-AFE6-4554-A456-E15DFC4E7AC9}" srcOrd="3" destOrd="0" presId="urn:microsoft.com/office/officeart/2005/8/layout/hChevron3"/>
    <dgm:cxn modelId="{47477335-0923-46EA-A28A-C84934083B88}" type="presParOf" srcId="{386D6080-A220-4956-983D-40CD9EC80266}" destId="{AFA3FBAE-B54B-4F94-8F7E-C2CEADDA0094}" srcOrd="4" destOrd="0" presId="urn:microsoft.com/office/officeart/2005/8/layout/hChevron3"/>
    <dgm:cxn modelId="{FC187729-F9ED-4553-A307-476B4BBA7F7B}" type="presParOf" srcId="{386D6080-A220-4956-983D-40CD9EC80266}" destId="{A944AC06-9EF2-4166-BD32-734F895443FF}" srcOrd="5" destOrd="0" presId="urn:microsoft.com/office/officeart/2005/8/layout/hChevron3"/>
    <dgm:cxn modelId="{512145F5-BC2A-4D10-BB7D-FA8BAA18EDF9}" type="presParOf" srcId="{386D6080-A220-4956-983D-40CD9EC80266}" destId="{EDB36EA8-3A8A-4065-B6CA-F67CCE201B69}" srcOrd="6" destOrd="0" presId="urn:microsoft.com/office/officeart/2005/8/layout/hChevron3"/>
  </dgm:cxnLst>
  <dgm:bg/>
  <dgm:whole/>
</dgm:dataModel>
</file>

<file path=ppt/diagrams/data12.xml><?xml version="1.0" encoding="utf-8"?>
<dgm:dataModel xmlns:dgm="http://schemas.openxmlformats.org/drawingml/2006/diagram" xmlns:a="http://schemas.openxmlformats.org/drawingml/2006/main">
  <dgm:ptLst>
    <dgm:pt modelId="{806A90F7-28C6-43A2-8DB7-69F8F745A7E6}" type="doc">
      <dgm:prSet loTypeId="urn:microsoft.com/office/officeart/2005/8/layout/vList2" loCatId="list" qsTypeId="urn:microsoft.com/office/officeart/2005/8/quickstyle/3d4" qsCatId="3D" csTypeId="urn:microsoft.com/office/officeart/2005/8/colors/accent4_3" csCatId="accent4" phldr="1"/>
      <dgm:spPr/>
      <dgm:t>
        <a:bodyPr/>
        <a:lstStyle/>
        <a:p>
          <a:endParaRPr lang="en-US"/>
        </a:p>
      </dgm:t>
    </dgm:pt>
    <dgm:pt modelId="{2AA1B623-79C6-4FE3-B94E-7E6B2F420A34}">
      <dgm:prSet custT="1"/>
      <dgm:spPr/>
      <dgm:t>
        <a:bodyPr/>
        <a:lstStyle/>
        <a:p>
          <a:pPr rtl="0"/>
          <a:r>
            <a:rPr lang="en-US" sz="2000" dirty="0" smtClean="0"/>
            <a:t>Delivered</a:t>
          </a:r>
          <a:r>
            <a:rPr lang="en-US" sz="2000" i="1" dirty="0" smtClean="0"/>
            <a:t> </a:t>
          </a:r>
          <a:r>
            <a:rPr lang="en-US" sz="2000" dirty="0" smtClean="0"/>
            <a:t>through the System Center “Online” service</a:t>
          </a:r>
          <a:endParaRPr lang="en-US" sz="2000" dirty="0"/>
        </a:p>
      </dgm:t>
    </dgm:pt>
    <dgm:pt modelId="{6CCDFBF4-149A-4540-BEBB-8AA92831F941}" type="parTrans" cxnId="{9C5B0130-41EB-45E1-A6E7-8B7E5C4B3713}">
      <dgm:prSet/>
      <dgm:spPr/>
      <dgm:t>
        <a:bodyPr/>
        <a:lstStyle/>
        <a:p>
          <a:endParaRPr lang="en-US" sz="2400"/>
        </a:p>
      </dgm:t>
    </dgm:pt>
    <dgm:pt modelId="{0381264D-84DA-4098-8EAD-BFE50346FEA1}" type="sibTrans" cxnId="{9C5B0130-41EB-45E1-A6E7-8B7E5C4B3713}">
      <dgm:prSet/>
      <dgm:spPr/>
      <dgm:t>
        <a:bodyPr/>
        <a:lstStyle/>
        <a:p>
          <a:endParaRPr lang="en-US" sz="2400"/>
        </a:p>
      </dgm:t>
    </dgm:pt>
    <dgm:pt modelId="{70365D42-678A-4DD8-8B96-B69073F62BDE}">
      <dgm:prSet custT="1"/>
      <dgm:spPr/>
      <dgm:t>
        <a:bodyPr/>
        <a:lstStyle/>
        <a:p>
          <a:pPr rtl="0"/>
          <a:r>
            <a:rPr lang="en-US" sz="2000" dirty="0" smtClean="0"/>
            <a:t>Small unobtrusive client</a:t>
          </a:r>
          <a:endParaRPr lang="en-US" sz="2000" dirty="0"/>
        </a:p>
      </dgm:t>
    </dgm:pt>
    <dgm:pt modelId="{36521712-AD3C-499D-B69C-0E121E3FF498}" type="parTrans" cxnId="{A34130EA-64E0-4A28-9721-A02A838CB39C}">
      <dgm:prSet/>
      <dgm:spPr/>
      <dgm:t>
        <a:bodyPr/>
        <a:lstStyle/>
        <a:p>
          <a:endParaRPr lang="en-US" sz="2400"/>
        </a:p>
      </dgm:t>
    </dgm:pt>
    <dgm:pt modelId="{B2ED148D-8163-455A-9A8F-90DE9C77DFB8}" type="sibTrans" cxnId="{A34130EA-64E0-4A28-9721-A02A838CB39C}">
      <dgm:prSet/>
      <dgm:spPr/>
      <dgm:t>
        <a:bodyPr/>
        <a:lstStyle/>
        <a:p>
          <a:endParaRPr lang="en-US" sz="2400"/>
        </a:p>
      </dgm:t>
    </dgm:pt>
    <dgm:pt modelId="{0FEBEF0B-4E8E-4032-BC93-A12A237026E0}">
      <dgm:prSet custT="1"/>
      <dgm:spPr/>
      <dgm:t>
        <a:bodyPr/>
        <a:lstStyle/>
        <a:p>
          <a:pPr rtl="0"/>
          <a:r>
            <a:rPr lang="en-US" sz="2000" dirty="0" smtClean="0"/>
            <a:t>Automatically collects Software inventory</a:t>
          </a:r>
          <a:endParaRPr lang="en-US" sz="2000" dirty="0"/>
        </a:p>
      </dgm:t>
    </dgm:pt>
    <dgm:pt modelId="{C70C4205-5B26-4ADA-B477-BFBDB314ABF5}" type="parTrans" cxnId="{0B68E1C4-F91B-465B-86B2-937D00FD24F9}">
      <dgm:prSet/>
      <dgm:spPr/>
      <dgm:t>
        <a:bodyPr/>
        <a:lstStyle/>
        <a:p>
          <a:endParaRPr lang="en-US" sz="2400"/>
        </a:p>
      </dgm:t>
    </dgm:pt>
    <dgm:pt modelId="{4C738FF5-4C68-49E7-80E0-3DCDD31C17F3}" type="sibTrans" cxnId="{0B68E1C4-F91B-465B-86B2-937D00FD24F9}">
      <dgm:prSet/>
      <dgm:spPr/>
      <dgm:t>
        <a:bodyPr/>
        <a:lstStyle/>
        <a:p>
          <a:endParaRPr lang="en-US" sz="2400"/>
        </a:p>
      </dgm:t>
    </dgm:pt>
    <dgm:pt modelId="{CCA4005B-E60C-4A9B-874C-33BB97B5DC90}">
      <dgm:prSet custT="1"/>
      <dgm:spPr/>
      <dgm:t>
        <a:bodyPr/>
        <a:lstStyle/>
        <a:p>
          <a:pPr rtl="0"/>
          <a:r>
            <a:rPr lang="en-US" sz="2000" dirty="0" smtClean="0"/>
            <a:t>Standard software reports</a:t>
          </a:r>
          <a:endParaRPr lang="en-US" sz="2000" dirty="0"/>
        </a:p>
      </dgm:t>
    </dgm:pt>
    <dgm:pt modelId="{93F1F8B0-39E6-488E-9900-2C1A5675D93C}" type="parTrans" cxnId="{87A04DBB-EAAA-4E69-AFA6-2B2F107B7C3A}">
      <dgm:prSet/>
      <dgm:spPr/>
      <dgm:t>
        <a:bodyPr/>
        <a:lstStyle/>
        <a:p>
          <a:endParaRPr lang="en-US" sz="2400"/>
        </a:p>
      </dgm:t>
    </dgm:pt>
    <dgm:pt modelId="{11D25690-F3DA-48E9-B742-2231B0B4D6C4}" type="sibTrans" cxnId="{87A04DBB-EAAA-4E69-AFA6-2B2F107B7C3A}">
      <dgm:prSet/>
      <dgm:spPr/>
      <dgm:t>
        <a:bodyPr/>
        <a:lstStyle/>
        <a:p>
          <a:endParaRPr lang="en-US" sz="2400"/>
        </a:p>
      </dgm:t>
    </dgm:pt>
    <dgm:pt modelId="{CA9E8CC1-26C8-40B4-AD33-4ABAC603647E}">
      <dgm:prSet custT="1"/>
      <dgm:spPr/>
      <dgm:t>
        <a:bodyPr/>
        <a:lstStyle/>
        <a:p>
          <a:pPr rtl="0"/>
          <a:r>
            <a:rPr lang="en-US" sz="2000" dirty="0" smtClean="0"/>
            <a:t>Export reports data to XLS, XML, PDF</a:t>
          </a:r>
          <a:endParaRPr lang="en-US" sz="2000" dirty="0"/>
        </a:p>
      </dgm:t>
    </dgm:pt>
    <dgm:pt modelId="{CF60B957-BD3A-496F-A107-A400389B2B71}" type="parTrans" cxnId="{32E093D0-091E-4022-BCCD-E2AFC0636028}">
      <dgm:prSet/>
      <dgm:spPr/>
      <dgm:t>
        <a:bodyPr/>
        <a:lstStyle/>
        <a:p>
          <a:endParaRPr lang="en-US" sz="2400"/>
        </a:p>
      </dgm:t>
    </dgm:pt>
    <dgm:pt modelId="{780E6611-72A5-47DA-A9A7-416055F191FC}" type="sibTrans" cxnId="{32E093D0-091E-4022-BCCD-E2AFC0636028}">
      <dgm:prSet/>
      <dgm:spPr/>
      <dgm:t>
        <a:bodyPr/>
        <a:lstStyle/>
        <a:p>
          <a:endParaRPr lang="en-US" sz="2400"/>
        </a:p>
      </dgm:t>
    </dgm:pt>
    <dgm:pt modelId="{790AB523-0A35-4840-9920-5E5640A28E4D}">
      <dgm:prSet custT="1"/>
      <dgm:spPr/>
      <dgm:t>
        <a:bodyPr/>
        <a:lstStyle/>
        <a:p>
          <a:pPr rtl="0"/>
          <a:r>
            <a:rPr lang="en-US" sz="2000" dirty="0" smtClean="0"/>
            <a:t>Ideal for branch offices and roaming users</a:t>
          </a:r>
          <a:endParaRPr lang="en-US" sz="2000" dirty="0"/>
        </a:p>
      </dgm:t>
    </dgm:pt>
    <dgm:pt modelId="{6A8C3A61-266C-4EE6-954F-7E6F2128865C}" type="parTrans" cxnId="{D90ADF77-2F29-4813-A74F-A2A7FC3F8C8B}">
      <dgm:prSet/>
      <dgm:spPr/>
      <dgm:t>
        <a:bodyPr/>
        <a:lstStyle/>
        <a:p>
          <a:endParaRPr lang="en-US" sz="2400"/>
        </a:p>
      </dgm:t>
    </dgm:pt>
    <dgm:pt modelId="{47A0523D-FD50-4BE4-A8B4-C6932D923407}" type="sibTrans" cxnId="{D90ADF77-2F29-4813-A74F-A2A7FC3F8C8B}">
      <dgm:prSet/>
      <dgm:spPr/>
      <dgm:t>
        <a:bodyPr/>
        <a:lstStyle/>
        <a:p>
          <a:endParaRPr lang="en-US" sz="2400"/>
        </a:p>
      </dgm:t>
    </dgm:pt>
    <dgm:pt modelId="{B477C269-C745-45B9-B885-A24B9A03E417}" type="pres">
      <dgm:prSet presAssocID="{806A90F7-28C6-43A2-8DB7-69F8F745A7E6}" presName="linear" presStyleCnt="0">
        <dgm:presLayoutVars>
          <dgm:animLvl val="lvl"/>
          <dgm:resizeHandles val="exact"/>
        </dgm:presLayoutVars>
      </dgm:prSet>
      <dgm:spPr/>
      <dgm:t>
        <a:bodyPr/>
        <a:lstStyle/>
        <a:p>
          <a:endParaRPr lang="en-US"/>
        </a:p>
      </dgm:t>
    </dgm:pt>
    <dgm:pt modelId="{B4791008-21A0-4D3E-8787-BB545AC35EB6}" type="pres">
      <dgm:prSet presAssocID="{2AA1B623-79C6-4FE3-B94E-7E6B2F420A34}" presName="parentText" presStyleLbl="node1" presStyleIdx="0" presStyleCnt="6">
        <dgm:presLayoutVars>
          <dgm:chMax val="0"/>
          <dgm:bulletEnabled val="1"/>
        </dgm:presLayoutVars>
      </dgm:prSet>
      <dgm:spPr/>
      <dgm:t>
        <a:bodyPr/>
        <a:lstStyle/>
        <a:p>
          <a:endParaRPr lang="en-US"/>
        </a:p>
      </dgm:t>
    </dgm:pt>
    <dgm:pt modelId="{BDFD1E17-E49A-4772-9ADB-A582C646B9DA}" type="pres">
      <dgm:prSet presAssocID="{0381264D-84DA-4098-8EAD-BFE50346FEA1}" presName="spacer" presStyleCnt="0"/>
      <dgm:spPr/>
      <dgm:t>
        <a:bodyPr/>
        <a:lstStyle/>
        <a:p>
          <a:endParaRPr lang="en-US"/>
        </a:p>
      </dgm:t>
    </dgm:pt>
    <dgm:pt modelId="{4DD3CAAB-068E-43CB-AF4F-D8D549D60292}" type="pres">
      <dgm:prSet presAssocID="{70365D42-678A-4DD8-8B96-B69073F62BDE}" presName="parentText" presStyleLbl="node1" presStyleIdx="1" presStyleCnt="6">
        <dgm:presLayoutVars>
          <dgm:chMax val="0"/>
          <dgm:bulletEnabled val="1"/>
        </dgm:presLayoutVars>
      </dgm:prSet>
      <dgm:spPr/>
      <dgm:t>
        <a:bodyPr/>
        <a:lstStyle/>
        <a:p>
          <a:endParaRPr lang="en-US"/>
        </a:p>
      </dgm:t>
    </dgm:pt>
    <dgm:pt modelId="{22B3E124-B86B-44B4-B33C-F92E01F6D7BC}" type="pres">
      <dgm:prSet presAssocID="{B2ED148D-8163-455A-9A8F-90DE9C77DFB8}" presName="spacer" presStyleCnt="0"/>
      <dgm:spPr/>
      <dgm:t>
        <a:bodyPr/>
        <a:lstStyle/>
        <a:p>
          <a:endParaRPr lang="en-US"/>
        </a:p>
      </dgm:t>
    </dgm:pt>
    <dgm:pt modelId="{59B8537B-4436-4EE3-910E-97FC685AC2F6}" type="pres">
      <dgm:prSet presAssocID="{0FEBEF0B-4E8E-4032-BC93-A12A237026E0}" presName="parentText" presStyleLbl="node1" presStyleIdx="2" presStyleCnt="6">
        <dgm:presLayoutVars>
          <dgm:chMax val="0"/>
          <dgm:bulletEnabled val="1"/>
        </dgm:presLayoutVars>
      </dgm:prSet>
      <dgm:spPr/>
      <dgm:t>
        <a:bodyPr/>
        <a:lstStyle/>
        <a:p>
          <a:endParaRPr lang="en-US"/>
        </a:p>
      </dgm:t>
    </dgm:pt>
    <dgm:pt modelId="{D0D55DC8-8E90-44E2-9CD6-A1E27BEE772B}" type="pres">
      <dgm:prSet presAssocID="{4C738FF5-4C68-49E7-80E0-3DCDD31C17F3}" presName="spacer" presStyleCnt="0"/>
      <dgm:spPr/>
      <dgm:t>
        <a:bodyPr/>
        <a:lstStyle/>
        <a:p>
          <a:endParaRPr lang="en-US"/>
        </a:p>
      </dgm:t>
    </dgm:pt>
    <dgm:pt modelId="{6EE46299-52F4-440E-AB6F-9DD3A17F96B3}" type="pres">
      <dgm:prSet presAssocID="{CCA4005B-E60C-4A9B-874C-33BB97B5DC90}" presName="parentText" presStyleLbl="node1" presStyleIdx="3" presStyleCnt="6">
        <dgm:presLayoutVars>
          <dgm:chMax val="0"/>
          <dgm:bulletEnabled val="1"/>
        </dgm:presLayoutVars>
      </dgm:prSet>
      <dgm:spPr/>
      <dgm:t>
        <a:bodyPr/>
        <a:lstStyle/>
        <a:p>
          <a:endParaRPr lang="en-US"/>
        </a:p>
      </dgm:t>
    </dgm:pt>
    <dgm:pt modelId="{882BDC4A-C065-47C2-97B4-3F0804DFE18C}" type="pres">
      <dgm:prSet presAssocID="{11D25690-F3DA-48E9-B742-2231B0B4D6C4}" presName="spacer" presStyleCnt="0"/>
      <dgm:spPr/>
      <dgm:t>
        <a:bodyPr/>
        <a:lstStyle/>
        <a:p>
          <a:endParaRPr lang="en-US"/>
        </a:p>
      </dgm:t>
    </dgm:pt>
    <dgm:pt modelId="{5396985F-1A54-40C5-89EA-049641CA6B2C}" type="pres">
      <dgm:prSet presAssocID="{CA9E8CC1-26C8-40B4-AD33-4ABAC603647E}" presName="parentText" presStyleLbl="node1" presStyleIdx="4" presStyleCnt="6">
        <dgm:presLayoutVars>
          <dgm:chMax val="0"/>
          <dgm:bulletEnabled val="1"/>
        </dgm:presLayoutVars>
      </dgm:prSet>
      <dgm:spPr/>
      <dgm:t>
        <a:bodyPr/>
        <a:lstStyle/>
        <a:p>
          <a:endParaRPr lang="en-US"/>
        </a:p>
      </dgm:t>
    </dgm:pt>
    <dgm:pt modelId="{BDBFFFEF-5EA6-4E64-8552-6291F99AEBBD}" type="pres">
      <dgm:prSet presAssocID="{780E6611-72A5-47DA-A9A7-416055F191FC}" presName="spacer" presStyleCnt="0"/>
      <dgm:spPr/>
      <dgm:t>
        <a:bodyPr/>
        <a:lstStyle/>
        <a:p>
          <a:endParaRPr lang="en-US"/>
        </a:p>
      </dgm:t>
    </dgm:pt>
    <dgm:pt modelId="{5B7B1624-1011-4D5D-950F-8DAE262FA2ED}" type="pres">
      <dgm:prSet presAssocID="{790AB523-0A35-4840-9920-5E5640A28E4D}" presName="parentText" presStyleLbl="node1" presStyleIdx="5" presStyleCnt="6">
        <dgm:presLayoutVars>
          <dgm:chMax val="0"/>
          <dgm:bulletEnabled val="1"/>
        </dgm:presLayoutVars>
      </dgm:prSet>
      <dgm:spPr/>
      <dgm:t>
        <a:bodyPr/>
        <a:lstStyle/>
        <a:p>
          <a:endParaRPr lang="en-US"/>
        </a:p>
      </dgm:t>
    </dgm:pt>
  </dgm:ptLst>
  <dgm:cxnLst>
    <dgm:cxn modelId="{FA46D40B-FB84-44D7-883E-806C865DFFAD}" type="presOf" srcId="{CA9E8CC1-26C8-40B4-AD33-4ABAC603647E}" destId="{5396985F-1A54-40C5-89EA-049641CA6B2C}" srcOrd="0" destOrd="0" presId="urn:microsoft.com/office/officeart/2005/8/layout/vList2"/>
    <dgm:cxn modelId="{A558E758-0B23-48D0-A5A4-D3A5EC55AB2B}" type="presOf" srcId="{CCA4005B-E60C-4A9B-874C-33BB97B5DC90}" destId="{6EE46299-52F4-440E-AB6F-9DD3A17F96B3}" srcOrd="0" destOrd="0" presId="urn:microsoft.com/office/officeart/2005/8/layout/vList2"/>
    <dgm:cxn modelId="{4E712C6C-2B05-4619-8569-0A90BDA0C259}" type="presOf" srcId="{790AB523-0A35-4840-9920-5E5640A28E4D}" destId="{5B7B1624-1011-4D5D-950F-8DAE262FA2ED}" srcOrd="0" destOrd="0" presId="urn:microsoft.com/office/officeart/2005/8/layout/vList2"/>
    <dgm:cxn modelId="{A34130EA-64E0-4A28-9721-A02A838CB39C}" srcId="{806A90F7-28C6-43A2-8DB7-69F8F745A7E6}" destId="{70365D42-678A-4DD8-8B96-B69073F62BDE}" srcOrd="1" destOrd="0" parTransId="{36521712-AD3C-499D-B69C-0E121E3FF498}" sibTransId="{B2ED148D-8163-455A-9A8F-90DE9C77DFB8}"/>
    <dgm:cxn modelId="{87A04DBB-EAAA-4E69-AFA6-2B2F107B7C3A}" srcId="{806A90F7-28C6-43A2-8DB7-69F8F745A7E6}" destId="{CCA4005B-E60C-4A9B-874C-33BB97B5DC90}" srcOrd="3" destOrd="0" parTransId="{93F1F8B0-39E6-488E-9900-2C1A5675D93C}" sibTransId="{11D25690-F3DA-48E9-B742-2231B0B4D6C4}"/>
    <dgm:cxn modelId="{0DEFDBA3-055F-4297-9E31-ACB3A819E4B7}" type="presOf" srcId="{70365D42-678A-4DD8-8B96-B69073F62BDE}" destId="{4DD3CAAB-068E-43CB-AF4F-D8D549D60292}" srcOrd="0" destOrd="0" presId="urn:microsoft.com/office/officeart/2005/8/layout/vList2"/>
    <dgm:cxn modelId="{0B68E1C4-F91B-465B-86B2-937D00FD24F9}" srcId="{806A90F7-28C6-43A2-8DB7-69F8F745A7E6}" destId="{0FEBEF0B-4E8E-4032-BC93-A12A237026E0}" srcOrd="2" destOrd="0" parTransId="{C70C4205-5B26-4ADA-B477-BFBDB314ABF5}" sibTransId="{4C738FF5-4C68-49E7-80E0-3DCDD31C17F3}"/>
    <dgm:cxn modelId="{32E093D0-091E-4022-BCCD-E2AFC0636028}" srcId="{806A90F7-28C6-43A2-8DB7-69F8F745A7E6}" destId="{CA9E8CC1-26C8-40B4-AD33-4ABAC603647E}" srcOrd="4" destOrd="0" parTransId="{CF60B957-BD3A-496F-A107-A400389B2B71}" sibTransId="{780E6611-72A5-47DA-A9A7-416055F191FC}"/>
    <dgm:cxn modelId="{ADF4B482-4A5F-4289-9D45-230B7F3CB60C}" type="presOf" srcId="{0FEBEF0B-4E8E-4032-BC93-A12A237026E0}" destId="{59B8537B-4436-4EE3-910E-97FC685AC2F6}" srcOrd="0" destOrd="0" presId="urn:microsoft.com/office/officeart/2005/8/layout/vList2"/>
    <dgm:cxn modelId="{305725DC-257C-44D2-AD8D-B1032A4B0D62}" type="presOf" srcId="{2AA1B623-79C6-4FE3-B94E-7E6B2F420A34}" destId="{B4791008-21A0-4D3E-8787-BB545AC35EB6}" srcOrd="0" destOrd="0" presId="urn:microsoft.com/office/officeart/2005/8/layout/vList2"/>
    <dgm:cxn modelId="{EA20560A-C4B3-455D-BCD7-A6764D180575}" type="presOf" srcId="{806A90F7-28C6-43A2-8DB7-69F8F745A7E6}" destId="{B477C269-C745-45B9-B885-A24B9A03E417}" srcOrd="0" destOrd="0" presId="urn:microsoft.com/office/officeart/2005/8/layout/vList2"/>
    <dgm:cxn modelId="{D90ADF77-2F29-4813-A74F-A2A7FC3F8C8B}" srcId="{806A90F7-28C6-43A2-8DB7-69F8F745A7E6}" destId="{790AB523-0A35-4840-9920-5E5640A28E4D}" srcOrd="5" destOrd="0" parTransId="{6A8C3A61-266C-4EE6-954F-7E6F2128865C}" sibTransId="{47A0523D-FD50-4BE4-A8B4-C6932D923407}"/>
    <dgm:cxn modelId="{9C5B0130-41EB-45E1-A6E7-8B7E5C4B3713}" srcId="{806A90F7-28C6-43A2-8DB7-69F8F745A7E6}" destId="{2AA1B623-79C6-4FE3-B94E-7E6B2F420A34}" srcOrd="0" destOrd="0" parTransId="{6CCDFBF4-149A-4540-BEBB-8AA92831F941}" sibTransId="{0381264D-84DA-4098-8EAD-BFE50346FEA1}"/>
    <dgm:cxn modelId="{C7E9F17A-73D8-41BC-B5B5-C9D859A3E188}" type="presParOf" srcId="{B477C269-C745-45B9-B885-A24B9A03E417}" destId="{B4791008-21A0-4D3E-8787-BB545AC35EB6}" srcOrd="0" destOrd="0" presId="urn:microsoft.com/office/officeart/2005/8/layout/vList2"/>
    <dgm:cxn modelId="{DF4FDD1A-0C2F-4882-B22F-1C30D16BDDB2}" type="presParOf" srcId="{B477C269-C745-45B9-B885-A24B9A03E417}" destId="{BDFD1E17-E49A-4772-9ADB-A582C646B9DA}" srcOrd="1" destOrd="0" presId="urn:microsoft.com/office/officeart/2005/8/layout/vList2"/>
    <dgm:cxn modelId="{3A0D1B3B-8723-4F11-B275-7A3D47F3DF68}" type="presParOf" srcId="{B477C269-C745-45B9-B885-A24B9A03E417}" destId="{4DD3CAAB-068E-43CB-AF4F-D8D549D60292}" srcOrd="2" destOrd="0" presId="urn:microsoft.com/office/officeart/2005/8/layout/vList2"/>
    <dgm:cxn modelId="{FA7C977B-62D2-4352-92C4-EFE0C7C0E0A0}" type="presParOf" srcId="{B477C269-C745-45B9-B885-A24B9A03E417}" destId="{22B3E124-B86B-44B4-B33C-F92E01F6D7BC}" srcOrd="3" destOrd="0" presId="urn:microsoft.com/office/officeart/2005/8/layout/vList2"/>
    <dgm:cxn modelId="{EDB197FB-A410-4A03-8FD1-503EB4F5B32C}" type="presParOf" srcId="{B477C269-C745-45B9-B885-A24B9A03E417}" destId="{59B8537B-4436-4EE3-910E-97FC685AC2F6}" srcOrd="4" destOrd="0" presId="urn:microsoft.com/office/officeart/2005/8/layout/vList2"/>
    <dgm:cxn modelId="{BDCA0936-3DA4-4123-B036-CF673E831002}" type="presParOf" srcId="{B477C269-C745-45B9-B885-A24B9A03E417}" destId="{D0D55DC8-8E90-44E2-9CD6-A1E27BEE772B}" srcOrd="5" destOrd="0" presId="urn:microsoft.com/office/officeart/2005/8/layout/vList2"/>
    <dgm:cxn modelId="{746E33BB-2A62-4926-80CC-942A24768907}" type="presParOf" srcId="{B477C269-C745-45B9-B885-A24B9A03E417}" destId="{6EE46299-52F4-440E-AB6F-9DD3A17F96B3}" srcOrd="6" destOrd="0" presId="urn:microsoft.com/office/officeart/2005/8/layout/vList2"/>
    <dgm:cxn modelId="{B474B933-E040-4D98-9190-63460C5876C8}" type="presParOf" srcId="{B477C269-C745-45B9-B885-A24B9A03E417}" destId="{882BDC4A-C065-47C2-97B4-3F0804DFE18C}" srcOrd="7" destOrd="0" presId="urn:microsoft.com/office/officeart/2005/8/layout/vList2"/>
    <dgm:cxn modelId="{A37553A4-B695-4D60-B675-73905D3E82CD}" type="presParOf" srcId="{B477C269-C745-45B9-B885-A24B9A03E417}" destId="{5396985F-1A54-40C5-89EA-049641CA6B2C}" srcOrd="8" destOrd="0" presId="urn:microsoft.com/office/officeart/2005/8/layout/vList2"/>
    <dgm:cxn modelId="{9854EE19-396D-46AC-AAF6-679C83EAF0E9}" type="presParOf" srcId="{B477C269-C745-45B9-B885-A24B9A03E417}" destId="{BDBFFFEF-5EA6-4E64-8552-6291F99AEBBD}" srcOrd="9" destOrd="0" presId="urn:microsoft.com/office/officeart/2005/8/layout/vList2"/>
    <dgm:cxn modelId="{9C6CD558-021C-4FD5-98C2-4C4F40DDDF8D}" type="presParOf" srcId="{B477C269-C745-45B9-B885-A24B9A03E417}" destId="{5B7B1624-1011-4D5D-950F-8DAE262FA2ED}" srcOrd="10" destOrd="0" presId="urn:microsoft.com/office/officeart/2005/8/layout/vList2"/>
  </dgm:cxnLst>
  <dgm:bg/>
  <dgm:whole/>
</dgm:dataModel>
</file>

<file path=ppt/diagrams/data13.xml><?xml version="1.0" encoding="utf-8"?>
<dgm:dataModel xmlns:dgm="http://schemas.openxmlformats.org/drawingml/2006/diagram" xmlns:a="http://schemas.openxmlformats.org/drawingml/2006/main">
  <dgm:ptLst>
    <dgm:pt modelId="{D9028AE9-D665-43D6-AE1D-A5EA0008D209}" type="doc">
      <dgm:prSet loTypeId="urn:microsoft.com/office/officeart/2005/8/layout/list1" loCatId="list" qsTypeId="urn:microsoft.com/office/officeart/2005/8/quickstyle/3d4" qsCatId="3D" csTypeId="urn:microsoft.com/office/officeart/2005/8/colors/accent2_5" csCatId="accent2" phldr="1"/>
      <dgm:spPr/>
      <dgm:t>
        <a:bodyPr/>
        <a:lstStyle/>
        <a:p>
          <a:endParaRPr lang="en-US"/>
        </a:p>
      </dgm:t>
    </dgm:pt>
    <dgm:pt modelId="{30F4691B-CDC8-48F5-9802-8678B0C039AF}">
      <dgm:prSet custT="1"/>
      <dgm:spPr/>
      <dgm:t>
        <a:bodyPr/>
        <a:lstStyle/>
        <a:p>
          <a:pPr rtl="0"/>
          <a:r>
            <a:rPr lang="en-US" sz="2400" b="1" dirty="0" smtClean="0"/>
            <a:t>Secure Facility-Data Center</a:t>
          </a:r>
          <a:endParaRPr lang="en-US" sz="2400" b="1" dirty="0"/>
        </a:p>
      </dgm:t>
    </dgm:pt>
    <dgm:pt modelId="{282A9D3B-67A7-4F3D-8318-4D5F84AF4F5F}" type="parTrans" cxnId="{BD98761A-0F88-4164-ADFC-702D6D31CBE5}">
      <dgm:prSet/>
      <dgm:spPr/>
      <dgm:t>
        <a:bodyPr/>
        <a:lstStyle/>
        <a:p>
          <a:endParaRPr lang="en-US" sz="2000"/>
        </a:p>
      </dgm:t>
    </dgm:pt>
    <dgm:pt modelId="{74A9C2D5-523B-47DA-AE63-80FC7E994856}" type="sibTrans" cxnId="{BD98761A-0F88-4164-ADFC-702D6D31CBE5}">
      <dgm:prSet/>
      <dgm:spPr/>
      <dgm:t>
        <a:bodyPr/>
        <a:lstStyle/>
        <a:p>
          <a:endParaRPr lang="en-US" sz="2000"/>
        </a:p>
      </dgm:t>
    </dgm:pt>
    <dgm:pt modelId="{52D893BD-4E9F-4FF6-AE63-26E95CFA69C5}">
      <dgm:prSet custT="1"/>
      <dgm:spPr/>
      <dgm:t>
        <a:bodyPr/>
        <a:lstStyle/>
        <a:p>
          <a:pPr rtl="0"/>
          <a:r>
            <a:rPr lang="en-US" sz="1800" dirty="0" smtClean="0"/>
            <a:t>Caged environment, redundant systems, hosted by MS.COM</a:t>
          </a:r>
          <a:endParaRPr lang="en-US" sz="1800" dirty="0"/>
        </a:p>
      </dgm:t>
    </dgm:pt>
    <dgm:pt modelId="{93E4186B-27C6-43BF-8B25-05411AF3B02E}" type="parTrans" cxnId="{A6585C53-FE8D-4D09-84E1-3DC4EEC1DE68}">
      <dgm:prSet/>
      <dgm:spPr/>
      <dgm:t>
        <a:bodyPr/>
        <a:lstStyle/>
        <a:p>
          <a:endParaRPr lang="en-US" sz="2000"/>
        </a:p>
      </dgm:t>
    </dgm:pt>
    <dgm:pt modelId="{A9552A3E-4460-4B21-993D-FCE061A41916}" type="sibTrans" cxnId="{A6585C53-FE8D-4D09-84E1-3DC4EEC1DE68}">
      <dgm:prSet/>
      <dgm:spPr/>
      <dgm:t>
        <a:bodyPr/>
        <a:lstStyle/>
        <a:p>
          <a:endParaRPr lang="en-US" sz="2000"/>
        </a:p>
      </dgm:t>
    </dgm:pt>
    <dgm:pt modelId="{AC2FD3DB-2CDF-4242-9689-7299FF1981A0}">
      <dgm:prSet custT="1"/>
      <dgm:spPr/>
      <dgm:t>
        <a:bodyPr/>
        <a:lstStyle/>
        <a:p>
          <a:pPr rtl="0"/>
          <a:r>
            <a:rPr lang="en-US" sz="2400" b="1" dirty="0" smtClean="0"/>
            <a:t>Privacy Statement</a:t>
          </a:r>
          <a:endParaRPr lang="en-US" sz="2400" b="1" dirty="0"/>
        </a:p>
      </dgm:t>
    </dgm:pt>
    <dgm:pt modelId="{37FFBD06-9BDC-4ED5-B821-DE4AA66F6598}" type="parTrans" cxnId="{AA556D57-AC9B-4AC4-B946-036FBA24E981}">
      <dgm:prSet/>
      <dgm:spPr/>
      <dgm:t>
        <a:bodyPr/>
        <a:lstStyle/>
        <a:p>
          <a:endParaRPr lang="en-US" sz="2000"/>
        </a:p>
      </dgm:t>
    </dgm:pt>
    <dgm:pt modelId="{8C277D7F-F875-41EE-AA1A-BD3DA65C3487}" type="sibTrans" cxnId="{AA556D57-AC9B-4AC4-B946-036FBA24E981}">
      <dgm:prSet/>
      <dgm:spPr/>
      <dgm:t>
        <a:bodyPr/>
        <a:lstStyle/>
        <a:p>
          <a:endParaRPr lang="en-US" sz="2000"/>
        </a:p>
      </dgm:t>
    </dgm:pt>
    <dgm:pt modelId="{49F35F8C-FB88-4868-9D86-1B38786B394E}">
      <dgm:prSet custT="1"/>
      <dgm:spPr/>
      <dgm:t>
        <a:bodyPr/>
        <a:lstStyle/>
        <a:p>
          <a:pPr rtl="0"/>
          <a:r>
            <a:rPr lang="en-US" sz="1800" dirty="0" smtClean="0"/>
            <a:t>Customer data will remain confidential. Inventory data not connected to customer name. Statistics gathered to improve database reliability</a:t>
          </a:r>
          <a:endParaRPr lang="en-US" sz="1800" dirty="0"/>
        </a:p>
      </dgm:t>
    </dgm:pt>
    <dgm:pt modelId="{919E88D0-8120-4564-9856-969C9FA2BD79}" type="parTrans" cxnId="{3ECF1136-17DA-4D1C-803D-E2E5836253C1}">
      <dgm:prSet/>
      <dgm:spPr/>
      <dgm:t>
        <a:bodyPr/>
        <a:lstStyle/>
        <a:p>
          <a:endParaRPr lang="en-US" sz="2000"/>
        </a:p>
      </dgm:t>
    </dgm:pt>
    <dgm:pt modelId="{F7C8F701-7742-4345-98E6-6CF950064D22}" type="sibTrans" cxnId="{3ECF1136-17DA-4D1C-803D-E2E5836253C1}">
      <dgm:prSet/>
      <dgm:spPr/>
      <dgm:t>
        <a:bodyPr/>
        <a:lstStyle/>
        <a:p>
          <a:endParaRPr lang="en-US" sz="2000"/>
        </a:p>
      </dgm:t>
    </dgm:pt>
    <dgm:pt modelId="{C1FFF200-A4B5-4A86-A892-1CC35B88B9DE}">
      <dgm:prSet custT="1"/>
      <dgm:spPr/>
      <dgm:t>
        <a:bodyPr/>
        <a:lstStyle/>
        <a:p>
          <a:pPr rtl="0"/>
          <a:r>
            <a:rPr lang="en-US" sz="2400" b="1" dirty="0" smtClean="0"/>
            <a:t>Review of claims will be attested by a leading privacy firm</a:t>
          </a:r>
          <a:endParaRPr lang="en-US" sz="2400" b="1" dirty="0"/>
        </a:p>
      </dgm:t>
    </dgm:pt>
    <dgm:pt modelId="{08572C1F-33B4-4A11-B990-14EF6DA91EFC}" type="parTrans" cxnId="{9979FE41-7425-4C46-BCF9-CCCF23E76DF4}">
      <dgm:prSet/>
      <dgm:spPr/>
      <dgm:t>
        <a:bodyPr/>
        <a:lstStyle/>
        <a:p>
          <a:endParaRPr lang="en-US" sz="2000"/>
        </a:p>
      </dgm:t>
    </dgm:pt>
    <dgm:pt modelId="{9AB63B1D-DBAB-4BE6-ABA1-B0860A04632D}" type="sibTrans" cxnId="{9979FE41-7425-4C46-BCF9-CCCF23E76DF4}">
      <dgm:prSet/>
      <dgm:spPr/>
      <dgm:t>
        <a:bodyPr/>
        <a:lstStyle/>
        <a:p>
          <a:endParaRPr lang="en-US" sz="2000"/>
        </a:p>
      </dgm:t>
    </dgm:pt>
    <dgm:pt modelId="{1B8FADB7-CB9C-476C-AFCE-15EE6DEB9960}">
      <dgm:prSet custT="1"/>
      <dgm:spPr/>
      <dgm:t>
        <a:bodyPr/>
        <a:lstStyle/>
        <a:p>
          <a:pPr rtl="0"/>
          <a:r>
            <a:rPr lang="en-US" sz="2400" b="1" dirty="0" smtClean="0"/>
            <a:t>Secure web sessions via HTTPS</a:t>
          </a:r>
          <a:endParaRPr lang="en-US" sz="2400" b="1" dirty="0"/>
        </a:p>
      </dgm:t>
    </dgm:pt>
    <dgm:pt modelId="{0C2A72B4-45D7-420C-BE9A-CAB5B14163E5}" type="parTrans" cxnId="{11C7EF4B-30E2-4B73-A4B6-31AD24731646}">
      <dgm:prSet/>
      <dgm:spPr/>
      <dgm:t>
        <a:bodyPr/>
        <a:lstStyle/>
        <a:p>
          <a:endParaRPr lang="en-US" sz="2000"/>
        </a:p>
      </dgm:t>
    </dgm:pt>
    <dgm:pt modelId="{5E2FA7D3-003C-4AF3-BEA0-A2E633842E79}" type="sibTrans" cxnId="{11C7EF4B-30E2-4B73-A4B6-31AD24731646}">
      <dgm:prSet/>
      <dgm:spPr/>
      <dgm:t>
        <a:bodyPr/>
        <a:lstStyle/>
        <a:p>
          <a:endParaRPr lang="en-US" sz="2000"/>
        </a:p>
      </dgm:t>
    </dgm:pt>
    <dgm:pt modelId="{47ED1DAE-A4E2-4DEF-BAE7-2F597ABDF976}">
      <dgm:prSet custT="1"/>
      <dgm:spPr/>
      <dgm:t>
        <a:bodyPr/>
        <a:lstStyle/>
        <a:p>
          <a:pPr rtl="0"/>
          <a:r>
            <a:rPr lang="en-US" sz="1800" dirty="0" smtClean="0"/>
            <a:t>Secure socket layer (SSL) ensures user web session is protected</a:t>
          </a:r>
          <a:endParaRPr lang="en-US" sz="1800" dirty="0"/>
        </a:p>
      </dgm:t>
    </dgm:pt>
    <dgm:pt modelId="{4F699607-9D82-446D-A558-3C9FDA4817D8}" type="parTrans" cxnId="{F063CA12-EA8E-48C1-AF86-EC159B3181C9}">
      <dgm:prSet/>
      <dgm:spPr/>
      <dgm:t>
        <a:bodyPr/>
        <a:lstStyle/>
        <a:p>
          <a:endParaRPr lang="en-US" sz="2000"/>
        </a:p>
      </dgm:t>
    </dgm:pt>
    <dgm:pt modelId="{CD16A95E-6B50-4EAA-AA3A-56597C648C9B}" type="sibTrans" cxnId="{F063CA12-EA8E-48C1-AF86-EC159B3181C9}">
      <dgm:prSet/>
      <dgm:spPr/>
      <dgm:t>
        <a:bodyPr/>
        <a:lstStyle/>
        <a:p>
          <a:endParaRPr lang="en-US" sz="2000"/>
        </a:p>
      </dgm:t>
    </dgm:pt>
    <dgm:pt modelId="{8ED5C602-3B9A-4B31-ABC1-3A0CF4F55C41}">
      <dgm:prSet custT="1"/>
      <dgm:spPr/>
      <dgm:t>
        <a:bodyPr/>
        <a:lstStyle/>
        <a:p>
          <a:pPr rtl="0"/>
          <a:r>
            <a:rPr lang="en-US" sz="1800" dirty="0" smtClean="0"/>
            <a:t>Windows Live ID provides authentication of users in interface</a:t>
          </a:r>
          <a:endParaRPr lang="en-US" sz="1800" dirty="0"/>
        </a:p>
      </dgm:t>
    </dgm:pt>
    <dgm:pt modelId="{3074F2DE-9DC3-4C8C-8D87-C0A7B4BCEA2B}" type="parTrans" cxnId="{18930673-F20C-476C-961F-A86073802E3B}">
      <dgm:prSet/>
      <dgm:spPr/>
      <dgm:t>
        <a:bodyPr/>
        <a:lstStyle/>
        <a:p>
          <a:endParaRPr lang="en-US" sz="2000"/>
        </a:p>
      </dgm:t>
    </dgm:pt>
    <dgm:pt modelId="{51AC582D-50D8-44C9-A480-68239D6958C0}" type="sibTrans" cxnId="{18930673-F20C-476C-961F-A86073802E3B}">
      <dgm:prSet/>
      <dgm:spPr/>
      <dgm:t>
        <a:bodyPr/>
        <a:lstStyle/>
        <a:p>
          <a:endParaRPr lang="en-US" sz="2000"/>
        </a:p>
      </dgm:t>
    </dgm:pt>
    <dgm:pt modelId="{77758575-D987-454C-9066-8192EAE6034B}" type="pres">
      <dgm:prSet presAssocID="{D9028AE9-D665-43D6-AE1D-A5EA0008D209}" presName="linear" presStyleCnt="0">
        <dgm:presLayoutVars>
          <dgm:dir/>
          <dgm:animLvl val="lvl"/>
          <dgm:resizeHandles val="exact"/>
        </dgm:presLayoutVars>
      </dgm:prSet>
      <dgm:spPr/>
      <dgm:t>
        <a:bodyPr/>
        <a:lstStyle/>
        <a:p>
          <a:endParaRPr lang="en-US"/>
        </a:p>
      </dgm:t>
    </dgm:pt>
    <dgm:pt modelId="{C5623B0F-C091-454C-A9EE-0351F84754A9}" type="pres">
      <dgm:prSet presAssocID="{30F4691B-CDC8-48F5-9802-8678B0C039AF}" presName="parentLin" presStyleCnt="0"/>
      <dgm:spPr/>
    </dgm:pt>
    <dgm:pt modelId="{C529E3AC-E696-41BE-96B4-795A93EF2CCA}" type="pres">
      <dgm:prSet presAssocID="{30F4691B-CDC8-48F5-9802-8678B0C039AF}" presName="parentLeftMargin" presStyleLbl="node1" presStyleIdx="0" presStyleCnt="4"/>
      <dgm:spPr/>
      <dgm:t>
        <a:bodyPr/>
        <a:lstStyle/>
        <a:p>
          <a:endParaRPr lang="en-US"/>
        </a:p>
      </dgm:t>
    </dgm:pt>
    <dgm:pt modelId="{60F2B987-1D58-48E0-B3A1-02B7ADDAA863}" type="pres">
      <dgm:prSet presAssocID="{30F4691B-CDC8-48F5-9802-8678B0C039AF}" presName="parentText" presStyleLbl="node1" presStyleIdx="0" presStyleCnt="4" custScaleX="123377">
        <dgm:presLayoutVars>
          <dgm:chMax val="0"/>
          <dgm:bulletEnabled val="1"/>
        </dgm:presLayoutVars>
      </dgm:prSet>
      <dgm:spPr/>
      <dgm:t>
        <a:bodyPr/>
        <a:lstStyle/>
        <a:p>
          <a:endParaRPr lang="en-US"/>
        </a:p>
      </dgm:t>
    </dgm:pt>
    <dgm:pt modelId="{A8AA6625-BFFC-46FC-928C-20878F4259DA}" type="pres">
      <dgm:prSet presAssocID="{30F4691B-CDC8-48F5-9802-8678B0C039AF}" presName="negativeSpace" presStyleCnt="0"/>
      <dgm:spPr/>
    </dgm:pt>
    <dgm:pt modelId="{83FEB248-80D1-4F7C-91DF-3378F6C88EBB}" type="pres">
      <dgm:prSet presAssocID="{30F4691B-CDC8-48F5-9802-8678B0C039AF}" presName="childText" presStyleLbl="conFgAcc1" presStyleIdx="0" presStyleCnt="4">
        <dgm:presLayoutVars>
          <dgm:bulletEnabled val="1"/>
        </dgm:presLayoutVars>
      </dgm:prSet>
      <dgm:spPr/>
      <dgm:t>
        <a:bodyPr/>
        <a:lstStyle/>
        <a:p>
          <a:endParaRPr lang="en-US"/>
        </a:p>
      </dgm:t>
    </dgm:pt>
    <dgm:pt modelId="{747465E5-1C61-4985-8A02-A8C0BC55132C}" type="pres">
      <dgm:prSet presAssocID="{74A9C2D5-523B-47DA-AE63-80FC7E994856}" presName="spaceBetweenRectangles" presStyleCnt="0"/>
      <dgm:spPr/>
    </dgm:pt>
    <dgm:pt modelId="{66A07158-C8AF-49E5-A6C1-9B8317B4098C}" type="pres">
      <dgm:prSet presAssocID="{AC2FD3DB-2CDF-4242-9689-7299FF1981A0}" presName="parentLin" presStyleCnt="0"/>
      <dgm:spPr/>
    </dgm:pt>
    <dgm:pt modelId="{C4CA07B1-4E24-4A40-881A-C7AB59CD639F}" type="pres">
      <dgm:prSet presAssocID="{AC2FD3DB-2CDF-4242-9689-7299FF1981A0}" presName="parentLeftMargin" presStyleLbl="node1" presStyleIdx="0" presStyleCnt="4"/>
      <dgm:spPr/>
      <dgm:t>
        <a:bodyPr/>
        <a:lstStyle/>
        <a:p>
          <a:endParaRPr lang="en-US"/>
        </a:p>
      </dgm:t>
    </dgm:pt>
    <dgm:pt modelId="{E82E5BA6-81FF-4335-9B66-722234AA57A3}" type="pres">
      <dgm:prSet presAssocID="{AC2FD3DB-2CDF-4242-9689-7299FF1981A0}" presName="parentText" presStyleLbl="node1" presStyleIdx="1" presStyleCnt="4" custScaleX="123377">
        <dgm:presLayoutVars>
          <dgm:chMax val="0"/>
          <dgm:bulletEnabled val="1"/>
        </dgm:presLayoutVars>
      </dgm:prSet>
      <dgm:spPr/>
      <dgm:t>
        <a:bodyPr/>
        <a:lstStyle/>
        <a:p>
          <a:endParaRPr lang="en-US"/>
        </a:p>
      </dgm:t>
    </dgm:pt>
    <dgm:pt modelId="{131D92BE-7F14-4CA0-88FC-A7ED85014E46}" type="pres">
      <dgm:prSet presAssocID="{AC2FD3DB-2CDF-4242-9689-7299FF1981A0}" presName="negativeSpace" presStyleCnt="0"/>
      <dgm:spPr/>
    </dgm:pt>
    <dgm:pt modelId="{BAD4396A-45CA-4127-9955-33BBDE680FD5}" type="pres">
      <dgm:prSet presAssocID="{AC2FD3DB-2CDF-4242-9689-7299FF1981A0}" presName="childText" presStyleLbl="conFgAcc1" presStyleIdx="1" presStyleCnt="4">
        <dgm:presLayoutVars>
          <dgm:bulletEnabled val="1"/>
        </dgm:presLayoutVars>
      </dgm:prSet>
      <dgm:spPr/>
      <dgm:t>
        <a:bodyPr/>
        <a:lstStyle/>
        <a:p>
          <a:endParaRPr lang="en-US"/>
        </a:p>
      </dgm:t>
    </dgm:pt>
    <dgm:pt modelId="{D690DBFF-170E-494A-8FC5-CEB02D1F9FE4}" type="pres">
      <dgm:prSet presAssocID="{8C277D7F-F875-41EE-AA1A-BD3DA65C3487}" presName="spaceBetweenRectangles" presStyleCnt="0"/>
      <dgm:spPr/>
    </dgm:pt>
    <dgm:pt modelId="{C33257BA-C728-429A-ADB5-B4E9000BE903}" type="pres">
      <dgm:prSet presAssocID="{C1FFF200-A4B5-4A86-A892-1CC35B88B9DE}" presName="parentLin" presStyleCnt="0"/>
      <dgm:spPr/>
    </dgm:pt>
    <dgm:pt modelId="{8284325C-7E88-4EED-8552-A433CFBFF334}" type="pres">
      <dgm:prSet presAssocID="{C1FFF200-A4B5-4A86-A892-1CC35B88B9DE}" presName="parentLeftMargin" presStyleLbl="node1" presStyleIdx="1" presStyleCnt="4"/>
      <dgm:spPr/>
      <dgm:t>
        <a:bodyPr/>
        <a:lstStyle/>
        <a:p>
          <a:endParaRPr lang="en-US"/>
        </a:p>
      </dgm:t>
    </dgm:pt>
    <dgm:pt modelId="{BD058A12-84EC-4BFA-BBAA-C77776CC1ECA}" type="pres">
      <dgm:prSet presAssocID="{C1FFF200-A4B5-4A86-A892-1CC35B88B9DE}" presName="parentText" presStyleLbl="node1" presStyleIdx="2" presStyleCnt="4" custScaleX="123377" custScaleY="192114">
        <dgm:presLayoutVars>
          <dgm:chMax val="0"/>
          <dgm:bulletEnabled val="1"/>
        </dgm:presLayoutVars>
      </dgm:prSet>
      <dgm:spPr/>
      <dgm:t>
        <a:bodyPr/>
        <a:lstStyle/>
        <a:p>
          <a:endParaRPr lang="en-US"/>
        </a:p>
      </dgm:t>
    </dgm:pt>
    <dgm:pt modelId="{09E78292-44FA-4C89-9F9A-B3953FF11827}" type="pres">
      <dgm:prSet presAssocID="{C1FFF200-A4B5-4A86-A892-1CC35B88B9DE}" presName="negativeSpace" presStyleCnt="0"/>
      <dgm:spPr/>
    </dgm:pt>
    <dgm:pt modelId="{7CC9F0EF-16B1-442F-B731-5CDFCABE90EE}" type="pres">
      <dgm:prSet presAssocID="{C1FFF200-A4B5-4A86-A892-1CC35B88B9DE}" presName="childText" presStyleLbl="conFgAcc1" presStyleIdx="2" presStyleCnt="4">
        <dgm:presLayoutVars>
          <dgm:bulletEnabled val="1"/>
        </dgm:presLayoutVars>
      </dgm:prSet>
      <dgm:spPr/>
    </dgm:pt>
    <dgm:pt modelId="{4DDEB33F-4373-4051-9CD3-52C23A6380DE}" type="pres">
      <dgm:prSet presAssocID="{9AB63B1D-DBAB-4BE6-ABA1-B0860A04632D}" presName="spaceBetweenRectangles" presStyleCnt="0"/>
      <dgm:spPr/>
    </dgm:pt>
    <dgm:pt modelId="{A23530A4-743C-4A63-85AE-8152E79053C5}" type="pres">
      <dgm:prSet presAssocID="{1B8FADB7-CB9C-476C-AFCE-15EE6DEB9960}" presName="parentLin" presStyleCnt="0"/>
      <dgm:spPr/>
    </dgm:pt>
    <dgm:pt modelId="{E400E9BC-4BAF-41B6-88CC-4E4AD48BAA97}" type="pres">
      <dgm:prSet presAssocID="{1B8FADB7-CB9C-476C-AFCE-15EE6DEB9960}" presName="parentLeftMargin" presStyleLbl="node1" presStyleIdx="2" presStyleCnt="4"/>
      <dgm:spPr/>
      <dgm:t>
        <a:bodyPr/>
        <a:lstStyle/>
        <a:p>
          <a:endParaRPr lang="en-US"/>
        </a:p>
      </dgm:t>
    </dgm:pt>
    <dgm:pt modelId="{154C8105-E90F-4555-9BC3-90B8070A0413}" type="pres">
      <dgm:prSet presAssocID="{1B8FADB7-CB9C-476C-AFCE-15EE6DEB9960}" presName="parentText" presStyleLbl="node1" presStyleIdx="3" presStyleCnt="4" custScaleX="123377">
        <dgm:presLayoutVars>
          <dgm:chMax val="0"/>
          <dgm:bulletEnabled val="1"/>
        </dgm:presLayoutVars>
      </dgm:prSet>
      <dgm:spPr/>
      <dgm:t>
        <a:bodyPr/>
        <a:lstStyle/>
        <a:p>
          <a:endParaRPr lang="en-US"/>
        </a:p>
      </dgm:t>
    </dgm:pt>
    <dgm:pt modelId="{95D787EF-6A9D-4BF4-A478-AA707E196A52}" type="pres">
      <dgm:prSet presAssocID="{1B8FADB7-CB9C-476C-AFCE-15EE6DEB9960}" presName="negativeSpace" presStyleCnt="0"/>
      <dgm:spPr/>
    </dgm:pt>
    <dgm:pt modelId="{4946C085-7097-4B04-9103-F3859891EC13}" type="pres">
      <dgm:prSet presAssocID="{1B8FADB7-CB9C-476C-AFCE-15EE6DEB9960}" presName="childText" presStyleLbl="conFgAcc1" presStyleIdx="3" presStyleCnt="4">
        <dgm:presLayoutVars>
          <dgm:bulletEnabled val="1"/>
        </dgm:presLayoutVars>
      </dgm:prSet>
      <dgm:spPr/>
      <dgm:t>
        <a:bodyPr/>
        <a:lstStyle/>
        <a:p>
          <a:endParaRPr lang="en-US"/>
        </a:p>
      </dgm:t>
    </dgm:pt>
  </dgm:ptLst>
  <dgm:cxnLst>
    <dgm:cxn modelId="{F853E3B9-0849-48B2-98FC-ABD591909CD8}" type="presOf" srcId="{AC2FD3DB-2CDF-4242-9689-7299FF1981A0}" destId="{E82E5BA6-81FF-4335-9B66-722234AA57A3}" srcOrd="1" destOrd="0" presId="urn:microsoft.com/office/officeart/2005/8/layout/list1"/>
    <dgm:cxn modelId="{11C7EF4B-30E2-4B73-A4B6-31AD24731646}" srcId="{D9028AE9-D665-43D6-AE1D-A5EA0008D209}" destId="{1B8FADB7-CB9C-476C-AFCE-15EE6DEB9960}" srcOrd="3" destOrd="0" parTransId="{0C2A72B4-45D7-420C-BE9A-CAB5B14163E5}" sibTransId="{5E2FA7D3-003C-4AF3-BEA0-A2E633842E79}"/>
    <dgm:cxn modelId="{AB088111-B748-43BD-8BB4-BE7C131DFF21}" type="presOf" srcId="{52D893BD-4E9F-4FF6-AE63-26E95CFA69C5}" destId="{83FEB248-80D1-4F7C-91DF-3378F6C88EBB}" srcOrd="0" destOrd="0" presId="urn:microsoft.com/office/officeart/2005/8/layout/list1"/>
    <dgm:cxn modelId="{18930673-F20C-476C-961F-A86073802E3B}" srcId="{1B8FADB7-CB9C-476C-AFCE-15EE6DEB9960}" destId="{8ED5C602-3B9A-4B31-ABC1-3A0CF4F55C41}" srcOrd="1" destOrd="0" parTransId="{3074F2DE-9DC3-4C8C-8D87-C0A7B4BCEA2B}" sibTransId="{51AC582D-50D8-44C9-A480-68239D6958C0}"/>
    <dgm:cxn modelId="{7B0D344D-5021-4B08-B2BA-C34474B7FC2F}" type="presOf" srcId="{30F4691B-CDC8-48F5-9802-8678B0C039AF}" destId="{60F2B987-1D58-48E0-B3A1-02B7ADDAA863}" srcOrd="1" destOrd="0" presId="urn:microsoft.com/office/officeart/2005/8/layout/list1"/>
    <dgm:cxn modelId="{DC446DF6-6813-4FB9-8072-6F7AEA3050A8}" type="presOf" srcId="{1B8FADB7-CB9C-476C-AFCE-15EE6DEB9960}" destId="{154C8105-E90F-4555-9BC3-90B8070A0413}" srcOrd="1" destOrd="0" presId="urn:microsoft.com/office/officeart/2005/8/layout/list1"/>
    <dgm:cxn modelId="{97FEF1FC-385A-4829-B28F-3A17F09F4EEB}" type="presOf" srcId="{C1FFF200-A4B5-4A86-A892-1CC35B88B9DE}" destId="{BD058A12-84EC-4BFA-BBAA-C77776CC1ECA}" srcOrd="1" destOrd="0" presId="urn:microsoft.com/office/officeart/2005/8/layout/list1"/>
    <dgm:cxn modelId="{9979FE41-7425-4C46-BCF9-CCCF23E76DF4}" srcId="{D9028AE9-D665-43D6-AE1D-A5EA0008D209}" destId="{C1FFF200-A4B5-4A86-A892-1CC35B88B9DE}" srcOrd="2" destOrd="0" parTransId="{08572C1F-33B4-4A11-B990-14EF6DA91EFC}" sibTransId="{9AB63B1D-DBAB-4BE6-ABA1-B0860A04632D}"/>
    <dgm:cxn modelId="{AA556D57-AC9B-4AC4-B946-036FBA24E981}" srcId="{D9028AE9-D665-43D6-AE1D-A5EA0008D209}" destId="{AC2FD3DB-2CDF-4242-9689-7299FF1981A0}" srcOrd="1" destOrd="0" parTransId="{37FFBD06-9BDC-4ED5-B821-DE4AA66F6598}" sibTransId="{8C277D7F-F875-41EE-AA1A-BD3DA65C3487}"/>
    <dgm:cxn modelId="{DAD2D907-C5DC-4503-A087-7A0DDAD887AC}" type="presOf" srcId="{D9028AE9-D665-43D6-AE1D-A5EA0008D209}" destId="{77758575-D987-454C-9066-8192EAE6034B}" srcOrd="0" destOrd="0" presId="urn:microsoft.com/office/officeart/2005/8/layout/list1"/>
    <dgm:cxn modelId="{21FF661D-C24D-4CEA-A466-A88002E191AD}" type="presOf" srcId="{47ED1DAE-A4E2-4DEF-BAE7-2F597ABDF976}" destId="{4946C085-7097-4B04-9103-F3859891EC13}" srcOrd="0" destOrd="0" presId="urn:microsoft.com/office/officeart/2005/8/layout/list1"/>
    <dgm:cxn modelId="{311BBD89-389F-4486-882E-16EBD87A0248}" type="presOf" srcId="{AC2FD3DB-2CDF-4242-9689-7299FF1981A0}" destId="{C4CA07B1-4E24-4A40-881A-C7AB59CD639F}" srcOrd="0" destOrd="0" presId="urn:microsoft.com/office/officeart/2005/8/layout/list1"/>
    <dgm:cxn modelId="{3ECF1136-17DA-4D1C-803D-E2E5836253C1}" srcId="{AC2FD3DB-2CDF-4242-9689-7299FF1981A0}" destId="{49F35F8C-FB88-4868-9D86-1B38786B394E}" srcOrd="0" destOrd="0" parTransId="{919E88D0-8120-4564-9856-969C9FA2BD79}" sibTransId="{F7C8F701-7742-4345-98E6-6CF950064D22}"/>
    <dgm:cxn modelId="{2685F759-F9D6-4C75-BFE5-833A1170F6F8}" type="presOf" srcId="{8ED5C602-3B9A-4B31-ABC1-3A0CF4F55C41}" destId="{4946C085-7097-4B04-9103-F3859891EC13}" srcOrd="0" destOrd="1" presId="urn:microsoft.com/office/officeart/2005/8/layout/list1"/>
    <dgm:cxn modelId="{EECC1224-2934-4144-94A9-B98FB6526550}" type="presOf" srcId="{C1FFF200-A4B5-4A86-A892-1CC35B88B9DE}" destId="{8284325C-7E88-4EED-8552-A433CFBFF334}" srcOrd="0" destOrd="0" presId="urn:microsoft.com/office/officeart/2005/8/layout/list1"/>
    <dgm:cxn modelId="{F063CA12-EA8E-48C1-AF86-EC159B3181C9}" srcId="{1B8FADB7-CB9C-476C-AFCE-15EE6DEB9960}" destId="{47ED1DAE-A4E2-4DEF-BAE7-2F597ABDF976}" srcOrd="0" destOrd="0" parTransId="{4F699607-9D82-446D-A558-3C9FDA4817D8}" sibTransId="{CD16A95E-6B50-4EAA-AA3A-56597C648C9B}"/>
    <dgm:cxn modelId="{6B567001-8A48-4C55-BAD8-CD696148827A}" type="presOf" srcId="{1B8FADB7-CB9C-476C-AFCE-15EE6DEB9960}" destId="{E400E9BC-4BAF-41B6-88CC-4E4AD48BAA97}" srcOrd="0" destOrd="0" presId="urn:microsoft.com/office/officeart/2005/8/layout/list1"/>
    <dgm:cxn modelId="{A23320B6-0CC4-42AB-A68B-875B9EDC0E0D}" type="presOf" srcId="{49F35F8C-FB88-4868-9D86-1B38786B394E}" destId="{BAD4396A-45CA-4127-9955-33BBDE680FD5}" srcOrd="0" destOrd="0" presId="urn:microsoft.com/office/officeart/2005/8/layout/list1"/>
    <dgm:cxn modelId="{A6585C53-FE8D-4D09-84E1-3DC4EEC1DE68}" srcId="{30F4691B-CDC8-48F5-9802-8678B0C039AF}" destId="{52D893BD-4E9F-4FF6-AE63-26E95CFA69C5}" srcOrd="0" destOrd="0" parTransId="{93E4186B-27C6-43BF-8B25-05411AF3B02E}" sibTransId="{A9552A3E-4460-4B21-993D-FCE061A41916}"/>
    <dgm:cxn modelId="{BD98761A-0F88-4164-ADFC-702D6D31CBE5}" srcId="{D9028AE9-D665-43D6-AE1D-A5EA0008D209}" destId="{30F4691B-CDC8-48F5-9802-8678B0C039AF}" srcOrd="0" destOrd="0" parTransId="{282A9D3B-67A7-4F3D-8318-4D5F84AF4F5F}" sibTransId="{74A9C2D5-523B-47DA-AE63-80FC7E994856}"/>
    <dgm:cxn modelId="{1CA92D24-B005-4339-84DC-80D901AF4B7D}" type="presOf" srcId="{30F4691B-CDC8-48F5-9802-8678B0C039AF}" destId="{C529E3AC-E696-41BE-96B4-795A93EF2CCA}" srcOrd="0" destOrd="0" presId="urn:microsoft.com/office/officeart/2005/8/layout/list1"/>
    <dgm:cxn modelId="{B74B7946-533E-40A7-AB56-DBDF1E983592}" type="presParOf" srcId="{77758575-D987-454C-9066-8192EAE6034B}" destId="{C5623B0F-C091-454C-A9EE-0351F84754A9}" srcOrd="0" destOrd="0" presId="urn:microsoft.com/office/officeart/2005/8/layout/list1"/>
    <dgm:cxn modelId="{5E92A336-6005-4B84-A524-70294537967A}" type="presParOf" srcId="{C5623B0F-C091-454C-A9EE-0351F84754A9}" destId="{C529E3AC-E696-41BE-96B4-795A93EF2CCA}" srcOrd="0" destOrd="0" presId="urn:microsoft.com/office/officeart/2005/8/layout/list1"/>
    <dgm:cxn modelId="{A264788B-B59C-4508-BC6C-33C991C9166A}" type="presParOf" srcId="{C5623B0F-C091-454C-A9EE-0351F84754A9}" destId="{60F2B987-1D58-48E0-B3A1-02B7ADDAA863}" srcOrd="1" destOrd="0" presId="urn:microsoft.com/office/officeart/2005/8/layout/list1"/>
    <dgm:cxn modelId="{DE3A85E8-40EA-439F-9006-FB24E6D4F7C7}" type="presParOf" srcId="{77758575-D987-454C-9066-8192EAE6034B}" destId="{A8AA6625-BFFC-46FC-928C-20878F4259DA}" srcOrd="1" destOrd="0" presId="urn:microsoft.com/office/officeart/2005/8/layout/list1"/>
    <dgm:cxn modelId="{30A53955-FE35-4A3E-BEDC-4BA8D401C423}" type="presParOf" srcId="{77758575-D987-454C-9066-8192EAE6034B}" destId="{83FEB248-80D1-4F7C-91DF-3378F6C88EBB}" srcOrd="2" destOrd="0" presId="urn:microsoft.com/office/officeart/2005/8/layout/list1"/>
    <dgm:cxn modelId="{0F55F144-738D-4FFC-A04B-7B4042D9698C}" type="presParOf" srcId="{77758575-D987-454C-9066-8192EAE6034B}" destId="{747465E5-1C61-4985-8A02-A8C0BC55132C}" srcOrd="3" destOrd="0" presId="urn:microsoft.com/office/officeart/2005/8/layout/list1"/>
    <dgm:cxn modelId="{5DCA290E-7490-4ACD-9FBE-E0CB9610CCDF}" type="presParOf" srcId="{77758575-D987-454C-9066-8192EAE6034B}" destId="{66A07158-C8AF-49E5-A6C1-9B8317B4098C}" srcOrd="4" destOrd="0" presId="urn:microsoft.com/office/officeart/2005/8/layout/list1"/>
    <dgm:cxn modelId="{50596855-DE30-4AC4-A5AF-00B2242894AE}" type="presParOf" srcId="{66A07158-C8AF-49E5-A6C1-9B8317B4098C}" destId="{C4CA07B1-4E24-4A40-881A-C7AB59CD639F}" srcOrd="0" destOrd="0" presId="urn:microsoft.com/office/officeart/2005/8/layout/list1"/>
    <dgm:cxn modelId="{83C23B30-E91A-480A-AE11-0F61E16D5F61}" type="presParOf" srcId="{66A07158-C8AF-49E5-A6C1-9B8317B4098C}" destId="{E82E5BA6-81FF-4335-9B66-722234AA57A3}" srcOrd="1" destOrd="0" presId="urn:microsoft.com/office/officeart/2005/8/layout/list1"/>
    <dgm:cxn modelId="{5B5C54A2-8387-4BCE-86A1-FADB181A238C}" type="presParOf" srcId="{77758575-D987-454C-9066-8192EAE6034B}" destId="{131D92BE-7F14-4CA0-88FC-A7ED85014E46}" srcOrd="5" destOrd="0" presId="urn:microsoft.com/office/officeart/2005/8/layout/list1"/>
    <dgm:cxn modelId="{337C1D5A-2562-442F-B82F-3F6C5E110019}" type="presParOf" srcId="{77758575-D987-454C-9066-8192EAE6034B}" destId="{BAD4396A-45CA-4127-9955-33BBDE680FD5}" srcOrd="6" destOrd="0" presId="urn:microsoft.com/office/officeart/2005/8/layout/list1"/>
    <dgm:cxn modelId="{CB50A46D-6D4C-4306-A9C8-1F4A412522C3}" type="presParOf" srcId="{77758575-D987-454C-9066-8192EAE6034B}" destId="{D690DBFF-170E-494A-8FC5-CEB02D1F9FE4}" srcOrd="7" destOrd="0" presId="urn:microsoft.com/office/officeart/2005/8/layout/list1"/>
    <dgm:cxn modelId="{841FF39A-6E87-4032-92C1-7CE79E222645}" type="presParOf" srcId="{77758575-D987-454C-9066-8192EAE6034B}" destId="{C33257BA-C728-429A-ADB5-B4E9000BE903}" srcOrd="8" destOrd="0" presId="urn:microsoft.com/office/officeart/2005/8/layout/list1"/>
    <dgm:cxn modelId="{59B3251F-05E6-4EDE-A0CE-EA2F361D8477}" type="presParOf" srcId="{C33257BA-C728-429A-ADB5-B4E9000BE903}" destId="{8284325C-7E88-4EED-8552-A433CFBFF334}" srcOrd="0" destOrd="0" presId="urn:microsoft.com/office/officeart/2005/8/layout/list1"/>
    <dgm:cxn modelId="{E1AD0B06-610F-4FB6-B072-18E0CE69E86C}" type="presParOf" srcId="{C33257BA-C728-429A-ADB5-B4E9000BE903}" destId="{BD058A12-84EC-4BFA-BBAA-C77776CC1ECA}" srcOrd="1" destOrd="0" presId="urn:microsoft.com/office/officeart/2005/8/layout/list1"/>
    <dgm:cxn modelId="{513796EA-EF03-43F0-BCE1-5D4BF253899F}" type="presParOf" srcId="{77758575-D987-454C-9066-8192EAE6034B}" destId="{09E78292-44FA-4C89-9F9A-B3953FF11827}" srcOrd="9" destOrd="0" presId="urn:microsoft.com/office/officeart/2005/8/layout/list1"/>
    <dgm:cxn modelId="{D19FAC95-9C00-4D5F-B772-843A291C7B2B}" type="presParOf" srcId="{77758575-D987-454C-9066-8192EAE6034B}" destId="{7CC9F0EF-16B1-442F-B731-5CDFCABE90EE}" srcOrd="10" destOrd="0" presId="urn:microsoft.com/office/officeart/2005/8/layout/list1"/>
    <dgm:cxn modelId="{611403BD-E9E1-4903-804A-7525F20C6AD9}" type="presParOf" srcId="{77758575-D987-454C-9066-8192EAE6034B}" destId="{4DDEB33F-4373-4051-9CD3-52C23A6380DE}" srcOrd="11" destOrd="0" presId="urn:microsoft.com/office/officeart/2005/8/layout/list1"/>
    <dgm:cxn modelId="{ABB71876-00AC-4E09-A24F-E8EFDBBA8FFA}" type="presParOf" srcId="{77758575-D987-454C-9066-8192EAE6034B}" destId="{A23530A4-743C-4A63-85AE-8152E79053C5}" srcOrd="12" destOrd="0" presId="urn:microsoft.com/office/officeart/2005/8/layout/list1"/>
    <dgm:cxn modelId="{D11EE81D-C4DA-4BB0-8396-C45553E10845}" type="presParOf" srcId="{A23530A4-743C-4A63-85AE-8152E79053C5}" destId="{E400E9BC-4BAF-41B6-88CC-4E4AD48BAA97}" srcOrd="0" destOrd="0" presId="urn:microsoft.com/office/officeart/2005/8/layout/list1"/>
    <dgm:cxn modelId="{020D8DC7-620D-4EF2-B0BC-F47F01D90A6F}" type="presParOf" srcId="{A23530A4-743C-4A63-85AE-8152E79053C5}" destId="{154C8105-E90F-4555-9BC3-90B8070A0413}" srcOrd="1" destOrd="0" presId="urn:microsoft.com/office/officeart/2005/8/layout/list1"/>
    <dgm:cxn modelId="{AA9CB005-89C7-4607-9998-0E13F8FD107C}" type="presParOf" srcId="{77758575-D987-454C-9066-8192EAE6034B}" destId="{95D787EF-6A9D-4BF4-A478-AA707E196A52}" srcOrd="13" destOrd="0" presId="urn:microsoft.com/office/officeart/2005/8/layout/list1"/>
    <dgm:cxn modelId="{D3DFCC82-2986-4F55-978A-349C9EE11A7E}" type="presParOf" srcId="{77758575-D987-454C-9066-8192EAE6034B}" destId="{4946C085-7097-4B04-9103-F3859891EC13}" srcOrd="14" destOrd="0" presId="urn:microsoft.com/office/officeart/2005/8/layout/list1"/>
  </dgm:cxnLst>
  <dgm:bg/>
  <dgm:whole/>
</dgm:dataModel>
</file>

<file path=ppt/diagrams/data2.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F0154771-2696-42EE-950C-5939068BA2DC}" type="presOf" srcId="{4F31D627-DAE1-436F-9CAA-9AAF0C8F2085}" destId="{386D6080-A220-4956-983D-40CD9EC80266}" srcOrd="0" destOrd="0" presId="urn:microsoft.com/office/officeart/2005/8/layout/hChevron3"/>
    <dgm:cxn modelId="{7C32EC91-8529-4B8E-8245-E8040A29C19A}" type="presOf" srcId="{C9ACA9AF-7063-4E00-AE5B-F03025E3E945}" destId="{1D7F2D49-4690-4E25-B71A-746634EC398F}" srcOrd="0" destOrd="0" presId="urn:microsoft.com/office/officeart/2005/8/layout/hChevron3"/>
    <dgm:cxn modelId="{463D6950-4229-458E-8BDF-8ECBC01FE595}" type="presOf" srcId="{233FDB76-0797-47E0-A37B-E7FD38453A96}" destId="{EDB36EA8-3A8A-4065-B6CA-F67CCE201B69}"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8671B0B8-7D79-40CF-B8F6-698CF1708C8A}" type="presOf" srcId="{B16926A6-B101-451B-9507-4316B54A0D0F}" destId="{AFA3FBAE-B54B-4F94-8F7E-C2CEADDA0094}" srcOrd="0" destOrd="0" presId="urn:microsoft.com/office/officeart/2005/8/layout/hChevron3"/>
    <dgm:cxn modelId="{4A7F617A-1A1D-4EA9-889C-CDB84D432BC2}" type="presOf" srcId="{F4A9EBB9-2A3E-4B51-8269-D4C6A557D5D6}" destId="{C21035C3-BCA9-40FE-AD6C-BB4EAE3E667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187A503A-A119-4270-B69E-CD74AD96A107}" type="presParOf" srcId="{386D6080-A220-4956-983D-40CD9EC80266}" destId="{C21035C3-BCA9-40FE-AD6C-BB4EAE3E6674}" srcOrd="0" destOrd="0" presId="urn:microsoft.com/office/officeart/2005/8/layout/hChevron3"/>
    <dgm:cxn modelId="{31F2394A-C498-4827-8C77-F9400603FB73}" type="presParOf" srcId="{386D6080-A220-4956-983D-40CD9EC80266}" destId="{387BB79C-0D2C-45DC-82D8-C30F27FCC45A}" srcOrd="1" destOrd="0" presId="urn:microsoft.com/office/officeart/2005/8/layout/hChevron3"/>
    <dgm:cxn modelId="{367E3E50-8BB0-43F6-B959-CEB0516A5CD0}" type="presParOf" srcId="{386D6080-A220-4956-983D-40CD9EC80266}" destId="{1D7F2D49-4690-4E25-B71A-746634EC398F}" srcOrd="2" destOrd="0" presId="urn:microsoft.com/office/officeart/2005/8/layout/hChevron3"/>
    <dgm:cxn modelId="{5DAED26A-BC02-43B9-8DD4-419D1CFCDC61}" type="presParOf" srcId="{386D6080-A220-4956-983D-40CD9EC80266}" destId="{BAD47653-AFE6-4554-A456-E15DFC4E7AC9}" srcOrd="3" destOrd="0" presId="urn:microsoft.com/office/officeart/2005/8/layout/hChevron3"/>
    <dgm:cxn modelId="{F39F0A1F-5125-4B57-98AA-06C92C032548}" type="presParOf" srcId="{386D6080-A220-4956-983D-40CD9EC80266}" destId="{AFA3FBAE-B54B-4F94-8F7E-C2CEADDA0094}" srcOrd="4" destOrd="0" presId="urn:microsoft.com/office/officeart/2005/8/layout/hChevron3"/>
    <dgm:cxn modelId="{4049F332-07E3-4F21-8171-D29A70714616}" type="presParOf" srcId="{386D6080-A220-4956-983D-40CD9EC80266}" destId="{A944AC06-9EF2-4166-BD32-734F895443FF}" srcOrd="5" destOrd="0" presId="urn:microsoft.com/office/officeart/2005/8/layout/hChevron3"/>
    <dgm:cxn modelId="{1878C171-255F-44A3-8A3B-605945EBDD23}" type="presParOf" srcId="{386D6080-A220-4956-983D-40CD9EC80266}" destId="{EDB36EA8-3A8A-4065-B6CA-F67CCE201B69}" srcOrd="6" destOrd="0" presId="urn:microsoft.com/office/officeart/2005/8/layout/hChevron3"/>
  </dgm:cxnLst>
  <dgm:bg/>
  <dgm:whole/>
</dgm:dataModel>
</file>

<file path=ppt/diagrams/data3.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1"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40F64AA2-7BB9-4ADF-A6DD-4219F8866E2B}" type="presOf" srcId="{C9ACA9AF-7063-4E00-AE5B-F03025E3E945}" destId="{1D7F2D49-4690-4E25-B71A-746634EC398F}"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DE9DA6D1-06CE-4499-9571-4F6D43979B4E}" type="presOf" srcId="{4F31D627-DAE1-436F-9CAA-9AAF0C8F2085}" destId="{386D6080-A220-4956-983D-40CD9EC80266}" srcOrd="0" destOrd="0" presId="urn:microsoft.com/office/officeart/2005/8/layout/hChevron3"/>
    <dgm:cxn modelId="{97EC2D37-FB66-4216-8DF5-6558272B5CBC}" type="presOf" srcId="{233FDB76-0797-47E0-A37B-E7FD38453A96}" destId="{EDB36EA8-3A8A-4065-B6CA-F67CCE201B69}" srcOrd="0" destOrd="0" presId="urn:microsoft.com/office/officeart/2005/8/layout/hChevron3"/>
    <dgm:cxn modelId="{7718AC7B-8EB6-43EA-8F7D-407DEF2EEB0A}"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1AF3EACA-09C9-41F2-BE06-FC4B6A86725C}" type="presOf" srcId="{F4A9EBB9-2A3E-4B51-8269-D4C6A557D5D6}" destId="{C21035C3-BCA9-40FE-AD6C-BB4EAE3E6674}" srcOrd="0" destOrd="0" presId="urn:microsoft.com/office/officeart/2005/8/layout/hChevron3"/>
    <dgm:cxn modelId="{519CCD78-E38B-40DB-AEC6-21703022B5C5}" type="presParOf" srcId="{386D6080-A220-4956-983D-40CD9EC80266}" destId="{C21035C3-BCA9-40FE-AD6C-BB4EAE3E6674}" srcOrd="0" destOrd="0" presId="urn:microsoft.com/office/officeart/2005/8/layout/hChevron3"/>
    <dgm:cxn modelId="{BAACC0F5-6712-4E2C-ACC9-4D14AAFE2108}" type="presParOf" srcId="{386D6080-A220-4956-983D-40CD9EC80266}" destId="{387BB79C-0D2C-45DC-82D8-C30F27FCC45A}" srcOrd="1" destOrd="0" presId="urn:microsoft.com/office/officeart/2005/8/layout/hChevron3"/>
    <dgm:cxn modelId="{F701C83A-7F31-4BC5-BC2C-8DDC219E7C8A}" type="presParOf" srcId="{386D6080-A220-4956-983D-40CD9EC80266}" destId="{1D7F2D49-4690-4E25-B71A-746634EC398F}" srcOrd="2" destOrd="0" presId="urn:microsoft.com/office/officeart/2005/8/layout/hChevron3"/>
    <dgm:cxn modelId="{D529882A-B7CC-476C-A74E-B4B9D6F93AF9}" type="presParOf" srcId="{386D6080-A220-4956-983D-40CD9EC80266}" destId="{BAD47653-AFE6-4554-A456-E15DFC4E7AC9}" srcOrd="3" destOrd="0" presId="urn:microsoft.com/office/officeart/2005/8/layout/hChevron3"/>
    <dgm:cxn modelId="{10D7484B-DB56-4689-A232-9D8AF0D90AB4}" type="presParOf" srcId="{386D6080-A220-4956-983D-40CD9EC80266}" destId="{AFA3FBAE-B54B-4F94-8F7E-C2CEADDA0094}" srcOrd="4" destOrd="0" presId="urn:microsoft.com/office/officeart/2005/8/layout/hChevron3"/>
    <dgm:cxn modelId="{DF0742C1-907F-452A-AB68-A7747BA1021C}" type="presParOf" srcId="{386D6080-A220-4956-983D-40CD9EC80266}" destId="{A944AC06-9EF2-4166-BD32-734F895443FF}" srcOrd="5" destOrd="0" presId="urn:microsoft.com/office/officeart/2005/8/layout/hChevron3"/>
    <dgm:cxn modelId="{AEAE437A-9EFF-4D88-B774-36F6AA508F95}" type="presParOf" srcId="{386D6080-A220-4956-983D-40CD9EC80266}" destId="{EDB36EA8-3A8A-4065-B6CA-F67CCE201B69}" srcOrd="6" destOrd="0" presId="urn:microsoft.com/office/officeart/2005/8/layout/hChevron3"/>
  </dgm:cxnLst>
  <dgm:bg/>
  <dgm:whole/>
</dgm:dataModel>
</file>

<file path=ppt/diagrams/data4.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80F39FA0-18C0-4B24-A61C-5326274E7D9D}" type="presOf" srcId="{C9ACA9AF-7063-4E00-AE5B-F03025E3E945}" destId="{1D7F2D49-4690-4E25-B71A-746634EC398F}" srcOrd="0" destOrd="0" presId="urn:microsoft.com/office/officeart/2005/8/layout/hChevron3"/>
    <dgm:cxn modelId="{831A95B1-0754-4191-B1E1-7A640A4116E5}" type="presOf" srcId="{F4A9EBB9-2A3E-4B51-8269-D4C6A557D5D6}" destId="{C21035C3-BCA9-40FE-AD6C-BB4EAE3E667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D1A400B8-2749-40DE-883D-7C04628C0B0D}" type="presOf" srcId="{B16926A6-B101-451B-9507-4316B54A0D0F}" destId="{AFA3FBAE-B54B-4F94-8F7E-C2CEADDA0094}" srcOrd="0" destOrd="0" presId="urn:microsoft.com/office/officeart/2005/8/layout/hChevron3"/>
    <dgm:cxn modelId="{1A7D347B-ACDF-4AE7-9B44-2FE9923D486C}" type="presOf" srcId="{233FDB76-0797-47E0-A37B-E7FD38453A96}" destId="{EDB36EA8-3A8A-4065-B6CA-F67CCE201B69}" srcOrd="0" destOrd="0" presId="urn:microsoft.com/office/officeart/2005/8/layout/hChevron3"/>
    <dgm:cxn modelId="{8F078540-74ED-49B6-B46B-570830B5281D}" type="presOf" srcId="{4F31D627-DAE1-436F-9CAA-9AAF0C8F2085}" destId="{386D6080-A220-4956-983D-40CD9EC80266}"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0988463E-5ADA-416B-9E83-7A85E248BDF2}" type="presParOf" srcId="{386D6080-A220-4956-983D-40CD9EC80266}" destId="{C21035C3-BCA9-40FE-AD6C-BB4EAE3E6674}" srcOrd="0" destOrd="0" presId="urn:microsoft.com/office/officeart/2005/8/layout/hChevron3"/>
    <dgm:cxn modelId="{BDA4C0DF-016C-40FE-BE65-51833FE920E5}" type="presParOf" srcId="{386D6080-A220-4956-983D-40CD9EC80266}" destId="{387BB79C-0D2C-45DC-82D8-C30F27FCC45A}" srcOrd="1" destOrd="0" presId="urn:microsoft.com/office/officeart/2005/8/layout/hChevron3"/>
    <dgm:cxn modelId="{74D0CFD5-B293-456C-A16B-5238642D3897}" type="presParOf" srcId="{386D6080-A220-4956-983D-40CD9EC80266}" destId="{1D7F2D49-4690-4E25-B71A-746634EC398F}" srcOrd="2" destOrd="0" presId="urn:microsoft.com/office/officeart/2005/8/layout/hChevron3"/>
    <dgm:cxn modelId="{1A41D612-9ADD-4A91-9DB5-AAE43526CD08}" type="presParOf" srcId="{386D6080-A220-4956-983D-40CD9EC80266}" destId="{BAD47653-AFE6-4554-A456-E15DFC4E7AC9}" srcOrd="3" destOrd="0" presId="urn:microsoft.com/office/officeart/2005/8/layout/hChevron3"/>
    <dgm:cxn modelId="{95E9992B-E72F-4497-BA6D-2696C361088D}" type="presParOf" srcId="{386D6080-A220-4956-983D-40CD9EC80266}" destId="{AFA3FBAE-B54B-4F94-8F7E-C2CEADDA0094}" srcOrd="4" destOrd="0" presId="urn:microsoft.com/office/officeart/2005/8/layout/hChevron3"/>
    <dgm:cxn modelId="{3D1818F1-1721-4DDA-B548-7CF14800F55C}" type="presParOf" srcId="{386D6080-A220-4956-983D-40CD9EC80266}" destId="{A944AC06-9EF2-4166-BD32-734F895443FF}" srcOrd="5" destOrd="0" presId="urn:microsoft.com/office/officeart/2005/8/layout/hChevron3"/>
    <dgm:cxn modelId="{A232381E-5158-4FBC-8EE9-923CEDC87629}" type="presParOf" srcId="{386D6080-A220-4956-983D-40CD9EC80266}" destId="{EDB36EA8-3A8A-4065-B6CA-F67CCE201B69}" srcOrd="6" destOrd="0" presId="urn:microsoft.com/office/officeart/2005/8/layout/hChevron3"/>
  </dgm:cxnLst>
  <dgm:bg/>
  <dgm:whole/>
</dgm:dataModel>
</file>

<file path=ppt/diagrams/data5.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2"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8B36D1DA-0546-4C57-A468-E60517F78A67}" type="presOf" srcId="{C9ACA9AF-7063-4E00-AE5B-F03025E3E945}" destId="{1D7F2D49-4690-4E25-B71A-746634EC398F}" srcOrd="0" destOrd="0" presId="urn:microsoft.com/office/officeart/2005/8/layout/hChevron3"/>
    <dgm:cxn modelId="{4F173049-FA9E-47A8-A826-0EA2311D01B3}" type="presOf" srcId="{B16926A6-B101-451B-9507-4316B54A0D0F}" destId="{AFA3FBAE-B54B-4F94-8F7E-C2CEADDA0094}" srcOrd="0" destOrd="0" presId="urn:microsoft.com/office/officeart/2005/8/layout/hChevron3"/>
    <dgm:cxn modelId="{9FF16B1F-5013-4EE0-AFDC-7634CCFAF752}" type="presOf" srcId="{233FDB76-0797-47E0-A37B-E7FD38453A96}" destId="{EDB36EA8-3A8A-4065-B6CA-F67CCE201B69}"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934F8697-783B-465B-8850-247349136EB3}" type="presOf" srcId="{F4A9EBB9-2A3E-4B51-8269-D4C6A557D5D6}" destId="{C21035C3-BCA9-40FE-AD6C-BB4EAE3E6674}" srcOrd="0" destOrd="0" presId="urn:microsoft.com/office/officeart/2005/8/layout/hChevron3"/>
    <dgm:cxn modelId="{D40165EA-FD38-46C7-AC5D-8D0B02BAAEA4}" type="presOf" srcId="{4F31D627-DAE1-436F-9CAA-9AAF0C8F2085}" destId="{386D6080-A220-4956-983D-40CD9EC80266}"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77CB6653-1469-4F77-898D-044E2C9F65AF}" type="presParOf" srcId="{386D6080-A220-4956-983D-40CD9EC80266}" destId="{C21035C3-BCA9-40FE-AD6C-BB4EAE3E6674}" srcOrd="0" destOrd="0" presId="urn:microsoft.com/office/officeart/2005/8/layout/hChevron3"/>
    <dgm:cxn modelId="{51754AAA-7E2F-47A0-96AC-7F995B4AEEE6}" type="presParOf" srcId="{386D6080-A220-4956-983D-40CD9EC80266}" destId="{387BB79C-0D2C-45DC-82D8-C30F27FCC45A}" srcOrd="1" destOrd="0" presId="urn:microsoft.com/office/officeart/2005/8/layout/hChevron3"/>
    <dgm:cxn modelId="{984BAD2E-635B-40D0-A7EA-134A79901252}" type="presParOf" srcId="{386D6080-A220-4956-983D-40CD9EC80266}" destId="{1D7F2D49-4690-4E25-B71A-746634EC398F}" srcOrd="2" destOrd="0" presId="urn:microsoft.com/office/officeart/2005/8/layout/hChevron3"/>
    <dgm:cxn modelId="{B21D0725-A4C2-48FD-8C02-33CE79F612F2}" type="presParOf" srcId="{386D6080-A220-4956-983D-40CD9EC80266}" destId="{BAD47653-AFE6-4554-A456-E15DFC4E7AC9}" srcOrd="3" destOrd="0" presId="urn:microsoft.com/office/officeart/2005/8/layout/hChevron3"/>
    <dgm:cxn modelId="{A58D01F8-5590-4A55-BE31-133DBC065A80}" type="presParOf" srcId="{386D6080-A220-4956-983D-40CD9EC80266}" destId="{AFA3FBAE-B54B-4F94-8F7E-C2CEADDA0094}" srcOrd="4" destOrd="0" presId="urn:microsoft.com/office/officeart/2005/8/layout/hChevron3"/>
    <dgm:cxn modelId="{63B395F4-FF1E-405E-916A-0A5A9FD98C9D}" type="presParOf" srcId="{386D6080-A220-4956-983D-40CD9EC80266}" destId="{A944AC06-9EF2-4166-BD32-734F895443FF}" srcOrd="5" destOrd="0" presId="urn:microsoft.com/office/officeart/2005/8/layout/hChevron3"/>
    <dgm:cxn modelId="{47174F40-A0E9-462A-A085-BA3B1357BBDE}" type="presParOf" srcId="{386D6080-A220-4956-983D-40CD9EC80266}" destId="{EDB36EA8-3A8A-4065-B6CA-F67CCE201B69}" srcOrd="6" destOrd="0" presId="urn:microsoft.com/office/officeart/2005/8/layout/hChevron3"/>
  </dgm:cxnLst>
  <dgm:bg/>
  <dgm:whole/>
</dgm:dataModel>
</file>

<file path=ppt/diagrams/data6.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16DCAF4E-E1B7-46C9-A81B-726DD9CDBC56}" type="presOf" srcId="{4F31D627-DAE1-436F-9CAA-9AAF0C8F2085}" destId="{386D6080-A220-4956-983D-40CD9EC80266}" srcOrd="0" destOrd="0" presId="urn:microsoft.com/office/officeart/2005/8/layout/hChevron3"/>
    <dgm:cxn modelId="{7ECF5956-8AE3-43E1-B716-F418FBAEC9ED}" type="presOf" srcId="{C9ACA9AF-7063-4E00-AE5B-F03025E3E945}" destId="{1D7F2D49-4690-4E25-B71A-746634EC398F}" srcOrd="0" destOrd="0" presId="urn:microsoft.com/office/officeart/2005/8/layout/hChevron3"/>
    <dgm:cxn modelId="{1AEBD054-6B1E-4D30-9D8C-FEF6E7883850}" type="presOf" srcId="{233FDB76-0797-47E0-A37B-E7FD38453A96}" destId="{EDB36EA8-3A8A-4065-B6CA-F67CCE201B69}"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83C20C34-6B8E-4998-8539-2552958A2F3B}" type="presOf" srcId="{F4A9EBB9-2A3E-4B51-8269-D4C6A557D5D6}" destId="{C21035C3-BCA9-40FE-AD6C-BB4EAE3E6674}" srcOrd="0" destOrd="0" presId="urn:microsoft.com/office/officeart/2005/8/layout/hChevron3"/>
    <dgm:cxn modelId="{932D17DC-1BD3-4C1D-B7BC-809F94276C67}"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5B33BDF7-BDFE-4FA7-90B3-9276E85F74CA}" type="presParOf" srcId="{386D6080-A220-4956-983D-40CD9EC80266}" destId="{C21035C3-BCA9-40FE-AD6C-BB4EAE3E6674}" srcOrd="0" destOrd="0" presId="urn:microsoft.com/office/officeart/2005/8/layout/hChevron3"/>
    <dgm:cxn modelId="{70595166-6602-4FD3-9EE9-B30EBA0D554B}" type="presParOf" srcId="{386D6080-A220-4956-983D-40CD9EC80266}" destId="{387BB79C-0D2C-45DC-82D8-C30F27FCC45A}" srcOrd="1" destOrd="0" presId="urn:microsoft.com/office/officeart/2005/8/layout/hChevron3"/>
    <dgm:cxn modelId="{A4A8714D-2E1B-437A-BCCF-390FB5ACF76E}" type="presParOf" srcId="{386D6080-A220-4956-983D-40CD9EC80266}" destId="{1D7F2D49-4690-4E25-B71A-746634EC398F}" srcOrd="2" destOrd="0" presId="urn:microsoft.com/office/officeart/2005/8/layout/hChevron3"/>
    <dgm:cxn modelId="{ABF7B871-A15D-40B7-A6DF-4454A134F1E2}" type="presParOf" srcId="{386D6080-A220-4956-983D-40CD9EC80266}" destId="{BAD47653-AFE6-4554-A456-E15DFC4E7AC9}" srcOrd="3" destOrd="0" presId="urn:microsoft.com/office/officeart/2005/8/layout/hChevron3"/>
    <dgm:cxn modelId="{85292561-3A59-4B71-8B66-13A6BEE3E26F}" type="presParOf" srcId="{386D6080-A220-4956-983D-40CD9EC80266}" destId="{AFA3FBAE-B54B-4F94-8F7E-C2CEADDA0094}" srcOrd="4" destOrd="0" presId="urn:microsoft.com/office/officeart/2005/8/layout/hChevron3"/>
    <dgm:cxn modelId="{D112C6A1-9D3A-4D2E-853E-A8F87FC93858}" type="presParOf" srcId="{386D6080-A220-4956-983D-40CD9EC80266}" destId="{A944AC06-9EF2-4166-BD32-734F895443FF}" srcOrd="5" destOrd="0" presId="urn:microsoft.com/office/officeart/2005/8/layout/hChevron3"/>
    <dgm:cxn modelId="{D9836461-50F3-4A2C-B447-77EC918313F0}" type="presParOf" srcId="{386D6080-A220-4956-983D-40CD9EC80266}" destId="{EDB36EA8-3A8A-4065-B6CA-F67CCE201B69}" srcOrd="6" destOrd="0" presId="urn:microsoft.com/office/officeart/2005/8/layout/hChevron3"/>
  </dgm:cxnLst>
  <dgm:bg/>
  <dgm:whole/>
</dgm:dataModel>
</file>

<file path=ppt/diagrams/data7.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3"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32A82203-8ACC-4FE0-BC88-EFEC4E701112}" type="presOf" srcId="{F4A9EBB9-2A3E-4B51-8269-D4C6A557D5D6}" destId="{C21035C3-BCA9-40FE-AD6C-BB4EAE3E6674}" srcOrd="0" destOrd="0" presId="urn:microsoft.com/office/officeart/2005/8/layout/hChevron3"/>
    <dgm:cxn modelId="{24A3C815-DA52-4661-B89A-B4FF1FE502EF}" type="presOf" srcId="{C9ACA9AF-7063-4E00-AE5B-F03025E3E945}" destId="{1D7F2D49-4690-4E25-B71A-746634EC398F}" srcOrd="0" destOrd="0" presId="urn:microsoft.com/office/officeart/2005/8/layout/hChevron3"/>
    <dgm:cxn modelId="{2EB5869B-734D-4DC3-8C9A-9BF29D7DAA53}" srcId="{4F31D627-DAE1-436F-9CAA-9AAF0C8F2085}" destId="{C9ACA9AF-7063-4E00-AE5B-F03025E3E945}" srcOrd="1" destOrd="0" parTransId="{7CBBEB72-85AA-4E12-8754-064399FAB18B}" sibTransId="{446C989C-1D87-424F-9F75-AA32273D8BCD}"/>
    <dgm:cxn modelId="{C26BE540-3AB6-478C-B5A8-7916621BEED1}" type="presOf" srcId="{4F31D627-DAE1-436F-9CAA-9AAF0C8F2085}" destId="{386D6080-A220-4956-983D-40CD9EC80266}"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D489B4F0-6812-45E9-9828-5FCA424131A9}" type="presOf" srcId="{233FDB76-0797-47E0-A37B-E7FD38453A96}" destId="{EDB36EA8-3A8A-4065-B6CA-F67CCE201B69}" srcOrd="0" destOrd="0" presId="urn:microsoft.com/office/officeart/2005/8/layout/hChevron3"/>
    <dgm:cxn modelId="{DB2CE7C1-741C-4F67-99B7-E521E9E2C281}" type="presOf" srcId="{B16926A6-B101-451B-9507-4316B54A0D0F}" destId="{AFA3FBAE-B54B-4F94-8F7E-C2CEADDA0094}"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631D4E0D-E1F1-4BBA-A6F0-FC51B1CD1682}" type="presParOf" srcId="{386D6080-A220-4956-983D-40CD9EC80266}" destId="{C21035C3-BCA9-40FE-AD6C-BB4EAE3E6674}" srcOrd="0" destOrd="0" presId="urn:microsoft.com/office/officeart/2005/8/layout/hChevron3"/>
    <dgm:cxn modelId="{4885B71E-05AB-48BB-9C7E-4AB2BAC853A1}" type="presParOf" srcId="{386D6080-A220-4956-983D-40CD9EC80266}" destId="{387BB79C-0D2C-45DC-82D8-C30F27FCC45A}" srcOrd="1" destOrd="0" presId="urn:microsoft.com/office/officeart/2005/8/layout/hChevron3"/>
    <dgm:cxn modelId="{F6B17BD1-BD45-4688-8B3E-1DD1A612B3F6}" type="presParOf" srcId="{386D6080-A220-4956-983D-40CD9EC80266}" destId="{1D7F2D49-4690-4E25-B71A-746634EC398F}" srcOrd="2" destOrd="0" presId="urn:microsoft.com/office/officeart/2005/8/layout/hChevron3"/>
    <dgm:cxn modelId="{C2E2B7DC-BCED-4437-975E-63BDDF2690F2}" type="presParOf" srcId="{386D6080-A220-4956-983D-40CD9EC80266}" destId="{BAD47653-AFE6-4554-A456-E15DFC4E7AC9}" srcOrd="3" destOrd="0" presId="urn:microsoft.com/office/officeart/2005/8/layout/hChevron3"/>
    <dgm:cxn modelId="{CD6FAFEA-9EA2-4179-A5DC-0AE97C907E21}" type="presParOf" srcId="{386D6080-A220-4956-983D-40CD9EC80266}" destId="{AFA3FBAE-B54B-4F94-8F7E-C2CEADDA0094}" srcOrd="4" destOrd="0" presId="urn:microsoft.com/office/officeart/2005/8/layout/hChevron3"/>
    <dgm:cxn modelId="{4C384FC8-2492-49F3-BAF9-0C8F31E6113A}" type="presParOf" srcId="{386D6080-A220-4956-983D-40CD9EC80266}" destId="{A944AC06-9EF2-4166-BD32-734F895443FF}" srcOrd="5" destOrd="0" presId="urn:microsoft.com/office/officeart/2005/8/layout/hChevron3"/>
    <dgm:cxn modelId="{F48EDD40-45CA-4EA0-BB52-131DC7137BD6}" type="presParOf" srcId="{386D6080-A220-4956-983D-40CD9EC80266}" destId="{EDB36EA8-3A8A-4065-B6CA-F67CCE201B69}" srcOrd="6" destOrd="0" presId="urn:microsoft.com/office/officeart/2005/8/layout/hChevron3"/>
  </dgm:cxnLst>
  <dgm:bg/>
  <dgm:whole/>
</dgm:dataModel>
</file>

<file path=ppt/diagrams/data8.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3d2" qsCatId="3D" csTypeId="urn:microsoft.com/office/officeart/2005/8/colors/colorful1" csCatId="colorful" phldr="1"/>
      <dgm:spPr/>
    </dgm:pt>
    <dgm:pt modelId="{F4A9EBB9-2A3E-4B51-8269-D4C6A557D5D6}">
      <dgm:prSet phldrT="[Text]" custT="1"/>
      <dgm:spPr/>
      <dgm:t>
        <a:bodyPr/>
        <a:lstStyle/>
        <a:p>
          <a:r>
            <a:rPr lang="en-US" sz="1200" b="0" dirty="0" err="1" smtClean="0">
              <a:effectLst>
                <a:outerShdw blurRad="38100" dist="38100" dir="2700000" algn="tl">
                  <a:srgbClr val="000000">
                    <a:alpha val="43137"/>
                  </a:srgbClr>
                </a:outerShdw>
              </a:effectLst>
            </a:rPr>
            <a:t>Leren</a:t>
          </a:r>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rgbClr val="FFC000"/>
        </a:solidFill>
      </dgm:spPr>
      <dgm:t>
        <a:bodyPr/>
        <a:lstStyle/>
        <a:p>
          <a:r>
            <a:rPr lang="en-US" sz="1200" b="0" dirty="0" err="1" smtClean="0">
              <a:effectLst>
                <a:outerShdw blurRad="38100" dist="38100" dir="2700000" algn="tl">
                  <a:srgbClr val="000000">
                    <a:alpha val="43137"/>
                  </a:srgbClr>
                </a:outerShdw>
              </a:effectLst>
            </a:rPr>
            <a:t>Verkopen</a:t>
          </a:r>
          <a:endParaRPr lang="en-US" sz="1200" b="0"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5">
            <a:lumMod val="50000"/>
          </a:schemeClr>
        </a:solidFill>
      </dgm:spPr>
      <dgm:t>
        <a:bodyPr/>
        <a:lstStyle/>
        <a:p>
          <a:r>
            <a:rPr lang="en-US" sz="1200" b="0" dirty="0" err="1" smtClean="0">
              <a:effectLst>
                <a:outerShdw blurRad="38100" dist="38100" dir="2700000" algn="tl">
                  <a:srgbClr val="000000">
                    <a:alpha val="43137"/>
                  </a:srgbClr>
                </a:outerShdw>
              </a:effectLst>
            </a:rPr>
            <a:t>Uitrollen</a:t>
          </a:r>
          <a:endParaRPr lang="en-US" sz="1200" b="0"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bg1">
            <a:lumMod val="40000"/>
            <a:lumOff val="60000"/>
          </a:schemeClr>
        </a:solidFill>
      </dgm:spPr>
      <dgm:t>
        <a:bodyPr/>
        <a:lstStyle/>
        <a:p>
          <a:r>
            <a:rPr lang="en-US" sz="1200" b="0" dirty="0" err="1" smtClean="0">
              <a:effectLst>
                <a:outerShdw blurRad="38100" dist="38100" dir="2700000" algn="tl">
                  <a:srgbClr val="000000">
                    <a:alpha val="43137"/>
                  </a:srgbClr>
                </a:outerShdw>
              </a:effectLst>
            </a:rPr>
            <a:t>Kwalificeren</a:t>
          </a:r>
          <a:endParaRPr lang="en-US" sz="1200" b="0"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nl-NL"/>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nl-NL"/>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0175A6C1-1D4D-458E-93F6-9FBFFAB3EEEA}" type="presOf" srcId="{F4A9EBB9-2A3E-4B51-8269-D4C6A557D5D6}" destId="{C21035C3-BCA9-40FE-AD6C-BB4EAE3E6674}" srcOrd="0" destOrd="0" presId="urn:microsoft.com/office/officeart/2005/8/layout/hChevron3"/>
    <dgm:cxn modelId="{2EB5869B-734D-4DC3-8C9A-9BF29D7DAA53}" srcId="{4F31D627-DAE1-436F-9CAA-9AAF0C8F2085}" destId="{C9ACA9AF-7063-4E00-AE5B-F03025E3E945}" srcOrd="1" destOrd="0" parTransId="{7CBBEB72-85AA-4E12-8754-064399FAB18B}" sibTransId="{446C989C-1D87-424F-9F75-AA32273D8BCD}"/>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B2312A12-3B69-4EF4-8E00-4D18397E574D}" type="presOf" srcId="{B16926A6-B101-451B-9507-4316B54A0D0F}" destId="{AFA3FBAE-B54B-4F94-8F7E-C2CEADDA0094}" srcOrd="0" destOrd="0" presId="urn:microsoft.com/office/officeart/2005/8/layout/hChevron3"/>
    <dgm:cxn modelId="{D13249A3-8210-4BCD-ACFB-65071C5353A3}" type="presOf" srcId="{233FDB76-0797-47E0-A37B-E7FD38453A96}" destId="{EDB36EA8-3A8A-4065-B6CA-F67CCE201B69}"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5B8E04B9-DE6D-4D8A-B6E6-5D9347149DB6}" type="presOf" srcId="{C9ACA9AF-7063-4E00-AE5B-F03025E3E945}" destId="{1D7F2D49-4690-4E25-B71A-746634EC398F}" srcOrd="0" destOrd="0" presId="urn:microsoft.com/office/officeart/2005/8/layout/hChevron3"/>
    <dgm:cxn modelId="{6611A5B9-6A78-4BF4-A6E8-7E263DD69B69}" type="presOf" srcId="{4F31D627-DAE1-436F-9CAA-9AAF0C8F2085}" destId="{386D6080-A220-4956-983D-40CD9EC80266}" srcOrd="0" destOrd="0" presId="urn:microsoft.com/office/officeart/2005/8/layout/hChevron3"/>
    <dgm:cxn modelId="{91CD8FBE-3830-4EB3-8CB4-4E02FD873D4B}" type="presParOf" srcId="{386D6080-A220-4956-983D-40CD9EC80266}" destId="{C21035C3-BCA9-40FE-AD6C-BB4EAE3E6674}" srcOrd="0" destOrd="0" presId="urn:microsoft.com/office/officeart/2005/8/layout/hChevron3"/>
    <dgm:cxn modelId="{47F67B9E-42BC-4043-80D4-BC1F7929FC6D}" type="presParOf" srcId="{386D6080-A220-4956-983D-40CD9EC80266}" destId="{387BB79C-0D2C-45DC-82D8-C30F27FCC45A}" srcOrd="1" destOrd="0" presId="urn:microsoft.com/office/officeart/2005/8/layout/hChevron3"/>
    <dgm:cxn modelId="{394560E7-274D-4C5F-B234-F88F9AA3D80C}" type="presParOf" srcId="{386D6080-A220-4956-983D-40CD9EC80266}" destId="{1D7F2D49-4690-4E25-B71A-746634EC398F}" srcOrd="2" destOrd="0" presId="urn:microsoft.com/office/officeart/2005/8/layout/hChevron3"/>
    <dgm:cxn modelId="{D1AB0605-26FA-4440-B1D5-4FC7C372D925}" type="presParOf" srcId="{386D6080-A220-4956-983D-40CD9EC80266}" destId="{BAD47653-AFE6-4554-A456-E15DFC4E7AC9}" srcOrd="3" destOrd="0" presId="urn:microsoft.com/office/officeart/2005/8/layout/hChevron3"/>
    <dgm:cxn modelId="{FF5FEF1C-D530-4F68-985C-C9D953A1D3BC}" type="presParOf" srcId="{386D6080-A220-4956-983D-40CD9EC80266}" destId="{AFA3FBAE-B54B-4F94-8F7E-C2CEADDA0094}" srcOrd="4" destOrd="0" presId="urn:microsoft.com/office/officeart/2005/8/layout/hChevron3"/>
    <dgm:cxn modelId="{2D9D5EAB-4FDE-4E8A-ACA4-E1061D01547A}" type="presParOf" srcId="{386D6080-A220-4956-983D-40CD9EC80266}" destId="{A944AC06-9EF2-4166-BD32-734F895443FF}" srcOrd="5" destOrd="0" presId="urn:microsoft.com/office/officeart/2005/8/layout/hChevron3"/>
    <dgm:cxn modelId="{AA251617-BFD3-4896-AF43-9E78337E6EDD}" type="presParOf" srcId="{386D6080-A220-4956-983D-40CD9EC80266}" destId="{EDB36EA8-3A8A-4065-B6CA-F67CCE201B69}" srcOrd="6" destOrd="0" presId="urn:microsoft.com/office/officeart/2005/8/layout/hChevron3"/>
  </dgm:cxnLst>
  <dgm:bg/>
  <dgm:whole/>
</dgm:dataModel>
</file>

<file path=ppt/diagrams/data9.xml><?xml version="1.0" encoding="utf-8"?>
<dgm:dataModel xmlns:dgm="http://schemas.openxmlformats.org/drawingml/2006/diagram" xmlns:a="http://schemas.openxmlformats.org/drawingml/2006/main">
  <dgm:ptLst>
    <dgm:pt modelId="{4F31D627-DAE1-436F-9CAA-9AAF0C8F2085}" type="doc">
      <dgm:prSet loTypeId="urn:microsoft.com/office/officeart/2005/8/layout/hChevron3" loCatId="process" qsTypeId="urn:microsoft.com/office/officeart/2005/8/quickstyle/simple1#4" qsCatId="simple" csTypeId="urn:microsoft.com/office/officeart/2005/8/colors/accent3_2" csCatId="accent3" phldr="1"/>
      <dgm:spPr/>
    </dgm:pt>
    <dgm:pt modelId="{F4A9EBB9-2A3E-4B51-8269-D4C6A557D5D6}">
      <dgm:prSet phldrT="[Text]" custT="1"/>
      <dgm:spPr>
        <a:solidFill>
          <a:schemeClr val="accent3">
            <a:hueOff val="0"/>
            <a:satOff val="0"/>
            <a:lumOff val="0"/>
            <a:alpha val="0"/>
          </a:schemeClr>
        </a:solidFill>
        <a:ln>
          <a:noFill/>
        </a:ln>
      </dgm:spPr>
      <dgm:t>
        <a:bodyPr/>
        <a:lstStyle/>
        <a:p>
          <a:endParaRPr lang="en-US" sz="1200" b="0" dirty="0">
            <a:effectLst>
              <a:outerShdw blurRad="38100" dist="38100" dir="2700000" algn="tl">
                <a:srgbClr val="000000">
                  <a:alpha val="43137"/>
                </a:srgbClr>
              </a:outerShdw>
            </a:effectLst>
          </a:endParaRPr>
        </a:p>
      </dgm:t>
    </dgm:pt>
    <dgm:pt modelId="{F900799F-5476-4C18-9C5D-B3F27C69723C}" type="par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C1B0F57C-D2A0-4B1E-973A-E7D05FAF9333}" type="sibTrans" cxnId="{B06757D1-E910-4FD2-B74D-7DFFDF52135C}">
      <dgm:prSet/>
      <dgm:spPr/>
      <dgm:t>
        <a:bodyPr/>
        <a:lstStyle/>
        <a:p>
          <a:endParaRPr lang="en-US" sz="1800" b="0">
            <a:effectLst>
              <a:outerShdw blurRad="38100" dist="38100" dir="2700000" algn="tl">
                <a:srgbClr val="000000">
                  <a:alpha val="43137"/>
                </a:srgbClr>
              </a:outerShdw>
            </a:effectLst>
          </a:endParaRPr>
        </a:p>
      </dgm:t>
    </dgm:pt>
    <dgm:pt modelId="{B16926A6-B101-451B-9507-4316B54A0D0F}">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9B36C3F3-1F71-4174-94B0-85A018757A82}" type="par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6D41BB99-EDCB-4E03-AF51-81FCDC6B203F}" type="sibTrans" cxnId="{85666DDE-69B4-4A1C-8E9C-5E6B00503852}">
      <dgm:prSet/>
      <dgm:spPr/>
      <dgm:t>
        <a:bodyPr/>
        <a:lstStyle/>
        <a:p>
          <a:endParaRPr lang="en-US" sz="1800" b="0">
            <a:effectLst>
              <a:outerShdw blurRad="38100" dist="38100" dir="2700000" algn="tl">
                <a:srgbClr val="000000">
                  <a:alpha val="43137"/>
                </a:srgbClr>
              </a:outerShdw>
            </a:effectLst>
          </a:endParaRPr>
        </a:p>
      </dgm:t>
    </dgm:pt>
    <dgm:pt modelId="{233FDB76-0797-47E0-A37B-E7FD38453A96}">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1FBDB5A6-42D5-4407-B678-597DCCA8EF8C}" type="par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F12F5FD9-BD3A-4537-A418-3D4385BF1B51}" type="sibTrans" cxnId="{0A9FE5F2-04A3-4561-9A8B-4BB9852A3F5E}">
      <dgm:prSet/>
      <dgm:spPr/>
      <dgm:t>
        <a:bodyPr/>
        <a:lstStyle/>
        <a:p>
          <a:endParaRPr lang="en-US" sz="1800" b="0">
            <a:effectLst>
              <a:outerShdw blurRad="38100" dist="38100" dir="2700000" algn="tl">
                <a:srgbClr val="000000">
                  <a:alpha val="43137"/>
                </a:srgbClr>
              </a:outerShdw>
            </a:effectLst>
          </a:endParaRPr>
        </a:p>
      </dgm:t>
    </dgm:pt>
    <dgm:pt modelId="{C9ACA9AF-7063-4E00-AE5B-F03025E3E945}">
      <dgm:prSet phldrT="[Text]" custT="1"/>
      <dgm:spPr>
        <a:solidFill>
          <a:schemeClr val="accent3">
            <a:hueOff val="0"/>
            <a:satOff val="0"/>
            <a:lumOff val="0"/>
            <a:alpha val="70000"/>
          </a:schemeClr>
        </a:solidFill>
        <a:ln>
          <a:noFill/>
        </a:ln>
      </dgm:spPr>
      <dgm:t>
        <a:bodyPr/>
        <a:lstStyle/>
        <a:p>
          <a:r>
            <a:rPr lang="en-US" sz="1200" b="1" dirty="0" smtClean="0">
              <a:effectLst>
                <a:outerShdw blurRad="38100" dist="38100" dir="2700000" algn="tl">
                  <a:srgbClr val="000000">
                    <a:alpha val="43137"/>
                  </a:srgbClr>
                </a:outerShdw>
              </a:effectLst>
            </a:rPr>
            <a:t> </a:t>
          </a:r>
          <a:endParaRPr lang="en-US" sz="1200" b="1" dirty="0">
            <a:effectLst>
              <a:outerShdw blurRad="38100" dist="38100" dir="2700000" algn="tl">
                <a:srgbClr val="000000">
                  <a:alpha val="43137"/>
                </a:srgbClr>
              </a:outerShdw>
            </a:effectLst>
          </a:endParaRPr>
        </a:p>
      </dgm:t>
    </dgm:pt>
    <dgm:pt modelId="{7CBBEB72-85AA-4E12-8754-064399FAB18B}" type="par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446C989C-1D87-424F-9F75-AA32273D8BCD}" type="sibTrans" cxnId="{2EB5869B-734D-4DC3-8C9A-9BF29D7DAA53}">
      <dgm:prSet/>
      <dgm:spPr/>
      <dgm:t>
        <a:bodyPr/>
        <a:lstStyle/>
        <a:p>
          <a:endParaRPr lang="en-US" sz="1800" b="0">
            <a:effectLst>
              <a:outerShdw blurRad="38100" dist="38100" dir="2700000" algn="tl">
                <a:srgbClr val="000000">
                  <a:alpha val="43137"/>
                </a:srgbClr>
              </a:outerShdw>
            </a:effectLst>
          </a:endParaRPr>
        </a:p>
      </dgm:t>
    </dgm:pt>
    <dgm:pt modelId="{386D6080-A220-4956-983D-40CD9EC80266}" type="pres">
      <dgm:prSet presAssocID="{4F31D627-DAE1-436F-9CAA-9AAF0C8F2085}" presName="Name0" presStyleCnt="0">
        <dgm:presLayoutVars>
          <dgm:dir/>
          <dgm:resizeHandles val="exact"/>
        </dgm:presLayoutVars>
      </dgm:prSet>
      <dgm:spPr/>
    </dgm:pt>
    <dgm:pt modelId="{C21035C3-BCA9-40FE-AD6C-BB4EAE3E6674}" type="pres">
      <dgm:prSet presAssocID="{F4A9EBB9-2A3E-4B51-8269-D4C6A557D5D6}" presName="parTxOnly" presStyleLbl="node1" presStyleIdx="0" presStyleCnt="4">
        <dgm:presLayoutVars>
          <dgm:bulletEnabled val="1"/>
        </dgm:presLayoutVars>
      </dgm:prSet>
      <dgm:spPr/>
      <dgm:t>
        <a:bodyPr/>
        <a:lstStyle/>
        <a:p>
          <a:endParaRPr lang="en-US"/>
        </a:p>
      </dgm:t>
    </dgm:pt>
    <dgm:pt modelId="{387BB79C-0D2C-45DC-82D8-C30F27FCC45A}" type="pres">
      <dgm:prSet presAssocID="{C1B0F57C-D2A0-4B1E-973A-E7D05FAF9333}" presName="parSpace" presStyleCnt="0"/>
      <dgm:spPr/>
    </dgm:pt>
    <dgm:pt modelId="{1D7F2D49-4690-4E25-B71A-746634EC398F}" type="pres">
      <dgm:prSet presAssocID="{C9ACA9AF-7063-4E00-AE5B-F03025E3E945}" presName="parTxOnly" presStyleLbl="node1" presStyleIdx="1" presStyleCnt="4">
        <dgm:presLayoutVars>
          <dgm:bulletEnabled val="1"/>
        </dgm:presLayoutVars>
      </dgm:prSet>
      <dgm:spPr/>
      <dgm:t>
        <a:bodyPr/>
        <a:lstStyle/>
        <a:p>
          <a:endParaRPr lang="en-US"/>
        </a:p>
      </dgm:t>
    </dgm:pt>
    <dgm:pt modelId="{BAD47653-AFE6-4554-A456-E15DFC4E7AC9}" type="pres">
      <dgm:prSet presAssocID="{446C989C-1D87-424F-9F75-AA32273D8BCD}" presName="parSpace" presStyleCnt="0"/>
      <dgm:spPr/>
    </dgm:pt>
    <dgm:pt modelId="{AFA3FBAE-B54B-4F94-8F7E-C2CEADDA0094}" type="pres">
      <dgm:prSet presAssocID="{B16926A6-B101-451B-9507-4316B54A0D0F}" presName="parTxOnly" presStyleLbl="node1" presStyleIdx="2" presStyleCnt="4">
        <dgm:presLayoutVars>
          <dgm:bulletEnabled val="1"/>
        </dgm:presLayoutVars>
      </dgm:prSet>
      <dgm:spPr/>
      <dgm:t>
        <a:bodyPr/>
        <a:lstStyle/>
        <a:p>
          <a:endParaRPr lang="nl-NL"/>
        </a:p>
      </dgm:t>
    </dgm:pt>
    <dgm:pt modelId="{A944AC06-9EF2-4166-BD32-734F895443FF}" type="pres">
      <dgm:prSet presAssocID="{6D41BB99-EDCB-4E03-AF51-81FCDC6B203F}" presName="parSpace" presStyleCnt="0"/>
      <dgm:spPr/>
    </dgm:pt>
    <dgm:pt modelId="{EDB36EA8-3A8A-4065-B6CA-F67CCE201B69}" type="pres">
      <dgm:prSet presAssocID="{233FDB76-0797-47E0-A37B-E7FD38453A96}" presName="parTxOnly" presStyleLbl="node1" presStyleIdx="3" presStyleCnt="4">
        <dgm:presLayoutVars>
          <dgm:bulletEnabled val="1"/>
        </dgm:presLayoutVars>
      </dgm:prSet>
      <dgm:spPr/>
      <dgm:t>
        <a:bodyPr/>
        <a:lstStyle/>
        <a:p>
          <a:endParaRPr lang="nl-NL"/>
        </a:p>
      </dgm:t>
    </dgm:pt>
  </dgm:ptLst>
  <dgm:cxnLst>
    <dgm:cxn modelId="{2EB5869B-734D-4DC3-8C9A-9BF29D7DAA53}" srcId="{4F31D627-DAE1-436F-9CAA-9AAF0C8F2085}" destId="{C9ACA9AF-7063-4E00-AE5B-F03025E3E945}" srcOrd="1" destOrd="0" parTransId="{7CBBEB72-85AA-4E12-8754-064399FAB18B}" sibTransId="{446C989C-1D87-424F-9F75-AA32273D8BCD}"/>
    <dgm:cxn modelId="{4752916D-5DDB-41FE-95E2-FA2316FC15A0}" type="presOf" srcId="{233FDB76-0797-47E0-A37B-E7FD38453A96}" destId="{EDB36EA8-3A8A-4065-B6CA-F67CCE201B69}" srcOrd="0" destOrd="0" presId="urn:microsoft.com/office/officeart/2005/8/layout/hChevron3"/>
    <dgm:cxn modelId="{DC75D2B5-A36C-4C58-B782-CDD3F29472A5}" type="presOf" srcId="{B16926A6-B101-451B-9507-4316B54A0D0F}" destId="{AFA3FBAE-B54B-4F94-8F7E-C2CEADDA0094}" srcOrd="0" destOrd="0" presId="urn:microsoft.com/office/officeart/2005/8/layout/hChevron3"/>
    <dgm:cxn modelId="{B06757D1-E910-4FD2-B74D-7DFFDF52135C}" srcId="{4F31D627-DAE1-436F-9CAA-9AAF0C8F2085}" destId="{F4A9EBB9-2A3E-4B51-8269-D4C6A557D5D6}" srcOrd="0" destOrd="0" parTransId="{F900799F-5476-4C18-9C5D-B3F27C69723C}" sibTransId="{C1B0F57C-D2A0-4B1E-973A-E7D05FAF9333}"/>
    <dgm:cxn modelId="{0A9FE5F2-04A3-4561-9A8B-4BB9852A3F5E}" srcId="{4F31D627-DAE1-436F-9CAA-9AAF0C8F2085}" destId="{233FDB76-0797-47E0-A37B-E7FD38453A96}" srcOrd="3" destOrd="0" parTransId="{1FBDB5A6-42D5-4407-B678-597DCCA8EF8C}" sibTransId="{F12F5FD9-BD3A-4537-A418-3D4385BF1B51}"/>
    <dgm:cxn modelId="{E23BA2E7-8B66-42C3-A406-BF3D59203F3B}" type="presOf" srcId="{C9ACA9AF-7063-4E00-AE5B-F03025E3E945}" destId="{1D7F2D49-4690-4E25-B71A-746634EC398F}" srcOrd="0" destOrd="0" presId="urn:microsoft.com/office/officeart/2005/8/layout/hChevron3"/>
    <dgm:cxn modelId="{85666DDE-69B4-4A1C-8E9C-5E6B00503852}" srcId="{4F31D627-DAE1-436F-9CAA-9AAF0C8F2085}" destId="{B16926A6-B101-451B-9507-4316B54A0D0F}" srcOrd="2" destOrd="0" parTransId="{9B36C3F3-1F71-4174-94B0-85A018757A82}" sibTransId="{6D41BB99-EDCB-4E03-AF51-81FCDC6B203F}"/>
    <dgm:cxn modelId="{C5A816A2-8A09-42C9-BE88-10578898A168}" type="presOf" srcId="{F4A9EBB9-2A3E-4B51-8269-D4C6A557D5D6}" destId="{C21035C3-BCA9-40FE-AD6C-BB4EAE3E6674}" srcOrd="0" destOrd="0" presId="urn:microsoft.com/office/officeart/2005/8/layout/hChevron3"/>
    <dgm:cxn modelId="{5D5C93F3-0D1C-4DB9-943B-7E788FC40B33}" type="presOf" srcId="{4F31D627-DAE1-436F-9CAA-9AAF0C8F2085}" destId="{386D6080-A220-4956-983D-40CD9EC80266}" srcOrd="0" destOrd="0" presId="urn:microsoft.com/office/officeart/2005/8/layout/hChevron3"/>
    <dgm:cxn modelId="{BD11C02F-3464-44F6-8049-70036B5A8BF3}" type="presParOf" srcId="{386D6080-A220-4956-983D-40CD9EC80266}" destId="{C21035C3-BCA9-40FE-AD6C-BB4EAE3E6674}" srcOrd="0" destOrd="0" presId="urn:microsoft.com/office/officeart/2005/8/layout/hChevron3"/>
    <dgm:cxn modelId="{47BBF523-E88C-416C-A53F-8B43C4BCBE83}" type="presParOf" srcId="{386D6080-A220-4956-983D-40CD9EC80266}" destId="{387BB79C-0D2C-45DC-82D8-C30F27FCC45A}" srcOrd="1" destOrd="0" presId="urn:microsoft.com/office/officeart/2005/8/layout/hChevron3"/>
    <dgm:cxn modelId="{8EFB8DC0-42E7-4674-85F0-64FEAFFF3878}" type="presParOf" srcId="{386D6080-A220-4956-983D-40CD9EC80266}" destId="{1D7F2D49-4690-4E25-B71A-746634EC398F}" srcOrd="2" destOrd="0" presId="urn:microsoft.com/office/officeart/2005/8/layout/hChevron3"/>
    <dgm:cxn modelId="{4F08B509-E45B-45AB-A4BF-85E172948D4A}" type="presParOf" srcId="{386D6080-A220-4956-983D-40CD9EC80266}" destId="{BAD47653-AFE6-4554-A456-E15DFC4E7AC9}" srcOrd="3" destOrd="0" presId="urn:microsoft.com/office/officeart/2005/8/layout/hChevron3"/>
    <dgm:cxn modelId="{0643D4FE-F8A0-48F5-9C78-E118C7E0A4EA}" type="presParOf" srcId="{386D6080-A220-4956-983D-40CD9EC80266}" destId="{AFA3FBAE-B54B-4F94-8F7E-C2CEADDA0094}" srcOrd="4" destOrd="0" presId="urn:microsoft.com/office/officeart/2005/8/layout/hChevron3"/>
    <dgm:cxn modelId="{B94BF8E0-571F-4024-9254-36ACC003ADE8}" type="presParOf" srcId="{386D6080-A220-4956-983D-40CD9EC80266}" destId="{A944AC06-9EF2-4166-BD32-734F895443FF}" srcOrd="5" destOrd="0" presId="urn:microsoft.com/office/officeart/2005/8/layout/hChevron3"/>
    <dgm:cxn modelId="{5DD88611-1B19-4CB1-B9FF-30908416642C}" type="presParOf" srcId="{386D6080-A220-4956-983D-40CD9EC80266}" destId="{EDB36EA8-3A8A-4065-B6CA-F67CCE201B69}" srcOrd="6" destOrd="0" presId="urn:microsoft.com/office/officeart/2005/8/layout/hChevron3"/>
  </dgm:cxnLst>
  <dgm:bg/>
  <dgm:whole/>
</dgm:dataModel>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image" Target="../media/image4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1A4C0DC-8676-40FB-B312-4B6917EC40C3}" type="datetimeFigureOut">
              <a:rPr lang="nl-NL"/>
              <a:pPr>
                <a:defRPr/>
              </a:pPr>
              <a:t>25-3-2008</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nl-NL"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8245AC0-027C-4633-8EDE-6C6B783CEEFD}" type="slidenum">
              <a:rPr lang="nl-NL"/>
              <a:pPr>
                <a:defRPr/>
              </a:pPr>
              <a:t>‹#›</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55375D-7F20-4D64-9ABF-1C8F1D0B05F9}"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45BF22-00B2-4147-8707-96B0498C7953}"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D95A8F-6E72-4260-8D1B-7DF43968276F}"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fontAlgn="auto">
              <a:spcBef>
                <a:spcPts val="0"/>
              </a:spcBef>
              <a:spcAft>
                <a:spcPts val="0"/>
              </a:spcAft>
              <a:defRPr/>
            </a:pPr>
            <a:endParaRPr lang="nl-NL" dirty="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C839E4-A29D-42C5-815E-1735F797E654}" type="slidenum">
              <a:rPr lang="nl-NL"/>
              <a:pPr fontAlgn="base">
                <a:spcBef>
                  <a:spcPct val="0"/>
                </a:spcBef>
                <a:spcAft>
                  <a:spcPct val="0"/>
                </a:spcAft>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45209A-1189-4F18-9CBC-3565D3AE0729}" type="slidenum">
              <a:rPr lang="nl-NL"/>
              <a:pPr fontAlgn="base">
                <a:spcBef>
                  <a:spcPct val="0"/>
                </a:spcBef>
                <a:spcAft>
                  <a:spcPct val="0"/>
                </a:spcAft>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A7F9A4-B5AA-4766-8E39-A6B581F897F1}"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827CE6-5A55-49AC-B40F-F32DB134D119}" type="slidenum">
              <a:rPr lang="nl-NL"/>
              <a:pPr fontAlgn="base">
                <a:spcBef>
                  <a:spcPct val="0"/>
                </a:spcBef>
                <a:spcAft>
                  <a:spcPct val="0"/>
                </a:spcAft>
              </a:pPr>
              <a:t>15</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1" tIns="45712" rIns="91421" bIns="45712" anchor="b"/>
          <a:lstStyle/>
          <a:p>
            <a:pPr algn="r" defTabSz="909638"/>
            <a:fld id="{093692EC-D787-42D2-A4A0-F01BB99CE368}" type="slidenum">
              <a:rPr lang="en-US" sz="1200">
                <a:latin typeface="Calibri" pitchFamily="34" charset="0"/>
              </a:rPr>
              <a:pPr algn="r" defTabSz="909638"/>
              <a:t>16</a:t>
            </a:fld>
            <a:endParaRPr lang="en-US" sz="1200">
              <a:latin typeface="Calibri" pitchFamily="34" charset="0"/>
            </a:endParaRPr>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68C59453-498B-45E4-86C3-F3216656CD17}" type="slidenum">
              <a:rPr lang="en-US" sz="1200">
                <a:latin typeface="Calibri" pitchFamily="34" charset="0"/>
              </a:rPr>
              <a:pPr algn="r"/>
              <a:t>18</a:t>
            </a:fld>
            <a:endParaRPr lang="en-US" sz="1200">
              <a:latin typeface="Calibri" pitchFamily="34" charset="0"/>
            </a:endParaRPr>
          </a:p>
        </p:txBody>
      </p:sp>
      <p:sp>
        <p:nvSpPr>
          <p:cNvPr id="53250" name="Shape 4"/>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7" tIns="45709" rIns="91417" bIns="45709" anchor="b"/>
          <a:lstStyle/>
          <a:p>
            <a:pPr algn="r" defTabSz="928688"/>
            <a:fld id="{887ACFA7-F78E-4BB5-91B7-F5928A5C25E2}" type="slidenum">
              <a:rPr lang="en-US" sz="1200">
                <a:latin typeface="Times New Roman" pitchFamily="18" charset="0"/>
              </a:rPr>
              <a:pPr algn="r" defTabSz="928688"/>
              <a:t>18</a:t>
            </a:fld>
            <a:endParaRPr lang="en-US" sz="1200">
              <a:latin typeface="Times New Roman" pitchFamily="18" charset="0"/>
            </a:endParaRPr>
          </a:p>
        </p:txBody>
      </p:sp>
      <p:sp>
        <p:nvSpPr>
          <p:cNvPr id="53251" name="Rectangle 444417"/>
          <p:cNvSpPr>
            <a:spLocks noGrp="1" noRot="1" noChangeAspect="1" noChangeArrowheads="1" noTextEdit="1"/>
          </p:cNvSpPr>
          <p:nvPr>
            <p:ph type="sldImg"/>
          </p:nvPr>
        </p:nvSpPr>
        <p:spPr bwMode="auto">
          <a:xfrm>
            <a:off x="1146175" y="685800"/>
            <a:ext cx="4570413" cy="3429000"/>
          </a:xfrm>
          <a:noFill/>
          <a:ln cap="flat" algn="ctr">
            <a:solidFill>
              <a:srgbClr val="000000"/>
            </a:solidFill>
            <a:miter lim="800000"/>
            <a:headEnd type="none" w="med" len="med"/>
            <a:tailEnd type="none" w="med" len="med"/>
          </a:ln>
        </p:spPr>
      </p:sp>
      <p:sp>
        <p:nvSpPr>
          <p:cNvPr id="53252" name="Notes Placeholder 5"/>
          <p:cNvSpPr>
            <a:spLocks noGrp="1"/>
          </p:cNvSpPr>
          <p:nvPr>
            <p:ph type="body" sz="quarter" idx="10"/>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A25617-DB35-4F97-B810-9DBDCBD0A5DE}" type="slidenum">
              <a:rPr lang="nl-NL"/>
              <a:pPr fontAlgn="base">
                <a:spcBef>
                  <a:spcPct val="0"/>
                </a:spcBef>
                <a:spcAft>
                  <a:spcPct val="0"/>
                </a:spcAft>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CDC5EAB6-3406-4B55-9402-049F3A7F8905}" type="slidenum">
              <a:rPr lang="en-US" sz="1200">
                <a:latin typeface="Calibri" pitchFamily="34" charset="0"/>
              </a:rPr>
              <a:pPr algn="r"/>
              <a:t>20</a:t>
            </a:fld>
            <a:endParaRPr lang="en-US" sz="1200">
              <a:latin typeface="Calibri" pitchFamily="34" charset="0"/>
            </a:endParaRPr>
          </a:p>
        </p:txBody>
      </p:sp>
      <p:sp>
        <p:nvSpPr>
          <p:cNvPr id="57346" name="Shape 4"/>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7" tIns="45709" rIns="91417" bIns="45709" anchor="b"/>
          <a:lstStyle/>
          <a:p>
            <a:pPr algn="r" defTabSz="928688"/>
            <a:fld id="{2B65A1BD-71B5-4F8E-98DD-089EC510DE53}" type="slidenum">
              <a:rPr lang="en-US" sz="1200">
                <a:latin typeface="Times New Roman" pitchFamily="18" charset="0"/>
              </a:rPr>
              <a:pPr algn="r" defTabSz="928688"/>
              <a:t>20</a:t>
            </a:fld>
            <a:endParaRPr lang="en-US" sz="1200">
              <a:latin typeface="Times New Roman" pitchFamily="18" charset="0"/>
            </a:endParaRPr>
          </a:p>
        </p:txBody>
      </p:sp>
      <p:sp>
        <p:nvSpPr>
          <p:cNvPr id="57347" name="Rectangle 444417"/>
          <p:cNvSpPr>
            <a:spLocks noGrp="1" noRot="1" noChangeAspect="1" noChangeArrowheads="1" noTextEdit="1"/>
          </p:cNvSpPr>
          <p:nvPr>
            <p:ph type="sldImg"/>
          </p:nvPr>
        </p:nvSpPr>
        <p:spPr bwMode="auto">
          <a:xfrm>
            <a:off x="1146175" y="685800"/>
            <a:ext cx="4570413" cy="3429000"/>
          </a:xfrm>
          <a:noFill/>
          <a:ln cap="flat" algn="ctr">
            <a:solidFill>
              <a:srgbClr val="000000"/>
            </a:solidFill>
            <a:miter lim="800000"/>
            <a:headEnd type="none" w="med" len="med"/>
            <a:tailEnd type="none" w="med" len="med"/>
          </a:ln>
        </p:spPr>
      </p:sp>
      <p:sp>
        <p:nvSpPr>
          <p:cNvPr id="57348" name="Notes Placeholder 5"/>
          <p:cNvSpPr>
            <a:spLocks noGrp="1"/>
          </p:cNvSpPr>
          <p:nvPr>
            <p:ph type="body" sz="quarter" idx="10"/>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EAD9A9EB-D60B-4CAF-B465-501F26EE5E72}" type="slidenum">
              <a:rPr lang="en-US" sz="1200">
                <a:latin typeface="Calibri" pitchFamily="34" charset="0"/>
              </a:rPr>
              <a:pPr algn="r"/>
              <a:t>21</a:t>
            </a:fld>
            <a:endParaRPr lang="en-US" sz="1200">
              <a:latin typeface="Calibri" pitchFamily="34" charset="0"/>
            </a:endParaRPr>
          </a:p>
        </p:txBody>
      </p:sp>
      <p:sp>
        <p:nvSpPr>
          <p:cNvPr id="59394" name="Shape 4"/>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7" tIns="45709" rIns="91417" bIns="45709" anchor="b"/>
          <a:lstStyle/>
          <a:p>
            <a:pPr algn="r" defTabSz="928688"/>
            <a:fld id="{543C0759-1564-44BB-B05C-9814E2681F0C}" type="slidenum">
              <a:rPr lang="en-US" sz="1200">
                <a:latin typeface="Times New Roman" pitchFamily="18" charset="0"/>
              </a:rPr>
              <a:pPr algn="r" defTabSz="928688"/>
              <a:t>21</a:t>
            </a:fld>
            <a:endParaRPr lang="en-US" sz="1200">
              <a:latin typeface="Times New Roman" pitchFamily="18" charset="0"/>
            </a:endParaRPr>
          </a:p>
        </p:txBody>
      </p:sp>
      <p:sp>
        <p:nvSpPr>
          <p:cNvPr id="59395" name="Rectangle 444417"/>
          <p:cNvSpPr>
            <a:spLocks noGrp="1" noRot="1" noChangeAspect="1" noChangeArrowheads="1" noTextEdit="1"/>
          </p:cNvSpPr>
          <p:nvPr>
            <p:ph type="sldImg"/>
          </p:nvPr>
        </p:nvSpPr>
        <p:spPr bwMode="auto">
          <a:xfrm>
            <a:off x="1146175" y="685800"/>
            <a:ext cx="4570413" cy="3429000"/>
          </a:xfrm>
          <a:noFill/>
          <a:ln cap="flat" algn="ctr">
            <a:solidFill>
              <a:srgbClr val="000000"/>
            </a:solidFill>
            <a:miter lim="800000"/>
            <a:headEnd type="none" w="med" len="med"/>
            <a:tailEnd type="none" w="med" len="med"/>
          </a:ln>
        </p:spPr>
      </p:sp>
      <p:sp>
        <p:nvSpPr>
          <p:cNvPr id="59396" name="Rectangle 444418"/>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0A8ED84E-ABDE-4FA6-8328-D55672521727}" type="slidenum">
              <a:rPr lang="en-US" sz="1200">
                <a:latin typeface="Calibri" pitchFamily="34" charset="0"/>
              </a:rPr>
              <a:pPr algn="r"/>
              <a:t>22</a:t>
            </a:fld>
            <a:endParaRPr lang="en-US" sz="1200">
              <a:latin typeface="Calibri" pitchFamily="34" charset="0"/>
            </a:endParaRPr>
          </a:p>
        </p:txBody>
      </p:sp>
      <p:sp>
        <p:nvSpPr>
          <p:cNvPr id="61442" name="Shape 4"/>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7" tIns="45709" rIns="91417" bIns="45709" anchor="b"/>
          <a:lstStyle/>
          <a:p>
            <a:pPr algn="r" defTabSz="928688"/>
            <a:fld id="{DAC50B57-27C5-48BB-BF98-6DFCE786A5E0}" type="slidenum">
              <a:rPr lang="en-US" sz="1200">
                <a:latin typeface="Times New Roman" pitchFamily="18" charset="0"/>
              </a:rPr>
              <a:pPr algn="r" defTabSz="928688"/>
              <a:t>22</a:t>
            </a:fld>
            <a:endParaRPr lang="en-US" sz="1200">
              <a:latin typeface="Times New Roman" pitchFamily="18" charset="0"/>
            </a:endParaRPr>
          </a:p>
        </p:txBody>
      </p:sp>
      <p:sp>
        <p:nvSpPr>
          <p:cNvPr id="61443" name="Rectangle 444417"/>
          <p:cNvSpPr>
            <a:spLocks noGrp="1" noRot="1" noChangeAspect="1" noChangeArrowheads="1" noTextEdit="1"/>
          </p:cNvSpPr>
          <p:nvPr>
            <p:ph type="sldImg"/>
          </p:nvPr>
        </p:nvSpPr>
        <p:spPr bwMode="auto">
          <a:xfrm>
            <a:off x="1146175" y="685800"/>
            <a:ext cx="4570413" cy="3429000"/>
          </a:xfrm>
          <a:noFill/>
          <a:ln cap="flat" algn="ctr">
            <a:solidFill>
              <a:srgbClr val="000000"/>
            </a:solidFill>
            <a:miter lim="800000"/>
            <a:headEnd type="none" w="med" len="med"/>
            <a:tailEnd type="none" w="med" len="med"/>
          </a:ln>
        </p:spPr>
      </p:sp>
      <p:sp>
        <p:nvSpPr>
          <p:cNvPr id="61444" name="Rectangle 444418"/>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299AC56C-9752-41F3-8F37-9A70CD715D08}" type="slidenum">
              <a:rPr lang="en-US" sz="1200">
                <a:latin typeface="Calibri" pitchFamily="34" charset="0"/>
              </a:rPr>
              <a:pPr algn="r"/>
              <a:t>23</a:t>
            </a:fld>
            <a:endParaRPr lang="en-US" sz="1200">
              <a:latin typeface="Calibri" pitchFamily="34" charset="0"/>
            </a:endParaRPr>
          </a:p>
        </p:txBody>
      </p:sp>
      <p:sp>
        <p:nvSpPr>
          <p:cNvPr id="63490" name="Shape 4"/>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7" tIns="45709" rIns="91417" bIns="45709" anchor="b"/>
          <a:lstStyle/>
          <a:p>
            <a:pPr algn="r" defTabSz="928688"/>
            <a:fld id="{CD80DF49-9E0E-4503-8358-64CB864D6E1D}" type="slidenum">
              <a:rPr lang="en-US" sz="1200">
                <a:latin typeface="Times New Roman" pitchFamily="18" charset="0"/>
              </a:rPr>
              <a:pPr algn="r" defTabSz="928688"/>
              <a:t>23</a:t>
            </a:fld>
            <a:endParaRPr lang="en-US" sz="1200">
              <a:latin typeface="Times New Roman" pitchFamily="18" charset="0"/>
            </a:endParaRPr>
          </a:p>
        </p:txBody>
      </p:sp>
      <p:sp>
        <p:nvSpPr>
          <p:cNvPr id="63491" name="Rectangle 444417"/>
          <p:cNvSpPr>
            <a:spLocks noGrp="1" noRot="1" noChangeAspect="1" noChangeArrowheads="1" noTextEdit="1"/>
          </p:cNvSpPr>
          <p:nvPr>
            <p:ph type="sldImg"/>
          </p:nvPr>
        </p:nvSpPr>
        <p:spPr bwMode="auto">
          <a:xfrm>
            <a:off x="1146175" y="685800"/>
            <a:ext cx="4570413" cy="3429000"/>
          </a:xfrm>
          <a:noFill/>
          <a:ln cap="flat" algn="ctr">
            <a:solidFill>
              <a:srgbClr val="000000"/>
            </a:solidFill>
            <a:miter lim="800000"/>
            <a:headEnd type="none" w="med" len="med"/>
            <a:tailEnd type="none" w="med" len="med"/>
          </a:ln>
        </p:spPr>
      </p:sp>
      <p:sp>
        <p:nvSpPr>
          <p:cNvPr id="63492" name="Notes Placeholder 5"/>
          <p:cNvSpPr>
            <a:spLocks noGrp="1"/>
          </p:cNvSpPr>
          <p:nvPr>
            <p:ph type="body" sz="quarter" idx="10"/>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DDADDC-FC89-4D5F-91F9-458E599D8C8D}" type="slidenum">
              <a:rPr lang="nl-NL"/>
              <a:pPr fontAlgn="base">
                <a:spcBef>
                  <a:spcPct val="0"/>
                </a:spcBef>
                <a:spcAft>
                  <a:spcPct val="0"/>
                </a:spcAft>
              </a:pPr>
              <a:t>24</a:t>
            </a:fld>
            <a:endParaRPr 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90112"/>
          <p:cNvSpPr>
            <a:spLocks noGrp="1" noRot="1" noChangeAspect="1" noChangeArrowheads="1" noTextEdit="1"/>
          </p:cNvSpPr>
          <p:nvPr>
            <p:ph type="sldImg"/>
          </p:nvPr>
        </p:nvSpPr>
        <p:spPr bwMode="auto">
          <a:noFill/>
          <a:ln w="9525">
            <a:noFill/>
          </a:ln>
        </p:spPr>
      </p:sp>
      <p:sp>
        <p:nvSpPr>
          <p:cNvPr id="67586" name="Rectangle 9011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buFontTx/>
              <a:buChar char="•"/>
            </a:pPr>
            <a:endParaRPr lang="en-US" smtClean="0">
              <a:latin typeface="Times New Roman" pitchFamily="18" charset="0"/>
            </a:endParaRPr>
          </a:p>
        </p:txBody>
      </p:sp>
      <p:sp>
        <p:nvSpPr>
          <p:cNvPr id="67587" name="Rectangle 37890"/>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algn="l" fontAlgn="base">
              <a:spcBef>
                <a:spcPct val="0"/>
              </a:spcBef>
              <a:spcAft>
                <a:spcPct val="0"/>
              </a:spcAft>
            </a:pPr>
            <a:fld id="{509948A0-0006-4F78-94D4-77BB84193CA1}" type="datetime8">
              <a:rPr lang="en-US"/>
              <a:pPr algn="l" fontAlgn="base">
                <a:spcBef>
                  <a:spcPct val="0"/>
                </a:spcBef>
                <a:spcAft>
                  <a:spcPct val="0"/>
                </a:spcAft>
              </a:pPr>
              <a:t>25-Mar-2008 15:12</a:t>
            </a:fld>
            <a:endParaRPr lang="en-US">
              <a:latin typeface="Times New Roman" pitchFamily="18" charset="0"/>
            </a:endParaRPr>
          </a:p>
        </p:txBody>
      </p:sp>
      <p:sp>
        <p:nvSpPr>
          <p:cNvPr id="67588" name="Shape 3789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6C1812-C762-48AD-BECC-330CD8A2CAD4}" type="slidenum">
              <a:rPr lang="nl-NL"/>
              <a:pPr fontAlgn="base">
                <a:spcBef>
                  <a:spcPct val="0"/>
                </a:spcBef>
                <a:spcAft>
                  <a:spcPct val="0"/>
                </a:spcAft>
              </a:pPr>
              <a:t>25</a:t>
            </a:fld>
            <a:endParaRPr lang="en-US">
              <a:latin typeface="Times New Roman" pitchFamily="18" charset="0"/>
            </a:endParaRPr>
          </a:p>
        </p:txBody>
      </p:sp>
      <p:sp>
        <p:nvSpPr>
          <p:cNvPr id="67589" name="Shape 37892"/>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©2005 Microsoft Corporation. All rights reserved.</a:t>
            </a:r>
            <a:endParaRPr lang="nl-NL" sz="1800" smtClean="0"/>
          </a:p>
          <a:p>
            <a:pPr fontAlgn="base">
              <a:spcBef>
                <a:spcPct val="0"/>
              </a:spcBef>
              <a:spcAft>
                <a:spcPct val="0"/>
              </a:spcAft>
            </a:pPr>
            <a:r>
              <a:rPr lang="en-US" smtClean="0"/>
              <a:t>This presentation is for informational purposes only. Microsoft makes no warranties, express or implied, in this summary.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F02EA7-82D3-4DD1-A549-17CAFCEC9F0B}" type="slidenum">
              <a:rPr lang="en-US"/>
              <a:pPr fontAlgn="base">
                <a:spcBef>
                  <a:spcPct val="0"/>
                </a:spcBef>
                <a:spcAft>
                  <a:spcPct val="0"/>
                </a:spcAft>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1000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hape 3"/>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B3871B-DC2C-4238-801E-EB93A7C22ABC}" type="slidenum">
              <a:rPr lang="nl-NL"/>
              <a:pPr fontAlgn="base">
                <a:spcBef>
                  <a:spcPct val="0"/>
                </a:spcBef>
                <a:spcAft>
                  <a:spcPct val="0"/>
                </a:spcAft>
              </a:pPr>
              <a:t>28</a:t>
            </a:fld>
            <a:endParaRPr lang="en-US"/>
          </a:p>
        </p:txBody>
      </p:sp>
      <p:sp>
        <p:nvSpPr>
          <p:cNvPr id="73730" name="Shape 4"/>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a:t>
            </a:r>
          </a:p>
          <a:p>
            <a:pPr fontAlgn="base">
              <a:spcBef>
                <a:spcPct val="0"/>
              </a:spcBef>
              <a:spcAft>
                <a:spcPct val="0"/>
              </a:spcAft>
            </a:pPr>
            <a:r>
              <a:rPr lang="en-US" smtClean="0"/>
              <a:t>This presentation is for informational purposes only. Microsoft makes no warranties, express or implied, in this summary.</a:t>
            </a:r>
          </a:p>
        </p:txBody>
      </p:sp>
      <p:sp>
        <p:nvSpPr>
          <p:cNvPr id="73731" name="Rectangle 105474"/>
          <p:cNvSpPr>
            <a:spLocks noGrp="1" noRot="1" noChangeAspect="1" noChangeArrowheads="1" noTextEdit="1"/>
          </p:cNvSpPr>
          <p:nvPr>
            <p:ph type="sldImg"/>
          </p:nvPr>
        </p:nvSpPr>
        <p:spPr bwMode="auto">
          <a:xfrm>
            <a:off x="1028700" y="687388"/>
            <a:ext cx="4800600" cy="3429000"/>
          </a:xfrm>
          <a:noFill/>
          <a:ln w="9525">
            <a:noFill/>
          </a:ln>
        </p:spPr>
      </p:sp>
      <p:sp>
        <p:nvSpPr>
          <p:cNvPr id="73732" name="Rectangle 105475"/>
          <p:cNvSpPr>
            <a:spLocks noGrp="1" noChangeArrowheads="1"/>
          </p:cNvSpPr>
          <p:nvPr>
            <p:ph type="body" idx="1"/>
          </p:nvPr>
        </p:nvSpPr>
        <p:spPr bwMode="auto">
          <a:xfrm>
            <a:off x="685800" y="4343400"/>
            <a:ext cx="5486400" cy="4113213"/>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1000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D3FC89-AD73-447E-AC9F-9AB7E2E8AF69}"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AEA26F-E1D4-4E48-9458-92A0E7DD70FC}" type="slidenum">
              <a:rPr lang="nl-NL"/>
              <a:pPr fontAlgn="base">
                <a:spcBef>
                  <a:spcPct val="0"/>
                </a:spcBef>
                <a:spcAft>
                  <a:spcPct val="0"/>
                </a:spcAft>
              </a:pPr>
              <a:t>30</a:t>
            </a:fld>
            <a:endParaRPr lang="nl-N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9875"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E350EFC3-B1E4-400F-A237-15CF81A8A86C}" type="datetime8">
              <a:rPr lang="en-AU"/>
              <a:pPr fontAlgn="base">
                <a:spcBef>
                  <a:spcPct val="0"/>
                </a:spcBef>
                <a:spcAft>
                  <a:spcPct val="0"/>
                </a:spcAft>
              </a:pPr>
              <a:t>25/03/2008 3:12 PM</a:t>
            </a:fld>
            <a:endParaRPr lang="en-AU"/>
          </a:p>
        </p:txBody>
      </p:sp>
      <p:sp>
        <p:nvSpPr>
          <p:cNvPr id="79876"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smtClean="0"/>
              <a:t>©2005 Microsoft Corporation. All rights reserved.</a:t>
            </a:r>
          </a:p>
          <a:p>
            <a:pPr fontAlgn="base">
              <a:spcBef>
                <a:spcPct val="0"/>
              </a:spcBef>
              <a:spcAft>
                <a:spcPct val="0"/>
              </a:spcAft>
            </a:pPr>
            <a:r>
              <a:rPr lang="en-AU" smtClean="0"/>
              <a:t>This presentation is for informational purposes only. Microsoft makes no warranties, express or implied, in this summary.</a:t>
            </a:r>
          </a:p>
        </p:txBody>
      </p:sp>
      <p:sp>
        <p:nvSpPr>
          <p:cNvPr id="79877"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6798C2-FD93-466B-9879-ED2191E5FDDE}" type="slidenum">
              <a:rPr lang="en-AU"/>
              <a:pPr fontAlgn="base">
                <a:spcBef>
                  <a:spcPct val="0"/>
                </a:spcBef>
                <a:spcAft>
                  <a:spcPct val="0"/>
                </a:spcAft>
              </a:pPr>
              <a:t>31</a:t>
            </a:fld>
            <a:endParaRPr lang="en-A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72C487-00B2-4B8F-AFAE-60B4BA06F32C}" type="slidenum">
              <a:rPr lang="en-US"/>
              <a:pPr fontAlgn="base">
                <a:spcBef>
                  <a:spcPct val="0"/>
                </a:spcBef>
                <a:spcAft>
                  <a:spcPct val="0"/>
                </a:spcAft>
              </a:pPr>
              <a:t>32</a:t>
            </a:fld>
            <a:endParaRPr lang="en-US"/>
          </a:p>
        </p:txBody>
      </p:sp>
      <p:sp>
        <p:nvSpPr>
          <p:cNvPr id="81922" name="Rectangle 2"/>
          <p:cNvSpPr>
            <a:spLocks noGrp="1" noRot="1" noChangeAspect="1" noChangeArrowheads="1" noTextEdit="1"/>
          </p:cNvSpPr>
          <p:nvPr>
            <p:ph type="sldImg"/>
          </p:nvPr>
        </p:nvSpPr>
        <p:spPr bwMode="auto">
          <a:xfrm>
            <a:off x="1143000" y="527050"/>
            <a:ext cx="4572000" cy="3429000"/>
          </a:xfrm>
          <a:noFill/>
          <a:ln>
            <a:solidFill>
              <a:srgbClr val="000000"/>
            </a:solidFill>
            <a:miter lim="800000"/>
            <a:headEnd/>
            <a:tailEnd/>
          </a:ln>
        </p:spPr>
      </p:sp>
      <p:sp>
        <p:nvSpPr>
          <p:cNvPr id="81923" name="Rectangle 3"/>
          <p:cNvSpPr>
            <a:spLocks noGrp="1" noChangeArrowheads="1"/>
          </p:cNvSpPr>
          <p:nvPr>
            <p:ph type="body" idx="1"/>
          </p:nvPr>
        </p:nvSpPr>
        <p:spPr bwMode="auto">
          <a:xfrm>
            <a:off x="604838" y="4346575"/>
            <a:ext cx="5648325" cy="4348163"/>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DB930D-4826-410D-9570-FD76904A6279}" type="slidenum">
              <a:rPr lang="en-US"/>
              <a:pPr fontAlgn="base">
                <a:spcBef>
                  <a:spcPct val="0"/>
                </a:spcBef>
                <a:spcAft>
                  <a:spcPct val="0"/>
                </a:spcAft>
              </a:pPr>
              <a:t>33</a:t>
            </a:fld>
            <a:endParaRPr lang="en-US"/>
          </a:p>
        </p:txBody>
      </p:sp>
      <p:sp>
        <p:nvSpPr>
          <p:cNvPr id="83970" name="Rectangle 2"/>
          <p:cNvSpPr>
            <a:spLocks noGrp="1" noRot="1" noChangeAspect="1" noChangeArrowheads="1" noTextEdit="1"/>
          </p:cNvSpPr>
          <p:nvPr>
            <p:ph type="sldImg"/>
          </p:nvPr>
        </p:nvSpPr>
        <p:spPr bwMode="auto">
          <a:xfrm>
            <a:off x="1143000" y="527050"/>
            <a:ext cx="4572000" cy="3429000"/>
          </a:xfrm>
          <a:noFill/>
          <a:ln>
            <a:solidFill>
              <a:srgbClr val="000000"/>
            </a:solidFill>
            <a:miter lim="800000"/>
            <a:headEnd/>
            <a:tailEnd/>
          </a:ln>
        </p:spPr>
      </p:sp>
      <p:sp>
        <p:nvSpPr>
          <p:cNvPr id="83971" name="Rectangle 3"/>
          <p:cNvSpPr>
            <a:spLocks noGrp="1" noChangeArrowheads="1"/>
          </p:cNvSpPr>
          <p:nvPr>
            <p:ph type="body" idx="1"/>
          </p:nvPr>
        </p:nvSpPr>
        <p:spPr bwMode="auto">
          <a:xfrm>
            <a:off x="604838" y="4346575"/>
            <a:ext cx="5648325" cy="4348163"/>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7D6094-8931-47A8-BC9E-AAFDE86676AA}" type="slidenum">
              <a:rPr lang="en-US"/>
              <a:pPr fontAlgn="base">
                <a:spcBef>
                  <a:spcPct val="0"/>
                </a:spcBef>
                <a:spcAft>
                  <a:spcPct val="0"/>
                </a:spcAft>
              </a:pPr>
              <a:t>34</a:t>
            </a:fld>
            <a:endParaRPr lang="en-US"/>
          </a:p>
        </p:txBody>
      </p:sp>
      <p:sp>
        <p:nvSpPr>
          <p:cNvPr id="86018" name="Rectangle 2"/>
          <p:cNvSpPr>
            <a:spLocks noGrp="1" noRot="1" noChangeAspect="1" noChangeArrowheads="1" noTextEdit="1"/>
          </p:cNvSpPr>
          <p:nvPr>
            <p:ph type="sldImg"/>
          </p:nvPr>
        </p:nvSpPr>
        <p:spPr bwMode="auto">
          <a:xfrm>
            <a:off x="1143000" y="527050"/>
            <a:ext cx="4572000" cy="3429000"/>
          </a:xfrm>
          <a:noFill/>
          <a:ln>
            <a:solidFill>
              <a:srgbClr val="000000"/>
            </a:solidFill>
            <a:miter lim="800000"/>
            <a:headEnd/>
            <a:tailEnd/>
          </a:ln>
        </p:spPr>
      </p:sp>
      <p:sp>
        <p:nvSpPr>
          <p:cNvPr id="86019" name="Rectangle 3"/>
          <p:cNvSpPr>
            <a:spLocks noGrp="1" noChangeArrowheads="1"/>
          </p:cNvSpPr>
          <p:nvPr>
            <p:ph type="body" idx="1"/>
          </p:nvPr>
        </p:nvSpPr>
        <p:spPr bwMode="auto">
          <a:xfrm>
            <a:off x="604838" y="4346575"/>
            <a:ext cx="5648325" cy="4348163"/>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E84EF7-80D5-4643-A0E1-E4C41CAB37A7}" type="slidenum">
              <a:rPr lang="en-US"/>
              <a:pPr fontAlgn="base">
                <a:spcBef>
                  <a:spcPct val="0"/>
                </a:spcBef>
                <a:spcAft>
                  <a:spcPct val="0"/>
                </a:spcAft>
              </a:pPr>
              <a:t>35</a:t>
            </a:fld>
            <a:endParaRPr lang="en-US"/>
          </a:p>
        </p:txBody>
      </p:sp>
      <p:sp>
        <p:nvSpPr>
          <p:cNvPr id="88066" name="Rectangle 2"/>
          <p:cNvSpPr>
            <a:spLocks noGrp="1" noRot="1" noChangeAspect="1" noChangeArrowheads="1" noTextEdit="1"/>
          </p:cNvSpPr>
          <p:nvPr>
            <p:ph type="sldImg"/>
          </p:nvPr>
        </p:nvSpPr>
        <p:spPr bwMode="auto">
          <a:xfrm>
            <a:off x="1143000" y="527050"/>
            <a:ext cx="4572000" cy="3429000"/>
          </a:xfrm>
          <a:noFill/>
          <a:ln>
            <a:solidFill>
              <a:srgbClr val="000000"/>
            </a:solidFill>
            <a:miter lim="800000"/>
            <a:headEnd/>
            <a:tailEnd/>
          </a:ln>
        </p:spPr>
      </p:sp>
      <p:sp>
        <p:nvSpPr>
          <p:cNvPr id="88067" name="Rectangle 3"/>
          <p:cNvSpPr>
            <a:spLocks noGrp="1" noChangeArrowheads="1"/>
          </p:cNvSpPr>
          <p:nvPr>
            <p:ph type="body" idx="1"/>
          </p:nvPr>
        </p:nvSpPr>
        <p:spPr bwMode="auto">
          <a:xfrm>
            <a:off x="604838" y="4346575"/>
            <a:ext cx="5648325" cy="4348163"/>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Segoe Semibo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0C376E-58C9-4D9E-967F-AC20598FBEF2}" type="slidenum">
              <a:rPr lang="en-US">
                <a:ea typeface="ＭＳ Ｐゴシック"/>
                <a:cs typeface="ＭＳ Ｐゴシック"/>
              </a:rPr>
              <a:pPr fontAlgn="base">
                <a:spcBef>
                  <a:spcPct val="0"/>
                </a:spcBef>
                <a:spcAft>
                  <a:spcPct val="0"/>
                </a:spcAft>
              </a:pPr>
              <a:t>37</a:t>
            </a:fld>
            <a:endParaRPr lang="en-US">
              <a:ea typeface="ＭＳ Ｐゴシック"/>
              <a:cs typeface="ＭＳ Ｐゴシック"/>
            </a:endParaRPr>
          </a:p>
        </p:txBody>
      </p:sp>
      <p:sp>
        <p:nvSpPr>
          <p:cNvPr id="92162"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92163" name="Rectangle 3"/>
          <p:cNvSpPr>
            <a:spLocks noGrp="1" noChangeArrowheads="1"/>
          </p:cNvSpPr>
          <p:nvPr>
            <p:ph type="body" idx="1"/>
          </p:nvPr>
        </p:nvSpPr>
        <p:spPr bwMode="auto">
          <a:xfrm>
            <a:off x="687388" y="4343400"/>
            <a:ext cx="5483225" cy="4114800"/>
          </a:xfrm>
          <a:noFill/>
        </p:spPr>
        <p:txBody>
          <a:bodyPr wrap="square" numCol="1" anchor="t" anchorCtr="0" compatLnSpc="1">
            <a:prstTxWarp prst="textNoShape">
              <a:avLst/>
            </a:prstTxWarp>
          </a:bodyPr>
          <a:lstStyle/>
          <a:p>
            <a:pPr>
              <a:spcBef>
                <a:spcPct val="0"/>
              </a:spcBef>
            </a:pPr>
            <a:endParaRPr lang="en-US" smtClean="0">
              <a:ea typeface="ＭＳ Ｐゴシック"/>
              <a:cs typeface="ＭＳ Ｐゴシック"/>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380AC6-1972-4B7D-ADE7-EFE565CA1787}" type="slidenum">
              <a:rPr lang="nl-NL"/>
              <a:pPr fontAlgn="base">
                <a:spcBef>
                  <a:spcPct val="0"/>
                </a:spcBef>
                <a:spcAft>
                  <a:spcPct val="0"/>
                </a:spcAft>
              </a:pPr>
              <a:t>38</a:t>
            </a:fld>
            <a:endParaRPr lang="nl-N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351E3D-19DF-4802-9844-C268419F2C41}" type="slidenum">
              <a:rPr lang="en-US"/>
              <a:pPr fontAlgn="base">
                <a:spcBef>
                  <a:spcPct val="0"/>
                </a:spcBef>
                <a:spcAft>
                  <a:spcPct val="0"/>
                </a:spcAft>
              </a:pPr>
              <a:t>39</a:t>
            </a:fld>
            <a:endParaRPr lang="en-US"/>
          </a:p>
        </p:txBody>
      </p:sp>
      <p:sp>
        <p:nvSpPr>
          <p:cNvPr id="96258"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p:spPr>
      </p:sp>
      <p:sp>
        <p:nvSpPr>
          <p:cNvPr id="96259" name="Rectangle 3"/>
          <p:cNvSpPr>
            <a:spLocks noGrp="1" noChangeArrowheads="1"/>
          </p:cNvSpPr>
          <p:nvPr>
            <p:ph type="body" idx="1"/>
          </p:nvPr>
        </p:nvSpPr>
        <p:spPr bwMode="auto">
          <a:xfrm>
            <a:off x="914400" y="4343400"/>
            <a:ext cx="5029200" cy="217488"/>
          </a:xfrm>
          <a:noFill/>
        </p:spPr>
        <p:txBody>
          <a:bodyPr wrap="square" numCol="1" anchor="t" anchorCtr="0" compatLnSpc="1">
            <a:prstTxWarp prst="textNoShape">
              <a:avLst/>
            </a:prstTxWarp>
          </a:bodyPr>
          <a:lstStyle/>
          <a:p>
            <a:pPr>
              <a:lnSpc>
                <a:spcPct val="80000"/>
              </a:lnSpc>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660552-674C-4605-AA04-91894B4638A6}" type="slidenum">
              <a:rPr lang="nl-NL"/>
              <a:pPr fontAlgn="base">
                <a:spcBef>
                  <a:spcPct val="0"/>
                </a:spcBef>
                <a:spcAft>
                  <a:spcPct val="0"/>
                </a:spcAft>
              </a:pPr>
              <a:t>4</a:t>
            </a:fld>
            <a:endParaRPr lang="nl-N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76A679-BA9B-4BA3-8469-C66DA45A2104}" type="slidenum">
              <a:rPr lang="en-US"/>
              <a:pPr fontAlgn="base">
                <a:spcBef>
                  <a:spcPct val="0"/>
                </a:spcBef>
                <a:spcAft>
                  <a:spcPct val="0"/>
                </a:spcAft>
              </a:pPr>
              <a:t>40</a:t>
            </a:fld>
            <a:endParaRPr lang="en-US"/>
          </a:p>
        </p:txBody>
      </p:sp>
      <p:sp>
        <p:nvSpPr>
          <p:cNvPr id="983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7" name="Rectangle 3"/>
          <p:cNvSpPr>
            <a:spLocks noGrp="1" noChangeArrowheads="1"/>
          </p:cNvSpPr>
          <p:nvPr>
            <p:ph type="body" idx="1"/>
          </p:nvPr>
        </p:nvSpPr>
        <p:spPr bwMode="auto">
          <a:xfrm>
            <a:off x="414338" y="3798888"/>
            <a:ext cx="6021387" cy="230187"/>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1379"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10138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9B722748-CBFF-4EE8-862A-BFE6DD111C7D}" type="datetime8">
              <a:rPr lang="en-US"/>
              <a:pPr fontAlgn="base">
                <a:spcBef>
                  <a:spcPct val="0"/>
                </a:spcBef>
                <a:spcAft>
                  <a:spcPct val="0"/>
                </a:spcAft>
              </a:pPr>
              <a:t>25-Mar-2008 15:12</a:t>
            </a:fld>
            <a:endParaRPr lang="en-US"/>
          </a:p>
        </p:txBody>
      </p:sp>
      <p:sp>
        <p:nvSpPr>
          <p:cNvPr id="101381"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800" smtClean="0"/>
              <a:t>MICROSOFT CONFIDENTIAL</a:t>
            </a:r>
          </a:p>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101382"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1424CB-A072-462D-9DC7-B0B5E84181A3}" type="slidenum">
              <a:rPr lang="en-US"/>
              <a:pPr fontAlgn="base">
                <a:spcBef>
                  <a:spcPct val="0"/>
                </a:spcBef>
                <a:spcAft>
                  <a:spcPct val="0"/>
                </a:spcAft>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endParaRPr lang="en-US" smtClean="0">
              <a:ea typeface="ＭＳ Ｐゴシック"/>
              <a:cs typeface="ＭＳ Ｐゴシック"/>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marL="457200" indent="-288925">
              <a:spcBef>
                <a:spcPct val="0"/>
              </a:spcBef>
              <a:buClr>
                <a:schemeClr val="bg1"/>
              </a:buClr>
              <a:buFontTx/>
              <a:buChar char="»"/>
            </a:pPr>
            <a:endParaRPr lang="en-US" smtClean="0">
              <a:latin typeface="Arial" charset="0"/>
              <a:ea typeface="ＭＳ Ｐゴシック"/>
              <a:cs typeface="ＭＳ Ｐゴシック"/>
            </a:endParaRPr>
          </a:p>
        </p:txBody>
      </p:sp>
      <p:sp>
        <p:nvSpPr>
          <p:cNvPr id="1054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81F6C7-D6AA-46D3-9942-0A73B1C51F3D}" type="slidenum">
              <a:rPr lang="en-US">
                <a:latin typeface="Arial" charset="0"/>
                <a:ea typeface="ＭＳ Ｐゴシック"/>
                <a:cs typeface="ＭＳ Ｐゴシック"/>
              </a:rPr>
              <a:pPr fontAlgn="base">
                <a:spcBef>
                  <a:spcPct val="0"/>
                </a:spcBef>
                <a:spcAft>
                  <a:spcPct val="0"/>
                </a:spcAft>
              </a:pPr>
              <a:t>43</a:t>
            </a:fld>
            <a:endParaRPr lang="en-US">
              <a:latin typeface="Arial" charset="0"/>
              <a:ea typeface="ＭＳ Ｐゴシック"/>
              <a:cs typeface="ＭＳ Ｐゴシック"/>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Module 10: Managing Software Inventory Using the Asset Inventory Service</a:t>
            </a:r>
          </a:p>
        </p:txBody>
      </p:sp>
      <p:sp>
        <p:nvSpPr>
          <p:cNvPr id="107522"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t>Course 7191A</a:t>
            </a:r>
          </a:p>
        </p:txBody>
      </p:sp>
      <p:sp>
        <p:nvSpPr>
          <p:cNvPr id="10752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362B61-0DA4-4C05-89A3-5E81EF5033D4}" type="slidenum">
              <a:rPr lang="en-US"/>
              <a:pPr fontAlgn="base">
                <a:spcBef>
                  <a:spcPct val="0"/>
                </a:spcBef>
                <a:spcAft>
                  <a:spcPct val="0"/>
                </a:spcAft>
              </a:pPr>
              <a:t>44</a:t>
            </a:fld>
            <a:endParaRPr lang="en-US"/>
          </a:p>
        </p:txBody>
      </p:sp>
      <p:sp>
        <p:nvSpPr>
          <p:cNvPr id="107524" name="Slide Image Placeholder 1"/>
          <p:cNvSpPr>
            <a:spLocks noGrp="1" noRot="1" noChangeAspect="1" noTextEdit="1"/>
          </p:cNvSpPr>
          <p:nvPr>
            <p:ph type="sldImg"/>
          </p:nvPr>
        </p:nvSpPr>
        <p:spPr bwMode="auto">
          <a:xfrm>
            <a:off x="2968625" y="241300"/>
            <a:ext cx="3498850" cy="2624138"/>
          </a:xfrm>
          <a:noFill/>
          <a:ln>
            <a:solidFill>
              <a:srgbClr val="000000"/>
            </a:solidFill>
            <a:miter lim="800000"/>
            <a:headEnd/>
            <a:tailEnd/>
          </a:ln>
        </p:spPr>
      </p:sp>
      <p:sp>
        <p:nvSpPr>
          <p:cNvPr id="107525" name="Notes Placeholder 2"/>
          <p:cNvSpPr>
            <a:spLocks noGrp="1"/>
          </p:cNvSpPr>
          <p:nvPr>
            <p:ph type="body" idx="1"/>
          </p:nvPr>
        </p:nvSpPr>
        <p:spPr bwMode="auto">
          <a:xfrm>
            <a:off x="685800" y="3551238"/>
            <a:ext cx="5486400" cy="4114800"/>
          </a:xfrm>
          <a:noFill/>
        </p:spPr>
        <p:txBody>
          <a:bodyPr wrap="square" lIns="91435" tIns="45718" rIns="91435" bIns="45718" numCol="1" anchor="t" anchorCtr="0" compatLnSpc="1">
            <a:prstTxWarp prst="textNoShape">
              <a:avLst/>
            </a:prstTxWarp>
          </a:bodyPr>
          <a:lstStyle/>
          <a:p>
            <a:pPr>
              <a:spcBef>
                <a:spcPct val="0"/>
              </a:spcBef>
            </a:pPr>
            <a:endParaRPr lang="en-CA" smtClean="0"/>
          </a:p>
        </p:txBody>
      </p:sp>
      <p:sp>
        <p:nvSpPr>
          <p:cNvPr id="10752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2D6007AB-B810-4124-8810-CE579CE4D671}" type="slidenum">
              <a:rPr lang="en-CA" sz="1200">
                <a:latin typeface="Calibri" pitchFamily="34" charset="0"/>
              </a:rPr>
              <a:pPr algn="r"/>
              <a:t>44</a:t>
            </a:fld>
            <a:endParaRPr lang="en-CA" sz="1200">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9571"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10957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506DF612-0EDB-489F-A621-94CA27DD2397}" type="datetime1">
              <a:rPr lang="en-US"/>
              <a:pPr fontAlgn="base">
                <a:spcBef>
                  <a:spcPct val="0"/>
                </a:spcBef>
                <a:spcAft>
                  <a:spcPct val="0"/>
                </a:spcAft>
              </a:pPr>
              <a:t>25-Mar-2008</a:t>
            </a:fld>
            <a:endParaRPr lang="en-US"/>
          </a:p>
        </p:txBody>
      </p:sp>
      <p:sp>
        <p:nvSpPr>
          <p:cNvPr id="109573"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2008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109574"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7752E0-9ACA-4EDB-B22B-0AF18CFC137C}" type="slidenum">
              <a:rPr lang="en-US"/>
              <a:pPr fontAlgn="base">
                <a:spcBef>
                  <a:spcPct val="0"/>
                </a:spcBef>
                <a:spcAft>
                  <a:spcPct val="0"/>
                </a:spcAft>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a typeface="ＭＳ Ｐゴシック"/>
              <a:cs typeface="ＭＳ Ｐゴシック"/>
            </a:endParaRPr>
          </a:p>
        </p:txBody>
      </p:sp>
      <p:sp>
        <p:nvSpPr>
          <p:cNvPr id="1116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CDDB06-D22E-47D8-9E78-EB1E86CF8A15}" type="slidenum">
              <a:rPr lang="en-US">
                <a:latin typeface="Arial" charset="0"/>
                <a:ea typeface="ＭＳ Ｐゴシック"/>
                <a:cs typeface="ＭＳ Ｐゴシック"/>
              </a:rPr>
              <a:pPr fontAlgn="base">
                <a:spcBef>
                  <a:spcPct val="0"/>
                </a:spcBef>
                <a:spcAft>
                  <a:spcPct val="0"/>
                </a:spcAft>
              </a:pPr>
              <a:t>46</a:t>
            </a:fld>
            <a:endParaRPr lang="en-US">
              <a:latin typeface="Arial" charset="0"/>
              <a:ea typeface="ＭＳ Ｐゴシック"/>
              <a:cs typeface="ＭＳ Ｐゴシック"/>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5715"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11571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EA9AF28D-CA18-43F8-A102-F4B8E49F1857}" type="datetime1">
              <a:rPr lang="en-US"/>
              <a:pPr fontAlgn="base">
                <a:spcBef>
                  <a:spcPct val="0"/>
                </a:spcBef>
                <a:spcAft>
                  <a:spcPct val="0"/>
                </a:spcAft>
              </a:pPr>
              <a:t>25-Mar-2008</a:t>
            </a:fld>
            <a:endParaRPr lang="en-US"/>
          </a:p>
        </p:txBody>
      </p:sp>
      <p:sp>
        <p:nvSpPr>
          <p:cNvPr id="11571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2008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11571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4A5F54-F16E-4D82-9C97-328612D11DE5}" type="slidenum">
              <a:rPr lang="en-US"/>
              <a:pPr fontAlgn="base">
                <a:spcBef>
                  <a:spcPct val="0"/>
                </a:spcBef>
                <a:spcAft>
                  <a:spcPct val="0"/>
                </a:spcAft>
              </a:pPr>
              <a:t>49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1512F6-6CFF-4626-8C36-F9CBAE8C290B}" type="slidenum">
              <a:rPr lang="nl-NL"/>
              <a:pPr fontAlgn="base">
                <a:spcBef>
                  <a:spcPct val="0"/>
                </a:spcBef>
                <a:spcAft>
                  <a:spcPct val="0"/>
                </a:spcAft>
              </a:pPr>
              <a:t>50</a:t>
            </a:fld>
            <a:endParaRPr lang="nl-NL"/>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98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7BB383-EA10-427D-8D73-8A12F360248F}" type="slidenum">
              <a:rPr lang="en-US"/>
              <a:pPr fontAlgn="base">
                <a:spcBef>
                  <a:spcPct val="0"/>
                </a:spcBef>
                <a:spcAft>
                  <a:spcPct val="0"/>
                </a:spcAft>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E2A751-8386-4BE2-959A-92AD57C3C6D2}" type="slidenum">
              <a:rPr lang="en-US"/>
              <a:pPr fontAlgn="base">
                <a:spcBef>
                  <a:spcPct val="0"/>
                </a:spcBef>
                <a:spcAft>
                  <a:spcPct val="0"/>
                </a:spcAft>
              </a:pPr>
              <a:t>5</a:t>
            </a:fld>
            <a:endParaRPr lang="en-US"/>
          </a:p>
        </p:txBody>
      </p:sp>
      <p:sp>
        <p:nvSpPr>
          <p:cNvPr id="26626" name="Slide Image Placeholder 9"/>
          <p:cNvSpPr>
            <a:spLocks noGrp="1" noRot="1" noChangeAspect="1"/>
          </p:cNvSpPr>
          <p:nvPr>
            <p:ph type="sldImg"/>
          </p:nvPr>
        </p:nvSpPr>
        <p:spPr bwMode="auto">
          <a:xfrm>
            <a:off x="784225" y="685800"/>
            <a:ext cx="3341688" cy="2508250"/>
          </a:xfrm>
          <a:noFill/>
          <a:ln>
            <a:solidFill>
              <a:srgbClr val="000000"/>
            </a:solidFill>
            <a:miter lim="800000"/>
            <a:headEnd/>
            <a:tailEnd/>
          </a:ln>
        </p:spPr>
      </p:sp>
      <p:sp>
        <p:nvSpPr>
          <p:cNvPr id="26627" name="Rectangle 6"/>
          <p:cNvSpPr txBox="1">
            <a:spLocks noGrp="1" noChangeArrowheads="1"/>
          </p:cNvSpPr>
          <p:nvPr/>
        </p:nvSpPr>
        <p:spPr bwMode="auto">
          <a:xfrm>
            <a:off x="0" y="8789988"/>
            <a:ext cx="5667375" cy="352425"/>
          </a:xfrm>
          <a:prstGeom prst="rect">
            <a:avLst/>
          </a:prstGeom>
          <a:noFill/>
          <a:ln w="9525">
            <a:noFill/>
            <a:miter lim="800000"/>
            <a:headEnd/>
            <a:tailEnd/>
          </a:ln>
        </p:spPr>
        <p:txBody>
          <a:bodyPr lIns="91422" tIns="45713" rIns="91422" bIns="45713" anchor="b"/>
          <a:lstStyle/>
          <a:p>
            <a:pPr defTabSz="912813"/>
            <a:r>
              <a:rPr lang="en-US" sz="800">
                <a:latin typeface="Segoe"/>
              </a:rPr>
              <a:t>© 2006 Microsoft Corporation. Microsoft Confidential. All rights reserved.</a:t>
            </a:r>
          </a:p>
          <a:p>
            <a:pPr defTabSz="912813" eaLnBrk="0" hangingPunct="0"/>
            <a:r>
              <a:rPr lang="en-US" sz="800">
                <a:latin typeface="Segoe"/>
              </a:rPr>
              <a:t>This presentation is for informational purposes only. Microsoft makes no warranties, express or implied, in this summary.</a:t>
            </a:r>
          </a:p>
        </p:txBody>
      </p:sp>
      <p:sp>
        <p:nvSpPr>
          <p:cNvPr id="26628" name="Notes Placeholder 8"/>
          <p:cNvSpPr>
            <a:spLocks noGrp="1"/>
          </p:cNvSpPr>
          <p:nvPr>
            <p:ph type="body" idx="1"/>
          </p:nvPr>
        </p:nvSpPr>
        <p:spPr bwMode="auto">
          <a:xfrm>
            <a:off x="685800" y="3505200"/>
            <a:ext cx="5486400" cy="4953000"/>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18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F0A012-18EF-4F99-8F7D-B2E93376FA18}" type="slidenum">
              <a:rPr lang="nl-NL"/>
              <a:pPr fontAlgn="base">
                <a:spcBef>
                  <a:spcPct val="0"/>
                </a:spcBef>
                <a:spcAft>
                  <a:spcPct val="0"/>
                </a:spcAft>
              </a:pPr>
              <a:t>52</a:t>
            </a:fld>
            <a:endParaRPr lang="nl-NL"/>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bwMode="auto">
          <a:noFill/>
          <a:ln>
            <a:solidFill>
              <a:srgbClr val="000000"/>
            </a:solidFill>
            <a:miter lim="800000"/>
            <a:headEnd/>
            <a:tailEnd/>
          </a:ln>
        </p:spPr>
      </p:sp>
      <p:sp>
        <p:nvSpPr>
          <p:cNvPr id="1239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39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D74290-F77F-47A2-9BAD-796F7425D284}" type="slidenum">
              <a:rPr lang="en-US"/>
              <a:pPr fontAlgn="base">
                <a:spcBef>
                  <a:spcPct val="0"/>
                </a:spcBef>
                <a:spcAft>
                  <a:spcPct val="0"/>
                </a:spcAft>
              </a:pPr>
              <a:t>53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C5298F-7BA5-4A09-94D5-DD79B99847B7}"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45C4FE-D9F0-4104-BC21-0339DB39A671}"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F2F01C-14AE-454F-8296-F765AE023C65}"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1AF078-946A-46FF-AEFD-DD2E78F9BF0B}"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solidFill>
                  <a:srgbClr val="FFFFFF"/>
                </a:solidFill>
                <a:latin typeface="+mn-lt"/>
                <a:cs typeface="+mn-cs"/>
              </a:defRPr>
            </a:lvl1pPr>
          </a:lstStyle>
          <a:p>
            <a:pPr>
              <a:defRPr/>
            </a:pPr>
            <a:fld id="{3AD391C6-422B-485B-BEB8-67F3027230E3}" type="datetimeFigureOut">
              <a:rPr lang="en-US"/>
              <a:pPr>
                <a:defRPr/>
              </a:pPr>
              <a:t>25-Mar-2008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mtClean="0">
                <a:solidFill>
                  <a:srgbClr val="FFFFFF"/>
                </a:solidFill>
                <a:latin typeface="+mn-lt"/>
                <a:cs typeface="+mn-cs"/>
              </a:defRPr>
            </a:lvl1pPr>
          </a:lstStyle>
          <a:p>
            <a:pPr>
              <a:defRPr/>
            </a:pPr>
            <a:fld id="{A47D5E8B-4203-4BDC-B889-C6B615A8400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125" y="355600"/>
            <a:ext cx="8413750" cy="590931"/>
          </a:xfrm>
          <a:noFill/>
          <a:ln>
            <a:noFill/>
          </a:ln>
        </p:spPr>
        <p:txBody>
          <a:bodyPr/>
          <a:lstStyle>
            <a:lvl1pPr marL="342900" indent="-342900" algn="l" defTabSz="-13873163" rtl="0" eaLnBrk="1" fontAlgn="base" hangingPunct="1">
              <a:lnSpc>
                <a:spcPct val="90000"/>
              </a:lnSpc>
              <a:spcBef>
                <a:spcPct val="0"/>
              </a:spcBef>
              <a:spcAft>
                <a:spcPct val="0"/>
              </a:spcAft>
              <a:defRPr lang="nl-NL" sz="3600" b="1" cap="none" spc="0" baseline="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j-lt"/>
                <a:ea typeface="+mj-ea"/>
                <a:cs typeface="+mj-cs"/>
              </a:defRPr>
            </a:lvl1pPr>
          </a:lstStyle>
          <a:p>
            <a:r>
              <a:rPr lang="en-US" dirty="0" smtClean="0"/>
              <a:t>Click to edit Master title style</a:t>
            </a:r>
            <a:endParaRPr lang="nl-NL"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F355455-D56F-42F5-AF83-8DF365AA956E}" type="datetimeFigureOut">
              <a:rPr lang="nl-NL"/>
              <a:pPr>
                <a:defRPr/>
              </a:pPr>
              <a:t>25-3-2008</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D92C7A3-707B-48A4-B084-46DF00B9931C}" type="slidenum">
              <a:rPr lang="nl-NL"/>
              <a:pPr>
                <a:defRPr/>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itle and sub title">
    <p:spTree>
      <p:nvGrpSpPr>
        <p:cNvPr id="1" name=""/>
        <p:cNvGrpSpPr/>
        <p:nvPr/>
      </p:nvGrpSpPr>
      <p:grpSpPr>
        <a:xfrm>
          <a:off x="0" y="0"/>
          <a:ext cx="0" cy="0"/>
          <a:chOff x="0" y="0"/>
          <a:chExt cx="0" cy="0"/>
        </a:xfrm>
      </p:grpSpPr>
      <p:sp>
        <p:nvSpPr>
          <p:cNvPr id="2" name="Title 1"/>
          <p:cNvSpPr>
            <a:spLocks noGrp="1"/>
          </p:cNvSpPr>
          <p:nvPr>
            <p:ph type="title"/>
          </p:nvPr>
        </p:nvSpPr>
        <p:spPr>
          <a:xfrm>
            <a:off x="384175" y="230188"/>
            <a:ext cx="8610600" cy="628650"/>
          </a:xfrm>
          <a:noFill/>
        </p:spPr>
        <p:txBody>
          <a:bodyPr rtlCol="0" anchor="ctr">
            <a:normAutofit/>
          </a:bodyPr>
          <a:lstStyle>
            <a:lvl1pPr algn="l" defTabSz="914400" rtl="0" eaLnBrk="0" fontAlgn="base" latinLnBrk="0" hangingPunct="0">
              <a:lnSpc>
                <a:spcPct val="90000"/>
              </a:lnSpc>
              <a:spcBef>
                <a:spcPct val="30000"/>
              </a:spcBef>
              <a:spcAft>
                <a:spcPct val="0"/>
              </a:spcAft>
              <a:buNone/>
              <a:defRPr lang="en-US" sz="3600" b="1" dirty="0">
                <a:ln>
                  <a:solidFill>
                    <a:schemeClr val="tx1">
                      <a:lumMod val="50000"/>
                      <a:lumOff val="50000"/>
                      <a:alpha val="4000"/>
                    </a:schemeClr>
                  </a:solidFill>
                </a:ln>
                <a:solidFill>
                  <a:srgbClr val="FFFFFF"/>
                </a:solidFill>
                <a:effectLst>
                  <a:outerShdw blurRad="50800" dist="38100" dir="5400000" algn="t" rotWithShape="0">
                    <a:prstClr val="black">
                      <a:alpha val="40000"/>
                    </a:prstClr>
                  </a:outerShdw>
                </a:effectLst>
                <a:latin typeface="+mj-lt"/>
                <a:ea typeface="+mj-ea"/>
                <a:cs typeface="+mj-cs"/>
              </a:defRPr>
            </a:lvl1pPr>
          </a:lstStyle>
          <a:p>
            <a:r>
              <a:rPr lang="en-US" dirty="0" smtClean="0"/>
              <a:t>Click to edit Master title style</a:t>
            </a:r>
            <a:endParaRPr lang="en-US"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3" name="Picture 13" descr="logo"/>
          <p:cNvPicPr>
            <a:picLocks noChangeAspect="1" noChangeArrowheads="1"/>
          </p:cNvPicPr>
          <p:nvPr userDrawn="1"/>
        </p:nvPicPr>
        <p:blipFill>
          <a:blip r:embed="rId2"/>
          <a:stretch>
            <a:fillRect/>
          </a:stretch>
        </p:blipFill>
        <p:spPr bwMode="auto">
          <a:xfrm>
            <a:off x="7488238" y="534988"/>
            <a:ext cx="1474787" cy="319087"/>
          </a:xfrm>
          <a:prstGeom prst="rect">
            <a:avLst/>
          </a:prstGeom>
          <a:noFill/>
          <a:ln w="9525">
            <a:noFill/>
            <a:miter lim="800000"/>
            <a:headEnd/>
            <a:tailEnd/>
          </a:ln>
          <a:effectLst>
            <a:outerShdw blurRad="38100" dist="12700" dir="3000000" algn="tl" rotWithShape="0">
              <a:prstClr val="black">
                <a:alpha val="42000"/>
              </a:prstClr>
            </a:outerShdw>
          </a:effectLst>
        </p:spPr>
      </p:pic>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defRPr>
            </a:lvl1pPr>
          </a:lstStyle>
          <a:p>
            <a:pPr>
              <a:defRPr/>
            </a:pPr>
            <a:fld id="{867F8B78-3E92-4C50-A6ED-157C615C4001}" type="datetime1">
              <a:rPr lang="en-US"/>
              <a:pPr>
                <a:defRPr/>
              </a:pPr>
              <a:t>25-Mar-2008</a:t>
            </a:fld>
            <a:endParaRPr lang="en-US"/>
          </a:p>
        </p:txBody>
      </p:sp>
      <p:sp>
        <p:nvSpPr>
          <p:cNvPr id="5" name="Slide Number Placeholder 4"/>
          <p:cNvSpPr>
            <a:spLocks noGrp="1"/>
          </p:cNvSpPr>
          <p:nvPr>
            <p:ph type="sldNum" sz="quarter" idx="11"/>
          </p:nvPr>
        </p:nvSpPr>
        <p:spPr>
          <a:xfrm>
            <a:off x="4114800" y="6561138"/>
            <a:ext cx="914400" cy="261937"/>
          </a:xfrm>
          <a:prstGeom prst="rect">
            <a:avLst/>
          </a:prstGeom>
        </p:spPr>
        <p:txBody>
          <a:bodyPr/>
          <a:lstStyle>
            <a:lvl1pPr fontAlgn="auto">
              <a:spcBef>
                <a:spcPts val="0"/>
              </a:spcBef>
              <a:spcAft>
                <a:spcPts val="0"/>
              </a:spcAft>
              <a:defRPr>
                <a:latin typeface="+mn-lt"/>
              </a:defRPr>
            </a:lvl1pPr>
          </a:lstStyle>
          <a:p>
            <a:pPr>
              <a:defRPr/>
            </a:pPr>
            <a:fld id="{A6E273BC-07E1-448B-8223-F6708BD39F88}" type="slidenum">
              <a:rPr lang="en-US"/>
              <a:pPr>
                <a:defRPr/>
              </a:pPr>
              <a:t>‹#›</a:t>
            </a:fld>
            <a:endParaRPr lang="en-US"/>
          </a:p>
        </p:txBody>
      </p:sp>
      <p:sp>
        <p:nvSpPr>
          <p:cNvPr id="6" name="Footer Placeholder 5"/>
          <p:cNvSpPr>
            <a:spLocks noGrp="1"/>
          </p:cNvSpPr>
          <p:nvPr>
            <p:ph type="ftr" sz="quarter" idx="12"/>
          </p:nvPr>
        </p:nvSpPr>
        <p:spPr>
          <a:xfrm>
            <a:off x="609600" y="6248400"/>
            <a:ext cx="5421313" cy="365125"/>
          </a:xfrm>
          <a:prstGeom prst="rect">
            <a:avLst/>
          </a:prstGeom>
        </p:spPr>
        <p:txBody>
          <a:bodyPr/>
          <a:lstStyle>
            <a:lvl1pPr fontAlgn="auto">
              <a:spcBef>
                <a:spcPts val="0"/>
              </a:spcBef>
              <a:spcAft>
                <a:spcPts val="0"/>
              </a:spcAft>
              <a:defRPr>
                <a:latin typeface="+mn-lt"/>
              </a:defRPr>
            </a:lvl1pPr>
          </a:lstStyle>
          <a:p>
            <a:pPr>
              <a:defRPr/>
            </a:pPr>
            <a:r>
              <a:rPr lang="en-US"/>
              <a:t>MICROSOFT CONFIDENTIAL</a:t>
            </a: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5125" y="428604"/>
            <a:ext cx="8413750" cy="590931"/>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defRPr b="1" cap="none"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357188" y="1357312"/>
            <a:ext cx="8429654" cy="4857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13" descr="logo"/>
          <p:cNvPicPr>
            <a:picLocks noChangeAspect="1" noChangeArrowheads="1"/>
          </p:cNvPicPr>
          <p:nvPr userDrawn="1"/>
        </p:nvPicPr>
        <p:blipFill>
          <a:blip r:embed="rId2"/>
          <a:stretch>
            <a:fillRect/>
          </a:stretch>
        </p:blipFill>
        <p:spPr bwMode="auto">
          <a:xfrm>
            <a:off x="7488238" y="534988"/>
            <a:ext cx="1474787" cy="319087"/>
          </a:xfrm>
          <a:prstGeom prst="rect">
            <a:avLst/>
          </a:prstGeom>
          <a:noFill/>
          <a:ln w="9525">
            <a:noFill/>
            <a:miter lim="800000"/>
            <a:headEnd/>
            <a:tailEnd/>
          </a:ln>
          <a:effectLst>
            <a:outerShdw blurRad="38100" dist="12700" dir="3000000" algn="tl" rotWithShape="0">
              <a:prstClr val="black">
                <a:alpha val="42000"/>
              </a:prstClr>
            </a:outerShdw>
          </a:effectLst>
        </p:spPr>
      </p:pic>
      <p:sp>
        <p:nvSpPr>
          <p:cNvPr id="2" name="Title 1"/>
          <p:cNvSpPr>
            <a:spLocks noGrp="1"/>
          </p:cNvSpPr>
          <p:nvPr>
            <p:ph type="title"/>
          </p:nvPr>
        </p:nvSpPr>
        <p:spPr>
          <a:xfrm>
            <a:off x="384175" y="230188"/>
            <a:ext cx="7014152" cy="590931"/>
          </a:xfrm>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384175" y="1522413"/>
            <a:ext cx="8378825" cy="1743041"/>
          </a:xfrm>
        </p:spPr>
        <p:txBody>
          <a:bodyPr/>
          <a:lstStyle>
            <a:lvl2pPr marL="971550" indent="-396875" algn="l" defTabSz="914363" rtl="0" eaLnBrk="1" fontAlgn="base" latinLnBrk="0" hangingPunct="1">
              <a:lnSpc>
                <a:spcPct val="100000"/>
              </a:lnSpc>
              <a:spcBef>
                <a:spcPct val="20000"/>
              </a:spcBef>
              <a:spcAft>
                <a:spcPct val="0"/>
              </a:spcAft>
              <a:buClr>
                <a:schemeClr val="tx2"/>
              </a:buClr>
              <a:buSzPct val="80000"/>
              <a:buFontTx/>
              <a:buBlip>
                <a:blip r:embed="rId3"/>
              </a:buBlip>
              <a:tabLst/>
              <a:defRPr/>
            </a:lvl2pPr>
            <a:lvl3pPr marL="1373188" indent="-344488" algn="l" defTabSz="914363" rtl="0" eaLnBrk="1" fontAlgn="base" latinLnBrk="0" hangingPunct="1">
              <a:lnSpc>
                <a:spcPct val="100000"/>
              </a:lnSpc>
              <a:spcBef>
                <a:spcPct val="20000"/>
              </a:spcBef>
              <a:spcAft>
                <a:spcPct val="0"/>
              </a:spcAft>
              <a:buClr>
                <a:schemeClr val="tx2"/>
              </a:buClr>
              <a:buSzPct val="80000"/>
              <a:buFontTx/>
              <a:buBlip>
                <a:blip r:embed="rId3"/>
              </a:buBlip>
              <a:defRPr/>
            </a:lvl3pPr>
            <a:lvl4pPr marL="1662113" indent="-344488" algn="l" defTabSz="914363" rtl="0" eaLnBrk="1" fontAlgn="base" latinLnBrk="0" hangingPunct="1">
              <a:lnSpc>
                <a:spcPct val="100000"/>
              </a:lnSpc>
              <a:spcBef>
                <a:spcPct val="20000"/>
              </a:spcBef>
              <a:spcAft>
                <a:spcPct val="0"/>
              </a:spcAft>
              <a:buClr>
                <a:schemeClr val="tx2"/>
              </a:buClr>
              <a:buSzPct val="80000"/>
              <a:buFontTx/>
              <a:buBlip>
                <a:blip r:embed="rId3"/>
              </a:buBlip>
              <a:defRPr/>
            </a:lvl4pPr>
            <a:lvl5pPr marL="2006600" indent="-344488" algn="l" defTabSz="914363" rtl="0" eaLnBrk="1" fontAlgn="base" latinLnBrk="0" hangingPunct="1">
              <a:lnSpc>
                <a:spcPct val="100000"/>
              </a:lnSpc>
              <a:spcBef>
                <a:spcPct val="20000"/>
              </a:spcBef>
              <a:spcAft>
                <a:spcPct val="0"/>
              </a:spcAft>
              <a:buClr>
                <a:schemeClr val="tx2"/>
              </a:buClr>
              <a:buSzPct val="80000"/>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nl-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p:spPr>
        <p:txBody>
          <a:bodyPr>
            <a:normAutofit/>
          </a:bodyPr>
          <a:lstStyle>
            <a:lvl1pPr algn="l">
              <a:defRPr sz="3400">
                <a:solidFill>
                  <a:srgbClr val="D9FF39"/>
                </a:solidFill>
                <a:latin typeface="Segoe Ligh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0999" y="1066800"/>
            <a:ext cx="8626475"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25450" y="6492875"/>
            <a:ext cx="793750" cy="365125"/>
          </a:xfrm>
          <a:prstGeom prst="rect">
            <a:avLst/>
          </a:prstGeom>
        </p:spPr>
        <p:txBody>
          <a:bodyPr/>
          <a:lstStyle>
            <a:lvl1pPr fontAlgn="auto">
              <a:spcBef>
                <a:spcPts val="0"/>
              </a:spcBef>
              <a:spcAft>
                <a:spcPts val="0"/>
              </a:spcAft>
              <a:defRPr>
                <a:latin typeface="+mn-lt"/>
              </a:defRPr>
            </a:lvl1pPr>
          </a:lstStyle>
          <a:p>
            <a:pPr>
              <a:defRPr/>
            </a:pPr>
            <a:fld id="{C7249449-3AF7-4146-BDA6-A661AF806D2B}" type="datetime1">
              <a:rPr lang="en-US"/>
              <a:pPr>
                <a:defRPr/>
              </a:pPr>
              <a:t>25-Mar-2008</a:t>
            </a:fld>
            <a:endParaRPr lang="en-US"/>
          </a:p>
        </p:txBody>
      </p:sp>
      <p:sp>
        <p:nvSpPr>
          <p:cNvPr id="5" name="Footer Placeholder 4"/>
          <p:cNvSpPr>
            <a:spLocks noGrp="1"/>
          </p:cNvSpPr>
          <p:nvPr>
            <p:ph type="ftr" sz="quarter" idx="11"/>
          </p:nvPr>
        </p:nvSpPr>
        <p:spPr>
          <a:xfrm>
            <a:off x="3352800" y="6492875"/>
            <a:ext cx="2895600" cy="365125"/>
          </a:xfrm>
          <a:prstGeom prst="rect">
            <a:avLst/>
          </a:prstGeom>
        </p:spPr>
        <p:txBody>
          <a:bodyPr/>
          <a:lstStyle>
            <a:lvl1pPr fontAlgn="auto">
              <a:spcBef>
                <a:spcPts val="0"/>
              </a:spcBef>
              <a:spcAft>
                <a:spcPts val="0"/>
              </a:spcAft>
              <a:defRPr>
                <a:latin typeface="+mn-lt"/>
              </a:defRPr>
            </a:lvl1pPr>
          </a:lstStyle>
          <a:p>
            <a:pPr>
              <a:defRPr/>
            </a:pPr>
            <a:r>
              <a:rPr lang="en-US"/>
              <a:t>MICROSOFT CONFIDENTIAL</a:t>
            </a:r>
          </a:p>
        </p:txBody>
      </p:sp>
      <p:sp>
        <p:nvSpPr>
          <p:cNvPr id="6" name="Slide Number Placeholder 5"/>
          <p:cNvSpPr>
            <a:spLocks noGrp="1"/>
          </p:cNvSpPr>
          <p:nvPr>
            <p:ph type="sldNum" sz="quarter" idx="12"/>
          </p:nvPr>
        </p:nvSpPr>
        <p:spPr>
          <a:xfrm>
            <a:off x="8153400" y="6492875"/>
            <a:ext cx="990600" cy="365125"/>
          </a:xfrm>
          <a:prstGeom prst="rect">
            <a:avLst/>
          </a:prstGeom>
        </p:spPr>
        <p:txBody>
          <a:bodyPr/>
          <a:lstStyle>
            <a:lvl1pPr fontAlgn="auto">
              <a:spcBef>
                <a:spcPts val="0"/>
              </a:spcBef>
              <a:spcAft>
                <a:spcPts val="0"/>
              </a:spcAft>
              <a:defRPr>
                <a:latin typeface="+mn-lt"/>
              </a:defRPr>
            </a:lvl1pPr>
          </a:lstStyle>
          <a:p>
            <a:pPr>
              <a:defRPr/>
            </a:pPr>
            <a:fld id="{BAEC4620-A440-4FDC-8E44-FCCBB76B7CB5}" type="slidenum">
              <a:rPr lang="en-US"/>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solidFill>
                  <a:srgbClr val="FFFFFF"/>
                </a:solidFill>
                <a:latin typeface="Segoe Semibold"/>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solidFill>
                  <a:srgbClr val="FFFFFF"/>
                </a:solidFill>
                <a:latin typeface="Segoe Semibold"/>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solidFill>
                  <a:srgbClr val="FFFFFF"/>
                </a:solidFill>
                <a:latin typeface="Segoe Semibold"/>
              </a:defRPr>
            </a:lvl1pPr>
          </a:lstStyle>
          <a:p>
            <a:pPr>
              <a:defRPr/>
            </a:pPr>
            <a:fld id="{E27BEEDF-FF9E-46B6-9DBE-E142AA22823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1.xml"/><Relationship Id="rId7"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80898" name="Title Placeholder 80897"/>
          <p:cNvSpPr>
            <a:spLocks noGrp="1" noChangeArrowheads="1"/>
          </p:cNvSpPr>
          <p:nvPr>
            <p:ph type="title"/>
          </p:nvPr>
        </p:nvSpPr>
        <p:spPr bwMode="auto">
          <a:xfrm>
            <a:off x="365125" y="428625"/>
            <a:ext cx="8413750" cy="585788"/>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80899" name="Text Placeholder 80898"/>
          <p:cNvSpPr>
            <a:spLocks noGrp="1" noChangeArrowheads="1"/>
          </p:cNvSpPr>
          <p:nvPr>
            <p:ph type="body" idx="1"/>
          </p:nvPr>
        </p:nvSpPr>
        <p:spPr bwMode="auto">
          <a:xfrm>
            <a:off x="366713" y="1285875"/>
            <a:ext cx="8410575" cy="2235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76" name="Rectangle 3075"/>
          <p:cNvSpPr>
            <a:spLocks noChangeArrowheads="1"/>
          </p:cNvSpPr>
          <p:nvPr/>
        </p:nvSpPr>
        <p:spPr bwMode="auto">
          <a:xfrm>
            <a:off x="0" y="0"/>
            <a:ext cx="9144000" cy="360363"/>
          </a:xfrm>
          <a:prstGeom prst="rect">
            <a:avLst/>
          </a:prstGeom>
          <a:gradFill rotWithShape="1">
            <a:gsLst>
              <a:gs pos="0">
                <a:srgbClr val="F8F8F8">
                  <a:alpha val="10001"/>
                </a:srgbClr>
              </a:gs>
              <a:gs pos="100000">
                <a:srgbClr val="DDDDDD"/>
              </a:gs>
            </a:gsLst>
            <a:lin ang="0" scaled="1"/>
          </a:gradFill>
          <a:ln w="9525">
            <a:noFill/>
            <a:miter lim="800000"/>
            <a:headEnd/>
            <a:tailEnd/>
          </a:ln>
        </p:spPr>
        <p:txBody>
          <a:bodyPr lIns="0" tIns="0" rIns="0" bIns="0" anchor="ctr">
            <a:spAutoFit/>
          </a:bodyPr>
          <a:lstStyle/>
          <a:p>
            <a:pPr fontAlgn="auto">
              <a:spcBef>
                <a:spcPts val="0"/>
              </a:spcBef>
              <a:spcAft>
                <a:spcPts val="0"/>
              </a:spcAft>
              <a:defRPr/>
            </a:pPr>
            <a:endParaRPr lang="en-US">
              <a:solidFill>
                <a:srgbClr val="000000"/>
              </a:solidFill>
            </a:endParaRPr>
          </a:p>
        </p:txBody>
      </p:sp>
      <p:sp>
        <p:nvSpPr>
          <p:cNvPr id="80903" name="Rectangle 80902"/>
          <p:cNvSpPr>
            <a:spLocks noChangeArrowheads="1"/>
          </p:cNvSpPr>
          <p:nvPr/>
        </p:nvSpPr>
        <p:spPr bwMode="auto">
          <a:xfrm>
            <a:off x="0" y="357188"/>
            <a:ext cx="9144000" cy="77787"/>
          </a:xfrm>
          <a:prstGeom prst="rect">
            <a:avLst/>
          </a:prstGeom>
          <a:gradFill rotWithShape="1">
            <a:gsLst>
              <a:gs pos="0">
                <a:schemeClr val="bg2"/>
              </a:gs>
              <a:gs pos="100000">
                <a:schemeClr val="bg2">
                  <a:gamma/>
                  <a:tint val="0"/>
                  <a:invGamma/>
                  <a:alpha val="0"/>
                </a:schemeClr>
              </a:gs>
            </a:gsLst>
            <a:lin ang="5400000" scaled="1"/>
          </a:gradFill>
          <a:ln w="9525" cap="flat" cmpd="sng" algn="ctr">
            <a:noFill/>
            <a:prstDash val="solid"/>
            <a:miter lim="800000"/>
            <a:headEnd type="none" w="med" len="med"/>
            <a:tailEnd type="none" w="med" len="med"/>
          </a:ln>
          <a:effectLst/>
        </p:spPr>
        <p:txBody>
          <a:bodyPr lIns="0" tIns="0" rIns="0" bIns="0" anchor="ctr">
            <a:spAutoFit/>
          </a:bodyPr>
          <a:lstStyle/>
          <a:p>
            <a:pPr fontAlgn="auto">
              <a:spcBef>
                <a:spcPts val="0"/>
              </a:spcBef>
              <a:spcAft>
                <a:spcPts val="0"/>
              </a:spcAft>
              <a:defRPr/>
            </a:pPr>
            <a:endParaRPr lang="en-US">
              <a:solidFill>
                <a:srgbClr val="000000"/>
              </a:solidFill>
            </a:endParaRPr>
          </a:p>
        </p:txBody>
      </p:sp>
      <p:pic>
        <p:nvPicPr>
          <p:cNvPr id="1030" name="Rectangle 3077"/>
          <p:cNvPicPr>
            <a:picLocks noChangeAspect="1" noChangeArrowheads="1"/>
          </p:cNvPicPr>
          <p:nvPr/>
        </p:nvPicPr>
        <p:blipFill>
          <a:blip r:embed="rId10"/>
          <a:srcRect/>
          <a:stretch>
            <a:fillRect/>
          </a:stretch>
        </p:blipFill>
        <p:spPr bwMode="auto">
          <a:xfrm>
            <a:off x="7005638" y="5567363"/>
            <a:ext cx="1846262" cy="1166812"/>
          </a:xfrm>
          <a:prstGeom prst="rect">
            <a:avLst/>
          </a:prstGeom>
          <a:noFill/>
          <a:ln w="9525">
            <a:noFill/>
            <a:miter lim="800000"/>
            <a:headEnd/>
            <a:tailEnd/>
          </a:ln>
        </p:spPr>
      </p:pic>
      <p:pic>
        <p:nvPicPr>
          <p:cNvPr id="13" name="Picture 12" descr="1.png"/>
          <p:cNvPicPr>
            <a:picLocks noChangeAspect="1"/>
          </p:cNvPicPr>
          <p:nvPr userDrawn="1"/>
        </p:nvPicPr>
        <p:blipFill>
          <a:blip r:embed="rId11">
            <a:duotone>
              <a:schemeClr val="bg2">
                <a:shade val="45000"/>
                <a:satMod val="135000"/>
              </a:schemeClr>
              <a:prstClr val="white"/>
            </a:duotone>
            <a:lum bright="-5000"/>
          </a:blip>
          <a:srcRect r="2041" b="14726"/>
          <a:stretch>
            <a:fillRect/>
          </a:stretch>
        </p:blipFill>
        <p:spPr>
          <a:xfrm>
            <a:off x="0" y="6357958"/>
            <a:ext cx="9144000" cy="543455"/>
          </a:xfrm>
          <a:prstGeom prst="rect">
            <a:avLst/>
          </a:prstGeom>
        </p:spPr>
      </p:pic>
      <p:pic>
        <p:nvPicPr>
          <p:cNvPr id="1032" name="Picture 18" descr="Windows Vista Logo Horizontal W"/>
          <p:cNvPicPr>
            <a:picLocks noChangeAspect="1" noChangeArrowheads="1"/>
          </p:cNvPicPr>
          <p:nvPr userDrawn="1"/>
        </p:nvPicPr>
        <p:blipFill>
          <a:blip r:embed="rId12"/>
          <a:srcRect/>
          <a:stretch>
            <a:fillRect/>
          </a:stretch>
        </p:blipFill>
        <p:spPr bwMode="invGray">
          <a:xfrm>
            <a:off x="604838" y="6375400"/>
            <a:ext cx="2038350" cy="411163"/>
          </a:xfrm>
          <a:prstGeom prst="rect">
            <a:avLst/>
          </a:prstGeom>
          <a:noFill/>
          <a:ln w="9525">
            <a:noFill/>
            <a:miter lim="800000"/>
            <a:headEnd/>
            <a:tailEnd/>
          </a:ln>
        </p:spPr>
      </p:pic>
      <p:pic>
        <p:nvPicPr>
          <p:cNvPr id="1033" name="Picture 2" descr="D:\Clip_Installer\DVD_ART\BoxShots_Logos\Office 2007\Office 2007 h reverse.png"/>
          <p:cNvPicPr>
            <a:picLocks noChangeAspect="1" noChangeArrowheads="1"/>
          </p:cNvPicPr>
          <p:nvPr userDrawn="1"/>
        </p:nvPicPr>
        <p:blipFill>
          <a:blip r:embed="rId13"/>
          <a:srcRect/>
          <a:stretch>
            <a:fillRect/>
          </a:stretch>
        </p:blipFill>
        <p:spPr bwMode="auto">
          <a:xfrm>
            <a:off x="7500938" y="6400800"/>
            <a:ext cx="1195387" cy="338138"/>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94" r:id="rId1"/>
    <p:sldLayoutId id="2147483693" r:id="rId2"/>
    <p:sldLayoutId id="2147483692" r:id="rId3"/>
    <p:sldLayoutId id="2147483695" r:id="rId4"/>
    <p:sldLayoutId id="2147483691" r:id="rId5"/>
    <p:sldLayoutId id="2147483690" r:id="rId6"/>
    <p:sldLayoutId id="2147483696" r:id="rId7"/>
    <p:sldLayoutId id="2147483697" r:id="rId8"/>
  </p:sldLayoutIdLst>
  <p:transition>
    <p:fade/>
  </p:transition>
  <p:timing>
    <p:tnLst>
      <p:par>
        <p:cTn id="1" dur="indefinite" restart="never" nodeType="tmRoot"/>
      </p:par>
    </p:tnLst>
  </p:timing>
  <p:txStyles>
    <p:titleStyle>
      <a:lvl1pPr marL="342900" indent="-342900" algn="l" defTabSz="-13873163" rtl="0" fontAlgn="base">
        <a:lnSpc>
          <a:spcPct val="90000"/>
        </a:lnSpc>
        <a:spcBef>
          <a:spcPct val="0"/>
        </a:spcBef>
        <a:spcAft>
          <a:spcPct val="0"/>
        </a:spcAft>
        <a:defRPr sz="3600" b="1">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a typeface="+mj-ea"/>
          <a:cs typeface="+mj-cs"/>
        </a:defRPr>
      </a:lvl1pPr>
      <a:lvl2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2pPr>
      <a:lvl3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3pPr>
      <a:lvl4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4pPr>
      <a:lvl5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5pPr>
      <a:lvl6pPr marL="4572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6pPr>
      <a:lvl7pPr marL="9144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7pPr>
      <a:lvl8pPr marL="13716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8pPr>
      <a:lvl9pPr marL="18288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9pPr>
    </p:titleStyle>
    <p:bodyStyle>
      <a:lvl1pPr marL="342900" indent="-342900" algn="l" defTabSz="-13873163" rtl="0" fontAlgn="base">
        <a:lnSpc>
          <a:spcPct val="90000"/>
        </a:lnSpc>
        <a:spcBef>
          <a:spcPct val="30000"/>
        </a:spcBef>
        <a:spcAft>
          <a:spcPct val="0"/>
        </a:spcAft>
        <a:buClr>
          <a:schemeClr val="tx2"/>
        </a:buClr>
        <a:buSzPct val="85000"/>
        <a:buFont typeface="Wingdings 2" pitchFamily="18" charset="2"/>
        <a:buBlip>
          <a:blip r:embed="rId14"/>
        </a:buBlip>
        <a:defRPr sz="3200">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defTabSz="-13873163" rtl="0" fontAlgn="base">
        <a:lnSpc>
          <a:spcPct val="90000"/>
        </a:lnSpc>
        <a:spcBef>
          <a:spcPct val="30000"/>
        </a:spcBef>
        <a:spcAft>
          <a:spcPct val="0"/>
        </a:spcAft>
        <a:buClr>
          <a:schemeClr val="tx2"/>
        </a:buClr>
        <a:buSzPct val="85000"/>
        <a:buFont typeface="Wingdings 2" pitchFamily="18" charset="2"/>
        <a:buBlip>
          <a:blip r:embed="rId14"/>
        </a:buBlip>
        <a:defRPr sz="2800">
          <a:solidFill>
            <a:schemeClr val="tx1"/>
          </a:solidFill>
          <a:effectLst>
            <a:outerShdw blurRad="38100" dist="38100" dir="2700000" algn="tl">
              <a:srgbClr val="000000">
                <a:alpha val="43137"/>
              </a:srgbClr>
            </a:outerShdw>
          </a:effectLst>
          <a:latin typeface="+mn-lt"/>
        </a:defRPr>
      </a:lvl2pPr>
      <a:lvl3pPr marL="1143000" indent="-228600" algn="l" defTabSz="-13873163" rtl="0" fontAlgn="base">
        <a:lnSpc>
          <a:spcPct val="90000"/>
        </a:lnSpc>
        <a:spcBef>
          <a:spcPct val="30000"/>
        </a:spcBef>
        <a:spcAft>
          <a:spcPct val="0"/>
        </a:spcAft>
        <a:buClr>
          <a:schemeClr val="tx2"/>
        </a:buClr>
        <a:buSzPct val="85000"/>
        <a:buFont typeface="Wingdings 2" pitchFamily="18" charset="2"/>
        <a:buBlip>
          <a:blip r:embed="rId14"/>
        </a:buBlip>
        <a:defRPr sz="2400">
          <a:solidFill>
            <a:schemeClr val="tx1"/>
          </a:solidFill>
          <a:effectLst>
            <a:outerShdw blurRad="38100" dist="38100" dir="2700000" algn="tl">
              <a:srgbClr val="000000">
                <a:alpha val="43137"/>
              </a:srgbClr>
            </a:outerShdw>
          </a:effectLst>
          <a:latin typeface="+mn-lt"/>
        </a:defRPr>
      </a:lvl3pPr>
      <a:lvl4pPr marL="1600200" indent="-228600" algn="l" defTabSz="-13873163" rtl="0" fontAlgn="base">
        <a:lnSpc>
          <a:spcPct val="90000"/>
        </a:lnSpc>
        <a:spcBef>
          <a:spcPct val="30000"/>
        </a:spcBef>
        <a:spcAft>
          <a:spcPct val="0"/>
        </a:spcAft>
        <a:buClr>
          <a:schemeClr val="tx2"/>
        </a:buClr>
        <a:buSzPct val="85000"/>
        <a:buFont typeface="Wingdings 2" pitchFamily="18" charset="2"/>
        <a:buBlip>
          <a:blip r:embed="rId14"/>
        </a:buBlip>
        <a:defRPr sz="2000">
          <a:solidFill>
            <a:schemeClr val="tx1"/>
          </a:solidFill>
          <a:effectLst>
            <a:outerShdw blurRad="38100" dist="38100" dir="2700000" algn="tl">
              <a:srgbClr val="000000">
                <a:alpha val="43137"/>
              </a:srgbClr>
            </a:outerShdw>
          </a:effectLst>
          <a:latin typeface="+mn-lt"/>
        </a:defRPr>
      </a:lvl4pPr>
      <a:lvl5pPr marL="2057400" indent="-228600" algn="l" defTabSz="-13873163" rtl="0" fontAlgn="base">
        <a:lnSpc>
          <a:spcPct val="90000"/>
        </a:lnSpc>
        <a:spcBef>
          <a:spcPct val="30000"/>
        </a:spcBef>
        <a:spcAft>
          <a:spcPct val="0"/>
        </a:spcAft>
        <a:buClr>
          <a:schemeClr val="tx2"/>
        </a:buClr>
        <a:buSzPct val="85000"/>
        <a:buFont typeface="Wingdings 2" pitchFamily="18" charset="2"/>
        <a:buBlip>
          <a:blip r:embed="rId14"/>
        </a:buBlip>
        <a:defRPr sz="2000">
          <a:solidFill>
            <a:schemeClr val="tx1"/>
          </a:solidFill>
          <a:effectLst>
            <a:outerShdw blurRad="38100" dist="38100" dir="2700000" algn="tl">
              <a:srgbClr val="000000">
                <a:alpha val="43137"/>
              </a:srgbClr>
            </a:outerShdw>
          </a:effectLst>
          <a:latin typeface="+mn-lt"/>
        </a:defRPr>
      </a:lvl5pPr>
      <a:lvl6pPr marL="24558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15"/>
        </a:buBlip>
        <a:defRPr sz="2000">
          <a:solidFill>
            <a:schemeClr val="tx1">
              <a:alpha val="100000"/>
            </a:schemeClr>
          </a:solidFill>
          <a:effectLst>
            <a:outerShdw blurRad="38100" dist="38100" dir="2700000" algn="tl">
              <a:srgbClr val="000000">
                <a:alpha val="43137"/>
              </a:srgbClr>
            </a:outerShdw>
          </a:effectLst>
          <a:latin typeface="+mn-lt"/>
        </a:defRPr>
      </a:lvl6pPr>
      <a:lvl7pPr marL="29130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15"/>
        </a:buBlip>
        <a:defRPr sz="2000">
          <a:solidFill>
            <a:schemeClr val="tx1">
              <a:alpha val="100000"/>
            </a:schemeClr>
          </a:solidFill>
          <a:effectLst>
            <a:outerShdw blurRad="38100" dist="38100" dir="2700000" algn="tl">
              <a:srgbClr val="000000">
                <a:alpha val="43137"/>
              </a:srgbClr>
            </a:outerShdw>
          </a:effectLst>
          <a:latin typeface="+mn-lt"/>
        </a:defRPr>
      </a:lvl7pPr>
      <a:lvl8pPr marL="33702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15"/>
        </a:buBlip>
        <a:defRPr sz="2000">
          <a:solidFill>
            <a:schemeClr val="tx1">
              <a:alpha val="100000"/>
            </a:schemeClr>
          </a:solidFill>
          <a:effectLst>
            <a:outerShdw blurRad="38100" dist="38100" dir="2700000" algn="tl">
              <a:srgbClr val="000000">
                <a:alpha val="43137"/>
              </a:srgbClr>
            </a:outerShdw>
          </a:effectLst>
          <a:latin typeface="+mn-lt"/>
        </a:defRPr>
      </a:lvl8pPr>
      <a:lvl9pPr marL="38274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15"/>
        </a:buBlip>
        <a:defRPr sz="2000">
          <a:solidFill>
            <a:schemeClr val="tx1">
              <a:alpha val="100000"/>
            </a:schemeClr>
          </a:solidFill>
          <a:effectLst>
            <a:outerShdw blurRad="38100" dist="38100" dir="2700000" algn="tl">
              <a:srgbClr val="000000">
                <a:alpha val="43137"/>
              </a:srgbClr>
            </a:outerShdw>
          </a:effectLst>
          <a:latin typeface="+mn-lt"/>
        </a:defRPr>
      </a:lvl9pPr>
    </p:bodyStyle>
    <p:otherStyle>
      <a:lvl1pPr algn="l" eaLnBrk="1" fontAlgn="base" hangingPunct="1">
        <a:spcBef>
          <a:spcPct val="0"/>
        </a:spcBef>
        <a:spcAft>
          <a:spcPct val="0"/>
        </a:spcAft>
        <a:defRPr>
          <a:solidFill>
            <a:schemeClr val="tx1">
              <a:alpha val="100000"/>
            </a:schemeClr>
          </a:solidFill>
          <a:latin typeface="Arial"/>
        </a:defRPr>
      </a:lvl1pPr>
      <a:lvl2pPr marL="457200" algn="l" eaLnBrk="1" fontAlgn="base" hangingPunct="1">
        <a:spcBef>
          <a:spcPct val="0"/>
        </a:spcBef>
        <a:spcAft>
          <a:spcPct val="0"/>
        </a:spcAft>
        <a:defRPr>
          <a:solidFill>
            <a:schemeClr val="tx1">
              <a:alpha val="100000"/>
            </a:schemeClr>
          </a:solidFill>
          <a:latin typeface="Arial"/>
        </a:defRPr>
      </a:lvl2pPr>
      <a:lvl3pPr marL="914400" algn="l" eaLnBrk="1" fontAlgn="base" hangingPunct="1">
        <a:spcBef>
          <a:spcPct val="0"/>
        </a:spcBef>
        <a:spcAft>
          <a:spcPct val="0"/>
        </a:spcAft>
        <a:defRPr>
          <a:solidFill>
            <a:schemeClr val="tx1">
              <a:alpha val="100000"/>
            </a:schemeClr>
          </a:solidFill>
          <a:latin typeface="Arial"/>
        </a:defRPr>
      </a:lvl3pPr>
      <a:lvl4pPr marL="1371600" algn="l" eaLnBrk="1" fontAlgn="base" hangingPunct="1">
        <a:spcBef>
          <a:spcPct val="0"/>
        </a:spcBef>
        <a:spcAft>
          <a:spcPct val="0"/>
        </a:spcAft>
        <a:defRPr>
          <a:solidFill>
            <a:schemeClr val="tx1">
              <a:alpha val="100000"/>
            </a:schemeClr>
          </a:solidFill>
          <a:latin typeface="Arial"/>
        </a:defRPr>
      </a:lvl4pPr>
      <a:lvl5pPr marL="1828800" algn="l" eaLnBrk="1" fontAlgn="base" hangingPunct="1">
        <a:spcBef>
          <a:spcPct val="0"/>
        </a:spcBef>
        <a:spcAft>
          <a:spcPct val="0"/>
        </a:spcAft>
        <a:defRPr>
          <a:solidFill>
            <a:schemeClr val="tx1">
              <a:alpha val="100000"/>
            </a:schemeClr>
          </a:solidFill>
          <a:latin typeface="Arial"/>
        </a:defRPr>
      </a:lvl5pPr>
      <a:lvl6pPr marL="2286000" algn="l" eaLnBrk="1" fontAlgn="base" hangingPunct="1">
        <a:spcBef>
          <a:spcPct val="0"/>
        </a:spcBef>
        <a:spcAft>
          <a:spcPct val="0"/>
        </a:spcAft>
        <a:defRPr>
          <a:solidFill>
            <a:schemeClr val="tx1">
              <a:alpha val="100000"/>
            </a:schemeClr>
          </a:solidFill>
          <a:latin typeface="Arial"/>
        </a:defRPr>
      </a:lvl6pPr>
      <a:lvl7pPr marL="2743200" algn="l" eaLnBrk="1" fontAlgn="base" hangingPunct="1">
        <a:spcBef>
          <a:spcPct val="0"/>
        </a:spcBef>
        <a:spcAft>
          <a:spcPct val="0"/>
        </a:spcAft>
        <a:defRPr>
          <a:solidFill>
            <a:schemeClr val="tx1">
              <a:alpha val="100000"/>
            </a:schemeClr>
          </a:solidFill>
          <a:latin typeface="Arial"/>
        </a:defRPr>
      </a:lvl7pPr>
      <a:lvl8pPr marL="3200400" algn="l" eaLnBrk="1" fontAlgn="base" hangingPunct="1">
        <a:spcBef>
          <a:spcPct val="0"/>
        </a:spcBef>
        <a:spcAft>
          <a:spcPct val="0"/>
        </a:spcAft>
        <a:defRPr>
          <a:solidFill>
            <a:schemeClr val="tx1">
              <a:alpha val="100000"/>
            </a:schemeClr>
          </a:solidFill>
          <a:latin typeface="Arial"/>
        </a:defRPr>
      </a:lvl8pPr>
      <a:lvl9pPr marL="3657600" algn="l" eaLnBrk="1" fontAlgn="base" hangingPunct="1">
        <a:spcBef>
          <a:spcPct val="0"/>
        </a:spcBef>
        <a:spcAft>
          <a:spcPct val="0"/>
        </a:spcAft>
        <a:defRPr>
          <a:solidFill>
            <a:schemeClr val="tx1">
              <a:alpha val="100000"/>
            </a:schemeClr>
          </a:solidFill>
          <a:latin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80898" name="Title Placeholder 80897"/>
          <p:cNvSpPr>
            <a:spLocks noGrp="1" noChangeArrowheads="1"/>
          </p:cNvSpPr>
          <p:nvPr>
            <p:ph type="title"/>
          </p:nvPr>
        </p:nvSpPr>
        <p:spPr bwMode="auto">
          <a:xfrm>
            <a:off x="365125" y="355600"/>
            <a:ext cx="8413750" cy="585788"/>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r>
              <a:rPr lang="en-US" dirty="0" smtClean="0"/>
              <a:t>Click to edit Title Slide</a:t>
            </a:r>
          </a:p>
        </p:txBody>
      </p:sp>
      <p:sp>
        <p:nvSpPr>
          <p:cNvPr id="80899" name="Text Placeholder 80898"/>
          <p:cNvSpPr>
            <a:spLocks noGrp="1" noChangeArrowheads="1"/>
          </p:cNvSpPr>
          <p:nvPr>
            <p:ph type="body" idx="1"/>
          </p:nvPr>
        </p:nvSpPr>
        <p:spPr bwMode="auto">
          <a:xfrm>
            <a:off x="366713" y="1416050"/>
            <a:ext cx="8410575" cy="2214563"/>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44" name="Rectangle 3077"/>
          <p:cNvPicPr>
            <a:picLocks noChangeAspect="1" noChangeArrowheads="1"/>
          </p:cNvPicPr>
          <p:nvPr/>
        </p:nvPicPr>
        <p:blipFill>
          <a:blip r:embed="rId7"/>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transition>
    <p:fade/>
  </p:transition>
  <p:timing>
    <p:tnLst>
      <p:par>
        <p:cTn id="1" dur="indefinite" restart="never" nodeType="tmRoot"/>
      </p:par>
    </p:tnLst>
  </p:timing>
  <p:txStyles>
    <p:titleStyle>
      <a:lvl1pPr marL="342900" indent="-342900" algn="l" defTabSz="-13873163" rtl="0" fontAlgn="base">
        <a:lnSpc>
          <a:spcPct val="90000"/>
        </a:lnSpc>
        <a:spcBef>
          <a:spcPct val="0"/>
        </a:spcBef>
        <a:spcAft>
          <a:spcPct val="0"/>
        </a:spcAft>
        <a:defRPr sz="3600" b="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mj-lt"/>
          <a:ea typeface="+mj-ea"/>
          <a:cs typeface="+mj-cs"/>
        </a:defRPr>
      </a:lvl1pPr>
      <a:lvl2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2pPr>
      <a:lvl3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3pPr>
      <a:lvl4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4pPr>
      <a:lvl5pPr marL="342900" indent="-342900" algn="l" defTabSz="-13873163" rtl="0" fontAlgn="base">
        <a:lnSpc>
          <a:spcPct val="90000"/>
        </a:lnSpc>
        <a:spcBef>
          <a:spcPct val="0"/>
        </a:spcBef>
        <a:spcAft>
          <a:spcPct val="0"/>
        </a:spcAft>
        <a:defRPr sz="3600" b="1">
          <a:solidFill>
            <a:schemeClr val="tx1"/>
          </a:solidFill>
          <a:effectLst>
            <a:outerShdw blurRad="38100" dist="38100" dir="2700000" algn="tl">
              <a:srgbClr val="000000">
                <a:alpha val="43137"/>
              </a:srgbClr>
            </a:outerShdw>
          </a:effectLst>
          <a:latin typeface="Segoe Semibold"/>
        </a:defRPr>
      </a:lvl5pPr>
      <a:lvl6pPr marL="4572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6pPr>
      <a:lvl7pPr marL="9144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7pPr>
      <a:lvl8pPr marL="13716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8pPr>
      <a:lvl9pPr marL="1828800" algn="l" eaLnBrk="1" fontAlgn="base" hangingPunct="1">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9pPr>
    </p:titleStyle>
    <p:bodyStyle>
      <a:lvl1pPr marL="342900" indent="-342900" algn="l" defTabSz="-13873163" rtl="0" fontAlgn="base">
        <a:lnSpc>
          <a:spcPct val="90000"/>
        </a:lnSpc>
        <a:spcBef>
          <a:spcPct val="30000"/>
        </a:spcBef>
        <a:spcAft>
          <a:spcPct val="0"/>
        </a:spcAft>
        <a:buClr>
          <a:schemeClr val="tx2"/>
        </a:buClr>
        <a:buSzPct val="85000"/>
        <a:buFont typeface="Wingdings 2" pitchFamily="18" charset="2"/>
        <a:buBlip>
          <a:blip r:embed="rId8"/>
        </a:buBlip>
        <a:defRPr sz="3200">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defTabSz="-13873163" rtl="0" fontAlgn="base">
        <a:lnSpc>
          <a:spcPct val="90000"/>
        </a:lnSpc>
        <a:spcBef>
          <a:spcPct val="30000"/>
        </a:spcBef>
        <a:spcAft>
          <a:spcPct val="0"/>
        </a:spcAft>
        <a:buClr>
          <a:schemeClr val="tx2"/>
        </a:buClr>
        <a:buSzPct val="85000"/>
        <a:buFont typeface="Wingdings 2" pitchFamily="18" charset="2"/>
        <a:buBlip>
          <a:blip r:embed="rId8"/>
        </a:buBlip>
        <a:defRPr sz="2800">
          <a:solidFill>
            <a:schemeClr val="tx1"/>
          </a:solidFill>
          <a:effectLst>
            <a:outerShdw blurRad="38100" dist="38100" dir="2700000" algn="tl">
              <a:srgbClr val="000000">
                <a:alpha val="43137"/>
              </a:srgbClr>
            </a:outerShdw>
          </a:effectLst>
          <a:latin typeface="+mn-lt"/>
        </a:defRPr>
      </a:lvl2pPr>
      <a:lvl3pPr marL="1143000" indent="-228600" algn="l" defTabSz="-13873163" rtl="0" fontAlgn="base">
        <a:lnSpc>
          <a:spcPct val="90000"/>
        </a:lnSpc>
        <a:spcBef>
          <a:spcPct val="30000"/>
        </a:spcBef>
        <a:spcAft>
          <a:spcPct val="0"/>
        </a:spcAft>
        <a:buClr>
          <a:schemeClr val="tx2"/>
        </a:buClr>
        <a:buSzPct val="85000"/>
        <a:buFont typeface="Wingdings 2" pitchFamily="18" charset="2"/>
        <a:buBlip>
          <a:blip r:embed="rId8"/>
        </a:buBlip>
        <a:defRPr sz="2400">
          <a:solidFill>
            <a:schemeClr val="tx1"/>
          </a:solidFill>
          <a:effectLst>
            <a:outerShdw blurRad="38100" dist="38100" dir="2700000" algn="tl">
              <a:srgbClr val="000000">
                <a:alpha val="43137"/>
              </a:srgbClr>
            </a:outerShdw>
          </a:effectLst>
          <a:latin typeface="+mn-lt"/>
        </a:defRPr>
      </a:lvl3pPr>
      <a:lvl4pPr marL="1600200" indent="-228600" algn="l" defTabSz="-13873163" rtl="0" fontAlgn="base">
        <a:lnSpc>
          <a:spcPct val="90000"/>
        </a:lnSpc>
        <a:spcBef>
          <a:spcPct val="30000"/>
        </a:spcBef>
        <a:spcAft>
          <a:spcPct val="0"/>
        </a:spcAft>
        <a:buClr>
          <a:schemeClr val="tx2"/>
        </a:buClr>
        <a:buSzPct val="85000"/>
        <a:buFont typeface="Wingdings 2" pitchFamily="18" charset="2"/>
        <a:buBlip>
          <a:blip r:embed="rId8"/>
        </a:buBlip>
        <a:defRPr sz="2000">
          <a:solidFill>
            <a:schemeClr val="tx1"/>
          </a:solidFill>
          <a:effectLst>
            <a:outerShdw blurRad="38100" dist="38100" dir="2700000" algn="tl">
              <a:srgbClr val="000000">
                <a:alpha val="43137"/>
              </a:srgbClr>
            </a:outerShdw>
          </a:effectLst>
          <a:latin typeface="+mn-lt"/>
        </a:defRPr>
      </a:lvl4pPr>
      <a:lvl5pPr marL="2057400" indent="-228600" algn="l" defTabSz="-13873163" rtl="0" fontAlgn="base">
        <a:lnSpc>
          <a:spcPct val="90000"/>
        </a:lnSpc>
        <a:spcBef>
          <a:spcPct val="30000"/>
        </a:spcBef>
        <a:spcAft>
          <a:spcPct val="0"/>
        </a:spcAft>
        <a:buClr>
          <a:schemeClr val="tx2"/>
        </a:buClr>
        <a:buSzPct val="85000"/>
        <a:buFont typeface="Wingdings 2" pitchFamily="18" charset="2"/>
        <a:buBlip>
          <a:blip r:embed="rId8"/>
        </a:buBlip>
        <a:defRPr sz="2000">
          <a:solidFill>
            <a:schemeClr val="tx1"/>
          </a:solidFill>
          <a:effectLst>
            <a:outerShdw blurRad="38100" dist="38100" dir="2700000" algn="tl">
              <a:srgbClr val="000000">
                <a:alpha val="43137"/>
              </a:srgbClr>
            </a:outerShdw>
          </a:effectLst>
          <a:latin typeface="+mn-lt"/>
        </a:defRPr>
      </a:lvl5pPr>
      <a:lvl6pPr marL="24558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9"/>
        </a:buBlip>
        <a:defRPr sz="2000">
          <a:solidFill>
            <a:schemeClr val="tx1">
              <a:alpha val="100000"/>
            </a:schemeClr>
          </a:solidFill>
          <a:effectLst>
            <a:outerShdw blurRad="38100" dist="38100" dir="2700000" algn="tl">
              <a:srgbClr val="000000">
                <a:alpha val="43137"/>
              </a:srgbClr>
            </a:outerShdw>
          </a:effectLst>
          <a:latin typeface="+mn-lt"/>
        </a:defRPr>
      </a:lvl6pPr>
      <a:lvl7pPr marL="29130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9"/>
        </a:buBlip>
        <a:defRPr sz="2000">
          <a:solidFill>
            <a:schemeClr val="tx1">
              <a:alpha val="100000"/>
            </a:schemeClr>
          </a:solidFill>
          <a:effectLst>
            <a:outerShdw blurRad="38100" dist="38100" dir="2700000" algn="tl">
              <a:srgbClr val="000000">
                <a:alpha val="43137"/>
              </a:srgbClr>
            </a:outerShdw>
          </a:effectLst>
          <a:latin typeface="+mn-lt"/>
        </a:defRPr>
      </a:lvl7pPr>
      <a:lvl8pPr marL="33702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9"/>
        </a:buBlip>
        <a:defRPr sz="2000">
          <a:solidFill>
            <a:schemeClr val="tx1">
              <a:alpha val="100000"/>
            </a:schemeClr>
          </a:solidFill>
          <a:effectLst>
            <a:outerShdw blurRad="38100" dist="38100" dir="2700000" algn="tl">
              <a:srgbClr val="000000">
                <a:alpha val="43137"/>
              </a:srgbClr>
            </a:outerShdw>
          </a:effectLst>
          <a:latin typeface="+mn-lt"/>
        </a:defRPr>
      </a:lvl8pPr>
      <a:lvl9pPr marL="3827463" indent="-403225" algn="l" eaLnBrk="1" fontAlgn="base" hangingPunct="1">
        <a:lnSpc>
          <a:spcPct val="90000"/>
        </a:lnSpc>
        <a:spcBef>
          <a:spcPct val="30000"/>
        </a:spcBef>
        <a:spcAft>
          <a:spcPct val="0"/>
        </a:spcAft>
        <a:buClr>
          <a:schemeClr val="tx2">
            <a:alpha val="100000"/>
          </a:schemeClr>
        </a:buClr>
        <a:buSzPct val="85000"/>
        <a:buFont typeface="Wingdings 2"/>
        <a:buBlip>
          <a:blip r:embed="rId9"/>
        </a:buBlip>
        <a:defRPr sz="2000">
          <a:solidFill>
            <a:schemeClr val="tx1">
              <a:alpha val="100000"/>
            </a:schemeClr>
          </a:solidFill>
          <a:effectLst>
            <a:outerShdw blurRad="38100" dist="38100" dir="2700000" algn="tl">
              <a:srgbClr val="000000">
                <a:alpha val="43137"/>
              </a:srgbClr>
            </a:outerShdw>
          </a:effectLst>
          <a:latin typeface="+mn-lt"/>
        </a:defRPr>
      </a:lvl9pPr>
    </p:bodyStyle>
    <p:otherStyle>
      <a:lvl1pPr algn="l" eaLnBrk="1" fontAlgn="base" hangingPunct="1">
        <a:spcBef>
          <a:spcPct val="0"/>
        </a:spcBef>
        <a:spcAft>
          <a:spcPct val="0"/>
        </a:spcAft>
        <a:defRPr>
          <a:solidFill>
            <a:schemeClr val="tx1">
              <a:alpha val="100000"/>
            </a:schemeClr>
          </a:solidFill>
          <a:latin typeface="Arial"/>
        </a:defRPr>
      </a:lvl1pPr>
      <a:lvl2pPr marL="457200" algn="l" eaLnBrk="1" fontAlgn="base" hangingPunct="1">
        <a:spcBef>
          <a:spcPct val="0"/>
        </a:spcBef>
        <a:spcAft>
          <a:spcPct val="0"/>
        </a:spcAft>
        <a:defRPr>
          <a:solidFill>
            <a:schemeClr val="tx1">
              <a:alpha val="100000"/>
            </a:schemeClr>
          </a:solidFill>
          <a:latin typeface="Arial"/>
        </a:defRPr>
      </a:lvl2pPr>
      <a:lvl3pPr marL="914400" algn="l" eaLnBrk="1" fontAlgn="base" hangingPunct="1">
        <a:spcBef>
          <a:spcPct val="0"/>
        </a:spcBef>
        <a:spcAft>
          <a:spcPct val="0"/>
        </a:spcAft>
        <a:defRPr>
          <a:solidFill>
            <a:schemeClr val="tx1">
              <a:alpha val="100000"/>
            </a:schemeClr>
          </a:solidFill>
          <a:latin typeface="Arial"/>
        </a:defRPr>
      </a:lvl3pPr>
      <a:lvl4pPr marL="1371600" algn="l" eaLnBrk="1" fontAlgn="base" hangingPunct="1">
        <a:spcBef>
          <a:spcPct val="0"/>
        </a:spcBef>
        <a:spcAft>
          <a:spcPct val="0"/>
        </a:spcAft>
        <a:defRPr>
          <a:solidFill>
            <a:schemeClr val="tx1">
              <a:alpha val="100000"/>
            </a:schemeClr>
          </a:solidFill>
          <a:latin typeface="Arial"/>
        </a:defRPr>
      </a:lvl4pPr>
      <a:lvl5pPr marL="1828800" algn="l" eaLnBrk="1" fontAlgn="base" hangingPunct="1">
        <a:spcBef>
          <a:spcPct val="0"/>
        </a:spcBef>
        <a:spcAft>
          <a:spcPct val="0"/>
        </a:spcAft>
        <a:defRPr>
          <a:solidFill>
            <a:schemeClr val="tx1">
              <a:alpha val="100000"/>
            </a:schemeClr>
          </a:solidFill>
          <a:latin typeface="Arial"/>
        </a:defRPr>
      </a:lvl5pPr>
      <a:lvl6pPr marL="2286000" algn="l" eaLnBrk="1" fontAlgn="base" hangingPunct="1">
        <a:spcBef>
          <a:spcPct val="0"/>
        </a:spcBef>
        <a:spcAft>
          <a:spcPct val="0"/>
        </a:spcAft>
        <a:defRPr>
          <a:solidFill>
            <a:schemeClr val="tx1">
              <a:alpha val="100000"/>
            </a:schemeClr>
          </a:solidFill>
          <a:latin typeface="Arial"/>
        </a:defRPr>
      </a:lvl6pPr>
      <a:lvl7pPr marL="2743200" algn="l" eaLnBrk="1" fontAlgn="base" hangingPunct="1">
        <a:spcBef>
          <a:spcPct val="0"/>
        </a:spcBef>
        <a:spcAft>
          <a:spcPct val="0"/>
        </a:spcAft>
        <a:defRPr>
          <a:solidFill>
            <a:schemeClr val="tx1">
              <a:alpha val="100000"/>
            </a:schemeClr>
          </a:solidFill>
          <a:latin typeface="Arial"/>
        </a:defRPr>
      </a:lvl7pPr>
      <a:lvl8pPr marL="3200400" algn="l" eaLnBrk="1" fontAlgn="base" hangingPunct="1">
        <a:spcBef>
          <a:spcPct val="0"/>
        </a:spcBef>
        <a:spcAft>
          <a:spcPct val="0"/>
        </a:spcAft>
        <a:defRPr>
          <a:solidFill>
            <a:schemeClr val="tx1">
              <a:alpha val="100000"/>
            </a:schemeClr>
          </a:solidFill>
          <a:latin typeface="Arial"/>
        </a:defRPr>
      </a:lvl8pPr>
      <a:lvl9pPr marL="3657600" algn="l" eaLnBrk="1" fontAlgn="base" hangingPunct="1">
        <a:spcBef>
          <a:spcPct val="0"/>
        </a:spcBef>
        <a:spcAft>
          <a:spcPct val="0"/>
        </a:spcAft>
        <a:defRPr>
          <a:solidFill>
            <a:schemeClr val="tx1">
              <a:alpha val="100000"/>
            </a:schemeClr>
          </a:solidFill>
          <a:latin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55.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67.png"/><Relationship Id="rId18" Type="http://schemas.openxmlformats.org/officeDocument/2006/relationships/image" Target="../media/image71.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66.png"/><Relationship Id="rId17" Type="http://schemas.openxmlformats.org/officeDocument/2006/relationships/image" Target="../media/image70.png"/><Relationship Id="rId2" Type="http://schemas.openxmlformats.org/officeDocument/2006/relationships/tags" Target="../tags/tag3.xml"/><Relationship Id="rId16" Type="http://schemas.openxmlformats.org/officeDocument/2006/relationships/image" Target="../media/image69.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65.png"/><Relationship Id="rId5" Type="http://schemas.openxmlformats.org/officeDocument/2006/relationships/tags" Target="../tags/tag6.xml"/><Relationship Id="rId15" Type="http://schemas.openxmlformats.org/officeDocument/2006/relationships/image" Target="../media/image68.png"/><Relationship Id="rId10" Type="http://schemas.openxmlformats.org/officeDocument/2006/relationships/notesSlide" Target="../notesSlides/notesSlide19.xml"/><Relationship Id="rId19" Type="http://schemas.openxmlformats.org/officeDocument/2006/relationships/image" Target="../media/image72.png"/><Relationship Id="rId4" Type="http://schemas.openxmlformats.org/officeDocument/2006/relationships/tags" Target="../tags/tag5.xml"/><Relationship Id="rId9" Type="http://schemas.openxmlformats.org/officeDocument/2006/relationships/slideLayout" Target="../slideLayouts/slideLayout11.xml"/><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55.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77.png"/><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80.png"/><Relationship Id="rId4" Type="http://schemas.openxmlformats.org/officeDocument/2006/relationships/image" Target="../media/image7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 Id="rId14" Type="http://schemas.openxmlformats.org/officeDocument/2006/relationships/image" Target="../media/image9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image" Target="../media/image11.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QuickStyle" Target="../diagrams/quickStyle2.xml"/><Relationship Id="rId11" Type="http://schemas.openxmlformats.org/officeDocument/2006/relationships/diagramColors" Target="../diagrams/colors3.xml"/><Relationship Id="rId5" Type="http://schemas.openxmlformats.org/officeDocument/2006/relationships/diagramLayout" Target="../diagrams/layout2.xml"/><Relationship Id="rId10" Type="http://schemas.openxmlformats.org/officeDocument/2006/relationships/diagramQuickStyle" Target="../diagrams/quickStyle3.xml"/><Relationship Id="rId4" Type="http://schemas.openxmlformats.org/officeDocument/2006/relationships/diagramData" Target="../diagrams/data2.xml"/><Relationship Id="rId9"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png"/><Relationship Id="rId3" Type="http://schemas.openxmlformats.org/officeDocument/2006/relationships/image" Target="../media/image96.png"/><Relationship Id="rId7" Type="http://schemas.openxmlformats.org/officeDocument/2006/relationships/image" Target="../media/image100.png"/><Relationship Id="rId12" Type="http://schemas.openxmlformats.org/officeDocument/2006/relationships/image" Target="../media/image105.png"/><Relationship Id="rId2" Type="http://schemas.openxmlformats.org/officeDocument/2006/relationships/notesSlide" Target="../notesSlides/notesSlide36.xml"/><Relationship Id="rId16" Type="http://schemas.openxmlformats.org/officeDocument/2006/relationships/image" Target="../media/image109.png"/><Relationship Id="rId1" Type="http://schemas.openxmlformats.org/officeDocument/2006/relationships/slideLayout" Target="../slideLayouts/slideLayout6.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5" Type="http://schemas.openxmlformats.org/officeDocument/2006/relationships/image" Target="../media/image10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 Id="rId14" Type="http://schemas.openxmlformats.org/officeDocument/2006/relationships/image" Target="../media/image107.png"/></Relationships>
</file>

<file path=ppt/slides/_rels/slide3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113.png"/><Relationship Id="rId4" Type="http://schemas.openxmlformats.org/officeDocument/2006/relationships/image" Target="../media/image112.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Data" Target="../diagrams/data4.xml"/><Relationship Id="rId7" Type="http://schemas.openxmlformats.org/officeDocument/2006/relationships/diagramData" Target="../diagrams/data5.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diagramColors" Target="../diagrams/colors5.xml"/><Relationship Id="rId4" Type="http://schemas.openxmlformats.org/officeDocument/2006/relationships/diagramLayout" Target="../diagrams/layout4.xml"/><Relationship Id="rId9" Type="http://schemas.openxmlformats.org/officeDocument/2006/relationships/diagramQuickStyle" Target="../diagrams/quickStyle5.xml"/></Relationships>
</file>

<file path=ppt/slides/_rels/slide40.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117.jpeg"/><Relationship Id="rId5" Type="http://schemas.openxmlformats.org/officeDocument/2006/relationships/image" Target="../media/image116.jpeg"/><Relationship Id="rId4" Type="http://schemas.openxmlformats.org/officeDocument/2006/relationships/image" Target="../media/image115.jpeg"/></Relationships>
</file>

<file path=ppt/slides/_rels/slide4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95.png"/></Relationships>
</file>

<file path=ppt/slides/_rels/slide4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19.jpe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2.xml"/><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121.png"/></Relationships>
</file>

<file path=ppt/slides/_rels/slide45.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126.emf"/><Relationship Id="rId2" Type="http://schemas.openxmlformats.org/officeDocument/2006/relationships/notesSlide" Target="../notesSlides/notesSlide45.xml"/><Relationship Id="rId1" Type="http://schemas.openxmlformats.org/officeDocument/2006/relationships/slideLayout" Target="../slideLayouts/slideLayout8.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8.xml"/><Relationship Id="rId6" Type="http://schemas.openxmlformats.org/officeDocument/2006/relationships/image" Target="../media/image127.jpeg"/><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hyperlink" Target="http://www.goudse.nl/nl/index.jsp" TargetMode="External"/><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image" Target="../media/image18.jpeg"/><Relationship Id="rId4" Type="http://schemas.openxmlformats.org/officeDocument/2006/relationships/image" Target="../media/image13.png"/><Relationship Id="rId9" Type="http://schemas.openxmlformats.org/officeDocument/2006/relationships/image" Target="../media/image17.gi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hyperlink" Target="http://www.microsoft.com/technet/springboard" TargetMode="External"/><Relationship Id="rId2" Type="http://schemas.openxmlformats.org/officeDocument/2006/relationships/notesSlide" Target="../notesSlides/notesSlide49.xml"/><Relationship Id="rId1" Type="http://schemas.openxmlformats.org/officeDocument/2006/relationships/slideLayout" Target="../slideLayouts/slideLayout10.xml"/><Relationship Id="rId4" Type="http://schemas.openxmlformats.org/officeDocument/2006/relationships/image" Target="../media/image128.png"/></Relationships>
</file>

<file path=ppt/slides/_rels/slide52.xml.rels><?xml version="1.0" encoding="UTF-8" standalone="yes"?>
<Relationships xmlns="http://schemas.openxmlformats.org/package/2006/relationships"><Relationship Id="rId3" Type="http://schemas.openxmlformats.org/officeDocument/2006/relationships/hyperlink" Target="http://partner.microsoft.com/windowspartnersolutions"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5" Type="http://schemas.openxmlformats.org/officeDocument/2006/relationships/hyperlink" Target="https://partner.microsoft.com/MAP" TargetMode="External"/><Relationship Id="rId4" Type="http://schemas.openxmlformats.org/officeDocument/2006/relationships/hyperlink" Target="https://partner.microsoft.com/40048510"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image" Target="../media/image19.jpe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QuickStyle" Target="../diagrams/quickStyle6.xml"/><Relationship Id="rId11" Type="http://schemas.openxmlformats.org/officeDocument/2006/relationships/diagramColors" Target="../diagrams/colors7.xml"/><Relationship Id="rId5" Type="http://schemas.openxmlformats.org/officeDocument/2006/relationships/diagramLayout" Target="../diagrams/layout6.xml"/><Relationship Id="rId10" Type="http://schemas.openxmlformats.org/officeDocument/2006/relationships/diagramQuickStyle" Target="../diagrams/quickStyle7.xml"/><Relationship Id="rId4" Type="http://schemas.openxmlformats.org/officeDocument/2006/relationships/diagramData" Target="../diagrams/data6.xml"/><Relationship Id="rId9"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Layout" Target="../diagrams/layout8.xml"/><Relationship Id="rId18" Type="http://schemas.openxmlformats.org/officeDocument/2006/relationships/diagramQuickStyle" Target="../diagrams/quickStyle9.xml"/><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diagramData" Target="../diagrams/data8.xml"/><Relationship Id="rId17" Type="http://schemas.openxmlformats.org/officeDocument/2006/relationships/diagramLayout" Target="../diagrams/layout9.xml"/><Relationship Id="rId2" Type="http://schemas.openxmlformats.org/officeDocument/2006/relationships/notesSlide" Target="../notesSlides/notesSlide7.xml"/><Relationship Id="rId16" Type="http://schemas.openxmlformats.org/officeDocument/2006/relationships/diagramData" Target="../diagrams/data9.xml"/><Relationship Id="rId1" Type="http://schemas.openxmlformats.org/officeDocument/2006/relationships/slideLayout" Target="../slideLayouts/slideLayout10.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diagramColors" Target="../diagrams/colors8.xml"/><Relationship Id="rId10" Type="http://schemas.openxmlformats.org/officeDocument/2006/relationships/image" Target="../media/image27.png"/><Relationship Id="rId19" Type="http://schemas.openxmlformats.org/officeDocument/2006/relationships/diagramColors" Target="../diagrams/colors9.xml"/><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diagramLayout" Target="../diagrams/layout10.xml"/><Relationship Id="rId3" Type="http://schemas.openxmlformats.org/officeDocument/2006/relationships/notesSlide" Target="../notesSlides/notesSlide8.xml"/><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diagramData" Target="../diagrams/data10.xml"/><Relationship Id="rId2" Type="http://schemas.openxmlformats.org/officeDocument/2006/relationships/slideLayout" Target="../slideLayouts/slideLayout10.xml"/><Relationship Id="rId16" Type="http://schemas.openxmlformats.org/officeDocument/2006/relationships/image" Target="../media/image39.png"/><Relationship Id="rId20" Type="http://schemas.openxmlformats.org/officeDocument/2006/relationships/image" Target="../media/image43.png"/><Relationship Id="rId29" Type="http://schemas.openxmlformats.org/officeDocument/2006/relationships/diagramData" Target="../diagrams/data11.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34.png"/><Relationship Id="rId24" Type="http://schemas.openxmlformats.org/officeDocument/2006/relationships/image" Target="../media/image47.png"/><Relationship Id="rId32" Type="http://schemas.openxmlformats.org/officeDocument/2006/relationships/diagramColors" Target="../diagrams/colors11.xml"/><Relationship Id="rId5" Type="http://schemas.openxmlformats.org/officeDocument/2006/relationships/image" Target="../media/image25.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diagramColors" Target="../diagrams/colors10.xml"/><Relationship Id="rId10" Type="http://schemas.openxmlformats.org/officeDocument/2006/relationships/image" Target="../media/image33.png"/><Relationship Id="rId19" Type="http://schemas.openxmlformats.org/officeDocument/2006/relationships/image" Target="../media/image42.png"/><Relationship Id="rId31" Type="http://schemas.openxmlformats.org/officeDocument/2006/relationships/diagramQuickStyle" Target="../diagrams/quickStyle11.xml"/><Relationship Id="rId4" Type="http://schemas.openxmlformats.org/officeDocument/2006/relationships/image" Target="../media/image24.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diagramQuickStyle" Target="../diagrams/quickStyle10.xml"/><Relationship Id="rId30" Type="http://schemas.openxmlformats.org/officeDocument/2006/relationships/diagramLayout" Target="../diagrams/layout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0" descr="OD lowres.jpg"/>
          <p:cNvPicPr>
            <a:picLocks noChangeAspect="1"/>
          </p:cNvPicPr>
          <p:nvPr/>
        </p:nvPicPr>
        <p:blipFill>
          <a:blip r:embed="rId3"/>
          <a:srcRect t="36977" r="813" b="7222"/>
          <a:stretch>
            <a:fillRect/>
          </a:stretch>
        </p:blipFill>
        <p:spPr bwMode="auto">
          <a:xfrm>
            <a:off x="0" y="0"/>
            <a:ext cx="9144000" cy="6856413"/>
          </a:xfrm>
          <a:prstGeom prst="rect">
            <a:avLst/>
          </a:prstGeom>
          <a:noFill/>
          <a:ln w="9525">
            <a:noFill/>
            <a:miter lim="800000"/>
            <a:headEnd/>
            <a:tailEnd/>
          </a:ln>
        </p:spPr>
      </p:pic>
      <p:sp>
        <p:nvSpPr>
          <p:cNvPr id="13" name="Rectangle 12"/>
          <p:cNvSpPr/>
          <p:nvPr/>
        </p:nvSpPr>
        <p:spPr bwMode="auto">
          <a:xfrm>
            <a:off x="0" y="4857750"/>
            <a:ext cx="9144000" cy="2000250"/>
          </a:xfrm>
          <a:prstGeom prst="rect">
            <a:avLst/>
          </a:prstGeom>
          <a:solidFill>
            <a:schemeClr val="bg2">
              <a:lumMod val="85000"/>
              <a:lumOff val="15000"/>
              <a:alpha val="73000"/>
            </a:schemeClr>
          </a:solidFill>
          <a:ln w="9525" cap="flat" cmpd="sng" algn="ctr">
            <a:noFill/>
            <a:prstDash val="solid"/>
            <a:round/>
            <a:headEnd type="none" w="med" len="med"/>
            <a:tailEnd type="none" w="med" len="med"/>
          </a:ln>
          <a:effectLst/>
        </p:spPr>
        <p:txBody>
          <a:bodyPr/>
          <a:lstStyle/>
          <a:p>
            <a:pPr>
              <a:defRPr/>
            </a:pPr>
            <a:endParaRPr lang="en-US" dirty="0">
              <a:latin typeface="Arial" pitchFamily="34" charset="0"/>
            </a:endParaRPr>
          </a:p>
        </p:txBody>
      </p:sp>
      <p:sp>
        <p:nvSpPr>
          <p:cNvPr id="15" name="Rectangle 10"/>
          <p:cNvSpPr>
            <a:spLocks noChangeArrowheads="1"/>
          </p:cNvSpPr>
          <p:nvPr/>
        </p:nvSpPr>
        <p:spPr bwMode="auto">
          <a:xfrm>
            <a:off x="171450" y="4857760"/>
            <a:ext cx="3583032" cy="507831"/>
          </a:xfrm>
          <a:prstGeom prst="rect">
            <a:avLst/>
          </a:prstGeom>
          <a:noFill/>
          <a:ln w="9525">
            <a:noFill/>
            <a:miter lim="800000"/>
            <a:headEnd/>
            <a:tailEnd/>
          </a:ln>
        </p:spPr>
        <p:txBody>
          <a:bodyPr wrap="none">
            <a:spAutoFit/>
          </a:bodyPr>
          <a:lstStyle/>
          <a:p>
            <a:pPr marL="342900" indent="-342900" defTabSz="-13873163" fontAlgn="auto">
              <a:lnSpc>
                <a:spcPct val="90000"/>
              </a:lnSpc>
              <a:spcBef>
                <a:spcPts val="0"/>
              </a:spcBef>
              <a:spcAft>
                <a:spcPts val="0"/>
              </a:spcAft>
              <a:defRPr/>
            </a:pPr>
            <a:r>
              <a:rPr lang="nl-NL" sz="30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rPr>
              <a:t>Partner </a:t>
            </a:r>
            <a:r>
              <a:rPr lang="nl-NL" sz="3000" b="1" dirty="0" err="1">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rPr>
              <a:t>Roadshow</a:t>
            </a:r>
            <a:endParaRPr lang="nl-NL" sz="30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endParaRPr>
          </a:p>
        </p:txBody>
      </p:sp>
      <p:sp>
        <p:nvSpPr>
          <p:cNvPr id="19" name="Rectangle 14"/>
          <p:cNvSpPr>
            <a:spLocks noChangeArrowheads="1"/>
          </p:cNvSpPr>
          <p:nvPr/>
        </p:nvSpPr>
        <p:spPr bwMode="auto">
          <a:xfrm>
            <a:off x="171450" y="5357822"/>
            <a:ext cx="4297971" cy="369332"/>
          </a:xfrm>
          <a:prstGeom prst="rect">
            <a:avLst/>
          </a:prstGeom>
          <a:noFill/>
          <a:ln w="9525">
            <a:noFill/>
            <a:miter lim="800000"/>
            <a:headEnd/>
            <a:tailEnd/>
          </a:ln>
        </p:spPr>
        <p:txBody>
          <a:bodyPr wrap="none">
            <a:spAutoFit/>
          </a:bodyPr>
          <a:lstStyle/>
          <a:p>
            <a:pPr marL="342900" indent="-342900" defTabSz="-13873163" fontAlgn="auto">
              <a:lnSpc>
                <a:spcPct val="90000"/>
              </a:lnSpc>
              <a:spcBef>
                <a:spcPts val="0"/>
              </a:spcBef>
              <a:spcAft>
                <a:spcPts val="0"/>
              </a:spcAft>
              <a:defRPr/>
            </a:pPr>
            <a:r>
              <a:rPr lang="en-US" sz="20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rPr>
              <a:t>Optimizing desktop infrastructure</a:t>
            </a:r>
            <a:endParaRPr lang="en-US" sz="20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ndParaRPr>
          </a:p>
        </p:txBody>
      </p:sp>
      <p:pic>
        <p:nvPicPr>
          <p:cNvPr id="10" name="Picture 9" descr="1.png"/>
          <p:cNvPicPr>
            <a:picLocks noChangeAspect="1"/>
          </p:cNvPicPr>
          <p:nvPr/>
        </p:nvPicPr>
        <p:blipFill>
          <a:blip r:embed="rId4">
            <a:duotone>
              <a:schemeClr val="bg2">
                <a:shade val="45000"/>
                <a:satMod val="135000"/>
              </a:schemeClr>
              <a:prstClr val="white"/>
            </a:duotone>
            <a:lum bright="-5000"/>
          </a:blip>
          <a:srcRect r="2041" b="14726"/>
          <a:stretch>
            <a:fillRect/>
          </a:stretch>
        </p:blipFill>
        <p:spPr>
          <a:xfrm>
            <a:off x="0" y="6357958"/>
            <a:ext cx="9144000" cy="472017"/>
          </a:xfrm>
          <a:prstGeom prst="rect">
            <a:avLst/>
          </a:prstGeom>
        </p:spPr>
      </p:pic>
      <p:pic>
        <p:nvPicPr>
          <p:cNvPr id="17414" name="Picture 18" descr="Windows Vista Logo Horizontal W"/>
          <p:cNvPicPr>
            <a:picLocks noChangeAspect="1" noChangeArrowheads="1"/>
          </p:cNvPicPr>
          <p:nvPr/>
        </p:nvPicPr>
        <p:blipFill>
          <a:blip r:embed="rId5"/>
          <a:srcRect/>
          <a:stretch>
            <a:fillRect/>
          </a:stretch>
        </p:blipFill>
        <p:spPr bwMode="invGray">
          <a:xfrm>
            <a:off x="604838" y="6375400"/>
            <a:ext cx="2038350" cy="411163"/>
          </a:xfrm>
          <a:prstGeom prst="rect">
            <a:avLst/>
          </a:prstGeom>
          <a:noFill/>
          <a:ln w="9525">
            <a:noFill/>
            <a:miter lim="800000"/>
            <a:headEnd/>
            <a:tailEnd/>
          </a:ln>
        </p:spPr>
      </p:pic>
      <p:pic>
        <p:nvPicPr>
          <p:cNvPr id="17415" name="Picture 2" descr="D:\Clip_Installer\DVD_ART\BoxShots_Logos\Office 2007\Office 2007 h reverse.png"/>
          <p:cNvPicPr>
            <a:picLocks noChangeAspect="1" noChangeArrowheads="1"/>
          </p:cNvPicPr>
          <p:nvPr/>
        </p:nvPicPr>
        <p:blipFill>
          <a:blip r:embed="rId6"/>
          <a:srcRect/>
          <a:stretch>
            <a:fillRect/>
          </a:stretch>
        </p:blipFill>
        <p:spPr bwMode="auto">
          <a:xfrm>
            <a:off x="7500938" y="6400800"/>
            <a:ext cx="1195387" cy="338138"/>
          </a:xfrm>
          <a:prstGeom prst="rect">
            <a:avLst/>
          </a:prstGeom>
          <a:noFill/>
          <a:ln w="9525">
            <a:noFill/>
            <a:miter lim="800000"/>
            <a:headEnd/>
            <a:tailEnd/>
          </a:ln>
        </p:spPr>
      </p:pic>
      <p:pic>
        <p:nvPicPr>
          <p:cNvPr id="18" name="Picture 6" descr="MS_ppt_footer.jpg"/>
          <p:cNvPicPr>
            <a:picLocks noChangeAspect="1"/>
          </p:cNvPicPr>
          <p:nvPr/>
        </p:nvPicPr>
        <p:blipFill>
          <a:blip r:embed="rId7"/>
          <a:srcRect l="71876" t="11166" r="781"/>
          <a:stretch>
            <a:fillRect/>
          </a:stretch>
        </p:blipFill>
        <p:spPr bwMode="auto">
          <a:xfrm>
            <a:off x="3500430" y="5932510"/>
            <a:ext cx="2500330" cy="5683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Flowchart: Process 92"/>
          <p:cNvSpPr/>
          <p:nvPr/>
        </p:nvSpPr>
        <p:spPr bwMode="auto">
          <a:xfrm>
            <a:off x="207818" y="863600"/>
            <a:ext cx="8759537" cy="5485245"/>
          </a:xfrm>
          <a:prstGeom prst="flowChartProcess">
            <a:avLst/>
          </a:prstGeom>
          <a:solidFill>
            <a:schemeClr val="accent3">
              <a:lumMod val="50000"/>
              <a:alpha val="44000"/>
            </a:schemeClr>
          </a:solidFill>
          <a:ln w="9525" cap="flat" cmpd="sng" algn="ctr">
            <a:noFill/>
            <a:prstDash val="solid"/>
            <a:round/>
            <a:headEnd type="none" w="med" len="med"/>
            <a:tailEnd type="none" w="med" len="med"/>
          </a:ln>
          <a:effectLst/>
          <a:scene3d>
            <a:camera prst="orthographicFront"/>
            <a:lightRig rig="threePt" dir="t"/>
          </a:scene3d>
          <a:sp3d prstMaterial="dkEdge">
            <a:bevelT w="57150" h="44450" prst="coolSlant"/>
          </a:sp3d>
        </p:spPr>
        <p:txBody>
          <a:bodyPr tIns="0" bIns="91440"/>
          <a:lstStyle/>
          <a:p>
            <a:pPr algn="ctr" eaLnBrk="0" fontAlgn="auto" hangingPunct="0">
              <a:spcBef>
                <a:spcPct val="30000"/>
              </a:spcBef>
              <a:spcAft>
                <a:spcPts val="0"/>
              </a:spcAft>
              <a:defRPr/>
            </a:pPr>
            <a:endParaRPr lang="en-US" b="1" kern="0" dirty="0">
              <a:ln>
                <a:solidFill>
                  <a:prstClr val="black">
                    <a:lumMod val="50000"/>
                    <a:lumOff val="50000"/>
                    <a:alpha val="4000"/>
                  </a:prstClr>
                </a:solidFill>
              </a:ln>
              <a:solidFill>
                <a:srgbClr val="FFFFFF"/>
              </a:solidFill>
              <a:effectLst>
                <a:outerShdw blurRad="50800" dist="38100" dir="5400000" algn="t" rotWithShape="0">
                  <a:prstClr val="black">
                    <a:alpha val="40000"/>
                  </a:prstClr>
                </a:outerShdw>
              </a:effectLst>
              <a:latin typeface="Segoe" pitchFamily="34" charset="0"/>
            </a:endParaRPr>
          </a:p>
        </p:txBody>
      </p:sp>
      <p:sp>
        <p:nvSpPr>
          <p:cNvPr id="19" name="Rounded Rectangle 18"/>
          <p:cNvSpPr/>
          <p:nvPr/>
        </p:nvSpPr>
        <p:spPr bwMode="auto">
          <a:xfrm>
            <a:off x="2114093" y="2280919"/>
            <a:ext cx="1911096" cy="3611880"/>
          </a:xfrm>
          <a:prstGeom prst="roundRect">
            <a:avLst>
              <a:gd name="adj" fmla="val 10063"/>
            </a:avLst>
          </a:prstGeom>
          <a:gradFill>
            <a:gsLst>
              <a:gs pos="0">
                <a:srgbClr val="73984E">
                  <a:alpha val="86000"/>
                </a:srgbClr>
              </a:gs>
              <a:gs pos="50000">
                <a:srgbClr val="73984E"/>
              </a:gs>
              <a:gs pos="100000">
                <a:schemeClr val="accent1">
                  <a:lumMod val="40000"/>
                  <a:lumOff val="60000"/>
                  <a:alpha val="0"/>
                </a:schemeClr>
              </a:gs>
            </a:gsLst>
            <a:lin ang="5400000" scaled="0"/>
          </a:grad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1500000" rev="0"/>
            </a:camera>
            <a:lightRig rig="flood" dir="t">
              <a:rot lat="0" lon="0" rev="13800000"/>
            </a:lightRig>
          </a:scene3d>
          <a:sp3d extrusionH="152400" prstMaterial="plastic">
            <a:bevelT w="82550" h="63500" prst="divot"/>
            <a:bevelB/>
          </a:sp3d>
        </p:spPr>
        <p:txBody>
          <a:bodyPr rIns="0"/>
          <a:lstStyle/>
          <a:p>
            <a:pPr fontAlgn="auto">
              <a:spcBef>
                <a:spcPts val="200"/>
              </a:spcBef>
              <a:spcAft>
                <a:spcPts val="200"/>
              </a:spcAft>
              <a:defRPr/>
            </a:pPr>
            <a:r>
              <a:rPr lang="en-US" sz="1400" b="1" spc="-100" dirty="0" err="1">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Verbeterde</a:t>
            </a:r>
            <a: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 compatibility</a:t>
            </a:r>
          </a:p>
          <a:p>
            <a:pPr fontAlgn="auto">
              <a:spcBef>
                <a:spcPts val="0"/>
              </a:spcBef>
              <a:spcAft>
                <a:spcPts val="0"/>
              </a:spcAft>
              <a:defRPr/>
            </a:pP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Met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ondersteuning</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van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onze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software en hardware partners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wordt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het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ecosysteem</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van Windows Vista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verrijkt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met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hoge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mate van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compatibiliteit</a:t>
            </a:r>
            <a:endPar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endParaRPr>
          </a:p>
        </p:txBody>
      </p:sp>
      <p:sp>
        <p:nvSpPr>
          <p:cNvPr id="21" name="Rounded Rectangle 20"/>
          <p:cNvSpPr/>
          <p:nvPr/>
        </p:nvSpPr>
        <p:spPr bwMode="auto">
          <a:xfrm>
            <a:off x="6896099" y="1103086"/>
            <a:ext cx="1906767" cy="4789713"/>
          </a:xfrm>
          <a:prstGeom prst="roundRect">
            <a:avLst>
              <a:gd name="adj" fmla="val 10063"/>
            </a:avLst>
          </a:prstGeom>
          <a:gradFill>
            <a:gsLst>
              <a:gs pos="0">
                <a:srgbClr val="73984E">
                  <a:alpha val="86000"/>
                </a:srgbClr>
              </a:gs>
              <a:gs pos="50000">
                <a:srgbClr val="73984E"/>
              </a:gs>
              <a:gs pos="100000">
                <a:schemeClr val="accent1">
                  <a:lumMod val="40000"/>
                  <a:lumOff val="60000"/>
                  <a:alpha val="0"/>
                </a:schemeClr>
              </a:gs>
            </a:gsLst>
            <a:lin ang="5400000" scaled="0"/>
          </a:grad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1500000" rev="0"/>
            </a:camera>
            <a:lightRig rig="flood" dir="t">
              <a:rot lat="0" lon="0" rev="13800000"/>
            </a:lightRig>
          </a:scene3d>
          <a:sp3d extrusionH="152400" prstMaterial="plastic">
            <a:bevelT w="82550" h="63500" prst="divot"/>
            <a:bevelB/>
          </a:sp3d>
        </p:spPr>
        <p:txBody>
          <a:bodyPr/>
          <a:lstStyle/>
          <a:p>
            <a:pPr fontAlgn="auto">
              <a:spcBef>
                <a:spcPts val="200"/>
              </a:spcBef>
              <a:spcAft>
                <a:spcPts val="200"/>
              </a:spcAft>
              <a:defRPr/>
            </a:pPr>
            <a:r>
              <a:rPr lang="en-US" sz="1400" b="1" spc="-100" dirty="0" err="1">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Geoptimaliseerde</a:t>
            </a:r>
            <a: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 </a:t>
            </a:r>
            <a:r>
              <a:rPr lang="en-US" sz="1400" b="1" spc="-100" dirty="0" err="1">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werkplek</a:t>
            </a:r>
            <a:endPar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endParaRPr>
          </a:p>
          <a:p>
            <a:pPr fontAlgn="auto">
              <a:spcBef>
                <a:spcPts val="0"/>
              </a:spcBef>
              <a:spcAft>
                <a:spcPts val="0"/>
              </a:spcAft>
              <a:defRPr/>
            </a:pP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Windows Vista Enterprise en MDOP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maken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onderdeel</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uit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van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geoptimaliseerde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werkplek</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die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zowel</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voor</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de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eindgebruikers</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als</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IT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vele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voordelen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kent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a:t>
            </a:r>
            <a:endPar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186844" y="2692399"/>
            <a:ext cx="1911096" cy="3200400"/>
          </a:xfrm>
          <a:prstGeom prst="roundRect">
            <a:avLst>
              <a:gd name="adj" fmla="val 10063"/>
            </a:avLst>
          </a:prstGeom>
          <a:gradFill>
            <a:gsLst>
              <a:gs pos="0">
                <a:srgbClr val="73984E">
                  <a:alpha val="86000"/>
                </a:srgbClr>
              </a:gs>
              <a:gs pos="50000">
                <a:srgbClr val="73984E"/>
              </a:gs>
              <a:gs pos="100000">
                <a:schemeClr val="accent1">
                  <a:lumMod val="40000"/>
                  <a:lumOff val="60000"/>
                  <a:alpha val="0"/>
                </a:schemeClr>
              </a:gs>
            </a:gsLst>
            <a:lin ang="5400000" scaled="0"/>
          </a:grad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1500000" rev="0"/>
            </a:camera>
            <a:lightRig rig="flood" dir="t">
              <a:rot lat="0" lon="0" rev="13800000"/>
            </a:lightRig>
          </a:scene3d>
          <a:sp3d extrusionH="152400" prstMaterial="plastic">
            <a:bevelT w="82550" h="63500" prst="divot"/>
            <a:bevelB/>
          </a:sp3d>
        </p:spPr>
        <p:txBody>
          <a:bodyPr/>
          <a:lstStyle/>
          <a:p>
            <a:pPr fontAlgn="auto">
              <a:spcBef>
                <a:spcPts val="200"/>
              </a:spcBef>
              <a:spcAft>
                <a:spcPts val="200"/>
              </a:spcAft>
              <a:defRPr/>
            </a:pPr>
            <a:r>
              <a:rPr lang="en-US" sz="1600" b="1" dirty="0" err="1">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Waar</a:t>
            </a:r>
            <a:r>
              <a:rPr lang="en-US" sz="1600" b="1" dirty="0">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 </a:t>
            </a:r>
            <a:r>
              <a:rPr lang="en-US" sz="1600" b="1" dirty="0" err="1">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staan</a:t>
            </a:r>
            <a:r>
              <a:rPr lang="en-US" sz="1600" b="1" dirty="0">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 we op </a:t>
            </a:r>
            <a:r>
              <a:rPr lang="en-US" sz="1600" b="1" dirty="0" err="1">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dit</a:t>
            </a:r>
            <a:r>
              <a:rPr lang="en-US" sz="1600" b="1" dirty="0">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 moment?</a:t>
            </a:r>
          </a:p>
          <a:p>
            <a:pPr fontAlgn="auto">
              <a:spcBef>
                <a:spcPts val="200"/>
              </a:spcBef>
              <a:spcAft>
                <a:spcPts val="200"/>
              </a:spcAft>
              <a:defRPr/>
            </a:pP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Windows Vista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adoptie</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loopt</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volgens</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verwachting</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waar</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liggen</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de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kansen</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voor</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u?</a:t>
            </a:r>
          </a:p>
        </p:txBody>
      </p:sp>
      <p:sp>
        <p:nvSpPr>
          <p:cNvPr id="14" name="Title 13"/>
          <p:cNvSpPr>
            <a:spLocks noGrp="1"/>
          </p:cNvSpPr>
          <p:nvPr>
            <p:ph type="title"/>
          </p:nvPr>
        </p:nvSpPr>
        <p:spPr/>
        <p:txBody>
          <a:bodyPr/>
          <a:lstStyle/>
          <a:p>
            <a:pPr>
              <a:defRPr/>
            </a:pPr>
            <a:endParaRPr lang="nl-NL"/>
          </a:p>
        </p:txBody>
      </p:sp>
      <p:sp>
        <p:nvSpPr>
          <p:cNvPr id="89" name="Snip Single Corner Rectangle 88"/>
          <p:cNvSpPr/>
          <p:nvPr/>
        </p:nvSpPr>
        <p:spPr bwMode="auto">
          <a:xfrm>
            <a:off x="209550" y="4962524"/>
            <a:ext cx="8769350" cy="1400175"/>
          </a:xfrm>
          <a:prstGeom prst="snip1Rect">
            <a:avLst>
              <a:gd name="adj" fmla="val 13776"/>
            </a:avLst>
          </a:prstGeom>
          <a:gradFill>
            <a:gsLst>
              <a:gs pos="0">
                <a:schemeClr val="accent4">
                  <a:lumMod val="60000"/>
                  <a:lumOff val="40000"/>
                  <a:alpha val="75000"/>
                </a:schemeClr>
              </a:gs>
              <a:gs pos="65000">
                <a:schemeClr val="accent3">
                  <a:lumMod val="50000"/>
                  <a:alpha val="78000"/>
                </a:schemeClr>
              </a:gs>
              <a:gs pos="0">
                <a:schemeClr val="accent3">
                  <a:alpha val="71000"/>
                </a:schemeClr>
              </a:gs>
            </a:gsLst>
            <a:lin ang="16200000" scaled="1"/>
          </a:gradFill>
          <a:ln w="9525" cap="flat" cmpd="sng" algn="ctr">
            <a:noFill/>
            <a:prstDash val="solid"/>
            <a:round/>
            <a:headEnd type="none" w="med" len="med"/>
            <a:tailEnd type="none" w="med" len="med"/>
          </a:ln>
          <a:effectLst/>
          <a:scene3d>
            <a:camera prst="orthographicFront"/>
            <a:lightRig rig="threePt" dir="t"/>
          </a:scene3d>
          <a:sp3d prstMaterial="dkEdge">
            <a:bevelT w="57150" h="44450" prst="coolSlant"/>
          </a:sp3d>
        </p:spPr>
        <p:txBody>
          <a:bodyPr tIns="0" bIns="91440"/>
          <a:lstStyle/>
          <a:p>
            <a:pPr algn="ctr" eaLnBrk="0" fontAlgn="auto" hangingPunct="0">
              <a:spcBef>
                <a:spcPct val="30000"/>
              </a:spcBef>
              <a:spcAft>
                <a:spcPts val="0"/>
              </a:spcAft>
              <a:defRPr/>
            </a:pPr>
            <a:endParaRPr lang="en-US" b="1" kern="0" dirty="0">
              <a:ln>
                <a:solidFill>
                  <a:prstClr val="black">
                    <a:lumMod val="50000"/>
                    <a:lumOff val="50000"/>
                    <a:alpha val="4000"/>
                  </a:prstClr>
                </a:solidFill>
              </a:ln>
              <a:solidFill>
                <a:srgbClr val="FFFFFF"/>
              </a:solidFill>
              <a:effectLst>
                <a:outerShdw blurRad="50800" dist="38100" dir="5400000" algn="t" rotWithShape="0">
                  <a:prstClr val="black">
                    <a:alpha val="40000"/>
                  </a:prstClr>
                </a:outerShdw>
              </a:effectLst>
              <a:latin typeface="Segoe" pitchFamily="34" charset="0"/>
            </a:endParaRPr>
          </a:p>
        </p:txBody>
      </p:sp>
      <p:sp>
        <p:nvSpPr>
          <p:cNvPr id="36" name="TextBox 35"/>
          <p:cNvSpPr txBox="1"/>
          <p:nvPr/>
        </p:nvSpPr>
        <p:spPr>
          <a:xfrm>
            <a:off x="0" y="5178717"/>
            <a:ext cx="9144000" cy="523220"/>
          </a:xfrm>
          <a:prstGeom prst="rect">
            <a:avLst/>
          </a:prstGeom>
          <a:noFill/>
          <a:effectLst>
            <a:outerShdw blurRad="215900" dist="114300" dir="2700000" algn="tl" rotWithShape="0">
              <a:prstClr val="black">
                <a:alpha val="40000"/>
              </a:prstClr>
            </a:outerShdw>
          </a:effectLst>
        </p:spPr>
        <p:txBody>
          <a:bodyPr>
            <a:spAutoFit/>
          </a:bodyPr>
          <a:lstStyle/>
          <a:p>
            <a:pPr algn="ctr" fontAlgn="auto">
              <a:spcBef>
                <a:spcPts val="200"/>
              </a:spcBef>
              <a:spcAft>
                <a:spcPts val="200"/>
              </a:spcAft>
              <a:defRPr/>
            </a:pPr>
            <a:r>
              <a:rPr lang="en-US" sz="28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Experience Windows Vista Today!</a:t>
            </a:r>
          </a:p>
        </p:txBody>
      </p:sp>
      <p:sp>
        <p:nvSpPr>
          <p:cNvPr id="39" name="Rectangle 38"/>
          <p:cNvSpPr/>
          <p:nvPr/>
        </p:nvSpPr>
        <p:spPr>
          <a:xfrm>
            <a:off x="962749" y="5686357"/>
            <a:ext cx="7126012" cy="369332"/>
          </a:xfrm>
          <a:prstGeom prst="rect">
            <a:avLst/>
          </a:prstGeom>
        </p:spPr>
        <p:txBody>
          <a:bodyPr>
            <a:spAutoFit/>
          </a:bodyPr>
          <a:lstStyle/>
          <a:p>
            <a:pPr algn="ctr" fontAlgn="auto">
              <a:spcBef>
                <a:spcPts val="0"/>
              </a:spcBef>
              <a:spcAft>
                <a:spcPts val="0"/>
              </a:spcAft>
              <a:defRPr/>
            </a:pP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Ontdek</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wat</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Windows Vista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voor</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uw</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organisatie</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kan</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betekenen</a:t>
            </a:r>
            <a:endPar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endParaRPr>
          </a:p>
        </p:txBody>
      </p:sp>
      <p:sp>
        <p:nvSpPr>
          <p:cNvPr id="17" name="Rounded Rectangle 16"/>
          <p:cNvSpPr/>
          <p:nvPr/>
        </p:nvSpPr>
        <p:spPr bwMode="auto">
          <a:xfrm>
            <a:off x="4163290" y="972458"/>
            <a:ext cx="2745510" cy="3987800"/>
          </a:xfrm>
          <a:prstGeom prst="roundRect">
            <a:avLst>
              <a:gd name="adj" fmla="val 10063"/>
            </a:avLst>
          </a:prstGeom>
          <a:gradFill flip="none" rotWithShape="1">
            <a:gsLst>
              <a:gs pos="2000">
                <a:srgbClr val="FFCC99">
                  <a:alpha val="68000"/>
                </a:srgbClr>
              </a:gs>
              <a:gs pos="23000">
                <a:srgbClr val="CC6600"/>
              </a:gs>
              <a:gs pos="100000">
                <a:srgbClr val="CC6600">
                  <a:alpha val="45000"/>
                </a:srgbClr>
              </a:gs>
            </a:gsLst>
            <a:lin ang="21594000" scaled="0"/>
            <a:tileRect/>
          </a:gradFill>
          <a:ln w="57150" cap="flat" cmpd="sng" algn="ctr">
            <a:noFill/>
            <a:prstDash val="solid"/>
            <a:round/>
            <a:headEnd type="none" w="med" len="med"/>
            <a:tailEnd type="none" w="med" len="med"/>
          </a:ln>
          <a:effectLst>
            <a:glow rad="635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37160" rIns="0"/>
          <a:lstStyle/>
          <a:p>
            <a:pPr fontAlgn="auto">
              <a:spcBef>
                <a:spcPts val="200"/>
              </a:spcBef>
              <a:spcAft>
                <a:spcPts val="200"/>
              </a:spcAft>
              <a:defRPr/>
            </a:pPr>
            <a:r>
              <a:rPr lang="en-US"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Nu </a:t>
            </a:r>
            <a:r>
              <a:rPr lang="en-US" b="1" spc="-100" dirty="0" err="1">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nog</a:t>
            </a:r>
            <a:r>
              <a:rPr lang="en-US"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 better met</a:t>
            </a:r>
            <a:br>
              <a:rPr lang="en-US"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br>
            <a:r>
              <a:rPr lang="en-US"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Service  Pack 1</a:t>
            </a:r>
          </a:p>
          <a:p>
            <a:pPr fontAlgn="auto">
              <a:spcBef>
                <a:spcPts val="0"/>
              </a:spcBef>
              <a:spcAft>
                <a:spcPts val="0"/>
              </a:spcAft>
              <a:defRPr/>
            </a:pP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SP1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levert</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een</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verzameling</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van updates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als</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mede</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een</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verbeterde</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stabiliteit</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snelheid</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en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beveiliging</a:t>
            </a:r>
            <a:endParaRPr lang="en-US"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endParaRPr>
          </a:p>
        </p:txBody>
      </p:sp>
      <p:pic>
        <p:nvPicPr>
          <p:cNvPr id="18" name="Picture 17" descr="j0431153.jpg"/>
          <p:cNvPicPr>
            <a:picLocks noChangeAspect="1"/>
          </p:cNvPicPr>
          <p:nvPr/>
        </p:nvPicPr>
        <p:blipFill>
          <a:blip r:embed="rId3" cstate="print"/>
          <a:stretch>
            <a:fillRect/>
          </a:stretch>
        </p:blipFill>
        <p:spPr>
          <a:xfrm>
            <a:off x="4502605" y="3100842"/>
            <a:ext cx="2042703" cy="2044700"/>
          </a:xfrm>
          <a:prstGeom prst="rect">
            <a:avLst/>
          </a:prstGeom>
          <a:effectLst>
            <a:softEdge rad="317500"/>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230188"/>
            <a:ext cx="7014152" cy="1070711"/>
          </a:xfrm>
        </p:spPr>
        <p:txBody>
          <a:bodyPr>
            <a:noAutofit/>
          </a:bodyPr>
          <a:lstStyle/>
          <a:p>
            <a:pPr>
              <a:defRPr/>
            </a:pPr>
            <a:r>
              <a:rPr smtClean="0"/>
              <a:t>With SP1, Windows Vista gets even </a:t>
            </a:r>
            <a:r>
              <a:rPr lang="en-US" dirty="0" smtClean="0"/>
              <a:t>B</a:t>
            </a:r>
            <a:r>
              <a:rPr smtClean="0"/>
              <a:t>etter</a:t>
            </a:r>
            <a:endParaRPr lang="en-US" dirty="0"/>
          </a:p>
        </p:txBody>
      </p:sp>
      <p:sp>
        <p:nvSpPr>
          <p:cNvPr id="8195" name="Rectangle 3"/>
          <p:cNvSpPr>
            <a:spLocks noChangeArrowheads="1"/>
          </p:cNvSpPr>
          <p:nvPr/>
        </p:nvSpPr>
        <p:spPr bwMode="auto">
          <a:xfrm>
            <a:off x="2219325" y="1392238"/>
            <a:ext cx="6515100" cy="707886"/>
          </a:xfrm>
          <a:prstGeom prst="rect">
            <a:avLst/>
          </a:prstGeom>
          <a:noFill/>
          <a:ln w="9525">
            <a:noFill/>
            <a:miter lim="800000"/>
            <a:headEnd/>
            <a:tailEnd/>
          </a:ln>
          <a:effectLst/>
        </p:spPr>
        <p:txBody>
          <a:bodyPr anchor="ctr">
            <a:spAutoFit/>
          </a:bodyPr>
          <a:lstStyle/>
          <a:p>
            <a:pPr>
              <a:tabLst>
                <a:tab pos="1066800" algn="l"/>
              </a:tabLst>
              <a:defRPr/>
            </a:pPr>
            <a:r>
              <a:rPr lang="en-US" sz="2000" dirty="0">
                <a:ln>
                  <a:solidFill>
                    <a:schemeClr val="tx1">
                      <a:lumMod val="65000"/>
                      <a:lumOff val="35000"/>
                      <a:alpha val="3000"/>
                    </a:schemeClr>
                  </a:solidFill>
                </a:ln>
                <a:effectLst>
                  <a:outerShdw blurRad="38100" dist="38100" dir="2700000" algn="tl">
                    <a:srgbClr val="000000">
                      <a:alpha val="43137"/>
                    </a:srgbClr>
                  </a:outerShdw>
                </a:effectLst>
                <a:latin typeface="Segoe"/>
                <a:ea typeface="Times New Roman" pitchFamily="18" charset="0"/>
                <a:cs typeface="Times New Roman" pitchFamily="18" charset="0"/>
              </a:rPr>
              <a:t>Windows Vista SP1 is an update to Windows Vista that addresses customer input on key performance areas</a:t>
            </a:r>
          </a:p>
        </p:txBody>
      </p:sp>
      <p:grpSp>
        <p:nvGrpSpPr>
          <p:cNvPr id="37891" name="Group 20"/>
          <p:cNvGrpSpPr>
            <a:grpSpLocks/>
          </p:cNvGrpSpPr>
          <p:nvPr/>
        </p:nvGrpSpPr>
        <p:grpSpPr bwMode="auto">
          <a:xfrm>
            <a:off x="2613025" y="2314575"/>
            <a:ext cx="4362450" cy="4229100"/>
            <a:chOff x="4804013" y="2620370"/>
            <a:chExt cx="3916910" cy="3853976"/>
          </a:xfrm>
        </p:grpSpPr>
        <p:sp>
          <p:nvSpPr>
            <p:cNvPr id="14" name="Freeform 13"/>
            <p:cNvSpPr>
              <a:spLocks/>
            </p:cNvSpPr>
            <p:nvPr/>
          </p:nvSpPr>
          <p:spPr bwMode="auto">
            <a:xfrm rot="10800000">
              <a:off x="6674958" y="4287712"/>
              <a:ext cx="2045965" cy="2186634"/>
            </a:xfrm>
            <a:custGeom>
              <a:avLst/>
              <a:gdLst/>
              <a:ahLst/>
              <a:cxnLst>
                <a:cxn ang="0">
                  <a:pos x="4" y="468"/>
                </a:cxn>
                <a:cxn ang="0">
                  <a:pos x="0" y="413"/>
                </a:cxn>
                <a:cxn ang="0">
                  <a:pos x="413" y="0"/>
                </a:cxn>
                <a:cxn ang="0">
                  <a:pos x="416" y="0"/>
                </a:cxn>
                <a:cxn ang="0">
                  <a:pos x="418" y="5"/>
                </a:cxn>
                <a:cxn ang="0">
                  <a:pos x="428" y="41"/>
                </a:cxn>
                <a:cxn ang="0">
                  <a:pos x="431" y="79"/>
                </a:cxn>
                <a:cxn ang="0">
                  <a:pos x="412" y="186"/>
                </a:cxn>
                <a:cxn ang="0">
                  <a:pos x="391" y="295"/>
                </a:cxn>
                <a:cxn ang="0">
                  <a:pos x="394" y="330"/>
                </a:cxn>
                <a:cxn ang="0">
                  <a:pos x="404" y="357"/>
                </a:cxn>
                <a:cxn ang="0">
                  <a:pos x="356" y="413"/>
                </a:cxn>
                <a:cxn ang="0">
                  <a:pos x="357" y="422"/>
                </a:cxn>
                <a:cxn ang="0">
                  <a:pos x="357" y="422"/>
                </a:cxn>
                <a:cxn ang="0">
                  <a:pos x="356" y="424"/>
                </a:cxn>
                <a:cxn ang="0">
                  <a:pos x="351" y="429"/>
                </a:cxn>
                <a:cxn ang="0">
                  <a:pos x="326" y="443"/>
                </a:cxn>
                <a:cxn ang="0">
                  <a:pos x="295" y="451"/>
                </a:cxn>
                <a:cxn ang="0">
                  <a:pos x="257" y="454"/>
                </a:cxn>
                <a:cxn ang="0">
                  <a:pos x="188" y="447"/>
                </a:cxn>
                <a:cxn ang="0">
                  <a:pos x="122" y="441"/>
                </a:cxn>
                <a:cxn ang="0">
                  <a:pos x="75" y="445"/>
                </a:cxn>
                <a:cxn ang="0">
                  <a:pos x="37" y="454"/>
                </a:cxn>
                <a:cxn ang="0">
                  <a:pos x="4" y="468"/>
                </a:cxn>
              </a:cxnLst>
              <a:rect l="0" t="0" r="r" b="b"/>
              <a:pathLst>
                <a:path w="431" h="468">
                  <a:moveTo>
                    <a:pt x="4" y="468"/>
                  </a:moveTo>
                  <a:cubicBezTo>
                    <a:pt x="1" y="450"/>
                    <a:pt x="0" y="431"/>
                    <a:pt x="0" y="413"/>
                  </a:cubicBezTo>
                  <a:cubicBezTo>
                    <a:pt x="0" y="186"/>
                    <a:pt x="186" y="0"/>
                    <a:pt x="413" y="0"/>
                  </a:cubicBezTo>
                  <a:cubicBezTo>
                    <a:pt x="414" y="0"/>
                    <a:pt x="415" y="0"/>
                    <a:pt x="416" y="0"/>
                  </a:cubicBezTo>
                  <a:cubicBezTo>
                    <a:pt x="417" y="1"/>
                    <a:pt x="417" y="3"/>
                    <a:pt x="418" y="5"/>
                  </a:cubicBezTo>
                  <a:cubicBezTo>
                    <a:pt x="422" y="13"/>
                    <a:pt x="426" y="25"/>
                    <a:pt x="428" y="41"/>
                  </a:cubicBezTo>
                  <a:cubicBezTo>
                    <a:pt x="430" y="52"/>
                    <a:pt x="431" y="64"/>
                    <a:pt x="431" y="79"/>
                  </a:cubicBezTo>
                  <a:cubicBezTo>
                    <a:pt x="431" y="107"/>
                    <a:pt x="426" y="143"/>
                    <a:pt x="412" y="186"/>
                  </a:cubicBezTo>
                  <a:cubicBezTo>
                    <a:pt x="396" y="232"/>
                    <a:pt x="391" y="268"/>
                    <a:pt x="391" y="295"/>
                  </a:cubicBezTo>
                  <a:cubicBezTo>
                    <a:pt x="391" y="309"/>
                    <a:pt x="392" y="320"/>
                    <a:pt x="394" y="330"/>
                  </a:cubicBezTo>
                  <a:cubicBezTo>
                    <a:pt x="397" y="342"/>
                    <a:pt x="400" y="351"/>
                    <a:pt x="404" y="357"/>
                  </a:cubicBezTo>
                  <a:cubicBezTo>
                    <a:pt x="377" y="361"/>
                    <a:pt x="356" y="385"/>
                    <a:pt x="356" y="413"/>
                  </a:cubicBezTo>
                  <a:cubicBezTo>
                    <a:pt x="356" y="416"/>
                    <a:pt x="357" y="419"/>
                    <a:pt x="357" y="422"/>
                  </a:cubicBezTo>
                  <a:cubicBezTo>
                    <a:pt x="357" y="422"/>
                    <a:pt x="357" y="422"/>
                    <a:pt x="357" y="422"/>
                  </a:cubicBezTo>
                  <a:cubicBezTo>
                    <a:pt x="357" y="422"/>
                    <a:pt x="357" y="423"/>
                    <a:pt x="356" y="424"/>
                  </a:cubicBezTo>
                  <a:cubicBezTo>
                    <a:pt x="355" y="425"/>
                    <a:pt x="353" y="427"/>
                    <a:pt x="351" y="429"/>
                  </a:cubicBezTo>
                  <a:cubicBezTo>
                    <a:pt x="346" y="433"/>
                    <a:pt x="338" y="438"/>
                    <a:pt x="326" y="443"/>
                  </a:cubicBezTo>
                  <a:cubicBezTo>
                    <a:pt x="318" y="446"/>
                    <a:pt x="308" y="449"/>
                    <a:pt x="295" y="451"/>
                  </a:cubicBezTo>
                  <a:cubicBezTo>
                    <a:pt x="284" y="453"/>
                    <a:pt x="272" y="454"/>
                    <a:pt x="257" y="454"/>
                  </a:cubicBezTo>
                  <a:cubicBezTo>
                    <a:pt x="238" y="454"/>
                    <a:pt x="215" y="452"/>
                    <a:pt x="188" y="447"/>
                  </a:cubicBezTo>
                  <a:cubicBezTo>
                    <a:pt x="164" y="443"/>
                    <a:pt x="142" y="441"/>
                    <a:pt x="122" y="441"/>
                  </a:cubicBezTo>
                  <a:cubicBezTo>
                    <a:pt x="105" y="441"/>
                    <a:pt x="89" y="443"/>
                    <a:pt x="75" y="445"/>
                  </a:cubicBezTo>
                  <a:cubicBezTo>
                    <a:pt x="60" y="447"/>
                    <a:pt x="48" y="450"/>
                    <a:pt x="37" y="454"/>
                  </a:cubicBezTo>
                  <a:cubicBezTo>
                    <a:pt x="23" y="459"/>
                    <a:pt x="12" y="464"/>
                    <a:pt x="4" y="468"/>
                  </a:cubicBezTo>
                  <a:close/>
                </a:path>
              </a:pathLst>
            </a:custGeom>
            <a:gradFill>
              <a:gsLst>
                <a:gs pos="0">
                  <a:srgbClr val="B09F3A"/>
                </a:gs>
                <a:gs pos="80000">
                  <a:srgbClr val="B09F3A"/>
                </a:gs>
                <a:gs pos="100000">
                  <a:srgbClr val="B09F3A"/>
                </a:gs>
              </a:gsLst>
            </a:gradFill>
            <a:ln>
              <a:headEnd type="none" w="med" len="med"/>
              <a:tailEnd type="none" w="med" len="med"/>
            </a:ln>
            <a:effectLst/>
            <a:scene3d>
              <a:camera prst="orthographicFront">
                <a:rot lat="0" lon="0" rev="0"/>
              </a:camera>
              <a:lightRig rig="threePt" dir="t">
                <a:rot lat="0" lon="0" rev="1200000"/>
              </a:lightRig>
            </a:scene3d>
            <a:sp3d prstMaterial="plastic">
              <a:bevelT/>
            </a:sp3d>
          </p:spPr>
          <p:style>
            <a:lnRef idx="0">
              <a:schemeClr val="accent1"/>
            </a:lnRef>
            <a:fillRef idx="3">
              <a:schemeClr val="accent1"/>
            </a:fillRef>
            <a:effectRef idx="3">
              <a:schemeClr val="accent1"/>
            </a:effectRef>
            <a:fontRef idx="minor">
              <a:schemeClr val="lt1"/>
            </a:fontRef>
          </p:style>
          <p:txBody>
            <a:bodyPr lIns="0" tIns="0" rIns="0" bIns="0" anchor="ctr"/>
            <a:lstStyle/>
            <a:p>
              <a:pPr algn="ctr" fontAlgn="auto">
                <a:lnSpc>
                  <a:spcPct val="90000"/>
                </a:lnSpc>
                <a:spcBef>
                  <a:spcPts val="0"/>
                </a:spcBef>
                <a:spcAft>
                  <a:spcPts val="0"/>
                </a:spcAft>
                <a:defRPr/>
              </a:pPr>
              <a:endParaRPr lang="en-US" sz="800" dirty="0">
                <a:solidFill>
                  <a:schemeClr val="tx1"/>
                </a:solidFill>
                <a:effectLst>
                  <a:outerShdw blurRad="38100" dist="38100" dir="2700000" algn="tl">
                    <a:srgbClr val="000000">
                      <a:alpha val="43137"/>
                    </a:srgbClr>
                  </a:outerShdw>
                </a:effectLst>
              </a:endParaRPr>
            </a:p>
          </p:txBody>
        </p:sp>
        <p:sp>
          <p:nvSpPr>
            <p:cNvPr id="15" name="Freeform 15"/>
            <p:cNvSpPr>
              <a:spLocks/>
            </p:cNvSpPr>
            <p:nvPr/>
          </p:nvSpPr>
          <p:spPr bwMode="auto">
            <a:xfrm rot="10800000">
              <a:off x="4804013" y="4190261"/>
              <a:ext cx="2003906" cy="2284085"/>
            </a:xfrm>
            <a:custGeom>
              <a:avLst/>
              <a:gdLst/>
              <a:ahLst/>
              <a:cxnLst>
                <a:cxn ang="0">
                  <a:pos x="422" y="413"/>
                </a:cxn>
                <a:cxn ang="0">
                  <a:pos x="416" y="483"/>
                </a:cxn>
                <a:cxn ang="0">
                  <a:pos x="409" y="485"/>
                </a:cxn>
                <a:cxn ang="0">
                  <a:pos x="372" y="489"/>
                </a:cxn>
                <a:cxn ang="0">
                  <a:pos x="370" y="489"/>
                </a:cxn>
                <a:cxn ang="0">
                  <a:pos x="334" y="486"/>
                </a:cxn>
                <a:cxn ang="0">
                  <a:pos x="232" y="450"/>
                </a:cxn>
                <a:cxn ang="0">
                  <a:pos x="127" y="412"/>
                </a:cxn>
                <a:cxn ang="0">
                  <a:pos x="100" y="410"/>
                </a:cxn>
                <a:cxn ang="0">
                  <a:pos x="92" y="410"/>
                </a:cxn>
                <a:cxn ang="0">
                  <a:pos x="66" y="415"/>
                </a:cxn>
                <a:cxn ang="0">
                  <a:pos x="66" y="413"/>
                </a:cxn>
                <a:cxn ang="0">
                  <a:pos x="16" y="357"/>
                </a:cxn>
                <a:cxn ang="0">
                  <a:pos x="14" y="354"/>
                </a:cxn>
                <a:cxn ang="0">
                  <a:pos x="3" y="327"/>
                </a:cxn>
                <a:cxn ang="0">
                  <a:pos x="0" y="295"/>
                </a:cxn>
                <a:cxn ang="0">
                  <a:pos x="21" y="190"/>
                </a:cxn>
                <a:cxn ang="0">
                  <a:pos x="41" y="79"/>
                </a:cxn>
                <a:cxn ang="0">
                  <a:pos x="38" y="39"/>
                </a:cxn>
                <a:cxn ang="0">
                  <a:pos x="27" y="0"/>
                </a:cxn>
                <a:cxn ang="0">
                  <a:pos x="27" y="0"/>
                </a:cxn>
                <a:cxn ang="0">
                  <a:pos x="422" y="413"/>
                </a:cxn>
              </a:cxnLst>
              <a:rect l="0" t="0" r="r" b="b"/>
              <a:pathLst>
                <a:path w="422" h="489">
                  <a:moveTo>
                    <a:pt x="422" y="413"/>
                  </a:moveTo>
                  <a:cubicBezTo>
                    <a:pt x="422" y="436"/>
                    <a:pt x="420" y="460"/>
                    <a:pt x="416" y="483"/>
                  </a:cubicBezTo>
                  <a:cubicBezTo>
                    <a:pt x="414" y="483"/>
                    <a:pt x="412" y="484"/>
                    <a:pt x="409" y="485"/>
                  </a:cubicBezTo>
                  <a:cubicBezTo>
                    <a:pt x="400" y="487"/>
                    <a:pt x="388" y="489"/>
                    <a:pt x="372" y="489"/>
                  </a:cubicBezTo>
                  <a:cubicBezTo>
                    <a:pt x="371" y="489"/>
                    <a:pt x="371" y="489"/>
                    <a:pt x="370" y="489"/>
                  </a:cubicBezTo>
                  <a:cubicBezTo>
                    <a:pt x="360" y="489"/>
                    <a:pt x="348" y="488"/>
                    <a:pt x="334" y="486"/>
                  </a:cubicBezTo>
                  <a:cubicBezTo>
                    <a:pt x="306" y="481"/>
                    <a:pt x="271" y="471"/>
                    <a:pt x="232" y="450"/>
                  </a:cubicBezTo>
                  <a:cubicBezTo>
                    <a:pt x="188" y="427"/>
                    <a:pt x="153" y="416"/>
                    <a:pt x="127" y="412"/>
                  </a:cubicBezTo>
                  <a:cubicBezTo>
                    <a:pt x="117" y="411"/>
                    <a:pt x="108" y="410"/>
                    <a:pt x="100" y="410"/>
                  </a:cubicBezTo>
                  <a:cubicBezTo>
                    <a:pt x="97" y="410"/>
                    <a:pt x="95" y="410"/>
                    <a:pt x="92" y="410"/>
                  </a:cubicBezTo>
                  <a:cubicBezTo>
                    <a:pt x="81" y="411"/>
                    <a:pt x="72" y="413"/>
                    <a:pt x="66" y="415"/>
                  </a:cubicBezTo>
                  <a:cubicBezTo>
                    <a:pt x="66" y="414"/>
                    <a:pt x="66" y="413"/>
                    <a:pt x="66" y="413"/>
                  </a:cubicBezTo>
                  <a:cubicBezTo>
                    <a:pt x="66" y="384"/>
                    <a:pt x="44" y="360"/>
                    <a:pt x="16" y="357"/>
                  </a:cubicBezTo>
                  <a:cubicBezTo>
                    <a:pt x="15" y="356"/>
                    <a:pt x="14" y="355"/>
                    <a:pt x="14" y="354"/>
                  </a:cubicBezTo>
                  <a:cubicBezTo>
                    <a:pt x="10" y="348"/>
                    <a:pt x="6" y="340"/>
                    <a:pt x="3" y="327"/>
                  </a:cubicBezTo>
                  <a:cubicBezTo>
                    <a:pt x="1" y="318"/>
                    <a:pt x="0" y="308"/>
                    <a:pt x="0" y="295"/>
                  </a:cubicBezTo>
                  <a:cubicBezTo>
                    <a:pt x="0" y="269"/>
                    <a:pt x="5" y="235"/>
                    <a:pt x="21" y="190"/>
                  </a:cubicBezTo>
                  <a:cubicBezTo>
                    <a:pt x="36" y="146"/>
                    <a:pt x="41" y="108"/>
                    <a:pt x="41" y="79"/>
                  </a:cubicBezTo>
                  <a:cubicBezTo>
                    <a:pt x="41" y="64"/>
                    <a:pt x="39" y="50"/>
                    <a:pt x="38" y="39"/>
                  </a:cubicBezTo>
                  <a:cubicBezTo>
                    <a:pt x="35" y="22"/>
                    <a:pt x="30" y="9"/>
                    <a:pt x="27" y="0"/>
                  </a:cubicBezTo>
                  <a:cubicBezTo>
                    <a:pt x="27" y="0"/>
                    <a:pt x="27" y="0"/>
                    <a:pt x="27" y="0"/>
                  </a:cubicBezTo>
                  <a:cubicBezTo>
                    <a:pt x="245" y="10"/>
                    <a:pt x="422" y="192"/>
                    <a:pt x="422" y="413"/>
                  </a:cubicBezTo>
                  <a:close/>
                </a:path>
              </a:pathLst>
            </a:custGeom>
            <a:gradFill>
              <a:gsLst>
                <a:gs pos="0">
                  <a:srgbClr val="73984E"/>
                </a:gs>
                <a:gs pos="67000">
                  <a:srgbClr val="73984E"/>
                </a:gs>
                <a:gs pos="100000">
                  <a:srgbClr val="73984E"/>
                </a:gs>
              </a:gsLst>
            </a:gradFill>
            <a:ln>
              <a:headEnd type="none" w="med" len="med"/>
              <a:tailEnd type="none" w="med" len="med"/>
            </a:ln>
            <a:effectLst/>
            <a:scene3d>
              <a:camera prst="orthographicFront">
                <a:rot lat="0" lon="0" rev="0"/>
              </a:camera>
              <a:lightRig rig="threePt" dir="t">
                <a:rot lat="0" lon="0" rev="1200000"/>
              </a:lightRig>
            </a:scene3d>
            <a:sp3d prstMaterial="plastic">
              <a:bevelT/>
            </a:sp3d>
          </p:spPr>
          <p:style>
            <a:lnRef idx="0">
              <a:schemeClr val="accent2"/>
            </a:lnRef>
            <a:fillRef idx="3">
              <a:schemeClr val="accent2"/>
            </a:fillRef>
            <a:effectRef idx="3">
              <a:schemeClr val="accent2"/>
            </a:effectRef>
            <a:fontRef idx="minor">
              <a:schemeClr val="lt1"/>
            </a:fontRef>
          </p:style>
          <p:txBody>
            <a:bodyPr lIns="0" tIns="0" rIns="274320" bIns="0" anchor="ctr"/>
            <a:lstStyle/>
            <a:p>
              <a:pPr algn="ctr" fontAlgn="auto">
                <a:lnSpc>
                  <a:spcPct val="90000"/>
                </a:lnSpc>
                <a:spcBef>
                  <a:spcPts val="0"/>
                </a:spcBef>
                <a:spcAft>
                  <a:spcPts val="0"/>
                </a:spcAft>
                <a:defRPr/>
              </a:pPr>
              <a:endParaRPr lang="en-US" sz="800" dirty="0">
                <a:solidFill>
                  <a:schemeClr val="tx1"/>
                </a:solidFill>
                <a:effectLst>
                  <a:outerShdw blurRad="38100" dist="38100" dir="2700000" algn="tl">
                    <a:srgbClr val="000000">
                      <a:alpha val="43137"/>
                    </a:srgbClr>
                  </a:outerShdw>
                </a:effectLst>
              </a:endParaRPr>
            </a:p>
          </p:txBody>
        </p:sp>
        <p:sp>
          <p:nvSpPr>
            <p:cNvPr id="16" name="Freeform 14"/>
            <p:cNvSpPr>
              <a:spLocks/>
            </p:cNvSpPr>
            <p:nvPr/>
          </p:nvSpPr>
          <p:spPr bwMode="auto">
            <a:xfrm rot="10800000">
              <a:off x="4846072" y="2620370"/>
              <a:ext cx="3846359" cy="1882268"/>
            </a:xfrm>
            <a:custGeom>
              <a:avLst/>
              <a:gdLst/>
              <a:ahLst/>
              <a:cxnLst>
                <a:cxn ang="0">
                  <a:pos x="810" y="74"/>
                </a:cxn>
                <a:cxn ang="0">
                  <a:pos x="407" y="403"/>
                </a:cxn>
                <a:cxn ang="0">
                  <a:pos x="0" y="60"/>
                </a:cxn>
                <a:cxn ang="0">
                  <a:pos x="1" y="59"/>
                </a:cxn>
                <a:cxn ang="0">
                  <a:pos x="35" y="44"/>
                </a:cxn>
                <a:cxn ang="0">
                  <a:pos x="71" y="35"/>
                </a:cxn>
                <a:cxn ang="0">
                  <a:pos x="116" y="32"/>
                </a:cxn>
                <a:cxn ang="0">
                  <a:pos x="180" y="37"/>
                </a:cxn>
                <a:cxn ang="0">
                  <a:pos x="251" y="44"/>
                </a:cxn>
                <a:cxn ang="0">
                  <a:pos x="291" y="41"/>
                </a:cxn>
                <a:cxn ang="0">
                  <a:pos x="325" y="32"/>
                </a:cxn>
                <a:cxn ang="0">
                  <a:pos x="353" y="16"/>
                </a:cxn>
                <a:cxn ang="0">
                  <a:pos x="355" y="14"/>
                </a:cxn>
                <a:cxn ang="0">
                  <a:pos x="407" y="47"/>
                </a:cxn>
                <a:cxn ang="0">
                  <a:pos x="460" y="7"/>
                </a:cxn>
                <a:cxn ang="0">
                  <a:pos x="462" y="6"/>
                </a:cxn>
                <a:cxn ang="0">
                  <a:pos x="490" y="1"/>
                </a:cxn>
                <a:cxn ang="0">
                  <a:pos x="497" y="0"/>
                </a:cxn>
                <a:cxn ang="0">
                  <a:pos x="522" y="2"/>
                </a:cxn>
                <a:cxn ang="0">
                  <a:pos x="623" y="39"/>
                </a:cxn>
                <a:cxn ang="0">
                  <a:pos x="729" y="76"/>
                </a:cxn>
                <a:cxn ang="0">
                  <a:pos x="767" y="79"/>
                </a:cxn>
                <a:cxn ang="0">
                  <a:pos x="769" y="79"/>
                </a:cxn>
                <a:cxn ang="0">
                  <a:pos x="809" y="75"/>
                </a:cxn>
                <a:cxn ang="0">
                  <a:pos x="810" y="74"/>
                </a:cxn>
              </a:cxnLst>
              <a:rect l="0" t="0" r="r" b="b"/>
              <a:pathLst>
                <a:path w="810" h="403">
                  <a:moveTo>
                    <a:pt x="810" y="74"/>
                  </a:moveTo>
                  <a:cubicBezTo>
                    <a:pt x="771" y="261"/>
                    <a:pt x="604" y="403"/>
                    <a:pt x="407" y="403"/>
                  </a:cubicBezTo>
                  <a:cubicBezTo>
                    <a:pt x="204" y="403"/>
                    <a:pt x="33" y="254"/>
                    <a:pt x="0" y="60"/>
                  </a:cubicBezTo>
                  <a:cubicBezTo>
                    <a:pt x="0" y="60"/>
                    <a:pt x="0" y="59"/>
                    <a:pt x="1" y="59"/>
                  </a:cubicBezTo>
                  <a:cubicBezTo>
                    <a:pt x="8" y="55"/>
                    <a:pt x="19" y="49"/>
                    <a:pt x="35" y="44"/>
                  </a:cubicBezTo>
                  <a:cubicBezTo>
                    <a:pt x="45" y="40"/>
                    <a:pt x="57" y="37"/>
                    <a:pt x="71" y="35"/>
                  </a:cubicBezTo>
                  <a:cubicBezTo>
                    <a:pt x="84" y="33"/>
                    <a:pt x="99" y="32"/>
                    <a:pt x="116" y="32"/>
                  </a:cubicBezTo>
                  <a:cubicBezTo>
                    <a:pt x="135" y="32"/>
                    <a:pt x="156" y="33"/>
                    <a:pt x="180" y="37"/>
                  </a:cubicBezTo>
                  <a:cubicBezTo>
                    <a:pt x="208" y="42"/>
                    <a:pt x="231" y="44"/>
                    <a:pt x="251" y="44"/>
                  </a:cubicBezTo>
                  <a:cubicBezTo>
                    <a:pt x="267" y="44"/>
                    <a:pt x="280" y="43"/>
                    <a:pt x="291" y="41"/>
                  </a:cubicBezTo>
                  <a:cubicBezTo>
                    <a:pt x="305" y="39"/>
                    <a:pt x="316" y="36"/>
                    <a:pt x="325" y="32"/>
                  </a:cubicBezTo>
                  <a:cubicBezTo>
                    <a:pt x="338" y="27"/>
                    <a:pt x="348" y="21"/>
                    <a:pt x="353" y="16"/>
                  </a:cubicBezTo>
                  <a:cubicBezTo>
                    <a:pt x="354" y="15"/>
                    <a:pt x="355" y="15"/>
                    <a:pt x="355" y="14"/>
                  </a:cubicBezTo>
                  <a:cubicBezTo>
                    <a:pt x="364" y="33"/>
                    <a:pt x="384" y="47"/>
                    <a:pt x="407" y="47"/>
                  </a:cubicBezTo>
                  <a:cubicBezTo>
                    <a:pt x="432" y="47"/>
                    <a:pt x="453" y="30"/>
                    <a:pt x="460" y="7"/>
                  </a:cubicBezTo>
                  <a:cubicBezTo>
                    <a:pt x="461" y="7"/>
                    <a:pt x="461" y="7"/>
                    <a:pt x="462" y="6"/>
                  </a:cubicBezTo>
                  <a:cubicBezTo>
                    <a:pt x="468" y="4"/>
                    <a:pt x="477" y="1"/>
                    <a:pt x="490" y="1"/>
                  </a:cubicBezTo>
                  <a:cubicBezTo>
                    <a:pt x="492" y="0"/>
                    <a:pt x="494" y="0"/>
                    <a:pt x="497" y="0"/>
                  </a:cubicBezTo>
                  <a:cubicBezTo>
                    <a:pt x="504" y="0"/>
                    <a:pt x="512" y="1"/>
                    <a:pt x="522" y="2"/>
                  </a:cubicBezTo>
                  <a:cubicBezTo>
                    <a:pt x="547" y="6"/>
                    <a:pt x="580" y="17"/>
                    <a:pt x="623" y="39"/>
                  </a:cubicBezTo>
                  <a:cubicBezTo>
                    <a:pt x="664" y="61"/>
                    <a:pt x="700" y="72"/>
                    <a:pt x="729" y="76"/>
                  </a:cubicBezTo>
                  <a:cubicBezTo>
                    <a:pt x="743" y="79"/>
                    <a:pt x="756" y="79"/>
                    <a:pt x="767" y="79"/>
                  </a:cubicBezTo>
                  <a:cubicBezTo>
                    <a:pt x="768" y="79"/>
                    <a:pt x="768" y="79"/>
                    <a:pt x="769" y="79"/>
                  </a:cubicBezTo>
                  <a:cubicBezTo>
                    <a:pt x="786" y="79"/>
                    <a:pt x="800" y="77"/>
                    <a:pt x="809" y="75"/>
                  </a:cubicBezTo>
                  <a:cubicBezTo>
                    <a:pt x="809" y="75"/>
                    <a:pt x="810" y="75"/>
                    <a:pt x="810" y="74"/>
                  </a:cubicBezTo>
                  <a:close/>
                </a:path>
              </a:pathLst>
            </a:custGeom>
            <a:solidFill>
              <a:schemeClr val="accent5">
                <a:lumMod val="75000"/>
              </a:schemeClr>
            </a:solidFill>
            <a:ln>
              <a:headEnd type="none" w="med" len="med"/>
              <a:tailEnd type="none" w="med" len="med"/>
            </a:ln>
            <a:effectLst/>
            <a:scene3d>
              <a:camera prst="orthographicFront">
                <a:rot lat="0" lon="0" rev="0"/>
              </a:camera>
              <a:lightRig rig="chilly" dir="t"/>
            </a:scene3d>
            <a:sp3d extrusionH="76200" contourW="6350" prstMaterial="plastic">
              <a:bevelT w="50800" h="50800"/>
              <a:extrusionClr>
                <a:schemeClr val="bg1"/>
              </a:extrusionClr>
              <a:contourClr>
                <a:schemeClr val="accent5">
                  <a:lumMod val="50000"/>
                </a:schemeClr>
              </a:contourClr>
            </a:sp3d>
          </p:spPr>
          <p:style>
            <a:lnRef idx="0">
              <a:schemeClr val="accent2"/>
            </a:lnRef>
            <a:fillRef idx="3">
              <a:schemeClr val="accent2"/>
            </a:fillRef>
            <a:effectRef idx="3">
              <a:schemeClr val="accent2"/>
            </a:effectRef>
            <a:fontRef idx="minor">
              <a:schemeClr val="lt1"/>
            </a:fontRef>
          </p:style>
          <p:txBody>
            <a:bodyPr wrap="none" lIns="0" tIns="0" rIns="0" bIns="0" anchor="ctr"/>
            <a:lstStyle/>
            <a:p>
              <a:pPr algn="ctr" fontAlgn="auto">
                <a:lnSpc>
                  <a:spcPct val="90000"/>
                </a:lnSpc>
                <a:spcBef>
                  <a:spcPts val="0"/>
                </a:spcBef>
                <a:spcAft>
                  <a:spcPts val="0"/>
                </a:spcAft>
                <a:defRPr/>
              </a:pPr>
              <a:r>
                <a:rPr lang="en-US" sz="1600" dirty="0">
                  <a:solidFill>
                    <a:schemeClr val="tx1"/>
                  </a:solidFill>
                  <a:effectLst>
                    <a:outerShdw blurRad="38100" dist="38100" dir="2700000" algn="tl">
                      <a:srgbClr val="000000">
                        <a:alpha val="43137"/>
                      </a:srgbClr>
                    </a:outerShdw>
                  </a:effectLst>
                </a:rPr>
                <a:t/>
              </a:r>
              <a:br>
                <a:rPr lang="en-US" sz="1600" dirty="0">
                  <a:solidFill>
                    <a:schemeClr val="tx1"/>
                  </a:solidFill>
                  <a:effectLst>
                    <a:outerShdw blurRad="38100" dist="38100" dir="2700000" algn="tl">
                      <a:srgbClr val="000000">
                        <a:alpha val="43137"/>
                      </a:srgbClr>
                    </a:outerShdw>
                  </a:effectLst>
                </a:rPr>
              </a:br>
              <a:endParaRPr lang="en-US" sz="1600" dirty="0">
                <a:solidFill>
                  <a:schemeClr val="tx1"/>
                </a:solidFill>
                <a:effectLst>
                  <a:outerShdw blurRad="38100" dist="38100" dir="2700000" algn="tl">
                    <a:srgbClr val="000000">
                      <a:alpha val="43137"/>
                    </a:srgbClr>
                  </a:outerShdw>
                </a:effectLst>
              </a:endParaRPr>
            </a:p>
          </p:txBody>
        </p:sp>
        <p:sp>
          <p:nvSpPr>
            <p:cNvPr id="17" name="TextBox 16"/>
            <p:cNvSpPr txBox="1"/>
            <p:nvPr/>
          </p:nvSpPr>
          <p:spPr>
            <a:xfrm>
              <a:off x="5160061" y="3370998"/>
              <a:ext cx="2775803" cy="589088"/>
            </a:xfrm>
            <a:prstGeom prst="rect">
              <a:avLst/>
            </a:prstGeom>
            <a:noFill/>
          </p:spPr>
          <p:txBody>
            <a:bodyPr wrap="none">
              <a:spAutoFit/>
            </a:bodyPr>
            <a:lstStyle/>
            <a:p>
              <a:pPr algn="ctr" fontAlgn="auto">
                <a:spcBef>
                  <a:spcPts val="0"/>
                </a:spcBef>
                <a:spcAft>
                  <a:spcPts val="0"/>
                </a:spcAft>
                <a:defRPr/>
              </a:pPr>
              <a:r>
                <a:rPr lang="en-US" dirty="0">
                  <a:ln>
                    <a:solidFill>
                      <a:schemeClr val="bg2">
                        <a:lumMod val="50000"/>
                        <a:alpha val="4000"/>
                      </a:schemeClr>
                    </a:solidFill>
                  </a:ln>
                  <a:effectLst>
                    <a:outerShdw blurRad="38100" dist="38100" dir="2700000" algn="tl">
                      <a:srgbClr val="000000">
                        <a:alpha val="43137"/>
                      </a:srgbClr>
                    </a:outerShdw>
                  </a:effectLst>
                  <a:latin typeface="+mj-lt"/>
                </a:rPr>
                <a:t>Reliability, performance, and</a:t>
              </a:r>
              <a:br>
                <a:rPr lang="en-US" dirty="0">
                  <a:ln>
                    <a:solidFill>
                      <a:schemeClr val="bg2">
                        <a:lumMod val="50000"/>
                        <a:alpha val="4000"/>
                      </a:schemeClr>
                    </a:solidFill>
                  </a:ln>
                  <a:effectLst>
                    <a:outerShdw blurRad="38100" dist="38100" dir="2700000" algn="tl">
                      <a:srgbClr val="000000">
                        <a:alpha val="43137"/>
                      </a:srgbClr>
                    </a:outerShdw>
                  </a:effectLst>
                  <a:latin typeface="+mj-lt"/>
                </a:rPr>
              </a:br>
              <a:r>
                <a:rPr lang="en-US" dirty="0">
                  <a:ln>
                    <a:solidFill>
                      <a:schemeClr val="bg2">
                        <a:lumMod val="50000"/>
                        <a:alpha val="4000"/>
                      </a:schemeClr>
                    </a:solidFill>
                  </a:ln>
                  <a:effectLst>
                    <a:outerShdw blurRad="38100" dist="38100" dir="2700000" algn="tl">
                      <a:srgbClr val="000000">
                        <a:alpha val="43137"/>
                      </a:srgbClr>
                    </a:outerShdw>
                  </a:effectLst>
                  <a:latin typeface="+mj-lt"/>
                </a:rPr>
                <a:t>security improvements,</a:t>
              </a:r>
              <a:endParaRPr lang="en-US" dirty="0">
                <a:ln>
                  <a:solidFill>
                    <a:schemeClr val="bg2">
                      <a:lumMod val="50000"/>
                      <a:alpha val="4000"/>
                    </a:schemeClr>
                  </a:solidFill>
                </a:ln>
                <a:latin typeface="+mj-lt"/>
              </a:endParaRPr>
            </a:p>
          </p:txBody>
        </p:sp>
        <p:sp>
          <p:nvSpPr>
            <p:cNvPr id="19" name="Rectangle 18"/>
            <p:cNvSpPr/>
            <p:nvPr/>
          </p:nvSpPr>
          <p:spPr>
            <a:xfrm>
              <a:off x="4805424" y="4716674"/>
              <a:ext cx="2120595" cy="765815"/>
            </a:xfrm>
            <a:prstGeom prst="rect">
              <a:avLst/>
            </a:prstGeom>
          </p:spPr>
          <p:txBody>
            <a:bodyPr>
              <a:spAutoFit/>
            </a:bodyPr>
            <a:lstStyle/>
            <a:p>
              <a:pPr algn="ctr" fontAlgn="auto">
                <a:lnSpc>
                  <a:spcPct val="90000"/>
                </a:lnSpc>
                <a:spcBef>
                  <a:spcPts val="0"/>
                </a:spcBef>
                <a:spcAft>
                  <a:spcPts val="0"/>
                </a:spcAft>
                <a:defRPr/>
              </a:pPr>
              <a:r>
                <a:rPr lang="en-US" dirty="0">
                  <a:ln>
                    <a:solidFill>
                      <a:schemeClr val="bg2">
                        <a:lumMod val="50000"/>
                        <a:alpha val="4000"/>
                      </a:schemeClr>
                    </a:solidFill>
                  </a:ln>
                  <a:effectLst>
                    <a:outerShdw blurRad="38100" dist="38100" dir="2700000" algn="tl">
                      <a:srgbClr val="000000">
                        <a:alpha val="43137"/>
                      </a:srgbClr>
                    </a:outerShdw>
                  </a:effectLst>
                  <a:latin typeface="+mj-lt"/>
                </a:rPr>
                <a:t>Improvements</a:t>
              </a:r>
              <a:br>
                <a:rPr lang="en-US" dirty="0">
                  <a:ln>
                    <a:solidFill>
                      <a:schemeClr val="bg2">
                        <a:lumMod val="50000"/>
                        <a:alpha val="4000"/>
                      </a:schemeClr>
                    </a:solidFill>
                  </a:ln>
                  <a:effectLst>
                    <a:outerShdw blurRad="38100" dist="38100" dir="2700000" algn="tl">
                      <a:srgbClr val="000000">
                        <a:alpha val="43137"/>
                      </a:srgbClr>
                    </a:outerShdw>
                  </a:effectLst>
                  <a:latin typeface="+mj-lt"/>
                </a:rPr>
              </a:br>
              <a:r>
                <a:rPr lang="en-US" dirty="0">
                  <a:ln>
                    <a:solidFill>
                      <a:schemeClr val="bg2">
                        <a:lumMod val="50000"/>
                        <a:alpha val="4000"/>
                      </a:schemeClr>
                    </a:solidFill>
                  </a:ln>
                  <a:effectLst>
                    <a:outerShdw blurRad="38100" dist="38100" dir="2700000" algn="tl">
                      <a:srgbClr val="000000">
                        <a:alpha val="43137"/>
                      </a:srgbClr>
                    </a:outerShdw>
                  </a:effectLst>
                  <a:latin typeface="+mj-lt"/>
                </a:rPr>
                <a:t>to the administration experience</a:t>
              </a:r>
            </a:p>
          </p:txBody>
        </p:sp>
        <p:sp>
          <p:nvSpPr>
            <p:cNvPr id="20" name="Rectangle 19"/>
            <p:cNvSpPr/>
            <p:nvPr/>
          </p:nvSpPr>
          <p:spPr>
            <a:xfrm>
              <a:off x="6860880" y="4716674"/>
              <a:ext cx="1671868" cy="993034"/>
            </a:xfrm>
            <a:prstGeom prst="rect">
              <a:avLst/>
            </a:prstGeom>
          </p:spPr>
          <p:txBody>
            <a:bodyPr>
              <a:spAutoFit/>
            </a:bodyPr>
            <a:lstStyle/>
            <a:p>
              <a:pPr algn="ctr" fontAlgn="auto">
                <a:lnSpc>
                  <a:spcPct val="90000"/>
                </a:lnSpc>
                <a:spcBef>
                  <a:spcPts val="0"/>
                </a:spcBef>
                <a:spcAft>
                  <a:spcPts val="0"/>
                </a:spcAft>
                <a:defRPr/>
              </a:pPr>
              <a:r>
                <a:rPr lang="en-US" dirty="0">
                  <a:ln>
                    <a:solidFill>
                      <a:schemeClr val="bg2">
                        <a:lumMod val="50000"/>
                        <a:alpha val="4000"/>
                      </a:schemeClr>
                    </a:solidFill>
                  </a:ln>
                  <a:effectLst>
                    <a:outerShdw blurRad="38100" dist="38100" dir="2700000" algn="tl">
                      <a:srgbClr val="000000">
                        <a:alpha val="43137"/>
                      </a:srgbClr>
                    </a:outerShdw>
                  </a:effectLst>
                  <a:latin typeface="+mj-lt"/>
                </a:rPr>
                <a:t>Support</a:t>
              </a:r>
              <a:br>
                <a:rPr lang="en-US" dirty="0">
                  <a:ln>
                    <a:solidFill>
                      <a:schemeClr val="bg2">
                        <a:lumMod val="50000"/>
                        <a:alpha val="4000"/>
                      </a:schemeClr>
                    </a:solidFill>
                  </a:ln>
                  <a:effectLst>
                    <a:outerShdw blurRad="38100" dist="38100" dir="2700000" algn="tl">
                      <a:srgbClr val="000000">
                        <a:alpha val="43137"/>
                      </a:srgbClr>
                    </a:outerShdw>
                  </a:effectLst>
                  <a:latin typeface="+mj-lt"/>
                </a:rPr>
              </a:br>
              <a:r>
                <a:rPr lang="en-US" dirty="0">
                  <a:ln>
                    <a:solidFill>
                      <a:schemeClr val="bg2">
                        <a:lumMod val="50000"/>
                        <a:alpha val="4000"/>
                      </a:schemeClr>
                    </a:solidFill>
                  </a:ln>
                  <a:effectLst>
                    <a:outerShdw blurRad="38100" dist="38100" dir="2700000" algn="tl">
                      <a:srgbClr val="000000">
                        <a:alpha val="43137"/>
                      </a:srgbClr>
                    </a:outerShdw>
                  </a:effectLst>
                  <a:latin typeface="+mj-lt"/>
                </a:rPr>
                <a:t>for emerging hardware and standards</a:t>
              </a:r>
            </a:p>
          </p:txBody>
        </p:sp>
      </p:grpSp>
      <p:grpSp>
        <p:nvGrpSpPr>
          <p:cNvPr id="37892" name="Group 20"/>
          <p:cNvGrpSpPr>
            <a:grpSpLocks/>
          </p:cNvGrpSpPr>
          <p:nvPr/>
        </p:nvGrpSpPr>
        <p:grpSpPr bwMode="auto">
          <a:xfrm>
            <a:off x="-28575" y="1939925"/>
            <a:ext cx="1963738" cy="1933575"/>
            <a:chOff x="0" y="1117634"/>
            <a:chExt cx="2145617" cy="2111341"/>
          </a:xfrm>
        </p:grpSpPr>
        <p:pic>
          <p:nvPicPr>
            <p:cNvPr id="25" name="Picture 24" descr="j0410179.jpg"/>
            <p:cNvPicPr>
              <a:picLocks noChangeAspect="1"/>
            </p:cNvPicPr>
            <p:nvPr/>
          </p:nvPicPr>
          <p:blipFill>
            <a:blip r:embed="rId3" cstate="print"/>
            <a:srcRect r="19360" b="20648"/>
            <a:stretch>
              <a:fillRect/>
            </a:stretch>
          </p:blipFill>
          <p:spPr>
            <a:xfrm>
              <a:off x="0" y="1117634"/>
              <a:ext cx="2145617" cy="2111341"/>
            </a:xfrm>
            <a:prstGeom prst="rect">
              <a:avLst/>
            </a:prstGeom>
            <a:noFill/>
            <a:effectLst>
              <a:reflection blurRad="6350" stA="52000" endA="300" endPos="35000" dir="5400000" sy="-100000" algn="bl" rotWithShape="0"/>
              <a:softEdge rad="317500"/>
            </a:effectLst>
          </p:spPr>
        </p:pic>
        <p:sp>
          <p:nvSpPr>
            <p:cNvPr id="26" name="Rectangle 25"/>
            <p:cNvSpPr/>
            <p:nvPr/>
          </p:nvSpPr>
          <p:spPr>
            <a:xfrm>
              <a:off x="180976" y="2853810"/>
              <a:ext cx="1628774" cy="307777"/>
            </a:xfrm>
            <a:prstGeom prst="rect">
              <a:avLst/>
            </a:prstGeom>
          </p:spPr>
          <p:txBody>
            <a:bodyPr spcFirstLastPara="1">
              <a:prstTxWarp prst="textArchDown">
                <a:avLst/>
              </a:prstTxWarp>
              <a:spAutoFit/>
            </a:bodyPr>
            <a:lstStyle/>
            <a:p>
              <a:pPr algn="ctr" fontAlgn="auto">
                <a:spcBef>
                  <a:spcPts val="0"/>
                </a:spcBef>
                <a:spcAft>
                  <a:spcPts val="0"/>
                </a:spcAft>
                <a:tabLst>
                  <a:tab pos="1066800" algn="l"/>
                </a:tabLst>
                <a:defRPr/>
              </a:pPr>
              <a:r>
                <a:rPr lang="en-US" sz="1400" b="1" i="1" dirty="0">
                  <a:ln>
                    <a:solidFill>
                      <a:schemeClr val="tx1">
                        <a:lumMod val="65000"/>
                        <a:lumOff val="35000"/>
                        <a:alpha val="3000"/>
                      </a:schemeClr>
                    </a:solidFill>
                  </a:ln>
                  <a:effectLst>
                    <a:outerShdw blurRad="38100" dist="38100" dir="2700000" algn="tl">
                      <a:srgbClr val="000000">
                        <a:alpha val="43137"/>
                      </a:srgbClr>
                    </a:outerShdw>
                  </a:effectLst>
                  <a:latin typeface="Segoe"/>
                  <a:ea typeface="Times New Roman" pitchFamily="18" charset="0"/>
                  <a:cs typeface="Times New Roman" pitchFamily="18" charset="0"/>
                </a:rPr>
                <a:t>“We heard you”</a:t>
              </a:r>
              <a:endParaRPr lang="en-US" sz="1400" b="1" i="1" dirty="0">
                <a:ln>
                  <a:solidFill>
                    <a:schemeClr val="tx1">
                      <a:lumMod val="65000"/>
                      <a:lumOff val="35000"/>
                      <a:alpha val="3000"/>
                    </a:schemeClr>
                  </a:solidFill>
                </a:ln>
                <a:effectLst>
                  <a:outerShdw blurRad="38100" dist="38100" dir="2700000" algn="tl">
                    <a:srgbClr val="000000">
                      <a:alpha val="43137"/>
                    </a:srgbClr>
                  </a:outerShdw>
                </a:effectLst>
                <a:latin typeface="Segoe"/>
                <a:ea typeface="Times New Roman" pitchFamily="18" charset="0"/>
                <a:cs typeface="Times New Roman" pitchFamily="18" charset="0"/>
              </a:endParaRPr>
            </a:p>
          </p:txBody>
        </p:sp>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928694"/>
          </a:xfrm>
        </p:spPr>
        <p:txBody>
          <a:bodyPr>
            <a:noAutofit/>
          </a:bodyPr>
          <a:lstStyle/>
          <a:p>
            <a:pPr>
              <a:defRPr/>
            </a:pPr>
            <a:r>
              <a:rPr smtClean="0"/>
              <a:t>Windows Vista SP1 </a:t>
            </a:r>
            <a:r>
              <a:rPr err="1" smtClean="0"/>
              <a:t>Highlights</a:t>
            </a:r>
            <a:r>
              <a:rPr smtClean="0"/>
              <a:t/>
            </a:r>
            <a:br>
              <a:rPr smtClean="0"/>
            </a:br>
            <a:r>
              <a:rPr lang="fr-FR" sz="2800" i="1" smtClean="0">
                <a:solidFill>
                  <a:srgbClr val="FFFFFF"/>
                </a:solidFill>
                <a:effectLst>
                  <a:outerShdw blurRad="38100" dist="38100" dir="2700000" algn="tl">
                    <a:srgbClr val="000000">
                      <a:alpha val="43137"/>
                    </a:srgbClr>
                  </a:outerShdw>
                </a:effectLst>
              </a:rPr>
              <a:t>Notable</a:t>
            </a:r>
            <a:r>
              <a:rPr lang="fr-FR" sz="4800" i="1" smtClean="0"/>
              <a:t> </a:t>
            </a:r>
            <a:r>
              <a:rPr lang="fr-FR" sz="2800" i="1">
                <a:solidFill>
                  <a:srgbClr val="FFFFFF"/>
                </a:solidFill>
                <a:effectLst>
                  <a:outerShdw blurRad="38100" dist="38100" dir="2700000" algn="tl">
                    <a:srgbClr val="000000">
                      <a:alpha val="43137"/>
                    </a:srgbClr>
                  </a:outerShdw>
                </a:effectLst>
              </a:rPr>
              <a:t>Changes</a:t>
            </a:r>
            <a:r>
              <a:rPr lang="fr-FR" sz="4800" i="1"/>
              <a:t> </a:t>
            </a:r>
            <a:r>
              <a:rPr lang="fr-FR" sz="2800" i="1">
                <a:solidFill>
                  <a:srgbClr val="FFFFFF"/>
                </a:solidFill>
                <a:effectLst>
                  <a:outerShdw blurRad="38100" dist="38100" dir="2700000" algn="tl">
                    <a:srgbClr val="000000">
                      <a:alpha val="43137"/>
                    </a:srgbClr>
                  </a:outerShdw>
                </a:effectLst>
              </a:rPr>
              <a:t>in</a:t>
            </a:r>
            <a:r>
              <a:rPr lang="fr-FR" sz="4800" i="1"/>
              <a:t> </a:t>
            </a:r>
            <a:r>
              <a:rPr lang="fr-FR" sz="2800" i="1" smtClean="0">
                <a:solidFill>
                  <a:srgbClr val="FFFFFF"/>
                </a:solidFill>
                <a:effectLst>
                  <a:outerShdw blurRad="38100" dist="38100" dir="2700000" algn="tl">
                    <a:srgbClr val="000000">
                      <a:alpha val="43137"/>
                    </a:srgbClr>
                  </a:outerShdw>
                </a:effectLst>
              </a:rPr>
              <a:t>SP1</a:t>
            </a:r>
            <a:endParaRPr lang="fr-FR" sz="2800" i="1">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pPr>
              <a:defRPr/>
            </a:pPr>
            <a:r>
              <a:rPr lang="en-US" sz="1800" b="1" dirty="0" smtClean="0"/>
              <a:t>Performance improvements in SP1</a:t>
            </a:r>
            <a:endParaRPr lang="en-US" sz="1800" dirty="0" smtClean="0"/>
          </a:p>
          <a:p>
            <a:pPr marL="982663" lvl="1" indent="-447675">
              <a:defRPr/>
            </a:pPr>
            <a:r>
              <a:rPr lang="en-US" sz="1800" dirty="0" smtClean="0"/>
              <a:t>Battery life</a:t>
            </a:r>
          </a:p>
          <a:p>
            <a:pPr marL="982663" lvl="1" indent="-447675">
              <a:defRPr/>
            </a:pPr>
            <a:r>
              <a:rPr lang="en-US" sz="1800" dirty="0" smtClean="0"/>
              <a:t>Faster logon experience</a:t>
            </a:r>
          </a:p>
          <a:p>
            <a:pPr marL="982663" lvl="1" indent="-447675">
              <a:defRPr/>
            </a:pPr>
            <a:r>
              <a:rPr lang="en-US" sz="1800" dirty="0" smtClean="0"/>
              <a:t>Copying and unzipping files</a:t>
            </a:r>
          </a:p>
          <a:p>
            <a:pPr marL="982663" lvl="1" indent="-447675">
              <a:defRPr/>
            </a:pPr>
            <a:r>
              <a:rPr lang="en-US" sz="1800" dirty="0" smtClean="0"/>
              <a:t>Resume from hibernate and standby</a:t>
            </a:r>
          </a:p>
          <a:p>
            <a:pPr marL="982663" lvl="1" indent="-447675">
              <a:defRPr/>
            </a:pPr>
            <a:r>
              <a:rPr lang="en-US" sz="1800" dirty="0" smtClean="0"/>
              <a:t>Performance of domain joined PCs when operating off of the domain</a:t>
            </a:r>
          </a:p>
          <a:p>
            <a:pPr>
              <a:defRPr/>
            </a:pPr>
            <a:r>
              <a:rPr lang="en-US" sz="1800" b="1" dirty="0" smtClean="0"/>
              <a:t>Security improvements in SP1</a:t>
            </a:r>
            <a:endParaRPr lang="en-US" sz="1800" dirty="0" smtClean="0"/>
          </a:p>
          <a:p>
            <a:pPr marL="979488" lvl="1" indent="-444500">
              <a:defRPr/>
            </a:pPr>
            <a:r>
              <a:rPr lang="en-US" sz="1800" dirty="0" smtClean="0"/>
              <a:t>New set of APIs for third-party security and malicious software providers</a:t>
            </a:r>
          </a:p>
          <a:p>
            <a:pPr marL="979488" lvl="1" indent="-444500">
              <a:defRPr/>
            </a:pPr>
            <a:r>
              <a:rPr lang="en-US" sz="1800" dirty="0" smtClean="0"/>
              <a:t>Certificate revocation with the Online Certificate Services Protocol</a:t>
            </a:r>
          </a:p>
          <a:p>
            <a:pPr marL="979488" lvl="1" indent="-444500">
              <a:defRPr/>
            </a:pPr>
            <a:r>
              <a:rPr lang="en-US" sz="1800" dirty="0" err="1" smtClean="0"/>
              <a:t>BitLocker</a:t>
            </a:r>
            <a:r>
              <a:rPr lang="en-US" sz="1800" dirty="0" smtClean="0"/>
              <a:t> now for all disk volumes instead of only the system volume</a:t>
            </a:r>
          </a:p>
          <a:p>
            <a:pPr marL="979488" lvl="1" indent="-444500">
              <a:defRPr/>
            </a:pPr>
            <a:r>
              <a:rPr lang="en-US" sz="1800" dirty="0" smtClean="0"/>
              <a:t>Improved security running </a:t>
            </a:r>
            <a:r>
              <a:rPr lang="en-US" sz="1800" dirty="0" err="1" smtClean="0"/>
              <a:t>RemoteApp</a:t>
            </a:r>
            <a:r>
              <a:rPr lang="en-US" sz="1800" dirty="0" smtClean="0"/>
              <a:t>™ programs and desktops</a:t>
            </a:r>
          </a:p>
          <a:p>
            <a:pPr>
              <a:defRPr/>
            </a:pPr>
            <a:r>
              <a:rPr lang="en-US" sz="1800" b="1" dirty="0" smtClean="0"/>
              <a:t>Reduced Functionality Mode removed</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smtClean="0"/>
              <a:t>Windows Vista SP1</a:t>
            </a:r>
            <a:endParaRPr/>
          </a:p>
        </p:txBody>
      </p:sp>
      <p:sp>
        <p:nvSpPr>
          <p:cNvPr id="3" name="Content Placeholder 2"/>
          <p:cNvSpPr>
            <a:spLocks noGrp="1"/>
          </p:cNvSpPr>
          <p:nvPr>
            <p:ph sz="quarter" idx="1"/>
          </p:nvPr>
        </p:nvSpPr>
        <p:spPr>
          <a:xfrm>
            <a:off x="384175" y="1522413"/>
            <a:ext cx="8378825" cy="4965700"/>
          </a:xfrm>
        </p:spPr>
        <p:txBody>
          <a:bodyPr>
            <a:normAutofit fontScale="92500" lnSpcReduction="10000"/>
          </a:bodyPr>
          <a:lstStyle/>
          <a:p>
            <a:pPr>
              <a:defRPr/>
            </a:pPr>
            <a:r>
              <a:rPr lang="en-US" dirty="0" smtClean="0"/>
              <a:t>Engels</a:t>
            </a:r>
          </a:p>
          <a:p>
            <a:pPr lvl="1">
              <a:defRPr/>
            </a:pPr>
            <a:r>
              <a:rPr smtClean="0"/>
              <a:t>RTM - </a:t>
            </a:r>
            <a:r>
              <a:rPr lang="en-US" dirty="0" smtClean="0"/>
              <a:t>Feb 6 </a:t>
            </a:r>
            <a:r>
              <a:rPr lang="en-US" b="1" dirty="0" smtClean="0">
                <a:latin typeface="Franklin Gothic Book"/>
              </a:rPr>
              <a:t>√</a:t>
            </a:r>
            <a:endParaRPr lang="en-US" b="1" dirty="0" smtClean="0"/>
          </a:p>
          <a:p>
            <a:pPr lvl="1">
              <a:defRPr/>
            </a:pPr>
            <a:r>
              <a:rPr lang="en-US" dirty="0" err="1" smtClean="0"/>
              <a:t>WU&amp;Download</a:t>
            </a:r>
            <a:r>
              <a:rPr lang="en-US" dirty="0" smtClean="0"/>
              <a:t> - Mid March</a:t>
            </a:r>
          </a:p>
          <a:p>
            <a:pPr lvl="1">
              <a:defRPr/>
            </a:pPr>
            <a:r>
              <a:rPr lang="en-US" dirty="0" smtClean="0"/>
              <a:t>Automatic WU + 1 month</a:t>
            </a:r>
          </a:p>
          <a:p>
            <a:pPr lvl="1">
              <a:defRPr/>
            </a:pPr>
            <a:r>
              <a:rPr lang="en-US" dirty="0" smtClean="0"/>
              <a:t>Retail FPP – End March</a:t>
            </a:r>
          </a:p>
          <a:p>
            <a:pPr>
              <a:defRPr/>
            </a:pPr>
            <a:endParaRPr lang="en-US" dirty="0" smtClean="0"/>
          </a:p>
          <a:p>
            <a:pPr>
              <a:defRPr/>
            </a:pPr>
            <a:r>
              <a:rPr lang="en-US" dirty="0" err="1" smtClean="0"/>
              <a:t>Nederlands</a:t>
            </a:r>
            <a:endParaRPr lang="en-US" dirty="0" smtClean="0"/>
          </a:p>
          <a:p>
            <a:pPr lvl="1">
              <a:defRPr/>
            </a:pPr>
            <a:r>
              <a:rPr lang="en-US" dirty="0" smtClean="0"/>
              <a:t>RTM begin </a:t>
            </a:r>
            <a:r>
              <a:rPr smtClean="0"/>
              <a:t>A</a:t>
            </a:r>
            <a:r>
              <a:rPr lang="en-US" dirty="0" err="1" smtClean="0"/>
              <a:t>pril</a:t>
            </a:r>
            <a:endParaRPr lang="en-US" dirty="0" smtClean="0"/>
          </a:p>
          <a:p>
            <a:pPr lvl="1">
              <a:defRPr/>
            </a:pPr>
            <a:r>
              <a:rPr lang="en-US" dirty="0" smtClean="0"/>
              <a:t>Download + 1 week</a:t>
            </a:r>
          </a:p>
          <a:p>
            <a:pPr lvl="1">
              <a:defRPr/>
            </a:pPr>
            <a:r>
              <a:rPr lang="en-US" dirty="0" smtClean="0"/>
              <a:t>Automatic Update +1 month</a:t>
            </a:r>
          </a:p>
          <a:p>
            <a:pPr lvl="1">
              <a:defRPr/>
            </a:pPr>
            <a:r>
              <a:rPr lang="en-US" dirty="0" smtClean="0"/>
              <a:t>In Retail + 6 weeks</a:t>
            </a:r>
          </a:p>
          <a:p>
            <a:pPr>
              <a:defRPr/>
            </a:pPr>
            <a:endParaRPr lang="nl-NL"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Flowchart: Process 92"/>
          <p:cNvSpPr/>
          <p:nvPr/>
        </p:nvSpPr>
        <p:spPr bwMode="auto">
          <a:xfrm>
            <a:off x="207818" y="863600"/>
            <a:ext cx="8759537" cy="5485245"/>
          </a:xfrm>
          <a:prstGeom prst="flowChartProcess">
            <a:avLst/>
          </a:prstGeom>
          <a:solidFill>
            <a:schemeClr val="accent3">
              <a:lumMod val="50000"/>
              <a:alpha val="44000"/>
            </a:schemeClr>
          </a:solidFill>
          <a:ln w="9525" cap="flat" cmpd="sng" algn="ctr">
            <a:noFill/>
            <a:prstDash val="solid"/>
            <a:round/>
            <a:headEnd type="none" w="med" len="med"/>
            <a:tailEnd type="none" w="med" len="med"/>
          </a:ln>
          <a:effectLst/>
          <a:scene3d>
            <a:camera prst="orthographicFront"/>
            <a:lightRig rig="threePt" dir="t"/>
          </a:scene3d>
          <a:sp3d prstMaterial="dkEdge">
            <a:bevelT w="57150" h="44450" prst="coolSlant"/>
          </a:sp3d>
        </p:spPr>
        <p:txBody>
          <a:bodyPr tIns="0" bIns="91440"/>
          <a:lstStyle/>
          <a:p>
            <a:pPr algn="ctr" eaLnBrk="0" fontAlgn="auto" hangingPunct="0">
              <a:spcBef>
                <a:spcPct val="30000"/>
              </a:spcBef>
              <a:spcAft>
                <a:spcPts val="0"/>
              </a:spcAft>
              <a:defRPr/>
            </a:pPr>
            <a:endParaRPr lang="en-US" b="1" kern="0" dirty="0">
              <a:ln>
                <a:solidFill>
                  <a:prstClr val="black">
                    <a:lumMod val="50000"/>
                    <a:lumOff val="50000"/>
                    <a:alpha val="4000"/>
                  </a:prstClr>
                </a:solidFill>
              </a:ln>
              <a:solidFill>
                <a:srgbClr val="FFFFFF"/>
              </a:solidFill>
              <a:effectLst>
                <a:outerShdw blurRad="50800" dist="38100" dir="5400000" algn="t" rotWithShape="0">
                  <a:prstClr val="black">
                    <a:alpha val="40000"/>
                  </a:prstClr>
                </a:outerShdw>
              </a:effectLst>
              <a:latin typeface="Segoe" pitchFamily="34" charset="0"/>
            </a:endParaRPr>
          </a:p>
        </p:txBody>
      </p:sp>
      <p:sp>
        <p:nvSpPr>
          <p:cNvPr id="22" name="Rounded Rectangle 21"/>
          <p:cNvSpPr/>
          <p:nvPr/>
        </p:nvSpPr>
        <p:spPr bwMode="auto">
          <a:xfrm>
            <a:off x="4047662" y="1759711"/>
            <a:ext cx="1911096" cy="4133088"/>
          </a:xfrm>
          <a:prstGeom prst="roundRect">
            <a:avLst>
              <a:gd name="adj" fmla="val 10063"/>
            </a:avLst>
          </a:prstGeom>
          <a:gradFill>
            <a:gsLst>
              <a:gs pos="0">
                <a:srgbClr val="73984E">
                  <a:alpha val="86000"/>
                </a:srgbClr>
              </a:gs>
              <a:gs pos="50000">
                <a:srgbClr val="73984E"/>
              </a:gs>
              <a:gs pos="100000">
                <a:schemeClr val="accent1">
                  <a:lumMod val="40000"/>
                  <a:lumOff val="60000"/>
                  <a:alpha val="0"/>
                </a:schemeClr>
              </a:gs>
            </a:gsLst>
            <a:lin ang="5400000" scaled="0"/>
          </a:grad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1500000" rev="0"/>
            </a:camera>
            <a:lightRig rig="flood" dir="t">
              <a:rot lat="0" lon="0" rev="13800000"/>
            </a:lightRig>
          </a:scene3d>
          <a:sp3d extrusionH="152400" prstMaterial="plastic">
            <a:bevelT w="82550" h="63500" prst="divot"/>
            <a:bevelB/>
          </a:sp3d>
        </p:spPr>
        <p:txBody>
          <a:bodyPr/>
          <a:lstStyle/>
          <a:p>
            <a:pPr fontAlgn="auto">
              <a:spcBef>
                <a:spcPts val="200"/>
              </a:spcBef>
              <a:spcAft>
                <a:spcPts val="200"/>
              </a:spcAft>
              <a:defRPr/>
            </a:pPr>
            <a: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Nu </a:t>
            </a:r>
            <a:r>
              <a:rPr lang="en-US" sz="1400" b="1" spc="-100" dirty="0" err="1">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nog</a:t>
            </a:r>
            <a: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 better met</a:t>
            </a:r>
            <a:b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br>
            <a: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Service  Pack 1</a:t>
            </a:r>
          </a:p>
          <a:p>
            <a:pPr fontAlgn="auto">
              <a:spcBef>
                <a:spcPts val="0"/>
              </a:spcBef>
              <a:spcAft>
                <a:spcPts val="0"/>
              </a:spcAft>
              <a:defRPr/>
            </a:pP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SP1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levert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verzameling</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van updates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als</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mede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verbeterde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stabiliteit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snelheid</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en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beveiliging</a:t>
            </a:r>
            <a:endPar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pPr>
              <a:defRPr/>
            </a:pPr>
            <a:endParaRPr/>
          </a:p>
        </p:txBody>
      </p:sp>
      <p:sp>
        <p:nvSpPr>
          <p:cNvPr id="13" name="Rounded Rectangle 12"/>
          <p:cNvSpPr/>
          <p:nvPr/>
        </p:nvSpPr>
        <p:spPr bwMode="auto">
          <a:xfrm>
            <a:off x="186844" y="2692399"/>
            <a:ext cx="1911096" cy="3200400"/>
          </a:xfrm>
          <a:prstGeom prst="roundRect">
            <a:avLst>
              <a:gd name="adj" fmla="val 10063"/>
            </a:avLst>
          </a:prstGeom>
          <a:gradFill>
            <a:gsLst>
              <a:gs pos="0">
                <a:srgbClr val="73984E">
                  <a:alpha val="86000"/>
                </a:srgbClr>
              </a:gs>
              <a:gs pos="50000">
                <a:srgbClr val="73984E"/>
              </a:gs>
              <a:gs pos="100000">
                <a:schemeClr val="accent1">
                  <a:lumMod val="40000"/>
                  <a:lumOff val="60000"/>
                  <a:alpha val="0"/>
                </a:schemeClr>
              </a:gs>
            </a:gsLst>
            <a:lin ang="5400000" scaled="0"/>
          </a:grad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1500000" rev="0"/>
            </a:camera>
            <a:lightRig rig="flood" dir="t">
              <a:rot lat="0" lon="0" rev="13800000"/>
            </a:lightRig>
          </a:scene3d>
          <a:sp3d extrusionH="152400" prstMaterial="plastic">
            <a:bevelT w="82550" h="63500" prst="divot"/>
            <a:bevelB/>
          </a:sp3d>
        </p:spPr>
        <p:txBody>
          <a:bodyPr/>
          <a:lstStyle/>
          <a:p>
            <a:pPr fontAlgn="auto">
              <a:spcBef>
                <a:spcPts val="200"/>
              </a:spcBef>
              <a:spcAft>
                <a:spcPts val="200"/>
              </a:spcAft>
              <a:defRPr/>
            </a:pPr>
            <a:r>
              <a:rPr lang="en-US" sz="1600" b="1" dirty="0" err="1">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Waar</a:t>
            </a:r>
            <a:r>
              <a:rPr lang="en-US" sz="1600" b="1" dirty="0">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 </a:t>
            </a:r>
            <a:r>
              <a:rPr lang="en-US" sz="1600" b="1" dirty="0" err="1">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staan</a:t>
            </a:r>
            <a:r>
              <a:rPr lang="en-US" sz="1600" b="1" dirty="0">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 we op </a:t>
            </a:r>
            <a:r>
              <a:rPr lang="en-US" sz="1600" b="1" dirty="0" err="1">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dit</a:t>
            </a:r>
            <a:r>
              <a:rPr lang="en-US" sz="1600" b="1" dirty="0">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 moment?</a:t>
            </a:r>
          </a:p>
          <a:p>
            <a:pPr fontAlgn="auto">
              <a:spcBef>
                <a:spcPts val="200"/>
              </a:spcBef>
              <a:spcAft>
                <a:spcPts val="200"/>
              </a:spcAft>
              <a:defRPr/>
            </a:pP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Windows Vista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adoptie</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loopt</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volgens</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verwachting</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waar</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liggen</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de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kansen</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voor</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u?</a:t>
            </a:r>
          </a:p>
        </p:txBody>
      </p:sp>
      <p:sp>
        <p:nvSpPr>
          <p:cNvPr id="14" name="Rounded Rectangle 13"/>
          <p:cNvSpPr/>
          <p:nvPr/>
        </p:nvSpPr>
        <p:spPr bwMode="auto">
          <a:xfrm>
            <a:off x="2114093" y="2280919"/>
            <a:ext cx="1911096" cy="3611880"/>
          </a:xfrm>
          <a:prstGeom prst="roundRect">
            <a:avLst>
              <a:gd name="adj" fmla="val 10063"/>
            </a:avLst>
          </a:prstGeom>
          <a:gradFill>
            <a:gsLst>
              <a:gs pos="0">
                <a:srgbClr val="73984E">
                  <a:alpha val="86000"/>
                </a:srgbClr>
              </a:gs>
              <a:gs pos="50000">
                <a:srgbClr val="73984E"/>
              </a:gs>
              <a:gs pos="100000">
                <a:schemeClr val="accent1">
                  <a:lumMod val="40000"/>
                  <a:lumOff val="60000"/>
                  <a:alpha val="0"/>
                </a:schemeClr>
              </a:gs>
            </a:gsLst>
            <a:lin ang="5400000" scaled="0"/>
          </a:grad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1500000" rev="0"/>
            </a:camera>
            <a:lightRig rig="flood" dir="t">
              <a:rot lat="0" lon="0" rev="13800000"/>
            </a:lightRig>
          </a:scene3d>
          <a:sp3d extrusionH="152400" prstMaterial="plastic">
            <a:bevelT w="82550" h="63500" prst="divot"/>
            <a:bevelB/>
          </a:sp3d>
        </p:spPr>
        <p:txBody>
          <a:bodyPr rIns="0"/>
          <a:lstStyle/>
          <a:p>
            <a:pPr fontAlgn="auto">
              <a:spcBef>
                <a:spcPts val="200"/>
              </a:spcBef>
              <a:spcAft>
                <a:spcPts val="200"/>
              </a:spcAft>
              <a:defRPr/>
            </a:pPr>
            <a:r>
              <a:rPr lang="en-US" sz="1400" b="1" spc="-100" dirty="0" err="1">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Verbeterde</a:t>
            </a:r>
            <a: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 compatibility</a:t>
            </a:r>
          </a:p>
          <a:p>
            <a:pPr fontAlgn="auto">
              <a:spcBef>
                <a:spcPts val="0"/>
              </a:spcBef>
              <a:spcAft>
                <a:spcPts val="0"/>
              </a:spcAft>
              <a:defRPr/>
            </a:pP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Met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ondersteuning</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van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onze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software en hardware partners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wordt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het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ecosysteem</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van Windows Vista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verrijkt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met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hoge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mate van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compatibiliteit</a:t>
            </a:r>
            <a:endPar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6171704" y="986971"/>
            <a:ext cx="2745510" cy="3987800"/>
          </a:xfrm>
          <a:prstGeom prst="roundRect">
            <a:avLst>
              <a:gd name="adj" fmla="val 10063"/>
            </a:avLst>
          </a:prstGeom>
          <a:gradFill flip="none" rotWithShape="1">
            <a:gsLst>
              <a:gs pos="2000">
                <a:srgbClr val="FFCC99">
                  <a:alpha val="68000"/>
                </a:srgbClr>
              </a:gs>
              <a:gs pos="23000">
                <a:srgbClr val="CC6600"/>
              </a:gs>
              <a:gs pos="100000">
                <a:srgbClr val="CC6600">
                  <a:alpha val="45000"/>
                </a:srgbClr>
              </a:gs>
            </a:gsLst>
            <a:lin ang="21594000" scaled="0"/>
            <a:tileRect/>
          </a:gradFill>
          <a:ln w="57150" cap="flat" cmpd="sng" algn="ctr">
            <a:noFill/>
            <a:prstDash val="solid"/>
            <a:round/>
            <a:headEnd type="none" w="med" len="med"/>
            <a:tailEnd type="none" w="med" len="med"/>
          </a:ln>
          <a:effectLst>
            <a:glow rad="635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37160" rIns="0"/>
          <a:lstStyle/>
          <a:p>
            <a:pPr fontAlgn="auto">
              <a:spcBef>
                <a:spcPts val="200"/>
              </a:spcBef>
              <a:spcAft>
                <a:spcPts val="200"/>
              </a:spcAft>
              <a:defRPr/>
            </a:pPr>
            <a:r>
              <a:rPr lang="en-US" b="1" spc="-100" dirty="0" err="1">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Geoptimaliseerde</a:t>
            </a:r>
            <a:r>
              <a:rPr lang="en-US"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 </a:t>
            </a:r>
            <a:r>
              <a:rPr lang="en-US" b="1" spc="-100" dirty="0" err="1">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werkplek</a:t>
            </a:r>
            <a:endParaRPr lang="en-US"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endParaRPr>
          </a:p>
          <a:p>
            <a:pPr fontAlgn="auto">
              <a:spcBef>
                <a:spcPts val="0"/>
              </a:spcBef>
              <a:spcAft>
                <a:spcPts val="0"/>
              </a:spcAft>
              <a:defRPr/>
            </a:pP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Windows Vista Enterprise en MDOP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maken</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onderdeel</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uit</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van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een</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geoptimaliseerde</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werkplek</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die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zowel</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voor</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de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eindgebruikers</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als</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IT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vele</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voordelen</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kent</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a:t>
            </a:r>
            <a:endParaRPr lang="en-US"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endParaRPr>
          </a:p>
        </p:txBody>
      </p:sp>
      <p:pic>
        <p:nvPicPr>
          <p:cNvPr id="18" name="Picture 17" descr="j0316822.jpg"/>
          <p:cNvPicPr>
            <a:picLocks noChangeAspect="1"/>
          </p:cNvPicPr>
          <p:nvPr/>
        </p:nvPicPr>
        <p:blipFill>
          <a:blip r:embed="rId3"/>
          <a:srcRect b="10412"/>
          <a:stretch>
            <a:fillRect/>
          </a:stretch>
        </p:blipFill>
        <p:spPr>
          <a:xfrm>
            <a:off x="6966025" y="3767955"/>
            <a:ext cx="1078387" cy="1460127"/>
          </a:xfrm>
          <a:prstGeom prst="rect">
            <a:avLst/>
          </a:prstGeom>
          <a:effectLst>
            <a:softEdge rad="317500"/>
          </a:effectLst>
        </p:spPr>
      </p:pic>
      <p:sp>
        <p:nvSpPr>
          <p:cNvPr id="89" name="Snip Single Corner Rectangle 88"/>
          <p:cNvSpPr/>
          <p:nvPr/>
        </p:nvSpPr>
        <p:spPr bwMode="auto">
          <a:xfrm>
            <a:off x="209550" y="4962524"/>
            <a:ext cx="8769350" cy="1400175"/>
          </a:xfrm>
          <a:prstGeom prst="snip1Rect">
            <a:avLst>
              <a:gd name="adj" fmla="val 13776"/>
            </a:avLst>
          </a:prstGeom>
          <a:gradFill>
            <a:gsLst>
              <a:gs pos="0">
                <a:schemeClr val="accent4">
                  <a:lumMod val="60000"/>
                  <a:lumOff val="40000"/>
                  <a:alpha val="75000"/>
                </a:schemeClr>
              </a:gs>
              <a:gs pos="65000">
                <a:schemeClr val="accent3">
                  <a:lumMod val="50000"/>
                  <a:alpha val="78000"/>
                </a:schemeClr>
              </a:gs>
              <a:gs pos="0">
                <a:schemeClr val="accent3">
                  <a:alpha val="71000"/>
                </a:schemeClr>
              </a:gs>
            </a:gsLst>
            <a:lin ang="16200000" scaled="1"/>
          </a:gradFill>
          <a:ln w="9525" cap="flat" cmpd="sng" algn="ctr">
            <a:noFill/>
            <a:prstDash val="solid"/>
            <a:round/>
            <a:headEnd type="none" w="med" len="med"/>
            <a:tailEnd type="none" w="med" len="med"/>
          </a:ln>
          <a:effectLst/>
          <a:scene3d>
            <a:camera prst="orthographicFront"/>
            <a:lightRig rig="threePt" dir="t"/>
          </a:scene3d>
          <a:sp3d prstMaterial="dkEdge">
            <a:bevelT w="57150" h="44450" prst="coolSlant"/>
          </a:sp3d>
        </p:spPr>
        <p:txBody>
          <a:bodyPr tIns="0" bIns="91440"/>
          <a:lstStyle/>
          <a:p>
            <a:pPr algn="ctr" eaLnBrk="0" fontAlgn="auto" hangingPunct="0">
              <a:spcBef>
                <a:spcPct val="30000"/>
              </a:spcBef>
              <a:spcAft>
                <a:spcPts val="0"/>
              </a:spcAft>
              <a:defRPr/>
            </a:pPr>
            <a:endParaRPr lang="en-US" b="1" kern="0" dirty="0">
              <a:ln>
                <a:solidFill>
                  <a:prstClr val="black">
                    <a:lumMod val="50000"/>
                    <a:lumOff val="50000"/>
                    <a:alpha val="4000"/>
                  </a:prstClr>
                </a:solidFill>
              </a:ln>
              <a:solidFill>
                <a:srgbClr val="FFFFFF"/>
              </a:solidFill>
              <a:effectLst>
                <a:outerShdw blurRad="50800" dist="38100" dir="5400000" algn="t" rotWithShape="0">
                  <a:prstClr val="black">
                    <a:alpha val="40000"/>
                  </a:prstClr>
                </a:outerShdw>
              </a:effectLst>
              <a:latin typeface="Segoe" pitchFamily="34" charset="0"/>
            </a:endParaRPr>
          </a:p>
        </p:txBody>
      </p:sp>
      <p:sp>
        <p:nvSpPr>
          <p:cNvPr id="39" name="Rectangle 38"/>
          <p:cNvSpPr/>
          <p:nvPr/>
        </p:nvSpPr>
        <p:spPr>
          <a:xfrm>
            <a:off x="962749" y="5686357"/>
            <a:ext cx="7126012" cy="369332"/>
          </a:xfrm>
          <a:prstGeom prst="rect">
            <a:avLst/>
          </a:prstGeom>
        </p:spPr>
        <p:txBody>
          <a:bodyPr>
            <a:spAutoFit/>
          </a:bodyPr>
          <a:lstStyle/>
          <a:p>
            <a:pPr algn="ctr" fontAlgn="auto">
              <a:spcBef>
                <a:spcPts val="0"/>
              </a:spcBef>
              <a:spcAft>
                <a:spcPts val="0"/>
              </a:spcAft>
              <a:defRPr/>
            </a:pP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Ontdek</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wat</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Windows Vista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voor</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uw</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organisatie</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kan</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betekenen</a:t>
            </a:r>
            <a:endPar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endParaRPr>
          </a:p>
        </p:txBody>
      </p:sp>
      <p:sp>
        <p:nvSpPr>
          <p:cNvPr id="36" name="TextBox 35"/>
          <p:cNvSpPr txBox="1"/>
          <p:nvPr/>
        </p:nvSpPr>
        <p:spPr>
          <a:xfrm>
            <a:off x="0" y="5178717"/>
            <a:ext cx="9144000" cy="523220"/>
          </a:xfrm>
          <a:prstGeom prst="rect">
            <a:avLst/>
          </a:prstGeom>
          <a:noFill/>
          <a:effectLst>
            <a:outerShdw blurRad="215900" dist="114300" dir="2700000" algn="tl" rotWithShape="0">
              <a:prstClr val="black">
                <a:alpha val="40000"/>
              </a:prstClr>
            </a:outerShdw>
          </a:effectLst>
        </p:spPr>
        <p:txBody>
          <a:bodyPr>
            <a:spAutoFit/>
          </a:bodyPr>
          <a:lstStyle/>
          <a:p>
            <a:pPr algn="ctr" fontAlgn="auto">
              <a:spcBef>
                <a:spcPts val="200"/>
              </a:spcBef>
              <a:spcAft>
                <a:spcPts val="200"/>
              </a:spcAft>
              <a:defRPr/>
            </a:pPr>
            <a:r>
              <a:rPr lang="en-US" sz="28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Experience Windows Vista Today!</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5267325"/>
            <a:ext cx="9144000" cy="1590675"/>
          </a:xfrm>
          <a:prstGeom prst="rect">
            <a:avLst/>
          </a:prstGeom>
          <a:solidFill>
            <a:schemeClr val="bg2">
              <a:lumMod val="85000"/>
              <a:lumOff val="15000"/>
              <a:alpha val="22000"/>
            </a:schemeClr>
          </a:solidFill>
          <a:ln w="9525" cap="flat" cmpd="sng" algn="ctr">
            <a:noFill/>
            <a:prstDash val="solid"/>
            <a:round/>
            <a:headEnd type="none" w="med" len="med"/>
            <a:tailEnd type="none" w="med" len="med"/>
          </a:ln>
          <a:effectLst/>
        </p:spPr>
        <p:txBody>
          <a:bodyPr/>
          <a:lstStyle/>
          <a:p>
            <a:pPr>
              <a:defRPr/>
            </a:pPr>
            <a:endParaRPr lang="en-US" dirty="0">
              <a:latin typeface="Segoe Semibold" pitchFamily="34" charset="0"/>
            </a:endParaRPr>
          </a:p>
        </p:txBody>
      </p:sp>
      <p:pic>
        <p:nvPicPr>
          <p:cNvPr id="46082" name="Picture 3" descr="Windows-Vista-Logo"/>
          <p:cNvPicPr>
            <a:picLocks noChangeAspect="1" noChangeArrowheads="1"/>
          </p:cNvPicPr>
          <p:nvPr/>
        </p:nvPicPr>
        <p:blipFill>
          <a:blip r:embed="rId3"/>
          <a:srcRect/>
          <a:stretch>
            <a:fillRect/>
          </a:stretch>
        </p:blipFill>
        <p:spPr bwMode="invGray">
          <a:xfrm>
            <a:off x="6232525" y="5530850"/>
            <a:ext cx="2544763" cy="525463"/>
          </a:xfrm>
          <a:prstGeom prst="rect">
            <a:avLst/>
          </a:prstGeom>
          <a:noFill/>
          <a:ln w="9525">
            <a:noFill/>
            <a:miter lim="800000"/>
            <a:headEnd/>
            <a:tailEnd/>
          </a:ln>
        </p:spPr>
      </p:pic>
      <p:sp>
        <p:nvSpPr>
          <p:cNvPr id="4" name="Rectangle 5"/>
          <p:cNvSpPr>
            <a:spLocks noChangeArrowheads="1"/>
          </p:cNvSpPr>
          <p:nvPr/>
        </p:nvSpPr>
        <p:spPr bwMode="auto">
          <a:xfrm>
            <a:off x="488950" y="5583238"/>
            <a:ext cx="8035925" cy="381000"/>
          </a:xfrm>
          <a:prstGeom prst="rect">
            <a:avLst/>
          </a:prstGeom>
          <a:noFill/>
          <a:ln w="9525">
            <a:noFill/>
            <a:miter lim="800000"/>
            <a:headEnd/>
            <a:tailEnd/>
          </a:ln>
          <a:effectLst/>
        </p:spPr>
        <p:txBody>
          <a:bodyPr wrap="none" anchor="b"/>
          <a:lstStyle/>
          <a:p>
            <a:pPr algn="ctr" fontAlgn="auto">
              <a:lnSpc>
                <a:spcPct val="90000"/>
              </a:lnSpc>
              <a:spcBef>
                <a:spcPct val="30000"/>
              </a:spcBef>
              <a:spcAft>
                <a:spcPts val="0"/>
              </a:spcAft>
              <a:defRPr/>
            </a:pPr>
            <a:endParaRPr lang="en-US" sz="3500" dirty="0">
              <a:solidFill>
                <a:srgbClr val="FFFFFF"/>
              </a:solidFill>
              <a:effectLst>
                <a:outerShdw blurRad="38100" dist="38100" dir="2700000" algn="tl">
                  <a:srgbClr val="C0C0C0"/>
                </a:outerShdw>
              </a:effectLst>
              <a:latin typeface="Segoe Semibold" pitchFamily="34" charset="0"/>
            </a:endParaRPr>
          </a:p>
        </p:txBody>
      </p:sp>
      <p:sp>
        <p:nvSpPr>
          <p:cNvPr id="5" name="Text Box 10"/>
          <p:cNvSpPr txBox="1">
            <a:spLocks noChangeArrowheads="1"/>
          </p:cNvSpPr>
          <p:nvPr/>
        </p:nvSpPr>
        <p:spPr bwMode="auto">
          <a:xfrm>
            <a:off x="396875" y="2388745"/>
            <a:ext cx="8100127" cy="590931"/>
          </a:xfrm>
          <a:prstGeom prst="rect">
            <a:avLst/>
          </a:prstGeom>
          <a:noFill/>
          <a:ln w="9525" algn="ctr">
            <a:noFill/>
            <a:miter lim="800000"/>
            <a:headEnd/>
            <a:tailEnd/>
          </a:ln>
          <a:effectLst/>
        </p:spPr>
        <p:txBody>
          <a:bodyPr>
            <a:spAutoFit/>
          </a:bodyPr>
          <a:lstStyle/>
          <a:p>
            <a:pPr fontAlgn="auto">
              <a:lnSpc>
                <a:spcPct val="90000"/>
              </a:lnSpc>
              <a:spcBef>
                <a:spcPct val="30000"/>
              </a:spcBef>
              <a:spcAft>
                <a:spcPts val="0"/>
              </a:spcAft>
              <a:defRPr/>
            </a:pPr>
            <a:r>
              <a:rPr lang="en-US" sz="3600" b="1" dirty="0" err="1">
                <a:ln>
                  <a:solidFill>
                    <a:schemeClr val="tx1">
                      <a:lumMod val="50000"/>
                      <a:lumOff val="50000"/>
                      <a:alpha val="3000"/>
                    </a:schemeClr>
                  </a:solidFill>
                </a:ln>
                <a:solidFill>
                  <a:srgbClr val="FFFFFF"/>
                </a:solidFill>
                <a:effectLst>
                  <a:outerShdw blurRad="38100" dist="38100" dir="2700000" algn="tl">
                    <a:srgbClr val="000000">
                      <a:alpha val="43137"/>
                    </a:srgbClr>
                  </a:outerShdw>
                </a:effectLst>
                <a:latin typeface="Segoe" pitchFamily="34" charset="0"/>
              </a:rPr>
              <a:t>Geoptimalizeerde</a:t>
            </a:r>
            <a:r>
              <a:rPr lang="en-US" sz="3600" b="1" dirty="0">
                <a:ln>
                  <a:solidFill>
                    <a:schemeClr val="tx1">
                      <a:lumMod val="50000"/>
                      <a:lumOff val="50000"/>
                      <a:alpha val="3000"/>
                    </a:schemeClr>
                  </a:solidFill>
                </a:ln>
                <a:solidFill>
                  <a:srgbClr val="FFFFFF"/>
                </a:solidFill>
                <a:effectLst>
                  <a:outerShdw blurRad="38100" dist="38100" dir="2700000" algn="tl">
                    <a:srgbClr val="000000">
                      <a:alpha val="43137"/>
                    </a:srgbClr>
                  </a:outerShdw>
                </a:effectLst>
                <a:latin typeface="Segoe" pitchFamily="34" charset="0"/>
              </a:rPr>
              <a:t> </a:t>
            </a:r>
            <a:r>
              <a:rPr lang="en-US" sz="3600" b="1" dirty="0" err="1">
                <a:ln>
                  <a:solidFill>
                    <a:schemeClr val="tx1">
                      <a:lumMod val="50000"/>
                      <a:lumOff val="50000"/>
                      <a:alpha val="3000"/>
                    </a:schemeClr>
                  </a:solidFill>
                </a:ln>
                <a:solidFill>
                  <a:srgbClr val="FFFFFF"/>
                </a:solidFill>
                <a:effectLst>
                  <a:outerShdw blurRad="38100" dist="38100" dir="2700000" algn="tl">
                    <a:srgbClr val="000000">
                      <a:alpha val="43137"/>
                    </a:srgbClr>
                  </a:outerShdw>
                </a:effectLst>
                <a:latin typeface="Segoe" pitchFamily="34" charset="0"/>
              </a:rPr>
              <a:t>werkplek</a:t>
            </a:r>
            <a:endParaRPr lang="en-US" sz="3600" b="1" dirty="0">
              <a:ln>
                <a:solidFill>
                  <a:schemeClr val="tx1">
                    <a:lumMod val="50000"/>
                    <a:lumOff val="50000"/>
                    <a:alpha val="3000"/>
                  </a:schemeClr>
                </a:solidFill>
              </a:ln>
              <a:solidFill>
                <a:srgbClr val="FFFFFF"/>
              </a:solidFill>
              <a:effectLst>
                <a:outerShdw blurRad="38100" dist="38100" dir="2700000" algn="tl">
                  <a:srgbClr val="000000">
                    <a:alpha val="43137"/>
                  </a:srgbClr>
                </a:outerShdw>
              </a:effectLst>
              <a:latin typeface="Segoe" pitchFamily="34" charset="0"/>
            </a:endParaRPr>
          </a:p>
        </p:txBody>
      </p:sp>
      <p:sp>
        <p:nvSpPr>
          <p:cNvPr id="6" name="Rectangle 5"/>
          <p:cNvSpPr/>
          <p:nvPr/>
        </p:nvSpPr>
        <p:spPr>
          <a:xfrm>
            <a:off x="536575" y="3025775"/>
            <a:ext cx="7282831" cy="369332"/>
          </a:xfrm>
          <a:prstGeom prst="rect">
            <a:avLst/>
          </a:prstGeom>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Bef>
                <a:spcPts val="0"/>
              </a:spcBef>
              <a:spcAft>
                <a:spcPts val="0"/>
              </a:spcAft>
              <a:defRPr/>
            </a:pPr>
            <a:r>
              <a:rPr lang="en-US" b="1" i="1"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a:rPr>
              <a:t>Wat</a:t>
            </a:r>
            <a:r>
              <a:rPr lang="en-US" b="1" i="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a:rPr>
              <a:t> is het en hoe </a:t>
            </a:r>
            <a:r>
              <a:rPr lang="en-US" b="1" i="1"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a:rPr>
              <a:t>verkoop</a:t>
            </a:r>
            <a:r>
              <a:rPr lang="en-US" b="1" i="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a:rPr>
              <a:t> je het?</a:t>
            </a:r>
            <a:endParaRPr lang="en-US" b="1" i="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a:endParaRPr>
          </a:p>
        </p:txBody>
      </p:sp>
      <p:pic>
        <p:nvPicPr>
          <p:cNvPr id="13" name="Picture 29" descr="GlowManBusiness"/>
          <p:cNvPicPr>
            <a:picLocks noChangeAspect="1" noChangeArrowheads="1"/>
          </p:cNvPicPr>
          <p:nvPr/>
        </p:nvPicPr>
        <p:blipFill>
          <a:blip r:embed="rId4">
            <a:lum bright="100000" contrast="-100000"/>
          </a:blip>
          <a:srcRect/>
          <a:stretch>
            <a:fillRect/>
          </a:stretch>
        </p:blipFill>
        <p:spPr bwMode="gray">
          <a:xfrm>
            <a:off x="8023225" y="2744788"/>
            <a:ext cx="835025" cy="2478087"/>
          </a:xfrm>
          <a:prstGeom prst="rect">
            <a:avLst/>
          </a:prstGeom>
          <a:solidFill>
            <a:schemeClr val="bg2">
              <a:lumMod val="85000"/>
              <a:lumOff val="15000"/>
              <a:alpha val="0"/>
            </a:schemeClr>
          </a:solidFill>
          <a:ln w="9525">
            <a:noFill/>
            <a:miter lim="800000"/>
            <a:headEnd/>
            <a:tailEnd/>
          </a:ln>
        </p:spPr>
      </p:pic>
      <p:pic>
        <p:nvPicPr>
          <p:cNvPr id="14" name="Picture 30" descr="GlowWomanBusiness"/>
          <p:cNvPicPr>
            <a:picLocks noChangeAspect="1" noChangeArrowheads="1"/>
          </p:cNvPicPr>
          <p:nvPr/>
        </p:nvPicPr>
        <p:blipFill>
          <a:blip r:embed="rId5">
            <a:lum bright="100000" contrast="-100000"/>
          </a:blip>
          <a:srcRect b="2286"/>
          <a:stretch>
            <a:fillRect/>
          </a:stretch>
        </p:blipFill>
        <p:spPr bwMode="gray">
          <a:xfrm>
            <a:off x="7396163" y="2765425"/>
            <a:ext cx="923925" cy="2501900"/>
          </a:xfrm>
          <a:prstGeom prst="rect">
            <a:avLst/>
          </a:prstGeom>
          <a:solidFill>
            <a:schemeClr val="bg2">
              <a:lumMod val="85000"/>
              <a:lumOff val="15000"/>
              <a:alpha val="0"/>
            </a:schemeClr>
          </a:solidFill>
          <a:ln w="9525">
            <a:noFill/>
            <a:miter lim="800000"/>
            <a:headEnd/>
            <a:tailEnd/>
          </a:ln>
        </p:spPr>
      </p:pic>
      <p:pic>
        <p:nvPicPr>
          <p:cNvPr id="11" name="Picture 13" descr="logo"/>
          <p:cNvPicPr>
            <a:picLocks noChangeAspect="1" noChangeArrowheads="1"/>
          </p:cNvPicPr>
          <p:nvPr/>
        </p:nvPicPr>
        <p:blipFill>
          <a:blip r:embed="rId6"/>
          <a:stretch>
            <a:fillRect/>
          </a:stretch>
        </p:blipFill>
        <p:spPr bwMode="auto">
          <a:xfrm>
            <a:off x="6396038" y="6086475"/>
            <a:ext cx="2500312" cy="541338"/>
          </a:xfrm>
          <a:prstGeom prst="rect">
            <a:avLst/>
          </a:prstGeom>
          <a:noFill/>
          <a:ln w="9525">
            <a:noFill/>
            <a:miter lim="800000"/>
            <a:headEnd/>
            <a:tailEnd/>
          </a:ln>
          <a:effectLst>
            <a:outerShdw blurRad="38100" dist="12700" dir="3000000" algn="tl" rotWithShape="0">
              <a:prstClr val="black">
                <a:alpha val="42000"/>
              </a:prstClr>
            </a:outerShdw>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56" descr="circle_chart_whole.png"/>
          <p:cNvPicPr>
            <a:picLocks noChangeAspect="1"/>
          </p:cNvPicPr>
          <p:nvPr/>
        </p:nvPicPr>
        <p:blipFill>
          <a:blip r:embed="rId4"/>
          <a:srcRect/>
          <a:stretch>
            <a:fillRect/>
          </a:stretch>
        </p:blipFill>
        <p:spPr bwMode="auto">
          <a:xfrm>
            <a:off x="915988" y="1371600"/>
            <a:ext cx="7400925" cy="4648200"/>
          </a:xfrm>
          <a:prstGeom prst="rect">
            <a:avLst/>
          </a:prstGeom>
          <a:noFill/>
          <a:ln w="9525">
            <a:noFill/>
            <a:miter lim="800000"/>
            <a:headEnd/>
            <a:tailEnd/>
          </a:ln>
        </p:spPr>
      </p:pic>
      <p:sp>
        <p:nvSpPr>
          <p:cNvPr id="48130" name="Line 3"/>
          <p:cNvSpPr>
            <a:spLocks noChangeShapeType="1"/>
          </p:cNvSpPr>
          <p:nvPr/>
        </p:nvSpPr>
        <p:spPr bwMode="auto">
          <a:xfrm flipH="1" flipV="1">
            <a:off x="7178675" y="2924175"/>
            <a:ext cx="571500" cy="407988"/>
          </a:xfrm>
          <a:prstGeom prst="line">
            <a:avLst/>
          </a:prstGeom>
          <a:noFill/>
          <a:ln w="9525">
            <a:noFill/>
            <a:round/>
            <a:headEnd/>
            <a:tailEnd type="triangle" w="med" len="med"/>
          </a:ln>
        </p:spPr>
        <p:txBody>
          <a:bodyPr wrap="none" anchor="ctr"/>
          <a:lstStyle/>
          <a:p>
            <a:endParaRPr lang="en-US"/>
          </a:p>
        </p:txBody>
      </p:sp>
      <p:sp>
        <p:nvSpPr>
          <p:cNvPr id="48131" name="Text Box 33"/>
          <p:cNvSpPr txBox="1">
            <a:spLocks noChangeArrowheads="1"/>
          </p:cNvSpPr>
          <p:nvPr/>
        </p:nvSpPr>
        <p:spPr bwMode="auto">
          <a:xfrm>
            <a:off x="-152400" y="5562600"/>
            <a:ext cx="1600200" cy="534988"/>
          </a:xfrm>
          <a:prstGeom prst="rect">
            <a:avLst/>
          </a:prstGeom>
          <a:noFill/>
          <a:ln w="9525" algn="ctr">
            <a:noFill/>
            <a:miter lim="800000"/>
            <a:headEnd/>
            <a:tailEnd/>
          </a:ln>
        </p:spPr>
        <p:txBody>
          <a:bodyPr lIns="91392" tIns="45696" rIns="91392" bIns="45696">
            <a:spAutoFit/>
          </a:bodyPr>
          <a:lstStyle/>
          <a:p>
            <a:pPr algn="ctr">
              <a:lnSpc>
                <a:spcPct val="90000"/>
              </a:lnSpc>
              <a:spcBef>
                <a:spcPct val="30000"/>
              </a:spcBef>
            </a:pPr>
            <a:r>
              <a:rPr lang="en-US" sz="1600">
                <a:latin typeface="Segoe"/>
              </a:rPr>
              <a:t>Business Managers</a:t>
            </a:r>
          </a:p>
        </p:txBody>
      </p:sp>
      <p:sp>
        <p:nvSpPr>
          <p:cNvPr id="48132" name="Rectangle 36"/>
          <p:cNvSpPr>
            <a:spLocks noChangeArrowheads="1"/>
          </p:cNvSpPr>
          <p:nvPr/>
        </p:nvSpPr>
        <p:spPr bwMode="auto">
          <a:xfrm>
            <a:off x="6046788" y="2493963"/>
            <a:ext cx="1954212" cy="752475"/>
          </a:xfrm>
          <a:prstGeom prst="rect">
            <a:avLst/>
          </a:prstGeom>
          <a:noFill/>
          <a:ln w="9525" algn="ctr">
            <a:noFill/>
            <a:miter lim="800000"/>
            <a:headEnd/>
            <a:tailEnd/>
          </a:ln>
        </p:spPr>
        <p:txBody>
          <a:bodyPr lIns="91392" tIns="45696" rIns="91392" bIns="45696">
            <a:spAutoFit/>
          </a:bodyPr>
          <a:lstStyle/>
          <a:p>
            <a:pPr>
              <a:lnSpc>
                <a:spcPct val="90000"/>
              </a:lnSpc>
              <a:spcBef>
                <a:spcPct val="30000"/>
              </a:spcBef>
            </a:pPr>
            <a:r>
              <a:rPr lang="en-US">
                <a:latin typeface="Segoe"/>
              </a:rPr>
              <a:t>More Secure</a:t>
            </a:r>
          </a:p>
          <a:p>
            <a:pPr>
              <a:lnSpc>
                <a:spcPct val="90000"/>
              </a:lnSpc>
              <a:spcBef>
                <a:spcPct val="30000"/>
              </a:spcBef>
            </a:pPr>
            <a:r>
              <a:rPr lang="en-US" sz="1200">
                <a:latin typeface="Segoe"/>
              </a:rPr>
              <a:t>Improve security and legislative compliance</a:t>
            </a:r>
          </a:p>
        </p:txBody>
      </p:sp>
      <p:sp>
        <p:nvSpPr>
          <p:cNvPr id="48133" name="Rectangle 37"/>
          <p:cNvSpPr>
            <a:spLocks noChangeArrowheads="1"/>
          </p:cNvSpPr>
          <p:nvPr/>
        </p:nvSpPr>
        <p:spPr bwMode="auto">
          <a:xfrm>
            <a:off x="1627188" y="2493963"/>
            <a:ext cx="1344612" cy="944562"/>
          </a:xfrm>
          <a:prstGeom prst="rect">
            <a:avLst/>
          </a:prstGeom>
          <a:noFill/>
          <a:ln w="9525" algn="ctr">
            <a:noFill/>
            <a:miter lim="800000"/>
            <a:headEnd/>
            <a:tailEnd/>
          </a:ln>
        </p:spPr>
        <p:txBody>
          <a:bodyPr lIns="91392" tIns="45696" rIns="91392" bIns="45696">
            <a:spAutoFit/>
          </a:bodyPr>
          <a:lstStyle/>
          <a:p>
            <a:pPr algn="r">
              <a:lnSpc>
                <a:spcPct val="90000"/>
              </a:lnSpc>
              <a:spcBef>
                <a:spcPct val="30000"/>
              </a:spcBef>
            </a:pPr>
            <a:r>
              <a:rPr lang="en-US" sz="2200">
                <a:latin typeface="Segoe"/>
              </a:rPr>
              <a:t>Easier</a:t>
            </a:r>
          </a:p>
          <a:p>
            <a:pPr algn="r">
              <a:lnSpc>
                <a:spcPct val="90000"/>
              </a:lnSpc>
              <a:spcBef>
                <a:spcPct val="30000"/>
              </a:spcBef>
            </a:pPr>
            <a:r>
              <a:rPr lang="en-US" sz="1200">
                <a:latin typeface="Segoe"/>
              </a:rPr>
              <a:t>Find information and collaborate with colleagues</a:t>
            </a:r>
          </a:p>
        </p:txBody>
      </p:sp>
      <p:sp>
        <p:nvSpPr>
          <p:cNvPr id="48134" name="Rectangle 38"/>
          <p:cNvSpPr>
            <a:spLocks noChangeArrowheads="1"/>
          </p:cNvSpPr>
          <p:nvPr/>
        </p:nvSpPr>
        <p:spPr bwMode="auto">
          <a:xfrm>
            <a:off x="6096000" y="3636963"/>
            <a:ext cx="1820863" cy="587375"/>
          </a:xfrm>
          <a:prstGeom prst="rect">
            <a:avLst/>
          </a:prstGeom>
          <a:noFill/>
          <a:ln w="9525" algn="ctr">
            <a:noFill/>
            <a:miter lim="800000"/>
            <a:headEnd/>
            <a:tailEnd/>
          </a:ln>
        </p:spPr>
        <p:txBody>
          <a:bodyPr lIns="91392" tIns="45696" rIns="91392" bIns="45696"/>
          <a:lstStyle/>
          <a:p>
            <a:pPr>
              <a:lnSpc>
                <a:spcPct val="90000"/>
              </a:lnSpc>
              <a:spcBef>
                <a:spcPct val="30000"/>
              </a:spcBef>
            </a:pPr>
            <a:r>
              <a:rPr lang="en-US">
                <a:latin typeface="Segoe"/>
              </a:rPr>
              <a:t>Lower Cost</a:t>
            </a:r>
          </a:p>
          <a:p>
            <a:pPr>
              <a:lnSpc>
                <a:spcPct val="90000"/>
              </a:lnSpc>
              <a:spcBef>
                <a:spcPct val="30000"/>
              </a:spcBef>
            </a:pPr>
            <a:r>
              <a:rPr lang="en-US" sz="1200">
                <a:latin typeface="Segoe"/>
              </a:rPr>
              <a:t>Reduce complexity and give back time to the IT generalist</a:t>
            </a:r>
          </a:p>
        </p:txBody>
      </p:sp>
      <p:sp>
        <p:nvSpPr>
          <p:cNvPr id="48135" name="Rectangle 41"/>
          <p:cNvSpPr>
            <a:spLocks noChangeArrowheads="1"/>
          </p:cNvSpPr>
          <p:nvPr/>
        </p:nvSpPr>
        <p:spPr bwMode="auto">
          <a:xfrm>
            <a:off x="1035050" y="3636963"/>
            <a:ext cx="2478088" cy="839787"/>
          </a:xfrm>
          <a:prstGeom prst="rect">
            <a:avLst/>
          </a:prstGeom>
          <a:noFill/>
          <a:ln w="9525" algn="ctr">
            <a:noFill/>
            <a:miter lim="800000"/>
            <a:headEnd/>
            <a:tailEnd/>
          </a:ln>
        </p:spPr>
        <p:txBody>
          <a:bodyPr wrap="none" lIns="91392" tIns="45696" rIns="91392" bIns="45696">
            <a:spAutoFit/>
          </a:bodyPr>
          <a:lstStyle/>
          <a:p>
            <a:pPr algn="r">
              <a:lnSpc>
                <a:spcPct val="90000"/>
              </a:lnSpc>
              <a:spcBef>
                <a:spcPct val="30000"/>
              </a:spcBef>
            </a:pPr>
            <a:r>
              <a:rPr lang="en-US" sz="2200">
                <a:latin typeface="Segoe"/>
              </a:rPr>
              <a:t>Better Productivity</a:t>
            </a:r>
          </a:p>
          <a:p>
            <a:pPr algn="r">
              <a:lnSpc>
                <a:spcPct val="90000"/>
              </a:lnSpc>
              <a:spcBef>
                <a:spcPct val="30000"/>
              </a:spcBef>
            </a:pPr>
            <a:r>
              <a:rPr lang="en-US" sz="1200">
                <a:latin typeface="Segoe"/>
              </a:rPr>
              <a:t>Reduce PC downtime and</a:t>
            </a:r>
          </a:p>
          <a:p>
            <a:pPr algn="r">
              <a:lnSpc>
                <a:spcPct val="90000"/>
              </a:lnSpc>
              <a:spcBef>
                <a:spcPct val="30000"/>
              </a:spcBef>
            </a:pPr>
            <a:r>
              <a:rPr lang="en-US" sz="1200">
                <a:latin typeface="Segoe"/>
              </a:rPr>
              <a:t>empower your workforce</a:t>
            </a:r>
            <a:endParaRPr lang="en-US" sz="1600">
              <a:latin typeface="Segoe"/>
            </a:endParaRPr>
          </a:p>
        </p:txBody>
      </p:sp>
      <p:sp>
        <p:nvSpPr>
          <p:cNvPr id="48136" name="Text Box 49"/>
          <p:cNvSpPr txBox="1">
            <a:spLocks noChangeArrowheads="1"/>
          </p:cNvSpPr>
          <p:nvPr/>
        </p:nvSpPr>
        <p:spPr bwMode="auto">
          <a:xfrm>
            <a:off x="8143875" y="5486400"/>
            <a:ext cx="782638" cy="534988"/>
          </a:xfrm>
          <a:prstGeom prst="rect">
            <a:avLst/>
          </a:prstGeom>
          <a:noFill/>
          <a:ln w="9525" algn="ctr">
            <a:noFill/>
            <a:miter lim="800000"/>
            <a:headEnd/>
            <a:tailEnd/>
          </a:ln>
        </p:spPr>
        <p:txBody>
          <a:bodyPr lIns="91392" tIns="45696" rIns="91392" bIns="45696">
            <a:spAutoFit/>
          </a:bodyPr>
          <a:lstStyle/>
          <a:p>
            <a:pPr algn="ctr">
              <a:lnSpc>
                <a:spcPct val="90000"/>
              </a:lnSpc>
              <a:spcBef>
                <a:spcPct val="30000"/>
              </a:spcBef>
            </a:pPr>
            <a:r>
              <a:rPr lang="en-US" sz="1600">
                <a:latin typeface="Segoe"/>
              </a:rPr>
              <a:t>IT Pros</a:t>
            </a:r>
          </a:p>
        </p:txBody>
      </p:sp>
      <p:pic>
        <p:nvPicPr>
          <p:cNvPr id="48137" name="Picture 64" descr="IT_users.png"/>
          <p:cNvPicPr>
            <a:picLocks noChangeAspect="1"/>
          </p:cNvPicPr>
          <p:nvPr/>
        </p:nvPicPr>
        <p:blipFill>
          <a:blip r:embed="rId5"/>
          <a:srcRect/>
          <a:stretch>
            <a:fillRect/>
          </a:stretch>
        </p:blipFill>
        <p:spPr bwMode="auto">
          <a:xfrm>
            <a:off x="239713" y="4687888"/>
            <a:ext cx="1008062" cy="974725"/>
          </a:xfrm>
          <a:prstGeom prst="rect">
            <a:avLst/>
          </a:prstGeom>
          <a:noFill/>
          <a:ln w="9525">
            <a:noFill/>
            <a:miter lim="800000"/>
            <a:headEnd/>
            <a:tailEnd/>
          </a:ln>
        </p:spPr>
      </p:pic>
      <p:pic>
        <p:nvPicPr>
          <p:cNvPr id="48138" name="Picture 65" descr="end_users.PNG"/>
          <p:cNvPicPr>
            <a:picLocks noChangeAspect="1"/>
          </p:cNvPicPr>
          <p:nvPr/>
        </p:nvPicPr>
        <p:blipFill>
          <a:blip r:embed="rId6"/>
          <a:srcRect/>
          <a:stretch>
            <a:fillRect/>
          </a:stretch>
        </p:blipFill>
        <p:spPr bwMode="auto">
          <a:xfrm>
            <a:off x="330200" y="1162050"/>
            <a:ext cx="1066800" cy="1066800"/>
          </a:xfrm>
          <a:prstGeom prst="rect">
            <a:avLst/>
          </a:prstGeom>
          <a:noFill/>
          <a:ln w="9525">
            <a:noFill/>
            <a:miter lim="800000"/>
            <a:headEnd/>
            <a:tailEnd/>
          </a:ln>
        </p:spPr>
      </p:pic>
      <p:sp>
        <p:nvSpPr>
          <p:cNvPr id="16396" name="Rectangle 14"/>
          <p:cNvSpPr>
            <a:spLocks/>
          </p:cNvSpPr>
          <p:nvPr>
            <p:custDataLst>
              <p:tags r:id="rId1"/>
            </p:custDataLst>
          </p:nvPr>
        </p:nvSpPr>
        <p:spPr bwMode="invGray">
          <a:xfrm>
            <a:off x="457200" y="457200"/>
            <a:ext cx="8763000" cy="498475"/>
          </a:xfrm>
          <a:prstGeom prst="rect">
            <a:avLst/>
          </a:prstGeom>
          <a:noFill/>
          <a:ln w="9525">
            <a:noFill/>
            <a:miter lim="800000"/>
            <a:headEnd/>
            <a:tailEnd/>
          </a:ln>
        </p:spPr>
        <p:txBody>
          <a:bodyPr lIns="0" tIns="0" rIns="0" bIns="0">
            <a:spAutoFit/>
          </a:bodyPr>
          <a:lstStyle/>
          <a:p>
            <a:pPr eaLnBrk="0" fontAlgn="auto" hangingPunct="0">
              <a:lnSpc>
                <a:spcPct val="90000"/>
              </a:lnSpc>
              <a:spcBef>
                <a:spcPts val="0"/>
              </a:spcBef>
              <a:spcAft>
                <a:spcPts val="0"/>
              </a:spcAft>
              <a:defRPr/>
            </a:pPr>
            <a:r>
              <a:rPr lang="en-US" sz="3600" dirty="0">
                <a:effectLst>
                  <a:outerShdw blurRad="38100" dist="38100" dir="2700000" algn="tl">
                    <a:srgbClr val="000000">
                      <a:alpha val="43137"/>
                    </a:srgbClr>
                  </a:outerShdw>
                </a:effectLst>
                <a:latin typeface="Segoe Semibold" pitchFamily="34" charset="0"/>
                <a:ea typeface="+mj-ea"/>
                <a:cs typeface="Segoe UI" pitchFamily="34" charset="0"/>
              </a:rPr>
              <a:t>Partners’ Customers Face Challenges</a:t>
            </a:r>
          </a:p>
        </p:txBody>
      </p:sp>
      <p:sp>
        <p:nvSpPr>
          <p:cNvPr id="48140" name="Text Placeholder 2"/>
          <p:cNvSpPr>
            <a:spLocks/>
          </p:cNvSpPr>
          <p:nvPr/>
        </p:nvSpPr>
        <p:spPr bwMode="gray">
          <a:xfrm>
            <a:off x="6172200" y="1208088"/>
            <a:ext cx="1676400" cy="331787"/>
          </a:xfrm>
          <a:prstGeom prst="rect">
            <a:avLst/>
          </a:prstGeom>
          <a:noFill/>
          <a:ln w="9525">
            <a:noFill/>
            <a:miter lim="800000"/>
            <a:headEnd/>
            <a:tailEnd/>
          </a:ln>
        </p:spPr>
        <p:txBody>
          <a:bodyPr lIns="0" tIns="0" rIns="0" bIns="0" anchor="b">
            <a:spAutoFit/>
          </a:bodyPr>
          <a:lstStyle/>
          <a:p>
            <a:pPr defTabSz="912813" eaLnBrk="0" hangingPunct="0">
              <a:lnSpc>
                <a:spcPct val="90000"/>
              </a:lnSpc>
              <a:spcBef>
                <a:spcPct val="20000"/>
              </a:spcBef>
            </a:pPr>
            <a:r>
              <a:rPr lang="en-US" sz="1200">
                <a:latin typeface="Segoe"/>
              </a:rPr>
              <a:t>Security is very important to me</a:t>
            </a:r>
          </a:p>
        </p:txBody>
      </p:sp>
      <p:sp>
        <p:nvSpPr>
          <p:cNvPr id="48141" name="Text Placeholder 2"/>
          <p:cNvSpPr>
            <a:spLocks/>
          </p:cNvSpPr>
          <p:nvPr/>
        </p:nvSpPr>
        <p:spPr bwMode="gray">
          <a:xfrm>
            <a:off x="1447800" y="5764213"/>
            <a:ext cx="2057400" cy="331787"/>
          </a:xfrm>
          <a:prstGeom prst="rect">
            <a:avLst/>
          </a:prstGeom>
          <a:noFill/>
          <a:ln w="9525">
            <a:noFill/>
            <a:miter lim="800000"/>
            <a:headEnd/>
            <a:tailEnd/>
          </a:ln>
        </p:spPr>
        <p:txBody>
          <a:bodyPr lIns="0" tIns="0" rIns="0" bIns="0" anchor="b">
            <a:spAutoFit/>
          </a:bodyPr>
          <a:lstStyle/>
          <a:p>
            <a:pPr defTabSz="912813" eaLnBrk="0" hangingPunct="0">
              <a:lnSpc>
                <a:spcPct val="90000"/>
              </a:lnSpc>
              <a:spcBef>
                <a:spcPct val="20000"/>
              </a:spcBef>
            </a:pPr>
            <a:r>
              <a:rPr lang="en-US" sz="1200">
                <a:latin typeface="Segoe"/>
              </a:rPr>
              <a:t>I need to improve employee productivity and PC reliability</a:t>
            </a:r>
          </a:p>
        </p:txBody>
      </p:sp>
      <p:sp>
        <p:nvSpPr>
          <p:cNvPr id="48142" name="Text Placeholder 2"/>
          <p:cNvSpPr>
            <a:spLocks/>
          </p:cNvSpPr>
          <p:nvPr/>
        </p:nvSpPr>
        <p:spPr bwMode="gray">
          <a:xfrm>
            <a:off x="1531938" y="1195388"/>
            <a:ext cx="2430462" cy="368300"/>
          </a:xfrm>
          <a:prstGeom prst="rect">
            <a:avLst/>
          </a:prstGeom>
          <a:noFill/>
          <a:ln w="9525">
            <a:noFill/>
            <a:miter lim="800000"/>
            <a:headEnd/>
            <a:tailEnd/>
          </a:ln>
        </p:spPr>
        <p:txBody>
          <a:bodyPr lIns="0" tIns="0" rIns="0" bIns="0" anchor="b">
            <a:spAutoFit/>
          </a:bodyPr>
          <a:lstStyle/>
          <a:p>
            <a:pPr defTabSz="912813" eaLnBrk="0" hangingPunct="0">
              <a:lnSpc>
                <a:spcPct val="90000"/>
              </a:lnSpc>
              <a:spcBef>
                <a:spcPct val="20000"/>
              </a:spcBef>
            </a:pPr>
            <a:r>
              <a:rPr lang="en-US" sz="1200">
                <a:latin typeface="Segoe"/>
              </a:rPr>
              <a:t>I need to find </a:t>
            </a:r>
          </a:p>
          <a:p>
            <a:pPr defTabSz="912813" eaLnBrk="0" hangingPunct="0">
              <a:lnSpc>
                <a:spcPct val="90000"/>
              </a:lnSpc>
              <a:spcBef>
                <a:spcPct val="20000"/>
              </a:spcBef>
            </a:pPr>
            <a:r>
              <a:rPr lang="en-US" sz="1200">
                <a:latin typeface="Segoe"/>
              </a:rPr>
              <a:t>information easily</a:t>
            </a:r>
          </a:p>
        </p:txBody>
      </p:sp>
      <p:pic>
        <p:nvPicPr>
          <p:cNvPr id="48143" name="Picture 65" descr="end_users.PNG"/>
          <p:cNvPicPr>
            <a:picLocks noChangeAspect="1"/>
          </p:cNvPicPr>
          <p:nvPr/>
        </p:nvPicPr>
        <p:blipFill>
          <a:blip r:embed="rId6"/>
          <a:srcRect/>
          <a:stretch>
            <a:fillRect/>
          </a:stretch>
        </p:blipFill>
        <p:spPr bwMode="auto">
          <a:xfrm>
            <a:off x="8077200" y="4364038"/>
            <a:ext cx="1066800" cy="1066800"/>
          </a:xfrm>
          <a:prstGeom prst="rect">
            <a:avLst/>
          </a:prstGeom>
          <a:noFill/>
          <a:ln w="9525">
            <a:noFill/>
            <a:miter lim="800000"/>
            <a:headEnd/>
            <a:tailEnd/>
          </a:ln>
        </p:spPr>
      </p:pic>
      <p:sp>
        <p:nvSpPr>
          <p:cNvPr id="48144" name="Text Box 33"/>
          <p:cNvSpPr txBox="1">
            <a:spLocks noChangeArrowheads="1"/>
          </p:cNvSpPr>
          <p:nvPr/>
        </p:nvSpPr>
        <p:spPr bwMode="auto">
          <a:xfrm>
            <a:off x="228600" y="2265363"/>
            <a:ext cx="1123950" cy="534987"/>
          </a:xfrm>
          <a:prstGeom prst="rect">
            <a:avLst/>
          </a:prstGeom>
          <a:noFill/>
          <a:ln w="9525" algn="ctr">
            <a:noFill/>
            <a:miter lim="800000"/>
            <a:headEnd/>
            <a:tailEnd/>
          </a:ln>
        </p:spPr>
        <p:txBody>
          <a:bodyPr lIns="91392" tIns="45696" rIns="91392" bIns="45696">
            <a:spAutoFit/>
          </a:bodyPr>
          <a:lstStyle/>
          <a:p>
            <a:pPr algn="ctr">
              <a:lnSpc>
                <a:spcPct val="90000"/>
              </a:lnSpc>
              <a:spcBef>
                <a:spcPct val="30000"/>
              </a:spcBef>
            </a:pPr>
            <a:r>
              <a:rPr lang="en-US" sz="1600">
                <a:latin typeface="Segoe"/>
              </a:rPr>
              <a:t>End Users</a:t>
            </a:r>
          </a:p>
        </p:txBody>
      </p:sp>
      <p:pic>
        <p:nvPicPr>
          <p:cNvPr id="48145" name="Picture 64" descr="IT_users.png"/>
          <p:cNvPicPr>
            <a:picLocks noChangeAspect="1"/>
          </p:cNvPicPr>
          <p:nvPr/>
        </p:nvPicPr>
        <p:blipFill>
          <a:blip r:embed="rId5"/>
          <a:srcRect/>
          <a:stretch>
            <a:fillRect/>
          </a:stretch>
        </p:blipFill>
        <p:spPr bwMode="auto">
          <a:xfrm>
            <a:off x="7696200" y="1479550"/>
            <a:ext cx="1008063" cy="974725"/>
          </a:xfrm>
          <a:prstGeom prst="rect">
            <a:avLst/>
          </a:prstGeom>
          <a:noFill/>
          <a:ln w="9525">
            <a:noFill/>
            <a:miter lim="800000"/>
            <a:headEnd/>
            <a:tailEnd/>
          </a:ln>
        </p:spPr>
      </p:pic>
      <p:sp>
        <p:nvSpPr>
          <p:cNvPr id="48146" name="Text Box 49"/>
          <p:cNvSpPr txBox="1">
            <a:spLocks noChangeArrowheads="1"/>
          </p:cNvSpPr>
          <p:nvPr/>
        </p:nvSpPr>
        <p:spPr bwMode="auto">
          <a:xfrm>
            <a:off x="8001000" y="2492375"/>
            <a:ext cx="782638" cy="534988"/>
          </a:xfrm>
          <a:prstGeom prst="rect">
            <a:avLst/>
          </a:prstGeom>
          <a:noFill/>
          <a:ln w="9525" algn="ctr">
            <a:noFill/>
            <a:miter lim="800000"/>
            <a:headEnd/>
            <a:tailEnd/>
          </a:ln>
        </p:spPr>
        <p:txBody>
          <a:bodyPr lIns="91392" tIns="45696" rIns="91392" bIns="45696">
            <a:spAutoFit/>
          </a:bodyPr>
          <a:lstStyle/>
          <a:p>
            <a:pPr algn="ctr">
              <a:lnSpc>
                <a:spcPct val="90000"/>
              </a:lnSpc>
              <a:spcBef>
                <a:spcPct val="30000"/>
              </a:spcBef>
            </a:pPr>
            <a:r>
              <a:rPr lang="en-US" sz="1600">
                <a:latin typeface="Segoe"/>
              </a:rPr>
              <a:t>IT Pros</a:t>
            </a:r>
          </a:p>
        </p:txBody>
      </p:sp>
      <p:sp>
        <p:nvSpPr>
          <p:cNvPr id="48147" name="Text Placeholder 2"/>
          <p:cNvSpPr>
            <a:spLocks/>
          </p:cNvSpPr>
          <p:nvPr/>
        </p:nvSpPr>
        <p:spPr bwMode="gray">
          <a:xfrm>
            <a:off x="6335713" y="5764213"/>
            <a:ext cx="1676400" cy="331787"/>
          </a:xfrm>
          <a:prstGeom prst="rect">
            <a:avLst/>
          </a:prstGeom>
          <a:noFill/>
          <a:ln w="9525">
            <a:noFill/>
            <a:miter lim="800000"/>
            <a:headEnd/>
            <a:tailEnd/>
          </a:ln>
        </p:spPr>
        <p:txBody>
          <a:bodyPr lIns="0" tIns="0" rIns="0" bIns="0" anchor="b">
            <a:spAutoFit/>
          </a:bodyPr>
          <a:lstStyle/>
          <a:p>
            <a:pPr defTabSz="912813" eaLnBrk="0" hangingPunct="0">
              <a:lnSpc>
                <a:spcPct val="90000"/>
              </a:lnSpc>
              <a:spcBef>
                <a:spcPct val="20000"/>
              </a:spcBef>
            </a:pPr>
            <a:r>
              <a:rPr lang="en-US" sz="1200">
                <a:latin typeface="Segoe"/>
              </a:rPr>
              <a:t>I need to save time and reduce IT complexity</a:t>
            </a:r>
          </a:p>
        </p:txBody>
      </p:sp>
      <p:sp>
        <p:nvSpPr>
          <p:cNvPr id="48148" name="Text Placeholder 2"/>
          <p:cNvSpPr>
            <a:spLocks/>
          </p:cNvSpPr>
          <p:nvPr/>
        </p:nvSpPr>
        <p:spPr bwMode="gray">
          <a:xfrm>
            <a:off x="1360488" y="1119188"/>
            <a:ext cx="468312" cy="331787"/>
          </a:xfrm>
          <a:prstGeom prst="rect">
            <a:avLst/>
          </a:prstGeom>
          <a:noFill/>
          <a:ln w="9525">
            <a:noFill/>
            <a:miter lim="800000"/>
            <a:headEnd/>
            <a:tailEnd/>
          </a:ln>
        </p:spPr>
        <p:txBody>
          <a:bodyPr lIns="0" tIns="0" rIns="0" bIns="0">
            <a:spAutoFit/>
          </a:bodyPr>
          <a:lstStyle/>
          <a:p>
            <a:pPr defTabSz="912813" eaLnBrk="0" hangingPunct="0">
              <a:lnSpc>
                <a:spcPct val="90000"/>
              </a:lnSpc>
              <a:spcBef>
                <a:spcPct val="20000"/>
              </a:spcBef>
            </a:pPr>
            <a:r>
              <a:rPr lang="en-US" sz="2400" i="1">
                <a:latin typeface="Segoe"/>
              </a:rPr>
              <a:t>“</a:t>
            </a:r>
          </a:p>
        </p:txBody>
      </p:sp>
      <p:sp>
        <p:nvSpPr>
          <p:cNvPr id="48149" name="Text Placeholder 2"/>
          <p:cNvSpPr>
            <a:spLocks/>
          </p:cNvSpPr>
          <p:nvPr/>
        </p:nvSpPr>
        <p:spPr bwMode="gray">
          <a:xfrm>
            <a:off x="2743200" y="1344613"/>
            <a:ext cx="404813" cy="331787"/>
          </a:xfrm>
          <a:prstGeom prst="rect">
            <a:avLst/>
          </a:prstGeom>
          <a:noFill/>
          <a:ln w="9525">
            <a:noFill/>
            <a:miter lim="800000"/>
            <a:headEnd/>
            <a:tailEnd/>
          </a:ln>
        </p:spPr>
        <p:txBody>
          <a:bodyPr lIns="0" tIns="0" rIns="0" bIns="0">
            <a:spAutoFit/>
          </a:bodyPr>
          <a:lstStyle/>
          <a:p>
            <a:pPr defTabSz="912813" eaLnBrk="0" hangingPunct="0">
              <a:lnSpc>
                <a:spcPct val="90000"/>
              </a:lnSpc>
              <a:spcBef>
                <a:spcPct val="20000"/>
              </a:spcBef>
            </a:pPr>
            <a:r>
              <a:rPr lang="en-US" sz="2400" i="1">
                <a:latin typeface="Segoe"/>
              </a:rPr>
              <a:t>”</a:t>
            </a:r>
          </a:p>
        </p:txBody>
      </p:sp>
      <p:sp>
        <p:nvSpPr>
          <p:cNvPr id="48150" name="Text Placeholder 2"/>
          <p:cNvSpPr>
            <a:spLocks/>
          </p:cNvSpPr>
          <p:nvPr/>
        </p:nvSpPr>
        <p:spPr bwMode="gray">
          <a:xfrm>
            <a:off x="1284288" y="5695950"/>
            <a:ext cx="468312" cy="331788"/>
          </a:xfrm>
          <a:prstGeom prst="rect">
            <a:avLst/>
          </a:prstGeom>
          <a:noFill/>
          <a:ln w="9525">
            <a:noFill/>
            <a:miter lim="800000"/>
            <a:headEnd/>
            <a:tailEnd/>
          </a:ln>
        </p:spPr>
        <p:txBody>
          <a:bodyPr lIns="0" tIns="0" rIns="0" bIns="0">
            <a:spAutoFit/>
          </a:bodyPr>
          <a:lstStyle/>
          <a:p>
            <a:pPr defTabSz="912813" eaLnBrk="0" hangingPunct="0">
              <a:lnSpc>
                <a:spcPct val="90000"/>
              </a:lnSpc>
              <a:spcBef>
                <a:spcPct val="20000"/>
              </a:spcBef>
            </a:pPr>
            <a:r>
              <a:rPr lang="en-US" sz="2400" i="1">
                <a:latin typeface="Segoe"/>
              </a:rPr>
              <a:t>“</a:t>
            </a:r>
          </a:p>
        </p:txBody>
      </p:sp>
      <p:sp>
        <p:nvSpPr>
          <p:cNvPr id="48151" name="Text Placeholder 2"/>
          <p:cNvSpPr>
            <a:spLocks/>
          </p:cNvSpPr>
          <p:nvPr/>
        </p:nvSpPr>
        <p:spPr bwMode="gray">
          <a:xfrm>
            <a:off x="3429000" y="5867400"/>
            <a:ext cx="404813" cy="331788"/>
          </a:xfrm>
          <a:prstGeom prst="rect">
            <a:avLst/>
          </a:prstGeom>
          <a:noFill/>
          <a:ln w="9525">
            <a:noFill/>
            <a:miter lim="800000"/>
            <a:headEnd/>
            <a:tailEnd/>
          </a:ln>
        </p:spPr>
        <p:txBody>
          <a:bodyPr lIns="0" tIns="0" rIns="0" bIns="0">
            <a:spAutoFit/>
          </a:bodyPr>
          <a:lstStyle/>
          <a:p>
            <a:pPr defTabSz="912813" eaLnBrk="0" hangingPunct="0">
              <a:lnSpc>
                <a:spcPct val="90000"/>
              </a:lnSpc>
              <a:spcBef>
                <a:spcPct val="20000"/>
              </a:spcBef>
            </a:pPr>
            <a:r>
              <a:rPr lang="en-US" sz="2400" i="1">
                <a:latin typeface="Segoe"/>
              </a:rPr>
              <a:t>”</a:t>
            </a:r>
          </a:p>
        </p:txBody>
      </p:sp>
      <p:sp>
        <p:nvSpPr>
          <p:cNvPr id="48152" name="Text Placeholder 2"/>
          <p:cNvSpPr>
            <a:spLocks/>
          </p:cNvSpPr>
          <p:nvPr/>
        </p:nvSpPr>
        <p:spPr bwMode="gray">
          <a:xfrm>
            <a:off x="6008688" y="1131888"/>
            <a:ext cx="468312" cy="331787"/>
          </a:xfrm>
          <a:prstGeom prst="rect">
            <a:avLst/>
          </a:prstGeom>
          <a:noFill/>
          <a:ln w="9525">
            <a:noFill/>
            <a:miter lim="800000"/>
            <a:headEnd/>
            <a:tailEnd/>
          </a:ln>
        </p:spPr>
        <p:txBody>
          <a:bodyPr lIns="0" tIns="0" rIns="0" bIns="0">
            <a:spAutoFit/>
          </a:bodyPr>
          <a:lstStyle/>
          <a:p>
            <a:pPr defTabSz="912813" eaLnBrk="0" hangingPunct="0">
              <a:lnSpc>
                <a:spcPct val="90000"/>
              </a:lnSpc>
              <a:spcBef>
                <a:spcPct val="20000"/>
              </a:spcBef>
            </a:pPr>
            <a:r>
              <a:rPr lang="en-US" sz="2400" i="1">
                <a:latin typeface="Segoe"/>
              </a:rPr>
              <a:t>“</a:t>
            </a:r>
          </a:p>
        </p:txBody>
      </p:sp>
      <p:sp>
        <p:nvSpPr>
          <p:cNvPr id="48153" name="Text Placeholder 2"/>
          <p:cNvSpPr>
            <a:spLocks/>
          </p:cNvSpPr>
          <p:nvPr/>
        </p:nvSpPr>
        <p:spPr bwMode="gray">
          <a:xfrm>
            <a:off x="7315200" y="1344613"/>
            <a:ext cx="404813" cy="331787"/>
          </a:xfrm>
          <a:prstGeom prst="rect">
            <a:avLst/>
          </a:prstGeom>
          <a:noFill/>
          <a:ln w="9525">
            <a:noFill/>
            <a:miter lim="800000"/>
            <a:headEnd/>
            <a:tailEnd/>
          </a:ln>
        </p:spPr>
        <p:txBody>
          <a:bodyPr lIns="0" tIns="0" rIns="0" bIns="0">
            <a:spAutoFit/>
          </a:bodyPr>
          <a:lstStyle/>
          <a:p>
            <a:pPr defTabSz="912813" eaLnBrk="0" hangingPunct="0">
              <a:lnSpc>
                <a:spcPct val="90000"/>
              </a:lnSpc>
              <a:spcBef>
                <a:spcPct val="20000"/>
              </a:spcBef>
            </a:pPr>
            <a:r>
              <a:rPr lang="en-US" sz="2400" i="1">
                <a:latin typeface="Segoe"/>
              </a:rPr>
              <a:t>”</a:t>
            </a:r>
          </a:p>
        </p:txBody>
      </p:sp>
      <p:sp>
        <p:nvSpPr>
          <p:cNvPr id="48154" name="Text Placeholder 2"/>
          <p:cNvSpPr>
            <a:spLocks/>
          </p:cNvSpPr>
          <p:nvPr/>
        </p:nvSpPr>
        <p:spPr bwMode="gray">
          <a:xfrm>
            <a:off x="6172200" y="5680075"/>
            <a:ext cx="468313" cy="331788"/>
          </a:xfrm>
          <a:prstGeom prst="rect">
            <a:avLst/>
          </a:prstGeom>
          <a:noFill/>
          <a:ln w="9525">
            <a:noFill/>
            <a:miter lim="800000"/>
            <a:headEnd/>
            <a:tailEnd/>
          </a:ln>
        </p:spPr>
        <p:txBody>
          <a:bodyPr lIns="0" tIns="0" rIns="0" bIns="0">
            <a:spAutoFit/>
          </a:bodyPr>
          <a:lstStyle/>
          <a:p>
            <a:pPr defTabSz="912813" eaLnBrk="0" hangingPunct="0">
              <a:lnSpc>
                <a:spcPct val="90000"/>
              </a:lnSpc>
              <a:spcBef>
                <a:spcPct val="20000"/>
              </a:spcBef>
            </a:pPr>
            <a:r>
              <a:rPr lang="en-US" sz="2400" i="1">
                <a:latin typeface="Segoe"/>
              </a:rPr>
              <a:t>“</a:t>
            </a:r>
          </a:p>
        </p:txBody>
      </p:sp>
      <p:sp>
        <p:nvSpPr>
          <p:cNvPr id="48155" name="Text Placeholder 2"/>
          <p:cNvSpPr>
            <a:spLocks/>
          </p:cNvSpPr>
          <p:nvPr/>
        </p:nvSpPr>
        <p:spPr bwMode="gray">
          <a:xfrm>
            <a:off x="7748588" y="5916613"/>
            <a:ext cx="404812" cy="331787"/>
          </a:xfrm>
          <a:prstGeom prst="rect">
            <a:avLst/>
          </a:prstGeom>
          <a:noFill/>
          <a:ln w="9525">
            <a:noFill/>
            <a:miter lim="800000"/>
            <a:headEnd/>
            <a:tailEnd/>
          </a:ln>
        </p:spPr>
        <p:txBody>
          <a:bodyPr lIns="0" tIns="0" rIns="0" bIns="0">
            <a:spAutoFit/>
          </a:bodyPr>
          <a:lstStyle/>
          <a:p>
            <a:pPr defTabSz="912813" eaLnBrk="0" hangingPunct="0">
              <a:lnSpc>
                <a:spcPct val="90000"/>
              </a:lnSpc>
              <a:spcBef>
                <a:spcPct val="20000"/>
              </a:spcBef>
            </a:pPr>
            <a:r>
              <a:rPr lang="en-US" sz="2400" i="1">
                <a:latin typeface="Segoe"/>
              </a:rPr>
              <a: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a:grpSpLocks/>
          </p:cNvGrpSpPr>
          <p:nvPr/>
        </p:nvGrpSpPr>
        <p:grpSpPr bwMode="auto">
          <a:xfrm>
            <a:off x="304800" y="3140075"/>
            <a:ext cx="2789238" cy="3108325"/>
            <a:chOff x="304801" y="3139440"/>
            <a:chExt cx="2788920" cy="3108960"/>
          </a:xfr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0" scaled="1"/>
            <a:tileRect/>
          </a:gradFill>
        </p:grpSpPr>
        <p:sp>
          <p:nvSpPr>
            <p:cNvPr id="33" name="Round Single Corner Rectangle 32"/>
            <p:cNvSpPr/>
            <p:nvPr/>
          </p:nvSpPr>
          <p:spPr>
            <a:xfrm rot="16200000">
              <a:off x="144781" y="3299461"/>
              <a:ext cx="3108960" cy="2788920"/>
            </a:xfrm>
            <a:prstGeom prst="round1Rect">
              <a:avLst/>
            </a:prstGeom>
            <a:grp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pic>
          <p:nvPicPr>
            <p:cNvPr id="15389" name="Picture 34" descr="WVista-Biz_h_rgb_wl.png"/>
            <p:cNvPicPr>
              <a:picLocks noChangeAspect="1"/>
            </p:cNvPicPr>
            <p:nvPr/>
          </p:nvPicPr>
          <p:blipFill>
            <a:blip r:embed="rId3" cstate="email"/>
            <a:srcRect/>
            <a:stretch>
              <a:fillRect/>
            </a:stretch>
          </p:blipFill>
          <p:spPr bwMode="auto">
            <a:xfrm>
              <a:off x="682737" y="3299549"/>
              <a:ext cx="2034218" cy="542209"/>
            </a:xfrm>
            <a:prstGeom prst="rect">
              <a:avLst/>
            </a:prstGeom>
            <a:grpFill/>
            <a:ln>
              <a:noFill/>
              <a:headEnd/>
              <a:tailEnd/>
            </a:ln>
            <a:effectLst/>
          </p:spPr>
          <p:style>
            <a:lnRef idx="1">
              <a:schemeClr val="accent1"/>
            </a:lnRef>
            <a:fillRef idx="3">
              <a:schemeClr val="accent1"/>
            </a:fillRef>
            <a:effectRef idx="2">
              <a:schemeClr val="accent1"/>
            </a:effectRef>
            <a:fontRef idx="minor">
              <a:schemeClr val="lt1"/>
            </a:fontRef>
          </p:style>
        </p:pic>
      </p:grpSp>
      <p:grpSp>
        <p:nvGrpSpPr>
          <p:cNvPr id="3" name="Group 37"/>
          <p:cNvGrpSpPr>
            <a:grpSpLocks/>
          </p:cNvGrpSpPr>
          <p:nvPr/>
        </p:nvGrpSpPr>
        <p:grpSpPr bwMode="auto">
          <a:xfrm>
            <a:off x="3200400" y="2682875"/>
            <a:ext cx="2789238" cy="3108325"/>
            <a:chOff x="3200399" y="2682876"/>
            <a:chExt cx="2788920" cy="3108324"/>
          </a:xfrm>
          <a:gradFill flip="none" rotWithShape="1">
            <a:gsLst>
              <a:gs pos="0">
                <a:srgbClr val="990033">
                  <a:shade val="30000"/>
                  <a:satMod val="115000"/>
                </a:srgbClr>
              </a:gs>
              <a:gs pos="50000">
                <a:srgbClr val="990033">
                  <a:shade val="67500"/>
                  <a:satMod val="115000"/>
                </a:srgbClr>
              </a:gs>
              <a:gs pos="100000">
                <a:srgbClr val="990033">
                  <a:shade val="100000"/>
                  <a:satMod val="115000"/>
                </a:srgbClr>
              </a:gs>
            </a:gsLst>
            <a:lin ang="0" scaled="1"/>
            <a:tileRect/>
          </a:gradFill>
        </p:grpSpPr>
        <p:sp>
          <p:nvSpPr>
            <p:cNvPr id="30" name="Rectangle 29"/>
            <p:cNvSpPr/>
            <p:nvPr/>
          </p:nvSpPr>
          <p:spPr>
            <a:xfrm rot="16200000">
              <a:off x="3040697" y="2842578"/>
              <a:ext cx="3108324" cy="2788920"/>
            </a:xfrm>
            <a:prstGeom prst="rect">
              <a:avLst/>
            </a:prstGeom>
            <a:grp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pic>
          <p:nvPicPr>
            <p:cNvPr id="15387" name="Picture 35" descr="WVista-Ent_h_cL_mod with grads_wt.png"/>
            <p:cNvPicPr>
              <a:picLocks noChangeAspect="1"/>
            </p:cNvPicPr>
            <p:nvPr/>
          </p:nvPicPr>
          <p:blipFill>
            <a:blip r:embed="rId4" cstate="email"/>
            <a:srcRect/>
            <a:stretch>
              <a:fillRect/>
            </a:stretch>
          </p:blipFill>
          <p:spPr bwMode="auto">
            <a:xfrm>
              <a:off x="3543782" y="2835274"/>
              <a:ext cx="2095018" cy="609600"/>
            </a:xfrm>
            <a:prstGeom prst="rect">
              <a:avLst/>
            </a:prstGeom>
            <a:grpFill/>
            <a:ln>
              <a:noFill/>
              <a:headEnd/>
              <a:tailEnd/>
            </a:ln>
            <a:effectLst/>
          </p:spPr>
          <p:style>
            <a:lnRef idx="1">
              <a:schemeClr val="accent3"/>
            </a:lnRef>
            <a:fillRef idx="3">
              <a:schemeClr val="accent3"/>
            </a:fillRef>
            <a:effectRef idx="2">
              <a:schemeClr val="accent3"/>
            </a:effectRef>
            <a:fontRef idx="minor">
              <a:schemeClr val="lt1"/>
            </a:fontRef>
          </p:style>
        </p:pic>
      </p:grpSp>
      <p:grpSp>
        <p:nvGrpSpPr>
          <p:cNvPr id="4" name="Group 39"/>
          <p:cNvGrpSpPr>
            <a:grpSpLocks/>
          </p:cNvGrpSpPr>
          <p:nvPr/>
        </p:nvGrpSpPr>
        <p:grpSpPr bwMode="auto">
          <a:xfrm>
            <a:off x="6094413" y="2263775"/>
            <a:ext cx="2789237" cy="3108325"/>
            <a:chOff x="6094730" y="2263774"/>
            <a:chExt cx="2788920" cy="3108326"/>
          </a:xfrm>
        </p:grpSpPr>
        <p:sp>
          <p:nvSpPr>
            <p:cNvPr id="39" name="Round Single Corner Rectangle 38"/>
            <p:cNvSpPr/>
            <p:nvPr/>
          </p:nvSpPr>
          <p:spPr>
            <a:xfrm rot="5400000" flipH="1">
              <a:off x="5935027" y="2423477"/>
              <a:ext cx="3108326" cy="2788920"/>
            </a:xfrm>
            <a:prstGeom prst="round1Rect">
              <a:avLst/>
            </a:prstGeom>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pic>
          <p:nvPicPr>
            <p:cNvPr id="15385" name="Picture 36" descr="MDOP_white.png"/>
            <p:cNvPicPr>
              <a:picLocks noChangeAspect="1"/>
            </p:cNvPicPr>
            <p:nvPr/>
          </p:nvPicPr>
          <p:blipFill>
            <a:blip r:embed="rId5"/>
            <a:srcRect/>
            <a:stretch>
              <a:fillRect/>
            </a:stretch>
          </p:blipFill>
          <p:spPr bwMode="auto">
            <a:xfrm>
              <a:off x="6293144" y="2497137"/>
              <a:ext cx="2398440" cy="398462"/>
            </a:xfrm>
            <a:prstGeom prst="rect">
              <a:avLst/>
            </a:prstGeom>
            <a:noFill/>
            <a:ln>
              <a:noFill/>
              <a:headEnd/>
              <a:tailEnd/>
            </a:ln>
            <a:effectLst/>
          </p:spPr>
          <p:style>
            <a:lnRef idx="1">
              <a:schemeClr val="accent3"/>
            </a:lnRef>
            <a:fillRef idx="3">
              <a:schemeClr val="accent3"/>
            </a:fillRef>
            <a:effectRef idx="2">
              <a:schemeClr val="accent3"/>
            </a:effectRef>
            <a:fontRef idx="minor">
              <a:schemeClr val="lt1"/>
            </a:fontRef>
          </p:style>
        </p:pic>
      </p:grpSp>
      <p:grpSp>
        <p:nvGrpSpPr>
          <p:cNvPr id="5" name="Group 48"/>
          <p:cNvGrpSpPr>
            <a:grpSpLocks/>
          </p:cNvGrpSpPr>
          <p:nvPr/>
        </p:nvGrpSpPr>
        <p:grpSpPr bwMode="auto">
          <a:xfrm>
            <a:off x="430213" y="4044950"/>
            <a:ext cx="2381250" cy="1712913"/>
            <a:chOff x="381000" y="3581400"/>
            <a:chExt cx="2381250" cy="1712878"/>
          </a:xfrm>
        </p:grpSpPr>
        <p:sp>
          <p:nvSpPr>
            <p:cNvPr id="50195" name="Rectangle 11"/>
            <p:cNvSpPr>
              <a:spLocks noChangeArrowheads="1"/>
            </p:cNvSpPr>
            <p:nvPr/>
          </p:nvSpPr>
          <p:spPr bwMode="auto">
            <a:xfrm>
              <a:off x="381000" y="3581400"/>
              <a:ext cx="2268537" cy="307969"/>
            </a:xfrm>
            <a:prstGeom prst="rect">
              <a:avLst/>
            </a:prstGeom>
            <a:noFill/>
            <a:ln w="12700" algn="ctr">
              <a:noFill/>
              <a:miter lim="800000"/>
              <a:headEnd type="none" w="sm" len="sm"/>
              <a:tailEnd type="none" w="sm" len="sm"/>
            </a:ln>
          </p:spPr>
          <p:txBody>
            <a:bodyPr anchor="ctr">
              <a:spAutoFit/>
            </a:bodyPr>
            <a:lstStyle/>
            <a:p>
              <a:r>
                <a:rPr lang="en-US" sz="1400" b="1">
                  <a:latin typeface="Segoe Semibold"/>
                </a:rPr>
                <a:t>Enables businesses to:</a:t>
              </a:r>
              <a:endParaRPr lang="en-US" sz="1400" b="1" i="1">
                <a:latin typeface="Segoe Semibold"/>
              </a:endParaRPr>
            </a:p>
          </p:txBody>
        </p:sp>
        <p:sp>
          <p:nvSpPr>
            <p:cNvPr id="50196" name="TextBox 12"/>
            <p:cNvSpPr txBox="1">
              <a:spLocks noChangeArrowheads="1"/>
            </p:cNvSpPr>
            <p:nvPr/>
          </p:nvSpPr>
          <p:spPr bwMode="auto">
            <a:xfrm>
              <a:off x="381000" y="3886194"/>
              <a:ext cx="2381250" cy="1408084"/>
            </a:xfrm>
            <a:prstGeom prst="rect">
              <a:avLst/>
            </a:prstGeom>
            <a:noFill/>
            <a:ln w="12700" algn="ctr">
              <a:noFill/>
              <a:miter lim="800000"/>
              <a:headEnd type="none" w="sm" len="sm"/>
              <a:tailEnd type="none" w="sm" len="sm"/>
            </a:ln>
          </p:spPr>
          <p:txBody>
            <a:bodyPr>
              <a:spAutoFit/>
            </a:bodyPr>
            <a:lstStyle/>
            <a:p>
              <a:pPr marL="176213" indent="-176213">
                <a:spcAft>
                  <a:spcPts val="300"/>
                </a:spcAft>
                <a:buClr>
                  <a:schemeClr val="bg1"/>
                </a:buClr>
                <a:buSzPct val="100000"/>
                <a:buFont typeface="Webdings" pitchFamily="18" charset="2"/>
                <a:buChar char=""/>
              </a:pPr>
              <a:r>
                <a:rPr lang="en-US" sz="1300">
                  <a:latin typeface="Segoe Semibold"/>
                </a:rPr>
                <a:t>Find and Use Information</a:t>
              </a:r>
            </a:p>
            <a:p>
              <a:pPr marL="176213" indent="-176213">
                <a:spcAft>
                  <a:spcPts val="300"/>
                </a:spcAft>
                <a:buClr>
                  <a:schemeClr val="bg1"/>
                </a:buClr>
                <a:buSzPct val="100000"/>
                <a:buFont typeface="Webdings" pitchFamily="18" charset="2"/>
                <a:buChar char=""/>
              </a:pPr>
              <a:r>
                <a:rPr lang="en-US" sz="1300">
                  <a:latin typeface="Segoe Semibold"/>
                </a:rPr>
                <a:t>Enable Mobile Workforce  </a:t>
              </a:r>
            </a:p>
            <a:p>
              <a:pPr marL="176213" indent="-176213">
                <a:spcAft>
                  <a:spcPts val="300"/>
                </a:spcAft>
                <a:buClr>
                  <a:schemeClr val="bg1"/>
                </a:buClr>
                <a:buSzPct val="100000"/>
                <a:buFont typeface="Webdings" pitchFamily="18" charset="2"/>
                <a:buChar char=""/>
              </a:pPr>
              <a:r>
                <a:rPr lang="en-US" sz="1300">
                  <a:latin typeface="Segoe Semibold"/>
                </a:rPr>
                <a:t>Improve Security and Compliance </a:t>
              </a:r>
            </a:p>
            <a:p>
              <a:pPr marL="176213" indent="-176213">
                <a:spcAft>
                  <a:spcPts val="300"/>
                </a:spcAft>
                <a:buClr>
                  <a:schemeClr val="bg1"/>
                </a:buClr>
                <a:buSzPct val="100000"/>
                <a:buFont typeface="Webdings" pitchFamily="18" charset="2"/>
                <a:buChar char=""/>
              </a:pPr>
              <a:r>
                <a:rPr lang="en-US" sz="1300">
                  <a:latin typeface="Segoe Semibold"/>
                </a:rPr>
                <a:t>Optimize Desktop Infrastructure </a:t>
              </a:r>
            </a:p>
          </p:txBody>
        </p:sp>
      </p:grpSp>
      <p:sp>
        <p:nvSpPr>
          <p:cNvPr id="45" name="TextBox 443403"/>
          <p:cNvSpPr txBox="1">
            <a:spLocks noChangeArrowheads="1"/>
          </p:cNvSpPr>
          <p:nvPr/>
        </p:nvSpPr>
        <p:spPr bwMode="auto">
          <a:xfrm>
            <a:off x="6176963" y="3086100"/>
            <a:ext cx="2519362" cy="1949450"/>
          </a:xfrm>
          <a:prstGeom prst="rect">
            <a:avLst/>
          </a:prstGeom>
          <a:noFill/>
          <a:ln w="12700" algn="ctr">
            <a:noFill/>
            <a:miter lim="800000"/>
            <a:headEnd type="none" w="sm" len="sm"/>
            <a:tailEnd type="none" w="sm" len="sm"/>
          </a:ln>
        </p:spPr>
        <p:txBody>
          <a:bodyPr>
            <a:spAutoFit/>
          </a:bodyPr>
          <a:lstStyle/>
          <a:p>
            <a:pPr marL="168275" indent="-168275">
              <a:spcAft>
                <a:spcPts val="500"/>
              </a:spcAft>
              <a:buClr>
                <a:schemeClr val="bg1"/>
              </a:buClr>
              <a:buSzPct val="100000"/>
              <a:buFont typeface="Webdings" pitchFamily="18" charset="2"/>
              <a:buChar char=""/>
            </a:pPr>
            <a:r>
              <a:rPr lang="en-US" sz="1300">
                <a:latin typeface="Segoe Semibold"/>
              </a:rPr>
              <a:t>SoftGrid Application </a:t>
            </a:r>
            <a:br>
              <a:rPr lang="en-US" sz="1300">
                <a:latin typeface="Segoe Semibold"/>
              </a:rPr>
            </a:br>
            <a:r>
              <a:rPr lang="en-US" sz="1300">
                <a:latin typeface="Segoe Semibold"/>
              </a:rPr>
              <a:t>Virtualization</a:t>
            </a:r>
          </a:p>
          <a:p>
            <a:pPr marL="168275" indent="-168275">
              <a:spcAft>
                <a:spcPts val="500"/>
              </a:spcAft>
              <a:buClr>
                <a:schemeClr val="bg1"/>
              </a:buClr>
              <a:buSzPct val="100000"/>
              <a:buFont typeface="Webdings" pitchFamily="18" charset="2"/>
              <a:buChar char=""/>
            </a:pPr>
            <a:r>
              <a:rPr lang="en-US" sz="1300">
                <a:latin typeface="Segoe Semibold"/>
              </a:rPr>
              <a:t>Asset Inventory Services</a:t>
            </a:r>
          </a:p>
          <a:p>
            <a:pPr marL="168275" indent="-168275">
              <a:spcAft>
                <a:spcPts val="500"/>
              </a:spcAft>
              <a:buClr>
                <a:schemeClr val="bg1"/>
              </a:buClr>
              <a:buSzPct val="100000"/>
              <a:buFont typeface="Webdings" pitchFamily="18" charset="2"/>
              <a:buChar char=""/>
            </a:pPr>
            <a:r>
              <a:rPr lang="en-US" sz="1300">
                <a:latin typeface="Segoe Semibold"/>
              </a:rPr>
              <a:t>Diagnostic &amp; Recovery Toolset</a:t>
            </a:r>
          </a:p>
          <a:p>
            <a:pPr marL="168275" indent="-168275">
              <a:spcAft>
                <a:spcPts val="500"/>
              </a:spcAft>
              <a:buClr>
                <a:schemeClr val="bg1"/>
              </a:buClr>
              <a:buSzPct val="100000"/>
              <a:buFont typeface="Webdings" pitchFamily="18" charset="2"/>
              <a:buChar char=""/>
            </a:pPr>
            <a:r>
              <a:rPr lang="en-US" sz="1300">
                <a:latin typeface="Segoe Semibold"/>
              </a:rPr>
              <a:t>Advanced Group Policy Management</a:t>
            </a:r>
          </a:p>
          <a:p>
            <a:pPr marL="168275" indent="-168275">
              <a:spcAft>
                <a:spcPts val="500"/>
              </a:spcAft>
              <a:buClr>
                <a:schemeClr val="bg1"/>
              </a:buClr>
              <a:buSzPct val="100000"/>
              <a:buFont typeface="Webdings" pitchFamily="18" charset="2"/>
              <a:buChar char=""/>
            </a:pPr>
            <a:r>
              <a:rPr lang="en-US" sz="1300">
                <a:latin typeface="Segoe Semibold"/>
              </a:rPr>
              <a:t>Desktop Error Monitoring</a:t>
            </a:r>
          </a:p>
        </p:txBody>
      </p:sp>
      <p:sp>
        <p:nvSpPr>
          <p:cNvPr id="15366" name="Rectangle 2"/>
          <p:cNvSpPr>
            <a:spLocks noGrp="1" noChangeArrowheads="1"/>
          </p:cNvSpPr>
          <p:nvPr>
            <p:ph type="title"/>
          </p:nvPr>
        </p:nvSpPr>
        <p:spPr>
          <a:xfrm>
            <a:off x="384175" y="230188"/>
            <a:ext cx="7014152" cy="867930"/>
          </a:xfrm>
        </p:spPr>
        <p:txBody>
          <a:bodyPr/>
          <a:lstStyle/>
          <a:p>
            <a:pPr fontAlgn="auto">
              <a:spcAft>
                <a:spcPts val="0"/>
              </a:spcAft>
              <a:defRPr/>
            </a:pPr>
            <a:r>
              <a:rPr lang="en-US" dirty="0" smtClean="0"/>
              <a:t>Path to Optimized Desktop</a:t>
            </a:r>
            <a:br>
              <a:rPr lang="en-US" dirty="0" smtClean="0"/>
            </a:br>
            <a:r>
              <a:rPr lang="en-US" sz="2000" i="1" dirty="0" smtClean="0"/>
              <a:t>Through Software Assurance and Open Value</a:t>
            </a:r>
            <a:endParaRPr lang="en-US" i="1" dirty="0"/>
          </a:p>
        </p:txBody>
      </p:sp>
      <p:sp>
        <p:nvSpPr>
          <p:cNvPr id="11274" name="AutoShape 64"/>
          <p:cNvSpPr>
            <a:spLocks noChangeArrowheads="1"/>
          </p:cNvSpPr>
          <p:nvPr/>
        </p:nvSpPr>
        <p:spPr bwMode="blackWhite">
          <a:xfrm>
            <a:off x="3200400" y="1981200"/>
            <a:ext cx="2743200" cy="838200"/>
          </a:xfrm>
          <a:prstGeom prst="roundRect">
            <a:avLst>
              <a:gd name="adj" fmla="val 16667"/>
            </a:avLst>
          </a:prstGeom>
          <a:noFill/>
          <a:ln w="9525" algn="ctr">
            <a:noFill/>
            <a:round/>
            <a:headEnd/>
            <a:tailEnd/>
          </a:ln>
        </p:spPr>
        <p:txBody>
          <a:bodyPr wrap="none" anchor="ctr"/>
          <a:lstStyle/>
          <a:p>
            <a:pPr algn="ctr"/>
            <a:r>
              <a:rPr lang="en-US" sz="1600" b="1">
                <a:latin typeface="Segoe Semibold"/>
              </a:rPr>
              <a:t>The Enterprise-class Desktop </a:t>
            </a:r>
          </a:p>
          <a:p>
            <a:pPr algn="ctr"/>
            <a:r>
              <a:rPr lang="en-US" sz="1600">
                <a:latin typeface="Segoe Semibold"/>
              </a:rPr>
              <a:t>(available only with </a:t>
            </a:r>
          </a:p>
          <a:p>
            <a:pPr algn="ctr"/>
            <a:r>
              <a:rPr lang="en-US" sz="1600">
                <a:latin typeface="Segoe Semibold"/>
              </a:rPr>
              <a:t>Software Assurance)</a:t>
            </a:r>
            <a:r>
              <a:rPr lang="en-US" sz="1600">
                <a:latin typeface="Segoe"/>
              </a:rPr>
              <a:t/>
            </a:r>
            <a:br>
              <a:rPr lang="en-US" sz="1600">
                <a:latin typeface="Segoe"/>
              </a:rPr>
            </a:br>
            <a:endParaRPr lang="en-US" sz="1600">
              <a:latin typeface="Segoe"/>
            </a:endParaRPr>
          </a:p>
        </p:txBody>
      </p:sp>
      <p:sp>
        <p:nvSpPr>
          <p:cNvPr id="11277" name="AutoShape 64"/>
          <p:cNvSpPr>
            <a:spLocks noChangeArrowheads="1"/>
          </p:cNvSpPr>
          <p:nvPr/>
        </p:nvSpPr>
        <p:spPr bwMode="blackWhite">
          <a:xfrm>
            <a:off x="6019800" y="1447800"/>
            <a:ext cx="2787650" cy="800100"/>
          </a:xfrm>
          <a:prstGeom prst="roundRect">
            <a:avLst>
              <a:gd name="adj" fmla="val 16667"/>
            </a:avLst>
          </a:prstGeom>
          <a:noFill/>
          <a:ln w="9525" algn="ctr">
            <a:noFill/>
            <a:round/>
            <a:headEnd/>
            <a:tailEnd/>
          </a:ln>
        </p:spPr>
        <p:txBody>
          <a:bodyPr wrap="none" anchor="ctr"/>
          <a:lstStyle/>
          <a:p>
            <a:pPr algn="ctr"/>
            <a:r>
              <a:rPr lang="en-US" sz="1600" b="1">
                <a:latin typeface="Segoe Semibold"/>
              </a:rPr>
              <a:t>The Optimized Desktop</a:t>
            </a:r>
          </a:p>
          <a:p>
            <a:pPr algn="ctr"/>
            <a:r>
              <a:rPr lang="en-US" sz="1600">
                <a:latin typeface="Segoe Semibold"/>
              </a:rPr>
              <a:t>(subscription access only </a:t>
            </a:r>
            <a:br>
              <a:rPr lang="en-US" sz="1600">
                <a:latin typeface="Segoe Semibold"/>
              </a:rPr>
            </a:br>
            <a:r>
              <a:rPr lang="en-US" sz="1600">
                <a:latin typeface="Segoe Semibold"/>
              </a:rPr>
              <a:t>within Software Assurance)</a:t>
            </a:r>
          </a:p>
        </p:txBody>
      </p:sp>
      <p:sp>
        <p:nvSpPr>
          <p:cNvPr id="11282" name="AutoShape 64"/>
          <p:cNvSpPr>
            <a:spLocks noChangeArrowheads="1"/>
          </p:cNvSpPr>
          <p:nvPr/>
        </p:nvSpPr>
        <p:spPr bwMode="blackWhite">
          <a:xfrm>
            <a:off x="309563" y="2667000"/>
            <a:ext cx="2787650" cy="566738"/>
          </a:xfrm>
          <a:prstGeom prst="roundRect">
            <a:avLst>
              <a:gd name="adj" fmla="val 16667"/>
            </a:avLst>
          </a:prstGeom>
          <a:noFill/>
          <a:ln w="9525" algn="ctr">
            <a:noFill/>
            <a:round/>
            <a:headEnd/>
            <a:tailEnd/>
          </a:ln>
        </p:spPr>
        <p:txBody>
          <a:bodyPr wrap="none" anchor="ctr"/>
          <a:lstStyle/>
          <a:p>
            <a:pPr algn="ctr"/>
            <a:r>
              <a:rPr lang="en-US" sz="1600" b="1">
                <a:latin typeface="Segoe Semibold"/>
              </a:rPr>
              <a:t>The Business Desktop</a:t>
            </a:r>
          </a:p>
        </p:txBody>
      </p:sp>
      <p:grpSp>
        <p:nvGrpSpPr>
          <p:cNvPr id="6" name="Group 49"/>
          <p:cNvGrpSpPr>
            <a:grpSpLocks/>
          </p:cNvGrpSpPr>
          <p:nvPr/>
        </p:nvGrpSpPr>
        <p:grpSpPr bwMode="auto">
          <a:xfrm>
            <a:off x="3276600" y="3581400"/>
            <a:ext cx="2819400" cy="2287588"/>
            <a:chOff x="3276600" y="3581400"/>
            <a:chExt cx="2819400" cy="2287764"/>
          </a:xfrm>
        </p:grpSpPr>
        <p:sp>
          <p:nvSpPr>
            <p:cNvPr id="50193" name="Rectangle 5"/>
            <p:cNvSpPr>
              <a:spLocks noChangeArrowheads="1"/>
            </p:cNvSpPr>
            <p:nvPr/>
          </p:nvSpPr>
          <p:spPr bwMode="auto">
            <a:xfrm>
              <a:off x="3276600" y="3581400"/>
              <a:ext cx="2819400" cy="479462"/>
            </a:xfrm>
            <a:prstGeom prst="rect">
              <a:avLst/>
            </a:prstGeom>
            <a:noFill/>
            <a:ln w="12700" algn="ctr">
              <a:noFill/>
              <a:miter lim="800000"/>
              <a:headEnd type="none" w="sm" len="sm"/>
              <a:tailEnd type="none" w="sm" len="sm"/>
            </a:ln>
          </p:spPr>
          <p:txBody>
            <a:bodyPr anchor="ctr">
              <a:spAutoFit/>
            </a:bodyPr>
            <a:lstStyle/>
            <a:p>
              <a:pPr>
                <a:lnSpc>
                  <a:spcPct val="90000"/>
                </a:lnSpc>
              </a:pPr>
              <a:r>
                <a:rPr lang="en-US" sz="1400" b="1">
                  <a:latin typeface="Segoe Semibold"/>
                </a:rPr>
                <a:t>Includes all features of Windows Vista Business plus:</a:t>
              </a:r>
            </a:p>
          </p:txBody>
        </p:sp>
        <p:sp>
          <p:nvSpPr>
            <p:cNvPr id="50194" name="TextBox 6"/>
            <p:cNvSpPr txBox="1">
              <a:spLocks noChangeArrowheads="1"/>
            </p:cNvSpPr>
            <p:nvPr/>
          </p:nvSpPr>
          <p:spPr bwMode="auto">
            <a:xfrm>
              <a:off x="3276600" y="4037048"/>
              <a:ext cx="2743200" cy="1832116"/>
            </a:xfrm>
            <a:prstGeom prst="rect">
              <a:avLst/>
            </a:prstGeom>
            <a:noFill/>
            <a:ln w="12700" algn="ctr">
              <a:noFill/>
              <a:miter lim="800000"/>
              <a:headEnd type="none" w="sm" len="sm"/>
              <a:tailEnd type="none" w="sm" len="sm"/>
            </a:ln>
          </p:spPr>
          <p:txBody>
            <a:bodyPr>
              <a:spAutoFit/>
            </a:bodyPr>
            <a:lstStyle/>
            <a:p>
              <a:pPr marL="168275" indent="-168275">
                <a:spcAft>
                  <a:spcPts val="300"/>
                </a:spcAft>
                <a:buClr>
                  <a:schemeClr val="bg1"/>
                </a:buClr>
                <a:buSzPct val="100000"/>
                <a:buFont typeface="Webdings" pitchFamily="18" charset="2"/>
                <a:buChar char=""/>
              </a:pPr>
              <a:r>
                <a:rPr lang="en-US" sz="1300">
                  <a:latin typeface="Segoe"/>
                </a:rPr>
                <a:t>Four Virtual Operating Systems</a:t>
              </a:r>
            </a:p>
            <a:p>
              <a:pPr marL="168275" indent="-168275">
                <a:spcAft>
                  <a:spcPts val="300"/>
                </a:spcAft>
                <a:buClr>
                  <a:schemeClr val="bg1"/>
                </a:buClr>
                <a:buSzPct val="100000"/>
                <a:buFont typeface="Webdings" pitchFamily="18" charset="2"/>
                <a:buChar char=""/>
              </a:pPr>
              <a:r>
                <a:rPr lang="en-US" sz="1300">
                  <a:latin typeface="Segoe"/>
                </a:rPr>
                <a:t>Windows® BitLocker™ </a:t>
              </a:r>
              <a:br>
                <a:rPr lang="en-US" sz="1300">
                  <a:latin typeface="Segoe"/>
                </a:rPr>
              </a:br>
              <a:r>
                <a:rPr lang="en-US" sz="1300">
                  <a:latin typeface="Segoe"/>
                </a:rPr>
                <a:t>Drive Encryption</a:t>
              </a:r>
            </a:p>
            <a:p>
              <a:pPr marL="168275" indent="-168275">
                <a:spcAft>
                  <a:spcPts val="300"/>
                </a:spcAft>
                <a:buClr>
                  <a:schemeClr val="bg1"/>
                </a:buClr>
                <a:buSzPct val="100000"/>
                <a:buFont typeface="Webdings" pitchFamily="18" charset="2"/>
                <a:buChar char=""/>
              </a:pPr>
              <a:r>
                <a:rPr lang="en-US" sz="1300">
                  <a:latin typeface="Segoe"/>
                </a:rPr>
                <a:t>Multi-lingual User Interface (MUI)</a:t>
              </a:r>
            </a:p>
            <a:p>
              <a:pPr marL="168275" indent="-168275">
                <a:spcAft>
                  <a:spcPts val="300"/>
                </a:spcAft>
                <a:buClr>
                  <a:schemeClr val="bg1"/>
                </a:buClr>
                <a:buSzPct val="100000"/>
                <a:buFont typeface="Webdings" pitchFamily="18" charset="2"/>
                <a:buChar char=""/>
              </a:pPr>
              <a:r>
                <a:rPr lang="en-US" sz="1300">
                  <a:latin typeface="Segoe"/>
                </a:rPr>
                <a:t>Subsystem for Unix-Based Apps (SUA)</a:t>
              </a:r>
            </a:p>
            <a:p>
              <a:pPr marL="168275" indent="-168275">
                <a:spcAft>
                  <a:spcPts val="300"/>
                </a:spcAft>
                <a:buClr>
                  <a:schemeClr val="bg1"/>
                </a:buClr>
                <a:buSzPct val="120000"/>
                <a:buFont typeface="Arial" charset="0"/>
                <a:buChar char="•"/>
              </a:pPr>
              <a:endParaRPr lang="en-US" sz="1300">
                <a:latin typeface="Segoe"/>
              </a:endParaRPr>
            </a:p>
          </p:txBody>
        </p:sp>
      </p:grpSp>
      <p:grpSp>
        <p:nvGrpSpPr>
          <p:cNvPr id="7" name="Group 28"/>
          <p:cNvGrpSpPr>
            <a:grpSpLocks/>
          </p:cNvGrpSpPr>
          <p:nvPr/>
        </p:nvGrpSpPr>
        <p:grpSpPr bwMode="auto">
          <a:xfrm>
            <a:off x="228600" y="5340350"/>
            <a:ext cx="3297238" cy="1136650"/>
            <a:chOff x="353100" y="4080156"/>
            <a:chExt cx="7791451" cy="2683874"/>
          </a:xfrm>
        </p:grpSpPr>
        <p:pic>
          <p:nvPicPr>
            <p:cNvPr id="50191" name="Picture 2" descr="C:\Users\claudette\Documents\VM Creative\03- Velocity decks\graphics\curved-arrow4.png"/>
            <p:cNvPicPr>
              <a:picLocks noChangeAspect="1" noChangeArrowheads="1"/>
            </p:cNvPicPr>
            <p:nvPr/>
          </p:nvPicPr>
          <p:blipFill>
            <a:blip r:embed="rId6"/>
            <a:srcRect/>
            <a:stretch>
              <a:fillRect/>
            </a:stretch>
          </p:blipFill>
          <p:spPr bwMode="auto">
            <a:xfrm rot="380922">
              <a:off x="353100" y="4080156"/>
              <a:ext cx="7791451" cy="2683874"/>
            </a:xfrm>
            <a:prstGeom prst="rect">
              <a:avLst/>
            </a:prstGeom>
            <a:noFill/>
            <a:ln w="9525">
              <a:noFill/>
              <a:miter lim="800000"/>
              <a:headEnd/>
              <a:tailEnd/>
            </a:ln>
          </p:spPr>
        </p:pic>
        <p:sp>
          <p:nvSpPr>
            <p:cNvPr id="50192" name="WordArt 19"/>
            <p:cNvSpPr>
              <a:spLocks noChangeArrowheads="1" noChangeShapeType="1" noTextEdit="1"/>
            </p:cNvSpPr>
            <p:nvPr/>
          </p:nvSpPr>
          <p:spPr bwMode="auto">
            <a:xfrm rot="-1180590">
              <a:off x="3442567" y="4536272"/>
              <a:ext cx="4591050" cy="1366838"/>
            </a:xfrm>
            <a:prstGeom prst="rect">
              <a:avLst/>
            </a:prstGeom>
          </p:spPr>
          <p:txBody>
            <a:bodyPr spcFirstLastPara="1" wrap="none" fromWordArt="1">
              <a:prstTxWarp prst="textArchDown">
                <a:avLst>
                  <a:gd name="adj" fmla="val 521235"/>
                </a:avLst>
              </a:prstTxWarp>
            </a:bodyPr>
            <a:lstStyle/>
            <a:p>
              <a:pPr algn="ctr"/>
              <a:endParaRPr lang="en-US" sz="1200" kern="10">
                <a:ln w="9525">
                  <a:noFill/>
                  <a:round/>
                  <a:headEnd/>
                  <a:tailEnd/>
                </a:ln>
                <a:latin typeface="Segoe Light"/>
              </a:endParaRPr>
            </a:p>
          </p:txBody>
        </p:sp>
      </p:grpSp>
      <p:grpSp>
        <p:nvGrpSpPr>
          <p:cNvPr id="8" name="Group 28"/>
          <p:cNvGrpSpPr>
            <a:grpSpLocks/>
          </p:cNvGrpSpPr>
          <p:nvPr/>
        </p:nvGrpSpPr>
        <p:grpSpPr bwMode="auto">
          <a:xfrm>
            <a:off x="3646488" y="4800600"/>
            <a:ext cx="4202112" cy="1447800"/>
            <a:chOff x="353100" y="4080156"/>
            <a:chExt cx="7791451" cy="2683874"/>
          </a:xfrm>
        </p:grpSpPr>
        <p:pic>
          <p:nvPicPr>
            <p:cNvPr id="50189" name="Picture 2" descr="C:\Users\claudette\Documents\VM Creative\03- Velocity decks\graphics\curved-arrow4.png"/>
            <p:cNvPicPr>
              <a:picLocks noChangeAspect="1" noChangeArrowheads="1"/>
            </p:cNvPicPr>
            <p:nvPr/>
          </p:nvPicPr>
          <p:blipFill>
            <a:blip r:embed="rId7"/>
            <a:srcRect/>
            <a:stretch>
              <a:fillRect/>
            </a:stretch>
          </p:blipFill>
          <p:spPr bwMode="auto">
            <a:xfrm rot="380922">
              <a:off x="353100" y="4080156"/>
              <a:ext cx="7791451" cy="2683874"/>
            </a:xfrm>
            <a:prstGeom prst="rect">
              <a:avLst/>
            </a:prstGeom>
            <a:noFill/>
            <a:ln w="9525">
              <a:noFill/>
              <a:miter lim="800000"/>
              <a:headEnd/>
              <a:tailEnd/>
            </a:ln>
          </p:spPr>
        </p:pic>
        <p:sp>
          <p:nvSpPr>
            <p:cNvPr id="50190" name="WordArt 19"/>
            <p:cNvSpPr>
              <a:spLocks noChangeArrowheads="1" noChangeShapeType="1" noTextEdit="1"/>
            </p:cNvSpPr>
            <p:nvPr/>
          </p:nvSpPr>
          <p:spPr bwMode="auto">
            <a:xfrm rot="-1180590">
              <a:off x="3442567" y="4536272"/>
              <a:ext cx="4591050" cy="1366838"/>
            </a:xfrm>
            <a:prstGeom prst="rect">
              <a:avLst/>
            </a:prstGeom>
          </p:spPr>
          <p:txBody>
            <a:bodyPr spcFirstLastPara="1" wrap="none" fromWordArt="1">
              <a:prstTxWarp prst="textArchDown">
                <a:avLst>
                  <a:gd name="adj" fmla="val 521235"/>
                </a:avLst>
              </a:prstTxWarp>
            </a:bodyPr>
            <a:lstStyle/>
            <a:p>
              <a:pPr algn="ctr"/>
              <a:endParaRPr lang="en-US" sz="1200" kern="10">
                <a:ln w="9525">
                  <a:noFill/>
                  <a:round/>
                  <a:headEnd/>
                  <a:tailEnd/>
                </a:ln>
                <a:latin typeface="Segoe Light"/>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450" decel="100000" fill="hold"/>
                                        <p:tgtEl>
                                          <p:spTgt spid="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1282"/>
                                        </p:tgtEl>
                                        <p:attrNameLst>
                                          <p:attrName>style.visibility</p:attrName>
                                        </p:attrNameLst>
                                      </p:cBhvr>
                                      <p:to>
                                        <p:strVal val="visible"/>
                                      </p:to>
                                    </p:set>
                                    <p:animEffect transition="in" filter="fade">
                                      <p:cBhvr>
                                        <p:cTn id="13" dur="500"/>
                                        <p:tgtEl>
                                          <p:spTgt spid="11282"/>
                                        </p:tgtEl>
                                      </p:cBhvr>
                                    </p:animEffect>
                                    <p:anim calcmode="lin" valueType="num">
                                      <p:cBhvr>
                                        <p:cTn id="14" dur="500" fill="hold"/>
                                        <p:tgtEl>
                                          <p:spTgt spid="11282"/>
                                        </p:tgtEl>
                                        <p:attrNameLst>
                                          <p:attrName>ppt_x</p:attrName>
                                        </p:attrNameLst>
                                      </p:cBhvr>
                                      <p:tavLst>
                                        <p:tav tm="0">
                                          <p:val>
                                            <p:strVal val="#ppt_x"/>
                                          </p:val>
                                        </p:tav>
                                        <p:tav tm="100000">
                                          <p:val>
                                            <p:strVal val="#ppt_x"/>
                                          </p:val>
                                        </p:tav>
                                      </p:tavLst>
                                    </p:anim>
                                    <p:anim calcmode="lin" valueType="num">
                                      <p:cBhvr>
                                        <p:cTn id="15" dur="450" decel="100000" fill="hold"/>
                                        <p:tgtEl>
                                          <p:spTgt spid="11282"/>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11282"/>
                                        </p:tgtEl>
                                        <p:attrNameLst>
                                          <p:attrName>ppt_y</p:attrName>
                                        </p:attrNameLst>
                                      </p:cBhvr>
                                      <p:tavLst>
                                        <p:tav tm="0">
                                          <p:val>
                                            <p:strVal val="#ppt_y-.03"/>
                                          </p:val>
                                        </p:tav>
                                        <p:tav tm="100000">
                                          <p:val>
                                            <p:strVal val="#ppt_y"/>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1000"/>
                                        <p:tgtEl>
                                          <p:spTgt spid="7"/>
                                        </p:tgtEl>
                                      </p:cBhvr>
                                    </p:animEffect>
                                  </p:childTnLst>
                                </p:cTn>
                              </p:par>
                            </p:childTnLst>
                          </p:cTn>
                        </p:par>
                        <p:par>
                          <p:cTn id="26" fill="hold">
                            <p:stCondLst>
                              <p:cond delay="1000"/>
                            </p:stCondLst>
                            <p:childTnLst>
                              <p:par>
                                <p:cTn id="27" presetID="37"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anim calcmode="lin" valueType="num">
                                      <p:cBhvr>
                                        <p:cTn id="30" dur="500" fill="hold"/>
                                        <p:tgtEl>
                                          <p:spTgt spid="3"/>
                                        </p:tgtEl>
                                        <p:attrNameLst>
                                          <p:attrName>ppt_x</p:attrName>
                                        </p:attrNameLst>
                                      </p:cBhvr>
                                      <p:tavLst>
                                        <p:tav tm="0">
                                          <p:val>
                                            <p:strVal val="#ppt_x"/>
                                          </p:val>
                                        </p:tav>
                                        <p:tav tm="100000">
                                          <p:val>
                                            <p:strVal val="#ppt_x"/>
                                          </p:val>
                                        </p:tav>
                                      </p:tavLst>
                                    </p:anim>
                                    <p:anim calcmode="lin" valueType="num">
                                      <p:cBhvr>
                                        <p:cTn id="31" dur="450" decel="100000" fill="hold"/>
                                        <p:tgtEl>
                                          <p:spTgt spid="3"/>
                                        </p:tgtEl>
                                        <p:attrNameLst>
                                          <p:attrName>ppt_y</p:attrName>
                                        </p:attrNameLst>
                                      </p:cBhvr>
                                      <p:tavLst>
                                        <p:tav tm="0">
                                          <p:val>
                                            <p:strVal val="#ppt_y+1"/>
                                          </p:val>
                                        </p:tav>
                                        <p:tav tm="100000">
                                          <p:val>
                                            <p:strVal val="#ppt_y-.03"/>
                                          </p:val>
                                        </p:tav>
                                      </p:tavLst>
                                    </p:anim>
                                    <p:anim calcmode="lin" valueType="num">
                                      <p:cBhvr>
                                        <p:cTn id="32"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11274"/>
                                        </p:tgtEl>
                                        <p:attrNameLst>
                                          <p:attrName>style.visibility</p:attrName>
                                        </p:attrNameLst>
                                      </p:cBhvr>
                                      <p:to>
                                        <p:strVal val="visible"/>
                                      </p:to>
                                    </p:set>
                                    <p:animEffect transition="in" filter="fade">
                                      <p:cBhvr>
                                        <p:cTn id="35" dur="500"/>
                                        <p:tgtEl>
                                          <p:spTgt spid="11274"/>
                                        </p:tgtEl>
                                      </p:cBhvr>
                                    </p:animEffect>
                                    <p:anim calcmode="lin" valueType="num">
                                      <p:cBhvr>
                                        <p:cTn id="36" dur="500" fill="hold"/>
                                        <p:tgtEl>
                                          <p:spTgt spid="11274"/>
                                        </p:tgtEl>
                                        <p:attrNameLst>
                                          <p:attrName>ppt_x</p:attrName>
                                        </p:attrNameLst>
                                      </p:cBhvr>
                                      <p:tavLst>
                                        <p:tav tm="0">
                                          <p:val>
                                            <p:strVal val="#ppt_x"/>
                                          </p:val>
                                        </p:tav>
                                        <p:tav tm="100000">
                                          <p:val>
                                            <p:strVal val="#ppt_x"/>
                                          </p:val>
                                        </p:tav>
                                      </p:tavLst>
                                    </p:anim>
                                    <p:anim calcmode="lin" valueType="num">
                                      <p:cBhvr>
                                        <p:cTn id="37" dur="450" decel="100000" fill="hold"/>
                                        <p:tgtEl>
                                          <p:spTgt spid="11274"/>
                                        </p:tgtEl>
                                        <p:attrNameLst>
                                          <p:attrName>ppt_y</p:attrName>
                                        </p:attrNameLst>
                                      </p:cBhvr>
                                      <p:tavLst>
                                        <p:tav tm="0">
                                          <p:val>
                                            <p:strVal val="#ppt_y+1"/>
                                          </p:val>
                                        </p:tav>
                                        <p:tav tm="100000">
                                          <p:val>
                                            <p:strVal val="#ppt_y-.03"/>
                                          </p:val>
                                        </p:tav>
                                      </p:tavLst>
                                    </p:anim>
                                    <p:anim calcmode="lin" valueType="num">
                                      <p:cBhvr>
                                        <p:cTn id="38" dur="50" accel="100000" fill="hold">
                                          <p:stCondLst>
                                            <p:cond delay="450"/>
                                          </p:stCondLst>
                                        </p:cTn>
                                        <p:tgtEl>
                                          <p:spTgt spid="11274"/>
                                        </p:tgtEl>
                                        <p:attrNameLst>
                                          <p:attrName>ppt_y</p:attrName>
                                        </p:attrNameLst>
                                      </p:cBhvr>
                                      <p:tavLst>
                                        <p:tav tm="0">
                                          <p:val>
                                            <p:strVal val="#ppt_y-.03"/>
                                          </p:val>
                                        </p:tav>
                                        <p:tav tm="100000">
                                          <p:val>
                                            <p:strVal val="#ppt_y"/>
                                          </p:val>
                                        </p:tav>
                                      </p:tavLst>
                                    </p:anim>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1000"/>
                                        <p:tgtEl>
                                          <p:spTgt spid="8"/>
                                        </p:tgtEl>
                                      </p:cBhvr>
                                    </p:animEffect>
                                  </p:childTnLst>
                                </p:cTn>
                              </p:par>
                            </p:childTnLst>
                          </p:cTn>
                        </p:par>
                        <p:par>
                          <p:cTn id="48" fill="hold">
                            <p:stCondLst>
                              <p:cond delay="1000"/>
                            </p:stCondLst>
                            <p:childTnLst>
                              <p:par>
                                <p:cTn id="49" presetID="37" presetClass="entr" presetSubtype="0"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anim calcmode="lin" valueType="num">
                                      <p:cBhvr>
                                        <p:cTn id="52" dur="500" fill="hold"/>
                                        <p:tgtEl>
                                          <p:spTgt spid="4"/>
                                        </p:tgtEl>
                                        <p:attrNameLst>
                                          <p:attrName>ppt_x</p:attrName>
                                        </p:attrNameLst>
                                      </p:cBhvr>
                                      <p:tavLst>
                                        <p:tav tm="0">
                                          <p:val>
                                            <p:strVal val="#ppt_x"/>
                                          </p:val>
                                        </p:tav>
                                        <p:tav tm="100000">
                                          <p:val>
                                            <p:strVal val="#ppt_x"/>
                                          </p:val>
                                        </p:tav>
                                      </p:tavLst>
                                    </p:anim>
                                    <p:anim calcmode="lin" valueType="num">
                                      <p:cBhvr>
                                        <p:cTn id="53" dur="450" decel="100000" fill="hold"/>
                                        <p:tgtEl>
                                          <p:spTgt spid="4"/>
                                        </p:tgtEl>
                                        <p:attrNameLst>
                                          <p:attrName>ppt_y</p:attrName>
                                        </p:attrNameLst>
                                      </p:cBhvr>
                                      <p:tavLst>
                                        <p:tav tm="0">
                                          <p:val>
                                            <p:strVal val="#ppt_y+1"/>
                                          </p:val>
                                        </p:tav>
                                        <p:tav tm="100000">
                                          <p:val>
                                            <p:strVal val="#ppt_y-.03"/>
                                          </p:val>
                                        </p:tav>
                                      </p:tavLst>
                                    </p:anim>
                                    <p:anim calcmode="lin" valueType="num">
                                      <p:cBhvr>
                                        <p:cTn id="54" dur="50" accel="100000" fill="hold">
                                          <p:stCondLst>
                                            <p:cond delay="450"/>
                                          </p:stCondLst>
                                        </p:cTn>
                                        <p:tgtEl>
                                          <p:spTgt spid="4"/>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0"/>
                                  </p:stCondLst>
                                  <p:childTnLst>
                                    <p:set>
                                      <p:cBhvr>
                                        <p:cTn id="56" dur="1" fill="hold">
                                          <p:stCondLst>
                                            <p:cond delay="0"/>
                                          </p:stCondLst>
                                        </p:cTn>
                                        <p:tgtEl>
                                          <p:spTgt spid="11277"/>
                                        </p:tgtEl>
                                        <p:attrNameLst>
                                          <p:attrName>style.visibility</p:attrName>
                                        </p:attrNameLst>
                                      </p:cBhvr>
                                      <p:to>
                                        <p:strVal val="visible"/>
                                      </p:to>
                                    </p:set>
                                    <p:animEffect transition="in" filter="fade">
                                      <p:cBhvr>
                                        <p:cTn id="57" dur="500"/>
                                        <p:tgtEl>
                                          <p:spTgt spid="11277"/>
                                        </p:tgtEl>
                                      </p:cBhvr>
                                    </p:animEffect>
                                    <p:anim calcmode="lin" valueType="num">
                                      <p:cBhvr>
                                        <p:cTn id="58" dur="500" fill="hold"/>
                                        <p:tgtEl>
                                          <p:spTgt spid="11277"/>
                                        </p:tgtEl>
                                        <p:attrNameLst>
                                          <p:attrName>ppt_x</p:attrName>
                                        </p:attrNameLst>
                                      </p:cBhvr>
                                      <p:tavLst>
                                        <p:tav tm="0">
                                          <p:val>
                                            <p:strVal val="#ppt_x"/>
                                          </p:val>
                                        </p:tav>
                                        <p:tav tm="100000">
                                          <p:val>
                                            <p:strVal val="#ppt_x"/>
                                          </p:val>
                                        </p:tav>
                                      </p:tavLst>
                                    </p:anim>
                                    <p:anim calcmode="lin" valueType="num">
                                      <p:cBhvr>
                                        <p:cTn id="59" dur="450" decel="100000" fill="hold"/>
                                        <p:tgtEl>
                                          <p:spTgt spid="11277"/>
                                        </p:tgtEl>
                                        <p:attrNameLst>
                                          <p:attrName>ppt_y</p:attrName>
                                        </p:attrNameLst>
                                      </p:cBhvr>
                                      <p:tavLst>
                                        <p:tav tm="0">
                                          <p:val>
                                            <p:strVal val="#ppt_y+1"/>
                                          </p:val>
                                        </p:tav>
                                        <p:tav tm="100000">
                                          <p:val>
                                            <p:strVal val="#ppt_y-.03"/>
                                          </p:val>
                                        </p:tav>
                                      </p:tavLst>
                                    </p:anim>
                                    <p:anim calcmode="lin" valueType="num">
                                      <p:cBhvr>
                                        <p:cTn id="60" dur="50" accel="100000" fill="hold">
                                          <p:stCondLst>
                                            <p:cond delay="450"/>
                                          </p:stCondLst>
                                        </p:cTn>
                                        <p:tgtEl>
                                          <p:spTgt spid="11277"/>
                                        </p:tgtEl>
                                        <p:attrNameLst>
                                          <p:attrName>ppt_y</p:attrName>
                                        </p:attrNameLst>
                                      </p:cBhvr>
                                      <p:tavLst>
                                        <p:tav tm="0">
                                          <p:val>
                                            <p:strVal val="#ppt_y-.03"/>
                                          </p:val>
                                        </p:tav>
                                        <p:tav tm="100000">
                                          <p:val>
                                            <p:strVal val="#ppt_y"/>
                                          </p:val>
                                        </p:tav>
                                      </p:tavLst>
                                    </p:anim>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1274" grpId="0"/>
      <p:bldP spid="11277" grpId="0"/>
      <p:bldP spid="1128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5" name="Group 69"/>
          <p:cNvGrpSpPr>
            <a:grpSpLocks/>
          </p:cNvGrpSpPr>
          <p:nvPr/>
        </p:nvGrpSpPr>
        <p:grpSpPr bwMode="auto">
          <a:xfrm>
            <a:off x="6324600" y="1331913"/>
            <a:ext cx="2384425" cy="4992687"/>
            <a:chOff x="6324600" y="1331976"/>
            <a:chExt cx="2384723" cy="4992624"/>
          </a:xfrm>
        </p:grpSpPr>
        <p:sp>
          <p:nvSpPr>
            <p:cNvPr id="13" name="Round Single Corner Rectangle 12"/>
            <p:cNvSpPr/>
            <p:nvPr/>
          </p:nvSpPr>
          <p:spPr>
            <a:xfrm rot="5400000" flipH="1">
              <a:off x="5020650" y="2635927"/>
              <a:ext cx="4992624" cy="2384723"/>
            </a:xfrm>
            <a:prstGeom prst="round1Rect">
              <a:avLst/>
            </a:prstGeom>
            <a:solidFill>
              <a:srgbClr val="C42127">
                <a:alpha val="65098"/>
              </a:srgbClr>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52315" name="Group 84"/>
            <p:cNvGrpSpPr>
              <a:grpSpLocks/>
            </p:cNvGrpSpPr>
            <p:nvPr/>
          </p:nvGrpSpPr>
          <p:grpSpPr bwMode="auto">
            <a:xfrm>
              <a:off x="6506438" y="1447800"/>
              <a:ext cx="2002381" cy="674132"/>
              <a:chOff x="6506438" y="1447800"/>
              <a:chExt cx="2002381" cy="674132"/>
            </a:xfrm>
          </p:grpSpPr>
          <p:pic>
            <p:nvPicPr>
              <p:cNvPr id="52316" name="Picture 83" descr="WVista-Ent_h_cL_mod with grads_wt2.png"/>
              <p:cNvPicPr>
                <a:picLocks noChangeAspect="1"/>
              </p:cNvPicPr>
              <p:nvPr/>
            </p:nvPicPr>
            <p:blipFill>
              <a:blip r:embed="rId3"/>
              <a:srcRect/>
              <a:stretch>
                <a:fillRect/>
              </a:stretch>
            </p:blipFill>
            <p:spPr bwMode="auto">
              <a:xfrm>
                <a:off x="6506438" y="1447800"/>
                <a:ext cx="2002381" cy="582762"/>
              </a:xfrm>
              <a:prstGeom prst="rect">
                <a:avLst/>
              </a:prstGeom>
              <a:noFill/>
              <a:ln w="9525">
                <a:noFill/>
                <a:miter lim="800000"/>
                <a:headEnd/>
                <a:tailEnd/>
              </a:ln>
            </p:spPr>
          </p:pic>
          <p:sp>
            <p:nvSpPr>
              <p:cNvPr id="52317" name="Rectangle 81"/>
              <p:cNvSpPr>
                <a:spLocks noChangeArrowheads="1"/>
              </p:cNvSpPr>
              <p:nvPr/>
            </p:nvSpPr>
            <p:spPr bwMode="auto">
              <a:xfrm>
                <a:off x="7678061" y="1752600"/>
                <a:ext cx="280846" cy="369332"/>
              </a:xfrm>
              <a:prstGeom prst="rect">
                <a:avLst/>
              </a:prstGeom>
              <a:noFill/>
              <a:ln w="9525">
                <a:noFill/>
                <a:miter lim="800000"/>
                <a:headEnd/>
                <a:tailEnd/>
              </a:ln>
            </p:spPr>
            <p:txBody>
              <a:bodyPr wrap="none">
                <a:spAutoFit/>
              </a:bodyPr>
              <a:lstStyle/>
              <a:p>
                <a:r>
                  <a:rPr lang="en-US">
                    <a:latin typeface="Segoe UI"/>
                    <a:ea typeface="Segoe UI"/>
                    <a:cs typeface="Segoe UI"/>
                  </a:rPr>
                  <a:t>*</a:t>
                </a:r>
                <a:endParaRPr lang="en-US">
                  <a:latin typeface="Segoe Semibold"/>
                </a:endParaRPr>
              </a:p>
            </p:txBody>
          </p:sp>
        </p:grpSp>
      </p:grpSp>
      <p:grpSp>
        <p:nvGrpSpPr>
          <p:cNvPr id="4" name="Group 67"/>
          <p:cNvGrpSpPr>
            <a:grpSpLocks/>
          </p:cNvGrpSpPr>
          <p:nvPr/>
        </p:nvGrpSpPr>
        <p:grpSpPr bwMode="auto">
          <a:xfrm>
            <a:off x="4038600" y="1331913"/>
            <a:ext cx="2243138" cy="4989512"/>
            <a:chOff x="4038600" y="1331976"/>
            <a:chExt cx="2242455" cy="4989797"/>
          </a:xfrm>
          <a:solidFill>
            <a:srgbClr val="FF9900">
              <a:alpha val="87000"/>
            </a:srgbClr>
          </a:solidFill>
        </p:grpSpPr>
        <p:sp>
          <p:nvSpPr>
            <p:cNvPr id="16" name="Rectangle 15"/>
            <p:cNvSpPr/>
            <p:nvPr/>
          </p:nvSpPr>
          <p:spPr>
            <a:xfrm rot="16200000">
              <a:off x="2664929" y="2705647"/>
              <a:ext cx="4989797" cy="2242455"/>
            </a:xfrm>
            <a:prstGeom prst="rect">
              <a:avLst/>
            </a:prstGeom>
            <a:grpFill/>
            <a:ln>
              <a:noFill/>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pic>
          <p:nvPicPr>
            <p:cNvPr id="21560" name="Picture 66" descr="WVista-Biz_h_rgb_wl.png"/>
            <p:cNvPicPr>
              <a:picLocks noChangeAspect="1"/>
            </p:cNvPicPr>
            <p:nvPr/>
          </p:nvPicPr>
          <p:blipFill>
            <a:blip r:embed="rId4" cstate="email"/>
            <a:srcRect/>
            <a:stretch>
              <a:fillRect/>
            </a:stretch>
          </p:blipFill>
          <p:spPr bwMode="auto">
            <a:xfrm>
              <a:off x="4119841" y="1447800"/>
              <a:ext cx="2034218" cy="542209"/>
            </a:xfrm>
            <a:prstGeom prst="rect">
              <a:avLst/>
            </a:prstGeom>
            <a:noFill/>
            <a:ln w="9525">
              <a:noFill/>
              <a:miter lim="800000"/>
              <a:headEnd/>
              <a:tailEnd/>
            </a:ln>
          </p:spPr>
        </p:pic>
      </p:grpSp>
      <p:sp>
        <p:nvSpPr>
          <p:cNvPr id="9" name="Round Single Corner Rectangle 8"/>
          <p:cNvSpPr/>
          <p:nvPr/>
        </p:nvSpPr>
        <p:spPr bwMode="auto">
          <a:xfrm rot="16200000">
            <a:off x="-354012" y="1990725"/>
            <a:ext cx="4989512" cy="3671888"/>
          </a:xfrm>
          <a:prstGeom prst="round1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52228" name="Text Box 1120"/>
          <p:cNvSpPr txBox="1">
            <a:spLocks noChangeArrowheads="1"/>
          </p:cNvSpPr>
          <p:nvPr/>
        </p:nvSpPr>
        <p:spPr bwMode="auto">
          <a:xfrm>
            <a:off x="4191000" y="6338888"/>
            <a:ext cx="5019675" cy="138112"/>
          </a:xfrm>
          <a:prstGeom prst="rect">
            <a:avLst/>
          </a:prstGeom>
          <a:noFill/>
          <a:ln w="9525">
            <a:noFill/>
            <a:miter lim="800000"/>
            <a:headEnd/>
            <a:tailEnd/>
          </a:ln>
        </p:spPr>
        <p:txBody>
          <a:bodyPr lIns="0" tIns="0" rIns="0" bIns="0" anchor="ctr">
            <a:spAutoFit/>
          </a:bodyPr>
          <a:lstStyle/>
          <a:p>
            <a:pPr>
              <a:spcBef>
                <a:spcPct val="50000"/>
              </a:spcBef>
            </a:pPr>
            <a:r>
              <a:rPr lang="en-US" sz="900">
                <a:latin typeface="Segoe UI"/>
                <a:ea typeface="Segoe UI"/>
                <a:cs typeface="Segoe UI"/>
              </a:rPr>
              <a:t>* Windows Vista Enterprise is available exclusively through Microsoft Software Assurance.</a:t>
            </a:r>
          </a:p>
        </p:txBody>
      </p:sp>
      <p:grpSp>
        <p:nvGrpSpPr>
          <p:cNvPr id="52229" name="Group 78"/>
          <p:cNvGrpSpPr>
            <a:grpSpLocks/>
          </p:cNvGrpSpPr>
          <p:nvPr/>
        </p:nvGrpSpPr>
        <p:grpSpPr bwMode="auto">
          <a:xfrm>
            <a:off x="457200" y="5326063"/>
            <a:ext cx="8305800" cy="422275"/>
            <a:chOff x="457200" y="5325571"/>
            <a:chExt cx="8305800" cy="422276"/>
          </a:xfrm>
        </p:grpSpPr>
        <p:sp>
          <p:nvSpPr>
            <p:cNvPr id="52312" name="Rectangle 1084"/>
            <p:cNvSpPr>
              <a:spLocks noChangeArrowheads="1"/>
            </p:cNvSpPr>
            <p:nvPr/>
          </p:nvSpPr>
          <p:spPr bwMode="auto">
            <a:xfrm>
              <a:off x="457200" y="5330334"/>
              <a:ext cx="3382963" cy="417513"/>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rPr>
                <a:t>Subsystem for UNIX-based apps</a:t>
              </a:r>
            </a:p>
          </p:txBody>
        </p:sp>
        <p:sp>
          <p:nvSpPr>
            <p:cNvPr id="52313" name="Rectangle 1083"/>
            <p:cNvSpPr>
              <a:spLocks noChangeArrowheads="1"/>
            </p:cNvSpPr>
            <p:nvPr/>
          </p:nvSpPr>
          <p:spPr bwMode="auto">
            <a:xfrm>
              <a:off x="7318375" y="5325571"/>
              <a:ext cx="1444625" cy="417513"/>
            </a:xfrm>
            <a:prstGeom prst="rect">
              <a:avLst/>
            </a:prstGeom>
            <a:noFill/>
            <a:ln w="12700">
              <a:noFill/>
              <a:miter lim="800000"/>
              <a:headEnd/>
              <a:tailEnd/>
            </a:ln>
          </p:spPr>
          <p:txBody>
            <a:bodyPr lIns="91436" tIns="45718" rIns="91436" bIns="45718" anchor="ctr"/>
            <a:lstStyle/>
            <a:p>
              <a:pPr defTabSz="-11560175">
                <a:lnSpc>
                  <a:spcPct val="90000"/>
                </a:lnSpc>
              </a:pPr>
              <a:r>
                <a:rPr lang="en-US" sz="1700">
                  <a:latin typeface="Segoe UI"/>
                  <a:ea typeface="Segoe UI"/>
                  <a:cs typeface="Segoe UI"/>
                  <a:sym typeface="ZapfDingbats"/>
                </a:rPr>
                <a:t></a:t>
              </a:r>
            </a:p>
          </p:txBody>
        </p:sp>
      </p:grpSp>
      <p:grpSp>
        <p:nvGrpSpPr>
          <p:cNvPr id="52230" name="Group 74"/>
          <p:cNvGrpSpPr>
            <a:grpSpLocks/>
          </p:cNvGrpSpPr>
          <p:nvPr/>
        </p:nvGrpSpPr>
        <p:grpSpPr bwMode="auto">
          <a:xfrm>
            <a:off x="457200" y="3186113"/>
            <a:ext cx="8229600" cy="319087"/>
            <a:chOff x="457200" y="3186113"/>
            <a:chExt cx="8229600" cy="319087"/>
          </a:xfrm>
        </p:grpSpPr>
        <p:sp>
          <p:nvSpPr>
            <p:cNvPr id="52309" name="Rectangle 1092"/>
            <p:cNvSpPr>
              <a:spLocks noChangeArrowheads="1"/>
            </p:cNvSpPr>
            <p:nvPr/>
          </p:nvSpPr>
          <p:spPr bwMode="auto">
            <a:xfrm>
              <a:off x="4953000" y="3186113"/>
              <a:ext cx="1282700" cy="319087"/>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sym typeface="ZapfDingbats"/>
                </a:rPr>
                <a:t></a:t>
              </a:r>
            </a:p>
          </p:txBody>
        </p:sp>
        <p:sp>
          <p:nvSpPr>
            <p:cNvPr id="52310" name="Rectangle 1093"/>
            <p:cNvSpPr>
              <a:spLocks noChangeArrowheads="1"/>
            </p:cNvSpPr>
            <p:nvPr/>
          </p:nvSpPr>
          <p:spPr bwMode="auto">
            <a:xfrm>
              <a:off x="457200" y="3186113"/>
              <a:ext cx="3184525" cy="319087"/>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rPr>
                <a:t>User Account Control</a:t>
              </a:r>
            </a:p>
          </p:txBody>
        </p:sp>
        <p:sp>
          <p:nvSpPr>
            <p:cNvPr id="52311" name="Rectangle 1091"/>
            <p:cNvSpPr>
              <a:spLocks noChangeArrowheads="1"/>
            </p:cNvSpPr>
            <p:nvPr/>
          </p:nvSpPr>
          <p:spPr bwMode="auto">
            <a:xfrm>
              <a:off x="7318375" y="3186113"/>
              <a:ext cx="1368425" cy="319087"/>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sym typeface="ZapfDingbats"/>
                </a:rPr>
                <a:t></a:t>
              </a:r>
            </a:p>
          </p:txBody>
        </p:sp>
      </p:grpSp>
      <p:grpSp>
        <p:nvGrpSpPr>
          <p:cNvPr id="52231" name="Group 71"/>
          <p:cNvGrpSpPr>
            <a:grpSpLocks/>
          </p:cNvGrpSpPr>
          <p:nvPr/>
        </p:nvGrpSpPr>
        <p:grpSpPr bwMode="auto">
          <a:xfrm>
            <a:off x="457200" y="2527300"/>
            <a:ext cx="8305800" cy="320675"/>
            <a:chOff x="457200" y="2527271"/>
            <a:chExt cx="8305800" cy="320675"/>
          </a:xfrm>
        </p:grpSpPr>
        <p:sp>
          <p:nvSpPr>
            <p:cNvPr id="52306" name="Rectangle 1098"/>
            <p:cNvSpPr>
              <a:spLocks noChangeArrowheads="1"/>
            </p:cNvSpPr>
            <p:nvPr/>
          </p:nvSpPr>
          <p:spPr bwMode="auto">
            <a:xfrm>
              <a:off x="4953000" y="2527271"/>
              <a:ext cx="977900" cy="320675"/>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sym typeface="ZapfDingbats"/>
                </a:rPr>
                <a:t></a:t>
              </a:r>
            </a:p>
          </p:txBody>
        </p:sp>
        <p:sp>
          <p:nvSpPr>
            <p:cNvPr id="52307" name="Rectangle 1099"/>
            <p:cNvSpPr>
              <a:spLocks noChangeArrowheads="1"/>
            </p:cNvSpPr>
            <p:nvPr/>
          </p:nvSpPr>
          <p:spPr bwMode="auto">
            <a:xfrm>
              <a:off x="457200" y="2527271"/>
              <a:ext cx="3290888" cy="320675"/>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rPr>
                <a:t>Integrated desktop search</a:t>
              </a:r>
            </a:p>
          </p:txBody>
        </p:sp>
        <p:sp>
          <p:nvSpPr>
            <p:cNvPr id="52308" name="Rectangle 1097"/>
            <p:cNvSpPr>
              <a:spLocks noChangeArrowheads="1"/>
            </p:cNvSpPr>
            <p:nvPr/>
          </p:nvSpPr>
          <p:spPr bwMode="auto">
            <a:xfrm>
              <a:off x="7318375" y="2527271"/>
              <a:ext cx="1444625" cy="320675"/>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sym typeface="ZapfDingbats"/>
                </a:rPr>
                <a:t></a:t>
              </a:r>
            </a:p>
          </p:txBody>
        </p:sp>
      </p:grpSp>
      <p:grpSp>
        <p:nvGrpSpPr>
          <p:cNvPr id="52232" name="Group 76"/>
          <p:cNvGrpSpPr>
            <a:grpSpLocks/>
          </p:cNvGrpSpPr>
          <p:nvPr/>
        </p:nvGrpSpPr>
        <p:grpSpPr bwMode="auto">
          <a:xfrm>
            <a:off x="457200" y="4013200"/>
            <a:ext cx="8305800" cy="635000"/>
            <a:chOff x="457200" y="4013170"/>
            <a:chExt cx="8305800" cy="635029"/>
          </a:xfrm>
        </p:grpSpPr>
        <p:sp>
          <p:nvSpPr>
            <p:cNvPr id="52304" name="Rectangle 1088"/>
            <p:cNvSpPr>
              <a:spLocks noChangeArrowheads="1"/>
            </p:cNvSpPr>
            <p:nvPr/>
          </p:nvSpPr>
          <p:spPr bwMode="auto">
            <a:xfrm>
              <a:off x="457200" y="4013170"/>
              <a:ext cx="3316288" cy="635029"/>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rPr>
                <a:t>Multilingual User Interface </a:t>
              </a:r>
              <a:br>
                <a:rPr lang="en-US" sz="1700">
                  <a:latin typeface="Segoe UI"/>
                  <a:ea typeface="Segoe UI"/>
                  <a:cs typeface="Segoe UI"/>
                </a:rPr>
              </a:br>
              <a:r>
                <a:rPr lang="en-US" sz="1700">
                  <a:latin typeface="Segoe UI"/>
                  <a:ea typeface="Segoe UI"/>
                  <a:cs typeface="Segoe UI"/>
                </a:rPr>
                <a:t>(MUI)</a:t>
              </a:r>
            </a:p>
          </p:txBody>
        </p:sp>
        <p:sp>
          <p:nvSpPr>
            <p:cNvPr id="52305" name="Rectangle 1117"/>
            <p:cNvSpPr>
              <a:spLocks noChangeArrowheads="1"/>
            </p:cNvSpPr>
            <p:nvPr/>
          </p:nvSpPr>
          <p:spPr bwMode="auto">
            <a:xfrm>
              <a:off x="7318375" y="4078287"/>
              <a:ext cx="1444625" cy="417513"/>
            </a:xfrm>
            <a:prstGeom prst="rect">
              <a:avLst/>
            </a:prstGeom>
            <a:noFill/>
            <a:ln w="12700">
              <a:noFill/>
              <a:miter lim="800000"/>
              <a:headEnd/>
              <a:tailEnd/>
            </a:ln>
          </p:spPr>
          <p:txBody>
            <a:bodyPr lIns="91436" tIns="45718" rIns="91436" bIns="45718" anchor="ctr"/>
            <a:lstStyle/>
            <a:p>
              <a:pPr defTabSz="-11560175">
                <a:lnSpc>
                  <a:spcPct val="90000"/>
                </a:lnSpc>
              </a:pPr>
              <a:r>
                <a:rPr lang="en-US" sz="1700">
                  <a:latin typeface="Segoe UI"/>
                  <a:ea typeface="Segoe UI"/>
                  <a:cs typeface="Segoe UI"/>
                  <a:sym typeface="ZapfDingbats"/>
                </a:rPr>
                <a:t></a:t>
              </a:r>
            </a:p>
          </p:txBody>
        </p:sp>
      </p:grpSp>
      <p:sp>
        <p:nvSpPr>
          <p:cNvPr id="52233" name="Rectangle 1101"/>
          <p:cNvSpPr>
            <a:spLocks noChangeArrowheads="1"/>
          </p:cNvSpPr>
          <p:nvPr/>
        </p:nvSpPr>
        <p:spPr bwMode="auto">
          <a:xfrm>
            <a:off x="4965700" y="2195513"/>
            <a:ext cx="825500" cy="319087"/>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sym typeface="ZapfDingbats"/>
              </a:rPr>
              <a:t></a:t>
            </a:r>
          </a:p>
        </p:txBody>
      </p:sp>
      <p:sp>
        <p:nvSpPr>
          <p:cNvPr id="52234" name="Rectangle 1102"/>
          <p:cNvSpPr>
            <a:spLocks noChangeArrowheads="1"/>
          </p:cNvSpPr>
          <p:nvPr/>
        </p:nvSpPr>
        <p:spPr bwMode="auto">
          <a:xfrm>
            <a:off x="457200" y="2195513"/>
            <a:ext cx="3316288" cy="319087"/>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rPr>
              <a:t>Windows Aero™ Interface</a:t>
            </a:r>
          </a:p>
        </p:txBody>
      </p:sp>
      <p:sp>
        <p:nvSpPr>
          <p:cNvPr id="52235" name="Rectangle 1100"/>
          <p:cNvSpPr>
            <a:spLocks noChangeArrowheads="1"/>
          </p:cNvSpPr>
          <p:nvPr/>
        </p:nvSpPr>
        <p:spPr bwMode="auto">
          <a:xfrm>
            <a:off x="7318375" y="2195513"/>
            <a:ext cx="1978025" cy="319087"/>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sym typeface="ZapfDingbats"/>
              </a:rPr>
              <a:t></a:t>
            </a:r>
          </a:p>
        </p:txBody>
      </p:sp>
      <p:sp>
        <p:nvSpPr>
          <p:cNvPr id="39" name="Rectangle 1113"/>
          <p:cNvSpPr>
            <a:spLocks noChangeArrowheads="1"/>
          </p:cNvSpPr>
          <p:nvPr/>
        </p:nvSpPr>
        <p:spPr bwMode="auto">
          <a:xfrm>
            <a:off x="304800" y="2198688"/>
            <a:ext cx="3657600" cy="276225"/>
          </a:xfrm>
          <a:prstGeom prst="rect">
            <a:avLst/>
          </a:prstGeom>
          <a:solidFill>
            <a:srgbClr val="FFFFFF">
              <a:alpha val="10196"/>
            </a:srgbClr>
          </a:solidFill>
          <a:ln w="9525">
            <a:noFill/>
            <a:miter lim="800000"/>
            <a:headEnd/>
            <a:tailEnd/>
          </a:ln>
        </p:spPr>
        <p:txBody>
          <a:bodyPr lIns="0" tIns="0" rIns="0" bIns="0" anchor="ctr">
            <a:spAutoFit/>
          </a:bodyPr>
          <a:lstStyle/>
          <a:p>
            <a:pPr fontAlgn="auto">
              <a:spcBef>
                <a:spcPts val="0"/>
              </a:spcBef>
              <a:spcAft>
                <a:spcPts val="0"/>
              </a:spcAft>
              <a:defRPr/>
            </a:pPr>
            <a:endParaRPr lang="en-US" kern="0" dirty="0">
              <a:latin typeface="Segoe UI" pitchFamily="34" charset="0"/>
              <a:cs typeface="Segoe UI" pitchFamily="34" charset="0"/>
            </a:endParaRPr>
          </a:p>
        </p:txBody>
      </p:sp>
      <p:sp>
        <p:nvSpPr>
          <p:cNvPr id="40" name="Rectangle 1113"/>
          <p:cNvSpPr>
            <a:spLocks noChangeArrowheads="1"/>
          </p:cNvSpPr>
          <p:nvPr/>
        </p:nvSpPr>
        <p:spPr bwMode="auto">
          <a:xfrm>
            <a:off x="4038600" y="2198688"/>
            <a:ext cx="2249488" cy="276225"/>
          </a:xfrm>
          <a:prstGeom prst="rect">
            <a:avLst/>
          </a:prstGeom>
          <a:solidFill>
            <a:srgbClr val="FFFFFF">
              <a:alpha val="10196"/>
            </a:srgbClr>
          </a:solidFill>
          <a:ln w="9525">
            <a:noFill/>
            <a:miter lim="800000"/>
            <a:headEnd/>
            <a:tailEnd/>
          </a:ln>
        </p:spPr>
        <p:txBody>
          <a:bodyPr lIns="0" tIns="0" rIns="0" bIns="0" anchor="ctr">
            <a:spAutoFit/>
          </a:bodyPr>
          <a:lstStyle/>
          <a:p>
            <a:pPr fontAlgn="auto">
              <a:spcBef>
                <a:spcPts val="0"/>
              </a:spcBef>
              <a:spcAft>
                <a:spcPts val="0"/>
              </a:spcAft>
              <a:defRPr/>
            </a:pPr>
            <a:endParaRPr lang="en-US" kern="0" dirty="0">
              <a:latin typeface="Segoe UI" pitchFamily="34" charset="0"/>
              <a:cs typeface="Segoe UI" pitchFamily="34" charset="0"/>
            </a:endParaRPr>
          </a:p>
        </p:txBody>
      </p:sp>
      <p:sp>
        <p:nvSpPr>
          <p:cNvPr id="41" name="Rectangle 1113"/>
          <p:cNvSpPr>
            <a:spLocks noChangeArrowheads="1"/>
          </p:cNvSpPr>
          <p:nvPr/>
        </p:nvSpPr>
        <p:spPr bwMode="auto">
          <a:xfrm>
            <a:off x="6324600" y="2209800"/>
            <a:ext cx="2401888" cy="276225"/>
          </a:xfrm>
          <a:prstGeom prst="rect">
            <a:avLst/>
          </a:prstGeom>
          <a:solidFill>
            <a:srgbClr val="FFFFFF">
              <a:alpha val="10196"/>
            </a:srgbClr>
          </a:solidFill>
          <a:ln w="9525">
            <a:noFill/>
            <a:miter lim="800000"/>
            <a:headEnd/>
            <a:tailEnd/>
          </a:ln>
        </p:spPr>
        <p:txBody>
          <a:bodyPr lIns="0" tIns="0" rIns="0" bIns="0" anchor="ctr">
            <a:spAutoFit/>
          </a:bodyPr>
          <a:lstStyle/>
          <a:p>
            <a:pPr fontAlgn="auto">
              <a:spcBef>
                <a:spcPts val="0"/>
              </a:spcBef>
              <a:spcAft>
                <a:spcPts val="0"/>
              </a:spcAft>
              <a:defRPr/>
            </a:pPr>
            <a:endParaRPr lang="en-US" kern="0" dirty="0">
              <a:latin typeface="Segoe UI" pitchFamily="34" charset="0"/>
              <a:cs typeface="Segoe UI" pitchFamily="34" charset="0"/>
            </a:endParaRPr>
          </a:p>
        </p:txBody>
      </p:sp>
      <p:grpSp>
        <p:nvGrpSpPr>
          <p:cNvPr id="52239" name="Group 73"/>
          <p:cNvGrpSpPr>
            <a:grpSpLocks/>
          </p:cNvGrpSpPr>
          <p:nvPr/>
        </p:nvGrpSpPr>
        <p:grpSpPr bwMode="auto">
          <a:xfrm>
            <a:off x="304800" y="2879725"/>
            <a:ext cx="8432800" cy="320675"/>
            <a:chOff x="304799" y="2879725"/>
            <a:chExt cx="8432800" cy="320675"/>
          </a:xfrm>
        </p:grpSpPr>
        <p:sp>
          <p:nvSpPr>
            <p:cNvPr id="52298" name="Rectangle 1095"/>
            <p:cNvSpPr>
              <a:spLocks noChangeArrowheads="1"/>
            </p:cNvSpPr>
            <p:nvPr/>
          </p:nvSpPr>
          <p:spPr bwMode="auto">
            <a:xfrm>
              <a:off x="4953000" y="2879725"/>
              <a:ext cx="1968500" cy="320675"/>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sym typeface="ZapfDingbats"/>
                </a:rPr>
                <a:t></a:t>
              </a:r>
            </a:p>
          </p:txBody>
        </p:sp>
        <p:sp>
          <p:nvSpPr>
            <p:cNvPr id="52299" name="Rectangle 1096"/>
            <p:cNvSpPr>
              <a:spLocks noChangeArrowheads="1"/>
            </p:cNvSpPr>
            <p:nvPr/>
          </p:nvSpPr>
          <p:spPr bwMode="auto">
            <a:xfrm>
              <a:off x="457427" y="2879725"/>
              <a:ext cx="3263900" cy="320675"/>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rPr>
                <a:t>Windows Mobility Center</a:t>
              </a:r>
            </a:p>
          </p:txBody>
        </p:sp>
        <p:sp>
          <p:nvSpPr>
            <p:cNvPr id="52300" name="Rectangle 1094"/>
            <p:cNvSpPr>
              <a:spLocks noChangeArrowheads="1"/>
            </p:cNvSpPr>
            <p:nvPr/>
          </p:nvSpPr>
          <p:spPr bwMode="auto">
            <a:xfrm>
              <a:off x="7318375" y="2879725"/>
              <a:ext cx="1368425" cy="320675"/>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sym typeface="ZapfDingbats"/>
                </a:rPr>
                <a:t></a:t>
              </a:r>
            </a:p>
          </p:txBody>
        </p:sp>
        <p:sp>
          <p:nvSpPr>
            <p:cNvPr id="46" name="Rectangle 1113"/>
            <p:cNvSpPr>
              <a:spLocks noChangeArrowheads="1"/>
            </p:cNvSpPr>
            <p:nvPr/>
          </p:nvSpPr>
          <p:spPr bwMode="auto">
            <a:xfrm>
              <a:off x="304799" y="2889250"/>
              <a:ext cx="3657600" cy="277813"/>
            </a:xfrm>
            <a:prstGeom prst="rect">
              <a:avLst/>
            </a:prstGeom>
            <a:solidFill>
              <a:srgbClr val="FFFFFF">
                <a:alpha val="10196"/>
              </a:srgbClr>
            </a:solidFill>
            <a:ln w="9525">
              <a:noFill/>
              <a:miter lim="800000"/>
              <a:headEnd/>
              <a:tailEnd/>
            </a:ln>
          </p:spPr>
          <p:txBody>
            <a:bodyPr lIns="0" tIns="0" rIns="0" bIns="0" anchor="ctr">
              <a:spAutoFit/>
            </a:bodyPr>
            <a:lstStyle/>
            <a:p>
              <a:pPr fontAlgn="auto">
                <a:spcBef>
                  <a:spcPts val="0"/>
                </a:spcBef>
                <a:spcAft>
                  <a:spcPts val="0"/>
                </a:spcAft>
                <a:defRPr/>
              </a:pPr>
              <a:endParaRPr lang="en-US" kern="0" dirty="0">
                <a:latin typeface="Segoe UI" pitchFamily="34" charset="0"/>
                <a:cs typeface="Segoe UI" pitchFamily="34" charset="0"/>
              </a:endParaRPr>
            </a:p>
          </p:txBody>
        </p:sp>
        <p:sp>
          <p:nvSpPr>
            <p:cNvPr id="47" name="Rectangle 1113"/>
            <p:cNvSpPr>
              <a:spLocks noChangeArrowheads="1"/>
            </p:cNvSpPr>
            <p:nvPr/>
          </p:nvSpPr>
          <p:spPr bwMode="auto">
            <a:xfrm>
              <a:off x="4049712" y="2895600"/>
              <a:ext cx="2249487" cy="276225"/>
            </a:xfrm>
            <a:prstGeom prst="rect">
              <a:avLst/>
            </a:prstGeom>
            <a:solidFill>
              <a:srgbClr val="FFFFFF">
                <a:alpha val="10196"/>
              </a:srgbClr>
            </a:solidFill>
            <a:ln w="9525">
              <a:noFill/>
              <a:miter lim="800000"/>
              <a:headEnd/>
              <a:tailEnd/>
            </a:ln>
          </p:spPr>
          <p:txBody>
            <a:bodyPr lIns="0" tIns="0" rIns="0" bIns="0" anchor="ctr">
              <a:spAutoFit/>
            </a:bodyPr>
            <a:lstStyle/>
            <a:p>
              <a:pPr fontAlgn="auto">
                <a:spcBef>
                  <a:spcPts val="0"/>
                </a:spcBef>
                <a:spcAft>
                  <a:spcPts val="0"/>
                </a:spcAft>
                <a:defRPr/>
              </a:pPr>
              <a:endParaRPr lang="en-US" kern="0" dirty="0">
                <a:latin typeface="Segoe UI" pitchFamily="34" charset="0"/>
                <a:cs typeface="Segoe UI" pitchFamily="34" charset="0"/>
              </a:endParaRPr>
            </a:p>
          </p:txBody>
        </p:sp>
        <p:sp>
          <p:nvSpPr>
            <p:cNvPr id="48" name="Rectangle 1113"/>
            <p:cNvSpPr>
              <a:spLocks noChangeArrowheads="1"/>
            </p:cNvSpPr>
            <p:nvPr/>
          </p:nvSpPr>
          <p:spPr bwMode="auto">
            <a:xfrm>
              <a:off x="6335712" y="2895600"/>
              <a:ext cx="2401887" cy="276225"/>
            </a:xfrm>
            <a:prstGeom prst="rect">
              <a:avLst/>
            </a:prstGeom>
            <a:solidFill>
              <a:srgbClr val="FFFFFF">
                <a:alpha val="10196"/>
              </a:srgbClr>
            </a:solidFill>
            <a:ln w="9525">
              <a:noFill/>
              <a:miter lim="800000"/>
              <a:headEnd/>
              <a:tailEnd/>
            </a:ln>
          </p:spPr>
          <p:txBody>
            <a:bodyPr lIns="0" tIns="0" rIns="0" bIns="0" anchor="ctr">
              <a:spAutoFit/>
            </a:bodyPr>
            <a:lstStyle/>
            <a:p>
              <a:pPr fontAlgn="auto">
                <a:spcBef>
                  <a:spcPts val="0"/>
                </a:spcBef>
                <a:spcAft>
                  <a:spcPts val="0"/>
                </a:spcAft>
                <a:defRPr/>
              </a:pPr>
              <a:endParaRPr lang="en-US" kern="0" dirty="0">
                <a:latin typeface="Segoe UI" pitchFamily="34" charset="0"/>
                <a:cs typeface="Segoe UI" pitchFamily="34" charset="0"/>
              </a:endParaRPr>
            </a:p>
          </p:txBody>
        </p:sp>
      </p:grpSp>
      <p:grpSp>
        <p:nvGrpSpPr>
          <p:cNvPr id="52240" name="Group 80"/>
          <p:cNvGrpSpPr>
            <a:grpSpLocks/>
          </p:cNvGrpSpPr>
          <p:nvPr/>
        </p:nvGrpSpPr>
        <p:grpSpPr bwMode="auto">
          <a:xfrm>
            <a:off x="304800" y="3487738"/>
            <a:ext cx="8421688" cy="479425"/>
            <a:chOff x="304800" y="3487708"/>
            <a:chExt cx="8421914" cy="479426"/>
          </a:xfrm>
        </p:grpSpPr>
        <p:sp>
          <p:nvSpPr>
            <p:cNvPr id="53" name="Rectangle 1113"/>
            <p:cNvSpPr>
              <a:spLocks noChangeArrowheads="1"/>
            </p:cNvSpPr>
            <p:nvPr/>
          </p:nvSpPr>
          <p:spPr bwMode="auto">
            <a:xfrm>
              <a:off x="4038700" y="3524220"/>
              <a:ext cx="2249548" cy="276226"/>
            </a:xfrm>
            <a:prstGeom prst="rect">
              <a:avLst/>
            </a:prstGeom>
            <a:solidFill>
              <a:srgbClr val="FFFFFF">
                <a:alpha val="10196"/>
              </a:srgbClr>
            </a:solidFill>
            <a:ln w="9525">
              <a:noFill/>
              <a:miter lim="800000"/>
              <a:headEnd/>
              <a:tailEnd/>
            </a:ln>
          </p:spPr>
          <p:txBody>
            <a:bodyPr lIns="0" tIns="0" rIns="0" bIns="0" anchor="ctr">
              <a:spAutoFit/>
            </a:bodyPr>
            <a:lstStyle/>
            <a:p>
              <a:pPr fontAlgn="auto">
                <a:spcBef>
                  <a:spcPts val="0"/>
                </a:spcBef>
                <a:spcAft>
                  <a:spcPts val="0"/>
                </a:spcAft>
                <a:defRPr/>
              </a:pPr>
              <a:endParaRPr lang="en-US" kern="0" dirty="0">
                <a:latin typeface="Segoe UI" pitchFamily="34" charset="0"/>
                <a:cs typeface="Segoe UI" pitchFamily="34" charset="0"/>
              </a:endParaRPr>
            </a:p>
          </p:txBody>
        </p:sp>
        <p:sp>
          <p:nvSpPr>
            <p:cNvPr id="52294" name="Rectangle 1116"/>
            <p:cNvSpPr>
              <a:spLocks noChangeArrowheads="1"/>
            </p:cNvSpPr>
            <p:nvPr/>
          </p:nvSpPr>
          <p:spPr bwMode="auto">
            <a:xfrm>
              <a:off x="7318375" y="3549621"/>
              <a:ext cx="1368425" cy="417513"/>
            </a:xfrm>
            <a:prstGeom prst="rect">
              <a:avLst/>
            </a:prstGeom>
            <a:noFill/>
            <a:ln w="12700">
              <a:noFill/>
              <a:miter lim="800000"/>
              <a:headEnd/>
              <a:tailEnd/>
            </a:ln>
          </p:spPr>
          <p:txBody>
            <a:bodyPr lIns="91436" tIns="45718" rIns="91436" bIns="45718" anchor="ctr"/>
            <a:lstStyle/>
            <a:p>
              <a:pPr defTabSz="-11560175">
                <a:lnSpc>
                  <a:spcPct val="90000"/>
                </a:lnSpc>
              </a:pPr>
              <a:r>
                <a:rPr lang="en-US" sz="1700">
                  <a:latin typeface="Segoe UI"/>
                  <a:ea typeface="Segoe UI"/>
                  <a:cs typeface="Segoe UI"/>
                  <a:sym typeface="ZapfDingbats"/>
                </a:rPr>
                <a:t></a:t>
              </a:r>
            </a:p>
          </p:txBody>
        </p:sp>
        <p:sp>
          <p:nvSpPr>
            <p:cNvPr id="52295" name="Rectangle 1090"/>
            <p:cNvSpPr>
              <a:spLocks noChangeArrowheads="1"/>
            </p:cNvSpPr>
            <p:nvPr/>
          </p:nvSpPr>
          <p:spPr bwMode="auto">
            <a:xfrm>
              <a:off x="457655" y="3487708"/>
              <a:ext cx="2689225" cy="447675"/>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rPr>
                <a:t>Windows Bitlocker </a:t>
              </a:r>
              <a:br>
                <a:rPr lang="en-US" sz="1700">
                  <a:latin typeface="Segoe UI"/>
                  <a:ea typeface="Segoe UI"/>
                  <a:cs typeface="Segoe UI"/>
                </a:rPr>
              </a:br>
              <a:r>
                <a:rPr lang="en-US" sz="1700">
                  <a:latin typeface="Segoe UI"/>
                  <a:ea typeface="Segoe UI"/>
                  <a:cs typeface="Segoe UI"/>
                </a:rPr>
                <a:t>Drive Encryption</a:t>
              </a:r>
            </a:p>
          </p:txBody>
        </p:sp>
        <p:sp>
          <p:nvSpPr>
            <p:cNvPr id="52" name="Rectangle 1113"/>
            <p:cNvSpPr>
              <a:spLocks noChangeArrowheads="1"/>
            </p:cNvSpPr>
            <p:nvPr/>
          </p:nvSpPr>
          <p:spPr bwMode="auto">
            <a:xfrm>
              <a:off x="304800" y="3514695"/>
              <a:ext cx="3657698" cy="276226"/>
            </a:xfrm>
            <a:prstGeom prst="rect">
              <a:avLst/>
            </a:prstGeom>
            <a:solidFill>
              <a:srgbClr val="FFFFFF">
                <a:alpha val="10196"/>
              </a:srgbClr>
            </a:solidFill>
            <a:ln w="9525">
              <a:noFill/>
              <a:miter lim="800000"/>
              <a:headEnd/>
              <a:tailEnd/>
            </a:ln>
          </p:spPr>
          <p:txBody>
            <a:bodyPr lIns="0" tIns="0" rIns="0" bIns="0" anchor="ctr">
              <a:spAutoFit/>
            </a:bodyPr>
            <a:lstStyle/>
            <a:p>
              <a:pPr fontAlgn="auto">
                <a:spcBef>
                  <a:spcPts val="0"/>
                </a:spcBef>
                <a:spcAft>
                  <a:spcPts val="0"/>
                </a:spcAft>
                <a:defRPr/>
              </a:pPr>
              <a:endParaRPr lang="en-US" kern="0" dirty="0">
                <a:latin typeface="Segoe UI" pitchFamily="34" charset="0"/>
                <a:cs typeface="Segoe UI" pitchFamily="34" charset="0"/>
              </a:endParaRPr>
            </a:p>
          </p:txBody>
        </p:sp>
        <p:sp>
          <p:nvSpPr>
            <p:cNvPr id="54" name="Rectangle 1113"/>
            <p:cNvSpPr>
              <a:spLocks noChangeArrowheads="1"/>
            </p:cNvSpPr>
            <p:nvPr/>
          </p:nvSpPr>
          <p:spPr bwMode="auto">
            <a:xfrm>
              <a:off x="6324762" y="3505170"/>
              <a:ext cx="2401952" cy="276226"/>
            </a:xfrm>
            <a:prstGeom prst="rect">
              <a:avLst/>
            </a:prstGeom>
            <a:solidFill>
              <a:srgbClr val="FFFFFF">
                <a:alpha val="10196"/>
              </a:srgbClr>
            </a:solidFill>
            <a:ln w="9525">
              <a:noFill/>
              <a:miter lim="800000"/>
              <a:headEnd/>
              <a:tailEnd/>
            </a:ln>
          </p:spPr>
          <p:txBody>
            <a:bodyPr lIns="0" tIns="0" rIns="0" bIns="0" anchor="ctr">
              <a:spAutoFit/>
            </a:bodyPr>
            <a:lstStyle/>
            <a:p>
              <a:pPr fontAlgn="auto">
                <a:spcBef>
                  <a:spcPts val="0"/>
                </a:spcBef>
                <a:spcAft>
                  <a:spcPts val="0"/>
                </a:spcAft>
                <a:defRPr/>
              </a:pPr>
              <a:endParaRPr lang="en-US" kern="0" dirty="0">
                <a:latin typeface="Segoe UI" pitchFamily="34" charset="0"/>
                <a:cs typeface="Segoe UI" pitchFamily="34" charset="0"/>
              </a:endParaRPr>
            </a:p>
          </p:txBody>
        </p:sp>
      </p:grpSp>
      <p:grpSp>
        <p:nvGrpSpPr>
          <p:cNvPr id="52241" name="Group 77"/>
          <p:cNvGrpSpPr>
            <a:grpSpLocks/>
          </p:cNvGrpSpPr>
          <p:nvPr/>
        </p:nvGrpSpPr>
        <p:grpSpPr bwMode="auto">
          <a:xfrm>
            <a:off x="304800" y="4572000"/>
            <a:ext cx="8421688" cy="668338"/>
            <a:chOff x="304800" y="4572000"/>
            <a:chExt cx="8421914" cy="668337"/>
          </a:xfrm>
        </p:grpSpPr>
        <p:sp>
          <p:nvSpPr>
            <p:cNvPr id="52288" name="Rectangle 1086"/>
            <p:cNvSpPr>
              <a:spLocks noChangeArrowheads="1"/>
            </p:cNvSpPr>
            <p:nvPr/>
          </p:nvSpPr>
          <p:spPr bwMode="auto">
            <a:xfrm>
              <a:off x="457200" y="4572000"/>
              <a:ext cx="3367088" cy="668337"/>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rPr>
                <a:t>Support advanced application compatibility via rights to four virtual operating systems</a:t>
              </a:r>
            </a:p>
          </p:txBody>
        </p:sp>
        <p:sp>
          <p:nvSpPr>
            <p:cNvPr id="52289" name="Rectangle 1118"/>
            <p:cNvSpPr>
              <a:spLocks noChangeArrowheads="1"/>
            </p:cNvSpPr>
            <p:nvPr/>
          </p:nvSpPr>
          <p:spPr bwMode="auto">
            <a:xfrm>
              <a:off x="7315200" y="4800600"/>
              <a:ext cx="1371600" cy="417512"/>
            </a:xfrm>
            <a:prstGeom prst="rect">
              <a:avLst/>
            </a:prstGeom>
            <a:noFill/>
            <a:ln w="12700">
              <a:noFill/>
              <a:miter lim="800000"/>
              <a:headEnd/>
              <a:tailEnd/>
            </a:ln>
          </p:spPr>
          <p:txBody>
            <a:bodyPr lIns="91436" tIns="45718" rIns="91436" bIns="45718" anchor="ctr"/>
            <a:lstStyle/>
            <a:p>
              <a:pPr defTabSz="-11560175">
                <a:lnSpc>
                  <a:spcPct val="90000"/>
                </a:lnSpc>
              </a:pPr>
              <a:r>
                <a:rPr lang="en-US" sz="1700">
                  <a:latin typeface="Segoe UI"/>
                  <a:ea typeface="Segoe UI"/>
                  <a:cs typeface="Segoe UI"/>
                  <a:sym typeface="ZapfDingbats"/>
                </a:rPr>
                <a:t></a:t>
              </a:r>
            </a:p>
          </p:txBody>
        </p:sp>
        <p:sp>
          <p:nvSpPr>
            <p:cNvPr id="58" name="Rectangle 1113"/>
            <p:cNvSpPr>
              <a:spLocks noChangeArrowheads="1"/>
            </p:cNvSpPr>
            <p:nvPr/>
          </p:nvSpPr>
          <p:spPr bwMode="auto">
            <a:xfrm>
              <a:off x="304800" y="4611688"/>
              <a:ext cx="3657698" cy="276225"/>
            </a:xfrm>
            <a:prstGeom prst="rect">
              <a:avLst/>
            </a:prstGeom>
            <a:solidFill>
              <a:srgbClr val="FFFFFF">
                <a:alpha val="10196"/>
              </a:srgbClr>
            </a:solidFill>
            <a:ln w="9525">
              <a:noFill/>
              <a:miter lim="800000"/>
              <a:headEnd/>
              <a:tailEnd/>
            </a:ln>
          </p:spPr>
          <p:txBody>
            <a:bodyPr lIns="0" tIns="0" rIns="0" bIns="0" anchor="ctr">
              <a:spAutoFit/>
            </a:bodyPr>
            <a:lstStyle/>
            <a:p>
              <a:pPr fontAlgn="auto">
                <a:spcBef>
                  <a:spcPts val="0"/>
                </a:spcBef>
                <a:spcAft>
                  <a:spcPts val="0"/>
                </a:spcAft>
                <a:defRPr/>
              </a:pPr>
              <a:r>
                <a:rPr lang="en-US" kern="0" dirty="0">
                  <a:latin typeface="Segoe UI" pitchFamily="34" charset="0"/>
                  <a:cs typeface="Segoe UI" pitchFamily="34" charset="0"/>
                </a:rPr>
                <a:t> </a:t>
              </a:r>
            </a:p>
          </p:txBody>
        </p:sp>
        <p:sp>
          <p:nvSpPr>
            <p:cNvPr id="59" name="Rectangle 1113"/>
            <p:cNvSpPr>
              <a:spLocks noChangeArrowheads="1"/>
            </p:cNvSpPr>
            <p:nvPr/>
          </p:nvSpPr>
          <p:spPr bwMode="auto">
            <a:xfrm>
              <a:off x="4038700" y="4611688"/>
              <a:ext cx="2249548" cy="276225"/>
            </a:xfrm>
            <a:prstGeom prst="rect">
              <a:avLst/>
            </a:prstGeom>
            <a:solidFill>
              <a:srgbClr val="FFFFFF">
                <a:alpha val="10196"/>
              </a:srgbClr>
            </a:solidFill>
            <a:ln w="9525">
              <a:noFill/>
              <a:miter lim="800000"/>
              <a:headEnd/>
              <a:tailEnd/>
            </a:ln>
          </p:spPr>
          <p:txBody>
            <a:bodyPr lIns="0" tIns="0" rIns="0" bIns="0" anchor="ctr">
              <a:spAutoFit/>
            </a:bodyPr>
            <a:lstStyle/>
            <a:p>
              <a:pPr fontAlgn="auto">
                <a:spcBef>
                  <a:spcPts val="0"/>
                </a:spcBef>
                <a:spcAft>
                  <a:spcPts val="0"/>
                </a:spcAft>
                <a:defRPr/>
              </a:pPr>
              <a:endParaRPr lang="en-US" kern="0" dirty="0">
                <a:latin typeface="Segoe UI" pitchFamily="34" charset="0"/>
                <a:cs typeface="Segoe UI" pitchFamily="34" charset="0"/>
              </a:endParaRPr>
            </a:p>
          </p:txBody>
        </p:sp>
        <p:sp>
          <p:nvSpPr>
            <p:cNvPr id="60" name="Rectangle 1113"/>
            <p:cNvSpPr>
              <a:spLocks noChangeArrowheads="1"/>
            </p:cNvSpPr>
            <p:nvPr/>
          </p:nvSpPr>
          <p:spPr bwMode="auto">
            <a:xfrm>
              <a:off x="6324762" y="4602163"/>
              <a:ext cx="2401952" cy="276225"/>
            </a:xfrm>
            <a:prstGeom prst="rect">
              <a:avLst/>
            </a:prstGeom>
            <a:solidFill>
              <a:srgbClr val="FFFFFF">
                <a:alpha val="10196"/>
              </a:srgbClr>
            </a:solidFill>
            <a:ln w="9525">
              <a:noFill/>
              <a:miter lim="800000"/>
              <a:headEnd/>
              <a:tailEnd/>
            </a:ln>
          </p:spPr>
          <p:txBody>
            <a:bodyPr lIns="0" tIns="0" rIns="0" bIns="0" anchor="ctr">
              <a:spAutoFit/>
            </a:bodyPr>
            <a:lstStyle/>
            <a:p>
              <a:pPr fontAlgn="auto">
                <a:spcBef>
                  <a:spcPts val="0"/>
                </a:spcBef>
                <a:spcAft>
                  <a:spcPts val="0"/>
                </a:spcAft>
                <a:defRPr/>
              </a:pPr>
              <a:endParaRPr lang="en-US" kern="0" dirty="0">
                <a:latin typeface="Segoe UI" pitchFamily="34" charset="0"/>
                <a:cs typeface="Segoe UI" pitchFamily="34" charset="0"/>
              </a:endParaRPr>
            </a:p>
          </p:txBody>
        </p:sp>
      </p:grpSp>
      <p:grpSp>
        <p:nvGrpSpPr>
          <p:cNvPr id="52242" name="Group 79"/>
          <p:cNvGrpSpPr>
            <a:grpSpLocks/>
          </p:cNvGrpSpPr>
          <p:nvPr/>
        </p:nvGrpSpPr>
        <p:grpSpPr bwMode="auto">
          <a:xfrm>
            <a:off x="304800" y="5657850"/>
            <a:ext cx="8458200" cy="479425"/>
            <a:chOff x="304799" y="5657597"/>
            <a:chExt cx="8458201" cy="479426"/>
          </a:xfrm>
        </p:grpSpPr>
        <p:sp>
          <p:nvSpPr>
            <p:cNvPr id="52283" name="Rectangle 1090"/>
            <p:cNvSpPr>
              <a:spLocks noChangeArrowheads="1"/>
            </p:cNvSpPr>
            <p:nvPr/>
          </p:nvSpPr>
          <p:spPr bwMode="auto">
            <a:xfrm>
              <a:off x="472169" y="5657597"/>
              <a:ext cx="3798888" cy="447675"/>
            </a:xfrm>
            <a:prstGeom prst="rect">
              <a:avLst/>
            </a:prstGeom>
            <a:noFill/>
            <a:ln w="12700">
              <a:noFill/>
              <a:miter lim="800000"/>
              <a:headEnd/>
              <a:tailEnd/>
            </a:ln>
          </p:spPr>
          <p:txBody>
            <a:bodyPr lIns="91436" tIns="45718" rIns="91436" bIns="45718"/>
            <a:lstStyle/>
            <a:p>
              <a:pPr defTabSz="-11560175">
                <a:lnSpc>
                  <a:spcPct val="90000"/>
                </a:lnSpc>
              </a:pPr>
              <a:r>
                <a:rPr lang="en-US" sz="1700">
                  <a:latin typeface="Segoe UI"/>
                  <a:ea typeface="Segoe UI"/>
                  <a:cs typeface="Segoe UI"/>
                </a:rPr>
                <a:t>Qualify for purchase of Microsoft Desktop Optimization Pack (MDOP)</a:t>
              </a:r>
            </a:p>
          </p:txBody>
        </p:sp>
        <p:sp>
          <p:nvSpPr>
            <p:cNvPr id="52284" name="Rectangle 1116"/>
            <p:cNvSpPr>
              <a:spLocks noChangeArrowheads="1"/>
            </p:cNvSpPr>
            <p:nvPr/>
          </p:nvSpPr>
          <p:spPr bwMode="auto">
            <a:xfrm>
              <a:off x="7318375" y="5719510"/>
              <a:ext cx="1444625" cy="417513"/>
            </a:xfrm>
            <a:prstGeom prst="rect">
              <a:avLst/>
            </a:prstGeom>
            <a:noFill/>
            <a:ln w="12700">
              <a:noFill/>
              <a:miter lim="800000"/>
              <a:headEnd/>
              <a:tailEnd/>
            </a:ln>
          </p:spPr>
          <p:txBody>
            <a:bodyPr lIns="91436" tIns="45718" rIns="91436" bIns="45718" anchor="ctr"/>
            <a:lstStyle/>
            <a:p>
              <a:pPr defTabSz="-11560175">
                <a:lnSpc>
                  <a:spcPct val="90000"/>
                </a:lnSpc>
              </a:pPr>
              <a:r>
                <a:rPr lang="en-US" sz="1700">
                  <a:latin typeface="Segoe UI"/>
                  <a:ea typeface="Segoe UI"/>
                  <a:cs typeface="Segoe UI"/>
                  <a:sym typeface="ZapfDingbats"/>
                </a:rPr>
                <a:t></a:t>
              </a:r>
            </a:p>
          </p:txBody>
        </p:sp>
        <p:sp>
          <p:nvSpPr>
            <p:cNvPr id="64" name="Rectangle 1113"/>
            <p:cNvSpPr>
              <a:spLocks noChangeArrowheads="1"/>
            </p:cNvSpPr>
            <p:nvPr/>
          </p:nvSpPr>
          <p:spPr bwMode="auto">
            <a:xfrm>
              <a:off x="304799" y="5678235"/>
              <a:ext cx="3657600" cy="277813"/>
            </a:xfrm>
            <a:prstGeom prst="rect">
              <a:avLst/>
            </a:prstGeom>
            <a:solidFill>
              <a:srgbClr val="FFFFFF">
                <a:alpha val="10196"/>
              </a:srgbClr>
            </a:solidFill>
            <a:ln w="9525">
              <a:noFill/>
              <a:miter lim="800000"/>
              <a:headEnd/>
              <a:tailEnd/>
            </a:ln>
          </p:spPr>
          <p:txBody>
            <a:bodyPr lIns="0" tIns="0" rIns="0" bIns="0" anchor="ctr">
              <a:spAutoFit/>
            </a:bodyPr>
            <a:lstStyle/>
            <a:p>
              <a:pPr fontAlgn="auto">
                <a:spcBef>
                  <a:spcPts val="0"/>
                </a:spcBef>
                <a:spcAft>
                  <a:spcPts val="0"/>
                </a:spcAft>
                <a:defRPr/>
              </a:pPr>
              <a:endParaRPr lang="en-US" kern="0" dirty="0">
                <a:latin typeface="Segoe UI" pitchFamily="34" charset="0"/>
                <a:cs typeface="Segoe UI" pitchFamily="34" charset="0"/>
              </a:endParaRPr>
            </a:p>
          </p:txBody>
        </p:sp>
        <p:sp>
          <p:nvSpPr>
            <p:cNvPr id="65" name="Rectangle 1113"/>
            <p:cNvSpPr>
              <a:spLocks noChangeArrowheads="1"/>
            </p:cNvSpPr>
            <p:nvPr/>
          </p:nvSpPr>
          <p:spPr bwMode="auto">
            <a:xfrm>
              <a:off x="4038599" y="5678235"/>
              <a:ext cx="2249488" cy="277813"/>
            </a:xfrm>
            <a:prstGeom prst="rect">
              <a:avLst/>
            </a:prstGeom>
            <a:solidFill>
              <a:srgbClr val="FFFFFF">
                <a:alpha val="10196"/>
              </a:srgbClr>
            </a:solidFill>
            <a:ln w="9525">
              <a:noFill/>
              <a:miter lim="800000"/>
              <a:headEnd/>
              <a:tailEnd/>
            </a:ln>
          </p:spPr>
          <p:txBody>
            <a:bodyPr lIns="0" tIns="0" rIns="0" bIns="0" anchor="ctr">
              <a:spAutoFit/>
            </a:bodyPr>
            <a:lstStyle/>
            <a:p>
              <a:pPr fontAlgn="auto">
                <a:spcBef>
                  <a:spcPts val="0"/>
                </a:spcBef>
                <a:spcAft>
                  <a:spcPts val="0"/>
                </a:spcAft>
                <a:defRPr/>
              </a:pPr>
              <a:endParaRPr lang="en-US" kern="0" dirty="0">
                <a:latin typeface="Segoe UI" pitchFamily="34" charset="0"/>
                <a:cs typeface="Segoe UI" pitchFamily="34" charset="0"/>
              </a:endParaRPr>
            </a:p>
          </p:txBody>
        </p:sp>
        <p:sp>
          <p:nvSpPr>
            <p:cNvPr id="66" name="Rectangle 1113"/>
            <p:cNvSpPr>
              <a:spLocks noChangeArrowheads="1"/>
            </p:cNvSpPr>
            <p:nvPr/>
          </p:nvSpPr>
          <p:spPr bwMode="auto">
            <a:xfrm>
              <a:off x="6324600" y="5668710"/>
              <a:ext cx="2401888" cy="277813"/>
            </a:xfrm>
            <a:prstGeom prst="rect">
              <a:avLst/>
            </a:prstGeom>
            <a:solidFill>
              <a:srgbClr val="FFFFFF">
                <a:alpha val="10196"/>
              </a:srgbClr>
            </a:solidFill>
            <a:ln w="9525">
              <a:noFill/>
              <a:miter lim="800000"/>
              <a:headEnd/>
              <a:tailEnd/>
            </a:ln>
          </p:spPr>
          <p:txBody>
            <a:bodyPr lIns="0" tIns="0" rIns="0" bIns="0" anchor="ctr">
              <a:spAutoFit/>
            </a:bodyPr>
            <a:lstStyle/>
            <a:p>
              <a:pPr fontAlgn="auto">
                <a:spcBef>
                  <a:spcPts val="0"/>
                </a:spcBef>
                <a:spcAft>
                  <a:spcPts val="0"/>
                </a:spcAft>
                <a:defRPr/>
              </a:pPr>
              <a:endParaRPr lang="en-US" kern="0" dirty="0">
                <a:latin typeface="Segoe UI" pitchFamily="34" charset="0"/>
                <a:cs typeface="Segoe UI" pitchFamily="34" charset="0"/>
              </a:endParaRPr>
            </a:p>
          </p:txBody>
        </p:sp>
      </p:grpSp>
      <p:sp>
        <p:nvSpPr>
          <p:cNvPr id="21519" name="Title 75"/>
          <p:cNvSpPr>
            <a:spLocks noGrp="1"/>
          </p:cNvSpPr>
          <p:nvPr>
            <p:ph type="title"/>
          </p:nvPr>
        </p:nvSpPr>
        <p:spPr>
          <a:xfrm>
            <a:off x="365125" y="355600"/>
            <a:ext cx="8413750" cy="923330"/>
          </a:xfrm>
        </p:spPr>
        <p:txBody>
          <a:bodyPr/>
          <a:lstStyle/>
          <a:p>
            <a:pPr>
              <a:defRPr/>
            </a:pPr>
            <a:r>
              <a:rPr lang="nl-NL" dirty="0" smtClean="0"/>
              <a:t>Business vs. </a:t>
            </a:r>
            <a:r>
              <a:rPr lang="nl-NL" dirty="0" err="1" smtClean="0"/>
              <a:t>Enterprise</a:t>
            </a:r>
            <a:r>
              <a:rPr lang="nl-NL" dirty="0" smtClean="0"/>
              <a:t/>
            </a:r>
            <a:br>
              <a:rPr lang="nl-NL" dirty="0" smtClean="0"/>
            </a:br>
            <a:r>
              <a:rPr lang="en-US" sz="2400" i="1" dirty="0" smtClean="0"/>
              <a:t>Windows Vista editions for businesses:</a:t>
            </a:r>
            <a:endParaRPr sz="2400" i="1" smtClean="0"/>
          </a:p>
        </p:txBody>
      </p:sp>
      <p:sp>
        <p:nvSpPr>
          <p:cNvPr id="62" name="Oval 61"/>
          <p:cNvSpPr/>
          <p:nvPr/>
        </p:nvSpPr>
        <p:spPr>
          <a:xfrm>
            <a:off x="5067300" y="2257425"/>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63" name="Oval 62"/>
          <p:cNvSpPr/>
          <p:nvPr/>
        </p:nvSpPr>
        <p:spPr>
          <a:xfrm>
            <a:off x="5067300" y="260985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67" name="Oval 66"/>
          <p:cNvSpPr/>
          <p:nvPr/>
        </p:nvSpPr>
        <p:spPr>
          <a:xfrm>
            <a:off x="5067300" y="295275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71" name="Oval 70"/>
          <p:cNvSpPr/>
          <p:nvPr/>
        </p:nvSpPr>
        <p:spPr>
          <a:xfrm>
            <a:off x="5067300" y="32766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76" name="Oval 75"/>
          <p:cNvSpPr/>
          <p:nvPr/>
        </p:nvSpPr>
        <p:spPr>
          <a:xfrm>
            <a:off x="7419975" y="2257425"/>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82" name="Oval 81"/>
          <p:cNvSpPr/>
          <p:nvPr/>
        </p:nvSpPr>
        <p:spPr>
          <a:xfrm>
            <a:off x="7419975" y="260985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83" name="Oval 82"/>
          <p:cNvSpPr/>
          <p:nvPr/>
        </p:nvSpPr>
        <p:spPr>
          <a:xfrm>
            <a:off x="7419975" y="295275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84" name="Oval 83"/>
          <p:cNvSpPr/>
          <p:nvPr/>
        </p:nvSpPr>
        <p:spPr>
          <a:xfrm>
            <a:off x="7419975" y="3267075"/>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85" name="Oval 84"/>
          <p:cNvSpPr/>
          <p:nvPr/>
        </p:nvSpPr>
        <p:spPr>
          <a:xfrm>
            <a:off x="7419975" y="367665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86" name="Oval 85"/>
          <p:cNvSpPr/>
          <p:nvPr/>
        </p:nvSpPr>
        <p:spPr>
          <a:xfrm>
            <a:off x="7419975" y="4200525"/>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87" name="Oval 86"/>
          <p:cNvSpPr/>
          <p:nvPr/>
        </p:nvSpPr>
        <p:spPr>
          <a:xfrm>
            <a:off x="7419975" y="4943475"/>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88" name="Oval 87"/>
          <p:cNvSpPr/>
          <p:nvPr/>
        </p:nvSpPr>
        <p:spPr>
          <a:xfrm>
            <a:off x="7419975" y="5438775"/>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89" name="Oval 88"/>
          <p:cNvSpPr/>
          <p:nvPr/>
        </p:nvSpPr>
        <p:spPr>
          <a:xfrm>
            <a:off x="7419975" y="5867400"/>
            <a:ext cx="152400" cy="152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6" descr="C:\Program Files\Microsoft Resource DVD Artwork\DVD_ART\Artwork_Imagery\Shapes and Graphics\Arrows - arrow\Curved\arrow 1 Blue Curved Arrow Large.png"/>
          <p:cNvPicPr>
            <a:picLocks noChangeAspect="1" noChangeArrowheads="1"/>
          </p:cNvPicPr>
          <p:nvPr>
            <p:custDataLst>
              <p:tags r:id="rId1"/>
            </p:custDataLst>
          </p:nvPr>
        </p:nvPicPr>
        <p:blipFill>
          <a:blip r:embed="rId11"/>
          <a:srcRect/>
          <a:stretch>
            <a:fillRect/>
          </a:stretch>
        </p:blipFill>
        <p:spPr bwMode="auto">
          <a:xfrm rot="-9000000">
            <a:off x="1852613" y="2244725"/>
            <a:ext cx="2028825" cy="1176338"/>
          </a:xfrm>
          <a:prstGeom prst="rect">
            <a:avLst/>
          </a:prstGeom>
          <a:noFill/>
          <a:ln w="9525">
            <a:noFill/>
            <a:miter lim="800000"/>
            <a:headEnd/>
            <a:tailEnd/>
          </a:ln>
        </p:spPr>
      </p:pic>
      <p:pic>
        <p:nvPicPr>
          <p:cNvPr id="54274" name="Picture 26" descr="C:\Program Files\Microsoft Resource DVD Artwork\DVD_ART\Artwork_Imagery\Shapes and Graphics\Arrows - arrow\Curved\arrow 1 Blue Curved Arrow Large.png"/>
          <p:cNvPicPr>
            <a:picLocks noChangeAspect="1" noChangeArrowheads="1"/>
          </p:cNvPicPr>
          <p:nvPr>
            <p:custDataLst>
              <p:tags r:id="rId2"/>
            </p:custDataLst>
          </p:nvPr>
        </p:nvPicPr>
        <p:blipFill>
          <a:blip r:embed="rId11"/>
          <a:srcRect/>
          <a:stretch>
            <a:fillRect/>
          </a:stretch>
        </p:blipFill>
        <p:spPr bwMode="auto">
          <a:xfrm rot="9429629" flipH="1">
            <a:off x="4691063" y="2312988"/>
            <a:ext cx="2108200" cy="1220787"/>
          </a:xfrm>
          <a:prstGeom prst="rect">
            <a:avLst/>
          </a:prstGeom>
          <a:noFill/>
          <a:ln w="9525">
            <a:noFill/>
            <a:miter lim="800000"/>
            <a:headEnd/>
            <a:tailEnd/>
          </a:ln>
        </p:spPr>
      </p:pic>
      <p:pic>
        <p:nvPicPr>
          <p:cNvPr id="54275" name="Picture 12" descr="C:\Program Files\Microsoft Resource DVD Artwork\DVD_ART\BoxShots_Logos\Windows Vista Enterprise\Windows Vista Enterprise logo h w.png"/>
          <p:cNvPicPr>
            <a:picLocks noChangeAspect="1" noChangeArrowheads="1"/>
          </p:cNvPicPr>
          <p:nvPr>
            <p:custDataLst>
              <p:tags r:id="rId3"/>
            </p:custDataLst>
          </p:nvPr>
        </p:nvPicPr>
        <p:blipFill>
          <a:blip r:embed="rId12"/>
          <a:srcRect/>
          <a:stretch>
            <a:fillRect/>
          </a:stretch>
        </p:blipFill>
        <p:spPr bwMode="auto">
          <a:xfrm>
            <a:off x="279400" y="1366838"/>
            <a:ext cx="3459163" cy="1033462"/>
          </a:xfrm>
          <a:prstGeom prst="rect">
            <a:avLst/>
          </a:prstGeom>
          <a:noFill/>
          <a:ln w="9525">
            <a:noFill/>
            <a:miter lim="800000"/>
            <a:headEnd/>
            <a:tailEnd/>
          </a:ln>
        </p:spPr>
      </p:pic>
      <p:pic>
        <p:nvPicPr>
          <p:cNvPr id="54276" name="Picture 2" descr="C:\Program Files\Microsoft Resource DVD Artwork\DVD_ART\BoxShots_Logos\Windows Vista\Windows Vista button.png"/>
          <p:cNvPicPr>
            <a:picLocks noChangeAspect="1" noChangeArrowheads="1"/>
          </p:cNvPicPr>
          <p:nvPr/>
        </p:nvPicPr>
        <p:blipFill>
          <a:blip r:embed="rId13"/>
          <a:srcRect/>
          <a:stretch>
            <a:fillRect/>
          </a:stretch>
        </p:blipFill>
        <p:spPr bwMode="auto">
          <a:xfrm>
            <a:off x="3211513" y="2774950"/>
            <a:ext cx="2109787" cy="2024063"/>
          </a:xfrm>
          <a:prstGeom prst="rect">
            <a:avLst/>
          </a:prstGeom>
          <a:noFill/>
          <a:ln w="9525">
            <a:noFill/>
            <a:miter lim="800000"/>
            <a:headEnd/>
            <a:tailEnd/>
          </a:ln>
        </p:spPr>
      </p:pic>
      <p:pic>
        <p:nvPicPr>
          <p:cNvPr id="20" name="Picture 13" descr="logo"/>
          <p:cNvPicPr>
            <a:picLocks noChangeAspect="1" noChangeArrowheads="1"/>
          </p:cNvPicPr>
          <p:nvPr/>
        </p:nvPicPr>
        <p:blipFill>
          <a:blip r:embed="rId14"/>
          <a:stretch>
            <a:fillRect/>
          </a:stretch>
        </p:blipFill>
        <p:spPr bwMode="auto">
          <a:xfrm>
            <a:off x="4778375" y="1389063"/>
            <a:ext cx="4176713" cy="903287"/>
          </a:xfrm>
          <a:prstGeom prst="rect">
            <a:avLst/>
          </a:prstGeom>
          <a:noFill/>
          <a:ln w="9525">
            <a:noFill/>
            <a:miter lim="800000"/>
            <a:headEnd/>
            <a:tailEnd/>
          </a:ln>
          <a:effectLst>
            <a:outerShdw blurRad="38100" dist="12700" dir="3000000" algn="tl" rotWithShape="0">
              <a:prstClr val="black">
                <a:alpha val="42000"/>
              </a:prstClr>
            </a:outerShdw>
          </a:effectLst>
        </p:spPr>
      </p:pic>
      <p:sp>
        <p:nvSpPr>
          <p:cNvPr id="21" name="Title 20"/>
          <p:cNvSpPr>
            <a:spLocks noGrp="1"/>
          </p:cNvSpPr>
          <p:nvPr>
            <p:ph type="title"/>
          </p:nvPr>
        </p:nvSpPr>
        <p:spPr/>
        <p:txBody>
          <a:bodyPr>
            <a:normAutofit fontScale="90000"/>
          </a:bodyPr>
          <a:lstStyle/>
          <a:p>
            <a:pPr>
              <a:defRPr/>
            </a:pPr>
            <a:r>
              <a:rPr lang="nl-NL"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Toegevoegdewaarde</a:t>
            </a:r>
            <a:r>
              <a:rPr lang="nl-N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 met volume </a:t>
            </a:r>
            <a:r>
              <a:rPr lang="nl-NL"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licensing</a:t>
            </a:r>
            <a:endParaRPr lang="nl-N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pic>
        <p:nvPicPr>
          <p:cNvPr id="14" name="Picture 4"/>
          <p:cNvPicPr>
            <a:picLocks noChangeAspect="1" noChangeArrowheads="1"/>
          </p:cNvPicPr>
          <p:nvPr>
            <p:custDataLst>
              <p:tags r:id="rId4"/>
            </p:custDataLst>
          </p:nvPr>
        </p:nvPicPr>
        <p:blipFill>
          <a:blip r:embed="rId15">
            <a:duotone>
              <a:schemeClr val="accent4">
                <a:shade val="45000"/>
                <a:satMod val="135000"/>
              </a:schemeClr>
              <a:prstClr val="white"/>
            </a:duotone>
          </a:blip>
          <a:srcRect/>
          <a:stretch>
            <a:fillRect/>
          </a:stretch>
        </p:blipFill>
        <p:spPr bwMode="auto">
          <a:xfrm>
            <a:off x="6342063" y="2601913"/>
            <a:ext cx="2157412" cy="40957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5" name="Picture 5"/>
          <p:cNvPicPr>
            <a:picLocks noChangeAspect="1" noChangeArrowheads="1"/>
          </p:cNvPicPr>
          <p:nvPr>
            <p:custDataLst>
              <p:tags r:id="rId5"/>
            </p:custDataLst>
          </p:nvPr>
        </p:nvPicPr>
        <p:blipFill>
          <a:blip r:embed="rId16">
            <a:duotone>
              <a:schemeClr val="accent4">
                <a:shade val="45000"/>
                <a:satMod val="135000"/>
              </a:schemeClr>
              <a:prstClr val="white"/>
            </a:duotone>
          </a:blip>
          <a:srcRect/>
          <a:stretch>
            <a:fillRect/>
          </a:stretch>
        </p:blipFill>
        <p:spPr bwMode="auto">
          <a:xfrm>
            <a:off x="6342063" y="3929063"/>
            <a:ext cx="2463800" cy="50482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6" name="Picture 6"/>
          <p:cNvPicPr>
            <a:picLocks noChangeAspect="1" noChangeArrowheads="1"/>
          </p:cNvPicPr>
          <p:nvPr>
            <p:custDataLst>
              <p:tags r:id="rId6"/>
            </p:custDataLst>
          </p:nvPr>
        </p:nvPicPr>
        <p:blipFill>
          <a:blip r:embed="rId17">
            <a:duotone>
              <a:schemeClr val="accent4">
                <a:shade val="45000"/>
                <a:satMod val="135000"/>
              </a:schemeClr>
              <a:prstClr val="white"/>
            </a:duotone>
          </a:blip>
          <a:srcRect/>
          <a:stretch>
            <a:fillRect/>
          </a:stretch>
        </p:blipFill>
        <p:spPr bwMode="auto">
          <a:xfrm>
            <a:off x="6342063" y="3240088"/>
            <a:ext cx="1874837" cy="46037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7" name="Picture 7"/>
          <p:cNvPicPr>
            <a:picLocks noChangeAspect="1" noChangeArrowheads="1"/>
          </p:cNvPicPr>
          <p:nvPr>
            <p:custDataLst>
              <p:tags r:id="rId7"/>
            </p:custDataLst>
          </p:nvPr>
        </p:nvPicPr>
        <p:blipFill>
          <a:blip r:embed="rId18">
            <a:duotone>
              <a:schemeClr val="accent4">
                <a:shade val="45000"/>
                <a:satMod val="135000"/>
              </a:schemeClr>
              <a:prstClr val="white"/>
            </a:duotone>
          </a:blip>
          <a:srcRect/>
          <a:stretch>
            <a:fillRect/>
          </a:stretch>
        </p:blipFill>
        <p:spPr bwMode="auto">
          <a:xfrm>
            <a:off x="6421438" y="5357813"/>
            <a:ext cx="1733550" cy="433387"/>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9" name="Picture 8"/>
          <p:cNvPicPr>
            <a:picLocks noChangeAspect="1" noChangeArrowheads="1"/>
          </p:cNvPicPr>
          <p:nvPr>
            <p:custDataLst>
              <p:tags r:id="rId8"/>
            </p:custDataLst>
          </p:nvPr>
        </p:nvPicPr>
        <p:blipFill>
          <a:blip r:embed="rId19">
            <a:duotone>
              <a:schemeClr val="accent4">
                <a:shade val="45000"/>
                <a:satMod val="135000"/>
              </a:schemeClr>
              <a:prstClr val="white"/>
            </a:duotone>
          </a:blip>
          <a:srcRect/>
          <a:stretch>
            <a:fillRect/>
          </a:stretch>
        </p:blipFill>
        <p:spPr bwMode="auto">
          <a:xfrm>
            <a:off x="6342063" y="4662488"/>
            <a:ext cx="2162175" cy="466725"/>
          </a:xfrm>
          <a:prstGeom prst="rect">
            <a:avLst/>
          </a:prstGeom>
          <a:noFill/>
          <a:ln w="9525">
            <a:noFill/>
            <a:miter lim="800000"/>
            <a:headEnd/>
            <a:tailEnd/>
          </a:ln>
          <a:effectLst>
            <a:outerShdw blurRad="50800" dist="38100" dir="5400000" algn="t" rotWithShape="0">
              <a:prstClr val="black">
                <a:alpha val="40000"/>
              </a:prstClr>
            </a:outerShdw>
          </a:effectLst>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00034" y="2523176"/>
            <a:ext cx="8429684" cy="1477328"/>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44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Windows Vista</a:t>
            </a:r>
            <a:br>
              <a:rPr lang="en-US" sz="44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32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
            </a:r>
            <a:br>
              <a:rPr lang="en-US" sz="32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br>
            <a:r>
              <a:rPr lang="en-US" sz="24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Microsoft Desktop Optimization Pack (MDOP)</a:t>
            </a:r>
            <a:endParaRPr lang="en-US" sz="24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sp>
        <p:nvSpPr>
          <p:cNvPr id="4" name="Subtitle 3"/>
          <p:cNvSpPr>
            <a:spLocks noGrp="1"/>
          </p:cNvSpPr>
          <p:nvPr>
            <p:ph type="subTitle" idx="1"/>
          </p:nvPr>
        </p:nvSpPr>
        <p:spPr>
          <a:xfrm>
            <a:off x="814388" y="4572000"/>
            <a:ext cx="6400800" cy="1108075"/>
          </a:xfrm>
        </p:spPr>
        <p:txBody>
          <a:bodyPr/>
          <a:lstStyle/>
          <a:p>
            <a:pPr algn="l">
              <a:defRPr/>
            </a:pPr>
            <a:r>
              <a:rPr lang="en-US" sz="2000" dirty="0" smtClean="0">
                <a:solidFill>
                  <a:schemeClr val="tx1">
                    <a:lumMod val="75000"/>
                  </a:schemeClr>
                </a:solidFill>
              </a:rPr>
              <a:t>Olivier van </a:t>
            </a:r>
            <a:r>
              <a:rPr lang="en-US" sz="2000" dirty="0" err="1" smtClean="0">
                <a:solidFill>
                  <a:schemeClr val="tx1">
                    <a:lumMod val="75000"/>
                  </a:schemeClr>
                </a:solidFill>
              </a:rPr>
              <a:t>Noort</a:t>
            </a:r>
            <a:endParaRPr lang="en-US" sz="2000" dirty="0" smtClean="0">
              <a:solidFill>
                <a:schemeClr val="tx1">
                  <a:lumMod val="75000"/>
                </a:schemeClr>
              </a:solidFill>
            </a:endParaRPr>
          </a:p>
          <a:p>
            <a:pPr algn="l">
              <a:defRPr/>
            </a:pPr>
            <a:r>
              <a:rPr lang="en-US" sz="2000" dirty="0" smtClean="0">
                <a:solidFill>
                  <a:schemeClr val="tx1">
                    <a:lumMod val="75000"/>
                  </a:schemeClr>
                </a:solidFill>
              </a:rPr>
              <a:t>Product Manager – Windows Client</a:t>
            </a:r>
          </a:p>
          <a:p>
            <a:pPr algn="l">
              <a:defRPr/>
            </a:pPr>
            <a:r>
              <a:rPr lang="en-US" sz="2000" dirty="0" smtClean="0">
                <a:solidFill>
                  <a:schemeClr val="tx1">
                    <a:lumMod val="75000"/>
                  </a:schemeClr>
                </a:solidFill>
              </a:rPr>
              <a:t>Microsoft</a:t>
            </a:r>
            <a:endParaRPr lang="en-US" sz="2000" dirty="0">
              <a:solidFill>
                <a:schemeClr val="tx1">
                  <a:lumMod val="75000"/>
                </a:schemeClr>
              </a:solidFill>
            </a:endParaRPr>
          </a:p>
        </p:txBody>
      </p:sp>
      <p:graphicFrame>
        <p:nvGraphicFramePr>
          <p:cNvPr id="5" name="Diagram 4"/>
          <p:cNvGraphicFramePr/>
          <p:nvPr/>
        </p:nvGraphicFramePr>
        <p:xfrm>
          <a:off x="642910" y="1000108"/>
          <a:ext cx="7858180" cy="1000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6" descr="MS_ppt_footer.jpg"/>
          <p:cNvPicPr>
            <a:picLocks noChangeAspect="1"/>
          </p:cNvPicPr>
          <p:nvPr/>
        </p:nvPicPr>
        <p:blipFill>
          <a:blip r:embed="rId7"/>
          <a:srcRect l="71876" t="11166" r="781"/>
          <a:stretch>
            <a:fillRect/>
          </a:stretch>
        </p:blipFill>
        <p:spPr bwMode="auto">
          <a:xfrm>
            <a:off x="3500430" y="5932510"/>
            <a:ext cx="2500330" cy="5683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 Single Corner Rectangle 25"/>
          <p:cNvSpPr/>
          <p:nvPr/>
        </p:nvSpPr>
        <p:spPr>
          <a:xfrm rot="16200000">
            <a:off x="2476500" y="38100"/>
            <a:ext cx="4038600" cy="8382000"/>
          </a:xfrm>
          <a:prstGeom prst="round1Rect">
            <a:avLst/>
          </a:prstGeom>
          <a:solidFill>
            <a:srgbClr val="9900FF">
              <a:alpha val="50196"/>
            </a:srgbClr>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2" name="Group 27"/>
          <p:cNvGrpSpPr>
            <a:grpSpLocks/>
          </p:cNvGrpSpPr>
          <p:nvPr/>
        </p:nvGrpSpPr>
        <p:grpSpPr bwMode="auto">
          <a:xfrm>
            <a:off x="533400" y="2322513"/>
            <a:ext cx="7924800" cy="1182687"/>
            <a:chOff x="533400" y="2246625"/>
            <a:chExt cx="7924800" cy="1182375"/>
          </a:xfrm>
        </p:grpSpPr>
        <p:sp>
          <p:nvSpPr>
            <p:cNvPr id="56332" name="Rectangle 15"/>
            <p:cNvSpPr>
              <a:spLocks noChangeArrowheads="1"/>
            </p:cNvSpPr>
            <p:nvPr/>
          </p:nvSpPr>
          <p:spPr bwMode="auto">
            <a:xfrm>
              <a:off x="533400" y="2538648"/>
              <a:ext cx="2308225" cy="585632"/>
            </a:xfrm>
            <a:prstGeom prst="rect">
              <a:avLst/>
            </a:prstGeom>
            <a:noFill/>
            <a:ln w="9525">
              <a:noFill/>
              <a:miter lim="800000"/>
              <a:headEnd/>
              <a:tailEnd/>
            </a:ln>
          </p:spPr>
          <p:txBody>
            <a:bodyPr wrap="none">
              <a:spAutoFit/>
            </a:bodyPr>
            <a:lstStyle/>
            <a:p>
              <a:r>
                <a:rPr lang="en-US" sz="1600" b="1">
                  <a:latin typeface="Segoe Semibold"/>
                </a:rPr>
                <a:t>The ability to run any </a:t>
              </a:r>
              <a:br>
                <a:rPr lang="en-US" sz="1600" b="1">
                  <a:latin typeface="Segoe Semibold"/>
                </a:rPr>
              </a:br>
              <a:r>
                <a:rPr lang="en-US" sz="1600" b="1">
                  <a:latin typeface="Segoe Semibold"/>
                </a:rPr>
                <a:t>software version</a:t>
              </a:r>
            </a:p>
          </p:txBody>
        </p:sp>
        <p:sp>
          <p:nvSpPr>
            <p:cNvPr id="56333" name="Rectangle 16"/>
            <p:cNvSpPr>
              <a:spLocks noChangeArrowheads="1"/>
            </p:cNvSpPr>
            <p:nvPr/>
          </p:nvSpPr>
          <p:spPr bwMode="auto">
            <a:xfrm>
              <a:off x="2895600" y="2246625"/>
              <a:ext cx="5562600" cy="1182375"/>
            </a:xfrm>
            <a:prstGeom prst="rect">
              <a:avLst/>
            </a:prstGeom>
            <a:noFill/>
            <a:ln w="9525">
              <a:noFill/>
              <a:miter lim="800000"/>
              <a:headEnd/>
              <a:tailEnd/>
            </a:ln>
          </p:spPr>
          <p:txBody>
            <a:bodyPr>
              <a:spAutoFit/>
            </a:bodyPr>
            <a:lstStyle/>
            <a:p>
              <a:pPr>
                <a:lnSpc>
                  <a:spcPts val="1700"/>
                </a:lnSpc>
              </a:pPr>
              <a:r>
                <a:rPr lang="en-US" sz="1600">
                  <a:latin typeface="Segoe Semibold"/>
                </a:rPr>
                <a:t>Tracking and managing licenses can be challenging, especially if people are running different versions of software. With Microsoft Open Value, you can control the upgrade cycle with the latest software releases and can run any version of Windows software.</a:t>
              </a:r>
            </a:p>
          </p:txBody>
        </p:sp>
      </p:grpSp>
      <p:grpSp>
        <p:nvGrpSpPr>
          <p:cNvPr id="3" name="Group 28"/>
          <p:cNvGrpSpPr>
            <a:grpSpLocks/>
          </p:cNvGrpSpPr>
          <p:nvPr/>
        </p:nvGrpSpPr>
        <p:grpSpPr bwMode="auto">
          <a:xfrm>
            <a:off x="304800" y="3581400"/>
            <a:ext cx="8382000" cy="1062038"/>
            <a:chOff x="304800" y="3505200"/>
            <a:chExt cx="8382000" cy="1061546"/>
          </a:xfrm>
        </p:grpSpPr>
        <p:sp>
          <p:nvSpPr>
            <p:cNvPr id="19" name="Rectangle 1113"/>
            <p:cNvSpPr>
              <a:spLocks noChangeArrowheads="1"/>
            </p:cNvSpPr>
            <p:nvPr/>
          </p:nvSpPr>
          <p:spPr bwMode="auto">
            <a:xfrm>
              <a:off x="304800" y="3505200"/>
              <a:ext cx="8382000" cy="1061546"/>
            </a:xfrm>
            <a:prstGeom prst="rect">
              <a:avLst/>
            </a:prstGeom>
            <a:solidFill>
              <a:srgbClr val="FFFFFF">
                <a:alpha val="10196"/>
              </a:srgbClr>
            </a:solidFill>
            <a:ln w="9525">
              <a:noFill/>
              <a:miter lim="800000"/>
              <a:headEnd/>
              <a:tailEnd/>
            </a:ln>
          </p:spPr>
          <p:txBody>
            <a:bodyPr lIns="0" tIns="0" rIns="0" bIns="0" anchor="ctr"/>
            <a:lstStyle/>
            <a:p>
              <a:pPr fontAlgn="auto">
                <a:spcBef>
                  <a:spcPts val="0"/>
                </a:spcBef>
                <a:spcAft>
                  <a:spcPts val="0"/>
                </a:spcAft>
                <a:defRPr/>
              </a:pPr>
              <a:endParaRPr lang="en-US" kern="0" dirty="0">
                <a:latin typeface="Segoe UI" pitchFamily="34" charset="0"/>
                <a:cs typeface="Segoe UI" pitchFamily="34" charset="0"/>
              </a:endParaRPr>
            </a:p>
          </p:txBody>
        </p:sp>
        <p:sp>
          <p:nvSpPr>
            <p:cNvPr id="56330" name="Rectangle 19"/>
            <p:cNvSpPr>
              <a:spLocks noChangeArrowheads="1"/>
            </p:cNvSpPr>
            <p:nvPr/>
          </p:nvSpPr>
          <p:spPr bwMode="auto">
            <a:xfrm>
              <a:off x="534988" y="3744800"/>
              <a:ext cx="1816100" cy="585511"/>
            </a:xfrm>
            <a:prstGeom prst="rect">
              <a:avLst/>
            </a:prstGeom>
            <a:noFill/>
            <a:ln w="9525">
              <a:noFill/>
              <a:miter lim="800000"/>
              <a:headEnd/>
              <a:tailEnd/>
            </a:ln>
          </p:spPr>
          <p:txBody>
            <a:bodyPr wrap="none">
              <a:spAutoFit/>
            </a:bodyPr>
            <a:lstStyle/>
            <a:p>
              <a:r>
                <a:rPr lang="en-US" sz="1600" b="1">
                  <a:latin typeface="Segoe Semibold"/>
                </a:rPr>
                <a:t>Flexibility for </a:t>
              </a:r>
              <a:br>
                <a:rPr lang="en-US" sz="1600" b="1">
                  <a:latin typeface="Segoe Semibold"/>
                </a:rPr>
              </a:br>
              <a:r>
                <a:rPr lang="en-US" sz="1600" b="1">
                  <a:latin typeface="Segoe Semibold"/>
                </a:rPr>
                <a:t>business growth</a:t>
              </a:r>
            </a:p>
          </p:txBody>
        </p:sp>
        <p:sp>
          <p:nvSpPr>
            <p:cNvPr id="56331" name="Rectangle 20"/>
            <p:cNvSpPr>
              <a:spLocks noChangeArrowheads="1"/>
            </p:cNvSpPr>
            <p:nvPr/>
          </p:nvSpPr>
          <p:spPr bwMode="auto">
            <a:xfrm>
              <a:off x="2895600" y="3581364"/>
              <a:ext cx="5334000" cy="964746"/>
            </a:xfrm>
            <a:prstGeom prst="rect">
              <a:avLst/>
            </a:prstGeom>
            <a:noFill/>
            <a:ln w="9525">
              <a:noFill/>
              <a:miter lim="800000"/>
              <a:headEnd/>
              <a:tailEnd/>
            </a:ln>
          </p:spPr>
          <p:txBody>
            <a:bodyPr>
              <a:spAutoFit/>
            </a:bodyPr>
            <a:lstStyle/>
            <a:p>
              <a:pPr>
                <a:lnSpc>
                  <a:spcPts val="1700"/>
                </a:lnSpc>
              </a:pPr>
              <a:r>
                <a:rPr lang="en-US" sz="1600">
                  <a:latin typeface="Segoe Semibold"/>
                </a:rPr>
                <a:t>As your organization grows and you need to purchase new desktops, it's easy to integrate the licenses from the new desktop computers into your existing Open Value agreement through Software Assurance.</a:t>
              </a:r>
            </a:p>
          </p:txBody>
        </p:sp>
      </p:grpSp>
      <p:grpSp>
        <p:nvGrpSpPr>
          <p:cNvPr id="4" name="Group 29"/>
          <p:cNvGrpSpPr>
            <a:grpSpLocks/>
          </p:cNvGrpSpPr>
          <p:nvPr/>
        </p:nvGrpSpPr>
        <p:grpSpPr bwMode="auto">
          <a:xfrm>
            <a:off x="530225" y="4772025"/>
            <a:ext cx="7927975" cy="1400175"/>
            <a:chOff x="530354" y="4695617"/>
            <a:chExt cx="7927846" cy="1400383"/>
          </a:xfrm>
        </p:grpSpPr>
        <p:sp>
          <p:nvSpPr>
            <p:cNvPr id="56327" name="Rectangle 22"/>
            <p:cNvSpPr>
              <a:spLocks noChangeArrowheads="1"/>
            </p:cNvSpPr>
            <p:nvPr/>
          </p:nvSpPr>
          <p:spPr bwMode="auto">
            <a:xfrm>
              <a:off x="530354" y="4952830"/>
              <a:ext cx="2228814" cy="830386"/>
            </a:xfrm>
            <a:prstGeom prst="rect">
              <a:avLst/>
            </a:prstGeom>
            <a:noFill/>
            <a:ln w="9525">
              <a:noFill/>
              <a:miter lim="800000"/>
              <a:headEnd/>
              <a:tailEnd/>
            </a:ln>
          </p:spPr>
          <p:txBody>
            <a:bodyPr wrap="none">
              <a:spAutoFit/>
            </a:bodyPr>
            <a:lstStyle/>
            <a:p>
              <a:r>
                <a:rPr lang="en-US" sz="1600" b="1">
                  <a:latin typeface="Segoe Semibold"/>
                </a:rPr>
                <a:t>The ability to deploy </a:t>
              </a:r>
              <a:br>
                <a:rPr lang="en-US" sz="1600" b="1">
                  <a:latin typeface="Segoe Semibold"/>
                </a:rPr>
              </a:br>
              <a:r>
                <a:rPr lang="en-US" sz="1600" b="1">
                  <a:latin typeface="Segoe Semibold"/>
                </a:rPr>
                <a:t>the software you </a:t>
              </a:r>
              <a:br>
                <a:rPr lang="en-US" sz="1600" b="1">
                  <a:latin typeface="Segoe Semibold"/>
                </a:rPr>
              </a:br>
              <a:r>
                <a:rPr lang="en-US" sz="1600" b="1">
                  <a:latin typeface="Segoe Semibold"/>
                </a:rPr>
                <a:t>need now</a:t>
              </a:r>
            </a:p>
          </p:txBody>
        </p:sp>
        <p:sp>
          <p:nvSpPr>
            <p:cNvPr id="56328" name="Rectangle 23"/>
            <p:cNvSpPr>
              <a:spLocks noChangeArrowheads="1"/>
            </p:cNvSpPr>
            <p:nvPr/>
          </p:nvSpPr>
          <p:spPr bwMode="auto">
            <a:xfrm>
              <a:off x="2895691" y="4695617"/>
              <a:ext cx="5562509" cy="1400383"/>
            </a:xfrm>
            <a:prstGeom prst="rect">
              <a:avLst/>
            </a:prstGeom>
            <a:noFill/>
            <a:ln w="9525">
              <a:noFill/>
              <a:miter lim="800000"/>
              <a:headEnd/>
              <a:tailEnd/>
            </a:ln>
          </p:spPr>
          <p:txBody>
            <a:bodyPr>
              <a:spAutoFit/>
            </a:bodyPr>
            <a:lstStyle/>
            <a:p>
              <a:pPr>
                <a:lnSpc>
                  <a:spcPts val="1700"/>
                </a:lnSpc>
              </a:pPr>
              <a:r>
                <a:rPr lang="en-US" sz="1600">
                  <a:latin typeface="Segoe Semibold"/>
                </a:rPr>
                <a:t>Open Value grants you the rights to run any version of the software so that you can stay current and upgrade when you want. With New Version Rights and flexible version management, you can focus more on implementing critical IT projects instead of on building a business case for the next upgrade.</a:t>
              </a:r>
            </a:p>
          </p:txBody>
        </p:sp>
      </p:grpSp>
      <p:sp>
        <p:nvSpPr>
          <p:cNvPr id="18" name="Title 17"/>
          <p:cNvSpPr>
            <a:spLocks noGrp="1"/>
          </p:cNvSpPr>
          <p:nvPr>
            <p:ph type="title"/>
          </p:nvPr>
        </p:nvSpPr>
        <p:spPr>
          <a:xfrm>
            <a:off x="384175" y="230188"/>
            <a:ext cx="7014152" cy="1421928"/>
          </a:xfrm>
        </p:spPr>
        <p:txBody>
          <a:bodyPr/>
          <a:lstStyle/>
          <a:p>
            <a:pPr>
              <a:defRPr/>
            </a:pPr>
            <a:r>
              <a:rPr lang="en-US" sz="2400" smtClean="0"/>
              <a:t>Upgrading to a Microsoft </a:t>
            </a:r>
            <a:br>
              <a:rPr lang="en-US" sz="2400" smtClean="0"/>
            </a:br>
            <a:r>
              <a:rPr lang="en-US" sz="2400" smtClean="0"/>
              <a:t>Select or Open Value License Agreement:  </a:t>
            </a:r>
            <a:br>
              <a:rPr lang="en-US" sz="2400" smtClean="0"/>
            </a:br>
            <a:r>
              <a:rPr lang="en-US" sz="2400" smtClean="0"/>
              <a:t>What’s in it for the customer? (Part 1 of 2)</a:t>
            </a:r>
            <a:br>
              <a:rPr lang="en-US" sz="2400" smtClean="0"/>
            </a:br>
            <a:endParaRPr sz="2400"/>
          </a:p>
        </p:txBody>
      </p:sp>
      <p:pic>
        <p:nvPicPr>
          <p:cNvPr id="56326" name="Picture 24" descr="MS-OpenValue_2_bL.png"/>
          <p:cNvPicPr>
            <a:picLocks noChangeAspect="1"/>
          </p:cNvPicPr>
          <p:nvPr/>
        </p:nvPicPr>
        <p:blipFill>
          <a:blip r:embed="rId3"/>
          <a:srcRect/>
          <a:stretch>
            <a:fillRect/>
          </a:stretch>
        </p:blipFill>
        <p:spPr bwMode="auto">
          <a:xfrm>
            <a:off x="7972425" y="6332538"/>
            <a:ext cx="942975" cy="3730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450" decel="100000" fill="hold"/>
                                        <p:tgtEl>
                                          <p:spTgt spid="26"/>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6"/>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84175" y="230188"/>
            <a:ext cx="7014152" cy="1421928"/>
          </a:xfrm>
        </p:spPr>
        <p:txBody>
          <a:bodyPr/>
          <a:lstStyle/>
          <a:p>
            <a:pPr>
              <a:defRPr/>
            </a:pPr>
            <a:r>
              <a:rPr lang="en-US" sz="2400" smtClean="0"/>
              <a:t>Upgrading to a Microsoft </a:t>
            </a:r>
            <a:br>
              <a:rPr lang="en-US" sz="2400" smtClean="0"/>
            </a:br>
            <a:r>
              <a:rPr lang="en-US" sz="2400" smtClean="0"/>
              <a:t>Open Value License Agreement:  </a:t>
            </a:r>
            <a:br>
              <a:rPr lang="en-US" sz="2400" smtClean="0"/>
            </a:br>
            <a:r>
              <a:rPr lang="en-US" sz="2400" smtClean="0"/>
              <a:t>What’s in it for the customer? (Part 2 of 2)</a:t>
            </a:r>
            <a:br>
              <a:rPr lang="en-US" sz="2400" smtClean="0"/>
            </a:br>
            <a:endParaRPr sz="2400"/>
          </a:p>
        </p:txBody>
      </p:sp>
      <p:sp>
        <p:nvSpPr>
          <p:cNvPr id="8" name="Round Single Corner Rectangle 7"/>
          <p:cNvSpPr/>
          <p:nvPr/>
        </p:nvSpPr>
        <p:spPr>
          <a:xfrm rot="16200000">
            <a:off x="3048000" y="-533400"/>
            <a:ext cx="2895600" cy="8382000"/>
          </a:xfrm>
          <a:prstGeom prst="round1Rect">
            <a:avLst/>
          </a:prstGeom>
          <a:solidFill>
            <a:srgbClr val="9900FF">
              <a:alpha val="50196"/>
            </a:srgbClr>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2" name="Group 16"/>
          <p:cNvGrpSpPr>
            <a:grpSpLocks/>
          </p:cNvGrpSpPr>
          <p:nvPr/>
        </p:nvGrpSpPr>
        <p:grpSpPr bwMode="auto">
          <a:xfrm>
            <a:off x="533400" y="2389188"/>
            <a:ext cx="7924800" cy="963612"/>
            <a:chOff x="533400" y="2312233"/>
            <a:chExt cx="7924800" cy="964367"/>
          </a:xfrm>
        </p:grpSpPr>
        <p:sp>
          <p:nvSpPr>
            <p:cNvPr id="58377" name="Rectangle 8"/>
            <p:cNvSpPr>
              <a:spLocks noChangeArrowheads="1"/>
            </p:cNvSpPr>
            <p:nvPr/>
          </p:nvSpPr>
          <p:spPr bwMode="auto">
            <a:xfrm>
              <a:off x="533400" y="2452042"/>
              <a:ext cx="2260600" cy="584658"/>
            </a:xfrm>
            <a:prstGeom prst="rect">
              <a:avLst/>
            </a:prstGeom>
            <a:noFill/>
            <a:ln w="9525">
              <a:noFill/>
              <a:miter lim="800000"/>
              <a:headEnd/>
              <a:tailEnd/>
            </a:ln>
          </p:spPr>
          <p:txBody>
            <a:bodyPr wrap="none">
              <a:spAutoFit/>
            </a:bodyPr>
            <a:lstStyle/>
            <a:p>
              <a:r>
                <a:rPr lang="en-US" sz="1600" b="1">
                  <a:latin typeface="Segoe Semibold"/>
                </a:rPr>
                <a:t>Predictable planning </a:t>
              </a:r>
              <a:br>
                <a:rPr lang="en-US" sz="1600" b="1">
                  <a:latin typeface="Segoe Semibold"/>
                </a:rPr>
              </a:br>
              <a:r>
                <a:rPr lang="en-US" sz="1600" b="1">
                  <a:latin typeface="Segoe Semibold"/>
                </a:rPr>
                <a:t>and budgeting</a:t>
              </a:r>
            </a:p>
          </p:txBody>
        </p:sp>
        <p:sp>
          <p:nvSpPr>
            <p:cNvPr id="58378" name="Rectangle 10"/>
            <p:cNvSpPr>
              <a:spLocks noChangeArrowheads="1"/>
            </p:cNvSpPr>
            <p:nvPr/>
          </p:nvSpPr>
          <p:spPr bwMode="auto">
            <a:xfrm>
              <a:off x="2895600" y="2312233"/>
              <a:ext cx="5562600" cy="964367"/>
            </a:xfrm>
            <a:prstGeom prst="rect">
              <a:avLst/>
            </a:prstGeom>
            <a:noFill/>
            <a:ln w="9525">
              <a:noFill/>
              <a:miter lim="800000"/>
              <a:headEnd/>
              <a:tailEnd/>
            </a:ln>
          </p:spPr>
          <p:txBody>
            <a:bodyPr>
              <a:spAutoFit/>
            </a:bodyPr>
            <a:lstStyle/>
            <a:p>
              <a:pPr>
                <a:lnSpc>
                  <a:spcPts val="1700"/>
                </a:lnSpc>
              </a:pPr>
              <a:r>
                <a:rPr lang="en-US" sz="1600">
                  <a:latin typeface="Segoe Semibold"/>
                </a:rPr>
                <a:t>If your organization needs longer-term visibility into IT budget planning, Open Value offers predictable annual payments to help make better decisions about which IT projects to implement each year.</a:t>
              </a:r>
            </a:p>
          </p:txBody>
        </p:sp>
      </p:grpSp>
      <p:grpSp>
        <p:nvGrpSpPr>
          <p:cNvPr id="3" name="Group 17"/>
          <p:cNvGrpSpPr>
            <a:grpSpLocks/>
          </p:cNvGrpSpPr>
          <p:nvPr/>
        </p:nvGrpSpPr>
        <p:grpSpPr bwMode="auto">
          <a:xfrm>
            <a:off x="304800" y="3562350"/>
            <a:ext cx="8382000" cy="1520825"/>
            <a:chOff x="304800" y="3485608"/>
            <a:chExt cx="8382000" cy="1521147"/>
          </a:xfrm>
        </p:grpSpPr>
        <p:sp>
          <p:nvSpPr>
            <p:cNvPr id="12" name="Rectangle 1113"/>
            <p:cNvSpPr>
              <a:spLocks noChangeArrowheads="1"/>
            </p:cNvSpPr>
            <p:nvPr/>
          </p:nvSpPr>
          <p:spPr bwMode="auto">
            <a:xfrm>
              <a:off x="304800" y="3485608"/>
              <a:ext cx="8382000" cy="1521147"/>
            </a:xfrm>
            <a:prstGeom prst="rect">
              <a:avLst/>
            </a:prstGeom>
            <a:solidFill>
              <a:srgbClr val="FFFFFF">
                <a:alpha val="10196"/>
              </a:srgbClr>
            </a:solidFill>
            <a:ln w="9525">
              <a:noFill/>
              <a:miter lim="800000"/>
              <a:headEnd/>
              <a:tailEnd/>
            </a:ln>
          </p:spPr>
          <p:txBody>
            <a:bodyPr lIns="0" tIns="0" rIns="0" bIns="0" anchor="ctr"/>
            <a:lstStyle/>
            <a:p>
              <a:pPr fontAlgn="auto">
                <a:spcBef>
                  <a:spcPts val="0"/>
                </a:spcBef>
                <a:spcAft>
                  <a:spcPts val="0"/>
                </a:spcAft>
                <a:defRPr/>
              </a:pPr>
              <a:endParaRPr lang="en-US" kern="0" dirty="0">
                <a:latin typeface="Segoe UI" pitchFamily="34" charset="0"/>
                <a:cs typeface="Segoe UI" pitchFamily="34" charset="0"/>
              </a:endParaRPr>
            </a:p>
          </p:txBody>
        </p:sp>
        <p:sp>
          <p:nvSpPr>
            <p:cNvPr id="58375" name="Rectangle 12"/>
            <p:cNvSpPr>
              <a:spLocks noChangeArrowheads="1"/>
            </p:cNvSpPr>
            <p:nvPr/>
          </p:nvSpPr>
          <p:spPr bwMode="auto">
            <a:xfrm>
              <a:off x="534988" y="4020932"/>
              <a:ext cx="1893887" cy="338206"/>
            </a:xfrm>
            <a:prstGeom prst="rect">
              <a:avLst/>
            </a:prstGeom>
            <a:noFill/>
            <a:ln w="9525">
              <a:noFill/>
              <a:miter lim="800000"/>
              <a:headEnd/>
              <a:tailEnd/>
            </a:ln>
          </p:spPr>
          <p:txBody>
            <a:bodyPr wrap="none">
              <a:spAutoFit/>
            </a:bodyPr>
            <a:lstStyle/>
            <a:p>
              <a:r>
                <a:rPr lang="en-US" sz="1600" b="1">
                  <a:latin typeface="Segoe Semibold"/>
                </a:rPr>
                <a:t>Spread payments</a:t>
              </a:r>
            </a:p>
          </p:txBody>
        </p:sp>
        <p:sp>
          <p:nvSpPr>
            <p:cNvPr id="58376" name="Rectangle 13"/>
            <p:cNvSpPr>
              <a:spLocks noChangeArrowheads="1"/>
            </p:cNvSpPr>
            <p:nvPr/>
          </p:nvSpPr>
          <p:spPr bwMode="auto">
            <a:xfrm>
              <a:off x="2895600" y="3550936"/>
              <a:ext cx="5334000" cy="1400461"/>
            </a:xfrm>
            <a:prstGeom prst="rect">
              <a:avLst/>
            </a:prstGeom>
            <a:noFill/>
            <a:ln w="9525">
              <a:noFill/>
              <a:miter lim="800000"/>
              <a:headEnd/>
              <a:tailEnd/>
            </a:ln>
          </p:spPr>
          <p:txBody>
            <a:bodyPr>
              <a:spAutoFit/>
            </a:bodyPr>
            <a:lstStyle/>
            <a:p>
              <a:pPr>
                <a:lnSpc>
                  <a:spcPts val="1700"/>
                </a:lnSpc>
              </a:pPr>
              <a:r>
                <a:rPr lang="en-US" sz="1600">
                  <a:latin typeface="Segoe Semibold"/>
                </a:rPr>
                <a:t>Open Value helps organizations that have a limited budget. With Open Value, you can amortize software costs over three years, similar to financing without the interest rates and associated fees. With reduced up-front costs and payments spread over time, you can afford to get the software you need now.</a:t>
              </a:r>
            </a:p>
          </p:txBody>
        </p:sp>
      </p:grpSp>
      <p:pic>
        <p:nvPicPr>
          <p:cNvPr id="58373" name="Picture 15" descr="MS-OpenValue_2_bL.png"/>
          <p:cNvPicPr>
            <a:picLocks noChangeAspect="1"/>
          </p:cNvPicPr>
          <p:nvPr/>
        </p:nvPicPr>
        <p:blipFill>
          <a:blip r:embed="rId3"/>
          <a:srcRect/>
          <a:stretch>
            <a:fillRect/>
          </a:stretch>
        </p:blipFill>
        <p:spPr bwMode="auto">
          <a:xfrm>
            <a:off x="7972425" y="6248400"/>
            <a:ext cx="942975" cy="3730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450" decel="100000" fill="hold"/>
                                        <p:tgtEl>
                                          <p:spTgt spid="8"/>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4"/>
          <p:cNvSpPr>
            <a:spLocks noGrp="1" noChangeArrowheads="1"/>
          </p:cNvSpPr>
          <p:nvPr>
            <p:ph type="title"/>
          </p:nvPr>
        </p:nvSpPr>
        <p:spPr>
          <a:xfrm>
            <a:off x="384175" y="230188"/>
            <a:ext cx="7014152" cy="810478"/>
          </a:xfrm>
        </p:spPr>
        <p:txBody>
          <a:bodyPr/>
          <a:lstStyle/>
          <a:p>
            <a:pPr>
              <a:lnSpc>
                <a:spcPts val="2800"/>
              </a:lnSpc>
              <a:spcBef>
                <a:spcPts val="0"/>
              </a:spcBef>
              <a:defRPr/>
            </a:pPr>
            <a:r>
              <a:rPr lang="en-US" sz="2800" smtClean="0"/>
              <a:t>Microsoft Desktop Optimization Pack</a:t>
            </a:r>
            <a:br>
              <a:rPr lang="en-US" sz="2800" smtClean="0"/>
            </a:br>
            <a:r>
              <a:rPr lang="en-US" sz="2400" i="1" err="1" smtClean="0"/>
              <a:t>Waarom</a:t>
            </a:r>
            <a:r>
              <a:rPr lang="en-US" sz="2400" i="1" smtClean="0"/>
              <a:t>?</a:t>
            </a:r>
            <a:endParaRPr lang="en-US" sz="2800" i="1" smtClean="0"/>
          </a:p>
        </p:txBody>
      </p:sp>
      <p:pic>
        <p:nvPicPr>
          <p:cNvPr id="23556" name="Picture 13" descr="logo"/>
          <p:cNvPicPr>
            <a:picLocks noChangeAspect="1" noChangeArrowheads="1"/>
          </p:cNvPicPr>
          <p:nvPr/>
        </p:nvPicPr>
        <p:blipFill>
          <a:blip r:embed="rId3" cstate="email">
            <a:lum bright="-100000"/>
            <a:grayscl/>
          </a:blip>
          <a:srcRect l="-4167" t="-27356" r="-3569" b="-27660"/>
          <a:stretch>
            <a:fillRect/>
          </a:stretch>
        </p:blipFill>
        <p:spPr bwMode="auto">
          <a:xfrm>
            <a:off x="2857488" y="5531107"/>
            <a:ext cx="3083669" cy="826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ound Single Corner Rectangle 8"/>
          <p:cNvSpPr/>
          <p:nvPr/>
        </p:nvSpPr>
        <p:spPr>
          <a:xfrm rot="16200000">
            <a:off x="2827338" y="-884237"/>
            <a:ext cx="3429000" cy="8382000"/>
          </a:xfrm>
          <a:prstGeom prst="round1Rect">
            <a:avLst/>
          </a:prstGeom>
          <a:solidFill>
            <a:srgbClr val="007590">
              <a:alpha val="60000"/>
            </a:srgbClr>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grpSp>
        <p:nvGrpSpPr>
          <p:cNvPr id="2" name="Group 10"/>
          <p:cNvGrpSpPr>
            <a:grpSpLocks/>
          </p:cNvGrpSpPr>
          <p:nvPr/>
        </p:nvGrpSpPr>
        <p:grpSpPr bwMode="auto">
          <a:xfrm>
            <a:off x="579438" y="1820863"/>
            <a:ext cx="7391400" cy="923925"/>
            <a:chOff x="533400" y="2590797"/>
            <a:chExt cx="7391400" cy="922734"/>
          </a:xfrm>
        </p:grpSpPr>
        <p:sp>
          <p:nvSpPr>
            <p:cNvPr id="60428" name="Rectangle 11"/>
            <p:cNvSpPr>
              <a:spLocks noChangeArrowheads="1"/>
            </p:cNvSpPr>
            <p:nvPr/>
          </p:nvSpPr>
          <p:spPr bwMode="auto">
            <a:xfrm>
              <a:off x="533400" y="2819253"/>
              <a:ext cx="1415772" cy="369094"/>
            </a:xfrm>
            <a:prstGeom prst="rect">
              <a:avLst/>
            </a:prstGeom>
            <a:noFill/>
            <a:ln w="9525">
              <a:noFill/>
              <a:miter lim="800000"/>
              <a:headEnd/>
              <a:tailEnd/>
            </a:ln>
          </p:spPr>
          <p:txBody>
            <a:bodyPr wrap="none">
              <a:spAutoFit/>
            </a:bodyPr>
            <a:lstStyle/>
            <a:p>
              <a:r>
                <a:rPr lang="nl-NL" b="1">
                  <a:latin typeface="Segoe Semibold"/>
                </a:rPr>
                <a:t>Beveiliging</a:t>
              </a:r>
            </a:p>
          </p:txBody>
        </p:sp>
        <p:sp>
          <p:nvSpPr>
            <p:cNvPr id="60429" name="Rectangle 12"/>
            <p:cNvSpPr>
              <a:spLocks noChangeArrowheads="1"/>
            </p:cNvSpPr>
            <p:nvPr/>
          </p:nvSpPr>
          <p:spPr bwMode="auto">
            <a:xfrm>
              <a:off x="2590800" y="2590797"/>
              <a:ext cx="5334000" cy="922734"/>
            </a:xfrm>
            <a:prstGeom prst="rect">
              <a:avLst/>
            </a:prstGeom>
            <a:noFill/>
            <a:ln w="9525">
              <a:noFill/>
              <a:miter lim="800000"/>
              <a:headEnd/>
              <a:tailEnd/>
            </a:ln>
          </p:spPr>
          <p:txBody>
            <a:bodyPr>
              <a:spAutoFit/>
            </a:bodyPr>
            <a:lstStyle/>
            <a:p>
              <a:r>
                <a:rPr lang="nl-NL">
                  <a:latin typeface="Segoe Semibold"/>
                </a:rPr>
                <a:t>MDOP bied additionele technologieën waarmee het beheer en de toegang tot bedrijfsmatige data en applicaties eenvoudig te beheren valt.</a:t>
              </a:r>
              <a:endParaRPr lang="nl-NL" sz="1600"/>
            </a:p>
          </p:txBody>
        </p:sp>
      </p:grpSp>
      <p:grpSp>
        <p:nvGrpSpPr>
          <p:cNvPr id="3" name="Group 21"/>
          <p:cNvGrpSpPr>
            <a:grpSpLocks/>
          </p:cNvGrpSpPr>
          <p:nvPr/>
        </p:nvGrpSpPr>
        <p:grpSpPr bwMode="auto">
          <a:xfrm>
            <a:off x="357188" y="2857500"/>
            <a:ext cx="8364537" cy="1000125"/>
            <a:chOff x="310859" y="3529753"/>
            <a:chExt cx="8364305" cy="1237788"/>
          </a:xfrm>
        </p:grpSpPr>
        <p:sp>
          <p:nvSpPr>
            <p:cNvPr id="15" name="Rectangle 1113"/>
            <p:cNvSpPr>
              <a:spLocks noChangeArrowheads="1"/>
            </p:cNvSpPr>
            <p:nvPr/>
          </p:nvSpPr>
          <p:spPr bwMode="auto">
            <a:xfrm>
              <a:off x="310859" y="3529753"/>
              <a:ext cx="8364305" cy="1237788"/>
            </a:xfrm>
            <a:prstGeom prst="rect">
              <a:avLst/>
            </a:prstGeom>
            <a:solidFill>
              <a:srgbClr val="FFFFFF">
                <a:alpha val="10196"/>
              </a:srgbClr>
            </a:solidFill>
            <a:ln w="9525">
              <a:noFill/>
              <a:miter lim="800000"/>
              <a:headEnd/>
              <a:tailEnd/>
            </a:ln>
          </p:spPr>
          <p:txBody>
            <a:bodyPr lIns="0" tIns="0" rIns="0" bIns="0" anchor="ctr"/>
            <a:lstStyle/>
            <a:p>
              <a:pPr fontAlgn="auto">
                <a:spcBef>
                  <a:spcPts val="0"/>
                </a:spcBef>
                <a:spcAft>
                  <a:spcPts val="0"/>
                </a:spcAft>
                <a:defRPr/>
              </a:pPr>
              <a:endParaRPr lang="nl-NL" kern="0">
                <a:latin typeface="Segoe UI" pitchFamily="34" charset="0"/>
                <a:cs typeface="Segoe UI" pitchFamily="34" charset="0"/>
              </a:endParaRPr>
            </a:p>
          </p:txBody>
        </p:sp>
        <p:sp>
          <p:nvSpPr>
            <p:cNvPr id="60426" name="Rectangle 15"/>
            <p:cNvSpPr>
              <a:spLocks noChangeArrowheads="1"/>
            </p:cNvSpPr>
            <p:nvPr/>
          </p:nvSpPr>
          <p:spPr bwMode="auto">
            <a:xfrm>
              <a:off x="534988" y="3917005"/>
              <a:ext cx="1056700" cy="457094"/>
            </a:xfrm>
            <a:prstGeom prst="rect">
              <a:avLst/>
            </a:prstGeom>
            <a:noFill/>
            <a:ln w="9525">
              <a:noFill/>
              <a:miter lim="800000"/>
              <a:headEnd/>
              <a:tailEnd/>
            </a:ln>
          </p:spPr>
          <p:txBody>
            <a:bodyPr wrap="none">
              <a:spAutoFit/>
            </a:bodyPr>
            <a:lstStyle/>
            <a:p>
              <a:r>
                <a:rPr lang="nl-NL" b="1">
                  <a:latin typeface="Segoe Semibold"/>
                </a:rPr>
                <a:t>Mobility</a:t>
              </a:r>
            </a:p>
          </p:txBody>
        </p:sp>
        <p:sp>
          <p:nvSpPr>
            <p:cNvPr id="60427" name="Rectangle 16"/>
            <p:cNvSpPr>
              <a:spLocks noChangeArrowheads="1"/>
            </p:cNvSpPr>
            <p:nvPr/>
          </p:nvSpPr>
          <p:spPr bwMode="auto">
            <a:xfrm>
              <a:off x="2590800" y="3570169"/>
              <a:ext cx="4800600" cy="1142735"/>
            </a:xfrm>
            <a:prstGeom prst="rect">
              <a:avLst/>
            </a:prstGeom>
            <a:noFill/>
            <a:ln w="9525">
              <a:noFill/>
              <a:miter lim="800000"/>
              <a:headEnd/>
              <a:tailEnd/>
            </a:ln>
          </p:spPr>
          <p:txBody>
            <a:bodyPr>
              <a:spAutoFit/>
            </a:bodyPr>
            <a:lstStyle/>
            <a:p>
              <a:r>
                <a:rPr lang="nl-NL">
                  <a:latin typeface="Segoe Semibold"/>
                </a:rPr>
                <a:t>MDOP maakt “anywhere access” voor applicaties en gebruikersinstellingen mogelijk.</a:t>
              </a:r>
              <a:endParaRPr lang="nl-NL" sz="1600">
                <a:latin typeface="Segoe Semibold"/>
              </a:endParaRPr>
            </a:p>
          </p:txBody>
        </p:sp>
      </p:grpSp>
      <p:grpSp>
        <p:nvGrpSpPr>
          <p:cNvPr id="4" name="Group 20"/>
          <p:cNvGrpSpPr>
            <a:grpSpLocks/>
          </p:cNvGrpSpPr>
          <p:nvPr/>
        </p:nvGrpSpPr>
        <p:grpSpPr bwMode="auto">
          <a:xfrm>
            <a:off x="576263" y="4068763"/>
            <a:ext cx="7165975" cy="646112"/>
            <a:chOff x="530354" y="4762023"/>
            <a:chExt cx="7165846" cy="645915"/>
          </a:xfrm>
        </p:grpSpPr>
        <p:sp>
          <p:nvSpPr>
            <p:cNvPr id="60423" name="Rectangle 18"/>
            <p:cNvSpPr>
              <a:spLocks noChangeArrowheads="1"/>
            </p:cNvSpPr>
            <p:nvPr/>
          </p:nvSpPr>
          <p:spPr bwMode="auto">
            <a:xfrm>
              <a:off x="530354" y="4953000"/>
              <a:ext cx="1518364" cy="369332"/>
            </a:xfrm>
            <a:prstGeom prst="rect">
              <a:avLst/>
            </a:prstGeom>
            <a:noFill/>
            <a:ln w="9525">
              <a:noFill/>
              <a:miter lim="800000"/>
              <a:headEnd/>
              <a:tailEnd/>
            </a:ln>
          </p:spPr>
          <p:txBody>
            <a:bodyPr wrap="none">
              <a:spAutoFit/>
            </a:bodyPr>
            <a:lstStyle/>
            <a:p>
              <a:r>
                <a:rPr lang="nl-NL" b="1">
                  <a:latin typeface="Segoe Semibold"/>
                </a:rPr>
                <a:t>Productivity</a:t>
              </a:r>
            </a:p>
          </p:txBody>
        </p:sp>
        <p:sp>
          <p:nvSpPr>
            <p:cNvPr id="60424" name="Rectangle 19"/>
            <p:cNvSpPr>
              <a:spLocks noChangeArrowheads="1"/>
            </p:cNvSpPr>
            <p:nvPr/>
          </p:nvSpPr>
          <p:spPr bwMode="auto">
            <a:xfrm>
              <a:off x="2590892" y="4762023"/>
              <a:ext cx="5105308" cy="645915"/>
            </a:xfrm>
            <a:prstGeom prst="rect">
              <a:avLst/>
            </a:prstGeom>
            <a:noFill/>
            <a:ln w="9525">
              <a:noFill/>
              <a:miter lim="800000"/>
              <a:headEnd/>
              <a:tailEnd/>
            </a:ln>
          </p:spPr>
          <p:txBody>
            <a:bodyPr>
              <a:spAutoFit/>
            </a:bodyPr>
            <a:lstStyle/>
            <a:p>
              <a:r>
                <a:rPr lang="nl-NL">
                  <a:latin typeface="Segoe Semibold"/>
                </a:rPr>
                <a:t>MDOP verlaagt de ‘downtime’ en helpt de helpdesk effectiever te werken</a:t>
              </a:r>
              <a:endParaRPr lang="nl-NL" sz="1600">
                <a:latin typeface="Segoe Semibold"/>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450" decel="100000" fill="hold"/>
                                        <p:tgtEl>
                                          <p:spTgt spid="9"/>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Single Corner Rectangle 10"/>
          <p:cNvSpPr/>
          <p:nvPr/>
        </p:nvSpPr>
        <p:spPr>
          <a:xfrm rot="16200000">
            <a:off x="2171700" y="-647700"/>
            <a:ext cx="4648200" cy="8382000"/>
          </a:xfrm>
          <a:prstGeom prst="round1Rect">
            <a:avLst/>
          </a:prstGeom>
          <a:solidFill>
            <a:srgbClr val="007590">
              <a:alpha val="60000"/>
            </a:srgbClr>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2" name="Group 26"/>
          <p:cNvGrpSpPr>
            <a:grpSpLocks/>
          </p:cNvGrpSpPr>
          <p:nvPr/>
        </p:nvGrpSpPr>
        <p:grpSpPr bwMode="auto">
          <a:xfrm>
            <a:off x="533400" y="1319213"/>
            <a:ext cx="7924800" cy="738187"/>
            <a:chOff x="533400" y="1699737"/>
            <a:chExt cx="7924800" cy="739142"/>
          </a:xfrm>
        </p:grpSpPr>
        <p:sp>
          <p:nvSpPr>
            <p:cNvPr id="62482" name="Rectangle 12"/>
            <p:cNvSpPr>
              <a:spLocks noChangeArrowheads="1"/>
            </p:cNvSpPr>
            <p:nvPr/>
          </p:nvSpPr>
          <p:spPr bwMode="auto">
            <a:xfrm>
              <a:off x="533400" y="1839526"/>
              <a:ext cx="2327275" cy="522624"/>
            </a:xfrm>
            <a:prstGeom prst="rect">
              <a:avLst/>
            </a:prstGeom>
            <a:noFill/>
            <a:ln w="9525">
              <a:noFill/>
              <a:miter lim="800000"/>
              <a:headEnd/>
              <a:tailEnd/>
            </a:ln>
          </p:spPr>
          <p:txBody>
            <a:bodyPr wrap="none">
              <a:spAutoFit/>
            </a:bodyPr>
            <a:lstStyle/>
            <a:p>
              <a:r>
                <a:rPr lang="nl-NL" sz="1400" b="1">
                  <a:latin typeface="Segoe Semibold"/>
                </a:rPr>
                <a:t>Microsoft SoftGrid</a:t>
              </a:r>
            </a:p>
            <a:p>
              <a:r>
                <a:rPr lang="nl-NL" sz="1400" b="1">
                  <a:latin typeface="Segoe Semibold"/>
                </a:rPr>
                <a:t>Application Virtualization</a:t>
              </a:r>
            </a:p>
          </p:txBody>
        </p:sp>
        <p:sp>
          <p:nvSpPr>
            <p:cNvPr id="62483" name="Rectangle 13"/>
            <p:cNvSpPr>
              <a:spLocks noChangeArrowheads="1"/>
            </p:cNvSpPr>
            <p:nvPr/>
          </p:nvSpPr>
          <p:spPr bwMode="auto">
            <a:xfrm>
              <a:off x="2971800" y="1699737"/>
              <a:ext cx="5486400" cy="739142"/>
            </a:xfrm>
            <a:prstGeom prst="rect">
              <a:avLst/>
            </a:prstGeom>
            <a:noFill/>
            <a:ln w="9525">
              <a:noFill/>
              <a:miter lim="800000"/>
              <a:headEnd/>
              <a:tailEnd/>
            </a:ln>
          </p:spPr>
          <p:txBody>
            <a:bodyPr>
              <a:spAutoFit/>
            </a:bodyPr>
            <a:lstStyle/>
            <a:p>
              <a:r>
                <a:rPr lang="nl-NL" sz="1400" b="1">
                  <a:latin typeface="Segoe Semibold"/>
                </a:rPr>
                <a:t>Wat: Application virtualisatie &amp; streaming</a:t>
              </a:r>
            </a:p>
            <a:p>
              <a:r>
                <a:rPr lang="nl-NL" sz="1400">
                  <a:latin typeface="Segoe Semibold"/>
                </a:rPr>
                <a:t>Overal en altijd en met de juiste licentie kunnen werken waarbij de applicatie centraal beheerd wordt.</a:t>
              </a:r>
            </a:p>
          </p:txBody>
        </p:sp>
      </p:grpSp>
      <p:grpSp>
        <p:nvGrpSpPr>
          <p:cNvPr id="3" name="Group 27"/>
          <p:cNvGrpSpPr>
            <a:grpSpLocks/>
          </p:cNvGrpSpPr>
          <p:nvPr/>
        </p:nvGrpSpPr>
        <p:grpSpPr bwMode="auto">
          <a:xfrm>
            <a:off x="304800" y="2209800"/>
            <a:ext cx="8382000" cy="862013"/>
            <a:chOff x="304800" y="2590800"/>
            <a:chExt cx="8382000" cy="862010"/>
          </a:xfrm>
        </p:grpSpPr>
        <p:sp>
          <p:nvSpPr>
            <p:cNvPr id="16" name="Rectangle 1113"/>
            <p:cNvSpPr>
              <a:spLocks noChangeArrowheads="1"/>
            </p:cNvSpPr>
            <p:nvPr/>
          </p:nvSpPr>
          <p:spPr bwMode="auto">
            <a:xfrm>
              <a:off x="304800" y="2590800"/>
              <a:ext cx="8382000" cy="862010"/>
            </a:xfrm>
            <a:prstGeom prst="rect">
              <a:avLst/>
            </a:prstGeom>
            <a:solidFill>
              <a:srgbClr val="FFFFFF">
                <a:alpha val="10196"/>
              </a:srgbClr>
            </a:solidFill>
            <a:ln w="9525">
              <a:noFill/>
              <a:miter lim="800000"/>
              <a:headEnd/>
              <a:tailEnd/>
            </a:ln>
          </p:spPr>
          <p:txBody>
            <a:bodyPr lIns="0" tIns="0" rIns="0" bIns="0" anchor="ctr"/>
            <a:lstStyle/>
            <a:p>
              <a:pPr fontAlgn="auto">
                <a:spcBef>
                  <a:spcPts val="0"/>
                </a:spcBef>
                <a:spcAft>
                  <a:spcPts val="0"/>
                </a:spcAft>
                <a:defRPr/>
              </a:pPr>
              <a:endParaRPr lang="nl-NL" kern="0">
                <a:latin typeface="Segoe UI" pitchFamily="34" charset="0"/>
                <a:cs typeface="Segoe UI" pitchFamily="34" charset="0"/>
              </a:endParaRPr>
            </a:p>
          </p:txBody>
        </p:sp>
        <p:sp>
          <p:nvSpPr>
            <p:cNvPr id="62480" name="Rectangle 16"/>
            <p:cNvSpPr>
              <a:spLocks noChangeArrowheads="1"/>
            </p:cNvSpPr>
            <p:nvPr/>
          </p:nvSpPr>
          <p:spPr bwMode="auto">
            <a:xfrm>
              <a:off x="534988" y="2743200"/>
              <a:ext cx="1776412" cy="523875"/>
            </a:xfrm>
            <a:prstGeom prst="rect">
              <a:avLst/>
            </a:prstGeom>
            <a:noFill/>
            <a:ln w="9525">
              <a:noFill/>
              <a:miter lim="800000"/>
              <a:headEnd/>
              <a:tailEnd/>
            </a:ln>
          </p:spPr>
          <p:txBody>
            <a:bodyPr wrap="none">
              <a:spAutoFit/>
            </a:bodyPr>
            <a:lstStyle/>
            <a:p>
              <a:r>
                <a:rPr lang="nl-NL" sz="1400" b="1">
                  <a:latin typeface="Segoe Semibold"/>
                </a:rPr>
                <a:t>Microsoft Asset </a:t>
              </a:r>
              <a:br>
                <a:rPr lang="nl-NL" sz="1400" b="1">
                  <a:latin typeface="Segoe Semibold"/>
                </a:rPr>
              </a:br>
              <a:r>
                <a:rPr lang="nl-NL" sz="1400" b="1">
                  <a:latin typeface="Segoe Semibold"/>
                </a:rPr>
                <a:t>Inventory Services</a:t>
              </a:r>
            </a:p>
          </p:txBody>
        </p:sp>
        <p:sp>
          <p:nvSpPr>
            <p:cNvPr id="62481" name="Rectangle 17"/>
            <p:cNvSpPr>
              <a:spLocks noChangeArrowheads="1"/>
            </p:cNvSpPr>
            <p:nvPr/>
          </p:nvSpPr>
          <p:spPr bwMode="auto">
            <a:xfrm>
              <a:off x="2971800" y="2667000"/>
              <a:ext cx="5562600" cy="738188"/>
            </a:xfrm>
            <a:prstGeom prst="rect">
              <a:avLst/>
            </a:prstGeom>
            <a:noFill/>
            <a:ln w="9525">
              <a:noFill/>
              <a:miter lim="800000"/>
              <a:headEnd/>
              <a:tailEnd/>
            </a:ln>
          </p:spPr>
          <p:txBody>
            <a:bodyPr>
              <a:spAutoFit/>
            </a:bodyPr>
            <a:lstStyle/>
            <a:p>
              <a:r>
                <a:rPr lang="nl-NL" sz="1400" b="1">
                  <a:latin typeface="Segoe Semibold"/>
                </a:rPr>
                <a:t>Wat: Geavanceerde inventarisatie van software</a:t>
              </a:r>
            </a:p>
            <a:p>
              <a:r>
                <a:rPr lang="nl-NL" sz="1400">
                  <a:latin typeface="Segoe Semibold"/>
                </a:rPr>
                <a:t>Hosted service with efficient scanning for Microsoft and 3rd-party software resulting in intelligent reporting</a:t>
              </a:r>
            </a:p>
          </p:txBody>
        </p:sp>
      </p:grpSp>
      <p:grpSp>
        <p:nvGrpSpPr>
          <p:cNvPr id="4" name="Group 28"/>
          <p:cNvGrpSpPr>
            <a:grpSpLocks/>
          </p:cNvGrpSpPr>
          <p:nvPr/>
        </p:nvGrpSpPr>
        <p:grpSpPr bwMode="auto">
          <a:xfrm>
            <a:off x="530225" y="3130550"/>
            <a:ext cx="8004175" cy="739775"/>
            <a:chOff x="530354" y="3511907"/>
            <a:chExt cx="8004046" cy="739140"/>
          </a:xfrm>
        </p:grpSpPr>
        <p:sp>
          <p:nvSpPr>
            <p:cNvPr id="62477" name="Rectangle 19"/>
            <p:cNvSpPr>
              <a:spLocks noChangeArrowheads="1"/>
            </p:cNvSpPr>
            <p:nvPr/>
          </p:nvSpPr>
          <p:spPr bwMode="auto">
            <a:xfrm>
              <a:off x="530354" y="3667180"/>
              <a:ext cx="2441536" cy="524213"/>
            </a:xfrm>
            <a:prstGeom prst="rect">
              <a:avLst/>
            </a:prstGeom>
            <a:noFill/>
            <a:ln w="9525">
              <a:noFill/>
              <a:miter lim="800000"/>
              <a:headEnd/>
              <a:tailEnd/>
            </a:ln>
          </p:spPr>
          <p:txBody>
            <a:bodyPr wrap="none">
              <a:spAutoFit/>
            </a:bodyPr>
            <a:lstStyle/>
            <a:p>
              <a:r>
                <a:rPr lang="nl-NL" sz="1400" b="1">
                  <a:latin typeface="Segoe Semibold"/>
                </a:rPr>
                <a:t>Microsoft Advanced </a:t>
              </a:r>
              <a:br>
                <a:rPr lang="nl-NL" sz="1400" b="1">
                  <a:latin typeface="Segoe Semibold"/>
                </a:rPr>
              </a:br>
              <a:r>
                <a:rPr lang="nl-NL" sz="1400" b="1">
                  <a:latin typeface="Segoe Semibold"/>
                </a:rPr>
                <a:t>Group Policy Management</a:t>
              </a:r>
            </a:p>
          </p:txBody>
        </p:sp>
        <p:sp>
          <p:nvSpPr>
            <p:cNvPr id="62478" name="Rectangle 20"/>
            <p:cNvSpPr>
              <a:spLocks noChangeArrowheads="1"/>
            </p:cNvSpPr>
            <p:nvPr/>
          </p:nvSpPr>
          <p:spPr bwMode="auto">
            <a:xfrm>
              <a:off x="2971890" y="3511907"/>
              <a:ext cx="5562510" cy="739140"/>
            </a:xfrm>
            <a:prstGeom prst="rect">
              <a:avLst/>
            </a:prstGeom>
            <a:noFill/>
            <a:ln w="9525">
              <a:noFill/>
              <a:miter lim="800000"/>
              <a:headEnd/>
              <a:tailEnd/>
            </a:ln>
          </p:spPr>
          <p:txBody>
            <a:bodyPr>
              <a:spAutoFit/>
            </a:bodyPr>
            <a:lstStyle/>
            <a:p>
              <a:r>
                <a:rPr lang="nl-NL" sz="1400" b="1">
                  <a:latin typeface="Segoe Semibold"/>
                </a:rPr>
                <a:t>Wat: GPO versie-beheer, change management, and delegatie</a:t>
              </a:r>
            </a:p>
            <a:p>
              <a:r>
                <a:rPr lang="nl-NL" sz="1400">
                  <a:latin typeface="Segoe Semibold"/>
                </a:rPr>
                <a:t>Versies, historie en ‘rollback’ van GPO veranderingen met offline bewerken, zoeken, granulair delegatie en change management.</a:t>
              </a:r>
            </a:p>
          </p:txBody>
        </p:sp>
      </p:grpSp>
      <p:grpSp>
        <p:nvGrpSpPr>
          <p:cNvPr id="5" name="Group 29"/>
          <p:cNvGrpSpPr>
            <a:grpSpLocks/>
          </p:cNvGrpSpPr>
          <p:nvPr/>
        </p:nvGrpSpPr>
        <p:grpSpPr bwMode="auto">
          <a:xfrm>
            <a:off x="304800" y="4038600"/>
            <a:ext cx="8382000" cy="890588"/>
            <a:chOff x="304800" y="4419600"/>
            <a:chExt cx="8382000" cy="890598"/>
          </a:xfrm>
        </p:grpSpPr>
        <p:sp>
          <p:nvSpPr>
            <p:cNvPr id="22" name="Rectangle 1113"/>
            <p:cNvSpPr>
              <a:spLocks noChangeArrowheads="1"/>
            </p:cNvSpPr>
            <p:nvPr/>
          </p:nvSpPr>
          <p:spPr bwMode="auto">
            <a:xfrm>
              <a:off x="304800" y="4419600"/>
              <a:ext cx="8382000" cy="890598"/>
            </a:xfrm>
            <a:prstGeom prst="rect">
              <a:avLst/>
            </a:prstGeom>
            <a:solidFill>
              <a:srgbClr val="FFFFFF">
                <a:alpha val="10196"/>
              </a:srgbClr>
            </a:solidFill>
            <a:ln w="9525">
              <a:noFill/>
              <a:miter lim="800000"/>
              <a:headEnd/>
              <a:tailEnd/>
            </a:ln>
          </p:spPr>
          <p:txBody>
            <a:bodyPr lIns="0" tIns="0" rIns="0" bIns="0" anchor="ctr"/>
            <a:lstStyle/>
            <a:p>
              <a:pPr fontAlgn="auto">
                <a:spcBef>
                  <a:spcPts val="0"/>
                </a:spcBef>
                <a:spcAft>
                  <a:spcPts val="0"/>
                </a:spcAft>
                <a:defRPr/>
              </a:pPr>
              <a:endParaRPr lang="nl-NL" kern="0">
                <a:latin typeface="Segoe UI" pitchFamily="34" charset="0"/>
                <a:cs typeface="Segoe UI" pitchFamily="34" charset="0"/>
              </a:endParaRPr>
            </a:p>
          </p:txBody>
        </p:sp>
        <p:sp>
          <p:nvSpPr>
            <p:cNvPr id="62475" name="Rectangle 22"/>
            <p:cNvSpPr>
              <a:spLocks noChangeArrowheads="1"/>
            </p:cNvSpPr>
            <p:nvPr/>
          </p:nvSpPr>
          <p:spPr bwMode="auto">
            <a:xfrm>
              <a:off x="534988" y="4572000"/>
              <a:ext cx="2030412" cy="523875"/>
            </a:xfrm>
            <a:prstGeom prst="rect">
              <a:avLst/>
            </a:prstGeom>
            <a:noFill/>
            <a:ln w="9525">
              <a:noFill/>
              <a:miter lim="800000"/>
              <a:headEnd/>
              <a:tailEnd/>
            </a:ln>
          </p:spPr>
          <p:txBody>
            <a:bodyPr wrap="none">
              <a:spAutoFit/>
            </a:bodyPr>
            <a:lstStyle/>
            <a:p>
              <a:r>
                <a:rPr lang="nl-NL" sz="1400" b="1">
                  <a:latin typeface="Segoe Semibold"/>
                </a:rPr>
                <a:t>Microsoft Diagnostic</a:t>
              </a:r>
              <a:br>
                <a:rPr lang="nl-NL" sz="1400" b="1">
                  <a:latin typeface="Segoe Semibold"/>
                </a:rPr>
              </a:br>
              <a:r>
                <a:rPr lang="nl-NL" sz="1400" b="1">
                  <a:latin typeface="Segoe Semibold"/>
                </a:rPr>
                <a:t>and Recovery Toolset</a:t>
              </a:r>
            </a:p>
          </p:txBody>
        </p:sp>
        <p:sp>
          <p:nvSpPr>
            <p:cNvPr id="62476" name="Rectangle 23"/>
            <p:cNvSpPr>
              <a:spLocks noChangeArrowheads="1"/>
            </p:cNvSpPr>
            <p:nvPr/>
          </p:nvSpPr>
          <p:spPr bwMode="auto">
            <a:xfrm>
              <a:off x="2971800" y="4495800"/>
              <a:ext cx="5562600" cy="738664"/>
            </a:xfrm>
            <a:prstGeom prst="rect">
              <a:avLst/>
            </a:prstGeom>
            <a:noFill/>
            <a:ln w="9525">
              <a:noFill/>
              <a:miter lim="800000"/>
              <a:headEnd/>
              <a:tailEnd/>
            </a:ln>
          </p:spPr>
          <p:txBody>
            <a:bodyPr>
              <a:spAutoFit/>
            </a:bodyPr>
            <a:lstStyle/>
            <a:p>
              <a:r>
                <a:rPr lang="nl-NL" sz="1400" b="1">
                  <a:latin typeface="Segoe Semibold"/>
                </a:rPr>
                <a:t>Wat: Efficiente diagnose en herstel van PCs</a:t>
              </a:r>
            </a:p>
            <a:p>
              <a:r>
                <a:rPr lang="nl-NL" sz="1400">
                  <a:latin typeface="Segoe Semibold"/>
                </a:rPr>
                <a:t>Intuïtieve tools om onbruikbare PCs te herstellen, terug halen van bestanden en offline virus verwijder mogelijkheden.</a:t>
              </a:r>
            </a:p>
          </p:txBody>
        </p:sp>
      </p:grpSp>
      <p:grpSp>
        <p:nvGrpSpPr>
          <p:cNvPr id="6" name="Group 30"/>
          <p:cNvGrpSpPr>
            <a:grpSpLocks/>
          </p:cNvGrpSpPr>
          <p:nvPr/>
        </p:nvGrpSpPr>
        <p:grpSpPr bwMode="auto">
          <a:xfrm>
            <a:off x="530225" y="5053013"/>
            <a:ext cx="8004175" cy="738187"/>
            <a:chOff x="530354" y="5433540"/>
            <a:chExt cx="8004046" cy="739142"/>
          </a:xfrm>
        </p:grpSpPr>
        <p:sp>
          <p:nvSpPr>
            <p:cNvPr id="62472" name="Rectangle 24"/>
            <p:cNvSpPr>
              <a:spLocks noChangeArrowheads="1"/>
            </p:cNvSpPr>
            <p:nvPr/>
          </p:nvSpPr>
          <p:spPr bwMode="auto">
            <a:xfrm>
              <a:off x="530354" y="5497077"/>
              <a:ext cx="2354225" cy="522624"/>
            </a:xfrm>
            <a:prstGeom prst="rect">
              <a:avLst/>
            </a:prstGeom>
            <a:noFill/>
            <a:ln w="9525">
              <a:noFill/>
              <a:miter lim="800000"/>
              <a:headEnd/>
              <a:tailEnd/>
            </a:ln>
          </p:spPr>
          <p:txBody>
            <a:bodyPr wrap="none">
              <a:spAutoFit/>
            </a:bodyPr>
            <a:lstStyle/>
            <a:p>
              <a:r>
                <a:rPr lang="nl-NL" sz="1400" b="1">
                  <a:latin typeface="Segoe Semibold"/>
                  <a:ea typeface="Segoe UI"/>
                  <a:cs typeface="Segoe UI"/>
                </a:rPr>
                <a:t>System Center</a:t>
              </a:r>
            </a:p>
            <a:p>
              <a:r>
                <a:rPr lang="nl-NL" sz="1400" b="1">
                  <a:latin typeface="Segoe Semibold"/>
                  <a:ea typeface="Segoe UI"/>
                  <a:cs typeface="Segoe UI"/>
                </a:rPr>
                <a:t>Desktop Error Monitoring</a:t>
              </a:r>
            </a:p>
          </p:txBody>
        </p:sp>
        <p:sp>
          <p:nvSpPr>
            <p:cNvPr id="62473" name="Rectangle 25"/>
            <p:cNvSpPr>
              <a:spLocks noChangeArrowheads="1"/>
            </p:cNvSpPr>
            <p:nvPr/>
          </p:nvSpPr>
          <p:spPr bwMode="auto">
            <a:xfrm>
              <a:off x="2971890" y="5433540"/>
              <a:ext cx="5562510" cy="739142"/>
            </a:xfrm>
            <a:prstGeom prst="rect">
              <a:avLst/>
            </a:prstGeom>
            <a:noFill/>
            <a:ln w="9525">
              <a:noFill/>
              <a:miter lim="800000"/>
              <a:headEnd/>
              <a:tailEnd/>
            </a:ln>
          </p:spPr>
          <p:txBody>
            <a:bodyPr>
              <a:spAutoFit/>
            </a:bodyPr>
            <a:lstStyle/>
            <a:p>
              <a:r>
                <a:rPr lang="nl-NL" sz="1400" b="1">
                  <a:latin typeface="Segoe Semibold"/>
                </a:rPr>
                <a:t>Wat: Proactief beheer van application and OS fouten</a:t>
              </a:r>
            </a:p>
            <a:p>
              <a:r>
                <a:rPr lang="nl-NL" sz="1400">
                  <a:latin typeface="Segoe Semibold"/>
                  <a:ea typeface="Segoe UI"/>
                  <a:cs typeface="Segoe UI"/>
                </a:rPr>
                <a:t>Identificeer de impact en ‘root cause’ van toepassingsfouten op de werkplek.</a:t>
              </a:r>
            </a:p>
          </p:txBody>
        </p:sp>
      </p:grpSp>
      <p:sp>
        <p:nvSpPr>
          <p:cNvPr id="25607" name="Title 32"/>
          <p:cNvSpPr>
            <a:spLocks noGrp="1"/>
          </p:cNvSpPr>
          <p:nvPr>
            <p:ph type="title"/>
          </p:nvPr>
        </p:nvSpPr>
        <p:spPr>
          <a:xfrm>
            <a:off x="384175" y="230188"/>
            <a:ext cx="7014152" cy="812530"/>
          </a:xfrm>
        </p:spPr>
        <p:txBody>
          <a:bodyPr/>
          <a:lstStyle/>
          <a:p>
            <a:pPr>
              <a:defRPr/>
            </a:pPr>
            <a:r>
              <a:rPr sz="2800" smtClean="0"/>
              <a:t>Microsoft Desktop </a:t>
            </a:r>
            <a:r>
              <a:rPr sz="2800" err="1" smtClean="0"/>
              <a:t>Optimization</a:t>
            </a:r>
            <a:r>
              <a:rPr sz="2800" smtClean="0"/>
              <a:t> Pack</a:t>
            </a:r>
            <a:br>
              <a:rPr sz="2800" smtClean="0"/>
            </a:br>
            <a:r>
              <a:rPr sz="2400" i="1" smtClean="0"/>
              <a:t>Wat zit er in?</a:t>
            </a:r>
            <a:endParaRPr sz="2800" i="1"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450" decel="100000" fill="hold"/>
                                        <p:tgtEl>
                                          <p:spTgt spid="11"/>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5267325"/>
            <a:ext cx="9144000" cy="1590675"/>
          </a:xfrm>
          <a:prstGeom prst="rect">
            <a:avLst/>
          </a:prstGeom>
          <a:solidFill>
            <a:schemeClr val="bg2">
              <a:lumMod val="85000"/>
              <a:lumOff val="15000"/>
              <a:alpha val="22000"/>
            </a:schemeClr>
          </a:solidFill>
          <a:ln w="9525" cap="flat" cmpd="sng" algn="ctr">
            <a:noFill/>
            <a:prstDash val="solid"/>
            <a:round/>
            <a:headEnd type="none" w="med" len="med"/>
            <a:tailEnd type="none" w="med" len="med"/>
          </a:ln>
          <a:effectLst/>
        </p:spPr>
        <p:txBody>
          <a:bodyPr/>
          <a:lstStyle/>
          <a:p>
            <a:pPr>
              <a:defRPr/>
            </a:pPr>
            <a:endParaRPr lang="en-US" dirty="0">
              <a:latin typeface="Segoe Semibold" pitchFamily="34" charset="0"/>
            </a:endParaRPr>
          </a:p>
        </p:txBody>
      </p:sp>
      <p:pic>
        <p:nvPicPr>
          <p:cNvPr id="64514" name="Picture 3" descr="Windows-Vista-Logo"/>
          <p:cNvPicPr>
            <a:picLocks noChangeAspect="1" noChangeArrowheads="1"/>
          </p:cNvPicPr>
          <p:nvPr/>
        </p:nvPicPr>
        <p:blipFill>
          <a:blip r:embed="rId3"/>
          <a:srcRect/>
          <a:stretch>
            <a:fillRect/>
          </a:stretch>
        </p:blipFill>
        <p:spPr bwMode="invGray">
          <a:xfrm>
            <a:off x="6232525" y="5530850"/>
            <a:ext cx="2544763" cy="525463"/>
          </a:xfrm>
          <a:prstGeom prst="rect">
            <a:avLst/>
          </a:prstGeom>
          <a:noFill/>
          <a:ln w="9525">
            <a:noFill/>
            <a:miter lim="800000"/>
            <a:headEnd/>
            <a:tailEnd/>
          </a:ln>
        </p:spPr>
      </p:pic>
      <p:sp>
        <p:nvSpPr>
          <p:cNvPr id="4" name="Rectangle 5"/>
          <p:cNvSpPr>
            <a:spLocks noChangeArrowheads="1"/>
          </p:cNvSpPr>
          <p:nvPr/>
        </p:nvSpPr>
        <p:spPr bwMode="auto">
          <a:xfrm>
            <a:off x="488950" y="5583238"/>
            <a:ext cx="8035925" cy="381000"/>
          </a:xfrm>
          <a:prstGeom prst="rect">
            <a:avLst/>
          </a:prstGeom>
          <a:noFill/>
          <a:ln w="9525">
            <a:noFill/>
            <a:miter lim="800000"/>
            <a:headEnd/>
            <a:tailEnd/>
          </a:ln>
          <a:effectLst/>
        </p:spPr>
        <p:txBody>
          <a:bodyPr wrap="none" anchor="b"/>
          <a:lstStyle/>
          <a:p>
            <a:pPr algn="ctr" fontAlgn="auto">
              <a:lnSpc>
                <a:spcPct val="90000"/>
              </a:lnSpc>
              <a:spcBef>
                <a:spcPct val="30000"/>
              </a:spcBef>
              <a:spcAft>
                <a:spcPts val="0"/>
              </a:spcAft>
              <a:defRPr/>
            </a:pPr>
            <a:endParaRPr lang="en-US" sz="3500" dirty="0">
              <a:solidFill>
                <a:srgbClr val="FFFFFF"/>
              </a:solidFill>
              <a:effectLst>
                <a:outerShdw blurRad="38100" dist="38100" dir="2700000" algn="tl">
                  <a:srgbClr val="C0C0C0"/>
                </a:outerShdw>
              </a:effectLst>
              <a:latin typeface="Segoe Semibold" pitchFamily="34" charset="0"/>
            </a:endParaRPr>
          </a:p>
        </p:txBody>
      </p:sp>
      <p:sp>
        <p:nvSpPr>
          <p:cNvPr id="5" name="Text Box 10"/>
          <p:cNvSpPr txBox="1">
            <a:spLocks noChangeArrowheads="1"/>
          </p:cNvSpPr>
          <p:nvPr/>
        </p:nvSpPr>
        <p:spPr bwMode="auto">
          <a:xfrm>
            <a:off x="396875" y="2388745"/>
            <a:ext cx="8100127" cy="590931"/>
          </a:xfrm>
          <a:prstGeom prst="rect">
            <a:avLst/>
          </a:prstGeom>
          <a:noFill/>
          <a:ln w="9525" algn="ctr">
            <a:noFill/>
            <a:miter lim="800000"/>
            <a:headEnd/>
            <a:tailEnd/>
          </a:ln>
          <a:effectLst/>
        </p:spPr>
        <p:txBody>
          <a:bodyPr>
            <a:spAutoFit/>
          </a:bodyPr>
          <a:lstStyle/>
          <a:p>
            <a:pPr fontAlgn="auto">
              <a:lnSpc>
                <a:spcPct val="90000"/>
              </a:lnSpc>
              <a:spcBef>
                <a:spcPct val="30000"/>
              </a:spcBef>
              <a:spcAft>
                <a:spcPts val="0"/>
              </a:spcAft>
              <a:defRPr/>
            </a:pPr>
            <a:r>
              <a:rPr lang="en-US" sz="3600" b="1" dirty="0" err="1">
                <a:ln>
                  <a:solidFill>
                    <a:schemeClr val="tx1">
                      <a:lumMod val="50000"/>
                      <a:lumOff val="50000"/>
                      <a:alpha val="3000"/>
                    </a:schemeClr>
                  </a:solidFill>
                </a:ln>
                <a:solidFill>
                  <a:srgbClr val="FFFFFF"/>
                </a:solidFill>
                <a:effectLst>
                  <a:outerShdw blurRad="38100" dist="38100" dir="2700000" algn="tl">
                    <a:srgbClr val="000000">
                      <a:alpha val="43137"/>
                    </a:srgbClr>
                  </a:outerShdw>
                </a:effectLst>
                <a:latin typeface="Segoe" pitchFamily="34" charset="0"/>
              </a:rPr>
              <a:t>Geoptimalizeerde</a:t>
            </a:r>
            <a:r>
              <a:rPr lang="en-US" sz="3600" b="1" dirty="0">
                <a:ln>
                  <a:solidFill>
                    <a:schemeClr val="tx1">
                      <a:lumMod val="50000"/>
                      <a:lumOff val="50000"/>
                      <a:alpha val="3000"/>
                    </a:schemeClr>
                  </a:solidFill>
                </a:ln>
                <a:solidFill>
                  <a:srgbClr val="FFFFFF"/>
                </a:solidFill>
                <a:effectLst>
                  <a:outerShdw blurRad="38100" dist="38100" dir="2700000" algn="tl">
                    <a:srgbClr val="000000">
                      <a:alpha val="43137"/>
                    </a:srgbClr>
                  </a:outerShdw>
                </a:effectLst>
                <a:latin typeface="Segoe" pitchFamily="34" charset="0"/>
              </a:rPr>
              <a:t> </a:t>
            </a:r>
            <a:r>
              <a:rPr lang="en-US" sz="3600" b="1" dirty="0" err="1">
                <a:ln>
                  <a:solidFill>
                    <a:schemeClr val="tx1">
                      <a:lumMod val="50000"/>
                      <a:lumOff val="50000"/>
                      <a:alpha val="3000"/>
                    </a:schemeClr>
                  </a:solidFill>
                </a:ln>
                <a:solidFill>
                  <a:srgbClr val="FFFFFF"/>
                </a:solidFill>
                <a:effectLst>
                  <a:outerShdw blurRad="38100" dist="38100" dir="2700000" algn="tl">
                    <a:srgbClr val="000000">
                      <a:alpha val="43137"/>
                    </a:srgbClr>
                  </a:outerShdw>
                </a:effectLst>
                <a:latin typeface="Segoe" pitchFamily="34" charset="0"/>
              </a:rPr>
              <a:t>werkplek</a:t>
            </a:r>
            <a:endParaRPr lang="en-US" sz="3600" b="1" dirty="0">
              <a:ln>
                <a:solidFill>
                  <a:schemeClr val="tx1">
                    <a:lumMod val="50000"/>
                    <a:lumOff val="50000"/>
                    <a:alpha val="3000"/>
                  </a:schemeClr>
                </a:solidFill>
              </a:ln>
              <a:solidFill>
                <a:srgbClr val="FFFFFF"/>
              </a:solidFill>
              <a:effectLst>
                <a:outerShdw blurRad="38100" dist="38100" dir="2700000" algn="tl">
                  <a:srgbClr val="000000">
                    <a:alpha val="43137"/>
                  </a:srgbClr>
                </a:outerShdw>
              </a:effectLst>
              <a:latin typeface="Segoe" pitchFamily="34" charset="0"/>
            </a:endParaRPr>
          </a:p>
        </p:txBody>
      </p:sp>
      <p:sp>
        <p:nvSpPr>
          <p:cNvPr id="6" name="Rectangle 5"/>
          <p:cNvSpPr/>
          <p:nvPr/>
        </p:nvSpPr>
        <p:spPr>
          <a:xfrm>
            <a:off x="536575" y="3025775"/>
            <a:ext cx="7282831" cy="369332"/>
          </a:xfrm>
          <a:prstGeom prst="rect">
            <a:avLst/>
          </a:prstGeom>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Bef>
                <a:spcPts val="0"/>
              </a:spcBef>
              <a:spcAft>
                <a:spcPts val="0"/>
              </a:spcAft>
              <a:defRPr/>
            </a:pPr>
            <a:r>
              <a:rPr lang="en-US"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a:rPr>
              <a:t>Optimalisatie</a:t>
            </a:r>
            <a:r>
              <a:rPr lang="en-US"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a:rPr>
              <a:t> </a:t>
            </a:r>
            <a:r>
              <a:rPr lang="en-US"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a:rPr>
              <a:t>maar</a:t>
            </a:r>
            <a:r>
              <a:rPr lang="en-US"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a:rPr>
              <a:t> </a:t>
            </a:r>
            <a:r>
              <a:rPr lang="en-US"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a:rPr>
              <a:t>waarom</a:t>
            </a:r>
            <a:r>
              <a:rPr lang="en-US"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a:rPr>
              <a:t>?</a:t>
            </a:r>
            <a:endParaRPr lang="en-US"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egoe"/>
            </a:endParaRPr>
          </a:p>
        </p:txBody>
      </p:sp>
      <p:pic>
        <p:nvPicPr>
          <p:cNvPr id="13" name="Picture 29" descr="GlowManBusiness"/>
          <p:cNvPicPr>
            <a:picLocks noChangeAspect="1" noChangeArrowheads="1"/>
          </p:cNvPicPr>
          <p:nvPr/>
        </p:nvPicPr>
        <p:blipFill>
          <a:blip r:embed="rId4">
            <a:lum bright="100000" contrast="-100000"/>
          </a:blip>
          <a:srcRect/>
          <a:stretch>
            <a:fillRect/>
          </a:stretch>
        </p:blipFill>
        <p:spPr bwMode="gray">
          <a:xfrm>
            <a:off x="8023225" y="2744788"/>
            <a:ext cx="835025" cy="2478087"/>
          </a:xfrm>
          <a:prstGeom prst="rect">
            <a:avLst/>
          </a:prstGeom>
          <a:solidFill>
            <a:schemeClr val="bg2">
              <a:lumMod val="85000"/>
              <a:lumOff val="15000"/>
              <a:alpha val="0"/>
            </a:schemeClr>
          </a:solidFill>
          <a:ln w="9525">
            <a:noFill/>
            <a:miter lim="800000"/>
            <a:headEnd/>
            <a:tailEnd/>
          </a:ln>
        </p:spPr>
      </p:pic>
      <p:pic>
        <p:nvPicPr>
          <p:cNvPr id="14" name="Picture 30" descr="GlowWomanBusiness"/>
          <p:cNvPicPr>
            <a:picLocks noChangeAspect="1" noChangeArrowheads="1"/>
          </p:cNvPicPr>
          <p:nvPr/>
        </p:nvPicPr>
        <p:blipFill>
          <a:blip r:embed="rId5">
            <a:lum bright="100000" contrast="-100000"/>
          </a:blip>
          <a:srcRect b="2286"/>
          <a:stretch>
            <a:fillRect/>
          </a:stretch>
        </p:blipFill>
        <p:spPr bwMode="gray">
          <a:xfrm>
            <a:off x="7396163" y="2765425"/>
            <a:ext cx="923925" cy="2501900"/>
          </a:xfrm>
          <a:prstGeom prst="rect">
            <a:avLst/>
          </a:prstGeom>
          <a:solidFill>
            <a:schemeClr val="bg2">
              <a:lumMod val="85000"/>
              <a:lumOff val="15000"/>
              <a:alpha val="0"/>
            </a:schemeClr>
          </a:solidFill>
          <a:ln w="9525">
            <a:noFill/>
            <a:miter lim="800000"/>
            <a:headEnd/>
            <a:tailEnd/>
          </a:ln>
        </p:spPr>
      </p:pic>
      <p:pic>
        <p:nvPicPr>
          <p:cNvPr id="11" name="Picture 13" descr="logo"/>
          <p:cNvPicPr>
            <a:picLocks noChangeAspect="1" noChangeArrowheads="1"/>
          </p:cNvPicPr>
          <p:nvPr/>
        </p:nvPicPr>
        <p:blipFill>
          <a:blip r:embed="rId6"/>
          <a:stretch>
            <a:fillRect/>
          </a:stretch>
        </p:blipFill>
        <p:spPr bwMode="auto">
          <a:xfrm>
            <a:off x="6396038" y="6086475"/>
            <a:ext cx="2500312" cy="541338"/>
          </a:xfrm>
          <a:prstGeom prst="rect">
            <a:avLst/>
          </a:prstGeom>
          <a:noFill/>
          <a:ln w="9525">
            <a:noFill/>
            <a:miter lim="800000"/>
            <a:headEnd/>
            <a:tailEnd/>
          </a:ln>
          <a:effectLst>
            <a:outerShdw blurRad="38100" dist="12700" dir="3000000" algn="tl" rotWithShape="0">
              <a:prstClr val="black">
                <a:alpha val="42000"/>
              </a:prstClr>
            </a:outerShdw>
          </a:effectLst>
        </p:spPr>
      </p:pic>
      <p:grpSp>
        <p:nvGrpSpPr>
          <p:cNvPr id="10" name="Group 9"/>
          <p:cNvGrpSpPr/>
          <p:nvPr/>
        </p:nvGrpSpPr>
        <p:grpSpPr>
          <a:xfrm>
            <a:off x="0" y="642918"/>
            <a:ext cx="2309875" cy="923950"/>
            <a:chOff x="1850202" y="38090"/>
            <a:chExt cx="2309875" cy="923950"/>
          </a:xfrm>
          <a:effectLst>
            <a:reflection blurRad="6350" stA="52000" endA="300" endPos="35000" dir="5400000" sy="-100000" algn="bl" rotWithShape="0"/>
          </a:effectLst>
          <a:scene3d>
            <a:camera prst="orthographicFront"/>
            <a:lightRig rig="threePt" dir="t">
              <a:rot lat="0" lon="0" rev="7500000"/>
            </a:lightRig>
          </a:scene3d>
        </p:grpSpPr>
        <p:sp>
          <p:nvSpPr>
            <p:cNvPr id="12" name="Chevron 11"/>
            <p:cNvSpPr/>
            <p:nvPr/>
          </p:nvSpPr>
          <p:spPr>
            <a:xfrm>
              <a:off x="1850202" y="38090"/>
              <a:ext cx="2309875" cy="923950"/>
            </a:xfrm>
            <a:prstGeom prst="chevron">
              <a:avLst/>
            </a:prstGeom>
            <a:solidFill>
              <a:schemeClr val="bg1">
                <a:lumMod val="40000"/>
                <a:lumOff val="6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15" name="Chevron 4"/>
            <p:cNvSpPr/>
            <p:nvPr/>
          </p:nvSpPr>
          <p:spPr>
            <a:xfrm>
              <a:off x="2312177" y="38090"/>
              <a:ext cx="1385925" cy="923950"/>
            </a:xfrm>
            <a:prstGeom prst="rect">
              <a:avLst/>
            </a:prstGeom>
            <a:sp3d/>
          </p:spPr>
          <p:style>
            <a:lnRef idx="0">
              <a:scrgbClr r="0" g="0" b="0"/>
            </a:lnRef>
            <a:fillRef idx="0">
              <a:scrgbClr r="0" g="0" b="0"/>
            </a:fillRef>
            <a:effectRef idx="0">
              <a:scrgbClr r="0" g="0" b="0"/>
            </a:effectRef>
            <a:fontRef idx="minor">
              <a:schemeClr val="lt1"/>
            </a:fontRef>
          </p:style>
          <p:txBody>
            <a:bodyPr lIns="64008" tIns="42672" rIns="21336" bIns="42672" spcCol="1270" anchor="ctr"/>
            <a:lstStyle/>
            <a:p>
              <a:pPr algn="ctr" defTabSz="711200" fontAlgn="auto">
                <a:lnSpc>
                  <a:spcPct val="90000"/>
                </a:lnSpc>
                <a:spcAft>
                  <a:spcPct val="35000"/>
                </a:spcAft>
                <a:defRPr/>
              </a:pPr>
              <a:r>
                <a:rPr lang="en-US" sz="1600" b="1" dirty="0" err="1">
                  <a:effectLst>
                    <a:outerShdw blurRad="38100" dist="38100" dir="2700000" algn="tl">
                      <a:srgbClr val="000000">
                        <a:alpha val="43137"/>
                      </a:srgbClr>
                    </a:outerShdw>
                  </a:effectLst>
                </a:rPr>
                <a:t>Kwalificeren</a:t>
              </a:r>
              <a:endParaRPr lang="en-US" sz="1600" b="1" dirty="0">
                <a:effectLst>
                  <a:outerShdw blurRad="38100" dist="38100" dir="2700000" algn="tl">
                    <a:srgbClr val="000000">
                      <a:alpha val="43137"/>
                    </a:srgbClr>
                  </a:outerShdw>
                </a:effectLst>
              </a:endParaRPr>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Rectangle 4096"/>
          <p:cNvPicPr>
            <a:picLocks noChangeAspect="1" noChangeArrowheads="1"/>
          </p:cNvPicPr>
          <p:nvPr/>
        </p:nvPicPr>
        <p:blipFill>
          <a:blip r:embed="rId3"/>
          <a:srcRect/>
          <a:stretch>
            <a:fillRect/>
          </a:stretch>
        </p:blipFill>
        <p:spPr bwMode="auto">
          <a:xfrm>
            <a:off x="838200" y="1066800"/>
            <a:ext cx="7467600" cy="5229225"/>
          </a:xfrm>
          <a:prstGeom prst="rect">
            <a:avLst/>
          </a:prstGeom>
          <a:noFill/>
          <a:ln w="9525">
            <a:noFill/>
            <a:miter lim="800000"/>
            <a:headEnd/>
            <a:tailEnd/>
          </a:ln>
        </p:spPr>
      </p:pic>
      <p:sp>
        <p:nvSpPr>
          <p:cNvPr id="7" name="Title 6"/>
          <p:cNvSpPr>
            <a:spLocks noGrp="1" noChangeArrowheads="1"/>
          </p:cNvSpPr>
          <p:nvPr>
            <p:ph type="title"/>
          </p:nvPr>
        </p:nvSpPr>
        <p:spPr/>
        <p:txBody>
          <a:bodyPr/>
          <a:lstStyle/>
          <a:p>
            <a:pPr>
              <a:defRPr/>
            </a:pPr>
            <a:r>
              <a:rPr lang="en-US" dirty="0" smtClean="0">
                <a:effectLst>
                  <a:outerShdw blurRad="38100" dist="38100" dir="2700000" algn="tl">
                    <a:srgbClr val="C0C0C0"/>
                  </a:outerShdw>
                </a:effectLst>
              </a:rPr>
              <a:t>IT </a:t>
            </a:r>
            <a:r>
              <a:rPr lang="en-US" dirty="0" err="1" smtClean="0">
                <a:effectLst>
                  <a:outerShdw blurRad="38100" dist="38100" dir="2700000" algn="tl">
                    <a:srgbClr val="C0C0C0"/>
                  </a:outerShdw>
                </a:effectLst>
              </a:rPr>
              <a:t>complexiteit</a:t>
            </a:r>
            <a:r>
              <a:rPr lang="en-US" dirty="0" smtClean="0">
                <a:effectLst>
                  <a:outerShdw blurRad="38100" dist="38100" dir="2700000" algn="tl">
                    <a:srgbClr val="C0C0C0"/>
                  </a:outerShdw>
                </a:effectLst>
              </a:rPr>
              <a:t> en </a:t>
            </a:r>
            <a:r>
              <a:rPr lang="en-US" dirty="0" err="1" smtClean="0">
                <a:effectLst>
                  <a:outerShdw blurRad="38100" dist="38100" dir="2700000" algn="tl">
                    <a:srgbClr val="C0C0C0"/>
                  </a:outerShdw>
                </a:effectLst>
              </a:rPr>
              <a:t>kosten</a:t>
            </a:r>
            <a:endParaRPr lang="nl-NL" dirty="0" smtClean="0">
              <a:effectLst>
                <a:outerShdw blurRad="38100" dist="38100" dir="2700000" algn="tl">
                  <a:srgbClr val="C0C0C0"/>
                </a:outerShdw>
              </a:effectLst>
            </a:endParaRPr>
          </a:p>
        </p:txBody>
      </p:sp>
      <p:pic>
        <p:nvPicPr>
          <p:cNvPr id="4099" name="Rectangle 4098"/>
          <p:cNvPicPr>
            <a:picLocks noChangeAspect="1" noChangeArrowheads="1"/>
          </p:cNvPicPr>
          <p:nvPr/>
        </p:nvPicPr>
        <p:blipFill>
          <a:blip r:embed="rId3"/>
          <a:srcRect/>
          <a:stretch>
            <a:fillRect/>
          </a:stretch>
        </p:blipFill>
        <p:spPr bwMode="auto">
          <a:xfrm>
            <a:off x="838200" y="1066800"/>
            <a:ext cx="7467600" cy="5229225"/>
          </a:xfrm>
          <a:prstGeom prst="rect">
            <a:avLst/>
          </a:prstGeom>
          <a:noFill/>
          <a:ln w="9525">
            <a:noFill/>
            <a:miter lim="800000"/>
            <a:headEnd/>
            <a:tailEnd/>
          </a:ln>
        </p:spPr>
      </p:pic>
      <p:pic>
        <p:nvPicPr>
          <p:cNvPr id="4100" name="Rectangle 4099"/>
          <p:cNvPicPr>
            <a:picLocks noChangeAspect="1" noChangeArrowheads="1"/>
          </p:cNvPicPr>
          <p:nvPr/>
        </p:nvPicPr>
        <p:blipFill>
          <a:blip r:embed="rId4"/>
          <a:srcRect/>
          <a:stretch>
            <a:fillRect/>
          </a:stretch>
        </p:blipFill>
        <p:spPr bwMode="auto">
          <a:xfrm>
            <a:off x="3200400" y="2438400"/>
            <a:ext cx="1581150" cy="457200"/>
          </a:xfrm>
          <a:prstGeom prst="rect">
            <a:avLst/>
          </a:prstGeom>
          <a:noFill/>
          <a:ln w="9525">
            <a:noFill/>
            <a:miter lim="800000"/>
            <a:headEnd/>
            <a:tailEnd/>
          </a:ln>
        </p:spPr>
      </p:pic>
      <p:pic>
        <p:nvPicPr>
          <p:cNvPr id="4101" name="Rectangle 4100"/>
          <p:cNvPicPr>
            <a:picLocks noChangeAspect="1" noChangeArrowheads="1"/>
          </p:cNvPicPr>
          <p:nvPr/>
        </p:nvPicPr>
        <p:blipFill>
          <a:blip r:embed="rId5"/>
          <a:srcRect/>
          <a:stretch>
            <a:fillRect/>
          </a:stretch>
        </p:blipFill>
        <p:spPr bwMode="auto">
          <a:xfrm>
            <a:off x="2405063" y="2971800"/>
            <a:ext cx="4454525" cy="31591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099"/>
                                        </p:tgtEl>
                                      </p:cBhvr>
                                    </p:animEffect>
                                    <p:set>
                                      <p:cBhvr>
                                        <p:cTn id="7" dur="1" fill="hold">
                                          <p:stCondLst>
                                            <p:cond delay="999"/>
                                          </p:stCondLst>
                                        </p:cTn>
                                        <p:tgtEl>
                                          <p:spTgt spid="4099"/>
                                        </p:tgtEl>
                                        <p:attrNameLst>
                                          <p:attrName>style.visibility</p:attrName>
                                        </p:attrNameLst>
                                      </p:cBhvr>
                                      <p:to>
                                        <p:strVal val="hidden"/>
                                      </p:to>
                                    </p:set>
                                  </p:childTnLst>
                                </p:cTn>
                              </p:par>
                              <p:par>
                                <p:cTn id="8" presetID="9" presetClass="emph" presetSubtype="0" nodeType="withEffect">
                                  <p:stCondLst>
                                    <p:cond delay="0"/>
                                  </p:stCondLst>
                                  <p:childTnLst>
                                    <p:set>
                                      <p:cBhvr rctx="PPT">
                                        <p:cTn id="9" dur="indefinite"/>
                                        <p:tgtEl>
                                          <p:spTgt spid="4097"/>
                                        </p:tgtEl>
                                        <p:attrNameLst>
                                          <p:attrName>style.opacity</p:attrName>
                                        </p:attrNameLst>
                                      </p:cBhvr>
                                      <p:to>
                                        <p:strVal val="0.5"/>
                                      </p:to>
                                    </p:set>
                                    <p:animEffect filter="image" prLst="opacity: 0.5">
                                      <p:cBhvr rctx="IE">
                                        <p:cTn id="10" dur="indefinite"/>
                                        <p:tgtEl>
                                          <p:spTgt spid="4097"/>
                                        </p:tgtEl>
                                      </p:cBhvr>
                                    </p:animEffect>
                                  </p:childTnLst>
                                </p:cTn>
                              </p:par>
                              <p:par>
                                <p:cTn id="11" presetID="10"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2000"/>
                                        <p:tgtEl>
                                          <p:spTgt spid="4100"/>
                                        </p:tgtEl>
                                      </p:cBhvr>
                                    </p:animEffect>
                                  </p:childTnLst>
                                </p:cTn>
                              </p:par>
                            </p:childTnLst>
                          </p:cTn>
                        </p:par>
                        <p:par>
                          <p:cTn id="14" fill="hold">
                            <p:stCondLst>
                              <p:cond delay="2000"/>
                            </p:stCondLst>
                            <p:childTnLst>
                              <p:par>
                                <p:cTn id="15" presetID="53" presetClass="entr" presetSubtype="0" fill="hold" nodeType="afterEffect">
                                  <p:stCondLst>
                                    <p:cond delay="0"/>
                                  </p:stCondLst>
                                  <p:childTnLst>
                                    <p:set>
                                      <p:cBhvr>
                                        <p:cTn id="16" dur="1" fill="hold">
                                          <p:stCondLst>
                                            <p:cond delay="0"/>
                                          </p:stCondLst>
                                        </p:cTn>
                                        <p:tgtEl>
                                          <p:spTgt spid="4101"/>
                                        </p:tgtEl>
                                        <p:attrNameLst>
                                          <p:attrName>style.visibility</p:attrName>
                                        </p:attrNameLst>
                                      </p:cBhvr>
                                      <p:to>
                                        <p:strVal val="visible"/>
                                      </p:to>
                                    </p:set>
                                    <p:anim calcmode="lin" valueType="num">
                                      <p:cBhvr>
                                        <p:cTn id="17" dur="1000" fill="hold"/>
                                        <p:tgtEl>
                                          <p:spTgt spid="4101"/>
                                        </p:tgtEl>
                                        <p:attrNameLst>
                                          <p:attrName>ppt_w</p:attrName>
                                        </p:attrNameLst>
                                      </p:cBhvr>
                                      <p:tavLst>
                                        <p:tav tm="0">
                                          <p:val>
                                            <p:fltVal val="0"/>
                                          </p:val>
                                        </p:tav>
                                        <p:tav tm="100000">
                                          <p:val>
                                            <p:strVal val="#ppt_w"/>
                                          </p:val>
                                        </p:tav>
                                      </p:tavLst>
                                    </p:anim>
                                    <p:anim calcmode="lin" valueType="num">
                                      <p:cBhvr>
                                        <p:cTn id="18" dur="1000" fill="hold"/>
                                        <p:tgtEl>
                                          <p:spTgt spid="4101"/>
                                        </p:tgtEl>
                                        <p:attrNameLst>
                                          <p:attrName>ppt_h</p:attrName>
                                        </p:attrNameLst>
                                      </p:cBhvr>
                                      <p:tavLst>
                                        <p:tav tm="0">
                                          <p:val>
                                            <p:fltVal val="0"/>
                                          </p:val>
                                        </p:tav>
                                        <p:tav tm="100000">
                                          <p:val>
                                            <p:strVal val="#ppt_h"/>
                                          </p:val>
                                        </p:tav>
                                      </p:tavLst>
                                    </p:anim>
                                    <p:animEffect transition="in" filter="fade">
                                      <p:cBhvr>
                                        <p:cTn id="19"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77800" y="927100"/>
            <a:ext cx="2435225" cy="5786438"/>
          </a:xfrm>
          <a:prstGeom prst="roundRect">
            <a:avLst>
              <a:gd name="adj" fmla="val 10310"/>
            </a:avLst>
          </a:prstGeom>
          <a:gradFill rotWithShape="1">
            <a:gsLst>
              <a:gs pos="0">
                <a:schemeClr val="bg2">
                  <a:alpha val="39999"/>
                </a:schemeClr>
              </a:gs>
              <a:gs pos="100000">
                <a:schemeClr val="bg2">
                  <a:gamma/>
                  <a:tint val="0"/>
                  <a:invGamma/>
                  <a:alpha val="0"/>
                </a:schemeClr>
              </a:gs>
            </a:gsLst>
            <a:lin ang="0" scaled="1"/>
          </a:gradFill>
          <a:ln w="9525" algn="ctr">
            <a:noFill/>
            <a:round/>
            <a:headEnd/>
            <a:tailEnd/>
          </a:ln>
          <a:effectLst/>
        </p:spPr>
        <p:txBody>
          <a:bodyPr wrap="none" lIns="74669" tIns="37334" rIns="74669" bIns="37334" anchor="ctr"/>
          <a:lstStyle/>
          <a:p>
            <a:pPr fontAlgn="auto">
              <a:spcBef>
                <a:spcPts val="0"/>
              </a:spcBef>
              <a:spcAft>
                <a:spcPts val="0"/>
              </a:spcAft>
              <a:defRPr/>
            </a:pPr>
            <a:endParaRPr lang="en-US">
              <a:latin typeface="+mn-lt"/>
            </a:endParaRPr>
          </a:p>
        </p:txBody>
      </p:sp>
      <p:sp>
        <p:nvSpPr>
          <p:cNvPr id="5" name="AutoShape 3"/>
          <p:cNvSpPr>
            <a:spLocks noChangeArrowheads="1"/>
          </p:cNvSpPr>
          <p:nvPr/>
        </p:nvSpPr>
        <p:spPr bwMode="auto">
          <a:xfrm>
            <a:off x="6575425" y="927100"/>
            <a:ext cx="2433638" cy="5786438"/>
          </a:xfrm>
          <a:prstGeom prst="roundRect">
            <a:avLst>
              <a:gd name="adj" fmla="val 10310"/>
            </a:avLst>
          </a:prstGeom>
          <a:gradFill rotWithShape="1">
            <a:gsLst>
              <a:gs pos="0">
                <a:schemeClr val="bg2">
                  <a:gamma/>
                  <a:tint val="0"/>
                  <a:invGamma/>
                  <a:alpha val="0"/>
                </a:schemeClr>
              </a:gs>
              <a:gs pos="100000">
                <a:schemeClr val="bg2">
                  <a:alpha val="39999"/>
                </a:schemeClr>
              </a:gs>
            </a:gsLst>
            <a:lin ang="0" scaled="1"/>
          </a:gradFill>
          <a:ln w="9525" algn="ctr">
            <a:noFill/>
            <a:round/>
            <a:headEnd/>
            <a:tailEnd/>
          </a:ln>
          <a:effectLst/>
        </p:spPr>
        <p:txBody>
          <a:bodyPr wrap="none" lIns="74669" tIns="37334" rIns="74669" bIns="37334" anchor="ctr"/>
          <a:lstStyle/>
          <a:p>
            <a:pPr fontAlgn="auto">
              <a:spcBef>
                <a:spcPts val="0"/>
              </a:spcBef>
              <a:spcAft>
                <a:spcPts val="0"/>
              </a:spcAft>
              <a:defRPr/>
            </a:pPr>
            <a:endParaRPr lang="en-US">
              <a:latin typeface="+mn-lt"/>
            </a:endParaRPr>
          </a:p>
        </p:txBody>
      </p:sp>
      <p:sp>
        <p:nvSpPr>
          <p:cNvPr id="68611" name="Oval 4"/>
          <p:cNvSpPr>
            <a:spLocks noChangeArrowheads="1"/>
          </p:cNvSpPr>
          <p:nvPr/>
        </p:nvSpPr>
        <p:spPr bwMode="auto">
          <a:xfrm>
            <a:off x="0" y="939800"/>
            <a:ext cx="9144000" cy="5699125"/>
          </a:xfrm>
          <a:prstGeom prst="ellipse">
            <a:avLst/>
          </a:prstGeom>
          <a:gradFill rotWithShape="1">
            <a:gsLst>
              <a:gs pos="0">
                <a:srgbClr val="FFFFFF">
                  <a:alpha val="70000"/>
                </a:srgbClr>
              </a:gs>
              <a:gs pos="100000">
                <a:srgbClr val="FFFFFF">
                  <a:alpha val="0"/>
                </a:srgbClr>
              </a:gs>
            </a:gsLst>
            <a:path path="shape">
              <a:fillToRect l="50000" t="50000" r="50000" b="50000"/>
            </a:path>
          </a:gradFill>
          <a:ln w="9525" algn="ctr">
            <a:noFill/>
            <a:round/>
            <a:headEnd/>
            <a:tailEnd/>
          </a:ln>
        </p:spPr>
        <p:txBody>
          <a:bodyPr wrap="none" lIns="74669" tIns="37334" rIns="74669" bIns="37334" anchor="ctr"/>
          <a:lstStyle/>
          <a:p>
            <a:endParaRPr lang="en-US">
              <a:latin typeface="Segoe Semibold"/>
            </a:endParaRPr>
          </a:p>
        </p:txBody>
      </p:sp>
      <p:sp>
        <p:nvSpPr>
          <p:cNvPr id="7" name="AutoShape 5"/>
          <p:cNvSpPr>
            <a:spLocks noChangeArrowheads="1"/>
          </p:cNvSpPr>
          <p:nvPr/>
        </p:nvSpPr>
        <p:spPr bwMode="auto">
          <a:xfrm>
            <a:off x="250825" y="1001713"/>
            <a:ext cx="2278063" cy="1503362"/>
          </a:xfrm>
          <a:prstGeom prst="roundRect">
            <a:avLst>
              <a:gd name="adj" fmla="val 14148"/>
            </a:avLst>
          </a:prstGeom>
          <a:gradFill rotWithShape="1">
            <a:gsLst>
              <a:gs pos="0">
                <a:schemeClr val="hlink">
                  <a:alpha val="70000"/>
                </a:schemeClr>
              </a:gs>
              <a:gs pos="100000">
                <a:schemeClr val="hlink">
                  <a:gamma/>
                  <a:tint val="0"/>
                  <a:invGamma/>
                  <a:alpha val="0"/>
                </a:schemeClr>
              </a:gs>
            </a:gsLst>
            <a:lin ang="0" scaled="1"/>
          </a:gradFill>
          <a:ln w="9525" algn="ctr">
            <a:noFill/>
            <a:round/>
            <a:headEnd/>
            <a:tailEnd/>
          </a:ln>
          <a:effectLst/>
        </p:spPr>
        <p:txBody>
          <a:bodyPr wrap="none" lIns="74669" tIns="37334" rIns="74669" bIns="37334" anchor="ctr"/>
          <a:lstStyle/>
          <a:p>
            <a:pPr fontAlgn="auto">
              <a:lnSpc>
                <a:spcPct val="90000"/>
              </a:lnSpc>
              <a:spcBef>
                <a:spcPts val="0"/>
              </a:spcBef>
              <a:spcAft>
                <a:spcPts val="0"/>
              </a:spcAft>
              <a:defRPr/>
            </a:pPr>
            <a:r>
              <a:rPr lang="en-US" sz="1500" dirty="0">
                <a:solidFill>
                  <a:srgbClr val="FFFFFF"/>
                </a:solidFill>
                <a:latin typeface="+mn-lt"/>
              </a:rPr>
              <a:t>Unprecedented </a:t>
            </a:r>
          </a:p>
          <a:p>
            <a:pPr fontAlgn="auto">
              <a:lnSpc>
                <a:spcPct val="90000"/>
              </a:lnSpc>
              <a:spcBef>
                <a:spcPts val="0"/>
              </a:spcBef>
              <a:spcAft>
                <a:spcPts val="0"/>
              </a:spcAft>
              <a:defRPr/>
            </a:pPr>
            <a:r>
              <a:rPr lang="en-US" sz="1500" dirty="0">
                <a:solidFill>
                  <a:srgbClr val="FFFFFF"/>
                </a:solidFill>
                <a:latin typeface="+mn-lt"/>
              </a:rPr>
              <a:t>volumes of data</a:t>
            </a:r>
          </a:p>
        </p:txBody>
      </p:sp>
      <p:sp>
        <p:nvSpPr>
          <p:cNvPr id="8" name="AutoShape 6"/>
          <p:cNvSpPr>
            <a:spLocks noChangeArrowheads="1"/>
          </p:cNvSpPr>
          <p:nvPr/>
        </p:nvSpPr>
        <p:spPr bwMode="auto">
          <a:xfrm>
            <a:off x="6651625" y="1001713"/>
            <a:ext cx="2278063" cy="1503362"/>
          </a:xfrm>
          <a:prstGeom prst="roundRect">
            <a:avLst>
              <a:gd name="adj" fmla="val 14148"/>
            </a:avLst>
          </a:prstGeom>
          <a:gradFill rotWithShape="1">
            <a:gsLst>
              <a:gs pos="0">
                <a:schemeClr val="accent2">
                  <a:alpha val="70000"/>
                </a:schemeClr>
              </a:gs>
              <a:gs pos="100000">
                <a:schemeClr val="accent2">
                  <a:gamma/>
                  <a:tint val="72941"/>
                  <a:invGamma/>
                  <a:alpha val="70000"/>
                </a:schemeClr>
              </a:gs>
            </a:gsLst>
            <a:lin ang="5400000" scaled="1"/>
          </a:gradFill>
          <a:ln w="9525" algn="ctr">
            <a:noFill/>
            <a:round/>
            <a:headEnd/>
            <a:tailEnd/>
          </a:ln>
          <a:effectLst/>
        </p:spPr>
        <p:txBody>
          <a:bodyPr wrap="none" lIns="74669" tIns="37334" rIns="74669" bIns="37334" anchor="ctr"/>
          <a:lstStyle/>
          <a:p>
            <a:pPr algn="r" fontAlgn="auto">
              <a:lnSpc>
                <a:spcPct val="90000"/>
              </a:lnSpc>
              <a:spcBef>
                <a:spcPts val="0"/>
              </a:spcBef>
              <a:spcAft>
                <a:spcPts val="0"/>
              </a:spcAft>
              <a:defRPr/>
            </a:pPr>
            <a:r>
              <a:rPr lang="en-US" sz="1500" dirty="0">
                <a:solidFill>
                  <a:srgbClr val="FFFFFF"/>
                </a:solidFill>
                <a:latin typeface="+mn-lt"/>
              </a:rPr>
              <a:t>Increasing </a:t>
            </a:r>
          </a:p>
          <a:p>
            <a:pPr algn="r" fontAlgn="auto">
              <a:lnSpc>
                <a:spcPct val="90000"/>
              </a:lnSpc>
              <a:spcBef>
                <a:spcPts val="0"/>
              </a:spcBef>
              <a:spcAft>
                <a:spcPts val="0"/>
              </a:spcAft>
              <a:defRPr/>
            </a:pPr>
            <a:r>
              <a:rPr lang="en-US" sz="1500" dirty="0">
                <a:solidFill>
                  <a:srgbClr val="FFFFFF"/>
                </a:solidFill>
                <a:latin typeface="+mn-lt"/>
              </a:rPr>
              <a:t>compliance</a:t>
            </a:r>
          </a:p>
          <a:p>
            <a:pPr algn="r" fontAlgn="auto">
              <a:lnSpc>
                <a:spcPct val="90000"/>
              </a:lnSpc>
              <a:spcBef>
                <a:spcPts val="0"/>
              </a:spcBef>
              <a:spcAft>
                <a:spcPts val="0"/>
              </a:spcAft>
              <a:defRPr/>
            </a:pPr>
            <a:r>
              <a:rPr lang="en-US" sz="1500" dirty="0">
                <a:solidFill>
                  <a:srgbClr val="FFFFFF"/>
                </a:solidFill>
                <a:latin typeface="+mn-lt"/>
              </a:rPr>
              <a:t>requirements</a:t>
            </a:r>
          </a:p>
        </p:txBody>
      </p:sp>
      <p:sp>
        <p:nvSpPr>
          <p:cNvPr id="68614" name="AutoShape 7"/>
          <p:cNvSpPr>
            <a:spLocks noChangeArrowheads="1"/>
          </p:cNvSpPr>
          <p:nvPr/>
        </p:nvSpPr>
        <p:spPr bwMode="auto">
          <a:xfrm>
            <a:off x="250825" y="5035550"/>
            <a:ext cx="2278063" cy="1503363"/>
          </a:xfrm>
          <a:prstGeom prst="roundRect">
            <a:avLst>
              <a:gd name="adj" fmla="val 14148"/>
            </a:avLst>
          </a:prstGeom>
          <a:gradFill rotWithShape="1">
            <a:gsLst>
              <a:gs pos="0">
                <a:srgbClr val="FA7438">
                  <a:alpha val="70000"/>
                </a:srgbClr>
              </a:gs>
              <a:gs pos="100000">
                <a:srgbClr val="FFFFFF">
                  <a:alpha val="0"/>
                </a:srgbClr>
              </a:gs>
            </a:gsLst>
            <a:lin ang="0" scaled="1"/>
          </a:gradFill>
          <a:ln w="9525" algn="ctr">
            <a:noFill/>
            <a:round/>
            <a:headEnd/>
            <a:tailEnd/>
          </a:ln>
        </p:spPr>
        <p:txBody>
          <a:bodyPr wrap="none" lIns="74669" tIns="37334" rIns="74669" bIns="37334" anchor="ctr"/>
          <a:lstStyle/>
          <a:p>
            <a:pPr>
              <a:lnSpc>
                <a:spcPct val="90000"/>
              </a:lnSpc>
            </a:pPr>
            <a:r>
              <a:rPr lang="en-US" sz="1500">
                <a:solidFill>
                  <a:srgbClr val="FFFFFF"/>
                </a:solidFill>
                <a:latin typeface="Segoe Semibold"/>
              </a:rPr>
              <a:t>HW mix shifting </a:t>
            </a:r>
          </a:p>
          <a:p>
            <a:pPr>
              <a:lnSpc>
                <a:spcPct val="90000"/>
              </a:lnSpc>
            </a:pPr>
            <a:r>
              <a:rPr lang="en-US" sz="1500">
                <a:solidFill>
                  <a:srgbClr val="FFFFFF"/>
                </a:solidFill>
                <a:latin typeface="Segoe Semibold"/>
              </a:rPr>
              <a:t>to laptops</a:t>
            </a:r>
          </a:p>
        </p:txBody>
      </p:sp>
      <p:sp>
        <p:nvSpPr>
          <p:cNvPr id="10" name="PubPieSlice"/>
          <p:cNvSpPr>
            <a:spLocks noEditPoints="1" noChangeArrowheads="1"/>
          </p:cNvSpPr>
          <p:nvPr/>
        </p:nvSpPr>
        <p:spPr bwMode="auto">
          <a:xfrm>
            <a:off x="827088" y="1076325"/>
            <a:ext cx="7446962" cy="5461000"/>
          </a:xfrm>
          <a:custGeom>
            <a:avLst/>
            <a:gdLst>
              <a:gd name="G0" fmla="+- 0 0 0"/>
              <a:gd name="G1" fmla="sin 10800 -5896688"/>
              <a:gd name="G2" fmla="cos 10800 -5896688"/>
              <a:gd name="G3" fmla="sin 10800 11794205"/>
              <a:gd name="G4" fmla="cos 10800 11794205"/>
              <a:gd name="G5" fmla="+- G1 10800 0"/>
              <a:gd name="G6" fmla="+- G2 10800 0"/>
              <a:gd name="G7" fmla="+- G3 10800 0"/>
              <a:gd name="G8" fmla="+- G4 10800 0"/>
              <a:gd name="G9" fmla="+- 10800 0 0"/>
              <a:gd name="T0" fmla="*/ 10804 w 21600"/>
              <a:gd name="T1" fmla="*/ 0 h 21600"/>
              <a:gd name="T2" fmla="*/ 10800 w 21600"/>
              <a:gd name="T3" fmla="*/ 10800 h 21600"/>
              <a:gd name="T4" fmla="*/ 0 w 21600"/>
              <a:gd name="T5" fmla="*/ 10806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803" y="0"/>
                </a:moveTo>
                <a:cubicBezTo>
                  <a:pt x="10802" y="0"/>
                  <a:pt x="10801" y="0"/>
                  <a:pt x="10800" y="0"/>
                </a:cubicBezTo>
                <a:cubicBezTo>
                  <a:pt x="4835" y="0"/>
                  <a:pt x="0" y="4835"/>
                  <a:pt x="0" y="10800"/>
                </a:cubicBezTo>
                <a:cubicBezTo>
                  <a:pt x="-1" y="10801"/>
                  <a:pt x="0" y="10803"/>
                  <a:pt x="0" y="10805"/>
                </a:cubicBezTo>
                <a:lnTo>
                  <a:pt x="10800" y="10800"/>
                </a:lnTo>
                <a:close/>
              </a:path>
            </a:pathLst>
          </a:custGeom>
          <a:gradFill rotWithShape="1">
            <a:gsLst>
              <a:gs pos="0">
                <a:schemeClr val="hlink">
                  <a:gamma/>
                  <a:tint val="0"/>
                  <a:invGamma/>
                  <a:alpha val="0"/>
                </a:schemeClr>
              </a:gs>
              <a:gs pos="100000">
                <a:schemeClr val="hlink"/>
              </a:gs>
            </a:gsLst>
            <a:lin ang="2700000" scaled="1"/>
          </a:gradFill>
          <a:ln w="9525">
            <a:noFill/>
            <a:miter lim="800000"/>
            <a:headEnd/>
            <a:tailEnd/>
          </a:ln>
          <a:effectLst/>
        </p:spPr>
        <p:txBody>
          <a:bodyPr lIns="74669" tIns="37334" rIns="74669" bIns="37334"/>
          <a:lstStyle/>
          <a:p>
            <a:pPr fontAlgn="auto">
              <a:spcBef>
                <a:spcPts val="0"/>
              </a:spcBef>
              <a:spcAft>
                <a:spcPts val="0"/>
              </a:spcAft>
              <a:defRPr/>
            </a:pPr>
            <a:endParaRPr lang="en-US">
              <a:latin typeface="+mn-lt"/>
            </a:endParaRPr>
          </a:p>
        </p:txBody>
      </p:sp>
      <p:sp>
        <p:nvSpPr>
          <p:cNvPr id="11" name="PubPieSlice"/>
          <p:cNvSpPr>
            <a:spLocks noEditPoints="1" noChangeArrowheads="1"/>
          </p:cNvSpPr>
          <p:nvPr/>
        </p:nvSpPr>
        <p:spPr bwMode="auto">
          <a:xfrm>
            <a:off x="827088" y="1076325"/>
            <a:ext cx="7446962" cy="5461000"/>
          </a:xfrm>
          <a:custGeom>
            <a:avLst/>
            <a:gdLst>
              <a:gd name="G0" fmla="+- 0 0 0"/>
              <a:gd name="G1" fmla="sin 10800 -1162"/>
              <a:gd name="G2" fmla="cos 10800 -1162"/>
              <a:gd name="G3" fmla="sin 10800 -5899265"/>
              <a:gd name="G4" fmla="cos 10800 -5899265"/>
              <a:gd name="G5" fmla="+- G1 10800 0"/>
              <a:gd name="G6" fmla="+- G2 10800 0"/>
              <a:gd name="G7" fmla="+- G3 10800 0"/>
              <a:gd name="G8" fmla="+- G4 10800 0"/>
              <a:gd name="G9" fmla="+- 10800 0 0"/>
              <a:gd name="T0" fmla="*/ 21599 w 21600"/>
              <a:gd name="T1" fmla="*/ 10796 h 21600"/>
              <a:gd name="T2" fmla="*/ 10800 w 21600"/>
              <a:gd name="T3" fmla="*/ 10800 h 21600"/>
              <a:gd name="T4" fmla="*/ 10797 w 21600"/>
              <a:gd name="T5" fmla="*/ 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21599" y="10795"/>
                </a:moveTo>
                <a:cubicBezTo>
                  <a:pt x="21597" y="4832"/>
                  <a:pt x="16763" y="0"/>
                  <a:pt x="10800" y="0"/>
                </a:cubicBezTo>
                <a:cubicBezTo>
                  <a:pt x="10799" y="-1"/>
                  <a:pt x="10798" y="0"/>
                  <a:pt x="10797" y="0"/>
                </a:cubicBezTo>
                <a:lnTo>
                  <a:pt x="10800" y="10800"/>
                </a:lnTo>
                <a:close/>
              </a:path>
            </a:pathLst>
          </a:custGeom>
          <a:gradFill rotWithShape="1">
            <a:gsLst>
              <a:gs pos="0">
                <a:schemeClr val="accent2"/>
              </a:gs>
              <a:gs pos="100000">
                <a:schemeClr val="accent2">
                  <a:gamma/>
                  <a:tint val="0"/>
                  <a:invGamma/>
                  <a:alpha val="0"/>
                </a:schemeClr>
              </a:gs>
            </a:gsLst>
            <a:lin ang="18900000" scaled="1"/>
          </a:gradFill>
          <a:ln w="9525">
            <a:noFill/>
            <a:miter lim="800000"/>
            <a:headEnd/>
            <a:tailEnd/>
          </a:ln>
          <a:effectLst/>
        </p:spPr>
        <p:txBody>
          <a:bodyPr lIns="74669" tIns="37334" rIns="74669" bIns="37334"/>
          <a:lstStyle/>
          <a:p>
            <a:pPr fontAlgn="auto">
              <a:spcBef>
                <a:spcPts val="0"/>
              </a:spcBef>
              <a:spcAft>
                <a:spcPts val="0"/>
              </a:spcAft>
              <a:defRPr/>
            </a:pPr>
            <a:endParaRPr lang="en-US">
              <a:latin typeface="+mn-lt"/>
            </a:endParaRPr>
          </a:p>
        </p:txBody>
      </p:sp>
      <p:sp>
        <p:nvSpPr>
          <p:cNvPr id="68617" name="PubPieSlice"/>
          <p:cNvSpPr>
            <a:spLocks noEditPoints="1" noChangeArrowheads="1"/>
          </p:cNvSpPr>
          <p:nvPr/>
        </p:nvSpPr>
        <p:spPr bwMode="auto">
          <a:xfrm>
            <a:off x="827088" y="1076325"/>
            <a:ext cx="7446962" cy="5461000"/>
          </a:xfrm>
          <a:custGeom>
            <a:avLst/>
            <a:gdLst>
              <a:gd name="T0" fmla="*/ 0 w 21600"/>
              <a:gd name="T1" fmla="*/ 2729742 h 21600"/>
              <a:gd name="T2" fmla="*/ 3723822 w 21600"/>
              <a:gd name="T3" fmla="*/ 2730500 h 21600"/>
              <a:gd name="T4" fmla="*/ 3724856 w 21600"/>
              <a:gd name="T5" fmla="*/ 546074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0" y="10797"/>
                </a:moveTo>
                <a:cubicBezTo>
                  <a:pt x="0" y="10798"/>
                  <a:pt x="0" y="10799"/>
                  <a:pt x="0" y="10799"/>
                </a:cubicBezTo>
                <a:cubicBezTo>
                  <a:pt x="0" y="16764"/>
                  <a:pt x="4835" y="21600"/>
                  <a:pt x="10800" y="21600"/>
                </a:cubicBezTo>
                <a:cubicBezTo>
                  <a:pt x="10801" y="21600"/>
                  <a:pt x="10802" y="21599"/>
                  <a:pt x="10803" y="21599"/>
                </a:cubicBezTo>
                <a:lnTo>
                  <a:pt x="10800" y="10800"/>
                </a:lnTo>
                <a:close/>
              </a:path>
            </a:pathLst>
          </a:custGeom>
          <a:gradFill rotWithShape="1">
            <a:gsLst>
              <a:gs pos="0">
                <a:srgbClr val="FFFFFF">
                  <a:alpha val="0"/>
                </a:srgbClr>
              </a:gs>
              <a:gs pos="100000">
                <a:srgbClr val="FA7438"/>
              </a:gs>
            </a:gsLst>
            <a:lin ang="18900000" scaled="1"/>
          </a:gradFill>
          <a:ln w="9525">
            <a:noFill/>
            <a:miter lim="800000"/>
            <a:headEnd/>
            <a:tailEnd/>
          </a:ln>
        </p:spPr>
        <p:txBody>
          <a:bodyPr lIns="74669" tIns="37334" rIns="74669" bIns="37334"/>
          <a:lstStyle/>
          <a:p>
            <a:endParaRPr lang="en-US">
              <a:latin typeface="Segoe Semibold"/>
            </a:endParaRPr>
          </a:p>
        </p:txBody>
      </p:sp>
      <p:sp>
        <p:nvSpPr>
          <p:cNvPr id="68618" name="PubPieSlice"/>
          <p:cNvSpPr>
            <a:spLocks noEditPoints="1" noChangeArrowheads="1"/>
          </p:cNvSpPr>
          <p:nvPr/>
        </p:nvSpPr>
        <p:spPr bwMode="auto">
          <a:xfrm>
            <a:off x="827088" y="1076325"/>
            <a:ext cx="7446962" cy="5461000"/>
          </a:xfrm>
          <a:custGeom>
            <a:avLst/>
            <a:gdLst>
              <a:gd name="T0" fmla="*/ 3721753 w 21600"/>
              <a:gd name="T1" fmla="*/ 5460747 h 21600"/>
              <a:gd name="T2" fmla="*/ 3723822 w 21600"/>
              <a:gd name="T3" fmla="*/ 2730500 h 21600"/>
              <a:gd name="T4" fmla="*/ 7447643 w 21600"/>
              <a:gd name="T5" fmla="*/ 2730500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10793" y="21599"/>
                </a:moveTo>
                <a:cubicBezTo>
                  <a:pt x="10795" y="21599"/>
                  <a:pt x="10797" y="21600"/>
                  <a:pt x="10800" y="21600"/>
                </a:cubicBezTo>
                <a:cubicBezTo>
                  <a:pt x="16764" y="21599"/>
                  <a:pt x="21600" y="16764"/>
                  <a:pt x="21600" y="10800"/>
                </a:cubicBezTo>
                <a:lnTo>
                  <a:pt x="10800" y="10800"/>
                </a:lnTo>
                <a:close/>
              </a:path>
            </a:pathLst>
          </a:custGeom>
          <a:gradFill rotWithShape="1">
            <a:gsLst>
              <a:gs pos="0">
                <a:srgbClr val="FFCC29"/>
              </a:gs>
              <a:gs pos="100000">
                <a:srgbClr val="FFFFFF">
                  <a:alpha val="0"/>
                </a:srgbClr>
              </a:gs>
            </a:gsLst>
            <a:lin ang="2700000" scaled="1"/>
          </a:gradFill>
          <a:ln w="9525">
            <a:noFill/>
            <a:miter lim="800000"/>
            <a:headEnd/>
            <a:tailEnd/>
          </a:ln>
        </p:spPr>
        <p:txBody>
          <a:bodyPr lIns="74669" tIns="37334" rIns="74669" bIns="37334"/>
          <a:lstStyle/>
          <a:p>
            <a:endParaRPr lang="en-US">
              <a:latin typeface="Segoe Semibold"/>
            </a:endParaRPr>
          </a:p>
        </p:txBody>
      </p:sp>
      <p:sp>
        <p:nvSpPr>
          <p:cNvPr id="68619" name="Line 3"/>
          <p:cNvSpPr>
            <a:spLocks noChangeShapeType="1"/>
          </p:cNvSpPr>
          <p:nvPr/>
        </p:nvSpPr>
        <p:spPr bwMode="auto">
          <a:xfrm flipH="1" flipV="1">
            <a:off x="7977188" y="2798763"/>
            <a:ext cx="695325" cy="495300"/>
          </a:xfrm>
          <a:prstGeom prst="line">
            <a:avLst/>
          </a:prstGeom>
          <a:noFill/>
          <a:ln w="9525">
            <a:noFill/>
            <a:round/>
            <a:headEnd/>
            <a:tailEnd type="triangle" w="med" len="med"/>
          </a:ln>
        </p:spPr>
        <p:txBody>
          <a:bodyPr wrap="none" lIns="74669" tIns="37334" rIns="74669" bIns="37334" anchor="ctr"/>
          <a:lstStyle/>
          <a:p>
            <a:endParaRPr lang="en-US"/>
          </a:p>
        </p:txBody>
      </p:sp>
      <p:pic>
        <p:nvPicPr>
          <p:cNvPr id="68620" name="Picture 20" descr="curved arrow 5"/>
          <p:cNvPicPr>
            <a:picLocks noChangeAspect="1" noChangeArrowheads="1"/>
          </p:cNvPicPr>
          <p:nvPr/>
        </p:nvPicPr>
        <p:blipFill>
          <a:blip r:embed="rId3"/>
          <a:srcRect/>
          <a:stretch>
            <a:fillRect/>
          </a:stretch>
        </p:blipFill>
        <p:spPr bwMode="auto">
          <a:xfrm rot="17712285" flipH="1">
            <a:off x="4928394" y="4312444"/>
            <a:ext cx="2741612" cy="1892300"/>
          </a:xfrm>
          <a:prstGeom prst="rect">
            <a:avLst/>
          </a:prstGeom>
          <a:noFill/>
          <a:ln w="9525">
            <a:noFill/>
            <a:miter lim="800000"/>
            <a:headEnd/>
            <a:tailEnd/>
          </a:ln>
        </p:spPr>
      </p:pic>
      <p:pic>
        <p:nvPicPr>
          <p:cNvPr id="68621" name="Picture 21" descr="curved arrow 5"/>
          <p:cNvPicPr>
            <a:picLocks noChangeAspect="1" noChangeArrowheads="1"/>
          </p:cNvPicPr>
          <p:nvPr/>
        </p:nvPicPr>
        <p:blipFill>
          <a:blip r:embed="rId3"/>
          <a:srcRect/>
          <a:stretch>
            <a:fillRect/>
          </a:stretch>
        </p:blipFill>
        <p:spPr bwMode="auto">
          <a:xfrm rot="21072989" flipV="1">
            <a:off x="4908550" y="1311275"/>
            <a:ext cx="2611438" cy="1985963"/>
          </a:xfrm>
          <a:prstGeom prst="rect">
            <a:avLst/>
          </a:prstGeom>
          <a:noFill/>
          <a:ln w="9525">
            <a:noFill/>
            <a:miter lim="800000"/>
            <a:headEnd/>
            <a:tailEnd/>
          </a:ln>
        </p:spPr>
      </p:pic>
      <p:pic>
        <p:nvPicPr>
          <p:cNvPr id="68622" name="Picture 22" descr="curved arrow 5"/>
          <p:cNvPicPr>
            <a:picLocks noChangeAspect="1" noChangeArrowheads="1"/>
          </p:cNvPicPr>
          <p:nvPr/>
        </p:nvPicPr>
        <p:blipFill>
          <a:blip r:embed="rId3"/>
          <a:srcRect/>
          <a:stretch>
            <a:fillRect/>
          </a:stretch>
        </p:blipFill>
        <p:spPr bwMode="auto">
          <a:xfrm rot="21072989" flipH="1">
            <a:off x="1476375" y="4408488"/>
            <a:ext cx="2609850" cy="1985962"/>
          </a:xfrm>
          <a:prstGeom prst="rect">
            <a:avLst/>
          </a:prstGeom>
          <a:noFill/>
          <a:ln w="9525">
            <a:noFill/>
            <a:miter lim="800000"/>
            <a:headEnd/>
            <a:tailEnd/>
          </a:ln>
        </p:spPr>
      </p:pic>
      <p:sp>
        <p:nvSpPr>
          <p:cNvPr id="68623" name="AutoShape 26"/>
          <p:cNvSpPr>
            <a:spLocks noChangeArrowheads="1"/>
          </p:cNvSpPr>
          <p:nvPr/>
        </p:nvSpPr>
        <p:spPr bwMode="blackWhite">
          <a:xfrm>
            <a:off x="731838" y="2047875"/>
            <a:ext cx="2406650" cy="3248025"/>
          </a:xfrm>
          <a:prstGeom prst="roundRect">
            <a:avLst>
              <a:gd name="adj" fmla="val 11468"/>
            </a:avLst>
          </a:prstGeom>
          <a:solidFill>
            <a:schemeClr val="bg2">
              <a:alpha val="65097"/>
            </a:schemeClr>
          </a:solidFill>
          <a:ln w="9525" algn="ctr">
            <a:noFill/>
            <a:round/>
            <a:headEnd/>
            <a:tailEnd/>
          </a:ln>
        </p:spPr>
        <p:txBody>
          <a:bodyPr wrap="none" lIns="74669" tIns="37334" rIns="74669" bIns="37334" anchor="ctr"/>
          <a:lstStyle/>
          <a:p>
            <a:pPr>
              <a:spcBef>
                <a:spcPct val="30000"/>
              </a:spcBef>
            </a:pPr>
            <a:endParaRPr lang="en-US" sz="1000" i="1">
              <a:latin typeface="Segoe"/>
            </a:endParaRPr>
          </a:p>
        </p:txBody>
      </p:sp>
      <p:sp>
        <p:nvSpPr>
          <p:cNvPr id="68624" name="AutoShape 8"/>
          <p:cNvSpPr>
            <a:spLocks noChangeArrowheads="1"/>
          </p:cNvSpPr>
          <p:nvPr/>
        </p:nvSpPr>
        <p:spPr bwMode="auto">
          <a:xfrm>
            <a:off x="6651625" y="5035550"/>
            <a:ext cx="2278063" cy="1503363"/>
          </a:xfrm>
          <a:prstGeom prst="roundRect">
            <a:avLst>
              <a:gd name="adj" fmla="val 14148"/>
            </a:avLst>
          </a:prstGeom>
          <a:solidFill>
            <a:srgbClr val="FFCC29">
              <a:alpha val="30196"/>
            </a:srgbClr>
          </a:solidFill>
          <a:ln w="9525" algn="ctr">
            <a:noFill/>
            <a:round/>
            <a:headEnd/>
            <a:tailEnd/>
          </a:ln>
        </p:spPr>
        <p:txBody>
          <a:bodyPr lIns="74669" tIns="37334" rIns="74669" bIns="37334" anchor="ctr"/>
          <a:lstStyle/>
          <a:p>
            <a:pPr algn="r">
              <a:lnSpc>
                <a:spcPct val="90000"/>
              </a:lnSpc>
            </a:pPr>
            <a:r>
              <a:rPr lang="en-US" sz="1500">
                <a:solidFill>
                  <a:srgbClr val="FFFFFF"/>
                </a:solidFill>
                <a:latin typeface="Segoe Semibold"/>
              </a:rPr>
              <a:t>Increased emphasis on manageability to lower cost, </a:t>
            </a:r>
            <a:br>
              <a:rPr lang="en-US" sz="1500">
                <a:solidFill>
                  <a:srgbClr val="FFFFFF"/>
                </a:solidFill>
                <a:latin typeface="Segoe Semibold"/>
              </a:rPr>
            </a:br>
            <a:r>
              <a:rPr lang="en-US" sz="1500">
                <a:solidFill>
                  <a:srgbClr val="FFFFFF"/>
                </a:solidFill>
                <a:latin typeface="Segoe Semibold"/>
              </a:rPr>
              <a:t>increase agility</a:t>
            </a:r>
          </a:p>
        </p:txBody>
      </p:sp>
      <p:pic>
        <p:nvPicPr>
          <p:cNvPr id="20" name="Picture 2" descr="Business People - Tug of War"/>
          <p:cNvPicPr>
            <a:picLocks noChangeAspect="1" noChangeArrowheads="1"/>
          </p:cNvPicPr>
          <p:nvPr/>
        </p:nvPicPr>
        <p:blipFill>
          <a:blip r:embed="rId4"/>
          <a:srcRect/>
          <a:stretch>
            <a:fillRect/>
          </a:stretch>
        </p:blipFill>
        <p:spPr bwMode="auto">
          <a:xfrm flipH="1">
            <a:off x="3016155" y="2920621"/>
            <a:ext cx="3111685" cy="1937557"/>
          </a:xfrm>
          <a:prstGeom prst="rect">
            <a:avLst/>
          </a:prstGeom>
          <a:ln>
            <a:noFill/>
          </a:ln>
          <a:effectLst>
            <a:softEdge rad="112500"/>
          </a:effectLst>
        </p:spPr>
      </p:pic>
      <p:sp>
        <p:nvSpPr>
          <p:cNvPr id="21" name="Content Placeholder 9"/>
          <p:cNvSpPr txBox="1">
            <a:spLocks/>
          </p:cNvSpPr>
          <p:nvPr/>
        </p:nvSpPr>
        <p:spPr>
          <a:xfrm>
            <a:off x="776288" y="2778125"/>
            <a:ext cx="2405062" cy="2541588"/>
          </a:xfrm>
          <a:prstGeom prst="rect">
            <a:avLst/>
          </a:prstGeom>
        </p:spPr>
        <p:txBody>
          <a:bodyPr lIns="91436" tIns="45718" rIns="91436" bIns="45718"/>
          <a:lstStyle/>
          <a:p>
            <a:pPr marL="197795" indent="-197795" eaLnBrk="0" fontAlgn="auto" hangingPunct="0">
              <a:lnSpc>
                <a:spcPct val="90000"/>
              </a:lnSpc>
              <a:spcBef>
                <a:spcPts val="1260"/>
              </a:spcBef>
              <a:spcAft>
                <a:spcPts val="0"/>
              </a:spcAft>
              <a:buClr>
                <a:schemeClr val="tx2"/>
              </a:buClr>
              <a:buSzPct val="95000"/>
              <a:buFontTx/>
              <a:buBlip>
                <a:blip r:embed="rId5"/>
              </a:buBlip>
              <a:defRPr/>
            </a:pPr>
            <a:r>
              <a:rPr lang="en-US" sz="1700" kern="0" dirty="0">
                <a:latin typeface="+mn-lt"/>
              </a:rPr>
              <a:t>Anywhere/</a:t>
            </a:r>
            <a:br>
              <a:rPr lang="en-US" sz="1700" kern="0" dirty="0">
                <a:latin typeface="+mn-lt"/>
              </a:rPr>
            </a:br>
            <a:r>
              <a:rPr lang="en-US" sz="1700" kern="0" dirty="0">
                <a:latin typeface="+mn-lt"/>
              </a:rPr>
              <a:t>Anytime Access</a:t>
            </a:r>
          </a:p>
          <a:p>
            <a:pPr marL="197795" indent="-197795" eaLnBrk="0" fontAlgn="auto" hangingPunct="0">
              <a:lnSpc>
                <a:spcPct val="90000"/>
              </a:lnSpc>
              <a:spcBef>
                <a:spcPts val="1260"/>
              </a:spcBef>
              <a:spcAft>
                <a:spcPts val="0"/>
              </a:spcAft>
              <a:buClr>
                <a:schemeClr val="tx2"/>
              </a:buClr>
              <a:buSzPct val="95000"/>
              <a:buFontTx/>
              <a:buBlip>
                <a:blip r:embed="rId5"/>
              </a:buBlip>
              <a:defRPr/>
            </a:pPr>
            <a:r>
              <a:rPr lang="en-US" sz="1700" kern="0" dirty="0">
                <a:latin typeface="+mn-lt"/>
              </a:rPr>
              <a:t>Device Independence</a:t>
            </a:r>
          </a:p>
          <a:p>
            <a:pPr marL="197795" indent="-197795" eaLnBrk="0" fontAlgn="auto" hangingPunct="0">
              <a:lnSpc>
                <a:spcPct val="90000"/>
              </a:lnSpc>
              <a:spcBef>
                <a:spcPts val="1260"/>
              </a:spcBef>
              <a:spcAft>
                <a:spcPts val="0"/>
              </a:spcAft>
              <a:buClr>
                <a:schemeClr val="tx2"/>
              </a:buClr>
              <a:buSzPct val="95000"/>
              <a:buFontTx/>
              <a:buBlip>
                <a:blip r:embed="rId5"/>
              </a:buBlip>
              <a:defRPr/>
            </a:pPr>
            <a:r>
              <a:rPr lang="en-US" sz="1700" kern="0" dirty="0">
                <a:latin typeface="+mn-lt"/>
              </a:rPr>
              <a:t>Personal Data/Applications</a:t>
            </a:r>
          </a:p>
          <a:p>
            <a:pPr marL="197795" indent="-197795" eaLnBrk="0" fontAlgn="auto" hangingPunct="0">
              <a:lnSpc>
                <a:spcPct val="90000"/>
              </a:lnSpc>
              <a:spcBef>
                <a:spcPts val="1260"/>
              </a:spcBef>
              <a:spcAft>
                <a:spcPts val="0"/>
              </a:spcAft>
              <a:buClr>
                <a:schemeClr val="tx2"/>
              </a:buClr>
              <a:buSzPct val="95000"/>
              <a:buFontTx/>
              <a:buBlip>
                <a:blip r:embed="rId5"/>
              </a:buBlip>
              <a:defRPr/>
            </a:pPr>
            <a:r>
              <a:rPr lang="en-US" sz="1700" kern="0" dirty="0">
                <a:latin typeface="+mn-lt"/>
              </a:rPr>
              <a:t>Flexible Configurations</a:t>
            </a:r>
          </a:p>
        </p:txBody>
      </p:sp>
      <p:sp>
        <p:nvSpPr>
          <p:cNvPr id="68627" name="AutoShape 26"/>
          <p:cNvSpPr>
            <a:spLocks noChangeArrowheads="1"/>
          </p:cNvSpPr>
          <p:nvPr/>
        </p:nvSpPr>
        <p:spPr bwMode="blackWhite">
          <a:xfrm>
            <a:off x="6032500" y="2074863"/>
            <a:ext cx="2492375" cy="3248025"/>
          </a:xfrm>
          <a:prstGeom prst="roundRect">
            <a:avLst>
              <a:gd name="adj" fmla="val 11468"/>
            </a:avLst>
          </a:prstGeom>
          <a:solidFill>
            <a:schemeClr val="bg2">
              <a:alpha val="65097"/>
            </a:schemeClr>
          </a:solidFill>
          <a:ln w="9525" algn="ctr">
            <a:noFill/>
            <a:round/>
            <a:headEnd/>
            <a:tailEnd/>
          </a:ln>
        </p:spPr>
        <p:txBody>
          <a:bodyPr wrap="none" lIns="74669" tIns="37334" rIns="74669" bIns="37334" anchor="ctr"/>
          <a:lstStyle/>
          <a:p>
            <a:pPr>
              <a:spcBef>
                <a:spcPct val="30000"/>
              </a:spcBef>
            </a:pPr>
            <a:endParaRPr lang="en-US" sz="1000" i="1">
              <a:latin typeface="Segoe"/>
            </a:endParaRPr>
          </a:p>
        </p:txBody>
      </p:sp>
      <p:sp>
        <p:nvSpPr>
          <p:cNvPr id="23" name="Content Placeholder 10"/>
          <p:cNvSpPr txBox="1">
            <a:spLocks/>
          </p:cNvSpPr>
          <p:nvPr/>
        </p:nvSpPr>
        <p:spPr>
          <a:xfrm>
            <a:off x="6286500" y="2887663"/>
            <a:ext cx="2422525" cy="2408237"/>
          </a:xfrm>
          <a:prstGeom prst="rect">
            <a:avLst/>
          </a:prstGeom>
        </p:spPr>
        <p:txBody>
          <a:bodyPr lIns="91436" tIns="45718" rIns="91436" bIns="45718"/>
          <a:lstStyle/>
          <a:p>
            <a:pPr marL="197795" indent="-197795" eaLnBrk="0" fontAlgn="auto" hangingPunct="0">
              <a:lnSpc>
                <a:spcPct val="90000"/>
              </a:lnSpc>
              <a:spcBef>
                <a:spcPts val="1260"/>
              </a:spcBef>
              <a:spcAft>
                <a:spcPts val="0"/>
              </a:spcAft>
              <a:buClr>
                <a:schemeClr val="tx2"/>
              </a:buClr>
              <a:buSzPct val="95000"/>
              <a:buFontTx/>
              <a:buBlip>
                <a:blip r:embed="rId5"/>
              </a:buBlip>
              <a:defRPr/>
            </a:pPr>
            <a:r>
              <a:rPr lang="en-US" sz="1700" kern="0" dirty="0">
                <a:latin typeface="+mn-lt"/>
              </a:rPr>
              <a:t>Controlled Network Access</a:t>
            </a:r>
          </a:p>
          <a:p>
            <a:pPr marL="197795" indent="-197795" eaLnBrk="0" fontAlgn="auto" hangingPunct="0">
              <a:lnSpc>
                <a:spcPct val="90000"/>
              </a:lnSpc>
              <a:spcBef>
                <a:spcPts val="1260"/>
              </a:spcBef>
              <a:spcAft>
                <a:spcPts val="0"/>
              </a:spcAft>
              <a:buClr>
                <a:schemeClr val="tx2"/>
              </a:buClr>
              <a:buSzPct val="95000"/>
              <a:buFontTx/>
              <a:buBlip>
                <a:blip r:embed="rId5"/>
              </a:buBlip>
              <a:defRPr/>
            </a:pPr>
            <a:r>
              <a:rPr lang="en-US" sz="1700" kern="0" dirty="0">
                <a:latin typeface="+mn-lt"/>
              </a:rPr>
              <a:t>Managed Devices</a:t>
            </a:r>
          </a:p>
          <a:p>
            <a:pPr marL="197795" indent="-197795" eaLnBrk="0" fontAlgn="auto" hangingPunct="0">
              <a:lnSpc>
                <a:spcPct val="90000"/>
              </a:lnSpc>
              <a:spcBef>
                <a:spcPts val="1260"/>
              </a:spcBef>
              <a:spcAft>
                <a:spcPts val="0"/>
              </a:spcAft>
              <a:buClr>
                <a:schemeClr val="tx2"/>
              </a:buClr>
              <a:buSzPct val="95000"/>
              <a:buFontTx/>
              <a:buBlip>
                <a:blip r:embed="rId5"/>
              </a:buBlip>
              <a:defRPr/>
            </a:pPr>
            <a:r>
              <a:rPr lang="en-US" sz="1700" kern="0" dirty="0">
                <a:latin typeface="+mn-lt"/>
              </a:rPr>
              <a:t>Data Security</a:t>
            </a:r>
          </a:p>
          <a:p>
            <a:pPr marL="197795" indent="-197795" eaLnBrk="0" fontAlgn="auto" hangingPunct="0">
              <a:lnSpc>
                <a:spcPct val="90000"/>
              </a:lnSpc>
              <a:spcBef>
                <a:spcPts val="1260"/>
              </a:spcBef>
              <a:spcAft>
                <a:spcPts val="0"/>
              </a:spcAft>
              <a:buClr>
                <a:schemeClr val="tx2"/>
              </a:buClr>
              <a:buSzPct val="95000"/>
              <a:buFontTx/>
              <a:buBlip>
                <a:blip r:embed="rId5"/>
              </a:buBlip>
              <a:defRPr/>
            </a:pPr>
            <a:r>
              <a:rPr lang="en-US" sz="1700" kern="0" dirty="0">
                <a:latin typeface="+mn-lt"/>
              </a:rPr>
              <a:t>Predictable Configurations</a:t>
            </a:r>
          </a:p>
        </p:txBody>
      </p:sp>
      <p:sp>
        <p:nvSpPr>
          <p:cNvPr id="24" name="TextBox 23"/>
          <p:cNvSpPr txBox="1"/>
          <p:nvPr/>
        </p:nvSpPr>
        <p:spPr>
          <a:xfrm>
            <a:off x="722313" y="2138363"/>
            <a:ext cx="2820987" cy="630237"/>
          </a:xfrm>
          <a:prstGeom prst="rect">
            <a:avLst/>
          </a:prstGeom>
          <a:noFill/>
        </p:spPr>
        <p:txBody>
          <a:bodyPr lIns="74669" tIns="37334" rIns="74669" bIns="37334">
            <a:spAutoFit/>
          </a:bodyPr>
          <a:lstStyle/>
          <a:p>
            <a:pPr fontAlgn="auto">
              <a:lnSpc>
                <a:spcPct val="90000"/>
              </a:lnSpc>
              <a:spcBef>
                <a:spcPts val="0"/>
              </a:spcBef>
              <a:spcAft>
                <a:spcPts val="0"/>
              </a:spcAft>
              <a:defRPr/>
            </a:pPr>
            <a:r>
              <a:rPr lang="en-US" sz="2000" dirty="0">
                <a:effectLst>
                  <a:outerShdw blurRad="38100" dist="38100" dir="2700000" algn="tl">
                    <a:srgbClr val="000000">
                      <a:alpha val="43137"/>
                    </a:srgbClr>
                  </a:outerShdw>
                </a:effectLst>
                <a:latin typeface="+mn-lt"/>
              </a:rPr>
              <a:t>End Users Want Freedom, Flexibility </a:t>
            </a:r>
          </a:p>
        </p:txBody>
      </p:sp>
      <p:sp>
        <p:nvSpPr>
          <p:cNvPr id="25" name="TextBox 24"/>
          <p:cNvSpPr txBox="1"/>
          <p:nvPr/>
        </p:nvSpPr>
        <p:spPr>
          <a:xfrm>
            <a:off x="6286500" y="2152650"/>
            <a:ext cx="1909763" cy="628650"/>
          </a:xfrm>
          <a:prstGeom prst="rect">
            <a:avLst/>
          </a:prstGeom>
          <a:noFill/>
        </p:spPr>
        <p:txBody>
          <a:bodyPr lIns="74669" tIns="37334" rIns="74669" bIns="37334">
            <a:spAutoFit/>
          </a:bodyPr>
          <a:lstStyle/>
          <a:p>
            <a:pPr fontAlgn="auto">
              <a:lnSpc>
                <a:spcPct val="90000"/>
              </a:lnSpc>
              <a:spcBef>
                <a:spcPts val="0"/>
              </a:spcBef>
              <a:spcAft>
                <a:spcPts val="0"/>
              </a:spcAft>
              <a:defRPr/>
            </a:pPr>
            <a:r>
              <a:rPr lang="en-US" sz="2000" dirty="0">
                <a:effectLst>
                  <a:outerShdw blurRad="38100" dist="38100" dir="2700000" algn="tl">
                    <a:srgbClr val="000000">
                      <a:alpha val="43137"/>
                    </a:srgbClr>
                  </a:outerShdw>
                </a:effectLst>
                <a:latin typeface="+mn-lt"/>
              </a:rPr>
              <a:t>IT Pros Want Control</a:t>
            </a:r>
          </a:p>
        </p:txBody>
      </p:sp>
      <p:pic>
        <p:nvPicPr>
          <p:cNvPr id="68631" name="Picture 19" descr="curved arrow 5"/>
          <p:cNvPicPr>
            <a:picLocks noChangeAspect="1" noChangeArrowheads="1"/>
          </p:cNvPicPr>
          <p:nvPr/>
        </p:nvPicPr>
        <p:blipFill>
          <a:blip r:embed="rId3"/>
          <a:srcRect/>
          <a:stretch>
            <a:fillRect/>
          </a:stretch>
        </p:blipFill>
        <p:spPr bwMode="auto">
          <a:xfrm rot="17712285" flipV="1">
            <a:off x="1275556" y="1418432"/>
            <a:ext cx="2741613" cy="1892300"/>
          </a:xfrm>
          <a:prstGeom prst="rect">
            <a:avLst/>
          </a:prstGeom>
          <a:noFill/>
          <a:ln w="9525">
            <a:noFill/>
            <a:miter lim="800000"/>
            <a:headEnd/>
            <a:tailEnd/>
          </a:ln>
        </p:spPr>
      </p:pic>
      <p:sp>
        <p:nvSpPr>
          <p:cNvPr id="28" name="Title 1"/>
          <p:cNvSpPr txBox="1">
            <a:spLocks/>
          </p:cNvSpPr>
          <p:nvPr/>
        </p:nvSpPr>
        <p:spPr bwMode="auto">
          <a:xfrm>
            <a:off x="365125" y="355600"/>
            <a:ext cx="8413750" cy="585788"/>
          </a:xfrm>
          <a:prstGeom prst="rect">
            <a:avLst/>
          </a:prstGeom>
          <a:noFill/>
          <a:ln w="9525" cap="flat" cmpd="sng" algn="ctr">
            <a:noFill/>
            <a:prstDash val="solid"/>
            <a:miter lim="800000"/>
            <a:headEnd type="none" w="med" len="med"/>
            <a:tailEnd type="none" w="med" len="med"/>
          </a:ln>
          <a:effectLst/>
        </p:spPr>
        <p:txBody>
          <a:bodyPr>
            <a:normAutofit fontScale="85000" lnSpcReduction="20000"/>
          </a:bodyPr>
          <a:lstStyle/>
          <a:p>
            <a:pPr marL="342900" indent="-342900" defTabSz="-13873163">
              <a:lnSpc>
                <a:spcPct val="90000"/>
              </a:lnSpc>
              <a:defRPr/>
            </a:pPr>
            <a:r>
              <a:rPr lang="en-US" sz="5400" kern="0" spc="-30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Wat</a:t>
            </a:r>
            <a:r>
              <a:rPr lang="en-US" sz="5400" kern="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 </a:t>
            </a:r>
            <a:r>
              <a:rPr lang="en-US" sz="5400" kern="0" spc="-30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wil</a:t>
            </a:r>
            <a:r>
              <a:rPr lang="en-US" sz="5400" kern="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 men </a:t>
            </a:r>
            <a:r>
              <a:rPr lang="en-US" sz="5400" kern="0" spc="-30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bereiken</a:t>
            </a:r>
            <a:r>
              <a:rPr lang="en-US" sz="5400" kern="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a:t>
            </a:r>
            <a:endParaRPr lang="nl-NL" sz="5400" kern="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a:spLocks noChangeArrowheads="1"/>
          </p:cNvSpPr>
          <p:nvPr/>
        </p:nvSpPr>
        <p:spPr bwMode="auto">
          <a:xfrm>
            <a:off x="2628092" y="1612163"/>
            <a:ext cx="3972733" cy="3309646"/>
          </a:xfrm>
          <a:prstGeom prst="rect">
            <a:avLst/>
          </a:prstGeom>
          <a:solidFill>
            <a:schemeClr val="tx2">
              <a:alpha val="63000"/>
            </a:schemeClr>
          </a:solidFill>
          <a:ln>
            <a:headEnd type="none" w="med" len="med"/>
            <a:tailEnd type="none" w="med" len="med"/>
          </a:ln>
          <a:effectLst/>
        </p:spPr>
        <p:style>
          <a:lnRef idx="0">
            <a:schemeClr val="accent6"/>
          </a:lnRef>
          <a:fillRef idx="3">
            <a:schemeClr val="accent6"/>
          </a:fillRef>
          <a:effectRef idx="3">
            <a:schemeClr val="accent6"/>
          </a:effectRef>
          <a:fontRef idx="minor">
            <a:schemeClr val="lt1"/>
          </a:fontRef>
        </p:style>
        <p:txBody>
          <a:bodyPr bIns="91440"/>
          <a:lstStyle/>
          <a:p>
            <a:pPr marL="342900" indent="-342900" algn="ctr" defTabSz="-13873163" eaLnBrk="0" fontAlgn="auto" hangingPunct="0">
              <a:spcBef>
                <a:spcPts val="0"/>
              </a:spcBef>
              <a:spcAft>
                <a:spcPts val="0"/>
              </a:spcAft>
              <a:buClr>
                <a:schemeClr val="tx2"/>
              </a:buClr>
              <a:defRPr/>
            </a:pPr>
            <a:r>
              <a:rPr lang="en-US" sz="2000" b="1"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j-ea"/>
                <a:cs typeface="+mj-cs"/>
              </a:rPr>
              <a:t>70% of desktop TCO is labor related</a:t>
            </a:r>
          </a:p>
        </p:txBody>
      </p:sp>
      <p:sp>
        <p:nvSpPr>
          <p:cNvPr id="60" name="Rectangle 59"/>
          <p:cNvSpPr/>
          <p:nvPr/>
        </p:nvSpPr>
        <p:spPr bwMode="auto">
          <a:xfrm>
            <a:off x="7051505" y="2396545"/>
            <a:ext cx="1023938" cy="2737430"/>
          </a:xfrm>
          <a:prstGeom prst="rect">
            <a:avLst/>
          </a:prstGeom>
          <a:solidFill>
            <a:schemeClr val="accent5">
              <a:alpha val="90000"/>
            </a:schemeClr>
          </a:solidFill>
          <a:ln>
            <a:headEnd type="none" w="med" len="med"/>
            <a:tailEnd type="none" w="med" len="med"/>
          </a:ln>
          <a:effectLst/>
        </p:spPr>
        <p:style>
          <a:lnRef idx="0">
            <a:schemeClr val="accent6"/>
          </a:lnRef>
          <a:fillRef idx="3">
            <a:schemeClr val="accent6"/>
          </a:fillRef>
          <a:effectRef idx="3">
            <a:schemeClr val="accent6"/>
          </a:effectRef>
          <a:fontRef idx="minor">
            <a:schemeClr val="lt1"/>
          </a:fontRef>
        </p:style>
        <p:txBody>
          <a:bodyPr tIns="91440" bIns="91440" anchor="ctr"/>
          <a:lstStyle/>
          <a:p>
            <a:pPr marL="342900" indent="-342900" algn="ctr" defTabSz="-13873163" eaLnBrk="0" fontAlgn="auto" hangingPunct="0">
              <a:lnSpc>
                <a:spcPct val="90000"/>
              </a:lnSpc>
              <a:spcBef>
                <a:spcPts val="0"/>
              </a:spcBef>
              <a:spcAft>
                <a:spcPts val="0"/>
              </a:spcAft>
              <a:buClr>
                <a:schemeClr val="tx2"/>
              </a:buClr>
              <a:defRPr/>
            </a:pPr>
            <a:r>
              <a:rPr lang="en-US" b="1" dirty="0">
                <a:ln>
                  <a:solidFill>
                    <a:schemeClr val="tx1">
                      <a:lumMod val="50000"/>
                      <a:alpha val="5000"/>
                    </a:schemeClr>
                  </a:solidFill>
                </a:ln>
                <a:solidFill>
                  <a:schemeClr val="tx1">
                    <a:lumMod val="50000"/>
                  </a:schemeClr>
                </a:solidFill>
                <a:latin typeface="Segoe" pitchFamily="34" charset="0"/>
                <a:ea typeface="+mj-ea"/>
                <a:cs typeface="+mj-cs"/>
              </a:rPr>
              <a:t>100%</a:t>
            </a:r>
          </a:p>
        </p:txBody>
      </p:sp>
      <p:sp>
        <p:nvSpPr>
          <p:cNvPr id="526434" name="Rectangle 98"/>
          <p:cNvSpPr>
            <a:spLocks noGrp="1" noChangeArrowheads="1"/>
          </p:cNvSpPr>
          <p:nvPr>
            <p:ph type="title"/>
          </p:nvPr>
        </p:nvSpPr>
        <p:spPr/>
        <p:txBody>
          <a:bodyPr/>
          <a:lstStyle/>
          <a:p>
            <a:pPr>
              <a:defRPr/>
            </a:pPr>
            <a:r>
              <a:rPr lang="en-US" smtClean="0"/>
              <a:t>Desktop TCO breakdown</a:t>
            </a:r>
          </a:p>
        </p:txBody>
      </p:sp>
      <p:sp>
        <p:nvSpPr>
          <p:cNvPr id="35854" name="TextBox 34"/>
          <p:cNvSpPr txBox="1">
            <a:spLocks noChangeArrowheads="1"/>
          </p:cNvSpPr>
          <p:nvPr/>
        </p:nvSpPr>
        <p:spPr bwMode="auto">
          <a:xfrm>
            <a:off x="6699959" y="1852613"/>
            <a:ext cx="1774845" cy="523220"/>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400" b="1" dirty="0">
                <a:ln>
                  <a:solidFill>
                    <a:schemeClr val="tx1">
                      <a:lumMod val="50000"/>
                      <a:alpha val="2000"/>
                    </a:schemeClr>
                  </a:solidFill>
                </a:ln>
                <a:latin typeface="Segoe" pitchFamily="34" charset="0"/>
              </a:rPr>
              <a:t>Desktop TCO </a:t>
            </a:r>
            <a:br>
              <a:rPr lang="en-US" sz="1400" b="1" dirty="0">
                <a:ln>
                  <a:solidFill>
                    <a:schemeClr val="tx1">
                      <a:lumMod val="50000"/>
                      <a:alpha val="2000"/>
                    </a:schemeClr>
                  </a:solidFill>
                </a:ln>
                <a:latin typeface="Segoe" pitchFamily="34" charset="0"/>
              </a:rPr>
            </a:br>
            <a:r>
              <a:rPr lang="en-US" sz="1400" b="1" dirty="0">
                <a:ln>
                  <a:solidFill>
                    <a:schemeClr val="tx1">
                      <a:lumMod val="50000"/>
                      <a:alpha val="2000"/>
                    </a:schemeClr>
                  </a:solidFill>
                </a:ln>
                <a:latin typeface="Segoe" pitchFamily="34" charset="0"/>
              </a:rPr>
              <a:t>($4600-$5000/year)</a:t>
            </a:r>
          </a:p>
        </p:txBody>
      </p:sp>
      <p:sp>
        <p:nvSpPr>
          <p:cNvPr id="36" name="TextBox 35"/>
          <p:cNvSpPr txBox="1"/>
          <p:nvPr/>
        </p:nvSpPr>
        <p:spPr>
          <a:xfrm>
            <a:off x="3154364" y="5146675"/>
            <a:ext cx="987425" cy="369888"/>
          </a:xfrm>
          <a:prstGeom prst="rect">
            <a:avLst/>
          </a:prstGeom>
          <a:noFill/>
          <a:effectLst/>
        </p:spPr>
        <p:txBody>
          <a:bodyPr>
            <a:spAutoFit/>
          </a:bodyPr>
          <a:lstStyle/>
          <a:p>
            <a:pPr algn="ctr" fontAlgn="auto">
              <a:spcBef>
                <a:spcPts val="0"/>
              </a:spcBef>
              <a:spcAft>
                <a:spcPts val="0"/>
              </a:spcAft>
              <a:defRPr/>
            </a:pPr>
            <a:r>
              <a:rPr lang="en-US" dirty="0">
                <a:ln>
                  <a:solidFill>
                    <a:schemeClr val="tx1">
                      <a:lumMod val="50000"/>
                      <a:alpha val="2000"/>
                    </a:schemeClr>
                  </a:solidFill>
                </a:ln>
                <a:latin typeface="+mj-lt"/>
              </a:rPr>
              <a:t>IT costs</a:t>
            </a:r>
          </a:p>
        </p:txBody>
      </p:sp>
      <p:sp>
        <p:nvSpPr>
          <p:cNvPr id="37" name="TextBox 36"/>
          <p:cNvSpPr txBox="1"/>
          <p:nvPr/>
        </p:nvSpPr>
        <p:spPr>
          <a:xfrm>
            <a:off x="4902201" y="5146675"/>
            <a:ext cx="1225550" cy="369888"/>
          </a:xfrm>
          <a:prstGeom prst="rect">
            <a:avLst/>
          </a:prstGeom>
          <a:noFill/>
          <a:effectLst/>
        </p:spPr>
        <p:txBody>
          <a:bodyPr>
            <a:spAutoFit/>
          </a:bodyPr>
          <a:lstStyle/>
          <a:p>
            <a:pPr algn="ctr" fontAlgn="auto">
              <a:spcBef>
                <a:spcPts val="0"/>
              </a:spcBef>
              <a:spcAft>
                <a:spcPts val="0"/>
              </a:spcAft>
              <a:defRPr/>
            </a:pPr>
            <a:r>
              <a:rPr lang="en-US" dirty="0">
                <a:ln>
                  <a:solidFill>
                    <a:schemeClr val="tx1">
                      <a:lumMod val="50000"/>
                      <a:alpha val="2000"/>
                    </a:schemeClr>
                  </a:solidFill>
                </a:ln>
                <a:latin typeface="+mj-lt"/>
              </a:rPr>
              <a:t>End-user</a:t>
            </a:r>
          </a:p>
        </p:txBody>
      </p:sp>
      <p:sp>
        <p:nvSpPr>
          <p:cNvPr id="38" name="TextBox 37"/>
          <p:cNvSpPr txBox="1"/>
          <p:nvPr/>
        </p:nvSpPr>
        <p:spPr>
          <a:xfrm>
            <a:off x="1095375" y="5146675"/>
            <a:ext cx="1114425" cy="369888"/>
          </a:xfrm>
          <a:prstGeom prst="rect">
            <a:avLst/>
          </a:prstGeom>
          <a:noFill/>
          <a:effectLst/>
        </p:spPr>
        <p:txBody>
          <a:bodyPr>
            <a:spAutoFit/>
          </a:bodyPr>
          <a:lstStyle/>
          <a:p>
            <a:pPr algn="ctr" fontAlgn="auto">
              <a:spcBef>
                <a:spcPts val="0"/>
              </a:spcBef>
              <a:spcAft>
                <a:spcPts val="0"/>
              </a:spcAft>
              <a:defRPr/>
            </a:pPr>
            <a:r>
              <a:rPr lang="en-US" dirty="0">
                <a:ln>
                  <a:solidFill>
                    <a:schemeClr val="tx1">
                      <a:lumMod val="50000"/>
                      <a:alpha val="2000"/>
                    </a:schemeClr>
                  </a:solidFill>
                </a:ln>
                <a:latin typeface="+mj-lt"/>
              </a:rPr>
              <a:t>HW/SW</a:t>
            </a:r>
          </a:p>
        </p:txBody>
      </p:sp>
      <p:sp>
        <p:nvSpPr>
          <p:cNvPr id="43" name="TextBox 42"/>
          <p:cNvSpPr txBox="1"/>
          <p:nvPr/>
        </p:nvSpPr>
        <p:spPr>
          <a:xfrm>
            <a:off x="2771776" y="5532438"/>
            <a:ext cx="1752600" cy="523220"/>
          </a:xfrm>
          <a:prstGeom prst="rect">
            <a:avLst/>
          </a:prstGeom>
          <a:noFill/>
          <a:effectLst/>
        </p:spPr>
        <p:txBody>
          <a:bodyPr>
            <a:spAutoFit/>
          </a:bodyPr>
          <a:lstStyle/>
          <a:p>
            <a:pPr algn="ctr" fontAlgn="auto">
              <a:spcBef>
                <a:spcPts val="0"/>
              </a:spcBef>
              <a:spcAft>
                <a:spcPts val="0"/>
              </a:spcAft>
              <a:defRPr/>
            </a:pPr>
            <a:r>
              <a:rPr lang="en-US" sz="1400" dirty="0">
                <a:ln>
                  <a:solidFill>
                    <a:schemeClr val="tx1">
                      <a:lumMod val="50000"/>
                      <a:alpha val="2000"/>
                    </a:schemeClr>
                  </a:solidFill>
                </a:ln>
                <a:latin typeface="+mj-lt"/>
              </a:rPr>
              <a:t>Cost of IT labor and administration</a:t>
            </a:r>
          </a:p>
        </p:txBody>
      </p:sp>
      <p:sp>
        <p:nvSpPr>
          <p:cNvPr id="44" name="TextBox 43"/>
          <p:cNvSpPr txBox="1"/>
          <p:nvPr/>
        </p:nvSpPr>
        <p:spPr>
          <a:xfrm>
            <a:off x="4572001" y="5532438"/>
            <a:ext cx="1885950" cy="522287"/>
          </a:xfrm>
          <a:prstGeom prst="rect">
            <a:avLst/>
          </a:prstGeom>
          <a:noFill/>
          <a:effectLst/>
        </p:spPr>
        <p:txBody>
          <a:bodyPr>
            <a:spAutoFit/>
          </a:bodyPr>
          <a:lstStyle/>
          <a:p>
            <a:pPr algn="ctr" fontAlgn="auto">
              <a:spcBef>
                <a:spcPts val="0"/>
              </a:spcBef>
              <a:spcAft>
                <a:spcPts val="0"/>
              </a:spcAft>
              <a:defRPr/>
            </a:pPr>
            <a:r>
              <a:rPr lang="en-US" sz="1400" dirty="0">
                <a:ln>
                  <a:solidFill>
                    <a:schemeClr val="tx1">
                      <a:lumMod val="50000"/>
                      <a:alpha val="2000"/>
                    </a:schemeClr>
                  </a:solidFill>
                </a:ln>
                <a:latin typeface="+mj-lt"/>
              </a:rPr>
              <a:t>Cost of  self-support &amp; downtime</a:t>
            </a:r>
          </a:p>
        </p:txBody>
      </p:sp>
      <p:sp>
        <p:nvSpPr>
          <p:cNvPr id="45" name="TextBox 44"/>
          <p:cNvSpPr txBox="1"/>
          <p:nvPr/>
        </p:nvSpPr>
        <p:spPr>
          <a:xfrm>
            <a:off x="828675" y="5532438"/>
            <a:ext cx="1647825" cy="523220"/>
          </a:xfrm>
          <a:prstGeom prst="rect">
            <a:avLst/>
          </a:prstGeom>
          <a:noFill/>
          <a:effectLst/>
        </p:spPr>
        <p:txBody>
          <a:bodyPr>
            <a:spAutoFit/>
          </a:bodyPr>
          <a:lstStyle/>
          <a:p>
            <a:pPr algn="ctr" fontAlgn="auto">
              <a:spcBef>
                <a:spcPts val="0"/>
              </a:spcBef>
              <a:spcAft>
                <a:spcPts val="0"/>
              </a:spcAft>
              <a:defRPr/>
            </a:pPr>
            <a:r>
              <a:rPr lang="en-US" sz="1400" dirty="0">
                <a:ln>
                  <a:solidFill>
                    <a:schemeClr val="tx1">
                      <a:lumMod val="50000"/>
                      <a:alpha val="2000"/>
                    </a:schemeClr>
                  </a:solidFill>
                </a:ln>
                <a:latin typeface="+mj-lt"/>
              </a:rPr>
              <a:t>Cost of hardware and software</a:t>
            </a:r>
          </a:p>
        </p:txBody>
      </p:sp>
      <p:sp>
        <p:nvSpPr>
          <p:cNvPr id="35862" name="TextBox 15"/>
          <p:cNvSpPr txBox="1">
            <a:spLocks noChangeArrowheads="1"/>
          </p:cNvSpPr>
          <p:nvPr/>
        </p:nvSpPr>
        <p:spPr bwMode="auto">
          <a:xfrm>
            <a:off x="133350" y="6132562"/>
            <a:ext cx="8736013" cy="425758"/>
          </a:xfrm>
          <a:prstGeom prst="rect">
            <a:avLst/>
          </a:prstGeom>
          <a:noFill/>
          <a:ln w="9525">
            <a:noFill/>
            <a:miter lim="800000"/>
            <a:headEnd/>
            <a:tailEnd/>
          </a:ln>
        </p:spPr>
        <p:txBody>
          <a:bodyPr lIns="45720" rIns="45720">
            <a:spAutoFit/>
          </a:bodyPr>
          <a:lstStyle/>
          <a:p>
            <a:pPr fontAlgn="auto">
              <a:spcBef>
                <a:spcPts val="100"/>
              </a:spcBef>
              <a:spcAft>
                <a:spcPts val="100"/>
              </a:spcAft>
              <a:defRPr/>
            </a:pPr>
            <a:r>
              <a:rPr lang="en-US" sz="1000" i="1" dirty="0">
                <a:ln>
                  <a:solidFill>
                    <a:schemeClr val="tx1">
                      <a:lumMod val="50000"/>
                      <a:alpha val="2000"/>
                    </a:schemeClr>
                  </a:solidFill>
                </a:ln>
                <a:latin typeface="Segoe" pitchFamily="34" charset="0"/>
              </a:rPr>
              <a:t>Source: </a:t>
            </a:r>
            <a:r>
              <a:rPr lang="en-US" sz="1000" i="1" dirty="0">
                <a:ln>
                  <a:solidFill>
                    <a:schemeClr val="tx1">
                      <a:lumMod val="50000"/>
                      <a:alpha val="2000"/>
                    </a:schemeClr>
                  </a:solidFill>
                </a:ln>
                <a:latin typeface="Segoe" pitchFamily="34" charset="0"/>
              </a:rPr>
              <a:t> Leading Analyst Firm, December 2005</a:t>
            </a:r>
          </a:p>
          <a:p>
            <a:pPr fontAlgn="auto">
              <a:spcBef>
                <a:spcPts val="100"/>
              </a:spcBef>
              <a:spcAft>
                <a:spcPts val="100"/>
              </a:spcAft>
              <a:defRPr/>
            </a:pPr>
            <a:r>
              <a:rPr lang="en-US" sz="1000" i="1" dirty="0">
                <a:ln>
                  <a:solidFill>
                    <a:schemeClr val="tx1">
                      <a:lumMod val="50000"/>
                      <a:alpha val="2000"/>
                    </a:schemeClr>
                  </a:solidFill>
                </a:ln>
                <a:latin typeface="Segoe" pitchFamily="34" charset="0"/>
              </a:rPr>
              <a:t>Note:  Excludes server &amp; network costs for centrally manages services</a:t>
            </a:r>
            <a:endParaRPr lang="en-US" sz="1000" i="1" dirty="0">
              <a:ln>
                <a:solidFill>
                  <a:schemeClr val="tx1">
                    <a:lumMod val="50000"/>
                    <a:alpha val="2000"/>
                  </a:schemeClr>
                </a:solidFill>
              </a:ln>
              <a:latin typeface="Segoe" pitchFamily="34" charset="0"/>
            </a:endParaRPr>
          </a:p>
        </p:txBody>
      </p:sp>
      <p:sp>
        <p:nvSpPr>
          <p:cNvPr id="35863" name="TextBox 16"/>
          <p:cNvSpPr txBox="1">
            <a:spLocks noChangeArrowheads="1"/>
          </p:cNvSpPr>
          <p:nvPr/>
        </p:nvSpPr>
        <p:spPr bwMode="auto">
          <a:xfrm>
            <a:off x="511723" y="1115082"/>
            <a:ext cx="8877300" cy="409575"/>
          </a:xfrm>
          <a:prstGeom prst="rect">
            <a:avLst/>
          </a:prstGeom>
          <a:noFill/>
          <a:ln w="9525">
            <a:noFill/>
            <a:miter lim="800000"/>
            <a:headEnd/>
            <a:tailEnd/>
          </a:ln>
        </p:spPr>
        <p:txBody>
          <a:bodyPr>
            <a:spAutoFit/>
          </a:bodyPr>
          <a:lstStyle/>
          <a:p>
            <a:pPr marL="342900" indent="-342900" defTabSz="-13873163" fontAlgn="auto">
              <a:lnSpc>
                <a:spcPct val="90000"/>
              </a:lnSpc>
              <a:spcBef>
                <a:spcPts val="0"/>
              </a:spcBef>
              <a:spcAft>
                <a:spcPts val="0"/>
              </a:spcAft>
              <a:buClr>
                <a:schemeClr val="tx2"/>
              </a:buClr>
              <a:defRPr/>
            </a:pPr>
            <a:r>
              <a:rPr lang="en-US" sz="22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rPr>
              <a:t>Desktop </a:t>
            </a:r>
            <a:r>
              <a:rPr lang="en-US" sz="22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rPr>
              <a:t>costs </a:t>
            </a:r>
            <a:r>
              <a:rPr lang="en-US" sz="22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rPr>
              <a:t>go beyond hardware and software</a:t>
            </a:r>
          </a:p>
        </p:txBody>
      </p:sp>
      <p:sp>
        <p:nvSpPr>
          <p:cNvPr id="27" name="TextBox 26"/>
          <p:cNvSpPr txBox="1"/>
          <p:nvPr/>
        </p:nvSpPr>
        <p:spPr>
          <a:xfrm>
            <a:off x="6938963" y="5146675"/>
            <a:ext cx="1225550" cy="369888"/>
          </a:xfrm>
          <a:prstGeom prst="rect">
            <a:avLst/>
          </a:prstGeom>
          <a:noFill/>
          <a:effectLst/>
        </p:spPr>
        <p:txBody>
          <a:bodyPr>
            <a:spAutoFit/>
          </a:bodyPr>
          <a:lstStyle/>
          <a:p>
            <a:pPr algn="ctr" fontAlgn="auto">
              <a:spcBef>
                <a:spcPts val="0"/>
              </a:spcBef>
              <a:spcAft>
                <a:spcPts val="0"/>
              </a:spcAft>
              <a:defRPr/>
            </a:pPr>
            <a:r>
              <a:rPr lang="en-US" dirty="0">
                <a:ln>
                  <a:solidFill>
                    <a:schemeClr val="tx1">
                      <a:lumMod val="50000"/>
                      <a:alpha val="2000"/>
                    </a:schemeClr>
                  </a:solidFill>
                </a:ln>
                <a:latin typeface="+mj-lt"/>
              </a:rPr>
              <a:t>Total</a:t>
            </a:r>
          </a:p>
        </p:txBody>
      </p:sp>
      <p:sp>
        <p:nvSpPr>
          <p:cNvPr id="28" name="TextBox 45"/>
          <p:cNvSpPr txBox="1">
            <a:spLocks noChangeArrowheads="1"/>
          </p:cNvSpPr>
          <p:nvPr/>
        </p:nvSpPr>
        <p:spPr bwMode="auto">
          <a:xfrm rot="-5400000">
            <a:off x="-1347787" y="3420547"/>
            <a:ext cx="3340100" cy="369332"/>
          </a:xfrm>
          <a:prstGeom prst="rect">
            <a:avLst/>
          </a:prstGeom>
          <a:noFill/>
          <a:effectLst/>
        </p:spPr>
        <p:txBody>
          <a:bodyPr>
            <a:spAutoFit/>
          </a:bodyPr>
          <a:lstStyle/>
          <a:p>
            <a:pPr algn="ctr" fontAlgn="auto">
              <a:spcBef>
                <a:spcPts val="0"/>
              </a:spcBef>
              <a:spcAft>
                <a:spcPts val="0"/>
              </a:spcAft>
              <a:defRPr/>
            </a:pPr>
            <a:r>
              <a:rPr lang="en-US" dirty="0">
                <a:ln>
                  <a:solidFill>
                    <a:schemeClr val="tx1">
                      <a:lumMod val="50000"/>
                      <a:alpha val="2000"/>
                    </a:schemeClr>
                  </a:solidFill>
                </a:ln>
                <a:latin typeface="+mj-lt"/>
              </a:rPr>
              <a:t>(US$ /desktop/year)</a:t>
            </a:r>
          </a:p>
        </p:txBody>
      </p:sp>
      <p:sp>
        <p:nvSpPr>
          <p:cNvPr id="56" name="Rectangle 55"/>
          <p:cNvSpPr/>
          <p:nvPr/>
        </p:nvSpPr>
        <p:spPr bwMode="auto">
          <a:xfrm>
            <a:off x="1139825" y="4278627"/>
            <a:ext cx="1025525" cy="850372"/>
          </a:xfrm>
          <a:prstGeom prst="rect">
            <a:avLst/>
          </a:prstGeom>
          <a:solidFill>
            <a:schemeClr val="accent5">
              <a:alpha val="90000"/>
            </a:schemeClr>
          </a:solidFill>
          <a:ln>
            <a:headEnd type="none" w="med" len="med"/>
            <a:tailEnd type="none" w="med" len="med"/>
          </a:ln>
          <a:effectLst/>
        </p:spPr>
        <p:style>
          <a:lnRef idx="0">
            <a:schemeClr val="accent6"/>
          </a:lnRef>
          <a:fillRef idx="3">
            <a:schemeClr val="accent6"/>
          </a:fillRef>
          <a:effectRef idx="3">
            <a:schemeClr val="accent6"/>
          </a:effectRef>
          <a:fontRef idx="minor">
            <a:schemeClr val="lt1"/>
          </a:fontRef>
        </p:style>
        <p:txBody>
          <a:bodyPr tIns="91440" bIns="91440" anchor="ctr"/>
          <a:lstStyle/>
          <a:p>
            <a:pPr marL="342900" indent="-342900" algn="ctr" defTabSz="-13873163" fontAlgn="auto">
              <a:lnSpc>
                <a:spcPct val="90000"/>
              </a:lnSpc>
              <a:spcBef>
                <a:spcPts val="0"/>
              </a:spcBef>
              <a:spcAft>
                <a:spcPts val="0"/>
              </a:spcAft>
              <a:buClr>
                <a:schemeClr val="tx2"/>
              </a:buClr>
              <a:defRPr/>
            </a:pPr>
            <a:r>
              <a:rPr lang="en-US" b="1" dirty="0">
                <a:ln>
                  <a:solidFill>
                    <a:schemeClr val="tx1">
                      <a:lumMod val="50000"/>
                      <a:alpha val="5000"/>
                    </a:schemeClr>
                  </a:solidFill>
                </a:ln>
                <a:solidFill>
                  <a:schemeClr val="tx1">
                    <a:lumMod val="50000"/>
                  </a:schemeClr>
                </a:solidFill>
                <a:latin typeface="Segoe" pitchFamily="34" charset="0"/>
                <a:ea typeface="+mj-ea"/>
                <a:cs typeface="+mj-cs"/>
              </a:rPr>
              <a:t>30%</a:t>
            </a:r>
          </a:p>
        </p:txBody>
      </p:sp>
      <p:sp>
        <p:nvSpPr>
          <p:cNvPr id="64" name="Rectangle 63"/>
          <p:cNvSpPr/>
          <p:nvPr/>
        </p:nvSpPr>
        <p:spPr bwMode="auto">
          <a:xfrm>
            <a:off x="5081473" y="2396545"/>
            <a:ext cx="1023938" cy="1368715"/>
          </a:xfrm>
          <a:prstGeom prst="rect">
            <a:avLst/>
          </a:prstGeom>
          <a:solidFill>
            <a:schemeClr val="accent5">
              <a:alpha val="90000"/>
            </a:schemeClr>
          </a:solidFill>
          <a:ln>
            <a:headEnd type="none" w="med" len="med"/>
            <a:tailEnd type="none" w="med" len="med"/>
          </a:ln>
          <a:effectLst/>
        </p:spPr>
        <p:style>
          <a:lnRef idx="0">
            <a:schemeClr val="accent6"/>
          </a:lnRef>
          <a:fillRef idx="3">
            <a:schemeClr val="accent6"/>
          </a:fillRef>
          <a:effectRef idx="3">
            <a:schemeClr val="accent6"/>
          </a:effectRef>
          <a:fontRef idx="minor">
            <a:schemeClr val="lt1"/>
          </a:fontRef>
        </p:style>
        <p:txBody>
          <a:bodyPr tIns="91440" bIns="91440" anchor="ctr"/>
          <a:lstStyle/>
          <a:p>
            <a:pPr marL="342900" indent="-342900" algn="ctr" defTabSz="-13873163" eaLnBrk="0" fontAlgn="auto" hangingPunct="0">
              <a:lnSpc>
                <a:spcPct val="90000"/>
              </a:lnSpc>
              <a:spcBef>
                <a:spcPts val="0"/>
              </a:spcBef>
              <a:spcAft>
                <a:spcPts val="0"/>
              </a:spcAft>
              <a:buClr>
                <a:schemeClr val="tx2"/>
              </a:buClr>
              <a:defRPr/>
            </a:pPr>
            <a:r>
              <a:rPr lang="en-US" b="1" dirty="0">
                <a:ln>
                  <a:solidFill>
                    <a:schemeClr val="tx1">
                      <a:lumMod val="50000"/>
                      <a:alpha val="5000"/>
                    </a:schemeClr>
                  </a:solidFill>
                </a:ln>
                <a:solidFill>
                  <a:schemeClr val="tx1">
                    <a:lumMod val="50000"/>
                  </a:schemeClr>
                </a:solidFill>
                <a:latin typeface="Segoe" pitchFamily="34" charset="0"/>
                <a:ea typeface="+mj-ea"/>
                <a:cs typeface="+mj-cs"/>
              </a:rPr>
              <a:t>50%</a:t>
            </a:r>
          </a:p>
        </p:txBody>
      </p:sp>
      <p:sp>
        <p:nvSpPr>
          <p:cNvPr id="57" name="Rectangle 56"/>
          <p:cNvSpPr/>
          <p:nvPr/>
        </p:nvSpPr>
        <p:spPr bwMode="auto">
          <a:xfrm>
            <a:off x="3111443" y="3752850"/>
            <a:ext cx="1023937" cy="547486"/>
          </a:xfrm>
          <a:prstGeom prst="rect">
            <a:avLst/>
          </a:prstGeom>
          <a:solidFill>
            <a:schemeClr val="accent5">
              <a:alpha val="90000"/>
            </a:schemeClr>
          </a:solidFill>
          <a:ln>
            <a:headEnd type="none" w="med" len="med"/>
            <a:tailEnd type="none" w="med" len="med"/>
          </a:ln>
          <a:effectLst/>
        </p:spPr>
        <p:style>
          <a:lnRef idx="0">
            <a:schemeClr val="accent6"/>
          </a:lnRef>
          <a:fillRef idx="3">
            <a:schemeClr val="accent6"/>
          </a:fillRef>
          <a:effectRef idx="3">
            <a:schemeClr val="accent6"/>
          </a:effectRef>
          <a:fontRef idx="minor">
            <a:schemeClr val="lt1"/>
          </a:fontRef>
        </p:style>
        <p:txBody>
          <a:bodyPr tIns="91440" bIns="91440" anchor="ctr"/>
          <a:lstStyle/>
          <a:p>
            <a:pPr marL="342900" indent="-342900" algn="ctr" defTabSz="-13873163" eaLnBrk="0" fontAlgn="auto" hangingPunct="0">
              <a:lnSpc>
                <a:spcPct val="90000"/>
              </a:lnSpc>
              <a:spcBef>
                <a:spcPts val="0"/>
              </a:spcBef>
              <a:spcAft>
                <a:spcPts val="0"/>
              </a:spcAft>
              <a:buClr>
                <a:schemeClr val="tx2"/>
              </a:buClr>
              <a:defRPr/>
            </a:pPr>
            <a:r>
              <a:rPr lang="en-US" b="1" dirty="0">
                <a:ln>
                  <a:solidFill>
                    <a:schemeClr val="tx1">
                      <a:lumMod val="50000"/>
                      <a:alpha val="5000"/>
                    </a:schemeClr>
                  </a:solidFill>
                </a:ln>
                <a:solidFill>
                  <a:schemeClr val="tx1">
                    <a:lumMod val="50000"/>
                  </a:schemeClr>
                </a:solidFill>
                <a:latin typeface="Segoe" pitchFamily="34" charset="0"/>
                <a:ea typeface="+mj-ea"/>
                <a:cs typeface="+mj-cs"/>
              </a:rPr>
              <a:t>20%</a:t>
            </a:r>
          </a:p>
        </p:txBody>
      </p:sp>
      <p:sp>
        <p:nvSpPr>
          <p:cNvPr id="29" name="Freeform 28"/>
          <p:cNvSpPr/>
          <p:nvPr/>
        </p:nvSpPr>
        <p:spPr bwMode="auto">
          <a:xfrm>
            <a:off x="531813" y="2090738"/>
            <a:ext cx="8207375" cy="3040062"/>
          </a:xfrm>
          <a:custGeom>
            <a:avLst/>
            <a:gdLst>
              <a:gd name="connsiteX0" fmla="*/ 0 w 7974419"/>
              <a:gd name="connsiteY0" fmla="*/ 0 h 2838893"/>
              <a:gd name="connsiteX1" fmla="*/ 0 w 7974419"/>
              <a:gd name="connsiteY1" fmla="*/ 2838893 h 2838893"/>
              <a:gd name="connsiteX2" fmla="*/ 7974419 w 7974419"/>
              <a:gd name="connsiteY2" fmla="*/ 2838893 h 2838893"/>
              <a:gd name="connsiteX3" fmla="*/ 7974419 w 7974419"/>
              <a:gd name="connsiteY3" fmla="*/ 2838893 h 2838893"/>
            </a:gdLst>
            <a:ahLst/>
            <a:cxnLst>
              <a:cxn ang="0">
                <a:pos x="connsiteX0" y="connsiteY0"/>
              </a:cxn>
              <a:cxn ang="0">
                <a:pos x="connsiteX1" y="connsiteY1"/>
              </a:cxn>
              <a:cxn ang="0">
                <a:pos x="connsiteX2" y="connsiteY2"/>
              </a:cxn>
              <a:cxn ang="0">
                <a:pos x="connsiteX3" y="connsiteY3"/>
              </a:cxn>
            </a:cxnLst>
            <a:rect l="l" t="t" r="r" b="b"/>
            <a:pathLst>
              <a:path w="7974419" h="2838893">
                <a:moveTo>
                  <a:pt x="0" y="0"/>
                </a:moveTo>
                <a:lnTo>
                  <a:pt x="0" y="2838893"/>
                </a:lnTo>
                <a:lnTo>
                  <a:pt x="7974419" y="2838893"/>
                </a:lnTo>
                <a:lnTo>
                  <a:pt x="7974419" y="2838893"/>
                </a:lnTo>
              </a:path>
            </a:pathLst>
          </a:custGeom>
          <a:ln>
            <a:solidFill>
              <a:schemeClr val="tx1"/>
            </a:solidFill>
            <a:headEnd type="none" w="med" len="med"/>
            <a:tailEnd type="none" w="med" len="med"/>
          </a:ln>
        </p:spPr>
        <p:style>
          <a:lnRef idx="3">
            <a:schemeClr val="dk1"/>
          </a:lnRef>
          <a:fillRef idx="0">
            <a:schemeClr val="dk1"/>
          </a:fillRef>
          <a:effectRef idx="2">
            <a:schemeClr val="dk1"/>
          </a:effectRef>
          <a:fontRef idx="minor">
            <a:schemeClr val="tx1"/>
          </a:fontRef>
        </p:style>
        <p:txBody>
          <a:bodyPr anchor="ctr"/>
          <a:lstStyle/>
          <a:p>
            <a:pPr>
              <a:defRPr/>
            </a:pPr>
            <a:endParaRPr lang="en-US">
              <a:latin typeface="Arial" charset="0"/>
            </a:endParaRPr>
          </a:p>
        </p:txBody>
      </p:sp>
      <p:cxnSp>
        <p:nvCxnSpPr>
          <p:cNvPr id="48" name="Straight Connector 47"/>
          <p:cNvCxnSpPr/>
          <p:nvPr/>
        </p:nvCxnSpPr>
        <p:spPr bwMode="auto">
          <a:xfrm>
            <a:off x="4143375" y="3752850"/>
            <a:ext cx="914400" cy="1588"/>
          </a:xfrm>
          <a:prstGeom prst="line">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22225"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a:off x="6105525" y="2397125"/>
            <a:ext cx="941388" cy="1588"/>
          </a:xfrm>
          <a:prstGeom prst="line">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22225"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a:off x="2171700" y="4278313"/>
            <a:ext cx="914400" cy="1587"/>
          </a:xfrm>
          <a:prstGeom prst="line">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22225" cap="flat" cmpd="sng" algn="ctr">
            <a:solidFill>
              <a:schemeClr val="tx1"/>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Rectangle 11264"/>
          <p:cNvPicPr>
            <a:picLocks noChangeAspect="1" noChangeArrowheads="1"/>
          </p:cNvPicPr>
          <p:nvPr/>
        </p:nvPicPr>
        <p:blipFill>
          <a:blip r:embed="rId3"/>
          <a:srcRect/>
          <a:stretch>
            <a:fillRect/>
          </a:stretch>
        </p:blipFill>
        <p:spPr bwMode="auto">
          <a:xfrm>
            <a:off x="0" y="1425575"/>
            <a:ext cx="9144000" cy="4005263"/>
          </a:xfrm>
          <a:prstGeom prst="rect">
            <a:avLst/>
          </a:prstGeom>
          <a:noFill/>
          <a:ln w="9525">
            <a:noFill/>
            <a:miter lim="800000"/>
            <a:headEnd/>
            <a:tailEnd/>
          </a:ln>
        </p:spPr>
      </p:pic>
      <p:sp>
        <p:nvSpPr>
          <p:cNvPr id="1272843" name="Title 1272842"/>
          <p:cNvSpPr>
            <a:spLocks noGrp="1" noChangeArrowheads="1"/>
          </p:cNvSpPr>
          <p:nvPr>
            <p:ph type="title"/>
          </p:nvPr>
        </p:nvSpPr>
        <p:spPr>
          <a:xfrm>
            <a:off x="384024" y="231775"/>
            <a:ext cx="7994952" cy="1200150"/>
          </a:xfrm>
        </p:spPr>
        <p:txBody>
          <a:bodyPr/>
          <a:lstStyle/>
          <a:p>
            <a:pPr>
              <a:defRPr/>
            </a:pPr>
            <a:r>
              <a:rPr lang="en-US" sz="4000" dirty="0" smtClean="0">
                <a:effectLst>
                  <a:outerShdw blurRad="38100" dist="38100" dir="2700000" algn="tl">
                    <a:srgbClr val="C0C0C0"/>
                  </a:outerShdw>
                </a:effectLst>
              </a:rPr>
              <a:t>Windows Vista: Enabling IT Infrastructure Optimization</a:t>
            </a:r>
          </a:p>
        </p:txBody>
      </p:sp>
      <p:sp>
        <p:nvSpPr>
          <p:cNvPr id="72707" name="TextBox 29721"/>
          <p:cNvSpPr txBox="1">
            <a:spLocks noChangeArrowheads="1"/>
          </p:cNvSpPr>
          <p:nvPr/>
        </p:nvSpPr>
        <p:spPr bwMode="auto">
          <a:xfrm>
            <a:off x="1017588" y="3295650"/>
            <a:ext cx="2514600" cy="369888"/>
          </a:xfrm>
          <a:prstGeom prst="rect">
            <a:avLst/>
          </a:prstGeom>
          <a:noFill/>
          <a:ln w="9525">
            <a:noFill/>
            <a:miter lim="800000"/>
            <a:headEnd/>
            <a:tailEnd/>
          </a:ln>
        </p:spPr>
        <p:txBody>
          <a:bodyPr>
            <a:spAutoFit/>
          </a:bodyPr>
          <a:lstStyle/>
          <a:p>
            <a:pPr>
              <a:spcBef>
                <a:spcPct val="50000"/>
              </a:spcBef>
            </a:pPr>
            <a:endParaRPr lang="en-US">
              <a:latin typeface="Segoe Semibold"/>
            </a:endParaRPr>
          </a:p>
        </p:txBody>
      </p:sp>
      <p:pic>
        <p:nvPicPr>
          <p:cNvPr id="36" name="Rectangle 11265"/>
          <p:cNvPicPr>
            <a:picLocks noChangeAspect="1" noChangeArrowheads="1"/>
          </p:cNvPicPr>
          <p:nvPr/>
        </p:nvPicPr>
        <p:blipFill>
          <a:blip r:embed="rId4"/>
          <a:srcRect/>
          <a:stretch>
            <a:fillRect/>
          </a:stretch>
        </p:blipFill>
        <p:spPr bwMode="auto">
          <a:xfrm>
            <a:off x="4554538" y="1727200"/>
            <a:ext cx="2046287" cy="4754563"/>
          </a:xfrm>
          <a:prstGeom prst="rect">
            <a:avLst/>
          </a:prstGeom>
          <a:noFill/>
          <a:ln w="9525">
            <a:noFill/>
            <a:miter lim="800000"/>
            <a:headEnd/>
            <a:tailEnd/>
          </a:ln>
        </p:spPr>
      </p:pic>
      <p:pic>
        <p:nvPicPr>
          <p:cNvPr id="37" name="Rectangle 11266"/>
          <p:cNvPicPr>
            <a:picLocks noChangeAspect="1" noChangeArrowheads="1"/>
          </p:cNvPicPr>
          <p:nvPr/>
        </p:nvPicPr>
        <p:blipFill>
          <a:blip r:embed="rId5"/>
          <a:srcRect/>
          <a:stretch>
            <a:fillRect/>
          </a:stretch>
        </p:blipFill>
        <p:spPr bwMode="auto">
          <a:xfrm>
            <a:off x="2528888" y="1727200"/>
            <a:ext cx="2047875" cy="4754563"/>
          </a:xfrm>
          <a:prstGeom prst="rect">
            <a:avLst/>
          </a:prstGeom>
          <a:noFill/>
          <a:ln w="9525">
            <a:noFill/>
            <a:miter lim="800000"/>
            <a:headEnd/>
            <a:tailEnd/>
          </a:ln>
        </p:spPr>
      </p:pic>
      <p:pic>
        <p:nvPicPr>
          <p:cNvPr id="38" name="Rectangle 11267"/>
          <p:cNvPicPr>
            <a:picLocks noChangeAspect="1" noChangeArrowheads="1"/>
          </p:cNvPicPr>
          <p:nvPr/>
        </p:nvPicPr>
        <p:blipFill>
          <a:blip r:embed="rId6"/>
          <a:srcRect/>
          <a:stretch>
            <a:fillRect/>
          </a:stretch>
        </p:blipFill>
        <p:spPr bwMode="auto">
          <a:xfrm>
            <a:off x="6583363" y="1727200"/>
            <a:ext cx="2047875" cy="4754563"/>
          </a:xfrm>
          <a:prstGeom prst="rect">
            <a:avLst/>
          </a:prstGeom>
          <a:noFill/>
          <a:ln w="9525">
            <a:noFill/>
            <a:miter lim="800000"/>
            <a:headEnd/>
            <a:tailEnd/>
          </a:ln>
        </p:spPr>
      </p:pic>
      <p:pic>
        <p:nvPicPr>
          <p:cNvPr id="39" name="Rectangle 11268"/>
          <p:cNvPicPr>
            <a:picLocks noChangeAspect="1" noChangeArrowheads="1"/>
          </p:cNvPicPr>
          <p:nvPr/>
        </p:nvPicPr>
        <p:blipFill>
          <a:blip r:embed="rId7"/>
          <a:srcRect/>
          <a:stretch>
            <a:fillRect/>
          </a:stretch>
        </p:blipFill>
        <p:spPr bwMode="auto">
          <a:xfrm>
            <a:off x="501650" y="1727200"/>
            <a:ext cx="2047875" cy="4754563"/>
          </a:xfrm>
          <a:prstGeom prst="rect">
            <a:avLst/>
          </a:prstGeom>
          <a:noFill/>
          <a:ln w="9525">
            <a:noFill/>
            <a:miter lim="800000"/>
            <a:headEnd/>
            <a:tailEnd/>
          </a:ln>
        </p:spPr>
      </p:pic>
      <p:pic>
        <p:nvPicPr>
          <p:cNvPr id="40" name="Rectangle 11269"/>
          <p:cNvPicPr>
            <a:picLocks noChangeAspect="1" noChangeArrowheads="1"/>
          </p:cNvPicPr>
          <p:nvPr/>
        </p:nvPicPr>
        <p:blipFill>
          <a:blip r:embed="rId8"/>
          <a:srcRect/>
          <a:stretch>
            <a:fillRect/>
          </a:stretch>
        </p:blipFill>
        <p:spPr bwMode="auto">
          <a:xfrm>
            <a:off x="7010400" y="6057900"/>
            <a:ext cx="1109663" cy="347663"/>
          </a:xfrm>
          <a:prstGeom prst="rect">
            <a:avLst/>
          </a:prstGeom>
          <a:noFill/>
          <a:ln w="9525">
            <a:noFill/>
            <a:miter lim="800000"/>
            <a:headEnd/>
            <a:tailEnd/>
          </a:ln>
        </p:spPr>
      </p:pic>
      <p:pic>
        <p:nvPicPr>
          <p:cNvPr id="41" name="Rectangle 11270"/>
          <p:cNvPicPr>
            <a:picLocks noChangeAspect="1" noChangeArrowheads="1"/>
          </p:cNvPicPr>
          <p:nvPr/>
        </p:nvPicPr>
        <p:blipFill>
          <a:blip r:embed="rId9"/>
          <a:srcRect/>
          <a:stretch>
            <a:fillRect/>
          </a:stretch>
        </p:blipFill>
        <p:spPr bwMode="auto">
          <a:xfrm>
            <a:off x="4779963" y="6057900"/>
            <a:ext cx="1519237" cy="280988"/>
          </a:xfrm>
          <a:prstGeom prst="rect">
            <a:avLst/>
          </a:prstGeom>
          <a:noFill/>
          <a:ln w="9525">
            <a:noFill/>
            <a:miter lim="800000"/>
            <a:headEnd/>
            <a:tailEnd/>
          </a:ln>
        </p:spPr>
      </p:pic>
      <p:pic>
        <p:nvPicPr>
          <p:cNvPr id="42" name="Rectangle 11271"/>
          <p:cNvPicPr>
            <a:picLocks noChangeArrowheads="1"/>
          </p:cNvPicPr>
          <p:nvPr/>
        </p:nvPicPr>
        <p:blipFill>
          <a:blip r:embed="rId10"/>
          <a:srcRect/>
          <a:stretch>
            <a:fillRect/>
          </a:stretch>
        </p:blipFill>
        <p:spPr bwMode="auto">
          <a:xfrm>
            <a:off x="2692400" y="6057900"/>
            <a:ext cx="1635125" cy="284163"/>
          </a:xfrm>
          <a:prstGeom prst="rect">
            <a:avLst/>
          </a:prstGeom>
          <a:noFill/>
          <a:ln w="9525">
            <a:noFill/>
            <a:miter lim="800000"/>
            <a:headEnd/>
            <a:tailEnd/>
          </a:ln>
        </p:spPr>
      </p:pic>
      <p:pic>
        <p:nvPicPr>
          <p:cNvPr id="43" name="Rectangle 11272"/>
          <p:cNvPicPr>
            <a:picLocks noChangeAspect="1" noChangeArrowheads="1"/>
          </p:cNvPicPr>
          <p:nvPr/>
        </p:nvPicPr>
        <p:blipFill>
          <a:blip r:embed="rId11"/>
          <a:srcRect/>
          <a:stretch>
            <a:fillRect/>
          </a:stretch>
        </p:blipFill>
        <p:spPr bwMode="auto">
          <a:xfrm>
            <a:off x="1190625" y="6057900"/>
            <a:ext cx="635000" cy="280988"/>
          </a:xfrm>
          <a:prstGeom prst="rect">
            <a:avLst/>
          </a:prstGeom>
          <a:noFill/>
          <a:ln w="9525">
            <a:noFill/>
            <a:miter lim="800000"/>
            <a:headEnd/>
            <a:tailEnd/>
          </a:ln>
        </p:spPr>
      </p:pic>
      <p:pic>
        <p:nvPicPr>
          <p:cNvPr id="1272858" name="Rectangle 1272857"/>
          <p:cNvPicPr>
            <a:picLocks noChangeAspect="1" noChangeArrowheads="1"/>
          </p:cNvPicPr>
          <p:nvPr/>
        </p:nvPicPr>
        <p:blipFill>
          <a:blip r:embed="rId12"/>
          <a:srcRect/>
          <a:stretch>
            <a:fillRect/>
          </a:stretch>
        </p:blipFill>
        <p:spPr bwMode="auto">
          <a:xfrm>
            <a:off x="-303213" y="2046288"/>
            <a:ext cx="10161588" cy="3152775"/>
          </a:xfrm>
          <a:prstGeom prst="rect">
            <a:avLst/>
          </a:prstGeom>
          <a:noFill/>
          <a:ln w="9525">
            <a:noFill/>
            <a:miter lim="800000"/>
            <a:headEnd/>
            <a:tailEnd/>
          </a:ln>
        </p:spPr>
      </p:pic>
      <p:pic>
        <p:nvPicPr>
          <p:cNvPr id="1272862" name="Rectangle 1272861"/>
          <p:cNvPicPr>
            <a:picLocks noChangeAspect="1" noChangeArrowheads="1"/>
          </p:cNvPicPr>
          <p:nvPr/>
        </p:nvPicPr>
        <p:blipFill>
          <a:blip r:embed="rId13"/>
          <a:srcRect/>
          <a:stretch>
            <a:fillRect/>
          </a:stretch>
        </p:blipFill>
        <p:spPr bwMode="auto">
          <a:xfrm>
            <a:off x="195263" y="3041650"/>
            <a:ext cx="1139825" cy="1143000"/>
          </a:xfrm>
          <a:prstGeom prst="rect">
            <a:avLst/>
          </a:prstGeom>
          <a:noFill/>
          <a:ln w="9525">
            <a:noFill/>
            <a:miter lim="800000"/>
            <a:headEnd/>
            <a:tailEnd/>
          </a:ln>
        </p:spPr>
      </p:pic>
      <p:grpSp>
        <p:nvGrpSpPr>
          <p:cNvPr id="2" name="Group 43"/>
          <p:cNvGrpSpPr>
            <a:grpSpLocks/>
          </p:cNvGrpSpPr>
          <p:nvPr/>
        </p:nvGrpSpPr>
        <p:grpSpPr bwMode="auto">
          <a:xfrm>
            <a:off x="1284288" y="2559050"/>
            <a:ext cx="7994650" cy="1897063"/>
            <a:chOff x="1389947" y="2898813"/>
            <a:chExt cx="8394609" cy="1897883"/>
          </a:xfrm>
        </p:grpSpPr>
        <p:sp>
          <p:nvSpPr>
            <p:cNvPr id="1272860" name="TextBox 1272859"/>
            <p:cNvSpPr txBox="1">
              <a:spLocks noChangeArrowheads="1"/>
            </p:cNvSpPr>
            <p:nvPr/>
          </p:nvSpPr>
          <p:spPr bwMode="auto">
            <a:xfrm>
              <a:off x="1421618" y="3467384"/>
              <a:ext cx="3278832" cy="1329312"/>
            </a:xfrm>
            <a:prstGeom prst="rect">
              <a:avLst/>
            </a:prstGeom>
            <a:noFill/>
            <a:ln w="9525" cap="flat" cmpd="sng" algn="ctr">
              <a:noFill/>
              <a:prstDash val="solid"/>
              <a:miter lim="800000"/>
              <a:headEnd type="none" w="med" len="med"/>
              <a:tailEnd type="none" w="med" len="med"/>
            </a:ln>
            <a:effectLst/>
          </p:spPr>
          <p:txBody>
            <a:bodyPr lIns="0" tIns="0" rIns="0" bIns="0">
              <a:spAutoFit/>
            </a:bodyPr>
            <a:lstStyle/>
            <a:p>
              <a:pPr marL="406400" indent="-406400" fontAlgn="auto">
                <a:lnSpc>
                  <a:spcPct val="80000"/>
                </a:lnSpc>
                <a:spcBef>
                  <a:spcPct val="20000"/>
                </a:spcBef>
                <a:spcAft>
                  <a:spcPts val="0"/>
                </a:spcAft>
                <a:buFontTx/>
                <a:buBlip>
                  <a:blip r:embed="rId14"/>
                </a:buBlip>
                <a:defRPr/>
              </a:pPr>
              <a:r>
                <a:rPr lang="en-US" dirty="0">
                  <a:effectLst>
                    <a:outerShdw blurRad="38100" dist="38100" dir="2700000" algn="tl">
                      <a:srgbClr val="C0C0C0"/>
                    </a:outerShdw>
                  </a:effectLst>
                  <a:latin typeface="Segoe" pitchFamily="34" charset="0"/>
                </a:rPr>
                <a:t>Standard Images</a:t>
              </a:r>
              <a:endParaRPr lang="en-US" dirty="0">
                <a:latin typeface="Arial" pitchFamily="34" charset="0"/>
              </a:endParaRPr>
            </a:p>
            <a:p>
              <a:pPr marL="406400" indent="-406400" fontAlgn="auto">
                <a:lnSpc>
                  <a:spcPct val="80000"/>
                </a:lnSpc>
                <a:spcBef>
                  <a:spcPct val="20000"/>
                </a:spcBef>
                <a:spcAft>
                  <a:spcPts val="0"/>
                </a:spcAft>
                <a:buFontTx/>
                <a:buBlip>
                  <a:blip r:embed="rId14"/>
                </a:buBlip>
                <a:defRPr/>
              </a:pPr>
              <a:r>
                <a:rPr lang="en-US" dirty="0">
                  <a:effectLst>
                    <a:outerShdw blurRad="38100" dist="38100" dir="2700000" algn="tl">
                      <a:srgbClr val="C0C0C0"/>
                    </a:outerShdw>
                  </a:effectLst>
                  <a:latin typeface="Segoe" pitchFamily="34" charset="0"/>
                </a:rPr>
                <a:t>User Account Control </a:t>
              </a:r>
            </a:p>
            <a:p>
              <a:pPr marL="406400" indent="-406400" fontAlgn="auto">
                <a:lnSpc>
                  <a:spcPct val="80000"/>
                </a:lnSpc>
                <a:spcBef>
                  <a:spcPct val="20000"/>
                </a:spcBef>
                <a:spcAft>
                  <a:spcPts val="0"/>
                </a:spcAft>
                <a:buFontTx/>
                <a:buBlip>
                  <a:blip r:embed="rId14"/>
                </a:buBlip>
                <a:defRPr/>
              </a:pPr>
              <a:r>
                <a:rPr lang="en-US" dirty="0">
                  <a:effectLst>
                    <a:outerShdw blurRad="38100" dist="38100" dir="2700000" algn="tl">
                      <a:srgbClr val="C0C0C0"/>
                    </a:outerShdw>
                  </a:effectLst>
                  <a:latin typeface="Segoe" pitchFamily="34" charset="0"/>
                </a:rPr>
                <a:t>Group Policy</a:t>
              </a:r>
            </a:p>
            <a:p>
              <a:pPr marL="406400" indent="-406400" fontAlgn="auto">
                <a:lnSpc>
                  <a:spcPct val="80000"/>
                </a:lnSpc>
                <a:spcBef>
                  <a:spcPct val="20000"/>
                </a:spcBef>
                <a:spcAft>
                  <a:spcPts val="0"/>
                </a:spcAft>
                <a:buFontTx/>
                <a:buBlip>
                  <a:blip r:embed="rId14"/>
                </a:buBlip>
                <a:defRPr/>
              </a:pPr>
              <a:r>
                <a:rPr lang="en-US" dirty="0">
                  <a:effectLst>
                    <a:outerShdw blurRad="38100" dist="38100" dir="2700000" algn="tl">
                      <a:srgbClr val="C0C0C0"/>
                    </a:outerShdw>
                  </a:effectLst>
                  <a:latin typeface="Segoe" pitchFamily="34" charset="0"/>
                </a:rPr>
                <a:t>Secure Networking </a:t>
              </a:r>
            </a:p>
            <a:p>
              <a:pPr marL="406400" indent="-406400" fontAlgn="auto">
                <a:lnSpc>
                  <a:spcPct val="80000"/>
                </a:lnSpc>
                <a:spcBef>
                  <a:spcPct val="20000"/>
                </a:spcBef>
                <a:spcAft>
                  <a:spcPts val="0"/>
                </a:spcAft>
                <a:buFontTx/>
                <a:buBlip>
                  <a:blip r:embed="rId14"/>
                </a:buBlip>
                <a:defRPr/>
              </a:pPr>
              <a:r>
                <a:rPr lang="en-US" dirty="0">
                  <a:effectLst>
                    <a:outerShdw blurRad="38100" dist="38100" dir="2700000" algn="tl">
                      <a:srgbClr val="C0C0C0"/>
                    </a:outerShdw>
                  </a:effectLst>
                  <a:latin typeface="Segoe" pitchFamily="34" charset="0"/>
                </a:rPr>
                <a:t>Windows Vista Firewall</a:t>
              </a:r>
            </a:p>
          </p:txBody>
        </p:sp>
        <p:sp>
          <p:nvSpPr>
            <p:cNvPr id="1272861" name="TextBox 1272860"/>
            <p:cNvSpPr txBox="1">
              <a:spLocks noChangeArrowheads="1"/>
            </p:cNvSpPr>
            <p:nvPr/>
          </p:nvSpPr>
          <p:spPr bwMode="auto">
            <a:xfrm>
              <a:off x="1389947" y="2898813"/>
              <a:ext cx="5479165" cy="519337"/>
            </a:xfrm>
            <a:prstGeom prst="rect">
              <a:avLst/>
            </a:prstGeom>
            <a:noFill/>
            <a:ln w="9525" cap="flat" cmpd="sng" algn="ctr">
              <a:noFill/>
              <a:prstDash val="solid"/>
              <a:miter lim="800000"/>
              <a:headEnd type="none" w="med" len="med"/>
              <a:tailEnd type="none" w="med" len="med"/>
            </a:ln>
            <a:effectLst/>
          </p:spPr>
          <p:txBody>
            <a:bodyPr>
              <a:spAutoFit/>
            </a:bodyPr>
            <a:lstStyle/>
            <a:p>
              <a:pPr fontAlgn="auto">
                <a:spcBef>
                  <a:spcPct val="50000"/>
                </a:spcBef>
                <a:spcAft>
                  <a:spcPts val="0"/>
                </a:spcAft>
                <a:defRPr/>
              </a:pPr>
              <a:r>
                <a:rPr lang="en-US" sz="2800" dirty="0">
                  <a:effectLst>
                    <a:outerShdw blurRad="38100" dist="38100" dir="2700000" algn="tl">
                      <a:srgbClr val="C0C0C0"/>
                    </a:outerShdw>
                  </a:effectLst>
                  <a:latin typeface="Segoe" pitchFamily="34" charset="0"/>
                </a:rPr>
                <a:t>Windows Vista Advancements</a:t>
              </a:r>
              <a:endParaRPr lang="en-US" dirty="0">
                <a:latin typeface="Arial" pitchFamily="34" charset="0"/>
              </a:endParaRPr>
            </a:p>
          </p:txBody>
        </p:sp>
        <p:sp>
          <p:nvSpPr>
            <p:cNvPr id="1272863" name="TextBox 1272862"/>
            <p:cNvSpPr txBox="1">
              <a:spLocks noChangeArrowheads="1"/>
            </p:cNvSpPr>
            <p:nvPr/>
          </p:nvSpPr>
          <p:spPr bwMode="auto">
            <a:xfrm>
              <a:off x="5290540" y="3467384"/>
              <a:ext cx="4494016" cy="1329312"/>
            </a:xfrm>
            <a:prstGeom prst="rect">
              <a:avLst/>
            </a:prstGeom>
            <a:noFill/>
            <a:ln w="9525" cap="flat" cmpd="sng" algn="ctr">
              <a:noFill/>
              <a:prstDash val="solid"/>
              <a:miter lim="800000"/>
              <a:headEnd type="none" w="med" len="med"/>
              <a:tailEnd type="none" w="med" len="med"/>
            </a:ln>
            <a:effectLst/>
          </p:spPr>
          <p:txBody>
            <a:bodyPr lIns="0" tIns="0" rIns="0" bIns="0">
              <a:spAutoFit/>
            </a:bodyPr>
            <a:lstStyle/>
            <a:p>
              <a:pPr marL="406400" indent="-406400" fontAlgn="auto">
                <a:lnSpc>
                  <a:spcPct val="80000"/>
                </a:lnSpc>
                <a:spcBef>
                  <a:spcPct val="20000"/>
                </a:spcBef>
                <a:spcAft>
                  <a:spcPts val="0"/>
                </a:spcAft>
                <a:buFontTx/>
                <a:buBlip>
                  <a:blip r:embed="rId14"/>
                </a:buBlip>
                <a:defRPr/>
              </a:pPr>
              <a:r>
                <a:rPr lang="en-US" dirty="0">
                  <a:effectLst>
                    <a:outerShdw blurRad="38100" dist="38100" dir="2700000" algn="tl">
                      <a:srgbClr val="C0C0C0"/>
                    </a:outerShdw>
                  </a:effectLst>
                  <a:latin typeface="Segoe" pitchFamily="34" charset="0"/>
                </a:rPr>
                <a:t>Network Access Protection</a:t>
              </a:r>
              <a:endParaRPr lang="en-US" dirty="0">
                <a:latin typeface="Arial" pitchFamily="34" charset="0"/>
              </a:endParaRPr>
            </a:p>
            <a:p>
              <a:pPr marL="406400" indent="-406400" fontAlgn="auto">
                <a:lnSpc>
                  <a:spcPct val="80000"/>
                </a:lnSpc>
                <a:spcBef>
                  <a:spcPct val="20000"/>
                </a:spcBef>
                <a:spcAft>
                  <a:spcPts val="0"/>
                </a:spcAft>
                <a:buFontTx/>
                <a:buBlip>
                  <a:blip r:embed="rId14"/>
                </a:buBlip>
                <a:defRPr/>
              </a:pPr>
              <a:r>
                <a:rPr lang="en-US" dirty="0">
                  <a:effectLst>
                    <a:outerShdw blurRad="38100" dist="38100" dir="2700000" algn="tl">
                      <a:srgbClr val="C0C0C0"/>
                    </a:outerShdw>
                  </a:effectLst>
                  <a:latin typeface="Segoe" pitchFamily="34" charset="0"/>
                </a:rPr>
                <a:t>Secure Wireless</a:t>
              </a:r>
            </a:p>
            <a:p>
              <a:pPr marL="406400" indent="-406400" fontAlgn="auto">
                <a:lnSpc>
                  <a:spcPct val="80000"/>
                </a:lnSpc>
                <a:spcBef>
                  <a:spcPct val="20000"/>
                </a:spcBef>
                <a:spcAft>
                  <a:spcPts val="0"/>
                </a:spcAft>
                <a:buFontTx/>
                <a:buBlip>
                  <a:blip r:embed="rId14"/>
                </a:buBlip>
                <a:defRPr/>
              </a:pPr>
              <a:r>
                <a:rPr lang="en-US" dirty="0">
                  <a:effectLst>
                    <a:outerShdw blurRad="38100" dist="38100" dir="2700000" algn="tl">
                      <a:srgbClr val="C0C0C0"/>
                    </a:outerShdw>
                  </a:effectLst>
                  <a:latin typeface="Segoe" pitchFamily="34" charset="0"/>
                </a:rPr>
                <a:t>Management Tool Integration</a:t>
              </a:r>
            </a:p>
            <a:p>
              <a:pPr marL="406400" indent="-406400" fontAlgn="auto">
                <a:lnSpc>
                  <a:spcPct val="80000"/>
                </a:lnSpc>
                <a:spcBef>
                  <a:spcPct val="20000"/>
                </a:spcBef>
                <a:spcAft>
                  <a:spcPts val="0"/>
                </a:spcAft>
                <a:buFontTx/>
                <a:buBlip>
                  <a:blip r:embed="rId14"/>
                </a:buBlip>
                <a:defRPr/>
              </a:pPr>
              <a:r>
                <a:rPr lang="en-US" dirty="0">
                  <a:effectLst>
                    <a:outerShdw blurRad="38100" dist="38100" dir="2700000" algn="tl">
                      <a:srgbClr val="C0C0C0"/>
                    </a:outerShdw>
                  </a:effectLst>
                  <a:latin typeface="Segoe" pitchFamily="34" charset="0"/>
                </a:rPr>
                <a:t>Unified Health Model </a:t>
              </a:r>
            </a:p>
            <a:p>
              <a:pPr marL="406400" indent="-406400" fontAlgn="auto">
                <a:lnSpc>
                  <a:spcPct val="80000"/>
                </a:lnSpc>
                <a:spcBef>
                  <a:spcPct val="20000"/>
                </a:spcBef>
                <a:spcAft>
                  <a:spcPts val="0"/>
                </a:spcAft>
                <a:buFontTx/>
                <a:buBlip>
                  <a:blip r:embed="rId14"/>
                </a:buBlip>
                <a:defRPr/>
              </a:pPr>
              <a:r>
                <a:rPr lang="en-US" dirty="0">
                  <a:effectLst>
                    <a:outerShdw blurRad="38100" dist="38100" dir="2700000" algn="tl">
                      <a:srgbClr val="C0C0C0"/>
                    </a:outerShdw>
                  </a:effectLst>
                  <a:latin typeface="Segoe" pitchFamily="34" charset="0"/>
                </a:rPr>
                <a:t>Backup Desktops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2" presetClass="entr" presetSubtype="1"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1000"/>
                                        <p:tgtEl>
                                          <p:spTgt spid="35"/>
                                        </p:tgtEl>
                                      </p:cBhvr>
                                    </p:animEffect>
                                  </p:childTnLst>
                                </p:cTn>
                              </p:par>
                              <p:par>
                                <p:cTn id="8" presetID="22" presetClass="entr" presetSubtype="1"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up)">
                                      <p:cBhvr>
                                        <p:cTn id="10" dur="1000"/>
                                        <p:tgtEl>
                                          <p:spTgt spid="35"/>
                                        </p:tgtEl>
                                      </p:cBhvr>
                                    </p:animEffect>
                                  </p:childTnLst>
                                </p:cTn>
                              </p:par>
                              <p:par>
                                <p:cTn id="11" presetID="12" presetClass="entr" presetSubtype="4"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slide(fromBottom)">
                                      <p:cBhvr>
                                        <p:cTn id="13" dur="1000"/>
                                        <p:tgtEl>
                                          <p:spTgt spid="43"/>
                                        </p:tgtEl>
                                      </p:cBhvr>
                                    </p:animEffect>
                                  </p:childTnLst>
                                </p:cTn>
                              </p:par>
                              <p:par>
                                <p:cTn id="14" presetID="12" presetClass="entr" presetSubtype="4"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slide(fromBottom)">
                                      <p:cBhvr>
                                        <p:cTn id="16" dur="1000"/>
                                        <p:tgtEl>
                                          <p:spTgt spid="42"/>
                                        </p:tgtEl>
                                      </p:cBhvr>
                                    </p:animEffect>
                                  </p:childTnLst>
                                </p:cTn>
                              </p:par>
                              <p:par>
                                <p:cTn id="17" presetID="12" presetClass="entr" presetSubtype="4"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slide(fromBottom)">
                                      <p:cBhvr>
                                        <p:cTn id="19" dur="1000"/>
                                        <p:tgtEl>
                                          <p:spTgt spid="41"/>
                                        </p:tgtEl>
                                      </p:cBhvr>
                                    </p:animEffect>
                                  </p:childTnLst>
                                </p:cTn>
                              </p:par>
                              <p:par>
                                <p:cTn id="20" presetID="12" presetClass="entr" presetSubtype="4"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slide(fromBottom)">
                                      <p:cBhvr>
                                        <p:cTn id="22" dur="1000"/>
                                        <p:tgtEl>
                                          <p:spTgt spid="40"/>
                                        </p:tgtEl>
                                      </p:cBhvr>
                                    </p:animEffect>
                                  </p:childTnLst>
                                </p:cTn>
                              </p:par>
                              <p:par>
                                <p:cTn id="23" presetID="47"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1000"/>
                                        <p:tgtEl>
                                          <p:spTgt spid="37"/>
                                        </p:tgtEl>
                                      </p:cBhvr>
                                    </p:animEffect>
                                    <p:anim calcmode="lin" valueType="num">
                                      <p:cBhvr>
                                        <p:cTn id="31" dur="1000" fill="hold"/>
                                        <p:tgtEl>
                                          <p:spTgt spid="37"/>
                                        </p:tgtEl>
                                        <p:attrNameLst>
                                          <p:attrName>ppt_x</p:attrName>
                                        </p:attrNameLst>
                                      </p:cBhvr>
                                      <p:tavLst>
                                        <p:tav tm="0">
                                          <p:val>
                                            <p:strVal val="#ppt_x"/>
                                          </p:val>
                                        </p:tav>
                                        <p:tav tm="100000">
                                          <p:val>
                                            <p:strVal val="#ppt_x"/>
                                          </p:val>
                                        </p:tav>
                                      </p:tavLst>
                                    </p:anim>
                                    <p:anim calcmode="lin" valueType="num">
                                      <p:cBhvr>
                                        <p:cTn id="32" dur="1000" fill="hold"/>
                                        <p:tgtEl>
                                          <p:spTgt spid="37"/>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1000"/>
                                        <p:tgtEl>
                                          <p:spTgt spid="36"/>
                                        </p:tgtEl>
                                      </p:cBhvr>
                                    </p:animEffect>
                                    <p:anim calcmode="lin" valueType="num">
                                      <p:cBhvr>
                                        <p:cTn id="36" dur="1000" fill="hold"/>
                                        <p:tgtEl>
                                          <p:spTgt spid="36"/>
                                        </p:tgtEl>
                                        <p:attrNameLst>
                                          <p:attrName>ppt_x</p:attrName>
                                        </p:attrNameLst>
                                      </p:cBhvr>
                                      <p:tavLst>
                                        <p:tav tm="0">
                                          <p:val>
                                            <p:strVal val="#ppt_x"/>
                                          </p:val>
                                        </p:tav>
                                        <p:tav tm="100000">
                                          <p:val>
                                            <p:strVal val="#ppt_x"/>
                                          </p:val>
                                        </p:tav>
                                      </p:tavLst>
                                    </p:anim>
                                    <p:anim calcmode="lin" valueType="num">
                                      <p:cBhvr>
                                        <p:cTn id="37" dur="1000" fill="hold"/>
                                        <p:tgtEl>
                                          <p:spTgt spid="36"/>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1000"/>
                                        <p:tgtEl>
                                          <p:spTgt spid="38"/>
                                        </p:tgtEl>
                                      </p:cBhvr>
                                    </p:animEffect>
                                    <p:anim calcmode="lin" valueType="num">
                                      <p:cBhvr>
                                        <p:cTn id="41" dur="1000" fill="hold"/>
                                        <p:tgtEl>
                                          <p:spTgt spid="38"/>
                                        </p:tgtEl>
                                        <p:attrNameLst>
                                          <p:attrName>ppt_x</p:attrName>
                                        </p:attrNameLst>
                                      </p:cBhvr>
                                      <p:tavLst>
                                        <p:tav tm="0">
                                          <p:val>
                                            <p:strVal val="#ppt_x"/>
                                          </p:val>
                                        </p:tav>
                                        <p:tav tm="100000">
                                          <p:val>
                                            <p:strVal val="#ppt_x"/>
                                          </p:val>
                                        </p:tav>
                                      </p:tavLst>
                                    </p:anim>
                                    <p:anim calcmode="lin" valueType="num">
                                      <p:cBhvr>
                                        <p:cTn id="4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272858"/>
                                        </p:tgtEl>
                                        <p:attrNameLst>
                                          <p:attrName>style.visibility</p:attrName>
                                        </p:attrNameLst>
                                      </p:cBhvr>
                                      <p:to>
                                        <p:strVal val="visible"/>
                                      </p:to>
                                    </p:set>
                                    <p:anim calcmode="lin" valueType="num">
                                      <p:cBhvr additive="base">
                                        <p:cTn id="47" dur="1000" fill="hold"/>
                                        <p:tgtEl>
                                          <p:spTgt spid="1272858"/>
                                        </p:tgtEl>
                                        <p:attrNameLst>
                                          <p:attrName>ppt_x</p:attrName>
                                        </p:attrNameLst>
                                      </p:cBhvr>
                                      <p:tavLst>
                                        <p:tav tm="0">
                                          <p:val>
                                            <p:strVal val="0-#ppt_w/2"/>
                                          </p:val>
                                        </p:tav>
                                        <p:tav tm="100000">
                                          <p:val>
                                            <p:strVal val="#ppt_x"/>
                                          </p:val>
                                        </p:tav>
                                      </p:tavLst>
                                    </p:anim>
                                    <p:anim calcmode="lin" valueType="num">
                                      <p:cBhvr additive="base">
                                        <p:cTn id="48" dur="1000" fill="hold"/>
                                        <p:tgtEl>
                                          <p:spTgt spid="1272858"/>
                                        </p:tgtEl>
                                        <p:attrNameLst>
                                          <p:attrName>ppt_y</p:attrName>
                                        </p:attrNameLst>
                                      </p:cBhvr>
                                      <p:tavLst>
                                        <p:tav tm="0">
                                          <p:val>
                                            <p:strVal val="#ppt_y"/>
                                          </p:val>
                                        </p:tav>
                                        <p:tav tm="100000">
                                          <p:val>
                                            <p:strVal val="#ppt_y"/>
                                          </p:val>
                                        </p:tav>
                                      </p:tavLst>
                                    </p:anim>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1272862"/>
                                        </p:tgtEl>
                                        <p:attrNameLst>
                                          <p:attrName>style.visibility</p:attrName>
                                        </p:attrNameLst>
                                      </p:cBhvr>
                                      <p:to>
                                        <p:strVal val="visible"/>
                                      </p:to>
                                    </p:set>
                                    <p:animEffect transition="in" filter="fade">
                                      <p:cBhvr>
                                        <p:cTn id="52" dur="1000"/>
                                        <p:tgtEl>
                                          <p:spTgt spid="1272862"/>
                                        </p:tgtEl>
                                      </p:cBhvr>
                                    </p:animEffect>
                                  </p:childTnLst>
                                </p:cTn>
                              </p:par>
                            </p:childTnLst>
                          </p:cTn>
                        </p:par>
                        <p:par>
                          <p:cTn id="53" fill="hold">
                            <p:stCondLst>
                              <p:cond delay="2000"/>
                            </p:stCondLst>
                            <p:childTnLst>
                              <p:par>
                                <p:cTn id="54" presetID="10" presetClass="entr" presetSubtype="0" fill="hold"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434" name="Rectangle 98"/>
          <p:cNvSpPr>
            <a:spLocks noGrp="1" noChangeArrowheads="1"/>
          </p:cNvSpPr>
          <p:nvPr>
            <p:ph type="title"/>
          </p:nvPr>
        </p:nvSpPr>
        <p:spPr>
          <a:xfrm>
            <a:off x="384175" y="229807"/>
            <a:ext cx="7014152" cy="590931"/>
          </a:xfrm>
        </p:spPr>
        <p:txBody>
          <a:bodyPr/>
          <a:lstStyle/>
          <a:p>
            <a:pPr>
              <a:defRPr/>
            </a:pPr>
            <a:r>
              <a:rPr lang="en-US" smtClean="0"/>
              <a:t>Optimizing Reduces Total TCO</a:t>
            </a:r>
          </a:p>
        </p:txBody>
      </p:sp>
      <p:sp>
        <p:nvSpPr>
          <p:cNvPr id="33805" name="TextBox 15"/>
          <p:cNvSpPr txBox="1">
            <a:spLocks noChangeArrowheads="1"/>
          </p:cNvSpPr>
          <p:nvPr/>
        </p:nvSpPr>
        <p:spPr bwMode="auto">
          <a:xfrm>
            <a:off x="384175" y="5833500"/>
            <a:ext cx="4995862" cy="456535"/>
          </a:xfrm>
          <a:prstGeom prst="rect">
            <a:avLst/>
          </a:prstGeom>
          <a:noFill/>
          <a:ln w="9525">
            <a:noFill/>
            <a:miter lim="800000"/>
            <a:headEnd/>
            <a:tailEnd/>
          </a:ln>
        </p:spPr>
        <p:txBody>
          <a:bodyPr>
            <a:spAutoFit/>
          </a:bodyPr>
          <a:lstStyle/>
          <a:p>
            <a:pPr fontAlgn="auto">
              <a:spcBef>
                <a:spcPts val="100"/>
              </a:spcBef>
              <a:spcAft>
                <a:spcPts val="100"/>
              </a:spcAft>
              <a:defRPr/>
            </a:pPr>
            <a:r>
              <a:rPr lang="en-US" sz="1100" i="1" dirty="0">
                <a:ln>
                  <a:solidFill>
                    <a:schemeClr val="tx1">
                      <a:lumMod val="50000"/>
                      <a:alpha val="2000"/>
                    </a:schemeClr>
                  </a:solidFill>
                </a:ln>
                <a:effectLst>
                  <a:outerShdw blurRad="38100" dist="38100" dir="2700000" algn="tl">
                    <a:srgbClr val="000000">
                      <a:alpha val="43137"/>
                    </a:srgbClr>
                  </a:outerShdw>
                </a:effectLst>
                <a:latin typeface="Segoe" pitchFamily="34" charset="0"/>
              </a:rPr>
              <a:t>Source: </a:t>
            </a:r>
            <a:r>
              <a:rPr lang="en-US" sz="1100" i="1" dirty="0">
                <a:ln>
                  <a:solidFill>
                    <a:schemeClr val="tx1">
                      <a:lumMod val="50000"/>
                      <a:alpha val="2000"/>
                    </a:schemeClr>
                  </a:solidFill>
                </a:ln>
                <a:effectLst>
                  <a:outerShdw blurRad="38100" dist="38100" dir="2700000" algn="tl">
                    <a:srgbClr val="000000">
                      <a:alpha val="43137"/>
                    </a:srgbClr>
                  </a:outerShdw>
                </a:effectLst>
                <a:latin typeface="Segoe" pitchFamily="34" charset="0"/>
              </a:rPr>
              <a:t>Leading Analyst firm, December 2005</a:t>
            </a:r>
          </a:p>
          <a:p>
            <a:pPr fontAlgn="auto">
              <a:spcBef>
                <a:spcPts val="100"/>
              </a:spcBef>
              <a:spcAft>
                <a:spcPts val="100"/>
              </a:spcAft>
              <a:defRPr/>
            </a:pPr>
            <a:r>
              <a:rPr lang="en-US" sz="1100" i="1" dirty="0">
                <a:ln>
                  <a:solidFill>
                    <a:schemeClr val="tx1">
                      <a:lumMod val="50000"/>
                      <a:alpha val="2000"/>
                    </a:schemeClr>
                  </a:solidFill>
                </a:ln>
                <a:effectLst>
                  <a:outerShdw blurRad="38100" dist="38100" dir="2700000" algn="tl">
                    <a:srgbClr val="000000">
                      <a:alpha val="43137"/>
                    </a:srgbClr>
                  </a:outerShdw>
                </a:effectLst>
                <a:latin typeface="Segoe" pitchFamily="34" charset="0"/>
              </a:rPr>
              <a:t>Note</a:t>
            </a:r>
            <a:r>
              <a:rPr lang="en-US" sz="1100" i="1" dirty="0">
                <a:ln>
                  <a:solidFill>
                    <a:schemeClr val="tx1">
                      <a:lumMod val="50000"/>
                      <a:alpha val="2000"/>
                    </a:schemeClr>
                  </a:solidFill>
                </a:ln>
                <a:effectLst>
                  <a:outerShdw blurRad="38100" dist="38100" dir="2700000" algn="tl">
                    <a:srgbClr val="000000">
                      <a:alpha val="43137"/>
                    </a:srgbClr>
                  </a:outerShdw>
                </a:effectLst>
                <a:latin typeface="Segoe" pitchFamily="34" charset="0"/>
              </a:rPr>
              <a:t>:  Excludes server &amp; network costs for centrally manages services</a:t>
            </a:r>
          </a:p>
        </p:txBody>
      </p:sp>
      <p:sp>
        <p:nvSpPr>
          <p:cNvPr id="33806" name="TextBox 16"/>
          <p:cNvSpPr txBox="1">
            <a:spLocks noChangeArrowheads="1"/>
          </p:cNvSpPr>
          <p:nvPr/>
        </p:nvSpPr>
        <p:spPr bwMode="auto">
          <a:xfrm>
            <a:off x="384175" y="1252381"/>
            <a:ext cx="8378825" cy="397032"/>
          </a:xfrm>
          <a:prstGeom prst="rect">
            <a:avLst/>
          </a:prstGeom>
          <a:noFill/>
          <a:ln w="9525">
            <a:noFill/>
            <a:miter lim="800000"/>
            <a:headEnd/>
            <a:tailEnd/>
          </a:ln>
        </p:spPr>
        <p:txBody>
          <a:bodyPr>
            <a:spAutoFit/>
          </a:bodyPr>
          <a:lstStyle/>
          <a:p>
            <a:pPr marL="342900" indent="-342900" defTabSz="-13873163" fontAlgn="auto">
              <a:lnSpc>
                <a:spcPct val="90000"/>
              </a:lnSpc>
              <a:spcBef>
                <a:spcPts val="0"/>
              </a:spcBef>
              <a:spcAft>
                <a:spcPts val="0"/>
              </a:spcAft>
              <a:buClr>
                <a:schemeClr val="tx2"/>
              </a:buClr>
              <a:defRPr/>
            </a:pPr>
            <a:r>
              <a:rPr lang="en-US" sz="22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rPr>
              <a:t>Labor efficiencies with optimized desktop infrastructure </a:t>
            </a:r>
            <a:endParaRPr lang="en-US" sz="2200" b="1" dirty="0">
              <a:ln>
                <a:solidFill>
                  <a:schemeClr val="tx1">
                    <a:lumMod val="50000"/>
                    <a:alpha val="5000"/>
                  </a:schemeClr>
                </a:solidFill>
              </a:ln>
              <a:effectLst>
                <a:outerShdw blurRad="50800" dist="38100" dir="5400000" algn="t" rotWithShape="0">
                  <a:prstClr val="black">
                    <a:alpha val="40000"/>
                  </a:prstClr>
                </a:outerShdw>
              </a:effectLst>
              <a:latin typeface="Segoe" pitchFamily="34" charset="0"/>
              <a:ea typeface="+mj-ea"/>
              <a:cs typeface="+mj-cs"/>
            </a:endParaRPr>
          </a:p>
        </p:txBody>
      </p:sp>
      <p:sp>
        <p:nvSpPr>
          <p:cNvPr id="33797" name="TextBox 34"/>
          <p:cNvSpPr txBox="1">
            <a:spLocks noChangeArrowheads="1"/>
          </p:cNvSpPr>
          <p:nvPr/>
        </p:nvSpPr>
        <p:spPr bwMode="auto">
          <a:xfrm>
            <a:off x="1904490" y="1675229"/>
            <a:ext cx="2062628" cy="584775"/>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ln>
                  <a:solidFill>
                    <a:schemeClr val="tx1">
                      <a:lumMod val="50000"/>
                      <a:alpha val="2000"/>
                    </a:schemeClr>
                  </a:solidFill>
                </a:ln>
                <a:effectLst>
                  <a:outerShdw blurRad="38100" dist="38100" dir="2700000" algn="tl">
                    <a:srgbClr val="000000">
                      <a:alpha val="43137"/>
                    </a:srgbClr>
                  </a:outerShdw>
                </a:effectLst>
                <a:latin typeface="+mj-lt"/>
              </a:rPr>
              <a:t>Total </a:t>
            </a:r>
            <a:r>
              <a:rPr lang="en-US" sz="1600" b="1" dirty="0">
                <a:ln>
                  <a:solidFill>
                    <a:schemeClr val="tx1">
                      <a:lumMod val="50000"/>
                      <a:alpha val="2000"/>
                    </a:schemeClr>
                  </a:solidFill>
                </a:ln>
                <a:effectLst>
                  <a:outerShdw blurRad="38100" dist="38100" dir="2700000" algn="tl">
                    <a:srgbClr val="000000">
                      <a:alpha val="43137"/>
                    </a:srgbClr>
                  </a:outerShdw>
                </a:effectLst>
                <a:latin typeface="+mj-lt"/>
              </a:rPr>
              <a:t>TCO </a:t>
            </a:r>
            <a:br>
              <a:rPr lang="en-US" sz="1600" b="1" dirty="0">
                <a:ln>
                  <a:solidFill>
                    <a:schemeClr val="tx1">
                      <a:lumMod val="50000"/>
                      <a:alpha val="2000"/>
                    </a:schemeClr>
                  </a:solidFill>
                </a:ln>
                <a:effectLst>
                  <a:outerShdw blurRad="38100" dist="38100" dir="2700000" algn="tl">
                    <a:srgbClr val="000000">
                      <a:alpha val="43137"/>
                    </a:srgbClr>
                  </a:outerShdw>
                </a:effectLst>
                <a:latin typeface="+mj-lt"/>
              </a:rPr>
            </a:br>
            <a:r>
              <a:rPr lang="en-US" sz="1600" b="1" dirty="0">
                <a:ln>
                  <a:solidFill>
                    <a:schemeClr val="tx1">
                      <a:lumMod val="50000"/>
                      <a:alpha val="2000"/>
                    </a:schemeClr>
                  </a:solidFill>
                </a:ln>
                <a:effectLst>
                  <a:outerShdw blurRad="38100" dist="38100" dir="2700000" algn="tl">
                    <a:srgbClr val="000000">
                      <a:alpha val="43137"/>
                    </a:srgbClr>
                  </a:outerShdw>
                </a:effectLst>
                <a:latin typeface="+mj-lt"/>
              </a:rPr>
              <a:t>($4600-$5000/year)</a:t>
            </a:r>
          </a:p>
        </p:txBody>
      </p:sp>
      <p:sp>
        <p:nvSpPr>
          <p:cNvPr id="36" name="TextBox 35"/>
          <p:cNvSpPr txBox="1"/>
          <p:nvPr/>
        </p:nvSpPr>
        <p:spPr>
          <a:xfrm>
            <a:off x="1868590" y="3913135"/>
            <a:ext cx="425253" cy="338554"/>
          </a:xfrm>
          <a:prstGeom prst="rect">
            <a:avLst/>
          </a:prstGeom>
          <a:noFill/>
          <a:ln w="9525">
            <a:noFill/>
            <a:miter lim="800000"/>
            <a:headEnd/>
            <a:tailEnd/>
          </a:ln>
        </p:spPr>
        <p:txBody>
          <a:bodyPr>
            <a:spAutoFit/>
          </a:bodyPr>
          <a:lstStyle/>
          <a:p>
            <a:pPr algn="r" fontAlgn="auto">
              <a:spcBef>
                <a:spcPts val="0"/>
              </a:spcBef>
              <a:spcAft>
                <a:spcPts val="0"/>
              </a:spcAft>
              <a:defRPr/>
            </a:pPr>
            <a:r>
              <a:rPr lang="en-US" sz="1600" b="1" dirty="0">
                <a:ln>
                  <a:solidFill>
                    <a:schemeClr val="tx1">
                      <a:lumMod val="50000"/>
                      <a:alpha val="2000"/>
                    </a:schemeClr>
                  </a:solidFill>
                </a:ln>
                <a:effectLst>
                  <a:outerShdw blurRad="38100" dist="38100" dir="2700000" algn="tl">
                    <a:srgbClr val="000000">
                      <a:alpha val="43137"/>
                    </a:srgbClr>
                  </a:outerShdw>
                </a:effectLst>
                <a:latin typeface="+mj-lt"/>
              </a:rPr>
              <a:t>IT</a:t>
            </a:r>
            <a:endParaRPr lang="en-US" sz="1600" b="1" dirty="0">
              <a:ln>
                <a:solidFill>
                  <a:schemeClr val="tx1">
                    <a:lumMod val="50000"/>
                    <a:alpha val="2000"/>
                  </a:schemeClr>
                </a:solidFill>
              </a:ln>
              <a:effectLst>
                <a:outerShdw blurRad="38100" dist="38100" dir="2700000" algn="tl">
                  <a:srgbClr val="000000">
                    <a:alpha val="43137"/>
                  </a:srgbClr>
                </a:outerShdw>
              </a:effectLst>
              <a:latin typeface="+mj-lt"/>
            </a:endParaRPr>
          </a:p>
        </p:txBody>
      </p:sp>
      <p:sp>
        <p:nvSpPr>
          <p:cNvPr id="37" name="TextBox 36"/>
          <p:cNvSpPr txBox="1"/>
          <p:nvPr/>
        </p:nvSpPr>
        <p:spPr>
          <a:xfrm>
            <a:off x="917384" y="2834320"/>
            <a:ext cx="1376459" cy="338554"/>
          </a:xfrm>
          <a:prstGeom prst="rect">
            <a:avLst/>
          </a:prstGeom>
          <a:noFill/>
          <a:ln w="9525">
            <a:noFill/>
            <a:miter lim="800000"/>
            <a:headEnd/>
            <a:tailEnd/>
          </a:ln>
        </p:spPr>
        <p:txBody>
          <a:bodyPr>
            <a:spAutoFit/>
          </a:bodyPr>
          <a:lstStyle/>
          <a:p>
            <a:pPr algn="r" fontAlgn="auto">
              <a:spcBef>
                <a:spcPts val="0"/>
              </a:spcBef>
              <a:spcAft>
                <a:spcPts val="0"/>
              </a:spcAft>
              <a:defRPr/>
            </a:pPr>
            <a:r>
              <a:rPr lang="en-US" sz="1600" b="1" dirty="0">
                <a:ln>
                  <a:solidFill>
                    <a:schemeClr val="tx1">
                      <a:lumMod val="50000"/>
                      <a:alpha val="2000"/>
                    </a:schemeClr>
                  </a:solidFill>
                </a:ln>
                <a:effectLst>
                  <a:outerShdw blurRad="38100" dist="38100" dir="2700000" algn="tl">
                    <a:srgbClr val="000000">
                      <a:alpha val="43137"/>
                    </a:srgbClr>
                  </a:outerShdw>
                </a:effectLst>
                <a:latin typeface="+mj-lt"/>
              </a:rPr>
              <a:t>End-user</a:t>
            </a:r>
          </a:p>
        </p:txBody>
      </p:sp>
      <p:sp>
        <p:nvSpPr>
          <p:cNvPr id="38" name="TextBox 37"/>
          <p:cNvSpPr txBox="1"/>
          <p:nvPr/>
        </p:nvSpPr>
        <p:spPr>
          <a:xfrm>
            <a:off x="1042192" y="4704926"/>
            <a:ext cx="1251651" cy="338554"/>
          </a:xfrm>
          <a:prstGeom prst="rect">
            <a:avLst/>
          </a:prstGeom>
          <a:noFill/>
          <a:ln w="9525">
            <a:noFill/>
            <a:miter lim="800000"/>
            <a:headEnd/>
            <a:tailEnd/>
          </a:ln>
        </p:spPr>
        <p:txBody>
          <a:bodyPr>
            <a:spAutoFit/>
          </a:bodyPr>
          <a:lstStyle/>
          <a:p>
            <a:pPr algn="r" fontAlgn="auto">
              <a:spcBef>
                <a:spcPts val="0"/>
              </a:spcBef>
              <a:spcAft>
                <a:spcPts val="0"/>
              </a:spcAft>
              <a:defRPr/>
            </a:pPr>
            <a:r>
              <a:rPr lang="en-US" sz="1600" b="1" dirty="0">
                <a:ln>
                  <a:solidFill>
                    <a:schemeClr val="tx1">
                      <a:lumMod val="50000"/>
                      <a:alpha val="2000"/>
                    </a:schemeClr>
                  </a:solidFill>
                </a:ln>
                <a:effectLst>
                  <a:outerShdw blurRad="38100" dist="38100" dir="2700000" algn="tl">
                    <a:srgbClr val="000000">
                      <a:alpha val="43137"/>
                    </a:srgbClr>
                  </a:outerShdw>
                </a:effectLst>
                <a:latin typeface="+mj-lt"/>
              </a:rPr>
              <a:t>HW/SW</a:t>
            </a:r>
          </a:p>
        </p:txBody>
      </p:sp>
      <p:sp>
        <p:nvSpPr>
          <p:cNvPr id="33804" name="TextBox 45"/>
          <p:cNvSpPr txBox="1">
            <a:spLocks noChangeArrowheads="1"/>
          </p:cNvSpPr>
          <p:nvPr/>
        </p:nvSpPr>
        <p:spPr bwMode="auto">
          <a:xfrm rot="16200000">
            <a:off x="-1054412" y="3484819"/>
            <a:ext cx="3455412" cy="338554"/>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ln>
                  <a:solidFill>
                    <a:schemeClr val="tx1">
                      <a:lumMod val="50000"/>
                      <a:alpha val="2000"/>
                    </a:schemeClr>
                  </a:solidFill>
                </a:ln>
                <a:effectLst>
                  <a:outerShdw blurRad="38100" dist="38100" dir="2700000" algn="tl">
                    <a:srgbClr val="000000">
                      <a:alpha val="43137"/>
                    </a:srgbClr>
                  </a:outerShdw>
                </a:effectLst>
                <a:latin typeface="+mj-lt"/>
              </a:rPr>
              <a:t>(US$ /desktop/year)</a:t>
            </a:r>
          </a:p>
        </p:txBody>
      </p:sp>
      <p:sp>
        <p:nvSpPr>
          <p:cNvPr id="27" name="TextBox 26"/>
          <p:cNvSpPr txBox="1"/>
          <p:nvPr/>
        </p:nvSpPr>
        <p:spPr>
          <a:xfrm>
            <a:off x="2335562" y="5378995"/>
            <a:ext cx="1179220" cy="338554"/>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ln>
                  <a:solidFill>
                    <a:schemeClr val="tx1">
                      <a:lumMod val="50000"/>
                      <a:alpha val="2000"/>
                    </a:schemeClr>
                  </a:solidFill>
                </a:ln>
                <a:effectLst>
                  <a:outerShdw blurRad="38100" dist="38100" dir="2700000" algn="tl">
                    <a:srgbClr val="000000">
                      <a:alpha val="43137"/>
                    </a:srgbClr>
                  </a:outerShdw>
                </a:effectLst>
                <a:latin typeface="+mj-lt"/>
              </a:rPr>
              <a:t>“Basic”</a:t>
            </a:r>
            <a:endParaRPr lang="en-US" sz="1600" b="1" dirty="0">
              <a:ln>
                <a:solidFill>
                  <a:schemeClr val="tx1">
                    <a:lumMod val="50000"/>
                    <a:alpha val="2000"/>
                  </a:schemeClr>
                </a:solidFill>
              </a:ln>
              <a:effectLst>
                <a:outerShdw blurRad="38100" dist="38100" dir="2700000" algn="tl">
                  <a:srgbClr val="000000">
                    <a:alpha val="43137"/>
                  </a:srgbClr>
                </a:outerShdw>
              </a:effectLst>
              <a:latin typeface="+mj-lt"/>
            </a:endParaRPr>
          </a:p>
        </p:txBody>
      </p:sp>
      <p:sp>
        <p:nvSpPr>
          <p:cNvPr id="29" name="TextBox 28"/>
          <p:cNvSpPr txBox="1"/>
          <p:nvPr/>
        </p:nvSpPr>
        <p:spPr bwMode="auto">
          <a:xfrm>
            <a:off x="4129100" y="5378995"/>
            <a:ext cx="1806095" cy="338554"/>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ln>
                  <a:solidFill>
                    <a:schemeClr val="tx1">
                      <a:lumMod val="50000"/>
                      <a:alpha val="2000"/>
                    </a:schemeClr>
                  </a:solidFill>
                </a:ln>
                <a:effectLst>
                  <a:outerShdw blurRad="38100" dist="38100" dir="2700000" algn="tl">
                    <a:srgbClr val="000000">
                      <a:alpha val="43137"/>
                    </a:srgbClr>
                  </a:outerShdw>
                </a:effectLst>
                <a:latin typeface="+mj-lt"/>
              </a:rPr>
              <a:t>“Rationalized”</a:t>
            </a:r>
            <a:endParaRPr lang="en-US" sz="1600" b="1" dirty="0">
              <a:ln>
                <a:solidFill>
                  <a:schemeClr val="tx1">
                    <a:lumMod val="50000"/>
                    <a:alpha val="2000"/>
                  </a:schemeClr>
                </a:solidFill>
              </a:ln>
              <a:effectLst>
                <a:outerShdw blurRad="38100" dist="38100" dir="2700000" algn="tl">
                  <a:srgbClr val="000000">
                    <a:alpha val="43137"/>
                  </a:srgbClr>
                </a:outerShdw>
              </a:effectLst>
              <a:latin typeface="+mj-lt"/>
            </a:endParaRPr>
          </a:p>
        </p:txBody>
      </p:sp>
      <p:sp>
        <p:nvSpPr>
          <p:cNvPr id="33835" name="TextBox 54"/>
          <p:cNvSpPr txBox="1">
            <a:spLocks noChangeArrowheads="1"/>
          </p:cNvSpPr>
          <p:nvPr/>
        </p:nvSpPr>
        <p:spPr bwMode="auto">
          <a:xfrm>
            <a:off x="4011027" y="2668474"/>
            <a:ext cx="2042241" cy="584775"/>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ln>
                  <a:solidFill>
                    <a:schemeClr val="tx1">
                      <a:lumMod val="50000"/>
                      <a:alpha val="2000"/>
                    </a:schemeClr>
                  </a:solidFill>
                </a:ln>
                <a:effectLst>
                  <a:outerShdw blurRad="38100" dist="38100" dir="2700000" algn="tl">
                    <a:srgbClr val="000000">
                      <a:alpha val="43137"/>
                    </a:srgbClr>
                  </a:outerShdw>
                </a:effectLst>
                <a:latin typeface="+mj-lt"/>
              </a:rPr>
              <a:t>Total TCO</a:t>
            </a:r>
            <a:br>
              <a:rPr lang="en-US" sz="1600" b="1" dirty="0">
                <a:ln>
                  <a:solidFill>
                    <a:schemeClr val="tx1">
                      <a:lumMod val="50000"/>
                      <a:alpha val="2000"/>
                    </a:schemeClr>
                  </a:solidFill>
                </a:ln>
                <a:effectLst>
                  <a:outerShdw blurRad="38100" dist="38100" dir="2700000" algn="tl">
                    <a:srgbClr val="000000">
                      <a:alpha val="43137"/>
                    </a:srgbClr>
                  </a:outerShdw>
                </a:effectLst>
                <a:latin typeface="+mj-lt"/>
              </a:rPr>
            </a:br>
            <a:r>
              <a:rPr lang="en-US" sz="1600" b="1" dirty="0">
                <a:ln>
                  <a:solidFill>
                    <a:schemeClr val="tx1">
                      <a:lumMod val="50000"/>
                      <a:alpha val="2000"/>
                    </a:schemeClr>
                  </a:solidFill>
                </a:ln>
                <a:effectLst>
                  <a:outerShdw blurRad="38100" dist="38100" dir="2700000" algn="tl">
                    <a:srgbClr val="000000">
                      <a:alpha val="43137"/>
                    </a:srgbClr>
                  </a:outerShdw>
                </a:effectLst>
                <a:latin typeface="+mj-lt"/>
              </a:rPr>
              <a:t>($3200-$3300/year)</a:t>
            </a:r>
          </a:p>
        </p:txBody>
      </p:sp>
      <p:cxnSp>
        <p:nvCxnSpPr>
          <p:cNvPr id="80" name="Straight Connector 79"/>
          <p:cNvCxnSpPr/>
          <p:nvPr/>
        </p:nvCxnSpPr>
        <p:spPr bwMode="auto">
          <a:xfrm rot="16200000" flipH="1">
            <a:off x="3870325" y="2189163"/>
            <a:ext cx="600075" cy="501650"/>
          </a:xfrm>
          <a:prstGeom prst="line">
            <a:avLst/>
          </a:prstGeom>
          <a:ln>
            <a:solidFill>
              <a:schemeClr val="bg1"/>
            </a:solidFill>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40" name="Freeform 39"/>
          <p:cNvSpPr/>
          <p:nvPr/>
        </p:nvSpPr>
        <p:spPr bwMode="auto">
          <a:xfrm>
            <a:off x="908050" y="1952625"/>
            <a:ext cx="5507038" cy="3416300"/>
          </a:xfrm>
          <a:custGeom>
            <a:avLst/>
            <a:gdLst>
              <a:gd name="connsiteX0" fmla="*/ 0 w 7974419"/>
              <a:gd name="connsiteY0" fmla="*/ 0 h 2838893"/>
              <a:gd name="connsiteX1" fmla="*/ 0 w 7974419"/>
              <a:gd name="connsiteY1" fmla="*/ 2838893 h 2838893"/>
              <a:gd name="connsiteX2" fmla="*/ 7974419 w 7974419"/>
              <a:gd name="connsiteY2" fmla="*/ 2838893 h 2838893"/>
              <a:gd name="connsiteX3" fmla="*/ 7974419 w 7974419"/>
              <a:gd name="connsiteY3" fmla="*/ 2838893 h 2838893"/>
            </a:gdLst>
            <a:ahLst/>
            <a:cxnLst>
              <a:cxn ang="0">
                <a:pos x="connsiteX0" y="connsiteY0"/>
              </a:cxn>
              <a:cxn ang="0">
                <a:pos x="connsiteX1" y="connsiteY1"/>
              </a:cxn>
              <a:cxn ang="0">
                <a:pos x="connsiteX2" y="connsiteY2"/>
              </a:cxn>
              <a:cxn ang="0">
                <a:pos x="connsiteX3" y="connsiteY3"/>
              </a:cxn>
            </a:cxnLst>
            <a:rect l="l" t="t" r="r" b="b"/>
            <a:pathLst>
              <a:path w="7974419" h="2838893">
                <a:moveTo>
                  <a:pt x="0" y="0"/>
                </a:moveTo>
                <a:lnTo>
                  <a:pt x="0" y="2838893"/>
                </a:lnTo>
                <a:lnTo>
                  <a:pt x="7974419" y="2838893"/>
                </a:lnTo>
                <a:lnTo>
                  <a:pt x="7974419" y="2838893"/>
                </a:lnTo>
              </a:path>
            </a:pathLst>
          </a:custGeom>
          <a:ln w="19050">
            <a:solidFill>
              <a:schemeClr val="bg1"/>
            </a:solidFill>
            <a:headEnd type="none" w="med" len="med"/>
            <a:tailEnd type="none" w="med" len="med"/>
          </a:ln>
        </p:spPr>
        <p:style>
          <a:lnRef idx="3">
            <a:schemeClr val="dk1"/>
          </a:lnRef>
          <a:fillRef idx="0">
            <a:schemeClr val="dk1"/>
          </a:fillRef>
          <a:effectRef idx="2">
            <a:schemeClr val="dk1"/>
          </a:effectRef>
          <a:fontRef idx="minor">
            <a:schemeClr val="tx1"/>
          </a:fontRef>
        </p:style>
        <p:txBody>
          <a:bodyPr anchor="ctr"/>
          <a:lstStyle/>
          <a:p>
            <a:pPr fontAlgn="auto">
              <a:spcBef>
                <a:spcPts val="0"/>
              </a:spcBef>
              <a:spcAft>
                <a:spcPts val="0"/>
              </a:spcAft>
              <a:defRPr/>
            </a:pPr>
            <a:endParaRPr lang="en-US" sz="2000" b="1" dirty="0"/>
          </a:p>
        </p:txBody>
      </p:sp>
      <p:sp>
        <p:nvSpPr>
          <p:cNvPr id="24" name="Rounded Rectangle 23"/>
          <p:cNvSpPr/>
          <p:nvPr/>
        </p:nvSpPr>
        <p:spPr bwMode="auto">
          <a:xfrm>
            <a:off x="6553199" y="2124075"/>
            <a:ext cx="2333625" cy="3260765"/>
          </a:xfrm>
          <a:prstGeom prst="roundRect">
            <a:avLst>
              <a:gd name="adj" fmla="val 11064"/>
            </a:avLst>
          </a:prstGeom>
          <a:gradFill flip="none" rotWithShape="1">
            <a:gsLst>
              <a:gs pos="23000">
                <a:schemeClr val="accent3">
                  <a:lumMod val="50000"/>
                  <a:alpha val="50000"/>
                </a:schemeClr>
              </a:gs>
              <a:gs pos="46000">
                <a:schemeClr val="accent3">
                  <a:lumMod val="75000"/>
                  <a:alpha val="50000"/>
                </a:schemeClr>
              </a:gs>
              <a:gs pos="85000">
                <a:schemeClr val="accent3">
                  <a:alpha val="50000"/>
                </a:schemeClr>
              </a:gs>
            </a:gsLst>
            <a:lin ang="5400000" scaled="0"/>
            <a:tileRect/>
          </a:gradFill>
          <a:ln w="6350" cap="sq">
            <a:solidFill>
              <a:schemeClr val="bg1">
                <a:lumMod val="95000"/>
              </a:schemeClr>
            </a:solidFill>
            <a:bevel/>
            <a:headEnd type="none" w="med" len="med"/>
            <a:tailEnd type="none" w="med" len="med"/>
          </a:ln>
          <a:effectLst/>
          <a:scene3d>
            <a:camera prst="orthographicFront">
              <a:rot lat="0" lon="0" rev="0"/>
            </a:camera>
            <a:lightRig rig="glow" dir="tl"/>
          </a:scene3d>
          <a:sp3d extrusionH="76200" contourW="6350" prstMaterial="matte">
            <a:bevelT w="50800" h="50800"/>
            <a:extrusionClr>
              <a:schemeClr val="bg1"/>
            </a:extrusionClr>
            <a:contourClr>
              <a:schemeClr val="bg1"/>
            </a:contourClr>
          </a:sp3d>
        </p:spPr>
        <p:style>
          <a:lnRef idx="1">
            <a:schemeClr val="accent1"/>
          </a:lnRef>
          <a:fillRef idx="3">
            <a:schemeClr val="accent1"/>
          </a:fillRef>
          <a:effectRef idx="2">
            <a:schemeClr val="accent1"/>
          </a:effectRef>
          <a:fontRef idx="minor">
            <a:schemeClr val="lt1"/>
          </a:fontRef>
        </p:style>
        <p:txBody>
          <a:bodyPr>
            <a:spAutoFit/>
            <a:sp3d/>
          </a:bodyPr>
          <a:lstStyle/>
          <a:p>
            <a:pPr eaLnBrk="0" fontAlgn="auto" hangingPunct="0">
              <a:spcBef>
                <a:spcPct val="30000"/>
              </a:spcBef>
              <a:spcAft>
                <a:spcPts val="0"/>
              </a:spcAft>
              <a:defRPr/>
            </a:pPr>
            <a:r>
              <a:rPr lang="en-US" kern="0" dirty="0">
                <a:ln>
                  <a:solidFill>
                    <a:prstClr val="black">
                      <a:lumMod val="50000"/>
                      <a:lumOff val="50000"/>
                      <a:alpha val="4000"/>
                    </a:prstClr>
                  </a:solidFill>
                </a:ln>
                <a:solidFill>
                  <a:schemeClr val="tx1"/>
                </a:solidFill>
                <a:effectLst>
                  <a:outerShdw blurRad="50800" dist="38100" dir="5400000" algn="t" rotWithShape="0">
                    <a:prstClr val="black">
                      <a:alpha val="40000"/>
                    </a:prstClr>
                  </a:outerShdw>
                </a:effectLst>
                <a:latin typeface="Segoe" pitchFamily="34" charset="0"/>
              </a:rPr>
              <a:t>A leading industry analyst found over 90% of the TCO reductions from best practices for desktop management result from increased labor efficiency for IT workers and </a:t>
            </a:r>
            <a:br>
              <a:rPr lang="en-US" kern="0" dirty="0">
                <a:ln>
                  <a:solidFill>
                    <a:prstClr val="black">
                      <a:lumMod val="50000"/>
                      <a:lumOff val="50000"/>
                      <a:alpha val="4000"/>
                    </a:prstClr>
                  </a:solidFill>
                </a:ln>
                <a:solidFill>
                  <a:schemeClr val="tx1"/>
                </a:solidFill>
                <a:effectLst>
                  <a:outerShdw blurRad="50800" dist="38100" dir="5400000" algn="t" rotWithShape="0">
                    <a:prstClr val="black">
                      <a:alpha val="40000"/>
                    </a:prstClr>
                  </a:outerShdw>
                </a:effectLst>
                <a:latin typeface="Segoe" pitchFamily="34" charset="0"/>
              </a:rPr>
            </a:br>
            <a:r>
              <a:rPr lang="en-US" kern="0" dirty="0">
                <a:ln>
                  <a:solidFill>
                    <a:prstClr val="black">
                      <a:lumMod val="50000"/>
                      <a:lumOff val="50000"/>
                      <a:alpha val="4000"/>
                    </a:prstClr>
                  </a:solidFill>
                </a:ln>
                <a:solidFill>
                  <a:schemeClr val="tx1"/>
                </a:solidFill>
                <a:effectLst>
                  <a:outerShdw blurRad="50800" dist="38100" dir="5400000" algn="t" rotWithShape="0">
                    <a:prstClr val="black">
                      <a:alpha val="40000"/>
                    </a:prstClr>
                  </a:outerShdw>
                </a:effectLst>
                <a:latin typeface="Segoe" pitchFamily="34" charset="0"/>
              </a:rPr>
              <a:t>End-users</a:t>
            </a:r>
          </a:p>
        </p:txBody>
      </p:sp>
      <p:grpSp>
        <p:nvGrpSpPr>
          <p:cNvPr id="2" name="Group 77"/>
          <p:cNvGrpSpPr/>
          <p:nvPr/>
        </p:nvGrpSpPr>
        <p:grpSpPr>
          <a:xfrm>
            <a:off x="2344728" y="2250439"/>
            <a:ext cx="1161298" cy="3093086"/>
            <a:chOff x="2344728" y="2250439"/>
            <a:chExt cx="1161298" cy="3093086"/>
          </a:xfrm>
          <a:effectLst>
            <a:outerShdw blurRad="50800" dist="50800" dir="5400000" algn="ctr" rotWithShape="0">
              <a:srgbClr val="000000">
                <a:alpha val="29000"/>
              </a:srgbClr>
            </a:outerShdw>
          </a:effectLst>
        </p:grpSpPr>
        <p:sp>
          <p:nvSpPr>
            <p:cNvPr id="31" name="Rectangle 30"/>
            <p:cNvSpPr/>
            <p:nvPr/>
          </p:nvSpPr>
          <p:spPr bwMode="auto">
            <a:xfrm>
              <a:off x="2350294" y="4414553"/>
              <a:ext cx="1155722" cy="779747"/>
            </a:xfrm>
            <a:prstGeom prst="rect">
              <a:avLst/>
            </a:prstGeom>
            <a:gradFill>
              <a:gsLst>
                <a:gs pos="25000">
                  <a:srgbClr val="7E7324"/>
                </a:gs>
                <a:gs pos="85000">
                  <a:srgbClr val="C19F3F"/>
                </a:gs>
                <a:gs pos="72000">
                  <a:srgbClr val="DEDA46"/>
                </a:gs>
              </a:gsLst>
              <a:lin ang="10800000" scaled="0"/>
            </a:gradFill>
            <a:ln w="12700" cap="flat" cmpd="sng" algn="ctr">
              <a:noFill/>
              <a:prstDash val="solid"/>
              <a:round/>
              <a:headEnd type="none" w="med" len="med"/>
              <a:tailEnd type="none" w="med" len="med"/>
            </a:ln>
            <a:effectLst/>
            <a:scene3d>
              <a:camera prst="orthographicFront">
                <a:rot lat="0" lon="0" rev="0"/>
              </a:camera>
              <a:lightRig rig="balanced" dir="t">
                <a:rot lat="0" lon="0" rev="6600000"/>
              </a:lightRig>
            </a:scene3d>
            <a:sp3d/>
          </p:spPr>
          <p:txBody>
            <a:bodyPr anchor="ctr"/>
            <a:lstStyle/>
            <a:p>
              <a:pPr algn="ctr" fontAlgn="auto">
                <a:spcBef>
                  <a:spcPts val="0"/>
                </a:spcBef>
                <a:spcAft>
                  <a:spcPts val="0"/>
                </a:spcAft>
                <a:defRPr/>
              </a:pPr>
              <a:endParaRPr lang="en-US" sz="2000" b="1" dirty="0">
                <a:latin typeface="Segoe Black" pitchFamily="34" charset="0"/>
              </a:endParaRPr>
            </a:p>
          </p:txBody>
        </p:sp>
        <p:sp>
          <p:nvSpPr>
            <p:cNvPr id="49" name="Oval 48"/>
            <p:cNvSpPr/>
            <p:nvPr/>
          </p:nvSpPr>
          <p:spPr bwMode="auto">
            <a:xfrm>
              <a:off x="2350294" y="5029200"/>
              <a:ext cx="1155722" cy="314325"/>
            </a:xfrm>
            <a:prstGeom prst="ellipse">
              <a:avLst/>
            </a:prstGeom>
            <a:gradFill>
              <a:gsLst>
                <a:gs pos="25000">
                  <a:srgbClr val="7E7324"/>
                </a:gs>
                <a:gs pos="85000">
                  <a:srgbClr val="C19F3F"/>
                </a:gs>
                <a:gs pos="72000">
                  <a:srgbClr val="DEDA46"/>
                </a:gs>
              </a:gsLst>
              <a:lin ang="10800000" scaled="0"/>
            </a:gradFill>
            <a:ln w="12700" cap="flat" cmpd="sng" algn="ctr">
              <a:noFill/>
              <a:prstDash val="solid"/>
              <a:round/>
              <a:headEnd type="none" w="med" len="med"/>
              <a:tailEnd type="none" w="med" len="med"/>
            </a:ln>
            <a:effectLst/>
            <a:scene3d>
              <a:camera prst="orthographicFront">
                <a:rot lat="0" lon="0" rev="0"/>
              </a:camera>
              <a:lightRig rig="balanced" dir="t">
                <a:rot lat="0" lon="0" rev="6600000"/>
              </a:lightRig>
            </a:scene3d>
            <a:sp3d/>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en-US" sz="2000" b="1" dirty="0" smtClean="0">
                <a:latin typeface="Segoe Black" pitchFamily="34" charset="0"/>
                <a:cs typeface="Arial" charset="0"/>
              </a:endParaRPr>
            </a:p>
          </p:txBody>
        </p:sp>
        <p:sp>
          <p:nvSpPr>
            <p:cNvPr id="35" name="Rectangle 34"/>
            <p:cNvSpPr/>
            <p:nvPr/>
          </p:nvSpPr>
          <p:spPr bwMode="auto">
            <a:xfrm>
              <a:off x="2344738" y="3802380"/>
              <a:ext cx="1161288" cy="623570"/>
            </a:xfrm>
            <a:prstGeom prst="rect">
              <a:avLst/>
            </a:prstGeom>
            <a:gradFill>
              <a:gsLst>
                <a:gs pos="32000">
                  <a:srgbClr val="008260"/>
                </a:gs>
                <a:gs pos="100000">
                  <a:srgbClr val="008260"/>
                </a:gs>
                <a:gs pos="77000">
                  <a:srgbClr val="00FFFF"/>
                </a:gs>
              </a:gsLst>
              <a:lin ang="10800000" scaled="0"/>
            </a:grad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sz="1100" dirty="0">
                <a:latin typeface="+mn-lt"/>
              </a:endParaRPr>
            </a:p>
          </p:txBody>
        </p:sp>
        <p:sp>
          <p:nvSpPr>
            <p:cNvPr id="42" name="Oval 41"/>
            <p:cNvSpPr/>
            <p:nvPr/>
          </p:nvSpPr>
          <p:spPr bwMode="auto">
            <a:xfrm>
              <a:off x="2344728" y="4267200"/>
              <a:ext cx="1161288" cy="314325"/>
            </a:xfrm>
            <a:prstGeom prst="ellipse">
              <a:avLst/>
            </a:prstGeom>
            <a:gradFill>
              <a:gsLst>
                <a:gs pos="32000">
                  <a:srgbClr val="008260"/>
                </a:gs>
                <a:gs pos="100000">
                  <a:srgbClr val="008260"/>
                </a:gs>
                <a:gs pos="77000">
                  <a:srgbClr val="00FFFF"/>
                </a:gs>
              </a:gsLst>
              <a:lin ang="10800000" scaled="0"/>
            </a:gradFill>
            <a:ln w="9525" cap="flat" cmpd="sng" algn="ctr">
              <a:noFill/>
              <a:prstDash val="solid"/>
              <a:round/>
              <a:headEnd type="none" w="med" len="med"/>
              <a:tailEnd type="none" w="med" len="med"/>
            </a:ln>
            <a:effec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en-US" dirty="0" smtClean="0"/>
            </a:p>
          </p:txBody>
        </p:sp>
        <p:sp>
          <p:nvSpPr>
            <p:cNvPr id="28" name="Rectangle 27"/>
            <p:cNvSpPr/>
            <p:nvPr/>
          </p:nvSpPr>
          <p:spPr bwMode="auto">
            <a:xfrm>
              <a:off x="2344738" y="2333626"/>
              <a:ext cx="1157287" cy="1445418"/>
            </a:xfrm>
            <a:prstGeom prst="rect">
              <a:avLst/>
            </a:prstGeom>
            <a:gradFill flip="none" rotWithShape="1">
              <a:gsLst>
                <a:gs pos="32000">
                  <a:srgbClr val="416628"/>
                </a:gs>
                <a:gs pos="100000">
                  <a:srgbClr val="5C9038"/>
                </a:gs>
                <a:gs pos="77000">
                  <a:srgbClr val="92D050"/>
                </a:gs>
              </a:gsLst>
              <a:lin ang="10800000" scaled="0"/>
              <a:tileRect/>
            </a:grad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sz="1100" dirty="0">
                <a:latin typeface="+mn-lt"/>
              </a:endParaRPr>
            </a:p>
          </p:txBody>
        </p:sp>
        <p:sp>
          <p:nvSpPr>
            <p:cNvPr id="30" name="Oval 29"/>
            <p:cNvSpPr/>
            <p:nvPr/>
          </p:nvSpPr>
          <p:spPr bwMode="auto">
            <a:xfrm>
              <a:off x="2345451" y="2250439"/>
              <a:ext cx="1152585" cy="180583"/>
            </a:xfrm>
            <a:prstGeom prst="ellipse">
              <a:avLst/>
            </a:prstGeom>
            <a:gradFill flip="none" rotWithShape="1">
              <a:gsLst>
                <a:gs pos="62000">
                  <a:srgbClr val="5C9038"/>
                </a:gs>
                <a:gs pos="100000">
                  <a:srgbClr val="92D050"/>
                </a:gs>
              </a:gsLst>
              <a:path path="circle">
                <a:fillToRect l="100000" b="100000"/>
              </a:path>
              <a:tileRect t="-100000" r="-100000"/>
            </a:gradFill>
            <a:ln w="9525" cap="flat" cmpd="sng" algn="ctr">
              <a:gradFill>
                <a:gsLst>
                  <a:gs pos="0">
                    <a:srgbClr val="5C9038"/>
                  </a:gs>
                  <a:gs pos="44000">
                    <a:srgbClr val="92D050">
                      <a:alpha val="47000"/>
                    </a:srgbClr>
                  </a:gs>
                </a:gsLst>
                <a:lin ang="5400000" scaled="0"/>
              </a:gradFill>
              <a:prstDash val="solid"/>
              <a:round/>
              <a:headEnd type="none" w="med" len="med"/>
              <a:tailEnd type="none" w="med" len="med"/>
            </a:ln>
            <a:effec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en-US" dirty="0"/>
            </a:p>
          </p:txBody>
        </p:sp>
      </p:grpSp>
      <p:sp>
        <p:nvSpPr>
          <p:cNvPr id="74768" name="Oval 40"/>
          <p:cNvSpPr>
            <a:spLocks noChangeArrowheads="1"/>
          </p:cNvSpPr>
          <p:nvPr/>
        </p:nvSpPr>
        <p:spPr bwMode="auto">
          <a:xfrm>
            <a:off x="2343150" y="3636963"/>
            <a:ext cx="1162050" cy="314325"/>
          </a:xfrm>
          <a:prstGeom prst="ellipse">
            <a:avLst/>
          </a:prstGeom>
          <a:gradFill rotWithShape="1">
            <a:gsLst>
              <a:gs pos="0">
                <a:srgbClr val="416628"/>
              </a:gs>
              <a:gs pos="32001">
                <a:srgbClr val="416628"/>
              </a:gs>
              <a:gs pos="77000">
                <a:srgbClr val="92D050"/>
              </a:gs>
              <a:gs pos="100000">
                <a:srgbClr val="5C9038"/>
              </a:gs>
            </a:gsLst>
            <a:lin ang="10800000"/>
          </a:gradFill>
          <a:ln w="9525" algn="ctr">
            <a:noFill/>
            <a:round/>
            <a:headEnd/>
            <a:tailEnd/>
          </a:ln>
        </p:spPr>
        <p:txBody>
          <a:bodyPr wrap="none" anchor="ctr"/>
          <a:lstStyle/>
          <a:p>
            <a:endParaRPr lang="en-US" sz="1100">
              <a:latin typeface="Segoe Semibold"/>
            </a:endParaRPr>
          </a:p>
        </p:txBody>
      </p:sp>
      <p:grpSp>
        <p:nvGrpSpPr>
          <p:cNvPr id="3" name="Group 75"/>
          <p:cNvGrpSpPr/>
          <p:nvPr/>
        </p:nvGrpSpPr>
        <p:grpSpPr>
          <a:xfrm>
            <a:off x="4456094" y="3216274"/>
            <a:ext cx="1161890" cy="2154556"/>
            <a:chOff x="4456094" y="3231514"/>
            <a:chExt cx="1161890" cy="2154556"/>
          </a:xfrm>
          <a:effectLst>
            <a:outerShdw blurRad="139700" dist="50800" dir="5400000" algn="ctr" rotWithShape="0">
              <a:srgbClr val="000000">
                <a:alpha val="33000"/>
              </a:srgbClr>
            </a:outerShdw>
          </a:effectLst>
        </p:grpSpPr>
        <p:grpSp>
          <p:nvGrpSpPr>
            <p:cNvPr id="4" name="Group 69"/>
            <p:cNvGrpSpPr/>
            <p:nvPr/>
          </p:nvGrpSpPr>
          <p:grpSpPr>
            <a:xfrm>
              <a:off x="4472940" y="4457098"/>
              <a:ext cx="1143268" cy="928972"/>
              <a:chOff x="2349270" y="4414553"/>
              <a:chExt cx="1151804" cy="928972"/>
            </a:xfrm>
          </p:grpSpPr>
          <p:sp>
            <p:nvSpPr>
              <p:cNvPr id="71" name="Rectangle 70"/>
              <p:cNvSpPr/>
              <p:nvPr/>
            </p:nvSpPr>
            <p:spPr bwMode="auto">
              <a:xfrm>
                <a:off x="2349270" y="4414553"/>
                <a:ext cx="1151804" cy="779747"/>
              </a:xfrm>
              <a:prstGeom prst="rect">
                <a:avLst/>
              </a:prstGeom>
              <a:gradFill>
                <a:gsLst>
                  <a:gs pos="25000">
                    <a:srgbClr val="7E7324"/>
                  </a:gs>
                  <a:gs pos="85000">
                    <a:srgbClr val="C19F3F"/>
                  </a:gs>
                  <a:gs pos="72000">
                    <a:srgbClr val="DEDA46"/>
                  </a:gs>
                </a:gsLst>
                <a:lin ang="10800000" scaled="0"/>
              </a:gradFill>
              <a:ln w="12700" cap="flat" cmpd="sng" algn="ctr">
                <a:noFill/>
                <a:prstDash val="solid"/>
                <a:round/>
                <a:headEnd type="none" w="med" len="med"/>
                <a:tailEnd type="none" w="med" len="med"/>
              </a:ln>
              <a:effectLst/>
              <a:scene3d>
                <a:camera prst="orthographicFront">
                  <a:rot lat="0" lon="0" rev="0"/>
                </a:camera>
                <a:lightRig rig="balanced" dir="t">
                  <a:rot lat="0" lon="0" rev="6600000"/>
                </a:lightRig>
              </a:scene3d>
              <a:sp3d/>
            </p:spPr>
            <p:txBody>
              <a:bodyPr anchor="ctr"/>
              <a:lstStyle/>
              <a:p>
                <a:pPr algn="ctr" fontAlgn="auto">
                  <a:spcBef>
                    <a:spcPts val="0"/>
                  </a:spcBef>
                  <a:spcAft>
                    <a:spcPts val="0"/>
                  </a:spcAft>
                  <a:defRPr/>
                </a:pPr>
                <a:endParaRPr lang="en-US" sz="2000" b="1" dirty="0">
                  <a:latin typeface="Segoe Black" pitchFamily="34" charset="0"/>
                </a:endParaRPr>
              </a:p>
            </p:txBody>
          </p:sp>
          <p:sp>
            <p:nvSpPr>
              <p:cNvPr id="72" name="Oval 71"/>
              <p:cNvSpPr/>
              <p:nvPr/>
            </p:nvSpPr>
            <p:spPr bwMode="auto">
              <a:xfrm>
                <a:off x="2350294" y="5029200"/>
                <a:ext cx="1147762" cy="314325"/>
              </a:xfrm>
              <a:prstGeom prst="ellipse">
                <a:avLst/>
              </a:prstGeom>
              <a:gradFill>
                <a:gsLst>
                  <a:gs pos="25000">
                    <a:srgbClr val="7E7324"/>
                  </a:gs>
                  <a:gs pos="85000">
                    <a:srgbClr val="C19F3F"/>
                  </a:gs>
                  <a:gs pos="72000">
                    <a:srgbClr val="DEDA46"/>
                  </a:gs>
                </a:gsLst>
                <a:lin ang="10800000" scaled="0"/>
              </a:gradFill>
              <a:ln w="12700" cap="flat" cmpd="sng" algn="ctr">
                <a:noFill/>
                <a:prstDash val="solid"/>
                <a:round/>
                <a:headEnd type="none" w="med" len="med"/>
                <a:tailEnd type="none" w="med" len="med"/>
              </a:ln>
              <a:effectLst/>
              <a:scene3d>
                <a:camera prst="orthographicFront">
                  <a:rot lat="0" lon="0" rev="0"/>
                </a:camera>
                <a:lightRig rig="balanced" dir="t">
                  <a:rot lat="0" lon="0" rev="6600000"/>
                </a:lightRig>
              </a:scene3d>
              <a:sp3d/>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en-US" sz="2000" b="1" dirty="0" smtClean="0">
                  <a:latin typeface="Segoe Black" pitchFamily="34" charset="0"/>
                  <a:cs typeface="Arial" charset="0"/>
                </a:endParaRPr>
              </a:p>
            </p:txBody>
          </p:sp>
        </p:grpSp>
        <p:sp>
          <p:nvSpPr>
            <p:cNvPr id="67" name="Rectangle 66"/>
            <p:cNvSpPr/>
            <p:nvPr/>
          </p:nvSpPr>
          <p:spPr bwMode="auto">
            <a:xfrm>
              <a:off x="4456094" y="3893820"/>
              <a:ext cx="1161275" cy="623570"/>
            </a:xfrm>
            <a:prstGeom prst="rect">
              <a:avLst/>
            </a:prstGeom>
            <a:gradFill>
              <a:gsLst>
                <a:gs pos="32000">
                  <a:srgbClr val="008260"/>
                </a:gs>
                <a:gs pos="100000">
                  <a:srgbClr val="008260"/>
                </a:gs>
                <a:gs pos="77000">
                  <a:srgbClr val="00FFFF"/>
                </a:gs>
              </a:gsLst>
              <a:lin ang="10800000" scaled="0"/>
            </a:grad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sz="1100" dirty="0">
                <a:latin typeface="+mn-lt"/>
              </a:endParaRPr>
            </a:p>
          </p:txBody>
        </p:sp>
        <p:sp>
          <p:nvSpPr>
            <p:cNvPr id="68" name="Oval 67"/>
            <p:cNvSpPr/>
            <p:nvPr/>
          </p:nvSpPr>
          <p:spPr bwMode="auto">
            <a:xfrm>
              <a:off x="4459718" y="4358640"/>
              <a:ext cx="1156475" cy="314325"/>
            </a:xfrm>
            <a:prstGeom prst="ellipse">
              <a:avLst/>
            </a:prstGeom>
            <a:gradFill>
              <a:gsLst>
                <a:gs pos="32000">
                  <a:srgbClr val="008260"/>
                </a:gs>
                <a:gs pos="100000">
                  <a:srgbClr val="008260"/>
                </a:gs>
                <a:gs pos="77000">
                  <a:srgbClr val="00FFFF"/>
                </a:gs>
              </a:gsLst>
              <a:lin ang="10800000" scaled="0"/>
            </a:gradFill>
            <a:ln w="9525" cap="flat" cmpd="sng" algn="ctr">
              <a:noFill/>
              <a:prstDash val="solid"/>
              <a:round/>
              <a:headEnd type="none" w="med" len="med"/>
              <a:tailEnd type="none" w="med" len="med"/>
            </a:ln>
            <a:effec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en-US" dirty="0" smtClean="0"/>
            </a:p>
          </p:txBody>
        </p:sp>
        <p:sp>
          <p:nvSpPr>
            <p:cNvPr id="57" name="Rectangle 56"/>
            <p:cNvSpPr/>
            <p:nvPr/>
          </p:nvSpPr>
          <p:spPr bwMode="auto">
            <a:xfrm>
              <a:off x="4457926" y="3319948"/>
              <a:ext cx="1160058" cy="783259"/>
            </a:xfrm>
            <a:prstGeom prst="rect">
              <a:avLst/>
            </a:prstGeom>
            <a:gradFill flip="none" rotWithShape="1">
              <a:gsLst>
                <a:gs pos="32000">
                  <a:srgbClr val="416628"/>
                </a:gs>
                <a:gs pos="100000">
                  <a:srgbClr val="5C9038"/>
                </a:gs>
                <a:gs pos="77000">
                  <a:srgbClr val="92D050"/>
                </a:gs>
              </a:gsLst>
              <a:lin ang="10800000" scaled="0"/>
              <a:tileRect/>
            </a:grad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sz="1100" dirty="0">
                <a:latin typeface="+mn-lt"/>
              </a:endParaRPr>
            </a:p>
          </p:txBody>
        </p:sp>
        <p:sp>
          <p:nvSpPr>
            <p:cNvPr id="64" name="Oval 63"/>
            <p:cNvSpPr/>
            <p:nvPr/>
          </p:nvSpPr>
          <p:spPr bwMode="auto">
            <a:xfrm>
              <a:off x="4461663" y="3231514"/>
              <a:ext cx="1152585" cy="180583"/>
            </a:xfrm>
            <a:prstGeom prst="ellipse">
              <a:avLst/>
            </a:prstGeom>
            <a:gradFill flip="none" rotWithShape="1">
              <a:gsLst>
                <a:gs pos="62000">
                  <a:srgbClr val="5C9038"/>
                </a:gs>
                <a:gs pos="100000">
                  <a:srgbClr val="92D050"/>
                </a:gs>
              </a:gsLst>
              <a:path path="circle">
                <a:fillToRect l="100000" b="100000"/>
              </a:path>
              <a:tileRect t="-100000" r="-100000"/>
            </a:gradFill>
            <a:ln w="9525" cap="flat" cmpd="sng" algn="ctr">
              <a:gradFill>
                <a:gsLst>
                  <a:gs pos="0">
                    <a:srgbClr val="5C9038"/>
                  </a:gs>
                  <a:gs pos="44000">
                    <a:srgbClr val="92D050">
                      <a:alpha val="47000"/>
                    </a:srgbClr>
                  </a:gs>
                </a:gsLst>
                <a:lin ang="5400000" scaled="0"/>
              </a:gradFill>
              <a:prstDash val="solid"/>
              <a:round/>
              <a:headEnd type="none" w="med" len="med"/>
              <a:tailEnd type="none" w="med" len="med"/>
            </a:ln>
            <a:effec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en-US" dirty="0"/>
            </a:p>
          </p:txBody>
        </p:sp>
      </p:grpSp>
      <p:sp>
        <p:nvSpPr>
          <p:cNvPr id="74770" name="Oval 64"/>
          <p:cNvSpPr>
            <a:spLocks noChangeArrowheads="1"/>
          </p:cNvSpPr>
          <p:nvPr/>
        </p:nvSpPr>
        <p:spPr bwMode="auto">
          <a:xfrm>
            <a:off x="4457700" y="3930650"/>
            <a:ext cx="1160463" cy="314325"/>
          </a:xfrm>
          <a:prstGeom prst="ellipse">
            <a:avLst/>
          </a:prstGeom>
          <a:gradFill rotWithShape="1">
            <a:gsLst>
              <a:gs pos="0">
                <a:srgbClr val="416628"/>
              </a:gs>
              <a:gs pos="32001">
                <a:srgbClr val="416628"/>
              </a:gs>
              <a:gs pos="77000">
                <a:srgbClr val="92D050"/>
              </a:gs>
              <a:gs pos="100000">
                <a:srgbClr val="5C9038"/>
              </a:gs>
            </a:gsLst>
            <a:lin ang="10800000"/>
          </a:gradFill>
          <a:ln w="9525" algn="ctr">
            <a:noFill/>
            <a:round/>
            <a:headEnd/>
            <a:tailEnd/>
          </a:ln>
        </p:spPr>
        <p:txBody>
          <a:bodyPr wrap="none" anchor="ctr"/>
          <a:lstStyle/>
          <a:p>
            <a:endParaRPr lang="en-US" sz="1100">
              <a:latin typeface="Segoe Semibold"/>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Flowchart: Process 92"/>
          <p:cNvSpPr/>
          <p:nvPr/>
        </p:nvSpPr>
        <p:spPr bwMode="auto">
          <a:xfrm>
            <a:off x="207818" y="863600"/>
            <a:ext cx="8759537" cy="5485245"/>
          </a:xfrm>
          <a:prstGeom prst="flowChartProcess">
            <a:avLst/>
          </a:prstGeom>
          <a:solidFill>
            <a:schemeClr val="accent3">
              <a:lumMod val="50000"/>
              <a:alpha val="44000"/>
            </a:schemeClr>
          </a:solidFill>
          <a:ln w="9525" cap="flat" cmpd="sng" algn="ctr">
            <a:noFill/>
            <a:prstDash val="solid"/>
            <a:round/>
            <a:headEnd type="none" w="med" len="med"/>
            <a:tailEnd type="none" w="med" len="med"/>
          </a:ln>
          <a:effectLst/>
          <a:scene3d>
            <a:camera prst="orthographicFront"/>
            <a:lightRig rig="threePt" dir="t"/>
          </a:scene3d>
          <a:sp3d prstMaterial="dkEdge">
            <a:bevelT w="57150" h="44450" prst="coolSlant"/>
          </a:sp3d>
        </p:spPr>
        <p:txBody>
          <a:bodyPr tIns="0" bIns="91440"/>
          <a:lstStyle/>
          <a:p>
            <a:pPr algn="ctr" eaLnBrk="0" fontAlgn="auto" hangingPunct="0">
              <a:spcBef>
                <a:spcPct val="30000"/>
              </a:spcBef>
              <a:spcAft>
                <a:spcPts val="0"/>
              </a:spcAft>
              <a:defRPr/>
            </a:pPr>
            <a:endParaRPr lang="en-US" b="1" kern="0" dirty="0">
              <a:ln>
                <a:solidFill>
                  <a:prstClr val="black">
                    <a:lumMod val="50000"/>
                    <a:lumOff val="50000"/>
                    <a:alpha val="4000"/>
                  </a:prstClr>
                </a:solidFill>
              </a:ln>
              <a:solidFill>
                <a:srgbClr val="FFFFFF"/>
              </a:solidFill>
              <a:effectLst>
                <a:outerShdw blurRad="50800" dist="38100" dir="5400000" algn="t" rotWithShape="0">
                  <a:prstClr val="black">
                    <a:alpha val="40000"/>
                  </a:prstClr>
                </a:outerShdw>
              </a:effectLst>
              <a:latin typeface="Segoe" pitchFamily="34" charset="0"/>
            </a:endParaRPr>
          </a:p>
        </p:txBody>
      </p:sp>
      <p:sp>
        <p:nvSpPr>
          <p:cNvPr id="21" name="Rounded Rectangle 20"/>
          <p:cNvSpPr/>
          <p:nvPr/>
        </p:nvSpPr>
        <p:spPr bwMode="auto">
          <a:xfrm>
            <a:off x="6896099" y="1103086"/>
            <a:ext cx="1906767" cy="4789713"/>
          </a:xfrm>
          <a:prstGeom prst="roundRect">
            <a:avLst>
              <a:gd name="adj" fmla="val 10063"/>
            </a:avLst>
          </a:prstGeom>
          <a:gradFill>
            <a:gsLst>
              <a:gs pos="0">
                <a:srgbClr val="73984E">
                  <a:alpha val="86000"/>
                </a:srgbClr>
              </a:gs>
              <a:gs pos="50000">
                <a:srgbClr val="73984E"/>
              </a:gs>
              <a:gs pos="100000">
                <a:schemeClr val="accent1">
                  <a:lumMod val="40000"/>
                  <a:lumOff val="60000"/>
                  <a:alpha val="0"/>
                </a:schemeClr>
              </a:gs>
            </a:gsLst>
            <a:lin ang="5400000" scaled="0"/>
          </a:grad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1500000" rev="0"/>
            </a:camera>
            <a:lightRig rig="flood" dir="t">
              <a:rot lat="0" lon="0" rev="13800000"/>
            </a:lightRig>
          </a:scene3d>
          <a:sp3d extrusionH="152400" prstMaterial="plastic">
            <a:bevelT w="82550" h="63500" prst="divot"/>
            <a:bevelB/>
          </a:sp3d>
        </p:spPr>
        <p:txBody>
          <a:bodyPr/>
          <a:lstStyle/>
          <a:p>
            <a:pPr fontAlgn="auto">
              <a:spcBef>
                <a:spcPts val="200"/>
              </a:spcBef>
              <a:spcAft>
                <a:spcPts val="200"/>
              </a:spcAft>
              <a:defRPr/>
            </a:pPr>
            <a:r>
              <a:rPr lang="en-US" sz="1400" b="1" spc="-100" dirty="0" err="1">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Geoptimaliseerde</a:t>
            </a:r>
            <a: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 </a:t>
            </a:r>
            <a:r>
              <a:rPr lang="en-US" sz="1400" b="1" spc="-100" dirty="0" err="1">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werkplek</a:t>
            </a:r>
            <a:endPar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endParaRPr>
          </a:p>
          <a:p>
            <a:pPr fontAlgn="auto">
              <a:spcBef>
                <a:spcPts val="0"/>
              </a:spcBef>
              <a:spcAft>
                <a:spcPts val="0"/>
              </a:spcAft>
              <a:defRPr/>
            </a:pP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Windows Vista Enterprise en MDOP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maken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onderdeel</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uit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van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geoptimaliseerde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werkplek</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die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zowel</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voor</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de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eindgebruikers</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als</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IT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vele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voordelen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kent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a:t>
            </a:r>
            <a:endPar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327890" y="990600"/>
            <a:ext cx="2745510" cy="3987800"/>
          </a:xfrm>
          <a:prstGeom prst="roundRect">
            <a:avLst>
              <a:gd name="adj" fmla="val 10063"/>
            </a:avLst>
          </a:prstGeom>
          <a:gradFill flip="none" rotWithShape="1">
            <a:gsLst>
              <a:gs pos="2000">
                <a:srgbClr val="FFCC99">
                  <a:alpha val="68000"/>
                </a:srgbClr>
              </a:gs>
              <a:gs pos="23000">
                <a:srgbClr val="CC6600"/>
              </a:gs>
              <a:gs pos="100000">
                <a:srgbClr val="CC6600">
                  <a:alpha val="45000"/>
                </a:srgbClr>
              </a:gs>
            </a:gsLst>
            <a:lin ang="21594000" scaled="0"/>
            <a:tileRect/>
          </a:gradFill>
          <a:ln w="57150" cap="flat" cmpd="sng" algn="ctr">
            <a:noFill/>
            <a:prstDash val="solid"/>
            <a:round/>
            <a:headEnd type="none" w="med" len="med"/>
            <a:tailEnd type="none" w="med" len="med"/>
          </a:ln>
          <a:effectLst>
            <a:glow rad="635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37160" rIns="0"/>
          <a:lstStyle/>
          <a:p>
            <a:pPr fontAlgn="auto">
              <a:spcBef>
                <a:spcPts val="200"/>
              </a:spcBef>
              <a:spcAft>
                <a:spcPts val="200"/>
              </a:spcAft>
              <a:defRPr/>
            </a:pPr>
            <a:r>
              <a:rPr lang="en-US" sz="2200" b="1" dirty="0" err="1">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Waar</a:t>
            </a:r>
            <a:r>
              <a:rPr lang="en-US" sz="2200" b="1" dirty="0">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 </a:t>
            </a:r>
            <a:r>
              <a:rPr lang="en-US" sz="2200" b="1" dirty="0" err="1">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staan</a:t>
            </a:r>
            <a:r>
              <a:rPr lang="en-US" sz="2200" b="1" dirty="0">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 we op </a:t>
            </a:r>
            <a:r>
              <a:rPr lang="en-US" sz="2200" b="1" dirty="0" err="1">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dit</a:t>
            </a:r>
            <a:r>
              <a:rPr lang="en-US" sz="2200" b="1" dirty="0">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 moment?</a:t>
            </a:r>
          </a:p>
          <a:p>
            <a:pPr fontAlgn="auto">
              <a:spcBef>
                <a:spcPts val="200"/>
              </a:spcBef>
              <a:spcAft>
                <a:spcPts val="200"/>
              </a:spcAft>
              <a:defRPr/>
            </a:pPr>
            <a:r>
              <a:rPr lang="en-US" sz="16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Windows Vista </a:t>
            </a:r>
            <a:r>
              <a:rPr lang="en-US" sz="16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adoptie</a:t>
            </a:r>
            <a:r>
              <a:rPr lang="en-US" sz="16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6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loopt</a:t>
            </a:r>
            <a:r>
              <a:rPr lang="en-US" sz="16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6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volgens</a:t>
            </a:r>
            <a:r>
              <a:rPr lang="en-US" sz="16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6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verwachting</a:t>
            </a:r>
            <a:r>
              <a:rPr lang="en-US" sz="16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6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waar</a:t>
            </a:r>
            <a:r>
              <a:rPr lang="en-US" sz="16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6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liggen</a:t>
            </a:r>
            <a:r>
              <a:rPr lang="en-US" sz="16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de </a:t>
            </a:r>
            <a:r>
              <a:rPr lang="en-US" sz="16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kansen</a:t>
            </a:r>
            <a:r>
              <a:rPr lang="en-US" sz="16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6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voor</a:t>
            </a:r>
            <a:r>
              <a:rPr lang="en-US" sz="16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u?</a:t>
            </a:r>
          </a:p>
        </p:txBody>
      </p:sp>
      <p:pic>
        <p:nvPicPr>
          <p:cNvPr id="13" name="Picture 12" descr="j0285123.jpg"/>
          <p:cNvPicPr>
            <a:picLocks noChangeAspect="1"/>
          </p:cNvPicPr>
          <p:nvPr/>
        </p:nvPicPr>
        <p:blipFill>
          <a:blip r:embed="rId3"/>
          <a:srcRect l="11812" r="10615"/>
          <a:stretch>
            <a:fillRect/>
          </a:stretch>
        </p:blipFill>
        <p:spPr>
          <a:xfrm>
            <a:off x="787400" y="3569049"/>
            <a:ext cx="1739900" cy="1472850"/>
          </a:xfrm>
          <a:prstGeom prst="rect">
            <a:avLst/>
          </a:prstGeom>
          <a:effectLst>
            <a:softEdge rad="317500"/>
          </a:effectLst>
        </p:spPr>
      </p:pic>
      <p:sp>
        <p:nvSpPr>
          <p:cNvPr id="14" name="Rounded Rectangle 13"/>
          <p:cNvSpPr/>
          <p:nvPr/>
        </p:nvSpPr>
        <p:spPr bwMode="auto">
          <a:xfrm>
            <a:off x="4976577" y="1759711"/>
            <a:ext cx="1911096" cy="4133088"/>
          </a:xfrm>
          <a:prstGeom prst="roundRect">
            <a:avLst>
              <a:gd name="adj" fmla="val 10063"/>
            </a:avLst>
          </a:prstGeom>
          <a:gradFill>
            <a:gsLst>
              <a:gs pos="0">
                <a:srgbClr val="73984E">
                  <a:alpha val="86000"/>
                </a:srgbClr>
              </a:gs>
              <a:gs pos="50000">
                <a:srgbClr val="73984E"/>
              </a:gs>
              <a:gs pos="100000">
                <a:schemeClr val="accent1">
                  <a:lumMod val="40000"/>
                  <a:lumOff val="60000"/>
                  <a:alpha val="0"/>
                </a:schemeClr>
              </a:gs>
            </a:gsLst>
            <a:lin ang="5400000" scaled="0"/>
          </a:grad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1500000" rev="0"/>
            </a:camera>
            <a:lightRig rig="flood" dir="t">
              <a:rot lat="0" lon="0" rev="13800000"/>
            </a:lightRig>
          </a:scene3d>
          <a:sp3d extrusionH="152400" prstMaterial="plastic">
            <a:bevelT w="82550" h="63500" prst="divot"/>
            <a:bevelB/>
          </a:sp3d>
        </p:spPr>
        <p:txBody>
          <a:bodyPr/>
          <a:lstStyle/>
          <a:p>
            <a:pPr fontAlgn="auto">
              <a:spcBef>
                <a:spcPts val="200"/>
              </a:spcBef>
              <a:spcAft>
                <a:spcPts val="200"/>
              </a:spcAft>
              <a:defRPr/>
            </a:pPr>
            <a: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Nu </a:t>
            </a:r>
            <a:r>
              <a:rPr lang="en-US" sz="1400" b="1" spc="-100" dirty="0" err="1">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nog</a:t>
            </a:r>
            <a: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 better met</a:t>
            </a:r>
            <a:b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br>
            <a: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Service  Pack 1</a:t>
            </a:r>
          </a:p>
          <a:p>
            <a:pPr fontAlgn="auto">
              <a:spcBef>
                <a:spcPts val="0"/>
              </a:spcBef>
              <a:spcAft>
                <a:spcPts val="0"/>
              </a:spcAft>
              <a:defRPr/>
            </a:pP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SP1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levert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verzameling</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van updates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als</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mede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verbeterde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stabiliteit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snelheid</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en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beveiliging</a:t>
            </a:r>
            <a:endPar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endParaRPr>
          </a:p>
        </p:txBody>
      </p:sp>
      <p:sp>
        <p:nvSpPr>
          <p:cNvPr id="15" name="Rounded Rectangle 14"/>
          <p:cNvSpPr/>
          <p:nvPr/>
        </p:nvSpPr>
        <p:spPr bwMode="auto">
          <a:xfrm>
            <a:off x="3043008" y="2280919"/>
            <a:ext cx="1911096" cy="3611880"/>
          </a:xfrm>
          <a:prstGeom prst="roundRect">
            <a:avLst>
              <a:gd name="adj" fmla="val 10063"/>
            </a:avLst>
          </a:prstGeom>
          <a:gradFill>
            <a:gsLst>
              <a:gs pos="0">
                <a:srgbClr val="73984E">
                  <a:alpha val="86000"/>
                </a:srgbClr>
              </a:gs>
              <a:gs pos="50000">
                <a:srgbClr val="73984E"/>
              </a:gs>
              <a:gs pos="100000">
                <a:schemeClr val="accent1">
                  <a:lumMod val="40000"/>
                  <a:lumOff val="60000"/>
                  <a:alpha val="0"/>
                </a:schemeClr>
              </a:gs>
            </a:gsLst>
            <a:lin ang="5400000" scaled="0"/>
          </a:grad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1500000" rev="0"/>
            </a:camera>
            <a:lightRig rig="flood" dir="t">
              <a:rot lat="0" lon="0" rev="13800000"/>
            </a:lightRig>
          </a:scene3d>
          <a:sp3d extrusionH="152400" prstMaterial="plastic">
            <a:bevelT w="82550" h="63500" prst="divot"/>
            <a:bevelB/>
          </a:sp3d>
        </p:spPr>
        <p:txBody>
          <a:bodyPr rIns="0"/>
          <a:lstStyle/>
          <a:p>
            <a:pPr fontAlgn="auto">
              <a:spcBef>
                <a:spcPts val="200"/>
              </a:spcBef>
              <a:spcAft>
                <a:spcPts val="200"/>
              </a:spcAft>
              <a:defRPr/>
            </a:pPr>
            <a:r>
              <a:rPr lang="en-US" sz="1400" b="1" spc="-100" dirty="0" err="1">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Verbeterde</a:t>
            </a:r>
            <a: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 compatibility</a:t>
            </a:r>
          </a:p>
          <a:p>
            <a:pPr fontAlgn="auto">
              <a:spcBef>
                <a:spcPts val="0"/>
              </a:spcBef>
              <a:spcAft>
                <a:spcPts val="0"/>
              </a:spcAft>
              <a:defRPr/>
            </a:pP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Met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ondersteuning</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van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onze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software en hardware partners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wordt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het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ecosysteem</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van Windows Vista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verrijkt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met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hoge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mate van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compatibiliteit</a:t>
            </a:r>
            <a:endPar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endParaRPr>
          </a:p>
        </p:txBody>
      </p:sp>
      <p:sp>
        <p:nvSpPr>
          <p:cNvPr id="89" name="Snip Single Corner Rectangle 88"/>
          <p:cNvSpPr/>
          <p:nvPr/>
        </p:nvSpPr>
        <p:spPr bwMode="auto">
          <a:xfrm>
            <a:off x="209550" y="4962524"/>
            <a:ext cx="8769350" cy="1400175"/>
          </a:xfrm>
          <a:prstGeom prst="snip1Rect">
            <a:avLst>
              <a:gd name="adj" fmla="val 13776"/>
            </a:avLst>
          </a:prstGeom>
          <a:gradFill>
            <a:gsLst>
              <a:gs pos="0">
                <a:schemeClr val="accent4">
                  <a:lumMod val="60000"/>
                  <a:lumOff val="40000"/>
                  <a:alpha val="75000"/>
                </a:schemeClr>
              </a:gs>
              <a:gs pos="65000">
                <a:schemeClr val="accent3">
                  <a:lumMod val="50000"/>
                  <a:alpha val="78000"/>
                </a:schemeClr>
              </a:gs>
              <a:gs pos="0">
                <a:schemeClr val="accent3">
                  <a:alpha val="71000"/>
                </a:schemeClr>
              </a:gs>
            </a:gsLst>
            <a:lin ang="16200000" scaled="1"/>
          </a:gradFill>
          <a:ln w="9525" cap="flat" cmpd="sng" algn="ctr">
            <a:noFill/>
            <a:prstDash val="solid"/>
            <a:round/>
            <a:headEnd type="none" w="med" len="med"/>
            <a:tailEnd type="none" w="med" len="med"/>
          </a:ln>
          <a:effectLst/>
          <a:scene3d>
            <a:camera prst="orthographicFront"/>
            <a:lightRig rig="threePt" dir="t"/>
          </a:scene3d>
          <a:sp3d prstMaterial="dkEdge">
            <a:bevelT w="57150" h="44450" prst="coolSlant"/>
          </a:sp3d>
        </p:spPr>
        <p:txBody>
          <a:bodyPr tIns="0" bIns="91440"/>
          <a:lstStyle/>
          <a:p>
            <a:pPr algn="ctr" eaLnBrk="0" fontAlgn="auto" hangingPunct="0">
              <a:spcBef>
                <a:spcPct val="30000"/>
              </a:spcBef>
              <a:spcAft>
                <a:spcPts val="0"/>
              </a:spcAft>
              <a:defRPr/>
            </a:pPr>
            <a:endParaRPr lang="en-US" b="1" kern="0" dirty="0">
              <a:ln>
                <a:solidFill>
                  <a:prstClr val="black">
                    <a:lumMod val="50000"/>
                    <a:lumOff val="50000"/>
                    <a:alpha val="4000"/>
                  </a:prstClr>
                </a:solidFill>
              </a:ln>
              <a:solidFill>
                <a:srgbClr val="FFFFFF"/>
              </a:solidFill>
              <a:effectLst>
                <a:outerShdw blurRad="50800" dist="38100" dir="5400000" algn="t" rotWithShape="0">
                  <a:prstClr val="black">
                    <a:alpha val="40000"/>
                  </a:prstClr>
                </a:outerShdw>
              </a:effectLst>
              <a:latin typeface="Segoe" pitchFamily="34" charset="0"/>
            </a:endParaRPr>
          </a:p>
        </p:txBody>
      </p:sp>
      <p:sp>
        <p:nvSpPr>
          <p:cNvPr id="39" name="Rectangle 38"/>
          <p:cNvSpPr/>
          <p:nvPr/>
        </p:nvSpPr>
        <p:spPr>
          <a:xfrm>
            <a:off x="962749" y="5686357"/>
            <a:ext cx="7126012" cy="369332"/>
          </a:xfrm>
          <a:prstGeom prst="rect">
            <a:avLst/>
          </a:prstGeom>
        </p:spPr>
        <p:txBody>
          <a:bodyPr>
            <a:spAutoFit/>
          </a:bodyPr>
          <a:lstStyle/>
          <a:p>
            <a:pPr algn="ctr" fontAlgn="auto">
              <a:spcBef>
                <a:spcPts val="0"/>
              </a:spcBef>
              <a:spcAft>
                <a:spcPts val="0"/>
              </a:spcAft>
              <a:defRPr/>
            </a:pP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Ontdek</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wat</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Windows Vista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voor</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uw</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organisatie</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kan</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betekenen</a:t>
            </a:r>
            <a:endPar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endParaRPr>
          </a:p>
        </p:txBody>
      </p:sp>
      <p:sp>
        <p:nvSpPr>
          <p:cNvPr id="36" name="TextBox 35"/>
          <p:cNvSpPr txBox="1"/>
          <p:nvPr/>
        </p:nvSpPr>
        <p:spPr>
          <a:xfrm>
            <a:off x="0" y="5178717"/>
            <a:ext cx="9144000" cy="523220"/>
          </a:xfrm>
          <a:prstGeom prst="rect">
            <a:avLst/>
          </a:prstGeom>
          <a:noFill/>
          <a:effectLst>
            <a:outerShdw blurRad="215900" dist="114300" dir="2700000" algn="tl" rotWithShape="0">
              <a:prstClr val="black">
                <a:alpha val="40000"/>
              </a:prstClr>
            </a:outerShdw>
          </a:effectLst>
        </p:spPr>
        <p:txBody>
          <a:bodyPr>
            <a:spAutoFit/>
          </a:bodyPr>
          <a:lstStyle/>
          <a:p>
            <a:pPr algn="ctr" fontAlgn="auto">
              <a:spcBef>
                <a:spcPts val="200"/>
              </a:spcBef>
              <a:spcAft>
                <a:spcPts val="200"/>
              </a:spcAft>
              <a:defRPr/>
            </a:pPr>
            <a:r>
              <a:rPr lang="en-US" sz="28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Experience Windows Vista Today!</a:t>
            </a:r>
          </a:p>
        </p:txBody>
      </p:sp>
      <p:grpSp>
        <p:nvGrpSpPr>
          <p:cNvPr id="21518" name="Group 10"/>
          <p:cNvGrpSpPr>
            <a:grpSpLocks/>
          </p:cNvGrpSpPr>
          <p:nvPr/>
        </p:nvGrpSpPr>
        <p:grpSpPr bwMode="auto">
          <a:xfrm>
            <a:off x="4429125" y="0"/>
            <a:ext cx="4714875" cy="357188"/>
            <a:chOff x="4429092" y="-24"/>
            <a:chExt cx="4714940" cy="357214"/>
          </a:xfrm>
        </p:grpSpPr>
        <p:graphicFrame>
          <p:nvGraphicFramePr>
            <p:cNvPr id="12" name="Diagram 11"/>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Diagram 15"/>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message"/>
          <p:cNvPicPr>
            <a:picLocks noChangeAspect="1" noChangeArrowheads="1"/>
          </p:cNvPicPr>
          <p:nvPr/>
        </p:nvPicPr>
        <p:blipFill>
          <a:blip r:embed="rId3"/>
          <a:srcRect t="7024"/>
          <a:stretch>
            <a:fillRect/>
          </a:stretch>
        </p:blipFill>
        <p:spPr bwMode="auto">
          <a:xfrm>
            <a:off x="0" y="1928813"/>
            <a:ext cx="9144000" cy="2836862"/>
          </a:xfrm>
          <a:prstGeom prst="rect">
            <a:avLst/>
          </a:prstGeom>
          <a:noFill/>
          <a:effectLst>
            <a:outerShdw blurRad="50800" dist="38100" dir="2700000" sx="101000" sy="101000" algn="tl" rotWithShape="0">
              <a:prstClr val="black">
                <a:alpha val="40000"/>
              </a:prstClr>
            </a:outerShdw>
          </a:effectLst>
        </p:spPr>
      </p:pic>
      <p:pic>
        <p:nvPicPr>
          <p:cNvPr id="76802" name="Picture 2"/>
          <p:cNvPicPr>
            <a:picLocks noChangeAspect="1" noChangeArrowheads="1"/>
          </p:cNvPicPr>
          <p:nvPr/>
        </p:nvPicPr>
        <p:blipFill>
          <a:blip r:embed="rId4"/>
          <a:srcRect/>
          <a:stretch>
            <a:fillRect/>
          </a:stretch>
        </p:blipFill>
        <p:spPr bwMode="auto">
          <a:xfrm>
            <a:off x="4286250" y="2000250"/>
            <a:ext cx="2409825" cy="419100"/>
          </a:xfrm>
          <a:prstGeom prst="rect">
            <a:avLst/>
          </a:prstGeom>
          <a:noFill/>
          <a:ln w="9525">
            <a:noFill/>
            <a:miter lim="800000"/>
            <a:headEnd/>
            <a:tailEnd/>
          </a:ln>
        </p:spPr>
      </p:pic>
      <p:grpSp>
        <p:nvGrpSpPr>
          <p:cNvPr id="9" name="Group 8"/>
          <p:cNvGrpSpPr/>
          <p:nvPr/>
        </p:nvGrpSpPr>
        <p:grpSpPr>
          <a:xfrm>
            <a:off x="0" y="357166"/>
            <a:ext cx="2309875" cy="923950"/>
            <a:chOff x="2302" y="38090"/>
            <a:chExt cx="2309875" cy="923950"/>
          </a:xfrm>
          <a:effectLst>
            <a:reflection blurRad="6350" stA="52000" endA="300" endPos="35000" dir="5400000" sy="-100000" algn="bl" rotWithShape="0"/>
          </a:effectLst>
          <a:scene3d>
            <a:camera prst="orthographicFront"/>
            <a:lightRig rig="threePt" dir="t">
              <a:rot lat="0" lon="0" rev="7500000"/>
            </a:lightRig>
          </a:scene3d>
        </p:grpSpPr>
        <p:sp>
          <p:nvSpPr>
            <p:cNvPr id="10" name="Pentagon 9"/>
            <p:cNvSpPr/>
            <p:nvPr/>
          </p:nvSpPr>
          <p:spPr>
            <a:xfrm>
              <a:off x="2302" y="38090"/>
              <a:ext cx="2309875" cy="923950"/>
            </a:xfrm>
            <a:prstGeom prst="homePlate">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 name="Pentagon 4"/>
            <p:cNvSpPr/>
            <p:nvPr/>
          </p:nvSpPr>
          <p:spPr>
            <a:xfrm>
              <a:off x="2302" y="38090"/>
              <a:ext cx="2078887" cy="923950"/>
            </a:xfrm>
            <a:prstGeom prst="rect">
              <a:avLst/>
            </a:prstGeom>
            <a:sp3d/>
          </p:spPr>
          <p:style>
            <a:lnRef idx="0">
              <a:scrgbClr r="0" g="0" b="0"/>
            </a:lnRef>
            <a:fillRef idx="0">
              <a:scrgbClr r="0" g="0" b="0"/>
            </a:fillRef>
            <a:effectRef idx="0">
              <a:scrgbClr r="0" g="0" b="0"/>
            </a:effectRef>
            <a:fontRef idx="minor">
              <a:schemeClr val="lt1"/>
            </a:fontRef>
          </p:style>
          <p:txBody>
            <a:bodyPr lIns="85344" tIns="42672" rIns="21336" bIns="42672" spcCol="1270" anchor="ctr"/>
            <a:lstStyle/>
            <a:p>
              <a:pPr algn="ctr" defTabSz="711200" fontAlgn="auto">
                <a:lnSpc>
                  <a:spcPct val="90000"/>
                </a:lnSpc>
                <a:spcAft>
                  <a:spcPct val="35000"/>
                </a:spcAft>
                <a:defRPr/>
              </a:pPr>
              <a:r>
                <a:rPr lang="en-US" sz="1600" b="1" dirty="0" err="1">
                  <a:effectLst>
                    <a:outerShdw blurRad="38100" dist="38100" dir="2700000" algn="tl">
                      <a:srgbClr val="000000">
                        <a:alpha val="43137"/>
                      </a:srgbClr>
                    </a:outerShdw>
                  </a:effectLst>
                </a:rPr>
                <a:t>Leren</a:t>
              </a:r>
              <a:endParaRPr lang="en-US" sz="1600" b="1" dirty="0">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12"/>
          <p:cNvSpPr>
            <a:spLocks noChangeArrowheads="1"/>
          </p:cNvSpPr>
          <p:nvPr/>
        </p:nvSpPr>
        <p:spPr bwMode="auto">
          <a:xfrm>
            <a:off x="4930512" y="3019302"/>
            <a:ext cx="3642016" cy="594000"/>
          </a:xfrm>
          <a:prstGeom prst="roundRect">
            <a:avLst>
              <a:gd name="adj" fmla="val 16667"/>
            </a:avLst>
          </a:prstGeom>
          <a:solidFill>
            <a:srgbClr val="FF9933"/>
          </a:solidFill>
          <a:ln w="9525">
            <a:noFill/>
            <a:round/>
            <a:headEnd/>
            <a:tailEnd/>
          </a:ln>
          <a:effectLst>
            <a:glow rad="228600">
              <a:schemeClr val="accent5">
                <a:satMod val="175000"/>
                <a:alpha val="40000"/>
              </a:schemeClr>
            </a:glow>
          </a:effectLst>
        </p:spPr>
        <p:txBody>
          <a:bodyPr wrap="none" lIns="99056" tIns="53338" rIns="99056" bIns="53338" anchor="ctr"/>
          <a:lstStyle/>
          <a:p>
            <a:pPr defTabSz="761970" fontAlgn="auto">
              <a:spcBef>
                <a:spcPts val="0"/>
              </a:spcBef>
              <a:spcAft>
                <a:spcPts val="0"/>
              </a:spcAft>
              <a:tabLst>
                <a:tab pos="6000510" algn="r"/>
              </a:tabLst>
              <a:defRPr/>
            </a:pPr>
            <a:r>
              <a:rPr lang="en-US" sz="1700" b="1" kern="0" dirty="0">
                <a:solidFill>
                  <a:srgbClr val="FFFFFF"/>
                </a:solidFill>
                <a:latin typeface="+mn-lt"/>
              </a:rPr>
              <a:t>Virtual Presentation</a:t>
            </a:r>
          </a:p>
          <a:p>
            <a:pPr defTabSz="761970" fontAlgn="auto">
              <a:spcBef>
                <a:spcPts val="0"/>
              </a:spcBef>
              <a:spcAft>
                <a:spcPts val="0"/>
              </a:spcAft>
              <a:tabLst>
                <a:tab pos="6000510" algn="r"/>
              </a:tabLst>
              <a:defRPr/>
            </a:pPr>
            <a:r>
              <a:rPr lang="en-US" sz="1000" kern="0" dirty="0">
                <a:solidFill>
                  <a:srgbClr val="FFFFFF"/>
                </a:solidFill>
                <a:latin typeface="+mn-lt"/>
              </a:rPr>
              <a:t>Presentation layer separate from process</a:t>
            </a:r>
            <a:endParaRPr lang="en-US" sz="1700" kern="0" dirty="0">
              <a:solidFill>
                <a:sysClr val="windowText" lastClr="000000"/>
              </a:solidFill>
              <a:latin typeface="+mn-lt"/>
            </a:endParaRPr>
          </a:p>
        </p:txBody>
      </p:sp>
      <p:sp>
        <p:nvSpPr>
          <p:cNvPr id="14" name="AutoShape 14"/>
          <p:cNvSpPr>
            <a:spLocks noChangeArrowheads="1"/>
          </p:cNvSpPr>
          <p:nvPr/>
        </p:nvSpPr>
        <p:spPr bwMode="auto">
          <a:xfrm>
            <a:off x="4930512" y="4625944"/>
            <a:ext cx="3642016" cy="594000"/>
          </a:xfrm>
          <a:prstGeom prst="roundRect">
            <a:avLst>
              <a:gd name="adj" fmla="val 16667"/>
            </a:avLst>
          </a:prstGeom>
          <a:solidFill>
            <a:srgbClr val="FF9933"/>
          </a:solidFill>
          <a:ln w="9525">
            <a:noFill/>
            <a:round/>
            <a:headEnd/>
            <a:tailEnd/>
          </a:ln>
          <a:effectLst>
            <a:glow rad="228600">
              <a:schemeClr val="accent5">
                <a:satMod val="175000"/>
                <a:alpha val="40000"/>
              </a:schemeClr>
            </a:glow>
          </a:effectLst>
        </p:spPr>
        <p:txBody>
          <a:bodyPr wrap="none" lIns="99056" tIns="53338" rIns="99056" bIns="53338" anchor="ctr"/>
          <a:lstStyle/>
          <a:p>
            <a:pPr defTabSz="761970" fontAlgn="auto">
              <a:spcBef>
                <a:spcPts val="0"/>
              </a:spcBef>
              <a:spcAft>
                <a:spcPts val="0"/>
              </a:spcAft>
              <a:tabLst>
                <a:tab pos="6000510" algn="r"/>
              </a:tabLst>
              <a:defRPr/>
            </a:pPr>
            <a:r>
              <a:rPr lang="en-US" sz="1700" b="1" kern="0" dirty="0">
                <a:solidFill>
                  <a:srgbClr val="FFFFFF"/>
                </a:solidFill>
                <a:latin typeface="+mn-lt"/>
              </a:rPr>
              <a:t>Virtual Storage</a:t>
            </a:r>
            <a:endParaRPr lang="en-US" sz="1000" kern="0" dirty="0">
              <a:solidFill>
                <a:srgbClr val="FFFFFF"/>
              </a:solidFill>
              <a:latin typeface="+mn-lt"/>
            </a:endParaRPr>
          </a:p>
          <a:p>
            <a:pPr defTabSz="761970" fontAlgn="auto">
              <a:spcBef>
                <a:spcPts val="0"/>
              </a:spcBef>
              <a:spcAft>
                <a:spcPts val="0"/>
              </a:spcAft>
              <a:tabLst>
                <a:tab pos="6000510" algn="r"/>
              </a:tabLst>
              <a:defRPr/>
            </a:pPr>
            <a:r>
              <a:rPr lang="en-US" sz="1000" kern="0" dirty="0">
                <a:solidFill>
                  <a:srgbClr val="FFFFFF"/>
                </a:solidFill>
                <a:latin typeface="+mn-lt"/>
              </a:rPr>
              <a:t>Storage and backup over the network            </a:t>
            </a:r>
            <a:endParaRPr lang="en-US" sz="1700" kern="0" dirty="0">
              <a:solidFill>
                <a:sysClr val="windowText" lastClr="000000"/>
              </a:solidFill>
              <a:latin typeface="+mn-lt"/>
            </a:endParaRPr>
          </a:p>
        </p:txBody>
      </p:sp>
      <p:sp>
        <p:nvSpPr>
          <p:cNvPr id="15" name="AutoShape 15"/>
          <p:cNvSpPr>
            <a:spLocks noChangeArrowheads="1"/>
          </p:cNvSpPr>
          <p:nvPr/>
        </p:nvSpPr>
        <p:spPr bwMode="auto">
          <a:xfrm>
            <a:off x="4930512" y="5429264"/>
            <a:ext cx="3642016" cy="594000"/>
          </a:xfrm>
          <a:prstGeom prst="roundRect">
            <a:avLst>
              <a:gd name="adj" fmla="val 16667"/>
            </a:avLst>
          </a:prstGeom>
          <a:solidFill>
            <a:srgbClr val="FF9933"/>
          </a:solidFill>
          <a:ln w="9525">
            <a:noFill/>
            <a:round/>
            <a:headEnd/>
            <a:tailEnd/>
          </a:ln>
          <a:effectLst>
            <a:glow rad="228600">
              <a:schemeClr val="accent5">
                <a:satMod val="175000"/>
                <a:alpha val="40000"/>
              </a:schemeClr>
            </a:glow>
          </a:effectLst>
        </p:spPr>
        <p:txBody>
          <a:bodyPr wrap="none" lIns="99056" tIns="53338" rIns="99056" bIns="53338" anchor="ctr"/>
          <a:lstStyle/>
          <a:p>
            <a:pPr defTabSz="761970" fontAlgn="auto">
              <a:spcBef>
                <a:spcPts val="0"/>
              </a:spcBef>
              <a:spcAft>
                <a:spcPts val="0"/>
              </a:spcAft>
              <a:tabLst>
                <a:tab pos="6000510" algn="r"/>
              </a:tabLst>
              <a:defRPr/>
            </a:pPr>
            <a:r>
              <a:rPr lang="en-US" sz="1700" b="1" kern="0" dirty="0">
                <a:solidFill>
                  <a:srgbClr val="FFFFFF"/>
                </a:solidFill>
                <a:latin typeface="+mn-lt"/>
              </a:rPr>
              <a:t>Virtual Network</a:t>
            </a:r>
            <a:endParaRPr lang="en-US" sz="1700" kern="0" dirty="0">
              <a:solidFill>
                <a:srgbClr val="FFFFFF"/>
              </a:solidFill>
              <a:latin typeface="+mn-lt"/>
            </a:endParaRPr>
          </a:p>
          <a:p>
            <a:pPr defTabSz="761970" fontAlgn="auto">
              <a:spcBef>
                <a:spcPts val="0"/>
              </a:spcBef>
              <a:spcAft>
                <a:spcPts val="0"/>
              </a:spcAft>
              <a:tabLst>
                <a:tab pos="6000510" algn="r"/>
              </a:tabLst>
              <a:defRPr/>
            </a:pPr>
            <a:r>
              <a:rPr lang="en-US" sz="1000" kern="0" dirty="0">
                <a:solidFill>
                  <a:srgbClr val="FFFFFF"/>
                </a:solidFill>
                <a:latin typeface="+mn-lt"/>
              </a:rPr>
              <a:t>Localizing dispersed resources</a:t>
            </a:r>
            <a:endParaRPr lang="en-US" sz="1700" kern="0" dirty="0">
              <a:solidFill>
                <a:sysClr val="windowText" lastClr="000000"/>
              </a:solidFill>
              <a:latin typeface="+mn-lt"/>
            </a:endParaRPr>
          </a:p>
        </p:txBody>
      </p:sp>
      <p:sp>
        <p:nvSpPr>
          <p:cNvPr id="16" name="AutoShape 16"/>
          <p:cNvSpPr>
            <a:spLocks noChangeArrowheads="1"/>
          </p:cNvSpPr>
          <p:nvPr/>
        </p:nvSpPr>
        <p:spPr bwMode="auto">
          <a:xfrm>
            <a:off x="4929190" y="3822623"/>
            <a:ext cx="3642016" cy="594000"/>
          </a:xfrm>
          <a:prstGeom prst="roundRect">
            <a:avLst>
              <a:gd name="adj" fmla="val 16667"/>
            </a:avLst>
          </a:prstGeom>
          <a:solidFill>
            <a:srgbClr val="FF9933"/>
          </a:solidFill>
          <a:ln w="9525">
            <a:noFill/>
            <a:round/>
            <a:headEnd/>
            <a:tailEnd/>
          </a:ln>
          <a:effectLst>
            <a:glow rad="228600">
              <a:schemeClr val="accent5">
                <a:satMod val="175000"/>
                <a:alpha val="40000"/>
              </a:schemeClr>
            </a:glow>
          </a:effectLst>
        </p:spPr>
        <p:txBody>
          <a:bodyPr wrap="none" lIns="99056" tIns="53338" rIns="99056" bIns="53338" anchor="ctr"/>
          <a:lstStyle/>
          <a:p>
            <a:pPr defTabSz="761970" fontAlgn="auto">
              <a:spcBef>
                <a:spcPts val="0"/>
              </a:spcBef>
              <a:spcAft>
                <a:spcPts val="0"/>
              </a:spcAft>
              <a:tabLst>
                <a:tab pos="6000510" algn="r"/>
              </a:tabLst>
              <a:defRPr/>
            </a:pPr>
            <a:r>
              <a:rPr lang="en-US" sz="1700" b="1" kern="0" dirty="0">
                <a:solidFill>
                  <a:srgbClr val="FFFFFF"/>
                </a:solidFill>
                <a:latin typeface="+mn-lt"/>
              </a:rPr>
              <a:t>Virtual Machine</a:t>
            </a:r>
            <a:endParaRPr lang="en-US" sz="1000" kern="0" dirty="0">
              <a:solidFill>
                <a:srgbClr val="FFFFFF"/>
              </a:solidFill>
              <a:latin typeface="+mn-lt"/>
            </a:endParaRPr>
          </a:p>
          <a:p>
            <a:pPr defTabSz="761970" fontAlgn="auto">
              <a:spcBef>
                <a:spcPts val="0"/>
              </a:spcBef>
              <a:spcAft>
                <a:spcPts val="0"/>
              </a:spcAft>
              <a:tabLst>
                <a:tab pos="6000510" algn="r"/>
              </a:tabLst>
              <a:defRPr/>
            </a:pPr>
            <a:r>
              <a:rPr lang="en-US" sz="1000" kern="0" dirty="0">
                <a:solidFill>
                  <a:srgbClr val="FFFFFF"/>
                </a:solidFill>
                <a:latin typeface="+mn-lt"/>
              </a:rPr>
              <a:t>OS can be assigned to any desktop or server</a:t>
            </a:r>
            <a:endParaRPr lang="en-US" sz="1700" kern="0" dirty="0">
              <a:solidFill>
                <a:sysClr val="windowText" lastClr="000000"/>
              </a:solidFill>
              <a:latin typeface="+mn-lt"/>
            </a:endParaRPr>
          </a:p>
        </p:txBody>
      </p:sp>
      <p:sp>
        <p:nvSpPr>
          <p:cNvPr id="17" name="AutoShape 12"/>
          <p:cNvSpPr>
            <a:spLocks noChangeArrowheads="1"/>
          </p:cNvSpPr>
          <p:nvPr/>
        </p:nvSpPr>
        <p:spPr bwMode="auto">
          <a:xfrm>
            <a:off x="4929190" y="2214554"/>
            <a:ext cx="3642016" cy="595427"/>
          </a:xfrm>
          <a:prstGeom prst="roundRect">
            <a:avLst>
              <a:gd name="adj" fmla="val 16667"/>
            </a:avLst>
          </a:prstGeom>
          <a:solidFill>
            <a:srgbClr val="FF9933"/>
          </a:solidFill>
          <a:ln w="9525">
            <a:noFill/>
            <a:round/>
            <a:headEnd/>
            <a:tailEnd/>
          </a:ln>
          <a:effectLst>
            <a:glow rad="228600">
              <a:schemeClr val="accent5">
                <a:satMod val="175000"/>
                <a:alpha val="40000"/>
              </a:schemeClr>
            </a:glow>
          </a:effectLst>
        </p:spPr>
        <p:txBody>
          <a:bodyPr wrap="none" lIns="99056" tIns="53338" rIns="99056" bIns="53338" anchor="ctr"/>
          <a:lstStyle/>
          <a:p>
            <a:pPr defTabSz="761970" fontAlgn="auto">
              <a:spcBef>
                <a:spcPts val="0"/>
              </a:spcBef>
              <a:spcAft>
                <a:spcPts val="0"/>
              </a:spcAft>
              <a:tabLst>
                <a:tab pos="6000510" algn="r"/>
              </a:tabLst>
              <a:defRPr/>
            </a:pPr>
            <a:r>
              <a:rPr lang="en-US" sz="1700" b="1" kern="0" dirty="0">
                <a:solidFill>
                  <a:srgbClr val="FFFFFF"/>
                </a:solidFill>
                <a:latin typeface="+mn-lt"/>
              </a:rPr>
              <a:t>Virtual Applications</a:t>
            </a:r>
          </a:p>
          <a:p>
            <a:pPr defTabSz="761970" fontAlgn="auto">
              <a:spcBef>
                <a:spcPts val="0"/>
              </a:spcBef>
              <a:spcAft>
                <a:spcPts val="0"/>
              </a:spcAft>
              <a:tabLst>
                <a:tab pos="6000510" algn="r"/>
              </a:tabLst>
              <a:defRPr/>
            </a:pPr>
            <a:r>
              <a:rPr lang="en-US" sz="1000" kern="0" dirty="0">
                <a:solidFill>
                  <a:srgbClr val="FFFFFF"/>
                </a:solidFill>
                <a:latin typeface="+mn-lt"/>
              </a:rPr>
              <a:t>Any application on any computer on-demand via network            </a:t>
            </a:r>
            <a:endParaRPr lang="en-US" sz="1700" kern="0" dirty="0">
              <a:solidFill>
                <a:sysClr val="windowText" lastClr="000000"/>
              </a:solidFill>
              <a:latin typeface="+mn-lt"/>
            </a:endParaRPr>
          </a:p>
        </p:txBody>
      </p:sp>
      <p:sp>
        <p:nvSpPr>
          <p:cNvPr id="18" name="AutoShape 12"/>
          <p:cNvSpPr>
            <a:spLocks noChangeArrowheads="1"/>
          </p:cNvSpPr>
          <p:nvPr/>
        </p:nvSpPr>
        <p:spPr bwMode="auto">
          <a:xfrm>
            <a:off x="214313" y="2989263"/>
            <a:ext cx="3829050" cy="657225"/>
          </a:xfrm>
          <a:prstGeom prst="roundRect">
            <a:avLst>
              <a:gd name="adj" fmla="val 16667"/>
            </a:avLst>
          </a:prstGeom>
          <a:solidFill>
            <a:srgbClr val="595959"/>
          </a:solidFill>
          <a:ln w="9525">
            <a:noFill/>
            <a:round/>
            <a:headEnd/>
            <a:tailEnd/>
          </a:ln>
          <a:effectLst>
            <a:outerShdw blurRad="190500" dist="63500" dir="5400000" sx="103000" sy="103000" algn="tl" rotWithShape="0">
              <a:prstClr val="black">
                <a:alpha val="40000"/>
              </a:prstClr>
            </a:outerShdw>
          </a:effectLst>
        </p:spPr>
        <p:txBody>
          <a:bodyPr wrap="none" lIns="99056" tIns="53338" rIns="99056" bIns="53338" anchor="ctr"/>
          <a:lstStyle/>
          <a:p>
            <a:pPr algn="ctr" defTabSz="761970" fontAlgn="auto">
              <a:spcBef>
                <a:spcPts val="0"/>
              </a:spcBef>
              <a:spcAft>
                <a:spcPts val="0"/>
              </a:spcAft>
              <a:tabLst>
                <a:tab pos="6000510" algn="r"/>
              </a:tabLst>
              <a:defRPr/>
            </a:pPr>
            <a:r>
              <a:rPr lang="en-US" sz="1500" b="1" kern="0" dirty="0">
                <a:solidFill>
                  <a:srgbClr val="FFFFFF"/>
                </a:solidFill>
                <a:latin typeface="+mn-lt"/>
              </a:rPr>
              <a:t>Interface bound to process </a:t>
            </a:r>
          </a:p>
        </p:txBody>
      </p:sp>
      <p:sp>
        <p:nvSpPr>
          <p:cNvPr id="19" name="AutoShape 14"/>
          <p:cNvSpPr>
            <a:spLocks noChangeArrowheads="1"/>
          </p:cNvSpPr>
          <p:nvPr/>
        </p:nvSpPr>
        <p:spPr bwMode="auto">
          <a:xfrm>
            <a:off x="214313" y="4568825"/>
            <a:ext cx="3829050" cy="657225"/>
          </a:xfrm>
          <a:prstGeom prst="roundRect">
            <a:avLst>
              <a:gd name="adj" fmla="val 16667"/>
            </a:avLst>
          </a:prstGeom>
          <a:solidFill>
            <a:srgbClr val="595959"/>
          </a:solidFill>
          <a:ln w="9525">
            <a:noFill/>
            <a:round/>
            <a:headEnd/>
            <a:tailEnd/>
          </a:ln>
          <a:effectLst>
            <a:outerShdw blurRad="190500" dist="63500" dir="5400000" sx="103000" sy="103000" algn="tl" rotWithShape="0">
              <a:prstClr val="black">
                <a:alpha val="40000"/>
              </a:prstClr>
            </a:outerShdw>
          </a:effectLst>
        </p:spPr>
        <p:txBody>
          <a:bodyPr wrap="none" lIns="99056" tIns="53338" rIns="99056" bIns="53338" anchor="ctr"/>
          <a:lstStyle/>
          <a:p>
            <a:pPr algn="ctr" defTabSz="761970" fontAlgn="auto">
              <a:spcBef>
                <a:spcPts val="0"/>
              </a:spcBef>
              <a:spcAft>
                <a:spcPts val="0"/>
              </a:spcAft>
              <a:tabLst>
                <a:tab pos="6000510" algn="r"/>
              </a:tabLst>
              <a:defRPr/>
            </a:pPr>
            <a:r>
              <a:rPr lang="en-US" sz="1500" b="1" kern="0" dirty="0">
                <a:solidFill>
                  <a:srgbClr val="FFFFFF"/>
                </a:solidFill>
                <a:latin typeface="+mn-lt"/>
              </a:rPr>
              <a:t>Storage assigned to specific locations</a:t>
            </a:r>
            <a:endParaRPr lang="en-US" sz="1500" kern="0" dirty="0">
              <a:solidFill>
                <a:sysClr val="windowText" lastClr="000000"/>
              </a:solidFill>
              <a:latin typeface="+mn-lt"/>
            </a:endParaRPr>
          </a:p>
        </p:txBody>
      </p:sp>
      <p:sp>
        <p:nvSpPr>
          <p:cNvPr id="20" name="AutoShape 15"/>
          <p:cNvSpPr>
            <a:spLocks noChangeArrowheads="1"/>
          </p:cNvSpPr>
          <p:nvPr/>
        </p:nvSpPr>
        <p:spPr bwMode="auto">
          <a:xfrm>
            <a:off x="214313" y="5357813"/>
            <a:ext cx="3829050" cy="658812"/>
          </a:xfrm>
          <a:prstGeom prst="roundRect">
            <a:avLst>
              <a:gd name="adj" fmla="val 16667"/>
            </a:avLst>
          </a:prstGeom>
          <a:solidFill>
            <a:srgbClr val="595959"/>
          </a:solidFill>
          <a:ln w="9525">
            <a:noFill/>
            <a:round/>
            <a:headEnd/>
            <a:tailEnd/>
          </a:ln>
          <a:effectLst>
            <a:outerShdw blurRad="190500" dist="63500" dir="5400000" sx="103000" sy="103000" algn="tl" rotWithShape="0">
              <a:prstClr val="black">
                <a:alpha val="40000"/>
              </a:prstClr>
            </a:outerShdw>
          </a:effectLst>
        </p:spPr>
        <p:txBody>
          <a:bodyPr wrap="none" lIns="99056" tIns="53338" rIns="99056" bIns="53338" anchor="ctr"/>
          <a:lstStyle/>
          <a:p>
            <a:pPr algn="ctr" defTabSz="761970" fontAlgn="auto">
              <a:spcBef>
                <a:spcPts val="0"/>
              </a:spcBef>
              <a:spcAft>
                <a:spcPts val="0"/>
              </a:spcAft>
              <a:tabLst>
                <a:tab pos="6000510" algn="r"/>
              </a:tabLst>
              <a:defRPr/>
            </a:pPr>
            <a:r>
              <a:rPr lang="en-US" sz="1500" b="1" kern="0" dirty="0">
                <a:solidFill>
                  <a:srgbClr val="FFFFFF"/>
                </a:solidFill>
                <a:latin typeface="+mn-lt"/>
              </a:rPr>
              <a:t>Network assigned to specific locations</a:t>
            </a:r>
            <a:endParaRPr lang="en-US" sz="1500" kern="0" dirty="0">
              <a:solidFill>
                <a:srgbClr val="FFFFFF"/>
              </a:solidFill>
              <a:latin typeface="+mn-lt"/>
            </a:endParaRPr>
          </a:p>
        </p:txBody>
      </p:sp>
      <p:sp>
        <p:nvSpPr>
          <p:cNvPr id="21" name="AutoShape 16"/>
          <p:cNvSpPr>
            <a:spLocks noChangeArrowheads="1"/>
          </p:cNvSpPr>
          <p:nvPr/>
        </p:nvSpPr>
        <p:spPr bwMode="auto">
          <a:xfrm>
            <a:off x="214313" y="3778250"/>
            <a:ext cx="3829050" cy="658813"/>
          </a:xfrm>
          <a:prstGeom prst="roundRect">
            <a:avLst>
              <a:gd name="adj" fmla="val 16667"/>
            </a:avLst>
          </a:prstGeom>
          <a:solidFill>
            <a:srgbClr val="595959"/>
          </a:solidFill>
          <a:ln w="9525">
            <a:noFill/>
            <a:round/>
            <a:headEnd/>
            <a:tailEnd/>
          </a:ln>
          <a:effectLst>
            <a:outerShdw blurRad="190500" dist="63500" dir="5400000" sx="103000" sy="103000" algn="tl" rotWithShape="0">
              <a:prstClr val="black">
                <a:alpha val="40000"/>
              </a:prstClr>
            </a:outerShdw>
          </a:effectLst>
        </p:spPr>
        <p:txBody>
          <a:bodyPr wrap="none" lIns="99056" tIns="53338" rIns="99056" bIns="53338" anchor="ctr"/>
          <a:lstStyle/>
          <a:p>
            <a:pPr algn="ctr" defTabSz="761970" fontAlgn="auto">
              <a:spcBef>
                <a:spcPts val="0"/>
              </a:spcBef>
              <a:spcAft>
                <a:spcPts val="0"/>
              </a:spcAft>
              <a:tabLst>
                <a:tab pos="6000510" algn="r"/>
              </a:tabLst>
              <a:defRPr/>
            </a:pPr>
            <a:r>
              <a:rPr lang="en-US" sz="1500" b="1" kern="0" dirty="0">
                <a:solidFill>
                  <a:srgbClr val="FFFFFF"/>
                </a:solidFill>
                <a:latin typeface="+mn-lt"/>
              </a:rPr>
              <a:t>Operating System assigned to </a:t>
            </a:r>
          </a:p>
          <a:p>
            <a:pPr algn="ctr" defTabSz="761970" fontAlgn="auto">
              <a:spcBef>
                <a:spcPts val="0"/>
              </a:spcBef>
              <a:spcAft>
                <a:spcPts val="0"/>
              </a:spcAft>
              <a:tabLst>
                <a:tab pos="6000510" algn="r"/>
              </a:tabLst>
              <a:defRPr/>
            </a:pPr>
            <a:r>
              <a:rPr lang="en-US" sz="1500" b="1" kern="0" dirty="0">
                <a:solidFill>
                  <a:srgbClr val="FFFFFF"/>
                </a:solidFill>
                <a:latin typeface="+mn-lt"/>
              </a:rPr>
              <a:t>specific hardware</a:t>
            </a:r>
            <a:endParaRPr lang="en-US" sz="1500" kern="0" dirty="0">
              <a:solidFill>
                <a:sysClr val="windowText" lastClr="000000"/>
              </a:solidFill>
              <a:latin typeface="+mn-lt"/>
            </a:endParaRPr>
          </a:p>
        </p:txBody>
      </p:sp>
      <p:sp>
        <p:nvSpPr>
          <p:cNvPr id="22" name="AutoShape 12"/>
          <p:cNvSpPr>
            <a:spLocks noChangeArrowheads="1"/>
          </p:cNvSpPr>
          <p:nvPr/>
        </p:nvSpPr>
        <p:spPr bwMode="auto">
          <a:xfrm>
            <a:off x="214313" y="2197100"/>
            <a:ext cx="3827462" cy="660400"/>
          </a:xfrm>
          <a:prstGeom prst="roundRect">
            <a:avLst>
              <a:gd name="adj" fmla="val 16667"/>
            </a:avLst>
          </a:prstGeom>
          <a:solidFill>
            <a:srgbClr val="595959"/>
          </a:solidFill>
          <a:ln w="9525">
            <a:noFill/>
            <a:round/>
            <a:headEnd/>
            <a:tailEnd/>
          </a:ln>
          <a:effectLst>
            <a:outerShdw blurRad="190500" dist="63500" dir="5400000" sx="103000" sy="103000" algn="tl" rotWithShape="0">
              <a:prstClr val="black">
                <a:alpha val="40000"/>
              </a:prstClr>
            </a:outerShdw>
          </a:effectLst>
        </p:spPr>
        <p:txBody>
          <a:bodyPr wrap="none" lIns="99056" tIns="53338" rIns="99056" bIns="53338" anchor="ctr"/>
          <a:lstStyle/>
          <a:p>
            <a:pPr algn="ctr" defTabSz="761970" fontAlgn="auto">
              <a:spcBef>
                <a:spcPts val="0"/>
              </a:spcBef>
              <a:spcAft>
                <a:spcPts val="0"/>
              </a:spcAft>
              <a:tabLst>
                <a:tab pos="6000510" algn="r"/>
              </a:tabLst>
              <a:defRPr/>
            </a:pPr>
            <a:r>
              <a:rPr lang="en-US" sz="1500" b="1" kern="0" dirty="0">
                <a:solidFill>
                  <a:srgbClr val="FFFFFF"/>
                </a:solidFill>
                <a:latin typeface="+mn-lt"/>
              </a:rPr>
              <a:t>Applications installed to specific</a:t>
            </a:r>
          </a:p>
          <a:p>
            <a:pPr algn="ctr" defTabSz="761970" fontAlgn="auto">
              <a:spcBef>
                <a:spcPts val="0"/>
              </a:spcBef>
              <a:spcAft>
                <a:spcPts val="0"/>
              </a:spcAft>
              <a:tabLst>
                <a:tab pos="6000510" algn="r"/>
              </a:tabLst>
              <a:defRPr/>
            </a:pPr>
            <a:r>
              <a:rPr lang="en-US" sz="1500" b="1" kern="0" dirty="0">
                <a:solidFill>
                  <a:srgbClr val="FFFFFF"/>
                </a:solidFill>
                <a:latin typeface="+mn-lt"/>
              </a:rPr>
              <a:t>hardware and OS</a:t>
            </a:r>
            <a:endParaRPr lang="en-US" sz="1500" kern="0" dirty="0">
              <a:solidFill>
                <a:sysClr val="windowText" lastClr="000000"/>
              </a:solidFill>
              <a:latin typeface="+mn-lt"/>
            </a:endParaRPr>
          </a:p>
        </p:txBody>
      </p:sp>
      <p:sp>
        <p:nvSpPr>
          <p:cNvPr id="13" name="Rectangle 12"/>
          <p:cNvSpPr/>
          <p:nvPr/>
        </p:nvSpPr>
        <p:spPr>
          <a:xfrm>
            <a:off x="990600" y="1662113"/>
            <a:ext cx="2297113" cy="338137"/>
          </a:xfrm>
          <a:prstGeom prst="rect">
            <a:avLst/>
          </a:prstGeom>
        </p:spPr>
        <p:txBody>
          <a:bodyPr wrap="none">
            <a:spAutoFit/>
          </a:bodyPr>
          <a:lstStyle/>
          <a:p>
            <a:pPr fontAlgn="auto">
              <a:spcBef>
                <a:spcPts val="0"/>
              </a:spcBef>
              <a:spcAft>
                <a:spcPts val="0"/>
              </a:spcAft>
              <a:defRPr/>
            </a:pPr>
            <a:r>
              <a:rPr lang="en-US" b="1" kern="0" dirty="0">
                <a:solidFill>
                  <a:srgbClr val="FFFFFF"/>
                </a:solidFill>
                <a:latin typeface="+mn-lt"/>
              </a:rPr>
              <a:t>Without Virtualization</a:t>
            </a:r>
            <a:endParaRPr lang="en-US" dirty="0">
              <a:latin typeface="+mn-lt"/>
            </a:endParaRPr>
          </a:p>
        </p:txBody>
      </p:sp>
      <p:sp>
        <p:nvSpPr>
          <p:cNvPr id="23" name="Rectangle 22"/>
          <p:cNvSpPr/>
          <p:nvPr/>
        </p:nvSpPr>
        <p:spPr>
          <a:xfrm>
            <a:off x="5737225" y="1662113"/>
            <a:ext cx="1978025" cy="338137"/>
          </a:xfrm>
          <a:prstGeom prst="rect">
            <a:avLst/>
          </a:prstGeom>
        </p:spPr>
        <p:txBody>
          <a:bodyPr wrap="none">
            <a:spAutoFit/>
          </a:bodyPr>
          <a:lstStyle/>
          <a:p>
            <a:pPr fontAlgn="auto">
              <a:spcBef>
                <a:spcPts val="0"/>
              </a:spcBef>
              <a:spcAft>
                <a:spcPts val="0"/>
              </a:spcAft>
              <a:defRPr/>
            </a:pPr>
            <a:r>
              <a:rPr lang="en-US" b="1" kern="0" dirty="0">
                <a:solidFill>
                  <a:srgbClr val="FFFFFF"/>
                </a:solidFill>
                <a:latin typeface="+mn-lt"/>
              </a:rPr>
              <a:t>With Virtualization</a:t>
            </a:r>
            <a:endParaRPr lang="en-US" dirty="0">
              <a:latin typeface="+mn-lt"/>
            </a:endParaRPr>
          </a:p>
        </p:txBody>
      </p:sp>
      <p:sp>
        <p:nvSpPr>
          <p:cNvPr id="25" name="Rectangle 2"/>
          <p:cNvSpPr>
            <a:spLocks noGrp="1" noChangeArrowheads="1"/>
          </p:cNvSpPr>
          <p:nvPr>
            <p:ph type="title"/>
          </p:nvPr>
        </p:nvSpPr>
        <p:spPr>
          <a:xfrm>
            <a:off x="384175" y="480615"/>
            <a:ext cx="7014152" cy="590931"/>
          </a:xfrm>
        </p:spPr>
        <p:txBody>
          <a:bodyPr>
            <a:normAutofit/>
          </a:bodyPr>
          <a:lstStyle/>
          <a:p>
            <a:pPr>
              <a:defRPr/>
            </a:pPr>
            <a:r>
              <a:rPr lang="en-US" sz="2800" dirty="0"/>
              <a:t>Application Virtualization in Context</a:t>
            </a:r>
          </a:p>
        </p:txBody>
      </p:sp>
      <p:sp>
        <p:nvSpPr>
          <p:cNvPr id="78872" name="Rectangle 3"/>
          <p:cNvSpPr>
            <a:spLocks noChangeArrowheads="1"/>
          </p:cNvSpPr>
          <p:nvPr/>
        </p:nvSpPr>
        <p:spPr bwMode="auto">
          <a:xfrm>
            <a:off x="142875" y="1100138"/>
            <a:ext cx="8785225" cy="400050"/>
          </a:xfrm>
          <a:prstGeom prst="rect">
            <a:avLst/>
          </a:prstGeom>
          <a:noFill/>
          <a:ln w="9525">
            <a:noFill/>
            <a:miter lim="800000"/>
            <a:headEnd/>
            <a:tailEnd/>
          </a:ln>
        </p:spPr>
        <p:txBody>
          <a:bodyPr>
            <a:spAutoFit/>
          </a:bodyPr>
          <a:lstStyle/>
          <a:p>
            <a:pPr algn="ctr"/>
            <a:r>
              <a:rPr lang="en-US" sz="2000"/>
              <a:t>Computing resources deployed in real-time based on immediate needs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1" name="Text Box 3"/>
          <p:cNvSpPr txBox="1">
            <a:spLocks noChangeArrowheads="1"/>
          </p:cNvSpPr>
          <p:nvPr/>
        </p:nvSpPr>
        <p:spPr bwMode="auto">
          <a:xfrm rot="10800000">
            <a:off x="395288" y="2143125"/>
            <a:ext cx="461962" cy="3214688"/>
          </a:xfrm>
          <a:prstGeom prst="rect">
            <a:avLst/>
          </a:prstGeom>
          <a:noFill/>
          <a:ln w="12700" algn="ctr">
            <a:noFill/>
            <a:miter lim="800000"/>
            <a:headEnd/>
            <a:tailEnd/>
          </a:ln>
          <a:effectLst>
            <a:outerShdw blurRad="50800" dist="38100" dir="2700000" algn="tl" rotWithShape="0">
              <a:prstClr val="black">
                <a:alpha val="40000"/>
              </a:prstClr>
            </a:outerShdw>
          </a:effectLst>
        </p:spPr>
        <p:txBody>
          <a:bodyPr vert="eaVert">
            <a:spAutoFit/>
          </a:bodyPr>
          <a:lstStyle/>
          <a:p>
            <a:pPr algn="ctr" fontAlgn="auto">
              <a:spcBef>
                <a:spcPts val="0"/>
              </a:spcBef>
              <a:spcAft>
                <a:spcPts val="0"/>
              </a:spcAft>
              <a:defRPr/>
            </a:pPr>
            <a:r>
              <a:rPr lang="en-US" b="1" dirty="0">
                <a:latin typeface="+mj-lt"/>
              </a:rPr>
              <a:t>Real 	</a:t>
            </a:r>
            <a:r>
              <a:rPr lang="en-US" b="1" dirty="0">
                <a:effectLst>
                  <a:outerShdw blurRad="38100" dist="38100" dir="2700000" algn="tl">
                    <a:srgbClr val="000000">
                      <a:alpha val="43137"/>
                    </a:srgbClr>
                  </a:outerShdw>
                </a:effectLst>
                <a:latin typeface="+mj-lt"/>
              </a:rPr>
              <a:t>Virtual</a:t>
            </a:r>
            <a:endParaRPr lang="en-US" b="1" dirty="0">
              <a:effectLst>
                <a:outerShdw blurRad="38100" dist="38100" dir="2700000" algn="tl">
                  <a:srgbClr val="000000">
                    <a:alpha val="43137"/>
                  </a:srgbClr>
                </a:outerShdw>
              </a:effectLst>
              <a:latin typeface="+mj-lt"/>
            </a:endParaRPr>
          </a:p>
        </p:txBody>
      </p:sp>
      <p:grpSp>
        <p:nvGrpSpPr>
          <p:cNvPr id="2" name="Group 58"/>
          <p:cNvGrpSpPr>
            <a:grpSpLocks/>
          </p:cNvGrpSpPr>
          <p:nvPr/>
        </p:nvGrpSpPr>
        <p:grpSpPr bwMode="auto">
          <a:xfrm>
            <a:off x="1071563" y="1568450"/>
            <a:ext cx="2143125" cy="3003550"/>
            <a:chOff x="1071538" y="1568448"/>
            <a:chExt cx="2143140" cy="3003560"/>
          </a:xfrm>
        </p:grpSpPr>
        <p:sp>
          <p:nvSpPr>
            <p:cNvPr id="365573" name="Rectangle 5"/>
            <p:cNvSpPr>
              <a:spLocks noChangeArrowheads="1"/>
            </p:cNvSpPr>
            <p:nvPr/>
          </p:nvSpPr>
          <p:spPr bwMode="auto">
            <a:xfrm>
              <a:off x="1071538" y="1997076"/>
              <a:ext cx="2143140" cy="2574932"/>
            </a:xfrm>
            <a:prstGeom prst="roundRect">
              <a:avLst>
                <a:gd name="adj" fmla="val 6754"/>
              </a:avLst>
            </a:prstGeom>
            <a:solidFill>
              <a:srgbClr val="811102"/>
            </a:solidFill>
            <a:ln w="12700" algn="ctr">
              <a:noFill/>
              <a:miter lim="800000"/>
              <a:headEnd/>
              <a:tailEnd/>
            </a:ln>
            <a:effectLst/>
            <a:scene3d>
              <a:camera prst="orthographicFront">
                <a:rot lat="0" lon="0" rev="0"/>
              </a:camera>
              <a:lightRig rig="chilly" dir="t">
                <a:rot lat="0" lon="0" rev="18480000"/>
              </a:lightRig>
            </a:scene3d>
            <a:sp3d prstMaterial="clear">
              <a:bevelT h="63500"/>
            </a:sp3d>
          </p:spPr>
          <p:txBody>
            <a:bodyPr anchor="ctr"/>
            <a:lstStyle/>
            <a:p>
              <a:pPr fontAlgn="auto">
                <a:spcBef>
                  <a:spcPts val="0"/>
                </a:spcBef>
                <a:spcAft>
                  <a:spcPts val="0"/>
                </a:spcAft>
                <a:defRPr/>
              </a:pPr>
              <a:endParaRPr lang="nl-NL">
                <a:effectLst>
                  <a:outerShdw blurRad="38100" dist="38100" dir="2700000" algn="tl">
                    <a:srgbClr val="000000">
                      <a:alpha val="43137"/>
                    </a:srgbClr>
                  </a:outerShdw>
                </a:effectLst>
                <a:latin typeface="+mj-lt"/>
              </a:endParaRPr>
            </a:p>
          </p:txBody>
        </p:sp>
        <p:sp>
          <p:nvSpPr>
            <p:cNvPr id="365574" name="Rectangle 6"/>
            <p:cNvSpPr>
              <a:spLocks noChangeArrowheads="1"/>
            </p:cNvSpPr>
            <p:nvPr/>
          </p:nvSpPr>
          <p:spPr bwMode="auto">
            <a:xfrm>
              <a:off x="1214414" y="3997331"/>
              <a:ext cx="1828813" cy="407989"/>
            </a:xfrm>
            <a:prstGeom prst="roundRect">
              <a:avLst/>
            </a:prstGeom>
            <a:solidFill>
              <a:srgbClr val="FFA41D">
                <a:alpha val="4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dirty="0">
                  <a:effectLst>
                    <a:outerShdw blurRad="38100" dist="38100" dir="2700000" algn="tl">
                      <a:srgbClr val="000000">
                        <a:alpha val="43137"/>
                      </a:srgbClr>
                    </a:outerShdw>
                  </a:effectLst>
                  <a:latin typeface="+mj-lt"/>
                </a:rPr>
                <a:t>Host PC</a:t>
              </a:r>
            </a:p>
          </p:txBody>
        </p:sp>
        <p:sp>
          <p:nvSpPr>
            <p:cNvPr id="365575" name="Rectangle 7"/>
            <p:cNvSpPr>
              <a:spLocks noChangeArrowheads="1"/>
            </p:cNvSpPr>
            <p:nvPr/>
          </p:nvSpPr>
          <p:spPr bwMode="auto">
            <a:xfrm>
              <a:off x="1214414" y="3282954"/>
              <a:ext cx="1828813" cy="407989"/>
            </a:xfrm>
            <a:prstGeom prst="roundRect">
              <a:avLst/>
            </a:prstGeom>
            <a:solidFill>
              <a:srgbClr val="FFA41D">
                <a:alpha val="6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a:effectLst>
                    <a:outerShdw blurRad="38100" dist="38100" dir="2700000" algn="tl">
                      <a:srgbClr val="000000">
                        <a:alpha val="43137"/>
                      </a:srgbClr>
                    </a:outerShdw>
                  </a:effectLst>
                  <a:latin typeface="+mj-lt"/>
                </a:rPr>
                <a:t>OS</a:t>
              </a:r>
            </a:p>
          </p:txBody>
        </p:sp>
        <p:sp>
          <p:nvSpPr>
            <p:cNvPr id="365576" name="Rectangle 8"/>
            <p:cNvSpPr>
              <a:spLocks noChangeArrowheads="1"/>
            </p:cNvSpPr>
            <p:nvPr/>
          </p:nvSpPr>
          <p:spPr bwMode="auto">
            <a:xfrm>
              <a:off x="1214414" y="2711452"/>
              <a:ext cx="1828813" cy="407989"/>
            </a:xfrm>
            <a:prstGeom prst="roundRect">
              <a:avLst/>
            </a:prstGeom>
            <a:solidFill>
              <a:srgbClr val="FFA41D">
                <a:alpha val="8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a:effectLst>
                    <a:outerShdw blurRad="38100" dist="38100" dir="2700000" algn="tl">
                      <a:srgbClr val="000000">
                        <a:alpha val="43137"/>
                      </a:srgbClr>
                    </a:outerShdw>
                  </a:effectLst>
                  <a:latin typeface="+mj-lt"/>
                </a:rPr>
                <a:t>Apps</a:t>
              </a:r>
            </a:p>
          </p:txBody>
        </p:sp>
        <p:sp>
          <p:nvSpPr>
            <p:cNvPr id="365577" name="Rectangle 9"/>
            <p:cNvSpPr>
              <a:spLocks noChangeArrowheads="1"/>
            </p:cNvSpPr>
            <p:nvPr/>
          </p:nvSpPr>
          <p:spPr bwMode="auto">
            <a:xfrm>
              <a:off x="1214414" y="2139950"/>
              <a:ext cx="1828813" cy="407989"/>
            </a:xfrm>
            <a:prstGeom prst="roundRect">
              <a:avLst/>
            </a:prstGeom>
            <a:solidFill>
              <a:srgbClr val="FFA41D"/>
            </a:solidFill>
            <a:ln w="12700" algn="ctr">
              <a:noFill/>
              <a:round/>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dirty="0">
                  <a:effectLst>
                    <a:outerShdw blurRad="38100" dist="38100" dir="2700000" algn="tl">
                      <a:srgbClr val="000000">
                        <a:alpha val="43137"/>
                      </a:srgbClr>
                    </a:outerShdw>
                  </a:effectLst>
                  <a:latin typeface="+mj-lt"/>
                </a:rPr>
                <a:t>UI</a:t>
              </a:r>
            </a:p>
          </p:txBody>
        </p:sp>
        <p:sp>
          <p:nvSpPr>
            <p:cNvPr id="365578" name="Text Box 10"/>
            <p:cNvSpPr txBox="1">
              <a:spLocks noChangeArrowheads="1"/>
            </p:cNvSpPr>
            <p:nvPr/>
          </p:nvSpPr>
          <p:spPr bwMode="auto">
            <a:xfrm>
              <a:off x="1071538" y="1568448"/>
              <a:ext cx="2143140" cy="369889"/>
            </a:xfrm>
            <a:prstGeom prst="rect">
              <a:avLst/>
            </a:prstGeom>
            <a:noFill/>
            <a:ln w="12700" algn="ctr">
              <a:noFill/>
              <a:miter lim="800000"/>
              <a:headEnd/>
              <a:tailEnd/>
            </a:ln>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j-lt"/>
                </a:rPr>
                <a:t>Virtual System</a:t>
              </a:r>
            </a:p>
          </p:txBody>
        </p:sp>
      </p:grpSp>
      <p:sp>
        <p:nvSpPr>
          <p:cNvPr id="365594" name="Rectangle 26"/>
          <p:cNvSpPr>
            <a:spLocks noGrp="1" noChangeArrowheads="1"/>
          </p:cNvSpPr>
          <p:nvPr>
            <p:ph type="title"/>
          </p:nvPr>
        </p:nvSpPr>
        <p:spPr>
          <a:xfrm>
            <a:off x="365125" y="428604"/>
            <a:ext cx="8413750" cy="585788"/>
          </a:xfrm>
        </p:spPr>
        <p:txBody>
          <a:bodyPr>
            <a:noAutofit/>
          </a:bodyPr>
          <a:lstStyle/>
          <a:p>
            <a:pPr>
              <a:defRPr/>
            </a:pPr>
            <a:r>
              <a:rPr lang="en-US" dirty="0" smtClean="0"/>
              <a:t>Multiple </a:t>
            </a:r>
            <a:r>
              <a:rPr lang="en-US" dirty="0"/>
              <a:t>types of virtualization</a:t>
            </a:r>
          </a:p>
        </p:txBody>
      </p:sp>
      <p:grpSp>
        <p:nvGrpSpPr>
          <p:cNvPr id="3" name="Group 59"/>
          <p:cNvGrpSpPr>
            <a:grpSpLocks/>
          </p:cNvGrpSpPr>
          <p:nvPr/>
        </p:nvGrpSpPr>
        <p:grpSpPr bwMode="auto">
          <a:xfrm>
            <a:off x="3571875" y="2139950"/>
            <a:ext cx="2286000" cy="3003550"/>
            <a:chOff x="3571868" y="2139952"/>
            <a:chExt cx="2286016" cy="3003560"/>
          </a:xfrm>
        </p:grpSpPr>
        <p:sp>
          <p:nvSpPr>
            <p:cNvPr id="45" name="Rectangle 5"/>
            <p:cNvSpPr>
              <a:spLocks noChangeArrowheads="1"/>
            </p:cNvSpPr>
            <p:nvPr/>
          </p:nvSpPr>
          <p:spPr bwMode="auto">
            <a:xfrm>
              <a:off x="3643306" y="2568580"/>
              <a:ext cx="2143140" cy="2574932"/>
            </a:xfrm>
            <a:prstGeom prst="roundRect">
              <a:avLst>
                <a:gd name="adj" fmla="val 6754"/>
              </a:avLst>
            </a:prstGeom>
            <a:solidFill>
              <a:srgbClr val="811102"/>
            </a:solidFill>
            <a:ln w="12700" algn="ctr">
              <a:noFill/>
              <a:miter lim="800000"/>
              <a:headEnd/>
              <a:tailEnd/>
            </a:ln>
            <a:effectLst/>
            <a:scene3d>
              <a:camera prst="orthographicFront">
                <a:rot lat="0" lon="0" rev="0"/>
              </a:camera>
              <a:lightRig rig="chilly" dir="t">
                <a:rot lat="0" lon="0" rev="18480000"/>
              </a:lightRig>
            </a:scene3d>
            <a:sp3d prstMaterial="clear">
              <a:bevelT h="63500"/>
            </a:sp3d>
          </p:spPr>
          <p:txBody>
            <a:bodyPr anchor="ctr"/>
            <a:lstStyle/>
            <a:p>
              <a:pPr fontAlgn="auto">
                <a:spcBef>
                  <a:spcPts val="0"/>
                </a:spcBef>
                <a:spcAft>
                  <a:spcPts val="0"/>
                </a:spcAft>
                <a:defRPr/>
              </a:pPr>
              <a:endParaRPr lang="nl-NL">
                <a:effectLst>
                  <a:outerShdw blurRad="38100" dist="38100" dir="2700000" algn="tl">
                    <a:srgbClr val="000000">
                      <a:alpha val="43137"/>
                    </a:srgbClr>
                  </a:outerShdw>
                </a:effectLst>
                <a:latin typeface="+mj-lt"/>
              </a:endParaRPr>
            </a:p>
          </p:txBody>
        </p:sp>
        <p:sp>
          <p:nvSpPr>
            <p:cNvPr id="46" name="Rectangle 6"/>
            <p:cNvSpPr>
              <a:spLocks noChangeArrowheads="1"/>
            </p:cNvSpPr>
            <p:nvPr/>
          </p:nvSpPr>
          <p:spPr bwMode="auto">
            <a:xfrm>
              <a:off x="3786183" y="4568835"/>
              <a:ext cx="1828813" cy="407989"/>
            </a:xfrm>
            <a:prstGeom prst="roundRect">
              <a:avLst/>
            </a:prstGeom>
            <a:solidFill>
              <a:srgbClr val="FFA41D">
                <a:alpha val="4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dirty="0">
                  <a:effectLst>
                    <a:outerShdw blurRad="38100" dist="38100" dir="2700000" algn="tl">
                      <a:srgbClr val="000000">
                        <a:alpha val="43137"/>
                      </a:srgbClr>
                    </a:outerShdw>
                  </a:effectLst>
                  <a:latin typeface="+mj-lt"/>
                </a:rPr>
                <a:t>Host PC</a:t>
              </a:r>
            </a:p>
          </p:txBody>
        </p:sp>
        <p:sp>
          <p:nvSpPr>
            <p:cNvPr id="47" name="Rectangle 7"/>
            <p:cNvSpPr>
              <a:spLocks noChangeArrowheads="1"/>
            </p:cNvSpPr>
            <p:nvPr/>
          </p:nvSpPr>
          <p:spPr bwMode="auto">
            <a:xfrm>
              <a:off x="3786183" y="3997333"/>
              <a:ext cx="1828813" cy="407989"/>
            </a:xfrm>
            <a:prstGeom prst="roundRect">
              <a:avLst/>
            </a:prstGeom>
            <a:solidFill>
              <a:srgbClr val="FFA41D">
                <a:alpha val="6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a:effectLst>
                    <a:outerShdw blurRad="38100" dist="38100" dir="2700000" algn="tl">
                      <a:srgbClr val="000000">
                        <a:alpha val="43137"/>
                      </a:srgbClr>
                    </a:outerShdw>
                  </a:effectLst>
                  <a:latin typeface="+mj-lt"/>
                </a:rPr>
                <a:t>OS</a:t>
              </a:r>
            </a:p>
          </p:txBody>
        </p:sp>
        <p:sp>
          <p:nvSpPr>
            <p:cNvPr id="48" name="Rectangle 8"/>
            <p:cNvSpPr>
              <a:spLocks noChangeArrowheads="1"/>
            </p:cNvSpPr>
            <p:nvPr/>
          </p:nvSpPr>
          <p:spPr bwMode="auto">
            <a:xfrm>
              <a:off x="3786183" y="3282956"/>
              <a:ext cx="1828813" cy="407989"/>
            </a:xfrm>
            <a:prstGeom prst="roundRect">
              <a:avLst/>
            </a:prstGeom>
            <a:solidFill>
              <a:srgbClr val="FFA41D">
                <a:alpha val="8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a:effectLst>
                    <a:outerShdw blurRad="38100" dist="38100" dir="2700000" algn="tl">
                      <a:srgbClr val="000000">
                        <a:alpha val="43137"/>
                      </a:srgbClr>
                    </a:outerShdw>
                  </a:effectLst>
                  <a:latin typeface="+mj-lt"/>
                </a:rPr>
                <a:t>Apps</a:t>
              </a:r>
            </a:p>
          </p:txBody>
        </p:sp>
        <p:sp>
          <p:nvSpPr>
            <p:cNvPr id="49" name="Rectangle 9"/>
            <p:cNvSpPr>
              <a:spLocks noChangeArrowheads="1"/>
            </p:cNvSpPr>
            <p:nvPr/>
          </p:nvSpPr>
          <p:spPr bwMode="auto">
            <a:xfrm>
              <a:off x="3786183" y="2711454"/>
              <a:ext cx="1828813" cy="407989"/>
            </a:xfrm>
            <a:prstGeom prst="roundRect">
              <a:avLst/>
            </a:prstGeom>
            <a:solidFill>
              <a:srgbClr val="FFA41D"/>
            </a:solidFill>
            <a:ln w="12700" algn="ctr">
              <a:noFill/>
              <a:round/>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dirty="0">
                  <a:effectLst>
                    <a:outerShdw blurRad="38100" dist="38100" dir="2700000" algn="tl">
                      <a:srgbClr val="000000">
                        <a:alpha val="43137"/>
                      </a:srgbClr>
                    </a:outerShdw>
                  </a:effectLst>
                  <a:latin typeface="+mj-lt"/>
                </a:rPr>
                <a:t>UI</a:t>
              </a:r>
            </a:p>
          </p:txBody>
        </p:sp>
        <p:sp>
          <p:nvSpPr>
            <p:cNvPr id="50" name="Text Box 10"/>
            <p:cNvSpPr txBox="1">
              <a:spLocks noChangeArrowheads="1"/>
            </p:cNvSpPr>
            <p:nvPr/>
          </p:nvSpPr>
          <p:spPr bwMode="auto">
            <a:xfrm>
              <a:off x="3571868" y="2139952"/>
              <a:ext cx="2286016" cy="369889"/>
            </a:xfrm>
            <a:prstGeom prst="rect">
              <a:avLst/>
            </a:prstGeom>
            <a:noFill/>
            <a:ln w="12700" algn="ctr">
              <a:noFill/>
              <a:miter lim="800000"/>
              <a:headEnd/>
              <a:tailEnd/>
            </a:ln>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j-lt"/>
                </a:rPr>
                <a:t>Virtual </a:t>
              </a:r>
              <a:r>
                <a:rPr lang="en-US" b="1" dirty="0">
                  <a:effectLst>
                    <a:outerShdw blurRad="38100" dist="38100" dir="2700000" algn="tl">
                      <a:srgbClr val="000000">
                        <a:alpha val="43137"/>
                      </a:srgbClr>
                    </a:outerShdw>
                  </a:effectLst>
                  <a:latin typeface="+mj-lt"/>
                </a:rPr>
                <a:t>Apps</a:t>
              </a:r>
              <a:endParaRPr lang="en-US" b="1" dirty="0">
                <a:effectLst>
                  <a:outerShdw blurRad="38100" dist="38100" dir="2700000" algn="tl">
                    <a:srgbClr val="000000">
                      <a:alpha val="43137"/>
                    </a:srgbClr>
                  </a:outerShdw>
                </a:effectLst>
                <a:latin typeface="+mj-lt"/>
              </a:endParaRPr>
            </a:p>
          </p:txBody>
        </p:sp>
      </p:grpSp>
      <p:grpSp>
        <p:nvGrpSpPr>
          <p:cNvPr id="4" name="Group 60"/>
          <p:cNvGrpSpPr>
            <a:grpSpLocks/>
          </p:cNvGrpSpPr>
          <p:nvPr/>
        </p:nvGrpSpPr>
        <p:grpSpPr bwMode="auto">
          <a:xfrm>
            <a:off x="6143625" y="2711450"/>
            <a:ext cx="2286000" cy="3003550"/>
            <a:chOff x="6143636" y="2711456"/>
            <a:chExt cx="2286016" cy="3003560"/>
          </a:xfrm>
        </p:grpSpPr>
        <p:sp>
          <p:nvSpPr>
            <p:cNvPr id="52" name="Rectangle 5"/>
            <p:cNvSpPr>
              <a:spLocks noChangeArrowheads="1"/>
            </p:cNvSpPr>
            <p:nvPr/>
          </p:nvSpPr>
          <p:spPr bwMode="auto">
            <a:xfrm>
              <a:off x="6215074" y="3140084"/>
              <a:ext cx="2143140" cy="2574932"/>
            </a:xfrm>
            <a:prstGeom prst="roundRect">
              <a:avLst>
                <a:gd name="adj" fmla="val 6754"/>
              </a:avLst>
            </a:prstGeom>
            <a:solidFill>
              <a:srgbClr val="811102"/>
            </a:solidFill>
            <a:ln w="12700" algn="ctr">
              <a:noFill/>
              <a:miter lim="800000"/>
              <a:headEnd/>
              <a:tailEnd/>
            </a:ln>
            <a:effectLst/>
            <a:scene3d>
              <a:camera prst="orthographicFront">
                <a:rot lat="0" lon="0" rev="0"/>
              </a:camera>
              <a:lightRig rig="chilly" dir="t">
                <a:rot lat="0" lon="0" rev="18480000"/>
              </a:lightRig>
            </a:scene3d>
            <a:sp3d prstMaterial="clear">
              <a:bevelT h="63500"/>
            </a:sp3d>
          </p:spPr>
          <p:txBody>
            <a:bodyPr anchor="ctr"/>
            <a:lstStyle/>
            <a:p>
              <a:pPr fontAlgn="auto">
                <a:spcBef>
                  <a:spcPts val="0"/>
                </a:spcBef>
                <a:spcAft>
                  <a:spcPts val="0"/>
                </a:spcAft>
                <a:defRPr/>
              </a:pPr>
              <a:endParaRPr lang="nl-NL">
                <a:effectLst>
                  <a:outerShdw blurRad="38100" dist="38100" dir="2700000" algn="tl">
                    <a:srgbClr val="000000">
                      <a:alpha val="43137"/>
                    </a:srgbClr>
                  </a:outerShdw>
                </a:effectLst>
                <a:latin typeface="+mj-lt"/>
              </a:endParaRPr>
            </a:p>
          </p:txBody>
        </p:sp>
        <p:sp>
          <p:nvSpPr>
            <p:cNvPr id="53" name="Rectangle 6"/>
            <p:cNvSpPr>
              <a:spLocks noChangeArrowheads="1"/>
            </p:cNvSpPr>
            <p:nvPr/>
          </p:nvSpPr>
          <p:spPr bwMode="auto">
            <a:xfrm>
              <a:off x="6357951" y="5140339"/>
              <a:ext cx="1828813" cy="407989"/>
            </a:xfrm>
            <a:prstGeom prst="roundRect">
              <a:avLst/>
            </a:prstGeom>
            <a:solidFill>
              <a:srgbClr val="FFA41D">
                <a:alpha val="4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dirty="0">
                  <a:effectLst>
                    <a:outerShdw blurRad="38100" dist="38100" dir="2700000" algn="tl">
                      <a:srgbClr val="000000">
                        <a:alpha val="43137"/>
                      </a:srgbClr>
                    </a:outerShdw>
                  </a:effectLst>
                  <a:latin typeface="+mj-lt"/>
                </a:rPr>
                <a:t>Host PC</a:t>
              </a:r>
            </a:p>
          </p:txBody>
        </p:sp>
        <p:sp>
          <p:nvSpPr>
            <p:cNvPr id="54" name="Rectangle 7"/>
            <p:cNvSpPr>
              <a:spLocks noChangeArrowheads="1"/>
            </p:cNvSpPr>
            <p:nvPr/>
          </p:nvSpPr>
          <p:spPr bwMode="auto">
            <a:xfrm>
              <a:off x="6357951" y="4568837"/>
              <a:ext cx="1828813" cy="407989"/>
            </a:xfrm>
            <a:prstGeom prst="roundRect">
              <a:avLst/>
            </a:prstGeom>
            <a:solidFill>
              <a:srgbClr val="FFA41D">
                <a:alpha val="6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a:effectLst>
                    <a:outerShdw blurRad="38100" dist="38100" dir="2700000" algn="tl">
                      <a:srgbClr val="000000">
                        <a:alpha val="43137"/>
                      </a:srgbClr>
                    </a:outerShdw>
                  </a:effectLst>
                  <a:latin typeface="+mj-lt"/>
                </a:rPr>
                <a:t>OS</a:t>
              </a:r>
            </a:p>
          </p:txBody>
        </p:sp>
        <p:sp>
          <p:nvSpPr>
            <p:cNvPr id="55" name="Rectangle 8"/>
            <p:cNvSpPr>
              <a:spLocks noChangeArrowheads="1"/>
            </p:cNvSpPr>
            <p:nvPr/>
          </p:nvSpPr>
          <p:spPr bwMode="auto">
            <a:xfrm>
              <a:off x="6357951" y="3997335"/>
              <a:ext cx="1828813" cy="407989"/>
            </a:xfrm>
            <a:prstGeom prst="roundRect">
              <a:avLst/>
            </a:prstGeom>
            <a:solidFill>
              <a:srgbClr val="FFA41D">
                <a:alpha val="8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dirty="0">
                  <a:effectLst>
                    <a:outerShdw blurRad="38100" dist="38100" dir="2700000" algn="tl">
                      <a:srgbClr val="000000">
                        <a:alpha val="43137"/>
                      </a:srgbClr>
                    </a:outerShdw>
                  </a:effectLst>
                  <a:latin typeface="+mj-lt"/>
                </a:rPr>
                <a:t>Apps</a:t>
              </a:r>
            </a:p>
          </p:txBody>
        </p:sp>
        <p:sp>
          <p:nvSpPr>
            <p:cNvPr id="56" name="Rectangle 9"/>
            <p:cNvSpPr>
              <a:spLocks noChangeArrowheads="1"/>
            </p:cNvSpPr>
            <p:nvPr/>
          </p:nvSpPr>
          <p:spPr bwMode="auto">
            <a:xfrm>
              <a:off x="6357951" y="3282958"/>
              <a:ext cx="1828813" cy="407989"/>
            </a:xfrm>
            <a:prstGeom prst="roundRect">
              <a:avLst/>
            </a:prstGeom>
            <a:solidFill>
              <a:srgbClr val="FFA41D"/>
            </a:solidFill>
            <a:ln w="12700" algn="ctr">
              <a:noFill/>
              <a:round/>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dirty="0">
                  <a:effectLst>
                    <a:outerShdw blurRad="38100" dist="38100" dir="2700000" algn="tl">
                      <a:srgbClr val="000000">
                        <a:alpha val="43137"/>
                      </a:srgbClr>
                    </a:outerShdw>
                  </a:effectLst>
                  <a:latin typeface="+mj-lt"/>
                </a:rPr>
                <a:t>UI</a:t>
              </a:r>
            </a:p>
          </p:txBody>
        </p:sp>
        <p:sp>
          <p:nvSpPr>
            <p:cNvPr id="57" name="Text Box 10"/>
            <p:cNvSpPr txBox="1">
              <a:spLocks noChangeArrowheads="1"/>
            </p:cNvSpPr>
            <p:nvPr/>
          </p:nvSpPr>
          <p:spPr bwMode="auto">
            <a:xfrm>
              <a:off x="6143636" y="2711456"/>
              <a:ext cx="2286016" cy="369889"/>
            </a:xfrm>
            <a:prstGeom prst="rect">
              <a:avLst/>
            </a:prstGeom>
            <a:noFill/>
            <a:ln w="12700" algn="ctr">
              <a:noFill/>
              <a:miter lim="800000"/>
              <a:headEnd/>
              <a:tailEnd/>
            </a:ln>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j-lt"/>
                </a:rPr>
                <a:t>Virtual Experience </a:t>
              </a:r>
              <a:endParaRPr lang="en-US" b="1" dirty="0">
                <a:effectLst>
                  <a:outerShdw blurRad="38100" dist="38100" dir="2700000" algn="tl">
                    <a:srgbClr val="000000">
                      <a:alpha val="43137"/>
                    </a:srgbClr>
                  </a:outerShdw>
                </a:effectLst>
                <a:latin typeface="+mj-lt"/>
              </a:endParaRPr>
            </a:p>
          </p:txBody>
        </p:sp>
      </p:grpSp>
      <p:sp>
        <p:nvSpPr>
          <p:cNvPr id="365593" name="Line 25"/>
          <p:cNvSpPr>
            <a:spLocks noChangeShapeType="1"/>
          </p:cNvSpPr>
          <p:nvPr/>
        </p:nvSpPr>
        <p:spPr bwMode="auto">
          <a:xfrm>
            <a:off x="404842" y="3790950"/>
            <a:ext cx="8382000" cy="0"/>
          </a:xfrm>
          <a:prstGeom prst="line">
            <a:avLst/>
          </a:prstGeom>
          <a:noFill/>
          <a:ln w="76200" cap="rn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headEnd/>
            <a:tailEnd/>
          </a:ln>
          <a:effectLst>
            <a:outerShdw blurRad="50800" dist="38100" dir="5400000" algn="t" rotWithShape="0">
              <a:prstClr val="black">
                <a:alpha val="40000"/>
              </a:prstClr>
            </a:outerShdw>
          </a:effectLst>
        </p:spPr>
        <p:txBody>
          <a:bodyPr wrap="none" anchor="ctr">
            <a:spAutoFit/>
          </a:bodyPr>
          <a:lstStyle/>
          <a:p>
            <a:pPr fontAlgn="auto">
              <a:spcBef>
                <a:spcPts val="0"/>
              </a:spcBef>
              <a:spcAft>
                <a:spcPts val="0"/>
              </a:spcAft>
              <a:defRPr/>
            </a:pPr>
            <a:endParaRPr lang="nl-N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27" name="Text Box 11"/>
          <p:cNvSpPr txBox="1">
            <a:spLocks noChangeArrowheads="1"/>
          </p:cNvSpPr>
          <p:nvPr/>
        </p:nvSpPr>
        <p:spPr bwMode="auto">
          <a:xfrm>
            <a:off x="3581400" y="2143125"/>
            <a:ext cx="5562600" cy="1428750"/>
          </a:xfrm>
          <a:prstGeom prst="rect">
            <a:avLst/>
          </a:prstGeom>
          <a:noFill/>
          <a:ln w="12700" algn="ctr">
            <a:noFill/>
            <a:miter lim="800000"/>
            <a:headEnd/>
            <a:tailEnd/>
          </a:ln>
          <a:effectLst/>
        </p:spPr>
        <p:txBody>
          <a:bodyPr>
            <a:spAutoFit/>
          </a:bodyPr>
          <a:lstStyle/>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Host </a:t>
            </a:r>
            <a:r>
              <a:rPr lang="en-US" sz="2400" dirty="0">
                <a:solidFill>
                  <a:srgbClr val="FFFFFF"/>
                </a:solidFill>
                <a:effectLst>
                  <a:outerShdw blurRad="38100" dist="38100" dir="2700000" algn="tl">
                    <a:srgbClr val="000000">
                      <a:alpha val="43137"/>
                    </a:srgbClr>
                  </a:outerShdw>
                </a:effectLst>
                <a:latin typeface="+mn-lt"/>
              </a:rPr>
              <a:t>system has a base OS</a:t>
            </a:r>
          </a:p>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Lightweight </a:t>
            </a:r>
            <a:r>
              <a:rPr lang="en-US" sz="2400" dirty="0">
                <a:solidFill>
                  <a:srgbClr val="FFFFFF"/>
                </a:solidFill>
                <a:effectLst>
                  <a:outerShdw blurRad="38100" dist="38100" dir="2700000" algn="tl">
                    <a:srgbClr val="000000">
                      <a:alpha val="43137"/>
                    </a:srgbClr>
                  </a:outerShdw>
                </a:effectLst>
                <a:latin typeface="+mn-lt"/>
              </a:rPr>
              <a:t>OS </a:t>
            </a:r>
            <a:r>
              <a:rPr lang="en-US" sz="2400" dirty="0">
                <a:solidFill>
                  <a:srgbClr val="FFFFFF"/>
                </a:solidFill>
                <a:effectLst>
                  <a:outerShdw blurRad="38100" dist="38100" dir="2700000" algn="tl">
                    <a:srgbClr val="000000">
                      <a:alpha val="43137"/>
                    </a:srgbClr>
                  </a:outerShdw>
                </a:effectLst>
                <a:latin typeface="+mn-lt"/>
              </a:rPr>
              <a:t>environments</a:t>
            </a:r>
            <a:br>
              <a:rPr lang="en-US" sz="2400" dirty="0">
                <a:solidFill>
                  <a:srgbClr val="FFFFFF"/>
                </a:solidFill>
                <a:effectLst>
                  <a:outerShdw blurRad="38100" dist="38100" dir="2700000" algn="tl">
                    <a:srgbClr val="000000">
                      <a:alpha val="43137"/>
                    </a:srgbClr>
                  </a:outerShdw>
                </a:effectLst>
                <a:latin typeface="+mn-lt"/>
              </a:rPr>
            </a:br>
            <a:r>
              <a:rPr lang="en-US" sz="2400" dirty="0">
                <a:solidFill>
                  <a:srgbClr val="FFFFFF"/>
                </a:solidFill>
                <a:effectLst>
                  <a:outerShdw blurRad="38100" dist="38100" dir="2700000" algn="tl">
                    <a:srgbClr val="000000">
                      <a:alpha val="43137"/>
                    </a:srgbClr>
                  </a:outerShdw>
                </a:effectLst>
                <a:latin typeface="+mn-lt"/>
              </a:rPr>
              <a:t>reduce </a:t>
            </a:r>
            <a:r>
              <a:rPr lang="en-US" sz="2400" dirty="0">
                <a:solidFill>
                  <a:srgbClr val="FFFFFF"/>
                </a:solidFill>
                <a:effectLst>
                  <a:outerShdw blurRad="38100" dist="38100" dir="2700000" algn="tl">
                    <a:srgbClr val="000000">
                      <a:alpha val="43137"/>
                    </a:srgbClr>
                  </a:outerShdw>
                </a:effectLst>
                <a:latin typeface="+mn-lt"/>
              </a:rPr>
              <a:t>hardware dependence </a:t>
            </a:r>
          </a:p>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Multiple </a:t>
            </a:r>
            <a:r>
              <a:rPr lang="en-US" sz="2400" dirty="0" err="1">
                <a:solidFill>
                  <a:srgbClr val="FFFFFF"/>
                </a:solidFill>
                <a:effectLst>
                  <a:outerShdw blurRad="38100" dist="38100" dir="2700000" algn="tl">
                    <a:srgbClr val="000000">
                      <a:alpha val="43137"/>
                    </a:srgbClr>
                  </a:outerShdw>
                </a:effectLst>
                <a:latin typeface="+mn-lt"/>
              </a:rPr>
              <a:t>OSes</a:t>
            </a:r>
            <a:r>
              <a:rPr lang="en-US" sz="2400" dirty="0">
                <a:solidFill>
                  <a:srgbClr val="FFFFFF"/>
                </a:solidFill>
                <a:effectLst>
                  <a:outerShdw blurRad="38100" dist="38100" dir="2700000" algn="tl">
                    <a:srgbClr val="000000">
                      <a:alpha val="43137"/>
                    </a:srgbClr>
                  </a:outerShdw>
                </a:effectLst>
                <a:latin typeface="+mn-lt"/>
              </a:rPr>
              <a:t> can run on one system</a:t>
            </a:r>
          </a:p>
        </p:txBody>
      </p:sp>
      <p:sp>
        <p:nvSpPr>
          <p:cNvPr id="367628" name="Text Box 12"/>
          <p:cNvSpPr txBox="1">
            <a:spLocks noChangeArrowheads="1"/>
          </p:cNvSpPr>
          <p:nvPr/>
        </p:nvSpPr>
        <p:spPr bwMode="auto">
          <a:xfrm>
            <a:off x="3581400" y="4071938"/>
            <a:ext cx="5562600" cy="1422400"/>
          </a:xfrm>
          <a:prstGeom prst="rect">
            <a:avLst/>
          </a:prstGeom>
          <a:noFill/>
          <a:ln w="12700" algn="ctr">
            <a:noFill/>
            <a:miter lim="800000"/>
            <a:headEnd/>
            <a:tailEnd/>
          </a:ln>
          <a:effectLst/>
        </p:spPr>
        <p:txBody>
          <a:bodyPr>
            <a:spAutoFit/>
          </a:bodyPr>
          <a:lstStyle/>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Cumbersome </a:t>
            </a:r>
            <a:r>
              <a:rPr lang="en-US" sz="2400" dirty="0">
                <a:solidFill>
                  <a:srgbClr val="FFFFFF"/>
                </a:solidFill>
                <a:effectLst>
                  <a:outerShdw blurRad="38100" dist="38100" dir="2700000" algn="tl">
                    <a:srgbClr val="000000">
                      <a:alpha val="43137"/>
                    </a:srgbClr>
                  </a:outerShdw>
                </a:effectLst>
                <a:latin typeface="+mn-lt"/>
              </a:rPr>
              <a:t>to manage over distributed networks</a:t>
            </a:r>
          </a:p>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OS </a:t>
            </a:r>
            <a:r>
              <a:rPr lang="en-US" sz="2400" dirty="0">
                <a:solidFill>
                  <a:srgbClr val="FFFFFF"/>
                </a:solidFill>
                <a:effectLst>
                  <a:outerShdw blurRad="38100" dist="38100" dir="2700000" algn="tl">
                    <a:srgbClr val="000000">
                      <a:alpha val="43137"/>
                    </a:srgbClr>
                  </a:outerShdw>
                </a:effectLst>
                <a:latin typeface="+mn-lt"/>
              </a:rPr>
              <a:t>images may still need to be managed</a:t>
            </a:r>
          </a:p>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Applications </a:t>
            </a:r>
            <a:r>
              <a:rPr lang="en-US" sz="2400" dirty="0">
                <a:solidFill>
                  <a:srgbClr val="FFFFFF"/>
                </a:solidFill>
                <a:effectLst>
                  <a:outerShdw blurRad="38100" dist="38100" dir="2700000" algn="tl">
                    <a:srgbClr val="000000">
                      <a:alpha val="43137"/>
                    </a:srgbClr>
                  </a:outerShdw>
                </a:effectLst>
                <a:latin typeface="+mn-lt"/>
              </a:rPr>
              <a:t>still need to be managed</a:t>
            </a:r>
          </a:p>
        </p:txBody>
      </p:sp>
      <p:sp>
        <p:nvSpPr>
          <p:cNvPr id="367629" name="Rectangle 13"/>
          <p:cNvSpPr>
            <a:spLocks noGrp="1" noChangeArrowheads="1"/>
          </p:cNvSpPr>
          <p:nvPr>
            <p:ph type="title"/>
          </p:nvPr>
        </p:nvSpPr>
        <p:spPr>
          <a:xfrm>
            <a:off x="365125" y="428604"/>
            <a:ext cx="8413750" cy="585788"/>
          </a:xfrm>
        </p:spPr>
        <p:txBody>
          <a:bodyPr>
            <a:noAutofit/>
          </a:bodyPr>
          <a:lstStyle/>
          <a:p>
            <a:pPr>
              <a:defRPr/>
            </a:pPr>
            <a:r>
              <a:rPr lang="en-US" sz="3200" dirty="0"/>
              <a:t>Virtual systems allow hardware independence</a:t>
            </a:r>
          </a:p>
        </p:txBody>
      </p:sp>
      <p:sp>
        <p:nvSpPr>
          <p:cNvPr id="14" name="Text Box 3"/>
          <p:cNvSpPr txBox="1">
            <a:spLocks noChangeArrowheads="1"/>
          </p:cNvSpPr>
          <p:nvPr/>
        </p:nvSpPr>
        <p:spPr bwMode="auto">
          <a:xfrm rot="10800000">
            <a:off x="395288" y="2143125"/>
            <a:ext cx="461962" cy="3214688"/>
          </a:xfrm>
          <a:prstGeom prst="rect">
            <a:avLst/>
          </a:prstGeom>
          <a:noFill/>
          <a:ln w="12700" algn="ctr">
            <a:noFill/>
            <a:miter lim="800000"/>
            <a:headEnd/>
            <a:tailEnd/>
          </a:ln>
          <a:effectLst>
            <a:outerShdw blurRad="50800" dist="38100" dir="2700000" algn="tl" rotWithShape="0">
              <a:prstClr val="black">
                <a:alpha val="40000"/>
              </a:prstClr>
            </a:outerShdw>
          </a:effectLst>
        </p:spPr>
        <p:txBody>
          <a:bodyPr vert="eaVert">
            <a:spAutoFit/>
          </a:bodyPr>
          <a:lstStyle/>
          <a:p>
            <a:pPr algn="ctr" fontAlgn="auto">
              <a:spcBef>
                <a:spcPts val="0"/>
              </a:spcBef>
              <a:spcAft>
                <a:spcPts val="0"/>
              </a:spcAft>
              <a:defRPr/>
            </a:pPr>
            <a:r>
              <a:rPr lang="en-US" b="1" dirty="0">
                <a:latin typeface="+mj-lt"/>
              </a:rPr>
              <a:t>Real 	</a:t>
            </a:r>
            <a:r>
              <a:rPr lang="en-US" b="1" dirty="0">
                <a:effectLst>
                  <a:outerShdw blurRad="38100" dist="38100" dir="2700000" algn="tl">
                    <a:srgbClr val="000000">
                      <a:alpha val="43137"/>
                    </a:srgbClr>
                  </a:outerShdw>
                </a:effectLst>
                <a:latin typeface="+mj-lt"/>
              </a:rPr>
              <a:t>Virtual</a:t>
            </a:r>
            <a:endParaRPr lang="en-US" b="1" dirty="0">
              <a:effectLst>
                <a:outerShdw blurRad="38100" dist="38100" dir="2700000" algn="tl">
                  <a:srgbClr val="000000">
                    <a:alpha val="43137"/>
                  </a:srgbClr>
                </a:outerShdw>
              </a:effectLst>
              <a:latin typeface="+mj-lt"/>
            </a:endParaRPr>
          </a:p>
        </p:txBody>
      </p:sp>
      <p:grpSp>
        <p:nvGrpSpPr>
          <p:cNvPr id="2" name="Group 21"/>
          <p:cNvGrpSpPr>
            <a:grpSpLocks/>
          </p:cNvGrpSpPr>
          <p:nvPr/>
        </p:nvGrpSpPr>
        <p:grpSpPr bwMode="auto">
          <a:xfrm>
            <a:off x="1071563" y="1568450"/>
            <a:ext cx="2143125" cy="3003550"/>
            <a:chOff x="1071538" y="1568448"/>
            <a:chExt cx="2143140" cy="3003560"/>
          </a:xfrm>
        </p:grpSpPr>
        <p:sp>
          <p:nvSpPr>
            <p:cNvPr id="23" name="Rectangle 5"/>
            <p:cNvSpPr>
              <a:spLocks noChangeArrowheads="1"/>
            </p:cNvSpPr>
            <p:nvPr/>
          </p:nvSpPr>
          <p:spPr bwMode="auto">
            <a:xfrm>
              <a:off x="1071538" y="1997076"/>
              <a:ext cx="2143140" cy="2574932"/>
            </a:xfrm>
            <a:prstGeom prst="roundRect">
              <a:avLst>
                <a:gd name="adj" fmla="val 6754"/>
              </a:avLst>
            </a:prstGeom>
            <a:solidFill>
              <a:srgbClr val="811102"/>
            </a:solidFill>
            <a:ln w="12700" algn="ctr">
              <a:noFill/>
              <a:miter lim="800000"/>
              <a:headEnd/>
              <a:tailEnd/>
            </a:ln>
            <a:effectLst/>
            <a:scene3d>
              <a:camera prst="orthographicFront">
                <a:rot lat="0" lon="0" rev="0"/>
              </a:camera>
              <a:lightRig rig="chilly" dir="t">
                <a:rot lat="0" lon="0" rev="18480000"/>
              </a:lightRig>
            </a:scene3d>
            <a:sp3d prstMaterial="clear">
              <a:bevelT h="63500"/>
            </a:sp3d>
          </p:spPr>
          <p:txBody>
            <a:bodyPr anchor="ctr"/>
            <a:lstStyle/>
            <a:p>
              <a:pPr fontAlgn="auto">
                <a:spcBef>
                  <a:spcPts val="0"/>
                </a:spcBef>
                <a:spcAft>
                  <a:spcPts val="0"/>
                </a:spcAft>
                <a:defRPr/>
              </a:pPr>
              <a:endParaRPr lang="nl-NL">
                <a:effectLst>
                  <a:outerShdw blurRad="38100" dist="38100" dir="2700000" algn="tl">
                    <a:srgbClr val="000000">
                      <a:alpha val="43137"/>
                    </a:srgbClr>
                  </a:outerShdw>
                </a:effectLst>
                <a:latin typeface="+mj-lt"/>
              </a:endParaRPr>
            </a:p>
          </p:txBody>
        </p:sp>
        <p:sp>
          <p:nvSpPr>
            <p:cNvPr id="24" name="Rectangle 6"/>
            <p:cNvSpPr>
              <a:spLocks noChangeArrowheads="1"/>
            </p:cNvSpPr>
            <p:nvPr/>
          </p:nvSpPr>
          <p:spPr bwMode="auto">
            <a:xfrm>
              <a:off x="1214414" y="3997331"/>
              <a:ext cx="1828813" cy="407989"/>
            </a:xfrm>
            <a:prstGeom prst="roundRect">
              <a:avLst/>
            </a:prstGeom>
            <a:solidFill>
              <a:srgbClr val="FFA41D">
                <a:alpha val="4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dirty="0">
                  <a:effectLst>
                    <a:outerShdw blurRad="38100" dist="38100" dir="2700000" algn="tl">
                      <a:srgbClr val="000000">
                        <a:alpha val="43137"/>
                      </a:srgbClr>
                    </a:outerShdw>
                  </a:effectLst>
                  <a:latin typeface="+mj-lt"/>
                </a:rPr>
                <a:t>Host PC</a:t>
              </a:r>
            </a:p>
          </p:txBody>
        </p:sp>
        <p:sp>
          <p:nvSpPr>
            <p:cNvPr id="25" name="Rectangle 7"/>
            <p:cNvSpPr>
              <a:spLocks noChangeArrowheads="1"/>
            </p:cNvSpPr>
            <p:nvPr/>
          </p:nvSpPr>
          <p:spPr bwMode="auto">
            <a:xfrm>
              <a:off x="1214414" y="3282954"/>
              <a:ext cx="1828813" cy="407989"/>
            </a:xfrm>
            <a:prstGeom prst="roundRect">
              <a:avLst/>
            </a:prstGeom>
            <a:solidFill>
              <a:srgbClr val="FFA41D">
                <a:alpha val="6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a:effectLst>
                    <a:outerShdw blurRad="38100" dist="38100" dir="2700000" algn="tl">
                      <a:srgbClr val="000000">
                        <a:alpha val="43137"/>
                      </a:srgbClr>
                    </a:outerShdw>
                  </a:effectLst>
                  <a:latin typeface="+mj-lt"/>
                </a:rPr>
                <a:t>OS</a:t>
              </a:r>
            </a:p>
          </p:txBody>
        </p:sp>
        <p:sp>
          <p:nvSpPr>
            <p:cNvPr id="26" name="Rectangle 8"/>
            <p:cNvSpPr>
              <a:spLocks noChangeArrowheads="1"/>
            </p:cNvSpPr>
            <p:nvPr/>
          </p:nvSpPr>
          <p:spPr bwMode="auto">
            <a:xfrm>
              <a:off x="1214414" y="2711452"/>
              <a:ext cx="1828813" cy="407989"/>
            </a:xfrm>
            <a:prstGeom prst="roundRect">
              <a:avLst/>
            </a:prstGeom>
            <a:solidFill>
              <a:srgbClr val="FFA41D">
                <a:alpha val="8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a:effectLst>
                    <a:outerShdw blurRad="38100" dist="38100" dir="2700000" algn="tl">
                      <a:srgbClr val="000000">
                        <a:alpha val="43137"/>
                      </a:srgbClr>
                    </a:outerShdw>
                  </a:effectLst>
                  <a:latin typeface="+mj-lt"/>
                </a:rPr>
                <a:t>Apps</a:t>
              </a:r>
            </a:p>
          </p:txBody>
        </p:sp>
        <p:sp>
          <p:nvSpPr>
            <p:cNvPr id="27" name="Rectangle 9"/>
            <p:cNvSpPr>
              <a:spLocks noChangeArrowheads="1"/>
            </p:cNvSpPr>
            <p:nvPr/>
          </p:nvSpPr>
          <p:spPr bwMode="auto">
            <a:xfrm>
              <a:off x="1214414" y="2139950"/>
              <a:ext cx="1828813" cy="407989"/>
            </a:xfrm>
            <a:prstGeom prst="roundRect">
              <a:avLst/>
            </a:prstGeom>
            <a:solidFill>
              <a:srgbClr val="FFA41D"/>
            </a:solidFill>
            <a:ln w="12700" algn="ctr">
              <a:noFill/>
              <a:round/>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dirty="0">
                  <a:effectLst>
                    <a:outerShdw blurRad="38100" dist="38100" dir="2700000" algn="tl">
                      <a:srgbClr val="000000">
                        <a:alpha val="43137"/>
                      </a:srgbClr>
                    </a:outerShdw>
                  </a:effectLst>
                  <a:latin typeface="+mj-lt"/>
                </a:rPr>
                <a:t>UI</a:t>
              </a:r>
            </a:p>
          </p:txBody>
        </p:sp>
        <p:sp>
          <p:nvSpPr>
            <p:cNvPr id="28" name="Text Box 10"/>
            <p:cNvSpPr txBox="1">
              <a:spLocks noChangeArrowheads="1"/>
            </p:cNvSpPr>
            <p:nvPr/>
          </p:nvSpPr>
          <p:spPr bwMode="auto">
            <a:xfrm>
              <a:off x="1071538" y="1568448"/>
              <a:ext cx="2143140" cy="369889"/>
            </a:xfrm>
            <a:prstGeom prst="rect">
              <a:avLst/>
            </a:prstGeom>
            <a:noFill/>
            <a:ln w="12700" algn="ctr">
              <a:noFill/>
              <a:miter lim="800000"/>
              <a:headEnd/>
              <a:tailEnd/>
            </a:ln>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j-lt"/>
                </a:rPr>
                <a:t>Virtual System</a:t>
              </a:r>
            </a:p>
          </p:txBody>
        </p:sp>
      </p:grpSp>
      <p:sp>
        <p:nvSpPr>
          <p:cNvPr id="36" name="Line 25"/>
          <p:cNvSpPr>
            <a:spLocks noChangeShapeType="1"/>
          </p:cNvSpPr>
          <p:nvPr/>
        </p:nvSpPr>
        <p:spPr bwMode="auto">
          <a:xfrm>
            <a:off x="404842" y="3790950"/>
            <a:ext cx="8382000" cy="0"/>
          </a:xfrm>
          <a:prstGeom prst="line">
            <a:avLst/>
          </a:prstGeom>
          <a:noFill/>
          <a:ln w="76200" cap="rn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headEnd/>
            <a:tailEnd/>
          </a:ln>
          <a:effectLst>
            <a:outerShdw blurRad="50800" dist="38100" dir="5400000" algn="t" rotWithShape="0">
              <a:prstClr val="black">
                <a:alpha val="40000"/>
              </a:prstClr>
            </a:outerShdw>
          </a:effectLst>
        </p:spPr>
        <p:txBody>
          <a:bodyPr wrap="none" anchor="ctr">
            <a:spAutoFit/>
          </a:bodyPr>
          <a:lstStyle/>
          <a:p>
            <a:pPr fontAlgn="auto">
              <a:spcBef>
                <a:spcPts val="0"/>
              </a:spcBef>
              <a:spcAft>
                <a:spcPts val="0"/>
              </a:spcAft>
              <a:defRPr/>
            </a:pPr>
            <a:endParaRPr lang="nl-N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76" name="Text Box 12"/>
          <p:cNvSpPr txBox="1">
            <a:spLocks noChangeArrowheads="1"/>
          </p:cNvSpPr>
          <p:nvPr/>
        </p:nvSpPr>
        <p:spPr bwMode="auto">
          <a:xfrm>
            <a:off x="3571875" y="2149475"/>
            <a:ext cx="5562600" cy="1422400"/>
          </a:xfrm>
          <a:prstGeom prst="rect">
            <a:avLst/>
          </a:prstGeom>
          <a:noFill/>
          <a:ln w="12700" algn="ctr">
            <a:noFill/>
            <a:miter lim="800000"/>
            <a:headEnd/>
            <a:tailEnd/>
          </a:ln>
          <a:effectLst/>
        </p:spPr>
        <p:txBody>
          <a:bodyPr>
            <a:spAutoFit/>
          </a:bodyPr>
          <a:lstStyle/>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Remote </a:t>
            </a:r>
            <a:r>
              <a:rPr lang="en-US" sz="2400" dirty="0">
                <a:solidFill>
                  <a:srgbClr val="FFFFFF"/>
                </a:solidFill>
                <a:effectLst>
                  <a:outerShdw blurRad="38100" dist="38100" dir="2700000" algn="tl">
                    <a:srgbClr val="000000">
                      <a:alpha val="43137"/>
                    </a:srgbClr>
                  </a:outerShdw>
                </a:effectLst>
                <a:latin typeface="+mn-lt"/>
              </a:rPr>
              <a:t>application access, </a:t>
            </a:r>
            <a:r>
              <a:rPr lang="en-US" sz="2400" dirty="0">
                <a:solidFill>
                  <a:srgbClr val="FFFFFF"/>
                </a:solidFill>
                <a:effectLst>
                  <a:outerShdw blurRad="38100" dist="38100" dir="2700000" algn="tl">
                    <a:srgbClr val="000000">
                      <a:alpha val="43137"/>
                    </a:srgbClr>
                  </a:outerShdw>
                </a:effectLst>
                <a:latin typeface="+mn-lt"/>
              </a:rPr>
              <a:t/>
            </a:r>
            <a:br>
              <a:rPr lang="en-US" sz="2400" dirty="0">
                <a:solidFill>
                  <a:srgbClr val="FFFFFF"/>
                </a:solidFill>
                <a:effectLst>
                  <a:outerShdw blurRad="38100" dist="38100" dir="2700000" algn="tl">
                    <a:srgbClr val="000000">
                      <a:alpha val="43137"/>
                    </a:srgbClr>
                  </a:outerShdw>
                </a:effectLst>
                <a:latin typeface="+mn-lt"/>
              </a:rPr>
            </a:br>
            <a:r>
              <a:rPr lang="en-US" sz="2400" dirty="0">
                <a:solidFill>
                  <a:srgbClr val="FFFFFF"/>
                </a:solidFill>
                <a:effectLst>
                  <a:outerShdw blurRad="38100" dist="38100" dir="2700000" algn="tl">
                    <a:srgbClr val="000000">
                      <a:alpha val="43137"/>
                    </a:srgbClr>
                  </a:outerShdw>
                </a:effectLst>
                <a:latin typeface="+mn-lt"/>
              </a:rPr>
              <a:t>centralized </a:t>
            </a:r>
            <a:r>
              <a:rPr lang="en-US" sz="2400" dirty="0">
                <a:solidFill>
                  <a:srgbClr val="FFFFFF"/>
                </a:solidFill>
                <a:effectLst>
                  <a:outerShdw blurRad="38100" dist="38100" dir="2700000" algn="tl">
                    <a:srgbClr val="000000">
                      <a:alpha val="43137"/>
                    </a:srgbClr>
                  </a:outerShdw>
                </a:effectLst>
                <a:latin typeface="+mn-lt"/>
              </a:rPr>
              <a:t>secure </a:t>
            </a:r>
            <a:r>
              <a:rPr lang="en-US" sz="2400" dirty="0">
                <a:solidFill>
                  <a:srgbClr val="FFFFFF"/>
                </a:solidFill>
                <a:effectLst>
                  <a:outerShdw blurRad="38100" dist="38100" dir="2700000" algn="tl">
                    <a:srgbClr val="000000">
                      <a:alpha val="43137"/>
                    </a:srgbClr>
                  </a:outerShdw>
                </a:effectLst>
                <a:latin typeface="+mn-lt"/>
              </a:rPr>
              <a:t>model</a:t>
            </a:r>
          </a:p>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Data stays in the data center</a:t>
            </a:r>
            <a:endParaRPr lang="en-US" sz="2400" dirty="0">
              <a:solidFill>
                <a:srgbClr val="FFFFFF"/>
              </a:solidFill>
              <a:effectLst>
                <a:outerShdw blurRad="38100" dist="38100" dir="2700000" algn="tl">
                  <a:srgbClr val="000000">
                    <a:alpha val="43137"/>
                  </a:srgbClr>
                </a:outerShdw>
              </a:effectLst>
              <a:latin typeface="+mn-lt"/>
            </a:endParaRPr>
          </a:p>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User </a:t>
            </a:r>
            <a:r>
              <a:rPr lang="en-US" sz="2400" dirty="0">
                <a:solidFill>
                  <a:srgbClr val="FFFFFF"/>
                </a:solidFill>
                <a:effectLst>
                  <a:outerShdw blurRad="38100" dist="38100" dir="2700000" algn="tl">
                    <a:srgbClr val="000000">
                      <a:alpha val="43137"/>
                    </a:srgbClr>
                  </a:outerShdw>
                </a:effectLst>
                <a:latin typeface="+mn-lt"/>
              </a:rPr>
              <a:t>logs onto server-based </a:t>
            </a:r>
            <a:r>
              <a:rPr lang="en-US" sz="2400" dirty="0">
                <a:solidFill>
                  <a:srgbClr val="FFFFFF"/>
                </a:solidFill>
                <a:effectLst>
                  <a:outerShdw blurRad="38100" dist="38100" dir="2700000" algn="tl">
                    <a:srgbClr val="000000">
                      <a:alpha val="43137"/>
                    </a:srgbClr>
                  </a:outerShdw>
                </a:effectLst>
                <a:latin typeface="+mn-lt"/>
              </a:rPr>
              <a:t>apps</a:t>
            </a:r>
            <a:endParaRPr lang="en-US" sz="2400" dirty="0">
              <a:solidFill>
                <a:srgbClr val="FFFFFF"/>
              </a:solidFill>
              <a:effectLst>
                <a:outerShdw blurRad="38100" dist="38100" dir="2700000" algn="tl">
                  <a:srgbClr val="000000">
                    <a:alpha val="43137"/>
                  </a:srgbClr>
                </a:outerShdw>
              </a:effectLst>
              <a:latin typeface="+mn-lt"/>
            </a:endParaRPr>
          </a:p>
        </p:txBody>
      </p:sp>
      <p:sp>
        <p:nvSpPr>
          <p:cNvPr id="369677" name="Text Box 13"/>
          <p:cNvSpPr txBox="1">
            <a:spLocks noChangeArrowheads="1"/>
          </p:cNvSpPr>
          <p:nvPr/>
        </p:nvSpPr>
        <p:spPr bwMode="auto">
          <a:xfrm>
            <a:off x="3571875" y="4149725"/>
            <a:ext cx="5562600" cy="1792288"/>
          </a:xfrm>
          <a:prstGeom prst="rect">
            <a:avLst/>
          </a:prstGeom>
          <a:noFill/>
          <a:ln w="12700" algn="ctr">
            <a:noFill/>
            <a:miter lim="800000"/>
            <a:headEnd/>
            <a:tailEnd/>
          </a:ln>
          <a:effectLst/>
        </p:spPr>
        <p:txBody>
          <a:bodyPr>
            <a:spAutoFit/>
          </a:bodyPr>
          <a:lstStyle/>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Requires </a:t>
            </a:r>
            <a:r>
              <a:rPr lang="en-US" sz="2400" dirty="0">
                <a:solidFill>
                  <a:srgbClr val="FFFFFF"/>
                </a:solidFill>
                <a:effectLst>
                  <a:outerShdw blurRad="38100" dist="38100" dir="2700000" algn="tl">
                    <a:srgbClr val="000000">
                      <a:alpha val="43137"/>
                    </a:srgbClr>
                  </a:outerShdw>
                </a:effectLst>
                <a:latin typeface="+mn-lt"/>
              </a:rPr>
              <a:t>network </a:t>
            </a:r>
            <a:r>
              <a:rPr lang="en-US" sz="2400" dirty="0">
                <a:solidFill>
                  <a:srgbClr val="FFFFFF"/>
                </a:solidFill>
                <a:effectLst>
                  <a:outerShdw blurRad="38100" dist="38100" dir="2700000" algn="tl">
                    <a:srgbClr val="000000">
                      <a:alpha val="43137"/>
                    </a:srgbClr>
                  </a:outerShdw>
                </a:effectLst>
                <a:latin typeface="+mn-lt"/>
              </a:rPr>
              <a:t>connectivity</a:t>
            </a:r>
            <a:endParaRPr lang="en-US" sz="2400" dirty="0">
              <a:solidFill>
                <a:srgbClr val="FFFFFF"/>
              </a:solidFill>
              <a:effectLst>
                <a:outerShdw blurRad="38100" dist="38100" dir="2700000" algn="tl">
                  <a:srgbClr val="000000">
                    <a:alpha val="43137"/>
                  </a:srgbClr>
                </a:outerShdw>
              </a:effectLst>
              <a:latin typeface="+mn-lt"/>
            </a:endParaRPr>
          </a:p>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Some </a:t>
            </a:r>
            <a:r>
              <a:rPr lang="en-US" sz="2400" dirty="0">
                <a:solidFill>
                  <a:srgbClr val="FFFFFF"/>
                </a:solidFill>
                <a:effectLst>
                  <a:outerShdw blurRad="38100" dist="38100" dir="2700000" algn="tl">
                    <a:srgbClr val="000000">
                      <a:alpha val="43137"/>
                    </a:srgbClr>
                  </a:outerShdw>
                </a:effectLst>
                <a:latin typeface="+mn-lt"/>
              </a:rPr>
              <a:t>apps won’t run or scale </a:t>
            </a:r>
            <a:r>
              <a:rPr lang="en-US" sz="2400" dirty="0">
                <a:solidFill>
                  <a:srgbClr val="FFFFFF"/>
                </a:solidFill>
                <a:effectLst>
                  <a:outerShdw blurRad="38100" dist="38100" dir="2700000" algn="tl">
                    <a:srgbClr val="000000">
                      <a:alpha val="43137"/>
                    </a:srgbClr>
                  </a:outerShdw>
                </a:effectLst>
                <a:latin typeface="+mn-lt"/>
              </a:rPr>
              <a:t>poorly</a:t>
            </a:r>
          </a:p>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Reduced user experience</a:t>
            </a:r>
            <a:endParaRPr lang="en-US" sz="2400" dirty="0">
              <a:solidFill>
                <a:srgbClr val="FFFFFF"/>
              </a:solidFill>
              <a:effectLst>
                <a:outerShdw blurRad="38100" dist="38100" dir="2700000" algn="tl">
                  <a:srgbClr val="000000">
                    <a:alpha val="43137"/>
                  </a:srgbClr>
                </a:outerShdw>
              </a:effectLst>
              <a:latin typeface="+mn-lt"/>
            </a:endParaRPr>
          </a:p>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Significant </a:t>
            </a:r>
            <a:r>
              <a:rPr lang="en-US" sz="2400" dirty="0">
                <a:solidFill>
                  <a:srgbClr val="FFFFFF"/>
                </a:solidFill>
                <a:effectLst>
                  <a:outerShdw blurRad="38100" dist="38100" dir="2700000" algn="tl">
                    <a:srgbClr val="000000">
                      <a:alpha val="43137"/>
                    </a:srgbClr>
                  </a:outerShdw>
                </a:effectLst>
                <a:latin typeface="+mn-lt"/>
              </a:rPr>
              <a:t>server infrastructure requirements</a:t>
            </a:r>
          </a:p>
        </p:txBody>
      </p:sp>
      <p:sp>
        <p:nvSpPr>
          <p:cNvPr id="369678" name="Rectangle 14"/>
          <p:cNvSpPr>
            <a:spLocks noGrp="1" noChangeArrowheads="1"/>
          </p:cNvSpPr>
          <p:nvPr>
            <p:ph type="title"/>
          </p:nvPr>
        </p:nvSpPr>
        <p:spPr>
          <a:xfrm>
            <a:off x="0" y="274638"/>
            <a:ext cx="9144000" cy="1143000"/>
          </a:xfrm>
        </p:spPr>
        <p:txBody>
          <a:bodyPr>
            <a:normAutofit/>
          </a:bodyPr>
          <a:lstStyle/>
          <a:p>
            <a:pPr>
              <a:defRPr/>
            </a:pPr>
            <a:r>
              <a:rPr lang="en-US" sz="3200" dirty="0"/>
              <a:t>Virtual </a:t>
            </a:r>
            <a:r>
              <a:rPr lang="en-US" sz="3200" dirty="0" smtClean="0"/>
              <a:t>experience allow hardware independence</a:t>
            </a:r>
            <a:endParaRPr lang="en-US" sz="3200" dirty="0"/>
          </a:p>
        </p:txBody>
      </p:sp>
      <p:sp>
        <p:nvSpPr>
          <p:cNvPr id="15" name="Text Box 3"/>
          <p:cNvSpPr txBox="1">
            <a:spLocks noChangeArrowheads="1"/>
          </p:cNvSpPr>
          <p:nvPr/>
        </p:nvSpPr>
        <p:spPr bwMode="auto">
          <a:xfrm rot="10800000">
            <a:off x="395288" y="2143125"/>
            <a:ext cx="461962" cy="3214688"/>
          </a:xfrm>
          <a:prstGeom prst="rect">
            <a:avLst/>
          </a:prstGeom>
          <a:noFill/>
          <a:ln w="12700" algn="ctr">
            <a:noFill/>
            <a:miter lim="800000"/>
            <a:headEnd/>
            <a:tailEnd/>
          </a:ln>
          <a:effectLst>
            <a:outerShdw blurRad="50800" dist="38100" dir="2700000" algn="tl" rotWithShape="0">
              <a:prstClr val="black">
                <a:alpha val="40000"/>
              </a:prstClr>
            </a:outerShdw>
          </a:effectLst>
        </p:spPr>
        <p:txBody>
          <a:bodyPr vert="eaVert">
            <a:spAutoFit/>
          </a:bodyPr>
          <a:lstStyle/>
          <a:p>
            <a:pPr algn="ctr" fontAlgn="auto">
              <a:spcBef>
                <a:spcPts val="0"/>
              </a:spcBef>
              <a:spcAft>
                <a:spcPts val="0"/>
              </a:spcAft>
              <a:defRPr/>
            </a:pPr>
            <a:r>
              <a:rPr lang="en-US" b="1" dirty="0">
                <a:latin typeface="+mj-lt"/>
              </a:rPr>
              <a:t>Real 	</a:t>
            </a:r>
            <a:r>
              <a:rPr lang="en-US" b="1" dirty="0">
                <a:effectLst>
                  <a:outerShdw blurRad="38100" dist="38100" dir="2700000" algn="tl">
                    <a:srgbClr val="000000">
                      <a:alpha val="43137"/>
                    </a:srgbClr>
                  </a:outerShdw>
                </a:effectLst>
                <a:latin typeface="+mj-lt"/>
              </a:rPr>
              <a:t>Virtual</a:t>
            </a:r>
            <a:endParaRPr lang="en-US" b="1" dirty="0">
              <a:effectLst>
                <a:outerShdw blurRad="38100" dist="38100" dir="2700000" algn="tl">
                  <a:srgbClr val="000000">
                    <a:alpha val="43137"/>
                  </a:srgbClr>
                </a:outerShdw>
              </a:effectLst>
              <a:latin typeface="+mj-lt"/>
            </a:endParaRPr>
          </a:p>
        </p:txBody>
      </p:sp>
      <p:grpSp>
        <p:nvGrpSpPr>
          <p:cNvPr id="2" name="Group 13"/>
          <p:cNvGrpSpPr>
            <a:grpSpLocks/>
          </p:cNvGrpSpPr>
          <p:nvPr/>
        </p:nvGrpSpPr>
        <p:grpSpPr bwMode="auto">
          <a:xfrm>
            <a:off x="1000125" y="2711450"/>
            <a:ext cx="2286000" cy="3003550"/>
            <a:chOff x="6143636" y="2711456"/>
            <a:chExt cx="2286016" cy="3003560"/>
          </a:xfrm>
        </p:grpSpPr>
        <p:sp>
          <p:nvSpPr>
            <p:cNvPr id="16" name="Rectangle 5"/>
            <p:cNvSpPr>
              <a:spLocks noChangeArrowheads="1"/>
            </p:cNvSpPr>
            <p:nvPr/>
          </p:nvSpPr>
          <p:spPr bwMode="auto">
            <a:xfrm>
              <a:off x="6215074" y="3140084"/>
              <a:ext cx="2143140" cy="2574932"/>
            </a:xfrm>
            <a:prstGeom prst="roundRect">
              <a:avLst>
                <a:gd name="adj" fmla="val 6754"/>
              </a:avLst>
            </a:prstGeom>
            <a:solidFill>
              <a:srgbClr val="811102"/>
            </a:solidFill>
            <a:ln w="12700" algn="ctr">
              <a:noFill/>
              <a:miter lim="800000"/>
              <a:headEnd/>
              <a:tailEnd/>
            </a:ln>
            <a:effectLst/>
            <a:scene3d>
              <a:camera prst="orthographicFront">
                <a:rot lat="0" lon="0" rev="0"/>
              </a:camera>
              <a:lightRig rig="chilly" dir="t">
                <a:rot lat="0" lon="0" rev="18480000"/>
              </a:lightRig>
            </a:scene3d>
            <a:sp3d prstMaterial="clear">
              <a:bevelT h="63500"/>
            </a:sp3d>
          </p:spPr>
          <p:txBody>
            <a:bodyPr anchor="ctr"/>
            <a:lstStyle/>
            <a:p>
              <a:pPr fontAlgn="auto">
                <a:spcBef>
                  <a:spcPts val="0"/>
                </a:spcBef>
                <a:spcAft>
                  <a:spcPts val="0"/>
                </a:spcAft>
                <a:defRPr/>
              </a:pPr>
              <a:endParaRPr lang="nl-NL">
                <a:effectLst>
                  <a:outerShdw blurRad="38100" dist="38100" dir="2700000" algn="tl">
                    <a:srgbClr val="000000">
                      <a:alpha val="43137"/>
                    </a:srgbClr>
                  </a:outerShdw>
                </a:effectLst>
                <a:latin typeface="+mj-lt"/>
              </a:endParaRPr>
            </a:p>
          </p:txBody>
        </p:sp>
        <p:sp>
          <p:nvSpPr>
            <p:cNvPr id="17" name="Rectangle 6"/>
            <p:cNvSpPr>
              <a:spLocks noChangeArrowheads="1"/>
            </p:cNvSpPr>
            <p:nvPr/>
          </p:nvSpPr>
          <p:spPr bwMode="auto">
            <a:xfrm>
              <a:off x="6357951" y="5140339"/>
              <a:ext cx="1828813" cy="407989"/>
            </a:xfrm>
            <a:prstGeom prst="roundRect">
              <a:avLst/>
            </a:prstGeom>
            <a:solidFill>
              <a:srgbClr val="FFA41D">
                <a:alpha val="4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dirty="0">
                  <a:effectLst>
                    <a:outerShdw blurRad="38100" dist="38100" dir="2700000" algn="tl">
                      <a:srgbClr val="000000">
                        <a:alpha val="43137"/>
                      </a:srgbClr>
                    </a:outerShdw>
                  </a:effectLst>
                  <a:latin typeface="+mj-lt"/>
                </a:rPr>
                <a:t>Host PC</a:t>
              </a:r>
            </a:p>
          </p:txBody>
        </p:sp>
        <p:sp>
          <p:nvSpPr>
            <p:cNvPr id="18" name="Rectangle 7"/>
            <p:cNvSpPr>
              <a:spLocks noChangeArrowheads="1"/>
            </p:cNvSpPr>
            <p:nvPr/>
          </p:nvSpPr>
          <p:spPr bwMode="auto">
            <a:xfrm>
              <a:off x="6357951" y="4568837"/>
              <a:ext cx="1828813" cy="407989"/>
            </a:xfrm>
            <a:prstGeom prst="roundRect">
              <a:avLst/>
            </a:prstGeom>
            <a:solidFill>
              <a:srgbClr val="FFA41D">
                <a:alpha val="6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a:effectLst>
                    <a:outerShdw blurRad="38100" dist="38100" dir="2700000" algn="tl">
                      <a:srgbClr val="000000">
                        <a:alpha val="43137"/>
                      </a:srgbClr>
                    </a:outerShdw>
                  </a:effectLst>
                  <a:latin typeface="+mj-lt"/>
                </a:rPr>
                <a:t>OS</a:t>
              </a:r>
            </a:p>
          </p:txBody>
        </p:sp>
        <p:sp>
          <p:nvSpPr>
            <p:cNvPr id="19" name="Rectangle 8"/>
            <p:cNvSpPr>
              <a:spLocks noChangeArrowheads="1"/>
            </p:cNvSpPr>
            <p:nvPr/>
          </p:nvSpPr>
          <p:spPr bwMode="auto">
            <a:xfrm>
              <a:off x="6357951" y="3997335"/>
              <a:ext cx="1828813" cy="407989"/>
            </a:xfrm>
            <a:prstGeom prst="roundRect">
              <a:avLst/>
            </a:prstGeom>
            <a:solidFill>
              <a:srgbClr val="FFA41D">
                <a:alpha val="8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dirty="0">
                  <a:effectLst>
                    <a:outerShdw blurRad="38100" dist="38100" dir="2700000" algn="tl">
                      <a:srgbClr val="000000">
                        <a:alpha val="43137"/>
                      </a:srgbClr>
                    </a:outerShdw>
                  </a:effectLst>
                  <a:latin typeface="+mj-lt"/>
                </a:rPr>
                <a:t>Apps</a:t>
              </a:r>
            </a:p>
          </p:txBody>
        </p:sp>
        <p:sp>
          <p:nvSpPr>
            <p:cNvPr id="20" name="Rectangle 9"/>
            <p:cNvSpPr>
              <a:spLocks noChangeArrowheads="1"/>
            </p:cNvSpPr>
            <p:nvPr/>
          </p:nvSpPr>
          <p:spPr bwMode="auto">
            <a:xfrm>
              <a:off x="6357951" y="3282958"/>
              <a:ext cx="1828813" cy="407989"/>
            </a:xfrm>
            <a:prstGeom prst="roundRect">
              <a:avLst/>
            </a:prstGeom>
            <a:solidFill>
              <a:srgbClr val="FFA41D"/>
            </a:solidFill>
            <a:ln w="12700" algn="ctr">
              <a:noFill/>
              <a:round/>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dirty="0">
                  <a:effectLst>
                    <a:outerShdw blurRad="38100" dist="38100" dir="2700000" algn="tl">
                      <a:srgbClr val="000000">
                        <a:alpha val="43137"/>
                      </a:srgbClr>
                    </a:outerShdw>
                  </a:effectLst>
                  <a:latin typeface="+mj-lt"/>
                </a:rPr>
                <a:t>UI</a:t>
              </a:r>
            </a:p>
          </p:txBody>
        </p:sp>
        <p:sp>
          <p:nvSpPr>
            <p:cNvPr id="21" name="Text Box 10"/>
            <p:cNvSpPr txBox="1">
              <a:spLocks noChangeArrowheads="1"/>
            </p:cNvSpPr>
            <p:nvPr/>
          </p:nvSpPr>
          <p:spPr bwMode="auto">
            <a:xfrm>
              <a:off x="6143636" y="2711456"/>
              <a:ext cx="2286016" cy="369889"/>
            </a:xfrm>
            <a:prstGeom prst="rect">
              <a:avLst/>
            </a:prstGeom>
            <a:noFill/>
            <a:ln w="12700" algn="ctr">
              <a:noFill/>
              <a:miter lim="800000"/>
              <a:headEnd/>
              <a:tailEnd/>
            </a:ln>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j-lt"/>
                </a:rPr>
                <a:t>Virtual Experience </a:t>
              </a:r>
              <a:endParaRPr lang="en-US" b="1" dirty="0">
                <a:effectLst>
                  <a:outerShdw blurRad="38100" dist="38100" dir="2700000" algn="tl">
                    <a:srgbClr val="000000">
                      <a:alpha val="43137"/>
                    </a:srgbClr>
                  </a:outerShdw>
                </a:effectLst>
                <a:latin typeface="+mj-lt"/>
              </a:endParaRPr>
            </a:p>
          </p:txBody>
        </p:sp>
      </p:grpSp>
      <p:sp>
        <p:nvSpPr>
          <p:cNvPr id="37" name="Line 25"/>
          <p:cNvSpPr>
            <a:spLocks noChangeShapeType="1"/>
          </p:cNvSpPr>
          <p:nvPr/>
        </p:nvSpPr>
        <p:spPr bwMode="auto">
          <a:xfrm>
            <a:off x="404842" y="3790950"/>
            <a:ext cx="8382000" cy="0"/>
          </a:xfrm>
          <a:prstGeom prst="line">
            <a:avLst/>
          </a:prstGeom>
          <a:noFill/>
          <a:ln w="76200" cap="rn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headEnd/>
            <a:tailEnd/>
          </a:ln>
          <a:effectLst>
            <a:outerShdw blurRad="50800" dist="38100" dir="5400000" algn="t" rotWithShape="0">
              <a:prstClr val="black">
                <a:alpha val="40000"/>
              </a:prstClr>
            </a:outerShdw>
          </a:effectLst>
        </p:spPr>
        <p:txBody>
          <a:bodyPr wrap="none" anchor="ctr">
            <a:spAutoFit/>
          </a:bodyPr>
          <a:lstStyle/>
          <a:p>
            <a:pPr fontAlgn="auto">
              <a:spcBef>
                <a:spcPts val="0"/>
              </a:spcBef>
              <a:spcAft>
                <a:spcPts val="0"/>
              </a:spcAft>
              <a:defRPr/>
            </a:pPr>
            <a:endParaRPr lang="nl-N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24" name="Text Box 12"/>
          <p:cNvSpPr txBox="1">
            <a:spLocks noChangeArrowheads="1"/>
          </p:cNvSpPr>
          <p:nvPr/>
        </p:nvSpPr>
        <p:spPr bwMode="auto">
          <a:xfrm>
            <a:off x="3581400" y="2149475"/>
            <a:ext cx="5562600" cy="1422400"/>
          </a:xfrm>
          <a:prstGeom prst="rect">
            <a:avLst/>
          </a:prstGeom>
          <a:noFill/>
          <a:ln w="12700" algn="ctr">
            <a:noFill/>
            <a:miter lim="800000"/>
            <a:headEnd/>
            <a:tailEnd/>
          </a:ln>
          <a:effectLst/>
        </p:spPr>
        <p:txBody>
          <a:bodyPr>
            <a:spAutoFit/>
          </a:bodyPr>
          <a:lstStyle/>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Application </a:t>
            </a:r>
            <a:r>
              <a:rPr lang="en-US" sz="2400" dirty="0">
                <a:solidFill>
                  <a:srgbClr val="FFFFFF"/>
                </a:solidFill>
                <a:effectLst>
                  <a:outerShdw blurRad="38100" dist="38100" dir="2700000" algn="tl">
                    <a:srgbClr val="000000">
                      <a:alpha val="43137"/>
                    </a:srgbClr>
                  </a:outerShdw>
                </a:effectLst>
                <a:latin typeface="+mn-lt"/>
              </a:rPr>
              <a:t>is run in an isolated environment from the OS</a:t>
            </a:r>
          </a:p>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 Allows for a single desktop image</a:t>
            </a:r>
          </a:p>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 Provisioning, changing apps is easy</a:t>
            </a:r>
          </a:p>
        </p:txBody>
      </p:sp>
      <p:sp>
        <p:nvSpPr>
          <p:cNvPr id="371725" name="Text Box 13"/>
          <p:cNvSpPr txBox="1">
            <a:spLocks noChangeArrowheads="1"/>
          </p:cNvSpPr>
          <p:nvPr/>
        </p:nvSpPr>
        <p:spPr bwMode="auto">
          <a:xfrm>
            <a:off x="3571875" y="4157663"/>
            <a:ext cx="5562600" cy="1125537"/>
          </a:xfrm>
          <a:prstGeom prst="rect">
            <a:avLst/>
          </a:prstGeom>
          <a:noFill/>
          <a:ln w="12700" algn="ctr">
            <a:noFill/>
            <a:miter lim="800000"/>
            <a:headEnd/>
            <a:tailEnd/>
          </a:ln>
          <a:effectLst/>
        </p:spPr>
        <p:txBody>
          <a:bodyPr>
            <a:spAutoFit/>
          </a:bodyPr>
          <a:lstStyle/>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 May require repackaging of apps</a:t>
            </a:r>
          </a:p>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 OS needs to be managed, patched</a:t>
            </a:r>
          </a:p>
          <a:p>
            <a:pPr marL="342900" indent="-342900" fontAlgn="auto">
              <a:lnSpc>
                <a:spcPct val="80000"/>
              </a:lnSpc>
              <a:spcBef>
                <a:spcPct val="20000"/>
              </a:spcBef>
              <a:spcAft>
                <a:spcPts val="0"/>
              </a:spcAft>
              <a:buFontTx/>
              <a:buBlip>
                <a:blip r:embed="rId3"/>
              </a:buBlip>
              <a:defRPr/>
            </a:pPr>
            <a:r>
              <a:rPr lang="en-US" sz="2400" dirty="0">
                <a:solidFill>
                  <a:srgbClr val="FFFFFF"/>
                </a:solidFill>
                <a:effectLst>
                  <a:outerShdw blurRad="38100" dist="38100" dir="2700000" algn="tl">
                    <a:srgbClr val="000000">
                      <a:alpha val="43137"/>
                    </a:srgbClr>
                  </a:outerShdw>
                </a:effectLst>
                <a:latin typeface="+mn-lt"/>
              </a:rPr>
              <a:t> Typically requires Windows</a:t>
            </a:r>
          </a:p>
        </p:txBody>
      </p:sp>
      <p:sp>
        <p:nvSpPr>
          <p:cNvPr id="371726" name="Rectangle 14"/>
          <p:cNvSpPr>
            <a:spLocks noGrp="1" noChangeArrowheads="1"/>
          </p:cNvSpPr>
          <p:nvPr>
            <p:ph type="title"/>
          </p:nvPr>
        </p:nvSpPr>
        <p:spPr>
          <a:xfrm>
            <a:off x="365125" y="428604"/>
            <a:ext cx="8413750" cy="585788"/>
          </a:xfrm>
        </p:spPr>
        <p:txBody>
          <a:bodyPr>
            <a:noAutofit/>
          </a:bodyPr>
          <a:lstStyle/>
          <a:p>
            <a:pPr>
              <a:defRPr/>
            </a:pPr>
            <a:r>
              <a:rPr lang="en-US" sz="3200" dirty="0"/>
              <a:t>Virtual applications revolutionize deployment</a:t>
            </a:r>
          </a:p>
        </p:txBody>
      </p:sp>
      <p:sp>
        <p:nvSpPr>
          <p:cNvPr id="15" name="Text Box 3"/>
          <p:cNvSpPr txBox="1">
            <a:spLocks noChangeArrowheads="1"/>
          </p:cNvSpPr>
          <p:nvPr/>
        </p:nvSpPr>
        <p:spPr bwMode="auto">
          <a:xfrm rot="10800000">
            <a:off x="395288" y="2143125"/>
            <a:ext cx="461962" cy="3214688"/>
          </a:xfrm>
          <a:prstGeom prst="rect">
            <a:avLst/>
          </a:prstGeom>
          <a:noFill/>
          <a:ln w="12700" algn="ctr">
            <a:noFill/>
            <a:miter lim="800000"/>
            <a:headEnd/>
            <a:tailEnd/>
          </a:ln>
          <a:effectLst>
            <a:outerShdw blurRad="50800" dist="38100" dir="2700000" algn="tl" rotWithShape="0">
              <a:prstClr val="black">
                <a:alpha val="40000"/>
              </a:prstClr>
            </a:outerShdw>
          </a:effectLst>
        </p:spPr>
        <p:txBody>
          <a:bodyPr vert="eaVert">
            <a:spAutoFit/>
          </a:bodyPr>
          <a:lstStyle/>
          <a:p>
            <a:pPr algn="ctr" fontAlgn="auto">
              <a:spcBef>
                <a:spcPts val="0"/>
              </a:spcBef>
              <a:spcAft>
                <a:spcPts val="0"/>
              </a:spcAft>
              <a:defRPr/>
            </a:pPr>
            <a:r>
              <a:rPr lang="en-US" b="1" dirty="0">
                <a:latin typeface="+mj-lt"/>
              </a:rPr>
              <a:t>Real 	</a:t>
            </a:r>
            <a:r>
              <a:rPr lang="en-US" b="1" dirty="0">
                <a:effectLst>
                  <a:outerShdw blurRad="38100" dist="38100" dir="2700000" algn="tl">
                    <a:srgbClr val="000000">
                      <a:alpha val="43137"/>
                    </a:srgbClr>
                  </a:outerShdw>
                </a:effectLst>
                <a:latin typeface="+mj-lt"/>
              </a:rPr>
              <a:t>Virtual</a:t>
            </a:r>
            <a:endParaRPr lang="en-US" b="1" dirty="0">
              <a:effectLst>
                <a:outerShdw blurRad="38100" dist="38100" dir="2700000" algn="tl">
                  <a:srgbClr val="000000">
                    <a:alpha val="43137"/>
                  </a:srgbClr>
                </a:outerShdw>
              </a:effectLst>
              <a:latin typeface="+mj-lt"/>
            </a:endParaRPr>
          </a:p>
        </p:txBody>
      </p:sp>
      <p:grpSp>
        <p:nvGrpSpPr>
          <p:cNvPr id="2" name="Group 13"/>
          <p:cNvGrpSpPr>
            <a:grpSpLocks/>
          </p:cNvGrpSpPr>
          <p:nvPr/>
        </p:nvGrpSpPr>
        <p:grpSpPr bwMode="auto">
          <a:xfrm>
            <a:off x="1000125" y="2139950"/>
            <a:ext cx="2286000" cy="3003550"/>
            <a:chOff x="3571868" y="2139952"/>
            <a:chExt cx="2286016" cy="3003560"/>
          </a:xfrm>
        </p:grpSpPr>
        <p:sp>
          <p:nvSpPr>
            <p:cNvPr id="16" name="Rectangle 5"/>
            <p:cNvSpPr>
              <a:spLocks noChangeArrowheads="1"/>
            </p:cNvSpPr>
            <p:nvPr/>
          </p:nvSpPr>
          <p:spPr bwMode="auto">
            <a:xfrm>
              <a:off x="3643306" y="2568580"/>
              <a:ext cx="2143140" cy="2574932"/>
            </a:xfrm>
            <a:prstGeom prst="roundRect">
              <a:avLst>
                <a:gd name="adj" fmla="val 6754"/>
              </a:avLst>
            </a:prstGeom>
            <a:solidFill>
              <a:srgbClr val="811102"/>
            </a:solidFill>
            <a:ln w="12700" algn="ctr">
              <a:noFill/>
              <a:miter lim="800000"/>
              <a:headEnd/>
              <a:tailEnd/>
            </a:ln>
            <a:effectLst/>
            <a:scene3d>
              <a:camera prst="orthographicFront">
                <a:rot lat="0" lon="0" rev="0"/>
              </a:camera>
              <a:lightRig rig="chilly" dir="t">
                <a:rot lat="0" lon="0" rev="18480000"/>
              </a:lightRig>
            </a:scene3d>
            <a:sp3d prstMaterial="clear">
              <a:bevelT h="63500"/>
            </a:sp3d>
          </p:spPr>
          <p:txBody>
            <a:bodyPr anchor="ctr"/>
            <a:lstStyle/>
            <a:p>
              <a:pPr fontAlgn="auto">
                <a:spcBef>
                  <a:spcPts val="0"/>
                </a:spcBef>
                <a:spcAft>
                  <a:spcPts val="0"/>
                </a:spcAft>
                <a:defRPr/>
              </a:pPr>
              <a:endParaRPr lang="nl-NL">
                <a:effectLst>
                  <a:outerShdw blurRad="38100" dist="38100" dir="2700000" algn="tl">
                    <a:srgbClr val="000000">
                      <a:alpha val="43137"/>
                    </a:srgbClr>
                  </a:outerShdw>
                </a:effectLst>
                <a:latin typeface="+mj-lt"/>
              </a:endParaRPr>
            </a:p>
          </p:txBody>
        </p:sp>
        <p:sp>
          <p:nvSpPr>
            <p:cNvPr id="17" name="Rectangle 6"/>
            <p:cNvSpPr>
              <a:spLocks noChangeArrowheads="1"/>
            </p:cNvSpPr>
            <p:nvPr/>
          </p:nvSpPr>
          <p:spPr bwMode="auto">
            <a:xfrm>
              <a:off x="3786183" y="4568835"/>
              <a:ext cx="1828813" cy="407989"/>
            </a:xfrm>
            <a:prstGeom prst="roundRect">
              <a:avLst/>
            </a:prstGeom>
            <a:solidFill>
              <a:srgbClr val="FFA41D">
                <a:alpha val="4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dirty="0">
                  <a:effectLst>
                    <a:outerShdw blurRad="38100" dist="38100" dir="2700000" algn="tl">
                      <a:srgbClr val="000000">
                        <a:alpha val="43137"/>
                      </a:srgbClr>
                    </a:outerShdw>
                  </a:effectLst>
                  <a:latin typeface="+mj-lt"/>
                </a:rPr>
                <a:t>Host PC</a:t>
              </a:r>
            </a:p>
          </p:txBody>
        </p:sp>
        <p:sp>
          <p:nvSpPr>
            <p:cNvPr id="18" name="Rectangle 7"/>
            <p:cNvSpPr>
              <a:spLocks noChangeArrowheads="1"/>
            </p:cNvSpPr>
            <p:nvPr/>
          </p:nvSpPr>
          <p:spPr bwMode="auto">
            <a:xfrm>
              <a:off x="3786183" y="3997333"/>
              <a:ext cx="1828813" cy="407989"/>
            </a:xfrm>
            <a:prstGeom prst="roundRect">
              <a:avLst/>
            </a:prstGeom>
            <a:solidFill>
              <a:srgbClr val="FFA41D">
                <a:alpha val="6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a:effectLst>
                    <a:outerShdw blurRad="38100" dist="38100" dir="2700000" algn="tl">
                      <a:srgbClr val="000000">
                        <a:alpha val="43137"/>
                      </a:srgbClr>
                    </a:outerShdw>
                  </a:effectLst>
                  <a:latin typeface="+mj-lt"/>
                </a:rPr>
                <a:t>OS</a:t>
              </a:r>
            </a:p>
          </p:txBody>
        </p:sp>
        <p:sp>
          <p:nvSpPr>
            <p:cNvPr id="19" name="Rectangle 8"/>
            <p:cNvSpPr>
              <a:spLocks noChangeArrowheads="1"/>
            </p:cNvSpPr>
            <p:nvPr/>
          </p:nvSpPr>
          <p:spPr bwMode="auto">
            <a:xfrm>
              <a:off x="3786183" y="3282956"/>
              <a:ext cx="1828813" cy="407989"/>
            </a:xfrm>
            <a:prstGeom prst="roundRect">
              <a:avLst/>
            </a:prstGeom>
            <a:solidFill>
              <a:srgbClr val="FFA41D">
                <a:alpha val="80000"/>
              </a:srgbClr>
            </a:solidFill>
            <a:ln w="12700" algn="ctr">
              <a:noFill/>
              <a:miter lim="800000"/>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a:effectLst>
                    <a:outerShdw blurRad="38100" dist="38100" dir="2700000" algn="tl">
                      <a:srgbClr val="000000">
                        <a:alpha val="43137"/>
                      </a:srgbClr>
                    </a:outerShdw>
                  </a:effectLst>
                  <a:latin typeface="+mj-lt"/>
                </a:rPr>
                <a:t>Apps</a:t>
              </a:r>
            </a:p>
          </p:txBody>
        </p:sp>
        <p:sp>
          <p:nvSpPr>
            <p:cNvPr id="20" name="Rectangle 9"/>
            <p:cNvSpPr>
              <a:spLocks noChangeArrowheads="1"/>
            </p:cNvSpPr>
            <p:nvPr/>
          </p:nvSpPr>
          <p:spPr bwMode="auto">
            <a:xfrm>
              <a:off x="3786183" y="2711454"/>
              <a:ext cx="1828813" cy="407989"/>
            </a:xfrm>
            <a:prstGeom prst="roundRect">
              <a:avLst/>
            </a:prstGeom>
            <a:solidFill>
              <a:srgbClr val="FFA41D"/>
            </a:solidFill>
            <a:ln w="12700" algn="ctr">
              <a:noFill/>
              <a:round/>
              <a:headEnd/>
              <a:tailEnd/>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dirty="0">
                  <a:effectLst>
                    <a:outerShdw blurRad="38100" dist="38100" dir="2700000" algn="tl">
                      <a:srgbClr val="000000">
                        <a:alpha val="43137"/>
                      </a:srgbClr>
                    </a:outerShdw>
                  </a:effectLst>
                  <a:latin typeface="+mj-lt"/>
                </a:rPr>
                <a:t>UI</a:t>
              </a:r>
            </a:p>
          </p:txBody>
        </p:sp>
        <p:sp>
          <p:nvSpPr>
            <p:cNvPr id="21" name="Text Box 10"/>
            <p:cNvSpPr txBox="1">
              <a:spLocks noChangeArrowheads="1"/>
            </p:cNvSpPr>
            <p:nvPr/>
          </p:nvSpPr>
          <p:spPr bwMode="auto">
            <a:xfrm>
              <a:off x="3571868" y="2139952"/>
              <a:ext cx="2286016" cy="369889"/>
            </a:xfrm>
            <a:prstGeom prst="rect">
              <a:avLst/>
            </a:prstGeom>
            <a:noFill/>
            <a:ln w="12700" algn="ctr">
              <a:noFill/>
              <a:miter lim="800000"/>
              <a:headEnd/>
              <a:tailEnd/>
            </a:ln>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b="1" dirty="0">
                  <a:effectLst>
                    <a:outerShdw blurRad="38100" dist="38100" dir="2700000" algn="tl">
                      <a:srgbClr val="000000">
                        <a:alpha val="43137"/>
                      </a:srgbClr>
                    </a:outerShdw>
                  </a:effectLst>
                  <a:latin typeface="+mj-lt"/>
                </a:rPr>
                <a:t>Virtual </a:t>
              </a:r>
              <a:r>
                <a:rPr lang="en-US" b="1" dirty="0">
                  <a:effectLst>
                    <a:outerShdw blurRad="38100" dist="38100" dir="2700000" algn="tl">
                      <a:srgbClr val="000000">
                        <a:alpha val="43137"/>
                      </a:srgbClr>
                    </a:outerShdw>
                  </a:effectLst>
                  <a:latin typeface="+mj-lt"/>
                </a:rPr>
                <a:t>Apps</a:t>
              </a:r>
              <a:endParaRPr lang="en-US" b="1" dirty="0">
                <a:effectLst>
                  <a:outerShdw blurRad="38100" dist="38100" dir="2700000" algn="tl">
                    <a:srgbClr val="000000">
                      <a:alpha val="43137"/>
                    </a:srgbClr>
                  </a:outerShdw>
                </a:effectLst>
                <a:latin typeface="+mj-lt"/>
              </a:endParaRPr>
            </a:p>
          </p:txBody>
        </p:sp>
      </p:grpSp>
      <p:sp>
        <p:nvSpPr>
          <p:cNvPr id="37" name="Line 25"/>
          <p:cNvSpPr>
            <a:spLocks noChangeShapeType="1"/>
          </p:cNvSpPr>
          <p:nvPr/>
        </p:nvSpPr>
        <p:spPr bwMode="auto">
          <a:xfrm>
            <a:off x="404842" y="3790950"/>
            <a:ext cx="8382000" cy="0"/>
          </a:xfrm>
          <a:prstGeom prst="line">
            <a:avLst/>
          </a:prstGeom>
          <a:noFill/>
          <a:ln w="76200" cap="rn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headEnd/>
            <a:tailEnd/>
          </a:ln>
          <a:effectLst>
            <a:outerShdw blurRad="50800" dist="38100" dir="5400000" algn="t" rotWithShape="0">
              <a:prstClr val="black">
                <a:alpha val="40000"/>
              </a:prstClr>
            </a:outerShdw>
          </a:effectLst>
        </p:spPr>
        <p:txBody>
          <a:bodyPr wrap="none" anchor="ctr">
            <a:spAutoFit/>
          </a:bodyPr>
          <a:lstStyle/>
          <a:p>
            <a:pPr fontAlgn="auto">
              <a:spcBef>
                <a:spcPts val="0"/>
              </a:spcBef>
              <a:spcAft>
                <a:spcPts val="0"/>
              </a:spcAft>
              <a:defRPr/>
            </a:pPr>
            <a:endParaRPr lang="nl-N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3" descr="Circular-Field"/>
          <p:cNvPicPr>
            <a:picLocks noChangeAspect="1" noChangeArrowheads="1"/>
          </p:cNvPicPr>
          <p:nvPr/>
        </p:nvPicPr>
        <p:blipFill>
          <a:blip r:embed="rId3"/>
          <a:srcRect/>
          <a:stretch>
            <a:fillRect/>
          </a:stretch>
        </p:blipFill>
        <p:spPr bwMode="auto">
          <a:xfrm>
            <a:off x="504825" y="1724025"/>
            <a:ext cx="8226425" cy="5057775"/>
          </a:xfrm>
          <a:prstGeom prst="rect">
            <a:avLst/>
          </a:prstGeom>
          <a:noFill/>
          <a:ln w="9525">
            <a:noFill/>
            <a:miter lim="800000"/>
            <a:headEnd/>
            <a:tailEnd/>
          </a:ln>
        </p:spPr>
      </p:pic>
      <p:pic>
        <p:nvPicPr>
          <p:cNvPr id="89090" name="Picture 23" descr="Circular-Field"/>
          <p:cNvPicPr>
            <a:picLocks noChangeAspect="1" noChangeArrowheads="1"/>
          </p:cNvPicPr>
          <p:nvPr/>
        </p:nvPicPr>
        <p:blipFill>
          <a:blip r:embed="rId3"/>
          <a:srcRect/>
          <a:stretch>
            <a:fillRect/>
          </a:stretch>
        </p:blipFill>
        <p:spPr bwMode="auto">
          <a:xfrm>
            <a:off x="500063" y="1800225"/>
            <a:ext cx="8226425" cy="5057775"/>
          </a:xfrm>
          <a:prstGeom prst="rect">
            <a:avLst/>
          </a:prstGeom>
          <a:noFill/>
          <a:ln w="9525">
            <a:noFill/>
            <a:miter lim="800000"/>
            <a:headEnd/>
            <a:tailEnd/>
          </a:ln>
        </p:spPr>
      </p:pic>
      <p:sp>
        <p:nvSpPr>
          <p:cNvPr id="2" name="Rectangle 2"/>
          <p:cNvSpPr>
            <a:spLocks noGrp="1" noChangeArrowheads="1"/>
          </p:cNvSpPr>
          <p:nvPr>
            <p:ph type="title" idx="4294967295"/>
          </p:nvPr>
        </p:nvSpPr>
        <p:spPr>
          <a:xfrm>
            <a:off x="571472" y="357166"/>
            <a:ext cx="7772400" cy="590931"/>
          </a:xfrm>
        </p:spPr>
        <p:txBody>
          <a:bodyPr/>
          <a:lstStyle/>
          <a:p>
            <a:pPr>
              <a:defRPr/>
            </a:pPr>
            <a:r>
              <a:rPr lang="en-US" dirty="0" smtClean="0">
                <a:effectLst>
                  <a:outerShdw blurRad="38100" dist="38100" dir="2700000" algn="tl">
                    <a:srgbClr val="000000">
                      <a:alpha val="43137"/>
                    </a:srgbClr>
                  </a:outerShdw>
                </a:effectLst>
              </a:rPr>
              <a:t>Microsoft Virtualization options</a:t>
            </a:r>
          </a:p>
        </p:txBody>
      </p:sp>
      <p:pic>
        <p:nvPicPr>
          <p:cNvPr id="124933" name="Picture 5" descr="Desktop-SoftGrid"/>
          <p:cNvPicPr>
            <a:picLocks noChangeAspect="1" noChangeArrowheads="1"/>
          </p:cNvPicPr>
          <p:nvPr/>
        </p:nvPicPr>
        <p:blipFill>
          <a:blip r:embed="rId4"/>
          <a:srcRect/>
          <a:stretch>
            <a:fillRect/>
          </a:stretch>
        </p:blipFill>
        <p:spPr bwMode="auto">
          <a:xfrm>
            <a:off x="5543550" y="4906963"/>
            <a:ext cx="1590675" cy="1722437"/>
          </a:xfrm>
          <a:prstGeom prst="rect">
            <a:avLst/>
          </a:prstGeom>
          <a:noFill/>
          <a:ln w="9525">
            <a:noFill/>
            <a:miter lim="800000"/>
            <a:headEnd/>
            <a:tailEnd/>
          </a:ln>
        </p:spPr>
      </p:pic>
      <p:pic>
        <p:nvPicPr>
          <p:cNvPr id="124934" name="Picture 6" descr="Desktop-TS-Client"/>
          <p:cNvPicPr>
            <a:picLocks noChangeAspect="1" noChangeArrowheads="1"/>
          </p:cNvPicPr>
          <p:nvPr/>
        </p:nvPicPr>
        <p:blipFill>
          <a:blip r:embed="rId5"/>
          <a:srcRect/>
          <a:stretch>
            <a:fillRect/>
          </a:stretch>
        </p:blipFill>
        <p:spPr bwMode="auto">
          <a:xfrm>
            <a:off x="1457325" y="2379663"/>
            <a:ext cx="1590675" cy="1722437"/>
          </a:xfrm>
          <a:prstGeom prst="rect">
            <a:avLst/>
          </a:prstGeom>
          <a:noFill/>
          <a:ln w="9525">
            <a:noFill/>
            <a:miter lim="800000"/>
            <a:headEnd/>
            <a:tailEnd/>
          </a:ln>
        </p:spPr>
      </p:pic>
      <p:pic>
        <p:nvPicPr>
          <p:cNvPr id="124935" name="Picture 7" descr="Desktop-Virtual"/>
          <p:cNvPicPr>
            <a:picLocks noChangeAspect="1" noChangeArrowheads="1"/>
          </p:cNvPicPr>
          <p:nvPr/>
        </p:nvPicPr>
        <p:blipFill>
          <a:blip r:embed="rId6"/>
          <a:srcRect/>
          <a:stretch>
            <a:fillRect/>
          </a:stretch>
        </p:blipFill>
        <p:spPr bwMode="auto">
          <a:xfrm>
            <a:off x="1673225" y="4724400"/>
            <a:ext cx="1406525" cy="1557338"/>
          </a:xfrm>
          <a:prstGeom prst="rect">
            <a:avLst/>
          </a:prstGeom>
          <a:noFill/>
          <a:ln w="9525">
            <a:noFill/>
            <a:miter lim="800000"/>
            <a:headEnd/>
            <a:tailEnd/>
          </a:ln>
        </p:spPr>
      </p:pic>
      <p:pic>
        <p:nvPicPr>
          <p:cNvPr id="124937" name="Picture 9" descr="Logo-SoftGrid"/>
          <p:cNvPicPr>
            <a:picLocks noChangeAspect="1" noChangeArrowheads="1"/>
          </p:cNvPicPr>
          <p:nvPr/>
        </p:nvPicPr>
        <p:blipFill>
          <a:blip r:embed="rId7"/>
          <a:srcRect/>
          <a:stretch>
            <a:fillRect/>
          </a:stretch>
        </p:blipFill>
        <p:spPr bwMode="auto">
          <a:xfrm>
            <a:off x="7086600" y="5699125"/>
            <a:ext cx="914400" cy="396875"/>
          </a:xfrm>
          <a:prstGeom prst="rect">
            <a:avLst/>
          </a:prstGeom>
          <a:noFill/>
          <a:ln w="9525">
            <a:noFill/>
            <a:miter lim="800000"/>
            <a:headEnd/>
            <a:tailEnd/>
          </a:ln>
        </p:spPr>
      </p:pic>
      <p:pic>
        <p:nvPicPr>
          <p:cNvPr id="124938" name="Picture 10" descr="Logo-Systems-Center"/>
          <p:cNvPicPr>
            <a:picLocks noChangeAspect="1" noChangeArrowheads="1"/>
          </p:cNvPicPr>
          <p:nvPr/>
        </p:nvPicPr>
        <p:blipFill>
          <a:blip r:embed="rId8"/>
          <a:srcRect/>
          <a:stretch>
            <a:fillRect/>
          </a:stretch>
        </p:blipFill>
        <p:spPr bwMode="auto">
          <a:xfrm>
            <a:off x="3729038" y="3783013"/>
            <a:ext cx="2652712" cy="717550"/>
          </a:xfrm>
          <a:prstGeom prst="rect">
            <a:avLst/>
          </a:prstGeom>
          <a:noFill/>
          <a:ln w="9525">
            <a:noFill/>
            <a:miter lim="800000"/>
            <a:headEnd/>
            <a:tailEnd/>
          </a:ln>
        </p:spPr>
      </p:pic>
      <p:pic>
        <p:nvPicPr>
          <p:cNvPr id="124939" name="Picture 11" descr="Logo-Terminal-Services"/>
          <p:cNvPicPr>
            <a:picLocks noChangeAspect="1" noChangeArrowheads="1"/>
          </p:cNvPicPr>
          <p:nvPr/>
        </p:nvPicPr>
        <p:blipFill>
          <a:blip r:embed="rId9"/>
          <a:srcRect/>
          <a:stretch>
            <a:fillRect/>
          </a:stretch>
        </p:blipFill>
        <p:spPr bwMode="auto">
          <a:xfrm>
            <a:off x="193675" y="2374900"/>
            <a:ext cx="1520825" cy="339725"/>
          </a:xfrm>
          <a:prstGeom prst="rect">
            <a:avLst/>
          </a:prstGeom>
          <a:noFill/>
          <a:ln w="9525">
            <a:noFill/>
            <a:miter lim="800000"/>
            <a:headEnd/>
            <a:tailEnd/>
          </a:ln>
        </p:spPr>
      </p:pic>
      <p:pic>
        <p:nvPicPr>
          <p:cNvPr id="124941" name="Picture 13" descr="Logo-Virtual-Server-2005-R2"/>
          <p:cNvPicPr>
            <a:picLocks noChangeAspect="1" noChangeArrowheads="1"/>
          </p:cNvPicPr>
          <p:nvPr/>
        </p:nvPicPr>
        <p:blipFill>
          <a:blip r:embed="rId10"/>
          <a:srcRect/>
          <a:stretch>
            <a:fillRect/>
          </a:stretch>
        </p:blipFill>
        <p:spPr bwMode="auto">
          <a:xfrm>
            <a:off x="7219950" y="2465388"/>
            <a:ext cx="1663700" cy="322262"/>
          </a:xfrm>
          <a:prstGeom prst="rect">
            <a:avLst/>
          </a:prstGeom>
          <a:noFill/>
          <a:ln w="9525">
            <a:noFill/>
            <a:miter lim="800000"/>
            <a:headEnd/>
            <a:tailEnd/>
          </a:ln>
        </p:spPr>
      </p:pic>
      <p:pic>
        <p:nvPicPr>
          <p:cNvPr id="124943" name="Picture 15" descr="Server-Physical-Single"/>
          <p:cNvPicPr>
            <a:picLocks noChangeAspect="1" noChangeArrowheads="1"/>
          </p:cNvPicPr>
          <p:nvPr/>
        </p:nvPicPr>
        <p:blipFill>
          <a:blip r:embed="rId11"/>
          <a:srcRect/>
          <a:stretch>
            <a:fillRect/>
          </a:stretch>
        </p:blipFill>
        <p:spPr bwMode="auto">
          <a:xfrm>
            <a:off x="5759450" y="2473325"/>
            <a:ext cx="1365250" cy="1082675"/>
          </a:xfrm>
          <a:prstGeom prst="rect">
            <a:avLst/>
          </a:prstGeom>
          <a:noFill/>
          <a:ln w="9525">
            <a:noFill/>
            <a:miter lim="800000"/>
            <a:headEnd/>
            <a:tailEnd/>
          </a:ln>
        </p:spPr>
      </p:pic>
      <p:pic>
        <p:nvPicPr>
          <p:cNvPr id="124944" name="Picture 16" descr="Servers-Virtual-Two"/>
          <p:cNvPicPr>
            <a:picLocks noChangeAspect="1" noChangeArrowheads="1"/>
          </p:cNvPicPr>
          <p:nvPr/>
        </p:nvPicPr>
        <p:blipFill>
          <a:blip r:embed="rId12"/>
          <a:srcRect/>
          <a:stretch>
            <a:fillRect/>
          </a:stretch>
        </p:blipFill>
        <p:spPr bwMode="auto">
          <a:xfrm>
            <a:off x="5759450" y="1787525"/>
            <a:ext cx="1365250" cy="1265238"/>
          </a:xfrm>
          <a:prstGeom prst="rect">
            <a:avLst/>
          </a:prstGeom>
          <a:noFill/>
          <a:ln w="9525">
            <a:noFill/>
            <a:miter lim="800000"/>
            <a:headEnd/>
            <a:tailEnd/>
          </a:ln>
        </p:spPr>
      </p:pic>
      <p:sp>
        <p:nvSpPr>
          <p:cNvPr id="124946" name="Rectangle 18"/>
          <p:cNvSpPr>
            <a:spLocks noChangeArrowheads="1"/>
          </p:cNvSpPr>
          <p:nvPr/>
        </p:nvSpPr>
        <p:spPr bwMode="auto">
          <a:xfrm>
            <a:off x="0" y="990600"/>
            <a:ext cx="9144000" cy="366713"/>
          </a:xfrm>
          <a:prstGeom prst="rect">
            <a:avLst/>
          </a:prstGeom>
          <a:noFill/>
          <a:ln w="9525">
            <a:noFill/>
            <a:miter lim="800000"/>
            <a:headEnd/>
            <a:tailEnd/>
          </a:ln>
        </p:spPr>
        <p:txBody>
          <a:bodyPr>
            <a:spAutoFit/>
          </a:bodyPr>
          <a:lstStyle/>
          <a:p>
            <a:pPr algn="ctr" eaLnBrk="0" hangingPunct="0">
              <a:lnSpc>
                <a:spcPct val="90000"/>
              </a:lnSpc>
            </a:pPr>
            <a:r>
              <a:rPr lang="en-US" sz="2000">
                <a:solidFill>
                  <a:srgbClr val="B7D0F0"/>
                </a:solidFill>
                <a:latin typeface="Segoe Semibold"/>
              </a:rPr>
              <a:t>A complete set of virtualization products, from the data center to the desktop</a:t>
            </a:r>
          </a:p>
        </p:txBody>
      </p:sp>
      <p:sp>
        <p:nvSpPr>
          <p:cNvPr id="124947" name="Rectangle 19"/>
          <p:cNvSpPr>
            <a:spLocks noChangeArrowheads="1"/>
          </p:cNvSpPr>
          <p:nvPr/>
        </p:nvSpPr>
        <p:spPr bwMode="auto">
          <a:xfrm>
            <a:off x="7140575" y="1774825"/>
            <a:ext cx="1622425" cy="590550"/>
          </a:xfrm>
          <a:prstGeom prst="rect">
            <a:avLst/>
          </a:prstGeom>
          <a:noFill/>
          <a:ln w="9525">
            <a:noFill/>
            <a:miter lim="800000"/>
            <a:headEnd/>
            <a:tailEnd/>
          </a:ln>
        </p:spPr>
        <p:txBody>
          <a:bodyPr>
            <a:spAutoFit/>
          </a:bodyPr>
          <a:lstStyle/>
          <a:p>
            <a:pPr algn="ctr" eaLnBrk="0" fontAlgn="auto" hangingPunct="0">
              <a:lnSpc>
                <a:spcPct val="90000"/>
              </a:lnSpc>
              <a:spcBef>
                <a:spcPts val="0"/>
              </a:spcBef>
              <a:spcAft>
                <a:spcPts val="0"/>
              </a:spcAft>
              <a:defRPr/>
            </a:pPr>
            <a:r>
              <a:rPr lang="en-US" b="1" dirty="0">
                <a:solidFill>
                  <a:srgbClr val="FEB454"/>
                </a:solidFill>
                <a:effectLst>
                  <a:outerShdw blurRad="38100" dist="38100" dir="2700000" algn="tl">
                    <a:srgbClr val="000000">
                      <a:alpha val="43137"/>
                    </a:srgbClr>
                  </a:outerShdw>
                </a:effectLst>
                <a:latin typeface="Segoe Semibold"/>
              </a:rPr>
              <a:t>Server Virtualization</a:t>
            </a:r>
          </a:p>
        </p:txBody>
      </p:sp>
      <p:sp>
        <p:nvSpPr>
          <p:cNvPr id="124948" name="Rectangle 20"/>
          <p:cNvSpPr>
            <a:spLocks noChangeArrowheads="1"/>
          </p:cNvSpPr>
          <p:nvPr/>
        </p:nvSpPr>
        <p:spPr bwMode="auto">
          <a:xfrm>
            <a:off x="6791325" y="5051425"/>
            <a:ext cx="1749425" cy="587375"/>
          </a:xfrm>
          <a:prstGeom prst="rect">
            <a:avLst/>
          </a:prstGeom>
          <a:noFill/>
          <a:ln w="9525">
            <a:noFill/>
            <a:miter lim="800000"/>
            <a:headEnd/>
            <a:tailEnd/>
          </a:ln>
        </p:spPr>
        <p:txBody>
          <a:bodyPr>
            <a:spAutoFit/>
          </a:bodyPr>
          <a:lstStyle/>
          <a:p>
            <a:pPr algn="ctr" eaLnBrk="0" fontAlgn="auto" hangingPunct="0">
              <a:lnSpc>
                <a:spcPct val="90000"/>
              </a:lnSpc>
              <a:spcBef>
                <a:spcPts val="0"/>
              </a:spcBef>
              <a:spcAft>
                <a:spcPts val="0"/>
              </a:spcAft>
              <a:defRPr/>
            </a:pPr>
            <a:r>
              <a:rPr lang="en-US" b="1" dirty="0">
                <a:solidFill>
                  <a:srgbClr val="FEB454"/>
                </a:solidFill>
                <a:effectLst>
                  <a:outerShdw blurRad="38100" dist="38100" dir="2700000" algn="tl">
                    <a:srgbClr val="000000">
                      <a:alpha val="43137"/>
                    </a:srgbClr>
                  </a:outerShdw>
                </a:effectLst>
                <a:latin typeface="Segoe Semibold"/>
              </a:rPr>
              <a:t>Application Virtualization</a:t>
            </a:r>
          </a:p>
        </p:txBody>
      </p:sp>
      <p:sp>
        <p:nvSpPr>
          <p:cNvPr id="124949" name="Rectangle 21"/>
          <p:cNvSpPr>
            <a:spLocks noChangeArrowheads="1"/>
          </p:cNvSpPr>
          <p:nvPr/>
        </p:nvSpPr>
        <p:spPr bwMode="auto">
          <a:xfrm>
            <a:off x="76200" y="5105400"/>
            <a:ext cx="1638300" cy="590550"/>
          </a:xfrm>
          <a:prstGeom prst="rect">
            <a:avLst/>
          </a:prstGeom>
          <a:noFill/>
          <a:ln w="9525">
            <a:noFill/>
            <a:miter lim="800000"/>
            <a:headEnd/>
            <a:tailEnd/>
          </a:ln>
        </p:spPr>
        <p:txBody>
          <a:bodyPr>
            <a:spAutoFit/>
          </a:bodyPr>
          <a:lstStyle/>
          <a:p>
            <a:pPr algn="ctr" eaLnBrk="0" fontAlgn="auto" hangingPunct="0">
              <a:lnSpc>
                <a:spcPct val="90000"/>
              </a:lnSpc>
              <a:spcBef>
                <a:spcPts val="0"/>
              </a:spcBef>
              <a:spcAft>
                <a:spcPts val="0"/>
              </a:spcAft>
              <a:defRPr/>
            </a:pPr>
            <a:r>
              <a:rPr lang="en-US" b="1" dirty="0">
                <a:solidFill>
                  <a:srgbClr val="FEB454"/>
                </a:solidFill>
                <a:effectLst>
                  <a:outerShdw blurRad="38100" dist="38100" dir="2700000" algn="tl">
                    <a:srgbClr val="000000">
                      <a:alpha val="43137"/>
                    </a:srgbClr>
                  </a:outerShdw>
                </a:effectLst>
                <a:latin typeface="Segoe Semibold"/>
              </a:rPr>
              <a:t>Desktop Virtualization</a:t>
            </a:r>
          </a:p>
        </p:txBody>
      </p:sp>
      <p:sp>
        <p:nvSpPr>
          <p:cNvPr id="124950" name="Rectangle 22"/>
          <p:cNvSpPr>
            <a:spLocks noChangeArrowheads="1"/>
          </p:cNvSpPr>
          <p:nvPr/>
        </p:nvSpPr>
        <p:spPr bwMode="auto">
          <a:xfrm>
            <a:off x="214313" y="1857375"/>
            <a:ext cx="1679575" cy="590550"/>
          </a:xfrm>
          <a:prstGeom prst="rect">
            <a:avLst/>
          </a:prstGeom>
          <a:noFill/>
          <a:ln w="9525">
            <a:noFill/>
            <a:miter lim="800000"/>
            <a:headEnd/>
            <a:tailEnd/>
          </a:ln>
        </p:spPr>
        <p:txBody>
          <a:bodyPr>
            <a:spAutoFit/>
          </a:bodyPr>
          <a:lstStyle/>
          <a:p>
            <a:pPr algn="ctr" eaLnBrk="0" fontAlgn="auto" hangingPunct="0">
              <a:lnSpc>
                <a:spcPct val="90000"/>
              </a:lnSpc>
              <a:spcBef>
                <a:spcPts val="0"/>
              </a:spcBef>
              <a:spcAft>
                <a:spcPts val="0"/>
              </a:spcAft>
              <a:defRPr/>
            </a:pPr>
            <a:r>
              <a:rPr lang="en-US" b="1" dirty="0">
                <a:solidFill>
                  <a:srgbClr val="FEB454"/>
                </a:solidFill>
                <a:effectLst>
                  <a:outerShdw blurRad="38100" dist="38100" dir="2700000" algn="tl">
                    <a:srgbClr val="000000">
                      <a:alpha val="43137"/>
                    </a:srgbClr>
                  </a:outerShdw>
                </a:effectLst>
                <a:latin typeface="Segoe Semibold"/>
              </a:rPr>
              <a:t>Presentation Virtualization</a:t>
            </a:r>
          </a:p>
        </p:txBody>
      </p:sp>
      <p:sp>
        <p:nvSpPr>
          <p:cNvPr id="124959" name="Rectangle 31"/>
          <p:cNvSpPr>
            <a:spLocks noChangeArrowheads="1"/>
          </p:cNvSpPr>
          <p:nvPr/>
        </p:nvSpPr>
        <p:spPr bwMode="auto">
          <a:xfrm>
            <a:off x="0" y="1295400"/>
            <a:ext cx="9144000" cy="366713"/>
          </a:xfrm>
          <a:prstGeom prst="rect">
            <a:avLst/>
          </a:prstGeom>
          <a:noFill/>
          <a:ln w="9525">
            <a:noFill/>
            <a:miter lim="800000"/>
            <a:headEnd/>
            <a:tailEnd/>
          </a:ln>
        </p:spPr>
        <p:txBody>
          <a:bodyPr>
            <a:spAutoFit/>
          </a:bodyPr>
          <a:lstStyle/>
          <a:p>
            <a:pPr algn="ctr" eaLnBrk="0" hangingPunct="0">
              <a:lnSpc>
                <a:spcPct val="90000"/>
              </a:lnSpc>
            </a:pPr>
            <a:r>
              <a:rPr lang="en-US" sz="2000">
                <a:solidFill>
                  <a:srgbClr val="B7D0F0"/>
                </a:solidFill>
                <a:latin typeface="Segoe Semibold"/>
              </a:rPr>
              <a:t>All assets – both virtual and physical – managed from a single platform</a:t>
            </a:r>
          </a:p>
        </p:txBody>
      </p:sp>
      <p:pic>
        <p:nvPicPr>
          <p:cNvPr id="27689" name="Picture 41" descr="Arrows-Deployent"/>
          <p:cNvPicPr>
            <a:picLocks noChangeAspect="1" noChangeArrowheads="1"/>
          </p:cNvPicPr>
          <p:nvPr/>
        </p:nvPicPr>
        <p:blipFill>
          <a:blip r:embed="rId13"/>
          <a:srcRect/>
          <a:stretch>
            <a:fillRect/>
          </a:stretch>
        </p:blipFill>
        <p:spPr bwMode="auto">
          <a:xfrm>
            <a:off x="2800350" y="3090863"/>
            <a:ext cx="3190875" cy="2143125"/>
          </a:xfrm>
          <a:prstGeom prst="rect">
            <a:avLst/>
          </a:prstGeom>
          <a:noFill/>
          <a:ln w="9525">
            <a:noFill/>
            <a:miter lim="800000"/>
            <a:headEnd/>
            <a:tailEnd/>
          </a:ln>
        </p:spPr>
      </p:pic>
      <p:pic>
        <p:nvPicPr>
          <p:cNvPr id="27690" name="Picture 42" descr="Arrows-Monitoring"/>
          <p:cNvPicPr>
            <a:picLocks noChangeAspect="1" noChangeArrowheads="1"/>
          </p:cNvPicPr>
          <p:nvPr/>
        </p:nvPicPr>
        <p:blipFill>
          <a:blip r:embed="rId14"/>
          <a:srcRect/>
          <a:stretch>
            <a:fillRect/>
          </a:stretch>
        </p:blipFill>
        <p:spPr bwMode="auto">
          <a:xfrm>
            <a:off x="2755900" y="3114675"/>
            <a:ext cx="3190875" cy="2143125"/>
          </a:xfrm>
          <a:prstGeom prst="rect">
            <a:avLst/>
          </a:prstGeom>
          <a:noFill/>
          <a:ln w="9525">
            <a:noFill/>
            <a:miter lim="800000"/>
            <a:headEnd/>
            <a:tailEnd/>
          </a:ln>
        </p:spPr>
      </p:pic>
      <p:pic>
        <p:nvPicPr>
          <p:cNvPr id="27691" name="Picture 43" descr="Logo-Windows-Server-Longhorn-Hypervisor"/>
          <p:cNvPicPr>
            <a:picLocks noChangeAspect="1" noChangeArrowheads="1"/>
          </p:cNvPicPr>
          <p:nvPr/>
        </p:nvPicPr>
        <p:blipFill>
          <a:blip r:embed="rId15"/>
          <a:srcRect b="28040"/>
          <a:stretch>
            <a:fillRect/>
          </a:stretch>
        </p:blipFill>
        <p:spPr bwMode="auto">
          <a:xfrm>
            <a:off x="7210425" y="2925763"/>
            <a:ext cx="1676400" cy="307975"/>
          </a:xfrm>
          <a:prstGeom prst="rect">
            <a:avLst/>
          </a:prstGeom>
          <a:noFill/>
          <a:ln w="9525">
            <a:noFill/>
            <a:miter lim="800000"/>
            <a:headEnd/>
            <a:tailEnd/>
          </a:ln>
        </p:spPr>
      </p:pic>
      <p:pic>
        <p:nvPicPr>
          <p:cNvPr id="124940" name="Picture 12" descr="Logo-Virtual-PC"/>
          <p:cNvPicPr>
            <a:picLocks noChangeAspect="1" noChangeArrowheads="1"/>
          </p:cNvPicPr>
          <p:nvPr/>
        </p:nvPicPr>
        <p:blipFill>
          <a:blip r:embed="rId16"/>
          <a:srcRect/>
          <a:stretch>
            <a:fillRect/>
          </a:stretch>
        </p:blipFill>
        <p:spPr bwMode="auto">
          <a:xfrm>
            <a:off x="952500" y="5730875"/>
            <a:ext cx="936625" cy="365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4943"/>
                                        </p:tgtEl>
                                        <p:attrNameLst>
                                          <p:attrName>style.visibility</p:attrName>
                                        </p:attrNameLst>
                                      </p:cBhvr>
                                      <p:to>
                                        <p:strVal val="visible"/>
                                      </p:to>
                                    </p:set>
                                    <p:animEffect transition="in" filter="fade">
                                      <p:cBhvr>
                                        <p:cTn id="7" dur="1000"/>
                                        <p:tgtEl>
                                          <p:spTgt spid="12494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4944"/>
                                        </p:tgtEl>
                                        <p:attrNameLst>
                                          <p:attrName>style.visibility</p:attrName>
                                        </p:attrNameLst>
                                      </p:cBhvr>
                                      <p:to>
                                        <p:strVal val="visible"/>
                                      </p:to>
                                    </p:set>
                                    <p:animEffect transition="in" filter="fade">
                                      <p:cBhvr>
                                        <p:cTn id="11" dur="1000"/>
                                        <p:tgtEl>
                                          <p:spTgt spid="12494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4947"/>
                                        </p:tgtEl>
                                        <p:attrNameLst>
                                          <p:attrName>style.visibility</p:attrName>
                                        </p:attrNameLst>
                                      </p:cBhvr>
                                      <p:to>
                                        <p:strVal val="visible"/>
                                      </p:to>
                                    </p:set>
                                    <p:animEffect transition="in" filter="fade">
                                      <p:cBhvr>
                                        <p:cTn id="14" dur="1000"/>
                                        <p:tgtEl>
                                          <p:spTgt spid="124947"/>
                                        </p:tgtEl>
                                      </p:cBhvr>
                                    </p:animEffect>
                                  </p:childTnLst>
                                </p:cTn>
                              </p:par>
                              <p:par>
                                <p:cTn id="15" presetID="10" presetClass="entr" presetSubtype="0" fill="hold" nodeType="withEffect">
                                  <p:stCondLst>
                                    <p:cond delay="0"/>
                                  </p:stCondLst>
                                  <p:childTnLst>
                                    <p:set>
                                      <p:cBhvr>
                                        <p:cTn id="16" dur="1" fill="hold">
                                          <p:stCondLst>
                                            <p:cond delay="0"/>
                                          </p:stCondLst>
                                        </p:cTn>
                                        <p:tgtEl>
                                          <p:spTgt spid="27691"/>
                                        </p:tgtEl>
                                        <p:attrNameLst>
                                          <p:attrName>style.visibility</p:attrName>
                                        </p:attrNameLst>
                                      </p:cBhvr>
                                      <p:to>
                                        <p:strVal val="visible"/>
                                      </p:to>
                                    </p:set>
                                    <p:animEffect transition="in" filter="fade">
                                      <p:cBhvr>
                                        <p:cTn id="17" dur="1000"/>
                                        <p:tgtEl>
                                          <p:spTgt spid="27691"/>
                                        </p:tgtEl>
                                      </p:cBhvr>
                                    </p:animEffect>
                                  </p:childTnLst>
                                </p:cTn>
                              </p:par>
                              <p:par>
                                <p:cTn id="18" presetID="10" presetClass="entr" presetSubtype="0" fill="hold" nodeType="withEffect">
                                  <p:stCondLst>
                                    <p:cond delay="0"/>
                                  </p:stCondLst>
                                  <p:childTnLst>
                                    <p:set>
                                      <p:cBhvr>
                                        <p:cTn id="19" dur="1" fill="hold">
                                          <p:stCondLst>
                                            <p:cond delay="0"/>
                                          </p:stCondLst>
                                        </p:cTn>
                                        <p:tgtEl>
                                          <p:spTgt spid="124941"/>
                                        </p:tgtEl>
                                        <p:attrNameLst>
                                          <p:attrName>style.visibility</p:attrName>
                                        </p:attrNameLst>
                                      </p:cBhvr>
                                      <p:to>
                                        <p:strVal val="visible"/>
                                      </p:to>
                                    </p:set>
                                    <p:animEffect transition="in" filter="fade">
                                      <p:cBhvr>
                                        <p:cTn id="20" dur="1000"/>
                                        <p:tgtEl>
                                          <p:spTgt spid="12494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4935"/>
                                        </p:tgtEl>
                                        <p:attrNameLst>
                                          <p:attrName>style.visibility</p:attrName>
                                        </p:attrNameLst>
                                      </p:cBhvr>
                                      <p:to>
                                        <p:strVal val="visible"/>
                                      </p:to>
                                    </p:set>
                                    <p:animEffect transition="in" filter="fade">
                                      <p:cBhvr>
                                        <p:cTn id="25" dur="1000"/>
                                        <p:tgtEl>
                                          <p:spTgt spid="124935"/>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24949"/>
                                        </p:tgtEl>
                                        <p:attrNameLst>
                                          <p:attrName>style.visibility</p:attrName>
                                        </p:attrNameLst>
                                      </p:cBhvr>
                                      <p:to>
                                        <p:strVal val="visible"/>
                                      </p:to>
                                    </p:set>
                                    <p:animEffect transition="in" filter="fade">
                                      <p:cBhvr>
                                        <p:cTn id="29" dur="1000"/>
                                        <p:tgtEl>
                                          <p:spTgt spid="12494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4946"/>
                                        </p:tgtEl>
                                        <p:attrNameLst>
                                          <p:attrName>style.visibility</p:attrName>
                                        </p:attrNameLst>
                                      </p:cBhvr>
                                      <p:to>
                                        <p:strVal val="visible"/>
                                      </p:to>
                                    </p:set>
                                    <p:animEffect transition="in" filter="fade">
                                      <p:cBhvr>
                                        <p:cTn id="32" dur="1000"/>
                                        <p:tgtEl>
                                          <p:spTgt spid="124946"/>
                                        </p:tgtEl>
                                      </p:cBhvr>
                                    </p:animEffect>
                                  </p:childTnLst>
                                </p:cTn>
                              </p:par>
                              <p:par>
                                <p:cTn id="33" presetID="10" presetClass="entr" presetSubtype="0" fill="hold" nodeType="withEffect">
                                  <p:stCondLst>
                                    <p:cond delay="0"/>
                                  </p:stCondLst>
                                  <p:childTnLst>
                                    <p:set>
                                      <p:cBhvr>
                                        <p:cTn id="34" dur="1" fill="hold">
                                          <p:stCondLst>
                                            <p:cond delay="0"/>
                                          </p:stCondLst>
                                        </p:cTn>
                                        <p:tgtEl>
                                          <p:spTgt spid="124940"/>
                                        </p:tgtEl>
                                        <p:attrNameLst>
                                          <p:attrName>style.visibility</p:attrName>
                                        </p:attrNameLst>
                                      </p:cBhvr>
                                      <p:to>
                                        <p:strVal val="visible"/>
                                      </p:to>
                                    </p:set>
                                    <p:animEffect transition="in" filter="fade">
                                      <p:cBhvr>
                                        <p:cTn id="35" dur="2000"/>
                                        <p:tgtEl>
                                          <p:spTgt spid="12494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4934"/>
                                        </p:tgtEl>
                                        <p:attrNameLst>
                                          <p:attrName>style.visibility</p:attrName>
                                        </p:attrNameLst>
                                      </p:cBhvr>
                                      <p:to>
                                        <p:strVal val="visible"/>
                                      </p:to>
                                    </p:set>
                                    <p:animEffect transition="in" filter="fade">
                                      <p:cBhvr>
                                        <p:cTn id="40" dur="1000"/>
                                        <p:tgtEl>
                                          <p:spTgt spid="124934"/>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124950"/>
                                        </p:tgtEl>
                                        <p:attrNameLst>
                                          <p:attrName>style.visibility</p:attrName>
                                        </p:attrNameLst>
                                      </p:cBhvr>
                                      <p:to>
                                        <p:strVal val="visible"/>
                                      </p:to>
                                    </p:set>
                                    <p:animEffect transition="in" filter="fade">
                                      <p:cBhvr>
                                        <p:cTn id="44" dur="1000"/>
                                        <p:tgtEl>
                                          <p:spTgt spid="124950"/>
                                        </p:tgtEl>
                                      </p:cBhvr>
                                    </p:animEffect>
                                  </p:childTnLst>
                                </p:cTn>
                              </p:par>
                              <p:par>
                                <p:cTn id="45" presetID="10" presetClass="entr" presetSubtype="0" fill="hold" nodeType="withEffect">
                                  <p:stCondLst>
                                    <p:cond delay="0"/>
                                  </p:stCondLst>
                                  <p:childTnLst>
                                    <p:set>
                                      <p:cBhvr>
                                        <p:cTn id="46" dur="1" fill="hold">
                                          <p:stCondLst>
                                            <p:cond delay="0"/>
                                          </p:stCondLst>
                                        </p:cTn>
                                        <p:tgtEl>
                                          <p:spTgt spid="124939"/>
                                        </p:tgtEl>
                                        <p:attrNameLst>
                                          <p:attrName>style.visibility</p:attrName>
                                        </p:attrNameLst>
                                      </p:cBhvr>
                                      <p:to>
                                        <p:strVal val="visible"/>
                                      </p:to>
                                    </p:set>
                                    <p:animEffect transition="in" filter="fade">
                                      <p:cBhvr>
                                        <p:cTn id="47" dur="1000"/>
                                        <p:tgtEl>
                                          <p:spTgt spid="12493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4933"/>
                                        </p:tgtEl>
                                        <p:attrNameLst>
                                          <p:attrName>style.visibility</p:attrName>
                                        </p:attrNameLst>
                                      </p:cBhvr>
                                      <p:to>
                                        <p:strVal val="visible"/>
                                      </p:to>
                                    </p:set>
                                    <p:animEffect transition="in" filter="fade">
                                      <p:cBhvr>
                                        <p:cTn id="52" dur="1000"/>
                                        <p:tgtEl>
                                          <p:spTgt spid="124933"/>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124948"/>
                                        </p:tgtEl>
                                        <p:attrNameLst>
                                          <p:attrName>style.visibility</p:attrName>
                                        </p:attrNameLst>
                                      </p:cBhvr>
                                      <p:to>
                                        <p:strVal val="visible"/>
                                      </p:to>
                                    </p:set>
                                    <p:animEffect transition="in" filter="fade">
                                      <p:cBhvr>
                                        <p:cTn id="56" dur="1000"/>
                                        <p:tgtEl>
                                          <p:spTgt spid="124948"/>
                                        </p:tgtEl>
                                      </p:cBhvr>
                                    </p:animEffect>
                                  </p:childTnLst>
                                </p:cTn>
                              </p:par>
                              <p:par>
                                <p:cTn id="57" presetID="10" presetClass="entr" presetSubtype="0" fill="hold" nodeType="withEffect">
                                  <p:stCondLst>
                                    <p:cond delay="0"/>
                                  </p:stCondLst>
                                  <p:childTnLst>
                                    <p:set>
                                      <p:cBhvr>
                                        <p:cTn id="58" dur="1" fill="hold">
                                          <p:stCondLst>
                                            <p:cond delay="0"/>
                                          </p:stCondLst>
                                        </p:cTn>
                                        <p:tgtEl>
                                          <p:spTgt spid="124937"/>
                                        </p:tgtEl>
                                        <p:attrNameLst>
                                          <p:attrName>style.visibility</p:attrName>
                                        </p:attrNameLst>
                                      </p:cBhvr>
                                      <p:to>
                                        <p:strVal val="visible"/>
                                      </p:to>
                                    </p:set>
                                    <p:animEffect transition="in" filter="fade">
                                      <p:cBhvr>
                                        <p:cTn id="59" dur="1000"/>
                                        <p:tgtEl>
                                          <p:spTgt spid="12493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24959"/>
                                        </p:tgtEl>
                                        <p:attrNameLst>
                                          <p:attrName>style.visibility</p:attrName>
                                        </p:attrNameLst>
                                      </p:cBhvr>
                                      <p:to>
                                        <p:strVal val="visible"/>
                                      </p:to>
                                    </p:set>
                                    <p:animEffect transition="in" filter="fade">
                                      <p:cBhvr>
                                        <p:cTn id="64" dur="1000"/>
                                        <p:tgtEl>
                                          <p:spTgt spid="124959"/>
                                        </p:tgtEl>
                                      </p:cBhvr>
                                    </p:animEffec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124938"/>
                                        </p:tgtEl>
                                        <p:attrNameLst>
                                          <p:attrName>style.visibility</p:attrName>
                                        </p:attrNameLst>
                                      </p:cBhvr>
                                      <p:to>
                                        <p:strVal val="visible"/>
                                      </p:to>
                                    </p:set>
                                    <p:animEffect transition="in" filter="fade">
                                      <p:cBhvr>
                                        <p:cTn id="68" dur="1000"/>
                                        <p:tgtEl>
                                          <p:spTgt spid="124938"/>
                                        </p:tgtEl>
                                      </p:cBhvr>
                                    </p:animEffect>
                                  </p:childTnLst>
                                </p:cTn>
                              </p:par>
                              <p:par>
                                <p:cTn id="69" presetID="10" presetClass="entr" presetSubtype="0" fill="hold" nodeType="withEffect">
                                  <p:stCondLst>
                                    <p:cond delay="0"/>
                                  </p:stCondLst>
                                  <p:childTnLst>
                                    <p:set>
                                      <p:cBhvr>
                                        <p:cTn id="70" dur="1" fill="hold">
                                          <p:stCondLst>
                                            <p:cond delay="0"/>
                                          </p:stCondLst>
                                        </p:cTn>
                                        <p:tgtEl>
                                          <p:spTgt spid="27650"/>
                                        </p:tgtEl>
                                        <p:attrNameLst>
                                          <p:attrName>style.visibility</p:attrName>
                                        </p:attrNameLst>
                                      </p:cBhvr>
                                      <p:to>
                                        <p:strVal val="visible"/>
                                      </p:to>
                                    </p:set>
                                    <p:animEffect transition="in" filter="fade">
                                      <p:cBhvr>
                                        <p:cTn id="71" dur="2000"/>
                                        <p:tgtEl>
                                          <p:spTgt spid="27650"/>
                                        </p:tgtEl>
                                      </p:cBhvr>
                                    </p:animEffect>
                                  </p:childTnLst>
                                </p:cTn>
                              </p:par>
                              <p:par>
                                <p:cTn id="72" presetID="10" presetClass="entr" presetSubtype="0" fill="hold" nodeType="withEffect">
                                  <p:stCondLst>
                                    <p:cond delay="0"/>
                                  </p:stCondLst>
                                  <p:childTnLst>
                                    <p:set>
                                      <p:cBhvr>
                                        <p:cTn id="73" dur="1" fill="hold">
                                          <p:stCondLst>
                                            <p:cond delay="0"/>
                                          </p:stCondLst>
                                        </p:cTn>
                                        <p:tgtEl>
                                          <p:spTgt spid="27689"/>
                                        </p:tgtEl>
                                        <p:attrNameLst>
                                          <p:attrName>style.visibility</p:attrName>
                                        </p:attrNameLst>
                                      </p:cBhvr>
                                      <p:to>
                                        <p:strVal val="visible"/>
                                      </p:to>
                                    </p:set>
                                    <p:animEffect transition="in" filter="fade">
                                      <p:cBhvr>
                                        <p:cTn id="74" dur="1000"/>
                                        <p:tgtEl>
                                          <p:spTgt spid="27689"/>
                                        </p:tgtEl>
                                      </p:cBhvr>
                                    </p:animEffect>
                                  </p:childTnLst>
                                </p:cTn>
                              </p:par>
                              <p:par>
                                <p:cTn id="75" presetID="10" presetClass="entr" presetSubtype="0" fill="hold" nodeType="withEffect">
                                  <p:stCondLst>
                                    <p:cond delay="0"/>
                                  </p:stCondLst>
                                  <p:childTnLst>
                                    <p:set>
                                      <p:cBhvr>
                                        <p:cTn id="76" dur="1" fill="hold">
                                          <p:stCondLst>
                                            <p:cond delay="0"/>
                                          </p:stCondLst>
                                        </p:cTn>
                                        <p:tgtEl>
                                          <p:spTgt spid="27690"/>
                                        </p:tgtEl>
                                        <p:attrNameLst>
                                          <p:attrName>style.visibility</p:attrName>
                                        </p:attrNameLst>
                                      </p:cBhvr>
                                      <p:to>
                                        <p:strVal val="visible"/>
                                      </p:to>
                                    </p:set>
                                    <p:animEffect transition="in" filter="fade">
                                      <p:cBhvr>
                                        <p:cTn id="77" dur="1000"/>
                                        <p:tgtEl>
                                          <p:spTgt spid="27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6" grpId="0"/>
      <p:bldP spid="124947" grpId="0"/>
      <p:bldP spid="124948" grpId="0"/>
      <p:bldP spid="124949" grpId="0"/>
      <p:bldP spid="124950" grpId="0"/>
      <p:bldP spid="12495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81000" y="319070"/>
            <a:ext cx="8610600" cy="609600"/>
          </a:xfrm>
        </p:spPr>
        <p:txBody>
          <a:bodyPr>
            <a:noAutofit/>
          </a:bodyPr>
          <a:lstStyle/>
          <a:p>
            <a:pPr>
              <a:defRPr/>
            </a:pPr>
            <a:r>
              <a:rPr lang="en-US" sz="3200" dirty="0" smtClean="0">
                <a:gradFill>
                  <a:gsLst>
                    <a:gs pos="10000">
                      <a:schemeClr val="accent1">
                        <a:tint val="83000"/>
                        <a:shade val="100000"/>
                        <a:satMod val="200000"/>
                      </a:schemeClr>
                    </a:gs>
                    <a:gs pos="75000">
                      <a:schemeClr val="accent1">
                        <a:tint val="100000"/>
                        <a:shade val="50000"/>
                        <a:satMod val="150000"/>
                      </a:schemeClr>
                    </a:gs>
                  </a:gsLst>
                  <a:lin ang="5400000"/>
                </a:gradFill>
                <a:latin typeface="+mj-lt"/>
              </a:rPr>
              <a:t>Microsoft Application Virtualization</a:t>
            </a:r>
            <a:br>
              <a:rPr lang="en-US" sz="3200" dirty="0" smtClean="0">
                <a:gradFill>
                  <a:gsLst>
                    <a:gs pos="10000">
                      <a:schemeClr val="accent1">
                        <a:tint val="83000"/>
                        <a:shade val="100000"/>
                        <a:satMod val="200000"/>
                      </a:schemeClr>
                    </a:gs>
                    <a:gs pos="75000">
                      <a:schemeClr val="accent1">
                        <a:tint val="100000"/>
                        <a:shade val="50000"/>
                        <a:satMod val="150000"/>
                      </a:schemeClr>
                    </a:gs>
                  </a:gsLst>
                  <a:lin ang="5400000"/>
                </a:gradFill>
                <a:latin typeface="+mj-lt"/>
              </a:rPr>
            </a:br>
            <a:r>
              <a:rPr lang="en-US" sz="2400" i="1" dirty="0" smtClean="0">
                <a:gradFill>
                  <a:gsLst>
                    <a:gs pos="10000">
                      <a:schemeClr val="accent1">
                        <a:tint val="83000"/>
                        <a:shade val="100000"/>
                        <a:satMod val="200000"/>
                      </a:schemeClr>
                    </a:gs>
                    <a:gs pos="75000">
                      <a:schemeClr val="accent1">
                        <a:tint val="100000"/>
                        <a:shade val="50000"/>
                        <a:satMod val="150000"/>
                      </a:schemeClr>
                    </a:gs>
                  </a:gsLst>
                  <a:lin ang="5400000"/>
                </a:gradFill>
                <a:latin typeface="+mj-lt"/>
              </a:rPr>
              <a:t>Dynamically Delivering The Virtual Application Solution</a:t>
            </a:r>
            <a:endParaRPr lang="en-US" sz="3200" i="1" dirty="0" smtClean="0">
              <a:gradFill>
                <a:gsLst>
                  <a:gs pos="10000">
                    <a:schemeClr val="accent1">
                      <a:tint val="83000"/>
                      <a:shade val="100000"/>
                      <a:satMod val="200000"/>
                    </a:schemeClr>
                  </a:gs>
                  <a:gs pos="75000">
                    <a:schemeClr val="accent1">
                      <a:tint val="100000"/>
                      <a:shade val="50000"/>
                      <a:satMod val="150000"/>
                    </a:schemeClr>
                  </a:gs>
                </a:gsLst>
                <a:lin ang="5400000"/>
              </a:gradFill>
              <a:latin typeface="+mj-lt"/>
            </a:endParaRPr>
          </a:p>
        </p:txBody>
      </p:sp>
      <p:sp>
        <p:nvSpPr>
          <p:cNvPr id="91138" name="Rectangle 3"/>
          <p:cNvSpPr txBox="1">
            <a:spLocks noChangeArrowheads="1"/>
          </p:cNvSpPr>
          <p:nvPr/>
        </p:nvSpPr>
        <p:spPr bwMode="auto">
          <a:xfrm>
            <a:off x="381000" y="1143000"/>
            <a:ext cx="6477000" cy="1295400"/>
          </a:xfrm>
          <a:prstGeom prst="rect">
            <a:avLst/>
          </a:prstGeom>
          <a:noFill/>
          <a:ln w="9525">
            <a:noFill/>
            <a:miter lim="800000"/>
            <a:headEnd/>
            <a:tailEnd/>
          </a:ln>
        </p:spPr>
        <p:txBody>
          <a:bodyPr/>
          <a:lstStyle/>
          <a:p>
            <a:pPr marL="228600" indent="-228600">
              <a:spcBef>
                <a:spcPct val="20000"/>
              </a:spcBef>
            </a:pPr>
            <a:r>
              <a:rPr lang="en-US" b="1">
                <a:latin typeface="Segoe Semibold"/>
              </a:rPr>
              <a:t>Transform Windows applications into Virtualized Entities</a:t>
            </a:r>
          </a:p>
          <a:p>
            <a:pPr marL="228600" indent="-228600">
              <a:spcBef>
                <a:spcPct val="20000"/>
              </a:spcBef>
            </a:pPr>
            <a:r>
              <a:rPr lang="en-US" sz="1600" b="1">
                <a:latin typeface="Segoe Semibold"/>
              </a:rPr>
              <a:t>Simplified management</a:t>
            </a:r>
          </a:p>
          <a:p>
            <a:pPr marL="287338" lvl="1" indent="-233363">
              <a:spcBef>
                <a:spcPct val="20000"/>
              </a:spcBef>
              <a:buFont typeface="Arial" charset="0"/>
              <a:buChar char="•"/>
            </a:pPr>
            <a:r>
              <a:rPr lang="en-US" sz="1600">
                <a:latin typeface="Segoe Semibold"/>
              </a:rPr>
              <a:t>Applications delivered on-demand</a:t>
            </a:r>
          </a:p>
          <a:p>
            <a:pPr marL="287338" lvl="1" indent="-233363">
              <a:spcBef>
                <a:spcPct val="20000"/>
              </a:spcBef>
              <a:buFont typeface="Arial" charset="0"/>
              <a:buChar char="•"/>
            </a:pPr>
            <a:r>
              <a:rPr lang="en-US" sz="1600">
                <a:latin typeface="Segoe Semibold"/>
              </a:rPr>
              <a:t>Application conflicts eliminated</a:t>
            </a:r>
          </a:p>
          <a:p>
            <a:pPr marL="287338" lvl="1" indent="-233363">
              <a:spcBef>
                <a:spcPct val="20000"/>
              </a:spcBef>
              <a:buFont typeface="Arial" charset="0"/>
              <a:buChar char="•"/>
            </a:pPr>
            <a:r>
              <a:rPr lang="en-US" sz="1600">
                <a:latin typeface="Segoe Semibold"/>
              </a:rPr>
              <a:t>Applications follow users</a:t>
            </a:r>
          </a:p>
          <a:p>
            <a:pPr marL="287338" lvl="1" indent="-233363">
              <a:spcBef>
                <a:spcPct val="20000"/>
              </a:spcBef>
              <a:buFont typeface="Arial" charset="0"/>
              <a:buChar char="•"/>
            </a:pPr>
            <a:r>
              <a:rPr lang="en-US" sz="1600">
                <a:latin typeface="Segoe Semibold"/>
              </a:rPr>
              <a:t>Application updates are automatic</a:t>
            </a:r>
          </a:p>
          <a:p>
            <a:pPr marL="228600" indent="-228600">
              <a:spcBef>
                <a:spcPct val="20000"/>
              </a:spcBef>
            </a:pPr>
            <a:endParaRPr lang="en-US" sz="2000">
              <a:latin typeface="Segoe Semibold"/>
            </a:endParaRPr>
          </a:p>
        </p:txBody>
      </p:sp>
      <p:sp>
        <p:nvSpPr>
          <p:cNvPr id="91139" name="Rectangle 10"/>
          <p:cNvSpPr>
            <a:spLocks noChangeArrowheads="1"/>
          </p:cNvSpPr>
          <p:nvPr/>
        </p:nvSpPr>
        <p:spPr bwMode="auto">
          <a:xfrm>
            <a:off x="457200" y="3140075"/>
            <a:ext cx="3352800" cy="1127125"/>
          </a:xfrm>
          <a:prstGeom prst="rect">
            <a:avLst/>
          </a:prstGeom>
          <a:noFill/>
          <a:ln w="9525">
            <a:noFill/>
            <a:miter lim="800000"/>
            <a:headEnd/>
            <a:tailEnd/>
          </a:ln>
        </p:spPr>
        <p:txBody>
          <a:bodyPr>
            <a:spAutoFit/>
          </a:bodyPr>
          <a:lstStyle/>
          <a:p>
            <a:pPr marL="228600" indent="-228600">
              <a:spcBef>
                <a:spcPct val="20000"/>
              </a:spcBef>
            </a:pPr>
            <a:r>
              <a:rPr lang="en-US" sz="1600" b="1">
                <a:latin typeface="Segoe Semibold"/>
              </a:rPr>
              <a:t>Granular Application Control</a:t>
            </a:r>
          </a:p>
          <a:p>
            <a:pPr marL="287338" lvl="1" indent="-233363">
              <a:spcBef>
                <a:spcPct val="20000"/>
              </a:spcBef>
              <a:buFont typeface="Arial" charset="0"/>
              <a:buChar char="•"/>
            </a:pPr>
            <a:r>
              <a:rPr lang="en-US" sz="1600">
                <a:latin typeface="Segoe Semibold"/>
              </a:rPr>
              <a:t>Not only control access to computing platform, but to virtualized applications as well</a:t>
            </a:r>
          </a:p>
        </p:txBody>
      </p:sp>
      <p:pic>
        <p:nvPicPr>
          <p:cNvPr id="91140" name="Picture 2" descr="0DF5870C-F2CE-44DD-87AA-1CA5E7B42548@local"/>
          <p:cNvPicPr>
            <a:picLocks noChangeAspect="1" noChangeArrowheads="1"/>
          </p:cNvPicPr>
          <p:nvPr/>
        </p:nvPicPr>
        <p:blipFill>
          <a:blip r:embed="rId3"/>
          <a:srcRect/>
          <a:stretch>
            <a:fillRect/>
          </a:stretch>
        </p:blipFill>
        <p:spPr bwMode="auto">
          <a:xfrm>
            <a:off x="3833813" y="1487488"/>
            <a:ext cx="5157787" cy="4608512"/>
          </a:xfrm>
          <a:prstGeom prst="rect">
            <a:avLst/>
          </a:prstGeom>
          <a:noFill/>
          <a:ln w="9525">
            <a:noFill/>
            <a:miter lim="800000"/>
            <a:headEnd/>
            <a:tailEnd/>
          </a:ln>
        </p:spPr>
      </p:pic>
      <p:sp>
        <p:nvSpPr>
          <p:cNvPr id="91141" name="Rectangle 8"/>
          <p:cNvSpPr>
            <a:spLocks noChangeArrowheads="1"/>
          </p:cNvSpPr>
          <p:nvPr/>
        </p:nvSpPr>
        <p:spPr bwMode="auto">
          <a:xfrm>
            <a:off x="457200" y="4435475"/>
            <a:ext cx="3733800" cy="1403350"/>
          </a:xfrm>
          <a:prstGeom prst="rect">
            <a:avLst/>
          </a:prstGeom>
          <a:noFill/>
          <a:ln w="9525">
            <a:noFill/>
            <a:miter lim="800000"/>
            <a:headEnd/>
            <a:tailEnd/>
          </a:ln>
        </p:spPr>
        <p:txBody>
          <a:bodyPr>
            <a:spAutoFit/>
          </a:bodyPr>
          <a:lstStyle/>
          <a:p>
            <a:pPr marL="228600" indent="-228600">
              <a:spcBef>
                <a:spcPct val="20000"/>
              </a:spcBef>
            </a:pPr>
            <a:r>
              <a:rPr lang="en-US" b="1">
                <a:latin typeface="Segoe Semibold"/>
              </a:rPr>
              <a:t>Multiple Desktop Deployments</a:t>
            </a:r>
          </a:p>
          <a:p>
            <a:pPr marL="287338" lvl="1" indent="-233363">
              <a:spcBef>
                <a:spcPct val="20000"/>
              </a:spcBef>
              <a:buFont typeface="Arial" charset="0"/>
              <a:buChar char="•"/>
            </a:pPr>
            <a:r>
              <a:rPr lang="en-US" sz="1600">
                <a:latin typeface="Segoe Semibold"/>
              </a:rPr>
              <a:t>Use SoftGrid with Local, Diskless, and Centralized Desktops deployments on both PCs and Thin Clients</a:t>
            </a: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65125" y="428604"/>
            <a:ext cx="8413750" cy="585788"/>
          </a:xfrm>
        </p:spPr>
        <p:txBody>
          <a:bodyPr>
            <a:noAutofit/>
          </a:bodyPr>
          <a:lstStyle/>
          <a:p>
            <a:pPr>
              <a:defRPr/>
            </a:pPr>
            <a:r>
              <a:rPr lang="en-US" sz="3200" dirty="0" smtClean="0"/>
              <a:t>Software as a service:</a:t>
            </a:r>
            <a:br>
              <a:rPr lang="en-US" sz="3200" dirty="0" smtClean="0"/>
            </a:br>
            <a:r>
              <a:rPr lang="en-US" sz="2800" dirty="0" smtClean="0"/>
              <a:t>Microsoft Application </a:t>
            </a:r>
            <a:r>
              <a:rPr lang="en-US" sz="2800" dirty="0" err="1" smtClean="0"/>
              <a:t>Virtualisation</a:t>
            </a:r>
            <a:endParaRPr lang="nl-NL" sz="2800" dirty="0"/>
          </a:p>
        </p:txBody>
      </p:sp>
      <p:sp>
        <p:nvSpPr>
          <p:cNvPr id="4" name="Content Placeholder 3"/>
          <p:cNvSpPr>
            <a:spLocks noGrp="1"/>
          </p:cNvSpPr>
          <p:nvPr>
            <p:ph idx="4294967295"/>
          </p:nvPr>
        </p:nvSpPr>
        <p:spPr>
          <a:xfrm>
            <a:off x="4143375" y="2857500"/>
            <a:ext cx="5072063" cy="1900238"/>
          </a:xfrm>
        </p:spPr>
        <p:txBody>
          <a:bodyPr>
            <a:normAutofit/>
          </a:bodyPr>
          <a:lstStyle/>
          <a:p>
            <a:pPr>
              <a:buFont typeface="Wingdings 2" pitchFamily="18" charset="2"/>
              <a:buNone/>
            </a:pPr>
            <a:r>
              <a:rPr lang="nl-NL" sz="2400" b="1" smtClean="0">
                <a:effectLst>
                  <a:outerShdw blurRad="38100" dist="38100" dir="2700000" algn="tl">
                    <a:srgbClr val="000000"/>
                  </a:outerShdw>
                </a:effectLst>
              </a:rPr>
              <a:t>Streaming</a:t>
            </a:r>
            <a:endParaRPr lang="nl-NL" sz="2800" b="1" smtClean="0">
              <a:effectLst>
                <a:outerShdw blurRad="38100" dist="38100" dir="2700000" algn="tl">
                  <a:srgbClr val="000000"/>
                </a:outerShdw>
              </a:effectLst>
            </a:endParaRPr>
          </a:p>
          <a:p>
            <a:pPr>
              <a:lnSpc>
                <a:spcPct val="100000"/>
              </a:lnSpc>
              <a:spcBef>
                <a:spcPct val="20000"/>
              </a:spcBef>
              <a:buClrTx/>
              <a:buSzTx/>
              <a:buFont typeface="Wingdings 2" pitchFamily="18" charset="2"/>
              <a:buBlip>
                <a:blip r:embed="rId3"/>
              </a:buBlip>
            </a:pPr>
            <a:r>
              <a:rPr lang="nl-NL" sz="2000" smtClean="0">
                <a:effectLst>
                  <a:outerShdw blurRad="38100" dist="38100" dir="2700000" algn="tl">
                    <a:srgbClr val="000000"/>
                  </a:outerShdw>
                </a:effectLst>
              </a:rPr>
              <a:t>Dynamic delivery – follow the user</a:t>
            </a:r>
          </a:p>
          <a:p>
            <a:pPr>
              <a:lnSpc>
                <a:spcPct val="100000"/>
              </a:lnSpc>
              <a:spcBef>
                <a:spcPct val="20000"/>
              </a:spcBef>
              <a:buClrTx/>
              <a:buSzTx/>
              <a:buFont typeface="Wingdings 2" pitchFamily="18" charset="2"/>
              <a:buBlip>
                <a:blip r:embed="rId3"/>
              </a:buBlip>
            </a:pPr>
            <a:r>
              <a:rPr lang="nl-NL" sz="2000" smtClean="0">
                <a:effectLst>
                  <a:outerShdw blurRad="38100" dist="38100" dir="2700000" algn="tl">
                    <a:srgbClr val="000000"/>
                  </a:outerShdw>
                </a:effectLst>
              </a:rPr>
              <a:t>Minimal `threshold` stream</a:t>
            </a:r>
          </a:p>
          <a:p>
            <a:pPr>
              <a:lnSpc>
                <a:spcPct val="100000"/>
              </a:lnSpc>
              <a:spcBef>
                <a:spcPct val="20000"/>
              </a:spcBef>
              <a:buClrTx/>
              <a:buSzTx/>
              <a:buFont typeface="Wingdings 2" pitchFamily="18" charset="2"/>
              <a:buBlip>
                <a:blip r:embed="rId3"/>
              </a:buBlip>
            </a:pPr>
            <a:r>
              <a:rPr lang="nl-NL" sz="2000" smtClean="0">
                <a:effectLst>
                  <a:outerShdw blurRad="38100" dist="38100" dir="2700000" algn="tl">
                    <a:srgbClr val="000000"/>
                  </a:outerShdw>
                </a:effectLst>
              </a:rPr>
              <a:t>Incremental  `active` application upgrade</a:t>
            </a:r>
          </a:p>
        </p:txBody>
      </p:sp>
      <p:pic>
        <p:nvPicPr>
          <p:cNvPr id="347139" name="Picture 3"/>
          <p:cNvPicPr>
            <a:picLocks noChangeAspect="1" noChangeArrowheads="1"/>
          </p:cNvPicPr>
          <p:nvPr/>
        </p:nvPicPr>
        <p:blipFill>
          <a:blip r:embed="rId4"/>
          <a:srcRect l="71823" t="71841" r="7797" b="7163"/>
          <a:stretch>
            <a:fillRect/>
          </a:stretch>
        </p:blipFill>
        <p:spPr bwMode="auto">
          <a:xfrm>
            <a:off x="5929322" y="4857760"/>
            <a:ext cx="1571636" cy="1214446"/>
          </a:xfrm>
          <a:prstGeom prst="rect">
            <a:avLst/>
          </a:prstGeom>
          <a:noFill/>
          <a:ln w="9525">
            <a:noFill/>
            <a:miter lim="800000"/>
            <a:headEnd/>
            <a:tailEnd/>
          </a:ln>
          <a:effectLst>
            <a:outerShdw blurRad="190500" dist="63500" dir="2700000" sx="105000" sy="105000" algn="tl" rotWithShape="0">
              <a:prstClr val="black">
                <a:alpha val="40000"/>
              </a:prstClr>
            </a:outerShdw>
            <a:softEdge rad="31750"/>
          </a:effectLst>
        </p:spPr>
      </p:pic>
      <p:sp>
        <p:nvSpPr>
          <p:cNvPr id="5" name="Content Placeholder 3"/>
          <p:cNvSpPr txBox="1">
            <a:spLocks/>
          </p:cNvSpPr>
          <p:nvPr/>
        </p:nvSpPr>
        <p:spPr>
          <a:xfrm>
            <a:off x="609600" y="1385888"/>
            <a:ext cx="4329113" cy="1900237"/>
          </a:xfrm>
          <a:prstGeom prst="rect">
            <a:avLst/>
          </a:prstGeom>
        </p:spPr>
        <p:txBody>
          <a:bodyPr>
            <a:normAutofit/>
          </a:bodyPr>
          <a:lstStyle/>
          <a:p>
            <a:pPr marL="342900" indent="-342900" fontAlgn="auto">
              <a:spcBef>
                <a:spcPct val="20000"/>
              </a:spcBef>
              <a:spcAft>
                <a:spcPts val="0"/>
              </a:spcAft>
              <a:defRPr/>
            </a:pPr>
            <a:r>
              <a:rPr lang="nl-NL" sz="2400" b="1" dirty="0">
                <a:effectLst>
                  <a:outerShdw blurRad="38100" dist="38100" dir="2700000" algn="tl" rotWithShape="0">
                    <a:prstClr val="black">
                      <a:alpha val="70000"/>
                    </a:prstClr>
                  </a:outerShdw>
                </a:effectLst>
                <a:latin typeface="+mn-lt"/>
              </a:rPr>
              <a:t>Virtualized Applications</a:t>
            </a:r>
          </a:p>
          <a:p>
            <a:pPr marL="342900" indent="-342900" fontAlgn="auto">
              <a:spcBef>
                <a:spcPct val="20000"/>
              </a:spcBef>
              <a:spcAft>
                <a:spcPts val="0"/>
              </a:spcAft>
              <a:buFontTx/>
              <a:buBlip>
                <a:blip r:embed="rId3"/>
              </a:buBlip>
              <a:defRPr/>
            </a:pPr>
            <a:r>
              <a:rPr lang="nl-NL" sz="2000" dirty="0">
                <a:effectLst>
                  <a:outerShdw blurRad="38100" dist="38100" dir="2700000" algn="tl" rotWithShape="0">
                    <a:prstClr val="black">
                      <a:alpha val="70000"/>
                    </a:prstClr>
                  </a:outerShdw>
                </a:effectLst>
                <a:latin typeface="+mn-lt"/>
              </a:rPr>
              <a:t>Never Installed</a:t>
            </a:r>
          </a:p>
          <a:p>
            <a:pPr marL="342900" indent="-342900" fontAlgn="auto">
              <a:spcBef>
                <a:spcPct val="20000"/>
              </a:spcBef>
              <a:spcAft>
                <a:spcPts val="0"/>
              </a:spcAft>
              <a:buFontTx/>
              <a:buBlip>
                <a:blip r:embed="rId3"/>
              </a:buBlip>
              <a:defRPr/>
            </a:pPr>
            <a:r>
              <a:rPr lang="nl-NL" sz="2000" dirty="0">
                <a:effectLst>
                  <a:outerShdw blurRad="38100" dist="38100" dir="2700000" algn="tl" rotWithShape="0">
                    <a:prstClr val="black">
                      <a:alpha val="70000"/>
                    </a:prstClr>
                  </a:outerShdw>
                </a:effectLst>
                <a:latin typeface="+mn-lt"/>
              </a:rPr>
              <a:t>Enhanced compatibility</a:t>
            </a:r>
          </a:p>
          <a:p>
            <a:pPr marL="342900" indent="-342900" fontAlgn="auto">
              <a:spcBef>
                <a:spcPct val="20000"/>
              </a:spcBef>
              <a:spcAft>
                <a:spcPts val="0"/>
              </a:spcAft>
              <a:buFontTx/>
              <a:buBlip>
                <a:blip r:embed="rId3"/>
              </a:buBlip>
              <a:defRPr/>
            </a:pPr>
            <a:r>
              <a:rPr lang="nl-NL" sz="2000" dirty="0">
                <a:effectLst>
                  <a:outerShdw blurRad="38100" dist="38100" dir="2700000" algn="tl" rotWithShape="0">
                    <a:prstClr val="black">
                      <a:alpha val="70000"/>
                    </a:prstClr>
                  </a:outerShdw>
                </a:effectLst>
                <a:latin typeface="+mn-lt"/>
              </a:rPr>
              <a:t>Conflict prevention</a:t>
            </a:r>
            <a:endParaRPr lang="nl-NL" sz="2000" dirty="0">
              <a:effectLst>
                <a:outerShdw blurRad="38100" dist="38100" dir="2700000" algn="tl" rotWithShape="0">
                  <a:prstClr val="black">
                    <a:alpha val="70000"/>
                  </a:prstClr>
                </a:outerShdw>
              </a:effectLst>
              <a:latin typeface="+mn-lt"/>
            </a:endParaRPr>
          </a:p>
        </p:txBody>
      </p:sp>
      <p:sp>
        <p:nvSpPr>
          <p:cNvPr id="6" name="Content Placeholder 3"/>
          <p:cNvSpPr txBox="1">
            <a:spLocks/>
          </p:cNvSpPr>
          <p:nvPr/>
        </p:nvSpPr>
        <p:spPr>
          <a:xfrm>
            <a:off x="714375" y="4500563"/>
            <a:ext cx="4829175" cy="1900237"/>
          </a:xfrm>
          <a:prstGeom prst="rect">
            <a:avLst/>
          </a:prstGeom>
        </p:spPr>
        <p:txBody>
          <a:bodyPr>
            <a:normAutofit/>
          </a:bodyPr>
          <a:lstStyle/>
          <a:p>
            <a:pPr marL="342900" indent="-342900" fontAlgn="auto">
              <a:spcBef>
                <a:spcPct val="20000"/>
              </a:spcBef>
              <a:spcAft>
                <a:spcPts val="0"/>
              </a:spcAft>
              <a:defRPr/>
            </a:pPr>
            <a:r>
              <a:rPr lang="nl-NL" sz="2400" b="1" dirty="0">
                <a:effectLst>
                  <a:outerShdw blurRad="38100" dist="38100" dir="2700000" algn="tl" rotWithShape="0">
                    <a:prstClr val="black">
                      <a:alpha val="70000"/>
                    </a:prstClr>
                  </a:outerShdw>
                </a:effectLst>
                <a:latin typeface="+mn-lt"/>
              </a:rPr>
              <a:t>Management</a:t>
            </a:r>
            <a:endParaRPr lang="nl-NL" sz="2800" b="1" dirty="0">
              <a:effectLst>
                <a:outerShdw blurRad="38100" dist="38100" dir="2700000" algn="tl" rotWithShape="0">
                  <a:prstClr val="black">
                    <a:alpha val="70000"/>
                  </a:prstClr>
                </a:outerShdw>
              </a:effectLst>
              <a:latin typeface="+mn-lt"/>
            </a:endParaRPr>
          </a:p>
          <a:p>
            <a:pPr marL="342900" indent="-342900" fontAlgn="auto">
              <a:spcBef>
                <a:spcPct val="20000"/>
              </a:spcBef>
              <a:spcAft>
                <a:spcPts val="0"/>
              </a:spcAft>
              <a:buFontTx/>
              <a:buBlip>
                <a:blip r:embed="rId3"/>
              </a:buBlip>
              <a:defRPr/>
            </a:pPr>
            <a:r>
              <a:rPr lang="nl-NL" sz="2000" dirty="0">
                <a:effectLst>
                  <a:outerShdw blurRad="38100" dist="38100" dir="2700000" algn="tl" rotWithShape="0">
                    <a:prstClr val="black">
                      <a:alpha val="70000"/>
                    </a:prstClr>
                  </a:outerShdw>
                </a:effectLst>
                <a:latin typeface="+mn-lt"/>
              </a:rPr>
              <a:t>Centralized, policy based management</a:t>
            </a:r>
          </a:p>
          <a:p>
            <a:pPr marL="342900" indent="-342900" fontAlgn="auto">
              <a:spcBef>
                <a:spcPct val="20000"/>
              </a:spcBef>
              <a:spcAft>
                <a:spcPts val="0"/>
              </a:spcAft>
              <a:buFontTx/>
              <a:buBlip>
                <a:blip r:embed="rId3"/>
              </a:buBlip>
              <a:defRPr/>
            </a:pPr>
            <a:r>
              <a:rPr lang="nl-NL" sz="2000" dirty="0">
                <a:effectLst>
                  <a:outerShdw blurRad="38100" dist="38100" dir="2700000" algn="tl" rotWithShape="0">
                    <a:prstClr val="black">
                      <a:alpha val="70000"/>
                    </a:prstClr>
                  </a:outerShdw>
                </a:effectLst>
                <a:latin typeface="+mn-lt"/>
              </a:rPr>
              <a:t>Integrated with SMS</a:t>
            </a:r>
          </a:p>
          <a:p>
            <a:pPr marL="342900" indent="-342900" fontAlgn="auto">
              <a:spcBef>
                <a:spcPct val="20000"/>
              </a:spcBef>
              <a:spcAft>
                <a:spcPts val="0"/>
              </a:spcAft>
              <a:buFontTx/>
              <a:buBlip>
                <a:blip r:embed="rId3"/>
              </a:buBlip>
              <a:defRPr/>
            </a:pPr>
            <a:r>
              <a:rPr lang="nl-NL" sz="2000" dirty="0">
                <a:effectLst>
                  <a:outerShdw blurRad="38100" dist="38100" dir="2700000" algn="tl" rotWithShape="0">
                    <a:prstClr val="black">
                      <a:alpha val="70000"/>
                    </a:prstClr>
                  </a:outerShdw>
                </a:effectLst>
                <a:latin typeface="+mn-lt"/>
              </a:rPr>
              <a:t>Easy application provisioning</a:t>
            </a:r>
            <a:endParaRPr lang="nl-NL" sz="2000" dirty="0">
              <a:effectLst>
                <a:outerShdw blurRad="38100" dist="38100" dir="2700000" algn="tl" rotWithShape="0">
                  <a:prstClr val="black">
                    <a:alpha val="70000"/>
                  </a:prstClr>
                </a:outerShdw>
              </a:effectLst>
              <a:latin typeface="+mn-lt"/>
            </a:endParaRPr>
          </a:p>
        </p:txBody>
      </p:sp>
      <p:pic>
        <p:nvPicPr>
          <p:cNvPr id="7" name="Picture 3"/>
          <p:cNvPicPr>
            <a:picLocks noChangeAspect="1" noChangeArrowheads="1"/>
          </p:cNvPicPr>
          <p:nvPr/>
        </p:nvPicPr>
        <p:blipFill>
          <a:blip r:embed="rId4"/>
          <a:srcRect l="71699" t="21039" r="8847" b="56730"/>
          <a:stretch>
            <a:fillRect/>
          </a:stretch>
        </p:blipFill>
        <p:spPr bwMode="auto">
          <a:xfrm>
            <a:off x="5929322" y="1500174"/>
            <a:ext cx="1500198" cy="1285884"/>
          </a:xfrm>
          <a:prstGeom prst="rect">
            <a:avLst/>
          </a:prstGeom>
          <a:noFill/>
          <a:ln w="9525">
            <a:noFill/>
            <a:miter lim="800000"/>
            <a:headEnd/>
            <a:tailEnd/>
          </a:ln>
          <a:effectLst>
            <a:outerShdw blurRad="190500" dist="63500" dir="2700000" sx="105000" sy="105000" algn="tl" rotWithShape="0">
              <a:prstClr val="black">
                <a:alpha val="40000"/>
              </a:prstClr>
            </a:outerShdw>
            <a:softEdge rad="31750"/>
          </a:effectLst>
        </p:spPr>
      </p:pic>
      <p:pic>
        <p:nvPicPr>
          <p:cNvPr id="8" name="Picture 3"/>
          <p:cNvPicPr>
            <a:picLocks noChangeAspect="1" noChangeArrowheads="1"/>
          </p:cNvPicPr>
          <p:nvPr/>
        </p:nvPicPr>
        <p:blipFill>
          <a:blip r:embed="rId4"/>
          <a:srcRect l="2344" t="49610" r="78202" b="29394"/>
          <a:stretch>
            <a:fillRect/>
          </a:stretch>
        </p:blipFill>
        <p:spPr bwMode="auto">
          <a:xfrm>
            <a:off x="1214414" y="3143248"/>
            <a:ext cx="1500198" cy="1214446"/>
          </a:xfrm>
          <a:prstGeom prst="rect">
            <a:avLst/>
          </a:prstGeom>
          <a:noFill/>
          <a:ln w="9525">
            <a:noFill/>
            <a:miter lim="800000"/>
            <a:headEnd/>
            <a:tailEnd/>
          </a:ln>
          <a:effectLst>
            <a:outerShdw blurRad="190500" dist="63500" dir="2700000" sx="105000" sy="105000" algn="tl" rotWithShape="0">
              <a:prstClr val="black">
                <a:alpha val="40000"/>
              </a:prstClr>
            </a:outerShdw>
            <a:softEdge rad="31750"/>
          </a:effectLst>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9836" name="Picture 12"/>
          <p:cNvPicPr>
            <a:picLocks noChangeAspect="1" noChangeArrowheads="1"/>
          </p:cNvPicPr>
          <p:nvPr/>
        </p:nvPicPr>
        <p:blipFill>
          <a:blip r:embed="rId4"/>
          <a:stretch>
            <a:fillRect/>
          </a:stretch>
        </p:blipFill>
        <p:spPr bwMode="auto">
          <a:xfrm>
            <a:off x="4286250" y="1219200"/>
            <a:ext cx="4189413" cy="5111750"/>
          </a:xfrm>
          <a:prstGeom prst="rect">
            <a:avLst/>
          </a:prstGeom>
          <a:noFill/>
          <a:ln>
            <a:noFill/>
          </a:ln>
          <a:effectLst>
            <a:outerShdw blurRad="190500" dist="63500" dir="3600000" sx="103000" sy="103000" algn="tl" rotWithShape="0">
              <a:prstClr val="black">
                <a:alpha val="40000"/>
              </a:prstClr>
            </a:outerShdw>
          </a:effectLst>
        </p:spPr>
      </p:pic>
      <p:pic>
        <p:nvPicPr>
          <p:cNvPr id="589837" name="Picture 13"/>
          <p:cNvPicPr>
            <a:picLocks noChangeAspect="1" noChangeArrowheads="1"/>
          </p:cNvPicPr>
          <p:nvPr/>
        </p:nvPicPr>
        <p:blipFill>
          <a:blip r:embed="rId5"/>
          <a:srcRect/>
          <a:stretch>
            <a:fillRect/>
          </a:stretch>
        </p:blipFill>
        <p:spPr bwMode="auto">
          <a:xfrm>
            <a:off x="4286250" y="1214438"/>
            <a:ext cx="4189413" cy="5111750"/>
          </a:xfrm>
          <a:prstGeom prst="rect">
            <a:avLst/>
          </a:prstGeom>
          <a:noFill/>
          <a:ln w="9525">
            <a:noFill/>
            <a:miter lim="800000"/>
            <a:headEnd/>
            <a:tailEnd/>
          </a:ln>
        </p:spPr>
      </p:pic>
      <p:sp>
        <p:nvSpPr>
          <p:cNvPr id="589828" name="Rectangle 4"/>
          <p:cNvSpPr>
            <a:spLocks noGrp="1" noChangeArrowheads="1"/>
          </p:cNvSpPr>
          <p:nvPr>
            <p:ph type="title"/>
          </p:nvPr>
        </p:nvSpPr>
        <p:spPr>
          <a:xfrm>
            <a:off x="428596" y="357166"/>
            <a:ext cx="6929486" cy="646331"/>
          </a:xfrm>
        </p:spPr>
        <p:txBody>
          <a:bodyPr>
            <a:normAutofit fontScale="90000"/>
          </a:bodyPr>
          <a:lstStyle/>
          <a:p>
            <a:pPr>
              <a:defRPr/>
            </a:pPr>
            <a:r>
              <a:rPr lang="en-US" sz="4000" dirty="0" smtClean="0"/>
              <a:t>Application Virtualization Explained</a:t>
            </a:r>
            <a:endParaRPr lang="en-US" sz="4000" dirty="0"/>
          </a:p>
        </p:txBody>
      </p:sp>
      <p:sp>
        <p:nvSpPr>
          <p:cNvPr id="589829" name="Rectangle 5"/>
          <p:cNvSpPr>
            <a:spLocks noGrp="1" noChangeArrowheads="1"/>
          </p:cNvSpPr>
          <p:nvPr>
            <p:ph type="body" idx="1"/>
          </p:nvPr>
        </p:nvSpPr>
        <p:spPr>
          <a:xfrm>
            <a:off x="395288" y="1524000"/>
            <a:ext cx="3654425" cy="4616450"/>
          </a:xfrm>
        </p:spPr>
        <p:txBody>
          <a:bodyPr>
            <a:noAutofit/>
          </a:bodyPr>
          <a:lstStyle/>
          <a:p>
            <a:r>
              <a:rPr lang="en-US" sz="2000" smtClean="0">
                <a:effectLst>
                  <a:outerShdw blurRad="38100" dist="38100" dir="2700000" algn="tl">
                    <a:srgbClr val="000000"/>
                  </a:outerShdw>
                </a:effectLst>
              </a:rPr>
              <a:t>Applications are </a:t>
            </a:r>
            <a:r>
              <a:rPr lang="en-US" sz="2000" i="1" smtClean="0">
                <a:effectLst>
                  <a:outerShdw blurRad="38100" dist="38100" dir="2700000" algn="tl">
                    <a:srgbClr val="000000"/>
                  </a:outerShdw>
                </a:effectLst>
              </a:rPr>
              <a:t>virtualized</a:t>
            </a:r>
            <a:r>
              <a:rPr lang="en-US" sz="2000" smtClean="0">
                <a:effectLst>
                  <a:outerShdw blurRad="38100" dist="38100" dir="2700000" algn="tl">
                    <a:srgbClr val="000000"/>
                  </a:outerShdw>
                </a:effectLst>
              </a:rPr>
              <a:t> per instance:</a:t>
            </a:r>
          </a:p>
          <a:p>
            <a:pPr lvl="2" defTabSz="-13873163"/>
            <a:r>
              <a:rPr lang="en-US" sz="1400" smtClean="0">
                <a:effectLst>
                  <a:outerShdw blurRad="38100" dist="38100" dir="2700000" algn="tl">
                    <a:srgbClr val="000000"/>
                  </a:outerShdw>
                </a:effectLst>
              </a:rPr>
              <a:t>Files (including System Files)</a:t>
            </a:r>
          </a:p>
          <a:p>
            <a:pPr lvl="2" defTabSz="-13873163"/>
            <a:r>
              <a:rPr lang="en-US" sz="1400" smtClean="0">
                <a:effectLst>
                  <a:outerShdw blurRad="38100" dist="38100" dir="2700000" algn="tl">
                    <a:srgbClr val="000000"/>
                  </a:outerShdw>
                </a:effectLst>
              </a:rPr>
              <a:t>Registry</a:t>
            </a:r>
          </a:p>
          <a:p>
            <a:pPr lvl="2" defTabSz="-13873163"/>
            <a:r>
              <a:rPr lang="en-US" sz="1400" smtClean="0">
                <a:effectLst>
                  <a:outerShdw blurRad="38100" dist="38100" dir="2700000" algn="tl">
                    <a:srgbClr val="000000"/>
                  </a:outerShdw>
                </a:effectLst>
              </a:rPr>
              <a:t>Fonts</a:t>
            </a:r>
          </a:p>
          <a:p>
            <a:pPr lvl="2" defTabSz="-13873163"/>
            <a:r>
              <a:rPr lang="en-US" sz="1400" smtClean="0">
                <a:effectLst>
                  <a:outerShdw blurRad="38100" dist="38100" dir="2700000" algn="tl">
                    <a:srgbClr val="000000"/>
                  </a:outerShdw>
                </a:effectLst>
              </a:rPr>
              <a:t>.ini</a:t>
            </a:r>
          </a:p>
          <a:p>
            <a:pPr lvl="2" defTabSz="-13873163"/>
            <a:r>
              <a:rPr lang="en-US" sz="1400" smtClean="0">
                <a:effectLst>
                  <a:outerShdw blurRad="38100" dist="38100" dir="2700000" algn="tl">
                    <a:srgbClr val="000000"/>
                  </a:outerShdw>
                </a:effectLst>
              </a:rPr>
              <a:t>COM objects</a:t>
            </a:r>
          </a:p>
          <a:p>
            <a:endParaRPr lang="en-US" sz="2000" smtClean="0">
              <a:effectLst>
                <a:outerShdw blurRad="38100" dist="38100" dir="2700000" algn="tl">
                  <a:srgbClr val="000000"/>
                </a:outerShdw>
              </a:effectLst>
            </a:endParaRPr>
          </a:p>
          <a:p>
            <a:r>
              <a:rPr lang="en-US" sz="2000" smtClean="0">
                <a:effectLst>
                  <a:outerShdw blurRad="38100" dist="38100" dir="2700000" algn="tl">
                    <a:srgbClr val="000000"/>
                  </a:outerShdw>
                </a:effectLst>
              </a:rPr>
              <a:t>Applications do not get installed or alter the operating system</a:t>
            </a:r>
          </a:p>
          <a:p>
            <a:endParaRPr lang="en-US" sz="2000" smtClean="0">
              <a:effectLst>
                <a:outerShdw blurRad="38100" dist="38100" dir="2700000" algn="tl">
                  <a:srgbClr val="000000"/>
                </a:outerShdw>
              </a:effectLst>
            </a:endParaRPr>
          </a:p>
          <a:p>
            <a:r>
              <a:rPr lang="en-US" sz="2000" smtClean="0">
                <a:effectLst>
                  <a:outerShdw blurRad="38100" dist="38100" dir="2700000" algn="tl">
                    <a:srgbClr val="000000"/>
                  </a:outerShdw>
                </a:effectLst>
              </a:rPr>
              <a:t>Yet </a:t>
            </a:r>
            <a:r>
              <a:rPr lang="en-US" sz="2000" i="1" smtClean="0">
                <a:effectLst>
                  <a:outerShdw blurRad="38100" dist="38100" dir="2700000" algn="tl">
                    <a:srgbClr val="000000"/>
                  </a:outerShdw>
                </a:effectLst>
              </a:rPr>
              <a:t>tasks process locally on the host computer.</a:t>
            </a:r>
            <a:endParaRPr lang="en-US" sz="2000" smtClean="0">
              <a:effectLst>
                <a:outerShdw blurRad="38100" dist="38100" dir="2700000" algn="tl">
                  <a:srgbClr val="000000"/>
                </a:outerShdw>
              </a:effectLst>
            </a:endParaRPr>
          </a:p>
          <a:p>
            <a:pPr>
              <a:buFont typeface="Wingdings 2" pitchFamily="18" charset="2"/>
              <a:buNone/>
            </a:pPr>
            <a:endParaRPr lang="en-US" sz="2000" smtClean="0">
              <a:effectLst>
                <a:outerShdw blurRad="38100" dist="38100" dir="2700000" algn="tl">
                  <a:srgbClr val="000000"/>
                </a:outerShdw>
              </a:effectLst>
            </a:endParaRPr>
          </a:p>
        </p:txBody>
      </p:sp>
      <p:sp>
        <p:nvSpPr>
          <p:cNvPr id="589832" name="Rectangle 8"/>
          <p:cNvSpPr>
            <a:spLocks noChangeArrowheads="1"/>
          </p:cNvSpPr>
          <p:nvPr/>
        </p:nvSpPr>
        <p:spPr bwMode="auto">
          <a:xfrm>
            <a:off x="4386263" y="5334000"/>
            <a:ext cx="4114800" cy="590550"/>
          </a:xfrm>
          <a:prstGeom prst="rect">
            <a:avLst/>
          </a:prstGeom>
          <a:noFill/>
          <a:ln w="9525">
            <a:noFill/>
            <a:miter lim="800000"/>
            <a:headEnd/>
            <a:tailEnd/>
          </a:ln>
        </p:spPr>
        <p:txBody>
          <a:bodyPr lIns="91436" tIns="45718" rIns="91436" bIns="45718">
            <a:spAutoFit/>
          </a:bodyPr>
          <a:lstStyle/>
          <a:p>
            <a:pPr>
              <a:lnSpc>
                <a:spcPct val="90000"/>
              </a:lnSpc>
              <a:spcBef>
                <a:spcPct val="60000"/>
              </a:spcBef>
              <a:spcAft>
                <a:spcPct val="10000"/>
              </a:spcAft>
              <a:buClr>
                <a:srgbClr val="FF9A00"/>
              </a:buClr>
              <a:buSzPct val="80000"/>
              <a:buFont typeface="Times"/>
              <a:buNone/>
            </a:pPr>
            <a:r>
              <a:rPr lang="en-GB" b="1">
                <a:solidFill>
                  <a:srgbClr val="000000"/>
                </a:solidFill>
                <a:latin typeface="Segoe Semibold"/>
              </a:rPr>
              <a:t>…</a:t>
            </a:r>
            <a:r>
              <a:rPr lang="en-US" b="1">
                <a:solidFill>
                  <a:srgbClr val="000000"/>
                </a:solidFill>
                <a:latin typeface="Segoe Semibold"/>
              </a:rPr>
              <a:t>and inter-application communication can still take place.</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89837"/>
                                        </p:tgtEl>
                                        <p:attrNameLst>
                                          <p:attrName>style.visibility</p:attrName>
                                        </p:attrNameLst>
                                      </p:cBhvr>
                                      <p:to>
                                        <p:strVal val="visible"/>
                                      </p:to>
                                    </p:set>
                                    <p:animEffect transition="in" filter="wipe(up)">
                                      <p:cBhvr>
                                        <p:cTn id="7" dur="500"/>
                                        <p:tgtEl>
                                          <p:spTgt spid="589837"/>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589832"/>
                                        </p:tgtEl>
                                        <p:attrNameLst>
                                          <p:attrName>style.visibility</p:attrName>
                                        </p:attrNameLst>
                                      </p:cBhvr>
                                      <p:to>
                                        <p:strVal val="visible"/>
                                      </p:to>
                                    </p:set>
                                    <p:anim calcmode="lin" valueType="num">
                                      <p:cBhvr>
                                        <p:cTn id="11" dur="500" fill="hold"/>
                                        <p:tgtEl>
                                          <p:spTgt spid="589832"/>
                                        </p:tgtEl>
                                        <p:attrNameLst>
                                          <p:attrName>ppt_w</p:attrName>
                                        </p:attrNameLst>
                                      </p:cBhvr>
                                      <p:tavLst>
                                        <p:tav tm="0">
                                          <p:val>
                                            <p:fltVal val="0"/>
                                          </p:val>
                                        </p:tav>
                                        <p:tav tm="100000">
                                          <p:val>
                                            <p:strVal val="#ppt_w"/>
                                          </p:val>
                                        </p:tav>
                                      </p:tavLst>
                                    </p:anim>
                                    <p:anim calcmode="lin" valueType="num">
                                      <p:cBhvr>
                                        <p:cTn id="12" dur="500" fill="hold"/>
                                        <p:tgtEl>
                                          <p:spTgt spid="5898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3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4175" y="230188"/>
            <a:ext cx="7014152" cy="923330"/>
          </a:xfrm>
        </p:spPr>
        <p:txBody>
          <a:bodyPr/>
          <a:lstStyle/>
          <a:p>
            <a:pPr>
              <a:defRPr/>
            </a:pPr>
            <a:r>
              <a:rPr smtClean="0"/>
              <a:t>Windows Vista</a:t>
            </a:r>
            <a:br>
              <a:rPr smtClean="0"/>
            </a:br>
            <a:r>
              <a:rPr sz="2400" i="1" smtClean="0"/>
              <a:t>Waar staan we vandaag?</a:t>
            </a:r>
            <a:endParaRPr i="1"/>
          </a:p>
        </p:txBody>
      </p:sp>
      <p:sp>
        <p:nvSpPr>
          <p:cNvPr id="5" name="Content Placeholder 4"/>
          <p:cNvSpPr>
            <a:spLocks noGrp="1"/>
          </p:cNvSpPr>
          <p:nvPr>
            <p:ph idx="1"/>
          </p:nvPr>
        </p:nvSpPr>
        <p:spPr>
          <a:xfrm>
            <a:off x="384175" y="1522413"/>
            <a:ext cx="8378825" cy="2744787"/>
          </a:xfrm>
        </p:spPr>
        <p:txBody>
          <a:bodyPr/>
          <a:lstStyle/>
          <a:p>
            <a:pPr>
              <a:spcAft>
                <a:spcPts val="600"/>
              </a:spcAft>
              <a:defRPr/>
            </a:pPr>
            <a:r>
              <a:rPr lang="nl-NL" dirty="0" smtClean="0"/>
              <a:t>100mln licenties verkocht! -&gt; 1,5mln in Nederland</a:t>
            </a:r>
          </a:p>
          <a:p>
            <a:pPr>
              <a:spcAft>
                <a:spcPts val="600"/>
              </a:spcAft>
              <a:defRPr/>
            </a:pPr>
            <a:r>
              <a:rPr lang="nl-NL" dirty="0" smtClean="0"/>
              <a:t>Iets meer dan de helft in de zakelijke markt</a:t>
            </a:r>
          </a:p>
          <a:p>
            <a:pPr>
              <a:spcAft>
                <a:spcPts val="600"/>
              </a:spcAft>
              <a:defRPr/>
            </a:pPr>
            <a:r>
              <a:rPr lang="nl-NL" dirty="0" smtClean="0"/>
              <a:t>Negatieve perceptie </a:t>
            </a:r>
          </a:p>
          <a:p>
            <a:pPr lvl="1">
              <a:spcAft>
                <a:spcPts val="600"/>
              </a:spcAft>
              <a:defRPr/>
            </a:pPr>
            <a:r>
              <a:rPr lang="nl-NL" dirty="0" smtClean="0"/>
              <a:t>-&gt; We zijn een jaar verder, en ja het is beter geworden</a:t>
            </a:r>
          </a:p>
          <a:p>
            <a:pPr lvl="1">
              <a:spcAft>
                <a:spcPts val="600"/>
              </a:spcAft>
              <a:defRPr/>
            </a:pPr>
            <a:r>
              <a:rPr lang="nl-NL" dirty="0" smtClean="0"/>
              <a:t>-&gt; Windows Vista Service</a:t>
            </a:r>
          </a:p>
          <a:p>
            <a:pPr lvl="1">
              <a:spcAft>
                <a:spcPts val="600"/>
              </a:spcAft>
              <a:defRPr/>
            </a:pPr>
            <a:r>
              <a:rPr lang="nl-NL" dirty="0" smtClean="0"/>
              <a:t>-&gt; Windows Vista SP1</a:t>
            </a:r>
            <a:endParaRPr lang="nl-NL" dirty="0"/>
          </a:p>
        </p:txBody>
      </p:sp>
      <p:grpSp>
        <p:nvGrpSpPr>
          <p:cNvPr id="23555" name="Group 5"/>
          <p:cNvGrpSpPr>
            <a:grpSpLocks/>
          </p:cNvGrpSpPr>
          <p:nvPr/>
        </p:nvGrpSpPr>
        <p:grpSpPr bwMode="auto">
          <a:xfrm>
            <a:off x="4429125" y="0"/>
            <a:ext cx="4714875" cy="357188"/>
            <a:chOff x="4429092" y="-24"/>
            <a:chExt cx="4714940" cy="357214"/>
          </a:xfrm>
        </p:grpSpPr>
        <p:graphicFrame>
          <p:nvGraphicFramePr>
            <p:cNvPr id="7" name="Diagram 6"/>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44" name="Rectangle 20"/>
          <p:cNvSpPr>
            <a:spLocks noGrp="1" noChangeArrowheads="1"/>
          </p:cNvSpPr>
          <p:nvPr>
            <p:ph type="title"/>
          </p:nvPr>
        </p:nvSpPr>
        <p:spPr>
          <a:xfrm>
            <a:off x="384175" y="409177"/>
            <a:ext cx="7014152" cy="590931"/>
          </a:xfrm>
        </p:spPr>
        <p:txBody>
          <a:bodyPr>
            <a:noAutofit/>
          </a:bodyPr>
          <a:lstStyle/>
          <a:p>
            <a:pPr>
              <a:defRPr/>
            </a:pPr>
            <a:r>
              <a:rPr lang="en-US" sz="3200" dirty="0" smtClean="0"/>
              <a:t>On-Demand </a:t>
            </a:r>
            <a:r>
              <a:rPr lang="en-US" sz="3200" dirty="0"/>
              <a:t>Streaming of Virtual Apps</a:t>
            </a:r>
          </a:p>
        </p:txBody>
      </p:sp>
      <p:sp>
        <p:nvSpPr>
          <p:cNvPr id="410650" name="Rectangle 26"/>
          <p:cNvSpPr>
            <a:spLocks noGrp="1" noChangeArrowheads="1"/>
          </p:cNvSpPr>
          <p:nvPr>
            <p:ph idx="1"/>
          </p:nvPr>
        </p:nvSpPr>
        <p:spPr>
          <a:xfrm>
            <a:off x="384175" y="1522413"/>
            <a:ext cx="8378825" cy="1743075"/>
          </a:xfrm>
        </p:spPr>
        <p:txBody>
          <a:bodyPr/>
          <a:lstStyle/>
          <a:p>
            <a:r>
              <a:rPr lang="en-US" sz="2000" b="1" smtClean="0">
                <a:effectLst>
                  <a:outerShdw blurRad="38100" dist="38100" dir="2700000" algn="tl">
                    <a:srgbClr val="000000"/>
                  </a:outerShdw>
                </a:effectLst>
              </a:rPr>
              <a:t>Permission Based</a:t>
            </a:r>
          </a:p>
          <a:p>
            <a:pPr lvl="1" defTabSz="-13873163">
              <a:lnSpc>
                <a:spcPct val="90000"/>
              </a:lnSpc>
            </a:pPr>
            <a:r>
              <a:rPr lang="en-US" sz="1500" smtClean="0">
                <a:effectLst>
                  <a:outerShdw blurRad="38100" dist="38100" dir="2700000" algn="tl">
                    <a:srgbClr val="000000"/>
                  </a:outerShdw>
                </a:effectLst>
              </a:rPr>
              <a:t>User clicks on desktop shortcuts – </a:t>
            </a:r>
          </a:p>
          <a:p>
            <a:pPr lvl="1" defTabSz="-13873163">
              <a:lnSpc>
                <a:spcPct val="90000"/>
              </a:lnSpc>
              <a:buFontTx/>
              <a:buNone/>
            </a:pPr>
            <a:r>
              <a:rPr lang="en-US" sz="1500" smtClean="0">
                <a:effectLst>
                  <a:outerShdw blurRad="38100" dist="38100" dir="2700000" algn="tl">
                    <a:srgbClr val="000000"/>
                  </a:outerShdw>
                </a:effectLst>
              </a:rPr>
              <a:t>	authentication, authorization and </a:t>
            </a:r>
          </a:p>
          <a:p>
            <a:pPr lvl="1" defTabSz="-13873163">
              <a:lnSpc>
                <a:spcPct val="90000"/>
              </a:lnSpc>
              <a:buFontTx/>
              <a:buNone/>
            </a:pPr>
            <a:r>
              <a:rPr lang="en-US" sz="1500" smtClean="0">
                <a:effectLst>
                  <a:outerShdw blurRad="38100" dist="38100" dir="2700000" algn="tl">
                    <a:srgbClr val="000000"/>
                  </a:outerShdw>
                </a:effectLst>
              </a:rPr>
              <a:t>	licensing checked </a:t>
            </a:r>
            <a:r>
              <a:rPr lang="en-US" sz="1500" b="1" i="1" smtClean="0">
                <a:effectLst>
                  <a:outerShdw blurRad="38100" dist="38100" dir="2700000" algn="tl">
                    <a:srgbClr val="000000"/>
                  </a:outerShdw>
                </a:effectLst>
              </a:rPr>
              <a:t>every time</a:t>
            </a:r>
            <a:r>
              <a:rPr lang="en-US" sz="1500" smtClean="0">
                <a:effectLst>
                  <a:outerShdw blurRad="38100" dist="38100" dir="2700000" algn="tl">
                    <a:srgbClr val="000000"/>
                  </a:outerShdw>
                </a:effectLst>
              </a:rPr>
              <a:t> users </a:t>
            </a:r>
          </a:p>
          <a:p>
            <a:pPr lvl="1" defTabSz="-13873163">
              <a:lnSpc>
                <a:spcPct val="90000"/>
              </a:lnSpc>
              <a:buFontTx/>
              <a:buNone/>
            </a:pPr>
            <a:r>
              <a:rPr lang="en-US" sz="1500" smtClean="0">
                <a:effectLst>
                  <a:outerShdw blurRad="38100" dist="38100" dir="2700000" algn="tl">
                    <a:srgbClr val="000000"/>
                  </a:outerShdw>
                </a:effectLst>
              </a:rPr>
              <a:t>	launch a SoftGrid application</a:t>
            </a:r>
            <a:endParaRPr lang="en-US" sz="1700" smtClean="0">
              <a:effectLst>
                <a:outerShdw blurRad="38100" dist="38100" dir="2700000" algn="tl">
                  <a:srgbClr val="000000"/>
                </a:outerShdw>
              </a:effectLst>
            </a:endParaRPr>
          </a:p>
          <a:p>
            <a:pPr>
              <a:buFont typeface="Wingdings 2" pitchFamily="18" charset="2"/>
              <a:buChar char="•"/>
            </a:pPr>
            <a:r>
              <a:rPr lang="en-US" sz="2000" b="1" smtClean="0">
                <a:effectLst>
                  <a:outerShdw blurRad="38100" dist="38100" dir="2700000" algn="tl">
                    <a:srgbClr val="000000"/>
                  </a:outerShdw>
                </a:effectLst>
              </a:rPr>
              <a:t>Centrally Served</a:t>
            </a:r>
          </a:p>
          <a:p>
            <a:pPr lvl="1" defTabSz="-13873163">
              <a:lnSpc>
                <a:spcPct val="90000"/>
              </a:lnSpc>
            </a:pPr>
            <a:r>
              <a:rPr lang="en-US" sz="1500" smtClean="0">
                <a:effectLst>
                  <a:outerShdw blurRad="38100" dist="38100" dir="2700000" algn="tl">
                    <a:srgbClr val="000000"/>
                  </a:outerShdw>
                </a:effectLst>
              </a:rPr>
              <a:t>The first time the Server streams </a:t>
            </a:r>
          </a:p>
          <a:p>
            <a:pPr lvl="1" defTabSz="-13873163">
              <a:lnSpc>
                <a:spcPct val="90000"/>
              </a:lnSpc>
              <a:buFontTx/>
              <a:buNone/>
            </a:pPr>
            <a:r>
              <a:rPr lang="en-US" sz="1500" smtClean="0">
                <a:effectLst>
                  <a:outerShdw blurRad="38100" dist="38100" dir="2700000" algn="tl">
                    <a:srgbClr val="000000"/>
                  </a:outerShdw>
                </a:effectLst>
              </a:rPr>
              <a:t>	“just enough” code (5-40%) to client </a:t>
            </a:r>
          </a:p>
          <a:p>
            <a:pPr lvl="1" defTabSz="-13873163">
              <a:lnSpc>
                <a:spcPct val="90000"/>
              </a:lnSpc>
              <a:buFontTx/>
              <a:buNone/>
            </a:pPr>
            <a:r>
              <a:rPr lang="en-US" sz="1500" smtClean="0">
                <a:effectLst>
                  <a:outerShdw blurRad="38100" dist="38100" dir="2700000" algn="tl">
                    <a:srgbClr val="000000"/>
                  </a:outerShdw>
                </a:effectLst>
              </a:rPr>
              <a:t>	or TS machine. As more code is </a:t>
            </a:r>
          </a:p>
          <a:p>
            <a:pPr lvl="1" defTabSz="-13873163">
              <a:lnSpc>
                <a:spcPct val="90000"/>
              </a:lnSpc>
              <a:buFontTx/>
              <a:buNone/>
            </a:pPr>
            <a:r>
              <a:rPr lang="en-US" sz="1500" smtClean="0">
                <a:effectLst>
                  <a:outerShdw blurRad="38100" dist="38100" dir="2700000" algn="tl">
                    <a:srgbClr val="000000"/>
                  </a:outerShdw>
                </a:effectLst>
              </a:rPr>
              <a:t>	needed, it is dynamically delivered.</a:t>
            </a:r>
            <a:endParaRPr lang="en-US" sz="1700" smtClean="0">
              <a:effectLst>
                <a:outerShdw blurRad="38100" dist="38100" dir="2700000" algn="tl">
                  <a:srgbClr val="000000"/>
                </a:outerShdw>
              </a:effectLst>
            </a:endParaRPr>
          </a:p>
          <a:p>
            <a:pPr>
              <a:buFont typeface="Wingdings 2" pitchFamily="18" charset="2"/>
              <a:buChar char="•"/>
            </a:pPr>
            <a:r>
              <a:rPr lang="en-US" sz="2000" b="1" smtClean="0">
                <a:effectLst>
                  <a:outerShdw blurRad="38100" dist="38100" dir="2700000" algn="tl">
                    <a:srgbClr val="000000"/>
                  </a:outerShdw>
                </a:effectLst>
              </a:rPr>
              <a:t>Locally Executed</a:t>
            </a:r>
          </a:p>
          <a:p>
            <a:pPr lvl="1" defTabSz="-13873163">
              <a:lnSpc>
                <a:spcPct val="90000"/>
              </a:lnSpc>
            </a:pPr>
            <a:r>
              <a:rPr lang="en-US" sz="1500" smtClean="0">
                <a:effectLst>
                  <a:outerShdw blurRad="38100" dist="38100" dir="2700000" algn="tl">
                    <a:srgbClr val="000000"/>
                  </a:outerShdw>
                </a:effectLst>
              </a:rPr>
              <a:t>App executes on desktop, laptop and/or Terminal Server, not on SoftGrid Server</a:t>
            </a:r>
            <a:endParaRPr lang="en-US" sz="1700" smtClean="0">
              <a:effectLst>
                <a:outerShdw blurRad="38100" dist="38100" dir="2700000" algn="tl">
                  <a:srgbClr val="000000"/>
                </a:outerShdw>
              </a:effectLst>
            </a:endParaRPr>
          </a:p>
          <a:p>
            <a:r>
              <a:rPr lang="en-US" sz="2000" b="1" smtClean="0">
                <a:effectLst>
                  <a:outerShdw blurRad="38100" dist="38100" dir="2700000" algn="tl">
                    <a:srgbClr val="000000"/>
                  </a:outerShdw>
                </a:effectLst>
              </a:rPr>
              <a:t>Cached for Performance</a:t>
            </a:r>
          </a:p>
          <a:p>
            <a:pPr lvl="1" defTabSz="-13873163">
              <a:lnSpc>
                <a:spcPct val="90000"/>
              </a:lnSpc>
            </a:pPr>
            <a:r>
              <a:rPr lang="en-US" sz="1500" smtClean="0">
                <a:effectLst>
                  <a:outerShdw blurRad="38100" dist="38100" dir="2700000" algn="tl">
                    <a:srgbClr val="000000"/>
                  </a:outerShdw>
                </a:effectLst>
              </a:rPr>
              <a:t>App code is cached for repeat use – even without a network</a:t>
            </a:r>
          </a:p>
          <a:p>
            <a:r>
              <a:rPr lang="en-US" sz="2000" b="1" smtClean="0">
                <a:effectLst>
                  <a:outerShdw blurRad="38100" dist="38100" dir="2700000" algn="tl">
                    <a:srgbClr val="000000"/>
                  </a:outerShdw>
                </a:effectLst>
              </a:rPr>
              <a:t>Disconnected Use Support</a:t>
            </a:r>
          </a:p>
          <a:p>
            <a:pPr lvl="1" defTabSz="-13873163">
              <a:lnSpc>
                <a:spcPct val="90000"/>
              </a:lnSpc>
            </a:pPr>
            <a:r>
              <a:rPr lang="en-US" sz="1500" smtClean="0">
                <a:effectLst>
                  <a:outerShdw blurRad="38100" dist="38100" dir="2700000" algn="tl">
                    <a:srgbClr val="000000"/>
                  </a:outerShdw>
                </a:effectLst>
              </a:rPr>
              <a:t>Entire set of applications are cached for limited time before expiring </a:t>
            </a:r>
          </a:p>
        </p:txBody>
      </p:sp>
      <p:pic>
        <p:nvPicPr>
          <p:cNvPr id="410652" name="Picture 28" descr="App-Streaming-Build-1"/>
          <p:cNvPicPr>
            <a:picLocks noChangeAspect="1" noChangeArrowheads="1"/>
          </p:cNvPicPr>
          <p:nvPr/>
        </p:nvPicPr>
        <p:blipFill>
          <a:blip r:embed="rId3"/>
          <a:srcRect/>
          <a:stretch>
            <a:fillRect/>
          </a:stretch>
        </p:blipFill>
        <p:spPr bwMode="auto">
          <a:xfrm>
            <a:off x="4276725" y="1295400"/>
            <a:ext cx="4724400" cy="2698750"/>
          </a:xfrm>
          <a:prstGeom prst="rect">
            <a:avLst/>
          </a:prstGeom>
          <a:noFill/>
          <a:effectLst>
            <a:outerShdw blurRad="190500" dist="63500" dir="3600000" sx="103000" sy="103000" algn="tl" rotWithShape="0">
              <a:prstClr val="black">
                <a:alpha val="40000"/>
              </a:prstClr>
            </a:outerShdw>
          </a:effectLst>
        </p:spPr>
      </p:pic>
      <p:pic>
        <p:nvPicPr>
          <p:cNvPr id="410653" name="Picture 29" descr="App-Streaming-Build-2"/>
          <p:cNvPicPr>
            <a:picLocks noChangeAspect="1" noChangeArrowheads="1"/>
          </p:cNvPicPr>
          <p:nvPr/>
        </p:nvPicPr>
        <p:blipFill>
          <a:blip r:embed="rId4"/>
          <a:srcRect/>
          <a:stretch>
            <a:fillRect/>
          </a:stretch>
        </p:blipFill>
        <p:spPr bwMode="auto">
          <a:xfrm>
            <a:off x="4276725" y="1295400"/>
            <a:ext cx="4724400" cy="2698750"/>
          </a:xfrm>
          <a:prstGeom prst="rect">
            <a:avLst/>
          </a:prstGeom>
          <a:noFill/>
          <a:ln w="9525">
            <a:noFill/>
            <a:miter lim="800000"/>
            <a:headEnd/>
            <a:tailEnd/>
          </a:ln>
        </p:spPr>
      </p:pic>
      <p:pic>
        <p:nvPicPr>
          <p:cNvPr id="410654" name="Picture 30" descr="App-Streaming-Build-3"/>
          <p:cNvPicPr>
            <a:picLocks noChangeAspect="1" noChangeArrowheads="1"/>
          </p:cNvPicPr>
          <p:nvPr/>
        </p:nvPicPr>
        <p:blipFill>
          <a:blip r:embed="rId5"/>
          <a:srcRect/>
          <a:stretch>
            <a:fillRect/>
          </a:stretch>
        </p:blipFill>
        <p:spPr bwMode="auto">
          <a:xfrm>
            <a:off x="4276725" y="1295400"/>
            <a:ext cx="4724400" cy="2698750"/>
          </a:xfrm>
          <a:prstGeom prst="rect">
            <a:avLst/>
          </a:prstGeom>
          <a:noFill/>
          <a:ln w="9525">
            <a:noFill/>
            <a:miter lim="800000"/>
            <a:headEnd/>
            <a:tailEnd/>
          </a:ln>
        </p:spPr>
      </p:pic>
      <p:pic>
        <p:nvPicPr>
          <p:cNvPr id="410655" name="Picture 31" descr="App-Streaming-Build-4"/>
          <p:cNvPicPr>
            <a:picLocks noChangeAspect="1" noChangeArrowheads="1"/>
          </p:cNvPicPr>
          <p:nvPr/>
        </p:nvPicPr>
        <p:blipFill>
          <a:blip r:embed="rId6"/>
          <a:srcRect/>
          <a:stretch>
            <a:fillRect/>
          </a:stretch>
        </p:blipFill>
        <p:spPr bwMode="auto">
          <a:xfrm>
            <a:off x="4276725" y="1295400"/>
            <a:ext cx="4724400" cy="26987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0653"/>
                                        </p:tgtEl>
                                        <p:attrNameLst>
                                          <p:attrName>style.visibility</p:attrName>
                                        </p:attrNameLst>
                                      </p:cBhvr>
                                      <p:to>
                                        <p:strVal val="visible"/>
                                      </p:to>
                                    </p:set>
                                    <p:animEffect transition="in" filter="wipe(left)">
                                      <p:cBhvr>
                                        <p:cTn id="7" dur="2000"/>
                                        <p:tgtEl>
                                          <p:spTgt spid="410653"/>
                                        </p:tgtEl>
                                      </p:cBhvr>
                                    </p:animEffect>
                                  </p:childTnLst>
                                </p:cTn>
                              </p:par>
                            </p:childTnLst>
                          </p:cTn>
                        </p:par>
                        <p:par>
                          <p:cTn id="8" fill="hold">
                            <p:stCondLst>
                              <p:cond delay="2000"/>
                            </p:stCondLst>
                            <p:childTnLst>
                              <p:par>
                                <p:cTn id="9" presetID="22" presetClass="entr" presetSubtype="8" fill="hold" nodeType="afterEffect">
                                  <p:stCondLst>
                                    <p:cond delay="5000"/>
                                  </p:stCondLst>
                                  <p:childTnLst>
                                    <p:set>
                                      <p:cBhvr>
                                        <p:cTn id="10" dur="1" fill="hold">
                                          <p:stCondLst>
                                            <p:cond delay="0"/>
                                          </p:stCondLst>
                                        </p:cTn>
                                        <p:tgtEl>
                                          <p:spTgt spid="410654"/>
                                        </p:tgtEl>
                                        <p:attrNameLst>
                                          <p:attrName>style.visibility</p:attrName>
                                        </p:attrNameLst>
                                      </p:cBhvr>
                                      <p:to>
                                        <p:strVal val="visible"/>
                                      </p:to>
                                    </p:set>
                                    <p:animEffect transition="in" filter="wipe(left)">
                                      <p:cBhvr>
                                        <p:cTn id="11" dur="2000"/>
                                        <p:tgtEl>
                                          <p:spTgt spid="410654"/>
                                        </p:tgtEl>
                                      </p:cBhvr>
                                    </p:animEffect>
                                  </p:childTnLst>
                                </p:cTn>
                              </p:par>
                            </p:childTnLst>
                          </p:cTn>
                        </p:par>
                        <p:par>
                          <p:cTn id="12" fill="hold">
                            <p:stCondLst>
                              <p:cond delay="9000"/>
                            </p:stCondLst>
                            <p:childTnLst>
                              <p:par>
                                <p:cTn id="13" presetID="22" presetClass="entr" presetSubtype="8" fill="hold" nodeType="afterEffect">
                                  <p:stCondLst>
                                    <p:cond delay="5000"/>
                                  </p:stCondLst>
                                  <p:childTnLst>
                                    <p:set>
                                      <p:cBhvr>
                                        <p:cTn id="14" dur="1" fill="hold">
                                          <p:stCondLst>
                                            <p:cond delay="0"/>
                                          </p:stCondLst>
                                        </p:cTn>
                                        <p:tgtEl>
                                          <p:spTgt spid="410655"/>
                                        </p:tgtEl>
                                        <p:attrNameLst>
                                          <p:attrName>style.visibility</p:attrName>
                                        </p:attrNameLst>
                                      </p:cBhvr>
                                      <p:to>
                                        <p:strVal val="visible"/>
                                      </p:to>
                                    </p:set>
                                    <p:animEffect transition="in" filter="wipe(left)">
                                      <p:cBhvr>
                                        <p:cTn id="15" dur="2000"/>
                                        <p:tgtEl>
                                          <p:spTgt spid="410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sequencer.gif"/>
          <p:cNvPicPr>
            <a:picLocks noChangeAspect="1"/>
          </p:cNvPicPr>
          <p:nvPr/>
        </p:nvPicPr>
        <p:blipFill>
          <a:blip r:embed="rId3"/>
          <a:stretch>
            <a:fillRect/>
          </a:stretch>
        </p:blipFill>
        <p:spPr>
          <a:xfrm>
            <a:off x="5494338" y="1247775"/>
            <a:ext cx="3211512" cy="4538663"/>
          </a:xfrm>
          <a:prstGeom prst="rect">
            <a:avLst/>
          </a:prstGeom>
          <a:noFill/>
          <a:ln>
            <a:noFill/>
          </a:ln>
          <a:effectLst>
            <a:outerShdw blurRad="190500" dist="63500" dir="3600000" sx="103000" sy="103000" algn="tl" rotWithShape="0">
              <a:prstClr val="black">
                <a:alpha val="40000"/>
              </a:prstClr>
            </a:outerShdw>
          </a:effectLst>
        </p:spPr>
      </p:pic>
      <p:sp>
        <p:nvSpPr>
          <p:cNvPr id="45" name="Title 44"/>
          <p:cNvSpPr>
            <a:spLocks noGrp="1"/>
          </p:cNvSpPr>
          <p:nvPr>
            <p:ph type="title"/>
          </p:nvPr>
        </p:nvSpPr>
        <p:spPr/>
        <p:txBody>
          <a:bodyPr>
            <a:noAutofit/>
          </a:bodyPr>
          <a:lstStyle/>
          <a:p>
            <a:pPr>
              <a:defRPr/>
            </a:pPr>
            <a:r>
              <a:rPr lang="en-US" sz="3200" dirty="0" smtClean="0"/>
              <a:t>Virtualization Starts with the Sequencer</a:t>
            </a:r>
            <a:endParaRPr lang="en-US" sz="3200" dirty="0"/>
          </a:p>
        </p:txBody>
      </p:sp>
      <p:sp>
        <p:nvSpPr>
          <p:cNvPr id="8" name="Rectangle 5"/>
          <p:cNvSpPr txBox="1">
            <a:spLocks noChangeArrowheads="1"/>
          </p:cNvSpPr>
          <p:nvPr/>
        </p:nvSpPr>
        <p:spPr>
          <a:xfrm>
            <a:off x="206375" y="1500188"/>
            <a:ext cx="5000625" cy="3905250"/>
          </a:xfrm>
          <a:prstGeom prst="rect">
            <a:avLst/>
          </a:prstGeom>
        </p:spPr>
        <p:txBody>
          <a:bodyPr lIns="76197" tIns="38098" rIns="76197" bIns="38098"/>
          <a:lstStyle/>
          <a:p>
            <a:pPr marL="381000" indent="-381000">
              <a:lnSpc>
                <a:spcPct val="90000"/>
              </a:lnSpc>
              <a:spcBef>
                <a:spcPct val="20000"/>
              </a:spcBef>
              <a:buClr>
                <a:schemeClr val="tx2"/>
              </a:buClr>
              <a:buSzPct val="95000"/>
              <a:buFontTx/>
              <a:buBlip>
                <a:blip r:embed="rId4"/>
              </a:buBlip>
            </a:pPr>
            <a:r>
              <a:rPr lang="en-US" sz="2000">
                <a:effectLst>
                  <a:outerShdw blurRad="38100" dist="38100" dir="2700000" algn="tl">
                    <a:srgbClr val="000000"/>
                  </a:outerShdw>
                </a:effectLst>
                <a:latin typeface="Segoe Semibold"/>
              </a:rPr>
              <a:t>The Sequencer is a wizard-based tool that rapidly virtualizes applications without changing source code.  </a:t>
            </a:r>
          </a:p>
          <a:p>
            <a:pPr marL="381000" indent="-381000">
              <a:lnSpc>
                <a:spcPct val="90000"/>
              </a:lnSpc>
              <a:spcBef>
                <a:spcPct val="20000"/>
              </a:spcBef>
              <a:buClr>
                <a:schemeClr val="tx2"/>
              </a:buClr>
              <a:buSzPct val="95000"/>
              <a:buFontTx/>
              <a:buBlip>
                <a:blip r:embed="rId4"/>
              </a:buBlip>
            </a:pPr>
            <a:endParaRPr lang="en-US" sz="2000">
              <a:effectLst>
                <a:outerShdw blurRad="38100" dist="38100" dir="2700000" algn="tl">
                  <a:srgbClr val="000000"/>
                </a:outerShdw>
              </a:effectLst>
              <a:latin typeface="Segoe Semibold"/>
            </a:endParaRPr>
          </a:p>
          <a:p>
            <a:pPr marL="381000" indent="-381000">
              <a:lnSpc>
                <a:spcPct val="90000"/>
              </a:lnSpc>
              <a:spcBef>
                <a:spcPct val="20000"/>
              </a:spcBef>
              <a:buClr>
                <a:schemeClr val="tx2"/>
              </a:buClr>
              <a:buSzPct val="95000"/>
              <a:buFontTx/>
              <a:buBlip>
                <a:blip r:embed="rId4"/>
              </a:buBlip>
            </a:pPr>
            <a:r>
              <a:rPr lang="en-US" sz="2000">
                <a:effectLst>
                  <a:outerShdw blurRad="38100" dist="38100" dir="2700000" algn="tl">
                    <a:srgbClr val="000000"/>
                  </a:outerShdw>
                </a:effectLst>
                <a:latin typeface="Segoe Semibold"/>
              </a:rPr>
              <a:t>Sequencer models an application’s configurations and dependencies then segments application code into a file</a:t>
            </a:r>
          </a:p>
          <a:p>
            <a:pPr marL="381000" indent="-381000">
              <a:lnSpc>
                <a:spcPct val="90000"/>
              </a:lnSpc>
              <a:spcBef>
                <a:spcPct val="20000"/>
              </a:spcBef>
              <a:buClr>
                <a:schemeClr val="tx2"/>
              </a:buClr>
              <a:buSzPct val="95000"/>
              <a:buFontTx/>
              <a:buBlip>
                <a:blip r:embed="rId4"/>
              </a:buBlip>
            </a:pPr>
            <a:endParaRPr lang="en-US" sz="2000">
              <a:effectLst>
                <a:outerShdw blurRad="38100" dist="38100" dir="2700000" algn="tl">
                  <a:srgbClr val="000000"/>
                </a:outerShdw>
              </a:effectLst>
              <a:latin typeface="Segoe Semibold"/>
            </a:endParaRPr>
          </a:p>
          <a:p>
            <a:pPr marL="381000" indent="-381000">
              <a:lnSpc>
                <a:spcPct val="90000"/>
              </a:lnSpc>
              <a:spcBef>
                <a:spcPct val="20000"/>
              </a:spcBef>
              <a:buClr>
                <a:schemeClr val="tx2"/>
              </a:buClr>
              <a:buSzPct val="95000"/>
              <a:buFontTx/>
              <a:buBlip>
                <a:blip r:embed="rId4"/>
              </a:buBlip>
            </a:pPr>
            <a:r>
              <a:rPr lang="en-US" sz="2000">
                <a:effectLst>
                  <a:outerShdw blurRad="38100" dist="38100" dir="2700000" algn="tl">
                    <a:srgbClr val="000000"/>
                  </a:outerShdw>
                </a:effectLst>
                <a:latin typeface="Segoe Semibold"/>
              </a:rPr>
              <a:t>Sequencer file is placed onto one or more SoftGrid servers for on-demand deployment to desktops, laptops or terminal servers.</a:t>
            </a:r>
          </a:p>
          <a:p>
            <a:pPr marL="381000" indent="-381000">
              <a:lnSpc>
                <a:spcPct val="90000"/>
              </a:lnSpc>
              <a:spcBef>
                <a:spcPct val="20000"/>
              </a:spcBef>
              <a:buClr>
                <a:schemeClr val="tx2"/>
              </a:buClr>
              <a:buSzPct val="95000"/>
              <a:buFontTx/>
              <a:buBlip>
                <a:blip r:embed="rId4"/>
              </a:buBlip>
            </a:pPr>
            <a:endParaRPr lang="en-US" sz="2000">
              <a:effectLst>
                <a:outerShdw blurRad="38100" dist="38100" dir="2700000" algn="tl">
                  <a:srgbClr val="000000"/>
                </a:outerShdw>
              </a:effectLst>
              <a:latin typeface="Segoe Semibold"/>
            </a:endParaRPr>
          </a:p>
          <a:p>
            <a:pPr marL="381000" indent="-381000">
              <a:lnSpc>
                <a:spcPct val="90000"/>
              </a:lnSpc>
              <a:spcBef>
                <a:spcPct val="20000"/>
              </a:spcBef>
              <a:buClr>
                <a:schemeClr val="tx2"/>
              </a:buClr>
              <a:buSzPct val="95000"/>
              <a:buFontTx/>
              <a:buBlip>
                <a:blip r:embed="rId4"/>
              </a:buBlip>
            </a:pPr>
            <a:r>
              <a:rPr lang="en-US" sz="2000">
                <a:effectLst>
                  <a:outerShdw blurRad="38100" dist="38100" dir="2700000" algn="tl">
                    <a:srgbClr val="000000"/>
                  </a:outerShdw>
                </a:effectLst>
                <a:latin typeface="Segoe Semibold"/>
              </a:rPr>
              <a:t>With 4.2, can sequence Office in less than 15 mins.</a:t>
            </a:r>
          </a:p>
          <a:p>
            <a:pPr marL="381000" indent="-381000" eaLnBrk="0" hangingPunct="0">
              <a:lnSpc>
                <a:spcPct val="90000"/>
              </a:lnSpc>
              <a:spcBef>
                <a:spcPct val="30000"/>
              </a:spcBef>
              <a:buClr>
                <a:schemeClr val="tx2"/>
              </a:buClr>
              <a:buSzPct val="95000"/>
            </a:pPr>
            <a:endParaRPr lang="en-US" sz="2000">
              <a:latin typeface="Segoe Semibold"/>
            </a:endParaRPr>
          </a:p>
        </p:txBody>
      </p:sp>
      <p:sp>
        <p:nvSpPr>
          <p:cNvPr id="4098" name="AutoShape 2"/>
          <p:cNvSpPr>
            <a:spLocks noChangeAspect="1" noChangeArrowheads="1"/>
          </p:cNvSpPr>
          <p:nvPr/>
        </p:nvSpPr>
        <p:spPr bwMode="auto">
          <a:xfrm>
            <a:off x="2209800" y="4876800"/>
            <a:ext cx="990600" cy="952500"/>
          </a:xfrm>
          <a:prstGeom prst="rect">
            <a:avLst/>
          </a:prstGeom>
          <a:noFill/>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Grp="1" noChangeArrowheads="1"/>
          </p:cNvSpPr>
          <p:nvPr>
            <p:ph type="title"/>
          </p:nvPr>
        </p:nvSpPr>
        <p:spPr>
          <a:xfrm>
            <a:off x="384175" y="409177"/>
            <a:ext cx="7014152" cy="590931"/>
          </a:xfrm>
        </p:spPr>
        <p:txBody>
          <a:bodyPr>
            <a:normAutofit fontScale="90000"/>
          </a:bodyPr>
          <a:lstStyle/>
          <a:p>
            <a:pPr>
              <a:defRPr/>
            </a:pPr>
            <a:r>
              <a:rPr lang="en-US" dirty="0" smtClean="0"/>
              <a:t>Accelerate </a:t>
            </a:r>
            <a:r>
              <a:rPr lang="en-US" dirty="0"/>
              <a:t>Application Availability </a:t>
            </a:r>
          </a:p>
        </p:txBody>
      </p:sp>
      <p:sp>
        <p:nvSpPr>
          <p:cNvPr id="13" name="Rectangle 5"/>
          <p:cNvSpPr>
            <a:spLocks noChangeArrowheads="1"/>
          </p:cNvSpPr>
          <p:nvPr/>
        </p:nvSpPr>
        <p:spPr bwMode="auto">
          <a:xfrm>
            <a:off x="328613" y="2378075"/>
            <a:ext cx="4029075" cy="3694113"/>
          </a:xfrm>
          <a:prstGeom prst="rect">
            <a:avLst/>
          </a:prstGeom>
          <a:noFill/>
          <a:ln w="9525">
            <a:noFill/>
            <a:miter lim="800000"/>
            <a:headEnd/>
            <a:tailEnd/>
          </a:ln>
          <a:effectLst/>
        </p:spPr>
        <p:txBody>
          <a:bodyPr lIns="76197" tIns="38098" rIns="76197" bIns="38098"/>
          <a:lstStyle/>
          <a:p>
            <a:pPr marL="382573" indent="-382573" fontAlgn="auto">
              <a:lnSpc>
                <a:spcPct val="90000"/>
              </a:lnSpc>
              <a:spcBef>
                <a:spcPct val="20000"/>
              </a:spcBef>
              <a:spcAft>
                <a:spcPct val="10000"/>
              </a:spcAft>
              <a:buClr>
                <a:schemeClr val="tx2"/>
              </a:buClr>
              <a:buSzPct val="95000"/>
              <a:buFontTx/>
              <a:buBlip>
                <a:blip r:embed="rId3"/>
              </a:buBlip>
              <a:defRPr/>
            </a:pPr>
            <a:r>
              <a:rPr lang="en-US" sz="2000" dirty="0">
                <a:effectLst>
                  <a:outerShdw blurRad="38100" dist="38100" dir="2700000" algn="tl" rotWithShape="0">
                    <a:prstClr val="black">
                      <a:alpha val="70000"/>
                    </a:prstClr>
                  </a:outerShdw>
                </a:effectLst>
                <a:latin typeface="+mn-lt"/>
              </a:rPr>
              <a:t>Compress the steps associated with Application Packaging</a:t>
            </a:r>
          </a:p>
          <a:p>
            <a:pPr marL="382573" indent="-382573" fontAlgn="auto">
              <a:lnSpc>
                <a:spcPct val="90000"/>
              </a:lnSpc>
              <a:spcBef>
                <a:spcPct val="20000"/>
              </a:spcBef>
              <a:spcAft>
                <a:spcPct val="10000"/>
              </a:spcAft>
              <a:buClr>
                <a:schemeClr val="tx2"/>
              </a:buClr>
              <a:buSzPct val="95000"/>
              <a:buFontTx/>
              <a:buBlip>
                <a:blip r:embed="rId3"/>
              </a:buBlip>
              <a:defRPr/>
            </a:pPr>
            <a:r>
              <a:rPr lang="en-US" sz="2000" dirty="0">
                <a:effectLst>
                  <a:outerShdw blurRad="38100" dist="38100" dir="2700000" algn="tl" rotWithShape="0">
                    <a:prstClr val="black">
                      <a:alpha val="70000"/>
                    </a:prstClr>
                  </a:outerShdw>
                </a:effectLst>
                <a:latin typeface="+mn-lt"/>
              </a:rPr>
              <a:t>Package on one platform, run on many</a:t>
            </a:r>
          </a:p>
          <a:p>
            <a:pPr marL="382573" indent="-382573" fontAlgn="auto">
              <a:lnSpc>
                <a:spcPct val="90000"/>
              </a:lnSpc>
              <a:spcBef>
                <a:spcPct val="20000"/>
              </a:spcBef>
              <a:spcAft>
                <a:spcPct val="10000"/>
              </a:spcAft>
              <a:buClr>
                <a:schemeClr val="tx2"/>
              </a:buClr>
              <a:buSzPct val="95000"/>
              <a:buFontTx/>
              <a:buBlip>
                <a:blip r:embed="rId3"/>
              </a:buBlip>
              <a:defRPr/>
            </a:pPr>
            <a:r>
              <a:rPr lang="en-US" sz="2000" dirty="0">
                <a:effectLst>
                  <a:outerShdw blurRad="38100" dist="38100" dir="2700000" algn="tl" rotWithShape="0">
                    <a:prstClr val="black">
                      <a:alpha val="70000"/>
                    </a:prstClr>
                  </a:outerShdw>
                </a:effectLst>
                <a:latin typeface="+mn-lt"/>
              </a:rPr>
              <a:t>Eliminate installations and dramatically reduce compatibility testing</a:t>
            </a:r>
          </a:p>
          <a:p>
            <a:pPr marL="382573" indent="-382573" fontAlgn="auto">
              <a:lnSpc>
                <a:spcPct val="90000"/>
              </a:lnSpc>
              <a:spcBef>
                <a:spcPct val="20000"/>
              </a:spcBef>
              <a:spcAft>
                <a:spcPct val="10000"/>
              </a:spcAft>
              <a:buClr>
                <a:schemeClr val="tx2"/>
              </a:buClr>
              <a:buSzPct val="95000"/>
              <a:buFontTx/>
              <a:buBlip>
                <a:blip r:embed="rId3"/>
              </a:buBlip>
              <a:defRPr/>
            </a:pPr>
            <a:r>
              <a:rPr lang="en-US" sz="2000" dirty="0">
                <a:effectLst>
                  <a:outerShdw blurRad="38100" dist="38100" dir="2700000" algn="tl" rotWithShape="0">
                    <a:prstClr val="black">
                      <a:alpha val="70000"/>
                    </a:prstClr>
                  </a:outerShdw>
                </a:effectLst>
                <a:latin typeface="+mn-lt"/>
              </a:rPr>
              <a:t>Updates are now one file change on a server</a:t>
            </a:r>
          </a:p>
          <a:p>
            <a:pPr marL="382573" indent="-382573" fontAlgn="auto">
              <a:lnSpc>
                <a:spcPct val="90000"/>
              </a:lnSpc>
              <a:spcBef>
                <a:spcPct val="20000"/>
              </a:spcBef>
              <a:spcAft>
                <a:spcPct val="10000"/>
              </a:spcAft>
              <a:buClr>
                <a:schemeClr val="tx2"/>
              </a:buClr>
              <a:buSzPct val="95000"/>
              <a:buFontTx/>
              <a:buBlip>
                <a:blip r:embed="rId3"/>
              </a:buBlip>
              <a:defRPr/>
            </a:pPr>
            <a:r>
              <a:rPr lang="en-US" sz="2000" dirty="0">
                <a:effectLst>
                  <a:outerShdw blurRad="38100" dist="38100" dir="2700000" algn="tl" rotWithShape="0">
                    <a:prstClr val="black">
                      <a:alpha val="70000"/>
                    </a:prstClr>
                  </a:outerShdw>
                </a:effectLst>
                <a:latin typeface="+mn-lt"/>
              </a:rPr>
              <a:t>Terminations are one change to the management console </a:t>
            </a:r>
          </a:p>
        </p:txBody>
      </p:sp>
      <p:pic>
        <p:nvPicPr>
          <p:cNvPr id="53251" name="Picture 3" descr="C:\Users\chajones\Desktop\Deployment-Comparison.jpg"/>
          <p:cNvPicPr>
            <a:picLocks noChangeAspect="1" noChangeArrowheads="1"/>
          </p:cNvPicPr>
          <p:nvPr/>
        </p:nvPicPr>
        <p:blipFill>
          <a:blip r:embed="rId4"/>
          <a:srcRect/>
          <a:stretch>
            <a:fillRect/>
          </a:stretch>
        </p:blipFill>
        <p:spPr bwMode="auto">
          <a:xfrm>
            <a:off x="4433888" y="2486025"/>
            <a:ext cx="4424362" cy="2728913"/>
          </a:xfrm>
          <a:prstGeom prst="rect">
            <a:avLst/>
          </a:prstGeom>
          <a:noFill/>
          <a:effectLst>
            <a:outerShdw blurRad="190500" dist="63500" dir="3600000" sx="103000" sy="103000" algn="tl" rotWithShape="0">
              <a:prstClr val="black">
                <a:alpha val="40000"/>
              </a:prstClr>
            </a:outerShdw>
          </a:effectLst>
        </p:spPr>
      </p:pic>
      <p:sp>
        <p:nvSpPr>
          <p:cNvPr id="22" name="Rectangle 4"/>
          <p:cNvSpPr>
            <a:spLocks noChangeArrowheads="1"/>
          </p:cNvSpPr>
          <p:nvPr/>
        </p:nvSpPr>
        <p:spPr bwMode="auto">
          <a:xfrm>
            <a:off x="357188" y="1163638"/>
            <a:ext cx="7786687" cy="908050"/>
          </a:xfrm>
          <a:prstGeom prst="rect">
            <a:avLst/>
          </a:prstGeom>
          <a:noFill/>
          <a:ln w="9525">
            <a:noFill/>
            <a:miter lim="800000"/>
            <a:headEnd/>
            <a:tailEnd/>
          </a:ln>
          <a:effectLst/>
        </p:spPr>
        <p:txBody>
          <a:bodyPr lIns="76197" tIns="38098" rIns="76197" bIns="38098">
            <a:spAutoFit/>
          </a:bodyPr>
          <a:lstStyle/>
          <a:p>
            <a:pPr fontAlgn="auto">
              <a:spcBef>
                <a:spcPts val="0"/>
              </a:spcBef>
              <a:spcAft>
                <a:spcPts val="0"/>
              </a:spcAft>
              <a:defRPr/>
            </a:pPr>
            <a:r>
              <a:rPr lang="en-US" i="1" dirty="0">
                <a:effectLst>
                  <a:outerShdw blurRad="38100" dist="38100" dir="2700000" algn="tl" rotWithShape="0">
                    <a:prstClr val="black">
                      <a:alpha val="70000"/>
                    </a:prstClr>
                  </a:outerShdw>
                </a:effectLst>
                <a:latin typeface="+mn-lt"/>
              </a:rPr>
              <a:t>With the SoftGrid application deployments and updates are dramatically accelerated. Once an application is virtualized, it can be deployed instantly to any and all global users on any client device from a central </a:t>
            </a:r>
            <a:r>
              <a:rPr lang="en-US" i="1" dirty="0">
                <a:effectLst>
                  <a:outerShdw blurRad="38100" dist="38100" dir="2700000" algn="tl" rotWithShape="0">
                    <a:prstClr val="black">
                      <a:alpha val="70000"/>
                    </a:prstClr>
                  </a:outerShdw>
                </a:effectLst>
                <a:latin typeface="+mn-lt"/>
              </a:rPr>
              <a:t>console.</a:t>
            </a:r>
            <a:r>
              <a:rPr lang="en-US" sz="1600" i="1" dirty="0">
                <a:latin typeface="Arial" pitchFamily="34" charset="0"/>
              </a:rPr>
              <a:t> </a:t>
            </a:r>
            <a:endParaRPr lang="en-US" sz="1600" i="1" dirty="0">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2" name="Rectangle 14"/>
          <p:cNvSpPr>
            <a:spLocks noGrp="1" noChangeArrowheads="1"/>
          </p:cNvSpPr>
          <p:nvPr>
            <p:ph type="title"/>
          </p:nvPr>
        </p:nvSpPr>
        <p:spPr>
          <a:xfrm>
            <a:off x="387350" y="225425"/>
            <a:ext cx="8756650" cy="590931"/>
          </a:xfrm>
        </p:spPr>
        <p:txBody>
          <a:bodyPr/>
          <a:lstStyle/>
          <a:p>
            <a:pPr defTabSz="114300">
              <a:defRPr/>
            </a:pPr>
            <a:r>
              <a:rPr smtClean="0"/>
              <a:t>Features and Characteristics</a:t>
            </a:r>
          </a:p>
        </p:txBody>
      </p:sp>
      <p:graphicFrame>
        <p:nvGraphicFramePr>
          <p:cNvPr id="4" name="Diagram 3"/>
          <p:cNvGraphicFramePr/>
          <p:nvPr/>
        </p:nvGraphicFramePr>
        <p:xfrm>
          <a:off x="685800" y="9144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4">
                                            <p:graphicEl>
                                              <a:dgm id="{B4791008-21A0-4D3E-8787-BB545AC35EB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childTnLst>
                                    <p:set>
                                      <p:cBhvr>
                                        <p:cTn id="10" dur="1" fill="hold">
                                          <p:stCondLst>
                                            <p:cond delay="0"/>
                                          </p:stCondLst>
                                        </p:cTn>
                                        <p:tgtEl>
                                          <p:spTgt spid="4">
                                            <p:graphicEl>
                                              <a:dgm id="{4DD3CAAB-068E-43CB-AF4F-D8D549D6029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0"/>
                                  </p:stCondLst>
                                  <p:childTnLst>
                                    <p:set>
                                      <p:cBhvr>
                                        <p:cTn id="14" dur="1" fill="hold">
                                          <p:stCondLst>
                                            <p:cond delay="0"/>
                                          </p:stCondLst>
                                        </p:cTn>
                                        <p:tgtEl>
                                          <p:spTgt spid="4">
                                            <p:graphicEl>
                                              <a:dgm id="{59B8537B-4436-4EE3-910E-97FC685AC2F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0"/>
                                  </p:stCondLst>
                                  <p:childTnLst>
                                    <p:set>
                                      <p:cBhvr>
                                        <p:cTn id="18" dur="1" fill="hold">
                                          <p:stCondLst>
                                            <p:cond delay="0"/>
                                          </p:stCondLst>
                                        </p:cTn>
                                        <p:tgtEl>
                                          <p:spTgt spid="4">
                                            <p:graphicEl>
                                              <a:dgm id="{6EE46299-52F4-440E-AB6F-9DD3A17F96B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0"/>
                                  </p:stCondLst>
                                  <p:childTnLst>
                                    <p:set>
                                      <p:cBhvr>
                                        <p:cTn id="22" dur="1" fill="hold">
                                          <p:stCondLst>
                                            <p:cond delay="0"/>
                                          </p:stCondLst>
                                        </p:cTn>
                                        <p:tgtEl>
                                          <p:spTgt spid="4">
                                            <p:graphicEl>
                                              <a:dgm id="{5396985F-1A54-40C5-89EA-049641CA6B2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1000"/>
                                  </p:stCondLst>
                                  <p:childTnLst>
                                    <p:set>
                                      <p:cBhvr>
                                        <p:cTn id="26" dur="1" fill="hold">
                                          <p:stCondLst>
                                            <p:cond delay="0"/>
                                          </p:stCondLst>
                                        </p:cTn>
                                        <p:tgtEl>
                                          <p:spTgt spid="4">
                                            <p:graphicEl>
                                              <a:dgm id="{5B7B1624-1011-4D5D-950F-8DAE262FA2E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a:xfrm>
            <a:off x="460375" y="142875"/>
            <a:ext cx="7773988" cy="741363"/>
          </a:xfrm>
        </p:spPr>
        <p:txBody>
          <a:bodyPr anchor="ctr"/>
          <a:lstStyle/>
          <a:p>
            <a:pPr>
              <a:defRPr/>
            </a:pPr>
            <a:r>
              <a:rPr lang="en-US" smtClean="0"/>
              <a:t>Usage Flow for AIS</a:t>
            </a:r>
            <a:endParaRPr lang="en-CA" smtClean="0"/>
          </a:p>
        </p:txBody>
      </p:sp>
      <p:grpSp>
        <p:nvGrpSpPr>
          <p:cNvPr id="106498" name="Group 36"/>
          <p:cNvGrpSpPr>
            <a:grpSpLocks/>
          </p:cNvGrpSpPr>
          <p:nvPr/>
        </p:nvGrpSpPr>
        <p:grpSpPr bwMode="auto">
          <a:xfrm>
            <a:off x="161925" y="1490663"/>
            <a:ext cx="2352675" cy="1176337"/>
            <a:chOff x="0" y="914400"/>
            <a:chExt cx="2352833" cy="1176416"/>
          </a:xfrm>
        </p:grpSpPr>
        <p:sp>
          <p:nvSpPr>
            <p:cNvPr id="30" name="Oval 29"/>
            <p:cNvSpPr/>
            <p:nvPr/>
          </p:nvSpPr>
          <p:spPr>
            <a:xfrm>
              <a:off x="0" y="914400"/>
              <a:ext cx="2352833" cy="1176416"/>
            </a:xfrm>
            <a:prstGeom prst="ellipse">
              <a:avLst/>
            </a:prstGeom>
            <a:solidFill>
              <a:srgbClr val="002F4C">
                <a:alpha val="83000"/>
              </a:srgb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shade val="80000"/>
                <a:hueOff val="0"/>
                <a:satOff val="0"/>
                <a:lumOff val="0"/>
                <a:alphaOff val="0"/>
              </a:schemeClr>
            </a:effectRef>
            <a:fontRef idx="minor">
              <a:schemeClr val="lt1"/>
            </a:fontRef>
          </p:style>
        </p:sp>
        <p:sp>
          <p:nvSpPr>
            <p:cNvPr id="106525" name="Text Box 13"/>
            <p:cNvSpPr txBox="1">
              <a:spLocks noChangeArrowheads="1"/>
            </p:cNvSpPr>
            <p:nvPr/>
          </p:nvSpPr>
          <p:spPr bwMode="auto">
            <a:xfrm>
              <a:off x="381000" y="1219200"/>
              <a:ext cx="1725152" cy="584775"/>
            </a:xfrm>
            <a:prstGeom prst="rect">
              <a:avLst/>
            </a:prstGeom>
            <a:noFill/>
            <a:ln w="9525" algn="ctr">
              <a:noFill/>
              <a:miter lim="800000"/>
              <a:headEnd/>
              <a:tailEnd/>
            </a:ln>
          </p:spPr>
          <p:txBody>
            <a:bodyPr wrap="none">
              <a:spAutoFit/>
            </a:bodyPr>
            <a:lstStyle/>
            <a:p>
              <a:pPr algn="ctr" eaLnBrk="0" hangingPunct="0"/>
              <a:r>
                <a:rPr lang="en-US" sz="1600">
                  <a:latin typeface="Segoe Semibold"/>
                </a:rPr>
                <a:t>Sign-in: sign in </a:t>
              </a:r>
            </a:p>
            <a:p>
              <a:pPr algn="ctr" eaLnBrk="0" hangingPunct="0"/>
              <a:r>
                <a:rPr lang="en-US" sz="1600">
                  <a:latin typeface="Segoe Semibold"/>
                </a:rPr>
                <a:t>through passport</a:t>
              </a:r>
            </a:p>
          </p:txBody>
        </p:sp>
      </p:grpSp>
      <p:grpSp>
        <p:nvGrpSpPr>
          <p:cNvPr id="106499" name="Group 35"/>
          <p:cNvGrpSpPr>
            <a:grpSpLocks/>
          </p:cNvGrpSpPr>
          <p:nvPr/>
        </p:nvGrpSpPr>
        <p:grpSpPr bwMode="auto">
          <a:xfrm>
            <a:off x="2371725" y="2709863"/>
            <a:ext cx="2352675" cy="1176337"/>
            <a:chOff x="2209800" y="2133600"/>
            <a:chExt cx="2352833" cy="1176416"/>
          </a:xfrm>
        </p:grpSpPr>
        <p:sp>
          <p:nvSpPr>
            <p:cNvPr id="28" name="Oval 27"/>
            <p:cNvSpPr/>
            <p:nvPr/>
          </p:nvSpPr>
          <p:spPr>
            <a:xfrm>
              <a:off x="2209800" y="2133600"/>
              <a:ext cx="2352833" cy="1176416"/>
            </a:xfrm>
            <a:prstGeom prst="ellipse">
              <a:avLst/>
            </a:prstGeom>
            <a:solidFill>
              <a:srgbClr val="002F4C">
                <a:alpha val="83000"/>
              </a:srgb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shade val="80000"/>
                <a:hueOff val="0"/>
                <a:satOff val="0"/>
                <a:lumOff val="0"/>
                <a:alphaOff val="0"/>
              </a:schemeClr>
            </a:effectRef>
            <a:fontRef idx="minor">
              <a:schemeClr val="lt1"/>
            </a:fontRef>
          </p:style>
        </p:sp>
        <p:sp>
          <p:nvSpPr>
            <p:cNvPr id="106521" name="Text Box 19"/>
            <p:cNvSpPr txBox="1">
              <a:spLocks noChangeArrowheads="1"/>
            </p:cNvSpPr>
            <p:nvPr/>
          </p:nvSpPr>
          <p:spPr bwMode="auto">
            <a:xfrm>
              <a:off x="2820988" y="2239963"/>
              <a:ext cx="1178528" cy="830997"/>
            </a:xfrm>
            <a:prstGeom prst="rect">
              <a:avLst/>
            </a:prstGeom>
            <a:noFill/>
            <a:ln w="9525" algn="ctr">
              <a:noFill/>
              <a:miter lim="800000"/>
              <a:headEnd/>
              <a:tailEnd/>
            </a:ln>
          </p:spPr>
          <p:txBody>
            <a:bodyPr wrap="none">
              <a:spAutoFit/>
            </a:bodyPr>
            <a:lstStyle/>
            <a:p>
              <a:pPr algn="ctr" eaLnBrk="0" hangingPunct="0"/>
              <a:r>
                <a:rPr lang="en-US" sz="1600">
                  <a:latin typeface="Segoe Semibold"/>
                </a:rPr>
                <a:t>Download</a:t>
              </a:r>
            </a:p>
            <a:p>
              <a:pPr algn="ctr" eaLnBrk="0" hangingPunct="0"/>
              <a:r>
                <a:rPr lang="en-US" sz="1600">
                  <a:latin typeface="Segoe Semibold"/>
                </a:rPr>
                <a:t>agent: MSI</a:t>
              </a:r>
            </a:p>
            <a:p>
              <a:pPr algn="ctr" eaLnBrk="0" hangingPunct="0"/>
              <a:r>
                <a:rPr lang="en-US" sz="1600">
                  <a:latin typeface="Segoe Semibold"/>
                </a:rPr>
                <a:t>package</a:t>
              </a:r>
            </a:p>
          </p:txBody>
        </p:sp>
      </p:grpSp>
      <p:grpSp>
        <p:nvGrpSpPr>
          <p:cNvPr id="106500" name="Group 34"/>
          <p:cNvGrpSpPr>
            <a:grpSpLocks/>
          </p:cNvGrpSpPr>
          <p:nvPr/>
        </p:nvGrpSpPr>
        <p:grpSpPr bwMode="auto">
          <a:xfrm>
            <a:off x="4505325" y="3929063"/>
            <a:ext cx="2438400" cy="1219200"/>
            <a:chOff x="4343400" y="3352800"/>
            <a:chExt cx="2438400" cy="1219200"/>
          </a:xfrm>
        </p:grpSpPr>
        <p:sp>
          <p:nvSpPr>
            <p:cNvPr id="32" name="Oval 31"/>
            <p:cNvSpPr/>
            <p:nvPr/>
          </p:nvSpPr>
          <p:spPr>
            <a:xfrm>
              <a:off x="4343400" y="3352800"/>
              <a:ext cx="2438400" cy="1219200"/>
            </a:xfrm>
            <a:prstGeom prst="ellipse">
              <a:avLst/>
            </a:prstGeom>
            <a:solidFill>
              <a:srgbClr val="002F4C">
                <a:alpha val="83000"/>
              </a:srgb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shade val="80000"/>
                <a:hueOff val="0"/>
                <a:satOff val="0"/>
                <a:lumOff val="0"/>
                <a:alphaOff val="0"/>
              </a:schemeClr>
            </a:effectRef>
            <a:fontRef idx="minor">
              <a:schemeClr val="lt1"/>
            </a:fontRef>
          </p:style>
        </p:sp>
        <p:sp>
          <p:nvSpPr>
            <p:cNvPr id="106517" name="Text Box 22"/>
            <p:cNvSpPr txBox="1">
              <a:spLocks noChangeArrowheads="1"/>
            </p:cNvSpPr>
            <p:nvPr/>
          </p:nvSpPr>
          <p:spPr bwMode="auto">
            <a:xfrm>
              <a:off x="4738688" y="3440113"/>
              <a:ext cx="1805302" cy="1077218"/>
            </a:xfrm>
            <a:prstGeom prst="rect">
              <a:avLst/>
            </a:prstGeom>
            <a:noFill/>
            <a:ln w="9525" algn="ctr">
              <a:noFill/>
              <a:miter lim="800000"/>
              <a:headEnd/>
              <a:tailEnd/>
            </a:ln>
          </p:spPr>
          <p:txBody>
            <a:bodyPr wrap="none">
              <a:spAutoFit/>
            </a:bodyPr>
            <a:lstStyle/>
            <a:p>
              <a:pPr algn="ctr" eaLnBrk="0" hangingPunct="0"/>
              <a:r>
                <a:rPr lang="en-US" sz="1600">
                  <a:latin typeface="Segoe Semibold"/>
                </a:rPr>
                <a:t>Deploy agent:</a:t>
              </a:r>
            </a:p>
            <a:p>
              <a:pPr algn="ctr" eaLnBrk="0" hangingPunct="0"/>
              <a:r>
                <a:rPr lang="en-US" sz="1600">
                  <a:latin typeface="Segoe Semibold"/>
                </a:rPr>
                <a:t>client machines</a:t>
              </a:r>
            </a:p>
            <a:p>
              <a:pPr algn="ctr" eaLnBrk="0" hangingPunct="0"/>
              <a:r>
                <a:rPr lang="en-US" sz="1600">
                  <a:latin typeface="Segoe Semibold"/>
                </a:rPr>
                <a:t>send inventory to </a:t>
              </a:r>
            </a:p>
            <a:p>
              <a:pPr algn="ctr" eaLnBrk="0" hangingPunct="0"/>
              <a:r>
                <a:rPr lang="en-US" sz="1600">
                  <a:latin typeface="Segoe Semibold"/>
                </a:rPr>
                <a:t>Web service</a:t>
              </a:r>
            </a:p>
          </p:txBody>
        </p:sp>
      </p:grpSp>
      <p:grpSp>
        <p:nvGrpSpPr>
          <p:cNvPr id="106501" name="Group 33"/>
          <p:cNvGrpSpPr>
            <a:grpSpLocks/>
          </p:cNvGrpSpPr>
          <p:nvPr/>
        </p:nvGrpSpPr>
        <p:grpSpPr bwMode="auto">
          <a:xfrm>
            <a:off x="6334125" y="5376863"/>
            <a:ext cx="2352675" cy="1176337"/>
            <a:chOff x="6172200" y="4800600"/>
            <a:chExt cx="2352833" cy="1176416"/>
          </a:xfrm>
        </p:grpSpPr>
        <p:sp>
          <p:nvSpPr>
            <p:cNvPr id="33" name="Oval 32"/>
            <p:cNvSpPr/>
            <p:nvPr/>
          </p:nvSpPr>
          <p:spPr>
            <a:xfrm>
              <a:off x="6172200" y="4800600"/>
              <a:ext cx="2352833" cy="1176416"/>
            </a:xfrm>
            <a:prstGeom prst="ellipse">
              <a:avLst/>
            </a:prstGeom>
            <a:solidFill>
              <a:srgbClr val="002F4C">
                <a:alpha val="83000"/>
              </a:srgb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shade val="80000"/>
                <a:hueOff val="0"/>
                <a:satOff val="0"/>
                <a:lumOff val="0"/>
                <a:alphaOff val="0"/>
              </a:schemeClr>
            </a:effectRef>
            <a:fontRef idx="minor">
              <a:schemeClr val="lt1"/>
            </a:fontRef>
          </p:style>
        </p:sp>
        <p:sp>
          <p:nvSpPr>
            <p:cNvPr id="106513" name="Text Box 30"/>
            <p:cNvSpPr txBox="1">
              <a:spLocks noChangeArrowheads="1"/>
            </p:cNvSpPr>
            <p:nvPr/>
          </p:nvSpPr>
          <p:spPr bwMode="auto">
            <a:xfrm>
              <a:off x="6553200" y="4953000"/>
              <a:ext cx="1771639" cy="830997"/>
            </a:xfrm>
            <a:prstGeom prst="rect">
              <a:avLst/>
            </a:prstGeom>
            <a:noFill/>
            <a:ln w="9525" algn="ctr">
              <a:noFill/>
              <a:miter lim="800000"/>
              <a:headEnd/>
              <a:tailEnd/>
            </a:ln>
          </p:spPr>
          <p:txBody>
            <a:bodyPr wrap="none">
              <a:spAutoFit/>
            </a:bodyPr>
            <a:lstStyle/>
            <a:p>
              <a:pPr algn="ctr" eaLnBrk="0" hangingPunct="0"/>
              <a:r>
                <a:rPr lang="en-US" sz="1600">
                  <a:latin typeface="Segoe Semibold"/>
                </a:rPr>
                <a:t>View reports:</a:t>
              </a:r>
            </a:p>
            <a:p>
              <a:pPr algn="ctr" eaLnBrk="0" hangingPunct="0"/>
              <a:r>
                <a:rPr lang="en-US" sz="1600">
                  <a:latin typeface="Segoe Semibold"/>
                </a:rPr>
                <a:t>sign in for reports</a:t>
              </a:r>
            </a:p>
            <a:p>
              <a:pPr algn="ctr" eaLnBrk="0" hangingPunct="0"/>
              <a:r>
                <a:rPr lang="en-US" sz="1600">
                  <a:latin typeface="Segoe Semibold"/>
                </a:rPr>
                <a:t>software assets</a:t>
              </a:r>
            </a:p>
          </p:txBody>
        </p:sp>
      </p:grpSp>
      <p:pic>
        <p:nvPicPr>
          <p:cNvPr id="28692" name="Picture 20" descr="arrow01_01"/>
          <p:cNvPicPr>
            <a:picLocks noChangeAspect="1" noChangeArrowheads="1"/>
          </p:cNvPicPr>
          <p:nvPr/>
        </p:nvPicPr>
        <p:blipFill>
          <a:blip r:embed="rId3" cstate="print"/>
          <a:srcRect/>
          <a:stretch>
            <a:fillRect/>
          </a:stretch>
        </p:blipFill>
        <p:spPr bwMode="auto">
          <a:xfrm>
            <a:off x="1263492" y="2624059"/>
            <a:ext cx="1222375" cy="889000"/>
          </a:xfrm>
          <a:prstGeom prst="rect">
            <a:avLst/>
          </a:prstGeom>
          <a:noFill/>
          <a:effectLst>
            <a:glow rad="63500">
              <a:schemeClr val="accent2">
                <a:satMod val="175000"/>
                <a:alpha val="40000"/>
              </a:schemeClr>
            </a:glow>
          </a:effectLst>
        </p:spPr>
      </p:pic>
      <p:pic>
        <p:nvPicPr>
          <p:cNvPr id="28693" name="Picture 21" descr="arrow01_01"/>
          <p:cNvPicPr>
            <a:picLocks noChangeAspect="1" noChangeArrowheads="1"/>
          </p:cNvPicPr>
          <p:nvPr/>
        </p:nvPicPr>
        <p:blipFill>
          <a:blip r:embed="rId3" cstate="print"/>
          <a:srcRect/>
          <a:stretch>
            <a:fillRect/>
          </a:stretch>
        </p:blipFill>
        <p:spPr bwMode="auto">
          <a:xfrm>
            <a:off x="3452655" y="3860722"/>
            <a:ext cx="1222375" cy="889000"/>
          </a:xfrm>
          <a:prstGeom prst="rect">
            <a:avLst/>
          </a:prstGeom>
          <a:noFill/>
          <a:effectLst>
            <a:glow rad="63500">
              <a:schemeClr val="accent2">
                <a:satMod val="175000"/>
                <a:alpha val="40000"/>
              </a:schemeClr>
            </a:glow>
          </a:effectLst>
        </p:spPr>
      </p:pic>
      <p:pic>
        <p:nvPicPr>
          <p:cNvPr id="28694" name="Picture 22" descr="arrow01_01"/>
          <p:cNvPicPr>
            <a:picLocks noChangeAspect="1" noChangeArrowheads="1"/>
          </p:cNvPicPr>
          <p:nvPr/>
        </p:nvPicPr>
        <p:blipFill>
          <a:blip r:embed="rId3" cstate="print"/>
          <a:srcRect/>
          <a:stretch>
            <a:fillRect/>
          </a:stretch>
        </p:blipFill>
        <p:spPr bwMode="auto">
          <a:xfrm>
            <a:off x="5443380" y="5130722"/>
            <a:ext cx="1222375" cy="889000"/>
          </a:xfrm>
          <a:prstGeom prst="rect">
            <a:avLst/>
          </a:prstGeom>
          <a:noFill/>
          <a:effectLst>
            <a:glow rad="63500">
              <a:schemeClr val="accent2">
                <a:satMod val="175000"/>
                <a:alpha val="40000"/>
              </a:schemeClr>
            </a:glow>
          </a:effectLst>
        </p:spPr>
      </p:pic>
      <p:grpSp>
        <p:nvGrpSpPr>
          <p:cNvPr id="6" name="Group 44"/>
          <p:cNvGrpSpPr>
            <a:grpSpLocks/>
          </p:cNvGrpSpPr>
          <p:nvPr/>
        </p:nvGrpSpPr>
        <p:grpSpPr bwMode="auto">
          <a:xfrm>
            <a:off x="2506663" y="533400"/>
            <a:ext cx="5149850" cy="2095500"/>
            <a:chOff x="2506559" y="533400"/>
            <a:chExt cx="5149890" cy="2095615"/>
          </a:xfrm>
        </p:grpSpPr>
        <p:grpSp>
          <p:nvGrpSpPr>
            <p:cNvPr id="106506" name="Group 13"/>
            <p:cNvGrpSpPr>
              <a:grpSpLocks/>
            </p:cNvGrpSpPr>
            <p:nvPr/>
          </p:nvGrpSpPr>
          <p:grpSpPr bwMode="auto">
            <a:xfrm>
              <a:off x="3886200" y="533400"/>
              <a:ext cx="3770249" cy="2095615"/>
              <a:chOff x="297537" y="746010"/>
              <a:chExt cx="3770249" cy="2095615"/>
            </a:xfrm>
          </p:grpSpPr>
          <p:pic>
            <p:nvPicPr>
              <p:cNvPr id="40" name="Picture 2" descr="http://wemd/C8/MS-PvtDoc/Document%20Library/PMSpecs/PortalUI/Beta2/Registration%20screens/Regn1OnlineServicesSummary.png"/>
              <p:cNvPicPr>
                <a:picLocks noChangeAspect="1" noChangeArrowheads="1"/>
              </p:cNvPicPr>
              <p:nvPr/>
            </p:nvPicPr>
            <p:blipFill>
              <a:blip r:embed="rId4"/>
              <a:srcRect b="36768"/>
              <a:stretch>
                <a:fillRect/>
              </a:stretch>
            </p:blipFill>
            <p:spPr bwMode="auto">
              <a:xfrm>
                <a:off x="1447800" y="746010"/>
                <a:ext cx="2619986" cy="2095615"/>
              </a:xfrm>
              <a:prstGeom prst="rect">
                <a:avLst/>
              </a:prstGeom>
              <a:ln>
                <a:noFill/>
              </a:ln>
              <a:effectLst>
                <a:softEdge rad="317500"/>
              </a:effectLst>
            </p:spPr>
          </p:pic>
          <p:grpSp>
            <p:nvGrpSpPr>
              <p:cNvPr id="8" name="Group 10"/>
              <p:cNvGrpSpPr/>
              <p:nvPr/>
            </p:nvGrpSpPr>
            <p:grpSpPr>
              <a:xfrm>
                <a:off x="297537" y="1238250"/>
                <a:ext cx="2352676" cy="1203533"/>
                <a:chOff x="-2391600" y="3040262"/>
                <a:chExt cx="1978589" cy="1088789"/>
              </a:xfrm>
              <a:scene3d>
                <a:camera prst="orthographicFront"/>
                <a:lightRig rig="flat" dir="t"/>
              </a:scene3d>
            </p:grpSpPr>
            <p:sp>
              <p:nvSpPr>
                <p:cNvPr id="42" name="Oval 41"/>
                <p:cNvSpPr/>
                <p:nvPr/>
              </p:nvSpPr>
              <p:spPr>
                <a:xfrm>
                  <a:off x="-2391600" y="3040262"/>
                  <a:ext cx="1978589" cy="1088789"/>
                </a:xfrm>
                <a:prstGeom prst="ellipse">
                  <a:avLst/>
                </a:prstGeom>
                <a:solidFill>
                  <a:srgbClr val="002F4C">
                    <a:alpha val="81000"/>
                  </a:srgbClr>
                </a:solidFill>
                <a:ln>
                  <a:solidFill>
                    <a:schemeClr val="bg1"/>
                  </a:solidFill>
                </a:ln>
              </p:spPr>
              <p:style>
                <a:lnRef idx="1">
                  <a:schemeClr val="accent2"/>
                </a:lnRef>
                <a:fillRef idx="2">
                  <a:schemeClr val="accent2"/>
                </a:fillRef>
                <a:effectRef idx="1">
                  <a:schemeClr val="accent2"/>
                </a:effectRef>
                <a:fontRef idx="minor">
                  <a:schemeClr val="dk1"/>
                </a:fontRef>
              </p:style>
            </p:sp>
            <p:sp>
              <p:nvSpPr>
                <p:cNvPr id="43" name="Oval 4"/>
                <p:cNvSpPr/>
                <p:nvPr/>
              </p:nvSpPr>
              <p:spPr>
                <a:xfrm>
                  <a:off x="-2353930" y="3229834"/>
                  <a:ext cx="1903250" cy="800733"/>
                </a:xfrm>
                <a:prstGeom prst="rect">
                  <a:avLst/>
                </a:prstGeom>
                <a:sp3d/>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fontAlgn="auto">
                    <a:spcBef>
                      <a:spcPts val="0"/>
                    </a:spcBef>
                    <a:spcAft>
                      <a:spcPts val="0"/>
                    </a:spcAft>
                    <a:defRPr/>
                  </a:pPr>
                  <a:r>
                    <a:rPr lang="en-US" sz="1600" b="1" dirty="0">
                      <a:solidFill>
                        <a:schemeClr val="tx1"/>
                      </a:solidFill>
                    </a:rPr>
                    <a:t>Registration:</a:t>
                  </a:r>
                  <a:r>
                    <a:rPr lang="en-US" sz="1600" dirty="0">
                      <a:solidFill>
                        <a:schemeClr val="tx1"/>
                      </a:solidFill>
                    </a:rPr>
                    <a:t> activate the service from MVLS website</a:t>
                  </a:r>
                  <a:endParaRPr lang="en-US" sz="1600" dirty="0">
                    <a:solidFill>
                      <a:schemeClr val="tx1"/>
                    </a:solidFill>
                  </a:endParaRPr>
                </a:p>
              </p:txBody>
            </p:sp>
          </p:grpSp>
        </p:grpSp>
        <p:pic>
          <p:nvPicPr>
            <p:cNvPr id="44" name="Picture 20" descr="arrow01_01"/>
            <p:cNvPicPr>
              <a:picLocks noChangeAspect="1" noChangeArrowheads="1"/>
            </p:cNvPicPr>
            <p:nvPr/>
          </p:nvPicPr>
          <p:blipFill>
            <a:blip r:embed="rId3" cstate="print"/>
            <a:srcRect/>
            <a:stretch>
              <a:fillRect/>
            </a:stretch>
          </p:blipFill>
          <p:spPr bwMode="auto">
            <a:xfrm rot="8562240">
              <a:off x="2506559" y="1117646"/>
              <a:ext cx="1222375" cy="889000"/>
            </a:xfrm>
            <a:prstGeom prst="rect">
              <a:avLst/>
            </a:prstGeom>
            <a:noFill/>
            <a:effectLst>
              <a:glow rad="63500">
                <a:schemeClr val="accent2">
                  <a:satMod val="175000"/>
                  <a:alpha val="40000"/>
                </a:schemeClr>
              </a:glow>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8692"/>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28693"/>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28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bwMode="auto">
          <a:xfrm>
            <a:off x="76200" y="4114800"/>
            <a:ext cx="8991600" cy="2590800"/>
          </a:xfrm>
          <a:prstGeom prst="roundRect">
            <a:avLst/>
          </a:prstGeom>
          <a:solidFill>
            <a:schemeClr val="tx1"/>
          </a:solidFill>
          <a:ln>
            <a:headEnd type="none" w="med" len="med"/>
            <a:tailEnd type="none" w="med" len="med"/>
          </a:ln>
          <a:scene3d>
            <a:camera prst="orthographicFront">
              <a:rot lat="0" lon="0" rev="0"/>
            </a:camera>
            <a:lightRig rig="brightRoom" dir="t"/>
          </a:scene3d>
          <a:sp3d contourW="1000" prstMaterial="translucentPowder">
            <a:bevelT w="95250" h="101600"/>
            <a:contourClr>
              <a:schemeClr val="dk1">
                <a:satMod val="300000"/>
              </a:schemeClr>
            </a:contourClr>
          </a:sp3d>
        </p:spPr>
        <p:style>
          <a:lnRef idx="0">
            <a:schemeClr val="dk1"/>
          </a:lnRef>
          <a:fillRef idx="3">
            <a:schemeClr val="dk1"/>
          </a:fillRef>
          <a:effectRef idx="3">
            <a:schemeClr val="dk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3" name="Rounded Rectangle 52"/>
          <p:cNvSpPr/>
          <p:nvPr/>
        </p:nvSpPr>
        <p:spPr bwMode="auto">
          <a:xfrm>
            <a:off x="76200" y="990600"/>
            <a:ext cx="8991600" cy="3048000"/>
          </a:xfrm>
          <a:prstGeom prst="roundRect">
            <a:avLst/>
          </a:prstGeom>
          <a:solidFill>
            <a:schemeClr val="tx1"/>
          </a:solidFill>
          <a:ln>
            <a:headEnd type="none" w="med" len="med"/>
            <a:tailEnd type="none" w="med" len="med"/>
          </a:ln>
          <a:scene3d>
            <a:camera prst="orthographicFront">
              <a:rot lat="0" lon="0" rev="0"/>
            </a:camera>
            <a:lightRig rig="brightRoom" dir="t"/>
          </a:scene3d>
          <a:sp3d contourW="1000" prstMaterial="translucentPowder">
            <a:bevelT w="95250" h="101600"/>
            <a:contourClr>
              <a:schemeClr val="dk1">
                <a:satMod val="300000"/>
              </a:schemeClr>
            </a:contourClr>
          </a:sp3d>
        </p:spPr>
        <p:style>
          <a:lnRef idx="0">
            <a:schemeClr val="dk1"/>
          </a:lnRef>
          <a:fillRef idx="3">
            <a:schemeClr val="dk1"/>
          </a:fillRef>
          <a:effectRef idx="3">
            <a:schemeClr val="dk1"/>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2" name="Rounded Rectangle 51"/>
          <p:cNvSpPr/>
          <p:nvPr/>
        </p:nvSpPr>
        <p:spPr bwMode="auto">
          <a:xfrm>
            <a:off x="5105400" y="4876800"/>
            <a:ext cx="1600200" cy="76200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7" name="Rounded Rectangle 46"/>
          <p:cNvSpPr/>
          <p:nvPr/>
        </p:nvSpPr>
        <p:spPr bwMode="auto">
          <a:xfrm>
            <a:off x="304800" y="4267200"/>
            <a:ext cx="2895600" cy="533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8" name="Rounded Rectangle 47"/>
          <p:cNvSpPr/>
          <p:nvPr/>
        </p:nvSpPr>
        <p:spPr bwMode="auto">
          <a:xfrm>
            <a:off x="304800" y="4876800"/>
            <a:ext cx="2895600" cy="533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3048000" y="3352800"/>
            <a:ext cx="2895600" cy="533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0" name="Rounded Rectangle 49"/>
          <p:cNvSpPr/>
          <p:nvPr/>
        </p:nvSpPr>
        <p:spPr bwMode="auto">
          <a:xfrm>
            <a:off x="3048000" y="2743200"/>
            <a:ext cx="2895600" cy="533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1" name="Rounded Rectangle 50"/>
          <p:cNvSpPr/>
          <p:nvPr/>
        </p:nvSpPr>
        <p:spPr bwMode="auto">
          <a:xfrm>
            <a:off x="3048000" y="1143000"/>
            <a:ext cx="2895600" cy="533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81000" y="230188"/>
            <a:ext cx="8382000" cy="664797"/>
          </a:xfrm>
        </p:spPr>
        <p:txBody>
          <a:bodyPr/>
          <a:lstStyle/>
          <a:p>
            <a:pPr>
              <a:defRPr/>
            </a:pPr>
            <a:r>
              <a:rPr smtClean="0"/>
              <a:t>Client Properties</a:t>
            </a:r>
            <a:endParaRPr/>
          </a:p>
        </p:txBody>
      </p:sp>
      <p:pic>
        <p:nvPicPr>
          <p:cNvPr id="108566" name="Picture 4" descr="Database"/>
          <p:cNvPicPr>
            <a:picLocks noChangeAspect="1" noChangeArrowheads="1"/>
          </p:cNvPicPr>
          <p:nvPr/>
        </p:nvPicPr>
        <p:blipFill>
          <a:blip r:embed="rId3"/>
          <a:srcRect/>
          <a:stretch>
            <a:fillRect/>
          </a:stretch>
        </p:blipFill>
        <p:spPr bwMode="auto">
          <a:xfrm>
            <a:off x="2449513" y="1844675"/>
            <a:ext cx="2174875" cy="784225"/>
          </a:xfrm>
          <a:prstGeom prst="rect">
            <a:avLst/>
          </a:prstGeom>
          <a:noFill/>
          <a:ln w="9525">
            <a:noFill/>
            <a:miter lim="800000"/>
            <a:headEnd/>
            <a:tailEnd/>
          </a:ln>
        </p:spPr>
      </p:pic>
      <p:pic>
        <p:nvPicPr>
          <p:cNvPr id="108567" name="Picture 5" descr="Database"/>
          <p:cNvPicPr>
            <a:picLocks noChangeAspect="1" noChangeArrowheads="1"/>
          </p:cNvPicPr>
          <p:nvPr/>
        </p:nvPicPr>
        <p:blipFill>
          <a:blip r:embed="rId3"/>
          <a:srcRect/>
          <a:stretch>
            <a:fillRect/>
          </a:stretch>
        </p:blipFill>
        <p:spPr bwMode="auto">
          <a:xfrm>
            <a:off x="4710113" y="1846263"/>
            <a:ext cx="2265362" cy="769937"/>
          </a:xfrm>
          <a:prstGeom prst="rect">
            <a:avLst/>
          </a:prstGeom>
          <a:noFill/>
          <a:ln w="9525">
            <a:noFill/>
            <a:miter lim="800000"/>
            <a:headEnd/>
            <a:tailEnd/>
          </a:ln>
        </p:spPr>
      </p:pic>
      <p:sp>
        <p:nvSpPr>
          <p:cNvPr id="108568" name="Text Box 10"/>
          <p:cNvSpPr txBox="1">
            <a:spLocks noChangeArrowheads="1"/>
          </p:cNvSpPr>
          <p:nvPr/>
        </p:nvSpPr>
        <p:spPr bwMode="auto">
          <a:xfrm>
            <a:off x="2711450" y="1838325"/>
            <a:ext cx="1595438" cy="369888"/>
          </a:xfrm>
          <a:prstGeom prst="rect">
            <a:avLst/>
          </a:prstGeom>
          <a:noFill/>
          <a:ln w="9525">
            <a:noFill/>
            <a:miter lim="800000"/>
            <a:headEnd/>
            <a:tailEnd/>
          </a:ln>
        </p:spPr>
        <p:txBody>
          <a:bodyPr wrap="none">
            <a:spAutoFit/>
          </a:bodyPr>
          <a:lstStyle/>
          <a:p>
            <a:pPr algn="ctr"/>
            <a:r>
              <a:rPr lang="en-US" b="1">
                <a:latin typeface="Segoe Semibold"/>
              </a:rPr>
              <a:t>Catalog Data</a:t>
            </a:r>
          </a:p>
        </p:txBody>
      </p:sp>
      <p:sp>
        <p:nvSpPr>
          <p:cNvPr id="108569" name="Text Box 13"/>
          <p:cNvSpPr txBox="1">
            <a:spLocks noChangeArrowheads="1"/>
          </p:cNvSpPr>
          <p:nvPr/>
        </p:nvSpPr>
        <p:spPr bwMode="auto">
          <a:xfrm>
            <a:off x="4919663" y="1836738"/>
            <a:ext cx="1787525" cy="369887"/>
          </a:xfrm>
          <a:prstGeom prst="rect">
            <a:avLst/>
          </a:prstGeom>
          <a:noFill/>
          <a:ln w="9525">
            <a:noFill/>
            <a:miter lim="800000"/>
            <a:headEnd/>
            <a:tailEnd/>
          </a:ln>
        </p:spPr>
        <p:txBody>
          <a:bodyPr wrap="none">
            <a:spAutoFit/>
          </a:bodyPr>
          <a:lstStyle/>
          <a:p>
            <a:pPr algn="ctr"/>
            <a:r>
              <a:rPr lang="en-US" b="1">
                <a:latin typeface="Segoe Semibold"/>
              </a:rPr>
              <a:t>Inventory Data</a:t>
            </a:r>
          </a:p>
        </p:txBody>
      </p:sp>
      <p:sp>
        <p:nvSpPr>
          <p:cNvPr id="108570" name="Text Box 19"/>
          <p:cNvSpPr txBox="1">
            <a:spLocks noChangeArrowheads="1"/>
          </p:cNvSpPr>
          <p:nvPr/>
        </p:nvSpPr>
        <p:spPr bwMode="auto">
          <a:xfrm>
            <a:off x="3422650" y="1233488"/>
            <a:ext cx="2244725" cy="369887"/>
          </a:xfrm>
          <a:prstGeom prst="rect">
            <a:avLst/>
          </a:prstGeom>
          <a:noFill/>
          <a:ln w="9525">
            <a:noFill/>
            <a:miter lim="800000"/>
            <a:headEnd/>
            <a:tailEnd/>
          </a:ln>
        </p:spPr>
        <p:txBody>
          <a:bodyPr wrap="none">
            <a:spAutoFit/>
          </a:bodyPr>
          <a:lstStyle/>
          <a:p>
            <a:r>
              <a:rPr lang="en-US">
                <a:latin typeface="Segoe Semibold"/>
              </a:rPr>
              <a:t>Report Web Service</a:t>
            </a:r>
          </a:p>
        </p:txBody>
      </p:sp>
      <p:sp>
        <p:nvSpPr>
          <p:cNvPr id="108571" name="Text Box 20"/>
          <p:cNvSpPr txBox="1">
            <a:spLocks noChangeArrowheads="1"/>
          </p:cNvSpPr>
          <p:nvPr/>
        </p:nvSpPr>
        <p:spPr bwMode="auto">
          <a:xfrm>
            <a:off x="3141663" y="2781300"/>
            <a:ext cx="2560637" cy="369888"/>
          </a:xfrm>
          <a:prstGeom prst="rect">
            <a:avLst/>
          </a:prstGeom>
          <a:noFill/>
          <a:ln w="9525">
            <a:noFill/>
            <a:miter lim="800000"/>
            <a:headEnd/>
            <a:tailEnd/>
          </a:ln>
        </p:spPr>
        <p:txBody>
          <a:bodyPr wrap="none">
            <a:spAutoFit/>
          </a:bodyPr>
          <a:lstStyle/>
          <a:p>
            <a:r>
              <a:rPr lang="en-US">
                <a:latin typeface="Segoe Semibold"/>
              </a:rPr>
              <a:t>Transformation Service</a:t>
            </a:r>
          </a:p>
        </p:txBody>
      </p:sp>
      <p:sp>
        <p:nvSpPr>
          <p:cNvPr id="108572" name="Text Box 21"/>
          <p:cNvSpPr txBox="1">
            <a:spLocks noChangeArrowheads="1"/>
          </p:cNvSpPr>
          <p:nvPr/>
        </p:nvSpPr>
        <p:spPr bwMode="auto">
          <a:xfrm>
            <a:off x="3043238" y="3397250"/>
            <a:ext cx="2706687" cy="369888"/>
          </a:xfrm>
          <a:prstGeom prst="rect">
            <a:avLst/>
          </a:prstGeom>
          <a:noFill/>
          <a:ln w="9525">
            <a:noFill/>
            <a:miter lim="800000"/>
            <a:headEnd/>
            <a:tailEnd/>
          </a:ln>
        </p:spPr>
        <p:txBody>
          <a:bodyPr wrap="none">
            <a:spAutoFit/>
          </a:bodyPr>
          <a:lstStyle/>
          <a:p>
            <a:r>
              <a:rPr lang="en-US">
                <a:latin typeface="Segoe Semibold"/>
              </a:rPr>
              <a:t>Information Web Service</a:t>
            </a:r>
          </a:p>
        </p:txBody>
      </p:sp>
      <p:sp>
        <p:nvSpPr>
          <p:cNvPr id="16" name="AutoShape 16"/>
          <p:cNvSpPr>
            <a:spLocks noChangeArrowheads="1"/>
          </p:cNvSpPr>
          <p:nvPr/>
        </p:nvSpPr>
        <p:spPr bwMode="auto">
          <a:xfrm>
            <a:off x="452438" y="2643188"/>
            <a:ext cx="1911350" cy="538162"/>
          </a:xfrm>
          <a:prstGeom prst="roundRect">
            <a:avLst>
              <a:gd name="adj" fmla="val 4167"/>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eaLnBrk="0" fontAlgn="auto" hangingPunct="0">
              <a:lnSpc>
                <a:spcPct val="80000"/>
              </a:lnSpc>
              <a:spcBef>
                <a:spcPts val="0"/>
              </a:spcBef>
              <a:spcAft>
                <a:spcPts val="0"/>
              </a:spcAft>
              <a:defRPr/>
            </a:pPr>
            <a:r>
              <a:rPr lang="en-US"/>
              <a:t>Researcher</a:t>
            </a:r>
          </a:p>
        </p:txBody>
      </p:sp>
      <p:sp>
        <p:nvSpPr>
          <p:cNvPr id="17" name="AutoShape 16"/>
          <p:cNvSpPr>
            <a:spLocks noChangeArrowheads="1"/>
          </p:cNvSpPr>
          <p:nvPr/>
        </p:nvSpPr>
        <p:spPr bwMode="auto">
          <a:xfrm>
            <a:off x="7264400" y="2287588"/>
            <a:ext cx="1565275" cy="538162"/>
          </a:xfrm>
          <a:prstGeom prst="roundRect">
            <a:avLst>
              <a:gd name="adj" fmla="val 4167"/>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eaLnBrk="0" fontAlgn="auto" hangingPunct="0">
              <a:lnSpc>
                <a:spcPct val="80000"/>
              </a:lnSpc>
              <a:spcBef>
                <a:spcPts val="0"/>
              </a:spcBef>
              <a:spcAft>
                <a:spcPts val="0"/>
              </a:spcAft>
              <a:defRPr/>
            </a:pPr>
            <a:r>
              <a:rPr lang="en-US"/>
              <a:t>Service</a:t>
            </a:r>
          </a:p>
        </p:txBody>
      </p:sp>
      <p:sp>
        <p:nvSpPr>
          <p:cNvPr id="108579" name="Line 29"/>
          <p:cNvSpPr>
            <a:spLocks noChangeShapeType="1"/>
          </p:cNvSpPr>
          <p:nvPr/>
        </p:nvSpPr>
        <p:spPr bwMode="auto">
          <a:xfrm flipV="1">
            <a:off x="5891213" y="2525713"/>
            <a:ext cx="0" cy="269875"/>
          </a:xfrm>
          <a:prstGeom prst="line">
            <a:avLst/>
          </a:prstGeom>
          <a:noFill/>
          <a:ln w="57150">
            <a:solidFill>
              <a:srgbClr val="FF0000"/>
            </a:solidFill>
            <a:round/>
            <a:headEnd/>
            <a:tailEnd type="triangle" w="med" len="med"/>
          </a:ln>
        </p:spPr>
        <p:txBody>
          <a:bodyPr/>
          <a:lstStyle/>
          <a:p>
            <a:endParaRPr lang="en-US"/>
          </a:p>
        </p:txBody>
      </p:sp>
      <p:sp>
        <p:nvSpPr>
          <p:cNvPr id="108580" name="Line 30"/>
          <p:cNvSpPr>
            <a:spLocks noChangeShapeType="1"/>
          </p:cNvSpPr>
          <p:nvPr/>
        </p:nvSpPr>
        <p:spPr bwMode="auto">
          <a:xfrm flipV="1">
            <a:off x="3497263" y="2517775"/>
            <a:ext cx="0" cy="269875"/>
          </a:xfrm>
          <a:prstGeom prst="line">
            <a:avLst/>
          </a:prstGeom>
          <a:noFill/>
          <a:ln w="57150">
            <a:solidFill>
              <a:srgbClr val="FF0000"/>
            </a:solidFill>
            <a:round/>
            <a:headEnd/>
            <a:tailEnd type="triangle" w="med" len="med"/>
          </a:ln>
        </p:spPr>
        <p:txBody>
          <a:bodyPr/>
          <a:lstStyle/>
          <a:p>
            <a:endParaRPr lang="en-US"/>
          </a:p>
        </p:txBody>
      </p:sp>
      <p:sp>
        <p:nvSpPr>
          <p:cNvPr id="108581" name="Line 31"/>
          <p:cNvSpPr>
            <a:spLocks noChangeShapeType="1"/>
          </p:cNvSpPr>
          <p:nvPr/>
        </p:nvSpPr>
        <p:spPr bwMode="auto">
          <a:xfrm flipV="1">
            <a:off x="5789613" y="1582738"/>
            <a:ext cx="0" cy="269875"/>
          </a:xfrm>
          <a:prstGeom prst="line">
            <a:avLst/>
          </a:prstGeom>
          <a:noFill/>
          <a:ln w="57150">
            <a:solidFill>
              <a:srgbClr val="FF0000"/>
            </a:solidFill>
            <a:round/>
            <a:headEnd/>
            <a:tailEnd type="triangle" w="med" len="med"/>
          </a:ln>
        </p:spPr>
        <p:txBody>
          <a:bodyPr/>
          <a:lstStyle/>
          <a:p>
            <a:endParaRPr lang="en-US"/>
          </a:p>
        </p:txBody>
      </p:sp>
      <p:sp>
        <p:nvSpPr>
          <p:cNvPr id="108582" name="Line 32"/>
          <p:cNvSpPr>
            <a:spLocks noChangeShapeType="1"/>
          </p:cNvSpPr>
          <p:nvPr/>
        </p:nvSpPr>
        <p:spPr bwMode="auto">
          <a:xfrm flipV="1">
            <a:off x="3495675" y="1571625"/>
            <a:ext cx="0" cy="269875"/>
          </a:xfrm>
          <a:prstGeom prst="line">
            <a:avLst/>
          </a:prstGeom>
          <a:noFill/>
          <a:ln w="57150">
            <a:solidFill>
              <a:srgbClr val="FF0000"/>
            </a:solidFill>
            <a:round/>
            <a:headEnd/>
            <a:tailEnd type="triangle" w="med" len="med"/>
          </a:ln>
        </p:spPr>
        <p:txBody>
          <a:bodyPr/>
          <a:lstStyle/>
          <a:p>
            <a:endParaRPr lang="en-US"/>
          </a:p>
        </p:txBody>
      </p:sp>
      <p:sp>
        <p:nvSpPr>
          <p:cNvPr id="23" name="AutoShape 16"/>
          <p:cNvSpPr>
            <a:spLocks noChangeArrowheads="1"/>
          </p:cNvSpPr>
          <p:nvPr/>
        </p:nvSpPr>
        <p:spPr bwMode="auto">
          <a:xfrm>
            <a:off x="7256463" y="5006975"/>
            <a:ext cx="1565275" cy="538163"/>
          </a:xfrm>
          <a:prstGeom prst="roundRect">
            <a:avLst>
              <a:gd name="adj" fmla="val 4167"/>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eaLnBrk="0" fontAlgn="auto" hangingPunct="0">
              <a:lnSpc>
                <a:spcPct val="80000"/>
              </a:lnSpc>
              <a:spcBef>
                <a:spcPts val="0"/>
              </a:spcBef>
              <a:spcAft>
                <a:spcPts val="0"/>
              </a:spcAft>
              <a:defRPr/>
            </a:pPr>
            <a:r>
              <a:rPr lang="en-US"/>
              <a:t>Client</a:t>
            </a:r>
          </a:p>
        </p:txBody>
      </p:sp>
      <p:sp>
        <p:nvSpPr>
          <p:cNvPr id="108586" name="Text Box 36"/>
          <p:cNvSpPr txBox="1">
            <a:spLocks noChangeArrowheads="1"/>
          </p:cNvSpPr>
          <p:nvPr/>
        </p:nvSpPr>
        <p:spPr bwMode="auto">
          <a:xfrm>
            <a:off x="5251450" y="4948238"/>
            <a:ext cx="1265238" cy="641350"/>
          </a:xfrm>
          <a:prstGeom prst="rect">
            <a:avLst/>
          </a:prstGeom>
          <a:noFill/>
          <a:ln w="9525">
            <a:noFill/>
            <a:miter lim="800000"/>
            <a:headEnd/>
            <a:tailEnd/>
          </a:ln>
        </p:spPr>
        <p:txBody>
          <a:bodyPr wrap="none">
            <a:spAutoFit/>
          </a:bodyPr>
          <a:lstStyle/>
          <a:p>
            <a:r>
              <a:rPr lang="en-US">
                <a:latin typeface="Segoe Semibold"/>
              </a:rPr>
              <a:t>Protocol</a:t>
            </a:r>
          </a:p>
          <a:p>
            <a:r>
              <a:rPr lang="en-US">
                <a:latin typeface="Segoe Semibold"/>
              </a:rPr>
              <a:t>(HTTPS)</a:t>
            </a:r>
          </a:p>
        </p:txBody>
      </p:sp>
      <p:pic>
        <p:nvPicPr>
          <p:cNvPr id="108587" name="Picture 37" descr="Document_Spreadsheet"/>
          <p:cNvPicPr>
            <a:picLocks noChangeAspect="1" noChangeArrowheads="1"/>
          </p:cNvPicPr>
          <p:nvPr/>
        </p:nvPicPr>
        <p:blipFill>
          <a:blip r:embed="rId4"/>
          <a:srcRect/>
          <a:stretch>
            <a:fillRect/>
          </a:stretch>
        </p:blipFill>
        <p:spPr bwMode="auto">
          <a:xfrm>
            <a:off x="3743325" y="4533900"/>
            <a:ext cx="781050" cy="1260475"/>
          </a:xfrm>
          <a:prstGeom prst="rect">
            <a:avLst/>
          </a:prstGeom>
          <a:noFill/>
          <a:ln w="9525">
            <a:noFill/>
            <a:miter lim="800000"/>
            <a:headEnd/>
            <a:tailEnd/>
          </a:ln>
        </p:spPr>
      </p:pic>
      <p:sp>
        <p:nvSpPr>
          <p:cNvPr id="27" name="AutoShape 16"/>
          <p:cNvSpPr>
            <a:spLocks noChangeArrowheads="1"/>
          </p:cNvSpPr>
          <p:nvPr/>
        </p:nvSpPr>
        <p:spPr bwMode="auto">
          <a:xfrm>
            <a:off x="3660775" y="5849938"/>
            <a:ext cx="936625" cy="344487"/>
          </a:xfrm>
          <a:prstGeom prst="roundRect">
            <a:avLst>
              <a:gd name="adj" fmla="val 4167"/>
            </a:avLst>
          </a:prstGeom>
          <a:ln>
            <a:headEnd/>
            <a:tailEnd/>
          </a:ln>
        </p:spPr>
        <p:style>
          <a:lnRef idx="0">
            <a:schemeClr val="dk1"/>
          </a:lnRef>
          <a:fillRef idx="3">
            <a:schemeClr val="dk1"/>
          </a:fillRef>
          <a:effectRef idx="3">
            <a:schemeClr val="dk1"/>
          </a:effectRef>
          <a:fontRef idx="minor">
            <a:schemeClr val="lt1"/>
          </a:fontRef>
        </p:style>
        <p:txBody>
          <a:bodyPr anchor="ctr"/>
          <a:lstStyle/>
          <a:p>
            <a:pPr algn="ctr" eaLnBrk="0" fontAlgn="auto" hangingPunct="0">
              <a:lnSpc>
                <a:spcPct val="80000"/>
              </a:lnSpc>
              <a:spcBef>
                <a:spcPts val="0"/>
              </a:spcBef>
              <a:spcAft>
                <a:spcPts val="0"/>
              </a:spcAft>
              <a:defRPr/>
            </a:pPr>
            <a:r>
              <a:rPr lang="en-US"/>
              <a:t>XML</a:t>
            </a:r>
          </a:p>
        </p:txBody>
      </p:sp>
      <p:sp>
        <p:nvSpPr>
          <p:cNvPr id="108591" name="Line 39"/>
          <p:cNvSpPr>
            <a:spLocks noChangeShapeType="1"/>
          </p:cNvSpPr>
          <p:nvPr/>
        </p:nvSpPr>
        <p:spPr bwMode="auto">
          <a:xfrm>
            <a:off x="3178175" y="4972050"/>
            <a:ext cx="554038" cy="0"/>
          </a:xfrm>
          <a:prstGeom prst="line">
            <a:avLst/>
          </a:prstGeom>
          <a:noFill/>
          <a:ln w="57150">
            <a:solidFill>
              <a:srgbClr val="FF0000"/>
            </a:solidFill>
            <a:round/>
            <a:headEnd/>
            <a:tailEnd type="triangle" w="med" len="med"/>
          </a:ln>
        </p:spPr>
        <p:txBody>
          <a:bodyPr/>
          <a:lstStyle/>
          <a:p>
            <a:endParaRPr lang="en-US"/>
          </a:p>
        </p:txBody>
      </p:sp>
      <p:sp>
        <p:nvSpPr>
          <p:cNvPr id="108592" name="Line 40"/>
          <p:cNvSpPr>
            <a:spLocks noChangeShapeType="1"/>
          </p:cNvSpPr>
          <p:nvPr/>
        </p:nvSpPr>
        <p:spPr bwMode="auto">
          <a:xfrm>
            <a:off x="4559300" y="5189538"/>
            <a:ext cx="554038" cy="0"/>
          </a:xfrm>
          <a:prstGeom prst="line">
            <a:avLst/>
          </a:prstGeom>
          <a:noFill/>
          <a:ln w="57150">
            <a:solidFill>
              <a:srgbClr val="FF0000"/>
            </a:solidFill>
            <a:round/>
            <a:headEnd/>
            <a:tailEnd type="triangle" w="med" len="med"/>
          </a:ln>
        </p:spPr>
        <p:txBody>
          <a:bodyPr/>
          <a:lstStyle/>
          <a:p>
            <a:endParaRPr lang="en-US"/>
          </a:p>
        </p:txBody>
      </p:sp>
      <p:sp>
        <p:nvSpPr>
          <p:cNvPr id="108593" name="Line 28"/>
          <p:cNvSpPr>
            <a:spLocks noChangeShapeType="1"/>
          </p:cNvSpPr>
          <p:nvPr/>
        </p:nvSpPr>
        <p:spPr bwMode="auto">
          <a:xfrm flipV="1">
            <a:off x="5891213" y="3849688"/>
            <a:ext cx="0" cy="1004887"/>
          </a:xfrm>
          <a:prstGeom prst="line">
            <a:avLst/>
          </a:prstGeom>
          <a:noFill/>
          <a:ln w="57150">
            <a:solidFill>
              <a:srgbClr val="FF0000"/>
            </a:solidFill>
            <a:round/>
            <a:headEnd/>
            <a:tailEnd type="triangle" w="med" len="med"/>
          </a:ln>
        </p:spPr>
        <p:txBody>
          <a:bodyPr/>
          <a:lstStyle/>
          <a:p>
            <a:endParaRPr lang="en-US"/>
          </a:p>
        </p:txBody>
      </p:sp>
      <p:sp>
        <p:nvSpPr>
          <p:cNvPr id="108594" name="Text Box 43"/>
          <p:cNvSpPr txBox="1">
            <a:spLocks noChangeArrowheads="1"/>
          </p:cNvSpPr>
          <p:nvPr/>
        </p:nvSpPr>
        <p:spPr bwMode="auto">
          <a:xfrm>
            <a:off x="322263" y="4343400"/>
            <a:ext cx="3152775" cy="366713"/>
          </a:xfrm>
          <a:prstGeom prst="rect">
            <a:avLst/>
          </a:prstGeom>
          <a:noFill/>
          <a:ln w="9525">
            <a:noFill/>
            <a:miter lim="800000"/>
            <a:headEnd/>
            <a:tailEnd/>
          </a:ln>
        </p:spPr>
        <p:txBody>
          <a:bodyPr>
            <a:spAutoFit/>
          </a:bodyPr>
          <a:lstStyle/>
          <a:p>
            <a:r>
              <a:rPr lang="en-US">
                <a:latin typeface="Segoe Semibold"/>
              </a:rPr>
              <a:t>Inventory Bucketizer</a:t>
            </a:r>
          </a:p>
        </p:txBody>
      </p:sp>
      <p:sp>
        <p:nvSpPr>
          <p:cNvPr id="108595" name="Text Box 44"/>
          <p:cNvSpPr txBox="1">
            <a:spLocks noChangeArrowheads="1"/>
          </p:cNvSpPr>
          <p:nvPr/>
        </p:nvSpPr>
        <p:spPr bwMode="auto">
          <a:xfrm>
            <a:off x="455613" y="5018088"/>
            <a:ext cx="2108200" cy="369887"/>
          </a:xfrm>
          <a:prstGeom prst="rect">
            <a:avLst/>
          </a:prstGeom>
          <a:noFill/>
          <a:ln w="9525">
            <a:noFill/>
            <a:miter lim="800000"/>
            <a:headEnd/>
            <a:tailEnd/>
          </a:ln>
        </p:spPr>
        <p:txBody>
          <a:bodyPr wrap="none">
            <a:spAutoFit/>
          </a:bodyPr>
          <a:lstStyle/>
          <a:p>
            <a:r>
              <a:rPr lang="en-US">
                <a:latin typeface="Segoe Semibold"/>
              </a:rPr>
              <a:t>Inventory Collector</a:t>
            </a:r>
          </a:p>
        </p:txBody>
      </p:sp>
      <p:sp>
        <p:nvSpPr>
          <p:cNvPr id="108596" name="Line 59"/>
          <p:cNvSpPr>
            <a:spLocks noChangeShapeType="1"/>
          </p:cNvSpPr>
          <p:nvPr/>
        </p:nvSpPr>
        <p:spPr bwMode="auto">
          <a:xfrm>
            <a:off x="2836863" y="5656263"/>
            <a:ext cx="0" cy="206375"/>
          </a:xfrm>
          <a:prstGeom prst="line">
            <a:avLst/>
          </a:prstGeom>
          <a:noFill/>
          <a:ln w="57150">
            <a:solidFill>
              <a:srgbClr val="FF0000"/>
            </a:solidFill>
            <a:round/>
            <a:headEnd/>
            <a:tailEnd/>
          </a:ln>
        </p:spPr>
        <p:txBody>
          <a:bodyPr/>
          <a:lstStyle/>
          <a:p>
            <a:endParaRPr lang="en-US"/>
          </a:p>
        </p:txBody>
      </p:sp>
      <p:sp>
        <p:nvSpPr>
          <p:cNvPr id="108597" name="Line 58"/>
          <p:cNvSpPr>
            <a:spLocks noChangeShapeType="1"/>
          </p:cNvSpPr>
          <p:nvPr/>
        </p:nvSpPr>
        <p:spPr bwMode="auto">
          <a:xfrm>
            <a:off x="736600" y="5665788"/>
            <a:ext cx="0" cy="206375"/>
          </a:xfrm>
          <a:prstGeom prst="line">
            <a:avLst/>
          </a:prstGeom>
          <a:noFill/>
          <a:ln w="57150">
            <a:solidFill>
              <a:srgbClr val="FF0000"/>
            </a:solidFill>
            <a:round/>
            <a:headEnd/>
            <a:tailEnd/>
          </a:ln>
        </p:spPr>
        <p:txBody>
          <a:bodyPr/>
          <a:lstStyle/>
          <a:p>
            <a:endParaRPr lang="en-US"/>
          </a:p>
        </p:txBody>
      </p:sp>
      <p:grpSp>
        <p:nvGrpSpPr>
          <p:cNvPr id="108598" name="Group 54"/>
          <p:cNvGrpSpPr>
            <a:grpSpLocks/>
          </p:cNvGrpSpPr>
          <p:nvPr/>
        </p:nvGrpSpPr>
        <p:grpSpPr bwMode="auto">
          <a:xfrm>
            <a:off x="322263" y="5778500"/>
            <a:ext cx="2903537" cy="665163"/>
            <a:chOff x="212" y="3418"/>
            <a:chExt cx="1829" cy="419"/>
          </a:xfrm>
        </p:grpSpPr>
        <p:pic>
          <p:nvPicPr>
            <p:cNvPr id="108602" name="Picture 48" descr="Database"/>
            <p:cNvPicPr>
              <a:picLocks noChangeAspect="1" noChangeArrowheads="1"/>
            </p:cNvPicPr>
            <p:nvPr/>
          </p:nvPicPr>
          <p:blipFill>
            <a:blip r:embed="rId5"/>
            <a:srcRect/>
            <a:stretch>
              <a:fillRect/>
            </a:stretch>
          </p:blipFill>
          <p:spPr bwMode="auto">
            <a:xfrm>
              <a:off x="212" y="3434"/>
              <a:ext cx="495" cy="400"/>
            </a:xfrm>
            <a:prstGeom prst="rect">
              <a:avLst/>
            </a:prstGeom>
            <a:noFill/>
            <a:ln w="9525">
              <a:noFill/>
              <a:miter lim="800000"/>
              <a:headEnd/>
              <a:tailEnd/>
            </a:ln>
          </p:spPr>
        </p:pic>
        <p:pic>
          <p:nvPicPr>
            <p:cNvPr id="108603" name="Picture 49" descr="Database"/>
            <p:cNvPicPr>
              <a:picLocks noChangeAspect="1" noChangeArrowheads="1"/>
            </p:cNvPicPr>
            <p:nvPr/>
          </p:nvPicPr>
          <p:blipFill>
            <a:blip r:embed="rId6"/>
            <a:srcRect/>
            <a:stretch>
              <a:fillRect/>
            </a:stretch>
          </p:blipFill>
          <p:spPr bwMode="auto">
            <a:xfrm>
              <a:off x="861" y="3418"/>
              <a:ext cx="518" cy="419"/>
            </a:xfrm>
            <a:prstGeom prst="rect">
              <a:avLst/>
            </a:prstGeom>
            <a:noFill/>
            <a:ln w="9525">
              <a:noFill/>
              <a:miter lim="800000"/>
              <a:headEnd/>
              <a:tailEnd/>
            </a:ln>
          </p:spPr>
        </p:pic>
        <p:pic>
          <p:nvPicPr>
            <p:cNvPr id="108604" name="Picture 50" descr="Database"/>
            <p:cNvPicPr>
              <a:picLocks noChangeAspect="1" noChangeArrowheads="1"/>
            </p:cNvPicPr>
            <p:nvPr/>
          </p:nvPicPr>
          <p:blipFill>
            <a:blip r:embed="rId5"/>
            <a:srcRect/>
            <a:stretch>
              <a:fillRect/>
            </a:stretch>
          </p:blipFill>
          <p:spPr bwMode="auto">
            <a:xfrm>
              <a:off x="1545" y="3430"/>
              <a:ext cx="496" cy="401"/>
            </a:xfrm>
            <a:prstGeom prst="rect">
              <a:avLst/>
            </a:prstGeom>
            <a:noFill/>
            <a:ln w="9525">
              <a:noFill/>
              <a:miter lim="800000"/>
              <a:headEnd/>
              <a:tailEnd/>
            </a:ln>
          </p:spPr>
        </p:pic>
        <p:sp>
          <p:nvSpPr>
            <p:cNvPr id="108605" name="Text Box 51"/>
            <p:cNvSpPr txBox="1">
              <a:spLocks noChangeArrowheads="1"/>
            </p:cNvSpPr>
            <p:nvPr/>
          </p:nvSpPr>
          <p:spPr bwMode="auto">
            <a:xfrm>
              <a:off x="249" y="3426"/>
              <a:ext cx="375" cy="233"/>
            </a:xfrm>
            <a:prstGeom prst="rect">
              <a:avLst/>
            </a:prstGeom>
            <a:noFill/>
            <a:ln w="9525">
              <a:noFill/>
              <a:miter lim="800000"/>
              <a:headEnd/>
              <a:tailEnd/>
            </a:ln>
          </p:spPr>
          <p:txBody>
            <a:bodyPr wrap="none">
              <a:spAutoFit/>
            </a:bodyPr>
            <a:lstStyle/>
            <a:p>
              <a:r>
                <a:rPr lang="en-US" b="1">
                  <a:latin typeface="Segoe Semibold"/>
                </a:rPr>
                <a:t>MSI</a:t>
              </a:r>
            </a:p>
          </p:txBody>
        </p:sp>
        <p:sp>
          <p:nvSpPr>
            <p:cNvPr id="108606" name="Text Box 52"/>
            <p:cNvSpPr txBox="1">
              <a:spLocks noChangeArrowheads="1"/>
            </p:cNvSpPr>
            <p:nvPr/>
          </p:nvSpPr>
          <p:spPr bwMode="auto">
            <a:xfrm>
              <a:off x="893" y="3426"/>
              <a:ext cx="423" cy="233"/>
            </a:xfrm>
            <a:prstGeom prst="rect">
              <a:avLst/>
            </a:prstGeom>
            <a:noFill/>
            <a:ln w="9525">
              <a:noFill/>
              <a:miter lim="800000"/>
              <a:headEnd/>
              <a:tailEnd/>
            </a:ln>
          </p:spPr>
          <p:txBody>
            <a:bodyPr wrap="none">
              <a:spAutoFit/>
            </a:bodyPr>
            <a:lstStyle/>
            <a:p>
              <a:r>
                <a:rPr lang="en-US" b="1">
                  <a:latin typeface="Segoe Semibold"/>
                </a:rPr>
                <a:t>ARP</a:t>
              </a:r>
            </a:p>
          </p:txBody>
        </p:sp>
        <p:sp>
          <p:nvSpPr>
            <p:cNvPr id="108607" name="Text Box 53"/>
            <p:cNvSpPr txBox="1">
              <a:spLocks noChangeArrowheads="1"/>
            </p:cNvSpPr>
            <p:nvPr/>
          </p:nvSpPr>
          <p:spPr bwMode="auto">
            <a:xfrm>
              <a:off x="1545" y="3426"/>
              <a:ext cx="480" cy="240"/>
            </a:xfrm>
            <a:prstGeom prst="rect">
              <a:avLst/>
            </a:prstGeom>
            <a:noFill/>
            <a:ln w="9525">
              <a:noFill/>
              <a:miter lim="800000"/>
              <a:headEnd/>
              <a:tailEnd/>
            </a:ln>
          </p:spPr>
          <p:txBody>
            <a:bodyPr>
              <a:spAutoFit/>
            </a:bodyPr>
            <a:lstStyle/>
            <a:p>
              <a:pPr algn="ctr"/>
              <a:r>
                <a:rPr lang="en-US" b="1">
                  <a:latin typeface="Segoe Semibold"/>
                </a:rPr>
                <a:t>Start</a:t>
              </a:r>
            </a:p>
          </p:txBody>
        </p:sp>
      </p:grpSp>
      <p:sp>
        <p:nvSpPr>
          <p:cNvPr id="108599" name="Line 60"/>
          <p:cNvSpPr>
            <a:spLocks noChangeShapeType="1"/>
          </p:cNvSpPr>
          <p:nvPr/>
        </p:nvSpPr>
        <p:spPr bwMode="auto">
          <a:xfrm>
            <a:off x="1779588" y="5397500"/>
            <a:ext cx="0" cy="400050"/>
          </a:xfrm>
          <a:prstGeom prst="line">
            <a:avLst/>
          </a:prstGeom>
          <a:noFill/>
          <a:ln w="57150">
            <a:solidFill>
              <a:srgbClr val="FF0000"/>
            </a:solidFill>
            <a:round/>
            <a:headEnd type="triangle" w="med" len="med"/>
            <a:tailEnd/>
          </a:ln>
        </p:spPr>
        <p:txBody>
          <a:bodyPr/>
          <a:lstStyle/>
          <a:p>
            <a:endParaRPr lang="en-US"/>
          </a:p>
        </p:txBody>
      </p:sp>
      <p:sp>
        <p:nvSpPr>
          <p:cNvPr id="108600" name="Line 61"/>
          <p:cNvSpPr>
            <a:spLocks noChangeShapeType="1"/>
          </p:cNvSpPr>
          <p:nvPr/>
        </p:nvSpPr>
        <p:spPr bwMode="auto">
          <a:xfrm>
            <a:off x="708025" y="5665788"/>
            <a:ext cx="2152650" cy="0"/>
          </a:xfrm>
          <a:prstGeom prst="line">
            <a:avLst/>
          </a:prstGeom>
          <a:noFill/>
          <a:ln w="57150">
            <a:solidFill>
              <a:srgbClr val="FF0000"/>
            </a:solidFill>
            <a:round/>
            <a:headEnd/>
            <a:tailEnd/>
          </a:ln>
        </p:spPr>
        <p:txBody>
          <a:bodyPr/>
          <a:lstStyle/>
          <a:p>
            <a:endParaRPr lang="en-US"/>
          </a:p>
        </p:txBody>
      </p:sp>
      <p:pic>
        <p:nvPicPr>
          <p:cNvPr id="108601" name="Picture 2"/>
          <p:cNvPicPr>
            <a:picLocks noChangeAspect="1" noChangeArrowheads="1"/>
          </p:cNvPicPr>
          <p:nvPr/>
        </p:nvPicPr>
        <p:blipFill>
          <a:blip r:embed="rId7"/>
          <a:srcRect/>
          <a:stretch>
            <a:fillRect/>
          </a:stretch>
        </p:blipFill>
        <p:spPr bwMode="auto">
          <a:xfrm>
            <a:off x="914400" y="1676400"/>
            <a:ext cx="1066800" cy="9461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2" name="Rectangle 14"/>
          <p:cNvSpPr>
            <a:spLocks noGrp="1" noChangeArrowheads="1"/>
          </p:cNvSpPr>
          <p:nvPr>
            <p:ph type="title"/>
          </p:nvPr>
        </p:nvSpPr>
        <p:spPr>
          <a:xfrm>
            <a:off x="387350" y="225425"/>
            <a:ext cx="8756650" cy="664797"/>
          </a:xfrm>
        </p:spPr>
        <p:txBody>
          <a:bodyPr/>
          <a:lstStyle/>
          <a:p>
            <a:pPr defTabSz="114300">
              <a:defRPr/>
            </a:pPr>
            <a:r>
              <a:rPr smtClean="0"/>
              <a:t>Sample XML Output</a:t>
            </a:r>
          </a:p>
        </p:txBody>
      </p:sp>
      <p:sp>
        <p:nvSpPr>
          <p:cNvPr id="4" name="Rounded Rectangle 3"/>
          <p:cNvSpPr/>
          <p:nvPr/>
        </p:nvSpPr>
        <p:spPr bwMode="auto">
          <a:xfrm>
            <a:off x="609600" y="1219200"/>
            <a:ext cx="8032954" cy="4953000"/>
          </a:xfrm>
          <a:prstGeom prst="roundRect">
            <a:avLst/>
          </a:prstGeom>
          <a:solidFill>
            <a:schemeClr val="bg2">
              <a:lumMod val="20000"/>
              <a:lumOff val="80000"/>
            </a:schemeClr>
          </a:solidFill>
          <a:ln>
            <a:headEnd type="none" w="med" len="med"/>
            <a:tailEnd type="none" w="med" len="med"/>
          </a:ln>
          <a:scene3d>
            <a:camera prst="orthographicFront">
              <a:rot lat="0" lon="0" rev="0"/>
            </a:camera>
            <a:lightRig rig="brightRoom" dir="t"/>
          </a:scene3d>
          <a:sp3d contourW="1000" prstMaterial="translucentPowder">
            <a:bevelT w="95250" h="101600"/>
            <a:contourClr>
              <a:schemeClr val="dk1">
                <a:satMod val="300000"/>
              </a:schemeClr>
            </a:contourClr>
          </a:sp3d>
        </p:spPr>
        <p:style>
          <a:lnRef idx="0">
            <a:schemeClr val="dk1"/>
          </a:lnRef>
          <a:fillRef idx="3">
            <a:schemeClr val="dk1"/>
          </a:fillRef>
          <a:effectRef idx="3">
            <a:schemeClr val="dk1"/>
          </a:effectRef>
          <a:fontRef idx="minor">
            <a:schemeClr val="lt1"/>
          </a:fontRef>
        </p:style>
        <p:txBody>
          <a:bodyPr lIns="91436" tIns="45718" rIns="91436" bIns="45718" anchor="ctr"/>
          <a:lstStyle/>
          <a:p>
            <a:pPr algn="ctr" defTabSz="914099" eaLnBrk="0" fontAlgn="auto" hangingPunct="0">
              <a:spcBef>
                <a:spcPts val="0"/>
              </a:spcBef>
              <a:spcAft>
                <a:spcPts val="0"/>
              </a:spcAft>
              <a:defRPr/>
            </a:pPr>
            <a:endParaRPr lang="en-US" sz="2300">
              <a:solidFill>
                <a:srgbClr val="FFFFFF"/>
              </a:solidFill>
              <a:effectLst>
                <a:outerShdw blurRad="38100" dist="38100" dir="2700000" algn="tl">
                  <a:srgbClr val="000000">
                    <a:alpha val="43137"/>
                  </a:srgbClr>
                </a:outerShdw>
              </a:effectLst>
              <a:latin typeface="Segoe" pitchFamily="34" charset="0"/>
            </a:endParaRPr>
          </a:p>
        </p:txBody>
      </p:sp>
      <p:grpSp>
        <p:nvGrpSpPr>
          <p:cNvPr id="110595" name="Group 11"/>
          <p:cNvGrpSpPr>
            <a:grpSpLocks/>
          </p:cNvGrpSpPr>
          <p:nvPr/>
        </p:nvGrpSpPr>
        <p:grpSpPr bwMode="auto">
          <a:xfrm>
            <a:off x="914400" y="1350963"/>
            <a:ext cx="7772400" cy="4679950"/>
            <a:chOff x="1066800" y="2015612"/>
            <a:chExt cx="7772400" cy="4680087"/>
          </a:xfrm>
        </p:grpSpPr>
        <p:sp>
          <p:nvSpPr>
            <p:cNvPr id="7" name="Rectangle 2"/>
            <p:cNvSpPr txBox="1">
              <a:spLocks noChangeArrowheads="1"/>
            </p:cNvSpPr>
            <p:nvPr/>
          </p:nvSpPr>
          <p:spPr bwMode="auto">
            <a:xfrm>
              <a:off x="2057400" y="2015612"/>
              <a:ext cx="6781800" cy="4680087"/>
            </a:xfrm>
            <a:prstGeom prst="rect">
              <a:avLst/>
            </a:prstGeom>
            <a:noFill/>
            <a:ln w="9525">
              <a:noFill/>
              <a:miter lim="800000"/>
              <a:headEnd/>
              <a:tailEnd/>
            </a:ln>
            <a:effectLst/>
          </p:spPr>
          <p:txBody>
            <a:bodyPr/>
            <a:lstStyle/>
            <a:p>
              <a:pPr marL="742950" lvl="1" indent="-285750">
                <a:spcBef>
                  <a:spcPct val="20000"/>
                </a:spcBef>
                <a:buClr>
                  <a:srgbClr val="FFFFFF"/>
                </a:buClr>
                <a:buFont typeface="Wingdings" pitchFamily="2" charset="2"/>
                <a:buNone/>
                <a:defRPr/>
              </a:pPr>
              <a:r>
                <a:rPr lang="en-US" sz="1200" kern="0" dirty="0">
                  <a:latin typeface="Verdana"/>
                </a:rPr>
                <a:t>  </a:t>
              </a:r>
              <a:r>
                <a:rPr lang="en-US" sz="1000" kern="0" dirty="0">
                  <a:latin typeface="Verdana"/>
                </a:rPr>
                <a:t>&lt;</a:t>
              </a:r>
              <a:r>
                <a:rPr lang="en-US" sz="1000" kern="0" dirty="0" err="1">
                  <a:latin typeface="Verdana"/>
                </a:rPr>
                <a:t>StaticProperty</a:t>
              </a:r>
              <a:r>
                <a:rPr lang="en-US" sz="1000" kern="0" dirty="0">
                  <a:latin typeface="Verdana"/>
                </a:rPr>
                <a:t> Type="</a:t>
              </a:r>
              <a:r>
                <a:rPr lang="en-US" sz="1000" b="1" kern="0" dirty="0" err="1">
                  <a:latin typeface="Verdana"/>
                </a:rPr>
                <a:t>Msi</a:t>
              </a:r>
              <a:r>
                <a:rPr lang="en-US" sz="1000" kern="0" dirty="0">
                  <a:latin typeface="Verdana"/>
                </a:rPr>
                <a:t>" </a:t>
              </a:r>
              <a:r>
                <a:rPr lang="en-US" sz="1000" kern="0" dirty="0" err="1">
                  <a:latin typeface="Verdana"/>
                </a:rPr>
                <a:t>ProductName</a:t>
              </a:r>
              <a:r>
                <a:rPr lang="en-US" sz="1000" kern="0" dirty="0">
                  <a:latin typeface="Verdana"/>
                </a:rPr>
                <a:t>="</a:t>
              </a:r>
              <a:r>
                <a:rPr lang="en-US" sz="1000" b="1" kern="0" dirty="0">
                  <a:latin typeface="Verdana"/>
                </a:rPr>
                <a:t>IT Connection Manager</a:t>
              </a:r>
              <a:r>
                <a:rPr lang="en-US" sz="1000" kern="0" dirty="0">
                  <a:latin typeface="Verdana"/>
                </a:rPr>
                <a:t>" </a:t>
              </a:r>
              <a:r>
                <a:rPr lang="en-US" sz="1000" kern="0" dirty="0" err="1">
                  <a:latin typeface="Verdana"/>
                </a:rPr>
                <a:t>CompanyName</a:t>
              </a:r>
              <a:r>
                <a:rPr lang="en-US" sz="1000" kern="0" dirty="0">
                  <a:latin typeface="Verdana"/>
                </a:rPr>
                <a:t>="</a:t>
              </a:r>
              <a:r>
                <a:rPr lang="en-US" sz="1000" b="1" kern="0" dirty="0">
                  <a:latin typeface="Verdana"/>
                </a:rPr>
                <a:t>Microsoft</a:t>
              </a:r>
              <a:r>
                <a:rPr lang="en-US" sz="1000" kern="0" dirty="0">
                  <a:latin typeface="Verdana"/>
                </a:rPr>
                <a:t>" </a:t>
              </a:r>
              <a:r>
                <a:rPr lang="en-US" sz="1000" kern="0" dirty="0" err="1">
                  <a:latin typeface="Verdana"/>
                </a:rPr>
                <a:t>ProductVersion</a:t>
              </a:r>
              <a:r>
                <a:rPr lang="en-US" sz="1000" kern="0" dirty="0">
                  <a:latin typeface="Verdana"/>
                </a:rPr>
                <a:t>="</a:t>
              </a:r>
              <a:r>
                <a:rPr lang="en-US" sz="1000" b="1" kern="0" dirty="0">
                  <a:latin typeface="Verdana"/>
                </a:rPr>
                <a:t>5.2.13</a:t>
              </a:r>
              <a:r>
                <a:rPr lang="en-US" sz="1000" kern="0" dirty="0">
                  <a:latin typeface="Verdana"/>
                </a:rPr>
                <a:t>" </a:t>
              </a:r>
              <a:r>
                <a:rPr lang="en-US" sz="1000" kern="0" dirty="0" err="1">
                  <a:latin typeface="Verdana"/>
                </a:rPr>
                <a:t>InstallDate</a:t>
              </a:r>
              <a:r>
                <a:rPr lang="en-US" sz="1000" kern="0" dirty="0">
                  <a:latin typeface="Verdana"/>
                </a:rPr>
                <a:t>="</a:t>
              </a:r>
              <a:r>
                <a:rPr lang="en-US" sz="1000" b="1" kern="0" dirty="0">
                  <a:latin typeface="Verdana"/>
                </a:rPr>
                <a:t>10/18/2006 00:00:00</a:t>
              </a:r>
              <a:r>
                <a:rPr lang="en-US" sz="1000" kern="0" dirty="0">
                  <a:latin typeface="Verdana"/>
                </a:rPr>
                <a:t>" Path="</a:t>
              </a:r>
              <a:r>
                <a:rPr lang="en-US" sz="1000" b="1" kern="0" dirty="0">
                  <a:latin typeface="Verdana"/>
                </a:rPr>
                <a:t>C:\Program Files\IT Connection Manager</a:t>
              </a:r>
              <a:r>
                <a:rPr lang="en-US" sz="1000" kern="0" dirty="0">
                  <a:latin typeface="Verdana"/>
                </a:rPr>
                <a:t>" </a:t>
              </a:r>
              <a:r>
                <a:rPr lang="en-US" sz="1000" kern="0" dirty="0" err="1">
                  <a:latin typeface="Verdana"/>
                </a:rPr>
                <a:t>FileName</a:t>
              </a:r>
              <a:r>
                <a:rPr lang="en-US" sz="1000" kern="0" dirty="0">
                  <a:latin typeface="Verdana"/>
                </a:rPr>
                <a:t>="</a:t>
              </a:r>
              <a:r>
                <a:rPr lang="en-US" sz="1000" b="1" kern="0" dirty="0">
                  <a:latin typeface="Verdana"/>
                </a:rPr>
                <a:t>SRUserService.exe</a:t>
              </a:r>
              <a:r>
                <a:rPr lang="en-US" sz="1000" kern="0" dirty="0">
                  <a:latin typeface="Verdana"/>
                </a:rPr>
                <a:t>" Language="</a:t>
              </a:r>
              <a:r>
                <a:rPr lang="en-US" sz="1000" b="1" kern="0" dirty="0">
                  <a:latin typeface="Verdana"/>
                </a:rPr>
                <a:t>1033</a:t>
              </a:r>
              <a:r>
                <a:rPr lang="en-US" sz="1000" kern="0" dirty="0">
                  <a:latin typeface="Verdana"/>
                </a:rPr>
                <a:t>" </a:t>
              </a:r>
              <a:r>
                <a:rPr lang="en-US" sz="1000" kern="0" dirty="0" err="1">
                  <a:latin typeface="Verdana"/>
                </a:rPr>
                <a:t>ProductId</a:t>
              </a:r>
              <a:r>
                <a:rPr lang="en-US" sz="1000" kern="0" dirty="0">
                  <a:latin typeface="Verdana"/>
                </a:rPr>
                <a:t>="</a:t>
              </a:r>
              <a:r>
                <a:rPr lang="en-US" sz="1000" b="1" kern="0" dirty="0">
                  <a:latin typeface="Verdana"/>
                </a:rPr>
                <a:t>{97D00967-D118-442D-9DC9-818A92BA2DDF}</a:t>
              </a:r>
              <a:r>
                <a:rPr lang="en-US" sz="1000" kern="0" dirty="0">
                  <a:latin typeface="Verdana"/>
                </a:rPr>
                <a:t>" </a:t>
              </a:r>
              <a:r>
                <a:rPr lang="en-US" sz="1000" kern="0" dirty="0" err="1">
                  <a:latin typeface="Verdana"/>
                </a:rPr>
                <a:t>PackageId</a:t>
              </a:r>
              <a:r>
                <a:rPr lang="en-US" sz="1000" kern="0" dirty="0">
                  <a:latin typeface="Verdana"/>
                </a:rPr>
                <a:t>="</a:t>
              </a:r>
              <a:r>
                <a:rPr lang="en-US" sz="1000" b="1" kern="0" dirty="0">
                  <a:latin typeface="Verdana"/>
                </a:rPr>
                <a:t>{545FC4F8-DBB9-486B-BEF4-FA0A5CCE783D}</a:t>
              </a:r>
              <a:r>
                <a:rPr lang="en-US" sz="1000" kern="0" dirty="0">
                  <a:latin typeface="Verdana"/>
                </a:rPr>
                <a:t>" GUID="</a:t>
              </a:r>
              <a:r>
                <a:rPr lang="en-US" sz="1000" b="1" kern="0" dirty="0">
                  <a:latin typeface="Verdana"/>
                </a:rPr>
                <a:t>{97D00967-D118-442D-9DC9-818A92BA2DDF}</a:t>
              </a:r>
              <a:r>
                <a:rPr lang="en-US" sz="1000" kern="0" dirty="0">
                  <a:latin typeface="Verdana"/>
                </a:rPr>
                <a:t>" RNP="</a:t>
              </a:r>
              <a:r>
                <a:rPr lang="en-US" sz="1000" b="1" kern="0" dirty="0">
                  <a:latin typeface="Verdana"/>
                </a:rPr>
                <a:t>0</a:t>
              </a:r>
              <a:r>
                <a:rPr lang="en-US" sz="1000" kern="0" dirty="0">
                  <a:latin typeface="Verdana"/>
                </a:rPr>
                <a:t>" DNP="</a:t>
              </a:r>
              <a:r>
                <a:rPr lang="en-US" sz="1000" b="1" kern="0" dirty="0">
                  <a:latin typeface="Verdana"/>
                </a:rPr>
                <a:t>0</a:t>
              </a:r>
              <a:r>
                <a:rPr lang="en-US" sz="1000" kern="0" dirty="0">
                  <a:latin typeface="Verdana"/>
                </a:rPr>
                <a:t>" </a:t>
              </a:r>
              <a:r>
                <a:rPr lang="en-US" sz="1000" kern="0" dirty="0" err="1">
                  <a:latin typeface="Verdana"/>
                </a:rPr>
                <a:t>UniqueId</a:t>
              </a:r>
              <a:r>
                <a:rPr lang="en-US" sz="1000" kern="0" dirty="0">
                  <a:latin typeface="Verdana"/>
                </a:rPr>
                <a:t>="</a:t>
              </a:r>
              <a:r>
                <a:rPr lang="en-US" sz="1000" b="1" kern="0" dirty="0">
                  <a:latin typeface="Verdana"/>
                </a:rPr>
                <a:t>11</a:t>
              </a:r>
              <a:r>
                <a:rPr lang="en-US" sz="1000" kern="0" dirty="0">
                  <a:latin typeface="Verdana"/>
                </a:rPr>
                <a:t>" /&gt; </a:t>
              </a:r>
            </a:p>
            <a:p>
              <a:pPr marL="742950" lvl="1" indent="-285750">
                <a:spcBef>
                  <a:spcPct val="20000"/>
                </a:spcBef>
                <a:buClr>
                  <a:srgbClr val="FFFFFF"/>
                </a:buClr>
                <a:buFont typeface="Wingdings" pitchFamily="2" charset="2"/>
                <a:buNone/>
                <a:defRPr/>
              </a:pPr>
              <a:r>
                <a:rPr lang="en-US" sz="1000" kern="0" dirty="0">
                  <a:latin typeface="Verdana"/>
                </a:rPr>
                <a:t> </a:t>
              </a:r>
            </a:p>
            <a:p>
              <a:pPr marL="742950" lvl="1" indent="-285750">
                <a:spcBef>
                  <a:spcPct val="20000"/>
                </a:spcBef>
                <a:buClr>
                  <a:srgbClr val="FFFFFF"/>
                </a:buClr>
                <a:buFont typeface="Wingdings" pitchFamily="2" charset="2"/>
                <a:buNone/>
                <a:defRPr/>
              </a:pPr>
              <a:r>
                <a:rPr lang="en-US" sz="1000" kern="0" dirty="0">
                  <a:latin typeface="Verdana"/>
                </a:rPr>
                <a:t>  &lt;</a:t>
              </a:r>
              <a:r>
                <a:rPr lang="en-US" sz="1000" kern="0" dirty="0" err="1">
                  <a:latin typeface="Verdana"/>
                </a:rPr>
                <a:t>StaticProperty</a:t>
              </a:r>
              <a:r>
                <a:rPr lang="en-US" sz="1000" kern="0" dirty="0">
                  <a:latin typeface="Verdana"/>
                </a:rPr>
                <a:t> Type="</a:t>
              </a:r>
              <a:r>
                <a:rPr lang="en-US" sz="1000" b="1" kern="0" dirty="0" err="1">
                  <a:latin typeface="Verdana"/>
                </a:rPr>
                <a:t>AddRemoveProgram</a:t>
              </a:r>
              <a:r>
                <a:rPr lang="en-US" sz="1000" kern="0" dirty="0">
                  <a:latin typeface="Verdana"/>
                </a:rPr>
                <a:t>" </a:t>
              </a:r>
              <a:r>
                <a:rPr lang="en-US" sz="1000" kern="0" dirty="0" err="1">
                  <a:latin typeface="Verdana"/>
                </a:rPr>
                <a:t>DisplayName</a:t>
              </a:r>
              <a:r>
                <a:rPr lang="en-US" sz="1000" kern="0" dirty="0">
                  <a:latin typeface="Verdana"/>
                </a:rPr>
                <a:t>="</a:t>
              </a:r>
              <a:r>
                <a:rPr lang="en-US" sz="1000" b="1" kern="0" dirty="0">
                  <a:latin typeface="Verdana"/>
                </a:rPr>
                <a:t>IT Connection Manager</a:t>
              </a:r>
              <a:r>
                <a:rPr lang="en-US" sz="1000" kern="0" dirty="0">
                  <a:latin typeface="Verdana"/>
                </a:rPr>
                <a:t>" </a:t>
              </a:r>
              <a:r>
                <a:rPr lang="en-US" sz="1000" kern="0" dirty="0" err="1">
                  <a:latin typeface="Verdana"/>
                </a:rPr>
                <a:t>CompanyName</a:t>
              </a:r>
              <a:r>
                <a:rPr lang="en-US" sz="1000" kern="0" dirty="0">
                  <a:latin typeface="Verdana"/>
                </a:rPr>
                <a:t>="</a:t>
              </a:r>
              <a:r>
                <a:rPr lang="en-US" sz="1000" b="1" kern="0" dirty="0">
                  <a:latin typeface="Verdana"/>
                </a:rPr>
                <a:t>Microsoft</a:t>
              </a:r>
              <a:r>
                <a:rPr lang="en-US" sz="1000" kern="0" dirty="0">
                  <a:latin typeface="Verdana"/>
                </a:rPr>
                <a:t>" </a:t>
              </a:r>
              <a:r>
                <a:rPr lang="en-US" sz="1000" kern="0" dirty="0" err="1">
                  <a:latin typeface="Verdana"/>
                </a:rPr>
                <a:t>ProductVersion</a:t>
              </a:r>
              <a:r>
                <a:rPr lang="en-US" sz="1000" kern="0" dirty="0">
                  <a:latin typeface="Verdana"/>
                </a:rPr>
                <a:t>="</a:t>
              </a:r>
              <a:r>
                <a:rPr lang="en-US" sz="1000" b="1" kern="0" dirty="0">
                  <a:latin typeface="Verdana"/>
                </a:rPr>
                <a:t>5.2</a:t>
              </a:r>
              <a:r>
                <a:rPr lang="en-US" sz="1000" kern="0" dirty="0">
                  <a:latin typeface="Verdana"/>
                </a:rPr>
                <a:t>" Path="</a:t>
              </a:r>
              <a:r>
                <a:rPr lang="en-US" sz="1000" b="1" kern="0" dirty="0">
                  <a:latin typeface="Verdana"/>
                </a:rPr>
                <a:t>C:\Windows\System32</a:t>
              </a:r>
              <a:r>
                <a:rPr lang="en-US" sz="1000" kern="0" dirty="0">
                  <a:latin typeface="Verdana"/>
                </a:rPr>
                <a:t>" </a:t>
              </a:r>
              <a:r>
                <a:rPr lang="en-US" sz="1000" kern="0" dirty="0" err="1">
                  <a:latin typeface="Verdana"/>
                </a:rPr>
                <a:t>RegistrySubKey</a:t>
              </a:r>
              <a:r>
                <a:rPr lang="en-US" sz="1000" kern="0" dirty="0">
                  <a:latin typeface="Verdana"/>
                </a:rPr>
                <a:t>="</a:t>
              </a:r>
              <a:r>
                <a:rPr lang="en-US" sz="1000" b="1" kern="0" dirty="0">
                  <a:latin typeface="Verdana"/>
                </a:rPr>
                <a:t>{97D00967-D118-442D-9DC9-818A92BA2DDF}</a:t>
              </a:r>
              <a:r>
                <a:rPr lang="en-US" sz="1000" kern="0" dirty="0">
                  <a:latin typeface="Verdana"/>
                </a:rPr>
                <a:t>" </a:t>
              </a:r>
              <a:r>
                <a:rPr lang="en-US" sz="1000" kern="0" dirty="0" err="1">
                  <a:latin typeface="Verdana"/>
                </a:rPr>
                <a:t>RegistryPath</a:t>
              </a:r>
              <a:r>
                <a:rPr lang="en-US" sz="1000" kern="0" dirty="0">
                  <a:latin typeface="Verdana"/>
                </a:rPr>
                <a:t>="</a:t>
              </a:r>
              <a:r>
                <a:rPr lang="en-US" sz="1000" b="1" kern="0" dirty="0">
                  <a:latin typeface="Verdana"/>
                </a:rPr>
                <a:t>HKEY_LOCAL_MACHINE\Software\Microsoft\Windows\</a:t>
              </a:r>
              <a:r>
                <a:rPr lang="en-US" sz="1000" b="1" kern="0" dirty="0" err="1">
                  <a:latin typeface="Verdana"/>
                </a:rPr>
                <a:t>CurrentVersion</a:t>
              </a:r>
              <a:r>
                <a:rPr lang="en-US" sz="1000" b="1" kern="0" dirty="0">
                  <a:latin typeface="Verdana"/>
                </a:rPr>
                <a:t>\Uninstall\{97D00967-D118-442D-9DC9-818A92BA2DDF}</a:t>
              </a:r>
              <a:r>
                <a:rPr lang="en-US" sz="1000" kern="0" dirty="0">
                  <a:latin typeface="Verdana"/>
                </a:rPr>
                <a:t>" </a:t>
              </a:r>
              <a:r>
                <a:rPr lang="en-US" sz="1000" kern="0" dirty="0" err="1">
                  <a:latin typeface="Verdana"/>
                </a:rPr>
                <a:t>UninstallString</a:t>
              </a:r>
              <a:r>
                <a:rPr lang="en-US" sz="1000" kern="0" dirty="0">
                  <a:latin typeface="Verdana"/>
                </a:rPr>
                <a:t>="</a:t>
              </a:r>
              <a:r>
                <a:rPr lang="en-US" sz="1000" b="1" kern="0" dirty="0">
                  <a:latin typeface="Verdana"/>
                </a:rPr>
                <a:t>MsiExec.exe /X{97D00967-D118-442D-9DC9-818A92BA2DDF}</a:t>
              </a:r>
              <a:r>
                <a:rPr lang="en-US" sz="1000" kern="0" dirty="0">
                  <a:latin typeface="Verdana"/>
                </a:rPr>
                <a:t>" GUID="</a:t>
              </a:r>
              <a:r>
                <a:rPr lang="en-US" sz="1000" b="1" kern="0" dirty="0">
                  <a:latin typeface="Verdana"/>
                </a:rPr>
                <a:t>{97D00967-D118-442D-9DC9-818A92BA2DDF}</a:t>
              </a:r>
              <a:r>
                <a:rPr lang="en-US" sz="1000" kern="0" dirty="0">
                  <a:latin typeface="Verdana"/>
                </a:rPr>
                <a:t>" RNP="</a:t>
              </a:r>
              <a:r>
                <a:rPr lang="en-US" sz="1000" b="1" kern="0" dirty="0">
                  <a:latin typeface="Verdana"/>
                </a:rPr>
                <a:t>1</a:t>
              </a:r>
              <a:r>
                <a:rPr lang="en-US" sz="1000" kern="0" dirty="0">
                  <a:latin typeface="Verdana"/>
                </a:rPr>
                <a:t>" DNP="</a:t>
              </a:r>
              <a:r>
                <a:rPr lang="en-US" sz="1000" b="1" kern="0" dirty="0">
                  <a:latin typeface="Verdana"/>
                </a:rPr>
                <a:t>1</a:t>
              </a:r>
              <a:r>
                <a:rPr lang="en-US" sz="1000" kern="0" dirty="0">
                  <a:latin typeface="Verdana"/>
                </a:rPr>
                <a:t>" </a:t>
              </a:r>
              <a:r>
                <a:rPr lang="en-US" sz="1000" kern="0" dirty="0" err="1">
                  <a:latin typeface="Verdana"/>
                </a:rPr>
                <a:t>UniqueId</a:t>
              </a:r>
              <a:r>
                <a:rPr lang="en-US" sz="1000" kern="0" dirty="0">
                  <a:latin typeface="Verdana"/>
                </a:rPr>
                <a:t>="</a:t>
              </a:r>
              <a:r>
                <a:rPr lang="en-US" sz="1000" b="1" kern="0" dirty="0">
                  <a:latin typeface="Verdana"/>
                </a:rPr>
                <a:t>284</a:t>
              </a:r>
              <a:r>
                <a:rPr lang="en-US" sz="1000" kern="0" dirty="0">
                  <a:latin typeface="Verdana"/>
                </a:rPr>
                <a:t>" /&gt;</a:t>
              </a:r>
            </a:p>
            <a:p>
              <a:pPr marL="742950" lvl="1" indent="-285750">
                <a:spcBef>
                  <a:spcPct val="20000"/>
                </a:spcBef>
                <a:buClr>
                  <a:srgbClr val="FFFFFF"/>
                </a:buClr>
                <a:buFont typeface="Wingdings" pitchFamily="2" charset="2"/>
                <a:buNone/>
                <a:defRPr/>
              </a:pPr>
              <a:r>
                <a:rPr lang="en-US" sz="1000" kern="0" dirty="0">
                  <a:latin typeface="Verdana"/>
                </a:rPr>
                <a:t> </a:t>
              </a:r>
            </a:p>
            <a:p>
              <a:pPr marL="742950" lvl="1" indent="-285750">
                <a:spcBef>
                  <a:spcPct val="20000"/>
                </a:spcBef>
                <a:buClr>
                  <a:srgbClr val="FFFFFF"/>
                </a:buClr>
                <a:buFont typeface="Wingdings" pitchFamily="2" charset="2"/>
                <a:buNone/>
                <a:defRPr/>
              </a:pPr>
              <a:r>
                <a:rPr lang="en-US" sz="1000" kern="0" dirty="0">
                  <a:latin typeface="Verdana"/>
                </a:rPr>
                <a:t>  &lt;</a:t>
              </a:r>
              <a:r>
                <a:rPr lang="en-US" sz="1000" kern="0" dirty="0" err="1">
                  <a:latin typeface="Verdana"/>
                </a:rPr>
                <a:t>StaticProperty</a:t>
              </a:r>
              <a:r>
                <a:rPr lang="en-US" sz="1000" kern="0" dirty="0">
                  <a:latin typeface="Verdana"/>
                </a:rPr>
                <a:t> Type="</a:t>
              </a:r>
              <a:r>
                <a:rPr lang="en-US" sz="1000" b="1" kern="0" dirty="0">
                  <a:latin typeface="Verdana"/>
                </a:rPr>
                <a:t>File</a:t>
              </a:r>
              <a:r>
                <a:rPr lang="en-US" sz="1000" kern="0" dirty="0">
                  <a:latin typeface="Verdana"/>
                </a:rPr>
                <a:t>" Name="</a:t>
              </a:r>
              <a:r>
                <a:rPr lang="en-US" sz="1000" b="1" kern="0" dirty="0">
                  <a:latin typeface="Verdana"/>
                </a:rPr>
                <a:t>SRUserService.exe</a:t>
              </a:r>
              <a:r>
                <a:rPr lang="en-US" sz="1000" kern="0" dirty="0">
                  <a:latin typeface="Verdana"/>
                </a:rPr>
                <a:t>" Path="</a:t>
              </a:r>
              <a:r>
                <a:rPr lang="en-US" sz="1000" b="1" kern="0" dirty="0">
                  <a:latin typeface="Verdana"/>
                </a:rPr>
                <a:t>C:\Program Files\IT Connection Manager</a:t>
              </a:r>
              <a:r>
                <a:rPr lang="en-US" sz="1000" kern="0" dirty="0">
                  <a:latin typeface="Verdana"/>
                </a:rPr>
                <a:t>" Size="</a:t>
              </a:r>
              <a:r>
                <a:rPr lang="en-US" sz="1000" b="1" kern="0" dirty="0">
                  <a:latin typeface="Verdana"/>
                </a:rPr>
                <a:t>0x38b10</a:t>
              </a:r>
              <a:r>
                <a:rPr lang="en-US" sz="1000" kern="0" dirty="0">
                  <a:latin typeface="Verdana"/>
                </a:rPr>
                <a:t>" </a:t>
              </a:r>
              <a:r>
                <a:rPr lang="en-US" sz="1000" kern="0" dirty="0" err="1">
                  <a:latin typeface="Verdana"/>
                </a:rPr>
                <a:t>PeChecksum</a:t>
              </a:r>
              <a:r>
                <a:rPr lang="en-US" sz="1000" kern="0" dirty="0">
                  <a:latin typeface="Verdana"/>
                </a:rPr>
                <a:t>="</a:t>
              </a:r>
              <a:r>
                <a:rPr lang="en-US" sz="1000" b="1" kern="0" dirty="0">
                  <a:latin typeface="Verdana"/>
                </a:rPr>
                <a:t>0x3b3f2</a:t>
              </a:r>
              <a:r>
                <a:rPr lang="en-US" sz="1000" kern="0" dirty="0">
                  <a:latin typeface="Verdana"/>
                </a:rPr>
                <a:t>" Checksum="</a:t>
              </a:r>
              <a:r>
                <a:rPr lang="en-US" sz="1000" b="1" kern="0" dirty="0">
                  <a:latin typeface="Verdana"/>
                </a:rPr>
                <a:t>0xb2d1719e</a:t>
              </a:r>
              <a:r>
                <a:rPr lang="en-US" sz="1000" kern="0" dirty="0">
                  <a:latin typeface="Verdana"/>
                </a:rPr>
                <a:t>" </a:t>
              </a:r>
              <a:r>
                <a:rPr lang="en-US" sz="1000" kern="0" dirty="0" err="1">
                  <a:latin typeface="Verdana"/>
                </a:rPr>
                <a:t>LegalCopyright</a:t>
              </a:r>
              <a:r>
                <a:rPr lang="en-US" sz="1000" kern="0" dirty="0">
                  <a:latin typeface="Verdana"/>
                </a:rPr>
                <a:t>="</a:t>
              </a:r>
              <a:r>
                <a:rPr lang="en-US" sz="1000" b="1" kern="0" dirty="0">
                  <a:latin typeface="Verdana"/>
                </a:rPr>
                <a:t>Copyright© Microsoft Corporation. All rights reserved.</a:t>
              </a:r>
              <a:r>
                <a:rPr lang="en-US" sz="1000" kern="0" dirty="0">
                  <a:latin typeface="Verdana"/>
                </a:rPr>
                <a:t>" </a:t>
              </a:r>
              <a:r>
                <a:rPr lang="en-US" sz="1000" kern="0" dirty="0" err="1">
                  <a:latin typeface="Verdana"/>
                </a:rPr>
                <a:t>OriginalFilename</a:t>
              </a:r>
              <a:r>
                <a:rPr lang="en-US" sz="1000" kern="0" dirty="0">
                  <a:latin typeface="Verdana"/>
                </a:rPr>
                <a:t>="</a:t>
              </a:r>
              <a:r>
                <a:rPr lang="en-US" sz="1000" b="1" kern="0" dirty="0">
                  <a:latin typeface="Verdana"/>
                </a:rPr>
                <a:t>CSRUserService.exe</a:t>
              </a:r>
              <a:r>
                <a:rPr lang="en-US" sz="1000" kern="0" dirty="0">
                  <a:latin typeface="Verdana"/>
                </a:rPr>
                <a:t>" </a:t>
              </a:r>
              <a:r>
                <a:rPr lang="en-US" sz="1000" kern="0" dirty="0" err="1">
                  <a:latin typeface="Verdana"/>
                </a:rPr>
                <a:t>InternalName</a:t>
              </a:r>
              <a:r>
                <a:rPr lang="en-US" sz="1000" kern="0" dirty="0">
                  <a:latin typeface="Verdana"/>
                </a:rPr>
                <a:t>="</a:t>
              </a:r>
              <a:r>
                <a:rPr lang="en-US" sz="1000" b="1" kern="0" dirty="0" err="1">
                  <a:latin typeface="Verdana"/>
                </a:rPr>
                <a:t>CSRUserService</a:t>
              </a:r>
              <a:r>
                <a:rPr lang="en-US" sz="1000" kern="0" dirty="0">
                  <a:latin typeface="Verdana"/>
                </a:rPr>
                <a:t>" </a:t>
              </a:r>
              <a:r>
                <a:rPr lang="en-US" sz="1000" kern="0" dirty="0" err="1">
                  <a:latin typeface="Verdana"/>
                </a:rPr>
                <a:t>ProductName</a:t>
              </a:r>
              <a:r>
                <a:rPr lang="en-US" sz="1000" kern="0" dirty="0">
                  <a:latin typeface="Verdana"/>
                </a:rPr>
                <a:t>="</a:t>
              </a:r>
              <a:r>
                <a:rPr lang="en-US" sz="1000" b="1" kern="0" dirty="0">
                  <a:latin typeface="Verdana"/>
                </a:rPr>
                <a:t>Secure Remote User</a:t>
              </a:r>
              <a:r>
                <a:rPr lang="en-US" sz="1000" kern="0" dirty="0">
                  <a:latin typeface="Verdana"/>
                </a:rPr>
                <a:t>" </a:t>
              </a:r>
              <a:r>
                <a:rPr lang="en-US" sz="1000" kern="0" dirty="0" err="1">
                  <a:latin typeface="Verdana"/>
                </a:rPr>
                <a:t>CompanyName</a:t>
              </a:r>
              <a:r>
                <a:rPr lang="en-US" sz="1000" kern="0" dirty="0">
                  <a:latin typeface="Verdana"/>
                </a:rPr>
                <a:t>="</a:t>
              </a:r>
              <a:r>
                <a:rPr lang="en-US" sz="1000" b="1" kern="0" dirty="0">
                  <a:latin typeface="Verdana"/>
                </a:rPr>
                <a:t>Microsoft Corporation</a:t>
              </a:r>
              <a:r>
                <a:rPr lang="en-US" sz="1000" kern="0" dirty="0">
                  <a:latin typeface="Verdana"/>
                </a:rPr>
                <a:t>" </a:t>
              </a:r>
              <a:r>
                <a:rPr lang="en-US" sz="1000" kern="0" dirty="0" err="1">
                  <a:latin typeface="Verdana"/>
                </a:rPr>
                <a:t>ProductVersion</a:t>
              </a:r>
              <a:r>
                <a:rPr lang="en-US" sz="1000" kern="0" dirty="0">
                  <a:latin typeface="Verdana"/>
                </a:rPr>
                <a:t>="</a:t>
              </a:r>
              <a:r>
                <a:rPr lang="en-US" sz="1000" b="1" kern="0" dirty="0">
                  <a:latin typeface="Verdana"/>
                </a:rPr>
                <a:t>5.3.0.4</a:t>
              </a:r>
              <a:r>
                <a:rPr lang="en-US" sz="1000" kern="0" dirty="0">
                  <a:latin typeface="Verdana"/>
                </a:rPr>
                <a:t>" </a:t>
              </a:r>
              <a:r>
                <a:rPr lang="en-US" sz="1000" kern="0" dirty="0" err="1">
                  <a:latin typeface="Verdana"/>
                </a:rPr>
                <a:t>FileVersion</a:t>
              </a:r>
              <a:r>
                <a:rPr lang="en-US" sz="1000" kern="0" dirty="0">
                  <a:latin typeface="Verdana"/>
                </a:rPr>
                <a:t>="</a:t>
              </a:r>
              <a:r>
                <a:rPr lang="en-US" sz="1000" b="1" kern="0" dirty="0">
                  <a:latin typeface="Verdana"/>
                </a:rPr>
                <a:t>5.3.0.4</a:t>
              </a:r>
              <a:r>
                <a:rPr lang="en-US" sz="1000" kern="0" dirty="0">
                  <a:latin typeface="Verdana"/>
                </a:rPr>
                <a:t>" </a:t>
              </a:r>
              <a:r>
                <a:rPr lang="en-US" sz="1000" kern="0" dirty="0" err="1">
                  <a:latin typeface="Verdana"/>
                </a:rPr>
                <a:t>BinProductVersion</a:t>
              </a:r>
              <a:r>
                <a:rPr lang="en-US" sz="1000" kern="0" dirty="0">
                  <a:latin typeface="Verdana"/>
                </a:rPr>
                <a:t>="</a:t>
              </a:r>
              <a:r>
                <a:rPr lang="en-US" sz="1000" b="1" kern="0" dirty="0">
                  <a:latin typeface="Verdana"/>
                </a:rPr>
                <a:t>5.3.0.4</a:t>
              </a:r>
              <a:r>
                <a:rPr lang="en-US" sz="1000" kern="0" dirty="0">
                  <a:latin typeface="Verdana"/>
                </a:rPr>
                <a:t>" </a:t>
              </a:r>
              <a:r>
                <a:rPr lang="en-US" sz="1000" kern="0" dirty="0" err="1">
                  <a:latin typeface="Verdana"/>
                </a:rPr>
                <a:t>BinFileVersion</a:t>
              </a:r>
              <a:r>
                <a:rPr lang="en-US" sz="1000" kern="0" dirty="0">
                  <a:latin typeface="Verdana"/>
                </a:rPr>
                <a:t>="</a:t>
              </a:r>
              <a:r>
                <a:rPr lang="en-US" sz="1000" b="1" kern="0" dirty="0">
                  <a:latin typeface="Verdana"/>
                </a:rPr>
                <a:t>5.3.0.4</a:t>
              </a:r>
              <a:r>
                <a:rPr lang="en-US" sz="1000" kern="0" dirty="0">
                  <a:latin typeface="Verdana"/>
                </a:rPr>
                <a:t>" </a:t>
              </a:r>
              <a:r>
                <a:rPr lang="en-US" sz="1000" kern="0" dirty="0" err="1">
                  <a:latin typeface="Verdana"/>
                </a:rPr>
                <a:t>VerLanguage</a:t>
              </a:r>
              <a:r>
                <a:rPr lang="en-US" sz="1000" kern="0" dirty="0">
                  <a:latin typeface="Verdana"/>
                </a:rPr>
                <a:t>="</a:t>
              </a:r>
              <a:r>
                <a:rPr lang="en-US" sz="1000" b="1" kern="0" dirty="0">
                  <a:latin typeface="Verdana"/>
                </a:rPr>
                <a:t>English (United States) [0x0409]</a:t>
              </a:r>
              <a:r>
                <a:rPr lang="en-US" sz="1000" kern="0" dirty="0">
                  <a:latin typeface="Verdana"/>
                </a:rPr>
                <a:t>" </a:t>
              </a:r>
              <a:r>
                <a:rPr lang="en-US" sz="1000" kern="0" dirty="0" err="1">
                  <a:latin typeface="Verdana"/>
                </a:rPr>
                <a:t>FileDescription</a:t>
              </a:r>
              <a:r>
                <a:rPr lang="en-US" sz="1000" kern="0" dirty="0">
                  <a:latin typeface="Verdana"/>
                </a:rPr>
                <a:t>="</a:t>
              </a:r>
              <a:r>
                <a:rPr lang="en-US" sz="1000" b="1" kern="0" dirty="0">
                  <a:latin typeface="Verdana"/>
                </a:rPr>
                <a:t>Secure Remote User Application</a:t>
              </a:r>
              <a:r>
                <a:rPr lang="en-US" sz="1000" kern="0" dirty="0">
                  <a:latin typeface="Verdana"/>
                </a:rPr>
                <a:t>" </a:t>
              </a:r>
              <a:r>
                <a:rPr lang="en-US" sz="1000" kern="0" dirty="0" err="1">
                  <a:latin typeface="Verdana"/>
                </a:rPr>
                <a:t>LinkDate</a:t>
              </a:r>
              <a:r>
                <a:rPr lang="en-US" sz="1000" kern="0" dirty="0">
                  <a:latin typeface="Verdana"/>
                </a:rPr>
                <a:t>="</a:t>
              </a:r>
              <a:r>
                <a:rPr lang="en-US" sz="1000" b="1" kern="0" dirty="0">
                  <a:latin typeface="Verdana"/>
                </a:rPr>
                <a:t>10/27/2006 22:50:57</a:t>
              </a:r>
              <a:r>
                <a:rPr lang="en-US" sz="1000" kern="0" dirty="0">
                  <a:latin typeface="Verdana"/>
                </a:rPr>
                <a:t>" Created="</a:t>
              </a:r>
              <a:r>
                <a:rPr lang="en-US" sz="1000" b="1" kern="0" dirty="0">
                  <a:latin typeface="Verdana"/>
                </a:rPr>
                <a:t>02/28/2006 21:00:14</a:t>
              </a:r>
              <a:r>
                <a:rPr lang="en-US" sz="1000" kern="0" dirty="0">
                  <a:latin typeface="Verdana"/>
                </a:rPr>
                <a:t>" Modified="</a:t>
              </a:r>
              <a:r>
                <a:rPr lang="en-US" sz="1000" b="1" kern="0" dirty="0">
                  <a:latin typeface="Verdana"/>
                </a:rPr>
                <a:t>11/01/2006 20:47:24</a:t>
              </a:r>
              <a:r>
                <a:rPr lang="en-US" sz="1000" kern="0" dirty="0">
                  <a:latin typeface="Verdana"/>
                </a:rPr>
                <a:t>" </a:t>
              </a:r>
              <a:r>
                <a:rPr lang="en-US" sz="1000" kern="0" dirty="0" err="1">
                  <a:latin typeface="Verdana"/>
                </a:rPr>
                <a:t>BinaryType</a:t>
              </a:r>
              <a:r>
                <a:rPr lang="en-US" sz="1000" kern="0" dirty="0">
                  <a:latin typeface="Verdana"/>
                </a:rPr>
                <a:t>="</a:t>
              </a:r>
              <a:r>
                <a:rPr lang="en-US" sz="1000" b="1" kern="0" dirty="0">
                  <a:latin typeface="Verdana"/>
                </a:rPr>
                <a:t>32BIT</a:t>
              </a:r>
              <a:r>
                <a:rPr lang="en-US" sz="1000" kern="0" dirty="0">
                  <a:latin typeface="Verdana"/>
                </a:rPr>
                <a:t>" RNP="</a:t>
              </a:r>
              <a:r>
                <a:rPr lang="en-US" sz="1000" b="1" kern="0" dirty="0">
                  <a:latin typeface="Verdana"/>
                </a:rPr>
                <a:t>4</a:t>
              </a:r>
              <a:r>
                <a:rPr lang="en-US" sz="1000" kern="0" dirty="0">
                  <a:latin typeface="Verdana"/>
                </a:rPr>
                <a:t>" DNP="</a:t>
              </a:r>
              <a:r>
                <a:rPr lang="en-US" sz="1000" b="1" kern="0" dirty="0">
                  <a:latin typeface="Verdana"/>
                </a:rPr>
                <a:t>5</a:t>
              </a:r>
              <a:r>
                <a:rPr lang="en-US" sz="1000" kern="0" dirty="0">
                  <a:latin typeface="Verdana"/>
                </a:rPr>
                <a:t>" </a:t>
              </a:r>
              <a:r>
                <a:rPr lang="en-US" sz="1000" kern="0" dirty="0" err="1">
                  <a:latin typeface="Verdana"/>
                </a:rPr>
                <a:t>UniqueId</a:t>
              </a:r>
              <a:r>
                <a:rPr lang="en-US" sz="1000" kern="0" dirty="0">
                  <a:latin typeface="Verdana"/>
                </a:rPr>
                <a:t>="</a:t>
              </a:r>
              <a:r>
                <a:rPr lang="en-US" sz="1000" b="1" kern="0" dirty="0">
                  <a:latin typeface="Verdana"/>
                </a:rPr>
                <a:t>12</a:t>
              </a:r>
              <a:r>
                <a:rPr lang="en-US" sz="1000" kern="0" dirty="0">
                  <a:latin typeface="Verdana"/>
                </a:rPr>
                <a:t>" </a:t>
              </a:r>
              <a:r>
                <a:rPr lang="en-US" sz="1000" kern="0" dirty="0" err="1">
                  <a:latin typeface="Verdana"/>
                </a:rPr>
                <a:t>LowerCaseLongPath</a:t>
              </a:r>
              <a:r>
                <a:rPr lang="en-US" sz="1000" kern="0" dirty="0">
                  <a:latin typeface="Verdana"/>
                </a:rPr>
                <a:t>="</a:t>
              </a:r>
              <a:r>
                <a:rPr lang="en-US" sz="1000" b="1" kern="0" dirty="0">
                  <a:latin typeface="Verdana"/>
                </a:rPr>
                <a:t>c:\program files\it connection manager\sruserservice.exe</a:t>
              </a:r>
              <a:r>
                <a:rPr lang="en-US" sz="1000" kern="0" dirty="0">
                  <a:latin typeface="Verdana"/>
                </a:rPr>
                <a:t>" /&gt;</a:t>
              </a:r>
            </a:p>
          </p:txBody>
        </p:sp>
        <p:sp>
          <p:nvSpPr>
            <p:cNvPr id="8" name="AutoShape 6"/>
            <p:cNvSpPr>
              <a:spLocks/>
            </p:cNvSpPr>
            <p:nvPr/>
          </p:nvSpPr>
          <p:spPr bwMode="auto">
            <a:xfrm>
              <a:off x="2057400" y="2123565"/>
              <a:ext cx="228600" cy="990629"/>
            </a:xfrm>
            <a:prstGeom prst="leftBrace">
              <a:avLst>
                <a:gd name="adj1" fmla="val 27778"/>
                <a:gd name="adj2" fmla="val 50000"/>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lang="en-US" kern="0" dirty="0"/>
            </a:p>
          </p:txBody>
        </p:sp>
        <p:sp>
          <p:nvSpPr>
            <p:cNvPr id="110598" name="Text Box 7"/>
            <p:cNvSpPr txBox="1">
              <a:spLocks noChangeArrowheads="1"/>
            </p:cNvSpPr>
            <p:nvPr/>
          </p:nvSpPr>
          <p:spPr bwMode="auto">
            <a:xfrm>
              <a:off x="1219200" y="2504700"/>
              <a:ext cx="1066800" cy="274638"/>
            </a:xfrm>
            <a:prstGeom prst="rect">
              <a:avLst/>
            </a:prstGeom>
            <a:noFill/>
            <a:ln w="9525" algn="ctr">
              <a:noFill/>
              <a:miter lim="800000"/>
              <a:headEnd/>
              <a:tailEnd/>
            </a:ln>
          </p:spPr>
          <p:txBody>
            <a:bodyPr>
              <a:spAutoFit/>
            </a:bodyPr>
            <a:lstStyle/>
            <a:p>
              <a:pPr algn="ctr">
                <a:spcBef>
                  <a:spcPct val="50000"/>
                </a:spcBef>
              </a:pPr>
              <a:r>
                <a:rPr lang="en-US" sz="1200"/>
                <a:t>MSI</a:t>
              </a:r>
            </a:p>
          </p:txBody>
        </p:sp>
        <p:sp>
          <p:nvSpPr>
            <p:cNvPr id="10" name="AutoShape 8"/>
            <p:cNvSpPr>
              <a:spLocks/>
            </p:cNvSpPr>
            <p:nvPr/>
          </p:nvSpPr>
          <p:spPr bwMode="auto">
            <a:xfrm>
              <a:off x="2057400" y="3342801"/>
              <a:ext cx="228600" cy="1219236"/>
            </a:xfrm>
            <a:prstGeom prst="leftBrace">
              <a:avLst>
                <a:gd name="adj1" fmla="val 27778"/>
                <a:gd name="adj2" fmla="val 50000"/>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lang="en-US" kern="0"/>
            </a:p>
          </p:txBody>
        </p:sp>
        <p:sp>
          <p:nvSpPr>
            <p:cNvPr id="110600" name="Text Box 9"/>
            <p:cNvSpPr txBox="1">
              <a:spLocks noChangeArrowheads="1"/>
            </p:cNvSpPr>
            <p:nvPr/>
          </p:nvSpPr>
          <p:spPr bwMode="auto">
            <a:xfrm>
              <a:off x="1219200" y="3876300"/>
              <a:ext cx="1066800" cy="274638"/>
            </a:xfrm>
            <a:prstGeom prst="rect">
              <a:avLst/>
            </a:prstGeom>
            <a:noFill/>
            <a:ln w="9525" algn="ctr">
              <a:noFill/>
              <a:miter lim="800000"/>
              <a:headEnd/>
              <a:tailEnd/>
            </a:ln>
          </p:spPr>
          <p:txBody>
            <a:bodyPr>
              <a:spAutoFit/>
            </a:bodyPr>
            <a:lstStyle/>
            <a:p>
              <a:pPr algn="ctr">
                <a:spcBef>
                  <a:spcPct val="50000"/>
                </a:spcBef>
              </a:pPr>
              <a:r>
                <a:rPr lang="en-US" sz="1200"/>
                <a:t>ARP</a:t>
              </a:r>
            </a:p>
          </p:txBody>
        </p:sp>
        <p:sp>
          <p:nvSpPr>
            <p:cNvPr id="12" name="AutoShape 10"/>
            <p:cNvSpPr>
              <a:spLocks/>
            </p:cNvSpPr>
            <p:nvPr/>
          </p:nvSpPr>
          <p:spPr bwMode="auto">
            <a:xfrm>
              <a:off x="2057400" y="4790643"/>
              <a:ext cx="228600" cy="1752651"/>
            </a:xfrm>
            <a:prstGeom prst="leftBrace">
              <a:avLst>
                <a:gd name="adj1" fmla="val 58333"/>
                <a:gd name="adj2" fmla="val 50000"/>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lang="en-US" kern="0"/>
            </a:p>
          </p:txBody>
        </p:sp>
        <p:sp>
          <p:nvSpPr>
            <p:cNvPr id="110602" name="Text Box 11"/>
            <p:cNvSpPr txBox="1">
              <a:spLocks noChangeArrowheads="1"/>
            </p:cNvSpPr>
            <p:nvPr/>
          </p:nvSpPr>
          <p:spPr bwMode="auto">
            <a:xfrm>
              <a:off x="1066800" y="5476500"/>
              <a:ext cx="1066800" cy="274638"/>
            </a:xfrm>
            <a:prstGeom prst="rect">
              <a:avLst/>
            </a:prstGeom>
            <a:noFill/>
            <a:ln w="9525" algn="ctr">
              <a:noFill/>
              <a:miter lim="800000"/>
              <a:headEnd/>
              <a:tailEnd/>
            </a:ln>
          </p:spPr>
          <p:txBody>
            <a:bodyPr>
              <a:spAutoFit/>
            </a:bodyPr>
            <a:lstStyle/>
            <a:p>
              <a:pPr algn="ctr">
                <a:spcBef>
                  <a:spcPct val="50000"/>
                </a:spcBef>
              </a:pPr>
              <a:r>
                <a:rPr lang="en-US" sz="1200"/>
                <a:t>Start Menu</a:t>
              </a:r>
            </a:p>
          </p:txBody>
        </p:sp>
      </p:gr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Software Application Catalog</a:t>
            </a:r>
            <a:endParaRPr lang="en-US" dirty="0"/>
          </a:p>
        </p:txBody>
      </p:sp>
      <p:graphicFrame>
        <p:nvGraphicFramePr>
          <p:cNvPr id="5" name="Table 4"/>
          <p:cNvGraphicFramePr>
            <a:graphicFrameLocks noGrp="1"/>
          </p:cNvGraphicFramePr>
          <p:nvPr/>
        </p:nvGraphicFramePr>
        <p:xfrm>
          <a:off x="720725" y="1025525"/>
          <a:ext cx="7467600" cy="2687638"/>
        </p:xfrm>
        <a:graphic>
          <a:graphicData uri="http://schemas.openxmlformats.org/drawingml/2006/table">
            <a:tbl>
              <a:tblPr firstRow="1" bandRow="1">
                <a:tableStyleId>{21E4AEA4-8DFA-4A89-87EB-49C32662AFE0}</a:tableStyleId>
              </a:tblPr>
              <a:tblGrid>
                <a:gridCol w="2426970"/>
                <a:gridCol w="5040630"/>
              </a:tblGrid>
              <a:tr h="370840">
                <a:tc>
                  <a:txBody>
                    <a:bodyPr/>
                    <a:lstStyle>
                      <a:defPPr>
                        <a:defRPr lang="en-US"/>
                      </a:defPPr>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r>
                        <a:rPr lang="en-US" sz="1600" dirty="0" smtClean="0"/>
                        <a:t>Component</a:t>
                      </a:r>
                      <a:endParaRPr lang="en-US" sz="1600" dirty="0"/>
                    </a:p>
                  </a:txBody>
                  <a:tcPr/>
                </a:tc>
                <a:tc>
                  <a:txBody>
                    <a:bodyPr/>
                    <a:lstStyle>
                      <a:defPPr>
                        <a:defRPr lang="en-US"/>
                      </a:defPPr>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r>
                        <a:rPr lang="en-US" sz="1600" dirty="0" smtClean="0"/>
                        <a:t>Definition</a:t>
                      </a:r>
                      <a:endParaRPr lang="en-US" sz="1600" dirty="0"/>
                    </a:p>
                  </a:txBody>
                  <a:tcPr/>
                </a:tc>
              </a:tr>
              <a:tr h="370840">
                <a:tc>
                  <a:txBody>
                    <a:bodyPr/>
                    <a:lstStyle>
                      <a:defPPr>
                        <a:defRPr lang="en-US"/>
                      </a:defPPr>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US" sz="1600" dirty="0" smtClean="0"/>
                        <a:t>Identity</a:t>
                      </a:r>
                      <a:endParaRPr lang="en-US" sz="1600" dirty="0"/>
                    </a:p>
                  </a:txBody>
                  <a:tcPr/>
                </a:tc>
                <a:tc>
                  <a:txBody>
                    <a:bodyPr/>
                    <a:lstStyle>
                      <a:defPPr>
                        <a:defRPr lang="en-US"/>
                      </a:defPPr>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US" sz="1600" dirty="0" smtClean="0"/>
                        <a:t>The formal</a:t>
                      </a:r>
                      <a:r>
                        <a:rPr lang="en-US" sz="1600" baseline="0" dirty="0" smtClean="0"/>
                        <a:t> definition of an application</a:t>
                      </a:r>
                    </a:p>
                    <a:p>
                      <a:pPr>
                        <a:buFont typeface="Arial" pitchFamily="34" charset="0"/>
                        <a:buNone/>
                      </a:pPr>
                      <a:r>
                        <a:rPr lang="en-US" sz="1600" dirty="0" smtClean="0"/>
                        <a:t>e.g.</a:t>
                      </a:r>
                      <a:r>
                        <a:rPr lang="en-US" sz="1600" baseline="0" dirty="0" smtClean="0"/>
                        <a:t> </a:t>
                      </a:r>
                      <a:r>
                        <a:rPr lang="en-US" sz="1600" dirty="0" smtClean="0"/>
                        <a:t>“Microsoft</a:t>
                      </a:r>
                      <a:r>
                        <a:rPr lang="en-US" sz="1600" baseline="0" dirty="0" smtClean="0"/>
                        <a:t> Word”</a:t>
                      </a:r>
                      <a:endParaRPr lang="en-US" sz="1600" dirty="0"/>
                    </a:p>
                  </a:txBody>
                  <a:tcPr/>
                </a:tc>
              </a:tr>
              <a:tr h="370840">
                <a:tc>
                  <a:txBody>
                    <a:bodyPr/>
                    <a:lstStyle>
                      <a:defPPr>
                        <a:defRPr lang="en-US"/>
                      </a:defPPr>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US" sz="1600" dirty="0" smtClean="0"/>
                        <a:t>Signature</a:t>
                      </a:r>
                      <a:endParaRPr lang="en-US" sz="1600" dirty="0"/>
                    </a:p>
                  </a:txBody>
                  <a:tcPr/>
                </a:tc>
                <a:tc>
                  <a:txBody>
                    <a:bodyPr/>
                    <a:lstStyle>
                      <a:defPPr>
                        <a:defRPr lang="en-US"/>
                      </a:defPPr>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US" sz="1600" dirty="0" smtClean="0"/>
                        <a:t>The actual definition of an application</a:t>
                      </a:r>
                    </a:p>
                    <a:p>
                      <a:r>
                        <a:rPr lang="en-US" sz="1600" dirty="0" smtClean="0"/>
                        <a:t>e.g. “</a:t>
                      </a:r>
                      <a:r>
                        <a:rPr lang="en-US" sz="1600" dirty="0" err="1" smtClean="0"/>
                        <a:t>Microsift</a:t>
                      </a:r>
                      <a:r>
                        <a:rPr lang="en-US" sz="1600" baseline="0" dirty="0" smtClean="0"/>
                        <a:t> Word”</a:t>
                      </a:r>
                      <a:endParaRPr lang="en-US" sz="1600" dirty="0"/>
                    </a:p>
                  </a:txBody>
                  <a:tcPr/>
                </a:tc>
              </a:tr>
              <a:tr h="370840">
                <a:tc>
                  <a:txBody>
                    <a:bodyPr/>
                    <a:lstStyle>
                      <a:defPPr>
                        <a:defRPr lang="en-US"/>
                      </a:defPPr>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US" sz="1600" dirty="0" smtClean="0"/>
                        <a:t>Annotation</a:t>
                      </a:r>
                      <a:endParaRPr lang="en-US" sz="1600" dirty="0"/>
                    </a:p>
                  </a:txBody>
                  <a:tcPr/>
                </a:tc>
                <a:tc>
                  <a:txBody>
                    <a:bodyPr/>
                    <a:lstStyle>
                      <a:defPPr>
                        <a:defRPr lang="en-US"/>
                      </a:defPPr>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US" sz="1600" dirty="0" smtClean="0"/>
                        <a:t>Related information</a:t>
                      </a:r>
                    </a:p>
                    <a:p>
                      <a:r>
                        <a:rPr lang="en-US" sz="1600" dirty="0" smtClean="0"/>
                        <a:t>e.g.</a:t>
                      </a:r>
                      <a:r>
                        <a:rPr lang="en-US" sz="1600" baseline="0" dirty="0" smtClean="0"/>
                        <a:t> “www.microsoft.com”</a:t>
                      </a:r>
                      <a:endParaRPr lang="en-US" sz="1600" dirty="0"/>
                    </a:p>
                  </a:txBody>
                  <a:tcPr/>
                </a:tc>
              </a:tr>
              <a:tr h="370840">
                <a:tc>
                  <a:txBody>
                    <a:bodyPr/>
                    <a:lstStyle>
                      <a:defPPr>
                        <a:defRPr lang="en-US"/>
                      </a:defPPr>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US" sz="1600" dirty="0" smtClean="0"/>
                        <a:t>Categorization</a:t>
                      </a:r>
                      <a:endParaRPr lang="en-US" sz="1600" dirty="0"/>
                    </a:p>
                  </a:txBody>
                  <a:tcPr/>
                </a:tc>
                <a:tc>
                  <a:txBody>
                    <a:bodyPr/>
                    <a:lstStyle>
                      <a:defPPr>
                        <a:defRPr lang="en-US"/>
                      </a:defPPr>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US" sz="1600" dirty="0" smtClean="0"/>
                        <a:t>Grouping information</a:t>
                      </a:r>
                    </a:p>
                    <a:p>
                      <a:r>
                        <a:rPr lang="en-US" sz="1600" dirty="0" smtClean="0"/>
                        <a:t>e.g.</a:t>
                      </a:r>
                      <a:r>
                        <a:rPr lang="en-US" sz="1600" baseline="0" dirty="0" smtClean="0"/>
                        <a:t> Family/Category</a:t>
                      </a:r>
                      <a:endParaRPr lang="en-US" sz="1600" dirty="0"/>
                    </a:p>
                  </a:txBody>
                  <a:tcPr/>
                </a:tc>
              </a:tr>
            </a:tbl>
          </a:graphicData>
        </a:graphic>
      </p:graphicFrame>
      <p:sp>
        <p:nvSpPr>
          <p:cNvPr id="7" name="Content Placeholder 2"/>
          <p:cNvSpPr>
            <a:spLocks noGrp="1"/>
          </p:cNvSpPr>
          <p:nvPr>
            <p:ph idx="4294967295"/>
          </p:nvPr>
        </p:nvSpPr>
        <p:spPr>
          <a:xfrm>
            <a:off x="469900" y="3916363"/>
            <a:ext cx="8229600" cy="533400"/>
          </a:xfrm>
        </p:spPr>
        <p:txBody>
          <a:bodyPr/>
          <a:lstStyle/>
          <a:p>
            <a:pPr>
              <a:buFont typeface="Wingdings 2" pitchFamily="18" charset="2"/>
              <a:buNone/>
              <a:defRPr/>
            </a:pPr>
            <a:r>
              <a:rPr lang="en-US" sz="2000" dirty="0" smtClean="0"/>
              <a:t>Identity (what you see in reports):</a:t>
            </a:r>
          </a:p>
        </p:txBody>
      </p:sp>
      <p:graphicFrame>
        <p:nvGraphicFramePr>
          <p:cNvPr id="8" name="Table 7"/>
          <p:cNvGraphicFramePr>
            <a:graphicFrameLocks noGrp="1"/>
          </p:cNvGraphicFramePr>
          <p:nvPr/>
        </p:nvGraphicFramePr>
        <p:xfrm>
          <a:off x="720725" y="4475163"/>
          <a:ext cx="7696200" cy="1854200"/>
        </p:xfrm>
        <a:graphic>
          <a:graphicData uri="http://schemas.openxmlformats.org/drawingml/2006/table">
            <a:tbl>
              <a:tblPr firstRow="1" bandRow="1">
                <a:tableStyleId>{21E4AEA4-8DFA-4A89-87EB-49C32662AFE0}</a:tableStyleId>
              </a:tblPr>
              <a:tblGrid>
                <a:gridCol w="2349366"/>
                <a:gridCol w="5346834"/>
              </a:tblGrid>
              <a:tr h="370840">
                <a:tc>
                  <a:txBody>
                    <a:bodyPr/>
                    <a:lstStyle>
                      <a:defPPr>
                        <a:defRPr lang="en-US"/>
                      </a:defPPr>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r>
                        <a:rPr lang="en-US" sz="1600" dirty="0" smtClean="0"/>
                        <a:t>Provides</a:t>
                      </a:r>
                      <a:endParaRPr lang="en-US" sz="1600" dirty="0"/>
                    </a:p>
                  </a:txBody>
                  <a:tcPr/>
                </a:tc>
                <a:tc>
                  <a:txBody>
                    <a:bodyPr/>
                    <a:lstStyle>
                      <a:defPPr>
                        <a:defRPr lang="en-US"/>
                      </a:defPPr>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r>
                        <a:rPr lang="en-US" sz="1600" dirty="0" smtClean="0"/>
                        <a:t>Reason/Example</a:t>
                      </a:r>
                      <a:endParaRPr lang="en-US" sz="1600" dirty="0"/>
                    </a:p>
                  </a:txBody>
                  <a:tcPr/>
                </a:tc>
              </a:tr>
              <a:tr h="370840">
                <a:tc>
                  <a:txBody>
                    <a:bodyPr/>
                    <a:lstStyle>
                      <a:defPPr>
                        <a:defRPr lang="en-US"/>
                      </a:defPPr>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US" sz="1600" dirty="0" smtClean="0"/>
                        <a:t>Publisher</a:t>
                      </a:r>
                      <a:r>
                        <a:rPr lang="en-US" sz="1600" baseline="0" dirty="0" smtClean="0"/>
                        <a:t> name</a:t>
                      </a:r>
                      <a:endParaRPr lang="en-US" sz="1600" dirty="0"/>
                    </a:p>
                  </a:txBody>
                  <a:tcPr/>
                </a:tc>
                <a:tc>
                  <a:txBody>
                    <a:bodyPr/>
                    <a:lstStyle>
                      <a:defPPr>
                        <a:defRPr lang="en-US"/>
                      </a:defPPr>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600" dirty="0" smtClean="0"/>
                        <a:t>72 “varieties” of Microsoft Corporation</a:t>
                      </a:r>
                    </a:p>
                  </a:txBody>
                  <a:tcPr/>
                </a:tc>
              </a:tr>
              <a:tr h="370840">
                <a:tc>
                  <a:txBody>
                    <a:bodyPr/>
                    <a:lstStyle>
                      <a:defPPr>
                        <a:defRPr lang="en-US"/>
                      </a:defPPr>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US" sz="1600" dirty="0" smtClean="0"/>
                        <a:t>Title name</a:t>
                      </a:r>
                      <a:endParaRPr lang="en-US" sz="1600" dirty="0"/>
                    </a:p>
                  </a:txBody>
                  <a:tcPr/>
                </a:tc>
                <a:tc>
                  <a:txBody>
                    <a:bodyPr/>
                    <a:lstStyle>
                      <a:defPPr>
                        <a:defRPr lang="en-US"/>
                      </a:defPPr>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600" dirty="0" smtClean="0"/>
                        <a:t>Repackaging can alter title</a:t>
                      </a:r>
                    </a:p>
                  </a:txBody>
                  <a:tcPr/>
                </a:tc>
              </a:tr>
              <a:tr h="370840">
                <a:tc>
                  <a:txBody>
                    <a:bodyPr/>
                    <a:lstStyle>
                      <a:defPPr>
                        <a:defRPr lang="en-US"/>
                      </a:defPPr>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US" sz="1600" dirty="0" smtClean="0"/>
                        <a:t>Version name</a:t>
                      </a:r>
                      <a:endParaRPr lang="en-US" sz="1600" dirty="0"/>
                    </a:p>
                  </a:txBody>
                  <a:tcPr/>
                </a:tc>
                <a:tc>
                  <a:txBody>
                    <a:bodyPr/>
                    <a:lstStyle>
                      <a:defPPr>
                        <a:defRPr lang="en-US"/>
                      </a:defPPr>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600" dirty="0" smtClean="0"/>
                        <a:t>Version 9.2.1000.4  becomes 9.2 or 9.x</a:t>
                      </a:r>
                    </a:p>
                  </a:txBody>
                  <a:tcPr/>
                </a:tc>
              </a:tr>
              <a:tr h="370840">
                <a:tc>
                  <a:txBody>
                    <a:bodyPr/>
                    <a:lstStyle>
                      <a:defPPr>
                        <a:defRPr lang="en-US"/>
                      </a:defPPr>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en-US" sz="1600" dirty="0" smtClean="0"/>
                        <a:t>Family/Category</a:t>
                      </a:r>
                      <a:endParaRPr lang="en-US" sz="1600" dirty="0"/>
                    </a:p>
                  </a:txBody>
                  <a:tcPr/>
                </a:tc>
                <a:tc>
                  <a:txBody>
                    <a:bodyPr/>
                    <a:lstStyle>
                      <a:defPPr>
                        <a:defRPr lang="en-US"/>
                      </a:defPPr>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600" dirty="0" smtClean="0"/>
                        <a:t>“Productivity &amp; Viewers” / “Browsers”</a:t>
                      </a:r>
                    </a:p>
                  </a:txBody>
                  <a:tcPr/>
                </a:tc>
              </a:tr>
            </a:tbl>
          </a:graphicData>
        </a:graphic>
      </p:graphicFrame>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428604"/>
            <a:ext cx="8413750" cy="585788"/>
          </a:xfrm>
        </p:spPr>
        <p:txBody>
          <a:bodyPr/>
          <a:lstStyle/>
          <a:p>
            <a:pPr>
              <a:defRPr/>
            </a:pPr>
            <a:r>
              <a:rPr smtClean="0"/>
              <a:t>Security and Privacy of data</a:t>
            </a:r>
            <a:endParaRPr lang="en-US" dirty="0"/>
          </a:p>
        </p:txBody>
      </p:sp>
      <p:graphicFrame>
        <p:nvGraphicFramePr>
          <p:cNvPr id="5" name="Diagram 4"/>
          <p:cNvGraphicFramePr/>
          <p:nvPr/>
        </p:nvGraphicFramePr>
        <p:xfrm>
          <a:off x="381000" y="1412874"/>
          <a:ext cx="8382000" cy="5445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descr="C:\Users\winniv\AppData\Local\Microsoft\Windows\Temporary Internet Files\Content.IE5\22EM2KZV\MPj03905600000[1].jpg"/>
          <p:cNvPicPr>
            <a:picLocks noChangeAspect="1" noChangeArrowheads="1"/>
          </p:cNvPicPr>
          <p:nvPr/>
        </p:nvPicPr>
        <p:blipFill>
          <a:blip r:embed="rId6" cstate="email"/>
          <a:srcRect/>
          <a:stretch>
            <a:fillRect/>
          </a:stretch>
        </p:blipFill>
        <p:spPr bwMode="auto">
          <a:xfrm>
            <a:off x="6249824" y="0"/>
            <a:ext cx="2894176" cy="2064512"/>
          </a:xfrm>
          <a:prstGeom prst="rect">
            <a:avLst/>
          </a:prstGeom>
          <a:noFill/>
          <a:effectLst>
            <a:softEdge rad="635000"/>
          </a:effectLst>
        </p:spPr>
      </p:pic>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428604"/>
            <a:ext cx="8413750" cy="585788"/>
          </a:xfrm>
        </p:spPr>
        <p:txBody>
          <a:bodyPr/>
          <a:lstStyle/>
          <a:p>
            <a:pPr>
              <a:defRPr/>
            </a:pPr>
            <a:r>
              <a:rPr smtClean="0"/>
              <a:t>Asset Inventory Service. Why?</a:t>
            </a:r>
            <a:endParaRPr lang="en-US" dirty="0"/>
          </a:p>
        </p:txBody>
      </p:sp>
      <p:sp>
        <p:nvSpPr>
          <p:cNvPr id="3" name="Text Placeholder 2"/>
          <p:cNvSpPr>
            <a:spLocks noGrp="1"/>
          </p:cNvSpPr>
          <p:nvPr>
            <p:ph type="body" idx="1"/>
          </p:nvPr>
        </p:nvSpPr>
        <p:spPr>
          <a:xfrm>
            <a:off x="381000" y="1412875"/>
            <a:ext cx="8382000" cy="4192588"/>
          </a:xfrm>
        </p:spPr>
        <p:txBody>
          <a:bodyPr/>
          <a:lstStyle/>
          <a:p>
            <a:pPr>
              <a:defRPr/>
            </a:pPr>
            <a:r>
              <a:rPr lang="en-US" sz="2400" dirty="0" smtClean="0"/>
              <a:t>Why use Asset Inventory Services?</a:t>
            </a:r>
            <a:endParaRPr lang="en-US" sz="2400" dirty="0" smtClean="0">
              <a:solidFill>
                <a:srgbClr val="FFFFFF"/>
              </a:solidFill>
              <a:cs typeface="Arial" pitchFamily="34" charset="0"/>
            </a:endParaRPr>
          </a:p>
          <a:p>
            <a:pPr lvl="1">
              <a:defRPr/>
            </a:pPr>
            <a:r>
              <a:rPr lang="en-US" sz="2000" dirty="0" smtClean="0"/>
              <a:t>Easy to deploy</a:t>
            </a:r>
          </a:p>
          <a:p>
            <a:pPr lvl="1">
              <a:defRPr/>
            </a:pPr>
            <a:r>
              <a:rPr lang="en-US" sz="2000" dirty="0" smtClean="0"/>
              <a:t>Remote users / telecommuters</a:t>
            </a:r>
          </a:p>
          <a:p>
            <a:pPr lvl="1">
              <a:defRPr/>
            </a:pPr>
            <a:r>
              <a:rPr lang="en-US" sz="2000" dirty="0" smtClean="0"/>
              <a:t>Branch office scenarios</a:t>
            </a:r>
          </a:p>
          <a:p>
            <a:pPr lvl="1">
              <a:defRPr/>
            </a:pPr>
            <a:r>
              <a:rPr lang="en-US" sz="2000" dirty="0" smtClean="0"/>
              <a:t>Acquisitions</a:t>
            </a:r>
          </a:p>
          <a:p>
            <a:pPr lvl="1">
              <a:defRPr/>
            </a:pPr>
            <a:r>
              <a:rPr lang="en-US" sz="2000" dirty="0" smtClean="0"/>
              <a:t>Rich categorization &amp; intelligence</a:t>
            </a:r>
          </a:p>
          <a:p>
            <a:pPr lvl="1">
              <a:defRPr/>
            </a:pPr>
            <a:r>
              <a:rPr lang="en-US" sz="2000" dirty="0" smtClean="0"/>
              <a:t>Easy export</a:t>
            </a:r>
          </a:p>
          <a:p>
            <a:pPr lvl="1">
              <a:defRPr/>
            </a:pPr>
            <a:r>
              <a:rPr lang="en-US" sz="2000" dirty="0" smtClean="0"/>
              <a:t>Ongoing value</a:t>
            </a:r>
          </a:p>
          <a:p>
            <a:pPr>
              <a:defRPr/>
            </a:pPr>
            <a:r>
              <a:rPr lang="en-US" sz="2400" dirty="0" smtClean="0"/>
              <a:t>Future</a:t>
            </a:r>
          </a:p>
          <a:p>
            <a:pPr lvl="1">
              <a:defRPr/>
            </a:pPr>
            <a:r>
              <a:rPr lang="en-US" sz="2000" dirty="0" smtClean="0"/>
              <a:t>MS License Management</a:t>
            </a:r>
          </a:p>
          <a:p>
            <a:pPr lvl="1">
              <a:defRPr/>
            </a:pPr>
            <a:r>
              <a:rPr lang="en-US" sz="2000" dirty="0" smtClean="0"/>
              <a:t>More/better integration</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 Same Side Corner Rectangle 44"/>
          <p:cNvSpPr/>
          <p:nvPr/>
        </p:nvSpPr>
        <p:spPr bwMode="auto">
          <a:xfrm rot="10800000" flipH="1">
            <a:off x="153322" y="3889613"/>
            <a:ext cx="8816510" cy="2558483"/>
          </a:xfrm>
          <a:prstGeom prst="round2SameRect">
            <a:avLst>
              <a:gd name="adj1" fmla="val 10052"/>
              <a:gd name="adj2" fmla="val 0"/>
            </a:avLst>
          </a:prstGeom>
          <a:gradFill flip="none" rotWithShape="1">
            <a:gsLst>
              <a:gs pos="0">
                <a:schemeClr val="bg1">
                  <a:alpha val="20000"/>
                </a:schemeClr>
              </a:gs>
              <a:gs pos="67000">
                <a:schemeClr val="accent1">
                  <a:alpha val="40000"/>
                </a:schemeClr>
              </a:gs>
              <a:gs pos="67000">
                <a:schemeClr val="accent1">
                  <a:alpha val="0"/>
                </a:schemeClr>
              </a:gs>
            </a:gsLst>
            <a:lin ang="5400000" scaled="1"/>
            <a:tileRect/>
          </a:gradFill>
          <a:ln w="12700" cap="flat" cmpd="sng" algn="ctr">
            <a:noFill/>
            <a:prstDash val="solid"/>
          </a:ln>
          <a:effectLst>
            <a:outerShdw blurRad="114300" dist="101600" dir="2700000" algn="tl" rotWithShape="0">
              <a:prstClr val="black">
                <a:alpha val="40000"/>
              </a:prstClr>
            </a:outerShdw>
            <a:reflection blurRad="6350" stA="52000" endA="300" endPos="35000" dir="5400000" sy="-100000" algn="bl" rotWithShape="0"/>
          </a:effectLst>
        </p:spPr>
        <p:txBody>
          <a:bodyPr lIns="91436" tIns="45718" rIns="91436" bIns="45718"/>
          <a:lstStyle/>
          <a:p>
            <a:pPr algn="ctr" defTabSz="1096919" fontAlgn="auto">
              <a:spcBef>
                <a:spcPts val="0"/>
              </a:spcBef>
              <a:spcAft>
                <a:spcPts val="0"/>
              </a:spcAft>
              <a:defRPr/>
            </a:pPr>
            <a:endParaRPr lang="en-US" sz="2400" i="1" kern="0" dirty="0">
              <a:ln>
                <a:solidFill>
                  <a:srgbClr val="FF9929"/>
                </a:solidFill>
              </a:ln>
              <a:gradFill>
                <a:gsLst>
                  <a:gs pos="0">
                    <a:srgbClr val="FF9929">
                      <a:lumMod val="40000"/>
                      <a:lumOff val="60000"/>
                    </a:srgbClr>
                  </a:gs>
                  <a:gs pos="49000">
                    <a:srgbClr val="FF9929">
                      <a:lumMod val="60000"/>
                      <a:lumOff val="40000"/>
                    </a:srgbClr>
                  </a:gs>
                  <a:gs pos="100000">
                    <a:srgbClr val="FF9929"/>
                  </a:gs>
                </a:gsLst>
                <a:lin ang="5400000" scaled="1"/>
              </a:gradFill>
              <a:latin typeface="Segoe Semibold" pitchFamily="34" charset="0"/>
            </a:endParaRPr>
          </a:p>
        </p:txBody>
      </p:sp>
      <p:sp>
        <p:nvSpPr>
          <p:cNvPr id="34" name="Title 1"/>
          <p:cNvSpPr>
            <a:spLocks noGrp="1"/>
          </p:cNvSpPr>
          <p:nvPr>
            <p:ph type="title"/>
          </p:nvPr>
        </p:nvSpPr>
        <p:spPr>
          <a:xfrm>
            <a:off x="381000" y="115888"/>
            <a:ext cx="6962775" cy="590931"/>
          </a:xfrm>
        </p:spPr>
        <p:txBody>
          <a:bodyPr/>
          <a:lstStyle/>
          <a:p>
            <a:pPr>
              <a:defRPr/>
            </a:pPr>
            <a:r>
              <a:rPr lang="en-US" dirty="0" err="1" smtClean="0"/>
              <a:t>Wie</a:t>
            </a:r>
            <a:r>
              <a:rPr lang="en-US" dirty="0" smtClean="0"/>
              <a:t> </a:t>
            </a:r>
            <a:r>
              <a:rPr lang="en-US" dirty="0" err="1" smtClean="0"/>
              <a:t>gebruikt</a:t>
            </a:r>
            <a:r>
              <a:rPr lang="en-US" dirty="0" smtClean="0"/>
              <a:t> het al?</a:t>
            </a:r>
          </a:p>
        </p:txBody>
      </p:sp>
      <p:pic>
        <p:nvPicPr>
          <p:cNvPr id="47" name="Picture 46" descr="color.png"/>
          <p:cNvPicPr>
            <a:picLocks noChangeAspect="1"/>
          </p:cNvPicPr>
          <p:nvPr/>
        </p:nvPicPr>
        <p:blipFill>
          <a:blip r:embed="rId3"/>
          <a:stretch>
            <a:fillRect/>
          </a:stretch>
        </p:blipFill>
        <p:spPr>
          <a:xfrm rot="10800000">
            <a:off x="159654" y="3881115"/>
            <a:ext cx="8811458" cy="555525"/>
          </a:xfrm>
          <a:prstGeom prst="rect">
            <a:avLst/>
          </a:prstGeom>
          <a:solidFill>
            <a:schemeClr val="accent3">
              <a:lumMod val="75000"/>
              <a:alpha val="31000"/>
            </a:schemeClr>
          </a:solidFill>
          <a:ln w="9525" cap="flat" cmpd="sng" algn="ctr">
            <a:noFill/>
            <a:prstDash val="solid"/>
            <a:round/>
            <a:headEnd type="none" w="med" len="med"/>
            <a:tailEnd type="none" w="med" len="med"/>
          </a:ln>
          <a:effectLst/>
          <a:scene3d>
            <a:camera prst="orthographicFront"/>
            <a:lightRig rig="threePt" dir="t"/>
          </a:scene3d>
          <a:sp3d prstMaterial="dkEdge"/>
        </p:spPr>
      </p:pic>
      <p:sp>
        <p:nvSpPr>
          <p:cNvPr id="27" name="TextBox 26"/>
          <p:cNvSpPr txBox="1"/>
          <p:nvPr/>
        </p:nvSpPr>
        <p:spPr>
          <a:xfrm>
            <a:off x="622570" y="3974212"/>
            <a:ext cx="7957226" cy="369332"/>
          </a:xfrm>
          <a:prstGeom prst="rect">
            <a:avLst/>
          </a:prstGeom>
          <a:noFill/>
        </p:spPr>
        <p:txBody>
          <a:bodyPr>
            <a:spAutoFit/>
          </a:bodyPr>
          <a:lstStyle/>
          <a:p>
            <a:pPr algn="ctr" eaLnBrk="0" fontAlgn="auto" hangingPunct="0">
              <a:spcBef>
                <a:spcPct val="30000"/>
              </a:spcBef>
              <a:spcAft>
                <a:spcPts val="0"/>
              </a:spcAft>
              <a:defRPr/>
            </a:pPr>
            <a:r>
              <a:rPr lang="en-US" b="1" kern="0" dirty="0" err="1">
                <a:ln>
                  <a:solidFill>
                    <a:prstClr val="black">
                      <a:lumMod val="50000"/>
                      <a:lumOff val="50000"/>
                      <a:alpha val="4000"/>
                    </a:prstClr>
                  </a:solidFill>
                </a:ln>
                <a:solidFill>
                  <a:srgbClr val="FFFFFF"/>
                </a:solidFill>
                <a:effectLst>
                  <a:outerShdw blurRad="50800" dist="38100" dir="5400000" algn="t" rotWithShape="0">
                    <a:prstClr val="black">
                      <a:alpha val="40000"/>
                    </a:prstClr>
                  </a:outerShdw>
                </a:effectLst>
                <a:latin typeface="Segoe" pitchFamily="34" charset="0"/>
              </a:rPr>
              <a:t>Nederlandse</a:t>
            </a:r>
            <a:r>
              <a:rPr lang="en-US" b="1" kern="0" dirty="0">
                <a:ln>
                  <a:solidFill>
                    <a:prstClr val="black">
                      <a:lumMod val="50000"/>
                      <a:lumOff val="50000"/>
                      <a:alpha val="4000"/>
                    </a:prstClr>
                  </a:solidFill>
                </a:ln>
                <a:solidFill>
                  <a:srgbClr val="FFFFFF"/>
                </a:solidFill>
                <a:effectLst>
                  <a:outerShdw blurRad="50800" dist="38100" dir="5400000" algn="t" rotWithShape="0">
                    <a:prstClr val="black">
                      <a:alpha val="40000"/>
                    </a:prstClr>
                  </a:outerShdw>
                </a:effectLst>
                <a:latin typeface="Segoe" pitchFamily="34" charset="0"/>
              </a:rPr>
              <a:t> </a:t>
            </a:r>
            <a:r>
              <a:rPr lang="en-US" b="1" kern="0" dirty="0" err="1">
                <a:ln>
                  <a:solidFill>
                    <a:prstClr val="black">
                      <a:lumMod val="50000"/>
                      <a:lumOff val="50000"/>
                      <a:alpha val="4000"/>
                    </a:prstClr>
                  </a:solidFill>
                </a:ln>
                <a:solidFill>
                  <a:srgbClr val="FFFFFF"/>
                </a:solidFill>
                <a:effectLst>
                  <a:outerShdw blurRad="50800" dist="38100" dir="5400000" algn="t" rotWithShape="0">
                    <a:prstClr val="black">
                      <a:alpha val="40000"/>
                    </a:prstClr>
                  </a:outerShdw>
                </a:effectLst>
                <a:latin typeface="Segoe" pitchFamily="34" charset="0"/>
              </a:rPr>
              <a:t>organisaties</a:t>
            </a:r>
            <a:r>
              <a:rPr lang="en-US" b="1" kern="0" dirty="0">
                <a:ln>
                  <a:solidFill>
                    <a:prstClr val="black">
                      <a:lumMod val="50000"/>
                      <a:lumOff val="50000"/>
                      <a:alpha val="4000"/>
                    </a:prstClr>
                  </a:solidFill>
                </a:ln>
                <a:solidFill>
                  <a:srgbClr val="FFFFFF"/>
                </a:solidFill>
                <a:effectLst>
                  <a:outerShdw blurRad="50800" dist="38100" dir="5400000" algn="t" rotWithShape="0">
                    <a:prstClr val="black">
                      <a:alpha val="40000"/>
                    </a:prstClr>
                  </a:outerShdw>
                </a:effectLst>
                <a:latin typeface="Segoe" pitchFamily="34" charset="0"/>
              </a:rPr>
              <a:t> </a:t>
            </a:r>
            <a:r>
              <a:rPr lang="en-US" b="1" kern="0" dirty="0" err="1">
                <a:ln>
                  <a:solidFill>
                    <a:prstClr val="black">
                      <a:lumMod val="50000"/>
                      <a:lumOff val="50000"/>
                      <a:alpha val="4000"/>
                    </a:prstClr>
                  </a:solidFill>
                </a:ln>
                <a:solidFill>
                  <a:srgbClr val="FFFFFF"/>
                </a:solidFill>
                <a:effectLst>
                  <a:outerShdw blurRad="50800" dist="38100" dir="5400000" algn="t" rotWithShape="0">
                    <a:prstClr val="black">
                      <a:alpha val="40000"/>
                    </a:prstClr>
                  </a:outerShdw>
                </a:effectLst>
                <a:latin typeface="Segoe" pitchFamily="34" charset="0"/>
              </a:rPr>
              <a:t>bezig</a:t>
            </a:r>
            <a:r>
              <a:rPr lang="en-US" b="1" kern="0" dirty="0">
                <a:ln>
                  <a:solidFill>
                    <a:prstClr val="black">
                      <a:lumMod val="50000"/>
                      <a:lumOff val="50000"/>
                      <a:alpha val="4000"/>
                    </a:prstClr>
                  </a:solidFill>
                </a:ln>
                <a:solidFill>
                  <a:srgbClr val="FFFFFF"/>
                </a:solidFill>
                <a:effectLst>
                  <a:outerShdw blurRad="50800" dist="38100" dir="5400000" algn="t" rotWithShape="0">
                    <a:prstClr val="black">
                      <a:alpha val="40000"/>
                    </a:prstClr>
                  </a:outerShdw>
                </a:effectLst>
                <a:latin typeface="Segoe" pitchFamily="34" charset="0"/>
              </a:rPr>
              <a:t> met de </a:t>
            </a:r>
            <a:r>
              <a:rPr lang="en-US" b="1" kern="0" dirty="0" err="1">
                <a:ln>
                  <a:solidFill>
                    <a:prstClr val="black">
                      <a:lumMod val="50000"/>
                      <a:lumOff val="50000"/>
                      <a:alpha val="4000"/>
                    </a:prstClr>
                  </a:solidFill>
                </a:ln>
                <a:solidFill>
                  <a:srgbClr val="FFFFFF"/>
                </a:solidFill>
                <a:effectLst>
                  <a:outerShdw blurRad="50800" dist="38100" dir="5400000" algn="t" rotWithShape="0">
                    <a:prstClr val="black">
                      <a:alpha val="40000"/>
                    </a:prstClr>
                  </a:outerShdw>
                </a:effectLst>
                <a:latin typeface="Segoe" pitchFamily="34" charset="0"/>
              </a:rPr>
              <a:t>uitrol</a:t>
            </a:r>
            <a:r>
              <a:rPr lang="en-US" b="1" kern="0" dirty="0">
                <a:ln>
                  <a:solidFill>
                    <a:prstClr val="black">
                      <a:lumMod val="50000"/>
                      <a:lumOff val="50000"/>
                      <a:alpha val="4000"/>
                    </a:prstClr>
                  </a:solidFill>
                </a:ln>
                <a:solidFill>
                  <a:srgbClr val="FFFFFF"/>
                </a:solidFill>
                <a:effectLst>
                  <a:outerShdw blurRad="50800" dist="38100" dir="5400000" algn="t" rotWithShape="0">
                    <a:prstClr val="black">
                      <a:alpha val="40000"/>
                    </a:prstClr>
                  </a:outerShdw>
                </a:effectLst>
                <a:latin typeface="Segoe" pitchFamily="34" charset="0"/>
              </a:rPr>
              <a:t> van Windows Vista</a:t>
            </a:r>
          </a:p>
        </p:txBody>
      </p:sp>
      <p:grpSp>
        <p:nvGrpSpPr>
          <p:cNvPr id="25605" name="Group 36"/>
          <p:cNvGrpSpPr>
            <a:grpSpLocks/>
          </p:cNvGrpSpPr>
          <p:nvPr/>
        </p:nvGrpSpPr>
        <p:grpSpPr bwMode="auto">
          <a:xfrm>
            <a:off x="104775" y="1671638"/>
            <a:ext cx="1636713" cy="1597025"/>
            <a:chOff x="319738" y="1318353"/>
            <a:chExt cx="1929976" cy="1883554"/>
          </a:xfrm>
        </p:grpSpPr>
        <p:sp>
          <p:nvSpPr>
            <p:cNvPr id="35" name="Oval 34"/>
            <p:cNvSpPr/>
            <p:nvPr/>
          </p:nvSpPr>
          <p:spPr bwMode="auto">
            <a:xfrm flipH="1">
              <a:off x="319738" y="1318353"/>
              <a:ext cx="1929976" cy="1883554"/>
            </a:xfrm>
            <a:prstGeom prst="ellipse">
              <a:avLst/>
            </a:prstGeom>
            <a:gradFill flip="none" rotWithShape="1">
              <a:gsLst>
                <a:gs pos="2000">
                  <a:schemeClr val="accent4">
                    <a:lumMod val="50000"/>
                  </a:schemeClr>
                </a:gs>
                <a:gs pos="100000">
                  <a:schemeClr val="tx1">
                    <a:alpha val="75000"/>
                  </a:schemeClr>
                </a:gs>
                <a:gs pos="45000">
                  <a:srgbClr val="FFFFFF">
                    <a:alpha val="0"/>
                  </a:srgbClr>
                </a:gs>
              </a:gsLst>
              <a:lin ang="5400000" scaled="1"/>
              <a:tileRect/>
            </a:gradFill>
            <a:ln w="12700" cap="flat" cmpd="sng" algn="ctr">
              <a:solidFill>
                <a:srgbClr val="FFFFFF">
                  <a:alpha val="27059"/>
                </a:srgbClr>
              </a:solidFill>
              <a:prstDash val="solid"/>
            </a:ln>
            <a:effectLst>
              <a:outerShdw blurRad="114300" dist="101600" dir="2700000" algn="tl" rotWithShape="0">
                <a:prstClr val="black">
                  <a:alpha val="40000"/>
                </a:prstClr>
              </a:outerShdw>
            </a:effectLst>
          </p:spPr>
          <p:txBody>
            <a:bodyPr lIns="0" tIns="0" rIns="0" bIns="0" anchor="ctr"/>
            <a:lstStyle/>
            <a:p>
              <a:pPr algn="ctr" eaLnBrk="0" hangingPunct="0">
                <a:defRPr/>
              </a:pPr>
              <a:endParaRPr lang="en-US" sz="1200" dirty="0">
                <a:latin typeface="Segoe UI" pitchFamily="34" charset="0"/>
                <a:cs typeface="Segoe UI" pitchFamily="34" charset="0"/>
              </a:endParaRPr>
            </a:p>
          </p:txBody>
        </p:sp>
        <p:pic>
          <p:nvPicPr>
            <p:cNvPr id="36" name="Picture 2" descr="C:\Program Files\Microsoft Resource DVD Artwork\DVD_ART\BoxShots_Logos\Windows Vista\Windows Vista Logo Vertical W.png"/>
            <p:cNvPicPr>
              <a:picLocks noChangeAspect="1" noChangeArrowheads="1"/>
            </p:cNvPicPr>
            <p:nvPr/>
          </p:nvPicPr>
          <p:blipFill>
            <a:blip r:embed="rId4"/>
            <a:srcRect/>
            <a:stretch>
              <a:fillRect/>
            </a:stretch>
          </p:blipFill>
          <p:spPr bwMode="auto">
            <a:xfrm>
              <a:off x="574323" y="1683455"/>
              <a:ext cx="1443270" cy="1022287"/>
            </a:xfrm>
            <a:prstGeom prst="rect">
              <a:avLst/>
            </a:prstGeom>
            <a:noFill/>
            <a:effectLst>
              <a:outerShdw blurRad="50800" dist="38100" dir="8100000" algn="tr" rotWithShape="0">
                <a:prstClr val="black">
                  <a:alpha val="40000"/>
                </a:prstClr>
              </a:outerShdw>
            </a:effectLst>
          </p:spPr>
        </p:pic>
      </p:grpSp>
      <p:sp>
        <p:nvSpPr>
          <p:cNvPr id="38" name="Rounded Rectangle 37"/>
          <p:cNvSpPr/>
          <p:nvPr/>
        </p:nvSpPr>
        <p:spPr bwMode="auto">
          <a:xfrm>
            <a:off x="1802357" y="1122944"/>
            <a:ext cx="2312443" cy="717430"/>
          </a:xfrm>
          <a:prstGeom prst="roundRect">
            <a:avLst>
              <a:gd name="adj" fmla="val 8456"/>
            </a:avLst>
          </a:prstGeom>
          <a:gradFill flip="none" rotWithShape="1">
            <a:gsLst>
              <a:gs pos="23000">
                <a:schemeClr val="accent3">
                  <a:lumMod val="50000"/>
                  <a:alpha val="50000"/>
                </a:schemeClr>
              </a:gs>
              <a:gs pos="46000">
                <a:schemeClr val="accent3">
                  <a:lumMod val="75000"/>
                  <a:alpha val="50000"/>
                </a:schemeClr>
              </a:gs>
              <a:gs pos="85000">
                <a:schemeClr val="accent3">
                  <a:alpha val="50000"/>
                </a:schemeClr>
              </a:gs>
            </a:gsLst>
            <a:lin ang="5400000" scaled="0"/>
            <a:tileRect/>
          </a:gradFill>
          <a:ln w="6350" cap="sq">
            <a:solidFill>
              <a:schemeClr val="bg1">
                <a:lumMod val="95000"/>
              </a:schemeClr>
            </a:solidFill>
            <a:bevel/>
            <a:headEnd type="none" w="med" len="med"/>
            <a:tailEnd type="none" w="med" len="med"/>
          </a:ln>
          <a:effectLst/>
          <a:scene3d>
            <a:camera prst="orthographicFront">
              <a:rot lat="0" lon="0" rev="0"/>
            </a:camera>
            <a:lightRig rig="glow" dir="tl"/>
          </a:scene3d>
          <a:sp3d extrusionH="76200" contourW="6350" prstMaterial="matte">
            <a:bevelT w="50800" h="50800"/>
            <a:extrusionClr>
              <a:schemeClr val="bg1"/>
            </a:extrusionClr>
            <a:contourClr>
              <a:schemeClr val="bg1"/>
            </a:contourClr>
          </a:sp3d>
        </p:spPr>
        <p:style>
          <a:lnRef idx="1">
            <a:schemeClr val="accent1"/>
          </a:lnRef>
          <a:fillRef idx="3">
            <a:schemeClr val="accent1"/>
          </a:fillRef>
          <a:effectRef idx="2">
            <a:schemeClr val="accent1"/>
          </a:effectRef>
          <a:fontRef idx="minor">
            <a:schemeClr val="lt1"/>
          </a:fontRef>
        </p:style>
        <p:txBody>
          <a:bodyPr lIns="45720" rIns="45720" anchor="ctr">
            <a:sp3d/>
          </a:bodyPr>
          <a:lstStyle/>
          <a:p>
            <a:pPr algn="ctr" fontAlgn="auto">
              <a:spcBef>
                <a:spcPts val="0"/>
              </a:spcBef>
              <a:spcAft>
                <a:spcPts val="0"/>
              </a:spcAft>
              <a:defRPr/>
            </a:pPr>
            <a:r>
              <a:rPr lang="en-US" sz="1400" dirty="0">
                <a:effectLst>
                  <a:outerShdw blurRad="38100" dist="38100" dir="2700000" algn="tl">
                    <a:srgbClr val="000000">
                      <a:alpha val="43137"/>
                    </a:srgbClr>
                  </a:outerShdw>
                </a:effectLst>
              </a:rPr>
              <a:t>Erik </a:t>
            </a:r>
            <a:r>
              <a:rPr lang="en-US" sz="1400" dirty="0" err="1">
                <a:effectLst>
                  <a:outerShdw blurRad="38100" dist="38100" dir="2700000" algn="tl">
                    <a:srgbClr val="000000">
                      <a:alpha val="43137"/>
                    </a:srgbClr>
                  </a:outerShdw>
                </a:effectLst>
              </a:rPr>
              <a:t>Ubels</a:t>
            </a:r>
            <a:endParaRPr lang="en-US" sz="1400" dirty="0">
              <a:effectLst>
                <a:outerShdw blurRad="38100" dist="38100" dir="2700000" algn="tl">
                  <a:srgbClr val="000000">
                    <a:alpha val="43137"/>
                  </a:srgbClr>
                </a:outerShdw>
              </a:effectLst>
            </a:endParaRPr>
          </a:p>
          <a:p>
            <a:pPr algn="ctr" fontAlgn="auto">
              <a:spcBef>
                <a:spcPts val="0"/>
              </a:spcBef>
              <a:spcAft>
                <a:spcPts val="0"/>
              </a:spcAft>
              <a:defRPr/>
            </a:pPr>
            <a:r>
              <a:rPr lang="en-US" sz="1400" dirty="0">
                <a:effectLst>
                  <a:outerShdw blurRad="38100" dist="38100" dir="2700000" algn="tl">
                    <a:srgbClr val="000000">
                      <a:alpha val="43137"/>
                    </a:srgbClr>
                  </a:outerShdw>
                </a:effectLst>
              </a:rPr>
              <a:t>CIO</a:t>
            </a:r>
          </a:p>
          <a:p>
            <a:pPr algn="ctr" fontAlgn="auto">
              <a:spcBef>
                <a:spcPts val="0"/>
              </a:spcBef>
              <a:spcAft>
                <a:spcPts val="0"/>
              </a:spcAft>
              <a:defRPr/>
            </a:pPr>
            <a:r>
              <a:rPr lang="en-US" sz="1400" b="1" dirty="0">
                <a:effectLst>
                  <a:outerShdw blurRad="38100" dist="38100" dir="2700000" algn="tl">
                    <a:srgbClr val="000000">
                      <a:alpha val="43137"/>
                    </a:srgbClr>
                  </a:outerShdw>
                </a:effectLst>
              </a:rPr>
              <a:t>Deloitte Netherlands</a:t>
            </a:r>
          </a:p>
        </p:txBody>
      </p:sp>
      <p:sp>
        <p:nvSpPr>
          <p:cNvPr id="39" name="Rounded Rectangle 38"/>
          <p:cNvSpPr/>
          <p:nvPr/>
        </p:nvSpPr>
        <p:spPr bwMode="auto">
          <a:xfrm>
            <a:off x="1802357" y="1936003"/>
            <a:ext cx="2287043" cy="1000244"/>
          </a:xfrm>
          <a:prstGeom prst="roundRect">
            <a:avLst>
              <a:gd name="adj" fmla="val 8456"/>
            </a:avLst>
          </a:prstGeom>
          <a:gradFill flip="none" rotWithShape="1">
            <a:gsLst>
              <a:gs pos="23000">
                <a:schemeClr val="accent3">
                  <a:lumMod val="50000"/>
                  <a:alpha val="50000"/>
                </a:schemeClr>
              </a:gs>
              <a:gs pos="46000">
                <a:schemeClr val="accent3">
                  <a:lumMod val="75000"/>
                  <a:alpha val="50000"/>
                </a:schemeClr>
              </a:gs>
              <a:gs pos="85000">
                <a:schemeClr val="accent3">
                  <a:alpha val="50000"/>
                </a:schemeClr>
              </a:gs>
            </a:gsLst>
            <a:lin ang="5400000" scaled="0"/>
            <a:tileRect/>
          </a:gradFill>
          <a:ln w="6350" cap="sq">
            <a:solidFill>
              <a:schemeClr val="bg1">
                <a:lumMod val="95000"/>
              </a:schemeClr>
            </a:solidFill>
            <a:bevel/>
            <a:headEnd type="none" w="med" len="med"/>
            <a:tailEnd type="none" w="med" len="med"/>
          </a:ln>
          <a:effectLst/>
          <a:scene3d>
            <a:camera prst="orthographicFront">
              <a:rot lat="0" lon="0" rev="0"/>
            </a:camera>
            <a:lightRig rig="glow" dir="tl"/>
          </a:scene3d>
          <a:sp3d extrusionH="76200" contourW="6350" prstMaterial="matte">
            <a:bevelT w="50800" h="50800"/>
            <a:extrusionClr>
              <a:schemeClr val="bg1"/>
            </a:extrusionClr>
            <a:contourClr>
              <a:schemeClr val="bg1"/>
            </a:contourClr>
          </a:sp3d>
        </p:spPr>
        <p:style>
          <a:lnRef idx="1">
            <a:schemeClr val="accent1"/>
          </a:lnRef>
          <a:fillRef idx="3">
            <a:schemeClr val="accent1"/>
          </a:fillRef>
          <a:effectRef idx="2">
            <a:schemeClr val="accent1"/>
          </a:effectRef>
          <a:fontRef idx="minor">
            <a:schemeClr val="lt1"/>
          </a:fontRef>
        </p:style>
        <p:txBody>
          <a:bodyPr lIns="45720" rIns="45720" anchor="ctr">
            <a:spAutoFit/>
            <a:sp3d/>
          </a:bodyPr>
          <a:lstStyle/>
          <a:p>
            <a:pPr algn="ctr" fontAlgn="auto">
              <a:spcBef>
                <a:spcPts val="0"/>
              </a:spcBef>
              <a:spcAft>
                <a:spcPts val="800"/>
              </a:spcAft>
              <a:defRPr/>
            </a:pPr>
            <a:r>
              <a:rPr lang="en-US" sz="1400" dirty="0"/>
              <a:t>Christ van </a:t>
            </a:r>
            <a:r>
              <a:rPr lang="en-US" sz="1400" dirty="0" err="1"/>
              <a:t>Gestel</a:t>
            </a:r>
            <a:r>
              <a:rPr lang="en-US" sz="1400" dirty="0"/>
              <a:t/>
            </a:r>
            <a:br>
              <a:rPr lang="en-US" sz="1400" dirty="0"/>
            </a:br>
            <a:r>
              <a:rPr lang="en-US" sz="1400" dirty="0"/>
              <a:t>Business Unit Manager </a:t>
            </a:r>
            <a:r>
              <a:rPr lang="en-US" sz="1400" b="1" dirty="0"/>
              <a:t>Defense </a:t>
            </a:r>
            <a:r>
              <a:rPr lang="en-US" sz="1400" b="1" dirty="0" err="1"/>
              <a:t>Telematics</a:t>
            </a:r>
            <a:r>
              <a:rPr lang="en-US" sz="1400" b="1" dirty="0"/>
              <a:t> Organization</a:t>
            </a:r>
            <a:endParaRPr lang="en-US" sz="1400" b="1" dirty="0">
              <a:effectLst>
                <a:outerShdw blurRad="38100" dist="38100" dir="2700000" algn="tl">
                  <a:srgbClr val="000000">
                    <a:alpha val="43137"/>
                  </a:srgbClr>
                </a:outerShdw>
              </a:effectLst>
            </a:endParaRPr>
          </a:p>
        </p:txBody>
      </p:sp>
      <p:sp>
        <p:nvSpPr>
          <p:cNvPr id="40" name="Rounded Rectangle 39"/>
          <p:cNvSpPr/>
          <p:nvPr/>
        </p:nvSpPr>
        <p:spPr bwMode="auto">
          <a:xfrm>
            <a:off x="1802357" y="3003712"/>
            <a:ext cx="2299743" cy="774791"/>
          </a:xfrm>
          <a:prstGeom prst="roundRect">
            <a:avLst>
              <a:gd name="adj" fmla="val 8456"/>
            </a:avLst>
          </a:prstGeom>
          <a:gradFill flip="none" rotWithShape="1">
            <a:gsLst>
              <a:gs pos="23000">
                <a:schemeClr val="accent3">
                  <a:lumMod val="50000"/>
                  <a:alpha val="50000"/>
                </a:schemeClr>
              </a:gs>
              <a:gs pos="46000">
                <a:schemeClr val="accent3">
                  <a:lumMod val="75000"/>
                  <a:alpha val="50000"/>
                </a:schemeClr>
              </a:gs>
              <a:gs pos="85000">
                <a:schemeClr val="accent3">
                  <a:alpha val="50000"/>
                </a:schemeClr>
              </a:gs>
            </a:gsLst>
            <a:lin ang="5400000" scaled="0"/>
            <a:tileRect/>
          </a:gradFill>
          <a:ln w="6350" cap="sq">
            <a:solidFill>
              <a:schemeClr val="bg1">
                <a:lumMod val="95000"/>
              </a:schemeClr>
            </a:solidFill>
            <a:bevel/>
            <a:headEnd type="none" w="med" len="med"/>
            <a:tailEnd type="none" w="med" len="med"/>
          </a:ln>
          <a:effectLst/>
          <a:scene3d>
            <a:camera prst="orthographicFront">
              <a:rot lat="0" lon="0" rev="0"/>
            </a:camera>
            <a:lightRig rig="glow" dir="tl"/>
          </a:scene3d>
          <a:sp3d extrusionH="76200" contourW="6350" prstMaterial="matte">
            <a:bevelT w="50800" h="50800"/>
            <a:extrusionClr>
              <a:schemeClr val="bg1"/>
            </a:extrusionClr>
            <a:contourClr>
              <a:schemeClr val="bg1"/>
            </a:contourClr>
          </a:sp3d>
        </p:spPr>
        <p:style>
          <a:lnRef idx="1">
            <a:schemeClr val="accent1"/>
          </a:lnRef>
          <a:fillRef idx="3">
            <a:schemeClr val="accent1"/>
          </a:fillRef>
          <a:effectRef idx="2">
            <a:schemeClr val="accent1"/>
          </a:effectRef>
          <a:fontRef idx="minor">
            <a:schemeClr val="lt1"/>
          </a:fontRef>
        </p:style>
        <p:txBody>
          <a:bodyPr lIns="45720" rIns="45720" anchor="ctr">
            <a:sp3d/>
          </a:bodyPr>
          <a:lstStyle/>
          <a:p>
            <a:pPr marL="114300" indent="-114300" algn="ctr" fontAlgn="auto">
              <a:spcBef>
                <a:spcPts val="0"/>
              </a:spcBef>
              <a:spcAft>
                <a:spcPts val="0"/>
              </a:spcAft>
              <a:buSzPct val="90000"/>
              <a:defRPr/>
            </a:pPr>
            <a:r>
              <a:rPr lang="en-US" sz="1400" dirty="0">
                <a:ln>
                  <a:solidFill>
                    <a:schemeClr val="tx1">
                      <a:lumMod val="50000"/>
                      <a:lumOff val="50000"/>
                      <a:alpha val="4000"/>
                    </a:schemeClr>
                  </a:solidFill>
                </a:ln>
                <a:solidFill>
                  <a:schemeClr val="tx1"/>
                </a:solidFill>
                <a:effectLst>
                  <a:outerShdw blurRad="38100" dist="38100" dir="2700000" algn="tl">
                    <a:srgbClr val="000000">
                      <a:alpha val="43137"/>
                    </a:srgbClr>
                  </a:outerShdw>
                </a:effectLst>
              </a:rPr>
              <a:t>Jan-Willem ten Hove</a:t>
            </a:r>
            <a:br>
              <a:rPr lang="en-US" sz="1400" dirty="0">
                <a:ln>
                  <a:solidFill>
                    <a:schemeClr val="tx1">
                      <a:lumMod val="50000"/>
                      <a:lumOff val="50000"/>
                      <a:alpha val="4000"/>
                    </a:schemeClr>
                  </a:solidFill>
                </a:ln>
                <a:solidFill>
                  <a:schemeClr val="tx1"/>
                </a:solidFill>
                <a:effectLst>
                  <a:outerShdw blurRad="38100" dist="38100" dir="2700000" algn="tl">
                    <a:srgbClr val="000000">
                      <a:alpha val="43137"/>
                    </a:srgbClr>
                  </a:outerShdw>
                </a:effectLst>
              </a:rPr>
            </a:br>
            <a:r>
              <a:rPr lang="en-US" sz="1400" dirty="0">
                <a:ln>
                  <a:solidFill>
                    <a:schemeClr val="tx1">
                      <a:lumMod val="50000"/>
                      <a:lumOff val="50000"/>
                      <a:alpha val="4000"/>
                    </a:schemeClr>
                  </a:solidFill>
                </a:ln>
                <a:solidFill>
                  <a:schemeClr val="tx1"/>
                </a:solidFill>
                <a:effectLst>
                  <a:outerShdw blurRad="38100" dist="38100" dir="2700000" algn="tl">
                    <a:srgbClr val="000000">
                      <a:alpha val="43137"/>
                    </a:srgbClr>
                  </a:outerShdw>
                </a:effectLst>
              </a:rPr>
              <a:t>IT Manager</a:t>
            </a:r>
          </a:p>
          <a:p>
            <a:pPr marL="114300" indent="-114300" algn="ctr" fontAlgn="auto">
              <a:spcBef>
                <a:spcPts val="0"/>
              </a:spcBef>
              <a:spcAft>
                <a:spcPts val="0"/>
              </a:spcAft>
              <a:buSzPct val="90000"/>
              <a:defRPr/>
            </a:pPr>
            <a:r>
              <a:rPr lang="en-US" sz="1400" b="1" dirty="0" err="1">
                <a:solidFill>
                  <a:schemeClr val="tx1"/>
                </a:solidFill>
              </a:rPr>
              <a:t>Vanboeijen</a:t>
            </a:r>
            <a:endParaRPr lang="en-US" sz="1400" b="1" dirty="0">
              <a:solidFill>
                <a:schemeClr val="tx1"/>
              </a:solidFill>
            </a:endParaRPr>
          </a:p>
        </p:txBody>
      </p:sp>
      <p:sp>
        <p:nvSpPr>
          <p:cNvPr id="42" name="Right Arrow 41"/>
          <p:cNvSpPr/>
          <p:nvPr/>
        </p:nvSpPr>
        <p:spPr bwMode="auto">
          <a:xfrm>
            <a:off x="4194422" y="991240"/>
            <a:ext cx="4806703" cy="1008843"/>
          </a:xfrm>
          <a:prstGeom prst="rightArrow">
            <a:avLst>
              <a:gd name="adj1" fmla="val 73529"/>
              <a:gd name="adj2" fmla="val 35075"/>
            </a:avLst>
          </a:prstGeom>
          <a:solidFill>
            <a:schemeClr val="accent3">
              <a:lumMod val="50000"/>
              <a:alpha val="44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rstMaterial="dkEdge"/>
        </p:spPr>
        <p:txBody>
          <a:bodyPr lIns="45720" rIns="45720" bIns="91440"/>
          <a:lstStyle/>
          <a:p>
            <a:pPr fontAlgn="auto">
              <a:spcBef>
                <a:spcPts val="0"/>
              </a:spcBef>
              <a:spcAft>
                <a:spcPts val="0"/>
              </a:spcAft>
              <a:defRPr/>
            </a:pPr>
            <a:endParaRPr lang="en-US" sz="1100" dirty="0">
              <a:ln>
                <a:solidFill>
                  <a:schemeClr val="bg1">
                    <a:lumMod val="50000"/>
                    <a:alpha val="4000"/>
                  </a:schemeClr>
                </a:solidFill>
              </a:ln>
              <a:effectLst>
                <a:outerShdw blurRad="38100" dist="38100" dir="2700000" algn="tl">
                  <a:srgbClr val="000000">
                    <a:alpha val="43137"/>
                  </a:srgbClr>
                </a:outerShdw>
              </a:effectLst>
              <a:latin typeface="+mn-lt"/>
            </a:endParaRPr>
          </a:p>
        </p:txBody>
      </p:sp>
      <p:sp>
        <p:nvSpPr>
          <p:cNvPr id="44" name="Right Arrow 43"/>
          <p:cNvSpPr/>
          <p:nvPr/>
        </p:nvSpPr>
        <p:spPr bwMode="auto">
          <a:xfrm>
            <a:off x="4168528" y="1921251"/>
            <a:ext cx="4832597" cy="1008843"/>
          </a:xfrm>
          <a:prstGeom prst="rightArrow">
            <a:avLst>
              <a:gd name="adj1" fmla="val 73529"/>
              <a:gd name="adj2" fmla="val 35075"/>
            </a:avLst>
          </a:prstGeom>
          <a:solidFill>
            <a:schemeClr val="accent3">
              <a:lumMod val="50000"/>
              <a:alpha val="44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rstMaterial="dkEdge"/>
        </p:spPr>
        <p:txBody>
          <a:bodyPr lIns="45720" rIns="45720" bIns="91440"/>
          <a:lstStyle/>
          <a:p>
            <a:pPr fontAlgn="auto">
              <a:spcBef>
                <a:spcPts val="0"/>
              </a:spcBef>
              <a:spcAft>
                <a:spcPts val="0"/>
              </a:spcAft>
              <a:defRPr/>
            </a:pPr>
            <a:endParaRPr lang="en-US" sz="1100" dirty="0">
              <a:ln>
                <a:solidFill>
                  <a:schemeClr val="bg1">
                    <a:lumMod val="50000"/>
                    <a:alpha val="4000"/>
                  </a:schemeClr>
                </a:solidFill>
              </a:ln>
              <a:effectLst>
                <a:outerShdw blurRad="38100" dist="38100" dir="2700000" algn="tl">
                  <a:srgbClr val="000000">
                    <a:alpha val="43137"/>
                  </a:srgbClr>
                </a:outerShdw>
              </a:effectLst>
              <a:latin typeface="+mn-lt"/>
            </a:endParaRPr>
          </a:p>
        </p:txBody>
      </p:sp>
      <p:sp>
        <p:nvSpPr>
          <p:cNvPr id="46" name="Right Arrow 45"/>
          <p:cNvSpPr/>
          <p:nvPr/>
        </p:nvSpPr>
        <p:spPr bwMode="auto">
          <a:xfrm>
            <a:off x="4181476" y="2890057"/>
            <a:ext cx="4819650" cy="1008843"/>
          </a:xfrm>
          <a:prstGeom prst="rightArrow">
            <a:avLst>
              <a:gd name="adj1" fmla="val 73529"/>
              <a:gd name="adj2" fmla="val 35075"/>
            </a:avLst>
          </a:prstGeom>
          <a:solidFill>
            <a:schemeClr val="accent3">
              <a:lumMod val="50000"/>
              <a:alpha val="44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prstMaterial="dkEdge"/>
        </p:spPr>
        <p:txBody>
          <a:bodyPr lIns="45720" rIns="45720" bIns="91440"/>
          <a:lstStyle/>
          <a:p>
            <a:pPr fontAlgn="auto">
              <a:spcBef>
                <a:spcPts val="0"/>
              </a:spcBef>
              <a:spcAft>
                <a:spcPts val="0"/>
              </a:spcAft>
              <a:defRPr/>
            </a:pPr>
            <a:endParaRPr lang="en-US" sz="1100" dirty="0">
              <a:ln>
                <a:solidFill>
                  <a:schemeClr val="bg1">
                    <a:lumMod val="50000"/>
                    <a:alpha val="4000"/>
                  </a:schemeClr>
                </a:solidFill>
              </a:ln>
              <a:effectLst>
                <a:outerShdw blurRad="38100" dist="38100" dir="2700000" algn="tl">
                  <a:srgbClr val="000000">
                    <a:alpha val="43137"/>
                  </a:srgbClr>
                </a:outerShdw>
              </a:effectLst>
              <a:latin typeface="+mn-lt"/>
            </a:endParaRPr>
          </a:p>
        </p:txBody>
      </p:sp>
      <p:pic>
        <p:nvPicPr>
          <p:cNvPr id="25618" name="Picture 54" descr="getronics.png"/>
          <p:cNvPicPr>
            <a:picLocks noChangeAspect="1"/>
          </p:cNvPicPr>
          <p:nvPr/>
        </p:nvPicPr>
        <p:blipFill>
          <a:blip r:embed="rId5"/>
          <a:srcRect l="-3877" t="-8955" r="-3674" b="-2650"/>
          <a:stretch>
            <a:fillRect/>
          </a:stretch>
        </p:blipFill>
        <p:spPr bwMode="auto">
          <a:xfrm>
            <a:off x="5495925" y="4552950"/>
            <a:ext cx="1644650" cy="563563"/>
          </a:xfrm>
          <a:prstGeom prst="rect">
            <a:avLst/>
          </a:prstGeom>
          <a:solidFill>
            <a:schemeClr val="tx1"/>
          </a:solidFill>
          <a:ln w="9525">
            <a:noFill/>
            <a:miter lim="800000"/>
            <a:headEnd/>
            <a:tailEnd/>
          </a:ln>
        </p:spPr>
      </p:pic>
      <p:sp>
        <p:nvSpPr>
          <p:cNvPr id="28" name="Rectangle 27"/>
          <p:cNvSpPr/>
          <p:nvPr/>
        </p:nvSpPr>
        <p:spPr>
          <a:xfrm>
            <a:off x="4162425" y="1076495"/>
            <a:ext cx="4595173" cy="830997"/>
          </a:xfrm>
          <a:prstGeom prst="rect">
            <a:avLst/>
          </a:prstGeom>
        </p:spPr>
        <p:txBody>
          <a:bodyPr>
            <a:spAutoFit/>
          </a:bodyPr>
          <a:lstStyle/>
          <a:p>
            <a:pPr marL="114300" indent="-114300" fontAlgn="auto">
              <a:spcBef>
                <a:spcPts val="0"/>
              </a:spcBef>
              <a:spcAft>
                <a:spcPts val="0"/>
              </a:spcAft>
              <a:buSzPct val="90000"/>
              <a:buFont typeface="Wingdings" pitchFamily="2" charset="2"/>
              <a:buChar char="§"/>
              <a:defRPr/>
            </a:pPr>
            <a:r>
              <a:rPr lang="en-US" sz="1200" i="1" dirty="0">
                <a:ln>
                  <a:solidFill>
                    <a:schemeClr val="tx1">
                      <a:lumMod val="50000"/>
                      <a:lumOff val="50000"/>
                      <a:alpha val="4000"/>
                    </a:schemeClr>
                  </a:solidFill>
                </a:ln>
                <a:effectLst>
                  <a:outerShdw blurRad="38100" dist="38100" dir="2700000" algn="tl">
                    <a:srgbClr val="000000">
                      <a:alpha val="43137"/>
                    </a:srgbClr>
                  </a:outerShdw>
                </a:effectLst>
                <a:latin typeface="+mn-lt"/>
              </a:rPr>
              <a:t>“Our move to Windows Vista and the 2007 Microsoft Office system has been the easiest migration so far. With the correct planning, we were able to deploy across our entire organization in less than 4 weeks.”</a:t>
            </a:r>
          </a:p>
        </p:txBody>
      </p:sp>
      <p:sp>
        <p:nvSpPr>
          <p:cNvPr id="29" name="Rectangle 28"/>
          <p:cNvSpPr/>
          <p:nvPr/>
        </p:nvSpPr>
        <p:spPr>
          <a:xfrm>
            <a:off x="4162425" y="2098411"/>
            <a:ext cx="4752975" cy="461665"/>
          </a:xfrm>
          <a:prstGeom prst="rect">
            <a:avLst/>
          </a:prstGeom>
        </p:spPr>
        <p:txBody>
          <a:bodyPr>
            <a:spAutoFit/>
          </a:bodyPr>
          <a:lstStyle/>
          <a:p>
            <a:pPr marL="114300" indent="-114300" fontAlgn="auto">
              <a:spcBef>
                <a:spcPts val="0"/>
              </a:spcBef>
              <a:spcAft>
                <a:spcPts val="0"/>
              </a:spcAft>
              <a:buSzPct val="90000"/>
              <a:defRPr/>
            </a:pPr>
            <a:r>
              <a:rPr lang="en-US" sz="1200" i="1" dirty="0">
                <a:ln>
                  <a:solidFill>
                    <a:schemeClr val="tx1">
                      <a:lumMod val="50000"/>
                      <a:lumOff val="50000"/>
                      <a:alpha val="4000"/>
                    </a:schemeClr>
                  </a:solidFill>
                </a:ln>
                <a:effectLst>
                  <a:outerShdw blurRad="38100" dist="38100" dir="2700000" algn="tl">
                    <a:srgbClr val="000000">
                      <a:alpha val="43137"/>
                    </a:srgbClr>
                  </a:outerShdw>
                </a:effectLst>
                <a:latin typeface="+mn-lt"/>
              </a:rPr>
              <a:t>“The use of Windows Vista will allow us to reduce IT costs by 10 percent annually.”</a:t>
            </a:r>
          </a:p>
        </p:txBody>
      </p:sp>
      <p:sp>
        <p:nvSpPr>
          <p:cNvPr id="30" name="Rectangle 29"/>
          <p:cNvSpPr/>
          <p:nvPr/>
        </p:nvSpPr>
        <p:spPr>
          <a:xfrm>
            <a:off x="4162425" y="3065994"/>
            <a:ext cx="4940300" cy="646331"/>
          </a:xfrm>
          <a:prstGeom prst="rect">
            <a:avLst/>
          </a:prstGeom>
        </p:spPr>
        <p:txBody>
          <a:bodyPr>
            <a:spAutoFit/>
          </a:bodyPr>
          <a:lstStyle/>
          <a:p>
            <a:pPr marL="114300" indent="-114300" fontAlgn="auto">
              <a:spcBef>
                <a:spcPts val="0"/>
              </a:spcBef>
              <a:spcAft>
                <a:spcPts val="0"/>
              </a:spcAft>
              <a:buSzPct val="90000"/>
              <a:defRPr/>
            </a:pPr>
            <a:r>
              <a:rPr lang="en-US" sz="1200" i="1" dirty="0">
                <a:ln>
                  <a:solidFill>
                    <a:schemeClr val="tx1">
                      <a:lumMod val="50000"/>
                      <a:lumOff val="50000"/>
                      <a:alpha val="4000"/>
                    </a:schemeClr>
                  </a:solidFill>
                </a:ln>
                <a:effectLst>
                  <a:outerShdw blurRad="38100" dist="38100" dir="2700000" algn="tl">
                    <a:srgbClr val="000000">
                      <a:alpha val="43137"/>
                    </a:srgbClr>
                  </a:outerShdw>
                </a:effectLst>
                <a:latin typeface="+mn-lt"/>
              </a:rPr>
              <a:t>“We’re confident that Windows Vista is a strong foundation for integrating new IT services. With Windows Vista, we’re ready for the future.”</a:t>
            </a:r>
          </a:p>
        </p:txBody>
      </p:sp>
      <p:pic>
        <p:nvPicPr>
          <p:cNvPr id="25622" name="Picture 2" descr="http://bp.vnu.nerocmediaware.nl/clients/org018OWGKBiiVSq000/logo/P_KASG-70b-CMYK.jpg"/>
          <p:cNvPicPr>
            <a:picLocks noChangeAspect="1" noChangeArrowheads="1"/>
          </p:cNvPicPr>
          <p:nvPr/>
        </p:nvPicPr>
        <p:blipFill>
          <a:blip r:embed="rId6"/>
          <a:srcRect l="-2904" t="-23477" r="-2629" b="-20549"/>
          <a:stretch>
            <a:fillRect/>
          </a:stretch>
        </p:blipFill>
        <p:spPr bwMode="auto">
          <a:xfrm>
            <a:off x="5613400" y="5661025"/>
            <a:ext cx="3014663" cy="534988"/>
          </a:xfrm>
          <a:prstGeom prst="rect">
            <a:avLst/>
          </a:prstGeom>
          <a:solidFill>
            <a:schemeClr val="tx1"/>
          </a:solidFill>
          <a:ln w="9525">
            <a:noFill/>
            <a:miter lim="800000"/>
            <a:headEnd/>
            <a:tailEnd/>
          </a:ln>
        </p:spPr>
      </p:pic>
      <p:pic>
        <p:nvPicPr>
          <p:cNvPr id="25623" name="Picture 3"/>
          <p:cNvPicPr>
            <a:picLocks noChangeAspect="1" noChangeArrowheads="1"/>
          </p:cNvPicPr>
          <p:nvPr/>
        </p:nvPicPr>
        <p:blipFill>
          <a:blip r:embed="rId7"/>
          <a:srcRect l="1854" t="7025" r="3799" b="7025"/>
          <a:stretch>
            <a:fillRect/>
          </a:stretch>
        </p:blipFill>
        <p:spPr bwMode="auto">
          <a:xfrm>
            <a:off x="7275513" y="4852988"/>
            <a:ext cx="1401762" cy="614362"/>
          </a:xfrm>
          <a:prstGeom prst="rect">
            <a:avLst/>
          </a:prstGeom>
          <a:noFill/>
          <a:ln w="9525">
            <a:noFill/>
            <a:miter lim="800000"/>
            <a:headEnd/>
            <a:tailEnd/>
          </a:ln>
        </p:spPr>
      </p:pic>
      <p:pic>
        <p:nvPicPr>
          <p:cNvPr id="25624" name="Picture 5" descr="http://www.goudse.nl/nl/includes/images/goudse_logo.gif">
            <a:hlinkClick r:id="rId8"/>
          </p:cNvPr>
          <p:cNvPicPr>
            <a:picLocks noChangeAspect="1" noChangeArrowheads="1"/>
          </p:cNvPicPr>
          <p:nvPr/>
        </p:nvPicPr>
        <p:blipFill>
          <a:blip r:embed="rId9"/>
          <a:srcRect b="-11499"/>
          <a:stretch>
            <a:fillRect/>
          </a:stretch>
        </p:blipFill>
        <p:spPr bwMode="auto">
          <a:xfrm>
            <a:off x="3706813" y="4678363"/>
            <a:ext cx="1581150" cy="817562"/>
          </a:xfrm>
          <a:prstGeom prst="rect">
            <a:avLst/>
          </a:prstGeom>
          <a:solidFill>
            <a:schemeClr val="tx1"/>
          </a:solidFill>
          <a:ln w="9525">
            <a:noFill/>
            <a:miter lim="800000"/>
            <a:headEnd/>
            <a:tailEnd/>
          </a:ln>
        </p:spPr>
      </p:pic>
      <p:pic>
        <p:nvPicPr>
          <p:cNvPr id="25625" name="Picture 7" descr="http://media.bluewolf.com/images/deloitte.jpg"/>
          <p:cNvPicPr>
            <a:picLocks noChangeAspect="1" noChangeArrowheads="1"/>
          </p:cNvPicPr>
          <p:nvPr/>
        </p:nvPicPr>
        <p:blipFill>
          <a:blip r:embed="rId10"/>
          <a:srcRect t="29688" b="30231"/>
          <a:stretch>
            <a:fillRect/>
          </a:stretch>
        </p:blipFill>
        <p:spPr bwMode="auto">
          <a:xfrm>
            <a:off x="452438" y="5592763"/>
            <a:ext cx="2601912" cy="6810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smtClean="0"/>
              <a:t>Activiteiten</a:t>
            </a:r>
            <a:endParaRPr/>
          </a:p>
        </p:txBody>
      </p:sp>
      <p:sp>
        <p:nvSpPr>
          <p:cNvPr id="5" name="Content Placeholder 4"/>
          <p:cNvSpPr>
            <a:spLocks noGrp="1"/>
          </p:cNvSpPr>
          <p:nvPr>
            <p:ph idx="1"/>
          </p:nvPr>
        </p:nvSpPr>
        <p:spPr>
          <a:xfrm>
            <a:off x="384175" y="1522413"/>
            <a:ext cx="8378825" cy="5262562"/>
          </a:xfrm>
        </p:spPr>
        <p:txBody>
          <a:bodyPr/>
          <a:lstStyle/>
          <a:p>
            <a:pPr>
              <a:buFont typeface="Wingdings 2" pitchFamily="18" charset="2"/>
              <a:buNone/>
              <a:defRPr/>
            </a:pPr>
            <a:r>
              <a:rPr lang="nl-NL" sz="2400" b="1" dirty="0"/>
              <a:t>Tijdelijk </a:t>
            </a:r>
            <a:r>
              <a:rPr lang="nl-NL" sz="2400" b="1" dirty="0" smtClean="0"/>
              <a:t>korting</a:t>
            </a:r>
          </a:p>
          <a:p>
            <a:pPr>
              <a:defRPr/>
            </a:pPr>
            <a:r>
              <a:rPr lang="nl-NL" sz="2400" dirty="0" smtClean="0"/>
              <a:t>Nu 15% korting op Windows </a:t>
            </a:r>
            <a:r>
              <a:rPr lang="nl-NL" sz="2400" dirty="0" err="1" smtClean="0"/>
              <a:t>Client</a:t>
            </a:r>
            <a:r>
              <a:rPr lang="nl-NL" sz="2400" dirty="0" smtClean="0"/>
              <a:t> + SA + MDOP licenties</a:t>
            </a:r>
          </a:p>
          <a:p>
            <a:pPr lvl="1">
              <a:defRPr/>
            </a:pPr>
            <a:r>
              <a:rPr lang="nl-NL" sz="2000" dirty="0" err="1" smtClean="0"/>
              <a:t>OpenValue</a:t>
            </a:r>
            <a:r>
              <a:rPr lang="nl-NL" sz="2000" dirty="0" smtClean="0"/>
              <a:t> en Select contracten</a:t>
            </a:r>
          </a:p>
          <a:p>
            <a:pPr lvl="1">
              <a:defRPr/>
            </a:pPr>
            <a:r>
              <a:rPr lang="nl-NL" sz="2000" dirty="0" smtClean="0"/>
              <a:t>Geldig t/m 30 juni 2008</a:t>
            </a:r>
          </a:p>
          <a:p>
            <a:pPr>
              <a:buFont typeface="Wingdings 2" pitchFamily="18" charset="2"/>
              <a:buNone/>
              <a:defRPr/>
            </a:pPr>
            <a:r>
              <a:rPr lang="nl-NL" sz="2400" b="1" dirty="0" smtClean="0"/>
              <a:t>Partner </a:t>
            </a:r>
            <a:r>
              <a:rPr lang="nl-NL" sz="2400" b="1" dirty="0" err="1" smtClean="0"/>
              <a:t>Roadshows</a:t>
            </a:r>
            <a:endParaRPr lang="nl-NL" sz="2400" b="1" dirty="0" smtClean="0"/>
          </a:p>
          <a:p>
            <a:pPr>
              <a:defRPr/>
            </a:pPr>
            <a:r>
              <a:rPr lang="nl-NL" sz="2400" dirty="0" smtClean="0"/>
              <a:t>Geoptimaliseerde werkplek evenementen</a:t>
            </a:r>
          </a:p>
          <a:p>
            <a:pPr lvl="1">
              <a:defRPr/>
            </a:pPr>
            <a:r>
              <a:rPr lang="nl-NL" sz="2000" dirty="0" smtClean="0"/>
              <a:t>18 </a:t>
            </a:r>
            <a:r>
              <a:rPr lang="nl-NL" sz="2000" dirty="0"/>
              <a:t>maart, Microsoft, Auditorium Schiphol Rijk</a:t>
            </a:r>
          </a:p>
          <a:p>
            <a:pPr lvl="1">
              <a:defRPr/>
            </a:pPr>
            <a:r>
              <a:rPr lang="nl-NL" sz="2000" dirty="0" smtClean="0"/>
              <a:t>21 </a:t>
            </a:r>
            <a:r>
              <a:rPr lang="nl-NL" sz="2000" dirty="0"/>
              <a:t>maart, NH Capelle</a:t>
            </a:r>
          </a:p>
          <a:p>
            <a:pPr lvl="1">
              <a:defRPr/>
            </a:pPr>
            <a:r>
              <a:rPr lang="nl-NL" sz="2000" dirty="0" smtClean="0"/>
              <a:t>31 </a:t>
            </a:r>
            <a:r>
              <a:rPr lang="nl-NL" sz="2000" dirty="0"/>
              <a:t>maart, </a:t>
            </a:r>
            <a:r>
              <a:rPr lang="nl-NL" sz="2000" dirty="0" err="1"/>
              <a:t>Regardz</a:t>
            </a:r>
            <a:r>
              <a:rPr lang="nl-NL" sz="2000" dirty="0"/>
              <a:t> Zwolle</a:t>
            </a:r>
          </a:p>
          <a:p>
            <a:pPr>
              <a:buFont typeface="Wingdings 2" pitchFamily="18" charset="2"/>
              <a:buNone/>
              <a:defRPr/>
            </a:pPr>
            <a:r>
              <a:rPr lang="nl-NL" sz="2400" b="1" dirty="0" smtClean="0"/>
              <a:t>Marketing</a:t>
            </a:r>
          </a:p>
          <a:p>
            <a:pPr>
              <a:defRPr/>
            </a:pPr>
            <a:r>
              <a:rPr lang="nl-NL" sz="2400" dirty="0" smtClean="0"/>
              <a:t>Slimme formules campagne – start april</a:t>
            </a:r>
          </a:p>
          <a:p>
            <a:pPr>
              <a:buFont typeface="Wingdings 2" pitchFamily="18" charset="2"/>
              <a:buNone/>
              <a:defRPr/>
            </a:pPr>
            <a:endParaRPr lang="nl-NL" sz="2400"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47" y="228600"/>
            <a:ext cx="8515048" cy="535531"/>
          </a:xfrm>
        </p:spPr>
        <p:txBody>
          <a:bodyPr/>
          <a:lstStyle/>
          <a:p>
            <a:pPr>
              <a:defRPr/>
            </a:pPr>
            <a:r>
              <a:rPr lang="en-US" sz="3200" smtClean="0"/>
              <a:t>Windows Vista Springboard</a:t>
            </a:r>
            <a:endParaRPr lang="en-US" sz="3200"/>
          </a:p>
        </p:txBody>
      </p:sp>
      <p:sp>
        <p:nvSpPr>
          <p:cNvPr id="3" name="Content Placeholder 2"/>
          <p:cNvSpPr>
            <a:spLocks noGrp="1"/>
          </p:cNvSpPr>
          <p:nvPr>
            <p:ph idx="1"/>
          </p:nvPr>
        </p:nvSpPr>
        <p:spPr>
          <a:xfrm>
            <a:off x="328613" y="1312863"/>
            <a:ext cx="9571037" cy="1901825"/>
          </a:xfrm>
        </p:spPr>
        <p:txBody>
          <a:bodyPr/>
          <a:lstStyle/>
          <a:p>
            <a:pPr>
              <a:defRPr/>
            </a:pPr>
            <a:r>
              <a:rPr lang="en-US" sz="2800" dirty="0" err="1" smtClean="0"/>
              <a:t>Ontdekken</a:t>
            </a:r>
            <a:r>
              <a:rPr lang="en-US" sz="2800" dirty="0" smtClean="0"/>
              <a:t> -&gt; </a:t>
            </a:r>
            <a:r>
              <a:rPr lang="en-US" sz="2800" dirty="0" err="1" smtClean="0"/>
              <a:t>Verkennen</a:t>
            </a:r>
            <a:r>
              <a:rPr lang="en-US" sz="2800" dirty="0" smtClean="0"/>
              <a:t> -&gt; Pilot -&gt; </a:t>
            </a:r>
            <a:r>
              <a:rPr lang="en-US" sz="2800" dirty="0" err="1" smtClean="0"/>
              <a:t>Uitrol</a:t>
            </a:r>
            <a:endParaRPr lang="en-US" sz="2800" dirty="0" smtClean="0"/>
          </a:p>
          <a:p>
            <a:pPr>
              <a:defRPr/>
            </a:pPr>
            <a:r>
              <a:rPr lang="en-US" sz="2800" dirty="0" smtClean="0"/>
              <a:t>Start punt </a:t>
            </a:r>
            <a:r>
              <a:rPr lang="en-US" sz="2800" dirty="0" err="1" smtClean="0"/>
              <a:t>voor</a:t>
            </a:r>
            <a:r>
              <a:rPr lang="en-US" sz="2800" dirty="0" smtClean="0"/>
              <a:t> desktop </a:t>
            </a:r>
            <a:r>
              <a:rPr lang="en-US" sz="2800" dirty="0" err="1" smtClean="0"/>
              <a:t>migraties</a:t>
            </a:r>
            <a:endParaRPr lang="en-US" sz="2800" dirty="0" smtClean="0"/>
          </a:p>
          <a:p>
            <a:pPr>
              <a:defRPr/>
            </a:pPr>
            <a:r>
              <a:rPr lang="en-US" sz="2800" dirty="0" smtClean="0">
                <a:hlinkClick r:id="rId3"/>
              </a:rPr>
              <a:t>http://www.microsoft.com/technet/springboard</a:t>
            </a:r>
            <a:r>
              <a:rPr lang="en-US" sz="2800" dirty="0" smtClean="0"/>
              <a:t> </a:t>
            </a:r>
            <a:br>
              <a:rPr lang="en-US" sz="2800" dirty="0" smtClean="0"/>
            </a:br>
            <a:endParaRPr lang="en-US" sz="2800" dirty="0"/>
          </a:p>
        </p:txBody>
      </p:sp>
      <p:pic>
        <p:nvPicPr>
          <p:cNvPr id="118787" name="Picture 2"/>
          <p:cNvPicPr>
            <a:picLocks noChangeAspect="1" noChangeArrowheads="1"/>
          </p:cNvPicPr>
          <p:nvPr/>
        </p:nvPicPr>
        <p:blipFill>
          <a:blip r:embed="rId4"/>
          <a:srcRect t="6688" b="8986"/>
          <a:stretch>
            <a:fillRect/>
          </a:stretch>
        </p:blipFill>
        <p:spPr bwMode="auto">
          <a:xfrm>
            <a:off x="500063" y="3571875"/>
            <a:ext cx="3775075" cy="30146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nl-NL" dirty="0" smtClean="0"/>
              <a:t>Bronnen</a:t>
            </a:r>
            <a:endParaRPr lang="nl-NL" dirty="0"/>
          </a:p>
        </p:txBody>
      </p:sp>
      <p:sp>
        <p:nvSpPr>
          <p:cNvPr id="5" name="Content Placeholder 4"/>
          <p:cNvSpPr>
            <a:spLocks noGrp="1"/>
          </p:cNvSpPr>
          <p:nvPr>
            <p:ph idx="1"/>
          </p:nvPr>
        </p:nvSpPr>
        <p:spPr>
          <a:xfrm>
            <a:off x="384175" y="1522413"/>
            <a:ext cx="8378825" cy="4672012"/>
          </a:xfrm>
        </p:spPr>
        <p:txBody>
          <a:bodyPr/>
          <a:lstStyle/>
          <a:p>
            <a:pPr>
              <a:defRPr/>
            </a:pPr>
            <a:r>
              <a:rPr lang="nl-NL" dirty="0" smtClean="0"/>
              <a:t>Windows Partner Solutions</a:t>
            </a:r>
            <a:br>
              <a:rPr lang="nl-NL" dirty="0" smtClean="0"/>
            </a:br>
            <a:r>
              <a:rPr lang="nl-NL" dirty="0" smtClean="0">
                <a:hlinkClick r:id="rId3"/>
              </a:rPr>
              <a:t>http://partner.microsoft.com/windowspartnersolutions</a:t>
            </a:r>
            <a:r>
              <a:rPr lang="nl-NL" dirty="0" smtClean="0"/>
              <a:t> </a:t>
            </a:r>
          </a:p>
          <a:p>
            <a:pPr>
              <a:defRPr/>
            </a:pPr>
            <a:r>
              <a:rPr lang="nl-NL" dirty="0" smtClean="0"/>
              <a:t>Windows </a:t>
            </a:r>
            <a:r>
              <a:rPr lang="nl-NL" dirty="0" err="1" smtClean="0"/>
              <a:t>Sales</a:t>
            </a:r>
            <a:r>
              <a:rPr lang="nl-NL" dirty="0"/>
              <a:t> Training</a:t>
            </a:r>
            <a:br>
              <a:rPr lang="nl-NL" dirty="0"/>
            </a:br>
            <a:r>
              <a:rPr lang="nl-NL" dirty="0">
                <a:hlinkClick r:id="rId4"/>
              </a:rPr>
              <a:t>https://</a:t>
            </a:r>
            <a:r>
              <a:rPr lang="nl-NL" dirty="0" smtClean="0">
                <a:hlinkClick r:id="rId4"/>
              </a:rPr>
              <a:t>partner.microsoft.com/40048510</a:t>
            </a:r>
            <a:endParaRPr lang="nl-NL" dirty="0" smtClean="0"/>
          </a:p>
          <a:p>
            <a:pPr>
              <a:defRPr/>
            </a:pPr>
            <a:r>
              <a:rPr smtClean="0"/>
              <a:t>partner tooling:</a:t>
            </a:r>
            <a:br>
              <a:rPr smtClean="0"/>
            </a:br>
            <a:r>
              <a:rPr u="sng" smtClean="0">
                <a:hlinkClick r:id="rId5"/>
              </a:rPr>
              <a:t>https</a:t>
            </a:r>
            <a:r>
              <a:rPr u="sng">
                <a:hlinkClick r:id="rId5"/>
              </a:rPr>
              <a:t>://partner.microsoft.com/MAP</a:t>
            </a:r>
            <a:endParaRPr/>
          </a:p>
          <a:p>
            <a:pPr>
              <a:defRPr/>
            </a:pPr>
            <a:endParaRPr lang="nl-NL" dirty="0" smtClean="0"/>
          </a:p>
          <a:p>
            <a:pPr>
              <a:defRPr/>
            </a:pPr>
            <a:endParaRPr lang="nl-NL" dirty="0" smtClean="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1"/>
          <p:cNvSpPr>
            <a:spLocks noChangeArrowheads="1"/>
          </p:cNvSpPr>
          <p:nvPr/>
        </p:nvSpPr>
        <p:spPr bwMode="auto">
          <a:xfrm>
            <a:off x="381000" y="5380038"/>
            <a:ext cx="8382000" cy="508000"/>
          </a:xfrm>
          <a:prstGeom prst="rect">
            <a:avLst/>
          </a:prstGeom>
          <a:noFill/>
          <a:ln w="9525">
            <a:noFill/>
            <a:miter lim="800000"/>
            <a:headEnd/>
            <a:tailEnd/>
          </a:ln>
        </p:spPr>
        <p:txBody>
          <a:bodyPr lIns="76179" tIns="38088" rIns="76179" bIns="38088" anchor="ctr">
            <a:spAutoFit/>
          </a:bodyPr>
          <a:lstStyle/>
          <a:p>
            <a:pPr algn="ctr" defTabSz="760413"/>
            <a:r>
              <a:rPr lang="en-US" sz="700">
                <a:latin typeface="Segoe Semibold"/>
                <a:ea typeface="MS Mincho"/>
                <a:cs typeface="Times New Roman" pitchFamily="18" charset="0"/>
              </a:rPr>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700">
              <a:ea typeface="MS Mincho"/>
              <a:cs typeface="Times New Roman" pitchFamily="18" charset="0"/>
            </a:endParaRPr>
          </a:p>
        </p:txBody>
      </p:sp>
      <p:pic>
        <p:nvPicPr>
          <p:cNvPr id="122882" name="Picture 6" descr="Microsoft logo and tagline.png"/>
          <p:cNvPicPr>
            <a:picLocks noChangeAspect="1"/>
          </p:cNvPicPr>
          <p:nvPr/>
        </p:nvPicPr>
        <p:blipFill>
          <a:blip r:embed="rId3"/>
          <a:srcRect/>
          <a:stretch>
            <a:fillRect/>
          </a:stretch>
        </p:blipFill>
        <p:spPr bwMode="black">
          <a:xfrm>
            <a:off x="1123950" y="2354263"/>
            <a:ext cx="6881813" cy="14843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Flowchart: Process 92"/>
          <p:cNvSpPr/>
          <p:nvPr/>
        </p:nvSpPr>
        <p:spPr bwMode="auto">
          <a:xfrm>
            <a:off x="207818" y="863600"/>
            <a:ext cx="8759537" cy="5485245"/>
          </a:xfrm>
          <a:prstGeom prst="flowChartProcess">
            <a:avLst/>
          </a:prstGeom>
          <a:solidFill>
            <a:schemeClr val="accent3">
              <a:lumMod val="50000"/>
              <a:alpha val="44000"/>
            </a:schemeClr>
          </a:solidFill>
          <a:ln w="9525" cap="flat" cmpd="sng" algn="ctr">
            <a:noFill/>
            <a:prstDash val="solid"/>
            <a:round/>
            <a:headEnd type="none" w="med" len="med"/>
            <a:tailEnd type="none" w="med" len="med"/>
          </a:ln>
          <a:effectLst/>
          <a:scene3d>
            <a:camera prst="orthographicFront"/>
            <a:lightRig rig="threePt" dir="t"/>
          </a:scene3d>
          <a:sp3d prstMaterial="dkEdge">
            <a:bevelT w="57150" h="44450" prst="coolSlant"/>
          </a:sp3d>
        </p:spPr>
        <p:txBody>
          <a:bodyPr tIns="0" bIns="91440"/>
          <a:lstStyle/>
          <a:p>
            <a:pPr algn="ctr" eaLnBrk="0" fontAlgn="auto" hangingPunct="0">
              <a:spcBef>
                <a:spcPct val="30000"/>
              </a:spcBef>
              <a:spcAft>
                <a:spcPts val="0"/>
              </a:spcAft>
              <a:defRPr/>
            </a:pPr>
            <a:endParaRPr lang="en-US" b="1" kern="0" dirty="0">
              <a:ln>
                <a:solidFill>
                  <a:prstClr val="black">
                    <a:lumMod val="50000"/>
                    <a:lumOff val="50000"/>
                    <a:alpha val="4000"/>
                  </a:prstClr>
                </a:solidFill>
              </a:ln>
              <a:solidFill>
                <a:srgbClr val="FFFFFF"/>
              </a:solidFill>
              <a:effectLst>
                <a:outerShdw blurRad="50800" dist="38100" dir="5400000" algn="t" rotWithShape="0">
                  <a:prstClr val="black">
                    <a:alpha val="40000"/>
                  </a:prstClr>
                </a:outerShdw>
              </a:effectLst>
              <a:latin typeface="Segoe" pitchFamily="34" charset="0"/>
            </a:endParaRPr>
          </a:p>
        </p:txBody>
      </p:sp>
      <p:sp>
        <p:nvSpPr>
          <p:cNvPr id="21" name="Rounded Rectangle 20"/>
          <p:cNvSpPr/>
          <p:nvPr/>
        </p:nvSpPr>
        <p:spPr bwMode="auto">
          <a:xfrm>
            <a:off x="6896099" y="1103086"/>
            <a:ext cx="1906767" cy="4789713"/>
          </a:xfrm>
          <a:prstGeom prst="roundRect">
            <a:avLst>
              <a:gd name="adj" fmla="val 10063"/>
            </a:avLst>
          </a:prstGeom>
          <a:gradFill>
            <a:gsLst>
              <a:gs pos="0">
                <a:srgbClr val="73984E">
                  <a:alpha val="86000"/>
                </a:srgbClr>
              </a:gs>
              <a:gs pos="50000">
                <a:srgbClr val="73984E"/>
              </a:gs>
              <a:gs pos="100000">
                <a:schemeClr val="accent1">
                  <a:lumMod val="40000"/>
                  <a:lumOff val="60000"/>
                  <a:alpha val="0"/>
                </a:schemeClr>
              </a:gs>
            </a:gsLst>
            <a:lin ang="5400000" scaled="0"/>
          </a:grad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1500000" rev="0"/>
            </a:camera>
            <a:lightRig rig="flood" dir="t">
              <a:rot lat="0" lon="0" rev="13800000"/>
            </a:lightRig>
          </a:scene3d>
          <a:sp3d extrusionH="152400" prstMaterial="plastic">
            <a:bevelT w="82550" h="63500" prst="divot"/>
            <a:bevelB/>
          </a:sp3d>
        </p:spPr>
        <p:txBody>
          <a:bodyPr/>
          <a:lstStyle/>
          <a:p>
            <a:pPr fontAlgn="auto">
              <a:spcBef>
                <a:spcPts val="200"/>
              </a:spcBef>
              <a:spcAft>
                <a:spcPts val="200"/>
              </a:spcAft>
              <a:defRPr/>
            </a:pPr>
            <a:r>
              <a:rPr lang="en-US" sz="1400" b="1" spc="-100" dirty="0" err="1">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Geoptimaliseerde</a:t>
            </a:r>
            <a: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 </a:t>
            </a:r>
            <a:r>
              <a:rPr lang="en-US" sz="1400" b="1" spc="-100" dirty="0" err="1">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werkplek</a:t>
            </a:r>
            <a:endPar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endParaRPr>
          </a:p>
          <a:p>
            <a:pPr fontAlgn="auto">
              <a:spcBef>
                <a:spcPts val="0"/>
              </a:spcBef>
              <a:spcAft>
                <a:spcPts val="0"/>
              </a:spcAft>
              <a:defRPr/>
            </a:pP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Windows Vista Enterprise en MDOP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maken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onderdeel</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uit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van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geoptimaliseerde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werkplek</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die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zowel</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voor</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de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eindgebruikers</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als</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IT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vele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voordelen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kent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a:t>
            </a:r>
            <a:endPar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endParaRPr>
          </a:p>
        </p:txBody>
      </p:sp>
      <p:sp>
        <p:nvSpPr>
          <p:cNvPr id="13" name="Title 12"/>
          <p:cNvSpPr>
            <a:spLocks noGrp="1"/>
          </p:cNvSpPr>
          <p:nvPr>
            <p:ph type="title"/>
          </p:nvPr>
        </p:nvSpPr>
        <p:spPr/>
        <p:txBody>
          <a:bodyPr/>
          <a:lstStyle/>
          <a:p>
            <a:pPr>
              <a:defRPr/>
            </a:pPr>
            <a:endParaRPr lang="nl-NL"/>
          </a:p>
        </p:txBody>
      </p:sp>
      <p:sp>
        <p:nvSpPr>
          <p:cNvPr id="15" name="Rounded Rectangle 14"/>
          <p:cNvSpPr/>
          <p:nvPr/>
        </p:nvSpPr>
        <p:spPr bwMode="auto">
          <a:xfrm>
            <a:off x="186844" y="2692399"/>
            <a:ext cx="1911096" cy="3200400"/>
          </a:xfrm>
          <a:prstGeom prst="roundRect">
            <a:avLst>
              <a:gd name="adj" fmla="val 10063"/>
            </a:avLst>
          </a:prstGeom>
          <a:gradFill>
            <a:gsLst>
              <a:gs pos="0">
                <a:srgbClr val="73984E">
                  <a:alpha val="86000"/>
                </a:srgbClr>
              </a:gs>
              <a:gs pos="50000">
                <a:srgbClr val="73984E"/>
              </a:gs>
              <a:gs pos="100000">
                <a:schemeClr val="accent1">
                  <a:lumMod val="40000"/>
                  <a:lumOff val="60000"/>
                  <a:alpha val="0"/>
                </a:schemeClr>
              </a:gs>
            </a:gsLst>
            <a:lin ang="5400000" scaled="0"/>
          </a:grad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1500000" rev="0"/>
            </a:camera>
            <a:lightRig rig="flood" dir="t">
              <a:rot lat="0" lon="0" rev="13800000"/>
            </a:lightRig>
          </a:scene3d>
          <a:sp3d extrusionH="152400" prstMaterial="plastic">
            <a:bevelT w="82550" h="63500" prst="divot"/>
            <a:bevelB/>
          </a:sp3d>
        </p:spPr>
        <p:txBody>
          <a:bodyPr/>
          <a:lstStyle/>
          <a:p>
            <a:pPr fontAlgn="auto">
              <a:spcBef>
                <a:spcPts val="200"/>
              </a:spcBef>
              <a:spcAft>
                <a:spcPts val="200"/>
              </a:spcAft>
              <a:defRPr/>
            </a:pPr>
            <a:r>
              <a:rPr lang="en-US" sz="1600" b="1" dirty="0" err="1">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Waar</a:t>
            </a:r>
            <a:r>
              <a:rPr lang="en-US" sz="1600" b="1" dirty="0">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 </a:t>
            </a:r>
            <a:r>
              <a:rPr lang="en-US" sz="1600" b="1" dirty="0" err="1">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staan</a:t>
            </a:r>
            <a:r>
              <a:rPr lang="en-US" sz="1600" b="1" dirty="0">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 we op </a:t>
            </a:r>
            <a:r>
              <a:rPr lang="en-US" sz="1600" b="1" dirty="0" err="1">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dit</a:t>
            </a:r>
            <a:r>
              <a:rPr lang="en-US" sz="1600" b="1" dirty="0">
                <a:ln w="3175">
                  <a:noFill/>
                </a:ln>
                <a:gradFill>
                  <a:gsLst>
                    <a:gs pos="28000">
                      <a:srgbClr val="FEF9DA"/>
                    </a:gs>
                    <a:gs pos="52000">
                      <a:srgbClr val="FCE974"/>
                    </a:gs>
                    <a:gs pos="68000">
                      <a:srgbClr val="F79A1D"/>
                    </a:gs>
                  </a:gsLst>
                  <a:lin ang="5400000" scaled="1"/>
                </a:gradFill>
                <a:effectLst>
                  <a:outerShdw blurRad="38100" dist="38100" dir="2700000" algn="tl">
                    <a:srgbClr val="000000">
                      <a:alpha val="43137"/>
                    </a:srgbClr>
                  </a:outerShdw>
                </a:effectLst>
                <a:latin typeface="Segoe" pitchFamily="34" charset="0"/>
              </a:rPr>
              <a:t> moment?</a:t>
            </a:r>
          </a:p>
          <a:p>
            <a:pPr fontAlgn="auto">
              <a:spcBef>
                <a:spcPts val="200"/>
              </a:spcBef>
              <a:spcAft>
                <a:spcPts val="200"/>
              </a:spcAft>
              <a:defRPr/>
            </a:pP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Windows Vista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adoptie</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loopt</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volgens</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verwachting</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waar</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liggen</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de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kansen</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100" b="1"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voor</a:t>
            </a:r>
            <a:r>
              <a:rPr lang="en-US" sz="1100" b="1"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u?</a:t>
            </a:r>
          </a:p>
        </p:txBody>
      </p:sp>
      <p:sp>
        <p:nvSpPr>
          <p:cNvPr id="17" name="Rounded Rectangle 16"/>
          <p:cNvSpPr/>
          <p:nvPr/>
        </p:nvSpPr>
        <p:spPr bwMode="auto">
          <a:xfrm>
            <a:off x="2258290" y="977900"/>
            <a:ext cx="2745510" cy="3987800"/>
          </a:xfrm>
          <a:prstGeom prst="roundRect">
            <a:avLst>
              <a:gd name="adj" fmla="val 10063"/>
            </a:avLst>
          </a:prstGeom>
          <a:gradFill flip="none" rotWithShape="1">
            <a:gsLst>
              <a:gs pos="2000">
                <a:srgbClr val="FFCC99">
                  <a:alpha val="68000"/>
                </a:srgbClr>
              </a:gs>
              <a:gs pos="23000">
                <a:srgbClr val="CC6600"/>
              </a:gs>
              <a:gs pos="100000">
                <a:srgbClr val="CC6600">
                  <a:alpha val="45000"/>
                </a:srgbClr>
              </a:gs>
            </a:gsLst>
            <a:lin ang="21594000" scaled="0"/>
            <a:tileRect/>
          </a:gradFill>
          <a:ln w="57150" cap="flat" cmpd="sng" algn="ctr">
            <a:noFill/>
            <a:prstDash val="solid"/>
            <a:round/>
            <a:headEnd type="none" w="med" len="med"/>
            <a:tailEnd type="none" w="med" len="med"/>
          </a:ln>
          <a:effectLst>
            <a:glow rad="635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137160" rIns="0"/>
          <a:lstStyle/>
          <a:p>
            <a:pPr fontAlgn="auto">
              <a:spcBef>
                <a:spcPts val="200"/>
              </a:spcBef>
              <a:spcAft>
                <a:spcPts val="200"/>
              </a:spcAft>
              <a:defRPr/>
            </a:pPr>
            <a:r>
              <a:rPr lang="en-US" b="1" spc="-100" dirty="0" err="1">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Verbeterde</a:t>
            </a:r>
            <a:r>
              <a:rPr lang="en-US"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 compatibility</a:t>
            </a:r>
          </a:p>
          <a:p>
            <a:pPr fontAlgn="auto">
              <a:spcBef>
                <a:spcPts val="0"/>
              </a:spcBef>
              <a:spcAft>
                <a:spcPts val="0"/>
              </a:spcAft>
              <a:defRPr/>
            </a:pP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Met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ondersteuning</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van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onze</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software en hardware partners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wordt</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het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ecosysteem</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van Windows Vista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verrijkt</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met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een</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hoge</a:t>
            </a:r>
            <a:r>
              <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mate van </a:t>
            </a:r>
            <a:r>
              <a:rPr lang="en-US"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compatibiliteit</a:t>
            </a:r>
            <a:endParaRPr lang="en-US"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endParaRPr>
          </a:p>
        </p:txBody>
      </p:sp>
      <p:pic>
        <p:nvPicPr>
          <p:cNvPr id="18" name="Picture 17" descr="j0414086.jpg"/>
          <p:cNvPicPr>
            <a:picLocks noChangeAspect="1"/>
          </p:cNvPicPr>
          <p:nvPr/>
        </p:nvPicPr>
        <p:blipFill>
          <a:blip r:embed="rId3" cstate="print"/>
          <a:srcRect t="6771" r="18171" b="15982"/>
          <a:stretch>
            <a:fillRect/>
          </a:stretch>
        </p:blipFill>
        <p:spPr>
          <a:xfrm>
            <a:off x="2442028" y="3238500"/>
            <a:ext cx="2438400" cy="1841500"/>
          </a:xfrm>
          <a:prstGeom prst="rect">
            <a:avLst/>
          </a:prstGeom>
          <a:effectLst>
            <a:softEdge rad="317500"/>
          </a:effectLst>
        </p:spPr>
      </p:pic>
      <p:sp>
        <p:nvSpPr>
          <p:cNvPr id="19" name="Rounded Rectangle 18"/>
          <p:cNvSpPr/>
          <p:nvPr/>
        </p:nvSpPr>
        <p:spPr bwMode="auto">
          <a:xfrm>
            <a:off x="4947548" y="1759711"/>
            <a:ext cx="1911096" cy="4133088"/>
          </a:xfrm>
          <a:prstGeom prst="roundRect">
            <a:avLst>
              <a:gd name="adj" fmla="val 10063"/>
            </a:avLst>
          </a:prstGeom>
          <a:gradFill>
            <a:gsLst>
              <a:gs pos="0">
                <a:srgbClr val="73984E">
                  <a:alpha val="86000"/>
                </a:srgbClr>
              </a:gs>
              <a:gs pos="50000">
                <a:srgbClr val="73984E"/>
              </a:gs>
              <a:gs pos="100000">
                <a:schemeClr val="accent1">
                  <a:lumMod val="40000"/>
                  <a:lumOff val="60000"/>
                  <a:alpha val="0"/>
                </a:schemeClr>
              </a:gs>
            </a:gsLst>
            <a:lin ang="5400000" scaled="0"/>
          </a:grad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1500000" rev="0"/>
            </a:camera>
            <a:lightRig rig="flood" dir="t">
              <a:rot lat="0" lon="0" rev="13800000"/>
            </a:lightRig>
          </a:scene3d>
          <a:sp3d extrusionH="152400" prstMaterial="plastic">
            <a:bevelT w="82550" h="63500" prst="divot"/>
            <a:bevelB/>
          </a:sp3d>
        </p:spPr>
        <p:txBody>
          <a:bodyPr/>
          <a:lstStyle/>
          <a:p>
            <a:pPr fontAlgn="auto">
              <a:spcBef>
                <a:spcPts val="200"/>
              </a:spcBef>
              <a:spcAft>
                <a:spcPts val="200"/>
              </a:spcAft>
              <a:defRPr/>
            </a:pPr>
            <a: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Nu </a:t>
            </a:r>
            <a:r>
              <a:rPr lang="en-US" sz="1400" b="1" spc="-100" dirty="0" err="1">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nog</a:t>
            </a:r>
            <a: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 better met</a:t>
            </a:r>
            <a:b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br>
            <a:r>
              <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Service  Pack 1</a:t>
            </a:r>
          </a:p>
          <a:p>
            <a:pPr fontAlgn="auto">
              <a:spcBef>
                <a:spcPts val="0"/>
              </a:spcBef>
              <a:spcAft>
                <a:spcPts val="0"/>
              </a:spcAft>
              <a:defRPr/>
            </a:pP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SP1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levert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verzameling</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van updates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als</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mede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een</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verbeterde</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stabiliteit</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snelheid</a:t>
            </a:r>
            <a:r>
              <a:rPr lang="en-US" sz="1400" i="1" dirty="0">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 en </a:t>
            </a:r>
            <a:r>
              <a:rPr lang="en-US" sz="1400" i="1" dirty="0" err="1">
                <a:ln>
                  <a:solidFill>
                    <a:schemeClr val="tx1">
                      <a:lumMod val="50000"/>
                      <a:lumOff val="50000"/>
                      <a:alpha val="3000"/>
                    </a:schemeClr>
                  </a:solidFill>
                </a:ln>
                <a:solidFill>
                  <a:prstClr val="white"/>
                </a:solidFill>
                <a:effectLst>
                  <a:outerShdw blurRad="38100" dist="38100" dir="2700000" algn="tl">
                    <a:srgbClr val="000000">
                      <a:alpha val="43137"/>
                    </a:srgbClr>
                  </a:outerShdw>
                </a:effectLst>
                <a:latin typeface="Segoe" pitchFamily="34" charset="0"/>
              </a:rPr>
              <a:t>beveiliging</a:t>
            </a:r>
            <a:endParaRPr lang="en-US" sz="14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endParaRPr>
          </a:p>
        </p:txBody>
      </p:sp>
      <p:sp>
        <p:nvSpPr>
          <p:cNvPr id="89" name="Snip Single Corner Rectangle 88"/>
          <p:cNvSpPr/>
          <p:nvPr/>
        </p:nvSpPr>
        <p:spPr bwMode="auto">
          <a:xfrm>
            <a:off x="209550" y="4962524"/>
            <a:ext cx="8769350" cy="1400175"/>
          </a:xfrm>
          <a:prstGeom prst="snip1Rect">
            <a:avLst>
              <a:gd name="adj" fmla="val 13776"/>
            </a:avLst>
          </a:prstGeom>
          <a:gradFill>
            <a:gsLst>
              <a:gs pos="0">
                <a:schemeClr val="accent4">
                  <a:lumMod val="60000"/>
                  <a:lumOff val="40000"/>
                  <a:alpha val="75000"/>
                </a:schemeClr>
              </a:gs>
              <a:gs pos="65000">
                <a:schemeClr val="accent3">
                  <a:lumMod val="50000"/>
                  <a:alpha val="78000"/>
                </a:schemeClr>
              </a:gs>
              <a:gs pos="0">
                <a:schemeClr val="accent3">
                  <a:alpha val="71000"/>
                </a:schemeClr>
              </a:gs>
            </a:gsLst>
            <a:lin ang="16200000" scaled="1"/>
          </a:gradFill>
          <a:ln w="9525" cap="flat" cmpd="sng" algn="ctr">
            <a:noFill/>
            <a:prstDash val="solid"/>
            <a:round/>
            <a:headEnd type="none" w="med" len="med"/>
            <a:tailEnd type="none" w="med" len="med"/>
          </a:ln>
          <a:effectLst/>
          <a:scene3d>
            <a:camera prst="orthographicFront"/>
            <a:lightRig rig="threePt" dir="t"/>
          </a:scene3d>
          <a:sp3d prstMaterial="dkEdge">
            <a:bevelT w="57150" h="44450" prst="coolSlant"/>
          </a:sp3d>
        </p:spPr>
        <p:txBody>
          <a:bodyPr tIns="0" bIns="91440"/>
          <a:lstStyle/>
          <a:p>
            <a:pPr algn="ctr" eaLnBrk="0" fontAlgn="auto" hangingPunct="0">
              <a:spcBef>
                <a:spcPct val="30000"/>
              </a:spcBef>
              <a:spcAft>
                <a:spcPts val="0"/>
              </a:spcAft>
              <a:defRPr/>
            </a:pPr>
            <a:endParaRPr lang="en-US" b="1" kern="0" dirty="0">
              <a:ln>
                <a:solidFill>
                  <a:prstClr val="black">
                    <a:lumMod val="50000"/>
                    <a:lumOff val="50000"/>
                    <a:alpha val="4000"/>
                  </a:prstClr>
                </a:solidFill>
              </a:ln>
              <a:solidFill>
                <a:srgbClr val="FFFFFF"/>
              </a:solidFill>
              <a:effectLst>
                <a:outerShdw blurRad="50800" dist="38100" dir="5400000" algn="t" rotWithShape="0">
                  <a:prstClr val="black">
                    <a:alpha val="40000"/>
                  </a:prstClr>
                </a:outerShdw>
              </a:effectLst>
              <a:latin typeface="Segoe" pitchFamily="34" charset="0"/>
            </a:endParaRPr>
          </a:p>
        </p:txBody>
      </p:sp>
      <p:sp>
        <p:nvSpPr>
          <p:cNvPr id="39" name="Rectangle 38"/>
          <p:cNvSpPr/>
          <p:nvPr/>
        </p:nvSpPr>
        <p:spPr>
          <a:xfrm>
            <a:off x="962749" y="5686357"/>
            <a:ext cx="7126012" cy="369332"/>
          </a:xfrm>
          <a:prstGeom prst="rect">
            <a:avLst/>
          </a:prstGeom>
        </p:spPr>
        <p:txBody>
          <a:bodyPr>
            <a:spAutoFit/>
          </a:bodyPr>
          <a:lstStyle/>
          <a:p>
            <a:pPr algn="ctr" fontAlgn="auto">
              <a:spcBef>
                <a:spcPts val="0"/>
              </a:spcBef>
              <a:spcAft>
                <a:spcPts val="0"/>
              </a:spcAft>
              <a:defRPr/>
            </a:pP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Ontdek</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wat</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Windows Vista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voor</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uw</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organisatie</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kan</a:t>
            </a:r>
            <a:r>
              <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 </a:t>
            </a:r>
            <a:r>
              <a:rPr lang="en-US" i="1" dirty="0" err="1">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rPr>
              <a:t>betekenen</a:t>
            </a:r>
            <a:endParaRPr lang="en-US" i="1" dirty="0">
              <a:ln>
                <a:solidFill>
                  <a:schemeClr val="tx1">
                    <a:lumMod val="50000"/>
                    <a:lumOff val="50000"/>
                    <a:alpha val="4000"/>
                  </a:schemeClr>
                </a:solidFill>
              </a:ln>
              <a:solidFill>
                <a:schemeClr val="bg1"/>
              </a:solidFill>
              <a:effectLst>
                <a:outerShdw blurRad="38100" dist="38100" dir="2700000" algn="tl">
                  <a:srgbClr val="000000">
                    <a:alpha val="43137"/>
                  </a:srgbClr>
                </a:outerShdw>
              </a:effectLst>
              <a:latin typeface="Segoe"/>
            </a:endParaRPr>
          </a:p>
        </p:txBody>
      </p:sp>
      <p:sp>
        <p:nvSpPr>
          <p:cNvPr id="36" name="TextBox 35"/>
          <p:cNvSpPr txBox="1"/>
          <p:nvPr/>
        </p:nvSpPr>
        <p:spPr>
          <a:xfrm>
            <a:off x="0" y="5178717"/>
            <a:ext cx="9144000" cy="523220"/>
          </a:xfrm>
          <a:prstGeom prst="rect">
            <a:avLst/>
          </a:prstGeom>
          <a:noFill/>
          <a:effectLst>
            <a:outerShdw blurRad="215900" dist="114300" dir="2700000" algn="tl" rotWithShape="0">
              <a:prstClr val="black">
                <a:alpha val="40000"/>
              </a:prstClr>
            </a:outerShdw>
          </a:effectLst>
        </p:spPr>
        <p:txBody>
          <a:bodyPr>
            <a:spAutoFit/>
          </a:bodyPr>
          <a:lstStyle/>
          <a:p>
            <a:pPr algn="ctr" fontAlgn="auto">
              <a:spcBef>
                <a:spcPts val="200"/>
              </a:spcBef>
              <a:spcAft>
                <a:spcPts val="200"/>
              </a:spcAft>
              <a:defRPr/>
            </a:pPr>
            <a:r>
              <a:rPr lang="en-US" sz="2800" b="1" spc="-10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rPr>
              <a:t>Experience Windows Vista Today!</a:t>
            </a:r>
          </a:p>
        </p:txBody>
      </p:sp>
      <p:grpSp>
        <p:nvGrpSpPr>
          <p:cNvPr id="27663" name="Group 11"/>
          <p:cNvGrpSpPr>
            <a:grpSpLocks/>
          </p:cNvGrpSpPr>
          <p:nvPr/>
        </p:nvGrpSpPr>
        <p:grpSpPr bwMode="auto">
          <a:xfrm>
            <a:off x="4429125" y="0"/>
            <a:ext cx="4714875" cy="357188"/>
            <a:chOff x="4429092" y="-24"/>
            <a:chExt cx="4714940" cy="357214"/>
          </a:xfrm>
        </p:grpSpPr>
        <p:graphicFrame>
          <p:nvGraphicFramePr>
            <p:cNvPr id="14" name="Diagram 13"/>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Diagram 15"/>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val 62"/>
          <p:cNvSpPr/>
          <p:nvPr/>
        </p:nvSpPr>
        <p:spPr bwMode="auto">
          <a:xfrm flipH="1">
            <a:off x="6792682" y="4358242"/>
            <a:ext cx="2296448" cy="2240339"/>
          </a:xfrm>
          <a:prstGeom prst="ellipse">
            <a:avLst/>
          </a:prstGeom>
          <a:gradFill flip="none" rotWithShape="1">
            <a:gsLst>
              <a:gs pos="2000">
                <a:schemeClr val="accent4">
                  <a:lumMod val="50000"/>
                </a:schemeClr>
              </a:gs>
              <a:gs pos="100000">
                <a:schemeClr val="tx1">
                  <a:alpha val="75000"/>
                </a:schemeClr>
              </a:gs>
              <a:gs pos="45000">
                <a:srgbClr val="FFFFFF">
                  <a:alpha val="0"/>
                </a:srgbClr>
              </a:gs>
            </a:gsLst>
            <a:lin ang="5400000" scaled="1"/>
            <a:tileRect/>
          </a:gradFill>
          <a:ln w="12700" cap="flat" cmpd="sng" algn="ctr">
            <a:solidFill>
              <a:srgbClr val="FFFFFF">
                <a:alpha val="27059"/>
              </a:srgbClr>
            </a:solidFill>
            <a:prstDash val="solid"/>
          </a:ln>
          <a:effectLst>
            <a:outerShdw blurRad="114300" dist="101600" dir="2700000" algn="tl" rotWithShape="0">
              <a:prstClr val="black">
                <a:alpha val="40000"/>
              </a:prstClr>
            </a:outerShdw>
            <a:reflection blurRad="6350" stA="52000" endA="300" endPos="35000" dir="5400000" sy="-100000" algn="bl" rotWithShape="0"/>
          </a:effectLst>
        </p:spPr>
        <p:txBody>
          <a:bodyPr lIns="0" tIns="0" rIns="0" bIns="0" anchor="ctr"/>
          <a:lstStyle/>
          <a:p>
            <a:pPr algn="ctr" eaLnBrk="0" fontAlgn="auto" hangingPunct="0">
              <a:spcBef>
                <a:spcPts val="0"/>
              </a:spcBef>
              <a:spcAft>
                <a:spcPts val="0"/>
              </a:spcAft>
              <a:defRPr/>
            </a:pPr>
            <a:r>
              <a:rPr lang="en-US" sz="1400" dirty="0">
                <a:latin typeface="Segoe UI" pitchFamily="34" charset="0"/>
                <a:cs typeface="Segoe UI" pitchFamily="34" charset="0"/>
              </a:rPr>
              <a:t>Updates to compatible drivers continue to improve performance. For example, updated drivers have improved battery life for many models of PCs</a:t>
            </a:r>
          </a:p>
        </p:txBody>
      </p:sp>
      <p:sp>
        <p:nvSpPr>
          <p:cNvPr id="38" name="Donut 37"/>
          <p:cNvSpPr/>
          <p:nvPr/>
        </p:nvSpPr>
        <p:spPr bwMode="auto">
          <a:xfrm flipH="1">
            <a:off x="2122717" y="1379108"/>
            <a:ext cx="5000453" cy="4880179"/>
          </a:xfrm>
          <a:prstGeom prst="donut">
            <a:avLst>
              <a:gd name="adj" fmla="val 5275"/>
            </a:avLst>
          </a:prstGeom>
          <a:gradFill flip="none" rotWithShape="1">
            <a:gsLst>
              <a:gs pos="2000">
                <a:srgbClr val="000000">
                  <a:alpha val="90000"/>
                </a:srgbClr>
              </a:gs>
              <a:gs pos="63000">
                <a:schemeClr val="accent1">
                  <a:alpha val="53000"/>
                </a:schemeClr>
              </a:gs>
              <a:gs pos="45000">
                <a:srgbClr val="FFFFFF">
                  <a:alpha val="0"/>
                </a:srgbClr>
              </a:gs>
            </a:gsLst>
            <a:lin ang="18000000" scaled="0"/>
            <a:tileRect/>
          </a:gradFill>
          <a:ln w="12700" cap="flat" cmpd="sng" algn="ctr">
            <a:solidFill>
              <a:srgbClr val="FFFFFF">
                <a:alpha val="27059"/>
              </a:srgbClr>
            </a:solidFill>
            <a:prstDash val="solid"/>
          </a:ln>
          <a:effectLst>
            <a:outerShdw blurRad="114300" dist="101600" dir="2700000" algn="tl" rotWithShape="0">
              <a:prstClr val="black">
                <a:alpha val="40000"/>
              </a:prstClr>
            </a:outerShdw>
            <a:reflection blurRad="6350" stA="52000" endA="300" endPos="35000" dir="5400000" sy="-100000" algn="bl" rotWithShape="0"/>
          </a:effectLst>
        </p:spPr>
        <p:txBody>
          <a:bodyPr lIns="91436" tIns="45718" rIns="91436" bIns="45718"/>
          <a:lstStyle/>
          <a:p>
            <a:pPr algn="ctr" defTabSz="1096919" fontAlgn="auto">
              <a:spcBef>
                <a:spcPts val="0"/>
              </a:spcBef>
              <a:spcAft>
                <a:spcPts val="0"/>
              </a:spcAft>
              <a:defRPr/>
            </a:pPr>
            <a:endParaRPr lang="en-US" sz="2400" i="1" kern="0" dirty="0">
              <a:ln>
                <a:solidFill>
                  <a:srgbClr val="FF9929"/>
                </a:solidFill>
              </a:ln>
              <a:latin typeface="Segoe Semibold" pitchFamily="34" charset="0"/>
            </a:endParaRPr>
          </a:p>
        </p:txBody>
      </p:sp>
      <p:sp>
        <p:nvSpPr>
          <p:cNvPr id="35" name="Oval 34"/>
          <p:cNvSpPr/>
          <p:nvPr/>
        </p:nvSpPr>
        <p:spPr bwMode="auto">
          <a:xfrm flipH="1">
            <a:off x="2493963" y="1774825"/>
            <a:ext cx="4227512" cy="4125913"/>
          </a:xfrm>
          <a:prstGeom prst="ellipse">
            <a:avLst/>
          </a:prstGeom>
          <a:gradFill flip="none" rotWithShape="1">
            <a:gsLst>
              <a:gs pos="2000">
                <a:srgbClr val="000000">
                  <a:alpha val="90000"/>
                </a:srgbClr>
              </a:gs>
              <a:gs pos="63000">
                <a:schemeClr val="accent1">
                  <a:alpha val="53000"/>
                </a:schemeClr>
              </a:gs>
              <a:gs pos="45000">
                <a:srgbClr val="FFFFFF">
                  <a:alpha val="0"/>
                </a:srgbClr>
              </a:gs>
            </a:gsLst>
            <a:lin ang="5400000" scaled="1"/>
            <a:tileRect/>
          </a:gradFill>
          <a:ln w="12700" cap="flat" cmpd="sng" algn="ctr">
            <a:solidFill>
              <a:srgbClr val="FFFFFF">
                <a:alpha val="27059"/>
              </a:srgbClr>
            </a:solidFill>
            <a:prstDash val="solid"/>
          </a:ln>
          <a:effectLst>
            <a:outerShdw blurRad="114300" dist="101600" dir="2700000" algn="tl" rotWithShape="0">
              <a:prstClr val="black">
                <a:alpha val="40000"/>
              </a:prstClr>
            </a:outerShdw>
          </a:effectLst>
        </p:spPr>
        <p:txBody>
          <a:bodyPr lIns="91436" tIns="45718" rIns="91436" bIns="45718"/>
          <a:lstStyle/>
          <a:p>
            <a:pPr algn="ctr" defTabSz="1096919" fontAlgn="auto">
              <a:spcBef>
                <a:spcPts val="0"/>
              </a:spcBef>
              <a:spcAft>
                <a:spcPts val="0"/>
              </a:spcAft>
              <a:defRPr/>
            </a:pPr>
            <a:endParaRPr lang="en-US" sz="2400" i="1" kern="0" dirty="0">
              <a:ln>
                <a:solidFill>
                  <a:srgbClr val="FF9929"/>
                </a:solidFill>
              </a:ln>
              <a:latin typeface="Segoe Semibold" pitchFamily="34" charset="0"/>
            </a:endParaRPr>
          </a:p>
        </p:txBody>
      </p:sp>
      <p:pic>
        <p:nvPicPr>
          <p:cNvPr id="79" name="Picture 3" descr="C:\Program Files\Microsoft Resource DVD Artwork\DVD_ART\Artwork_Imagery\HARDWARE_IMAGERY\Photos - OEM Hardware\Scanner\HP scanjet flatbed scanner 3530c .png"/>
          <p:cNvPicPr>
            <a:picLocks noChangeAspect="1" noChangeArrowheads="1"/>
          </p:cNvPicPr>
          <p:nvPr/>
        </p:nvPicPr>
        <p:blipFill>
          <a:blip r:embed="rId3" cstate="print"/>
          <a:srcRect/>
          <a:stretch>
            <a:fillRect/>
          </a:stretch>
        </p:blipFill>
        <p:spPr bwMode="auto">
          <a:xfrm>
            <a:off x="5708447" y="5362566"/>
            <a:ext cx="1371599" cy="713117"/>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pic>
        <p:nvPicPr>
          <p:cNvPr id="81" name="Picture 6" descr="C:\Program Files\Microsoft Resource DVD Artwork\DVD_ART\Artwork_Imagery\HARDWARE_IMAGERY\Photos - OEM Hardware\Mobility devices\Smartphone\Motorola Q Windows Mobile smartphone.png"/>
          <p:cNvPicPr>
            <a:picLocks noChangeAspect="1" noChangeArrowheads="1"/>
          </p:cNvPicPr>
          <p:nvPr/>
        </p:nvPicPr>
        <p:blipFill>
          <a:blip r:embed="rId4" cstate="print"/>
          <a:srcRect/>
          <a:stretch>
            <a:fillRect/>
          </a:stretch>
        </p:blipFill>
        <p:spPr bwMode="auto">
          <a:xfrm>
            <a:off x="2699914" y="5005197"/>
            <a:ext cx="685801" cy="1045030"/>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pic>
        <p:nvPicPr>
          <p:cNvPr id="82" name="Picture 9" descr="C:\Program Files\Microsoft Resource DVD Artwork\DVD_ART\Artwork_Imagery\HARDWARE_IMAGERY\Photos - OEM Hardware\Cameras\Video Camera\Sony MiniDV Digital video CamCorder.png"/>
          <p:cNvPicPr>
            <a:picLocks noChangeAspect="1" noChangeArrowheads="1"/>
          </p:cNvPicPr>
          <p:nvPr/>
        </p:nvPicPr>
        <p:blipFill>
          <a:blip r:embed="rId5" cstate="print"/>
          <a:srcRect/>
          <a:stretch>
            <a:fillRect/>
          </a:stretch>
        </p:blipFill>
        <p:spPr bwMode="auto">
          <a:xfrm>
            <a:off x="1724709" y="3810159"/>
            <a:ext cx="1160008" cy="743471"/>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pic>
        <p:nvPicPr>
          <p:cNvPr id="83" name="Picture 10" descr="C:\Program Files\Microsoft Resource DVD Artwork\DVD_ART\Artwork_Imagery\HARDWARE_IMAGERY\Photos - OEM Hardware\Projector\HP mp6200 digital projector.png"/>
          <p:cNvPicPr>
            <a:picLocks noChangeAspect="1" noChangeArrowheads="1"/>
          </p:cNvPicPr>
          <p:nvPr/>
        </p:nvPicPr>
        <p:blipFill>
          <a:blip r:embed="rId6" cstate="print"/>
          <a:srcRect/>
          <a:stretch>
            <a:fillRect/>
          </a:stretch>
        </p:blipFill>
        <p:spPr bwMode="auto">
          <a:xfrm>
            <a:off x="6444347" y="3576551"/>
            <a:ext cx="1219200" cy="464769"/>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sp>
        <p:nvSpPr>
          <p:cNvPr id="76" name="Oval 75"/>
          <p:cNvSpPr/>
          <p:nvPr/>
        </p:nvSpPr>
        <p:spPr bwMode="auto">
          <a:xfrm flipH="1">
            <a:off x="6853893" y="950026"/>
            <a:ext cx="2147607" cy="2063253"/>
          </a:xfrm>
          <a:prstGeom prst="ellipse">
            <a:avLst/>
          </a:prstGeom>
          <a:gradFill flip="none" rotWithShape="1">
            <a:gsLst>
              <a:gs pos="2000">
                <a:schemeClr val="accent4">
                  <a:lumMod val="50000"/>
                </a:schemeClr>
              </a:gs>
              <a:gs pos="100000">
                <a:schemeClr val="tx1">
                  <a:alpha val="75000"/>
                </a:schemeClr>
              </a:gs>
              <a:gs pos="45000">
                <a:srgbClr val="FFFFFF">
                  <a:alpha val="0"/>
                </a:srgbClr>
              </a:gs>
            </a:gsLst>
            <a:lin ang="5400000" scaled="1"/>
            <a:tileRect/>
          </a:gradFill>
          <a:ln w="12700" cap="flat" cmpd="sng" algn="ctr">
            <a:solidFill>
              <a:srgbClr val="FFFFFF">
                <a:alpha val="27059"/>
              </a:srgbClr>
            </a:solidFill>
            <a:prstDash val="solid"/>
          </a:ln>
          <a:effectLst>
            <a:outerShdw blurRad="114300" dist="101600" dir="2700000" algn="tl" rotWithShape="0">
              <a:prstClr val="black">
                <a:alpha val="40000"/>
              </a:prstClr>
            </a:outerShdw>
            <a:reflection blurRad="6350" stA="52000" endA="300" endPos="35000" dir="5400000" sy="-100000" algn="bl" rotWithShape="0"/>
          </a:effectLst>
        </p:spPr>
        <p:txBody>
          <a:bodyPr lIns="0" tIns="0" rIns="0" bIns="0" anchor="ctr"/>
          <a:lstStyle/>
          <a:p>
            <a:pPr algn="ctr" eaLnBrk="0" hangingPunct="0">
              <a:defRPr/>
            </a:pPr>
            <a:r>
              <a:rPr lang="en-US" sz="1400" dirty="0">
                <a:latin typeface="Segoe UI" pitchFamily="34" charset="0"/>
                <a:cs typeface="Segoe UI" pitchFamily="34" charset="0"/>
              </a:rPr>
              <a:t>43,000 new devices and components supported on Windows Update since Windows Vista RTM</a:t>
            </a:r>
          </a:p>
        </p:txBody>
      </p:sp>
      <p:sp>
        <p:nvSpPr>
          <p:cNvPr id="75" name="Oval 74"/>
          <p:cNvSpPr/>
          <p:nvPr/>
        </p:nvSpPr>
        <p:spPr bwMode="auto">
          <a:xfrm flipH="1">
            <a:off x="201881" y="1045029"/>
            <a:ext cx="2264229" cy="2203563"/>
          </a:xfrm>
          <a:prstGeom prst="ellipse">
            <a:avLst/>
          </a:prstGeom>
          <a:gradFill flip="none" rotWithShape="1">
            <a:gsLst>
              <a:gs pos="2000">
                <a:schemeClr val="accent4">
                  <a:lumMod val="50000"/>
                </a:schemeClr>
              </a:gs>
              <a:gs pos="100000">
                <a:schemeClr val="tx1">
                  <a:alpha val="75000"/>
                </a:schemeClr>
              </a:gs>
              <a:gs pos="45000">
                <a:srgbClr val="FFFFFF">
                  <a:alpha val="0"/>
                </a:srgbClr>
              </a:gs>
            </a:gsLst>
            <a:lin ang="5400000" scaled="1"/>
            <a:tileRect/>
          </a:gradFill>
          <a:ln w="12700" cap="flat" cmpd="sng" algn="ctr">
            <a:solidFill>
              <a:srgbClr val="FFFFFF">
                <a:alpha val="27059"/>
              </a:srgbClr>
            </a:solidFill>
            <a:prstDash val="solid"/>
          </a:ln>
          <a:effectLst>
            <a:outerShdw blurRad="114300" dist="101600" dir="2700000" algn="tl" rotWithShape="0">
              <a:prstClr val="black">
                <a:alpha val="40000"/>
              </a:prstClr>
            </a:outerShdw>
            <a:reflection blurRad="6350" stA="52000" endA="300" endPos="35000" dir="5400000" sy="-100000" algn="bl" rotWithShape="0"/>
          </a:effectLst>
        </p:spPr>
        <p:txBody>
          <a:bodyPr lIns="0" tIns="0" rIns="0" bIns="0" anchor="ctr"/>
          <a:lstStyle/>
          <a:p>
            <a:pPr algn="ctr" eaLnBrk="0" fontAlgn="auto" hangingPunct="0">
              <a:spcBef>
                <a:spcPts val="0"/>
              </a:spcBef>
              <a:spcAft>
                <a:spcPts val="0"/>
              </a:spcAft>
              <a:defRPr/>
            </a:pPr>
            <a:r>
              <a:rPr lang="en-US" sz="1400" dirty="0">
                <a:latin typeface="Segoe UI" pitchFamily="34" charset="0"/>
                <a:cs typeface="Segoe UI" pitchFamily="34" charset="0"/>
              </a:rPr>
              <a:t>Windows Vista supports the</a:t>
            </a:r>
            <a:br>
              <a:rPr lang="en-US" sz="1400" dirty="0">
                <a:latin typeface="Segoe UI" pitchFamily="34" charset="0"/>
                <a:cs typeface="Segoe UI" pitchFamily="34" charset="0"/>
              </a:rPr>
            </a:br>
            <a:r>
              <a:rPr lang="en-US" sz="1400" dirty="0">
                <a:latin typeface="Segoe UI" pitchFamily="34" charset="0"/>
                <a:cs typeface="Segoe UI" pitchFamily="34" charset="0"/>
              </a:rPr>
              <a:t>vast majority of devices and components in the ecosystem</a:t>
            </a:r>
          </a:p>
        </p:txBody>
      </p:sp>
      <p:sp>
        <p:nvSpPr>
          <p:cNvPr id="29706" name="Rectangle 130"/>
          <p:cNvSpPr>
            <a:spLocks noChangeArrowheads="1"/>
          </p:cNvSpPr>
          <p:nvPr/>
        </p:nvSpPr>
        <p:spPr bwMode="auto">
          <a:xfrm>
            <a:off x="2709863" y="2887663"/>
            <a:ext cx="3768725" cy="431800"/>
          </a:xfrm>
          <a:prstGeom prst="rect">
            <a:avLst/>
          </a:prstGeom>
          <a:noFill/>
          <a:ln w="9525">
            <a:noFill/>
            <a:miter lim="800000"/>
            <a:headEnd/>
            <a:tailEnd/>
          </a:ln>
        </p:spPr>
        <p:txBody>
          <a:bodyPr>
            <a:spAutoFit/>
          </a:bodyPr>
          <a:lstStyle/>
          <a:p>
            <a:pPr algn="ctr"/>
            <a:r>
              <a:rPr lang="en-US" sz="1100">
                <a:latin typeface="Segoe"/>
                <a:ea typeface="Segoe UI"/>
                <a:cs typeface="Segoe UI"/>
              </a:rPr>
              <a:t>Thousands of Hardware ID’s Supported on Windows Vista</a:t>
            </a:r>
          </a:p>
        </p:txBody>
      </p:sp>
      <p:grpSp>
        <p:nvGrpSpPr>
          <p:cNvPr id="29707" name="Group 168"/>
          <p:cNvGrpSpPr>
            <a:grpSpLocks/>
          </p:cNvGrpSpPr>
          <p:nvPr/>
        </p:nvGrpSpPr>
        <p:grpSpPr bwMode="auto">
          <a:xfrm>
            <a:off x="2468563" y="3138488"/>
            <a:ext cx="3643312" cy="2544762"/>
            <a:chOff x="9144000" y="2543494"/>
            <a:chExt cx="3644778" cy="2545156"/>
          </a:xfrm>
        </p:grpSpPr>
        <p:sp>
          <p:nvSpPr>
            <p:cNvPr id="132" name="Rectangle 131"/>
            <p:cNvSpPr/>
            <p:nvPr/>
          </p:nvSpPr>
          <p:spPr bwMode="auto">
            <a:xfrm flipH="1">
              <a:off x="11503494" y="2800517"/>
              <a:ext cx="419355" cy="1186543"/>
            </a:xfrm>
            <a:prstGeom prst="rect">
              <a:avLst/>
            </a:prstGeom>
            <a:gradFill flip="none" rotWithShape="1">
              <a:gsLst>
                <a:gs pos="2000">
                  <a:schemeClr val="accent2">
                    <a:alpha val="78000"/>
                  </a:schemeClr>
                </a:gs>
                <a:gs pos="100000">
                  <a:schemeClr val="tx1">
                    <a:alpha val="43000"/>
                  </a:schemeClr>
                </a:gs>
                <a:gs pos="56000">
                  <a:schemeClr val="accent3">
                    <a:alpha val="71000"/>
                  </a:schemeClr>
                </a:gs>
              </a:gsLst>
              <a:lin ang="5400000" scaled="1"/>
              <a:tileRect/>
            </a:gradFill>
            <a:ln w="12700" cap="flat" cmpd="sng" algn="ctr">
              <a:solidFill>
                <a:srgbClr val="FFFFFF">
                  <a:alpha val="27059"/>
                </a:srgbClr>
              </a:solidFill>
              <a:prstDash val="solid"/>
            </a:ln>
            <a:effectLst>
              <a:outerShdw blurRad="114300" dist="101600" algn="tl" rotWithShape="0">
                <a:prstClr val="black">
                  <a:alpha val="40000"/>
                </a:prstClr>
              </a:outerShdw>
              <a:reflection blurRad="6350" stA="52000" endA="300" endPos="35000" dir="5400000" sy="-100000" algn="bl" rotWithShape="0"/>
            </a:effectLst>
          </p:spPr>
          <p:txBody>
            <a:bodyPr lIns="91436" tIns="45718" rIns="91436" bIns="45718"/>
            <a:lstStyle/>
            <a:p>
              <a:pPr algn="ctr" defTabSz="1096919" fontAlgn="auto">
                <a:spcBef>
                  <a:spcPts val="0"/>
                </a:spcBef>
                <a:spcAft>
                  <a:spcPts val="0"/>
                </a:spcAft>
                <a:defRPr/>
              </a:pPr>
              <a:endParaRPr lang="en-US" sz="2000" i="1" kern="0" dirty="0">
                <a:ln>
                  <a:solidFill>
                    <a:srgbClr val="FF9929"/>
                  </a:solidFill>
                </a:ln>
                <a:latin typeface="Segoe Semibold" pitchFamily="34" charset="0"/>
              </a:endParaRPr>
            </a:p>
          </p:txBody>
        </p:sp>
        <p:sp>
          <p:nvSpPr>
            <p:cNvPr id="133" name="Rectangle 132"/>
            <p:cNvSpPr/>
            <p:nvPr/>
          </p:nvSpPr>
          <p:spPr bwMode="auto">
            <a:xfrm flipH="1">
              <a:off x="11079292" y="4889548"/>
              <a:ext cx="134857" cy="141129"/>
            </a:xfrm>
            <a:prstGeom prst="rect">
              <a:avLst/>
            </a:prstGeom>
            <a:gradFill flip="none" rotWithShape="1">
              <a:gsLst>
                <a:gs pos="2000">
                  <a:schemeClr val="accent2">
                    <a:alpha val="78000"/>
                  </a:schemeClr>
                </a:gs>
                <a:gs pos="100000">
                  <a:schemeClr val="tx1">
                    <a:alpha val="43000"/>
                  </a:schemeClr>
                </a:gs>
                <a:gs pos="56000">
                  <a:schemeClr val="accent3">
                    <a:alpha val="71000"/>
                  </a:schemeClr>
                </a:gs>
              </a:gsLst>
              <a:lin ang="5400000" scaled="1"/>
              <a:tileRect/>
            </a:gradFill>
            <a:ln w="12700" cap="flat" cmpd="sng" algn="ctr">
              <a:solidFill>
                <a:srgbClr val="FFFFFF">
                  <a:alpha val="27059"/>
                </a:srgbClr>
              </a:solidFill>
              <a:prstDash val="solid"/>
            </a:ln>
            <a:effectLst>
              <a:outerShdw blurRad="114300" dist="101600" algn="tl" rotWithShape="0">
                <a:prstClr val="black">
                  <a:alpha val="40000"/>
                </a:prstClr>
              </a:outerShdw>
              <a:reflection blurRad="6350" stA="52000" endA="300" endPos="35000" dir="5400000" sy="-100000" algn="bl" rotWithShape="0"/>
            </a:effectLst>
          </p:spPr>
          <p:txBody>
            <a:bodyPr lIns="91436" tIns="45718" rIns="91436" bIns="45718"/>
            <a:lstStyle/>
            <a:p>
              <a:pPr algn="ctr" defTabSz="1096919" fontAlgn="auto">
                <a:spcBef>
                  <a:spcPts val="0"/>
                </a:spcBef>
                <a:spcAft>
                  <a:spcPts val="0"/>
                </a:spcAft>
                <a:defRPr/>
              </a:pPr>
              <a:endParaRPr lang="en-US" sz="2000" i="1" kern="0" dirty="0">
                <a:ln>
                  <a:solidFill>
                    <a:srgbClr val="FF9929"/>
                  </a:solidFill>
                </a:ln>
                <a:latin typeface="Segoe Semibold" pitchFamily="34" charset="0"/>
              </a:endParaRPr>
            </a:p>
          </p:txBody>
        </p:sp>
        <p:sp>
          <p:nvSpPr>
            <p:cNvPr id="29722" name="TextBox 133"/>
            <p:cNvSpPr txBox="1">
              <a:spLocks noChangeArrowheads="1"/>
            </p:cNvSpPr>
            <p:nvPr/>
          </p:nvSpPr>
          <p:spPr bwMode="auto">
            <a:xfrm>
              <a:off x="9144000" y="2543494"/>
              <a:ext cx="897223" cy="261610"/>
            </a:xfrm>
            <a:prstGeom prst="rect">
              <a:avLst/>
            </a:prstGeom>
            <a:noFill/>
            <a:ln w="9525">
              <a:noFill/>
              <a:miter lim="800000"/>
              <a:headEnd/>
              <a:tailEnd/>
            </a:ln>
          </p:spPr>
          <p:txBody>
            <a:bodyPr>
              <a:spAutoFit/>
            </a:bodyPr>
            <a:lstStyle/>
            <a:p>
              <a:pPr algn="r"/>
              <a:r>
                <a:rPr lang="en-US" sz="1100">
                  <a:latin typeface="Segoe Semibold"/>
                </a:rPr>
                <a:t>80</a:t>
              </a:r>
            </a:p>
          </p:txBody>
        </p:sp>
        <p:sp>
          <p:nvSpPr>
            <p:cNvPr id="29723" name="TextBox 134"/>
            <p:cNvSpPr txBox="1">
              <a:spLocks noChangeArrowheads="1"/>
            </p:cNvSpPr>
            <p:nvPr/>
          </p:nvSpPr>
          <p:spPr bwMode="auto">
            <a:xfrm>
              <a:off x="9144000" y="2755331"/>
              <a:ext cx="897223" cy="261610"/>
            </a:xfrm>
            <a:prstGeom prst="rect">
              <a:avLst/>
            </a:prstGeom>
            <a:noFill/>
            <a:ln w="9525">
              <a:noFill/>
              <a:miter lim="800000"/>
              <a:headEnd/>
              <a:tailEnd/>
            </a:ln>
          </p:spPr>
          <p:txBody>
            <a:bodyPr>
              <a:spAutoFit/>
            </a:bodyPr>
            <a:lstStyle/>
            <a:p>
              <a:pPr algn="r"/>
              <a:r>
                <a:rPr lang="en-US" sz="1100">
                  <a:latin typeface="Segoe Semibold"/>
                </a:rPr>
                <a:t>70</a:t>
              </a:r>
            </a:p>
          </p:txBody>
        </p:sp>
        <p:sp>
          <p:nvSpPr>
            <p:cNvPr id="29724" name="TextBox 135"/>
            <p:cNvSpPr txBox="1">
              <a:spLocks noChangeArrowheads="1"/>
            </p:cNvSpPr>
            <p:nvPr/>
          </p:nvSpPr>
          <p:spPr bwMode="auto">
            <a:xfrm>
              <a:off x="9144000" y="2979187"/>
              <a:ext cx="897223" cy="261610"/>
            </a:xfrm>
            <a:prstGeom prst="rect">
              <a:avLst/>
            </a:prstGeom>
            <a:noFill/>
            <a:ln w="9525">
              <a:noFill/>
              <a:miter lim="800000"/>
              <a:headEnd/>
              <a:tailEnd/>
            </a:ln>
          </p:spPr>
          <p:txBody>
            <a:bodyPr>
              <a:spAutoFit/>
            </a:bodyPr>
            <a:lstStyle/>
            <a:p>
              <a:pPr algn="r"/>
              <a:r>
                <a:rPr lang="en-US" sz="1100">
                  <a:latin typeface="Segoe Semibold"/>
                </a:rPr>
                <a:t>60</a:t>
              </a:r>
            </a:p>
          </p:txBody>
        </p:sp>
        <p:sp>
          <p:nvSpPr>
            <p:cNvPr id="29725" name="TextBox 136"/>
            <p:cNvSpPr txBox="1">
              <a:spLocks noChangeArrowheads="1"/>
            </p:cNvSpPr>
            <p:nvPr/>
          </p:nvSpPr>
          <p:spPr bwMode="auto">
            <a:xfrm>
              <a:off x="9144000" y="3216195"/>
              <a:ext cx="897223" cy="261610"/>
            </a:xfrm>
            <a:prstGeom prst="rect">
              <a:avLst/>
            </a:prstGeom>
            <a:noFill/>
            <a:ln w="9525">
              <a:noFill/>
              <a:miter lim="800000"/>
              <a:headEnd/>
              <a:tailEnd/>
            </a:ln>
          </p:spPr>
          <p:txBody>
            <a:bodyPr>
              <a:spAutoFit/>
            </a:bodyPr>
            <a:lstStyle/>
            <a:p>
              <a:pPr algn="r"/>
              <a:r>
                <a:rPr lang="en-US" sz="1100">
                  <a:latin typeface="Segoe Semibold"/>
                </a:rPr>
                <a:t>50</a:t>
              </a:r>
            </a:p>
          </p:txBody>
        </p:sp>
        <p:sp>
          <p:nvSpPr>
            <p:cNvPr id="29726" name="TextBox 137"/>
            <p:cNvSpPr txBox="1">
              <a:spLocks noChangeArrowheads="1"/>
            </p:cNvSpPr>
            <p:nvPr/>
          </p:nvSpPr>
          <p:spPr bwMode="auto">
            <a:xfrm>
              <a:off x="9144000" y="3428032"/>
              <a:ext cx="897223" cy="261610"/>
            </a:xfrm>
            <a:prstGeom prst="rect">
              <a:avLst/>
            </a:prstGeom>
            <a:noFill/>
            <a:ln w="9525">
              <a:noFill/>
              <a:miter lim="800000"/>
              <a:headEnd/>
              <a:tailEnd/>
            </a:ln>
          </p:spPr>
          <p:txBody>
            <a:bodyPr>
              <a:spAutoFit/>
            </a:bodyPr>
            <a:lstStyle/>
            <a:p>
              <a:pPr algn="r"/>
              <a:r>
                <a:rPr lang="en-US" sz="1100">
                  <a:latin typeface="Segoe Semibold"/>
                </a:rPr>
                <a:t>40</a:t>
              </a:r>
            </a:p>
          </p:txBody>
        </p:sp>
        <p:sp>
          <p:nvSpPr>
            <p:cNvPr id="29727" name="TextBox 138"/>
            <p:cNvSpPr txBox="1">
              <a:spLocks noChangeArrowheads="1"/>
            </p:cNvSpPr>
            <p:nvPr/>
          </p:nvSpPr>
          <p:spPr bwMode="auto">
            <a:xfrm>
              <a:off x="9144000" y="3632381"/>
              <a:ext cx="897223" cy="261610"/>
            </a:xfrm>
            <a:prstGeom prst="rect">
              <a:avLst/>
            </a:prstGeom>
            <a:noFill/>
            <a:ln w="9525">
              <a:noFill/>
              <a:miter lim="800000"/>
              <a:headEnd/>
              <a:tailEnd/>
            </a:ln>
          </p:spPr>
          <p:txBody>
            <a:bodyPr>
              <a:spAutoFit/>
            </a:bodyPr>
            <a:lstStyle/>
            <a:p>
              <a:pPr algn="r"/>
              <a:r>
                <a:rPr lang="en-US" sz="1100">
                  <a:latin typeface="Segoe Semibold"/>
                </a:rPr>
                <a:t>30</a:t>
              </a:r>
            </a:p>
          </p:txBody>
        </p:sp>
        <p:sp>
          <p:nvSpPr>
            <p:cNvPr id="29728" name="TextBox 139"/>
            <p:cNvSpPr txBox="1">
              <a:spLocks noChangeArrowheads="1"/>
            </p:cNvSpPr>
            <p:nvPr/>
          </p:nvSpPr>
          <p:spPr bwMode="auto">
            <a:xfrm>
              <a:off x="9943012" y="4537496"/>
              <a:ext cx="897223" cy="261610"/>
            </a:xfrm>
            <a:prstGeom prst="rect">
              <a:avLst/>
            </a:prstGeom>
            <a:noFill/>
            <a:ln w="9525">
              <a:noFill/>
              <a:miter lim="800000"/>
              <a:headEnd/>
              <a:tailEnd/>
            </a:ln>
          </p:spPr>
          <p:txBody>
            <a:bodyPr>
              <a:spAutoFit/>
            </a:bodyPr>
            <a:lstStyle/>
            <a:p>
              <a:pPr algn="ctr"/>
              <a:r>
                <a:rPr lang="en-US" sz="1100">
                  <a:latin typeface="Segoe Semibold"/>
                </a:rPr>
                <a:t>Nov 06</a:t>
              </a:r>
            </a:p>
          </p:txBody>
        </p:sp>
        <p:cxnSp>
          <p:nvCxnSpPr>
            <p:cNvPr id="141" name="Straight Connector 140"/>
            <p:cNvCxnSpPr/>
            <p:nvPr/>
          </p:nvCxnSpPr>
          <p:spPr>
            <a:xfrm>
              <a:off x="10055512" y="3350978"/>
              <a:ext cx="2594144" cy="1185"/>
            </a:xfrm>
            <a:prstGeom prst="line">
              <a:avLst/>
            </a:prstGeom>
            <a:solidFill>
              <a:srgbClr val="FFFFFF">
                <a:alpha val="45882"/>
              </a:srgbClr>
            </a:solidFill>
            <a:ln w="19050">
              <a:solidFill>
                <a:srgbClr val="FFFFFF">
                  <a:alpha val="20000"/>
                </a:srgbClr>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cxnSp>
        <p:cxnSp>
          <p:nvCxnSpPr>
            <p:cNvPr id="142" name="Straight Connector 141"/>
            <p:cNvCxnSpPr/>
            <p:nvPr/>
          </p:nvCxnSpPr>
          <p:spPr>
            <a:xfrm>
              <a:off x="10055512" y="3570751"/>
              <a:ext cx="2594144" cy="1185"/>
            </a:xfrm>
            <a:prstGeom prst="line">
              <a:avLst/>
            </a:prstGeom>
            <a:solidFill>
              <a:srgbClr val="FFFFFF">
                <a:alpha val="45882"/>
              </a:srgbClr>
            </a:solidFill>
            <a:ln w="19050">
              <a:solidFill>
                <a:srgbClr val="FFFFFF">
                  <a:alpha val="20000"/>
                </a:srgbClr>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cxnSp>
        <p:cxnSp>
          <p:nvCxnSpPr>
            <p:cNvPr id="143" name="Straight Connector 142"/>
            <p:cNvCxnSpPr/>
            <p:nvPr/>
          </p:nvCxnSpPr>
          <p:spPr>
            <a:xfrm>
              <a:off x="10055512" y="3790524"/>
              <a:ext cx="2594144" cy="1185"/>
            </a:xfrm>
            <a:prstGeom prst="line">
              <a:avLst/>
            </a:prstGeom>
            <a:solidFill>
              <a:srgbClr val="FFFFFF">
                <a:alpha val="45882"/>
              </a:srgbClr>
            </a:solidFill>
            <a:ln w="19050">
              <a:solidFill>
                <a:srgbClr val="FFFFFF">
                  <a:alpha val="20000"/>
                </a:srgbClr>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cxnSp>
        <p:cxnSp>
          <p:nvCxnSpPr>
            <p:cNvPr id="144" name="Straight Connector 143"/>
            <p:cNvCxnSpPr/>
            <p:nvPr/>
          </p:nvCxnSpPr>
          <p:spPr>
            <a:xfrm>
              <a:off x="10055512" y="4010297"/>
              <a:ext cx="2594144" cy="1185"/>
            </a:xfrm>
            <a:prstGeom prst="line">
              <a:avLst/>
            </a:prstGeom>
            <a:solidFill>
              <a:srgbClr val="FFFFFF">
                <a:alpha val="45882"/>
              </a:srgbClr>
            </a:solidFill>
            <a:ln w="19050">
              <a:solidFill>
                <a:srgbClr val="FFFFFF">
                  <a:alpha val="20000"/>
                </a:srgbClr>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cxnSp>
        <p:cxnSp>
          <p:nvCxnSpPr>
            <p:cNvPr id="145" name="Straight Connector 144"/>
            <p:cNvCxnSpPr/>
            <p:nvPr/>
          </p:nvCxnSpPr>
          <p:spPr>
            <a:xfrm>
              <a:off x="10055512" y="4230070"/>
              <a:ext cx="2594144" cy="1185"/>
            </a:xfrm>
            <a:prstGeom prst="line">
              <a:avLst/>
            </a:prstGeom>
            <a:solidFill>
              <a:srgbClr val="FFFFFF">
                <a:alpha val="45882"/>
              </a:srgbClr>
            </a:solidFill>
            <a:ln w="19050">
              <a:solidFill>
                <a:srgbClr val="FFFFFF">
                  <a:alpha val="20000"/>
                </a:srgbClr>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cxnSp>
        <p:cxnSp>
          <p:nvCxnSpPr>
            <p:cNvPr id="146" name="Straight Connector 145"/>
            <p:cNvCxnSpPr/>
            <p:nvPr/>
          </p:nvCxnSpPr>
          <p:spPr>
            <a:xfrm>
              <a:off x="10055512" y="4460860"/>
              <a:ext cx="2594144" cy="1185"/>
            </a:xfrm>
            <a:prstGeom prst="line">
              <a:avLst/>
            </a:prstGeom>
            <a:solidFill>
              <a:srgbClr val="FFFFFF">
                <a:alpha val="45882"/>
              </a:srgbClr>
            </a:solidFill>
            <a:ln w="19050">
              <a:solidFill>
                <a:srgbClr val="FFFFFF">
                  <a:alpha val="20000"/>
                </a:srgbClr>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cxnSp>
        <p:cxnSp>
          <p:nvCxnSpPr>
            <p:cNvPr id="147" name="Straight Connector 146"/>
            <p:cNvCxnSpPr/>
            <p:nvPr/>
          </p:nvCxnSpPr>
          <p:spPr>
            <a:xfrm>
              <a:off x="10055512" y="3131205"/>
              <a:ext cx="2594144" cy="1185"/>
            </a:xfrm>
            <a:prstGeom prst="line">
              <a:avLst/>
            </a:prstGeom>
            <a:solidFill>
              <a:srgbClr val="FFFFFF">
                <a:alpha val="45882"/>
              </a:srgbClr>
            </a:solidFill>
            <a:ln w="19050">
              <a:solidFill>
                <a:srgbClr val="FFFFFF">
                  <a:alpha val="20000"/>
                </a:srgbClr>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cxnSp>
        <p:cxnSp>
          <p:nvCxnSpPr>
            <p:cNvPr id="148" name="Straight Connector 147"/>
            <p:cNvCxnSpPr/>
            <p:nvPr/>
          </p:nvCxnSpPr>
          <p:spPr>
            <a:xfrm>
              <a:off x="10055512" y="2911432"/>
              <a:ext cx="2594144" cy="1185"/>
            </a:xfrm>
            <a:prstGeom prst="line">
              <a:avLst/>
            </a:prstGeom>
            <a:solidFill>
              <a:srgbClr val="FFFFFF">
                <a:alpha val="45882"/>
              </a:srgbClr>
            </a:solidFill>
            <a:ln w="19050">
              <a:solidFill>
                <a:srgbClr val="FFFFFF">
                  <a:alpha val="20000"/>
                </a:srgbClr>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cxnSp>
        <p:cxnSp>
          <p:nvCxnSpPr>
            <p:cNvPr id="149" name="Straight Connector 148"/>
            <p:cNvCxnSpPr/>
            <p:nvPr/>
          </p:nvCxnSpPr>
          <p:spPr>
            <a:xfrm>
              <a:off x="10055512" y="2691659"/>
              <a:ext cx="2594144" cy="1185"/>
            </a:xfrm>
            <a:prstGeom prst="line">
              <a:avLst/>
            </a:prstGeom>
            <a:solidFill>
              <a:srgbClr val="FFFFFF">
                <a:alpha val="45882"/>
              </a:srgbClr>
            </a:solidFill>
            <a:ln w="19050">
              <a:solidFill>
                <a:srgbClr val="FFFFFF">
                  <a:alpha val="20000"/>
                </a:srgbClr>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cxnSp>
        <p:sp>
          <p:nvSpPr>
            <p:cNvPr id="29738" name="TextBox 149"/>
            <p:cNvSpPr txBox="1">
              <a:spLocks noChangeArrowheads="1"/>
            </p:cNvSpPr>
            <p:nvPr/>
          </p:nvSpPr>
          <p:spPr bwMode="auto">
            <a:xfrm>
              <a:off x="9144000" y="3871537"/>
              <a:ext cx="897223" cy="261610"/>
            </a:xfrm>
            <a:prstGeom prst="rect">
              <a:avLst/>
            </a:prstGeom>
            <a:noFill/>
            <a:ln w="9525">
              <a:noFill/>
              <a:miter lim="800000"/>
              <a:headEnd/>
              <a:tailEnd/>
            </a:ln>
          </p:spPr>
          <p:txBody>
            <a:bodyPr>
              <a:spAutoFit/>
            </a:bodyPr>
            <a:lstStyle/>
            <a:p>
              <a:pPr algn="r"/>
              <a:r>
                <a:rPr lang="en-US" sz="1100">
                  <a:latin typeface="Segoe Semibold"/>
                </a:rPr>
                <a:t>20</a:t>
              </a:r>
            </a:p>
          </p:txBody>
        </p:sp>
        <p:sp>
          <p:nvSpPr>
            <p:cNvPr id="29739" name="TextBox 150"/>
            <p:cNvSpPr txBox="1">
              <a:spLocks noChangeArrowheads="1"/>
            </p:cNvSpPr>
            <p:nvPr/>
          </p:nvSpPr>
          <p:spPr bwMode="auto">
            <a:xfrm>
              <a:off x="9144000" y="4078366"/>
              <a:ext cx="897223" cy="261610"/>
            </a:xfrm>
            <a:prstGeom prst="rect">
              <a:avLst/>
            </a:prstGeom>
            <a:noFill/>
            <a:ln w="9525">
              <a:noFill/>
              <a:miter lim="800000"/>
              <a:headEnd/>
              <a:tailEnd/>
            </a:ln>
          </p:spPr>
          <p:txBody>
            <a:bodyPr>
              <a:spAutoFit/>
            </a:bodyPr>
            <a:lstStyle/>
            <a:p>
              <a:pPr algn="r"/>
              <a:r>
                <a:rPr lang="en-US" sz="1100">
                  <a:latin typeface="Segoe Semibold"/>
                </a:rPr>
                <a:t>10</a:t>
              </a:r>
            </a:p>
          </p:txBody>
        </p:sp>
        <p:sp>
          <p:nvSpPr>
            <p:cNvPr id="29740" name="TextBox 151"/>
            <p:cNvSpPr txBox="1">
              <a:spLocks noChangeArrowheads="1"/>
            </p:cNvSpPr>
            <p:nvPr/>
          </p:nvSpPr>
          <p:spPr bwMode="auto">
            <a:xfrm>
              <a:off x="9144000" y="4339623"/>
              <a:ext cx="897223" cy="261610"/>
            </a:xfrm>
            <a:prstGeom prst="rect">
              <a:avLst/>
            </a:prstGeom>
            <a:noFill/>
            <a:ln w="9525">
              <a:noFill/>
              <a:miter lim="800000"/>
              <a:headEnd/>
              <a:tailEnd/>
            </a:ln>
          </p:spPr>
          <p:txBody>
            <a:bodyPr>
              <a:spAutoFit/>
            </a:bodyPr>
            <a:lstStyle/>
            <a:p>
              <a:pPr algn="r"/>
              <a:r>
                <a:rPr lang="en-US" sz="1100">
                  <a:latin typeface="Segoe Semibold"/>
                </a:rPr>
                <a:t>0</a:t>
              </a:r>
            </a:p>
          </p:txBody>
        </p:sp>
        <p:sp>
          <p:nvSpPr>
            <p:cNvPr id="29741" name="TextBox 152"/>
            <p:cNvSpPr txBox="1">
              <a:spLocks noChangeArrowheads="1"/>
            </p:cNvSpPr>
            <p:nvPr/>
          </p:nvSpPr>
          <p:spPr bwMode="auto">
            <a:xfrm>
              <a:off x="10590494" y="4537496"/>
              <a:ext cx="897223" cy="261610"/>
            </a:xfrm>
            <a:prstGeom prst="rect">
              <a:avLst/>
            </a:prstGeom>
            <a:noFill/>
            <a:ln w="9525">
              <a:noFill/>
              <a:miter lim="800000"/>
              <a:headEnd/>
              <a:tailEnd/>
            </a:ln>
          </p:spPr>
          <p:txBody>
            <a:bodyPr>
              <a:spAutoFit/>
            </a:bodyPr>
            <a:lstStyle/>
            <a:p>
              <a:pPr algn="ctr"/>
              <a:r>
                <a:rPr lang="en-US" sz="1100">
                  <a:latin typeface="Segoe Semibold"/>
                </a:rPr>
                <a:t>Jan 07</a:t>
              </a:r>
            </a:p>
          </p:txBody>
        </p:sp>
        <p:sp>
          <p:nvSpPr>
            <p:cNvPr id="29742" name="TextBox 153"/>
            <p:cNvSpPr txBox="1">
              <a:spLocks noChangeArrowheads="1"/>
            </p:cNvSpPr>
            <p:nvPr/>
          </p:nvSpPr>
          <p:spPr bwMode="auto">
            <a:xfrm>
              <a:off x="11245379" y="4537496"/>
              <a:ext cx="897223" cy="261610"/>
            </a:xfrm>
            <a:prstGeom prst="rect">
              <a:avLst/>
            </a:prstGeom>
            <a:noFill/>
            <a:ln w="9525">
              <a:noFill/>
              <a:miter lim="800000"/>
              <a:headEnd/>
              <a:tailEnd/>
            </a:ln>
          </p:spPr>
          <p:txBody>
            <a:bodyPr>
              <a:spAutoFit/>
            </a:bodyPr>
            <a:lstStyle/>
            <a:p>
              <a:pPr algn="ctr"/>
              <a:r>
                <a:rPr lang="en-US" sz="1100">
                  <a:latin typeface="Segoe Semibold"/>
                </a:rPr>
                <a:t>Oct 07</a:t>
              </a:r>
            </a:p>
          </p:txBody>
        </p:sp>
        <p:sp>
          <p:nvSpPr>
            <p:cNvPr id="155" name="Rectangle 154"/>
            <p:cNvSpPr/>
            <p:nvPr/>
          </p:nvSpPr>
          <p:spPr bwMode="auto">
            <a:xfrm flipH="1">
              <a:off x="11503494" y="3997945"/>
              <a:ext cx="419355" cy="435428"/>
            </a:xfrm>
            <a:prstGeom prst="rect">
              <a:avLst/>
            </a:prstGeom>
            <a:gradFill flip="none" rotWithShape="1">
              <a:gsLst>
                <a:gs pos="2000">
                  <a:schemeClr val="accent1"/>
                </a:gs>
                <a:gs pos="63000">
                  <a:schemeClr val="accent4">
                    <a:lumMod val="40000"/>
                    <a:lumOff val="60000"/>
                    <a:alpha val="79000"/>
                  </a:schemeClr>
                </a:gs>
                <a:gs pos="100000">
                  <a:schemeClr val="accent4">
                    <a:alpha val="86000"/>
                  </a:schemeClr>
                </a:gs>
              </a:gsLst>
              <a:lin ang="5400000" scaled="1"/>
              <a:tileRect/>
            </a:gradFill>
            <a:ln w="12700" cap="flat" cmpd="sng" algn="ctr">
              <a:solidFill>
                <a:srgbClr val="FFFFFF">
                  <a:alpha val="27059"/>
                </a:srgbClr>
              </a:solidFill>
              <a:prstDash val="solid"/>
            </a:ln>
            <a:effectLst>
              <a:outerShdw blurRad="114300" dist="101600" algn="tl" rotWithShape="0">
                <a:prstClr val="black">
                  <a:alpha val="40000"/>
                </a:prstClr>
              </a:outerShdw>
              <a:reflection blurRad="6350" stA="52000" endA="300" endPos="35000" dir="5400000" sy="-100000" algn="bl" rotWithShape="0"/>
            </a:effectLst>
          </p:spPr>
          <p:txBody>
            <a:bodyPr lIns="91436" tIns="45718" rIns="91436" bIns="45718"/>
            <a:lstStyle/>
            <a:p>
              <a:pPr algn="ctr" defTabSz="1096919" fontAlgn="auto">
                <a:spcBef>
                  <a:spcPts val="0"/>
                </a:spcBef>
                <a:spcAft>
                  <a:spcPts val="0"/>
                </a:spcAft>
                <a:defRPr/>
              </a:pPr>
              <a:endParaRPr lang="en-US" sz="2000" i="1" kern="0" dirty="0">
                <a:ln>
                  <a:solidFill>
                    <a:srgbClr val="FF9929"/>
                  </a:solidFill>
                </a:ln>
                <a:latin typeface="Segoe Semibold" pitchFamily="34" charset="0"/>
              </a:endParaRPr>
            </a:p>
          </p:txBody>
        </p:sp>
        <p:sp>
          <p:nvSpPr>
            <p:cNvPr id="156" name="Rectangle 155"/>
            <p:cNvSpPr/>
            <p:nvPr/>
          </p:nvSpPr>
          <p:spPr bwMode="auto">
            <a:xfrm flipH="1">
              <a:off x="10837723" y="3475431"/>
              <a:ext cx="419355" cy="511630"/>
            </a:xfrm>
            <a:prstGeom prst="rect">
              <a:avLst/>
            </a:prstGeom>
            <a:gradFill flip="none" rotWithShape="1">
              <a:gsLst>
                <a:gs pos="2000">
                  <a:schemeClr val="accent2">
                    <a:alpha val="78000"/>
                  </a:schemeClr>
                </a:gs>
                <a:gs pos="100000">
                  <a:schemeClr val="tx1">
                    <a:alpha val="43000"/>
                  </a:schemeClr>
                </a:gs>
                <a:gs pos="56000">
                  <a:schemeClr val="accent3">
                    <a:alpha val="71000"/>
                  </a:schemeClr>
                </a:gs>
              </a:gsLst>
              <a:lin ang="5400000" scaled="1"/>
              <a:tileRect/>
            </a:gradFill>
            <a:ln w="12700" cap="flat" cmpd="sng" algn="ctr">
              <a:solidFill>
                <a:srgbClr val="FFFFFF">
                  <a:alpha val="27059"/>
                </a:srgbClr>
              </a:solidFill>
              <a:prstDash val="solid"/>
            </a:ln>
            <a:effectLst>
              <a:outerShdw blurRad="114300" dist="101600" algn="tl" rotWithShape="0">
                <a:prstClr val="black">
                  <a:alpha val="40000"/>
                </a:prstClr>
              </a:outerShdw>
              <a:reflection blurRad="6350" stA="52000" endA="300" endPos="35000" dir="5400000" sy="-100000" algn="bl" rotWithShape="0"/>
            </a:effectLst>
          </p:spPr>
          <p:txBody>
            <a:bodyPr lIns="91436" tIns="45718" rIns="91436" bIns="45718"/>
            <a:lstStyle/>
            <a:p>
              <a:pPr algn="ctr" defTabSz="1096919" fontAlgn="auto">
                <a:spcBef>
                  <a:spcPts val="0"/>
                </a:spcBef>
                <a:spcAft>
                  <a:spcPts val="0"/>
                </a:spcAft>
                <a:defRPr/>
              </a:pPr>
              <a:endParaRPr lang="en-US" sz="2000" i="1" kern="0" dirty="0">
                <a:ln>
                  <a:solidFill>
                    <a:srgbClr val="FF9929"/>
                  </a:solidFill>
                </a:ln>
                <a:latin typeface="Segoe Semibold" pitchFamily="34" charset="0"/>
              </a:endParaRPr>
            </a:p>
          </p:txBody>
        </p:sp>
        <p:sp>
          <p:nvSpPr>
            <p:cNvPr id="157" name="Rectangle 156"/>
            <p:cNvSpPr/>
            <p:nvPr/>
          </p:nvSpPr>
          <p:spPr bwMode="auto">
            <a:xfrm flipH="1">
              <a:off x="10165855" y="3671373"/>
              <a:ext cx="419355" cy="304801"/>
            </a:xfrm>
            <a:prstGeom prst="rect">
              <a:avLst/>
            </a:prstGeom>
            <a:gradFill flip="none" rotWithShape="1">
              <a:gsLst>
                <a:gs pos="2000">
                  <a:schemeClr val="accent2">
                    <a:alpha val="78000"/>
                  </a:schemeClr>
                </a:gs>
                <a:gs pos="100000">
                  <a:schemeClr val="tx1">
                    <a:alpha val="43000"/>
                  </a:schemeClr>
                </a:gs>
                <a:gs pos="56000">
                  <a:schemeClr val="accent3">
                    <a:alpha val="71000"/>
                  </a:schemeClr>
                </a:gs>
              </a:gsLst>
              <a:lin ang="5400000" scaled="1"/>
              <a:tileRect/>
            </a:gradFill>
            <a:ln w="12700" cap="flat" cmpd="sng" algn="ctr">
              <a:solidFill>
                <a:srgbClr val="FFFFFF">
                  <a:alpha val="27059"/>
                </a:srgbClr>
              </a:solidFill>
              <a:prstDash val="solid"/>
            </a:ln>
            <a:effectLst>
              <a:outerShdw blurRad="114300" dist="101600" algn="tl" rotWithShape="0">
                <a:prstClr val="black">
                  <a:alpha val="40000"/>
                </a:prstClr>
              </a:outerShdw>
              <a:reflection blurRad="6350" stA="52000" endA="300" endPos="35000" dir="5400000" sy="-100000" algn="bl" rotWithShape="0"/>
            </a:effectLst>
          </p:spPr>
          <p:txBody>
            <a:bodyPr lIns="91436" tIns="45718" rIns="91436" bIns="45718"/>
            <a:lstStyle/>
            <a:p>
              <a:pPr algn="ctr" defTabSz="1096919" fontAlgn="auto">
                <a:spcBef>
                  <a:spcPts val="0"/>
                </a:spcBef>
                <a:spcAft>
                  <a:spcPts val="0"/>
                </a:spcAft>
                <a:defRPr/>
              </a:pPr>
              <a:endParaRPr lang="en-US" sz="2000" i="1" kern="0" dirty="0">
                <a:ln>
                  <a:solidFill>
                    <a:srgbClr val="FF9929"/>
                  </a:solidFill>
                </a:ln>
                <a:latin typeface="Segoe Semibold" pitchFamily="34" charset="0"/>
              </a:endParaRPr>
            </a:p>
          </p:txBody>
        </p:sp>
        <p:sp>
          <p:nvSpPr>
            <p:cNvPr id="158" name="Rectangle 157"/>
            <p:cNvSpPr/>
            <p:nvPr/>
          </p:nvSpPr>
          <p:spPr bwMode="auto">
            <a:xfrm flipH="1">
              <a:off x="10837723" y="3997945"/>
              <a:ext cx="419355" cy="435428"/>
            </a:xfrm>
            <a:prstGeom prst="rect">
              <a:avLst/>
            </a:prstGeom>
            <a:gradFill flip="none" rotWithShape="1">
              <a:gsLst>
                <a:gs pos="2000">
                  <a:schemeClr val="accent1"/>
                </a:gs>
                <a:gs pos="63000">
                  <a:schemeClr val="accent4">
                    <a:lumMod val="40000"/>
                    <a:lumOff val="60000"/>
                    <a:alpha val="79000"/>
                  </a:schemeClr>
                </a:gs>
                <a:gs pos="100000">
                  <a:schemeClr val="accent4">
                    <a:alpha val="86000"/>
                  </a:schemeClr>
                </a:gs>
              </a:gsLst>
              <a:lin ang="5400000" scaled="1"/>
              <a:tileRect/>
            </a:gradFill>
            <a:ln w="12700" cap="flat" cmpd="sng" algn="ctr">
              <a:solidFill>
                <a:srgbClr val="FFFFFF">
                  <a:alpha val="27059"/>
                </a:srgbClr>
              </a:solidFill>
              <a:prstDash val="solid"/>
            </a:ln>
            <a:effectLst>
              <a:outerShdw blurRad="114300" dist="101600" algn="tl" rotWithShape="0">
                <a:prstClr val="black">
                  <a:alpha val="40000"/>
                </a:prstClr>
              </a:outerShdw>
              <a:reflection blurRad="6350" stA="52000" endA="300" endPos="35000" dir="5400000" sy="-100000" algn="bl" rotWithShape="0"/>
            </a:effectLst>
          </p:spPr>
          <p:txBody>
            <a:bodyPr lIns="91436" tIns="45718" rIns="91436" bIns="45718"/>
            <a:lstStyle/>
            <a:p>
              <a:pPr algn="ctr" defTabSz="1096919" fontAlgn="auto">
                <a:spcBef>
                  <a:spcPts val="0"/>
                </a:spcBef>
                <a:spcAft>
                  <a:spcPts val="0"/>
                </a:spcAft>
                <a:defRPr/>
              </a:pPr>
              <a:endParaRPr lang="en-US" sz="2000" i="1" kern="0" dirty="0">
                <a:ln>
                  <a:solidFill>
                    <a:srgbClr val="FF9929"/>
                  </a:solidFill>
                </a:ln>
                <a:latin typeface="Segoe Semibold" pitchFamily="34" charset="0"/>
              </a:endParaRPr>
            </a:p>
          </p:txBody>
        </p:sp>
        <p:sp>
          <p:nvSpPr>
            <p:cNvPr id="159" name="Rectangle 158"/>
            <p:cNvSpPr/>
            <p:nvPr/>
          </p:nvSpPr>
          <p:spPr bwMode="auto">
            <a:xfrm flipH="1">
              <a:off x="10165856" y="3997945"/>
              <a:ext cx="419355" cy="435428"/>
            </a:xfrm>
            <a:prstGeom prst="rect">
              <a:avLst/>
            </a:prstGeom>
            <a:gradFill flip="none" rotWithShape="1">
              <a:gsLst>
                <a:gs pos="2000">
                  <a:schemeClr val="accent1"/>
                </a:gs>
                <a:gs pos="63000">
                  <a:schemeClr val="accent4">
                    <a:lumMod val="40000"/>
                    <a:lumOff val="60000"/>
                    <a:alpha val="79000"/>
                  </a:schemeClr>
                </a:gs>
                <a:gs pos="100000">
                  <a:schemeClr val="accent4">
                    <a:alpha val="86000"/>
                  </a:schemeClr>
                </a:gs>
              </a:gsLst>
              <a:lin ang="5400000" scaled="1"/>
              <a:tileRect/>
            </a:gradFill>
            <a:ln w="12700" cap="flat" cmpd="sng" algn="ctr">
              <a:solidFill>
                <a:srgbClr val="FFFFFF">
                  <a:alpha val="27059"/>
                </a:srgbClr>
              </a:solidFill>
              <a:prstDash val="solid"/>
            </a:ln>
            <a:effectLst>
              <a:outerShdw blurRad="114300" dist="101600" algn="tl" rotWithShape="0">
                <a:prstClr val="black">
                  <a:alpha val="40000"/>
                </a:prstClr>
              </a:outerShdw>
              <a:reflection blurRad="6350" stA="52000" endA="300" endPos="35000" dir="5400000" sy="-100000" algn="bl" rotWithShape="0"/>
            </a:effectLst>
          </p:spPr>
          <p:txBody>
            <a:bodyPr lIns="91436" tIns="45718" rIns="91436" bIns="45718"/>
            <a:lstStyle/>
            <a:p>
              <a:pPr algn="ctr" defTabSz="1096919" fontAlgn="auto">
                <a:spcBef>
                  <a:spcPts val="0"/>
                </a:spcBef>
                <a:spcAft>
                  <a:spcPts val="0"/>
                </a:spcAft>
                <a:defRPr/>
              </a:pPr>
              <a:endParaRPr lang="en-US" sz="2000" i="1" kern="0" dirty="0">
                <a:ln>
                  <a:solidFill>
                    <a:srgbClr val="FF9929"/>
                  </a:solidFill>
                </a:ln>
                <a:latin typeface="Segoe Semibold" pitchFamily="34" charset="0"/>
              </a:endParaRPr>
            </a:p>
          </p:txBody>
        </p:sp>
        <p:sp>
          <p:nvSpPr>
            <p:cNvPr id="160" name="Rectangle 159"/>
            <p:cNvSpPr/>
            <p:nvPr/>
          </p:nvSpPr>
          <p:spPr bwMode="auto">
            <a:xfrm flipH="1">
              <a:off x="10373938" y="4889548"/>
              <a:ext cx="134857" cy="141129"/>
            </a:xfrm>
            <a:prstGeom prst="rect">
              <a:avLst/>
            </a:prstGeom>
            <a:gradFill flip="none" rotWithShape="1">
              <a:gsLst>
                <a:gs pos="2000">
                  <a:schemeClr val="accent1"/>
                </a:gs>
                <a:gs pos="63000">
                  <a:schemeClr val="accent4">
                    <a:lumMod val="40000"/>
                    <a:lumOff val="60000"/>
                    <a:alpha val="79000"/>
                  </a:schemeClr>
                </a:gs>
                <a:gs pos="100000">
                  <a:schemeClr val="accent4">
                    <a:alpha val="86000"/>
                  </a:schemeClr>
                </a:gs>
              </a:gsLst>
              <a:lin ang="5400000" scaled="1"/>
              <a:tileRect/>
            </a:gradFill>
            <a:ln w="12700" cap="flat" cmpd="sng" algn="ctr">
              <a:solidFill>
                <a:srgbClr val="FFFFFF">
                  <a:alpha val="27059"/>
                </a:srgbClr>
              </a:solidFill>
              <a:prstDash val="solid"/>
            </a:ln>
            <a:effectLst>
              <a:outerShdw blurRad="114300" dist="101600" algn="tl" rotWithShape="0">
                <a:prstClr val="black">
                  <a:alpha val="40000"/>
                </a:prstClr>
              </a:outerShdw>
              <a:reflection blurRad="6350" stA="52000" endA="300" endPos="35000" dir="5400000" sy="-100000" algn="bl" rotWithShape="0"/>
            </a:effectLst>
          </p:spPr>
          <p:txBody>
            <a:bodyPr lIns="91436" tIns="45718" rIns="91436" bIns="45718"/>
            <a:lstStyle/>
            <a:p>
              <a:pPr algn="ctr" defTabSz="1096919" fontAlgn="auto">
                <a:spcBef>
                  <a:spcPts val="0"/>
                </a:spcBef>
                <a:spcAft>
                  <a:spcPts val="0"/>
                </a:spcAft>
                <a:defRPr/>
              </a:pPr>
              <a:endParaRPr lang="en-US" sz="2000" i="1" kern="0" dirty="0">
                <a:ln>
                  <a:solidFill>
                    <a:srgbClr val="FF9929"/>
                  </a:solidFill>
                </a:ln>
                <a:latin typeface="Segoe Semibold" pitchFamily="34" charset="0"/>
              </a:endParaRPr>
            </a:p>
          </p:txBody>
        </p:sp>
        <p:sp>
          <p:nvSpPr>
            <p:cNvPr id="161" name="Rectangle 160"/>
            <p:cNvSpPr/>
            <p:nvPr/>
          </p:nvSpPr>
          <p:spPr>
            <a:xfrm>
              <a:off x="10403394" y="4834611"/>
              <a:ext cx="689252" cy="254039"/>
            </a:xfrm>
            <a:prstGeom prst="rect">
              <a:avLst/>
            </a:prstGeom>
          </p:spPr>
          <p:txBody>
            <a:bodyPr>
              <a:spAutoFit/>
            </a:bodyPr>
            <a:lstStyle/>
            <a:p>
              <a:pPr algn="ctr" fontAlgn="auto">
                <a:spcBef>
                  <a:spcPts val="0"/>
                </a:spcBef>
                <a:spcAft>
                  <a:spcPts val="0"/>
                </a:spcAft>
                <a:defRPr/>
              </a:pPr>
              <a:r>
                <a:rPr lang="en-US" sz="1050" dirty="0">
                  <a:latin typeface="Segoe" pitchFamily="34" charset="0"/>
                  <a:cs typeface="Segoe UI" pitchFamily="34" charset="0"/>
                </a:rPr>
                <a:t>Inbox</a:t>
              </a:r>
              <a:endParaRPr lang="en-US" sz="1050" dirty="0">
                <a:latin typeface="Segoe" pitchFamily="34" charset="0"/>
                <a:cs typeface="Segoe UI" pitchFamily="34" charset="0"/>
              </a:endParaRPr>
            </a:p>
          </p:txBody>
        </p:sp>
        <p:sp>
          <p:nvSpPr>
            <p:cNvPr id="162" name="Rectangle 161"/>
            <p:cNvSpPr/>
            <p:nvPr/>
          </p:nvSpPr>
          <p:spPr>
            <a:xfrm>
              <a:off x="11173641" y="4834611"/>
              <a:ext cx="1202221" cy="254039"/>
            </a:xfrm>
            <a:prstGeom prst="rect">
              <a:avLst/>
            </a:prstGeom>
          </p:spPr>
          <p:txBody>
            <a:bodyPr>
              <a:spAutoFit/>
            </a:bodyPr>
            <a:lstStyle/>
            <a:p>
              <a:pPr algn="ctr" fontAlgn="auto">
                <a:spcBef>
                  <a:spcPts val="0"/>
                </a:spcBef>
                <a:spcAft>
                  <a:spcPts val="0"/>
                </a:spcAft>
                <a:defRPr/>
              </a:pPr>
              <a:r>
                <a:rPr lang="en-US" sz="1050" dirty="0">
                  <a:latin typeface="Segoe" pitchFamily="34" charset="0"/>
                  <a:cs typeface="Segoe UI" pitchFamily="34" charset="0"/>
                </a:rPr>
                <a:t>Windows Update</a:t>
              </a:r>
              <a:endParaRPr lang="en-US" sz="1050" dirty="0">
                <a:latin typeface="Segoe" pitchFamily="34" charset="0"/>
                <a:cs typeface="Segoe UI" pitchFamily="34" charset="0"/>
              </a:endParaRPr>
            </a:p>
          </p:txBody>
        </p:sp>
        <p:sp>
          <p:nvSpPr>
            <p:cNvPr id="163" name="Rectangle 162"/>
            <p:cNvSpPr/>
            <p:nvPr/>
          </p:nvSpPr>
          <p:spPr>
            <a:xfrm>
              <a:off x="10166761" y="4085195"/>
              <a:ext cx="425621" cy="254039"/>
            </a:xfrm>
            <a:prstGeom prst="rect">
              <a:avLst/>
            </a:prstGeom>
          </p:spPr>
          <p:txBody>
            <a:bodyPr>
              <a:spAutoFit/>
            </a:bodyPr>
            <a:lstStyle/>
            <a:p>
              <a:pPr algn="ctr" fontAlgn="auto">
                <a:spcBef>
                  <a:spcPts val="0"/>
                </a:spcBef>
                <a:spcAft>
                  <a:spcPts val="0"/>
                </a:spcAft>
                <a:defRPr/>
              </a:pPr>
              <a:r>
                <a:rPr lang="en-US" sz="1050" dirty="0">
                  <a:latin typeface="Segoe" pitchFamily="34" charset="0"/>
                  <a:cs typeface="Segoe UI" pitchFamily="34" charset="0"/>
                </a:rPr>
                <a:t>20</a:t>
              </a:r>
              <a:endParaRPr lang="en-US" sz="1050" dirty="0">
                <a:latin typeface="Segoe" pitchFamily="34" charset="0"/>
                <a:cs typeface="Segoe UI" pitchFamily="34" charset="0"/>
              </a:endParaRPr>
            </a:p>
          </p:txBody>
        </p:sp>
        <p:sp>
          <p:nvSpPr>
            <p:cNvPr id="164" name="Rectangle 163"/>
            <p:cNvSpPr/>
            <p:nvPr/>
          </p:nvSpPr>
          <p:spPr>
            <a:xfrm>
              <a:off x="10838544" y="4085195"/>
              <a:ext cx="425621" cy="254039"/>
            </a:xfrm>
            <a:prstGeom prst="rect">
              <a:avLst/>
            </a:prstGeom>
          </p:spPr>
          <p:txBody>
            <a:bodyPr>
              <a:spAutoFit/>
            </a:bodyPr>
            <a:lstStyle/>
            <a:p>
              <a:pPr algn="ctr" fontAlgn="auto">
                <a:spcBef>
                  <a:spcPts val="0"/>
                </a:spcBef>
                <a:spcAft>
                  <a:spcPts val="0"/>
                </a:spcAft>
                <a:defRPr/>
              </a:pPr>
              <a:r>
                <a:rPr lang="en-US" sz="1050" dirty="0">
                  <a:latin typeface="Segoe" pitchFamily="34" charset="0"/>
                  <a:cs typeface="Segoe UI" pitchFamily="34" charset="0"/>
                </a:rPr>
                <a:t>20</a:t>
              </a:r>
              <a:endParaRPr lang="en-US" sz="1050" dirty="0">
                <a:latin typeface="Segoe" pitchFamily="34" charset="0"/>
                <a:cs typeface="Segoe UI" pitchFamily="34" charset="0"/>
              </a:endParaRPr>
            </a:p>
          </p:txBody>
        </p:sp>
        <p:sp>
          <p:nvSpPr>
            <p:cNvPr id="165" name="Rectangle 164"/>
            <p:cNvSpPr/>
            <p:nvPr/>
          </p:nvSpPr>
          <p:spPr>
            <a:xfrm>
              <a:off x="11505562" y="4085195"/>
              <a:ext cx="424034" cy="254039"/>
            </a:xfrm>
            <a:prstGeom prst="rect">
              <a:avLst/>
            </a:prstGeom>
          </p:spPr>
          <p:txBody>
            <a:bodyPr>
              <a:spAutoFit/>
            </a:bodyPr>
            <a:lstStyle/>
            <a:p>
              <a:pPr algn="ctr" fontAlgn="auto">
                <a:spcBef>
                  <a:spcPts val="0"/>
                </a:spcBef>
                <a:spcAft>
                  <a:spcPts val="0"/>
                </a:spcAft>
                <a:defRPr/>
              </a:pPr>
              <a:r>
                <a:rPr lang="en-US" sz="1050" dirty="0">
                  <a:latin typeface="Segoe" pitchFamily="34" charset="0"/>
                  <a:cs typeface="Segoe UI" pitchFamily="34" charset="0"/>
                </a:rPr>
                <a:t>20</a:t>
              </a:r>
              <a:endParaRPr lang="en-US" sz="1050" dirty="0">
                <a:latin typeface="Segoe" pitchFamily="34" charset="0"/>
                <a:cs typeface="Segoe UI" pitchFamily="34" charset="0"/>
              </a:endParaRPr>
            </a:p>
          </p:txBody>
        </p:sp>
        <p:sp>
          <p:nvSpPr>
            <p:cNvPr id="166" name="Rectangle 165"/>
            <p:cNvSpPr/>
            <p:nvPr/>
          </p:nvSpPr>
          <p:spPr>
            <a:xfrm>
              <a:off x="10166761" y="3737479"/>
              <a:ext cx="425621" cy="252451"/>
            </a:xfrm>
            <a:prstGeom prst="rect">
              <a:avLst/>
            </a:prstGeom>
          </p:spPr>
          <p:txBody>
            <a:bodyPr>
              <a:spAutoFit/>
            </a:bodyPr>
            <a:lstStyle/>
            <a:p>
              <a:pPr algn="ctr" fontAlgn="auto">
                <a:spcBef>
                  <a:spcPts val="0"/>
                </a:spcBef>
                <a:spcAft>
                  <a:spcPts val="0"/>
                </a:spcAft>
                <a:defRPr/>
              </a:pPr>
              <a:r>
                <a:rPr lang="en-US" sz="1050" dirty="0">
                  <a:latin typeface="Segoe" pitchFamily="34" charset="0"/>
                  <a:cs typeface="Segoe UI" pitchFamily="34" charset="0"/>
                </a:rPr>
                <a:t>13</a:t>
              </a:r>
              <a:endParaRPr lang="en-US" sz="1050" dirty="0">
                <a:latin typeface="Segoe" pitchFamily="34" charset="0"/>
                <a:cs typeface="Segoe UI" pitchFamily="34" charset="0"/>
              </a:endParaRPr>
            </a:p>
          </p:txBody>
        </p:sp>
        <p:sp>
          <p:nvSpPr>
            <p:cNvPr id="167" name="Rectangle 166"/>
            <p:cNvSpPr/>
            <p:nvPr/>
          </p:nvSpPr>
          <p:spPr>
            <a:xfrm>
              <a:off x="10838544" y="3594582"/>
              <a:ext cx="425621" cy="254039"/>
            </a:xfrm>
            <a:prstGeom prst="rect">
              <a:avLst/>
            </a:prstGeom>
          </p:spPr>
          <p:txBody>
            <a:bodyPr>
              <a:spAutoFit/>
            </a:bodyPr>
            <a:lstStyle/>
            <a:p>
              <a:pPr algn="ctr" fontAlgn="auto">
                <a:spcBef>
                  <a:spcPts val="0"/>
                </a:spcBef>
                <a:spcAft>
                  <a:spcPts val="0"/>
                </a:spcAft>
                <a:defRPr/>
              </a:pPr>
              <a:r>
                <a:rPr lang="en-US" sz="1050" dirty="0">
                  <a:latin typeface="Segoe" pitchFamily="34" charset="0"/>
                  <a:cs typeface="Segoe UI" pitchFamily="34" charset="0"/>
                </a:rPr>
                <a:t>23</a:t>
              </a:r>
              <a:endParaRPr lang="en-US" sz="1050" dirty="0">
                <a:latin typeface="Segoe" pitchFamily="34" charset="0"/>
                <a:cs typeface="Segoe UI" pitchFamily="34" charset="0"/>
              </a:endParaRPr>
            </a:p>
          </p:txBody>
        </p:sp>
        <p:sp>
          <p:nvSpPr>
            <p:cNvPr id="168" name="Rectangle 167"/>
            <p:cNvSpPr/>
            <p:nvPr/>
          </p:nvSpPr>
          <p:spPr>
            <a:xfrm>
              <a:off x="11505562" y="3311963"/>
              <a:ext cx="424034" cy="254039"/>
            </a:xfrm>
            <a:prstGeom prst="rect">
              <a:avLst/>
            </a:prstGeom>
          </p:spPr>
          <p:txBody>
            <a:bodyPr>
              <a:spAutoFit/>
            </a:bodyPr>
            <a:lstStyle/>
            <a:p>
              <a:pPr algn="ctr" fontAlgn="auto">
                <a:spcBef>
                  <a:spcPts val="0"/>
                </a:spcBef>
                <a:spcAft>
                  <a:spcPts val="0"/>
                </a:spcAft>
                <a:defRPr/>
              </a:pPr>
              <a:r>
                <a:rPr lang="en-US" sz="1050" dirty="0">
                  <a:latin typeface="Segoe" pitchFamily="34" charset="0"/>
                  <a:cs typeface="Segoe UI" pitchFamily="34" charset="0"/>
                </a:rPr>
                <a:t>54</a:t>
              </a:r>
              <a:endParaRPr lang="en-US" sz="1050" dirty="0">
                <a:latin typeface="Segoe" pitchFamily="34" charset="0"/>
                <a:cs typeface="Segoe UI" pitchFamily="34" charset="0"/>
              </a:endParaRPr>
            </a:p>
          </p:txBody>
        </p:sp>
        <p:sp>
          <p:nvSpPr>
            <p:cNvPr id="56" name="Rectangle 55"/>
            <p:cNvSpPr/>
            <p:nvPr/>
          </p:nvSpPr>
          <p:spPr bwMode="auto">
            <a:xfrm flipH="1">
              <a:off x="12137477" y="2757889"/>
              <a:ext cx="419355" cy="1229171"/>
            </a:xfrm>
            <a:prstGeom prst="rect">
              <a:avLst/>
            </a:prstGeom>
            <a:gradFill flip="none" rotWithShape="1">
              <a:gsLst>
                <a:gs pos="2000">
                  <a:schemeClr val="accent2">
                    <a:alpha val="78000"/>
                  </a:schemeClr>
                </a:gs>
                <a:gs pos="100000">
                  <a:schemeClr val="tx1">
                    <a:alpha val="43000"/>
                  </a:schemeClr>
                </a:gs>
                <a:gs pos="56000">
                  <a:schemeClr val="accent3">
                    <a:alpha val="71000"/>
                  </a:schemeClr>
                </a:gs>
              </a:gsLst>
              <a:lin ang="5400000" scaled="1"/>
              <a:tileRect/>
            </a:gradFill>
            <a:ln w="12700" cap="flat" cmpd="sng" algn="ctr">
              <a:solidFill>
                <a:srgbClr val="FFFFFF">
                  <a:alpha val="27059"/>
                </a:srgbClr>
              </a:solidFill>
              <a:prstDash val="solid"/>
            </a:ln>
            <a:effectLst>
              <a:outerShdw blurRad="114300" dist="101600" algn="tl" rotWithShape="0">
                <a:prstClr val="black">
                  <a:alpha val="40000"/>
                </a:prstClr>
              </a:outerShdw>
              <a:reflection blurRad="6350" stA="52000" endA="300" endPos="35000" dir="5400000" sy="-100000" algn="bl" rotWithShape="0"/>
            </a:effectLst>
          </p:spPr>
          <p:txBody>
            <a:bodyPr lIns="91436" tIns="45718" rIns="91436" bIns="45718"/>
            <a:lstStyle/>
            <a:p>
              <a:pPr algn="ctr" defTabSz="1096919" fontAlgn="auto">
                <a:spcBef>
                  <a:spcPts val="0"/>
                </a:spcBef>
                <a:spcAft>
                  <a:spcPts val="0"/>
                </a:spcAft>
                <a:defRPr/>
              </a:pPr>
              <a:endParaRPr lang="en-US" sz="2000" i="1" kern="0" dirty="0">
                <a:ln>
                  <a:solidFill>
                    <a:srgbClr val="FF9929"/>
                  </a:solidFill>
                </a:ln>
                <a:latin typeface="Segoe Semibold" pitchFamily="34" charset="0"/>
              </a:endParaRPr>
            </a:p>
          </p:txBody>
        </p:sp>
        <p:sp>
          <p:nvSpPr>
            <p:cNvPr id="58" name="Rectangle 57"/>
            <p:cNvSpPr/>
            <p:nvPr/>
          </p:nvSpPr>
          <p:spPr bwMode="auto">
            <a:xfrm flipH="1">
              <a:off x="12137478" y="3997945"/>
              <a:ext cx="419355" cy="435428"/>
            </a:xfrm>
            <a:prstGeom prst="rect">
              <a:avLst/>
            </a:prstGeom>
            <a:gradFill flip="none" rotWithShape="1">
              <a:gsLst>
                <a:gs pos="2000">
                  <a:schemeClr val="accent1"/>
                </a:gs>
                <a:gs pos="63000">
                  <a:schemeClr val="accent4">
                    <a:lumMod val="40000"/>
                    <a:lumOff val="60000"/>
                    <a:alpha val="79000"/>
                  </a:schemeClr>
                </a:gs>
                <a:gs pos="100000">
                  <a:schemeClr val="accent4">
                    <a:alpha val="86000"/>
                  </a:schemeClr>
                </a:gs>
              </a:gsLst>
              <a:lin ang="5400000" scaled="1"/>
              <a:tileRect/>
            </a:gradFill>
            <a:ln w="12700" cap="flat" cmpd="sng" algn="ctr">
              <a:solidFill>
                <a:srgbClr val="FFFFFF">
                  <a:alpha val="27059"/>
                </a:srgbClr>
              </a:solidFill>
              <a:prstDash val="solid"/>
            </a:ln>
            <a:effectLst>
              <a:outerShdw blurRad="114300" dist="101600" algn="tl" rotWithShape="0">
                <a:prstClr val="black">
                  <a:alpha val="40000"/>
                </a:prstClr>
              </a:outerShdw>
              <a:reflection blurRad="6350" stA="52000" endA="300" endPos="35000" dir="5400000" sy="-100000" algn="bl" rotWithShape="0"/>
            </a:effectLst>
          </p:spPr>
          <p:txBody>
            <a:bodyPr lIns="91436" tIns="45718" rIns="91436" bIns="45718"/>
            <a:lstStyle/>
            <a:p>
              <a:pPr algn="ctr" defTabSz="1096919" fontAlgn="auto">
                <a:spcBef>
                  <a:spcPts val="0"/>
                </a:spcBef>
                <a:spcAft>
                  <a:spcPts val="0"/>
                </a:spcAft>
                <a:defRPr/>
              </a:pPr>
              <a:endParaRPr lang="en-US" sz="2000" i="1" kern="0" dirty="0">
                <a:ln>
                  <a:solidFill>
                    <a:srgbClr val="FF9929"/>
                  </a:solidFill>
                </a:ln>
                <a:latin typeface="Segoe Semibold" pitchFamily="34" charset="0"/>
              </a:endParaRPr>
            </a:p>
          </p:txBody>
        </p:sp>
        <p:sp>
          <p:nvSpPr>
            <p:cNvPr id="59" name="Rectangle 58"/>
            <p:cNvSpPr/>
            <p:nvPr/>
          </p:nvSpPr>
          <p:spPr>
            <a:xfrm>
              <a:off x="12139230" y="4085195"/>
              <a:ext cx="424033" cy="254039"/>
            </a:xfrm>
            <a:prstGeom prst="rect">
              <a:avLst/>
            </a:prstGeom>
          </p:spPr>
          <p:txBody>
            <a:bodyPr>
              <a:spAutoFit/>
            </a:bodyPr>
            <a:lstStyle/>
            <a:p>
              <a:pPr algn="ctr" fontAlgn="auto">
                <a:spcBef>
                  <a:spcPts val="0"/>
                </a:spcBef>
                <a:spcAft>
                  <a:spcPts val="0"/>
                </a:spcAft>
                <a:defRPr/>
              </a:pPr>
              <a:r>
                <a:rPr lang="en-US" sz="1050" dirty="0">
                  <a:latin typeface="Segoe" pitchFamily="34" charset="0"/>
                  <a:cs typeface="Segoe UI" pitchFamily="34" charset="0"/>
                </a:rPr>
                <a:t>20</a:t>
              </a:r>
              <a:endParaRPr lang="en-US" sz="1050" dirty="0">
                <a:latin typeface="Segoe" pitchFamily="34" charset="0"/>
                <a:cs typeface="Segoe UI" pitchFamily="34" charset="0"/>
              </a:endParaRPr>
            </a:p>
          </p:txBody>
        </p:sp>
        <p:sp>
          <p:nvSpPr>
            <p:cNvPr id="60" name="Rectangle 59"/>
            <p:cNvSpPr/>
            <p:nvPr/>
          </p:nvSpPr>
          <p:spPr>
            <a:xfrm>
              <a:off x="12139230" y="3311963"/>
              <a:ext cx="424033" cy="254039"/>
            </a:xfrm>
            <a:prstGeom prst="rect">
              <a:avLst/>
            </a:prstGeom>
          </p:spPr>
          <p:txBody>
            <a:bodyPr>
              <a:spAutoFit/>
            </a:bodyPr>
            <a:lstStyle/>
            <a:p>
              <a:pPr algn="ctr" fontAlgn="auto">
                <a:spcBef>
                  <a:spcPts val="0"/>
                </a:spcBef>
                <a:spcAft>
                  <a:spcPts val="0"/>
                </a:spcAft>
                <a:defRPr/>
              </a:pPr>
              <a:r>
                <a:rPr lang="en-US" sz="1050" dirty="0">
                  <a:latin typeface="Segoe" pitchFamily="34" charset="0"/>
                  <a:cs typeface="Segoe UI" pitchFamily="34" charset="0"/>
                </a:rPr>
                <a:t>56</a:t>
              </a:r>
              <a:endParaRPr lang="en-US" sz="1050" dirty="0">
                <a:latin typeface="Segoe" pitchFamily="34" charset="0"/>
                <a:cs typeface="Segoe UI" pitchFamily="34" charset="0"/>
              </a:endParaRPr>
            </a:p>
          </p:txBody>
        </p:sp>
        <p:sp>
          <p:nvSpPr>
            <p:cNvPr id="29761" name="TextBox 60"/>
            <p:cNvSpPr txBox="1">
              <a:spLocks noChangeArrowheads="1"/>
            </p:cNvSpPr>
            <p:nvPr/>
          </p:nvSpPr>
          <p:spPr bwMode="auto">
            <a:xfrm>
              <a:off x="11891555" y="4537496"/>
              <a:ext cx="897223" cy="261610"/>
            </a:xfrm>
            <a:prstGeom prst="rect">
              <a:avLst/>
            </a:prstGeom>
            <a:noFill/>
            <a:ln w="9525">
              <a:noFill/>
              <a:miter lim="800000"/>
              <a:headEnd/>
              <a:tailEnd/>
            </a:ln>
          </p:spPr>
          <p:txBody>
            <a:bodyPr>
              <a:spAutoFit/>
            </a:bodyPr>
            <a:lstStyle/>
            <a:p>
              <a:pPr algn="ctr"/>
              <a:r>
                <a:rPr lang="en-US" sz="1100">
                  <a:latin typeface="Segoe Semibold"/>
                </a:rPr>
                <a:t>Dec 07</a:t>
              </a:r>
            </a:p>
          </p:txBody>
        </p:sp>
      </p:grpSp>
      <p:sp>
        <p:nvSpPr>
          <p:cNvPr id="29708" name="Freeform 5"/>
          <p:cNvSpPr>
            <a:spLocks/>
          </p:cNvSpPr>
          <p:nvPr/>
        </p:nvSpPr>
        <p:spPr bwMode="auto">
          <a:xfrm>
            <a:off x="2333625" y="1908175"/>
            <a:ext cx="4598988" cy="942975"/>
          </a:xfrm>
          <a:custGeom>
            <a:avLst/>
            <a:gdLst>
              <a:gd name="T0" fmla="*/ 326 w 1909"/>
              <a:gd name="T1" fmla="*/ 0 h 389"/>
              <a:gd name="T2" fmla="*/ 1595 w 1909"/>
              <a:gd name="T3" fmla="*/ 0 h 389"/>
              <a:gd name="T4" fmla="*/ 1909 w 1909"/>
              <a:gd name="T5" fmla="*/ 389 h 389"/>
              <a:gd name="T6" fmla="*/ 0 w 1909"/>
              <a:gd name="T7" fmla="*/ 389 h 389"/>
              <a:gd name="T8" fmla="*/ 326 w 1909"/>
              <a:gd name="T9" fmla="*/ 0 h 389"/>
              <a:gd name="T10" fmla="*/ 0 60000 65536"/>
              <a:gd name="T11" fmla="*/ 0 60000 65536"/>
              <a:gd name="T12" fmla="*/ 0 60000 65536"/>
              <a:gd name="T13" fmla="*/ 0 60000 65536"/>
              <a:gd name="T14" fmla="*/ 0 60000 65536"/>
              <a:gd name="T15" fmla="*/ 0 w 1909"/>
              <a:gd name="T16" fmla="*/ 0 h 389"/>
              <a:gd name="T17" fmla="*/ 1909 w 1909"/>
              <a:gd name="T18" fmla="*/ 389 h 389"/>
            </a:gdLst>
            <a:ahLst/>
            <a:cxnLst>
              <a:cxn ang="T10">
                <a:pos x="T0" y="T1"/>
              </a:cxn>
              <a:cxn ang="T11">
                <a:pos x="T2" y="T3"/>
              </a:cxn>
              <a:cxn ang="T12">
                <a:pos x="T4" y="T5"/>
              </a:cxn>
              <a:cxn ang="T13">
                <a:pos x="T6" y="T7"/>
              </a:cxn>
              <a:cxn ang="T14">
                <a:pos x="T8" y="T9"/>
              </a:cxn>
            </a:cxnLst>
            <a:rect l="T15" t="T16" r="T17" b="T18"/>
            <a:pathLst>
              <a:path w="1909" h="389">
                <a:moveTo>
                  <a:pt x="326" y="0"/>
                </a:moveTo>
                <a:cubicBezTo>
                  <a:pt x="1595" y="0"/>
                  <a:pt x="1595" y="0"/>
                  <a:pt x="1595" y="0"/>
                </a:cubicBezTo>
                <a:cubicBezTo>
                  <a:pt x="1595" y="0"/>
                  <a:pt x="1821" y="172"/>
                  <a:pt x="1909" y="389"/>
                </a:cubicBezTo>
                <a:cubicBezTo>
                  <a:pt x="0" y="389"/>
                  <a:pt x="0" y="389"/>
                  <a:pt x="0" y="389"/>
                </a:cubicBezTo>
                <a:cubicBezTo>
                  <a:pt x="0" y="389"/>
                  <a:pt x="131" y="127"/>
                  <a:pt x="326" y="0"/>
                </a:cubicBezTo>
                <a:close/>
              </a:path>
            </a:pathLst>
          </a:custGeom>
          <a:solidFill>
            <a:srgbClr val="FFFFFF">
              <a:alpha val="36078"/>
            </a:srgbClr>
          </a:solidFill>
          <a:ln w="9525">
            <a:noFill/>
            <a:round/>
            <a:headEnd/>
            <a:tailEnd/>
          </a:ln>
        </p:spPr>
        <p:txBody>
          <a:bodyPr/>
          <a:lstStyle/>
          <a:p>
            <a:endParaRPr lang="en-US">
              <a:latin typeface="Segoe Semibold"/>
            </a:endParaRPr>
          </a:p>
        </p:txBody>
      </p:sp>
      <p:pic>
        <p:nvPicPr>
          <p:cNvPr id="171" name="Picture 2" descr="C:\Users\v-careed\AppData\Local\Microsoft\Windows\Temporary Internet Files\Content.Outlook\0R6QPDC6\EN_Cert-Win_Vista_rgb.png"/>
          <p:cNvPicPr>
            <a:picLocks noChangeAspect="1" noChangeArrowheads="1"/>
          </p:cNvPicPr>
          <p:nvPr/>
        </p:nvPicPr>
        <p:blipFill>
          <a:blip r:embed="rId7"/>
          <a:srcRect/>
          <a:stretch>
            <a:fillRect/>
          </a:stretch>
        </p:blipFill>
        <p:spPr bwMode="auto">
          <a:xfrm>
            <a:off x="4853095" y="2002971"/>
            <a:ext cx="517191" cy="749399"/>
          </a:xfrm>
          <a:prstGeom prst="rect">
            <a:avLst/>
          </a:prstGeom>
          <a:noFill/>
          <a:effectLst>
            <a:outerShdw blurRad="76200" dist="76200" dir="2700000" algn="tl" rotWithShape="0">
              <a:prstClr val="black">
                <a:alpha val="40000"/>
              </a:prstClr>
            </a:outerShdw>
            <a:reflection blurRad="6350" stA="52000" endA="300" endPos="35000" dir="5400000" sy="-100000" algn="bl" rotWithShape="0"/>
          </a:effectLst>
        </p:spPr>
      </p:pic>
      <p:pic>
        <p:nvPicPr>
          <p:cNvPr id="172" name="Picture 3" descr="C:\Users\v-careed\AppData\Local\Microsoft\Windows\Temporary Internet Files\Content.Outlook\0R6QPDC6\EN_Works-WinVista_rgb.png"/>
          <p:cNvPicPr>
            <a:picLocks noChangeAspect="1" noChangeArrowheads="1"/>
          </p:cNvPicPr>
          <p:nvPr/>
        </p:nvPicPr>
        <p:blipFill>
          <a:blip r:embed="rId8"/>
          <a:srcRect/>
          <a:stretch>
            <a:fillRect/>
          </a:stretch>
        </p:blipFill>
        <p:spPr bwMode="auto">
          <a:xfrm>
            <a:off x="3778340" y="2191658"/>
            <a:ext cx="972335" cy="432666"/>
          </a:xfrm>
          <a:prstGeom prst="rect">
            <a:avLst/>
          </a:prstGeom>
          <a:noFill/>
          <a:effectLst>
            <a:outerShdw blurRad="76200" dist="76200" dir="2700000" algn="tl" rotWithShape="0">
              <a:prstClr val="black">
                <a:alpha val="40000"/>
              </a:prstClr>
            </a:outerShdw>
            <a:reflection blurRad="6350" stA="52000" endA="300" endPos="35000" dir="5400000" sy="-100000" algn="bl" rotWithShape="0"/>
          </a:effectLst>
        </p:spPr>
      </p:pic>
      <p:pic>
        <p:nvPicPr>
          <p:cNvPr id="78" name="Picture 3" descr="C:\Program Files\Microsoft Resource DVD Artwork\DVD_ART\Artwork_Imagery\HARDWARE_IMAGERY\Photos - OEM Hardware\Printer Fax\hp 2200xi business inkjet color printer.png"/>
          <p:cNvPicPr>
            <a:picLocks noChangeAspect="1" noChangeArrowheads="1"/>
          </p:cNvPicPr>
          <p:nvPr/>
        </p:nvPicPr>
        <p:blipFill>
          <a:blip r:embed="rId9" cstate="print"/>
          <a:srcRect/>
          <a:stretch>
            <a:fillRect/>
          </a:stretch>
        </p:blipFill>
        <p:spPr bwMode="auto">
          <a:xfrm>
            <a:off x="2169769" y="1947493"/>
            <a:ext cx="1182525" cy="794657"/>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pic>
        <p:nvPicPr>
          <p:cNvPr id="80" name="Picture 5" descr="C:\Program Files\Microsoft Resource DVD Artwork\DVD_ART\Artwork_Imagery\HARDWARE_IMAGERY\Photos - Microsoft Hardware\Xbox\Xbox 360 wired controller straight.png"/>
          <p:cNvPicPr>
            <a:picLocks noChangeAspect="1" noChangeArrowheads="1"/>
          </p:cNvPicPr>
          <p:nvPr/>
        </p:nvPicPr>
        <p:blipFill>
          <a:blip r:embed="rId10" cstate="print"/>
          <a:srcRect/>
          <a:stretch>
            <a:fillRect/>
          </a:stretch>
        </p:blipFill>
        <p:spPr bwMode="auto">
          <a:xfrm>
            <a:off x="6272531" y="1768036"/>
            <a:ext cx="990692" cy="1017134"/>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pic>
        <p:nvPicPr>
          <p:cNvPr id="77" name="Picture 2" descr="C:\Program Files\Microsoft Resource DVD Artwork\DVD_ART\Artwork_Imagery\HARDWARE_IMAGERY\Photos - OEM Hardware\Cameras\Digital Camera\Canon digital camera.png"/>
          <p:cNvPicPr>
            <a:picLocks noChangeAspect="1" noChangeArrowheads="1"/>
          </p:cNvPicPr>
          <p:nvPr/>
        </p:nvPicPr>
        <p:blipFill>
          <a:blip r:embed="rId11" cstate="print"/>
          <a:srcRect/>
          <a:stretch>
            <a:fillRect/>
          </a:stretch>
        </p:blipFill>
        <p:spPr bwMode="auto">
          <a:xfrm>
            <a:off x="4076240" y="1174020"/>
            <a:ext cx="919652" cy="650438"/>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sp>
        <p:nvSpPr>
          <p:cNvPr id="62" name="Oval 61"/>
          <p:cNvSpPr/>
          <p:nvPr/>
        </p:nvSpPr>
        <p:spPr bwMode="auto">
          <a:xfrm flipH="1">
            <a:off x="178128" y="4434194"/>
            <a:ext cx="2230353" cy="2161309"/>
          </a:xfrm>
          <a:prstGeom prst="ellipse">
            <a:avLst/>
          </a:prstGeom>
          <a:gradFill flip="none" rotWithShape="1">
            <a:gsLst>
              <a:gs pos="2000">
                <a:schemeClr val="accent4">
                  <a:lumMod val="50000"/>
                </a:schemeClr>
              </a:gs>
              <a:gs pos="100000">
                <a:schemeClr val="tx1">
                  <a:alpha val="75000"/>
                </a:schemeClr>
              </a:gs>
              <a:gs pos="45000">
                <a:srgbClr val="FFFFFF">
                  <a:alpha val="0"/>
                </a:srgbClr>
              </a:gs>
            </a:gsLst>
            <a:lin ang="5400000" scaled="1"/>
            <a:tileRect/>
          </a:gradFill>
          <a:ln w="12700" cap="flat" cmpd="sng" algn="ctr">
            <a:solidFill>
              <a:srgbClr val="FFFFFF">
                <a:alpha val="27059"/>
              </a:srgbClr>
            </a:solidFill>
            <a:prstDash val="solid"/>
          </a:ln>
          <a:effectLst>
            <a:outerShdw blurRad="114300" dist="101600" dir="2700000" algn="tl" rotWithShape="0">
              <a:prstClr val="black">
                <a:alpha val="40000"/>
              </a:prstClr>
            </a:outerShdw>
            <a:reflection blurRad="6350" stA="52000" endA="300" endPos="35000" dir="5400000" sy="-100000" algn="bl" rotWithShape="0"/>
          </a:effectLst>
        </p:spPr>
        <p:txBody>
          <a:bodyPr lIns="0" tIns="0" rIns="0" bIns="0" anchor="ctr"/>
          <a:lstStyle/>
          <a:p>
            <a:pPr algn="ctr" eaLnBrk="0" fontAlgn="auto" hangingPunct="0">
              <a:spcBef>
                <a:spcPts val="0"/>
              </a:spcBef>
              <a:spcAft>
                <a:spcPts val="0"/>
              </a:spcAft>
              <a:defRPr/>
            </a:pPr>
            <a:r>
              <a:rPr lang="en-US" sz="1400" dirty="0">
                <a:latin typeface="Segoe UI" pitchFamily="34" charset="0"/>
                <a:cs typeface="Segoe UI" pitchFamily="34" charset="0"/>
              </a:rPr>
              <a:t>More than 17,000 logoed hardware and device submissions completed by over 600 hardware partners since launch</a:t>
            </a:r>
          </a:p>
        </p:txBody>
      </p:sp>
      <p:sp>
        <p:nvSpPr>
          <p:cNvPr id="66" name="Title 1"/>
          <p:cNvSpPr>
            <a:spLocks noGrp="1"/>
          </p:cNvSpPr>
          <p:nvPr>
            <p:ph type="title"/>
          </p:nvPr>
        </p:nvSpPr>
        <p:spPr>
          <a:xfrm>
            <a:off x="384174" y="135188"/>
            <a:ext cx="8474105" cy="985870"/>
          </a:xfrm>
        </p:spPr>
        <p:txBody>
          <a:bodyPr rtlCol="0" anchor="ctr">
            <a:noAutofit/>
          </a:bodyPr>
          <a:lstStyle/>
          <a:p>
            <a:pPr>
              <a:defRPr/>
            </a:pPr>
            <a:r>
              <a:rPr lang="en-US" sz="2800" smtClean="0"/>
              <a:t>S</a:t>
            </a:r>
            <a:r>
              <a:rPr sz="2800" smtClean="0"/>
              <a:t>ignificant </a:t>
            </a:r>
            <a:r>
              <a:rPr lang="en-US" sz="2800" smtClean="0"/>
              <a:t>D</a:t>
            </a:r>
            <a:r>
              <a:rPr sz="2800" smtClean="0"/>
              <a:t>evice </a:t>
            </a:r>
            <a:r>
              <a:rPr lang="en-US" sz="2800" smtClean="0"/>
              <a:t>C</a:t>
            </a:r>
            <a:r>
              <a:rPr sz="2800" smtClean="0"/>
              <a:t>ompatibility</a:t>
            </a:r>
            <a:r>
              <a:rPr lang="en-US" sz="2800" smtClean="0"/>
              <a:t> Progress</a:t>
            </a:r>
            <a:endParaRPr sz="2800"/>
          </a:p>
        </p:txBody>
      </p:sp>
      <p:sp>
        <p:nvSpPr>
          <p:cNvPr id="67" name="TextBox 66"/>
          <p:cNvSpPr txBox="1"/>
          <p:nvPr/>
        </p:nvSpPr>
        <p:spPr>
          <a:xfrm>
            <a:off x="2135188" y="6127750"/>
            <a:ext cx="4899025" cy="523875"/>
          </a:xfrm>
          <a:prstGeom prst="rect">
            <a:avLst/>
          </a:prstGeom>
          <a:noFill/>
        </p:spPr>
        <p:txBody>
          <a:bodyPr wrap="none">
            <a:spAutoFit/>
          </a:bodyPr>
          <a:lstStyle/>
          <a:p>
            <a:pPr fontAlgn="auto">
              <a:spcBef>
                <a:spcPts val="0"/>
              </a:spcBef>
              <a:spcAft>
                <a:spcPts val="0"/>
              </a:spcAft>
              <a:defRPr/>
            </a:pPr>
            <a:r>
              <a:rPr lang="en-US" sz="2800" i="1" dirty="0">
                <a:effectLst>
                  <a:outerShdw blurRad="38100" dist="38100" dir="2700000" algn="tl">
                    <a:srgbClr val="000000">
                      <a:alpha val="43137"/>
                    </a:srgbClr>
                  </a:outerShdw>
                </a:effectLst>
                <a:latin typeface="+mj-lt"/>
              </a:rPr>
              <a:t>The Most Supported OS Ever</a:t>
            </a:r>
            <a:endParaRPr lang="en-US" sz="2800" i="1" dirty="0">
              <a:effectLst>
                <a:outerShdw blurRad="38100" dist="38100" dir="2700000" algn="tl">
                  <a:srgbClr val="000000">
                    <a:alpha val="43137"/>
                  </a:srgbClr>
                </a:outerShdw>
              </a:effectLst>
              <a:latin typeface="+mj-lt"/>
            </a:endParaRPr>
          </a:p>
        </p:txBody>
      </p:sp>
      <p:grpSp>
        <p:nvGrpSpPr>
          <p:cNvPr id="29717" name="Group 63"/>
          <p:cNvGrpSpPr>
            <a:grpSpLocks/>
          </p:cNvGrpSpPr>
          <p:nvPr/>
        </p:nvGrpSpPr>
        <p:grpSpPr bwMode="auto">
          <a:xfrm>
            <a:off x="4429125" y="0"/>
            <a:ext cx="4714875" cy="357188"/>
            <a:chOff x="4429092" y="-24"/>
            <a:chExt cx="4714940" cy="357214"/>
          </a:xfrm>
        </p:grpSpPr>
        <p:graphicFrame>
          <p:nvGraphicFramePr>
            <p:cNvPr id="65" name="Diagram 64"/>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8" name="Diagram 67"/>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1000"/>
                                        <p:tgtEl>
                                          <p:spTgt spid="83"/>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1000"/>
                                        <p:tgtEl>
                                          <p:spTgt spid="81"/>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1000"/>
                                        <p:tgtEl>
                                          <p:spTgt spid="80"/>
                                        </p:tgtEl>
                                      </p:cBhvr>
                                    </p:animEffect>
                                  </p:childTnLst>
                                </p:cTn>
                              </p:par>
                            </p:childTnLst>
                          </p:cTn>
                        </p:par>
                        <p:par>
                          <p:cTn id="20" fill="hold">
                            <p:stCondLst>
                              <p:cond delay="4500"/>
                            </p:stCondLst>
                            <p:childTnLst>
                              <p:par>
                                <p:cTn id="21" presetID="10" presetClass="entr" presetSubtype="0" fill="hold"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fade">
                                      <p:cBhvr>
                                        <p:cTn id="23" dur="1000"/>
                                        <p:tgtEl>
                                          <p:spTgt spid="82"/>
                                        </p:tgtEl>
                                      </p:cBhvr>
                                    </p:animEffect>
                                  </p:childTnLst>
                                </p:cTn>
                              </p:par>
                            </p:childTnLst>
                          </p:cTn>
                        </p:par>
                        <p:par>
                          <p:cTn id="24" fill="hold">
                            <p:stCondLst>
                              <p:cond delay="5500"/>
                            </p:stCondLst>
                            <p:childTnLst>
                              <p:par>
                                <p:cTn id="25" presetID="10" presetClass="entr" presetSubtype="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1000"/>
                                        <p:tgtEl>
                                          <p:spTgt spid="78"/>
                                        </p:tgtEl>
                                      </p:cBhvr>
                                    </p:animEffect>
                                  </p:childTnLst>
                                </p:cTn>
                              </p:par>
                            </p:childTnLst>
                          </p:cTn>
                        </p:par>
                        <p:par>
                          <p:cTn id="28" fill="hold">
                            <p:stCondLst>
                              <p:cond delay="6500"/>
                            </p:stCondLst>
                            <p:childTnLst>
                              <p:par>
                                <p:cTn id="29" presetID="10" presetClass="entr" presetSubtype="0" fill="hold"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1000"/>
                                        <p:tgtEl>
                                          <p:spTgt spid="7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1000"/>
                                        <p:tgtEl>
                                          <p:spTgt spid="75"/>
                                        </p:tgtEl>
                                      </p:cBhvr>
                                    </p:animEffect>
                                    <p:set>
                                      <p:cBhvr>
                                        <p:cTn id="41" dur="1" fill="hold">
                                          <p:stCondLst>
                                            <p:cond delay="999"/>
                                          </p:stCondLst>
                                        </p:cTn>
                                        <p:tgtEl>
                                          <p:spTgt spid="75"/>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1000"/>
                                        <p:tgtEl>
                                          <p:spTgt spid="7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1000"/>
                                        <p:tgtEl>
                                          <p:spTgt spid="76"/>
                                        </p:tgtEl>
                                      </p:cBhvr>
                                    </p:animEffect>
                                    <p:set>
                                      <p:cBhvr>
                                        <p:cTn id="49" dur="1" fill="hold">
                                          <p:stCondLst>
                                            <p:cond delay="999"/>
                                          </p:stCondLst>
                                        </p:cTn>
                                        <p:tgtEl>
                                          <p:spTgt spid="76"/>
                                        </p:tgtEl>
                                        <p:attrNameLst>
                                          <p:attrName>style.visibility</p:attrName>
                                        </p:attrNameLst>
                                      </p:cBhvr>
                                      <p:to>
                                        <p:strVal val="hidden"/>
                                      </p:to>
                                    </p:se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1000"/>
                                        <p:tgtEl>
                                          <p:spTgt spid="62"/>
                                        </p:tgtEl>
                                      </p:cBhvr>
                                    </p:animEffect>
                                    <p:set>
                                      <p:cBhvr>
                                        <p:cTn id="58" dur="1" fill="hold">
                                          <p:stCondLst>
                                            <p:cond delay="999"/>
                                          </p:stCondLst>
                                        </p:cTn>
                                        <p:tgtEl>
                                          <p:spTgt spid="62"/>
                                        </p:tgtEl>
                                        <p:attrNameLst>
                                          <p:attrName>style.visibility</p:attrName>
                                        </p:attrNameLst>
                                      </p:cBhvr>
                                      <p:to>
                                        <p:strVal val="hidden"/>
                                      </p:to>
                                    </p:set>
                                  </p:childTnLst>
                                </p:cTn>
                              </p:par>
                            </p:childTnLst>
                          </p:cTn>
                        </p:par>
                        <p:par>
                          <p:cTn id="59" fill="hold">
                            <p:stCondLst>
                              <p:cond delay="1000"/>
                            </p:stCondLst>
                            <p:childTnLst>
                              <p:par>
                                <p:cTn id="60" presetID="10" presetClass="entr" presetSubtype="0"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1000"/>
                                        <p:tgtEl>
                                          <p:spTgt spid="6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1000"/>
                                        <p:tgtEl>
                                          <p:spTgt spid="63"/>
                                        </p:tgtEl>
                                      </p:cBhvr>
                                    </p:animEffect>
                                    <p:set>
                                      <p:cBhvr>
                                        <p:cTn id="67" dur="1" fill="hold">
                                          <p:stCondLst>
                                            <p:cond delay="999"/>
                                          </p:stCondLst>
                                        </p:cTn>
                                        <p:tgtEl>
                                          <p:spTgt spid="63"/>
                                        </p:tgtEl>
                                        <p:attrNameLst>
                                          <p:attrName>style.visibility</p:attrName>
                                        </p:attrNameLst>
                                      </p:cBhvr>
                                      <p:to>
                                        <p:strVal val="hidden"/>
                                      </p:to>
                                    </p:set>
                                  </p:childTnLst>
                                </p:cTn>
                              </p:par>
                              <p:par>
                                <p:cTn id="68" presetID="2" presetClass="entr" presetSubtype="4" fill="hold" grpId="0" nodeType="withEffect">
                                  <p:stCondLst>
                                    <p:cond delay="0"/>
                                  </p:stCondLst>
                                  <p:childTnLst>
                                    <p:set>
                                      <p:cBhvr>
                                        <p:cTn id="69" dur="1" fill="hold">
                                          <p:stCondLst>
                                            <p:cond delay="0"/>
                                          </p:stCondLst>
                                        </p:cTn>
                                        <p:tgtEl>
                                          <p:spTgt spid="67"/>
                                        </p:tgtEl>
                                        <p:attrNameLst>
                                          <p:attrName>style.visibility</p:attrName>
                                        </p:attrNameLst>
                                      </p:cBhvr>
                                      <p:to>
                                        <p:strVal val="visible"/>
                                      </p:to>
                                    </p:set>
                                    <p:anim calcmode="lin" valueType="num">
                                      <p:cBhvr additive="base">
                                        <p:cTn id="70" dur="500" fill="hold"/>
                                        <p:tgtEl>
                                          <p:spTgt spid="67"/>
                                        </p:tgtEl>
                                        <p:attrNameLst>
                                          <p:attrName>ppt_x</p:attrName>
                                        </p:attrNameLst>
                                      </p:cBhvr>
                                      <p:tavLst>
                                        <p:tav tm="0">
                                          <p:val>
                                            <p:strVal val="#ppt_x"/>
                                          </p:val>
                                        </p:tav>
                                        <p:tav tm="100000">
                                          <p:val>
                                            <p:strVal val="#ppt_x"/>
                                          </p:val>
                                        </p:tav>
                                      </p:tavLst>
                                    </p:anim>
                                    <p:anim calcmode="lin" valueType="num">
                                      <p:cBhvr additive="base">
                                        <p:cTn id="71"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Oval 74"/>
          <p:cNvSpPr/>
          <p:nvPr/>
        </p:nvSpPr>
        <p:spPr bwMode="auto">
          <a:xfrm flipH="1">
            <a:off x="201881" y="1045029"/>
            <a:ext cx="2264229" cy="2203563"/>
          </a:xfrm>
          <a:prstGeom prst="ellipse">
            <a:avLst/>
          </a:prstGeom>
          <a:gradFill flip="none" rotWithShape="1">
            <a:gsLst>
              <a:gs pos="2000">
                <a:srgbClr val="92D050">
                  <a:alpha val="90000"/>
                </a:srgbClr>
              </a:gs>
              <a:gs pos="100000">
                <a:srgbClr val="336600">
                  <a:alpha val="90000"/>
                </a:srgbClr>
              </a:gs>
              <a:gs pos="45000">
                <a:srgbClr val="FFFFFF">
                  <a:alpha val="0"/>
                </a:srgbClr>
              </a:gs>
            </a:gsLst>
            <a:lin ang="5400000" scaled="1"/>
            <a:tileRect/>
          </a:gradFill>
          <a:ln w="12700" cap="flat" cmpd="sng" algn="ctr">
            <a:solidFill>
              <a:srgbClr val="FFFFFF">
                <a:alpha val="27059"/>
              </a:srgbClr>
            </a:solidFill>
            <a:prstDash val="solid"/>
          </a:ln>
          <a:effectLst>
            <a:outerShdw blurRad="114300" dist="101600" dir="2700000" algn="tl" rotWithShape="0">
              <a:prstClr val="black">
                <a:alpha val="40000"/>
              </a:prstClr>
            </a:outerShdw>
            <a:reflection blurRad="6350" stA="52000" endA="300" endPos="35000" dir="5400000" sy="-100000" algn="bl" rotWithShape="0"/>
          </a:effectLst>
        </p:spPr>
        <p:txBody>
          <a:bodyPr lIns="0" tIns="0" rIns="0" bIns="0" anchor="ctr"/>
          <a:lstStyle/>
          <a:p>
            <a:pPr algn="ctr" eaLnBrk="0" hangingPunct="0">
              <a:defRPr/>
            </a:pPr>
            <a:r>
              <a:rPr lang="en-US" sz="1400" dirty="0">
                <a:latin typeface="Segoe UI" pitchFamily="34" charset="0"/>
                <a:cs typeface="Segoe UI" pitchFamily="34" charset="0"/>
              </a:rPr>
              <a:t>Over 160 Global Enterprise applications have been remediated since RTM</a:t>
            </a:r>
          </a:p>
        </p:txBody>
      </p:sp>
      <p:sp>
        <p:nvSpPr>
          <p:cNvPr id="62" name="Oval 61"/>
          <p:cNvSpPr/>
          <p:nvPr/>
        </p:nvSpPr>
        <p:spPr bwMode="auto">
          <a:xfrm flipH="1">
            <a:off x="178128" y="4453244"/>
            <a:ext cx="2230353" cy="2161309"/>
          </a:xfrm>
          <a:prstGeom prst="ellipse">
            <a:avLst/>
          </a:prstGeom>
          <a:gradFill flip="none" rotWithShape="1">
            <a:gsLst>
              <a:gs pos="2000">
                <a:srgbClr val="92D050">
                  <a:alpha val="90000"/>
                </a:srgbClr>
              </a:gs>
              <a:gs pos="100000">
                <a:srgbClr val="336600">
                  <a:alpha val="90000"/>
                </a:srgbClr>
              </a:gs>
              <a:gs pos="45000">
                <a:srgbClr val="FFFFFF">
                  <a:alpha val="0"/>
                </a:srgbClr>
              </a:gs>
            </a:gsLst>
            <a:lin ang="5400000" scaled="1"/>
            <a:tileRect/>
          </a:gradFill>
          <a:ln w="12700" cap="flat" cmpd="sng" algn="ctr">
            <a:solidFill>
              <a:srgbClr val="FFFFFF">
                <a:alpha val="27059"/>
              </a:srgbClr>
            </a:solidFill>
            <a:prstDash val="solid"/>
          </a:ln>
          <a:effectLst>
            <a:outerShdw blurRad="114300" dist="101600" dir="2700000" algn="tl" rotWithShape="0">
              <a:prstClr val="black">
                <a:alpha val="40000"/>
              </a:prstClr>
            </a:outerShdw>
            <a:reflection blurRad="6350" stA="52000" endA="300" endPos="35000" dir="5400000" sy="-100000" algn="bl" rotWithShape="0"/>
          </a:effectLst>
        </p:spPr>
        <p:txBody>
          <a:bodyPr lIns="0" tIns="0" rIns="0" bIns="0" anchor="ctr"/>
          <a:lstStyle/>
          <a:p>
            <a:pPr algn="ctr" eaLnBrk="0" fontAlgn="auto" hangingPunct="0">
              <a:spcBef>
                <a:spcPts val="0"/>
              </a:spcBef>
              <a:spcAft>
                <a:spcPts val="0"/>
              </a:spcAft>
              <a:defRPr/>
            </a:pPr>
            <a:r>
              <a:rPr lang="en-US" sz="1400" dirty="0">
                <a:latin typeface="Segoe UI" pitchFamily="34" charset="0"/>
                <a:cs typeface="Segoe UI" pitchFamily="34" charset="0"/>
              </a:rPr>
              <a:t>98 of NPD Group top 100 applications work with Windows Vista</a:t>
            </a:r>
          </a:p>
        </p:txBody>
      </p:sp>
      <p:sp>
        <p:nvSpPr>
          <p:cNvPr id="63" name="Oval 62"/>
          <p:cNvSpPr/>
          <p:nvPr/>
        </p:nvSpPr>
        <p:spPr bwMode="auto">
          <a:xfrm flipH="1">
            <a:off x="6792682" y="4358242"/>
            <a:ext cx="2296448" cy="2240339"/>
          </a:xfrm>
          <a:prstGeom prst="ellipse">
            <a:avLst/>
          </a:prstGeom>
          <a:gradFill flip="none" rotWithShape="1">
            <a:gsLst>
              <a:gs pos="2000">
                <a:srgbClr val="92D050">
                  <a:alpha val="90000"/>
                </a:srgbClr>
              </a:gs>
              <a:gs pos="100000">
                <a:srgbClr val="336600">
                  <a:alpha val="90000"/>
                </a:srgbClr>
              </a:gs>
              <a:gs pos="45000">
                <a:srgbClr val="FFFFFF">
                  <a:alpha val="0"/>
                </a:srgbClr>
              </a:gs>
            </a:gsLst>
            <a:lin ang="5400000" scaled="1"/>
            <a:tileRect/>
          </a:gradFill>
          <a:ln w="12700" cap="flat" cmpd="sng" algn="ctr">
            <a:solidFill>
              <a:srgbClr val="FFFFFF">
                <a:alpha val="27059"/>
              </a:srgbClr>
            </a:solidFill>
            <a:prstDash val="solid"/>
          </a:ln>
          <a:effectLst>
            <a:outerShdw blurRad="114300" dist="101600" dir="2700000" algn="tl" rotWithShape="0">
              <a:prstClr val="black">
                <a:alpha val="40000"/>
              </a:prstClr>
            </a:outerShdw>
            <a:reflection blurRad="6350" stA="52000" endA="300" endPos="35000" dir="5400000" sy="-100000" algn="bl" rotWithShape="0"/>
          </a:effectLst>
        </p:spPr>
        <p:txBody>
          <a:bodyPr lIns="0" tIns="0" rIns="0" bIns="0" anchor="ctr"/>
          <a:lstStyle/>
          <a:p>
            <a:pPr algn="ctr" eaLnBrk="0" fontAlgn="auto" hangingPunct="0">
              <a:spcBef>
                <a:spcPts val="0"/>
              </a:spcBef>
              <a:spcAft>
                <a:spcPts val="0"/>
              </a:spcAft>
              <a:defRPr/>
            </a:pPr>
            <a:r>
              <a:rPr lang="en-US" sz="1400" dirty="0">
                <a:latin typeface="Segoe UI" pitchFamily="34" charset="0"/>
                <a:cs typeface="Segoe UI" pitchFamily="34" charset="0"/>
              </a:rPr>
              <a:t>Dutch ISVs are also in the process of </a:t>
            </a:r>
            <a:r>
              <a:rPr lang="en-US" sz="1400" dirty="0" err="1">
                <a:latin typeface="Segoe UI" pitchFamily="34" charset="0"/>
                <a:cs typeface="Segoe UI" pitchFamily="34" charset="0"/>
              </a:rPr>
              <a:t>certifing</a:t>
            </a:r>
            <a:r>
              <a:rPr lang="en-US" sz="1400" dirty="0">
                <a:latin typeface="Segoe UI" pitchFamily="34" charset="0"/>
                <a:cs typeface="Segoe UI" pitchFamily="34" charset="0"/>
              </a:rPr>
              <a:t> their apps. Like Exact, Unit4Agresso, </a:t>
            </a:r>
            <a:r>
              <a:rPr lang="en-US" sz="1400" dirty="0" err="1">
                <a:latin typeface="Segoe UI" pitchFamily="34" charset="0"/>
                <a:cs typeface="Segoe UI" pitchFamily="34" charset="0"/>
              </a:rPr>
              <a:t>Davilex</a:t>
            </a:r>
            <a:r>
              <a:rPr lang="en-US" sz="1400" dirty="0">
                <a:latin typeface="Segoe UI" pitchFamily="34" charset="0"/>
                <a:cs typeface="Segoe UI" pitchFamily="34" charset="0"/>
              </a:rPr>
              <a:t> &amp; </a:t>
            </a:r>
            <a:r>
              <a:rPr lang="en-US" sz="1400" dirty="0" err="1">
                <a:latin typeface="Segoe UI" pitchFamily="34" charset="0"/>
                <a:cs typeface="Segoe UI" pitchFamily="34" charset="0"/>
              </a:rPr>
              <a:t>Afas</a:t>
            </a:r>
            <a:endParaRPr lang="en-US" sz="1400" dirty="0">
              <a:latin typeface="Segoe UI" pitchFamily="34" charset="0"/>
              <a:cs typeface="Segoe UI" pitchFamily="34" charset="0"/>
            </a:endParaRPr>
          </a:p>
        </p:txBody>
      </p:sp>
      <p:sp>
        <p:nvSpPr>
          <p:cNvPr id="38" name="Donut 37"/>
          <p:cNvSpPr/>
          <p:nvPr/>
        </p:nvSpPr>
        <p:spPr bwMode="auto">
          <a:xfrm flipH="1">
            <a:off x="2097317" y="1455308"/>
            <a:ext cx="5000453" cy="4880179"/>
          </a:xfrm>
          <a:prstGeom prst="donut">
            <a:avLst>
              <a:gd name="adj" fmla="val 5275"/>
            </a:avLst>
          </a:prstGeom>
          <a:gradFill flip="none" rotWithShape="1">
            <a:gsLst>
              <a:gs pos="2000">
                <a:schemeClr val="tx1">
                  <a:lumMod val="95000"/>
                  <a:lumOff val="5000"/>
                  <a:alpha val="90000"/>
                </a:schemeClr>
              </a:gs>
              <a:gs pos="63000">
                <a:schemeClr val="accent3">
                  <a:lumMod val="60000"/>
                  <a:lumOff val="40000"/>
                  <a:alpha val="53000"/>
                </a:schemeClr>
              </a:gs>
              <a:gs pos="45000">
                <a:srgbClr val="FFFFFF">
                  <a:alpha val="0"/>
                </a:srgbClr>
              </a:gs>
            </a:gsLst>
            <a:lin ang="18000000" scaled="0"/>
            <a:tileRect/>
          </a:gradFill>
          <a:ln w="12700" cap="flat" cmpd="sng" algn="ctr">
            <a:solidFill>
              <a:srgbClr val="FFFFFF">
                <a:alpha val="27059"/>
              </a:srgbClr>
            </a:solidFill>
            <a:prstDash val="solid"/>
          </a:ln>
          <a:effectLst>
            <a:outerShdw blurRad="114300" dist="101600" dir="2700000" algn="tl" rotWithShape="0">
              <a:prstClr val="black">
                <a:alpha val="40000"/>
              </a:prstClr>
            </a:outerShdw>
            <a:reflection blurRad="6350" stA="52000" endA="300" endPos="35000" dir="5400000" sy="-100000" algn="bl" rotWithShape="0"/>
          </a:effectLst>
        </p:spPr>
        <p:txBody>
          <a:bodyPr lIns="91436" tIns="45718" rIns="91436" bIns="45718"/>
          <a:lstStyle/>
          <a:p>
            <a:pPr algn="ctr" defTabSz="1096919" fontAlgn="auto">
              <a:spcBef>
                <a:spcPts val="0"/>
              </a:spcBef>
              <a:spcAft>
                <a:spcPts val="0"/>
              </a:spcAft>
              <a:defRPr/>
            </a:pPr>
            <a:endParaRPr lang="en-US" sz="2400" i="1" kern="0" dirty="0">
              <a:ln>
                <a:solidFill>
                  <a:srgbClr val="FF9929"/>
                </a:solidFill>
              </a:ln>
              <a:latin typeface="Segoe Semibold" pitchFamily="34" charset="0"/>
            </a:endParaRPr>
          </a:p>
        </p:txBody>
      </p:sp>
      <p:sp>
        <p:nvSpPr>
          <p:cNvPr id="35" name="Oval 34"/>
          <p:cNvSpPr/>
          <p:nvPr/>
        </p:nvSpPr>
        <p:spPr bwMode="auto">
          <a:xfrm flipH="1">
            <a:off x="2468563" y="1851025"/>
            <a:ext cx="4227512" cy="4125913"/>
          </a:xfrm>
          <a:prstGeom prst="ellipse">
            <a:avLst/>
          </a:prstGeom>
          <a:gradFill flip="none" rotWithShape="1">
            <a:gsLst>
              <a:gs pos="2000">
                <a:srgbClr val="000000">
                  <a:alpha val="90000"/>
                </a:srgbClr>
              </a:gs>
              <a:gs pos="63000">
                <a:srgbClr val="92D050">
                  <a:alpha val="53000"/>
                </a:srgbClr>
              </a:gs>
              <a:gs pos="45000">
                <a:srgbClr val="FFFFFF">
                  <a:alpha val="0"/>
                </a:srgbClr>
              </a:gs>
            </a:gsLst>
            <a:lin ang="5400000" scaled="1"/>
            <a:tileRect/>
          </a:gradFill>
          <a:ln w="12700" cap="flat" cmpd="sng" algn="ctr">
            <a:solidFill>
              <a:srgbClr val="FFFFFF">
                <a:alpha val="27059"/>
              </a:srgbClr>
            </a:solidFill>
            <a:prstDash val="solid"/>
          </a:ln>
          <a:effectLst>
            <a:outerShdw blurRad="114300" dist="101600" dir="2700000" algn="tl" rotWithShape="0">
              <a:prstClr val="black">
                <a:alpha val="40000"/>
              </a:prstClr>
            </a:outerShdw>
          </a:effectLst>
        </p:spPr>
        <p:txBody>
          <a:bodyPr lIns="91436" tIns="45718" rIns="91436" bIns="45718"/>
          <a:lstStyle/>
          <a:p>
            <a:pPr algn="ctr" defTabSz="1096919" fontAlgn="auto">
              <a:spcBef>
                <a:spcPts val="0"/>
              </a:spcBef>
              <a:spcAft>
                <a:spcPts val="0"/>
              </a:spcAft>
              <a:defRPr/>
            </a:pPr>
            <a:endParaRPr lang="en-US" sz="2400" i="1" kern="0" dirty="0">
              <a:ln>
                <a:solidFill>
                  <a:srgbClr val="FF9929"/>
                </a:solidFill>
              </a:ln>
              <a:latin typeface="Segoe Semibold" pitchFamily="34" charset="0"/>
            </a:endParaRPr>
          </a:p>
        </p:txBody>
      </p:sp>
      <p:sp>
        <p:nvSpPr>
          <p:cNvPr id="76" name="Oval 75"/>
          <p:cNvSpPr/>
          <p:nvPr/>
        </p:nvSpPr>
        <p:spPr bwMode="auto">
          <a:xfrm flipH="1">
            <a:off x="6853893" y="950026"/>
            <a:ext cx="2147607" cy="2063253"/>
          </a:xfrm>
          <a:prstGeom prst="ellipse">
            <a:avLst/>
          </a:prstGeom>
          <a:gradFill flip="none" rotWithShape="1">
            <a:gsLst>
              <a:gs pos="2000">
                <a:srgbClr val="92D050">
                  <a:alpha val="90000"/>
                </a:srgbClr>
              </a:gs>
              <a:gs pos="100000">
                <a:srgbClr val="336600">
                  <a:alpha val="90000"/>
                </a:srgbClr>
              </a:gs>
              <a:gs pos="45000">
                <a:srgbClr val="FFFFFF">
                  <a:alpha val="0"/>
                </a:srgbClr>
              </a:gs>
            </a:gsLst>
            <a:lin ang="5400000" scaled="1"/>
            <a:tileRect/>
          </a:gradFill>
          <a:ln w="12700" cap="flat" cmpd="sng" algn="ctr">
            <a:solidFill>
              <a:srgbClr val="FFFFFF">
                <a:alpha val="27059"/>
              </a:srgbClr>
            </a:solidFill>
            <a:prstDash val="solid"/>
          </a:ln>
          <a:effectLst>
            <a:outerShdw blurRad="114300" dist="101600" dir="2700000" algn="tl" rotWithShape="0">
              <a:prstClr val="black">
                <a:alpha val="40000"/>
              </a:prstClr>
            </a:outerShdw>
            <a:reflection blurRad="6350" stA="52000" endA="300" endPos="35000" dir="5400000" sy="-100000" algn="bl" rotWithShape="0"/>
          </a:effectLst>
        </p:spPr>
        <p:txBody>
          <a:bodyPr lIns="0" tIns="0" rIns="0" bIns="0" anchor="ctr"/>
          <a:lstStyle/>
          <a:p>
            <a:pPr algn="ctr" eaLnBrk="0" fontAlgn="auto" hangingPunct="0">
              <a:spcBef>
                <a:spcPts val="0"/>
              </a:spcBef>
              <a:spcAft>
                <a:spcPts val="0"/>
              </a:spcAft>
              <a:defRPr/>
            </a:pPr>
            <a:r>
              <a:rPr lang="en-US" sz="1400" dirty="0">
                <a:latin typeface="Segoe UI" pitchFamily="34" charset="0"/>
                <a:cs typeface="Segoe UI" pitchFamily="34" charset="0"/>
              </a:rPr>
              <a:t>10-times more applications have either “Certified for” or “Works with” Windows Vista Logos than at launch</a:t>
            </a:r>
          </a:p>
        </p:txBody>
      </p:sp>
      <p:sp>
        <p:nvSpPr>
          <p:cNvPr id="131" name="Rectangle 130"/>
          <p:cNvSpPr/>
          <p:nvPr/>
        </p:nvSpPr>
        <p:spPr>
          <a:xfrm>
            <a:off x="2989343" y="2986146"/>
            <a:ext cx="3171664" cy="383182"/>
          </a:xfrm>
          <a:prstGeom prst="rect">
            <a:avLst/>
          </a:prstGeom>
        </p:spPr>
        <p:txBody>
          <a:bodyPr>
            <a:spAutoFit/>
          </a:bodyPr>
          <a:lstStyle/>
          <a:p>
            <a:pPr algn="ctr" defTabSz="914350" fontAlgn="auto">
              <a:lnSpc>
                <a:spcPct val="90000"/>
              </a:lnSpc>
              <a:spcBef>
                <a:spcPts val="0"/>
              </a:spcBef>
              <a:spcAft>
                <a:spcPts val="0"/>
              </a:spcAft>
              <a:buClr>
                <a:schemeClr val="tx1"/>
              </a:buClr>
              <a:defRPr/>
            </a:pPr>
            <a:r>
              <a:rPr lang="en-US" sz="1050" dirty="0">
                <a:ln>
                  <a:solidFill>
                    <a:schemeClr val="tx2">
                      <a:alpha val="4000"/>
                    </a:schemeClr>
                  </a:solidFill>
                </a:ln>
                <a:effectLst>
                  <a:outerShdw blurRad="38100" dist="50800" dir="2700000" algn="tl">
                    <a:schemeClr val="tx1">
                      <a:alpha val="43000"/>
                    </a:schemeClr>
                  </a:outerShdw>
                </a:effectLst>
                <a:latin typeface="Segoe Semibold" pitchFamily="34" charset="0"/>
              </a:rPr>
              <a:t>Critical Enterprise-blocking Applications Remediated Since RTM</a:t>
            </a:r>
          </a:p>
        </p:txBody>
      </p:sp>
      <p:sp>
        <p:nvSpPr>
          <p:cNvPr id="31752" name="Freeform 5"/>
          <p:cNvSpPr>
            <a:spLocks/>
          </p:cNvSpPr>
          <p:nvPr/>
        </p:nvSpPr>
        <p:spPr bwMode="auto">
          <a:xfrm>
            <a:off x="2308225" y="1984375"/>
            <a:ext cx="4598988" cy="942975"/>
          </a:xfrm>
          <a:custGeom>
            <a:avLst/>
            <a:gdLst>
              <a:gd name="T0" fmla="*/ 326 w 1909"/>
              <a:gd name="T1" fmla="*/ 0 h 389"/>
              <a:gd name="T2" fmla="*/ 1595 w 1909"/>
              <a:gd name="T3" fmla="*/ 0 h 389"/>
              <a:gd name="T4" fmla="*/ 1909 w 1909"/>
              <a:gd name="T5" fmla="*/ 389 h 389"/>
              <a:gd name="T6" fmla="*/ 0 w 1909"/>
              <a:gd name="T7" fmla="*/ 389 h 389"/>
              <a:gd name="T8" fmla="*/ 326 w 1909"/>
              <a:gd name="T9" fmla="*/ 0 h 389"/>
              <a:gd name="T10" fmla="*/ 0 60000 65536"/>
              <a:gd name="T11" fmla="*/ 0 60000 65536"/>
              <a:gd name="T12" fmla="*/ 0 60000 65536"/>
              <a:gd name="T13" fmla="*/ 0 60000 65536"/>
              <a:gd name="T14" fmla="*/ 0 60000 65536"/>
              <a:gd name="T15" fmla="*/ 0 w 1909"/>
              <a:gd name="T16" fmla="*/ 0 h 389"/>
              <a:gd name="T17" fmla="*/ 1909 w 1909"/>
              <a:gd name="T18" fmla="*/ 389 h 389"/>
            </a:gdLst>
            <a:ahLst/>
            <a:cxnLst>
              <a:cxn ang="T10">
                <a:pos x="T0" y="T1"/>
              </a:cxn>
              <a:cxn ang="T11">
                <a:pos x="T2" y="T3"/>
              </a:cxn>
              <a:cxn ang="T12">
                <a:pos x="T4" y="T5"/>
              </a:cxn>
              <a:cxn ang="T13">
                <a:pos x="T6" y="T7"/>
              </a:cxn>
              <a:cxn ang="T14">
                <a:pos x="T8" y="T9"/>
              </a:cxn>
            </a:cxnLst>
            <a:rect l="T15" t="T16" r="T17" b="T18"/>
            <a:pathLst>
              <a:path w="1909" h="389">
                <a:moveTo>
                  <a:pt x="326" y="0"/>
                </a:moveTo>
                <a:cubicBezTo>
                  <a:pt x="1595" y="0"/>
                  <a:pt x="1595" y="0"/>
                  <a:pt x="1595" y="0"/>
                </a:cubicBezTo>
                <a:cubicBezTo>
                  <a:pt x="1595" y="0"/>
                  <a:pt x="1821" y="172"/>
                  <a:pt x="1909" y="389"/>
                </a:cubicBezTo>
                <a:cubicBezTo>
                  <a:pt x="0" y="389"/>
                  <a:pt x="0" y="389"/>
                  <a:pt x="0" y="389"/>
                </a:cubicBezTo>
                <a:cubicBezTo>
                  <a:pt x="0" y="389"/>
                  <a:pt x="131" y="127"/>
                  <a:pt x="326" y="0"/>
                </a:cubicBezTo>
                <a:close/>
              </a:path>
            </a:pathLst>
          </a:custGeom>
          <a:solidFill>
            <a:srgbClr val="FFFFFF">
              <a:alpha val="36078"/>
            </a:srgbClr>
          </a:solidFill>
          <a:ln w="9525">
            <a:noFill/>
            <a:round/>
            <a:headEnd/>
            <a:tailEnd/>
          </a:ln>
        </p:spPr>
        <p:txBody>
          <a:bodyPr/>
          <a:lstStyle/>
          <a:p>
            <a:endParaRPr lang="en-US">
              <a:latin typeface="Segoe Semibold"/>
            </a:endParaRPr>
          </a:p>
        </p:txBody>
      </p:sp>
      <p:pic>
        <p:nvPicPr>
          <p:cNvPr id="171" name="Picture 2" descr="C:\Users\v-careed\AppData\Local\Microsoft\Windows\Temporary Internet Files\Content.Outlook\0R6QPDC6\EN_Cert-Win_Vista_rgb.png"/>
          <p:cNvPicPr>
            <a:picLocks noChangeAspect="1" noChangeArrowheads="1"/>
          </p:cNvPicPr>
          <p:nvPr/>
        </p:nvPicPr>
        <p:blipFill>
          <a:blip r:embed="rId4"/>
          <a:srcRect/>
          <a:stretch>
            <a:fillRect/>
          </a:stretch>
        </p:blipFill>
        <p:spPr bwMode="auto">
          <a:xfrm>
            <a:off x="4827695" y="2079171"/>
            <a:ext cx="517191" cy="749399"/>
          </a:xfrm>
          <a:prstGeom prst="rect">
            <a:avLst/>
          </a:prstGeom>
          <a:noFill/>
          <a:effectLst>
            <a:outerShdw blurRad="76200" dist="76200" dir="2700000" algn="tl" rotWithShape="0">
              <a:prstClr val="black">
                <a:alpha val="40000"/>
              </a:prstClr>
            </a:outerShdw>
            <a:reflection blurRad="6350" stA="52000" endA="300" endPos="35000" dir="5400000" sy="-100000" algn="bl" rotWithShape="0"/>
          </a:effectLst>
        </p:spPr>
      </p:pic>
      <p:pic>
        <p:nvPicPr>
          <p:cNvPr id="172" name="Picture 3" descr="C:\Users\v-careed\AppData\Local\Microsoft\Windows\Temporary Internet Files\Content.Outlook\0R6QPDC6\EN_Works-WinVista_rgb.png"/>
          <p:cNvPicPr>
            <a:picLocks noChangeAspect="1" noChangeArrowheads="1"/>
          </p:cNvPicPr>
          <p:nvPr/>
        </p:nvPicPr>
        <p:blipFill>
          <a:blip r:embed="rId5"/>
          <a:srcRect/>
          <a:stretch>
            <a:fillRect/>
          </a:stretch>
        </p:blipFill>
        <p:spPr bwMode="auto">
          <a:xfrm>
            <a:off x="3752940" y="2267858"/>
            <a:ext cx="972335" cy="432666"/>
          </a:xfrm>
          <a:prstGeom prst="rect">
            <a:avLst/>
          </a:prstGeom>
          <a:noFill/>
          <a:effectLst>
            <a:outerShdw blurRad="76200" dist="76200" dir="2700000" algn="tl" rotWithShape="0">
              <a:prstClr val="black">
                <a:alpha val="40000"/>
              </a:prstClr>
            </a:outerShdw>
            <a:reflection blurRad="6350" stA="52000" endA="300" endPos="35000" dir="5400000" sy="-100000" algn="bl" rotWithShape="0"/>
          </a:effectLst>
        </p:spPr>
      </p:pic>
      <p:sp>
        <p:nvSpPr>
          <p:cNvPr id="66" name="Title 1"/>
          <p:cNvSpPr>
            <a:spLocks noGrp="1"/>
          </p:cNvSpPr>
          <p:nvPr>
            <p:ph type="title"/>
          </p:nvPr>
        </p:nvSpPr>
        <p:spPr>
          <a:xfrm>
            <a:off x="384174" y="135188"/>
            <a:ext cx="8545543" cy="985870"/>
          </a:xfrm>
        </p:spPr>
        <p:txBody>
          <a:bodyPr rtlCol="0" anchor="ctr">
            <a:noAutofit/>
          </a:bodyPr>
          <a:lstStyle/>
          <a:p>
            <a:pPr>
              <a:defRPr/>
            </a:pPr>
            <a:r>
              <a:rPr lang="en-US" sz="2800" smtClean="0"/>
              <a:t>Application Compatibility Continues to Improve</a:t>
            </a:r>
            <a:endParaRPr sz="2800"/>
          </a:p>
        </p:txBody>
      </p:sp>
      <p:graphicFrame>
        <p:nvGraphicFramePr>
          <p:cNvPr id="31756" name="Chart 63"/>
          <p:cNvGraphicFramePr>
            <a:graphicFrameLocks/>
          </p:cNvGraphicFramePr>
          <p:nvPr/>
        </p:nvGraphicFramePr>
        <p:xfrm>
          <a:off x="2894013" y="3295650"/>
          <a:ext cx="3076575" cy="2268538"/>
        </p:xfrm>
        <a:graphic>
          <a:graphicData uri="http://schemas.openxmlformats.org/presentationml/2006/ole">
            <p:oleObj spid="_x0000_s31756" r:id="rId6" imgW="3072650" imgH="2267909" progId="Excel.Chart.8">
              <p:embed/>
            </p:oleObj>
          </a:graphicData>
        </a:graphic>
      </p:graphicFrame>
      <p:sp>
        <p:nvSpPr>
          <p:cNvPr id="65" name="TextBox 64"/>
          <p:cNvSpPr txBox="1"/>
          <p:nvPr/>
        </p:nvSpPr>
        <p:spPr>
          <a:xfrm>
            <a:off x="3277373" y="5291008"/>
            <a:ext cx="561372" cy="230832"/>
          </a:xfrm>
          <a:prstGeom prst="rect">
            <a:avLst/>
          </a:prstGeom>
          <a:noFill/>
        </p:spPr>
        <p:txBody>
          <a:bodyPr wrap="none">
            <a:spAutoFit/>
          </a:bodyPr>
          <a:lstStyle/>
          <a:p>
            <a:pPr fontAlgn="auto">
              <a:spcBef>
                <a:spcPts val="0"/>
              </a:spcBef>
              <a:spcAft>
                <a:spcPts val="0"/>
              </a:spcAft>
              <a:defRPr/>
            </a:pPr>
            <a:r>
              <a:rPr lang="en-US" sz="900" dirty="0">
                <a:ln>
                  <a:solidFill>
                    <a:prstClr val="black">
                      <a:lumMod val="50000"/>
                      <a:lumOff val="50000"/>
                      <a:alpha val="4000"/>
                    </a:prstClr>
                  </a:solidFill>
                </a:ln>
                <a:effectLst>
                  <a:outerShdw blurRad="38100" dist="38100" dir="2700000" algn="tl">
                    <a:srgbClr val="000000">
                      <a:alpha val="43137"/>
                    </a:srgbClr>
                  </a:outerShdw>
                </a:effectLst>
                <a:latin typeface="+mj-lt"/>
              </a:rPr>
              <a:t>Nov 06</a:t>
            </a:r>
            <a:endParaRPr lang="en-US" sz="900" dirty="0">
              <a:ln>
                <a:solidFill>
                  <a:prstClr val="black">
                    <a:lumMod val="50000"/>
                    <a:lumOff val="50000"/>
                    <a:alpha val="4000"/>
                  </a:prstClr>
                </a:solidFill>
              </a:ln>
              <a:effectLst>
                <a:outerShdw blurRad="38100" dist="38100" dir="2700000" algn="tl">
                  <a:srgbClr val="000000">
                    <a:alpha val="43137"/>
                  </a:srgbClr>
                </a:outerShdw>
              </a:effectLst>
              <a:latin typeface="+mj-lt"/>
            </a:endParaRPr>
          </a:p>
        </p:txBody>
      </p:sp>
      <p:sp>
        <p:nvSpPr>
          <p:cNvPr id="68" name="TextBox 67"/>
          <p:cNvSpPr txBox="1"/>
          <p:nvPr/>
        </p:nvSpPr>
        <p:spPr>
          <a:xfrm>
            <a:off x="5558310" y="3659658"/>
            <a:ext cx="582211" cy="230832"/>
          </a:xfrm>
          <a:prstGeom prst="rect">
            <a:avLst/>
          </a:prstGeom>
          <a:noFill/>
        </p:spPr>
        <p:txBody>
          <a:bodyPr wrap="none">
            <a:spAutoFit/>
          </a:bodyPr>
          <a:lstStyle/>
          <a:p>
            <a:pPr fontAlgn="auto">
              <a:spcBef>
                <a:spcPts val="0"/>
              </a:spcBef>
              <a:spcAft>
                <a:spcPts val="0"/>
              </a:spcAft>
              <a:defRPr/>
            </a:pPr>
            <a:r>
              <a:rPr lang="en-US" sz="900" dirty="0">
                <a:ln>
                  <a:solidFill>
                    <a:prstClr val="black">
                      <a:lumMod val="50000"/>
                      <a:lumOff val="50000"/>
                      <a:alpha val="4000"/>
                    </a:prstClr>
                  </a:solidFill>
                </a:ln>
                <a:effectLst>
                  <a:outerShdw blurRad="38100" dist="38100" dir="2700000" algn="tl">
                    <a:srgbClr val="000000">
                      <a:alpha val="43137"/>
                    </a:srgbClr>
                  </a:outerShdw>
                </a:effectLst>
                <a:latin typeface="+mj-lt"/>
              </a:rPr>
              <a:t>Present</a:t>
            </a:r>
            <a:endParaRPr lang="en-US" sz="900" dirty="0">
              <a:ln>
                <a:solidFill>
                  <a:prstClr val="black">
                    <a:lumMod val="50000"/>
                    <a:lumOff val="50000"/>
                    <a:alpha val="4000"/>
                  </a:prstClr>
                </a:solidFill>
              </a:ln>
              <a:effectLst>
                <a:outerShdw blurRad="38100" dist="38100" dir="2700000" algn="tl">
                  <a:srgbClr val="000000">
                    <a:alpha val="43137"/>
                  </a:srgbClr>
                </a:outerShdw>
              </a:effectLst>
              <a:latin typeface="+mj-lt"/>
            </a:endParaRPr>
          </a:p>
        </p:txBody>
      </p:sp>
      <p:grpSp>
        <p:nvGrpSpPr>
          <p:cNvPr id="2" name="Group 33"/>
          <p:cNvGrpSpPr>
            <a:grpSpLocks/>
          </p:cNvGrpSpPr>
          <p:nvPr/>
        </p:nvGrpSpPr>
        <p:grpSpPr bwMode="auto">
          <a:xfrm>
            <a:off x="5570538" y="4697413"/>
            <a:ext cx="1439862" cy="1322387"/>
            <a:chOff x="3967664" y="1121865"/>
            <a:chExt cx="1340935" cy="1052542"/>
          </a:xfrm>
        </p:grpSpPr>
        <p:grpSp>
          <p:nvGrpSpPr>
            <p:cNvPr id="31810" name="Group 30"/>
            <p:cNvGrpSpPr>
              <a:grpSpLocks/>
            </p:cNvGrpSpPr>
            <p:nvPr/>
          </p:nvGrpSpPr>
          <p:grpSpPr bwMode="auto">
            <a:xfrm>
              <a:off x="3967664" y="1121865"/>
              <a:ext cx="1340935" cy="1014366"/>
              <a:chOff x="3742528" y="1081627"/>
              <a:chExt cx="1138820" cy="861473"/>
            </a:xfrm>
          </p:grpSpPr>
          <p:pic>
            <p:nvPicPr>
              <p:cNvPr id="31812" name="Picture 26" descr="j0432621.png"/>
              <p:cNvPicPr>
                <a:picLocks noChangeAspect="1"/>
              </p:cNvPicPr>
              <p:nvPr/>
            </p:nvPicPr>
            <p:blipFill>
              <a:blip r:embed="rId7"/>
              <a:srcRect/>
              <a:stretch>
                <a:fillRect/>
              </a:stretch>
            </p:blipFill>
            <p:spPr bwMode="auto">
              <a:xfrm>
                <a:off x="4269002" y="1081627"/>
                <a:ext cx="612346" cy="523225"/>
              </a:xfrm>
              <a:prstGeom prst="rect">
                <a:avLst/>
              </a:prstGeom>
              <a:noFill/>
              <a:ln w="9525">
                <a:noFill/>
                <a:miter lim="800000"/>
                <a:headEnd/>
                <a:tailEnd/>
              </a:ln>
            </p:spPr>
          </p:pic>
          <p:pic>
            <p:nvPicPr>
              <p:cNvPr id="31813" name="Picture 25" descr="j0431584.png"/>
              <p:cNvPicPr>
                <a:picLocks noChangeAspect="1"/>
              </p:cNvPicPr>
              <p:nvPr/>
            </p:nvPicPr>
            <p:blipFill>
              <a:blip r:embed="rId8"/>
              <a:srcRect/>
              <a:stretch>
                <a:fillRect/>
              </a:stretch>
            </p:blipFill>
            <p:spPr bwMode="auto">
              <a:xfrm>
                <a:off x="3742528" y="1083344"/>
                <a:ext cx="859756" cy="859756"/>
              </a:xfrm>
              <a:prstGeom prst="rect">
                <a:avLst/>
              </a:prstGeom>
              <a:noFill/>
              <a:ln w="9525">
                <a:noFill/>
                <a:miter lim="800000"/>
                <a:headEnd/>
                <a:tailEnd/>
              </a:ln>
            </p:spPr>
          </p:pic>
        </p:grpSp>
        <p:sp>
          <p:nvSpPr>
            <p:cNvPr id="30" name="Rounded Rectangle 29"/>
            <p:cNvSpPr/>
            <p:nvPr/>
          </p:nvSpPr>
          <p:spPr bwMode="auto">
            <a:xfrm>
              <a:off x="4408910" y="2005809"/>
              <a:ext cx="371475" cy="168598"/>
            </a:xfrm>
            <a:prstGeom prst="roundRect">
              <a:avLst/>
            </a:prstGeom>
            <a:solidFill>
              <a:schemeClr val="bg1">
                <a:alpha val="21000"/>
              </a:schemeClr>
            </a:solidFill>
            <a:ln w="9525" cap="flat" cmpd="sng" algn="ctr">
              <a:solidFill>
                <a:schemeClr val="bg1">
                  <a:alpha val="34000"/>
                </a:schemeClr>
              </a:solidFill>
              <a:prstDash val="solid"/>
              <a:round/>
              <a:headEnd type="none" w="med" len="med"/>
              <a:tailEnd type="none" w="med" len="med"/>
            </a:ln>
            <a:effectLst/>
          </p:spPr>
          <p:txBody>
            <a:bodyPr wrap="none" anchor="ctr"/>
            <a:lstStyle/>
            <a:p>
              <a:pPr algn="ctr" fontAlgn="auto">
                <a:spcBef>
                  <a:spcPts val="0"/>
                </a:spcBef>
                <a:spcAft>
                  <a:spcPts val="0"/>
                </a:spcAft>
                <a:defRPr/>
              </a:pPr>
              <a:r>
                <a:rPr lang="en-US" sz="1000" b="1" dirty="0">
                  <a:ln>
                    <a:solidFill>
                      <a:schemeClr val="tx2">
                        <a:alpha val="4000"/>
                      </a:schemeClr>
                    </a:solidFill>
                  </a:ln>
                  <a:effectLst>
                    <a:outerShdw blurRad="38100" dist="50800" dir="2700000" algn="tl">
                      <a:schemeClr val="tx1">
                        <a:alpha val="43000"/>
                      </a:schemeClr>
                    </a:outerShdw>
                  </a:effectLst>
                  <a:latin typeface="Segoe" pitchFamily="34" charset="0"/>
                </a:rPr>
                <a:t>CRM</a:t>
              </a:r>
            </a:p>
          </p:txBody>
        </p:sp>
      </p:grpSp>
      <p:grpSp>
        <p:nvGrpSpPr>
          <p:cNvPr id="4" name="Group 46"/>
          <p:cNvGrpSpPr>
            <a:grpSpLocks/>
          </p:cNvGrpSpPr>
          <p:nvPr/>
        </p:nvGrpSpPr>
        <p:grpSpPr bwMode="auto">
          <a:xfrm>
            <a:off x="5778500" y="890588"/>
            <a:ext cx="965200" cy="1671637"/>
            <a:chOff x="3979862" y="5264150"/>
            <a:chExt cx="898525" cy="1149319"/>
          </a:xfrm>
        </p:grpSpPr>
        <p:pic>
          <p:nvPicPr>
            <p:cNvPr id="31808" name="Picture 24" descr="j0434847.png"/>
            <p:cNvPicPr>
              <a:picLocks noChangeAspect="1"/>
            </p:cNvPicPr>
            <p:nvPr/>
          </p:nvPicPr>
          <p:blipFill>
            <a:blip r:embed="rId9"/>
            <a:srcRect/>
            <a:stretch>
              <a:fillRect/>
            </a:stretch>
          </p:blipFill>
          <p:spPr bwMode="auto">
            <a:xfrm>
              <a:off x="3979862" y="5264150"/>
              <a:ext cx="898525" cy="898525"/>
            </a:xfrm>
            <a:prstGeom prst="rect">
              <a:avLst/>
            </a:prstGeom>
            <a:noFill/>
            <a:ln w="9525">
              <a:noFill/>
              <a:miter lim="800000"/>
              <a:headEnd/>
              <a:tailEnd/>
            </a:ln>
          </p:spPr>
        </p:pic>
        <p:sp>
          <p:nvSpPr>
            <p:cNvPr id="44" name="Rounded Rectangle 43"/>
            <p:cNvSpPr/>
            <p:nvPr/>
          </p:nvSpPr>
          <p:spPr bwMode="auto">
            <a:xfrm>
              <a:off x="3998824" y="6162676"/>
              <a:ext cx="724774" cy="250793"/>
            </a:xfrm>
            <a:prstGeom prst="roundRect">
              <a:avLst/>
            </a:prstGeom>
            <a:solidFill>
              <a:schemeClr val="bg1">
                <a:alpha val="21000"/>
              </a:schemeClr>
            </a:solidFill>
            <a:ln w="9525" cap="flat" cmpd="sng" algn="ctr">
              <a:solidFill>
                <a:schemeClr val="bg1">
                  <a:alpha val="34000"/>
                </a:schemeClr>
              </a:solidFill>
              <a:prstDash val="solid"/>
              <a:round/>
              <a:headEnd type="none" w="med" len="med"/>
              <a:tailEnd type="none" w="med" len="med"/>
            </a:ln>
            <a:effectLst/>
          </p:spPr>
          <p:txBody>
            <a:bodyPr wrap="none" anchor="ctr"/>
            <a:lstStyle/>
            <a:p>
              <a:pPr algn="ctr" fontAlgn="auto">
                <a:spcBef>
                  <a:spcPts val="0"/>
                </a:spcBef>
                <a:spcAft>
                  <a:spcPts val="0"/>
                </a:spcAft>
                <a:defRPr/>
              </a:pPr>
              <a:r>
                <a:rPr lang="en-US" sz="1000" b="1" dirty="0">
                  <a:ln>
                    <a:solidFill>
                      <a:schemeClr val="tx2">
                        <a:alpha val="4000"/>
                      </a:schemeClr>
                    </a:solidFill>
                  </a:ln>
                  <a:effectLst>
                    <a:outerShdw blurRad="38100" dist="50800" dir="2700000" algn="tl">
                      <a:schemeClr val="tx1">
                        <a:alpha val="43000"/>
                      </a:schemeClr>
                    </a:outerShdw>
                  </a:effectLst>
                  <a:latin typeface="Segoe" pitchFamily="34" charset="0"/>
                </a:rPr>
                <a:t>Design &amp; </a:t>
              </a:r>
              <a:br>
                <a:rPr lang="en-US" sz="1000" b="1" dirty="0">
                  <a:ln>
                    <a:solidFill>
                      <a:schemeClr val="tx2">
                        <a:alpha val="4000"/>
                      </a:schemeClr>
                    </a:solidFill>
                  </a:ln>
                  <a:effectLst>
                    <a:outerShdw blurRad="38100" dist="50800" dir="2700000" algn="tl">
                      <a:schemeClr val="tx1">
                        <a:alpha val="43000"/>
                      </a:schemeClr>
                    </a:outerShdw>
                  </a:effectLst>
                  <a:latin typeface="Segoe" pitchFamily="34" charset="0"/>
                </a:rPr>
              </a:br>
              <a:r>
                <a:rPr lang="en-US" sz="1000" b="1" dirty="0">
                  <a:ln>
                    <a:solidFill>
                      <a:schemeClr val="tx2">
                        <a:alpha val="4000"/>
                      </a:schemeClr>
                    </a:solidFill>
                  </a:ln>
                  <a:effectLst>
                    <a:outerShdw blurRad="38100" dist="50800" dir="2700000" algn="tl">
                      <a:schemeClr val="tx1">
                        <a:alpha val="43000"/>
                      </a:schemeClr>
                    </a:outerShdw>
                  </a:effectLst>
                  <a:latin typeface="Segoe" pitchFamily="34" charset="0"/>
                </a:rPr>
                <a:t>Engineering</a:t>
              </a:r>
            </a:p>
          </p:txBody>
        </p:sp>
      </p:grpSp>
      <p:grpSp>
        <p:nvGrpSpPr>
          <p:cNvPr id="5" name="Group 49"/>
          <p:cNvGrpSpPr>
            <a:grpSpLocks/>
          </p:cNvGrpSpPr>
          <p:nvPr/>
        </p:nvGrpSpPr>
        <p:grpSpPr bwMode="auto">
          <a:xfrm>
            <a:off x="6496050" y="2979738"/>
            <a:ext cx="1047750" cy="1201737"/>
            <a:chOff x="6496053" y="2979692"/>
            <a:chExt cx="1047750" cy="1201783"/>
          </a:xfrm>
        </p:grpSpPr>
        <p:sp>
          <p:nvSpPr>
            <p:cNvPr id="67" name="Rounded Rectangle 66"/>
            <p:cNvSpPr/>
            <p:nvPr/>
          </p:nvSpPr>
          <p:spPr bwMode="auto">
            <a:xfrm>
              <a:off x="6496053" y="3826714"/>
              <a:ext cx="1047750" cy="354761"/>
            </a:xfrm>
            <a:prstGeom prst="roundRect">
              <a:avLst/>
            </a:prstGeom>
            <a:solidFill>
              <a:schemeClr val="bg1">
                <a:alpha val="21000"/>
              </a:schemeClr>
            </a:solidFill>
            <a:ln w="9525" cap="flat" cmpd="sng" algn="ctr">
              <a:solidFill>
                <a:schemeClr val="bg1">
                  <a:alpha val="34000"/>
                </a:schemeClr>
              </a:solidFill>
              <a:prstDash val="solid"/>
              <a:round/>
              <a:headEnd type="none" w="med" len="med"/>
              <a:tailEnd type="none" w="med" len="med"/>
            </a:ln>
            <a:effectLst/>
          </p:spPr>
          <p:txBody>
            <a:bodyPr wrap="none" anchor="ctr"/>
            <a:lstStyle/>
            <a:p>
              <a:pPr algn="ctr" fontAlgn="auto">
                <a:spcBef>
                  <a:spcPts val="0"/>
                </a:spcBef>
                <a:spcAft>
                  <a:spcPts val="0"/>
                </a:spcAft>
                <a:defRPr/>
              </a:pPr>
              <a:r>
                <a:rPr lang="en-US" sz="1000" b="1" dirty="0">
                  <a:ln>
                    <a:solidFill>
                      <a:schemeClr val="tx2">
                        <a:alpha val="4000"/>
                      </a:schemeClr>
                    </a:solidFill>
                  </a:ln>
                  <a:effectLst>
                    <a:outerShdw blurRad="38100" dist="50800" dir="2700000" algn="tl">
                      <a:schemeClr val="tx1">
                        <a:alpha val="43000"/>
                      </a:schemeClr>
                    </a:outerShdw>
                  </a:effectLst>
                  <a:latin typeface="Segoe" pitchFamily="34" charset="0"/>
                </a:rPr>
                <a:t>Network </a:t>
              </a:r>
              <a:br>
                <a:rPr lang="en-US" sz="1000" b="1" dirty="0">
                  <a:ln>
                    <a:solidFill>
                      <a:schemeClr val="tx2">
                        <a:alpha val="4000"/>
                      </a:schemeClr>
                    </a:solidFill>
                  </a:ln>
                  <a:effectLst>
                    <a:outerShdw blurRad="38100" dist="50800" dir="2700000" algn="tl">
                      <a:schemeClr val="tx1">
                        <a:alpha val="43000"/>
                      </a:schemeClr>
                    </a:outerShdw>
                  </a:effectLst>
                  <a:latin typeface="Segoe" pitchFamily="34" charset="0"/>
                </a:rPr>
              </a:br>
              <a:r>
                <a:rPr lang="en-US" sz="1000" b="1" dirty="0">
                  <a:ln>
                    <a:solidFill>
                      <a:schemeClr val="tx2">
                        <a:alpha val="4000"/>
                      </a:schemeClr>
                    </a:solidFill>
                  </a:ln>
                  <a:effectLst>
                    <a:outerShdw blurRad="38100" dist="50800" dir="2700000" algn="tl">
                      <a:schemeClr val="tx1">
                        <a:alpha val="43000"/>
                      </a:schemeClr>
                    </a:outerShdw>
                  </a:effectLst>
                  <a:latin typeface="Segoe" pitchFamily="34" charset="0"/>
                </a:rPr>
                <a:t>Administration</a:t>
              </a:r>
            </a:p>
          </p:txBody>
        </p:sp>
        <p:pic>
          <p:nvPicPr>
            <p:cNvPr id="31806" name="Picture 82" descr="Man1.png"/>
            <p:cNvPicPr>
              <a:picLocks noChangeAspect="1"/>
            </p:cNvPicPr>
            <p:nvPr/>
          </p:nvPicPr>
          <p:blipFill>
            <a:blip r:embed="rId10"/>
            <a:srcRect/>
            <a:stretch>
              <a:fillRect/>
            </a:stretch>
          </p:blipFill>
          <p:spPr bwMode="auto">
            <a:xfrm>
              <a:off x="7036370" y="3137374"/>
              <a:ext cx="497905" cy="677150"/>
            </a:xfrm>
            <a:prstGeom prst="rect">
              <a:avLst/>
            </a:prstGeom>
            <a:noFill/>
            <a:ln w="9525">
              <a:noFill/>
              <a:miter lim="800000"/>
              <a:headEnd/>
              <a:tailEnd/>
            </a:ln>
          </p:spPr>
        </p:pic>
        <p:pic>
          <p:nvPicPr>
            <p:cNvPr id="31807" name="Picture 81" descr="j0435242.png"/>
            <p:cNvPicPr>
              <a:picLocks noChangeAspect="1"/>
            </p:cNvPicPr>
            <p:nvPr/>
          </p:nvPicPr>
          <p:blipFill>
            <a:blip r:embed="rId11"/>
            <a:srcRect/>
            <a:stretch>
              <a:fillRect/>
            </a:stretch>
          </p:blipFill>
          <p:spPr bwMode="auto">
            <a:xfrm>
              <a:off x="6497230" y="2979692"/>
              <a:ext cx="588478" cy="1099340"/>
            </a:xfrm>
            <a:prstGeom prst="rect">
              <a:avLst/>
            </a:prstGeom>
            <a:noFill/>
            <a:ln w="9525">
              <a:noFill/>
              <a:miter lim="800000"/>
              <a:headEnd/>
              <a:tailEnd/>
            </a:ln>
          </p:spPr>
        </p:pic>
      </p:grpSp>
      <p:grpSp>
        <p:nvGrpSpPr>
          <p:cNvPr id="6" name="Group 70"/>
          <p:cNvGrpSpPr>
            <a:grpSpLocks/>
          </p:cNvGrpSpPr>
          <p:nvPr/>
        </p:nvGrpSpPr>
        <p:grpSpPr bwMode="auto">
          <a:xfrm>
            <a:off x="4057650" y="5200650"/>
            <a:ext cx="1209675" cy="1462088"/>
            <a:chOff x="2867025" y="5512593"/>
            <a:chExt cx="888206" cy="1092997"/>
          </a:xfrm>
        </p:grpSpPr>
        <p:sp>
          <p:nvSpPr>
            <p:cNvPr id="72" name="Rounded Rectangle 71"/>
            <p:cNvSpPr/>
            <p:nvPr/>
          </p:nvSpPr>
          <p:spPr bwMode="auto">
            <a:xfrm>
              <a:off x="3131141" y="6424615"/>
              <a:ext cx="426447" cy="180975"/>
            </a:xfrm>
            <a:prstGeom prst="roundRect">
              <a:avLst/>
            </a:prstGeom>
            <a:solidFill>
              <a:schemeClr val="bg1">
                <a:alpha val="21000"/>
              </a:schemeClr>
            </a:solidFill>
            <a:ln w="9525" cap="flat" cmpd="sng" algn="ctr">
              <a:solidFill>
                <a:schemeClr val="bg1">
                  <a:alpha val="34000"/>
                </a:schemeClr>
              </a:solidFill>
              <a:prstDash val="solid"/>
              <a:round/>
              <a:headEnd type="none" w="med" len="med"/>
              <a:tailEnd type="none" w="med" len="med"/>
            </a:ln>
            <a:effectLst/>
          </p:spPr>
          <p:txBody>
            <a:bodyPr wrap="none" anchor="ctr"/>
            <a:lstStyle/>
            <a:p>
              <a:pPr algn="ctr" fontAlgn="auto">
                <a:spcBef>
                  <a:spcPts val="0"/>
                </a:spcBef>
                <a:spcAft>
                  <a:spcPts val="0"/>
                </a:spcAft>
                <a:defRPr/>
              </a:pPr>
              <a:r>
                <a:rPr lang="en-US" sz="1000" b="1" dirty="0">
                  <a:ln>
                    <a:solidFill>
                      <a:schemeClr val="tx2">
                        <a:alpha val="4000"/>
                      </a:schemeClr>
                    </a:solidFill>
                  </a:ln>
                  <a:effectLst>
                    <a:outerShdw blurRad="38100" dist="50800" dir="2700000" algn="tl">
                      <a:schemeClr val="tx1">
                        <a:alpha val="43000"/>
                      </a:schemeClr>
                    </a:outerShdw>
                  </a:effectLst>
                  <a:latin typeface="Segoe" pitchFamily="34" charset="0"/>
                </a:rPr>
                <a:t>ERP</a:t>
              </a:r>
            </a:p>
          </p:txBody>
        </p:sp>
        <p:sp>
          <p:nvSpPr>
            <p:cNvPr id="73" name="Oval 72"/>
            <p:cNvSpPr/>
            <p:nvPr/>
          </p:nvSpPr>
          <p:spPr bwMode="auto">
            <a:xfrm>
              <a:off x="2867025" y="5512593"/>
              <a:ext cx="888206" cy="887689"/>
            </a:xfrm>
            <a:prstGeom prst="ellipse">
              <a:avLst/>
            </a:prstGeom>
            <a:gradFill flip="none" rotWithShape="1">
              <a:gsLst>
                <a:gs pos="2000">
                  <a:schemeClr val="accent3">
                    <a:lumMod val="75000"/>
                    <a:alpha val="90000"/>
                  </a:schemeClr>
                </a:gs>
                <a:gs pos="100000">
                  <a:schemeClr val="accent3">
                    <a:lumMod val="75000"/>
                    <a:alpha val="90000"/>
                  </a:schemeClr>
                </a:gs>
                <a:gs pos="45000">
                  <a:schemeClr val="accent3">
                    <a:lumMod val="40000"/>
                    <a:lumOff val="60000"/>
                    <a:alpha val="10000"/>
                  </a:schemeClr>
                </a:gs>
              </a:gsLst>
              <a:lin ang="5400000" scaled="1"/>
              <a:tileRect/>
            </a:gradFill>
            <a:ln w="15875" cap="flat" cmpd="sng" algn="ctr">
              <a:solidFill>
                <a:schemeClr val="bg1">
                  <a:alpha val="27000"/>
                </a:schemeClr>
              </a:solidFill>
              <a:prstDash val="solid"/>
            </a:ln>
            <a:effectLst>
              <a:outerShdw blurRad="114300" dist="101600" dir="2700000" algn="tl" rotWithShape="0">
                <a:prstClr val="black">
                  <a:alpha val="40000"/>
                </a:prstClr>
              </a:outerShdw>
            </a:effectLst>
          </p:spPr>
          <p:txBody>
            <a:bodyPr lIns="0" tIns="0" rIns="0" bIns="0" anchor="ctr"/>
            <a:lstStyle/>
            <a:p>
              <a:pPr algn="ctr" eaLnBrk="0" fontAlgn="auto" hangingPunct="0">
                <a:spcBef>
                  <a:spcPts val="0"/>
                </a:spcBef>
                <a:spcAft>
                  <a:spcPts val="0"/>
                </a:spcAft>
                <a:defRPr/>
              </a:pPr>
              <a:endParaRPr lang="en-US" sz="1400">
                <a:latin typeface="Segoe UI" pitchFamily="34" charset="0"/>
                <a:cs typeface="Segoe UI" pitchFamily="34" charset="0"/>
              </a:endParaRPr>
            </a:p>
          </p:txBody>
        </p:sp>
        <p:cxnSp>
          <p:nvCxnSpPr>
            <p:cNvPr id="74" name="Straight Arrow Connector 73"/>
            <p:cNvCxnSpPr/>
            <p:nvPr/>
          </p:nvCxnSpPr>
          <p:spPr bwMode="auto">
            <a:xfrm rot="5400000" flipH="1" flipV="1">
              <a:off x="3219050" y="5839564"/>
              <a:ext cx="195814" cy="2331"/>
            </a:xfrm>
            <a:prstGeom prst="straightConnector1">
              <a:avLst/>
            </a:prstGeom>
            <a:solidFill>
              <a:srgbClr val="007976"/>
            </a:solidFill>
            <a:ln w="6350" cap="flat" cmpd="sng" algn="ctr">
              <a:solidFill>
                <a:schemeClr val="bg1">
                  <a:lumMod val="75000"/>
                </a:schemeClr>
              </a:solidFill>
              <a:prstDash val="solid"/>
              <a:round/>
              <a:headEnd type="none" w="med" len="med"/>
              <a:tailEnd type="none" w="sm" len="sm"/>
            </a:ln>
            <a:effectLst/>
          </p:spPr>
        </p:cxnSp>
        <p:cxnSp>
          <p:nvCxnSpPr>
            <p:cNvPr id="77" name="Straight Connector 76"/>
            <p:cNvCxnSpPr/>
            <p:nvPr/>
          </p:nvCxnSpPr>
          <p:spPr bwMode="auto">
            <a:xfrm>
              <a:off x="3091991" y="5803347"/>
              <a:ext cx="458090" cy="426043"/>
            </a:xfrm>
            <a:prstGeom prst="line">
              <a:avLst/>
            </a:prstGeom>
            <a:solidFill>
              <a:srgbClr val="007976"/>
            </a:solidFill>
            <a:ln w="6350" cap="flat" cmpd="sng" algn="ctr">
              <a:solidFill>
                <a:schemeClr val="bg1">
                  <a:lumMod val="75000"/>
                </a:schemeClr>
              </a:solidFill>
              <a:prstDash val="solid"/>
              <a:round/>
              <a:headEnd type="none" w="med" len="med"/>
              <a:tailEnd type="none" w="sm" len="sm"/>
            </a:ln>
            <a:effectLst/>
          </p:spPr>
        </p:cxnSp>
        <p:cxnSp>
          <p:nvCxnSpPr>
            <p:cNvPr id="79" name="Straight Connector 78"/>
            <p:cNvCxnSpPr/>
            <p:nvPr/>
          </p:nvCxnSpPr>
          <p:spPr bwMode="auto">
            <a:xfrm rot="5400000">
              <a:off x="3176742" y="5805422"/>
              <a:ext cx="365519" cy="425453"/>
            </a:xfrm>
            <a:prstGeom prst="line">
              <a:avLst/>
            </a:prstGeom>
            <a:solidFill>
              <a:srgbClr val="007976"/>
            </a:solidFill>
            <a:ln w="6350" cap="flat" cmpd="sng" algn="ctr">
              <a:solidFill>
                <a:schemeClr val="bg1">
                  <a:lumMod val="75000"/>
                </a:schemeClr>
              </a:solidFill>
              <a:prstDash val="solid"/>
              <a:round/>
              <a:headEnd type="none" w="med" len="med"/>
              <a:tailEnd type="none" w="sm" len="sm"/>
            </a:ln>
            <a:effectLst/>
          </p:spPr>
        </p:cxnSp>
        <p:pic>
          <p:nvPicPr>
            <p:cNvPr id="31797" name="Picture 79" descr="j0431573.png"/>
            <p:cNvPicPr>
              <a:picLocks noChangeAspect="1"/>
            </p:cNvPicPr>
            <p:nvPr/>
          </p:nvPicPr>
          <p:blipFill>
            <a:blip r:embed="rId12"/>
            <a:srcRect/>
            <a:stretch>
              <a:fillRect/>
            </a:stretch>
          </p:blipFill>
          <p:spPr bwMode="auto">
            <a:xfrm>
              <a:off x="3182168" y="5564049"/>
              <a:ext cx="243017" cy="244637"/>
            </a:xfrm>
            <a:prstGeom prst="rect">
              <a:avLst/>
            </a:prstGeom>
            <a:noFill/>
            <a:ln w="9525">
              <a:noFill/>
              <a:miter lim="800000"/>
              <a:headEnd/>
              <a:tailEnd/>
            </a:ln>
          </p:spPr>
        </p:pic>
        <p:pic>
          <p:nvPicPr>
            <p:cNvPr id="31798" name="Picture 80" descr="j0434929.png"/>
            <p:cNvPicPr>
              <a:picLocks noChangeAspect="1"/>
            </p:cNvPicPr>
            <p:nvPr/>
          </p:nvPicPr>
          <p:blipFill>
            <a:blip r:embed="rId13"/>
            <a:srcRect/>
            <a:stretch>
              <a:fillRect/>
            </a:stretch>
          </p:blipFill>
          <p:spPr bwMode="auto">
            <a:xfrm>
              <a:off x="3438184" y="6091642"/>
              <a:ext cx="225901" cy="225901"/>
            </a:xfrm>
            <a:prstGeom prst="rect">
              <a:avLst/>
            </a:prstGeom>
            <a:noFill/>
            <a:ln w="9525">
              <a:noFill/>
              <a:miter lim="800000"/>
              <a:headEnd/>
              <a:tailEnd/>
            </a:ln>
          </p:spPr>
        </p:pic>
        <p:pic>
          <p:nvPicPr>
            <p:cNvPr id="31799" name="Picture 83" descr="j0432543.png"/>
            <p:cNvPicPr>
              <a:picLocks noChangeAspect="1"/>
            </p:cNvPicPr>
            <p:nvPr/>
          </p:nvPicPr>
          <p:blipFill>
            <a:blip r:embed="rId14"/>
            <a:srcRect/>
            <a:stretch>
              <a:fillRect/>
            </a:stretch>
          </p:blipFill>
          <p:spPr bwMode="auto">
            <a:xfrm>
              <a:off x="3473802" y="5792365"/>
              <a:ext cx="183798" cy="133794"/>
            </a:xfrm>
            <a:prstGeom prst="rect">
              <a:avLst/>
            </a:prstGeom>
            <a:noFill/>
            <a:ln w="9525">
              <a:noFill/>
              <a:miter lim="800000"/>
              <a:headEnd/>
              <a:tailEnd/>
            </a:ln>
          </p:spPr>
        </p:pic>
        <p:pic>
          <p:nvPicPr>
            <p:cNvPr id="31800" name="Picture 84" descr="j0433934.png"/>
            <p:cNvPicPr>
              <a:picLocks noChangeAspect="1"/>
            </p:cNvPicPr>
            <p:nvPr/>
          </p:nvPicPr>
          <p:blipFill>
            <a:blip r:embed="rId15"/>
            <a:srcRect/>
            <a:stretch>
              <a:fillRect/>
            </a:stretch>
          </p:blipFill>
          <p:spPr bwMode="auto">
            <a:xfrm>
              <a:off x="2967875" y="6064491"/>
              <a:ext cx="271787" cy="271787"/>
            </a:xfrm>
            <a:prstGeom prst="rect">
              <a:avLst/>
            </a:prstGeom>
            <a:noFill/>
            <a:ln w="9525">
              <a:noFill/>
              <a:miter lim="800000"/>
              <a:headEnd/>
              <a:tailEnd/>
            </a:ln>
          </p:spPr>
        </p:pic>
        <p:grpSp>
          <p:nvGrpSpPr>
            <p:cNvPr id="31801" name="Group 32"/>
            <p:cNvGrpSpPr>
              <a:grpSpLocks/>
            </p:cNvGrpSpPr>
            <p:nvPr/>
          </p:nvGrpSpPr>
          <p:grpSpPr bwMode="auto">
            <a:xfrm>
              <a:off x="2962386" y="5696904"/>
              <a:ext cx="222857" cy="219943"/>
              <a:chOff x="6286614" y="1517770"/>
              <a:chExt cx="1942867" cy="1917460"/>
            </a:xfrm>
          </p:grpSpPr>
          <p:pic>
            <p:nvPicPr>
              <p:cNvPr id="31803" name="Picture 87" descr="j0431580.png"/>
              <p:cNvPicPr>
                <a:picLocks noChangeAspect="1"/>
              </p:cNvPicPr>
              <p:nvPr/>
            </p:nvPicPr>
            <p:blipFill>
              <a:blip r:embed="rId16"/>
              <a:srcRect/>
              <a:stretch>
                <a:fillRect/>
              </a:stretch>
            </p:blipFill>
            <p:spPr bwMode="auto">
              <a:xfrm>
                <a:off x="6324719" y="1517770"/>
                <a:ext cx="1904762" cy="1917460"/>
              </a:xfrm>
              <a:prstGeom prst="rect">
                <a:avLst/>
              </a:prstGeom>
              <a:noFill/>
              <a:ln w="9525">
                <a:noFill/>
                <a:miter lim="800000"/>
                <a:headEnd/>
                <a:tailEnd/>
              </a:ln>
            </p:spPr>
          </p:pic>
          <p:pic>
            <p:nvPicPr>
              <p:cNvPr id="31804" name="Picture 88" descr="j0431608.png"/>
              <p:cNvPicPr>
                <a:picLocks noChangeAspect="1"/>
              </p:cNvPicPr>
              <p:nvPr/>
            </p:nvPicPr>
            <p:blipFill>
              <a:blip r:embed="rId17"/>
              <a:srcRect/>
              <a:stretch>
                <a:fillRect/>
              </a:stretch>
            </p:blipFill>
            <p:spPr bwMode="auto">
              <a:xfrm flipH="1">
                <a:off x="6286614" y="2181339"/>
                <a:ext cx="857136" cy="857136"/>
              </a:xfrm>
              <a:prstGeom prst="rect">
                <a:avLst/>
              </a:prstGeom>
              <a:noFill/>
              <a:ln w="9525">
                <a:noFill/>
                <a:miter lim="800000"/>
                <a:headEnd/>
                <a:tailEnd/>
              </a:ln>
            </p:spPr>
          </p:pic>
        </p:grpSp>
        <p:pic>
          <p:nvPicPr>
            <p:cNvPr id="31802" name="Picture 86" descr="j0434845.png"/>
            <p:cNvPicPr>
              <a:picLocks noChangeAspect="1"/>
            </p:cNvPicPr>
            <p:nvPr/>
          </p:nvPicPr>
          <p:blipFill>
            <a:blip r:embed="rId18"/>
            <a:srcRect/>
            <a:stretch>
              <a:fillRect/>
            </a:stretch>
          </p:blipFill>
          <p:spPr bwMode="auto">
            <a:xfrm>
              <a:off x="3172748" y="5840856"/>
              <a:ext cx="326102" cy="326102"/>
            </a:xfrm>
            <a:prstGeom prst="rect">
              <a:avLst/>
            </a:prstGeom>
            <a:noFill/>
            <a:ln w="9525">
              <a:noFill/>
              <a:miter lim="800000"/>
              <a:headEnd/>
              <a:tailEnd/>
            </a:ln>
          </p:spPr>
        </p:pic>
      </p:grpSp>
      <p:grpSp>
        <p:nvGrpSpPr>
          <p:cNvPr id="8" name="Group 51"/>
          <p:cNvGrpSpPr>
            <a:grpSpLocks/>
          </p:cNvGrpSpPr>
          <p:nvPr/>
        </p:nvGrpSpPr>
        <p:grpSpPr bwMode="auto">
          <a:xfrm>
            <a:off x="2114550" y="5038725"/>
            <a:ext cx="1362075" cy="1476375"/>
            <a:chOff x="2114870" y="5029194"/>
            <a:chExt cx="1291911" cy="1485909"/>
          </a:xfrm>
        </p:grpSpPr>
        <p:grpSp>
          <p:nvGrpSpPr>
            <p:cNvPr id="31788" name="Group 32"/>
            <p:cNvGrpSpPr>
              <a:grpSpLocks/>
            </p:cNvGrpSpPr>
            <p:nvPr/>
          </p:nvGrpSpPr>
          <p:grpSpPr bwMode="auto">
            <a:xfrm>
              <a:off x="2114870" y="5029194"/>
              <a:ext cx="1291911" cy="1345886"/>
              <a:chOff x="4257995" y="4419594"/>
              <a:chExt cx="1291911" cy="1345886"/>
            </a:xfrm>
          </p:grpSpPr>
          <p:pic>
            <p:nvPicPr>
              <p:cNvPr id="31790" name="Picture 54" descr="j0431599.png"/>
              <p:cNvPicPr>
                <a:picLocks noChangeAspect="1"/>
              </p:cNvPicPr>
              <p:nvPr/>
            </p:nvPicPr>
            <p:blipFill>
              <a:blip r:embed="rId19"/>
              <a:srcRect/>
              <a:stretch>
                <a:fillRect/>
              </a:stretch>
            </p:blipFill>
            <p:spPr bwMode="auto">
              <a:xfrm>
                <a:off x="4524254" y="4419594"/>
                <a:ext cx="1025652" cy="1025652"/>
              </a:xfrm>
              <a:prstGeom prst="rect">
                <a:avLst/>
              </a:prstGeom>
              <a:noFill/>
              <a:ln w="9525">
                <a:noFill/>
                <a:miter lim="800000"/>
                <a:headEnd/>
                <a:tailEnd/>
              </a:ln>
            </p:spPr>
          </p:pic>
          <p:pic>
            <p:nvPicPr>
              <p:cNvPr id="31791" name="Picture 55" descr="j0433927.png"/>
              <p:cNvPicPr>
                <a:picLocks noChangeAspect="1"/>
              </p:cNvPicPr>
              <p:nvPr/>
            </p:nvPicPr>
            <p:blipFill>
              <a:blip r:embed="rId20"/>
              <a:srcRect/>
              <a:stretch>
                <a:fillRect/>
              </a:stretch>
            </p:blipFill>
            <p:spPr bwMode="auto">
              <a:xfrm>
                <a:off x="4257995" y="4827908"/>
                <a:ext cx="937572" cy="937572"/>
              </a:xfrm>
              <a:prstGeom prst="rect">
                <a:avLst/>
              </a:prstGeom>
              <a:noFill/>
              <a:ln w="9525">
                <a:noFill/>
                <a:miter lim="800000"/>
                <a:headEnd/>
                <a:tailEnd/>
              </a:ln>
            </p:spPr>
          </p:pic>
        </p:grpSp>
        <p:sp>
          <p:nvSpPr>
            <p:cNvPr id="54" name="Rounded Rectangle 53"/>
            <p:cNvSpPr/>
            <p:nvPr/>
          </p:nvSpPr>
          <p:spPr bwMode="auto">
            <a:xfrm>
              <a:off x="2526304" y="6305551"/>
              <a:ext cx="769346" cy="209552"/>
            </a:xfrm>
            <a:prstGeom prst="roundRect">
              <a:avLst/>
            </a:prstGeom>
            <a:solidFill>
              <a:schemeClr val="bg1">
                <a:alpha val="21000"/>
              </a:schemeClr>
            </a:solidFill>
            <a:ln w="9525" cap="flat" cmpd="sng" algn="ctr">
              <a:solidFill>
                <a:schemeClr val="bg1">
                  <a:alpha val="34000"/>
                </a:schemeClr>
              </a:solidFill>
              <a:prstDash val="solid"/>
              <a:round/>
              <a:headEnd type="none" w="med" len="med"/>
              <a:tailEnd type="none" w="med" len="med"/>
            </a:ln>
            <a:effectLst/>
          </p:spPr>
          <p:txBody>
            <a:bodyPr wrap="none" anchor="ctr"/>
            <a:lstStyle/>
            <a:p>
              <a:pPr algn="ctr" fontAlgn="auto">
                <a:spcBef>
                  <a:spcPts val="0"/>
                </a:spcBef>
                <a:spcAft>
                  <a:spcPts val="0"/>
                </a:spcAft>
                <a:defRPr/>
              </a:pPr>
              <a:r>
                <a:rPr lang="en-US" sz="1000" b="1" dirty="0">
                  <a:ln>
                    <a:solidFill>
                      <a:schemeClr val="tx2">
                        <a:alpha val="4000"/>
                      </a:schemeClr>
                    </a:solidFill>
                  </a:ln>
                  <a:effectLst>
                    <a:outerShdw blurRad="38100" dist="50800" dir="2700000" algn="tl">
                      <a:schemeClr val="tx1">
                        <a:alpha val="43000"/>
                      </a:schemeClr>
                    </a:outerShdw>
                  </a:effectLst>
                  <a:latin typeface="Segoe" pitchFamily="34" charset="0"/>
                </a:rPr>
                <a:t>IT Security</a:t>
              </a:r>
            </a:p>
          </p:txBody>
        </p:sp>
      </p:grpSp>
      <p:grpSp>
        <p:nvGrpSpPr>
          <p:cNvPr id="10" name="Group 96"/>
          <p:cNvGrpSpPr>
            <a:grpSpLocks/>
          </p:cNvGrpSpPr>
          <p:nvPr/>
        </p:nvGrpSpPr>
        <p:grpSpPr bwMode="auto">
          <a:xfrm>
            <a:off x="1876425" y="3105150"/>
            <a:ext cx="1035050" cy="1609725"/>
            <a:chOff x="1876425" y="3105150"/>
            <a:chExt cx="1034982" cy="1609725"/>
          </a:xfrm>
        </p:grpSpPr>
        <p:sp>
          <p:nvSpPr>
            <p:cNvPr id="41" name="Rounded Rectangle 40"/>
            <p:cNvSpPr/>
            <p:nvPr/>
          </p:nvSpPr>
          <p:spPr bwMode="auto">
            <a:xfrm>
              <a:off x="1895476" y="4338113"/>
              <a:ext cx="990601" cy="376762"/>
            </a:xfrm>
            <a:prstGeom prst="roundRect">
              <a:avLst/>
            </a:prstGeom>
            <a:solidFill>
              <a:schemeClr val="bg1">
                <a:alpha val="21000"/>
              </a:schemeClr>
            </a:solidFill>
            <a:ln w="9525" cap="flat" cmpd="sng" algn="ctr">
              <a:solidFill>
                <a:schemeClr val="bg1">
                  <a:alpha val="34000"/>
                </a:schemeClr>
              </a:solidFill>
              <a:prstDash val="solid"/>
              <a:round/>
              <a:headEnd type="none" w="med" len="med"/>
              <a:tailEnd type="none" w="med" len="med"/>
            </a:ln>
            <a:effectLst/>
          </p:spPr>
          <p:txBody>
            <a:bodyPr wrap="none" anchor="ctr"/>
            <a:lstStyle/>
            <a:p>
              <a:pPr algn="ctr" fontAlgn="auto">
                <a:spcBef>
                  <a:spcPts val="0"/>
                </a:spcBef>
                <a:spcAft>
                  <a:spcPts val="0"/>
                </a:spcAft>
                <a:defRPr/>
              </a:pPr>
              <a:r>
                <a:rPr lang="en-US" sz="1000" b="1" dirty="0">
                  <a:ln>
                    <a:solidFill>
                      <a:schemeClr val="tx2">
                        <a:alpha val="4000"/>
                      </a:schemeClr>
                    </a:solidFill>
                  </a:ln>
                  <a:effectLst>
                    <a:outerShdw blurRad="38100" dist="50800" dir="2700000" algn="tl">
                      <a:schemeClr val="tx1">
                        <a:alpha val="43000"/>
                      </a:schemeClr>
                    </a:outerShdw>
                  </a:effectLst>
                  <a:latin typeface="Segoe" pitchFamily="34" charset="0"/>
                </a:rPr>
                <a:t>Supply Chain </a:t>
              </a:r>
              <a:br>
                <a:rPr lang="en-US" sz="1000" b="1" dirty="0">
                  <a:ln>
                    <a:solidFill>
                      <a:schemeClr val="tx2">
                        <a:alpha val="4000"/>
                      </a:schemeClr>
                    </a:solidFill>
                  </a:ln>
                  <a:effectLst>
                    <a:outerShdw blurRad="38100" dist="50800" dir="2700000" algn="tl">
                      <a:schemeClr val="tx1">
                        <a:alpha val="43000"/>
                      </a:schemeClr>
                    </a:outerShdw>
                  </a:effectLst>
                  <a:latin typeface="Segoe" pitchFamily="34" charset="0"/>
                </a:rPr>
              </a:br>
              <a:r>
                <a:rPr lang="en-US" sz="1000" b="1" dirty="0">
                  <a:ln>
                    <a:solidFill>
                      <a:schemeClr val="tx2">
                        <a:alpha val="4000"/>
                      </a:schemeClr>
                    </a:solidFill>
                  </a:ln>
                  <a:effectLst>
                    <a:outerShdw blurRad="38100" dist="50800" dir="2700000" algn="tl">
                      <a:schemeClr val="tx1">
                        <a:alpha val="43000"/>
                      </a:schemeClr>
                    </a:outerShdw>
                  </a:effectLst>
                  <a:latin typeface="Segoe" pitchFamily="34" charset="0"/>
                </a:rPr>
                <a:t>Management</a:t>
              </a:r>
            </a:p>
          </p:txBody>
        </p:sp>
        <p:grpSp>
          <p:nvGrpSpPr>
            <p:cNvPr id="31777" name="Group 57"/>
            <p:cNvGrpSpPr>
              <a:grpSpLocks/>
            </p:cNvGrpSpPr>
            <p:nvPr/>
          </p:nvGrpSpPr>
          <p:grpSpPr bwMode="auto">
            <a:xfrm>
              <a:off x="1876425" y="3105150"/>
              <a:ext cx="1034982" cy="1210758"/>
              <a:chOff x="1569007" y="2743030"/>
              <a:chExt cx="1210955" cy="1433813"/>
            </a:xfrm>
          </p:grpSpPr>
          <p:pic>
            <p:nvPicPr>
              <p:cNvPr id="31778" name="Picture 58" descr="j0432561.png"/>
              <p:cNvPicPr>
                <a:picLocks noChangeAspect="1"/>
              </p:cNvPicPr>
              <p:nvPr/>
            </p:nvPicPr>
            <p:blipFill>
              <a:blip r:embed="rId21"/>
              <a:srcRect/>
              <a:stretch>
                <a:fillRect/>
              </a:stretch>
            </p:blipFill>
            <p:spPr bwMode="auto">
              <a:xfrm>
                <a:off x="2180022" y="3576903"/>
                <a:ext cx="599940" cy="599940"/>
              </a:xfrm>
              <a:prstGeom prst="rect">
                <a:avLst/>
              </a:prstGeom>
              <a:noFill/>
              <a:ln w="9525">
                <a:noFill/>
                <a:miter lim="800000"/>
                <a:headEnd/>
                <a:tailEnd/>
              </a:ln>
            </p:spPr>
          </p:pic>
          <p:sp>
            <p:nvSpPr>
              <p:cNvPr id="60" name="Curved Right Arrow 59"/>
              <p:cNvSpPr/>
              <p:nvPr/>
            </p:nvSpPr>
            <p:spPr bwMode="auto">
              <a:xfrm rot="19094089" flipH="1">
                <a:off x="2240360" y="2825919"/>
                <a:ext cx="220840" cy="484266"/>
              </a:xfrm>
              <a:prstGeom prst="curvedRightArrow">
                <a:avLst>
                  <a:gd name="adj1" fmla="val 25000"/>
                  <a:gd name="adj2" fmla="val 78944"/>
                  <a:gd name="adj3" fmla="val 25000"/>
                </a:avLst>
              </a:prstGeom>
              <a:solidFill>
                <a:schemeClr val="accent4">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a:latin typeface="Arial" pitchFamily="34" charset="0"/>
                </a:endParaRPr>
              </a:p>
            </p:txBody>
          </p:sp>
          <p:sp>
            <p:nvSpPr>
              <p:cNvPr id="61" name="Curved Right Arrow 60"/>
              <p:cNvSpPr/>
              <p:nvPr/>
            </p:nvSpPr>
            <p:spPr bwMode="auto">
              <a:xfrm rot="19094089" flipH="1">
                <a:off x="2524724" y="3289377"/>
                <a:ext cx="220840" cy="484266"/>
              </a:xfrm>
              <a:prstGeom prst="curvedRightArrow">
                <a:avLst>
                  <a:gd name="adj1" fmla="val 25000"/>
                  <a:gd name="adj2" fmla="val 78944"/>
                  <a:gd name="adj3" fmla="val 25000"/>
                </a:avLst>
              </a:prstGeom>
              <a:solidFill>
                <a:schemeClr val="accent4">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fontAlgn="auto">
                  <a:spcBef>
                    <a:spcPts val="0"/>
                  </a:spcBef>
                  <a:spcAft>
                    <a:spcPts val="0"/>
                  </a:spcAft>
                  <a:defRPr/>
                </a:pPr>
                <a:endParaRPr lang="en-US">
                  <a:latin typeface="Arial" pitchFamily="34" charset="0"/>
                </a:endParaRPr>
              </a:p>
            </p:txBody>
          </p:sp>
          <p:pic>
            <p:nvPicPr>
              <p:cNvPr id="31785" name="Picture 68" descr="j0432561.png"/>
              <p:cNvPicPr>
                <a:picLocks noChangeAspect="1"/>
              </p:cNvPicPr>
              <p:nvPr/>
            </p:nvPicPr>
            <p:blipFill>
              <a:blip r:embed="rId21"/>
              <a:srcRect/>
              <a:stretch>
                <a:fillRect/>
              </a:stretch>
            </p:blipFill>
            <p:spPr bwMode="auto">
              <a:xfrm>
                <a:off x="1657552" y="2743030"/>
                <a:ext cx="599940" cy="599940"/>
              </a:xfrm>
              <a:prstGeom prst="rect">
                <a:avLst/>
              </a:prstGeom>
              <a:noFill/>
              <a:ln w="9525">
                <a:noFill/>
                <a:miter lim="800000"/>
                <a:headEnd/>
                <a:tailEnd/>
              </a:ln>
            </p:spPr>
          </p:pic>
          <p:pic>
            <p:nvPicPr>
              <p:cNvPr id="31786" name="Picture 69" descr="j0432561.png"/>
              <p:cNvPicPr>
                <a:picLocks noChangeAspect="1"/>
              </p:cNvPicPr>
              <p:nvPr/>
            </p:nvPicPr>
            <p:blipFill>
              <a:blip r:embed="rId21"/>
              <a:srcRect/>
              <a:stretch>
                <a:fillRect/>
              </a:stretch>
            </p:blipFill>
            <p:spPr bwMode="auto">
              <a:xfrm>
                <a:off x="1923500" y="3155094"/>
                <a:ext cx="599940" cy="599940"/>
              </a:xfrm>
              <a:prstGeom prst="rect">
                <a:avLst/>
              </a:prstGeom>
              <a:noFill/>
              <a:ln w="9525">
                <a:noFill/>
                <a:miter lim="800000"/>
                <a:headEnd/>
                <a:tailEnd/>
              </a:ln>
            </p:spPr>
          </p:pic>
          <p:pic>
            <p:nvPicPr>
              <p:cNvPr id="31787" name="Picture 70" descr="Woman6.png"/>
              <p:cNvPicPr>
                <a:picLocks noChangeAspect="1"/>
              </p:cNvPicPr>
              <p:nvPr/>
            </p:nvPicPr>
            <p:blipFill>
              <a:blip r:embed="rId22"/>
              <a:srcRect/>
              <a:stretch>
                <a:fillRect/>
              </a:stretch>
            </p:blipFill>
            <p:spPr bwMode="auto">
              <a:xfrm flipH="1">
                <a:off x="1569007" y="3330238"/>
                <a:ext cx="572240" cy="821736"/>
              </a:xfrm>
              <a:prstGeom prst="rect">
                <a:avLst/>
              </a:prstGeom>
              <a:noFill/>
              <a:ln w="9525">
                <a:noFill/>
                <a:miter lim="800000"/>
                <a:headEnd/>
                <a:tailEnd/>
              </a:ln>
            </p:spPr>
          </p:pic>
        </p:grpSp>
      </p:grpSp>
      <p:grpSp>
        <p:nvGrpSpPr>
          <p:cNvPr id="12" name="Group 95"/>
          <p:cNvGrpSpPr>
            <a:grpSpLocks/>
          </p:cNvGrpSpPr>
          <p:nvPr/>
        </p:nvGrpSpPr>
        <p:grpSpPr bwMode="auto">
          <a:xfrm>
            <a:off x="2555875" y="1381125"/>
            <a:ext cx="1025525" cy="1085850"/>
            <a:chOff x="2555432" y="1381125"/>
            <a:chExt cx="1025968" cy="1085849"/>
          </a:xfrm>
        </p:grpSpPr>
        <p:sp>
          <p:nvSpPr>
            <p:cNvPr id="78" name="Rounded Rectangle 77"/>
            <p:cNvSpPr/>
            <p:nvPr/>
          </p:nvSpPr>
          <p:spPr bwMode="auto">
            <a:xfrm>
              <a:off x="2621995" y="2110143"/>
              <a:ext cx="911780" cy="356831"/>
            </a:xfrm>
            <a:prstGeom prst="roundRect">
              <a:avLst/>
            </a:prstGeom>
            <a:solidFill>
              <a:schemeClr val="bg1">
                <a:alpha val="21000"/>
              </a:schemeClr>
            </a:solidFill>
            <a:ln w="9525" cap="flat" cmpd="sng" algn="ctr">
              <a:solidFill>
                <a:schemeClr val="bg1">
                  <a:alpha val="34000"/>
                </a:schemeClr>
              </a:solidFill>
              <a:prstDash val="solid"/>
              <a:round/>
              <a:headEnd type="none" w="med" len="med"/>
              <a:tailEnd type="none" w="med" len="med"/>
            </a:ln>
            <a:effectLst/>
          </p:spPr>
          <p:txBody>
            <a:bodyPr wrap="none" anchor="ctr"/>
            <a:lstStyle/>
            <a:p>
              <a:pPr algn="ctr" fontAlgn="auto">
                <a:spcBef>
                  <a:spcPts val="0"/>
                </a:spcBef>
                <a:spcAft>
                  <a:spcPts val="0"/>
                </a:spcAft>
                <a:defRPr/>
              </a:pPr>
              <a:r>
                <a:rPr lang="en-US" sz="1000" b="1" dirty="0">
                  <a:ln>
                    <a:solidFill>
                      <a:schemeClr val="tx2">
                        <a:alpha val="4000"/>
                      </a:schemeClr>
                    </a:solidFill>
                  </a:ln>
                  <a:effectLst>
                    <a:outerShdw blurRad="38100" dist="50800" dir="2700000" algn="tl">
                      <a:schemeClr val="tx1">
                        <a:alpha val="43000"/>
                      </a:schemeClr>
                    </a:outerShdw>
                  </a:effectLst>
                  <a:latin typeface="Segoe" pitchFamily="34" charset="0"/>
                </a:rPr>
                <a:t>Document </a:t>
              </a:r>
            </a:p>
            <a:p>
              <a:pPr algn="ctr" fontAlgn="auto">
                <a:spcBef>
                  <a:spcPts val="0"/>
                </a:spcBef>
                <a:spcAft>
                  <a:spcPts val="0"/>
                </a:spcAft>
                <a:defRPr/>
              </a:pPr>
              <a:r>
                <a:rPr lang="en-US" sz="1000" b="1" dirty="0">
                  <a:ln>
                    <a:solidFill>
                      <a:schemeClr val="tx2">
                        <a:alpha val="4000"/>
                      </a:schemeClr>
                    </a:solidFill>
                  </a:ln>
                  <a:effectLst>
                    <a:outerShdw blurRad="38100" dist="50800" dir="2700000" algn="tl">
                      <a:schemeClr val="tx1">
                        <a:alpha val="43000"/>
                      </a:schemeClr>
                    </a:outerShdw>
                  </a:effectLst>
                  <a:latin typeface="Segoe" pitchFamily="34" charset="0"/>
                </a:rPr>
                <a:t>Management</a:t>
              </a:r>
            </a:p>
          </p:txBody>
        </p:sp>
        <p:grpSp>
          <p:nvGrpSpPr>
            <p:cNvPr id="31770" name="Group 85"/>
            <p:cNvGrpSpPr>
              <a:grpSpLocks/>
            </p:cNvGrpSpPr>
            <p:nvPr/>
          </p:nvGrpSpPr>
          <p:grpSpPr bwMode="auto">
            <a:xfrm>
              <a:off x="2555432" y="1381125"/>
              <a:ext cx="1025968" cy="756585"/>
              <a:chOff x="1441007" y="1517081"/>
              <a:chExt cx="1338085" cy="961942"/>
            </a:xfrm>
          </p:grpSpPr>
          <p:pic>
            <p:nvPicPr>
              <p:cNvPr id="31771" name="Picture 90" descr="j0431588.png"/>
              <p:cNvPicPr>
                <a:picLocks noChangeAspect="1"/>
              </p:cNvPicPr>
              <p:nvPr/>
            </p:nvPicPr>
            <p:blipFill>
              <a:blip r:embed="rId23"/>
              <a:srcRect/>
              <a:stretch>
                <a:fillRect/>
              </a:stretch>
            </p:blipFill>
            <p:spPr bwMode="auto">
              <a:xfrm>
                <a:off x="2028679" y="1517081"/>
                <a:ext cx="750413" cy="750413"/>
              </a:xfrm>
              <a:prstGeom prst="rect">
                <a:avLst/>
              </a:prstGeom>
              <a:noFill/>
              <a:ln w="9525">
                <a:noFill/>
                <a:miter lim="800000"/>
                <a:headEnd/>
                <a:tailEnd/>
              </a:ln>
            </p:spPr>
          </p:pic>
          <p:pic>
            <p:nvPicPr>
              <p:cNvPr id="31772" name="Picture 91" descr="j0431588.png"/>
              <p:cNvPicPr>
                <a:picLocks noChangeAspect="1"/>
              </p:cNvPicPr>
              <p:nvPr/>
            </p:nvPicPr>
            <p:blipFill>
              <a:blip r:embed="rId23"/>
              <a:srcRect/>
              <a:stretch>
                <a:fillRect/>
              </a:stretch>
            </p:blipFill>
            <p:spPr bwMode="auto">
              <a:xfrm>
                <a:off x="1982011" y="1589953"/>
                <a:ext cx="750413" cy="750413"/>
              </a:xfrm>
              <a:prstGeom prst="rect">
                <a:avLst/>
              </a:prstGeom>
              <a:noFill/>
              <a:ln w="9525">
                <a:noFill/>
                <a:miter lim="800000"/>
                <a:headEnd/>
                <a:tailEnd/>
              </a:ln>
            </p:spPr>
          </p:pic>
          <p:pic>
            <p:nvPicPr>
              <p:cNvPr id="31773" name="Picture 92" descr="j0431588.png"/>
              <p:cNvPicPr>
                <a:picLocks noChangeAspect="1"/>
              </p:cNvPicPr>
              <p:nvPr/>
            </p:nvPicPr>
            <p:blipFill>
              <a:blip r:embed="rId23"/>
              <a:srcRect/>
              <a:stretch>
                <a:fillRect/>
              </a:stretch>
            </p:blipFill>
            <p:spPr bwMode="auto">
              <a:xfrm>
                <a:off x="1931988" y="1659521"/>
                <a:ext cx="750413" cy="750413"/>
              </a:xfrm>
              <a:prstGeom prst="rect">
                <a:avLst/>
              </a:prstGeom>
              <a:noFill/>
              <a:ln w="9525">
                <a:noFill/>
                <a:miter lim="800000"/>
                <a:headEnd/>
                <a:tailEnd/>
              </a:ln>
            </p:spPr>
          </p:pic>
          <p:pic>
            <p:nvPicPr>
              <p:cNvPr id="31774" name="Picture 93" descr="j0431588.png"/>
              <p:cNvPicPr>
                <a:picLocks noChangeAspect="1"/>
              </p:cNvPicPr>
              <p:nvPr/>
            </p:nvPicPr>
            <p:blipFill>
              <a:blip r:embed="rId23"/>
              <a:srcRect/>
              <a:stretch>
                <a:fillRect/>
              </a:stretch>
            </p:blipFill>
            <p:spPr bwMode="auto">
              <a:xfrm>
                <a:off x="1893503" y="1725972"/>
                <a:ext cx="750413" cy="750413"/>
              </a:xfrm>
              <a:prstGeom prst="rect">
                <a:avLst/>
              </a:prstGeom>
              <a:noFill/>
              <a:ln w="9525">
                <a:noFill/>
                <a:miter lim="800000"/>
                <a:headEnd/>
                <a:tailEnd/>
              </a:ln>
            </p:spPr>
          </p:pic>
          <p:pic>
            <p:nvPicPr>
              <p:cNvPr id="31775" name="Picture 94" descr="Woman6.png"/>
              <p:cNvPicPr>
                <a:picLocks noChangeAspect="1"/>
              </p:cNvPicPr>
              <p:nvPr/>
            </p:nvPicPr>
            <p:blipFill>
              <a:blip r:embed="rId24"/>
              <a:srcRect/>
              <a:stretch>
                <a:fillRect/>
              </a:stretch>
            </p:blipFill>
            <p:spPr bwMode="auto">
              <a:xfrm>
                <a:off x="1441007" y="1557830"/>
                <a:ext cx="921193" cy="921193"/>
              </a:xfrm>
              <a:prstGeom prst="rect">
                <a:avLst/>
              </a:prstGeom>
              <a:noFill/>
              <a:ln w="9525">
                <a:noFill/>
                <a:miter lim="800000"/>
                <a:headEnd/>
                <a:tailEnd/>
              </a:ln>
            </p:spPr>
          </p:pic>
        </p:grpSp>
      </p:grpSp>
      <p:grpSp>
        <p:nvGrpSpPr>
          <p:cNvPr id="31766" name="Group 85"/>
          <p:cNvGrpSpPr>
            <a:grpSpLocks/>
          </p:cNvGrpSpPr>
          <p:nvPr/>
        </p:nvGrpSpPr>
        <p:grpSpPr bwMode="auto">
          <a:xfrm>
            <a:off x="4429125" y="0"/>
            <a:ext cx="4714875" cy="357188"/>
            <a:chOff x="4429092" y="-24"/>
            <a:chExt cx="4714940" cy="357214"/>
          </a:xfrm>
        </p:grpSpPr>
        <p:graphicFrame>
          <p:nvGraphicFramePr>
            <p:cNvPr id="90" name="Diagram 89"/>
            <p:cNvGraphicFramePr/>
            <p:nvPr/>
          </p:nvGraphicFramePr>
          <p:xfrm>
            <a:off x="4429124" y="-24"/>
            <a:ext cx="4714908" cy="357190"/>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graphicFrame>
          <p:nvGraphicFramePr>
            <p:cNvPr id="96" name="Diagram 95"/>
            <p:cNvGraphicFramePr/>
            <p:nvPr/>
          </p:nvGraphicFramePr>
          <p:xfrm>
            <a:off x="4429092" y="0"/>
            <a:ext cx="4714908" cy="357190"/>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childTnLst>
                          </p:cTn>
                        </p:par>
                        <p:par>
                          <p:cTn id="24" fill="hold">
                            <p:stCondLst>
                              <p:cond delay="80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par>
                          <p:cTn id="28" fill="hold">
                            <p:stCondLst>
                              <p:cond delay="10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1000"/>
                                        <p:tgtEl>
                                          <p:spTgt spid="7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1000"/>
                                        <p:tgtEl>
                                          <p:spTgt spid="75"/>
                                        </p:tgtEl>
                                      </p:cBhvr>
                                    </p:animEffect>
                                    <p:set>
                                      <p:cBhvr>
                                        <p:cTn id="41" dur="1" fill="hold">
                                          <p:stCondLst>
                                            <p:cond delay="999"/>
                                          </p:stCondLst>
                                        </p:cTn>
                                        <p:tgtEl>
                                          <p:spTgt spid="75"/>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1000"/>
                                        <p:tgtEl>
                                          <p:spTgt spid="7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1000"/>
                                        <p:tgtEl>
                                          <p:spTgt spid="76"/>
                                        </p:tgtEl>
                                      </p:cBhvr>
                                    </p:animEffect>
                                    <p:set>
                                      <p:cBhvr>
                                        <p:cTn id="49" dur="1" fill="hold">
                                          <p:stCondLst>
                                            <p:cond delay="999"/>
                                          </p:stCondLst>
                                        </p:cTn>
                                        <p:tgtEl>
                                          <p:spTgt spid="76"/>
                                        </p:tgtEl>
                                        <p:attrNameLst>
                                          <p:attrName>style.visibility</p:attrName>
                                        </p:attrNameLst>
                                      </p:cBhvr>
                                      <p:to>
                                        <p:strVal val="hidden"/>
                                      </p:to>
                                    </p:se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1000"/>
                                        <p:tgtEl>
                                          <p:spTgt spid="62"/>
                                        </p:tgtEl>
                                      </p:cBhvr>
                                    </p:animEffect>
                                    <p:set>
                                      <p:cBhvr>
                                        <p:cTn id="58" dur="1" fill="hold">
                                          <p:stCondLst>
                                            <p:cond delay="999"/>
                                          </p:stCondLst>
                                        </p:cTn>
                                        <p:tgtEl>
                                          <p:spTgt spid="62"/>
                                        </p:tgtEl>
                                        <p:attrNameLst>
                                          <p:attrName>style.visibility</p:attrName>
                                        </p:attrNameLst>
                                      </p:cBhvr>
                                      <p:to>
                                        <p:strVal val="hidden"/>
                                      </p:to>
                                    </p:set>
                                  </p:childTnLst>
                                </p:cTn>
                              </p:par>
                            </p:childTnLst>
                          </p:cTn>
                        </p:par>
                        <p:par>
                          <p:cTn id="59" fill="hold">
                            <p:stCondLst>
                              <p:cond delay="1000"/>
                            </p:stCondLst>
                            <p:childTnLst>
                              <p:par>
                                <p:cTn id="60" presetID="10" presetClass="entr" presetSubtype="0"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230188"/>
            <a:ext cx="7014152" cy="1089529"/>
          </a:xfrm>
        </p:spPr>
        <p:txBody>
          <a:bodyPr rtlCol="0" anchor="ctr"/>
          <a:lstStyle/>
          <a:p>
            <a:pPr>
              <a:defRPr/>
            </a:pPr>
            <a:r>
              <a:rPr lang="en-US" smtClean="0"/>
              <a:t>Windows Vista is the Most Secure Microsoft OS Ever</a:t>
            </a:r>
            <a:endParaRPr/>
          </a:p>
        </p:txBody>
      </p:sp>
      <p:sp>
        <p:nvSpPr>
          <p:cNvPr id="33794" name="TextBox 11"/>
          <p:cNvSpPr txBox="1">
            <a:spLocks noChangeArrowheads="1"/>
          </p:cNvSpPr>
          <p:nvPr/>
        </p:nvSpPr>
        <p:spPr bwMode="auto">
          <a:xfrm>
            <a:off x="368300" y="1377950"/>
            <a:ext cx="7766050" cy="708025"/>
          </a:xfrm>
          <a:prstGeom prst="rect">
            <a:avLst/>
          </a:prstGeom>
          <a:noFill/>
          <a:ln w="9525">
            <a:noFill/>
            <a:miter lim="800000"/>
            <a:headEnd/>
            <a:tailEnd/>
          </a:ln>
        </p:spPr>
        <p:txBody>
          <a:bodyPr>
            <a:spAutoFit/>
          </a:bodyPr>
          <a:lstStyle/>
          <a:p>
            <a:r>
              <a:rPr lang="en-US" sz="2000">
                <a:latin typeface="Segoe"/>
              </a:rPr>
              <a:t>Microsoft released Windows Vista as a redesigned operating system to enhance security</a:t>
            </a:r>
          </a:p>
        </p:txBody>
      </p:sp>
      <p:graphicFrame>
        <p:nvGraphicFramePr>
          <p:cNvPr id="33795" name="Content Placeholder 3"/>
          <p:cNvGraphicFramePr>
            <a:graphicFrameLocks noGrp="1"/>
          </p:cNvGraphicFramePr>
          <p:nvPr>
            <p:ph idx="1"/>
          </p:nvPr>
        </p:nvGraphicFramePr>
        <p:xfrm>
          <a:off x="395288" y="2757488"/>
          <a:ext cx="4503737" cy="4100512"/>
        </p:xfrm>
        <a:graphic>
          <a:graphicData uri="http://schemas.openxmlformats.org/presentationml/2006/ole">
            <p:oleObj spid="_x0000_s33795" r:id="rId4" imgW="4505334" imgH="4102964" progId="Excel.Chart.8">
              <p:embed/>
            </p:oleObj>
          </a:graphicData>
        </a:graphic>
      </p:graphicFrame>
      <p:graphicFrame>
        <p:nvGraphicFramePr>
          <p:cNvPr id="33796" name="Chart 13"/>
          <p:cNvGraphicFramePr>
            <a:graphicFrameLocks/>
          </p:cNvGraphicFramePr>
          <p:nvPr/>
        </p:nvGraphicFramePr>
        <p:xfrm>
          <a:off x="4797425" y="2292350"/>
          <a:ext cx="4619625" cy="4322763"/>
        </p:xfrm>
        <a:graphic>
          <a:graphicData uri="http://schemas.openxmlformats.org/presentationml/2006/ole">
            <p:oleObj spid="_x0000_s33796" r:id="rId5" imgW="4621169" imgH="4322439" progId="Excel.Chart.8">
              <p:embed/>
            </p:oleObj>
          </a:graphicData>
        </a:graphic>
      </p:graphicFrame>
      <p:sp>
        <p:nvSpPr>
          <p:cNvPr id="15" name="TextBox 14"/>
          <p:cNvSpPr txBox="1"/>
          <p:nvPr/>
        </p:nvSpPr>
        <p:spPr>
          <a:xfrm>
            <a:off x="785807" y="2463041"/>
            <a:ext cx="3840783" cy="584775"/>
          </a:xfrm>
          <a:prstGeom prst="rect">
            <a:avLst/>
          </a:prstGeom>
          <a:noFill/>
        </p:spPr>
        <p:txBody>
          <a:bodyPr>
            <a:spAutoFit/>
          </a:bodyPr>
          <a:lstStyle/>
          <a:p>
            <a:pPr algn="ctr" fontAlgn="auto">
              <a:spcBef>
                <a:spcPts val="0"/>
              </a:spcBef>
              <a:spcAft>
                <a:spcPts val="0"/>
              </a:spcAft>
              <a:defRPr/>
            </a:pPr>
            <a:r>
              <a:rPr lang="en-US" sz="1600" b="1" dirty="0">
                <a:ln>
                  <a:solidFill>
                    <a:prstClr val="black">
                      <a:lumMod val="50000"/>
                      <a:lumOff val="50000"/>
                      <a:alpha val="4000"/>
                    </a:prstClr>
                  </a:solidFill>
                </a:ln>
                <a:latin typeface="Segoe"/>
              </a:rPr>
              <a:t>Fewer High Severity Vulnerabilities </a:t>
            </a:r>
            <a:br>
              <a:rPr lang="en-US" sz="1600" b="1" dirty="0">
                <a:ln>
                  <a:solidFill>
                    <a:prstClr val="black">
                      <a:lumMod val="50000"/>
                      <a:lumOff val="50000"/>
                      <a:alpha val="4000"/>
                    </a:prstClr>
                  </a:solidFill>
                </a:ln>
                <a:latin typeface="Segoe"/>
              </a:rPr>
            </a:br>
            <a:r>
              <a:rPr lang="en-US" sz="1600" b="1" dirty="0">
                <a:ln>
                  <a:solidFill>
                    <a:prstClr val="black">
                      <a:lumMod val="50000"/>
                      <a:lumOff val="50000"/>
                      <a:alpha val="4000"/>
                    </a:prstClr>
                  </a:solidFill>
                </a:ln>
                <a:latin typeface="Segoe"/>
              </a:rPr>
              <a:t>than Leading Operating Systems</a:t>
            </a:r>
            <a:endParaRPr lang="en-US" sz="1600" dirty="0">
              <a:ln>
                <a:solidFill>
                  <a:prstClr val="black">
                    <a:lumMod val="50000"/>
                    <a:lumOff val="50000"/>
                    <a:alpha val="4000"/>
                  </a:prstClr>
                </a:solidFill>
              </a:ln>
              <a:latin typeface="Segoe"/>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ESIZE" val="Yes"/>
</p:tagLst>
</file>

<file path=ppt/tags/tag10.xml><?xml version="1.0" encoding="utf-8"?>
<p:tagLst xmlns:a="http://schemas.openxmlformats.org/drawingml/2006/main" xmlns:r="http://schemas.openxmlformats.org/officeDocument/2006/relationships" xmlns:p="http://schemas.openxmlformats.org/presentationml/2006/main">
  <p:tag name="TIMING" val="|10.4"/>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AB_wnH4zT02nonoZgvvxr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8x8_ig8Ia0qevKK3YQH9s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0DpwX_06MkqigGg.1h5rZ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jbk1VaoSkiag1OqUGOmy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uDovWNzqkaro4OTsjmSO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hPESIJBk4kK6IcAHICRdR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JzvUcqZaUkCs7dYI8K5Ze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Q6PBXKl9HkGfPtnNh.Jj2A"/>
</p:tagLst>
</file>

<file path=ppt/theme/theme1.xml><?xml version="1.0" encoding="utf-8"?>
<a:theme xmlns:a="http://schemas.openxmlformats.org/drawingml/2006/main" name="2bpr">
  <a:themeElements>
    <a:clrScheme name="10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fontScheme name="10_Visual Blue template_Arial">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anchor="t" compatLnSpc="1">
        <a:spAutoFit/>
      </a:bodyPr>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Segoe Semibold"/>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anchor="t" compatLnSpc="1">
        <a:spAutoFit/>
      </a:bodyPr>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Segoe Semibold"/>
          </a:defRPr>
        </a:defPPr>
      </a:lstStyle>
    </a:lnDef>
  </a:objectDefaults>
  <a:extraClrSchemeLst>
    <a:extraClrScheme>
      <a:clrScheme name="10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bpr">
  <a:themeElements>
    <a:clrScheme name="10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fontScheme name="10_Visual Blue template_Arial">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anchor="t" compatLnSpc="1">
        <a:spAutoFit/>
      </a:bodyPr>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Segoe Semibold"/>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anchor="t" compatLnSpc="1">
        <a:spAutoFit/>
      </a:bodyPr>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Segoe Semibold"/>
          </a:defRPr>
        </a:defPPr>
      </a:lstStyle>
    </a:lnDef>
  </a:objectDefaults>
  <a:extraClrSchemeLst>
    <a:extraClrScheme>
      <a:clrScheme name="10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2438</Words>
  <Application/>
  <PresentationFormat>On-screen Show (4:3)</PresentationFormat>
  <Paragraphs>497</Paragraphs>
  <Slides>53</Slides>
  <Notes>51</Notes>
  <HiddenSlides>0</HiddenSlides>
  <MMClips>0</MMClips>
  <ScaleCrop>false</ScaleCrop>
  <HeadingPairs>
    <vt:vector size="8" baseType="variant">
      <vt:variant>
        <vt:lpstr>Fonts Used</vt:lpstr>
      </vt:variant>
      <vt:variant>
        <vt:i4>15</vt:i4>
      </vt:variant>
      <vt:variant>
        <vt:lpstr>Design Template</vt:lpstr>
      </vt:variant>
      <vt:variant>
        <vt:i4>11</vt:i4>
      </vt:variant>
      <vt:variant>
        <vt:lpstr>Embedded OLE Servers</vt:lpstr>
      </vt:variant>
      <vt:variant>
        <vt:i4>1</vt:i4>
      </vt:variant>
      <vt:variant>
        <vt:lpstr>Slide Titles</vt:lpstr>
      </vt:variant>
      <vt:variant>
        <vt:i4>53</vt:i4>
      </vt:variant>
    </vt:vector>
  </HeadingPairs>
  <TitlesOfParts>
    <vt:vector size="80" baseType="lpstr">
      <vt:lpstr>Segoe Semibold</vt:lpstr>
      <vt:lpstr>Arial</vt:lpstr>
      <vt:lpstr>Wingdings 2</vt:lpstr>
      <vt:lpstr>Calibri</vt:lpstr>
      <vt:lpstr>Segoe</vt:lpstr>
      <vt:lpstr>Segoe UI</vt:lpstr>
      <vt:lpstr>Franklin Gothic Book</vt:lpstr>
      <vt:lpstr>Webdings</vt:lpstr>
      <vt:lpstr>ZapfDingbats</vt:lpstr>
      <vt:lpstr>Times</vt:lpstr>
      <vt:lpstr>Verdana</vt:lpstr>
      <vt:lpstr>Wingdings</vt:lpstr>
      <vt:lpstr>MS Mincho</vt:lpstr>
      <vt:lpstr>Times New Roman</vt:lpstr>
      <vt:lpstr>ＭＳ Ｐゴシック</vt:lpstr>
      <vt:lpstr>2bpr</vt:lpstr>
      <vt:lpstr>1_2bpr</vt:lpstr>
      <vt:lpstr>2bpr</vt:lpstr>
      <vt:lpstr>2bpr</vt:lpstr>
      <vt:lpstr>2bpr</vt:lpstr>
      <vt:lpstr>2bpr</vt:lpstr>
      <vt:lpstr>1_2bpr</vt:lpstr>
      <vt:lpstr>1_2bpr</vt:lpstr>
      <vt:lpstr>1_2bpr</vt:lpstr>
      <vt:lpstr>1_2bpr</vt:lpstr>
      <vt:lpstr>1_2bpr</vt:lpstr>
      <vt:lpstr>Microsoft Excel 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keywords/>
  <cp:lastModifiedBy/>
  <cp:revision>1</cp:revision>
  <dcterms:created xsi:type="dcterms:W3CDTF">1900-12-31T23:00:00Z</dcterms:created>
  <dcterms:modified xsi:type="dcterms:W3CDTF">2008-03-25T14:12:11Z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0x0101000AC38B2251E8494E9D33FE05AA062277</vt:lpwstr>
  </property>
</Properties>
</file>