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4"/>
    <p:sldMasterId id="2147483773" r:id="rId5"/>
  </p:sldMasterIdLst>
  <p:notesMasterIdLst>
    <p:notesMasterId r:id="rId48"/>
  </p:notesMasterIdLst>
  <p:handoutMasterIdLst>
    <p:handoutMasterId r:id="rId49"/>
  </p:handoutMasterIdLst>
  <p:sldIdLst>
    <p:sldId id="909" r:id="rId6"/>
    <p:sldId id="927" r:id="rId7"/>
    <p:sldId id="891" r:id="rId8"/>
    <p:sldId id="894" r:id="rId9"/>
    <p:sldId id="893" r:id="rId10"/>
    <p:sldId id="892" r:id="rId11"/>
    <p:sldId id="848" r:id="rId12"/>
    <p:sldId id="895" r:id="rId13"/>
    <p:sldId id="925" r:id="rId14"/>
    <p:sldId id="926" r:id="rId15"/>
    <p:sldId id="886" r:id="rId16"/>
    <p:sldId id="923" r:id="rId17"/>
    <p:sldId id="897" r:id="rId18"/>
    <p:sldId id="898" r:id="rId19"/>
    <p:sldId id="899" r:id="rId20"/>
    <p:sldId id="900" r:id="rId21"/>
    <p:sldId id="901" r:id="rId22"/>
    <p:sldId id="896" r:id="rId23"/>
    <p:sldId id="902" r:id="rId24"/>
    <p:sldId id="870" r:id="rId25"/>
    <p:sldId id="869" r:id="rId26"/>
    <p:sldId id="903" r:id="rId27"/>
    <p:sldId id="904" r:id="rId28"/>
    <p:sldId id="905" r:id="rId29"/>
    <p:sldId id="906" r:id="rId30"/>
    <p:sldId id="907" r:id="rId31"/>
    <p:sldId id="908" r:id="rId32"/>
    <p:sldId id="910" r:id="rId33"/>
    <p:sldId id="911" r:id="rId34"/>
    <p:sldId id="912" r:id="rId35"/>
    <p:sldId id="913" r:id="rId36"/>
    <p:sldId id="914" r:id="rId37"/>
    <p:sldId id="916" r:id="rId38"/>
    <p:sldId id="915" r:id="rId39"/>
    <p:sldId id="917" r:id="rId40"/>
    <p:sldId id="918" r:id="rId41"/>
    <p:sldId id="919" r:id="rId42"/>
    <p:sldId id="920" r:id="rId43"/>
    <p:sldId id="921" r:id="rId44"/>
    <p:sldId id="924" r:id="rId45"/>
    <p:sldId id="922" r:id="rId46"/>
    <p:sldId id="880" r:id="rId47"/>
  </p:sldIdLst>
  <p:sldSz cx="9144000" cy="6858000" type="screen4x3"/>
  <p:notesSz cx="6669088" cy="9928225"/>
  <p:defaultTex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clrMru>
    <a:srgbClr val="777777"/>
    <a:srgbClr val="DDDDDD"/>
    <a:srgbClr val="FFFFFF"/>
    <a:srgbClr val="080808"/>
    <a:srgbClr val="1E474A"/>
    <a:srgbClr val="2D686D"/>
    <a:srgbClr val="0033CC"/>
    <a:srgbClr val="FFCC00"/>
  </p:clrMru>
</p:presentationPr>
</file>

<file path=ppt/tableStyles.xml><?xml version="1.0" encoding="utf-8"?>
<a:tblStyleLst xmlns:a="http://schemas.openxmlformats.org/drawingml/2006/main" def="{5C22544A-7EE6-4342-B048-85BDC9FD1C3A}">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231" autoAdjust="0"/>
    <p:restoredTop sz="49598" autoAdjust="0"/>
  </p:normalViewPr>
  <p:slideViewPr>
    <p:cSldViewPr snapToGrid="0">
      <p:cViewPr varScale="1">
        <p:scale>
          <a:sx n="52" d="100"/>
          <a:sy n="52" d="100"/>
        </p:scale>
        <p:origin x="-605" y="-91"/>
      </p:cViewPr>
      <p:guideLst>
        <p:guide orient="horz" pos="2160"/>
        <p:guide orient="horz" pos="144"/>
        <p:guide orient="horz" pos="894"/>
        <p:guide orient="horz" pos="1198"/>
        <p:guide orient="horz" pos="1486"/>
        <p:guide orient="horz" pos="4176"/>
        <p:guide pos="2880"/>
        <p:guide pos="240"/>
        <p:guide pos="552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75" d="100"/>
          <a:sy n="75" d="100"/>
        </p:scale>
        <p:origin x="-1404" y="1122"/>
      </p:cViewPr>
      <p:guideLst>
        <p:guide orient="horz" pos="3127"/>
        <p:guide pos="210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92D846-5007-455B-99F9-2CF3A1EFA939}" type="doc">
      <dgm:prSet loTypeId="urn:microsoft.com/office/officeart/2005/8/layout/cycle6" loCatId="cycle" qsTypeId="urn:microsoft.com/office/officeart/2005/8/quickstyle/3d3" qsCatId="3D" csTypeId="urn:microsoft.com/office/officeart/2005/8/colors/colorful4" csCatId="colorful" phldr="1"/>
      <dgm:spPr/>
      <dgm:t>
        <a:bodyPr/>
        <a:lstStyle/>
        <a:p>
          <a:endParaRPr lang="es-ES"/>
        </a:p>
      </dgm:t>
    </dgm:pt>
    <dgm:pt modelId="{E7E1555C-9B4B-4E2B-9AF8-D74DA9AC77FB}">
      <dgm:prSet phldrT="[Texto]"/>
      <dgm:spPr/>
      <dgm:t>
        <a:bodyPr/>
        <a:lstStyle/>
        <a:p>
          <a:r>
            <a:rPr lang="es-ES" b="1" i="1" dirty="0" smtClean="0"/>
            <a:t>Capacitación TIC</a:t>
          </a:r>
          <a:endParaRPr lang="es-ES" b="1" i="1" dirty="0"/>
        </a:p>
      </dgm:t>
    </dgm:pt>
    <dgm:pt modelId="{E38D7B77-BFBE-41AA-8B94-C7F6EEE6CC07}" type="parTrans" cxnId="{4246FD8F-FD77-4179-BB88-5DAB8D80969F}">
      <dgm:prSet/>
      <dgm:spPr/>
      <dgm:t>
        <a:bodyPr/>
        <a:lstStyle/>
        <a:p>
          <a:endParaRPr lang="es-ES" b="1" i="1"/>
        </a:p>
      </dgm:t>
    </dgm:pt>
    <dgm:pt modelId="{6CE21FBA-0CD6-49DE-A9FD-39D6B8BD6858}" type="sibTrans" cxnId="{4246FD8F-FD77-4179-BB88-5DAB8D80969F}">
      <dgm:prSet/>
      <dgm:spPr/>
      <dgm:t>
        <a:bodyPr/>
        <a:lstStyle/>
        <a:p>
          <a:endParaRPr lang="es-ES" b="1" i="1"/>
        </a:p>
      </dgm:t>
    </dgm:pt>
    <dgm:pt modelId="{50352B53-A85F-4D83-AAAE-3964B65465CE}">
      <dgm:prSet phldrT="[Texto]"/>
      <dgm:spPr/>
      <dgm:t>
        <a:bodyPr/>
        <a:lstStyle/>
        <a:p>
          <a:r>
            <a:rPr lang="es-ES" b="1" i="1" dirty="0" smtClean="0"/>
            <a:t>Proyectos de Colaboración</a:t>
          </a:r>
          <a:endParaRPr lang="es-ES" b="1" i="1" dirty="0"/>
        </a:p>
      </dgm:t>
    </dgm:pt>
    <dgm:pt modelId="{B380B9E5-C7E2-4D13-86A7-D1A1A4394A70}" type="parTrans" cxnId="{BEA5E996-D556-4160-AC95-CB289C3A9536}">
      <dgm:prSet/>
      <dgm:spPr/>
      <dgm:t>
        <a:bodyPr/>
        <a:lstStyle/>
        <a:p>
          <a:endParaRPr lang="es-ES" b="1" i="1"/>
        </a:p>
      </dgm:t>
    </dgm:pt>
    <dgm:pt modelId="{6A9F1C7C-CDDC-4C4C-A6CA-C78C79D4AA44}" type="sibTrans" cxnId="{BEA5E996-D556-4160-AC95-CB289C3A9536}">
      <dgm:prSet/>
      <dgm:spPr/>
      <dgm:t>
        <a:bodyPr/>
        <a:lstStyle/>
        <a:p>
          <a:endParaRPr lang="es-ES" b="1" i="1"/>
        </a:p>
      </dgm:t>
    </dgm:pt>
    <dgm:pt modelId="{15D52EFE-591B-4A5B-99CB-1F1404CFB781}">
      <dgm:prSet phldrT="[Texto]"/>
      <dgm:spPr/>
      <dgm:t>
        <a:bodyPr/>
        <a:lstStyle/>
        <a:p>
          <a:r>
            <a:rPr lang="es-ES" b="1" i="1" dirty="0" smtClean="0"/>
            <a:t>Evangelización</a:t>
          </a:r>
          <a:endParaRPr lang="es-ES" b="1" i="1" dirty="0"/>
        </a:p>
      </dgm:t>
    </dgm:pt>
    <dgm:pt modelId="{7955E575-58AD-4978-B8F7-CAEEBF399750}" type="parTrans" cxnId="{C9882174-9837-4208-BF33-0939EF8F18D7}">
      <dgm:prSet/>
      <dgm:spPr/>
      <dgm:t>
        <a:bodyPr/>
        <a:lstStyle/>
        <a:p>
          <a:endParaRPr lang="es-ES" b="1" i="1"/>
        </a:p>
      </dgm:t>
    </dgm:pt>
    <dgm:pt modelId="{E93E15C1-4463-4EF9-827D-34924B164650}" type="sibTrans" cxnId="{C9882174-9837-4208-BF33-0939EF8F18D7}">
      <dgm:prSet/>
      <dgm:spPr/>
      <dgm:t>
        <a:bodyPr/>
        <a:lstStyle/>
        <a:p>
          <a:endParaRPr lang="es-ES" b="1" i="1"/>
        </a:p>
      </dgm:t>
    </dgm:pt>
    <dgm:pt modelId="{C4F81D72-C74D-4ECE-BC11-B6766AF02B32}">
      <dgm:prSet phldrT="[Texto]"/>
      <dgm:spPr/>
      <dgm:t>
        <a:bodyPr/>
        <a:lstStyle/>
        <a:p>
          <a:r>
            <a:rPr lang="es-ES" b="1" i="1" dirty="0" smtClean="0"/>
            <a:t>Proyectos para Gobierno</a:t>
          </a:r>
          <a:endParaRPr lang="es-ES" b="1" i="1" dirty="0"/>
        </a:p>
      </dgm:t>
    </dgm:pt>
    <dgm:pt modelId="{158E6B6A-79F6-4179-9F3D-6A23D2DBC17E}" type="parTrans" cxnId="{2A04C801-DBD3-4B28-B156-C1E58C78D924}">
      <dgm:prSet/>
      <dgm:spPr/>
      <dgm:t>
        <a:bodyPr/>
        <a:lstStyle/>
        <a:p>
          <a:endParaRPr lang="es-ES" b="1" i="1"/>
        </a:p>
      </dgm:t>
    </dgm:pt>
    <dgm:pt modelId="{C720E48D-873E-4632-96DB-E824DA16EC17}" type="sibTrans" cxnId="{2A04C801-DBD3-4B28-B156-C1E58C78D924}">
      <dgm:prSet/>
      <dgm:spPr/>
      <dgm:t>
        <a:bodyPr/>
        <a:lstStyle/>
        <a:p>
          <a:endParaRPr lang="es-ES" b="1" i="1"/>
        </a:p>
      </dgm:t>
    </dgm:pt>
    <dgm:pt modelId="{5C07169A-BC28-4D3D-8310-0DA4CDD98A87}">
      <dgm:prSet phldrT="[Texto]"/>
      <dgm:spPr/>
      <dgm:t>
        <a:bodyPr/>
        <a:lstStyle/>
        <a:p>
          <a:r>
            <a:rPr lang="es-ES" b="1" i="1" dirty="0" smtClean="0"/>
            <a:t>Formación, consultoría y asesoría TIC especializada</a:t>
          </a:r>
          <a:endParaRPr lang="es-ES" b="1" i="1" dirty="0"/>
        </a:p>
      </dgm:t>
    </dgm:pt>
    <dgm:pt modelId="{D7388ADF-AAF6-4426-B40A-5E18FC09AD5B}" type="parTrans" cxnId="{6DF4AE6E-41D6-45A5-8B34-760C43D97BC8}">
      <dgm:prSet/>
      <dgm:spPr/>
      <dgm:t>
        <a:bodyPr/>
        <a:lstStyle/>
        <a:p>
          <a:endParaRPr lang="es-ES" b="1" i="1"/>
        </a:p>
      </dgm:t>
    </dgm:pt>
    <dgm:pt modelId="{D29C9196-7837-4380-89EF-B002B2CC3288}" type="sibTrans" cxnId="{6DF4AE6E-41D6-45A5-8B34-760C43D97BC8}">
      <dgm:prSet/>
      <dgm:spPr/>
      <dgm:t>
        <a:bodyPr/>
        <a:lstStyle/>
        <a:p>
          <a:endParaRPr lang="es-ES" b="1" i="1"/>
        </a:p>
      </dgm:t>
    </dgm:pt>
    <dgm:pt modelId="{3C4D5942-D96C-4820-8D02-C63C62366948}" type="pres">
      <dgm:prSet presAssocID="{AB92D846-5007-455B-99F9-2CF3A1EFA939}" presName="cycle" presStyleCnt="0">
        <dgm:presLayoutVars>
          <dgm:dir/>
          <dgm:resizeHandles val="exact"/>
        </dgm:presLayoutVars>
      </dgm:prSet>
      <dgm:spPr/>
      <dgm:t>
        <a:bodyPr/>
        <a:lstStyle/>
        <a:p>
          <a:endParaRPr lang="es-ES"/>
        </a:p>
      </dgm:t>
    </dgm:pt>
    <dgm:pt modelId="{63F158E8-60E7-4EA0-88B8-6E9477BF0BC6}" type="pres">
      <dgm:prSet presAssocID="{E7E1555C-9B4B-4E2B-9AF8-D74DA9AC77FB}" presName="node" presStyleLbl="node1" presStyleIdx="0" presStyleCnt="5">
        <dgm:presLayoutVars>
          <dgm:bulletEnabled val="1"/>
        </dgm:presLayoutVars>
      </dgm:prSet>
      <dgm:spPr/>
      <dgm:t>
        <a:bodyPr/>
        <a:lstStyle/>
        <a:p>
          <a:endParaRPr lang="es-ES"/>
        </a:p>
      </dgm:t>
    </dgm:pt>
    <dgm:pt modelId="{2EDD4C82-1478-4759-9ABC-E1C62F519BA6}" type="pres">
      <dgm:prSet presAssocID="{E7E1555C-9B4B-4E2B-9AF8-D74DA9AC77FB}" presName="spNode" presStyleCnt="0"/>
      <dgm:spPr/>
    </dgm:pt>
    <dgm:pt modelId="{FF8B63C2-1439-4B0D-9212-60460F4DFA3F}" type="pres">
      <dgm:prSet presAssocID="{6CE21FBA-0CD6-49DE-A9FD-39D6B8BD6858}" presName="sibTrans" presStyleLbl="sibTrans1D1" presStyleIdx="0" presStyleCnt="5"/>
      <dgm:spPr/>
      <dgm:t>
        <a:bodyPr/>
        <a:lstStyle/>
        <a:p>
          <a:endParaRPr lang="es-ES"/>
        </a:p>
      </dgm:t>
    </dgm:pt>
    <dgm:pt modelId="{22353232-DB5D-4292-8ED6-228B41F6D0A9}" type="pres">
      <dgm:prSet presAssocID="{50352B53-A85F-4D83-AAAE-3964B65465CE}" presName="node" presStyleLbl="node1" presStyleIdx="1" presStyleCnt="5">
        <dgm:presLayoutVars>
          <dgm:bulletEnabled val="1"/>
        </dgm:presLayoutVars>
      </dgm:prSet>
      <dgm:spPr/>
      <dgm:t>
        <a:bodyPr/>
        <a:lstStyle/>
        <a:p>
          <a:endParaRPr lang="es-ES"/>
        </a:p>
      </dgm:t>
    </dgm:pt>
    <dgm:pt modelId="{4F28243D-C33E-4AF4-A1FD-2058374B0A6A}" type="pres">
      <dgm:prSet presAssocID="{50352B53-A85F-4D83-AAAE-3964B65465CE}" presName="spNode" presStyleCnt="0"/>
      <dgm:spPr/>
    </dgm:pt>
    <dgm:pt modelId="{DDA9BFC9-A956-4B08-B34D-79BED348FBCA}" type="pres">
      <dgm:prSet presAssocID="{6A9F1C7C-CDDC-4C4C-A6CA-C78C79D4AA44}" presName="sibTrans" presStyleLbl="sibTrans1D1" presStyleIdx="1" presStyleCnt="5"/>
      <dgm:spPr/>
      <dgm:t>
        <a:bodyPr/>
        <a:lstStyle/>
        <a:p>
          <a:endParaRPr lang="es-ES"/>
        </a:p>
      </dgm:t>
    </dgm:pt>
    <dgm:pt modelId="{369A2FA4-F366-4E7B-BF53-CAD33EC30A9E}" type="pres">
      <dgm:prSet presAssocID="{15D52EFE-591B-4A5B-99CB-1F1404CFB781}" presName="node" presStyleLbl="node1" presStyleIdx="2" presStyleCnt="5">
        <dgm:presLayoutVars>
          <dgm:bulletEnabled val="1"/>
        </dgm:presLayoutVars>
      </dgm:prSet>
      <dgm:spPr/>
      <dgm:t>
        <a:bodyPr/>
        <a:lstStyle/>
        <a:p>
          <a:endParaRPr lang="es-ES"/>
        </a:p>
      </dgm:t>
    </dgm:pt>
    <dgm:pt modelId="{E2D696A6-0A9F-41E8-B5DD-D79F12E76351}" type="pres">
      <dgm:prSet presAssocID="{15D52EFE-591B-4A5B-99CB-1F1404CFB781}" presName="spNode" presStyleCnt="0"/>
      <dgm:spPr/>
    </dgm:pt>
    <dgm:pt modelId="{AF3F132A-AAB2-4137-812C-9BAF29CDB0EA}" type="pres">
      <dgm:prSet presAssocID="{E93E15C1-4463-4EF9-827D-34924B164650}" presName="sibTrans" presStyleLbl="sibTrans1D1" presStyleIdx="2" presStyleCnt="5"/>
      <dgm:spPr/>
      <dgm:t>
        <a:bodyPr/>
        <a:lstStyle/>
        <a:p>
          <a:endParaRPr lang="es-ES"/>
        </a:p>
      </dgm:t>
    </dgm:pt>
    <dgm:pt modelId="{B2DEB70B-3765-421C-8730-732068877388}" type="pres">
      <dgm:prSet presAssocID="{C4F81D72-C74D-4ECE-BC11-B6766AF02B32}" presName="node" presStyleLbl="node1" presStyleIdx="3" presStyleCnt="5">
        <dgm:presLayoutVars>
          <dgm:bulletEnabled val="1"/>
        </dgm:presLayoutVars>
      </dgm:prSet>
      <dgm:spPr/>
      <dgm:t>
        <a:bodyPr/>
        <a:lstStyle/>
        <a:p>
          <a:endParaRPr lang="es-ES"/>
        </a:p>
      </dgm:t>
    </dgm:pt>
    <dgm:pt modelId="{7D84B00E-C26E-4E95-A5F0-881D6E9E7F05}" type="pres">
      <dgm:prSet presAssocID="{C4F81D72-C74D-4ECE-BC11-B6766AF02B32}" presName="spNode" presStyleCnt="0"/>
      <dgm:spPr/>
    </dgm:pt>
    <dgm:pt modelId="{0B474C11-5BCB-4EAE-AAF9-1FB21AB32FA8}" type="pres">
      <dgm:prSet presAssocID="{C720E48D-873E-4632-96DB-E824DA16EC17}" presName="sibTrans" presStyleLbl="sibTrans1D1" presStyleIdx="3" presStyleCnt="5"/>
      <dgm:spPr/>
      <dgm:t>
        <a:bodyPr/>
        <a:lstStyle/>
        <a:p>
          <a:endParaRPr lang="es-ES"/>
        </a:p>
      </dgm:t>
    </dgm:pt>
    <dgm:pt modelId="{08ED9851-648D-4BD0-9A2B-0330FA690C2B}" type="pres">
      <dgm:prSet presAssocID="{5C07169A-BC28-4D3D-8310-0DA4CDD98A87}" presName="node" presStyleLbl="node1" presStyleIdx="4" presStyleCnt="5">
        <dgm:presLayoutVars>
          <dgm:bulletEnabled val="1"/>
        </dgm:presLayoutVars>
      </dgm:prSet>
      <dgm:spPr/>
      <dgm:t>
        <a:bodyPr/>
        <a:lstStyle/>
        <a:p>
          <a:endParaRPr lang="es-ES"/>
        </a:p>
      </dgm:t>
    </dgm:pt>
    <dgm:pt modelId="{F728A189-CCD4-4970-8296-33CE3643A1AB}" type="pres">
      <dgm:prSet presAssocID="{5C07169A-BC28-4D3D-8310-0DA4CDD98A87}" presName="spNode" presStyleCnt="0"/>
      <dgm:spPr/>
    </dgm:pt>
    <dgm:pt modelId="{4FE8777C-51A5-4CA1-9B12-DFB25268026B}" type="pres">
      <dgm:prSet presAssocID="{D29C9196-7837-4380-89EF-B002B2CC3288}" presName="sibTrans" presStyleLbl="sibTrans1D1" presStyleIdx="4" presStyleCnt="5"/>
      <dgm:spPr/>
      <dgm:t>
        <a:bodyPr/>
        <a:lstStyle/>
        <a:p>
          <a:endParaRPr lang="es-ES"/>
        </a:p>
      </dgm:t>
    </dgm:pt>
  </dgm:ptLst>
  <dgm:cxnLst>
    <dgm:cxn modelId="{FFBBBC68-DE32-4CEB-83D6-0621B1BBF84C}" type="presOf" srcId="{50352B53-A85F-4D83-AAAE-3964B65465CE}" destId="{22353232-DB5D-4292-8ED6-228B41F6D0A9}" srcOrd="0" destOrd="0" presId="urn:microsoft.com/office/officeart/2005/8/layout/cycle6"/>
    <dgm:cxn modelId="{C9882174-9837-4208-BF33-0939EF8F18D7}" srcId="{AB92D846-5007-455B-99F9-2CF3A1EFA939}" destId="{15D52EFE-591B-4A5B-99CB-1F1404CFB781}" srcOrd="2" destOrd="0" parTransId="{7955E575-58AD-4978-B8F7-CAEEBF399750}" sibTransId="{E93E15C1-4463-4EF9-827D-34924B164650}"/>
    <dgm:cxn modelId="{F9B22212-084B-484B-874E-02D44424B179}" type="presOf" srcId="{E93E15C1-4463-4EF9-827D-34924B164650}" destId="{AF3F132A-AAB2-4137-812C-9BAF29CDB0EA}" srcOrd="0" destOrd="0" presId="urn:microsoft.com/office/officeart/2005/8/layout/cycle6"/>
    <dgm:cxn modelId="{ED8D3733-50F0-4285-84B5-8DB79324C1C8}" type="presOf" srcId="{C720E48D-873E-4632-96DB-E824DA16EC17}" destId="{0B474C11-5BCB-4EAE-AAF9-1FB21AB32FA8}" srcOrd="0" destOrd="0" presId="urn:microsoft.com/office/officeart/2005/8/layout/cycle6"/>
    <dgm:cxn modelId="{8EF93325-0329-4CA0-8016-DE15A2E1C310}" type="presOf" srcId="{6CE21FBA-0CD6-49DE-A9FD-39D6B8BD6858}" destId="{FF8B63C2-1439-4B0D-9212-60460F4DFA3F}" srcOrd="0" destOrd="0" presId="urn:microsoft.com/office/officeart/2005/8/layout/cycle6"/>
    <dgm:cxn modelId="{BEA5E996-D556-4160-AC95-CB289C3A9536}" srcId="{AB92D846-5007-455B-99F9-2CF3A1EFA939}" destId="{50352B53-A85F-4D83-AAAE-3964B65465CE}" srcOrd="1" destOrd="0" parTransId="{B380B9E5-C7E2-4D13-86A7-D1A1A4394A70}" sibTransId="{6A9F1C7C-CDDC-4C4C-A6CA-C78C79D4AA44}"/>
    <dgm:cxn modelId="{10C3C490-2C46-48F6-8EBA-9467A85E8AF2}" type="presOf" srcId="{AB92D846-5007-455B-99F9-2CF3A1EFA939}" destId="{3C4D5942-D96C-4820-8D02-C63C62366948}" srcOrd="0" destOrd="0" presId="urn:microsoft.com/office/officeart/2005/8/layout/cycle6"/>
    <dgm:cxn modelId="{3C506E9E-DB76-4992-B30A-A5655CFB1A9D}" type="presOf" srcId="{15D52EFE-591B-4A5B-99CB-1F1404CFB781}" destId="{369A2FA4-F366-4E7B-BF53-CAD33EC30A9E}" srcOrd="0" destOrd="0" presId="urn:microsoft.com/office/officeart/2005/8/layout/cycle6"/>
    <dgm:cxn modelId="{FBB5C3AF-4A24-4180-B26D-0102A3B92492}" type="presOf" srcId="{D29C9196-7837-4380-89EF-B002B2CC3288}" destId="{4FE8777C-51A5-4CA1-9B12-DFB25268026B}" srcOrd="0" destOrd="0" presId="urn:microsoft.com/office/officeart/2005/8/layout/cycle6"/>
    <dgm:cxn modelId="{3B128ECA-1597-42B7-A26A-36B38241A35A}" type="presOf" srcId="{5C07169A-BC28-4D3D-8310-0DA4CDD98A87}" destId="{08ED9851-648D-4BD0-9A2B-0330FA690C2B}" srcOrd="0" destOrd="0" presId="urn:microsoft.com/office/officeart/2005/8/layout/cycle6"/>
    <dgm:cxn modelId="{51FD068B-FCC2-419A-8608-8011EDA96229}" type="presOf" srcId="{E7E1555C-9B4B-4E2B-9AF8-D74DA9AC77FB}" destId="{63F158E8-60E7-4EA0-88B8-6E9477BF0BC6}" srcOrd="0" destOrd="0" presId="urn:microsoft.com/office/officeart/2005/8/layout/cycle6"/>
    <dgm:cxn modelId="{F4530EBB-A802-49D6-B388-896161B1AFFB}" type="presOf" srcId="{6A9F1C7C-CDDC-4C4C-A6CA-C78C79D4AA44}" destId="{DDA9BFC9-A956-4B08-B34D-79BED348FBCA}" srcOrd="0" destOrd="0" presId="urn:microsoft.com/office/officeart/2005/8/layout/cycle6"/>
    <dgm:cxn modelId="{4246FD8F-FD77-4179-BB88-5DAB8D80969F}" srcId="{AB92D846-5007-455B-99F9-2CF3A1EFA939}" destId="{E7E1555C-9B4B-4E2B-9AF8-D74DA9AC77FB}" srcOrd="0" destOrd="0" parTransId="{E38D7B77-BFBE-41AA-8B94-C7F6EEE6CC07}" sibTransId="{6CE21FBA-0CD6-49DE-A9FD-39D6B8BD6858}"/>
    <dgm:cxn modelId="{F25B9150-40CE-482F-BD66-7E6CD5958FFB}" type="presOf" srcId="{C4F81D72-C74D-4ECE-BC11-B6766AF02B32}" destId="{B2DEB70B-3765-421C-8730-732068877388}" srcOrd="0" destOrd="0" presId="urn:microsoft.com/office/officeart/2005/8/layout/cycle6"/>
    <dgm:cxn modelId="{6DF4AE6E-41D6-45A5-8B34-760C43D97BC8}" srcId="{AB92D846-5007-455B-99F9-2CF3A1EFA939}" destId="{5C07169A-BC28-4D3D-8310-0DA4CDD98A87}" srcOrd="4" destOrd="0" parTransId="{D7388ADF-AAF6-4426-B40A-5E18FC09AD5B}" sibTransId="{D29C9196-7837-4380-89EF-B002B2CC3288}"/>
    <dgm:cxn modelId="{2A04C801-DBD3-4B28-B156-C1E58C78D924}" srcId="{AB92D846-5007-455B-99F9-2CF3A1EFA939}" destId="{C4F81D72-C74D-4ECE-BC11-B6766AF02B32}" srcOrd="3" destOrd="0" parTransId="{158E6B6A-79F6-4179-9F3D-6A23D2DBC17E}" sibTransId="{C720E48D-873E-4632-96DB-E824DA16EC17}"/>
    <dgm:cxn modelId="{8A9BD072-A5C1-4796-BD73-9EFB46C61288}" type="presParOf" srcId="{3C4D5942-D96C-4820-8D02-C63C62366948}" destId="{63F158E8-60E7-4EA0-88B8-6E9477BF0BC6}" srcOrd="0" destOrd="0" presId="urn:microsoft.com/office/officeart/2005/8/layout/cycle6"/>
    <dgm:cxn modelId="{12D4A635-A222-4138-AAB3-AB7A53960186}" type="presParOf" srcId="{3C4D5942-D96C-4820-8D02-C63C62366948}" destId="{2EDD4C82-1478-4759-9ABC-E1C62F519BA6}" srcOrd="1" destOrd="0" presId="urn:microsoft.com/office/officeart/2005/8/layout/cycle6"/>
    <dgm:cxn modelId="{887B1CDA-FC99-44C4-84E1-1B0F2BF65960}" type="presParOf" srcId="{3C4D5942-D96C-4820-8D02-C63C62366948}" destId="{FF8B63C2-1439-4B0D-9212-60460F4DFA3F}" srcOrd="2" destOrd="0" presId="urn:microsoft.com/office/officeart/2005/8/layout/cycle6"/>
    <dgm:cxn modelId="{405459DF-E915-4D06-B328-2CC6F33A827F}" type="presParOf" srcId="{3C4D5942-D96C-4820-8D02-C63C62366948}" destId="{22353232-DB5D-4292-8ED6-228B41F6D0A9}" srcOrd="3" destOrd="0" presId="urn:microsoft.com/office/officeart/2005/8/layout/cycle6"/>
    <dgm:cxn modelId="{EF6281A6-86C2-4955-93AF-9D235FA135CE}" type="presParOf" srcId="{3C4D5942-D96C-4820-8D02-C63C62366948}" destId="{4F28243D-C33E-4AF4-A1FD-2058374B0A6A}" srcOrd="4" destOrd="0" presId="urn:microsoft.com/office/officeart/2005/8/layout/cycle6"/>
    <dgm:cxn modelId="{DFC29860-11DE-4F00-84F4-5B7797640261}" type="presParOf" srcId="{3C4D5942-D96C-4820-8D02-C63C62366948}" destId="{DDA9BFC9-A956-4B08-B34D-79BED348FBCA}" srcOrd="5" destOrd="0" presId="urn:microsoft.com/office/officeart/2005/8/layout/cycle6"/>
    <dgm:cxn modelId="{3BD0CEBB-9396-475A-AC17-664FBFB10D19}" type="presParOf" srcId="{3C4D5942-D96C-4820-8D02-C63C62366948}" destId="{369A2FA4-F366-4E7B-BF53-CAD33EC30A9E}" srcOrd="6" destOrd="0" presId="urn:microsoft.com/office/officeart/2005/8/layout/cycle6"/>
    <dgm:cxn modelId="{15BEB6FB-6366-42E7-80BC-0A58BB7FBCFF}" type="presParOf" srcId="{3C4D5942-D96C-4820-8D02-C63C62366948}" destId="{E2D696A6-0A9F-41E8-B5DD-D79F12E76351}" srcOrd="7" destOrd="0" presId="urn:microsoft.com/office/officeart/2005/8/layout/cycle6"/>
    <dgm:cxn modelId="{9C996E02-653F-410F-B26D-658EA3D0CF8C}" type="presParOf" srcId="{3C4D5942-D96C-4820-8D02-C63C62366948}" destId="{AF3F132A-AAB2-4137-812C-9BAF29CDB0EA}" srcOrd="8" destOrd="0" presId="urn:microsoft.com/office/officeart/2005/8/layout/cycle6"/>
    <dgm:cxn modelId="{78AE4A0C-3A75-4656-B293-43BD81A6A4D9}" type="presParOf" srcId="{3C4D5942-D96C-4820-8D02-C63C62366948}" destId="{B2DEB70B-3765-421C-8730-732068877388}" srcOrd="9" destOrd="0" presId="urn:microsoft.com/office/officeart/2005/8/layout/cycle6"/>
    <dgm:cxn modelId="{8EECA84F-370E-469A-B6F2-D99417928C06}" type="presParOf" srcId="{3C4D5942-D96C-4820-8D02-C63C62366948}" destId="{7D84B00E-C26E-4E95-A5F0-881D6E9E7F05}" srcOrd="10" destOrd="0" presId="urn:microsoft.com/office/officeart/2005/8/layout/cycle6"/>
    <dgm:cxn modelId="{5071F949-C609-4A20-A871-C8DFDB042301}" type="presParOf" srcId="{3C4D5942-D96C-4820-8D02-C63C62366948}" destId="{0B474C11-5BCB-4EAE-AAF9-1FB21AB32FA8}" srcOrd="11" destOrd="0" presId="urn:microsoft.com/office/officeart/2005/8/layout/cycle6"/>
    <dgm:cxn modelId="{901CD2D8-E6D1-49B5-8C59-2ADD4CA0965A}" type="presParOf" srcId="{3C4D5942-D96C-4820-8D02-C63C62366948}" destId="{08ED9851-648D-4BD0-9A2B-0330FA690C2B}" srcOrd="12" destOrd="0" presId="urn:microsoft.com/office/officeart/2005/8/layout/cycle6"/>
    <dgm:cxn modelId="{783DDB3F-35DA-40DC-B590-737D38DF3ED8}" type="presParOf" srcId="{3C4D5942-D96C-4820-8D02-C63C62366948}" destId="{F728A189-CCD4-4970-8296-33CE3643A1AB}" srcOrd="13" destOrd="0" presId="urn:microsoft.com/office/officeart/2005/8/layout/cycle6"/>
    <dgm:cxn modelId="{DBE63FF3-E0BD-458A-B962-9AB2FD60E905}" type="presParOf" srcId="{3C4D5942-D96C-4820-8D02-C63C62366948}" destId="{4FE8777C-51A5-4CA1-9B12-DFB25268026B}" srcOrd="14" destOrd="0" presId="urn:microsoft.com/office/officeart/2005/8/layout/cycle6"/>
  </dgm:cxnLst>
  <dgm:bg/>
  <dgm:whole/>
</dgm:dataModel>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889938"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defRPr>
            </a:lvl1pPr>
          </a:lstStyle>
          <a:p>
            <a:pPr>
              <a:defRPr/>
            </a:pPr>
            <a:endParaRPr lang="en-US"/>
          </a:p>
        </p:txBody>
      </p:sp>
      <p:sp>
        <p:nvSpPr>
          <p:cNvPr id="19459" name="Rectangle 3"/>
          <p:cNvSpPr>
            <a:spLocks noGrp="1" noChangeArrowheads="1"/>
          </p:cNvSpPr>
          <p:nvPr>
            <p:ph type="dt" sz="quarter" idx="1"/>
          </p:nvPr>
        </p:nvSpPr>
        <p:spPr bwMode="auto">
          <a:xfrm>
            <a:off x="3779150" y="0"/>
            <a:ext cx="2889938"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defRPr>
            </a:lvl1pPr>
          </a:lstStyle>
          <a:p>
            <a:pPr>
              <a:defRPr/>
            </a:pPr>
            <a:fld id="{6EAC91BF-B13E-40F8-90C7-2725E25D3E77}" type="datetime8">
              <a:rPr lang="en-US"/>
              <a:pPr>
                <a:defRPr/>
              </a:pPr>
              <a:t>12/11/2007 5:03 PM</a:t>
            </a:fld>
            <a:endParaRPr lang="en-US"/>
          </a:p>
        </p:txBody>
      </p:sp>
      <p:sp>
        <p:nvSpPr>
          <p:cNvPr id="19460" name="Rectangle 4"/>
          <p:cNvSpPr>
            <a:spLocks noGrp="1" noChangeArrowheads="1"/>
          </p:cNvSpPr>
          <p:nvPr>
            <p:ph type="ftr" sz="quarter" idx="2"/>
          </p:nvPr>
        </p:nvSpPr>
        <p:spPr bwMode="auto">
          <a:xfrm>
            <a:off x="0" y="9431814"/>
            <a:ext cx="601452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800">
                <a:effectLst/>
                <a:cs typeface="Arial" pitchFamily="34" charset="0"/>
              </a:defRPr>
            </a:lvl1pPr>
          </a:lstStyle>
          <a:p>
            <a:pPr>
              <a:defRPr/>
            </a:pPr>
            <a:r>
              <a:rPr lang="en-US"/>
              <a:t>© 2003-2005 Microsoft Corporation. All rights reserved.</a:t>
            </a:r>
          </a:p>
          <a:p>
            <a:pPr>
              <a:defRPr/>
            </a:pPr>
            <a:r>
              <a:rPr lang="en-US"/>
              <a:t>This presentation is for informational purposes only. Microsoft makes no warranties, express or implied, in this summary.</a:t>
            </a:r>
          </a:p>
        </p:txBody>
      </p:sp>
      <p:sp>
        <p:nvSpPr>
          <p:cNvPr id="19461" name="Rectangle 5"/>
          <p:cNvSpPr>
            <a:spLocks noGrp="1" noChangeArrowheads="1"/>
          </p:cNvSpPr>
          <p:nvPr>
            <p:ph type="sldNum" sz="quarter" idx="3"/>
          </p:nvPr>
        </p:nvSpPr>
        <p:spPr bwMode="auto">
          <a:xfrm>
            <a:off x="6074737" y="9431814"/>
            <a:ext cx="594351"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effectLst/>
              </a:defRPr>
            </a:lvl1pPr>
          </a:lstStyle>
          <a:p>
            <a:pPr>
              <a:defRPr/>
            </a:pPr>
            <a:fld id="{1E31999A-6DCF-4021-B916-EB418EB6B714}" type="slidenum">
              <a:rPr lang="en-US"/>
              <a:pPr>
                <a:defRPr/>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89938"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defRPr>
            </a:lvl1pPr>
          </a:lstStyle>
          <a:p>
            <a:pPr>
              <a:defRPr/>
            </a:pPr>
            <a:endParaRPr lang="en-US"/>
          </a:p>
        </p:txBody>
      </p:sp>
      <p:sp>
        <p:nvSpPr>
          <p:cNvPr id="29699" name="Rectangle 3"/>
          <p:cNvSpPr>
            <a:spLocks noGrp="1" noChangeArrowheads="1"/>
          </p:cNvSpPr>
          <p:nvPr>
            <p:ph type="dt" idx="1"/>
          </p:nvPr>
        </p:nvSpPr>
        <p:spPr bwMode="auto">
          <a:xfrm>
            <a:off x="3777607" y="0"/>
            <a:ext cx="2889938"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defRPr>
            </a:lvl1pPr>
          </a:lstStyle>
          <a:p>
            <a:pPr>
              <a:defRPr/>
            </a:pPr>
            <a:fld id="{737BA158-640A-424C-8875-5871569D9A45}" type="datetime8">
              <a:rPr lang="en-US"/>
              <a:pPr>
                <a:defRPr/>
              </a:pPr>
              <a:t>12/11/2007 5:03 PM</a:t>
            </a:fld>
            <a:endParaRPr lang="en-US"/>
          </a:p>
        </p:txBody>
      </p:sp>
      <p:sp>
        <p:nvSpPr>
          <p:cNvPr id="27652"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66909" y="4715907"/>
            <a:ext cx="533527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1" y="9545575"/>
            <a:ext cx="5511260" cy="38092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800">
                <a:effectLst/>
                <a:cs typeface="Arial" pitchFamily="34" charset="0"/>
              </a:defRPr>
            </a:lvl1pPr>
          </a:lstStyle>
          <a:p>
            <a:pPr>
              <a:defRPr/>
            </a:pPr>
            <a:r>
              <a:rPr lang="en-US"/>
              <a:t>© 2003-2005 Microsoft Corporation. All rights reserved.</a:t>
            </a:r>
          </a:p>
          <a:p>
            <a:pPr>
              <a:defRPr/>
            </a:pPr>
            <a:r>
              <a:rPr lang="en-US"/>
              <a:t>This presentation is for informational purposes only. Microsoft makes no warranties, express or implied, in this summary.</a:t>
            </a:r>
          </a:p>
        </p:txBody>
      </p:sp>
      <p:sp>
        <p:nvSpPr>
          <p:cNvPr id="29703" name="Rectangle 7"/>
          <p:cNvSpPr>
            <a:spLocks noGrp="1" noChangeArrowheads="1"/>
          </p:cNvSpPr>
          <p:nvPr>
            <p:ph type="sldNum" sz="quarter" idx="5"/>
          </p:nvPr>
        </p:nvSpPr>
        <p:spPr bwMode="auto">
          <a:xfrm>
            <a:off x="5429441" y="9430091"/>
            <a:ext cx="1238104"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defRPr>
            </a:lvl1pPr>
          </a:lstStyle>
          <a:p>
            <a:pPr>
              <a:defRPr/>
            </a:pPr>
            <a:fld id="{74371EB1-E6D3-4C79-9EAB-86583A8255FD}" type="slidenum">
              <a:rPr lang="en-US"/>
              <a:pPr>
                <a:defRPr/>
              </a:pPr>
              <a:t>‹Nº›</a:t>
            </a:fld>
            <a:endParaRPr lang="en-US"/>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F128C523-70C1-4684-80A0-10A3427213F0}" type="datetime8">
              <a:rPr lang="en-US" smtClean="0"/>
              <a:pPr>
                <a:defRPr/>
              </a:pPr>
              <a:t>12/11/2007 5:03 PM</a:t>
            </a:fld>
            <a:endParaRPr lang="en-US" dirty="0"/>
          </a:p>
        </p:txBody>
      </p:sp>
      <p:sp>
        <p:nvSpPr>
          <p:cNvPr id="5" name="Footer Placeholder 4"/>
          <p:cNvSpPr>
            <a:spLocks noGrp="1"/>
          </p:cNvSpPr>
          <p:nvPr>
            <p:ph type="ftr" sz="quarter" idx="11"/>
          </p:nvPr>
        </p:nvSpPr>
        <p:spPr/>
        <p:txBody>
          <a:bodyPr/>
          <a:lstStyle/>
          <a:p>
            <a:pPr>
              <a:defRPr/>
            </a:pPr>
            <a:r>
              <a:rPr lang="en-US" dirty="0" smtClean="0"/>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6" name="Slide Number Placeholder 5"/>
          <p:cNvSpPr>
            <a:spLocks noGrp="1"/>
          </p:cNvSpPr>
          <p:nvPr>
            <p:ph type="sldNum" sz="quarter" idx="12"/>
          </p:nvPr>
        </p:nvSpPr>
        <p:spPr/>
        <p:txBody>
          <a:bodyPr/>
          <a:lstStyle/>
          <a:p>
            <a:pPr>
              <a:defRPr/>
            </a:pPr>
            <a:fld id="{498588DA-107A-434C-AB01-F81179AFD707}"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C7DBD55-417F-4478-AD1E-946D675A389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endParaRPr lang="es-ES" sz="1200" kern="1200" baseline="0" noProof="0" dirty="0" smtClean="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fld id="{6C7DBD55-417F-4478-AD1E-946D675A389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buFont typeface="Arial" pitchFamily="34" charset="0"/>
              <a:buNone/>
            </a:pPr>
            <a:endParaRPr lang="es-ES" dirty="0"/>
          </a:p>
        </p:txBody>
      </p:sp>
      <p:sp>
        <p:nvSpPr>
          <p:cNvPr id="4" name="3 Marcador de fecha"/>
          <p:cNvSpPr>
            <a:spLocks noGrp="1"/>
          </p:cNvSpPr>
          <p:nvPr>
            <p:ph type="dt" idx="10"/>
          </p:nvPr>
        </p:nvSpPr>
        <p:spPr/>
        <p:txBody>
          <a:bodyPr/>
          <a:lstStyle/>
          <a:p>
            <a:pPr>
              <a:defRPr/>
            </a:pPr>
            <a:fld id="{737BA158-640A-424C-8875-5871569D9A45}" type="datetime8">
              <a:rPr lang="en-US" smtClean="0"/>
              <a:pPr>
                <a:defRPr/>
              </a:pPr>
              <a:t>12/11/2007 5:03 PM</a:t>
            </a:fld>
            <a:endParaRPr lang="en-US"/>
          </a:p>
        </p:txBody>
      </p:sp>
      <p:sp>
        <p:nvSpPr>
          <p:cNvPr id="5" name="4 Marcador de pie de página"/>
          <p:cNvSpPr>
            <a:spLocks noGrp="1"/>
          </p:cNvSpPr>
          <p:nvPr>
            <p:ph type="ftr" sz="quarter" idx="11"/>
          </p:nvPr>
        </p:nvSpPr>
        <p:spPr/>
        <p:txBody>
          <a:bodyPr/>
          <a:lstStyle/>
          <a:p>
            <a:pPr>
              <a:defRPr/>
            </a:pPr>
            <a:r>
              <a:rPr lang="en-US" smtClean="0"/>
              <a:t>© 2003-2005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5 Marcador de número de diapositiva"/>
          <p:cNvSpPr>
            <a:spLocks noGrp="1"/>
          </p:cNvSpPr>
          <p:nvPr>
            <p:ph type="sldNum" sz="quarter" idx="12"/>
          </p:nvPr>
        </p:nvSpPr>
        <p:spPr/>
        <p:txBody>
          <a:bodyPr/>
          <a:lstStyle/>
          <a:p>
            <a:pPr>
              <a:defRPr/>
            </a:pPr>
            <a:fld id="{74371EB1-E6D3-4C79-9EAB-86583A8255FD}"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D4F31B3-5662-4C4A-A25F-62E76BA837B6}" type="slidenum">
              <a:rPr lang="en-US" smtClean="0"/>
              <a:pPr/>
              <a:t>13</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a:buFont typeface="Arial" pitchFamily="34" charset="0"/>
              <a:buNone/>
            </a:pPr>
            <a:endParaRPr lang="es-ES" sz="900" noProof="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D4F31B3-5662-4C4A-A25F-62E76BA837B6}" type="slidenum">
              <a:rPr lang="en-US" smtClean="0"/>
              <a:pPr/>
              <a:t>14</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a:buFont typeface="Arial" pitchFamily="34" charset="0"/>
              <a:buNone/>
            </a:pPr>
            <a:endParaRPr lang="es-ES" sz="900" noProof="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D4F31B3-5662-4C4A-A25F-62E76BA837B6}" type="slidenum">
              <a:rPr lang="en-US" smtClean="0"/>
              <a:pPr/>
              <a:t>15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a:buFont typeface="Arial" pitchFamily="34" charset="0"/>
              <a:buNone/>
            </a:pPr>
            <a:endParaRPr lang="es-ES" sz="900" noProof="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D4F31B3-5662-4C4A-A25F-62E76BA837B6}" type="slidenum">
              <a:rPr lang="en-US" smtClean="0"/>
              <a:pPr/>
              <a:t>16</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a:buFont typeface="Arial" pitchFamily="34" charset="0"/>
              <a:buNone/>
            </a:pPr>
            <a:endParaRPr lang="es-ES" sz="900" noProof="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D4F31B3-5662-4C4A-A25F-62E76BA837B6}" type="slidenum">
              <a:rPr lang="en-US" smtClean="0"/>
              <a:pPr/>
              <a:t>17</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a:buFont typeface="Arial" pitchFamily="34" charset="0"/>
              <a:buNone/>
            </a:pPr>
            <a:endParaRPr lang="es-ES" sz="900" noProof="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buFont typeface="Arial" pitchFamily="34" charset="0"/>
              <a:buNone/>
            </a:pPr>
            <a:endParaRPr lang="es-ES" dirty="0"/>
          </a:p>
        </p:txBody>
      </p:sp>
      <p:sp>
        <p:nvSpPr>
          <p:cNvPr id="4" name="3 Marcador de fecha"/>
          <p:cNvSpPr>
            <a:spLocks noGrp="1"/>
          </p:cNvSpPr>
          <p:nvPr>
            <p:ph type="dt" idx="10"/>
          </p:nvPr>
        </p:nvSpPr>
        <p:spPr/>
        <p:txBody>
          <a:bodyPr/>
          <a:lstStyle/>
          <a:p>
            <a:pPr>
              <a:defRPr/>
            </a:pPr>
            <a:fld id="{737BA158-640A-424C-8875-5871569D9A45}" type="datetime8">
              <a:rPr lang="en-US" smtClean="0"/>
              <a:pPr>
                <a:defRPr/>
              </a:pPr>
              <a:t>12/11/2007 5:03 PM</a:t>
            </a:fld>
            <a:endParaRPr lang="en-US"/>
          </a:p>
        </p:txBody>
      </p:sp>
      <p:sp>
        <p:nvSpPr>
          <p:cNvPr id="5" name="4 Marcador de pie de página"/>
          <p:cNvSpPr>
            <a:spLocks noGrp="1"/>
          </p:cNvSpPr>
          <p:nvPr>
            <p:ph type="ftr" sz="quarter" idx="11"/>
          </p:nvPr>
        </p:nvSpPr>
        <p:spPr/>
        <p:txBody>
          <a:bodyPr/>
          <a:lstStyle/>
          <a:p>
            <a:pPr>
              <a:defRPr/>
            </a:pPr>
            <a:r>
              <a:rPr lang="en-US" smtClean="0"/>
              <a:t>© 2003-2005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5 Marcador de número de diapositiva"/>
          <p:cNvSpPr>
            <a:spLocks noGrp="1"/>
          </p:cNvSpPr>
          <p:nvPr>
            <p:ph type="sldNum" sz="quarter" idx="12"/>
          </p:nvPr>
        </p:nvSpPr>
        <p:spPr/>
        <p:txBody>
          <a:bodyPr/>
          <a:lstStyle/>
          <a:p>
            <a:pPr>
              <a:defRPr/>
            </a:pPr>
            <a:fld id="{74371EB1-E6D3-4C79-9EAB-86583A8255FD}"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D4F31B3-5662-4C4A-A25F-62E76BA837B6}" type="slidenum">
              <a:rPr lang="en-US" smtClean="0"/>
              <a:pPr/>
              <a:t>19</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a:buFont typeface="Arial" pitchFamily="34" charset="0"/>
              <a:buNone/>
            </a:pPr>
            <a:endParaRPr lang="es-ES" sz="900" noProof="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a:buFont typeface="Arial" pitchFamily="34" charset="0"/>
              <a:buNone/>
            </a:pPr>
            <a:endParaRPr lang="es-ES" noProof="0" dirty="0" smtClean="0"/>
          </a:p>
        </p:txBody>
      </p:sp>
      <p:sp>
        <p:nvSpPr>
          <p:cNvPr id="31748" name="Date Placeholder 3"/>
          <p:cNvSpPr>
            <a:spLocks noGrp="1"/>
          </p:cNvSpPr>
          <p:nvPr>
            <p:ph type="dt" sz="quarter" idx="1"/>
          </p:nvPr>
        </p:nvSpPr>
        <p:spPr>
          <a:noFill/>
        </p:spPr>
        <p:txBody>
          <a:bodyPr/>
          <a:lstStyle/>
          <a:p>
            <a:fld id="{B9B6E531-BBD3-41DA-BE2A-E233EAC69DAE}" type="datetime8">
              <a:rPr lang="en-US" smtClean="0"/>
              <a:pPr/>
              <a:t>12/11/2007 5:03 PM</a:t>
            </a:fld>
            <a:endParaRPr lang="en-US" smtClean="0"/>
          </a:p>
        </p:txBody>
      </p:sp>
      <p:sp>
        <p:nvSpPr>
          <p:cNvPr id="31749" name="Footer Placeholder 4"/>
          <p:cNvSpPr>
            <a:spLocks noGrp="1"/>
          </p:cNvSpPr>
          <p:nvPr>
            <p:ph type="ftr" sz="quarter" idx="4"/>
          </p:nvPr>
        </p:nvSpPr>
        <p:spPr>
          <a:noFill/>
        </p:spPr>
        <p:txBody>
          <a:bodyPr/>
          <a:lstStyle/>
          <a:p>
            <a:r>
              <a:rPr lang="en-US" smtClean="0"/>
              <a:t>© 2003-2005 Microsoft Corporation. All rights reserved.</a:t>
            </a:r>
          </a:p>
          <a:p>
            <a:r>
              <a:rPr lang="en-US" smtClean="0"/>
              <a:t>This presentation is for informational purposes only. Microsoft makes no warranties, express or implied, in this summary.</a:t>
            </a:r>
          </a:p>
        </p:txBody>
      </p:sp>
      <p:sp>
        <p:nvSpPr>
          <p:cNvPr id="31750" name="Slide Number Placeholder 5"/>
          <p:cNvSpPr>
            <a:spLocks noGrp="1"/>
          </p:cNvSpPr>
          <p:nvPr>
            <p:ph type="sldNum" sz="quarter" idx="5"/>
          </p:nvPr>
        </p:nvSpPr>
        <p:spPr>
          <a:noFill/>
        </p:spPr>
        <p:txBody>
          <a:bodyPr/>
          <a:lstStyle/>
          <a:p>
            <a:fld id="{A324B5F9-15B1-4FD7-ABD8-B4F6310DE562}"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D4F31B3-5662-4C4A-A25F-62E76BA837B6}" type="slidenum">
              <a:rPr lang="en-US" smtClean="0"/>
              <a:pPr/>
              <a:t>20</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z="9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965DB810-922A-4191-8B7B-65AE7E0F05B4}" type="slidenum">
              <a:rPr lang="en-US" smtClean="0"/>
              <a:pPr/>
              <a:t>21</a:t>
            </a:fld>
            <a:endParaRPr lang="en-US" smtClean="0"/>
          </a:p>
        </p:txBody>
      </p:sp>
      <p:sp>
        <p:nvSpPr>
          <p:cNvPr id="39939" name="Rectangle 39936"/>
          <p:cNvSpPr>
            <a:spLocks noGrp="1" noRot="1" noChangeAspect="1" noTextEdit="1"/>
          </p:cNvSpPr>
          <p:nvPr>
            <p:ph type="sldImg"/>
          </p:nvPr>
        </p:nvSpPr>
        <p:spPr>
          <a:noFill/>
          <a:ln cap="flat" algn="ctr">
            <a:headEnd type="none" w="med" len="med"/>
            <a:tailEnd type="none" w="med" len="med"/>
          </a:ln>
        </p:spPr>
      </p:sp>
      <p:sp>
        <p:nvSpPr>
          <p:cNvPr id="39940" name="Rectangle 39937"/>
          <p:cNvSpPr>
            <a:spLocks noGrp="1"/>
          </p:cNvSpPr>
          <p:nvPr>
            <p:ph type="body" idx="1"/>
          </p:nvPr>
        </p:nvSpPr>
        <p:spPr>
          <a:noFill/>
          <a:ln/>
        </p:spPr>
        <p:txBody>
          <a:bodyPr lIns="89730" tIns="44865" rIns="89730" bIns="44865"/>
          <a:lstStyle/>
          <a:p>
            <a:pPr>
              <a:spcBef>
                <a:spcPct val="0"/>
              </a:spcBef>
            </a:pPr>
            <a:endParaRPr lang="en-US" dirty="0" smtClean="0">
              <a:latin typeface="Calibri" pitchFamily="34" charset="0"/>
            </a:endParaRPr>
          </a:p>
        </p:txBody>
      </p:sp>
      <p:sp>
        <p:nvSpPr>
          <p:cNvPr id="39941" name="Shape 3"/>
          <p:cNvSpPr txBox="1">
            <a:spLocks noGrp="1"/>
          </p:cNvSpPr>
          <p:nvPr/>
        </p:nvSpPr>
        <p:spPr bwMode="auto">
          <a:xfrm>
            <a:off x="5429441" y="9430091"/>
            <a:ext cx="1238104" cy="496411"/>
          </a:xfrm>
          <a:prstGeom prst="rect">
            <a:avLst/>
          </a:prstGeom>
          <a:noFill/>
          <a:ln w="9525">
            <a:noFill/>
            <a:miter lim="800000"/>
            <a:headEnd/>
            <a:tailEnd/>
          </a:ln>
        </p:spPr>
        <p:txBody>
          <a:bodyPr lIns="89730" tIns="44865" rIns="89730" bIns="44865" anchor="b"/>
          <a:lstStyle/>
          <a:p>
            <a:pPr algn="r" defTabSz="896938"/>
            <a:fld id="{783D8995-5F4C-467C-ABD6-9368AAB39907}" type="slidenum">
              <a:rPr lang="en-US" sz="1200">
                <a:effectLst/>
              </a:rPr>
              <a:pPr algn="r" defTabSz="896938"/>
              <a:t>21</a:t>
            </a:fld>
            <a:endParaRPr lang="en-US" sz="1200">
              <a:effectLs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D4F31B3-5662-4C4A-A25F-62E76BA837B6}" type="slidenum">
              <a:rPr lang="en-US" smtClean="0"/>
              <a:pPr/>
              <a:t>22</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a:buFont typeface="Arial" pitchFamily="34" charset="0"/>
              <a:buNone/>
            </a:pPr>
            <a:endParaRPr lang="en-US" sz="9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D4F31B3-5662-4C4A-A25F-62E76BA837B6}" type="slidenum">
              <a:rPr lang="en-US" smtClean="0"/>
              <a:pPr/>
              <a:t>23</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a:buFont typeface="Arial" pitchFamily="34" charset="0"/>
              <a:buNone/>
            </a:pPr>
            <a:endParaRPr lang="en-US" sz="90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D4F31B3-5662-4C4A-A25F-62E76BA837B6}" type="slidenum">
              <a:rPr lang="en-US" smtClean="0"/>
              <a:pPr/>
              <a:t>24</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a:buFont typeface="Arial" pitchFamily="34" charset="0"/>
              <a:buNone/>
            </a:pPr>
            <a:endParaRPr lang="es-ES" sz="900" noProof="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D4F31B3-5662-4C4A-A25F-62E76BA837B6}" type="slidenum">
              <a:rPr lang="en-US" smtClean="0"/>
              <a:pPr/>
              <a:t>25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lvl="0">
              <a:buFont typeface="Arial" pitchFamily="34" charset="0"/>
              <a:buNone/>
            </a:pPr>
            <a:endParaRPr lang="es-ES" sz="900" noProof="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D4F31B3-5662-4C4A-A25F-62E76BA837B6}" type="slidenum">
              <a:rPr lang="en-US" smtClean="0"/>
              <a:pPr/>
              <a:t>26</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lvl="0">
              <a:buFont typeface="Arial" pitchFamily="34" charset="0"/>
              <a:buNone/>
            </a:pPr>
            <a:endParaRPr lang="es-ES" sz="900" noProof="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D4F31B3-5662-4C4A-A25F-62E76BA837B6}" type="slidenum">
              <a:rPr lang="en-US" smtClean="0"/>
              <a:pPr/>
              <a:t>27</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lvl="0">
              <a:buFont typeface="Arial" pitchFamily="34" charset="0"/>
              <a:buNone/>
            </a:pPr>
            <a:endParaRPr lang="es-ES" noProof="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D4F31B3-5662-4C4A-A25F-62E76BA837B6}" type="slidenum">
              <a:rPr lang="en-US" smtClean="0"/>
              <a:pPr/>
              <a:t>28</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lvl="0">
              <a:buFont typeface="Arial" pitchFamily="34" charset="0"/>
              <a:buNone/>
            </a:pPr>
            <a:endParaRPr lang="es-ES" sz="900" noProof="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D4F31B3-5662-4C4A-A25F-62E76BA837B6}" type="slidenum">
              <a:rPr lang="en-US" smtClean="0"/>
              <a:pPr/>
              <a:t>29</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lvl="0">
              <a:buFont typeface="Arial" pitchFamily="34" charset="0"/>
              <a:buNone/>
            </a:pPr>
            <a:endParaRPr lang="es-ES" sz="900" noProof="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lvl="0">
              <a:buFont typeface="Arial" pitchFamily="34" charset="0"/>
              <a:buNone/>
            </a:pPr>
            <a:endParaRPr lang="es-ES" noProof="0" dirty="0" smtClean="0"/>
          </a:p>
        </p:txBody>
      </p:sp>
      <p:sp>
        <p:nvSpPr>
          <p:cNvPr id="31748" name="Date Placeholder 3"/>
          <p:cNvSpPr>
            <a:spLocks noGrp="1"/>
          </p:cNvSpPr>
          <p:nvPr>
            <p:ph type="dt" sz="quarter" idx="1"/>
          </p:nvPr>
        </p:nvSpPr>
        <p:spPr>
          <a:noFill/>
        </p:spPr>
        <p:txBody>
          <a:bodyPr/>
          <a:lstStyle/>
          <a:p>
            <a:fld id="{B9B6E531-BBD3-41DA-BE2A-E233EAC69DAE}" type="datetime8">
              <a:rPr lang="en-US" smtClean="0"/>
              <a:pPr/>
              <a:t>12/11/2007 5:03 PM</a:t>
            </a:fld>
            <a:endParaRPr lang="en-US" smtClean="0"/>
          </a:p>
        </p:txBody>
      </p:sp>
      <p:sp>
        <p:nvSpPr>
          <p:cNvPr id="31749" name="Footer Placeholder 4"/>
          <p:cNvSpPr>
            <a:spLocks noGrp="1"/>
          </p:cNvSpPr>
          <p:nvPr>
            <p:ph type="ftr" sz="quarter" idx="4"/>
          </p:nvPr>
        </p:nvSpPr>
        <p:spPr>
          <a:noFill/>
        </p:spPr>
        <p:txBody>
          <a:bodyPr/>
          <a:lstStyle/>
          <a:p>
            <a:r>
              <a:rPr lang="en-US" smtClean="0"/>
              <a:t>© 2003-2005 Microsoft Corporation. All rights reserved.</a:t>
            </a:r>
          </a:p>
          <a:p>
            <a:r>
              <a:rPr lang="en-US" smtClean="0"/>
              <a:t>This presentation is for informational purposes only. Microsoft makes no warranties, express or implied, in this summary.</a:t>
            </a:r>
          </a:p>
        </p:txBody>
      </p:sp>
      <p:sp>
        <p:nvSpPr>
          <p:cNvPr id="31750" name="Slide Number Placeholder 5"/>
          <p:cNvSpPr>
            <a:spLocks noGrp="1"/>
          </p:cNvSpPr>
          <p:nvPr>
            <p:ph type="sldNum" sz="quarter" idx="5"/>
          </p:nvPr>
        </p:nvSpPr>
        <p:spPr>
          <a:noFill/>
        </p:spPr>
        <p:txBody>
          <a:bodyPr/>
          <a:lstStyle/>
          <a:p>
            <a:fld id="{A324B5F9-15B1-4FD7-ABD8-B4F6310DE562}"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D4F31B3-5662-4C4A-A25F-62E76BA837B6}" type="slidenum">
              <a:rPr lang="en-US" smtClean="0"/>
              <a:pPr/>
              <a:t>30</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lvl="0">
              <a:buFont typeface="Arial" pitchFamily="34" charset="0"/>
              <a:buNone/>
            </a:pPr>
            <a:endParaRPr lang="es-ES" sz="900" noProof="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D4F31B3-5662-4C4A-A25F-62E76BA837B6}" type="slidenum">
              <a:rPr lang="en-US" smtClean="0"/>
              <a:pPr/>
              <a:t>31</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lvl="0">
              <a:buFont typeface="Arial" pitchFamily="34" charset="0"/>
              <a:buNone/>
            </a:pPr>
            <a:endParaRPr lang="es-ES" sz="900" noProof="0"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D4F31B3-5662-4C4A-A25F-62E76BA837B6}" type="slidenum">
              <a:rPr lang="en-US" smtClean="0"/>
              <a:pPr/>
              <a:t>32</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lvl="0">
              <a:buFont typeface="Arial" pitchFamily="34" charset="0"/>
              <a:buNone/>
            </a:pPr>
            <a:endParaRPr lang="es-ES" sz="900" noProof="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D4F31B3-5662-4C4A-A25F-62E76BA837B6}" type="slidenum">
              <a:rPr lang="en-US" smtClean="0"/>
              <a:pPr/>
              <a:t>33</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a:buFont typeface="Arial" pitchFamily="34" charset="0"/>
              <a:buNone/>
            </a:pPr>
            <a:endParaRPr lang="es-ES" sz="900" noProof="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D4F31B3-5662-4C4A-A25F-62E76BA837B6}" type="slidenum">
              <a:rPr lang="en-US" smtClean="0"/>
              <a:pPr/>
              <a:t>34</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lvl="0">
              <a:buFont typeface="Arial" pitchFamily="34" charset="0"/>
              <a:buNone/>
            </a:pPr>
            <a:endParaRPr lang="es-ES" sz="900" noProof="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D4F31B3-5662-4C4A-A25F-62E76BA837B6}" type="slidenum">
              <a:rPr lang="en-US" smtClean="0"/>
              <a:pPr/>
              <a:t>35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a:buFont typeface="Arial" pitchFamily="34" charset="0"/>
              <a:buNone/>
            </a:pPr>
            <a:endParaRPr lang="es-ES" sz="900" noProof="0"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D4F31B3-5662-4C4A-A25F-62E76BA837B6}" type="slidenum">
              <a:rPr lang="en-US" smtClean="0"/>
              <a:pPr/>
              <a:t>36</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a:buFont typeface="Arial" pitchFamily="34" charset="0"/>
              <a:buNone/>
            </a:pPr>
            <a:endParaRPr lang="en-US" sz="900"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D4F31B3-5662-4C4A-A25F-62E76BA837B6}" type="slidenum">
              <a:rPr lang="en-US" smtClean="0"/>
              <a:pPr/>
              <a:t>37</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a:buFont typeface="Arial" pitchFamily="34" charset="0"/>
              <a:buNone/>
            </a:pPr>
            <a:endParaRPr lang="en-US" sz="90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D4F31B3-5662-4C4A-A25F-62E76BA837B6}" type="slidenum">
              <a:rPr lang="en-US" smtClean="0"/>
              <a:pPr/>
              <a:t>38</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a:buFont typeface="Arial" pitchFamily="34" charset="0"/>
              <a:buNone/>
            </a:pPr>
            <a:endParaRPr lang="en-US" sz="900"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D4F31B3-5662-4C4A-A25F-62E76BA837B6}" type="slidenum">
              <a:rPr lang="en-US" smtClean="0"/>
              <a:pPr/>
              <a:t>39</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a:buFont typeface="Arial" pitchFamily="34" charset="0"/>
              <a:buNone/>
            </a:pPr>
            <a:endParaRPr lang="en-US" sz="9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a:buFont typeface="Arial" pitchFamily="34" charset="0"/>
              <a:buNone/>
            </a:pPr>
            <a:endParaRPr lang="es-ES" noProof="0" dirty="0" smtClean="0"/>
          </a:p>
        </p:txBody>
      </p:sp>
      <p:sp>
        <p:nvSpPr>
          <p:cNvPr id="31748" name="Date Placeholder 3"/>
          <p:cNvSpPr>
            <a:spLocks noGrp="1"/>
          </p:cNvSpPr>
          <p:nvPr>
            <p:ph type="dt" sz="quarter" idx="1"/>
          </p:nvPr>
        </p:nvSpPr>
        <p:spPr>
          <a:noFill/>
        </p:spPr>
        <p:txBody>
          <a:bodyPr/>
          <a:lstStyle/>
          <a:p>
            <a:fld id="{B9B6E531-BBD3-41DA-BE2A-E233EAC69DAE}" type="datetime8">
              <a:rPr lang="en-US" smtClean="0"/>
              <a:pPr/>
              <a:t>12/11/2007 5:03 PM</a:t>
            </a:fld>
            <a:endParaRPr lang="en-US" smtClean="0"/>
          </a:p>
        </p:txBody>
      </p:sp>
      <p:sp>
        <p:nvSpPr>
          <p:cNvPr id="31749" name="Footer Placeholder 4"/>
          <p:cNvSpPr>
            <a:spLocks noGrp="1"/>
          </p:cNvSpPr>
          <p:nvPr>
            <p:ph type="ftr" sz="quarter" idx="4"/>
          </p:nvPr>
        </p:nvSpPr>
        <p:spPr>
          <a:noFill/>
        </p:spPr>
        <p:txBody>
          <a:bodyPr/>
          <a:lstStyle/>
          <a:p>
            <a:r>
              <a:rPr lang="en-US" smtClean="0"/>
              <a:t>© 2003-2005 Microsoft Corporation. All rights reserved.</a:t>
            </a:r>
          </a:p>
          <a:p>
            <a:r>
              <a:rPr lang="en-US" smtClean="0"/>
              <a:t>This presentation is for informational purposes only. Microsoft makes no warranties, express or implied, in this summary.</a:t>
            </a:r>
          </a:p>
        </p:txBody>
      </p:sp>
      <p:sp>
        <p:nvSpPr>
          <p:cNvPr id="31750" name="Slide Number Placeholder 5"/>
          <p:cNvSpPr>
            <a:spLocks noGrp="1"/>
          </p:cNvSpPr>
          <p:nvPr>
            <p:ph type="sldNum" sz="quarter" idx="5"/>
          </p:nvPr>
        </p:nvSpPr>
        <p:spPr>
          <a:noFill/>
        </p:spPr>
        <p:txBody>
          <a:bodyPr/>
          <a:lstStyle/>
          <a:p>
            <a:fld id="{A324B5F9-15B1-4FD7-ABD8-B4F6310DE562}"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smtClean="0"/>
          </a:p>
        </p:txBody>
      </p:sp>
      <p:sp>
        <p:nvSpPr>
          <p:cNvPr id="40964" name="Date Placeholder 3"/>
          <p:cNvSpPr>
            <a:spLocks noGrp="1"/>
          </p:cNvSpPr>
          <p:nvPr>
            <p:ph type="dt" sz="quarter" idx="1"/>
          </p:nvPr>
        </p:nvSpPr>
        <p:spPr>
          <a:noFill/>
        </p:spPr>
        <p:txBody>
          <a:bodyPr/>
          <a:lstStyle/>
          <a:p>
            <a:fld id="{35A46710-E7A2-40A9-B240-5C2C949185BB}" type="datetime8">
              <a:rPr lang="en-US" smtClean="0"/>
              <a:pPr/>
              <a:t>12/11/2007 5:03 PM</a:t>
            </a:fld>
            <a:endParaRPr lang="en-US" smtClean="0"/>
          </a:p>
        </p:txBody>
      </p:sp>
      <p:sp>
        <p:nvSpPr>
          <p:cNvPr id="40965" name="Footer Placeholder 4"/>
          <p:cNvSpPr>
            <a:spLocks noGrp="1"/>
          </p:cNvSpPr>
          <p:nvPr>
            <p:ph type="ftr" sz="quarter" idx="4"/>
          </p:nvPr>
        </p:nvSpPr>
        <p:spPr>
          <a:noFill/>
        </p:spPr>
        <p:txBody>
          <a:bodyPr/>
          <a:lstStyle/>
          <a:p>
            <a:r>
              <a:rPr lang="en-US" smtClean="0"/>
              <a:t>© 2003-2005 Microsoft Corporation. All rights reserved.</a:t>
            </a:r>
          </a:p>
          <a:p>
            <a:r>
              <a:rPr lang="en-US" smtClean="0"/>
              <a:t>This presentation is for informational purposes only. Microsoft makes no warranties, express or implied, in this summary.</a:t>
            </a:r>
          </a:p>
        </p:txBody>
      </p:sp>
      <p:sp>
        <p:nvSpPr>
          <p:cNvPr id="40966" name="Slide Number Placeholder 5"/>
          <p:cNvSpPr>
            <a:spLocks noGrp="1"/>
          </p:cNvSpPr>
          <p:nvPr>
            <p:ph type="sldNum" sz="quarter" idx="5"/>
          </p:nvPr>
        </p:nvSpPr>
        <p:spPr>
          <a:noFill/>
        </p:spPr>
        <p:txBody>
          <a:bodyPr/>
          <a:lstStyle/>
          <a:p>
            <a:fld id="{3EF46126-102F-43DC-9F4F-782E641949F7}"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D4F31B3-5662-4C4A-A25F-62E76BA837B6}" type="slidenum">
              <a:rPr lang="en-US" smtClean="0"/>
              <a:pPr/>
              <a:t>41</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a:buFont typeface="Arial" pitchFamily="34" charset="0"/>
              <a:buNone/>
            </a:pPr>
            <a:endParaRPr lang="en-US" sz="900"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12/11/2007 5:03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a:p>
        </p:txBody>
      </p:sp>
      <p:sp>
        <p:nvSpPr>
          <p:cNvPr id="4" name="Slide Number Placeholder 3"/>
          <p:cNvSpPr>
            <a:spLocks noGrp="1"/>
          </p:cNvSpPr>
          <p:nvPr>
            <p:ph type="sldNum" sz="quarter" idx="10"/>
          </p:nvPr>
        </p:nvSpPr>
        <p:spPr/>
        <p:txBody>
          <a:bodyPr/>
          <a:lstStyle/>
          <a:p>
            <a:pPr>
              <a:defRPr/>
            </a:pPr>
            <a:fld id="{EF863B33-064B-46F5-86A0-FD5EFD157A30}"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0" baseline="0" dirty="0" smtClean="0"/>
          </a:p>
        </p:txBody>
      </p:sp>
      <p:sp>
        <p:nvSpPr>
          <p:cNvPr id="4" name="Slide Number Placeholder 3"/>
          <p:cNvSpPr>
            <a:spLocks noGrp="1"/>
          </p:cNvSpPr>
          <p:nvPr>
            <p:ph type="sldNum" sz="quarter" idx="10"/>
          </p:nvPr>
        </p:nvSpPr>
        <p:spPr/>
        <p:txBody>
          <a:bodyPr/>
          <a:lstStyle/>
          <a:p>
            <a:pPr>
              <a:defRPr/>
            </a:pPr>
            <a:fld id="{EF863B33-064B-46F5-86A0-FD5EFD157A3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a:buFont typeface="Arial" pitchFamily="34" charset="0"/>
              <a:buNone/>
            </a:pPr>
            <a:endParaRPr lang="es-ES" noProof="0" dirty="0" smtClean="0"/>
          </a:p>
        </p:txBody>
      </p:sp>
      <p:sp>
        <p:nvSpPr>
          <p:cNvPr id="31748" name="Date Placeholder 3"/>
          <p:cNvSpPr>
            <a:spLocks noGrp="1"/>
          </p:cNvSpPr>
          <p:nvPr>
            <p:ph type="dt" sz="quarter" idx="1"/>
          </p:nvPr>
        </p:nvSpPr>
        <p:spPr>
          <a:noFill/>
        </p:spPr>
        <p:txBody>
          <a:bodyPr/>
          <a:lstStyle/>
          <a:p>
            <a:fld id="{B9B6E531-BBD3-41DA-BE2A-E233EAC69DAE}" type="datetime8">
              <a:rPr lang="en-US" smtClean="0"/>
              <a:pPr/>
              <a:t>12/11/2007 5:03 PM</a:t>
            </a:fld>
            <a:endParaRPr lang="en-US" smtClean="0"/>
          </a:p>
        </p:txBody>
      </p:sp>
      <p:sp>
        <p:nvSpPr>
          <p:cNvPr id="31749" name="Footer Placeholder 4"/>
          <p:cNvSpPr>
            <a:spLocks noGrp="1"/>
          </p:cNvSpPr>
          <p:nvPr>
            <p:ph type="ftr" sz="quarter" idx="4"/>
          </p:nvPr>
        </p:nvSpPr>
        <p:spPr>
          <a:noFill/>
        </p:spPr>
        <p:txBody>
          <a:bodyPr/>
          <a:lstStyle/>
          <a:p>
            <a:r>
              <a:rPr lang="en-US" smtClean="0"/>
              <a:t>© 2003-2005 Microsoft Corporation. All rights reserved.</a:t>
            </a:r>
          </a:p>
          <a:p>
            <a:r>
              <a:rPr lang="en-US" smtClean="0"/>
              <a:t>This presentation is for informational purposes only. Microsoft makes no warranties, express or implied, in this summary.</a:t>
            </a:r>
          </a:p>
        </p:txBody>
      </p:sp>
      <p:sp>
        <p:nvSpPr>
          <p:cNvPr id="31750" name="Slide Number Placeholder 5"/>
          <p:cNvSpPr>
            <a:spLocks noGrp="1"/>
          </p:cNvSpPr>
          <p:nvPr>
            <p:ph type="sldNum" sz="quarter" idx="5"/>
          </p:nvPr>
        </p:nvSpPr>
        <p:spPr>
          <a:noFill/>
        </p:spPr>
        <p:txBody>
          <a:bodyPr/>
          <a:lstStyle/>
          <a:p>
            <a:fld id="{A324B5F9-15B1-4FD7-ABD8-B4F6310DE562}"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a:buFont typeface="Arial" pitchFamily="34" charset="0"/>
              <a:buNone/>
            </a:pPr>
            <a:endParaRPr lang="es-ES" noProof="0" dirty="0" smtClean="0"/>
          </a:p>
        </p:txBody>
      </p:sp>
      <p:sp>
        <p:nvSpPr>
          <p:cNvPr id="31748" name="Date Placeholder 3"/>
          <p:cNvSpPr>
            <a:spLocks noGrp="1"/>
          </p:cNvSpPr>
          <p:nvPr>
            <p:ph type="dt" sz="quarter" idx="1"/>
          </p:nvPr>
        </p:nvSpPr>
        <p:spPr>
          <a:noFill/>
        </p:spPr>
        <p:txBody>
          <a:bodyPr/>
          <a:lstStyle/>
          <a:p>
            <a:fld id="{B9B6E531-BBD3-41DA-BE2A-E233EAC69DAE}" type="datetime8">
              <a:rPr lang="en-US" smtClean="0"/>
              <a:pPr/>
              <a:t>12/11/2007 5:03 PM</a:t>
            </a:fld>
            <a:endParaRPr lang="en-US" smtClean="0"/>
          </a:p>
        </p:txBody>
      </p:sp>
      <p:sp>
        <p:nvSpPr>
          <p:cNvPr id="31749" name="Footer Placeholder 4"/>
          <p:cNvSpPr>
            <a:spLocks noGrp="1"/>
          </p:cNvSpPr>
          <p:nvPr>
            <p:ph type="ftr" sz="quarter" idx="4"/>
          </p:nvPr>
        </p:nvSpPr>
        <p:spPr>
          <a:noFill/>
        </p:spPr>
        <p:txBody>
          <a:bodyPr/>
          <a:lstStyle/>
          <a:p>
            <a:r>
              <a:rPr lang="en-US" smtClean="0"/>
              <a:t>© 2003-2005 Microsoft Corporation. All rights reserved.</a:t>
            </a:r>
          </a:p>
          <a:p>
            <a:r>
              <a:rPr lang="en-US" smtClean="0"/>
              <a:t>This presentation is for informational purposes only. Microsoft makes no warranties, express or implied, in this summary.</a:t>
            </a:r>
          </a:p>
        </p:txBody>
      </p:sp>
      <p:sp>
        <p:nvSpPr>
          <p:cNvPr id="31750" name="Slide Number Placeholder 5"/>
          <p:cNvSpPr>
            <a:spLocks noGrp="1"/>
          </p:cNvSpPr>
          <p:nvPr>
            <p:ph type="sldNum" sz="quarter" idx="5"/>
          </p:nvPr>
        </p:nvSpPr>
        <p:spPr>
          <a:noFill/>
        </p:spPr>
        <p:txBody>
          <a:bodyPr/>
          <a:lstStyle/>
          <a:p>
            <a:fld id="{A324B5F9-15B1-4FD7-ABD8-B4F6310DE562}"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endParaRPr lang="es-ES" baseline="0" noProof="0" dirty="0" smtClean="0"/>
          </a:p>
        </p:txBody>
      </p:sp>
      <p:sp>
        <p:nvSpPr>
          <p:cNvPr id="4" name="Slide Number Placeholder 3"/>
          <p:cNvSpPr>
            <a:spLocks noGrp="1"/>
          </p:cNvSpPr>
          <p:nvPr>
            <p:ph type="sldNum" sz="quarter" idx="10"/>
          </p:nvPr>
        </p:nvSpPr>
        <p:spPr/>
        <p:txBody>
          <a:bodyPr/>
          <a:lstStyle/>
          <a:p>
            <a:fld id="{6C7DBD55-417F-4478-AD1E-946D675A389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15492"/>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3855480"/>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BTServer06R2_bL_r copy.png"/>
          <p:cNvPicPr>
            <a:picLocks noChangeAspect="1"/>
          </p:cNvPicPr>
          <p:nvPr userDrawn="1"/>
        </p:nvPicPr>
        <p:blipFill>
          <a:blip r:embed="rId3">
            <a:lum bright="-28000"/>
          </a:blip>
          <a:stretch>
            <a:fillRect/>
          </a:stretch>
        </p:blipFill>
        <p:spPr bwMode="black">
          <a:xfrm>
            <a:off x="463550" y="6364143"/>
            <a:ext cx="1955569" cy="271607"/>
          </a:xfrm>
          <a:prstGeom prst="rect">
            <a:avLst/>
          </a:prstGeom>
        </p:spPr>
      </p:pic>
      <p:sp>
        <p:nvSpPr>
          <p:cNvPr id="7" name="TextBox 6"/>
          <p:cNvSpPr txBox="1"/>
          <p:nvPr userDrawn="1"/>
        </p:nvSpPr>
        <p:spPr bwMode="black">
          <a:xfrm>
            <a:off x="6836620" y="6432639"/>
            <a:ext cx="2030291" cy="276999"/>
          </a:xfrm>
          <a:prstGeom prst="rect">
            <a:avLst/>
          </a:prstGeom>
          <a:noFill/>
        </p:spPr>
        <p:txBody>
          <a:bodyPr wrap="square" rtlCol="0">
            <a:spAutoFit/>
          </a:bodyPr>
          <a:lstStyle/>
          <a:p>
            <a:r>
              <a:rPr lang="es-ES" sz="1200" i="1" noProof="0" dirty="0" smtClean="0">
                <a:solidFill>
                  <a:schemeClr val="tx1">
                    <a:alpha val="72000"/>
                  </a:schemeClr>
                </a:solidFill>
              </a:rPr>
              <a:t>Su Negocio</a:t>
            </a:r>
            <a:r>
              <a:rPr lang="es-ES" sz="1200" i="1" baseline="0" noProof="0" dirty="0" smtClean="0">
                <a:solidFill>
                  <a:schemeClr val="tx1">
                    <a:alpha val="72000"/>
                  </a:schemeClr>
                </a:solidFill>
              </a:rPr>
              <a:t>, </a:t>
            </a:r>
            <a:r>
              <a:rPr lang="es-ES" sz="1200" i="1" noProof="0" dirty="0" smtClean="0">
                <a:solidFill>
                  <a:schemeClr val="tx1">
                    <a:alpha val="72000"/>
                  </a:schemeClr>
                </a:solidFill>
              </a:rPr>
              <a:t>Conectado</a:t>
            </a:r>
            <a:endParaRPr lang="es-ES" sz="1200" i="1" noProof="0" dirty="0">
              <a:solidFill>
                <a:schemeClr val="tx1">
                  <a:alpha val="72000"/>
                </a:schemeClr>
              </a:solidFill>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85191FF1-07C3-4EDE-9577-355739FF61D4}" type="datetime1">
              <a:rPr lang="en-US"/>
              <a:pPr>
                <a:defRPr/>
              </a:pPr>
              <a:t>12/11/2007</a:t>
            </a:fld>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B11A2D8-9FB2-4CE2-A02B-FD58D9AF1869}" type="slidenum">
              <a:rPr lang="en-US"/>
              <a:pPr>
                <a:defRPr/>
              </a:pPr>
              <a:t>‹Nº›</a:t>
            </a:fld>
            <a:endParaRPr lang="en-US"/>
          </a:p>
        </p:txBody>
      </p:sp>
      <p:pic>
        <p:nvPicPr>
          <p:cNvPr id="7" name="Picture 4" descr="BTServer06R2_bL_r copy.png"/>
          <p:cNvPicPr>
            <a:picLocks noChangeAspect="1"/>
          </p:cNvPicPr>
          <p:nvPr userDrawn="1"/>
        </p:nvPicPr>
        <p:blipFill>
          <a:blip r:embed="rId2">
            <a:lum bright="-28000"/>
          </a:blip>
          <a:stretch>
            <a:fillRect/>
          </a:stretch>
        </p:blipFill>
        <p:spPr bwMode="black">
          <a:xfrm>
            <a:off x="463550" y="6364143"/>
            <a:ext cx="1955569" cy="271607"/>
          </a:xfrm>
          <a:prstGeom prst="rect">
            <a:avLst/>
          </a:prstGeom>
        </p:spPr>
      </p:pic>
      <p:sp>
        <p:nvSpPr>
          <p:cNvPr id="8" name="TextBox 5"/>
          <p:cNvSpPr txBox="1"/>
          <p:nvPr userDrawn="1"/>
        </p:nvSpPr>
        <p:spPr bwMode="black">
          <a:xfrm>
            <a:off x="6836620" y="6432639"/>
            <a:ext cx="2030291" cy="276999"/>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s-ES" sz="1200" i="1" noProof="0" dirty="0" smtClean="0">
                <a:solidFill>
                  <a:schemeClr val="tx1">
                    <a:alpha val="72000"/>
                  </a:schemeClr>
                </a:solidFill>
              </a:rPr>
              <a:t>Su Negocio</a:t>
            </a:r>
            <a:r>
              <a:rPr lang="es-ES" sz="1200" i="1" baseline="0" noProof="0" dirty="0" smtClean="0">
                <a:solidFill>
                  <a:schemeClr val="tx1">
                    <a:alpha val="72000"/>
                  </a:schemeClr>
                </a:solidFill>
              </a:rPr>
              <a:t>, Conectado</a:t>
            </a:r>
            <a:endParaRPr lang="es-ES" sz="1200" i="1" noProof="0" dirty="0" smtClean="0">
              <a:solidFill>
                <a:schemeClr val="tx1">
                  <a:alpha val="72000"/>
                </a:scheme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6352FCFE-104B-4B3B-9D45-BD386C26BA27}" type="datetime1">
              <a:rPr lang="en-US"/>
              <a:pPr>
                <a:defRPr/>
              </a:pPr>
              <a:t>12/11/2007</a:t>
            </a:fld>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CFE60E4-068B-4260-B416-D6ED1E86C56B}" type="slidenum">
              <a:rPr lang="en-US"/>
              <a:pPr>
                <a:defRPr/>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Trebuchet MS" pitchFamily="34" charset="0"/>
                <a:ea typeface="+mn-ea"/>
                <a:cs typeface="+mn-cs"/>
              </a:defRPr>
            </a:lvl1pPr>
          </a:lstStyle>
          <a:p>
            <a:pPr lvl="0"/>
            <a:r>
              <a:rPr lang="en-US" dirty="0" smtClean="0"/>
              <a:t>click to…</a:t>
            </a:r>
          </a:p>
        </p:txBody>
      </p:sp>
      <p:pic>
        <p:nvPicPr>
          <p:cNvPr id="9" name="Picture 8" descr="BTServer06R2_bL_r copy.png"/>
          <p:cNvPicPr>
            <a:picLocks noChangeAspect="1"/>
          </p:cNvPicPr>
          <p:nvPr userDrawn="1"/>
        </p:nvPicPr>
        <p:blipFill>
          <a:blip r:embed="rId3">
            <a:lum bright="-28000"/>
          </a:blip>
          <a:stretch>
            <a:fillRect/>
          </a:stretch>
        </p:blipFill>
        <p:spPr bwMode="black">
          <a:xfrm>
            <a:off x="463550" y="6364143"/>
            <a:ext cx="1955569" cy="271607"/>
          </a:xfrm>
          <a:prstGeom prst="rect">
            <a:avLst/>
          </a:prstGeom>
        </p:spPr>
      </p:pic>
      <p:sp>
        <p:nvSpPr>
          <p:cNvPr id="10" name="TextBox 9"/>
          <p:cNvSpPr txBox="1"/>
          <p:nvPr userDrawn="1"/>
        </p:nvSpPr>
        <p:spPr bwMode="black">
          <a:xfrm>
            <a:off x="6836620" y="6432639"/>
            <a:ext cx="2030291" cy="276999"/>
          </a:xfrm>
          <a:prstGeom prst="rect">
            <a:avLst/>
          </a:prstGeom>
          <a:noFill/>
        </p:spPr>
        <p:txBody>
          <a:bodyPr wrap="square" rtlCol="0">
            <a:spAutoFit/>
          </a:bodyPr>
          <a:lstStyle/>
          <a:p>
            <a:r>
              <a:rPr lang="en-US" sz="1200" i="1" dirty="0" smtClean="0">
                <a:solidFill>
                  <a:schemeClr val="tx1">
                    <a:alpha val="72000"/>
                  </a:schemeClr>
                </a:solidFill>
              </a:rPr>
              <a:t>Su </a:t>
            </a:r>
            <a:r>
              <a:rPr lang="en-US" sz="1200" i="1" dirty="0" err="1" smtClean="0">
                <a:solidFill>
                  <a:schemeClr val="tx1">
                    <a:alpha val="72000"/>
                  </a:schemeClr>
                </a:solidFill>
              </a:rPr>
              <a:t>Negocio</a:t>
            </a:r>
            <a:r>
              <a:rPr lang="en-US" sz="1200" i="1" baseline="0" dirty="0" smtClean="0">
                <a:solidFill>
                  <a:schemeClr val="tx1">
                    <a:alpha val="72000"/>
                  </a:schemeClr>
                </a:solidFill>
              </a:rPr>
              <a:t>, </a:t>
            </a:r>
            <a:r>
              <a:rPr lang="en-US" sz="1200" i="1" dirty="0" err="1" smtClean="0">
                <a:solidFill>
                  <a:schemeClr val="tx1">
                    <a:alpha val="72000"/>
                  </a:schemeClr>
                </a:solidFill>
              </a:rPr>
              <a:t>Conectado</a:t>
            </a:r>
            <a:endParaRPr lang="en-US" sz="1200" i="1" dirty="0">
              <a:solidFill>
                <a:schemeClr val="tx1">
                  <a:alpha val="72000"/>
                </a:schemeClr>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BTServer06R2_bL_r copy.png"/>
          <p:cNvPicPr>
            <a:picLocks noChangeAspect="1"/>
          </p:cNvPicPr>
          <p:nvPr userDrawn="1"/>
        </p:nvPicPr>
        <p:blipFill>
          <a:blip r:embed="rId2">
            <a:lum bright="-28000"/>
          </a:blip>
          <a:stretch>
            <a:fillRect/>
          </a:stretch>
        </p:blipFill>
        <p:spPr bwMode="black">
          <a:xfrm>
            <a:off x="463550" y="6364143"/>
            <a:ext cx="1955569" cy="271607"/>
          </a:xfrm>
          <a:prstGeom prst="rect">
            <a:avLst/>
          </a:prstGeom>
        </p:spPr>
      </p:pic>
      <p:sp>
        <p:nvSpPr>
          <p:cNvPr id="8" name="TextBox 7"/>
          <p:cNvSpPr txBox="1"/>
          <p:nvPr userDrawn="1"/>
        </p:nvSpPr>
        <p:spPr bwMode="black">
          <a:xfrm>
            <a:off x="6836620" y="6432639"/>
            <a:ext cx="2030291" cy="276999"/>
          </a:xfrm>
          <a:prstGeom prst="rect">
            <a:avLst/>
          </a:prstGeom>
          <a:noFill/>
        </p:spPr>
        <p:txBody>
          <a:bodyPr wrap="square" rtlCol="0">
            <a:spAutoFit/>
          </a:bodyPr>
          <a:lstStyle/>
          <a:p>
            <a:r>
              <a:rPr lang="en-US" sz="1200" i="1" dirty="0" smtClean="0">
                <a:solidFill>
                  <a:schemeClr val="tx1">
                    <a:alpha val="72000"/>
                  </a:schemeClr>
                </a:solidFill>
              </a:rPr>
              <a:t>Su </a:t>
            </a:r>
            <a:r>
              <a:rPr lang="en-US" sz="1200" i="1" dirty="0" err="1" smtClean="0">
                <a:solidFill>
                  <a:schemeClr val="tx1">
                    <a:alpha val="72000"/>
                  </a:schemeClr>
                </a:solidFill>
              </a:rPr>
              <a:t>Negocio</a:t>
            </a:r>
            <a:r>
              <a:rPr lang="en-US" sz="1200" i="1" dirty="0" smtClean="0">
                <a:solidFill>
                  <a:schemeClr val="tx1">
                    <a:alpha val="72000"/>
                  </a:schemeClr>
                </a:solidFill>
              </a:rPr>
              <a:t>, </a:t>
            </a:r>
            <a:r>
              <a:rPr lang="en-US" sz="1200" i="1" dirty="0" err="1" smtClean="0">
                <a:solidFill>
                  <a:schemeClr val="tx1">
                    <a:alpha val="72000"/>
                  </a:schemeClr>
                </a:solidFill>
              </a:rPr>
              <a:t>Conectado</a:t>
            </a:r>
            <a:endParaRPr lang="en-US" sz="1200" i="1" dirty="0">
              <a:solidFill>
                <a:schemeClr val="tx1">
                  <a:alpha val="72000"/>
                </a:schemeClr>
              </a:solidFill>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BTServer06R2_bL_r copy.png"/>
          <p:cNvPicPr>
            <a:picLocks noChangeAspect="1"/>
          </p:cNvPicPr>
          <p:nvPr userDrawn="1"/>
        </p:nvPicPr>
        <p:blipFill>
          <a:blip r:embed="rId2">
            <a:lum bright="-28000"/>
          </a:blip>
          <a:stretch>
            <a:fillRect/>
          </a:stretch>
        </p:blipFill>
        <p:spPr bwMode="black">
          <a:xfrm>
            <a:off x="463550" y="6364143"/>
            <a:ext cx="1955569" cy="271607"/>
          </a:xfrm>
          <a:prstGeom prst="rect">
            <a:avLst/>
          </a:prstGeom>
        </p:spPr>
      </p:pic>
      <p:sp>
        <p:nvSpPr>
          <p:cNvPr id="8" name="TextBox 7"/>
          <p:cNvSpPr txBox="1"/>
          <p:nvPr userDrawn="1"/>
        </p:nvSpPr>
        <p:spPr bwMode="black">
          <a:xfrm>
            <a:off x="6836620" y="6432639"/>
            <a:ext cx="2030291" cy="276999"/>
          </a:xfrm>
          <a:prstGeom prst="rect">
            <a:avLst/>
          </a:prstGeom>
          <a:noFill/>
        </p:spPr>
        <p:txBody>
          <a:bodyPr wrap="square" rtlCol="0">
            <a:spAutoFit/>
          </a:bodyPr>
          <a:lstStyle/>
          <a:p>
            <a:r>
              <a:rPr lang="en-US" sz="1200" i="1" dirty="0" smtClean="0">
                <a:solidFill>
                  <a:schemeClr val="tx1">
                    <a:alpha val="72000"/>
                  </a:schemeClr>
                </a:solidFill>
              </a:rPr>
              <a:t>Su </a:t>
            </a:r>
            <a:r>
              <a:rPr lang="en-US" sz="1200" i="1" dirty="0" err="1" smtClean="0">
                <a:solidFill>
                  <a:schemeClr val="tx1">
                    <a:alpha val="72000"/>
                  </a:schemeClr>
                </a:solidFill>
              </a:rPr>
              <a:t>Negocio</a:t>
            </a:r>
            <a:r>
              <a:rPr lang="en-US" sz="1200" i="1" dirty="0" smtClean="0">
                <a:solidFill>
                  <a:schemeClr val="tx1">
                    <a:alpha val="72000"/>
                  </a:schemeClr>
                </a:solidFill>
              </a:rPr>
              <a:t>,</a:t>
            </a:r>
            <a:r>
              <a:rPr lang="en-US" sz="1200" i="1" baseline="0" dirty="0" smtClean="0">
                <a:solidFill>
                  <a:schemeClr val="tx1">
                    <a:alpha val="72000"/>
                  </a:schemeClr>
                </a:solidFill>
              </a:rPr>
              <a:t> </a:t>
            </a:r>
            <a:r>
              <a:rPr lang="en-US" sz="1200" i="1" baseline="0" dirty="0" err="1" smtClean="0">
                <a:solidFill>
                  <a:schemeClr val="tx1">
                    <a:alpha val="72000"/>
                  </a:schemeClr>
                </a:solidFill>
              </a:rPr>
              <a:t>Conectado</a:t>
            </a:r>
            <a:endParaRPr lang="en-US" sz="1200" i="1" dirty="0">
              <a:solidFill>
                <a:schemeClr val="tx1">
                  <a:alpha val="72000"/>
                </a:schemeClr>
              </a:solidFill>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BTServer06R2_bL_r copy.png"/>
          <p:cNvPicPr>
            <a:picLocks noChangeAspect="1"/>
          </p:cNvPicPr>
          <p:nvPr userDrawn="1"/>
        </p:nvPicPr>
        <p:blipFill>
          <a:blip r:embed="rId2">
            <a:lum bright="-28000"/>
          </a:blip>
          <a:stretch>
            <a:fillRect/>
          </a:stretch>
        </p:blipFill>
        <p:spPr bwMode="black">
          <a:xfrm>
            <a:off x="463550" y="6364143"/>
            <a:ext cx="1955569" cy="271607"/>
          </a:xfrm>
          <a:prstGeom prst="rect">
            <a:avLst/>
          </a:prstGeom>
        </p:spPr>
      </p:pic>
      <p:sp>
        <p:nvSpPr>
          <p:cNvPr id="10" name="TextBox 9"/>
          <p:cNvSpPr txBox="1"/>
          <p:nvPr userDrawn="1"/>
        </p:nvSpPr>
        <p:spPr bwMode="black">
          <a:xfrm>
            <a:off x="6836620" y="6432639"/>
            <a:ext cx="2030291" cy="276999"/>
          </a:xfrm>
          <a:prstGeom prst="rect">
            <a:avLst/>
          </a:prstGeom>
          <a:noFill/>
        </p:spPr>
        <p:txBody>
          <a:bodyPr wrap="square" rtlCol="0">
            <a:spAutoFit/>
          </a:bodyPr>
          <a:lstStyle/>
          <a:p>
            <a:r>
              <a:rPr lang="en-US" sz="1200" i="1" dirty="0" smtClean="0">
                <a:solidFill>
                  <a:schemeClr val="tx1">
                    <a:alpha val="72000"/>
                  </a:schemeClr>
                </a:solidFill>
              </a:rPr>
              <a:t>Su </a:t>
            </a:r>
            <a:r>
              <a:rPr lang="en-US" sz="1200" i="1" dirty="0" err="1" smtClean="0">
                <a:solidFill>
                  <a:schemeClr val="tx1">
                    <a:alpha val="72000"/>
                  </a:schemeClr>
                </a:solidFill>
              </a:rPr>
              <a:t>Negocio</a:t>
            </a:r>
            <a:r>
              <a:rPr lang="en-US" sz="1200" i="1" dirty="0" smtClean="0">
                <a:solidFill>
                  <a:schemeClr val="tx1">
                    <a:alpha val="72000"/>
                  </a:schemeClr>
                </a:solidFill>
              </a:rPr>
              <a:t>, </a:t>
            </a:r>
            <a:r>
              <a:rPr lang="en-US" sz="1200" i="1" dirty="0" err="1" smtClean="0">
                <a:solidFill>
                  <a:schemeClr val="tx1">
                    <a:alpha val="72000"/>
                  </a:schemeClr>
                </a:solidFill>
              </a:rPr>
              <a:t>Conectado</a:t>
            </a:r>
            <a:endParaRPr lang="en-US" sz="1200" i="1" dirty="0">
              <a:solidFill>
                <a:schemeClr val="tx1">
                  <a:alpha val="72000"/>
                </a:schemeClr>
              </a:solidFill>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5" name="Picture 4" descr="BTServer06R2_bL_r copy.png"/>
          <p:cNvPicPr>
            <a:picLocks noChangeAspect="1"/>
          </p:cNvPicPr>
          <p:nvPr userDrawn="1"/>
        </p:nvPicPr>
        <p:blipFill>
          <a:blip r:embed="rId2">
            <a:lum bright="-28000"/>
          </a:blip>
          <a:stretch>
            <a:fillRect/>
          </a:stretch>
        </p:blipFill>
        <p:spPr bwMode="black">
          <a:xfrm>
            <a:off x="463550" y="6364143"/>
            <a:ext cx="1955569" cy="271607"/>
          </a:xfrm>
          <a:prstGeom prst="rect">
            <a:avLst/>
          </a:prstGeom>
        </p:spPr>
      </p:pic>
      <p:sp>
        <p:nvSpPr>
          <p:cNvPr id="6" name="TextBox 5"/>
          <p:cNvSpPr txBox="1"/>
          <p:nvPr userDrawn="1"/>
        </p:nvSpPr>
        <p:spPr bwMode="black">
          <a:xfrm>
            <a:off x="6836620" y="6432639"/>
            <a:ext cx="2030291" cy="276999"/>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s-ES" sz="1200" i="1" noProof="0" dirty="0" smtClean="0">
                <a:solidFill>
                  <a:schemeClr val="tx1">
                    <a:alpha val="72000"/>
                  </a:schemeClr>
                </a:solidFill>
              </a:rPr>
              <a:t>Su Negocio</a:t>
            </a:r>
            <a:r>
              <a:rPr lang="es-ES" sz="1200" i="1" baseline="0" noProof="0" dirty="0" smtClean="0">
                <a:solidFill>
                  <a:schemeClr val="tx1">
                    <a:alpha val="72000"/>
                  </a:schemeClr>
                </a:solidFill>
              </a:rPr>
              <a:t>, Conectado</a:t>
            </a:r>
            <a:endParaRPr lang="es-ES" sz="1200" i="1" noProof="0" dirty="0" smtClean="0">
              <a:solidFill>
                <a:schemeClr val="tx1">
                  <a:alpha val="72000"/>
                </a:schemeClr>
              </a:solidFill>
            </a:endParaRP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BTServer06R2_bL_r copy.png"/>
          <p:cNvPicPr>
            <a:picLocks noChangeAspect="1"/>
          </p:cNvPicPr>
          <p:nvPr userDrawn="1"/>
        </p:nvPicPr>
        <p:blipFill>
          <a:blip r:embed="rId2">
            <a:lum bright="-28000"/>
          </a:blip>
          <a:stretch>
            <a:fillRect/>
          </a:stretch>
        </p:blipFill>
        <p:spPr bwMode="black">
          <a:xfrm>
            <a:off x="463550" y="6364143"/>
            <a:ext cx="1955569" cy="271607"/>
          </a:xfrm>
          <a:prstGeom prst="rect">
            <a:avLst/>
          </a:prstGeom>
        </p:spPr>
      </p:pic>
      <p:sp>
        <p:nvSpPr>
          <p:cNvPr id="6" name="TextBox 5"/>
          <p:cNvSpPr txBox="1"/>
          <p:nvPr userDrawn="1"/>
        </p:nvSpPr>
        <p:spPr bwMode="black">
          <a:xfrm>
            <a:off x="6836620" y="6432639"/>
            <a:ext cx="2030291" cy="276999"/>
          </a:xfrm>
          <a:prstGeom prst="rect">
            <a:avLst/>
          </a:prstGeom>
          <a:noFill/>
        </p:spPr>
        <p:txBody>
          <a:bodyPr wrap="square" rtlCol="0">
            <a:spAutoFit/>
          </a:bodyPr>
          <a:lstStyle/>
          <a:p>
            <a:r>
              <a:rPr lang="en-US" sz="1200" i="1" dirty="0" smtClean="0">
                <a:solidFill>
                  <a:schemeClr val="tx1">
                    <a:alpha val="72000"/>
                  </a:schemeClr>
                </a:solidFill>
              </a:rPr>
              <a:t>Su </a:t>
            </a:r>
            <a:r>
              <a:rPr lang="en-US" sz="1200" i="1" dirty="0" err="1" smtClean="0">
                <a:solidFill>
                  <a:schemeClr val="tx1">
                    <a:alpha val="72000"/>
                  </a:schemeClr>
                </a:solidFill>
              </a:rPr>
              <a:t>Negocio</a:t>
            </a:r>
            <a:r>
              <a:rPr lang="en-US" sz="1200" i="1" dirty="0" smtClean="0">
                <a:solidFill>
                  <a:schemeClr val="tx1">
                    <a:alpha val="72000"/>
                  </a:schemeClr>
                </a:solidFill>
              </a:rPr>
              <a:t>, </a:t>
            </a:r>
            <a:r>
              <a:rPr lang="en-US" sz="1200" i="1" dirty="0" err="1" smtClean="0">
                <a:solidFill>
                  <a:schemeClr val="tx1">
                    <a:alpha val="72000"/>
                  </a:schemeClr>
                </a:solidFill>
              </a:rPr>
              <a:t>Conectado</a:t>
            </a:r>
            <a:endParaRPr lang="en-US" sz="1200" i="1" dirty="0">
              <a:solidFill>
                <a:schemeClr val="tx1">
                  <a:alpha val="72000"/>
                </a:schemeClr>
              </a:solidFill>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5" r:id="rId11"/>
    <p:sldLayoutId id="2147483776"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803275" indent="-406400"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144588" indent="-341313"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487488" indent="-34290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828800" indent="-341313"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74"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notesSlide" Target="../notesSlides/notesSlide21.xml"/><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codeplex.com/esb"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26.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26.xml"/><Relationship Id="rId16" Type="http://schemas.openxmlformats.org/officeDocument/2006/relationships/image" Target="../media/image69.png"/><Relationship Id="rId1" Type="http://schemas.openxmlformats.org/officeDocument/2006/relationships/slideLayout" Target="../slideLayouts/slideLayout3.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27.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hyperlink" Target="http://microsoft.biztalk.esb.receivers.receivers_soapheaders/"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73.png"/><Relationship Id="rId11" Type="http://schemas.openxmlformats.org/officeDocument/2006/relationships/hyperlink" Target="http://www.w3.org/2001/XMLSchema" TargetMode="External"/><Relationship Id="rId5" Type="http://schemas.openxmlformats.org/officeDocument/2006/relationships/image" Target="../media/image72.png"/><Relationship Id="rId10" Type="http://schemas.openxmlformats.org/officeDocument/2006/relationships/hyperlink" Target="http://www.w3.org/2001/XMLSchema-instance" TargetMode="External"/><Relationship Id="rId4" Type="http://schemas.openxmlformats.org/officeDocument/2006/relationships/image" Target="../media/image71.png"/><Relationship Id="rId9" Type="http://schemas.openxmlformats.org/officeDocument/2006/relationships/hyperlink" Target="http://schemas.xmlsoap.org/soap/envelope/"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29.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18" Type="http://schemas.openxmlformats.org/officeDocument/2006/relationships/image" Target="../media/image86.png"/><Relationship Id="rId3" Type="http://schemas.openxmlformats.org/officeDocument/2006/relationships/hyperlink" Target="http://schemas.xmlsoap.org/soap/envelope/" TargetMode="External"/><Relationship Id="rId7" Type="http://schemas.openxmlformats.org/officeDocument/2006/relationships/image" Target="../media/image70.png"/><Relationship Id="rId12" Type="http://schemas.openxmlformats.org/officeDocument/2006/relationships/image" Target="../media/image80.png"/><Relationship Id="rId17" Type="http://schemas.openxmlformats.org/officeDocument/2006/relationships/image" Target="../media/image85.png"/><Relationship Id="rId2" Type="http://schemas.openxmlformats.org/officeDocument/2006/relationships/notesSlide" Target="../notesSlides/notesSlide29.xml"/><Relationship Id="rId16" Type="http://schemas.openxmlformats.org/officeDocument/2006/relationships/image" Target="../media/image84.png"/><Relationship Id="rId1" Type="http://schemas.openxmlformats.org/officeDocument/2006/relationships/slideLayout" Target="../slideLayouts/slideLayout3.xml"/><Relationship Id="rId6" Type="http://schemas.openxmlformats.org/officeDocument/2006/relationships/hyperlink" Target="http://microsoft.biztalk.esb.receivers.receivers_soapheaders/" TargetMode="External"/><Relationship Id="rId11" Type="http://schemas.openxmlformats.org/officeDocument/2006/relationships/image" Target="../media/image79.png"/><Relationship Id="rId5" Type="http://schemas.openxmlformats.org/officeDocument/2006/relationships/hyperlink" Target="http://www.w3.org/2001/XMLSchema" TargetMode="External"/><Relationship Id="rId15" Type="http://schemas.openxmlformats.org/officeDocument/2006/relationships/image" Target="../media/image83.png"/><Relationship Id="rId10" Type="http://schemas.openxmlformats.org/officeDocument/2006/relationships/image" Target="../media/image78.png"/><Relationship Id="rId4" Type="http://schemas.openxmlformats.org/officeDocument/2006/relationships/hyperlink" Target="http://www.w3.org/2001/XMLSchema-instance" TargetMode="External"/><Relationship Id="rId9" Type="http://schemas.openxmlformats.org/officeDocument/2006/relationships/image" Target="../media/image77.png"/><Relationship Id="rId14" Type="http://schemas.openxmlformats.org/officeDocument/2006/relationships/image" Target="../media/image8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30.xml"/><Relationship Id="rId16" Type="http://schemas.openxmlformats.org/officeDocument/2006/relationships/image" Target="../media/image69.png"/><Relationship Id="rId1" Type="http://schemas.openxmlformats.org/officeDocument/2006/relationships/slideLayout" Target="../slideLayouts/slideLayout3.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31.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9.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32.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87.png"/><Relationship Id="rId7" Type="http://schemas.openxmlformats.org/officeDocument/2006/relationships/image" Target="../media/image78.png"/><Relationship Id="rId12" Type="http://schemas.openxmlformats.org/officeDocument/2006/relationships/image" Target="../media/image83.png"/><Relationship Id="rId17" Type="http://schemas.openxmlformats.org/officeDocument/2006/relationships/image" Target="../media/image91.png"/><Relationship Id="rId2" Type="http://schemas.openxmlformats.org/officeDocument/2006/relationships/notesSlide" Target="../notesSlides/notesSlide32.xml"/><Relationship Id="rId16" Type="http://schemas.openxmlformats.org/officeDocument/2006/relationships/image" Target="../media/image90.png"/><Relationship Id="rId1" Type="http://schemas.openxmlformats.org/officeDocument/2006/relationships/slideLayout" Target="../slideLayouts/slideLayout3.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5" Type="http://schemas.openxmlformats.org/officeDocument/2006/relationships/image" Target="../media/image89.png"/><Relationship Id="rId10" Type="http://schemas.openxmlformats.org/officeDocument/2006/relationships/image" Target="../media/image81.png"/><Relationship Id="rId4" Type="http://schemas.openxmlformats.org/officeDocument/2006/relationships/image" Target="../media/image88.png"/><Relationship Id="rId9" Type="http://schemas.openxmlformats.org/officeDocument/2006/relationships/image" Target="../media/image80.png"/><Relationship Id="rId14" Type="http://schemas.openxmlformats.org/officeDocument/2006/relationships/image" Target="../media/image85.png"/></Relationships>
</file>

<file path=ppt/slides/_rels/slide3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70.png"/><Relationship Id="rId4" Type="http://schemas.openxmlformats.org/officeDocument/2006/relationships/image" Target="../media/image93.jpeg"/></Relationships>
</file>

<file path=ppt/slides/_rels/slide34.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94.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35.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2.png"/><Relationship Id="rId7" Type="http://schemas.openxmlformats.org/officeDocument/2006/relationships/image" Target="../media/image98.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3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msdn2.microsoft.com/en-us/library/aa480021.aspx" TargetMode="External"/><Relationship Id="rId7" Type="http://schemas.openxmlformats.org/officeDocument/2006/relationships/hyperlink" Target="http://msdn2.microsoft.com/en-gb/practices/default.aspx"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hyperlink" Target="http://blogs.blackmarble.co.uk/" TargetMode="External"/><Relationship Id="rId5" Type="http://schemas.openxmlformats.org/officeDocument/2006/relationships/hyperlink" Target="http://msdn2.microsoft.com/en-us/library/bb931189.aspx" TargetMode="External"/><Relationship Id="rId4" Type="http://schemas.openxmlformats.org/officeDocument/2006/relationships/hyperlink" Target="http://download.microsoft.com/documents/australia/windowsserversystem/biztalk2006/Understanding_BTS06.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6.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18770" y="3116022"/>
            <a:ext cx="8413750" cy="1523495"/>
          </a:xfrm>
          <a:prstGeom prst="rect">
            <a:avLst/>
          </a:prstGeom>
        </p:spPr>
        <p:txBody>
          <a:bodyPr/>
          <a:lstStyle/>
          <a:p>
            <a:pPr lvl="0" algn="ctr" defTabSz="914363" fontAlgn="auto">
              <a:lnSpc>
                <a:spcPct val="90000"/>
              </a:lnSpc>
              <a:spcAft>
                <a:spcPts val="0"/>
              </a:spcAft>
              <a:defRPr/>
            </a:pPr>
            <a:r>
              <a:rPr lang="es-ES" sz="5400" b="1" spc="-150" dirty="0" smtClean="0">
                <a:ln w="3175">
                  <a:noFill/>
                </a:ln>
                <a:gradFill flip="none" rotWithShape="1">
                  <a:gsLst>
                    <a:gs pos="0">
                      <a:srgbClr val="FFFFB9"/>
                    </a:gs>
                    <a:gs pos="36000">
                      <a:srgbClr val="FFFF99"/>
                    </a:gs>
                    <a:gs pos="86000">
                      <a:srgbClr val="F6AE1E"/>
                    </a:gs>
                  </a:gsLst>
                  <a:lin ang="5400000" scaled="0"/>
                  <a:tileRect/>
                </a:gradFill>
                <a:effectLst/>
                <a:latin typeface="Trebuchet MS" pitchFamily="34" charset="0"/>
                <a:cs typeface="Arial" charset="0"/>
              </a:rPr>
              <a:t>Microsoft Enterprise </a:t>
            </a:r>
            <a:r>
              <a:rPr lang="es-ES" sz="5400" b="1" spc="-150" dirty="0" err="1" smtClean="0">
                <a:ln w="3175">
                  <a:noFill/>
                </a:ln>
                <a:gradFill flip="none" rotWithShape="1">
                  <a:gsLst>
                    <a:gs pos="0">
                      <a:srgbClr val="FFFFB9"/>
                    </a:gs>
                    <a:gs pos="36000">
                      <a:srgbClr val="FFFF99"/>
                    </a:gs>
                    <a:gs pos="86000">
                      <a:srgbClr val="F6AE1E"/>
                    </a:gs>
                  </a:gsLst>
                  <a:lin ang="5400000" scaled="0"/>
                  <a:tileRect/>
                </a:gradFill>
                <a:effectLst/>
                <a:latin typeface="Trebuchet MS" pitchFamily="34" charset="0"/>
                <a:cs typeface="Arial" charset="0"/>
              </a:rPr>
              <a:t>Service</a:t>
            </a:r>
            <a:r>
              <a:rPr lang="es-ES" sz="5400" b="1" spc="-150" dirty="0" smtClean="0">
                <a:ln w="3175">
                  <a:noFill/>
                </a:ln>
                <a:gradFill flip="none" rotWithShape="1">
                  <a:gsLst>
                    <a:gs pos="0">
                      <a:srgbClr val="FFFFB9"/>
                    </a:gs>
                    <a:gs pos="36000">
                      <a:srgbClr val="FFFF99"/>
                    </a:gs>
                    <a:gs pos="86000">
                      <a:srgbClr val="F6AE1E"/>
                    </a:gs>
                  </a:gsLst>
                  <a:lin ang="5400000" scaled="0"/>
                  <a:tileRect/>
                </a:gradFill>
                <a:effectLst/>
                <a:latin typeface="Trebuchet MS" pitchFamily="34" charset="0"/>
                <a:cs typeface="Arial" charset="0"/>
              </a:rPr>
              <a:t> Bus</a:t>
            </a:r>
            <a:endParaRPr kumimoji="0" lang="en-US" sz="48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endParaRPr>
          </a:p>
        </p:txBody>
      </p:sp>
      <p:pic>
        <p:nvPicPr>
          <p:cNvPr id="1026" name="Picture 2"/>
          <p:cNvPicPr>
            <a:picLocks noChangeAspect="1" noChangeArrowheads="1"/>
          </p:cNvPicPr>
          <p:nvPr/>
        </p:nvPicPr>
        <p:blipFill>
          <a:blip r:embed="rId3"/>
          <a:srcRect/>
          <a:stretch>
            <a:fillRect/>
          </a:stretch>
        </p:blipFill>
        <p:spPr bwMode="auto">
          <a:xfrm>
            <a:off x="0" y="-5670"/>
            <a:ext cx="9144000" cy="2691620"/>
          </a:xfrm>
          <a:prstGeom prst="rect">
            <a:avLst/>
          </a:prstGeom>
          <a:noFill/>
          <a:ln w="9525">
            <a:noFill/>
            <a:miter lim="800000"/>
            <a:headEnd/>
            <a:tailEnd/>
          </a:ln>
          <a:effectLst/>
        </p:spPr>
      </p:pic>
      <p:sp>
        <p:nvSpPr>
          <p:cNvPr id="4" name="Subtitle 9"/>
          <p:cNvSpPr txBox="1">
            <a:spLocks/>
          </p:cNvSpPr>
          <p:nvPr/>
        </p:nvSpPr>
        <p:spPr>
          <a:xfrm>
            <a:off x="759375" y="4884180"/>
            <a:ext cx="7681913" cy="461665"/>
          </a:xfrm>
          <a:prstGeom prst="rect">
            <a:avLst/>
          </a:prstGeom>
        </p:spPr>
        <p:txBody>
          <a:bodyPr/>
          <a:lstStyle/>
          <a:p>
            <a:pPr marL="396875" marR="0" lvl="0" indent="-396875" algn="ctr" defTabSz="914363" rtl="0" eaLnBrk="1" fontAlgn="auto" latinLnBrk="0" hangingPunct="1">
              <a:lnSpc>
                <a:spcPct val="90000"/>
              </a:lnSpc>
              <a:spcBef>
                <a:spcPct val="20000"/>
              </a:spcBef>
              <a:spcAft>
                <a:spcPts val="0"/>
              </a:spcAft>
              <a:buClrTx/>
              <a:buSzTx/>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Juan Carlos González Martín</a:t>
            </a:r>
          </a:p>
          <a:p>
            <a:pPr marL="396875" marR="0" lvl="0" indent="-396875" algn="ctr" defTabSz="914363" rtl="0" eaLnBrk="1" fontAlgn="auto" latinLnBrk="0" hangingPunct="1">
              <a:lnSpc>
                <a:spcPct val="90000"/>
              </a:lnSpc>
              <a:spcBef>
                <a:spcPct val="20000"/>
              </a:spcBef>
              <a:spcAft>
                <a:spcPts val="0"/>
              </a:spcAft>
              <a:buClrTx/>
              <a:buSzTx/>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Arquitecto de Soluciones</a:t>
            </a:r>
          </a:p>
        </p:txBody>
      </p:sp>
      <p:pic>
        <p:nvPicPr>
          <p:cNvPr id="5" name="7 Imagen" descr="Logo CIIN.gif"/>
          <p:cNvPicPr>
            <a:picLocks noChangeAspect="1" noChangeArrowheads="1"/>
          </p:cNvPicPr>
          <p:nvPr/>
        </p:nvPicPr>
        <p:blipFill>
          <a:blip r:embed="rId4"/>
          <a:srcRect/>
          <a:stretch>
            <a:fillRect/>
          </a:stretch>
        </p:blipFill>
        <p:spPr bwMode="auto">
          <a:xfrm>
            <a:off x="2990130" y="6004719"/>
            <a:ext cx="3220403" cy="6000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bwMode="auto">
          <a:xfrm>
            <a:off x="270164" y="1198130"/>
            <a:ext cx="7055427" cy="2532205"/>
          </a:xfrm>
          <a:prstGeom prst="roundRect">
            <a:avLst>
              <a:gd name="adj" fmla="val 9566"/>
            </a:avLst>
          </a:prstGeom>
          <a:gradFill rotWithShape="1">
            <a:gsLst>
              <a:gs pos="0">
                <a:schemeClr val="bg2">
                  <a:lumMod val="50000"/>
                </a:schemeClr>
              </a:gs>
              <a:gs pos="50000">
                <a:schemeClr val="bg2">
                  <a:lumMod val="75000"/>
                  <a:alpha val="50000"/>
                </a:schemeClr>
              </a:gs>
              <a:gs pos="70000">
                <a:schemeClr val="bg2">
                  <a:alpha val="50000"/>
                </a:schemeClr>
              </a:gs>
              <a:gs pos="100000">
                <a:schemeClr val="bg2">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1600" kern="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8" name="Rounded Rectangle 37"/>
          <p:cNvSpPr/>
          <p:nvPr/>
        </p:nvSpPr>
        <p:spPr bwMode="auto">
          <a:xfrm>
            <a:off x="270164" y="4201103"/>
            <a:ext cx="7055427" cy="2521816"/>
          </a:xfrm>
          <a:prstGeom prst="roundRect">
            <a:avLst>
              <a:gd name="adj" fmla="val 9566"/>
            </a:avLst>
          </a:prstGeom>
          <a:gradFill rotWithShape="1">
            <a:gsLst>
              <a:gs pos="0">
                <a:schemeClr val="bg2">
                  <a:lumMod val="50000"/>
                </a:schemeClr>
              </a:gs>
              <a:gs pos="50000">
                <a:schemeClr val="bg2">
                  <a:lumMod val="75000"/>
                  <a:alpha val="50000"/>
                </a:schemeClr>
              </a:gs>
              <a:gs pos="70000">
                <a:schemeClr val="bg2">
                  <a:alpha val="50000"/>
                </a:schemeClr>
              </a:gs>
              <a:gs pos="100000">
                <a:schemeClr val="bg2">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1600" kern="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5" name="TextBox 44"/>
          <p:cNvSpPr txBox="1"/>
          <p:nvPr/>
        </p:nvSpPr>
        <p:spPr>
          <a:xfrm>
            <a:off x="381000" y="2271713"/>
            <a:ext cx="6796117" cy="1371600"/>
          </a:xfrm>
          <a:prstGeom prst="roundRect">
            <a:avLst/>
          </a:prstGeom>
          <a:gradFill rotWithShape="1">
            <a:gsLst>
              <a:gs pos="0">
                <a:schemeClr val="accent5">
                  <a:lumMod val="50000"/>
                </a:schemeClr>
              </a:gs>
              <a:gs pos="50000">
                <a:schemeClr val="accent5">
                  <a:lumMod val="75000"/>
                  <a:alpha val="50000"/>
                </a:schemeClr>
              </a:gs>
              <a:gs pos="70000">
                <a:schemeClr val="accent5">
                  <a:alpha val="50000"/>
                </a:schemeClr>
              </a:gs>
              <a:gs pos="100000">
                <a:schemeClr val="accent5">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s-ES" b="1" kern="0" smtClean="0">
                <a:solidFill>
                  <a:srgbClr val="FFFFFF"/>
                </a:solidFill>
                <a:effectLst/>
                <a:latin typeface="Trebuchet MS" pitchFamily="34" charset="0"/>
              </a:rPr>
              <a:t>Componer (II)</a:t>
            </a:r>
          </a:p>
          <a:p>
            <a:pPr defTabSz="914099" fontAlgn="base">
              <a:spcBef>
                <a:spcPct val="0"/>
              </a:spcBef>
              <a:spcAft>
                <a:spcPct val="0"/>
              </a:spcAft>
              <a:defRPr/>
            </a:pPr>
            <a:r>
              <a:rPr lang="es-ES" sz="1600" b="1" i="1" kern="0" smtClean="0">
                <a:solidFill>
                  <a:srgbClr val="FFFFFF"/>
                </a:solidFill>
                <a:effectLst/>
                <a:latin typeface="Trebuchet MS" pitchFamily="34" charset="0"/>
              </a:rPr>
              <a:t>Interacción con el </a:t>
            </a:r>
          </a:p>
          <a:p>
            <a:pPr defTabSz="914099" fontAlgn="base">
              <a:spcBef>
                <a:spcPct val="0"/>
              </a:spcBef>
              <a:spcAft>
                <a:spcPct val="0"/>
              </a:spcAft>
              <a:defRPr/>
            </a:pPr>
            <a:r>
              <a:rPr lang="es-ES" sz="1600" b="1" i="1" kern="0" smtClean="0">
                <a:solidFill>
                  <a:srgbClr val="FFFFFF"/>
                </a:solidFill>
                <a:effectLst/>
                <a:latin typeface="Trebuchet MS" pitchFamily="34" charset="0"/>
              </a:rPr>
              <a:t>Usuario</a:t>
            </a:r>
          </a:p>
        </p:txBody>
      </p:sp>
      <p:sp>
        <p:nvSpPr>
          <p:cNvPr id="51" name="TextBox 50"/>
          <p:cNvSpPr txBox="1"/>
          <p:nvPr/>
        </p:nvSpPr>
        <p:spPr>
          <a:xfrm>
            <a:off x="381002" y="4294048"/>
            <a:ext cx="6796117" cy="1371600"/>
          </a:xfrm>
          <a:prstGeom prst="roundRect">
            <a:avLst/>
          </a:prstGeom>
          <a:gradFill rotWithShape="1">
            <a:gsLst>
              <a:gs pos="0">
                <a:schemeClr val="accent5">
                  <a:lumMod val="50000"/>
                </a:schemeClr>
              </a:gs>
              <a:gs pos="50000">
                <a:schemeClr val="accent5">
                  <a:lumMod val="75000"/>
                  <a:alpha val="50000"/>
                </a:schemeClr>
              </a:gs>
              <a:gs pos="70000">
                <a:schemeClr val="accent5">
                  <a:alpha val="50000"/>
                </a:schemeClr>
              </a:gs>
              <a:gs pos="100000">
                <a:schemeClr val="accent5">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s-ES" b="1" kern="0" smtClean="0">
                <a:solidFill>
                  <a:srgbClr val="FFFFFF"/>
                </a:solidFill>
                <a:effectLst/>
                <a:latin typeface="Trebuchet MS" pitchFamily="34" charset="0"/>
              </a:rPr>
              <a:t>Componer (I)</a:t>
            </a:r>
          </a:p>
          <a:p>
            <a:pPr defTabSz="914099" fontAlgn="base">
              <a:spcBef>
                <a:spcPct val="0"/>
              </a:spcBef>
              <a:spcAft>
                <a:spcPct val="0"/>
              </a:spcAft>
              <a:defRPr/>
            </a:pPr>
            <a:r>
              <a:rPr lang="es-ES" sz="1600" b="1" i="1" kern="0" smtClean="0">
                <a:solidFill>
                  <a:srgbClr val="FFFFFF"/>
                </a:solidFill>
                <a:effectLst/>
                <a:latin typeface="Trebuchet MS" pitchFamily="34" charset="0"/>
              </a:rPr>
              <a:t>Transacciones de </a:t>
            </a:r>
          </a:p>
          <a:p>
            <a:pPr defTabSz="914099" fontAlgn="base">
              <a:spcBef>
                <a:spcPct val="0"/>
              </a:spcBef>
              <a:spcAft>
                <a:spcPct val="0"/>
              </a:spcAft>
              <a:defRPr/>
            </a:pPr>
            <a:r>
              <a:rPr lang="es-ES" sz="1600" b="1" i="1" kern="0" smtClean="0">
                <a:solidFill>
                  <a:srgbClr val="FFFFFF"/>
                </a:solidFill>
                <a:effectLst/>
                <a:latin typeface="Trebuchet MS" pitchFamily="34" charset="0"/>
              </a:rPr>
              <a:t>Negocio</a:t>
            </a:r>
          </a:p>
        </p:txBody>
      </p:sp>
      <p:sp>
        <p:nvSpPr>
          <p:cNvPr id="46" name="TextBox 45"/>
          <p:cNvSpPr txBox="1"/>
          <p:nvPr/>
        </p:nvSpPr>
        <p:spPr>
          <a:xfrm>
            <a:off x="381002" y="5722809"/>
            <a:ext cx="6796117" cy="914400"/>
          </a:xfrm>
          <a:prstGeom prst="roundRect">
            <a:avLst/>
          </a:prstGeom>
          <a:gradFill rotWithShape="1">
            <a:gsLst>
              <a:gs pos="0">
                <a:schemeClr val="accent5">
                  <a:lumMod val="50000"/>
                </a:schemeClr>
              </a:gs>
              <a:gs pos="50000">
                <a:schemeClr val="accent5">
                  <a:lumMod val="75000"/>
                  <a:alpha val="50000"/>
                </a:schemeClr>
              </a:gs>
              <a:gs pos="70000">
                <a:schemeClr val="accent5">
                  <a:alpha val="50000"/>
                </a:schemeClr>
              </a:gs>
              <a:gs pos="100000">
                <a:schemeClr val="accent5">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s-ES" kern="0" smtClean="0">
                <a:solidFill>
                  <a:srgbClr val="FFFFFF"/>
                </a:solidFill>
                <a:effectLst>
                  <a:outerShdw blurRad="38100" dist="38100" dir="2700000" algn="tl">
                    <a:srgbClr val="000000">
                      <a:alpha val="43137"/>
                    </a:srgbClr>
                  </a:outerShdw>
                </a:effectLst>
                <a:latin typeface="Trebuchet MS" pitchFamily="34" charset="0"/>
              </a:rPr>
              <a:t>Exponer</a:t>
            </a:r>
          </a:p>
          <a:p>
            <a:pPr defTabSz="914099" fontAlgn="base">
              <a:spcBef>
                <a:spcPct val="0"/>
              </a:spcBef>
              <a:spcAft>
                <a:spcPct val="0"/>
              </a:spcAft>
              <a:defRPr/>
            </a:pPr>
            <a:r>
              <a:rPr lang="es-ES" sz="1600" i="1" kern="0" smtClean="0">
                <a:solidFill>
                  <a:srgbClr val="FFFFFF"/>
                </a:solidFill>
                <a:effectLst>
                  <a:outerShdw blurRad="38100" dist="38100" dir="2700000" algn="tl">
                    <a:srgbClr val="000000">
                      <a:alpha val="43137"/>
                    </a:srgbClr>
                  </a:outerShdw>
                </a:effectLst>
                <a:latin typeface="Trebuchet MS" pitchFamily="34" charset="0"/>
              </a:rPr>
              <a:t>Sistemas Existentes</a:t>
            </a:r>
          </a:p>
        </p:txBody>
      </p:sp>
      <p:sp>
        <p:nvSpPr>
          <p:cNvPr id="34" name="TextBox 33"/>
          <p:cNvSpPr txBox="1"/>
          <p:nvPr/>
        </p:nvSpPr>
        <p:spPr>
          <a:xfrm>
            <a:off x="381002" y="1285860"/>
            <a:ext cx="6796117" cy="914400"/>
          </a:xfrm>
          <a:prstGeom prst="roundRect">
            <a:avLst/>
          </a:prstGeom>
          <a:gradFill rotWithShape="1">
            <a:gsLst>
              <a:gs pos="0">
                <a:schemeClr val="accent5">
                  <a:lumMod val="50000"/>
                </a:schemeClr>
              </a:gs>
              <a:gs pos="50000">
                <a:schemeClr val="accent5">
                  <a:lumMod val="75000"/>
                  <a:alpha val="50000"/>
                </a:schemeClr>
              </a:gs>
              <a:gs pos="70000">
                <a:schemeClr val="accent5">
                  <a:alpha val="50000"/>
                </a:schemeClr>
              </a:gs>
              <a:gs pos="100000">
                <a:schemeClr val="accent5">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lvl="0" defTabSz="914099">
              <a:defRPr/>
            </a:pPr>
            <a:r>
              <a:rPr lang="es-ES" b="1" kern="0" dirty="0" smtClean="0">
                <a:solidFill>
                  <a:srgbClr val="FFFFFF"/>
                </a:solidFill>
                <a:effectLst/>
                <a:latin typeface="Trebuchet MS" pitchFamily="34" charset="0"/>
              </a:rPr>
              <a:t>Consumir</a:t>
            </a:r>
          </a:p>
          <a:p>
            <a:pPr lvl="0" defTabSz="914099">
              <a:defRPr/>
            </a:pPr>
            <a:r>
              <a:rPr lang="es-ES" sz="1600" b="1" i="1" kern="0" dirty="0" smtClean="0">
                <a:solidFill>
                  <a:srgbClr val="FFFFFF"/>
                </a:solidFill>
                <a:effectLst/>
                <a:latin typeface="Trebuchet MS" pitchFamily="34" charset="0"/>
              </a:rPr>
              <a:t>Orientado al Usuario</a:t>
            </a:r>
            <a:endParaRPr lang="es-ES" sz="1600" b="1" i="1" kern="0" dirty="0">
              <a:solidFill>
                <a:srgbClr val="FFFFFF"/>
              </a:solidFill>
              <a:effectLst/>
              <a:latin typeface="Trebuchet MS" pitchFamily="34" charset="0"/>
            </a:endParaRPr>
          </a:p>
        </p:txBody>
      </p:sp>
      <p:sp>
        <p:nvSpPr>
          <p:cNvPr id="57" name="Title 56"/>
          <p:cNvSpPr>
            <a:spLocks noGrp="1"/>
          </p:cNvSpPr>
          <p:nvPr>
            <p:ph type="title"/>
          </p:nvPr>
        </p:nvSpPr>
        <p:spPr>
          <a:xfrm>
            <a:off x="380999" y="230188"/>
            <a:ext cx="8524009" cy="609398"/>
          </a:xfrm>
        </p:spPr>
        <p:txBody>
          <a:bodyPr/>
          <a:lstStyle/>
          <a:p>
            <a:r>
              <a:rPr lang="es-ES" sz="4400" b="1" dirty="0">
                <a:effectLst/>
              </a:rPr>
              <a:t>SOA: Plataforma de Aplicaciones</a:t>
            </a:r>
            <a:endParaRPr lang="en-US" sz="4400" dirty="0"/>
          </a:p>
        </p:txBody>
      </p:sp>
      <p:grpSp>
        <p:nvGrpSpPr>
          <p:cNvPr id="2" name="Group 47"/>
          <p:cNvGrpSpPr/>
          <p:nvPr/>
        </p:nvGrpSpPr>
        <p:grpSpPr>
          <a:xfrm>
            <a:off x="3123132" y="5801063"/>
            <a:ext cx="3641814" cy="790188"/>
            <a:chOff x="4071973" y="5286388"/>
            <a:chExt cx="4214810" cy="914400"/>
          </a:xfrm>
          <a:effectLst>
            <a:outerShdw blurRad="292100" dist="88900" dir="10680000" algn="tr" rotWithShape="0">
              <a:prstClr val="black">
                <a:alpha val="40000"/>
              </a:prstClr>
            </a:outerShdw>
          </a:effectLst>
        </p:grpSpPr>
        <p:pic>
          <p:nvPicPr>
            <p:cNvPr id="14" name="Picture 13"/>
            <p:cNvPicPr>
              <a:picLocks noChangeAspect="1" noChangeArrowheads="1"/>
            </p:cNvPicPr>
            <p:nvPr/>
          </p:nvPicPr>
          <p:blipFill>
            <a:blip r:embed="rId3" cstate="screen"/>
            <a:srcRect/>
            <a:stretch>
              <a:fillRect/>
            </a:stretch>
          </p:blipFill>
          <p:spPr bwMode="auto">
            <a:xfrm>
              <a:off x="4071973" y="5286388"/>
              <a:ext cx="1005840" cy="818477"/>
            </a:xfrm>
            <a:prstGeom prst="rect">
              <a:avLst/>
            </a:prstGeom>
            <a:noFill/>
            <a:ln w="9525">
              <a:noFill/>
              <a:miter lim="800000"/>
              <a:headEnd/>
              <a:tailEnd/>
            </a:ln>
          </p:spPr>
        </p:pic>
        <p:pic>
          <p:nvPicPr>
            <p:cNvPr id="15" name="Picture 14"/>
            <p:cNvPicPr>
              <a:picLocks noChangeAspect="1" noChangeArrowheads="1"/>
            </p:cNvPicPr>
            <p:nvPr/>
          </p:nvPicPr>
          <p:blipFill>
            <a:blip r:embed="rId4" cstate="screen"/>
            <a:srcRect/>
            <a:stretch>
              <a:fillRect/>
            </a:stretch>
          </p:blipFill>
          <p:spPr bwMode="auto">
            <a:xfrm>
              <a:off x="5193395" y="5286388"/>
              <a:ext cx="593090" cy="914400"/>
            </a:xfrm>
            <a:prstGeom prst="rect">
              <a:avLst/>
            </a:prstGeom>
            <a:noFill/>
            <a:ln w="9525">
              <a:noFill/>
              <a:miter lim="800000"/>
              <a:headEnd/>
              <a:tailEnd/>
            </a:ln>
          </p:spPr>
        </p:pic>
        <p:pic>
          <p:nvPicPr>
            <p:cNvPr id="16" name="Picture 15"/>
            <p:cNvPicPr>
              <a:picLocks noChangeAspect="1" noChangeArrowheads="1"/>
            </p:cNvPicPr>
            <p:nvPr/>
          </p:nvPicPr>
          <p:blipFill>
            <a:blip r:embed="rId5" cstate="screen"/>
            <a:srcRect/>
            <a:stretch>
              <a:fillRect/>
            </a:stretch>
          </p:blipFill>
          <p:spPr bwMode="auto">
            <a:xfrm>
              <a:off x="5904453" y="5286388"/>
              <a:ext cx="596412" cy="914400"/>
            </a:xfrm>
            <a:prstGeom prst="rect">
              <a:avLst/>
            </a:prstGeom>
            <a:noFill/>
            <a:ln w="9525">
              <a:noFill/>
              <a:miter lim="800000"/>
              <a:headEnd/>
              <a:tailEnd/>
            </a:ln>
          </p:spPr>
        </p:pic>
        <p:pic>
          <p:nvPicPr>
            <p:cNvPr id="17" name="Picture 16"/>
            <p:cNvPicPr>
              <a:picLocks noChangeAspect="1" noChangeArrowheads="1"/>
            </p:cNvPicPr>
            <p:nvPr/>
          </p:nvPicPr>
          <p:blipFill>
            <a:blip r:embed="rId6" cstate="screen"/>
            <a:srcRect/>
            <a:stretch>
              <a:fillRect/>
            </a:stretch>
          </p:blipFill>
          <p:spPr bwMode="auto">
            <a:xfrm>
              <a:off x="6643741" y="5286388"/>
              <a:ext cx="796925" cy="914400"/>
            </a:xfrm>
            <a:prstGeom prst="rect">
              <a:avLst/>
            </a:prstGeom>
            <a:noFill/>
            <a:ln w="9525">
              <a:noFill/>
              <a:miter lim="800000"/>
              <a:headEnd/>
              <a:tailEnd/>
            </a:ln>
          </p:spPr>
        </p:pic>
        <p:pic>
          <p:nvPicPr>
            <p:cNvPr id="18" name="Picture 18"/>
            <p:cNvPicPr>
              <a:picLocks noChangeAspect="1" noChangeArrowheads="1"/>
            </p:cNvPicPr>
            <p:nvPr/>
          </p:nvPicPr>
          <p:blipFill>
            <a:blip r:embed="rId7" cstate="screen"/>
            <a:srcRect/>
            <a:stretch>
              <a:fillRect/>
            </a:stretch>
          </p:blipFill>
          <p:spPr bwMode="auto">
            <a:xfrm>
              <a:off x="7540658" y="5286388"/>
              <a:ext cx="746125" cy="914400"/>
            </a:xfrm>
            <a:prstGeom prst="rect">
              <a:avLst/>
            </a:prstGeom>
            <a:noFill/>
            <a:ln w="9525">
              <a:noFill/>
              <a:miter lim="800000"/>
              <a:headEnd/>
              <a:tailEnd/>
            </a:ln>
          </p:spPr>
        </p:pic>
      </p:grpSp>
      <p:grpSp>
        <p:nvGrpSpPr>
          <p:cNvPr id="3" name="Group 49"/>
          <p:cNvGrpSpPr/>
          <p:nvPr/>
        </p:nvGrpSpPr>
        <p:grpSpPr>
          <a:xfrm>
            <a:off x="2720997" y="1404839"/>
            <a:ext cx="3898478" cy="699290"/>
            <a:chOff x="1661207" y="642918"/>
            <a:chExt cx="4588503" cy="822960"/>
          </a:xfrm>
        </p:grpSpPr>
        <p:pic>
          <p:nvPicPr>
            <p:cNvPr id="29" name="Picture 32"/>
            <p:cNvPicPr>
              <a:picLocks noChangeAspect="1" noChangeArrowheads="1"/>
            </p:cNvPicPr>
            <p:nvPr/>
          </p:nvPicPr>
          <p:blipFill>
            <a:blip r:embed="rId8" cstate="screen"/>
            <a:srcRect/>
            <a:stretch>
              <a:fillRect/>
            </a:stretch>
          </p:blipFill>
          <p:spPr bwMode="auto">
            <a:xfrm>
              <a:off x="4640932" y="642918"/>
              <a:ext cx="825413" cy="822960"/>
            </a:xfrm>
            <a:prstGeom prst="rect">
              <a:avLst/>
            </a:prstGeom>
            <a:noFill/>
            <a:ln w="9525">
              <a:noFill/>
              <a:miter lim="800000"/>
              <a:headEnd/>
              <a:tailEnd/>
            </a:ln>
            <a:effectLst>
              <a:outerShdw blurRad="215900" dist="88900" dir="9300000" algn="ctr" rotWithShape="0">
                <a:srgbClr val="000000">
                  <a:alpha val="43137"/>
                </a:srgbClr>
              </a:outerShdw>
            </a:effectLst>
          </p:spPr>
        </p:pic>
        <p:pic>
          <p:nvPicPr>
            <p:cNvPr id="30" name="Picture 36"/>
            <p:cNvPicPr>
              <a:picLocks noChangeAspect="1" noChangeArrowheads="1"/>
            </p:cNvPicPr>
            <p:nvPr/>
          </p:nvPicPr>
          <p:blipFill>
            <a:blip r:embed="rId9"/>
            <a:srcRect/>
            <a:stretch>
              <a:fillRect/>
            </a:stretch>
          </p:blipFill>
          <p:spPr bwMode="auto">
            <a:xfrm>
              <a:off x="3783676" y="642918"/>
              <a:ext cx="822960" cy="806165"/>
            </a:xfrm>
            <a:prstGeom prst="rect">
              <a:avLst/>
            </a:prstGeom>
            <a:noFill/>
            <a:ln w="9525">
              <a:noFill/>
              <a:miter lim="800000"/>
              <a:headEnd/>
              <a:tailEnd/>
            </a:ln>
            <a:effectLst>
              <a:outerShdw blurRad="215900" dist="88900" dir="9300000" algn="ctr" rotWithShape="0">
                <a:srgbClr val="000000">
                  <a:alpha val="43137"/>
                </a:srgbClr>
              </a:outerShdw>
            </a:effectLst>
          </p:spPr>
        </p:pic>
        <p:pic>
          <p:nvPicPr>
            <p:cNvPr id="31" name="Picture 38"/>
            <p:cNvPicPr>
              <a:picLocks noChangeAspect="1" noChangeArrowheads="1"/>
            </p:cNvPicPr>
            <p:nvPr/>
          </p:nvPicPr>
          <p:blipFill>
            <a:blip r:embed="rId10" cstate="screen"/>
            <a:srcRect/>
            <a:stretch>
              <a:fillRect/>
            </a:stretch>
          </p:blipFill>
          <p:spPr bwMode="auto">
            <a:xfrm>
              <a:off x="5426750" y="642918"/>
              <a:ext cx="822960" cy="822960"/>
            </a:xfrm>
            <a:prstGeom prst="rect">
              <a:avLst/>
            </a:prstGeom>
            <a:noFill/>
            <a:ln w="9525">
              <a:noFill/>
              <a:miter lim="800000"/>
              <a:headEnd/>
              <a:tailEnd/>
            </a:ln>
          </p:spPr>
        </p:pic>
        <p:pic>
          <p:nvPicPr>
            <p:cNvPr id="32" name="Picture 41"/>
            <p:cNvPicPr>
              <a:picLocks noChangeAspect="1" noChangeArrowheads="1"/>
            </p:cNvPicPr>
            <p:nvPr/>
          </p:nvPicPr>
          <p:blipFill>
            <a:blip r:embed="rId11" cstate="screen"/>
            <a:srcRect/>
            <a:stretch>
              <a:fillRect/>
            </a:stretch>
          </p:blipFill>
          <p:spPr bwMode="auto">
            <a:xfrm>
              <a:off x="2817840" y="642918"/>
              <a:ext cx="822960" cy="822960"/>
            </a:xfrm>
            <a:prstGeom prst="rect">
              <a:avLst/>
            </a:prstGeom>
            <a:noFill/>
            <a:ln w="9525">
              <a:noFill/>
              <a:miter lim="800000"/>
              <a:headEnd/>
              <a:tailEnd/>
            </a:ln>
            <a:effectLst>
              <a:outerShdw blurRad="215900" dist="88900" dir="9300000" algn="ctr" rotWithShape="0">
                <a:srgbClr val="000000">
                  <a:alpha val="43137"/>
                </a:srgbClr>
              </a:outerShdw>
            </a:effectLst>
          </p:spPr>
        </p:pic>
        <p:pic>
          <p:nvPicPr>
            <p:cNvPr id="33" name="Picture 44"/>
            <p:cNvPicPr>
              <a:picLocks noChangeAspect="1" noChangeArrowheads="1"/>
            </p:cNvPicPr>
            <p:nvPr/>
          </p:nvPicPr>
          <p:blipFill>
            <a:blip r:embed="rId12" cstate="screen"/>
            <a:srcRect/>
            <a:stretch>
              <a:fillRect/>
            </a:stretch>
          </p:blipFill>
          <p:spPr bwMode="auto">
            <a:xfrm>
              <a:off x="1661207" y="642918"/>
              <a:ext cx="1050899" cy="822960"/>
            </a:xfrm>
            <a:prstGeom prst="rect">
              <a:avLst/>
            </a:prstGeom>
            <a:noFill/>
            <a:ln w="9525">
              <a:noFill/>
              <a:miter lim="800000"/>
              <a:headEnd/>
              <a:tailEnd/>
            </a:ln>
            <a:effectLst>
              <a:outerShdw blurRad="215900" dist="88900" dir="9300000" algn="ctr" rotWithShape="0">
                <a:srgbClr val="000000">
                  <a:alpha val="43137"/>
                </a:srgbClr>
              </a:outerShdw>
            </a:effectLst>
          </p:spPr>
        </p:pic>
      </p:grpSp>
      <p:sp>
        <p:nvSpPr>
          <p:cNvPr id="41" name="Rounded Rectangle 40"/>
          <p:cNvSpPr/>
          <p:nvPr/>
        </p:nvSpPr>
        <p:spPr>
          <a:xfrm>
            <a:off x="2461846" y="2299854"/>
            <a:ext cx="4553961" cy="406526"/>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st="88900" dir="1206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s-ES" sz="1200" b="1" kern="0" dirty="0" smtClean="0">
                <a:solidFill>
                  <a:srgbClr val="FFFFFF"/>
                </a:solidFill>
                <a:effectLst/>
                <a:latin typeface="Trebuchet MS" pitchFamily="34" charset="0"/>
              </a:rPr>
              <a:t>Portales, Web </a:t>
            </a:r>
            <a:r>
              <a:rPr lang="es-ES" sz="1200" b="1" kern="0" dirty="0" err="1" smtClean="0">
                <a:solidFill>
                  <a:srgbClr val="FFFFFF"/>
                </a:solidFill>
                <a:effectLst/>
                <a:latin typeface="Trebuchet MS" pitchFamily="34" charset="0"/>
              </a:rPr>
              <a:t>Parts</a:t>
            </a:r>
            <a:r>
              <a:rPr lang="es-ES" sz="1200" b="1" kern="0" dirty="0" smtClean="0">
                <a:solidFill>
                  <a:srgbClr val="FFFFFF"/>
                </a:solidFill>
                <a:effectLst/>
                <a:latin typeface="Trebuchet MS" pitchFamily="34" charset="0"/>
              </a:rPr>
              <a:t>, </a:t>
            </a:r>
            <a:r>
              <a:rPr lang="es-ES" sz="1200" b="1" kern="0" dirty="0" err="1" smtClean="0">
                <a:solidFill>
                  <a:srgbClr val="FFFFFF"/>
                </a:solidFill>
                <a:effectLst/>
                <a:latin typeface="Trebuchet MS" pitchFamily="34" charset="0"/>
              </a:rPr>
              <a:t>Smart</a:t>
            </a:r>
            <a:r>
              <a:rPr lang="es-ES" sz="1200" b="1" kern="0" dirty="0" smtClean="0">
                <a:solidFill>
                  <a:srgbClr val="FFFFFF"/>
                </a:solidFill>
                <a:effectLst/>
                <a:latin typeface="Trebuchet MS" pitchFamily="34" charset="0"/>
              </a:rPr>
              <a:t> </a:t>
            </a:r>
            <a:r>
              <a:rPr lang="es-ES" sz="1200" b="1" kern="0" dirty="0" err="1" smtClean="0">
                <a:solidFill>
                  <a:srgbClr val="FFFFFF"/>
                </a:solidFill>
                <a:effectLst/>
                <a:latin typeface="Trebuchet MS" pitchFamily="34" charset="0"/>
              </a:rPr>
              <a:t>Client</a:t>
            </a:r>
            <a:r>
              <a:rPr lang="es-ES" sz="1200" b="1" kern="0" dirty="0" smtClean="0">
                <a:solidFill>
                  <a:srgbClr val="FFFFFF"/>
                </a:solidFill>
                <a:effectLst/>
                <a:latin typeface="Trebuchet MS" pitchFamily="34" charset="0"/>
              </a:rPr>
              <a:t>,</a:t>
            </a:r>
            <a:br>
              <a:rPr lang="es-ES" sz="1200" b="1" kern="0" dirty="0" smtClean="0">
                <a:solidFill>
                  <a:srgbClr val="FFFFFF"/>
                </a:solidFill>
                <a:effectLst/>
                <a:latin typeface="Trebuchet MS" pitchFamily="34" charset="0"/>
              </a:rPr>
            </a:br>
            <a:r>
              <a:rPr lang="es-ES" sz="1200" b="1" kern="0" dirty="0" smtClean="0">
                <a:solidFill>
                  <a:srgbClr val="FFFFFF"/>
                </a:solidFill>
                <a:effectLst/>
                <a:latin typeface="Trebuchet MS" pitchFamily="34" charset="0"/>
              </a:rPr>
              <a:t>Extensiones de Cliente Office, Cliente Móvil</a:t>
            </a:r>
          </a:p>
        </p:txBody>
      </p:sp>
      <p:sp>
        <p:nvSpPr>
          <p:cNvPr id="37" name="Rounded Rectangle 36"/>
          <p:cNvSpPr/>
          <p:nvPr/>
        </p:nvSpPr>
        <p:spPr>
          <a:xfrm>
            <a:off x="2461846" y="2739096"/>
            <a:ext cx="4553961" cy="406526"/>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st="88900" dir="1206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s-ES" sz="1100" b="1" kern="0" dirty="0" smtClean="0">
                <a:solidFill>
                  <a:srgbClr val="FFFFFF"/>
                </a:solidFill>
                <a:effectLst/>
                <a:latin typeface="Trebuchet MS" pitchFamily="34" charset="0"/>
              </a:rPr>
              <a:t>Comunicaciones Unificadas en Tiempo Real,</a:t>
            </a:r>
            <a:br>
              <a:rPr lang="es-ES" sz="1100" b="1" kern="0" dirty="0" smtClean="0">
                <a:solidFill>
                  <a:srgbClr val="FFFFFF"/>
                </a:solidFill>
                <a:effectLst/>
                <a:latin typeface="Trebuchet MS" pitchFamily="34" charset="0"/>
              </a:rPr>
            </a:br>
            <a:r>
              <a:rPr lang="es-ES" sz="1100" b="1" kern="0" dirty="0" smtClean="0">
                <a:solidFill>
                  <a:srgbClr val="FFFFFF"/>
                </a:solidFill>
                <a:effectLst/>
                <a:latin typeface="Trebuchet MS" pitchFamily="34" charset="0"/>
              </a:rPr>
              <a:t>Online P2P , Colaboración Offline </a:t>
            </a:r>
          </a:p>
        </p:txBody>
      </p:sp>
      <p:sp>
        <p:nvSpPr>
          <p:cNvPr id="40" name="Rounded Rectangle 39"/>
          <p:cNvSpPr/>
          <p:nvPr/>
        </p:nvSpPr>
        <p:spPr>
          <a:xfrm>
            <a:off x="2461846" y="3178338"/>
            <a:ext cx="4553961" cy="406526"/>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st="88900" dir="1206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s-ES" sz="1100" b="1" kern="0" smtClean="0">
                <a:solidFill>
                  <a:srgbClr val="FFFFFF"/>
                </a:solidFill>
                <a:effectLst/>
                <a:latin typeface="Trebuchet MS" pitchFamily="34" charset="0"/>
              </a:rPr>
              <a:t>Workflow,  Búsqueda, Dashboards, KPIs,</a:t>
            </a:r>
            <a:br>
              <a:rPr lang="es-ES" sz="1100" b="1" kern="0" smtClean="0">
                <a:solidFill>
                  <a:srgbClr val="FFFFFF"/>
                </a:solidFill>
                <a:effectLst/>
                <a:latin typeface="Trebuchet MS" pitchFamily="34" charset="0"/>
              </a:rPr>
            </a:br>
            <a:r>
              <a:rPr lang="es-ES" sz="1100" b="1" kern="0" smtClean="0">
                <a:solidFill>
                  <a:srgbClr val="FFFFFF"/>
                </a:solidFill>
                <a:effectLst/>
                <a:latin typeface="Trebuchet MS" pitchFamily="34" charset="0"/>
              </a:rPr>
              <a:t>Bibliotecas de formularios y Documentos, BDC</a:t>
            </a:r>
          </a:p>
        </p:txBody>
      </p:sp>
      <p:sp>
        <p:nvSpPr>
          <p:cNvPr id="43" name="Rounded Rectangle 42"/>
          <p:cNvSpPr/>
          <p:nvPr/>
        </p:nvSpPr>
        <p:spPr>
          <a:xfrm>
            <a:off x="2490357" y="4281054"/>
            <a:ext cx="1539241" cy="914400"/>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st="88900" dir="540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s-ES" sz="1200" b="1" kern="0" dirty="0" smtClean="0">
                <a:solidFill>
                  <a:srgbClr val="FFFFFF"/>
                </a:solidFill>
                <a:effectLst/>
                <a:latin typeface="Trebuchet MS" pitchFamily="34" charset="0"/>
              </a:rPr>
              <a:t>Orquestaciones Reglas, BAM,</a:t>
            </a:r>
            <a:br>
              <a:rPr lang="es-ES" sz="1200" b="1" kern="0" dirty="0" smtClean="0">
                <a:solidFill>
                  <a:srgbClr val="FFFFFF"/>
                </a:solidFill>
                <a:effectLst/>
                <a:latin typeface="Trebuchet MS" pitchFamily="34" charset="0"/>
              </a:rPr>
            </a:br>
            <a:r>
              <a:rPr lang="es-ES" sz="1200" b="1" kern="0" dirty="0" smtClean="0">
                <a:solidFill>
                  <a:srgbClr val="FFFFFF"/>
                </a:solidFill>
                <a:effectLst/>
                <a:latin typeface="Trebuchet MS" pitchFamily="34" charset="0"/>
              </a:rPr>
              <a:t>TPM</a:t>
            </a:r>
          </a:p>
        </p:txBody>
      </p:sp>
      <p:sp>
        <p:nvSpPr>
          <p:cNvPr id="44" name="Rounded Rectangle 43"/>
          <p:cNvSpPr/>
          <p:nvPr/>
        </p:nvSpPr>
        <p:spPr>
          <a:xfrm>
            <a:off x="4105798" y="4281054"/>
            <a:ext cx="1371600" cy="914400"/>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st="88900" dir="540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s-ES" sz="1200" b="1" kern="0" dirty="0" smtClean="0">
                <a:solidFill>
                  <a:srgbClr val="FFFFFF"/>
                </a:solidFill>
                <a:effectLst/>
                <a:latin typeface="Trebuchet MS" pitchFamily="34" charset="0"/>
              </a:rPr>
              <a:t>ETL, Acceso Federado, MDM</a:t>
            </a:r>
          </a:p>
        </p:txBody>
      </p:sp>
      <p:sp>
        <p:nvSpPr>
          <p:cNvPr id="47" name="Rounded Rectangle 46"/>
          <p:cNvSpPr/>
          <p:nvPr/>
        </p:nvSpPr>
        <p:spPr>
          <a:xfrm>
            <a:off x="5538357" y="4281054"/>
            <a:ext cx="1523999" cy="914400"/>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st="88900" dir="540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s-ES" sz="1200" b="1" kern="0" dirty="0" smtClean="0">
                <a:solidFill>
                  <a:srgbClr val="FFFFFF"/>
                </a:solidFill>
                <a:effectLst/>
                <a:latin typeface="Trebuchet MS" pitchFamily="34" charset="0"/>
              </a:rPr>
              <a:t>ESB, EAI, P2P, Colas de Mensajes</a:t>
            </a:r>
          </a:p>
        </p:txBody>
      </p:sp>
      <p:sp>
        <p:nvSpPr>
          <p:cNvPr id="42" name="Rounded Rectangle 41"/>
          <p:cNvSpPr/>
          <p:nvPr/>
        </p:nvSpPr>
        <p:spPr>
          <a:xfrm>
            <a:off x="2505598" y="5271654"/>
            <a:ext cx="4572000" cy="381000"/>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st="88900" dir="540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s-ES" sz="1200" b="1" kern="0" smtClean="0">
                <a:solidFill>
                  <a:srgbClr val="FFFFFF"/>
                </a:solidFill>
                <a:effectLst/>
                <a:latin typeface="Trebuchet MS" pitchFamily="34" charset="0"/>
              </a:rPr>
              <a:t>Servicios Web &amp; Adaptadores</a:t>
            </a:r>
          </a:p>
        </p:txBody>
      </p:sp>
      <p:grpSp>
        <p:nvGrpSpPr>
          <p:cNvPr id="4" name="47 Grupo"/>
          <p:cNvGrpSpPr/>
          <p:nvPr/>
        </p:nvGrpSpPr>
        <p:grpSpPr>
          <a:xfrm>
            <a:off x="2834641" y="3730335"/>
            <a:ext cx="3352800" cy="457200"/>
            <a:chOff x="2834641" y="3730335"/>
            <a:chExt cx="3352800" cy="457200"/>
          </a:xfrm>
        </p:grpSpPr>
        <p:sp>
          <p:nvSpPr>
            <p:cNvPr id="55" name="Up-Down Arrow 54"/>
            <p:cNvSpPr/>
            <p:nvPr/>
          </p:nvSpPr>
          <p:spPr>
            <a:xfrm>
              <a:off x="2834641" y="3730335"/>
              <a:ext cx="365760" cy="457200"/>
            </a:xfrm>
            <a:prstGeom prst="upDownArrow">
              <a:avLst/>
            </a:prstGeom>
            <a:gradFill>
              <a:gsLst>
                <a:gs pos="0">
                  <a:schemeClr val="accent2">
                    <a:shade val="47500"/>
                    <a:satMod val="137000"/>
                    <a:alpha val="65000"/>
                  </a:schemeClr>
                </a:gs>
                <a:gs pos="55000">
                  <a:schemeClr val="accent2">
                    <a:shade val="69000"/>
                    <a:satMod val="137000"/>
                    <a:alpha val="65000"/>
                  </a:schemeClr>
                </a:gs>
                <a:gs pos="100000">
                  <a:schemeClr val="accent2">
                    <a:shade val="98000"/>
                    <a:satMod val="137000"/>
                    <a:alpha val="6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56" name="Up-Down Arrow 55"/>
            <p:cNvSpPr/>
            <p:nvPr/>
          </p:nvSpPr>
          <p:spPr>
            <a:xfrm>
              <a:off x="4373881" y="3730335"/>
              <a:ext cx="365760" cy="457200"/>
            </a:xfrm>
            <a:prstGeom prst="upDownArrow">
              <a:avLst/>
            </a:prstGeom>
            <a:gradFill>
              <a:gsLst>
                <a:gs pos="0">
                  <a:schemeClr val="accent2">
                    <a:shade val="47500"/>
                    <a:satMod val="137000"/>
                    <a:alpha val="65000"/>
                  </a:schemeClr>
                </a:gs>
                <a:gs pos="55000">
                  <a:schemeClr val="accent2">
                    <a:shade val="69000"/>
                    <a:satMod val="137000"/>
                    <a:alpha val="65000"/>
                  </a:schemeClr>
                </a:gs>
                <a:gs pos="100000">
                  <a:schemeClr val="accent2">
                    <a:shade val="98000"/>
                    <a:satMod val="137000"/>
                    <a:alpha val="6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58" name="Up-Down Arrow 57"/>
            <p:cNvSpPr/>
            <p:nvPr/>
          </p:nvSpPr>
          <p:spPr>
            <a:xfrm>
              <a:off x="5821681" y="3730335"/>
              <a:ext cx="365760" cy="457200"/>
            </a:xfrm>
            <a:prstGeom prst="upDownArrow">
              <a:avLst/>
            </a:prstGeom>
            <a:gradFill>
              <a:gsLst>
                <a:gs pos="0">
                  <a:schemeClr val="accent2">
                    <a:shade val="47500"/>
                    <a:satMod val="137000"/>
                    <a:alpha val="65000"/>
                  </a:schemeClr>
                </a:gs>
                <a:gs pos="55000">
                  <a:schemeClr val="accent2">
                    <a:shade val="69000"/>
                    <a:satMod val="137000"/>
                    <a:alpha val="65000"/>
                  </a:schemeClr>
                </a:gs>
                <a:gs pos="100000">
                  <a:schemeClr val="accent2">
                    <a:shade val="98000"/>
                    <a:satMod val="137000"/>
                    <a:alpha val="6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grpSp>
      <p:sp>
        <p:nvSpPr>
          <p:cNvPr id="59" name="Up-Down Arrow 58"/>
          <p:cNvSpPr/>
          <p:nvPr/>
        </p:nvSpPr>
        <p:spPr>
          <a:xfrm rot="5400000">
            <a:off x="7160764" y="4751248"/>
            <a:ext cx="365760" cy="457200"/>
          </a:xfrm>
          <a:prstGeom prst="upDownArrow">
            <a:avLst/>
          </a:prstGeom>
          <a:gradFill>
            <a:gsLst>
              <a:gs pos="0">
                <a:schemeClr val="accent2">
                  <a:shade val="47500"/>
                  <a:satMod val="137000"/>
                  <a:alpha val="65000"/>
                </a:schemeClr>
              </a:gs>
              <a:gs pos="55000">
                <a:schemeClr val="accent2">
                  <a:shade val="69000"/>
                  <a:satMod val="137000"/>
                  <a:alpha val="65000"/>
                </a:schemeClr>
              </a:gs>
              <a:gs pos="100000">
                <a:schemeClr val="accent2">
                  <a:shade val="98000"/>
                  <a:satMod val="137000"/>
                  <a:alpha val="6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60" name="Up-Down Arrow 59"/>
          <p:cNvSpPr/>
          <p:nvPr/>
        </p:nvSpPr>
        <p:spPr>
          <a:xfrm rot="5400000">
            <a:off x="7160764" y="2728913"/>
            <a:ext cx="365760" cy="457200"/>
          </a:xfrm>
          <a:prstGeom prst="upDownArrow">
            <a:avLst/>
          </a:prstGeom>
          <a:gradFill>
            <a:gsLst>
              <a:gs pos="0">
                <a:schemeClr val="accent2">
                  <a:shade val="47500"/>
                  <a:satMod val="137000"/>
                  <a:alpha val="65000"/>
                </a:schemeClr>
              </a:gs>
              <a:gs pos="55000">
                <a:schemeClr val="accent2">
                  <a:shade val="69000"/>
                  <a:satMod val="137000"/>
                  <a:alpha val="65000"/>
                </a:schemeClr>
              </a:gs>
              <a:gs pos="100000">
                <a:schemeClr val="accent2">
                  <a:shade val="98000"/>
                  <a:satMod val="137000"/>
                  <a:alpha val="6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36" name="Rounded Rectangle 35"/>
          <p:cNvSpPr/>
          <p:nvPr/>
        </p:nvSpPr>
        <p:spPr>
          <a:xfrm rot="10800000">
            <a:off x="7543800" y="1172796"/>
            <a:ext cx="426026" cy="5509358"/>
          </a:xfrm>
          <a:prstGeom prst="roundRect">
            <a:avLst/>
          </a:prstGeom>
          <a:gradFill rotWithShape="1">
            <a:gsLst>
              <a:gs pos="0">
                <a:schemeClr val="bg2">
                  <a:lumMod val="50000"/>
                </a:schemeClr>
              </a:gs>
              <a:gs pos="50000">
                <a:schemeClr val="bg2">
                  <a:lumMod val="75000"/>
                  <a:alpha val="50000"/>
                </a:schemeClr>
              </a:gs>
              <a:gs pos="70000">
                <a:schemeClr val="bg2">
                  <a:alpha val="50000"/>
                </a:schemeClr>
              </a:gs>
              <a:gs pos="100000">
                <a:schemeClr val="bg2">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s-ES" sz="1600" b="1" kern="0" smtClean="0">
                <a:solidFill>
                  <a:srgbClr val="FFFFFF"/>
                </a:solidFill>
                <a:effectLst/>
                <a:latin typeface="Trebuchet MS" pitchFamily="34" charset="0"/>
              </a:rPr>
              <a:t>Seguridad e Identidad</a:t>
            </a:r>
          </a:p>
        </p:txBody>
      </p:sp>
      <p:sp>
        <p:nvSpPr>
          <p:cNvPr id="52" name="Rounded Rectangle 51"/>
          <p:cNvSpPr/>
          <p:nvPr/>
        </p:nvSpPr>
        <p:spPr>
          <a:xfrm rot="10800000">
            <a:off x="8014855" y="1172796"/>
            <a:ext cx="426026" cy="5509358"/>
          </a:xfrm>
          <a:prstGeom prst="roundRect">
            <a:avLst/>
          </a:prstGeom>
          <a:gradFill rotWithShape="1">
            <a:gsLst>
              <a:gs pos="0">
                <a:schemeClr val="bg2">
                  <a:lumMod val="50000"/>
                </a:schemeClr>
              </a:gs>
              <a:gs pos="50000">
                <a:schemeClr val="bg2">
                  <a:lumMod val="75000"/>
                  <a:alpha val="50000"/>
                </a:schemeClr>
              </a:gs>
              <a:gs pos="70000">
                <a:schemeClr val="bg2">
                  <a:alpha val="50000"/>
                </a:schemeClr>
              </a:gs>
              <a:gs pos="100000">
                <a:schemeClr val="bg2">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s-ES" sz="1600" b="1" kern="0" dirty="0" smtClean="0">
                <a:solidFill>
                  <a:srgbClr val="FFFFFF"/>
                </a:solidFill>
                <a:effectLst/>
                <a:latin typeface="Trebuchet MS" pitchFamily="34" charset="0"/>
              </a:rPr>
              <a:t>Gestión y Gobernanza</a:t>
            </a:r>
          </a:p>
        </p:txBody>
      </p:sp>
      <p:sp>
        <p:nvSpPr>
          <p:cNvPr id="53" name="Rounded Rectangle 52"/>
          <p:cNvSpPr/>
          <p:nvPr/>
        </p:nvSpPr>
        <p:spPr>
          <a:xfrm rot="10800000">
            <a:off x="8485909" y="1172796"/>
            <a:ext cx="426026" cy="5509358"/>
          </a:xfrm>
          <a:prstGeom prst="roundRect">
            <a:avLst/>
          </a:prstGeom>
          <a:gradFill rotWithShape="1">
            <a:gsLst>
              <a:gs pos="0">
                <a:schemeClr val="bg2">
                  <a:lumMod val="50000"/>
                </a:schemeClr>
              </a:gs>
              <a:gs pos="50000">
                <a:schemeClr val="bg2">
                  <a:lumMod val="75000"/>
                  <a:alpha val="50000"/>
                </a:schemeClr>
              </a:gs>
              <a:gs pos="70000">
                <a:schemeClr val="bg2">
                  <a:alpha val="50000"/>
                </a:schemeClr>
              </a:gs>
              <a:gs pos="100000">
                <a:schemeClr val="bg2">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s-ES" sz="1600" b="1" kern="0" dirty="0" smtClean="0">
                <a:solidFill>
                  <a:srgbClr val="FFFFFF"/>
                </a:solidFill>
                <a:effectLst/>
                <a:latin typeface="Trebuchet MS" pitchFamily="34" charset="0"/>
              </a:rPr>
              <a:t>Diseño y Desarrollo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20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20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2000"/>
                                        <p:tgtEl>
                                          <p:spTgt spid="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20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20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2000"/>
                                        <p:tgtEl>
                                          <p:spTgt spid="4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2000"/>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2000"/>
                                        <p:tgtEl>
                                          <p:spTgt spid="4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2000"/>
                                        <p:tgtEl>
                                          <p:spTgt spid="3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2000"/>
                                        <p:tgtEl>
                                          <p:spTgt spid="4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2000"/>
                                        <p:tgtEl>
                                          <p:spTgt spid="39"/>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fade">
                                      <p:cBhvr>
                                        <p:cTn id="54" dur="2000"/>
                                        <p:tgtEl>
                                          <p:spTgt spid="5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2000"/>
                                        <p:tgtEl>
                                          <p:spTgt spid="6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2000"/>
                                        <p:tgtEl>
                                          <p:spTgt spid="3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2000"/>
                                        <p:tgtEl>
                                          <p:spTgt spid="5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45" grpId="0" animBg="1"/>
      <p:bldP spid="51" grpId="0" animBg="1"/>
      <p:bldP spid="34" grpId="0" animBg="1"/>
      <p:bldP spid="41" grpId="0" animBg="1"/>
      <p:bldP spid="37" grpId="0" animBg="1"/>
      <p:bldP spid="40" grpId="0" animBg="1"/>
      <p:bldP spid="43" grpId="0" animBg="1"/>
      <p:bldP spid="44" grpId="0" animBg="1"/>
      <p:bldP spid="47" grpId="0" animBg="1"/>
      <p:bldP spid="42" grpId="0" animBg="1"/>
      <p:bldP spid="59" grpId="0" animBg="1"/>
      <p:bldP spid="60" grpId="0" animBg="1"/>
      <p:bldP spid="36"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bwMode="auto">
          <a:xfrm>
            <a:off x="270164" y="1198130"/>
            <a:ext cx="7055427" cy="2532205"/>
          </a:xfrm>
          <a:prstGeom prst="roundRect">
            <a:avLst>
              <a:gd name="adj" fmla="val 9566"/>
            </a:avLst>
          </a:prstGeom>
          <a:gradFill rotWithShape="1">
            <a:gsLst>
              <a:gs pos="0">
                <a:schemeClr val="bg2">
                  <a:lumMod val="50000"/>
                </a:schemeClr>
              </a:gs>
              <a:gs pos="50000">
                <a:schemeClr val="bg2">
                  <a:lumMod val="75000"/>
                  <a:alpha val="50000"/>
                </a:schemeClr>
              </a:gs>
              <a:gs pos="70000">
                <a:schemeClr val="bg2">
                  <a:alpha val="50000"/>
                </a:schemeClr>
              </a:gs>
              <a:gs pos="100000">
                <a:schemeClr val="bg2">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1600" kern="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8" name="Rounded Rectangle 37"/>
          <p:cNvSpPr/>
          <p:nvPr/>
        </p:nvSpPr>
        <p:spPr bwMode="auto">
          <a:xfrm>
            <a:off x="270164" y="4201103"/>
            <a:ext cx="7055427" cy="2521816"/>
          </a:xfrm>
          <a:prstGeom prst="roundRect">
            <a:avLst>
              <a:gd name="adj" fmla="val 9566"/>
            </a:avLst>
          </a:prstGeom>
          <a:gradFill rotWithShape="1">
            <a:gsLst>
              <a:gs pos="0">
                <a:schemeClr val="bg2">
                  <a:lumMod val="50000"/>
                </a:schemeClr>
              </a:gs>
              <a:gs pos="50000">
                <a:schemeClr val="bg2">
                  <a:lumMod val="75000"/>
                  <a:alpha val="50000"/>
                </a:schemeClr>
              </a:gs>
              <a:gs pos="70000">
                <a:schemeClr val="bg2">
                  <a:alpha val="50000"/>
                </a:schemeClr>
              </a:gs>
              <a:gs pos="100000">
                <a:schemeClr val="bg2">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1600" kern="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5" name="TextBox 44"/>
          <p:cNvSpPr txBox="1"/>
          <p:nvPr/>
        </p:nvSpPr>
        <p:spPr>
          <a:xfrm>
            <a:off x="381000" y="2271713"/>
            <a:ext cx="6796117" cy="1371600"/>
          </a:xfrm>
          <a:prstGeom prst="roundRect">
            <a:avLst/>
          </a:prstGeom>
          <a:gradFill rotWithShape="1">
            <a:gsLst>
              <a:gs pos="0">
                <a:schemeClr val="accent5">
                  <a:lumMod val="50000"/>
                </a:schemeClr>
              </a:gs>
              <a:gs pos="50000">
                <a:schemeClr val="accent5">
                  <a:lumMod val="75000"/>
                  <a:alpha val="50000"/>
                </a:schemeClr>
              </a:gs>
              <a:gs pos="70000">
                <a:schemeClr val="accent5">
                  <a:alpha val="50000"/>
                </a:schemeClr>
              </a:gs>
              <a:gs pos="100000">
                <a:schemeClr val="accent5">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s-ES" b="1" kern="0" smtClean="0">
                <a:solidFill>
                  <a:srgbClr val="FFFFFF"/>
                </a:solidFill>
                <a:effectLst/>
                <a:latin typeface="Trebuchet MS" pitchFamily="34" charset="0"/>
              </a:rPr>
              <a:t>Componer (II)</a:t>
            </a:r>
          </a:p>
          <a:p>
            <a:pPr defTabSz="914099" fontAlgn="base">
              <a:spcBef>
                <a:spcPct val="0"/>
              </a:spcBef>
              <a:spcAft>
                <a:spcPct val="0"/>
              </a:spcAft>
              <a:defRPr/>
            </a:pPr>
            <a:r>
              <a:rPr lang="es-ES" sz="1600" b="1" i="1" kern="0" smtClean="0">
                <a:solidFill>
                  <a:srgbClr val="FFFFFF"/>
                </a:solidFill>
                <a:effectLst/>
                <a:latin typeface="Trebuchet MS" pitchFamily="34" charset="0"/>
              </a:rPr>
              <a:t>Interacción con el </a:t>
            </a:r>
          </a:p>
          <a:p>
            <a:pPr defTabSz="914099" fontAlgn="base">
              <a:spcBef>
                <a:spcPct val="0"/>
              </a:spcBef>
              <a:spcAft>
                <a:spcPct val="0"/>
              </a:spcAft>
              <a:defRPr/>
            </a:pPr>
            <a:r>
              <a:rPr lang="es-ES" sz="1600" b="1" i="1" kern="0" smtClean="0">
                <a:solidFill>
                  <a:srgbClr val="FFFFFF"/>
                </a:solidFill>
                <a:effectLst/>
                <a:latin typeface="Trebuchet MS" pitchFamily="34" charset="0"/>
              </a:rPr>
              <a:t>Usuario</a:t>
            </a:r>
          </a:p>
        </p:txBody>
      </p:sp>
      <p:sp>
        <p:nvSpPr>
          <p:cNvPr id="51" name="TextBox 50"/>
          <p:cNvSpPr txBox="1"/>
          <p:nvPr/>
        </p:nvSpPr>
        <p:spPr>
          <a:xfrm>
            <a:off x="381002" y="4294048"/>
            <a:ext cx="6796117" cy="1371600"/>
          </a:xfrm>
          <a:prstGeom prst="roundRect">
            <a:avLst/>
          </a:prstGeom>
          <a:gradFill rotWithShape="1">
            <a:gsLst>
              <a:gs pos="0">
                <a:schemeClr val="accent5">
                  <a:lumMod val="50000"/>
                </a:schemeClr>
              </a:gs>
              <a:gs pos="50000">
                <a:schemeClr val="accent5">
                  <a:lumMod val="75000"/>
                  <a:alpha val="50000"/>
                </a:schemeClr>
              </a:gs>
              <a:gs pos="70000">
                <a:schemeClr val="accent5">
                  <a:alpha val="50000"/>
                </a:schemeClr>
              </a:gs>
              <a:gs pos="100000">
                <a:schemeClr val="accent5">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s-ES" b="1" kern="0" dirty="0" smtClean="0">
                <a:solidFill>
                  <a:srgbClr val="FFFFFF"/>
                </a:solidFill>
                <a:effectLst/>
                <a:latin typeface="Trebuchet MS" pitchFamily="34" charset="0"/>
              </a:rPr>
              <a:t>Componer (I)</a:t>
            </a:r>
          </a:p>
          <a:p>
            <a:pPr defTabSz="914099" fontAlgn="base">
              <a:spcBef>
                <a:spcPct val="0"/>
              </a:spcBef>
              <a:spcAft>
                <a:spcPct val="0"/>
              </a:spcAft>
              <a:defRPr/>
            </a:pPr>
            <a:r>
              <a:rPr lang="es-ES" sz="1600" b="1" i="1" kern="0" dirty="0" smtClean="0">
                <a:solidFill>
                  <a:srgbClr val="FFFFFF"/>
                </a:solidFill>
                <a:effectLst/>
                <a:latin typeface="Trebuchet MS" pitchFamily="34" charset="0"/>
              </a:rPr>
              <a:t>Transacciones de </a:t>
            </a:r>
          </a:p>
          <a:p>
            <a:pPr defTabSz="914099" fontAlgn="base">
              <a:spcBef>
                <a:spcPct val="0"/>
              </a:spcBef>
              <a:spcAft>
                <a:spcPct val="0"/>
              </a:spcAft>
              <a:defRPr/>
            </a:pPr>
            <a:r>
              <a:rPr lang="es-ES" sz="1600" b="1" i="1" kern="0" dirty="0" smtClean="0">
                <a:solidFill>
                  <a:srgbClr val="FFFFFF"/>
                </a:solidFill>
                <a:effectLst/>
                <a:latin typeface="Trebuchet MS" pitchFamily="34" charset="0"/>
              </a:rPr>
              <a:t>Negocio</a:t>
            </a:r>
          </a:p>
        </p:txBody>
      </p:sp>
      <p:sp>
        <p:nvSpPr>
          <p:cNvPr id="46" name="TextBox 45"/>
          <p:cNvSpPr txBox="1"/>
          <p:nvPr/>
        </p:nvSpPr>
        <p:spPr>
          <a:xfrm>
            <a:off x="381002" y="5722809"/>
            <a:ext cx="6796117" cy="914400"/>
          </a:xfrm>
          <a:prstGeom prst="roundRect">
            <a:avLst/>
          </a:prstGeom>
          <a:gradFill rotWithShape="1">
            <a:gsLst>
              <a:gs pos="0">
                <a:schemeClr val="accent5">
                  <a:lumMod val="50000"/>
                </a:schemeClr>
              </a:gs>
              <a:gs pos="50000">
                <a:schemeClr val="accent5">
                  <a:lumMod val="75000"/>
                  <a:alpha val="50000"/>
                </a:schemeClr>
              </a:gs>
              <a:gs pos="70000">
                <a:schemeClr val="accent5">
                  <a:alpha val="50000"/>
                </a:schemeClr>
              </a:gs>
              <a:gs pos="100000">
                <a:schemeClr val="accent5">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s-ES" b="1" kern="0" smtClean="0">
                <a:solidFill>
                  <a:srgbClr val="FFFFFF"/>
                </a:solidFill>
                <a:effectLst/>
                <a:latin typeface="Trebuchet MS" pitchFamily="34" charset="0"/>
              </a:rPr>
              <a:t>Exponer</a:t>
            </a:r>
          </a:p>
          <a:p>
            <a:pPr defTabSz="914099" fontAlgn="base">
              <a:spcBef>
                <a:spcPct val="0"/>
              </a:spcBef>
              <a:spcAft>
                <a:spcPct val="0"/>
              </a:spcAft>
              <a:defRPr/>
            </a:pPr>
            <a:r>
              <a:rPr lang="es-ES" sz="1600" b="1" i="1" kern="0" smtClean="0">
                <a:solidFill>
                  <a:srgbClr val="FFFFFF"/>
                </a:solidFill>
                <a:effectLst/>
                <a:latin typeface="Trebuchet MS" pitchFamily="34" charset="0"/>
              </a:rPr>
              <a:t>Sistemas Existentes</a:t>
            </a:r>
          </a:p>
        </p:txBody>
      </p:sp>
      <p:sp>
        <p:nvSpPr>
          <p:cNvPr id="34" name="TextBox 33"/>
          <p:cNvSpPr txBox="1"/>
          <p:nvPr/>
        </p:nvSpPr>
        <p:spPr>
          <a:xfrm>
            <a:off x="381002" y="1285860"/>
            <a:ext cx="6796117" cy="914400"/>
          </a:xfrm>
          <a:prstGeom prst="roundRect">
            <a:avLst/>
          </a:prstGeom>
          <a:gradFill rotWithShape="1">
            <a:gsLst>
              <a:gs pos="0">
                <a:schemeClr val="accent5">
                  <a:lumMod val="50000"/>
                </a:schemeClr>
              </a:gs>
              <a:gs pos="50000">
                <a:schemeClr val="accent5">
                  <a:lumMod val="75000"/>
                  <a:alpha val="50000"/>
                </a:schemeClr>
              </a:gs>
              <a:gs pos="70000">
                <a:schemeClr val="accent5">
                  <a:alpha val="50000"/>
                </a:schemeClr>
              </a:gs>
              <a:gs pos="100000">
                <a:schemeClr val="accent5">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s-ES" b="1" kern="0" smtClean="0">
                <a:solidFill>
                  <a:srgbClr val="FFFFFF"/>
                </a:solidFill>
                <a:effectLst/>
                <a:latin typeface="Trebuchet MS" pitchFamily="34" charset="0"/>
              </a:rPr>
              <a:t>Consume</a:t>
            </a:r>
          </a:p>
          <a:p>
            <a:pPr defTabSz="914099" fontAlgn="base">
              <a:spcBef>
                <a:spcPct val="0"/>
              </a:spcBef>
              <a:spcAft>
                <a:spcPct val="0"/>
              </a:spcAft>
              <a:defRPr/>
            </a:pPr>
            <a:r>
              <a:rPr lang="es-ES" sz="1600" b="1" i="1" kern="0" smtClean="0">
                <a:solidFill>
                  <a:srgbClr val="FFFFFF"/>
                </a:solidFill>
                <a:effectLst/>
                <a:latin typeface="Trebuchet MS" pitchFamily="34" charset="0"/>
              </a:rPr>
              <a:t>Orientada al Usuario</a:t>
            </a:r>
          </a:p>
        </p:txBody>
      </p:sp>
      <p:sp>
        <p:nvSpPr>
          <p:cNvPr id="57" name="Title 56"/>
          <p:cNvSpPr>
            <a:spLocks noGrp="1"/>
          </p:cNvSpPr>
          <p:nvPr>
            <p:ph type="title"/>
          </p:nvPr>
        </p:nvSpPr>
        <p:spPr>
          <a:xfrm>
            <a:off x="380999" y="230188"/>
            <a:ext cx="8524009" cy="609398"/>
          </a:xfrm>
        </p:spPr>
        <p:txBody>
          <a:bodyPr/>
          <a:lstStyle/>
          <a:p>
            <a:r>
              <a:rPr lang="es-ES" sz="4400" b="1" dirty="0" smtClean="0">
                <a:effectLst/>
              </a:rPr>
              <a:t>SOA: Plataforma de Aplicaciones</a:t>
            </a:r>
            <a:endParaRPr lang="en-US" sz="4400" dirty="0"/>
          </a:p>
        </p:txBody>
      </p:sp>
      <p:grpSp>
        <p:nvGrpSpPr>
          <p:cNvPr id="2" name="Group 47"/>
          <p:cNvGrpSpPr/>
          <p:nvPr/>
        </p:nvGrpSpPr>
        <p:grpSpPr>
          <a:xfrm>
            <a:off x="3123132" y="5801063"/>
            <a:ext cx="3641814" cy="790188"/>
            <a:chOff x="4071973" y="5286388"/>
            <a:chExt cx="4214810" cy="914400"/>
          </a:xfrm>
          <a:effectLst>
            <a:outerShdw blurRad="292100" dist="88900" dir="10680000" algn="tr" rotWithShape="0">
              <a:prstClr val="black">
                <a:alpha val="40000"/>
              </a:prstClr>
            </a:outerShdw>
          </a:effectLst>
        </p:grpSpPr>
        <p:pic>
          <p:nvPicPr>
            <p:cNvPr id="14" name="Picture 13"/>
            <p:cNvPicPr>
              <a:picLocks noChangeAspect="1" noChangeArrowheads="1"/>
            </p:cNvPicPr>
            <p:nvPr/>
          </p:nvPicPr>
          <p:blipFill>
            <a:blip r:embed="rId3" cstate="screen"/>
            <a:srcRect/>
            <a:stretch>
              <a:fillRect/>
            </a:stretch>
          </p:blipFill>
          <p:spPr bwMode="auto">
            <a:xfrm>
              <a:off x="4071973" y="5286388"/>
              <a:ext cx="1005840" cy="818477"/>
            </a:xfrm>
            <a:prstGeom prst="rect">
              <a:avLst/>
            </a:prstGeom>
            <a:noFill/>
            <a:ln w="9525">
              <a:noFill/>
              <a:miter lim="800000"/>
              <a:headEnd/>
              <a:tailEnd/>
            </a:ln>
          </p:spPr>
        </p:pic>
        <p:pic>
          <p:nvPicPr>
            <p:cNvPr id="15" name="Picture 14"/>
            <p:cNvPicPr>
              <a:picLocks noChangeAspect="1" noChangeArrowheads="1"/>
            </p:cNvPicPr>
            <p:nvPr/>
          </p:nvPicPr>
          <p:blipFill>
            <a:blip r:embed="rId4" cstate="screen"/>
            <a:srcRect/>
            <a:stretch>
              <a:fillRect/>
            </a:stretch>
          </p:blipFill>
          <p:spPr bwMode="auto">
            <a:xfrm>
              <a:off x="5193395" y="5286388"/>
              <a:ext cx="593090" cy="914400"/>
            </a:xfrm>
            <a:prstGeom prst="rect">
              <a:avLst/>
            </a:prstGeom>
            <a:noFill/>
            <a:ln w="9525">
              <a:noFill/>
              <a:miter lim="800000"/>
              <a:headEnd/>
              <a:tailEnd/>
            </a:ln>
          </p:spPr>
        </p:pic>
        <p:pic>
          <p:nvPicPr>
            <p:cNvPr id="16" name="Picture 15"/>
            <p:cNvPicPr>
              <a:picLocks noChangeAspect="1" noChangeArrowheads="1"/>
            </p:cNvPicPr>
            <p:nvPr/>
          </p:nvPicPr>
          <p:blipFill>
            <a:blip r:embed="rId5" cstate="screen"/>
            <a:srcRect/>
            <a:stretch>
              <a:fillRect/>
            </a:stretch>
          </p:blipFill>
          <p:spPr bwMode="auto">
            <a:xfrm>
              <a:off x="5904453" y="5286388"/>
              <a:ext cx="596412" cy="914400"/>
            </a:xfrm>
            <a:prstGeom prst="rect">
              <a:avLst/>
            </a:prstGeom>
            <a:noFill/>
            <a:ln w="9525">
              <a:noFill/>
              <a:miter lim="800000"/>
              <a:headEnd/>
              <a:tailEnd/>
            </a:ln>
          </p:spPr>
        </p:pic>
        <p:pic>
          <p:nvPicPr>
            <p:cNvPr id="17" name="Picture 16"/>
            <p:cNvPicPr>
              <a:picLocks noChangeAspect="1" noChangeArrowheads="1"/>
            </p:cNvPicPr>
            <p:nvPr/>
          </p:nvPicPr>
          <p:blipFill>
            <a:blip r:embed="rId6" cstate="screen"/>
            <a:srcRect/>
            <a:stretch>
              <a:fillRect/>
            </a:stretch>
          </p:blipFill>
          <p:spPr bwMode="auto">
            <a:xfrm>
              <a:off x="6643741" y="5286388"/>
              <a:ext cx="796925" cy="914400"/>
            </a:xfrm>
            <a:prstGeom prst="rect">
              <a:avLst/>
            </a:prstGeom>
            <a:noFill/>
            <a:ln w="9525">
              <a:noFill/>
              <a:miter lim="800000"/>
              <a:headEnd/>
              <a:tailEnd/>
            </a:ln>
          </p:spPr>
        </p:pic>
        <p:pic>
          <p:nvPicPr>
            <p:cNvPr id="18" name="Picture 18"/>
            <p:cNvPicPr>
              <a:picLocks noChangeAspect="1" noChangeArrowheads="1"/>
            </p:cNvPicPr>
            <p:nvPr/>
          </p:nvPicPr>
          <p:blipFill>
            <a:blip r:embed="rId7" cstate="screen"/>
            <a:srcRect/>
            <a:stretch>
              <a:fillRect/>
            </a:stretch>
          </p:blipFill>
          <p:spPr bwMode="auto">
            <a:xfrm>
              <a:off x="7540658" y="5286388"/>
              <a:ext cx="746125" cy="914400"/>
            </a:xfrm>
            <a:prstGeom prst="rect">
              <a:avLst/>
            </a:prstGeom>
            <a:noFill/>
            <a:ln w="9525">
              <a:noFill/>
              <a:miter lim="800000"/>
              <a:headEnd/>
              <a:tailEnd/>
            </a:ln>
          </p:spPr>
        </p:pic>
      </p:grpSp>
      <p:grpSp>
        <p:nvGrpSpPr>
          <p:cNvPr id="3" name="Group 49"/>
          <p:cNvGrpSpPr/>
          <p:nvPr/>
        </p:nvGrpSpPr>
        <p:grpSpPr>
          <a:xfrm>
            <a:off x="2720997" y="1404839"/>
            <a:ext cx="3898478" cy="699290"/>
            <a:chOff x="1661207" y="642918"/>
            <a:chExt cx="4588503" cy="822960"/>
          </a:xfrm>
        </p:grpSpPr>
        <p:pic>
          <p:nvPicPr>
            <p:cNvPr id="29" name="Picture 32"/>
            <p:cNvPicPr>
              <a:picLocks noChangeAspect="1" noChangeArrowheads="1"/>
            </p:cNvPicPr>
            <p:nvPr/>
          </p:nvPicPr>
          <p:blipFill>
            <a:blip r:embed="rId8" cstate="screen"/>
            <a:srcRect/>
            <a:stretch>
              <a:fillRect/>
            </a:stretch>
          </p:blipFill>
          <p:spPr bwMode="auto">
            <a:xfrm>
              <a:off x="4640932" y="642918"/>
              <a:ext cx="825413" cy="822960"/>
            </a:xfrm>
            <a:prstGeom prst="rect">
              <a:avLst/>
            </a:prstGeom>
            <a:noFill/>
            <a:ln w="9525">
              <a:noFill/>
              <a:miter lim="800000"/>
              <a:headEnd/>
              <a:tailEnd/>
            </a:ln>
            <a:effectLst>
              <a:outerShdw blurRad="215900" dist="88900" dir="9300000" algn="ctr" rotWithShape="0">
                <a:srgbClr val="000000">
                  <a:alpha val="43137"/>
                </a:srgbClr>
              </a:outerShdw>
            </a:effectLst>
          </p:spPr>
        </p:pic>
        <p:pic>
          <p:nvPicPr>
            <p:cNvPr id="30" name="Picture 36"/>
            <p:cNvPicPr>
              <a:picLocks noChangeAspect="1" noChangeArrowheads="1"/>
            </p:cNvPicPr>
            <p:nvPr/>
          </p:nvPicPr>
          <p:blipFill>
            <a:blip r:embed="rId9"/>
            <a:srcRect/>
            <a:stretch>
              <a:fillRect/>
            </a:stretch>
          </p:blipFill>
          <p:spPr bwMode="auto">
            <a:xfrm>
              <a:off x="3783676" y="642918"/>
              <a:ext cx="822960" cy="806165"/>
            </a:xfrm>
            <a:prstGeom prst="rect">
              <a:avLst/>
            </a:prstGeom>
            <a:noFill/>
            <a:ln w="9525">
              <a:noFill/>
              <a:miter lim="800000"/>
              <a:headEnd/>
              <a:tailEnd/>
            </a:ln>
            <a:effectLst>
              <a:outerShdw blurRad="215900" dist="88900" dir="9300000" algn="ctr" rotWithShape="0">
                <a:srgbClr val="000000">
                  <a:alpha val="43137"/>
                </a:srgbClr>
              </a:outerShdw>
            </a:effectLst>
          </p:spPr>
        </p:pic>
        <p:pic>
          <p:nvPicPr>
            <p:cNvPr id="31" name="Picture 38"/>
            <p:cNvPicPr>
              <a:picLocks noChangeAspect="1" noChangeArrowheads="1"/>
            </p:cNvPicPr>
            <p:nvPr/>
          </p:nvPicPr>
          <p:blipFill>
            <a:blip r:embed="rId10" cstate="screen"/>
            <a:srcRect/>
            <a:stretch>
              <a:fillRect/>
            </a:stretch>
          </p:blipFill>
          <p:spPr bwMode="auto">
            <a:xfrm>
              <a:off x="5426750" y="642918"/>
              <a:ext cx="822960" cy="822960"/>
            </a:xfrm>
            <a:prstGeom prst="rect">
              <a:avLst/>
            </a:prstGeom>
            <a:noFill/>
            <a:ln w="9525">
              <a:noFill/>
              <a:miter lim="800000"/>
              <a:headEnd/>
              <a:tailEnd/>
            </a:ln>
          </p:spPr>
        </p:pic>
        <p:pic>
          <p:nvPicPr>
            <p:cNvPr id="32" name="Picture 41"/>
            <p:cNvPicPr>
              <a:picLocks noChangeAspect="1" noChangeArrowheads="1"/>
            </p:cNvPicPr>
            <p:nvPr/>
          </p:nvPicPr>
          <p:blipFill>
            <a:blip r:embed="rId11" cstate="screen"/>
            <a:srcRect/>
            <a:stretch>
              <a:fillRect/>
            </a:stretch>
          </p:blipFill>
          <p:spPr bwMode="auto">
            <a:xfrm>
              <a:off x="2817840" y="642918"/>
              <a:ext cx="822960" cy="822960"/>
            </a:xfrm>
            <a:prstGeom prst="rect">
              <a:avLst/>
            </a:prstGeom>
            <a:noFill/>
            <a:ln w="9525">
              <a:noFill/>
              <a:miter lim="800000"/>
              <a:headEnd/>
              <a:tailEnd/>
            </a:ln>
            <a:effectLst>
              <a:outerShdw blurRad="215900" dist="88900" dir="9300000" algn="ctr" rotWithShape="0">
                <a:srgbClr val="000000">
                  <a:alpha val="43137"/>
                </a:srgbClr>
              </a:outerShdw>
            </a:effectLst>
          </p:spPr>
        </p:pic>
        <p:pic>
          <p:nvPicPr>
            <p:cNvPr id="33" name="Picture 44"/>
            <p:cNvPicPr>
              <a:picLocks noChangeAspect="1" noChangeArrowheads="1"/>
            </p:cNvPicPr>
            <p:nvPr/>
          </p:nvPicPr>
          <p:blipFill>
            <a:blip r:embed="rId12" cstate="screen"/>
            <a:srcRect/>
            <a:stretch>
              <a:fillRect/>
            </a:stretch>
          </p:blipFill>
          <p:spPr bwMode="auto">
            <a:xfrm>
              <a:off x="1661207" y="642918"/>
              <a:ext cx="1050899" cy="822960"/>
            </a:xfrm>
            <a:prstGeom prst="rect">
              <a:avLst/>
            </a:prstGeom>
            <a:noFill/>
            <a:ln w="9525">
              <a:noFill/>
              <a:miter lim="800000"/>
              <a:headEnd/>
              <a:tailEnd/>
            </a:ln>
            <a:effectLst>
              <a:outerShdw blurRad="215900" dist="88900" dir="9300000" algn="ctr" rotWithShape="0">
                <a:srgbClr val="000000">
                  <a:alpha val="43137"/>
                </a:srgbClr>
              </a:outerShdw>
            </a:effectLst>
          </p:spPr>
        </p:pic>
      </p:grpSp>
      <p:sp>
        <p:nvSpPr>
          <p:cNvPr id="41" name="Rounded Rectangle 40"/>
          <p:cNvSpPr/>
          <p:nvPr/>
        </p:nvSpPr>
        <p:spPr>
          <a:xfrm>
            <a:off x="2461845" y="2299854"/>
            <a:ext cx="4553961" cy="406526"/>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st="88900" dir="1206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200" b="1" kern="0" dirty="0" smtClean="0">
                <a:solidFill>
                  <a:srgbClr val="FFFFFF"/>
                </a:solidFill>
                <a:effectLst/>
                <a:latin typeface="Trebuchet MS" pitchFamily="34" charset="0"/>
              </a:rPr>
              <a:t>SharePoint Server, .NET </a:t>
            </a:r>
            <a:r>
              <a:rPr lang="en-US" sz="1200" b="1" kern="0" smtClean="0">
                <a:solidFill>
                  <a:srgbClr val="FFFFFF"/>
                </a:solidFill>
                <a:effectLst/>
                <a:latin typeface="Trebuchet MS" pitchFamily="34" charset="0"/>
              </a:rPr>
              <a:t>Compact Framework, WPF, </a:t>
            </a:r>
            <a:r>
              <a:rPr lang="en-US" sz="1200" b="1" kern="0" dirty="0" smtClean="0">
                <a:solidFill>
                  <a:srgbClr val="FFFFFF"/>
                </a:solidFill>
                <a:effectLst/>
                <a:latin typeface="Trebuchet MS" pitchFamily="34" charset="0"/>
              </a:rPr>
              <a:t/>
            </a:r>
            <a:br>
              <a:rPr lang="en-US" sz="1200" b="1" kern="0" dirty="0" smtClean="0">
                <a:solidFill>
                  <a:srgbClr val="FFFFFF"/>
                </a:solidFill>
                <a:effectLst/>
                <a:latin typeface="Trebuchet MS" pitchFamily="34" charset="0"/>
              </a:rPr>
            </a:br>
            <a:r>
              <a:rPr lang="en-US" sz="1200" b="1" kern="0" dirty="0" err="1" smtClean="0">
                <a:solidFill>
                  <a:srgbClr val="FFFFFF"/>
                </a:solidFill>
                <a:effectLst/>
                <a:latin typeface="Trebuchet MS" pitchFamily="34" charset="0"/>
              </a:rPr>
              <a:t>Silverlight</a:t>
            </a:r>
            <a:r>
              <a:rPr lang="en-US" sz="1200" b="1" kern="0" dirty="0" smtClean="0">
                <a:solidFill>
                  <a:srgbClr val="FFFFFF"/>
                </a:solidFill>
                <a:effectLst/>
                <a:latin typeface="Trebuchet MS" pitchFamily="34" charset="0"/>
              </a:rPr>
              <a:t>, Office System, ASP.NET 2.0, </a:t>
            </a:r>
            <a:r>
              <a:rPr lang="en-US" sz="1200" b="1" kern="0" dirty="0" err="1" smtClean="0">
                <a:solidFill>
                  <a:srgbClr val="FFFFFF"/>
                </a:solidFill>
                <a:effectLst/>
                <a:latin typeface="Trebuchet MS" pitchFamily="34" charset="0"/>
              </a:rPr>
              <a:t>Cliente</a:t>
            </a:r>
            <a:r>
              <a:rPr lang="en-US" sz="1200" b="1" kern="0" dirty="0" smtClean="0">
                <a:solidFill>
                  <a:srgbClr val="FFFFFF"/>
                </a:solidFill>
                <a:effectLst/>
                <a:latin typeface="Trebuchet MS" pitchFamily="34" charset="0"/>
              </a:rPr>
              <a:t> Windows</a:t>
            </a:r>
          </a:p>
        </p:txBody>
      </p:sp>
      <p:sp>
        <p:nvSpPr>
          <p:cNvPr id="37" name="Rounded Rectangle 36"/>
          <p:cNvSpPr/>
          <p:nvPr/>
        </p:nvSpPr>
        <p:spPr>
          <a:xfrm>
            <a:off x="2461845" y="2739096"/>
            <a:ext cx="4553961" cy="406526"/>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st="88900" dir="1206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200" b="1" kern="0" dirty="0" smtClean="0">
                <a:solidFill>
                  <a:srgbClr val="FFFFFF"/>
                </a:solidFill>
                <a:effectLst/>
                <a:latin typeface="Trebuchet MS" pitchFamily="34" charset="0"/>
              </a:rPr>
              <a:t>Live Communications Server, SharePoint Server</a:t>
            </a:r>
          </a:p>
        </p:txBody>
      </p:sp>
      <p:sp>
        <p:nvSpPr>
          <p:cNvPr id="40" name="Rounded Rectangle 39"/>
          <p:cNvSpPr/>
          <p:nvPr/>
        </p:nvSpPr>
        <p:spPr>
          <a:xfrm>
            <a:off x="2461845" y="3178338"/>
            <a:ext cx="4553961" cy="406526"/>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st="88900" dir="1206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200" b="1" kern="0" dirty="0" smtClean="0">
                <a:solidFill>
                  <a:srgbClr val="FFFFFF"/>
                </a:solidFill>
                <a:effectLst/>
                <a:latin typeface="Trebuchet MS" pitchFamily="34" charset="0"/>
              </a:rPr>
              <a:t>Windows Workflow Foundation, SharePoint Server, CAB</a:t>
            </a:r>
          </a:p>
        </p:txBody>
      </p:sp>
      <p:sp>
        <p:nvSpPr>
          <p:cNvPr id="43" name="Rounded Rectangle 42"/>
          <p:cNvSpPr/>
          <p:nvPr/>
        </p:nvSpPr>
        <p:spPr>
          <a:xfrm>
            <a:off x="2490357" y="4281054"/>
            <a:ext cx="1539241" cy="914400"/>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st="88900" dir="540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200" b="1" kern="0" dirty="0" smtClean="0">
                <a:solidFill>
                  <a:srgbClr val="FFFFFF"/>
                </a:solidFill>
                <a:effectLst/>
                <a:latin typeface="Trebuchet MS" pitchFamily="34" charset="0"/>
              </a:rPr>
              <a:t>BizTalk</a:t>
            </a:r>
          </a:p>
          <a:p>
            <a:pPr algn="ctr" defTabSz="914099" fontAlgn="base">
              <a:spcBef>
                <a:spcPct val="0"/>
              </a:spcBef>
              <a:spcAft>
                <a:spcPct val="0"/>
              </a:spcAft>
              <a:defRPr/>
            </a:pPr>
            <a:r>
              <a:rPr lang="en-US" sz="1200" b="1" kern="0" dirty="0" smtClean="0">
                <a:solidFill>
                  <a:srgbClr val="FFFFFF"/>
                </a:solidFill>
                <a:effectLst/>
                <a:latin typeface="Trebuchet MS" pitchFamily="34" charset="0"/>
              </a:rPr>
              <a:t>Server</a:t>
            </a:r>
          </a:p>
        </p:txBody>
      </p:sp>
      <p:sp>
        <p:nvSpPr>
          <p:cNvPr id="44" name="Rounded Rectangle 43"/>
          <p:cNvSpPr/>
          <p:nvPr/>
        </p:nvSpPr>
        <p:spPr>
          <a:xfrm>
            <a:off x="4105798" y="4281054"/>
            <a:ext cx="1371600" cy="914400"/>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st="88900" dir="540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200" b="1" kern="0" dirty="0" smtClean="0">
                <a:solidFill>
                  <a:srgbClr val="FFFFFF"/>
                </a:solidFill>
                <a:effectLst/>
                <a:latin typeface="Trebuchet MS" pitchFamily="34" charset="0"/>
              </a:rPr>
              <a:t>SQL Server</a:t>
            </a:r>
          </a:p>
        </p:txBody>
      </p:sp>
      <p:sp>
        <p:nvSpPr>
          <p:cNvPr id="47" name="Rounded Rectangle 46"/>
          <p:cNvSpPr/>
          <p:nvPr/>
        </p:nvSpPr>
        <p:spPr>
          <a:xfrm>
            <a:off x="5538357" y="4281054"/>
            <a:ext cx="1523999" cy="914400"/>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st="88900" dir="540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200" b="1" kern="0" dirty="0" smtClean="0">
                <a:solidFill>
                  <a:srgbClr val="FFFFFF"/>
                </a:solidFill>
                <a:effectLst/>
                <a:latin typeface="Trebuchet MS" pitchFamily="34" charset="0"/>
              </a:rPr>
              <a:t>WCF</a:t>
            </a:r>
          </a:p>
          <a:p>
            <a:pPr algn="ctr" defTabSz="914099" fontAlgn="base">
              <a:spcBef>
                <a:spcPct val="0"/>
              </a:spcBef>
              <a:spcAft>
                <a:spcPct val="0"/>
              </a:spcAft>
              <a:defRPr/>
            </a:pPr>
            <a:r>
              <a:rPr lang="en-US" sz="1200" b="1" kern="0" dirty="0" smtClean="0">
                <a:solidFill>
                  <a:srgbClr val="FFFFFF"/>
                </a:solidFill>
                <a:effectLst/>
                <a:latin typeface="Trebuchet MS" pitchFamily="34" charset="0"/>
              </a:rPr>
              <a:t>BizTalk Server</a:t>
            </a:r>
          </a:p>
        </p:txBody>
      </p:sp>
      <p:sp>
        <p:nvSpPr>
          <p:cNvPr id="42" name="Rounded Rectangle 41"/>
          <p:cNvSpPr/>
          <p:nvPr/>
        </p:nvSpPr>
        <p:spPr>
          <a:xfrm>
            <a:off x="2505598" y="5271654"/>
            <a:ext cx="4572000" cy="381000"/>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st="88900" dir="540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200" b="1" kern="0" dirty="0" smtClean="0">
                <a:solidFill>
                  <a:srgbClr val="FFFFFF"/>
                </a:solidFill>
                <a:effectLst/>
                <a:latin typeface="Trebuchet MS" pitchFamily="34" charset="0"/>
              </a:rPr>
              <a:t>WCF and BizTalk Server</a:t>
            </a:r>
          </a:p>
        </p:txBody>
      </p:sp>
      <p:sp>
        <p:nvSpPr>
          <p:cNvPr id="48" name="Rounded Rectangle 47"/>
          <p:cNvSpPr/>
          <p:nvPr/>
        </p:nvSpPr>
        <p:spPr>
          <a:xfrm rot="10800000">
            <a:off x="7543800" y="1182845"/>
            <a:ext cx="426026" cy="5489260"/>
          </a:xfrm>
          <a:prstGeom prst="roundRect">
            <a:avLst/>
          </a:prstGeom>
          <a:gradFill rotWithShape="1">
            <a:gsLst>
              <a:gs pos="0">
                <a:schemeClr val="bg2">
                  <a:lumMod val="50000"/>
                </a:schemeClr>
              </a:gs>
              <a:gs pos="50000">
                <a:schemeClr val="bg2">
                  <a:lumMod val="75000"/>
                  <a:alpha val="50000"/>
                </a:schemeClr>
              </a:gs>
              <a:gs pos="70000">
                <a:schemeClr val="bg2">
                  <a:alpha val="50000"/>
                </a:schemeClr>
              </a:gs>
              <a:gs pos="100000">
                <a:schemeClr val="bg2">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s-ES" sz="1600" b="1" kern="0" dirty="0" smtClean="0">
                <a:solidFill>
                  <a:srgbClr val="FFFFFF"/>
                </a:solidFill>
                <a:effectLst/>
                <a:latin typeface="Trebuchet MS" pitchFamily="34" charset="0"/>
              </a:rPr>
              <a:t>Directorio Activo</a:t>
            </a:r>
          </a:p>
        </p:txBody>
      </p:sp>
      <p:sp>
        <p:nvSpPr>
          <p:cNvPr id="49" name="Rounded Rectangle 48"/>
          <p:cNvSpPr/>
          <p:nvPr/>
        </p:nvSpPr>
        <p:spPr>
          <a:xfrm rot="10800000">
            <a:off x="8014855" y="1182845"/>
            <a:ext cx="426026" cy="5489260"/>
          </a:xfrm>
          <a:prstGeom prst="roundRect">
            <a:avLst/>
          </a:prstGeom>
          <a:gradFill rotWithShape="1">
            <a:gsLst>
              <a:gs pos="0">
                <a:schemeClr val="bg2">
                  <a:lumMod val="50000"/>
                </a:schemeClr>
              </a:gs>
              <a:gs pos="50000">
                <a:schemeClr val="bg2">
                  <a:lumMod val="75000"/>
                  <a:alpha val="50000"/>
                </a:schemeClr>
              </a:gs>
              <a:gs pos="70000">
                <a:schemeClr val="bg2">
                  <a:alpha val="50000"/>
                </a:schemeClr>
              </a:gs>
              <a:gs pos="100000">
                <a:schemeClr val="bg2">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600" b="1" kern="0" dirty="0" smtClean="0">
                <a:solidFill>
                  <a:srgbClr val="FFFFFF"/>
                </a:solidFill>
                <a:effectLst/>
                <a:latin typeface="Trebuchet MS" pitchFamily="34" charset="0"/>
              </a:rPr>
              <a:t>System Center, Partners, MOF</a:t>
            </a:r>
          </a:p>
        </p:txBody>
      </p:sp>
      <p:sp>
        <p:nvSpPr>
          <p:cNvPr id="50" name="Rounded Rectangle 49"/>
          <p:cNvSpPr/>
          <p:nvPr/>
        </p:nvSpPr>
        <p:spPr>
          <a:xfrm rot="10800000">
            <a:off x="8485909" y="1182845"/>
            <a:ext cx="426026" cy="5489260"/>
          </a:xfrm>
          <a:prstGeom prst="roundRect">
            <a:avLst/>
          </a:prstGeom>
          <a:gradFill rotWithShape="1">
            <a:gsLst>
              <a:gs pos="0">
                <a:schemeClr val="bg2">
                  <a:lumMod val="50000"/>
                </a:schemeClr>
              </a:gs>
              <a:gs pos="50000">
                <a:schemeClr val="bg2">
                  <a:lumMod val="75000"/>
                  <a:alpha val="50000"/>
                </a:schemeClr>
              </a:gs>
              <a:gs pos="70000">
                <a:schemeClr val="bg2">
                  <a:alpha val="50000"/>
                </a:schemeClr>
              </a:gs>
              <a:gs pos="100000">
                <a:schemeClr val="bg2">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1600" b="1" kern="0" dirty="0" smtClean="0">
                <a:solidFill>
                  <a:srgbClr val="FFFFFF"/>
                </a:solidFill>
                <a:effectLst/>
                <a:latin typeface="Trebuchet MS" pitchFamily="34" charset="0"/>
              </a:rPr>
              <a:t>Visual Studio, </a:t>
            </a:r>
            <a:r>
              <a:rPr lang="es-ES" sz="1600" b="1" kern="0" dirty="0" smtClean="0">
                <a:solidFill>
                  <a:srgbClr val="FFFFFF"/>
                </a:solidFill>
                <a:effectLst/>
                <a:latin typeface="Trebuchet MS" pitchFamily="34" charset="0"/>
              </a:rPr>
              <a:t>Prácticas</a:t>
            </a:r>
            <a:r>
              <a:rPr lang="en-US" sz="1600" b="1" kern="0" dirty="0" smtClean="0">
                <a:solidFill>
                  <a:srgbClr val="FFFFFF"/>
                </a:solidFill>
                <a:effectLst/>
                <a:latin typeface="Trebuchet MS" pitchFamily="34" charset="0"/>
              </a:rPr>
              <a:t> y </a:t>
            </a:r>
            <a:r>
              <a:rPr lang="es-ES" sz="1600" b="1" kern="0" dirty="0" smtClean="0">
                <a:solidFill>
                  <a:srgbClr val="FFFFFF"/>
                </a:solidFill>
                <a:effectLst/>
                <a:latin typeface="Trebuchet MS" pitchFamily="34" charset="0"/>
              </a:rPr>
              <a:t>Patrones</a:t>
            </a:r>
            <a:r>
              <a:rPr lang="en-US" sz="1600" b="1" kern="0" dirty="0" smtClean="0">
                <a:solidFill>
                  <a:srgbClr val="FFFFFF"/>
                </a:solidFill>
                <a:effectLst/>
                <a:latin typeface="Trebuchet MS" pitchFamily="34" charset="0"/>
              </a:rPr>
              <a:t>, MSF</a:t>
            </a:r>
          </a:p>
        </p:txBody>
      </p:sp>
      <p:grpSp>
        <p:nvGrpSpPr>
          <p:cNvPr id="36" name="35 Grupo"/>
          <p:cNvGrpSpPr/>
          <p:nvPr/>
        </p:nvGrpSpPr>
        <p:grpSpPr>
          <a:xfrm>
            <a:off x="2834641" y="3730335"/>
            <a:ext cx="3352800" cy="457200"/>
            <a:chOff x="2834641" y="3730335"/>
            <a:chExt cx="3352800" cy="457200"/>
          </a:xfrm>
        </p:grpSpPr>
        <p:sp>
          <p:nvSpPr>
            <p:cNvPr id="55" name="Up-Down Arrow 54"/>
            <p:cNvSpPr/>
            <p:nvPr/>
          </p:nvSpPr>
          <p:spPr>
            <a:xfrm>
              <a:off x="2834641" y="3730335"/>
              <a:ext cx="365760" cy="457200"/>
            </a:xfrm>
            <a:prstGeom prst="upDownArrow">
              <a:avLst/>
            </a:prstGeom>
            <a:gradFill>
              <a:gsLst>
                <a:gs pos="0">
                  <a:schemeClr val="accent2">
                    <a:shade val="47500"/>
                    <a:satMod val="137000"/>
                    <a:alpha val="65000"/>
                  </a:schemeClr>
                </a:gs>
                <a:gs pos="55000">
                  <a:schemeClr val="accent2">
                    <a:shade val="69000"/>
                    <a:satMod val="137000"/>
                    <a:alpha val="65000"/>
                  </a:schemeClr>
                </a:gs>
                <a:gs pos="100000">
                  <a:schemeClr val="accent2">
                    <a:shade val="98000"/>
                    <a:satMod val="137000"/>
                    <a:alpha val="6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56" name="Up-Down Arrow 55"/>
            <p:cNvSpPr/>
            <p:nvPr/>
          </p:nvSpPr>
          <p:spPr>
            <a:xfrm>
              <a:off x="4373881" y="3730335"/>
              <a:ext cx="365760" cy="457200"/>
            </a:xfrm>
            <a:prstGeom prst="upDownArrow">
              <a:avLst/>
            </a:prstGeom>
            <a:gradFill>
              <a:gsLst>
                <a:gs pos="0">
                  <a:schemeClr val="accent2">
                    <a:shade val="47500"/>
                    <a:satMod val="137000"/>
                    <a:alpha val="65000"/>
                  </a:schemeClr>
                </a:gs>
                <a:gs pos="55000">
                  <a:schemeClr val="accent2">
                    <a:shade val="69000"/>
                    <a:satMod val="137000"/>
                    <a:alpha val="65000"/>
                  </a:schemeClr>
                </a:gs>
                <a:gs pos="100000">
                  <a:schemeClr val="accent2">
                    <a:shade val="98000"/>
                    <a:satMod val="137000"/>
                    <a:alpha val="6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58" name="Up-Down Arrow 57"/>
            <p:cNvSpPr/>
            <p:nvPr/>
          </p:nvSpPr>
          <p:spPr>
            <a:xfrm>
              <a:off x="5821681" y="3730335"/>
              <a:ext cx="365760" cy="457200"/>
            </a:xfrm>
            <a:prstGeom prst="upDownArrow">
              <a:avLst/>
            </a:prstGeom>
            <a:gradFill>
              <a:gsLst>
                <a:gs pos="0">
                  <a:schemeClr val="accent2">
                    <a:shade val="47500"/>
                    <a:satMod val="137000"/>
                    <a:alpha val="65000"/>
                  </a:schemeClr>
                </a:gs>
                <a:gs pos="55000">
                  <a:schemeClr val="accent2">
                    <a:shade val="69000"/>
                    <a:satMod val="137000"/>
                    <a:alpha val="65000"/>
                  </a:schemeClr>
                </a:gs>
                <a:gs pos="100000">
                  <a:schemeClr val="accent2">
                    <a:shade val="98000"/>
                    <a:satMod val="137000"/>
                    <a:alpha val="6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grpSp>
      <p:sp>
        <p:nvSpPr>
          <p:cNvPr id="59" name="Up-Down Arrow 58"/>
          <p:cNvSpPr/>
          <p:nvPr/>
        </p:nvSpPr>
        <p:spPr>
          <a:xfrm rot="5400000">
            <a:off x="7160764" y="4751248"/>
            <a:ext cx="365760" cy="457200"/>
          </a:xfrm>
          <a:prstGeom prst="upDownArrow">
            <a:avLst/>
          </a:prstGeom>
          <a:gradFill>
            <a:gsLst>
              <a:gs pos="0">
                <a:schemeClr val="accent2">
                  <a:shade val="47500"/>
                  <a:satMod val="137000"/>
                  <a:alpha val="65000"/>
                </a:schemeClr>
              </a:gs>
              <a:gs pos="55000">
                <a:schemeClr val="accent2">
                  <a:shade val="69000"/>
                  <a:satMod val="137000"/>
                  <a:alpha val="65000"/>
                </a:schemeClr>
              </a:gs>
              <a:gs pos="100000">
                <a:schemeClr val="accent2">
                  <a:shade val="98000"/>
                  <a:satMod val="137000"/>
                  <a:alpha val="6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60" name="Up-Down Arrow 59"/>
          <p:cNvSpPr/>
          <p:nvPr/>
        </p:nvSpPr>
        <p:spPr>
          <a:xfrm rot="5400000">
            <a:off x="7160764" y="2728913"/>
            <a:ext cx="365760" cy="457200"/>
          </a:xfrm>
          <a:prstGeom prst="upDownArrow">
            <a:avLst/>
          </a:prstGeom>
          <a:gradFill>
            <a:gsLst>
              <a:gs pos="0">
                <a:schemeClr val="accent2">
                  <a:shade val="47500"/>
                  <a:satMod val="137000"/>
                  <a:alpha val="65000"/>
                </a:schemeClr>
              </a:gs>
              <a:gs pos="55000">
                <a:schemeClr val="accent2">
                  <a:shade val="69000"/>
                  <a:satMod val="137000"/>
                  <a:alpha val="65000"/>
                </a:schemeClr>
              </a:gs>
              <a:gs pos="100000">
                <a:schemeClr val="accent2">
                  <a:shade val="98000"/>
                  <a:satMod val="137000"/>
                  <a:alpha val="6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20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20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2000"/>
                                        <p:tgtEl>
                                          <p:spTgt spid="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20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20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2000"/>
                                        <p:tgtEl>
                                          <p:spTgt spid="4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2000"/>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2000"/>
                                        <p:tgtEl>
                                          <p:spTgt spid="4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2000"/>
                                        <p:tgtEl>
                                          <p:spTgt spid="3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2000"/>
                                        <p:tgtEl>
                                          <p:spTgt spid="4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2000"/>
                                        <p:tgtEl>
                                          <p:spTgt spid="3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20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2000"/>
                                        <p:tgtEl>
                                          <p:spTgt spid="4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2000"/>
                                        <p:tgtEl>
                                          <p:spTgt spid="4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2000"/>
                                        <p:tgtEl>
                                          <p:spTgt spid="5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2000"/>
                                        <p:tgtEl>
                                          <p:spTgt spid="5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45" grpId="0" animBg="1"/>
      <p:bldP spid="51" grpId="0" animBg="1"/>
      <p:bldP spid="34" grpId="0" animBg="1"/>
      <p:bldP spid="41" grpId="0" animBg="1"/>
      <p:bldP spid="37" grpId="0" animBg="1"/>
      <p:bldP spid="40" grpId="0" animBg="1"/>
      <p:bldP spid="43" grpId="0" animBg="1"/>
      <p:bldP spid="44" grpId="0" animBg="1"/>
      <p:bldP spid="47" grpId="0" animBg="1"/>
      <p:bldP spid="42" grpId="0" animBg="1"/>
      <p:bldP spid="48" grpId="0" animBg="1"/>
      <p:bldP spid="49" grpId="0" animBg="1"/>
      <p:bldP spid="50" grpId="0" animBg="1"/>
      <p:bldP spid="59" grpId="0" animBg="1"/>
      <p:bldP spid="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4"/>
          <p:cNvSpPr>
            <a:spLocks noGrp="1"/>
          </p:cNvSpPr>
          <p:nvPr>
            <p:ph type="title"/>
          </p:nvPr>
        </p:nvSpPr>
        <p:spPr>
          <a:xfrm>
            <a:off x="381000" y="1419225"/>
            <a:ext cx="8382000" cy="1329595"/>
          </a:xfrm>
        </p:spPr>
        <p:txBody>
          <a:bodyPr/>
          <a:lstStyle/>
          <a:p>
            <a:pPr algn="ctr"/>
            <a:r>
              <a:rPr lang="es-ES" b="1" dirty="0" smtClean="0">
                <a:effectLst/>
              </a:rPr>
              <a:t>¿Cómo hemos llegado hasta aquí?</a:t>
            </a:r>
          </a:p>
        </p:txBody>
      </p:sp>
      <p:pic>
        <p:nvPicPr>
          <p:cNvPr id="6" name="Picture 2" descr="C:\Users\Boss\Pictures\TECHED\boss1.jpg"/>
          <p:cNvPicPr>
            <a:picLocks noChangeAspect="1" noChangeArrowheads="1"/>
          </p:cNvPicPr>
          <p:nvPr/>
        </p:nvPicPr>
        <p:blipFill>
          <a:blip r:embed="rId3"/>
          <a:stretch>
            <a:fillRect/>
          </a:stretch>
        </p:blipFill>
        <p:spPr bwMode="auto">
          <a:xfrm>
            <a:off x="5728111" y="2487016"/>
            <a:ext cx="2244478" cy="3435590"/>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r>
              <a:rPr lang="en-US" b="1" dirty="0" smtClean="0">
                <a:effectLst/>
              </a:rPr>
              <a:t>El </a:t>
            </a:r>
            <a:r>
              <a:rPr lang="en-US" b="1" dirty="0" err="1" smtClean="0">
                <a:effectLst/>
              </a:rPr>
              <a:t>camino</a:t>
            </a:r>
            <a:r>
              <a:rPr lang="en-US" b="1" dirty="0" smtClean="0">
                <a:effectLst/>
              </a:rPr>
              <a:t> ha </a:t>
            </a:r>
            <a:r>
              <a:rPr lang="en-US" b="1" dirty="0" err="1" smtClean="0">
                <a:effectLst/>
              </a:rPr>
              <a:t>sido</a:t>
            </a:r>
            <a:r>
              <a:rPr lang="en-US" b="1" dirty="0" smtClean="0">
                <a:effectLst/>
              </a:rPr>
              <a:t> largo…</a:t>
            </a:r>
          </a:p>
        </p:txBody>
      </p:sp>
      <p:sp>
        <p:nvSpPr>
          <p:cNvPr id="20483" name="Rectangle 5"/>
          <p:cNvSpPr>
            <a:spLocks noGrp="1" noChangeArrowheads="1"/>
          </p:cNvSpPr>
          <p:nvPr>
            <p:ph type="body" sz="quarter" idx="10"/>
          </p:nvPr>
        </p:nvSpPr>
        <p:spPr>
          <a:xfrm>
            <a:off x="381000" y="1411552"/>
            <a:ext cx="8382000" cy="387798"/>
          </a:xfrm>
        </p:spPr>
        <p:txBody>
          <a:bodyPr/>
          <a:lstStyle/>
          <a:p>
            <a:r>
              <a:rPr lang="es-ES" sz="2800" b="1" i="1" dirty="0" smtClean="0"/>
              <a:t>Arquitecturas Punto a Punto</a:t>
            </a:r>
            <a:r>
              <a:rPr lang="es-ES" sz="2800" dirty="0" smtClean="0"/>
              <a:t>:</a:t>
            </a:r>
          </a:p>
        </p:txBody>
      </p:sp>
      <p:sp>
        <p:nvSpPr>
          <p:cNvPr id="4" name="Content Placeholder 5"/>
          <p:cNvSpPr txBox="1">
            <a:spLocks/>
          </p:cNvSpPr>
          <p:nvPr/>
        </p:nvSpPr>
        <p:spPr>
          <a:xfrm>
            <a:off x="5257800" y="2015357"/>
            <a:ext cx="3886199" cy="5735119"/>
          </a:xfrm>
          <a:prstGeom prst="rect">
            <a:avLst/>
          </a:prstGeom>
        </p:spPr>
        <p:txBody>
          <a:bodyPr>
            <a:normAutofit/>
          </a:bodyPr>
          <a:lstStyle/>
          <a:p>
            <a:pPr marL="396875" lvl="0" indent="-396875" defTabSz="914363" fontAlgn="auto">
              <a:lnSpc>
                <a:spcPct val="90000"/>
              </a:lnSpc>
              <a:spcBef>
                <a:spcPct val="20000"/>
              </a:spcBef>
              <a:spcAft>
                <a:spcPts val="0"/>
              </a:spcAft>
              <a:defRPr/>
            </a:pPr>
            <a:r>
              <a:rPr lang="es-ES" sz="2000" b="1" dirty="0" smtClean="0">
                <a:effectLst/>
              </a:rPr>
              <a:t>Sin gestión y descentralizado:</a:t>
            </a:r>
            <a:endParaRPr lang="es-ES" sz="2000" b="1" dirty="0" smtClean="0">
              <a:effectLst/>
              <a:cs typeface="Arial" charset="0"/>
            </a:endParaRPr>
          </a:p>
          <a:p>
            <a:pPr marL="396875" marR="0" lvl="0" indent="-396875" algn="l" defTabSz="914363" rtl="0" eaLnBrk="1" fontAlgn="auto" latinLnBrk="0" hangingPunct="1">
              <a:lnSpc>
                <a:spcPct val="90000"/>
              </a:lnSpc>
              <a:spcBef>
                <a:spcPct val="50000"/>
              </a:spcBef>
              <a:spcAft>
                <a:spcPts val="0"/>
              </a:spcAft>
              <a:buClrTx/>
              <a:buSzTx/>
              <a:buFontTx/>
              <a:buBlip>
                <a:blip r:embed="rId3"/>
              </a:buBlip>
              <a:tabLst/>
              <a:defRPr/>
            </a:pPr>
            <a:r>
              <a:rPr kumimoji="0" lang="es-ES" sz="2000" i="0" u="none" strike="noStrike" kern="1200" cap="none" spc="0" normalizeH="0" baseline="0" noProof="0" dirty="0" smtClean="0">
                <a:ln>
                  <a:noFill/>
                </a:ln>
                <a:solidFill>
                  <a:schemeClr val="tx1"/>
                </a:solidFill>
                <a:effectLst/>
                <a:uLnTx/>
                <a:uFillTx/>
                <a:latin typeface="+mn-lt"/>
                <a:ea typeface="+mn-ea"/>
                <a:cs typeface="+mn-cs"/>
              </a:rPr>
              <a:t>Adecuad</a:t>
            </a:r>
            <a:r>
              <a:rPr lang="es-ES" sz="2000" dirty="0" smtClean="0">
                <a:effectLst/>
                <a:latin typeface="+mn-lt"/>
              </a:rPr>
              <a:t>o para entornos pequeños</a:t>
            </a:r>
          </a:p>
          <a:p>
            <a:pPr marL="396875" marR="0" lvl="0" indent="-396875" algn="l" defTabSz="914363" rtl="0" eaLnBrk="1" fontAlgn="auto" latinLnBrk="0" hangingPunct="1">
              <a:lnSpc>
                <a:spcPct val="90000"/>
              </a:lnSpc>
              <a:spcBef>
                <a:spcPct val="50000"/>
              </a:spcBef>
              <a:spcAft>
                <a:spcPts val="0"/>
              </a:spcAft>
              <a:buClrTx/>
              <a:buSzTx/>
              <a:buFontTx/>
              <a:buBlip>
                <a:blip r:embed="rId3"/>
              </a:buBlip>
              <a:tabLst/>
              <a:defRPr/>
            </a:pPr>
            <a:r>
              <a:rPr kumimoji="0" lang="es-ES" sz="2000" i="0" u="none" strike="noStrike" kern="1200" cap="none" spc="0" normalizeH="0" baseline="0" noProof="0" dirty="0" smtClean="0">
                <a:ln>
                  <a:noFill/>
                </a:ln>
                <a:solidFill>
                  <a:schemeClr val="tx1"/>
                </a:solidFill>
                <a:effectLst/>
                <a:uLnTx/>
                <a:uFillTx/>
                <a:latin typeface="+mn-lt"/>
                <a:ea typeface="+mn-ea"/>
                <a:cs typeface="+mn-cs"/>
              </a:rPr>
              <a:t>Escenarios</a:t>
            </a:r>
            <a:r>
              <a:rPr kumimoji="0" lang="es-ES" sz="2000" i="0" u="none" strike="noStrike" kern="1200" cap="none" spc="0" normalizeH="0" noProof="0" dirty="0" smtClean="0">
                <a:ln>
                  <a:noFill/>
                </a:ln>
                <a:solidFill>
                  <a:schemeClr val="tx1"/>
                </a:solidFill>
                <a:effectLst/>
                <a:uLnTx/>
                <a:uFillTx/>
                <a:latin typeface="+mn-lt"/>
                <a:ea typeface="+mn-ea"/>
                <a:cs typeface="+mn-cs"/>
              </a:rPr>
              <a:t> de integración sencillos</a:t>
            </a:r>
            <a:endParaRPr kumimoji="0" lang="es-ES" sz="200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50000"/>
              </a:spcBef>
              <a:spcAft>
                <a:spcPts val="0"/>
              </a:spcAft>
              <a:buClrTx/>
              <a:buSzTx/>
              <a:buFontTx/>
              <a:buBlip>
                <a:blip r:embed="rId3"/>
              </a:buBlip>
              <a:tabLst/>
              <a:defRPr/>
            </a:pPr>
            <a:r>
              <a:rPr kumimoji="0" lang="es-ES" sz="2000" i="0" u="none" strike="noStrike" kern="1200" cap="none" spc="0" normalizeH="0" baseline="0" noProof="0" dirty="0" smtClean="0">
                <a:ln>
                  <a:noFill/>
                </a:ln>
                <a:solidFill>
                  <a:schemeClr val="tx1"/>
                </a:solidFill>
                <a:effectLst/>
                <a:uLnTx/>
                <a:uFillTx/>
                <a:latin typeface="+mn-lt"/>
                <a:ea typeface="+mn-ea"/>
                <a:cs typeface="+mn-cs"/>
              </a:rPr>
              <a:t>n</a:t>
            </a:r>
            <a:r>
              <a:rPr kumimoji="0" lang="es-ES" sz="2000" i="0" u="none" strike="noStrike" kern="1200" cap="none" spc="0" normalizeH="0" baseline="0" noProof="0" dirty="0" smtClean="0">
                <a:ln>
                  <a:noFill/>
                </a:ln>
                <a:solidFill>
                  <a:schemeClr val="tx1"/>
                </a:solidFill>
                <a:effectLst/>
                <a:uLnTx/>
                <a:uFillTx/>
                <a:latin typeface="+mn-lt"/>
                <a:ea typeface="+mn-ea"/>
                <a:cs typeface="Arial" charset="0"/>
              </a:rPr>
              <a:t>² líneas de conectividad</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endParaRPr kumimoji="0" lang="es-ES" sz="3200" b="1"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endParaRPr kumimoji="0" lang="es-ES" sz="32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5" name="Group 82"/>
          <p:cNvGrpSpPr>
            <a:grpSpLocks noChangeAspect="1"/>
          </p:cNvGrpSpPr>
          <p:nvPr/>
        </p:nvGrpSpPr>
        <p:grpSpPr bwMode="auto">
          <a:xfrm>
            <a:off x="234956" y="1922585"/>
            <a:ext cx="4433232" cy="5307036"/>
            <a:chOff x="358068" y="1274763"/>
            <a:chExt cx="2575632" cy="3311943"/>
          </a:xfrm>
        </p:grpSpPr>
        <p:grpSp>
          <p:nvGrpSpPr>
            <p:cNvPr id="6" name="Group 79"/>
            <p:cNvGrpSpPr>
              <a:grpSpLocks/>
            </p:cNvGrpSpPr>
            <p:nvPr/>
          </p:nvGrpSpPr>
          <p:grpSpPr bwMode="auto">
            <a:xfrm>
              <a:off x="358068" y="1274763"/>
              <a:ext cx="2556011" cy="2874962"/>
              <a:chOff x="299330" y="1268413"/>
              <a:chExt cx="2556011" cy="2875829"/>
            </a:xfrm>
          </p:grpSpPr>
          <p:sp>
            <p:nvSpPr>
              <p:cNvPr id="8" name="Rounded Rectangle 94209"/>
              <p:cNvSpPr>
                <a:spLocks noChangeArrowheads="1"/>
              </p:cNvSpPr>
              <p:nvPr/>
            </p:nvSpPr>
            <p:spPr bwMode="auto">
              <a:xfrm>
                <a:off x="299330" y="1268413"/>
                <a:ext cx="2555875" cy="2556658"/>
              </a:xfrm>
              <a:prstGeom prst="roundRect">
                <a:avLst>
                  <a:gd name="adj" fmla="val 7394"/>
                </a:avLst>
              </a:prstGeom>
              <a:solidFill>
                <a:schemeClr val="accent1">
                  <a:lumMod val="20000"/>
                  <a:lumOff val="80000"/>
                </a:schemeClr>
              </a:solidFill>
              <a:ln w="9525" algn="ctr">
                <a:solidFill>
                  <a:schemeClr val="tx1"/>
                </a:solidFill>
                <a:round/>
                <a:headEnd/>
                <a:tailEnd/>
              </a:ln>
            </p:spPr>
            <p:txBody>
              <a:bodyPr wrap="none" anchor="ctr"/>
              <a:lstStyle/>
              <a:p>
                <a:pPr>
                  <a:defRPr/>
                </a:pPr>
                <a:endParaRPr lang="en-US">
                  <a:solidFill>
                    <a:srgbClr val="000000"/>
                  </a:solidFill>
                  <a:latin typeface="Arial" pitchFamily="34" charset="0"/>
                </a:endParaRPr>
              </a:p>
            </p:txBody>
          </p:sp>
          <p:sp>
            <p:nvSpPr>
              <p:cNvPr id="9" name="Straight Connector 94217"/>
              <p:cNvSpPr>
                <a:spLocks noChangeShapeType="1"/>
              </p:cNvSpPr>
              <p:nvPr/>
            </p:nvSpPr>
            <p:spPr bwMode="auto">
              <a:xfrm>
                <a:off x="755650" y="1663700"/>
                <a:ext cx="36513" cy="828675"/>
              </a:xfrm>
              <a:prstGeom prst="line">
                <a:avLst/>
              </a:prstGeom>
              <a:noFill/>
              <a:ln w="57150" algn="ctr">
                <a:solidFill>
                  <a:srgbClr val="FF9933"/>
                </a:solidFill>
                <a:round/>
                <a:headEnd/>
                <a:tailEnd/>
              </a:ln>
            </p:spPr>
            <p:txBody>
              <a:bodyPr/>
              <a:lstStyle/>
              <a:p>
                <a:endParaRPr lang="en-US"/>
              </a:p>
            </p:txBody>
          </p:sp>
          <p:sp>
            <p:nvSpPr>
              <p:cNvPr id="10" name="Straight Connector 94218"/>
              <p:cNvSpPr>
                <a:spLocks noChangeShapeType="1"/>
              </p:cNvSpPr>
              <p:nvPr/>
            </p:nvSpPr>
            <p:spPr bwMode="auto">
              <a:xfrm flipH="1">
                <a:off x="827088" y="1952625"/>
                <a:ext cx="828675" cy="539750"/>
              </a:xfrm>
              <a:prstGeom prst="line">
                <a:avLst/>
              </a:prstGeom>
              <a:noFill/>
              <a:ln w="57150" algn="ctr">
                <a:solidFill>
                  <a:srgbClr val="FF9933"/>
                </a:solidFill>
                <a:round/>
                <a:headEnd/>
                <a:tailEnd/>
              </a:ln>
            </p:spPr>
            <p:txBody>
              <a:bodyPr/>
              <a:lstStyle/>
              <a:p>
                <a:endParaRPr lang="en-US"/>
              </a:p>
            </p:txBody>
          </p:sp>
          <p:sp>
            <p:nvSpPr>
              <p:cNvPr id="11" name="Straight Connector 94219"/>
              <p:cNvSpPr>
                <a:spLocks noChangeShapeType="1"/>
              </p:cNvSpPr>
              <p:nvPr/>
            </p:nvSpPr>
            <p:spPr bwMode="auto">
              <a:xfrm flipH="1" flipV="1">
                <a:off x="792163" y="2492375"/>
                <a:ext cx="900112" cy="576263"/>
              </a:xfrm>
              <a:prstGeom prst="line">
                <a:avLst/>
              </a:prstGeom>
              <a:noFill/>
              <a:ln w="57150" algn="ctr">
                <a:solidFill>
                  <a:srgbClr val="FF9933"/>
                </a:solidFill>
                <a:round/>
                <a:headEnd/>
                <a:tailEnd/>
              </a:ln>
            </p:spPr>
            <p:txBody>
              <a:bodyPr/>
              <a:lstStyle/>
              <a:p>
                <a:endParaRPr lang="en-US"/>
              </a:p>
            </p:txBody>
          </p:sp>
          <p:sp>
            <p:nvSpPr>
              <p:cNvPr id="12" name="Straight Connector 94220"/>
              <p:cNvSpPr>
                <a:spLocks noChangeShapeType="1"/>
              </p:cNvSpPr>
              <p:nvPr/>
            </p:nvSpPr>
            <p:spPr bwMode="auto">
              <a:xfrm flipH="1" flipV="1">
                <a:off x="900113" y="1736725"/>
                <a:ext cx="755650" cy="1258888"/>
              </a:xfrm>
              <a:prstGeom prst="line">
                <a:avLst/>
              </a:prstGeom>
              <a:noFill/>
              <a:ln w="57150" algn="ctr">
                <a:solidFill>
                  <a:srgbClr val="FF9933"/>
                </a:solidFill>
                <a:round/>
                <a:headEnd/>
                <a:tailEnd/>
              </a:ln>
            </p:spPr>
            <p:txBody>
              <a:bodyPr/>
              <a:lstStyle/>
              <a:p>
                <a:endParaRPr lang="en-US"/>
              </a:p>
            </p:txBody>
          </p:sp>
          <p:sp>
            <p:nvSpPr>
              <p:cNvPr id="13" name="Straight Connector 94221"/>
              <p:cNvSpPr>
                <a:spLocks noChangeShapeType="1"/>
              </p:cNvSpPr>
              <p:nvPr/>
            </p:nvSpPr>
            <p:spPr bwMode="auto">
              <a:xfrm flipH="1">
                <a:off x="1763713" y="2455863"/>
                <a:ext cx="720725" cy="647700"/>
              </a:xfrm>
              <a:prstGeom prst="line">
                <a:avLst/>
              </a:prstGeom>
              <a:noFill/>
              <a:ln w="57150" algn="ctr">
                <a:solidFill>
                  <a:srgbClr val="FF9933"/>
                </a:solidFill>
                <a:round/>
                <a:headEnd/>
                <a:tailEnd/>
              </a:ln>
            </p:spPr>
            <p:txBody>
              <a:bodyPr/>
              <a:lstStyle/>
              <a:p>
                <a:endParaRPr lang="en-US"/>
              </a:p>
            </p:txBody>
          </p:sp>
          <p:sp>
            <p:nvSpPr>
              <p:cNvPr id="14" name="Straight Connector 94222"/>
              <p:cNvSpPr>
                <a:spLocks noChangeShapeType="1"/>
              </p:cNvSpPr>
              <p:nvPr/>
            </p:nvSpPr>
            <p:spPr bwMode="auto">
              <a:xfrm flipH="1">
                <a:off x="1800225" y="2060575"/>
                <a:ext cx="0" cy="971550"/>
              </a:xfrm>
              <a:prstGeom prst="line">
                <a:avLst/>
              </a:prstGeom>
              <a:noFill/>
              <a:ln w="57150" algn="ctr">
                <a:solidFill>
                  <a:srgbClr val="FF9933"/>
                </a:solidFill>
                <a:round/>
                <a:headEnd/>
                <a:tailEnd/>
              </a:ln>
            </p:spPr>
            <p:txBody>
              <a:bodyPr/>
              <a:lstStyle/>
              <a:p>
                <a:endParaRPr lang="en-US"/>
              </a:p>
            </p:txBody>
          </p:sp>
          <p:grpSp>
            <p:nvGrpSpPr>
              <p:cNvPr id="15" name="Group 16"/>
              <p:cNvGrpSpPr>
                <a:grpSpLocks/>
              </p:cNvGrpSpPr>
              <p:nvPr/>
            </p:nvGrpSpPr>
            <p:grpSpPr bwMode="auto">
              <a:xfrm>
                <a:off x="503238" y="1376363"/>
                <a:ext cx="539750" cy="576262"/>
                <a:chOff x="732" y="1056"/>
                <a:chExt cx="804" cy="933"/>
              </a:xfrm>
            </p:grpSpPr>
            <p:pic>
              <p:nvPicPr>
                <p:cNvPr id="29" name="Rectangle 94224"/>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30" name="Rectangle 94225"/>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grpSp>
            <p:nvGrpSpPr>
              <p:cNvPr id="16" name="Group 19"/>
              <p:cNvGrpSpPr>
                <a:grpSpLocks/>
              </p:cNvGrpSpPr>
              <p:nvPr/>
            </p:nvGrpSpPr>
            <p:grpSpPr bwMode="auto">
              <a:xfrm>
                <a:off x="503238" y="2276476"/>
                <a:ext cx="539750" cy="576264"/>
                <a:chOff x="732" y="1056"/>
                <a:chExt cx="804" cy="933"/>
              </a:xfrm>
            </p:grpSpPr>
            <p:pic>
              <p:nvPicPr>
                <p:cNvPr id="27" name="Rectangle 94227"/>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28" name="Rectangle 94228"/>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grpSp>
            <p:nvGrpSpPr>
              <p:cNvPr id="17" name="Group 22"/>
              <p:cNvGrpSpPr>
                <a:grpSpLocks/>
              </p:cNvGrpSpPr>
              <p:nvPr/>
            </p:nvGrpSpPr>
            <p:grpSpPr bwMode="auto">
              <a:xfrm>
                <a:off x="1403350" y="1736726"/>
                <a:ext cx="539750" cy="576264"/>
                <a:chOff x="732" y="1056"/>
                <a:chExt cx="804" cy="933"/>
              </a:xfrm>
            </p:grpSpPr>
            <p:pic>
              <p:nvPicPr>
                <p:cNvPr id="25" name="Rectangle 94230"/>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26" name="Rectangle 94231"/>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grpSp>
            <p:nvGrpSpPr>
              <p:cNvPr id="18" name="Group 25"/>
              <p:cNvGrpSpPr>
                <a:grpSpLocks/>
              </p:cNvGrpSpPr>
              <p:nvPr/>
            </p:nvGrpSpPr>
            <p:grpSpPr bwMode="auto">
              <a:xfrm>
                <a:off x="1476375" y="2887663"/>
                <a:ext cx="539750" cy="576262"/>
                <a:chOff x="732" y="1056"/>
                <a:chExt cx="804" cy="933"/>
              </a:xfrm>
            </p:grpSpPr>
            <p:pic>
              <p:nvPicPr>
                <p:cNvPr id="23" name="Rectangle 94233"/>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24" name="Rectangle 94234"/>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grpSp>
            <p:nvGrpSpPr>
              <p:cNvPr id="19" name="Group 28"/>
              <p:cNvGrpSpPr>
                <a:grpSpLocks/>
              </p:cNvGrpSpPr>
              <p:nvPr/>
            </p:nvGrpSpPr>
            <p:grpSpPr bwMode="auto">
              <a:xfrm>
                <a:off x="2266950" y="2095501"/>
                <a:ext cx="539750" cy="576264"/>
                <a:chOff x="732" y="1056"/>
                <a:chExt cx="804" cy="933"/>
              </a:xfrm>
            </p:grpSpPr>
            <p:pic>
              <p:nvPicPr>
                <p:cNvPr id="21" name="Rectangle 94236"/>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22" name="Rectangle 94237"/>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sp>
            <p:nvSpPr>
              <p:cNvPr id="20" name="TextBox 94311"/>
              <p:cNvSpPr txBox="1">
                <a:spLocks noChangeArrowheads="1"/>
              </p:cNvSpPr>
              <p:nvPr/>
            </p:nvSpPr>
            <p:spPr bwMode="auto">
              <a:xfrm>
                <a:off x="370904" y="3836416"/>
                <a:ext cx="2484437" cy="307826"/>
              </a:xfrm>
              <a:prstGeom prst="rect">
                <a:avLst/>
              </a:prstGeom>
              <a:noFill/>
              <a:ln w="9525">
                <a:noFill/>
                <a:miter lim="800000"/>
                <a:headEnd/>
                <a:tailEnd/>
              </a:ln>
            </p:spPr>
            <p:txBody>
              <a:bodyPr>
                <a:spAutoFit/>
              </a:bodyPr>
              <a:lstStyle/>
              <a:p>
                <a:pPr algn="ctr">
                  <a:spcBef>
                    <a:spcPct val="50000"/>
                  </a:spcBef>
                </a:pPr>
                <a:endParaRPr lang="en-US" sz="1400" b="1" dirty="0">
                  <a:solidFill>
                    <a:schemeClr val="tx2"/>
                  </a:solidFill>
                </a:endParaRPr>
              </a:p>
            </p:txBody>
          </p:sp>
        </p:grpSp>
        <p:sp>
          <p:nvSpPr>
            <p:cNvPr id="7" name="TextBox 94314"/>
            <p:cNvSpPr txBox="1">
              <a:spLocks noChangeArrowheads="1"/>
            </p:cNvSpPr>
            <p:nvPr/>
          </p:nvSpPr>
          <p:spPr bwMode="auto">
            <a:xfrm>
              <a:off x="385763" y="4248150"/>
              <a:ext cx="2547937" cy="338556"/>
            </a:xfrm>
            <a:prstGeom prst="rect">
              <a:avLst/>
            </a:prstGeom>
            <a:noFill/>
            <a:ln w="9525">
              <a:noFill/>
              <a:miter lim="800000"/>
              <a:headEnd/>
              <a:tailEnd/>
            </a:ln>
          </p:spPr>
          <p:txBody>
            <a:bodyPr>
              <a:spAutoFit/>
            </a:bodyPr>
            <a:lstStyle/>
            <a:p>
              <a:pPr>
                <a:spcBef>
                  <a:spcPct val="50000"/>
                </a:spcBef>
              </a:pPr>
              <a:endParaRPr lang="en-US" sz="1600" dirty="0">
                <a:solidFill>
                  <a:schemeClr val="tx2"/>
                </a:solidFill>
                <a:cs typeface="Arial" charset="0"/>
              </a:endParaRPr>
            </a:p>
          </p:txBody>
        </p:sp>
      </p:gr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r>
              <a:rPr lang="en-US" b="1" dirty="0" smtClean="0">
                <a:effectLst/>
              </a:rPr>
              <a:t>El </a:t>
            </a:r>
            <a:r>
              <a:rPr lang="en-US" b="1" dirty="0" err="1" smtClean="0">
                <a:effectLst/>
              </a:rPr>
              <a:t>camino</a:t>
            </a:r>
            <a:r>
              <a:rPr lang="en-US" b="1" dirty="0" smtClean="0">
                <a:effectLst/>
              </a:rPr>
              <a:t> ha </a:t>
            </a:r>
            <a:r>
              <a:rPr lang="en-US" b="1" dirty="0" err="1" smtClean="0">
                <a:effectLst/>
              </a:rPr>
              <a:t>sido</a:t>
            </a:r>
            <a:r>
              <a:rPr lang="en-US" b="1" dirty="0" smtClean="0">
                <a:effectLst/>
              </a:rPr>
              <a:t> largo…</a:t>
            </a:r>
          </a:p>
        </p:txBody>
      </p:sp>
      <p:sp>
        <p:nvSpPr>
          <p:cNvPr id="20483" name="Rectangle 5"/>
          <p:cNvSpPr>
            <a:spLocks noGrp="1" noChangeArrowheads="1"/>
          </p:cNvSpPr>
          <p:nvPr>
            <p:ph type="body" sz="quarter" idx="10"/>
          </p:nvPr>
        </p:nvSpPr>
        <p:spPr>
          <a:xfrm>
            <a:off x="381000" y="1411552"/>
            <a:ext cx="8382000" cy="387798"/>
          </a:xfrm>
        </p:spPr>
        <p:txBody>
          <a:bodyPr/>
          <a:lstStyle/>
          <a:p>
            <a:r>
              <a:rPr lang="es-ES" sz="2800" b="1" i="1" dirty="0" smtClean="0"/>
              <a:t>Arquitecturas </a:t>
            </a:r>
            <a:r>
              <a:rPr lang="es-ES" sz="2800" b="1" i="1" dirty="0" err="1" smtClean="0"/>
              <a:t>Hub</a:t>
            </a:r>
            <a:r>
              <a:rPr lang="es-ES" sz="2800" b="1" i="1" dirty="0" smtClean="0"/>
              <a:t> &amp; </a:t>
            </a:r>
            <a:r>
              <a:rPr lang="es-ES" sz="2800" b="1" i="1" dirty="0" err="1" smtClean="0"/>
              <a:t>Spoke</a:t>
            </a:r>
            <a:r>
              <a:rPr lang="es-ES" sz="2800" dirty="0" smtClean="0"/>
              <a:t>:</a:t>
            </a:r>
          </a:p>
        </p:txBody>
      </p:sp>
      <p:sp>
        <p:nvSpPr>
          <p:cNvPr id="4" name="Content Placeholder 5"/>
          <p:cNvSpPr txBox="1">
            <a:spLocks/>
          </p:cNvSpPr>
          <p:nvPr/>
        </p:nvSpPr>
        <p:spPr>
          <a:xfrm>
            <a:off x="5257800" y="2015357"/>
            <a:ext cx="3886199" cy="5735119"/>
          </a:xfrm>
          <a:prstGeom prst="rect">
            <a:avLst/>
          </a:prstGeom>
        </p:spPr>
        <p:txBody>
          <a:bodyPr>
            <a:normAutofit/>
          </a:bodyPr>
          <a:lstStyle/>
          <a:p>
            <a:pPr marL="396875" lvl="0" indent="-396875" defTabSz="914363" fontAlgn="auto">
              <a:lnSpc>
                <a:spcPct val="90000"/>
              </a:lnSpc>
              <a:spcBef>
                <a:spcPct val="20000"/>
              </a:spcBef>
              <a:spcAft>
                <a:spcPts val="0"/>
              </a:spcAft>
              <a:defRPr/>
            </a:pPr>
            <a:r>
              <a:rPr lang="es-ES" sz="2000" b="1" dirty="0" smtClean="0">
                <a:effectLst/>
              </a:rPr>
              <a:t>Gestionado y centralizado:</a:t>
            </a:r>
            <a:endParaRPr lang="es-ES" sz="2000" b="1" dirty="0" smtClean="0">
              <a:effectLst/>
              <a:cs typeface="Arial" charset="0"/>
            </a:endParaRPr>
          </a:p>
          <a:p>
            <a:pPr marL="396875" marR="0" lvl="0" indent="-396875" algn="l" defTabSz="914363" rtl="0" eaLnBrk="1" fontAlgn="auto" latinLnBrk="0" hangingPunct="1">
              <a:lnSpc>
                <a:spcPct val="90000"/>
              </a:lnSpc>
              <a:spcBef>
                <a:spcPct val="50000"/>
              </a:spcBef>
              <a:spcAft>
                <a:spcPts val="0"/>
              </a:spcAft>
              <a:buClrTx/>
              <a:buSzTx/>
              <a:buFontTx/>
              <a:buBlip>
                <a:blip r:embed="rId3"/>
              </a:buBlip>
              <a:tabLst/>
              <a:defRPr/>
            </a:pPr>
            <a:r>
              <a:rPr kumimoji="0" lang="es-ES" sz="2000" i="0" u="none" strike="noStrike" kern="1200" cap="none" spc="0" normalizeH="0" baseline="0" noProof="0" dirty="0" smtClean="0">
                <a:ln>
                  <a:noFill/>
                </a:ln>
                <a:solidFill>
                  <a:schemeClr val="tx1"/>
                </a:solidFill>
                <a:effectLst/>
                <a:uLnTx/>
                <a:uFillTx/>
                <a:latin typeface="+mn-lt"/>
                <a:ea typeface="+mn-ea"/>
                <a:cs typeface="+mn-cs"/>
              </a:rPr>
              <a:t>Soporta</a:t>
            </a:r>
            <a:r>
              <a:rPr kumimoji="0" lang="es-ES" sz="2000" i="0" u="none" strike="noStrike" kern="1200" cap="none" spc="0" normalizeH="0" noProof="0" dirty="0" smtClean="0">
                <a:ln>
                  <a:noFill/>
                </a:ln>
                <a:solidFill>
                  <a:schemeClr val="tx1"/>
                </a:solidFill>
                <a:effectLst/>
                <a:uLnTx/>
                <a:uFillTx/>
                <a:latin typeface="+mn-lt"/>
                <a:ea typeface="+mn-ea"/>
                <a:cs typeface="+mn-cs"/>
              </a:rPr>
              <a:t> acoplamiento débil de sistemas</a:t>
            </a:r>
          </a:p>
          <a:p>
            <a:pPr marL="396875" marR="0" lvl="0" indent="-396875" algn="l" defTabSz="914363" rtl="0" eaLnBrk="1" fontAlgn="auto" latinLnBrk="0" hangingPunct="1">
              <a:lnSpc>
                <a:spcPct val="90000"/>
              </a:lnSpc>
              <a:spcBef>
                <a:spcPct val="50000"/>
              </a:spcBef>
              <a:spcAft>
                <a:spcPts val="0"/>
              </a:spcAft>
              <a:buClrTx/>
              <a:buSzTx/>
              <a:buFontTx/>
              <a:buBlip>
                <a:blip r:embed="rId3"/>
              </a:buBlip>
              <a:tabLst/>
              <a:defRPr/>
            </a:pPr>
            <a:r>
              <a:rPr lang="es-ES" sz="2000" baseline="0" dirty="0" smtClean="0">
                <a:effectLst/>
                <a:latin typeface="+mn-lt"/>
              </a:rPr>
              <a:t>Elemento</a:t>
            </a:r>
            <a:r>
              <a:rPr lang="es-ES" sz="2000" dirty="0" smtClean="0">
                <a:effectLst/>
                <a:latin typeface="+mn-lt"/>
              </a:rPr>
              <a:t> central: </a:t>
            </a:r>
            <a:r>
              <a:rPr lang="es-ES" sz="2000" b="1" i="1" dirty="0" err="1" smtClean="0">
                <a:effectLst/>
                <a:latin typeface="+mn-lt"/>
              </a:rPr>
              <a:t>Message</a:t>
            </a:r>
            <a:r>
              <a:rPr lang="es-ES" sz="2000" b="1" i="1" dirty="0" smtClean="0">
                <a:effectLst/>
                <a:latin typeface="+mn-lt"/>
              </a:rPr>
              <a:t> </a:t>
            </a:r>
            <a:r>
              <a:rPr lang="es-ES" sz="2000" b="1" i="1" dirty="0" err="1" smtClean="0">
                <a:effectLst/>
                <a:latin typeface="+mn-lt"/>
              </a:rPr>
              <a:t>Broker</a:t>
            </a:r>
            <a:endParaRPr lang="es-ES" sz="2000" b="1" i="1" dirty="0" smtClean="0">
              <a:effectLst/>
              <a:latin typeface="+mn-lt"/>
            </a:endParaRPr>
          </a:p>
          <a:p>
            <a:pPr marL="396875" marR="0" lvl="0" indent="-396875" algn="l" defTabSz="914363" rtl="0" eaLnBrk="1" fontAlgn="auto" latinLnBrk="0" hangingPunct="1">
              <a:lnSpc>
                <a:spcPct val="90000"/>
              </a:lnSpc>
              <a:spcBef>
                <a:spcPct val="50000"/>
              </a:spcBef>
              <a:spcAft>
                <a:spcPts val="0"/>
              </a:spcAft>
              <a:buClrTx/>
              <a:buSzTx/>
              <a:buFontTx/>
              <a:buBlip>
                <a:blip r:embed="rId3"/>
              </a:buBlip>
              <a:tabLst/>
              <a:defRPr/>
            </a:pPr>
            <a:r>
              <a:rPr lang="es-ES" sz="2000" dirty="0" smtClean="0">
                <a:effectLst/>
                <a:latin typeface="+mn-lt"/>
                <a:cs typeface="Arial" charset="0"/>
              </a:rPr>
              <a:t>n líneas de conectividad</a:t>
            </a:r>
          </a:p>
          <a:p>
            <a:pPr marL="396875" marR="0" lvl="0" indent="-396875" algn="l" defTabSz="914363" rtl="0" eaLnBrk="1" fontAlgn="auto" latinLnBrk="0" hangingPunct="1">
              <a:lnSpc>
                <a:spcPct val="90000"/>
              </a:lnSpc>
              <a:spcBef>
                <a:spcPct val="50000"/>
              </a:spcBef>
              <a:spcAft>
                <a:spcPts val="0"/>
              </a:spcAft>
              <a:buClrTx/>
              <a:buSzTx/>
              <a:buFontTx/>
              <a:buBlip>
                <a:blip r:embed="rId3"/>
              </a:buBlip>
              <a:tabLst/>
              <a:defRPr/>
            </a:pPr>
            <a:r>
              <a:rPr kumimoji="0" lang="es-ES" sz="2000" i="0" u="none" strike="noStrike" kern="1200" cap="none" spc="0" normalizeH="0" baseline="0" noProof="0" dirty="0" smtClean="0">
                <a:ln>
                  <a:noFill/>
                </a:ln>
                <a:solidFill>
                  <a:schemeClr val="tx1"/>
                </a:solidFill>
                <a:effectLst/>
                <a:uLnTx/>
                <a:uFillTx/>
                <a:latin typeface="+mn-lt"/>
                <a:ea typeface="+mn-ea"/>
                <a:cs typeface="Arial" charset="0"/>
              </a:rPr>
              <a:t>Gestión</a:t>
            </a:r>
            <a:r>
              <a:rPr kumimoji="0" lang="es-ES" sz="2000" i="0" u="none" strike="noStrike" kern="1200" cap="none" spc="0" normalizeH="0" noProof="0" dirty="0" smtClean="0">
                <a:ln>
                  <a:noFill/>
                </a:ln>
                <a:solidFill>
                  <a:schemeClr val="tx1"/>
                </a:solidFill>
                <a:effectLst/>
                <a:uLnTx/>
                <a:uFillTx/>
                <a:latin typeface="+mn-lt"/>
                <a:ea typeface="+mn-ea"/>
                <a:cs typeface="Arial" charset="0"/>
              </a:rPr>
              <a:t> centralizada</a:t>
            </a:r>
          </a:p>
          <a:p>
            <a:pPr marL="396875" marR="0" lvl="0" indent="-396875" algn="l" defTabSz="914363" rtl="0" eaLnBrk="1" fontAlgn="auto" latinLnBrk="0" hangingPunct="1">
              <a:lnSpc>
                <a:spcPct val="90000"/>
              </a:lnSpc>
              <a:spcBef>
                <a:spcPct val="50000"/>
              </a:spcBef>
              <a:spcAft>
                <a:spcPts val="0"/>
              </a:spcAft>
              <a:buClrTx/>
              <a:buSzTx/>
              <a:buFontTx/>
              <a:buBlip>
                <a:blip r:embed="rId3"/>
              </a:buBlip>
              <a:tabLst/>
              <a:defRPr/>
            </a:pPr>
            <a:r>
              <a:rPr lang="es-ES" sz="2000" baseline="0" dirty="0" smtClean="0">
                <a:effectLst/>
                <a:latin typeface="+mn-lt"/>
                <a:cs typeface="Arial" charset="0"/>
              </a:rPr>
              <a:t>Un único punto de</a:t>
            </a:r>
            <a:r>
              <a:rPr lang="es-ES" sz="2000" dirty="0" smtClean="0">
                <a:effectLst/>
                <a:latin typeface="+mn-lt"/>
                <a:cs typeface="Arial" charset="0"/>
              </a:rPr>
              <a:t> fallo</a:t>
            </a:r>
            <a:endParaRPr kumimoji="0" lang="es-ES" sz="2000" i="0" u="none" strike="noStrike" kern="1200" cap="none" spc="0" normalizeH="0" baseline="0" noProof="0" dirty="0" smtClean="0">
              <a:ln>
                <a:noFill/>
              </a:ln>
              <a:solidFill>
                <a:schemeClr val="tx1"/>
              </a:solidFill>
              <a:effectLst/>
              <a:uLnTx/>
              <a:uFillTx/>
              <a:latin typeface="+mn-lt"/>
              <a:ea typeface="+mn-ea"/>
              <a:cs typeface="Arial" charset="0"/>
            </a:endParaRP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endParaRPr kumimoji="0" lang="es-ES" sz="3200" b="1"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endParaRPr kumimoji="0" lang="es-ES" sz="32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31" name="Group 80"/>
          <p:cNvGrpSpPr>
            <a:grpSpLocks noChangeAspect="1"/>
          </p:cNvGrpSpPr>
          <p:nvPr/>
        </p:nvGrpSpPr>
        <p:grpSpPr bwMode="auto">
          <a:xfrm>
            <a:off x="186292" y="1868854"/>
            <a:ext cx="4854632" cy="4262510"/>
            <a:chOff x="3176588" y="1281974"/>
            <a:chExt cx="2555875" cy="2556355"/>
          </a:xfrm>
        </p:grpSpPr>
        <p:sp>
          <p:nvSpPr>
            <p:cNvPr id="32" name="Rounded Rectangle 94215"/>
            <p:cNvSpPr>
              <a:spLocks noChangeArrowheads="1"/>
            </p:cNvSpPr>
            <p:nvPr/>
          </p:nvSpPr>
          <p:spPr bwMode="auto">
            <a:xfrm>
              <a:off x="3176588" y="1281974"/>
              <a:ext cx="2555875" cy="2556355"/>
            </a:xfrm>
            <a:prstGeom prst="roundRect">
              <a:avLst>
                <a:gd name="adj" fmla="val 7394"/>
              </a:avLst>
            </a:prstGeom>
            <a:solidFill>
              <a:schemeClr val="accent1">
                <a:lumMod val="20000"/>
                <a:lumOff val="80000"/>
              </a:schemeClr>
            </a:solidFill>
            <a:ln w="9525" algn="ctr">
              <a:solidFill>
                <a:schemeClr val="tx1"/>
              </a:solidFill>
              <a:round/>
              <a:headEnd/>
              <a:tailEnd/>
            </a:ln>
          </p:spPr>
          <p:txBody>
            <a:bodyPr wrap="none" anchor="ctr"/>
            <a:lstStyle/>
            <a:p>
              <a:pPr>
                <a:defRPr/>
              </a:pPr>
              <a:endParaRPr lang="en-US">
                <a:solidFill>
                  <a:srgbClr val="000000"/>
                </a:solidFill>
                <a:latin typeface="Arial" pitchFamily="34" charset="0"/>
              </a:endParaRPr>
            </a:p>
          </p:txBody>
        </p:sp>
        <p:sp>
          <p:nvSpPr>
            <p:cNvPr id="33" name="Straight Connector 94239"/>
            <p:cNvSpPr>
              <a:spLocks noChangeShapeType="1"/>
            </p:cNvSpPr>
            <p:nvPr/>
          </p:nvSpPr>
          <p:spPr bwMode="auto">
            <a:xfrm flipH="1" flipV="1">
              <a:off x="3571875" y="2241550"/>
              <a:ext cx="828675" cy="215900"/>
            </a:xfrm>
            <a:prstGeom prst="line">
              <a:avLst/>
            </a:prstGeom>
            <a:noFill/>
            <a:ln w="57150" algn="ctr">
              <a:solidFill>
                <a:srgbClr val="FF9933"/>
              </a:solidFill>
              <a:round/>
              <a:headEnd/>
              <a:tailEnd/>
            </a:ln>
          </p:spPr>
          <p:txBody>
            <a:bodyPr/>
            <a:lstStyle/>
            <a:p>
              <a:endParaRPr lang="en-US"/>
            </a:p>
          </p:txBody>
        </p:sp>
        <p:sp>
          <p:nvSpPr>
            <p:cNvPr id="34" name="Straight Connector 94240"/>
            <p:cNvSpPr>
              <a:spLocks noChangeShapeType="1"/>
            </p:cNvSpPr>
            <p:nvPr/>
          </p:nvSpPr>
          <p:spPr bwMode="auto">
            <a:xfrm>
              <a:off x="4376738" y="1881188"/>
              <a:ext cx="0" cy="611187"/>
            </a:xfrm>
            <a:prstGeom prst="line">
              <a:avLst/>
            </a:prstGeom>
            <a:noFill/>
            <a:ln w="57150" algn="ctr">
              <a:solidFill>
                <a:srgbClr val="FF9933"/>
              </a:solidFill>
              <a:round/>
              <a:headEnd/>
              <a:tailEnd/>
            </a:ln>
          </p:spPr>
          <p:txBody>
            <a:bodyPr/>
            <a:lstStyle/>
            <a:p>
              <a:endParaRPr lang="en-US"/>
            </a:p>
          </p:txBody>
        </p:sp>
        <p:sp>
          <p:nvSpPr>
            <p:cNvPr id="35" name="Straight Connector 94241"/>
            <p:cNvSpPr>
              <a:spLocks noChangeShapeType="1"/>
            </p:cNvSpPr>
            <p:nvPr/>
          </p:nvSpPr>
          <p:spPr bwMode="auto">
            <a:xfrm flipV="1">
              <a:off x="3571875" y="2528888"/>
              <a:ext cx="792163" cy="360362"/>
            </a:xfrm>
            <a:prstGeom prst="line">
              <a:avLst/>
            </a:prstGeom>
            <a:noFill/>
            <a:ln w="57150" algn="ctr">
              <a:solidFill>
                <a:srgbClr val="FF9933"/>
              </a:solidFill>
              <a:round/>
              <a:headEnd/>
              <a:tailEnd/>
            </a:ln>
          </p:spPr>
          <p:txBody>
            <a:bodyPr/>
            <a:lstStyle/>
            <a:p>
              <a:endParaRPr lang="en-US"/>
            </a:p>
          </p:txBody>
        </p:sp>
        <p:sp>
          <p:nvSpPr>
            <p:cNvPr id="36" name="Straight Connector 94242"/>
            <p:cNvSpPr>
              <a:spLocks noChangeShapeType="1"/>
            </p:cNvSpPr>
            <p:nvPr/>
          </p:nvSpPr>
          <p:spPr bwMode="auto">
            <a:xfrm flipH="1" flipV="1">
              <a:off x="4371975" y="2528888"/>
              <a:ext cx="0" cy="647700"/>
            </a:xfrm>
            <a:prstGeom prst="line">
              <a:avLst/>
            </a:prstGeom>
            <a:noFill/>
            <a:ln w="57150" algn="ctr">
              <a:solidFill>
                <a:srgbClr val="FF9933"/>
              </a:solidFill>
              <a:round/>
              <a:headEnd/>
              <a:tailEnd/>
            </a:ln>
          </p:spPr>
          <p:txBody>
            <a:bodyPr/>
            <a:lstStyle/>
            <a:p>
              <a:endParaRPr lang="en-US"/>
            </a:p>
          </p:txBody>
        </p:sp>
        <p:sp>
          <p:nvSpPr>
            <p:cNvPr id="37" name="Straight Connector 94243"/>
            <p:cNvSpPr>
              <a:spLocks noChangeShapeType="1"/>
            </p:cNvSpPr>
            <p:nvPr/>
          </p:nvSpPr>
          <p:spPr bwMode="auto">
            <a:xfrm flipH="1" flipV="1">
              <a:off x="4435475" y="2457450"/>
              <a:ext cx="684213" cy="323850"/>
            </a:xfrm>
            <a:prstGeom prst="line">
              <a:avLst/>
            </a:prstGeom>
            <a:noFill/>
            <a:ln w="57150" algn="ctr">
              <a:solidFill>
                <a:srgbClr val="FF9933"/>
              </a:solidFill>
              <a:round/>
              <a:headEnd/>
              <a:tailEnd/>
            </a:ln>
          </p:spPr>
          <p:txBody>
            <a:bodyPr/>
            <a:lstStyle/>
            <a:p>
              <a:endParaRPr lang="en-US"/>
            </a:p>
          </p:txBody>
        </p:sp>
        <p:sp>
          <p:nvSpPr>
            <p:cNvPr id="38" name="Straight Connector 94244"/>
            <p:cNvSpPr>
              <a:spLocks noChangeShapeType="1"/>
            </p:cNvSpPr>
            <p:nvPr/>
          </p:nvSpPr>
          <p:spPr bwMode="auto">
            <a:xfrm flipH="1">
              <a:off x="4400550" y="2168525"/>
              <a:ext cx="719138" cy="288925"/>
            </a:xfrm>
            <a:prstGeom prst="line">
              <a:avLst/>
            </a:prstGeom>
            <a:noFill/>
            <a:ln w="57150" algn="ctr">
              <a:solidFill>
                <a:srgbClr val="FF9933"/>
              </a:solidFill>
              <a:round/>
              <a:headEnd/>
              <a:tailEnd/>
            </a:ln>
          </p:spPr>
          <p:txBody>
            <a:bodyPr/>
            <a:lstStyle/>
            <a:p>
              <a:endParaRPr lang="en-US"/>
            </a:p>
          </p:txBody>
        </p:sp>
        <p:grpSp>
          <p:nvGrpSpPr>
            <p:cNvPr id="39" name="Group 38"/>
            <p:cNvGrpSpPr>
              <a:grpSpLocks/>
            </p:cNvGrpSpPr>
            <p:nvPr/>
          </p:nvGrpSpPr>
          <p:grpSpPr bwMode="auto">
            <a:xfrm>
              <a:off x="4111625" y="1412876"/>
              <a:ext cx="539750" cy="576264"/>
              <a:chOff x="732" y="1056"/>
              <a:chExt cx="804" cy="933"/>
            </a:xfrm>
          </p:grpSpPr>
          <p:pic>
            <p:nvPicPr>
              <p:cNvPr id="58" name="Rectangle 94246"/>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59" name="Rectangle 94247"/>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grpSp>
          <p:nvGrpSpPr>
            <p:cNvPr id="40" name="Group 41"/>
            <p:cNvGrpSpPr>
              <a:grpSpLocks/>
            </p:cNvGrpSpPr>
            <p:nvPr/>
          </p:nvGrpSpPr>
          <p:grpSpPr bwMode="auto">
            <a:xfrm>
              <a:off x="3284538" y="1952626"/>
              <a:ext cx="539750" cy="576264"/>
              <a:chOff x="732" y="1056"/>
              <a:chExt cx="804" cy="933"/>
            </a:xfrm>
          </p:grpSpPr>
          <p:pic>
            <p:nvPicPr>
              <p:cNvPr id="56" name="Rectangle 94249"/>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57" name="Rectangle 94250"/>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grpSp>
          <p:nvGrpSpPr>
            <p:cNvPr id="41" name="Group 44"/>
            <p:cNvGrpSpPr>
              <a:grpSpLocks/>
            </p:cNvGrpSpPr>
            <p:nvPr/>
          </p:nvGrpSpPr>
          <p:grpSpPr bwMode="auto">
            <a:xfrm>
              <a:off x="4867275" y="1916113"/>
              <a:ext cx="539750" cy="576262"/>
              <a:chOff x="732" y="1056"/>
              <a:chExt cx="804" cy="933"/>
            </a:xfrm>
          </p:grpSpPr>
          <p:pic>
            <p:nvPicPr>
              <p:cNvPr id="54" name="Rectangle 94252"/>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55" name="Rectangle 94253"/>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grpSp>
          <p:nvGrpSpPr>
            <p:cNvPr id="42" name="Group 47"/>
            <p:cNvGrpSpPr>
              <a:grpSpLocks/>
            </p:cNvGrpSpPr>
            <p:nvPr/>
          </p:nvGrpSpPr>
          <p:grpSpPr bwMode="auto">
            <a:xfrm>
              <a:off x="3284538" y="2673351"/>
              <a:ext cx="539750" cy="576264"/>
              <a:chOff x="732" y="1056"/>
              <a:chExt cx="804" cy="933"/>
            </a:xfrm>
          </p:grpSpPr>
          <p:pic>
            <p:nvPicPr>
              <p:cNvPr id="52" name="Rectangle 94255"/>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53" name="Rectangle 94256"/>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grpSp>
          <p:nvGrpSpPr>
            <p:cNvPr id="43" name="Group 50"/>
            <p:cNvGrpSpPr>
              <a:grpSpLocks/>
            </p:cNvGrpSpPr>
            <p:nvPr/>
          </p:nvGrpSpPr>
          <p:grpSpPr bwMode="auto">
            <a:xfrm>
              <a:off x="4867275" y="2600326"/>
              <a:ext cx="539750" cy="576264"/>
              <a:chOff x="732" y="1056"/>
              <a:chExt cx="804" cy="933"/>
            </a:xfrm>
          </p:grpSpPr>
          <p:pic>
            <p:nvPicPr>
              <p:cNvPr id="50" name="Rectangle 94258"/>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51" name="Rectangle 94259"/>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grpSp>
          <p:nvGrpSpPr>
            <p:cNvPr id="44" name="Group 54"/>
            <p:cNvGrpSpPr>
              <a:grpSpLocks/>
            </p:cNvGrpSpPr>
            <p:nvPr/>
          </p:nvGrpSpPr>
          <p:grpSpPr bwMode="auto">
            <a:xfrm>
              <a:off x="4111625" y="2189163"/>
              <a:ext cx="539750" cy="576262"/>
              <a:chOff x="732" y="1056"/>
              <a:chExt cx="804" cy="933"/>
            </a:xfrm>
          </p:grpSpPr>
          <p:pic>
            <p:nvPicPr>
              <p:cNvPr id="48" name="Rectangle 94262"/>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49" name="Rectangle 94263"/>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grpSp>
          <p:nvGrpSpPr>
            <p:cNvPr id="45" name="Group 57"/>
            <p:cNvGrpSpPr>
              <a:grpSpLocks/>
            </p:cNvGrpSpPr>
            <p:nvPr/>
          </p:nvGrpSpPr>
          <p:grpSpPr bwMode="auto">
            <a:xfrm>
              <a:off x="4111625" y="2924176"/>
              <a:ext cx="539750" cy="576264"/>
              <a:chOff x="732" y="1056"/>
              <a:chExt cx="804" cy="933"/>
            </a:xfrm>
          </p:grpSpPr>
          <p:pic>
            <p:nvPicPr>
              <p:cNvPr id="46" name="Rectangle 94265"/>
              <p:cNvPicPr>
                <a:picLocks noChangeAspect="1" noChangeArrowheads="1"/>
              </p:cNvPicPr>
              <p:nvPr/>
            </p:nvPicPr>
            <p:blipFill>
              <a:blip r:embed="rId4"/>
              <a:srcRect/>
              <a:stretch>
                <a:fillRect/>
              </a:stretch>
            </p:blipFill>
            <p:spPr bwMode="auto">
              <a:xfrm>
                <a:off x="732" y="1413"/>
                <a:ext cx="804" cy="576"/>
              </a:xfrm>
              <a:prstGeom prst="rect">
                <a:avLst/>
              </a:prstGeom>
              <a:noFill/>
              <a:ln w="9525">
                <a:noFill/>
                <a:miter lim="800000"/>
                <a:headEnd/>
                <a:tailEnd/>
              </a:ln>
            </p:spPr>
          </p:pic>
          <p:pic>
            <p:nvPicPr>
              <p:cNvPr id="47" name="Rectangle 94266"/>
              <p:cNvPicPr>
                <a:picLocks noChangeAspect="1" noChangeArrowheads="1"/>
              </p:cNvPicPr>
              <p:nvPr/>
            </p:nvPicPr>
            <p:blipFill>
              <a:blip r:embed="rId5"/>
              <a:srcRect/>
              <a:stretch>
                <a:fillRect/>
              </a:stretch>
            </p:blipFill>
            <p:spPr bwMode="auto">
              <a:xfrm>
                <a:off x="889" y="1056"/>
                <a:ext cx="455" cy="672"/>
              </a:xfrm>
              <a:prstGeom prst="rect">
                <a:avLst/>
              </a:prstGeom>
              <a:noFill/>
              <a:ln w="9525">
                <a:noFill/>
                <a:miter lim="800000"/>
                <a:headEnd/>
                <a:tailEnd/>
              </a:ln>
            </p:spPr>
          </p:pic>
        </p:gr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r>
              <a:rPr lang="en-US" b="1" dirty="0" smtClean="0">
                <a:effectLst/>
              </a:rPr>
              <a:t>El </a:t>
            </a:r>
            <a:r>
              <a:rPr lang="en-US" b="1" dirty="0" err="1" smtClean="0">
                <a:effectLst/>
              </a:rPr>
              <a:t>camino</a:t>
            </a:r>
            <a:r>
              <a:rPr lang="en-US" b="1" dirty="0" smtClean="0">
                <a:effectLst/>
              </a:rPr>
              <a:t> ha </a:t>
            </a:r>
            <a:r>
              <a:rPr lang="en-US" b="1" dirty="0" err="1" smtClean="0">
                <a:effectLst/>
              </a:rPr>
              <a:t>sido</a:t>
            </a:r>
            <a:r>
              <a:rPr lang="en-US" b="1" dirty="0" smtClean="0">
                <a:effectLst/>
              </a:rPr>
              <a:t> largo…</a:t>
            </a:r>
          </a:p>
        </p:txBody>
      </p:sp>
      <p:sp>
        <p:nvSpPr>
          <p:cNvPr id="20483" name="Rectangle 5"/>
          <p:cNvSpPr>
            <a:spLocks noGrp="1" noChangeArrowheads="1"/>
          </p:cNvSpPr>
          <p:nvPr>
            <p:ph type="body" sz="quarter" idx="10"/>
          </p:nvPr>
        </p:nvSpPr>
        <p:spPr>
          <a:xfrm>
            <a:off x="381000" y="1411552"/>
            <a:ext cx="8382000" cy="387798"/>
          </a:xfrm>
        </p:spPr>
        <p:txBody>
          <a:bodyPr/>
          <a:lstStyle/>
          <a:p>
            <a:r>
              <a:rPr lang="es-ES" sz="2800" b="1" i="1" dirty="0" smtClean="0"/>
              <a:t>Servicios Web</a:t>
            </a:r>
            <a:r>
              <a:rPr lang="es-ES" sz="2800" dirty="0" smtClean="0"/>
              <a:t>: simple y elegante…</a:t>
            </a:r>
          </a:p>
        </p:txBody>
      </p:sp>
      <p:grpSp>
        <p:nvGrpSpPr>
          <p:cNvPr id="67" name="66 Grupo"/>
          <p:cNvGrpSpPr/>
          <p:nvPr/>
        </p:nvGrpSpPr>
        <p:grpSpPr>
          <a:xfrm>
            <a:off x="1181100" y="1947986"/>
            <a:ext cx="6553199" cy="3722074"/>
            <a:chOff x="762000" y="1947986"/>
            <a:chExt cx="6553199" cy="3722074"/>
          </a:xfrm>
        </p:grpSpPr>
        <p:pic>
          <p:nvPicPr>
            <p:cNvPr id="39" name="Rectangle 15380"/>
            <p:cNvPicPr>
              <a:picLocks noChangeAspect="1" noChangeArrowheads="1"/>
            </p:cNvPicPr>
            <p:nvPr/>
          </p:nvPicPr>
          <p:blipFill>
            <a:blip r:embed="rId3"/>
            <a:srcRect/>
            <a:stretch>
              <a:fillRect/>
            </a:stretch>
          </p:blipFill>
          <p:spPr bwMode="auto">
            <a:xfrm>
              <a:off x="3798277" y="3712308"/>
              <a:ext cx="644768" cy="773722"/>
            </a:xfrm>
            <a:prstGeom prst="rect">
              <a:avLst/>
            </a:prstGeom>
            <a:noFill/>
            <a:ln w="9525">
              <a:noFill/>
              <a:miter lim="800000"/>
              <a:headEnd/>
              <a:tailEnd/>
            </a:ln>
          </p:spPr>
        </p:pic>
        <p:pic>
          <p:nvPicPr>
            <p:cNvPr id="40" name="Rectangle 15380"/>
            <p:cNvPicPr>
              <a:picLocks noChangeAspect="1" noChangeArrowheads="1"/>
            </p:cNvPicPr>
            <p:nvPr/>
          </p:nvPicPr>
          <p:blipFill>
            <a:blip r:embed="rId3"/>
            <a:srcRect/>
            <a:stretch>
              <a:fillRect/>
            </a:stretch>
          </p:blipFill>
          <p:spPr bwMode="auto">
            <a:xfrm>
              <a:off x="797170" y="3618524"/>
              <a:ext cx="644768" cy="773722"/>
            </a:xfrm>
            <a:prstGeom prst="rect">
              <a:avLst/>
            </a:prstGeom>
            <a:noFill/>
            <a:ln w="9525">
              <a:noFill/>
              <a:miter lim="800000"/>
              <a:headEnd/>
              <a:tailEnd/>
            </a:ln>
          </p:spPr>
        </p:pic>
        <p:pic>
          <p:nvPicPr>
            <p:cNvPr id="41" name="Rectangle 15380"/>
            <p:cNvPicPr>
              <a:picLocks noChangeAspect="1" noChangeArrowheads="1"/>
            </p:cNvPicPr>
            <p:nvPr/>
          </p:nvPicPr>
          <p:blipFill>
            <a:blip r:embed="rId3"/>
            <a:srcRect/>
            <a:stretch>
              <a:fillRect/>
            </a:stretch>
          </p:blipFill>
          <p:spPr bwMode="auto">
            <a:xfrm>
              <a:off x="5357447" y="4685324"/>
              <a:ext cx="644768" cy="773722"/>
            </a:xfrm>
            <a:prstGeom prst="rect">
              <a:avLst/>
            </a:prstGeom>
            <a:noFill/>
            <a:ln w="9525">
              <a:noFill/>
              <a:miter lim="800000"/>
              <a:headEnd/>
              <a:tailEnd/>
            </a:ln>
          </p:spPr>
        </p:pic>
        <p:pic>
          <p:nvPicPr>
            <p:cNvPr id="42" name="Rectangle 15380"/>
            <p:cNvPicPr>
              <a:picLocks noChangeAspect="1" noChangeArrowheads="1"/>
            </p:cNvPicPr>
            <p:nvPr/>
          </p:nvPicPr>
          <p:blipFill>
            <a:blip r:embed="rId3"/>
            <a:srcRect/>
            <a:stretch>
              <a:fillRect/>
            </a:stretch>
          </p:blipFill>
          <p:spPr bwMode="auto">
            <a:xfrm>
              <a:off x="6670431" y="3677139"/>
              <a:ext cx="644768" cy="773722"/>
            </a:xfrm>
            <a:prstGeom prst="rect">
              <a:avLst/>
            </a:prstGeom>
            <a:noFill/>
            <a:ln w="9525">
              <a:noFill/>
              <a:miter lim="800000"/>
              <a:headEnd/>
              <a:tailEnd/>
            </a:ln>
          </p:spPr>
        </p:pic>
        <p:pic>
          <p:nvPicPr>
            <p:cNvPr id="43" name="Rectangle 15380"/>
            <p:cNvPicPr>
              <a:picLocks noChangeAspect="1" noChangeArrowheads="1"/>
            </p:cNvPicPr>
            <p:nvPr/>
          </p:nvPicPr>
          <p:blipFill>
            <a:blip r:embed="rId3"/>
            <a:srcRect/>
            <a:stretch>
              <a:fillRect/>
            </a:stretch>
          </p:blipFill>
          <p:spPr bwMode="auto">
            <a:xfrm>
              <a:off x="2203938" y="4896338"/>
              <a:ext cx="644768" cy="773722"/>
            </a:xfrm>
            <a:prstGeom prst="rect">
              <a:avLst/>
            </a:prstGeom>
            <a:noFill/>
            <a:ln w="9525">
              <a:noFill/>
              <a:miter lim="800000"/>
              <a:headEnd/>
              <a:tailEnd/>
            </a:ln>
          </p:spPr>
        </p:pic>
        <p:pic>
          <p:nvPicPr>
            <p:cNvPr id="44" name="Rectangle 15390"/>
            <p:cNvPicPr>
              <a:picLocks noChangeAspect="1" noChangeArrowheads="1"/>
            </p:cNvPicPr>
            <p:nvPr/>
          </p:nvPicPr>
          <p:blipFill>
            <a:blip r:embed="rId4"/>
            <a:srcRect/>
            <a:stretch>
              <a:fillRect/>
            </a:stretch>
          </p:blipFill>
          <p:spPr bwMode="auto">
            <a:xfrm>
              <a:off x="762000" y="2053494"/>
              <a:ext cx="621323" cy="917020"/>
            </a:xfrm>
            <a:prstGeom prst="rect">
              <a:avLst/>
            </a:prstGeom>
            <a:noFill/>
            <a:ln w="9525">
              <a:noFill/>
              <a:miter lim="800000"/>
              <a:headEnd/>
              <a:tailEnd/>
            </a:ln>
          </p:spPr>
        </p:pic>
        <p:pic>
          <p:nvPicPr>
            <p:cNvPr id="45" name="Rectangle 15390"/>
            <p:cNvPicPr>
              <a:picLocks noChangeAspect="1" noChangeArrowheads="1"/>
            </p:cNvPicPr>
            <p:nvPr/>
          </p:nvPicPr>
          <p:blipFill>
            <a:blip r:embed="rId4"/>
            <a:srcRect/>
            <a:stretch>
              <a:fillRect/>
            </a:stretch>
          </p:blipFill>
          <p:spPr bwMode="auto">
            <a:xfrm>
              <a:off x="2590800" y="2030048"/>
              <a:ext cx="621323" cy="917020"/>
            </a:xfrm>
            <a:prstGeom prst="rect">
              <a:avLst/>
            </a:prstGeom>
            <a:noFill/>
            <a:ln w="9525">
              <a:noFill/>
              <a:miter lim="800000"/>
              <a:headEnd/>
              <a:tailEnd/>
            </a:ln>
          </p:spPr>
        </p:pic>
        <p:pic>
          <p:nvPicPr>
            <p:cNvPr id="60" name="Rectangle 15390"/>
            <p:cNvPicPr>
              <a:picLocks noChangeAspect="1" noChangeArrowheads="1"/>
            </p:cNvPicPr>
            <p:nvPr/>
          </p:nvPicPr>
          <p:blipFill>
            <a:blip r:embed="rId4"/>
            <a:srcRect/>
            <a:stretch>
              <a:fillRect/>
            </a:stretch>
          </p:blipFill>
          <p:spPr bwMode="auto">
            <a:xfrm>
              <a:off x="4642338" y="2018325"/>
              <a:ext cx="621323" cy="917020"/>
            </a:xfrm>
            <a:prstGeom prst="rect">
              <a:avLst/>
            </a:prstGeom>
            <a:noFill/>
            <a:ln w="9525">
              <a:noFill/>
              <a:miter lim="800000"/>
              <a:headEnd/>
              <a:tailEnd/>
            </a:ln>
          </p:spPr>
        </p:pic>
        <p:pic>
          <p:nvPicPr>
            <p:cNvPr id="61" name="Rectangle 15390"/>
            <p:cNvPicPr>
              <a:picLocks noChangeAspect="1" noChangeArrowheads="1"/>
            </p:cNvPicPr>
            <p:nvPr/>
          </p:nvPicPr>
          <p:blipFill>
            <a:blip r:embed="rId4"/>
            <a:srcRect/>
            <a:stretch>
              <a:fillRect/>
            </a:stretch>
          </p:blipFill>
          <p:spPr bwMode="auto">
            <a:xfrm>
              <a:off x="6435969" y="1947986"/>
              <a:ext cx="621323" cy="917020"/>
            </a:xfrm>
            <a:prstGeom prst="rect">
              <a:avLst/>
            </a:prstGeom>
            <a:noFill/>
            <a:ln w="9525">
              <a:noFill/>
              <a:miter lim="800000"/>
              <a:headEnd/>
              <a:tailEnd/>
            </a:ln>
          </p:spPr>
        </p:pic>
        <p:sp>
          <p:nvSpPr>
            <p:cNvPr id="62" name="Straight Connector 5"/>
            <p:cNvSpPr>
              <a:spLocks noChangeShapeType="1"/>
            </p:cNvSpPr>
            <p:nvPr/>
          </p:nvSpPr>
          <p:spPr bwMode="auto">
            <a:xfrm flipH="1">
              <a:off x="1019908" y="2809631"/>
              <a:ext cx="187570" cy="949569"/>
            </a:xfrm>
            <a:prstGeom prst="line">
              <a:avLst/>
            </a:prstGeom>
            <a:noFill/>
            <a:ln w="57150" algn="ctr">
              <a:solidFill>
                <a:srgbClr val="FF9933"/>
              </a:solidFill>
              <a:round/>
              <a:headEnd/>
              <a:tailEnd/>
            </a:ln>
          </p:spPr>
          <p:txBody>
            <a:bodyPr/>
            <a:lstStyle/>
            <a:p>
              <a:endParaRPr lang="en-US"/>
            </a:p>
          </p:txBody>
        </p:sp>
        <p:sp>
          <p:nvSpPr>
            <p:cNvPr id="63" name="Straight Connector 5"/>
            <p:cNvSpPr>
              <a:spLocks noChangeShapeType="1"/>
            </p:cNvSpPr>
            <p:nvPr/>
          </p:nvSpPr>
          <p:spPr bwMode="auto">
            <a:xfrm>
              <a:off x="3012831" y="2915139"/>
              <a:ext cx="844061" cy="1043354"/>
            </a:xfrm>
            <a:prstGeom prst="line">
              <a:avLst/>
            </a:prstGeom>
            <a:noFill/>
            <a:ln w="57150" algn="ctr">
              <a:solidFill>
                <a:srgbClr val="FF9933"/>
              </a:solidFill>
              <a:round/>
              <a:headEnd/>
              <a:tailEnd/>
            </a:ln>
          </p:spPr>
          <p:txBody>
            <a:bodyPr/>
            <a:lstStyle/>
            <a:p>
              <a:endParaRPr lang="en-US"/>
            </a:p>
          </p:txBody>
        </p:sp>
        <p:sp>
          <p:nvSpPr>
            <p:cNvPr id="64" name="Straight Connector 5"/>
            <p:cNvSpPr>
              <a:spLocks noChangeShapeType="1"/>
            </p:cNvSpPr>
            <p:nvPr/>
          </p:nvSpPr>
          <p:spPr bwMode="auto">
            <a:xfrm flipH="1">
              <a:off x="2719753" y="2997200"/>
              <a:ext cx="82061" cy="2133600"/>
            </a:xfrm>
            <a:prstGeom prst="line">
              <a:avLst/>
            </a:prstGeom>
            <a:noFill/>
            <a:ln w="57150" algn="ctr">
              <a:solidFill>
                <a:srgbClr val="FF9933"/>
              </a:solidFill>
              <a:round/>
              <a:headEnd/>
              <a:tailEnd/>
            </a:ln>
          </p:spPr>
          <p:txBody>
            <a:bodyPr/>
            <a:lstStyle/>
            <a:p>
              <a:endParaRPr lang="en-US"/>
            </a:p>
          </p:txBody>
        </p:sp>
        <p:sp>
          <p:nvSpPr>
            <p:cNvPr id="65" name="Straight Connector 5"/>
            <p:cNvSpPr>
              <a:spLocks noChangeShapeType="1"/>
            </p:cNvSpPr>
            <p:nvPr/>
          </p:nvSpPr>
          <p:spPr bwMode="auto">
            <a:xfrm>
              <a:off x="4970585" y="2891692"/>
              <a:ext cx="769031" cy="1862169"/>
            </a:xfrm>
            <a:prstGeom prst="line">
              <a:avLst/>
            </a:prstGeom>
            <a:noFill/>
            <a:ln w="57150" algn="ctr">
              <a:solidFill>
                <a:srgbClr val="FF9933"/>
              </a:solidFill>
              <a:round/>
              <a:headEnd/>
              <a:tailEnd/>
            </a:ln>
          </p:spPr>
          <p:txBody>
            <a:bodyPr/>
            <a:lstStyle/>
            <a:p>
              <a:endParaRPr lang="en-US"/>
            </a:p>
          </p:txBody>
        </p:sp>
        <p:sp>
          <p:nvSpPr>
            <p:cNvPr id="66" name="Straight Connector 5"/>
            <p:cNvSpPr>
              <a:spLocks noChangeShapeType="1"/>
            </p:cNvSpPr>
            <p:nvPr/>
          </p:nvSpPr>
          <p:spPr bwMode="auto">
            <a:xfrm>
              <a:off x="6775940" y="2797907"/>
              <a:ext cx="117230" cy="984739"/>
            </a:xfrm>
            <a:prstGeom prst="line">
              <a:avLst/>
            </a:prstGeom>
            <a:noFill/>
            <a:ln w="57150" algn="ctr">
              <a:solidFill>
                <a:srgbClr val="FF9933"/>
              </a:solidFill>
              <a:round/>
              <a:headEnd/>
              <a:tailEnd/>
            </a:ln>
          </p:spPr>
          <p:txBody>
            <a:bodyPr/>
            <a:lstStyle/>
            <a:p>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diamond(in)">
                                      <p:cBhvr>
                                        <p:cTn id="7"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r>
              <a:rPr lang="en-US" b="1" dirty="0" smtClean="0">
                <a:effectLst/>
              </a:rPr>
              <a:t>El </a:t>
            </a:r>
            <a:r>
              <a:rPr lang="en-US" b="1" dirty="0" err="1" smtClean="0">
                <a:effectLst/>
              </a:rPr>
              <a:t>camino</a:t>
            </a:r>
            <a:r>
              <a:rPr lang="en-US" b="1" dirty="0" smtClean="0">
                <a:effectLst/>
              </a:rPr>
              <a:t> ha </a:t>
            </a:r>
            <a:r>
              <a:rPr lang="en-US" b="1" dirty="0" err="1" smtClean="0">
                <a:effectLst/>
              </a:rPr>
              <a:t>sido</a:t>
            </a:r>
            <a:r>
              <a:rPr lang="en-US" b="1" dirty="0" smtClean="0">
                <a:effectLst/>
              </a:rPr>
              <a:t> largo…</a:t>
            </a:r>
          </a:p>
        </p:txBody>
      </p:sp>
      <p:sp>
        <p:nvSpPr>
          <p:cNvPr id="20483" name="Rectangle 5"/>
          <p:cNvSpPr>
            <a:spLocks noGrp="1" noChangeArrowheads="1"/>
          </p:cNvSpPr>
          <p:nvPr>
            <p:ph type="body" sz="quarter" idx="10"/>
          </p:nvPr>
        </p:nvSpPr>
        <p:spPr>
          <a:xfrm>
            <a:off x="381000" y="1411552"/>
            <a:ext cx="8382000" cy="387798"/>
          </a:xfrm>
        </p:spPr>
        <p:txBody>
          <a:bodyPr/>
          <a:lstStyle/>
          <a:p>
            <a:r>
              <a:rPr lang="es-ES" sz="2800" b="1" i="1" dirty="0" smtClean="0"/>
              <a:t>Servicios Web</a:t>
            </a:r>
            <a:r>
              <a:rPr lang="es-ES" sz="2800" dirty="0" smtClean="0"/>
              <a:t>: crecen, se desarrollan,…</a:t>
            </a:r>
          </a:p>
        </p:txBody>
      </p:sp>
      <p:grpSp>
        <p:nvGrpSpPr>
          <p:cNvPr id="76" name="75 Grupo"/>
          <p:cNvGrpSpPr/>
          <p:nvPr/>
        </p:nvGrpSpPr>
        <p:grpSpPr>
          <a:xfrm>
            <a:off x="1168400" y="1820986"/>
            <a:ext cx="6553199" cy="3722074"/>
            <a:chOff x="1168400" y="1820986"/>
            <a:chExt cx="6553199" cy="3722074"/>
          </a:xfrm>
        </p:grpSpPr>
        <p:pic>
          <p:nvPicPr>
            <p:cNvPr id="47" name="Rectangle 15380"/>
            <p:cNvPicPr>
              <a:picLocks noChangeAspect="1" noChangeArrowheads="1"/>
            </p:cNvPicPr>
            <p:nvPr/>
          </p:nvPicPr>
          <p:blipFill>
            <a:blip r:embed="rId3"/>
            <a:srcRect/>
            <a:stretch>
              <a:fillRect/>
            </a:stretch>
          </p:blipFill>
          <p:spPr bwMode="auto">
            <a:xfrm>
              <a:off x="4204677" y="3585308"/>
              <a:ext cx="644768" cy="773722"/>
            </a:xfrm>
            <a:prstGeom prst="rect">
              <a:avLst/>
            </a:prstGeom>
            <a:noFill/>
            <a:ln w="9525">
              <a:noFill/>
              <a:miter lim="800000"/>
              <a:headEnd/>
              <a:tailEnd/>
            </a:ln>
          </p:spPr>
        </p:pic>
        <p:pic>
          <p:nvPicPr>
            <p:cNvPr id="48" name="Rectangle 15380"/>
            <p:cNvPicPr>
              <a:picLocks noChangeAspect="1" noChangeArrowheads="1"/>
            </p:cNvPicPr>
            <p:nvPr/>
          </p:nvPicPr>
          <p:blipFill>
            <a:blip r:embed="rId3"/>
            <a:srcRect/>
            <a:stretch>
              <a:fillRect/>
            </a:stretch>
          </p:blipFill>
          <p:spPr bwMode="auto">
            <a:xfrm>
              <a:off x="1203570" y="3491524"/>
              <a:ext cx="644768" cy="773722"/>
            </a:xfrm>
            <a:prstGeom prst="rect">
              <a:avLst/>
            </a:prstGeom>
            <a:noFill/>
            <a:ln w="9525">
              <a:noFill/>
              <a:miter lim="800000"/>
              <a:headEnd/>
              <a:tailEnd/>
            </a:ln>
          </p:spPr>
        </p:pic>
        <p:pic>
          <p:nvPicPr>
            <p:cNvPr id="49" name="Rectangle 15380"/>
            <p:cNvPicPr>
              <a:picLocks noChangeAspect="1" noChangeArrowheads="1"/>
            </p:cNvPicPr>
            <p:nvPr/>
          </p:nvPicPr>
          <p:blipFill>
            <a:blip r:embed="rId3"/>
            <a:srcRect/>
            <a:stretch>
              <a:fillRect/>
            </a:stretch>
          </p:blipFill>
          <p:spPr bwMode="auto">
            <a:xfrm>
              <a:off x="5763847" y="4558324"/>
              <a:ext cx="644768" cy="773722"/>
            </a:xfrm>
            <a:prstGeom prst="rect">
              <a:avLst/>
            </a:prstGeom>
            <a:noFill/>
            <a:ln w="9525">
              <a:noFill/>
              <a:miter lim="800000"/>
              <a:headEnd/>
              <a:tailEnd/>
            </a:ln>
          </p:spPr>
        </p:pic>
        <p:pic>
          <p:nvPicPr>
            <p:cNvPr id="50" name="Rectangle 15380"/>
            <p:cNvPicPr>
              <a:picLocks noChangeAspect="1" noChangeArrowheads="1"/>
            </p:cNvPicPr>
            <p:nvPr/>
          </p:nvPicPr>
          <p:blipFill>
            <a:blip r:embed="rId3"/>
            <a:srcRect/>
            <a:stretch>
              <a:fillRect/>
            </a:stretch>
          </p:blipFill>
          <p:spPr bwMode="auto">
            <a:xfrm>
              <a:off x="7076831" y="3550139"/>
              <a:ext cx="644768" cy="773722"/>
            </a:xfrm>
            <a:prstGeom prst="rect">
              <a:avLst/>
            </a:prstGeom>
            <a:noFill/>
            <a:ln w="9525">
              <a:noFill/>
              <a:miter lim="800000"/>
              <a:headEnd/>
              <a:tailEnd/>
            </a:ln>
          </p:spPr>
        </p:pic>
        <p:pic>
          <p:nvPicPr>
            <p:cNvPr id="51" name="Rectangle 15380"/>
            <p:cNvPicPr>
              <a:picLocks noChangeAspect="1" noChangeArrowheads="1"/>
            </p:cNvPicPr>
            <p:nvPr/>
          </p:nvPicPr>
          <p:blipFill>
            <a:blip r:embed="rId3"/>
            <a:srcRect/>
            <a:stretch>
              <a:fillRect/>
            </a:stretch>
          </p:blipFill>
          <p:spPr bwMode="auto">
            <a:xfrm>
              <a:off x="2610338" y="4769338"/>
              <a:ext cx="644768" cy="773722"/>
            </a:xfrm>
            <a:prstGeom prst="rect">
              <a:avLst/>
            </a:prstGeom>
            <a:noFill/>
            <a:ln w="9525">
              <a:noFill/>
              <a:miter lim="800000"/>
              <a:headEnd/>
              <a:tailEnd/>
            </a:ln>
          </p:spPr>
        </p:pic>
        <p:pic>
          <p:nvPicPr>
            <p:cNvPr id="52" name="Rectangle 15390"/>
            <p:cNvPicPr>
              <a:picLocks noChangeAspect="1" noChangeArrowheads="1"/>
            </p:cNvPicPr>
            <p:nvPr/>
          </p:nvPicPr>
          <p:blipFill>
            <a:blip r:embed="rId4"/>
            <a:srcRect/>
            <a:stretch>
              <a:fillRect/>
            </a:stretch>
          </p:blipFill>
          <p:spPr bwMode="auto">
            <a:xfrm>
              <a:off x="1168400" y="1926494"/>
              <a:ext cx="621323" cy="917020"/>
            </a:xfrm>
            <a:prstGeom prst="rect">
              <a:avLst/>
            </a:prstGeom>
            <a:noFill/>
            <a:ln w="9525">
              <a:noFill/>
              <a:miter lim="800000"/>
              <a:headEnd/>
              <a:tailEnd/>
            </a:ln>
          </p:spPr>
        </p:pic>
        <p:pic>
          <p:nvPicPr>
            <p:cNvPr id="53" name="Rectangle 15390"/>
            <p:cNvPicPr>
              <a:picLocks noChangeAspect="1" noChangeArrowheads="1"/>
            </p:cNvPicPr>
            <p:nvPr/>
          </p:nvPicPr>
          <p:blipFill>
            <a:blip r:embed="rId4"/>
            <a:srcRect/>
            <a:stretch>
              <a:fillRect/>
            </a:stretch>
          </p:blipFill>
          <p:spPr bwMode="auto">
            <a:xfrm>
              <a:off x="2997200" y="1903048"/>
              <a:ext cx="621323" cy="917020"/>
            </a:xfrm>
            <a:prstGeom prst="rect">
              <a:avLst/>
            </a:prstGeom>
            <a:noFill/>
            <a:ln w="9525">
              <a:noFill/>
              <a:miter lim="800000"/>
              <a:headEnd/>
              <a:tailEnd/>
            </a:ln>
          </p:spPr>
        </p:pic>
        <p:pic>
          <p:nvPicPr>
            <p:cNvPr id="54" name="Rectangle 15390"/>
            <p:cNvPicPr>
              <a:picLocks noChangeAspect="1" noChangeArrowheads="1"/>
            </p:cNvPicPr>
            <p:nvPr/>
          </p:nvPicPr>
          <p:blipFill>
            <a:blip r:embed="rId4"/>
            <a:srcRect/>
            <a:stretch>
              <a:fillRect/>
            </a:stretch>
          </p:blipFill>
          <p:spPr bwMode="auto">
            <a:xfrm>
              <a:off x="5048738" y="1891325"/>
              <a:ext cx="621323" cy="917020"/>
            </a:xfrm>
            <a:prstGeom prst="rect">
              <a:avLst/>
            </a:prstGeom>
            <a:noFill/>
            <a:ln w="9525">
              <a:noFill/>
              <a:miter lim="800000"/>
              <a:headEnd/>
              <a:tailEnd/>
            </a:ln>
          </p:spPr>
        </p:pic>
        <p:pic>
          <p:nvPicPr>
            <p:cNvPr id="55" name="Rectangle 15390"/>
            <p:cNvPicPr>
              <a:picLocks noChangeAspect="1" noChangeArrowheads="1"/>
            </p:cNvPicPr>
            <p:nvPr/>
          </p:nvPicPr>
          <p:blipFill>
            <a:blip r:embed="rId4"/>
            <a:srcRect/>
            <a:stretch>
              <a:fillRect/>
            </a:stretch>
          </p:blipFill>
          <p:spPr bwMode="auto">
            <a:xfrm>
              <a:off x="6842369" y="1820986"/>
              <a:ext cx="621323" cy="917020"/>
            </a:xfrm>
            <a:prstGeom prst="rect">
              <a:avLst/>
            </a:prstGeom>
            <a:noFill/>
            <a:ln w="9525">
              <a:noFill/>
              <a:miter lim="800000"/>
              <a:headEnd/>
              <a:tailEnd/>
            </a:ln>
          </p:spPr>
        </p:pic>
        <p:sp>
          <p:nvSpPr>
            <p:cNvPr id="56" name="Straight Connector 5"/>
            <p:cNvSpPr>
              <a:spLocks noChangeShapeType="1"/>
            </p:cNvSpPr>
            <p:nvPr/>
          </p:nvSpPr>
          <p:spPr bwMode="auto">
            <a:xfrm flipH="1">
              <a:off x="1426308" y="2682631"/>
              <a:ext cx="187570" cy="949569"/>
            </a:xfrm>
            <a:prstGeom prst="line">
              <a:avLst/>
            </a:prstGeom>
            <a:noFill/>
            <a:ln w="57150" algn="ctr">
              <a:solidFill>
                <a:srgbClr val="FF9933"/>
              </a:solidFill>
              <a:round/>
              <a:headEnd/>
              <a:tailEnd/>
            </a:ln>
          </p:spPr>
          <p:txBody>
            <a:bodyPr/>
            <a:lstStyle/>
            <a:p>
              <a:endParaRPr lang="en-US"/>
            </a:p>
          </p:txBody>
        </p:sp>
        <p:sp>
          <p:nvSpPr>
            <p:cNvPr id="57" name="Straight Connector 5"/>
            <p:cNvSpPr>
              <a:spLocks noChangeShapeType="1"/>
            </p:cNvSpPr>
            <p:nvPr/>
          </p:nvSpPr>
          <p:spPr bwMode="auto">
            <a:xfrm>
              <a:off x="3419231" y="2788139"/>
              <a:ext cx="844061" cy="1043354"/>
            </a:xfrm>
            <a:prstGeom prst="line">
              <a:avLst/>
            </a:prstGeom>
            <a:noFill/>
            <a:ln w="57150" algn="ctr">
              <a:solidFill>
                <a:srgbClr val="FF9933"/>
              </a:solidFill>
              <a:round/>
              <a:headEnd/>
              <a:tailEnd/>
            </a:ln>
          </p:spPr>
          <p:txBody>
            <a:bodyPr/>
            <a:lstStyle/>
            <a:p>
              <a:endParaRPr lang="en-US"/>
            </a:p>
          </p:txBody>
        </p:sp>
        <p:sp>
          <p:nvSpPr>
            <p:cNvPr id="58" name="Straight Connector 5"/>
            <p:cNvSpPr>
              <a:spLocks noChangeShapeType="1"/>
            </p:cNvSpPr>
            <p:nvPr/>
          </p:nvSpPr>
          <p:spPr bwMode="auto">
            <a:xfrm flipH="1">
              <a:off x="3126153" y="2870200"/>
              <a:ext cx="82061" cy="2133600"/>
            </a:xfrm>
            <a:prstGeom prst="line">
              <a:avLst/>
            </a:prstGeom>
            <a:noFill/>
            <a:ln w="57150" algn="ctr">
              <a:solidFill>
                <a:srgbClr val="FF9933"/>
              </a:solidFill>
              <a:round/>
              <a:headEnd/>
              <a:tailEnd/>
            </a:ln>
          </p:spPr>
          <p:txBody>
            <a:bodyPr/>
            <a:lstStyle/>
            <a:p>
              <a:endParaRPr lang="en-US"/>
            </a:p>
          </p:txBody>
        </p:sp>
        <p:sp>
          <p:nvSpPr>
            <p:cNvPr id="59" name="Straight Connector 5"/>
            <p:cNvSpPr>
              <a:spLocks noChangeShapeType="1"/>
            </p:cNvSpPr>
            <p:nvPr/>
          </p:nvSpPr>
          <p:spPr bwMode="auto">
            <a:xfrm>
              <a:off x="5376985" y="2764692"/>
              <a:ext cx="769031" cy="1862169"/>
            </a:xfrm>
            <a:prstGeom prst="line">
              <a:avLst/>
            </a:prstGeom>
            <a:noFill/>
            <a:ln w="57150" algn="ctr">
              <a:solidFill>
                <a:srgbClr val="FF9933"/>
              </a:solidFill>
              <a:round/>
              <a:headEnd/>
              <a:tailEnd/>
            </a:ln>
          </p:spPr>
          <p:txBody>
            <a:bodyPr/>
            <a:lstStyle/>
            <a:p>
              <a:endParaRPr lang="en-US"/>
            </a:p>
          </p:txBody>
        </p:sp>
        <p:sp>
          <p:nvSpPr>
            <p:cNvPr id="67" name="Straight Connector 5"/>
            <p:cNvSpPr>
              <a:spLocks noChangeShapeType="1"/>
            </p:cNvSpPr>
            <p:nvPr/>
          </p:nvSpPr>
          <p:spPr bwMode="auto">
            <a:xfrm>
              <a:off x="7182340" y="2670907"/>
              <a:ext cx="117230" cy="984739"/>
            </a:xfrm>
            <a:prstGeom prst="line">
              <a:avLst/>
            </a:prstGeom>
            <a:noFill/>
            <a:ln w="57150" algn="ctr">
              <a:solidFill>
                <a:srgbClr val="FF9933"/>
              </a:solidFill>
              <a:round/>
              <a:headEnd/>
              <a:tailEnd/>
            </a:ln>
          </p:spPr>
          <p:txBody>
            <a:bodyPr/>
            <a:lstStyle/>
            <a:p>
              <a:endParaRPr lang="en-US"/>
            </a:p>
          </p:txBody>
        </p:sp>
        <p:sp>
          <p:nvSpPr>
            <p:cNvPr id="68" name="Straight Connector 5"/>
            <p:cNvSpPr>
              <a:spLocks noChangeShapeType="1"/>
            </p:cNvSpPr>
            <p:nvPr/>
          </p:nvSpPr>
          <p:spPr bwMode="auto">
            <a:xfrm flipH="1" flipV="1">
              <a:off x="1578707" y="3784600"/>
              <a:ext cx="1230923" cy="1055077"/>
            </a:xfrm>
            <a:prstGeom prst="line">
              <a:avLst/>
            </a:prstGeom>
            <a:noFill/>
            <a:ln w="57150" algn="ctr">
              <a:solidFill>
                <a:srgbClr val="FF9933"/>
              </a:solidFill>
              <a:round/>
              <a:headEnd/>
              <a:tailEnd/>
            </a:ln>
          </p:spPr>
          <p:txBody>
            <a:bodyPr/>
            <a:lstStyle/>
            <a:p>
              <a:endParaRPr lang="en-US"/>
            </a:p>
          </p:txBody>
        </p:sp>
        <p:sp>
          <p:nvSpPr>
            <p:cNvPr id="69" name="Straight Connector 5"/>
            <p:cNvSpPr>
              <a:spLocks noChangeShapeType="1"/>
            </p:cNvSpPr>
            <p:nvPr/>
          </p:nvSpPr>
          <p:spPr bwMode="auto">
            <a:xfrm flipH="1">
              <a:off x="1578707" y="2870200"/>
              <a:ext cx="1559169" cy="914400"/>
            </a:xfrm>
            <a:prstGeom prst="line">
              <a:avLst/>
            </a:prstGeom>
            <a:noFill/>
            <a:ln w="57150" algn="ctr">
              <a:solidFill>
                <a:srgbClr val="FF9933"/>
              </a:solidFill>
              <a:round/>
              <a:headEnd/>
              <a:tailEnd/>
            </a:ln>
          </p:spPr>
          <p:txBody>
            <a:bodyPr/>
            <a:lstStyle/>
            <a:p>
              <a:endParaRPr lang="en-US"/>
            </a:p>
          </p:txBody>
        </p:sp>
        <p:sp>
          <p:nvSpPr>
            <p:cNvPr id="70" name="Straight Connector 5"/>
            <p:cNvSpPr>
              <a:spLocks noChangeShapeType="1"/>
            </p:cNvSpPr>
            <p:nvPr/>
          </p:nvSpPr>
          <p:spPr bwMode="auto">
            <a:xfrm flipH="1">
              <a:off x="1578708" y="2835031"/>
              <a:ext cx="3657600" cy="949569"/>
            </a:xfrm>
            <a:prstGeom prst="line">
              <a:avLst/>
            </a:prstGeom>
            <a:noFill/>
            <a:ln w="57150" algn="ctr">
              <a:solidFill>
                <a:srgbClr val="FF9933"/>
              </a:solidFill>
              <a:round/>
              <a:headEnd/>
              <a:tailEnd/>
            </a:ln>
          </p:spPr>
          <p:txBody>
            <a:bodyPr/>
            <a:lstStyle/>
            <a:p>
              <a:endParaRPr lang="en-US"/>
            </a:p>
          </p:txBody>
        </p:sp>
        <p:sp>
          <p:nvSpPr>
            <p:cNvPr id="71" name="Straight Connector 5"/>
            <p:cNvSpPr>
              <a:spLocks noChangeShapeType="1"/>
            </p:cNvSpPr>
            <p:nvPr/>
          </p:nvSpPr>
          <p:spPr bwMode="auto">
            <a:xfrm flipH="1">
              <a:off x="1578707" y="2694355"/>
              <a:ext cx="5392615" cy="1090246"/>
            </a:xfrm>
            <a:prstGeom prst="line">
              <a:avLst/>
            </a:prstGeom>
            <a:noFill/>
            <a:ln w="57150" algn="ctr">
              <a:solidFill>
                <a:srgbClr val="FF9933"/>
              </a:solidFill>
              <a:round/>
              <a:headEnd/>
              <a:tailEnd/>
            </a:ln>
          </p:spPr>
          <p:txBody>
            <a:bodyPr/>
            <a:lstStyle/>
            <a:p>
              <a:endParaRPr lang="en-US"/>
            </a:p>
          </p:txBody>
        </p:sp>
        <p:sp>
          <p:nvSpPr>
            <p:cNvPr id="72" name="Straight Connector 5"/>
            <p:cNvSpPr>
              <a:spLocks noChangeShapeType="1"/>
            </p:cNvSpPr>
            <p:nvPr/>
          </p:nvSpPr>
          <p:spPr bwMode="auto">
            <a:xfrm flipH="1">
              <a:off x="3184769" y="4171462"/>
              <a:ext cx="1219200" cy="867508"/>
            </a:xfrm>
            <a:prstGeom prst="line">
              <a:avLst/>
            </a:prstGeom>
            <a:noFill/>
            <a:ln w="57150" algn="ctr">
              <a:solidFill>
                <a:srgbClr val="FF9933"/>
              </a:solidFill>
              <a:round/>
              <a:headEnd/>
              <a:tailEnd/>
            </a:ln>
          </p:spPr>
          <p:txBody>
            <a:bodyPr/>
            <a:lstStyle/>
            <a:p>
              <a:endParaRPr lang="en-US"/>
            </a:p>
          </p:txBody>
        </p:sp>
        <p:sp>
          <p:nvSpPr>
            <p:cNvPr id="73" name="Straight Connector 5"/>
            <p:cNvSpPr>
              <a:spLocks noChangeShapeType="1"/>
            </p:cNvSpPr>
            <p:nvPr/>
          </p:nvSpPr>
          <p:spPr bwMode="auto">
            <a:xfrm flipH="1">
              <a:off x="3255108" y="4206631"/>
              <a:ext cx="3856892" cy="762000"/>
            </a:xfrm>
            <a:prstGeom prst="line">
              <a:avLst/>
            </a:prstGeom>
            <a:noFill/>
            <a:ln w="57150" algn="ctr">
              <a:solidFill>
                <a:srgbClr val="FF9933"/>
              </a:solidFill>
              <a:round/>
              <a:headEnd/>
              <a:tailEnd/>
            </a:ln>
          </p:spPr>
          <p:txBody>
            <a:bodyPr/>
            <a:lstStyle/>
            <a:p>
              <a:endParaRPr lang="en-US"/>
            </a:p>
          </p:txBody>
        </p:sp>
        <p:sp>
          <p:nvSpPr>
            <p:cNvPr id="74" name="Straight Connector 5"/>
            <p:cNvSpPr>
              <a:spLocks noChangeShapeType="1"/>
            </p:cNvSpPr>
            <p:nvPr/>
          </p:nvSpPr>
          <p:spPr bwMode="auto">
            <a:xfrm flipH="1" flipV="1">
              <a:off x="1578708" y="3784600"/>
              <a:ext cx="2766646" cy="281354"/>
            </a:xfrm>
            <a:prstGeom prst="line">
              <a:avLst/>
            </a:prstGeom>
            <a:noFill/>
            <a:ln w="57150" algn="ctr">
              <a:solidFill>
                <a:srgbClr val="FF9933"/>
              </a:solidFill>
              <a:round/>
              <a:headEnd/>
              <a:tailEnd/>
            </a:ln>
          </p:spPr>
          <p:txBody>
            <a:bodyPr/>
            <a:lstStyle/>
            <a:p>
              <a:endParaRPr lang="en-US"/>
            </a:p>
          </p:txBody>
        </p:sp>
        <p:sp>
          <p:nvSpPr>
            <p:cNvPr id="75" name="Straight Connector 5"/>
            <p:cNvSpPr>
              <a:spLocks noChangeShapeType="1"/>
            </p:cNvSpPr>
            <p:nvPr/>
          </p:nvSpPr>
          <p:spPr bwMode="auto">
            <a:xfrm flipV="1">
              <a:off x="3243385" y="4745892"/>
              <a:ext cx="2766646" cy="422031"/>
            </a:xfrm>
            <a:prstGeom prst="line">
              <a:avLst/>
            </a:prstGeom>
            <a:noFill/>
            <a:ln w="57150" algn="ctr">
              <a:solidFill>
                <a:srgbClr val="FF9933"/>
              </a:solidFill>
              <a:round/>
              <a:headEnd/>
              <a:tailEnd/>
            </a:ln>
          </p:spPr>
          <p:txBody>
            <a:bodyPr/>
            <a:lstStyle/>
            <a:p>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diamond(in)">
                                      <p:cBhvr>
                                        <p:cTn id="7"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r>
              <a:rPr lang="en-US" b="1" dirty="0" smtClean="0">
                <a:effectLst/>
              </a:rPr>
              <a:t>El </a:t>
            </a:r>
            <a:r>
              <a:rPr lang="en-US" b="1" dirty="0" err="1" smtClean="0">
                <a:effectLst/>
              </a:rPr>
              <a:t>camino</a:t>
            </a:r>
            <a:r>
              <a:rPr lang="en-US" b="1" dirty="0" smtClean="0">
                <a:effectLst/>
              </a:rPr>
              <a:t> ha </a:t>
            </a:r>
            <a:r>
              <a:rPr lang="en-US" b="1" dirty="0" err="1" smtClean="0">
                <a:effectLst/>
              </a:rPr>
              <a:t>sido</a:t>
            </a:r>
            <a:r>
              <a:rPr lang="en-US" b="1" dirty="0" smtClean="0">
                <a:effectLst/>
              </a:rPr>
              <a:t> largo…</a:t>
            </a:r>
          </a:p>
        </p:txBody>
      </p:sp>
      <p:sp>
        <p:nvSpPr>
          <p:cNvPr id="20483" name="Rectangle 5"/>
          <p:cNvSpPr>
            <a:spLocks noGrp="1" noChangeArrowheads="1"/>
          </p:cNvSpPr>
          <p:nvPr>
            <p:ph type="body" sz="quarter" idx="10"/>
          </p:nvPr>
        </p:nvSpPr>
        <p:spPr>
          <a:xfrm>
            <a:off x="381000" y="1411552"/>
            <a:ext cx="8382000" cy="387798"/>
          </a:xfrm>
        </p:spPr>
        <p:txBody>
          <a:bodyPr/>
          <a:lstStyle/>
          <a:p>
            <a:r>
              <a:rPr lang="es-ES" sz="2800" b="1" i="1" dirty="0" smtClean="0"/>
              <a:t>Servicios Web</a:t>
            </a:r>
            <a:r>
              <a:rPr lang="es-ES" sz="2800" dirty="0" smtClean="0"/>
              <a:t>: y crecen, y se desarrollan,…</a:t>
            </a:r>
          </a:p>
        </p:txBody>
      </p:sp>
      <p:grpSp>
        <p:nvGrpSpPr>
          <p:cNvPr id="47" name="46 Grupo"/>
          <p:cNvGrpSpPr/>
          <p:nvPr/>
        </p:nvGrpSpPr>
        <p:grpSpPr>
          <a:xfrm>
            <a:off x="1130300" y="1871786"/>
            <a:ext cx="6718787" cy="4388335"/>
            <a:chOff x="1130300" y="1871786"/>
            <a:chExt cx="6718787" cy="4388335"/>
          </a:xfrm>
        </p:grpSpPr>
        <p:pic>
          <p:nvPicPr>
            <p:cNvPr id="64" name="Rectangle 15380"/>
            <p:cNvPicPr>
              <a:picLocks noChangeAspect="1" noChangeArrowheads="1"/>
            </p:cNvPicPr>
            <p:nvPr/>
          </p:nvPicPr>
          <p:blipFill>
            <a:blip r:embed="rId3"/>
            <a:srcRect/>
            <a:stretch>
              <a:fillRect/>
            </a:stretch>
          </p:blipFill>
          <p:spPr bwMode="auto">
            <a:xfrm>
              <a:off x="4876799" y="5486399"/>
              <a:ext cx="644768" cy="773722"/>
            </a:xfrm>
            <a:prstGeom prst="rect">
              <a:avLst/>
            </a:prstGeom>
            <a:noFill/>
            <a:ln w="9525">
              <a:noFill/>
              <a:miter lim="800000"/>
              <a:headEnd/>
              <a:tailEnd/>
            </a:ln>
          </p:spPr>
        </p:pic>
        <p:grpSp>
          <p:nvGrpSpPr>
            <p:cNvPr id="83" name="82 Grupo"/>
            <p:cNvGrpSpPr/>
            <p:nvPr/>
          </p:nvGrpSpPr>
          <p:grpSpPr>
            <a:xfrm>
              <a:off x="1130300" y="1871786"/>
              <a:ext cx="6718787" cy="4256207"/>
              <a:chOff x="1130300" y="1871786"/>
              <a:chExt cx="6718787" cy="4256207"/>
            </a:xfrm>
          </p:grpSpPr>
          <p:pic>
            <p:nvPicPr>
              <p:cNvPr id="27" name="Rectangle 15380"/>
              <p:cNvPicPr>
                <a:picLocks noChangeAspect="1" noChangeArrowheads="1"/>
              </p:cNvPicPr>
              <p:nvPr/>
            </p:nvPicPr>
            <p:blipFill>
              <a:blip r:embed="rId3"/>
              <a:srcRect/>
              <a:stretch>
                <a:fillRect/>
              </a:stretch>
            </p:blipFill>
            <p:spPr bwMode="auto">
              <a:xfrm>
                <a:off x="4166577" y="3636108"/>
                <a:ext cx="644768" cy="773722"/>
              </a:xfrm>
              <a:prstGeom prst="rect">
                <a:avLst/>
              </a:prstGeom>
              <a:noFill/>
              <a:ln w="9525">
                <a:noFill/>
                <a:miter lim="800000"/>
                <a:headEnd/>
                <a:tailEnd/>
              </a:ln>
            </p:spPr>
          </p:pic>
          <p:pic>
            <p:nvPicPr>
              <p:cNvPr id="28" name="Rectangle 15380"/>
              <p:cNvPicPr>
                <a:picLocks noChangeAspect="1" noChangeArrowheads="1"/>
              </p:cNvPicPr>
              <p:nvPr/>
            </p:nvPicPr>
            <p:blipFill>
              <a:blip r:embed="rId3"/>
              <a:srcRect/>
              <a:stretch>
                <a:fillRect/>
              </a:stretch>
            </p:blipFill>
            <p:spPr bwMode="auto">
              <a:xfrm>
                <a:off x="1165470" y="3542324"/>
                <a:ext cx="644768" cy="773722"/>
              </a:xfrm>
              <a:prstGeom prst="rect">
                <a:avLst/>
              </a:prstGeom>
              <a:noFill/>
              <a:ln w="9525">
                <a:noFill/>
                <a:miter lim="800000"/>
                <a:headEnd/>
                <a:tailEnd/>
              </a:ln>
            </p:spPr>
          </p:pic>
          <p:pic>
            <p:nvPicPr>
              <p:cNvPr id="29" name="Rectangle 15380"/>
              <p:cNvPicPr>
                <a:picLocks noChangeAspect="1" noChangeArrowheads="1"/>
              </p:cNvPicPr>
              <p:nvPr/>
            </p:nvPicPr>
            <p:blipFill>
              <a:blip r:embed="rId3"/>
              <a:srcRect/>
              <a:stretch>
                <a:fillRect/>
              </a:stretch>
            </p:blipFill>
            <p:spPr bwMode="auto">
              <a:xfrm>
                <a:off x="5725747" y="4609124"/>
                <a:ext cx="644768" cy="773722"/>
              </a:xfrm>
              <a:prstGeom prst="rect">
                <a:avLst/>
              </a:prstGeom>
              <a:noFill/>
              <a:ln w="9525">
                <a:noFill/>
                <a:miter lim="800000"/>
                <a:headEnd/>
                <a:tailEnd/>
              </a:ln>
            </p:spPr>
          </p:pic>
          <p:pic>
            <p:nvPicPr>
              <p:cNvPr id="30" name="Rectangle 15380"/>
              <p:cNvPicPr>
                <a:picLocks noChangeAspect="1" noChangeArrowheads="1"/>
              </p:cNvPicPr>
              <p:nvPr/>
            </p:nvPicPr>
            <p:blipFill>
              <a:blip r:embed="rId3"/>
              <a:srcRect/>
              <a:stretch>
                <a:fillRect/>
              </a:stretch>
            </p:blipFill>
            <p:spPr bwMode="auto">
              <a:xfrm>
                <a:off x="7038731" y="3600939"/>
                <a:ext cx="644768" cy="773722"/>
              </a:xfrm>
              <a:prstGeom prst="rect">
                <a:avLst/>
              </a:prstGeom>
              <a:noFill/>
              <a:ln w="9525">
                <a:noFill/>
                <a:miter lim="800000"/>
                <a:headEnd/>
                <a:tailEnd/>
              </a:ln>
            </p:spPr>
          </p:pic>
          <p:pic>
            <p:nvPicPr>
              <p:cNvPr id="31" name="Rectangle 15380"/>
              <p:cNvPicPr>
                <a:picLocks noChangeAspect="1" noChangeArrowheads="1"/>
              </p:cNvPicPr>
              <p:nvPr/>
            </p:nvPicPr>
            <p:blipFill>
              <a:blip r:embed="rId3"/>
              <a:srcRect/>
              <a:stretch>
                <a:fillRect/>
              </a:stretch>
            </p:blipFill>
            <p:spPr bwMode="auto">
              <a:xfrm>
                <a:off x="2572238" y="4820138"/>
                <a:ext cx="644768" cy="773722"/>
              </a:xfrm>
              <a:prstGeom prst="rect">
                <a:avLst/>
              </a:prstGeom>
              <a:noFill/>
              <a:ln w="9525">
                <a:noFill/>
                <a:miter lim="800000"/>
                <a:headEnd/>
                <a:tailEnd/>
              </a:ln>
            </p:spPr>
          </p:pic>
          <p:pic>
            <p:nvPicPr>
              <p:cNvPr id="32" name="Rectangle 15390"/>
              <p:cNvPicPr>
                <a:picLocks noChangeAspect="1" noChangeArrowheads="1"/>
              </p:cNvPicPr>
              <p:nvPr/>
            </p:nvPicPr>
            <p:blipFill>
              <a:blip r:embed="rId4"/>
              <a:srcRect/>
              <a:stretch>
                <a:fillRect/>
              </a:stretch>
            </p:blipFill>
            <p:spPr bwMode="auto">
              <a:xfrm>
                <a:off x="1130300" y="1977294"/>
                <a:ext cx="621323" cy="917020"/>
              </a:xfrm>
              <a:prstGeom prst="rect">
                <a:avLst/>
              </a:prstGeom>
              <a:noFill/>
              <a:ln w="9525">
                <a:noFill/>
                <a:miter lim="800000"/>
                <a:headEnd/>
                <a:tailEnd/>
              </a:ln>
            </p:spPr>
          </p:pic>
          <p:pic>
            <p:nvPicPr>
              <p:cNvPr id="33" name="Rectangle 15390"/>
              <p:cNvPicPr>
                <a:picLocks noChangeAspect="1" noChangeArrowheads="1"/>
              </p:cNvPicPr>
              <p:nvPr/>
            </p:nvPicPr>
            <p:blipFill>
              <a:blip r:embed="rId4"/>
              <a:srcRect/>
              <a:stretch>
                <a:fillRect/>
              </a:stretch>
            </p:blipFill>
            <p:spPr bwMode="auto">
              <a:xfrm>
                <a:off x="2959100" y="1953848"/>
                <a:ext cx="621323" cy="917020"/>
              </a:xfrm>
              <a:prstGeom prst="rect">
                <a:avLst/>
              </a:prstGeom>
              <a:noFill/>
              <a:ln w="9525">
                <a:noFill/>
                <a:miter lim="800000"/>
                <a:headEnd/>
                <a:tailEnd/>
              </a:ln>
            </p:spPr>
          </p:pic>
          <p:pic>
            <p:nvPicPr>
              <p:cNvPr id="34" name="Rectangle 15390"/>
              <p:cNvPicPr>
                <a:picLocks noChangeAspect="1" noChangeArrowheads="1"/>
              </p:cNvPicPr>
              <p:nvPr/>
            </p:nvPicPr>
            <p:blipFill>
              <a:blip r:embed="rId4"/>
              <a:srcRect/>
              <a:stretch>
                <a:fillRect/>
              </a:stretch>
            </p:blipFill>
            <p:spPr bwMode="auto">
              <a:xfrm>
                <a:off x="5010638" y="1942125"/>
                <a:ext cx="621323" cy="917020"/>
              </a:xfrm>
              <a:prstGeom prst="rect">
                <a:avLst/>
              </a:prstGeom>
              <a:noFill/>
              <a:ln w="9525">
                <a:noFill/>
                <a:miter lim="800000"/>
                <a:headEnd/>
                <a:tailEnd/>
              </a:ln>
            </p:spPr>
          </p:pic>
          <p:pic>
            <p:nvPicPr>
              <p:cNvPr id="35" name="Rectangle 15390"/>
              <p:cNvPicPr>
                <a:picLocks noChangeAspect="1" noChangeArrowheads="1"/>
              </p:cNvPicPr>
              <p:nvPr/>
            </p:nvPicPr>
            <p:blipFill>
              <a:blip r:embed="rId4"/>
              <a:srcRect/>
              <a:stretch>
                <a:fillRect/>
              </a:stretch>
            </p:blipFill>
            <p:spPr bwMode="auto">
              <a:xfrm>
                <a:off x="6804269" y="1871786"/>
                <a:ext cx="621323" cy="917020"/>
              </a:xfrm>
              <a:prstGeom prst="rect">
                <a:avLst/>
              </a:prstGeom>
              <a:noFill/>
              <a:ln w="9525">
                <a:noFill/>
                <a:miter lim="800000"/>
                <a:headEnd/>
                <a:tailEnd/>
              </a:ln>
            </p:spPr>
          </p:pic>
          <p:sp>
            <p:nvSpPr>
              <p:cNvPr id="36" name="Straight Connector 5"/>
              <p:cNvSpPr>
                <a:spLocks noChangeShapeType="1"/>
              </p:cNvSpPr>
              <p:nvPr/>
            </p:nvSpPr>
            <p:spPr bwMode="auto">
              <a:xfrm flipH="1">
                <a:off x="1388208" y="2733431"/>
                <a:ext cx="187570" cy="949569"/>
              </a:xfrm>
              <a:prstGeom prst="line">
                <a:avLst/>
              </a:prstGeom>
              <a:noFill/>
              <a:ln w="57150" algn="ctr">
                <a:solidFill>
                  <a:srgbClr val="FF9933"/>
                </a:solidFill>
                <a:round/>
                <a:headEnd/>
                <a:tailEnd/>
              </a:ln>
            </p:spPr>
            <p:txBody>
              <a:bodyPr/>
              <a:lstStyle/>
              <a:p>
                <a:endParaRPr lang="en-US"/>
              </a:p>
            </p:txBody>
          </p:sp>
          <p:sp>
            <p:nvSpPr>
              <p:cNvPr id="37" name="Straight Connector 5"/>
              <p:cNvSpPr>
                <a:spLocks noChangeShapeType="1"/>
              </p:cNvSpPr>
              <p:nvPr/>
            </p:nvSpPr>
            <p:spPr bwMode="auto">
              <a:xfrm>
                <a:off x="3381131" y="2838939"/>
                <a:ext cx="844061" cy="1043354"/>
              </a:xfrm>
              <a:prstGeom prst="line">
                <a:avLst/>
              </a:prstGeom>
              <a:noFill/>
              <a:ln w="57150" algn="ctr">
                <a:solidFill>
                  <a:srgbClr val="FF9933"/>
                </a:solidFill>
                <a:round/>
                <a:headEnd/>
                <a:tailEnd/>
              </a:ln>
            </p:spPr>
            <p:txBody>
              <a:bodyPr/>
              <a:lstStyle/>
              <a:p>
                <a:endParaRPr lang="en-US"/>
              </a:p>
            </p:txBody>
          </p:sp>
          <p:sp>
            <p:nvSpPr>
              <p:cNvPr id="38" name="Straight Connector 5"/>
              <p:cNvSpPr>
                <a:spLocks noChangeShapeType="1"/>
              </p:cNvSpPr>
              <p:nvPr/>
            </p:nvSpPr>
            <p:spPr bwMode="auto">
              <a:xfrm flipH="1">
                <a:off x="3088053" y="2921000"/>
                <a:ext cx="82061" cy="2133600"/>
              </a:xfrm>
              <a:prstGeom prst="line">
                <a:avLst/>
              </a:prstGeom>
              <a:noFill/>
              <a:ln w="57150" algn="ctr">
                <a:solidFill>
                  <a:srgbClr val="FF9933"/>
                </a:solidFill>
                <a:round/>
                <a:headEnd/>
                <a:tailEnd/>
              </a:ln>
            </p:spPr>
            <p:txBody>
              <a:bodyPr/>
              <a:lstStyle/>
              <a:p>
                <a:endParaRPr lang="en-US"/>
              </a:p>
            </p:txBody>
          </p:sp>
          <p:sp>
            <p:nvSpPr>
              <p:cNvPr id="39" name="Straight Connector 5"/>
              <p:cNvSpPr>
                <a:spLocks noChangeShapeType="1"/>
              </p:cNvSpPr>
              <p:nvPr/>
            </p:nvSpPr>
            <p:spPr bwMode="auto">
              <a:xfrm>
                <a:off x="5338885" y="2815492"/>
                <a:ext cx="769031" cy="1862169"/>
              </a:xfrm>
              <a:prstGeom prst="line">
                <a:avLst/>
              </a:prstGeom>
              <a:noFill/>
              <a:ln w="57150" algn="ctr">
                <a:solidFill>
                  <a:srgbClr val="FF9933"/>
                </a:solidFill>
                <a:round/>
                <a:headEnd/>
                <a:tailEnd/>
              </a:ln>
            </p:spPr>
            <p:txBody>
              <a:bodyPr/>
              <a:lstStyle/>
              <a:p>
                <a:endParaRPr lang="en-US"/>
              </a:p>
            </p:txBody>
          </p:sp>
          <p:sp>
            <p:nvSpPr>
              <p:cNvPr id="40" name="Straight Connector 5"/>
              <p:cNvSpPr>
                <a:spLocks noChangeShapeType="1"/>
              </p:cNvSpPr>
              <p:nvPr/>
            </p:nvSpPr>
            <p:spPr bwMode="auto">
              <a:xfrm>
                <a:off x="7144240" y="2721707"/>
                <a:ext cx="117230" cy="984739"/>
              </a:xfrm>
              <a:prstGeom prst="line">
                <a:avLst/>
              </a:prstGeom>
              <a:noFill/>
              <a:ln w="57150" algn="ctr">
                <a:solidFill>
                  <a:srgbClr val="FF9933"/>
                </a:solidFill>
                <a:round/>
                <a:headEnd/>
                <a:tailEnd/>
              </a:ln>
            </p:spPr>
            <p:txBody>
              <a:bodyPr/>
              <a:lstStyle/>
              <a:p>
                <a:endParaRPr lang="en-US"/>
              </a:p>
            </p:txBody>
          </p:sp>
          <p:sp>
            <p:nvSpPr>
              <p:cNvPr id="41" name="Straight Connector 5"/>
              <p:cNvSpPr>
                <a:spLocks noChangeShapeType="1"/>
              </p:cNvSpPr>
              <p:nvPr/>
            </p:nvSpPr>
            <p:spPr bwMode="auto">
              <a:xfrm flipH="1" flipV="1">
                <a:off x="1540607" y="3835400"/>
                <a:ext cx="1230923" cy="1055077"/>
              </a:xfrm>
              <a:prstGeom prst="line">
                <a:avLst/>
              </a:prstGeom>
              <a:noFill/>
              <a:ln w="57150" algn="ctr">
                <a:solidFill>
                  <a:srgbClr val="FF9933"/>
                </a:solidFill>
                <a:round/>
                <a:headEnd/>
                <a:tailEnd/>
              </a:ln>
            </p:spPr>
            <p:txBody>
              <a:bodyPr/>
              <a:lstStyle/>
              <a:p>
                <a:endParaRPr lang="en-US"/>
              </a:p>
            </p:txBody>
          </p:sp>
          <p:sp>
            <p:nvSpPr>
              <p:cNvPr id="42" name="Straight Connector 5"/>
              <p:cNvSpPr>
                <a:spLocks noChangeShapeType="1"/>
              </p:cNvSpPr>
              <p:nvPr/>
            </p:nvSpPr>
            <p:spPr bwMode="auto">
              <a:xfrm flipH="1">
                <a:off x="1540607" y="2921000"/>
                <a:ext cx="1559169" cy="914400"/>
              </a:xfrm>
              <a:prstGeom prst="line">
                <a:avLst/>
              </a:prstGeom>
              <a:noFill/>
              <a:ln w="57150" algn="ctr">
                <a:solidFill>
                  <a:srgbClr val="FF9933"/>
                </a:solidFill>
                <a:round/>
                <a:headEnd/>
                <a:tailEnd/>
              </a:ln>
            </p:spPr>
            <p:txBody>
              <a:bodyPr/>
              <a:lstStyle/>
              <a:p>
                <a:endParaRPr lang="en-US"/>
              </a:p>
            </p:txBody>
          </p:sp>
          <p:sp>
            <p:nvSpPr>
              <p:cNvPr id="43" name="Straight Connector 5"/>
              <p:cNvSpPr>
                <a:spLocks noChangeShapeType="1"/>
              </p:cNvSpPr>
              <p:nvPr/>
            </p:nvSpPr>
            <p:spPr bwMode="auto">
              <a:xfrm flipH="1">
                <a:off x="1540608" y="2885831"/>
                <a:ext cx="3657600" cy="949569"/>
              </a:xfrm>
              <a:prstGeom prst="line">
                <a:avLst/>
              </a:prstGeom>
              <a:noFill/>
              <a:ln w="57150" algn="ctr">
                <a:solidFill>
                  <a:srgbClr val="FF9933"/>
                </a:solidFill>
                <a:round/>
                <a:headEnd/>
                <a:tailEnd/>
              </a:ln>
            </p:spPr>
            <p:txBody>
              <a:bodyPr/>
              <a:lstStyle/>
              <a:p>
                <a:endParaRPr lang="en-US"/>
              </a:p>
            </p:txBody>
          </p:sp>
          <p:sp>
            <p:nvSpPr>
              <p:cNvPr id="44" name="Straight Connector 5"/>
              <p:cNvSpPr>
                <a:spLocks noChangeShapeType="1"/>
              </p:cNvSpPr>
              <p:nvPr/>
            </p:nvSpPr>
            <p:spPr bwMode="auto">
              <a:xfrm flipH="1">
                <a:off x="1540607" y="2745155"/>
                <a:ext cx="5392615" cy="1090246"/>
              </a:xfrm>
              <a:prstGeom prst="line">
                <a:avLst/>
              </a:prstGeom>
              <a:noFill/>
              <a:ln w="57150" algn="ctr">
                <a:solidFill>
                  <a:srgbClr val="FF9933"/>
                </a:solidFill>
                <a:round/>
                <a:headEnd/>
                <a:tailEnd/>
              </a:ln>
            </p:spPr>
            <p:txBody>
              <a:bodyPr/>
              <a:lstStyle/>
              <a:p>
                <a:endParaRPr lang="en-US"/>
              </a:p>
            </p:txBody>
          </p:sp>
          <p:sp>
            <p:nvSpPr>
              <p:cNvPr id="45" name="Straight Connector 5"/>
              <p:cNvSpPr>
                <a:spLocks noChangeShapeType="1"/>
              </p:cNvSpPr>
              <p:nvPr/>
            </p:nvSpPr>
            <p:spPr bwMode="auto">
              <a:xfrm flipH="1">
                <a:off x="3146669" y="4222262"/>
                <a:ext cx="1219200" cy="867508"/>
              </a:xfrm>
              <a:prstGeom prst="line">
                <a:avLst/>
              </a:prstGeom>
              <a:noFill/>
              <a:ln w="57150" algn="ctr">
                <a:solidFill>
                  <a:srgbClr val="FF9933"/>
                </a:solidFill>
                <a:round/>
                <a:headEnd/>
                <a:tailEnd/>
              </a:ln>
            </p:spPr>
            <p:txBody>
              <a:bodyPr/>
              <a:lstStyle/>
              <a:p>
                <a:endParaRPr lang="en-US"/>
              </a:p>
            </p:txBody>
          </p:sp>
          <p:sp>
            <p:nvSpPr>
              <p:cNvPr id="46" name="Straight Connector 5"/>
              <p:cNvSpPr>
                <a:spLocks noChangeShapeType="1"/>
              </p:cNvSpPr>
              <p:nvPr/>
            </p:nvSpPr>
            <p:spPr bwMode="auto">
              <a:xfrm flipH="1">
                <a:off x="3217008" y="4257431"/>
                <a:ext cx="3856892" cy="762000"/>
              </a:xfrm>
              <a:prstGeom prst="line">
                <a:avLst/>
              </a:prstGeom>
              <a:noFill/>
              <a:ln w="57150" algn="ctr">
                <a:solidFill>
                  <a:srgbClr val="FF9933"/>
                </a:solidFill>
                <a:round/>
                <a:headEnd/>
                <a:tailEnd/>
              </a:ln>
            </p:spPr>
            <p:txBody>
              <a:bodyPr/>
              <a:lstStyle/>
              <a:p>
                <a:endParaRPr lang="en-US"/>
              </a:p>
            </p:txBody>
          </p:sp>
          <p:sp>
            <p:nvSpPr>
              <p:cNvPr id="60" name="Straight Connector 5"/>
              <p:cNvSpPr>
                <a:spLocks noChangeShapeType="1"/>
              </p:cNvSpPr>
              <p:nvPr/>
            </p:nvSpPr>
            <p:spPr bwMode="auto">
              <a:xfrm flipH="1" flipV="1">
                <a:off x="1540608" y="3835400"/>
                <a:ext cx="2766646" cy="281354"/>
              </a:xfrm>
              <a:prstGeom prst="line">
                <a:avLst/>
              </a:prstGeom>
              <a:noFill/>
              <a:ln w="57150" algn="ctr">
                <a:solidFill>
                  <a:srgbClr val="FF9933"/>
                </a:solidFill>
                <a:round/>
                <a:headEnd/>
                <a:tailEnd/>
              </a:ln>
            </p:spPr>
            <p:txBody>
              <a:bodyPr/>
              <a:lstStyle/>
              <a:p>
                <a:endParaRPr lang="en-US"/>
              </a:p>
            </p:txBody>
          </p:sp>
          <p:sp>
            <p:nvSpPr>
              <p:cNvPr id="61" name="Straight Connector 5"/>
              <p:cNvSpPr>
                <a:spLocks noChangeShapeType="1"/>
              </p:cNvSpPr>
              <p:nvPr/>
            </p:nvSpPr>
            <p:spPr bwMode="auto">
              <a:xfrm flipV="1">
                <a:off x="3205285" y="4796692"/>
                <a:ext cx="2766646" cy="422031"/>
              </a:xfrm>
              <a:prstGeom prst="line">
                <a:avLst/>
              </a:prstGeom>
              <a:noFill/>
              <a:ln w="57150" algn="ctr">
                <a:solidFill>
                  <a:srgbClr val="FF9933"/>
                </a:solidFill>
                <a:round/>
                <a:headEnd/>
                <a:tailEnd/>
              </a:ln>
            </p:spPr>
            <p:txBody>
              <a:bodyPr/>
              <a:lstStyle/>
              <a:p>
                <a:endParaRPr lang="en-US"/>
              </a:p>
            </p:txBody>
          </p:sp>
          <p:pic>
            <p:nvPicPr>
              <p:cNvPr id="62" name="Rectangle 15380"/>
              <p:cNvPicPr>
                <a:picLocks noChangeAspect="1" noChangeArrowheads="1"/>
              </p:cNvPicPr>
              <p:nvPr/>
            </p:nvPicPr>
            <p:blipFill>
              <a:blip r:embed="rId3"/>
              <a:srcRect/>
              <a:stretch>
                <a:fillRect/>
              </a:stretch>
            </p:blipFill>
            <p:spPr bwMode="auto">
              <a:xfrm>
                <a:off x="1235808" y="5300784"/>
                <a:ext cx="644768" cy="773722"/>
              </a:xfrm>
              <a:prstGeom prst="rect">
                <a:avLst/>
              </a:prstGeom>
              <a:noFill/>
              <a:ln w="9525">
                <a:noFill/>
                <a:miter lim="800000"/>
                <a:headEnd/>
                <a:tailEnd/>
              </a:ln>
            </p:spPr>
          </p:pic>
          <p:pic>
            <p:nvPicPr>
              <p:cNvPr id="63" name="Rectangle 15380"/>
              <p:cNvPicPr>
                <a:picLocks noChangeAspect="1" noChangeArrowheads="1"/>
              </p:cNvPicPr>
              <p:nvPr/>
            </p:nvPicPr>
            <p:blipFill>
              <a:blip r:embed="rId3"/>
              <a:srcRect/>
              <a:stretch>
                <a:fillRect/>
              </a:stretch>
            </p:blipFill>
            <p:spPr bwMode="auto">
              <a:xfrm>
                <a:off x="7204319" y="5354271"/>
                <a:ext cx="644768" cy="773722"/>
              </a:xfrm>
              <a:prstGeom prst="rect">
                <a:avLst/>
              </a:prstGeom>
              <a:noFill/>
              <a:ln w="9525">
                <a:noFill/>
                <a:miter lim="800000"/>
                <a:headEnd/>
                <a:tailEnd/>
              </a:ln>
            </p:spPr>
          </p:pic>
          <p:sp>
            <p:nvSpPr>
              <p:cNvPr id="65" name="Straight Connector 5"/>
              <p:cNvSpPr>
                <a:spLocks noChangeShapeType="1"/>
              </p:cNvSpPr>
              <p:nvPr/>
            </p:nvSpPr>
            <p:spPr bwMode="auto">
              <a:xfrm flipH="1" flipV="1">
                <a:off x="1552329" y="2803768"/>
                <a:ext cx="3458308" cy="2836985"/>
              </a:xfrm>
              <a:prstGeom prst="line">
                <a:avLst/>
              </a:prstGeom>
              <a:noFill/>
              <a:ln w="57150" algn="ctr">
                <a:solidFill>
                  <a:srgbClr val="FF9933"/>
                </a:solidFill>
                <a:round/>
                <a:headEnd/>
                <a:tailEnd/>
              </a:ln>
            </p:spPr>
            <p:txBody>
              <a:bodyPr/>
              <a:lstStyle/>
              <a:p>
                <a:endParaRPr lang="en-US"/>
              </a:p>
            </p:txBody>
          </p:sp>
          <p:sp>
            <p:nvSpPr>
              <p:cNvPr id="66" name="Straight Connector 5"/>
              <p:cNvSpPr>
                <a:spLocks noChangeShapeType="1"/>
              </p:cNvSpPr>
              <p:nvPr/>
            </p:nvSpPr>
            <p:spPr bwMode="auto">
              <a:xfrm flipH="1" flipV="1">
                <a:off x="4682391" y="4280876"/>
                <a:ext cx="1078524" cy="574432"/>
              </a:xfrm>
              <a:prstGeom prst="line">
                <a:avLst/>
              </a:prstGeom>
              <a:noFill/>
              <a:ln w="57150" algn="ctr">
                <a:solidFill>
                  <a:srgbClr val="FF9933"/>
                </a:solidFill>
                <a:round/>
                <a:headEnd/>
                <a:tailEnd/>
              </a:ln>
            </p:spPr>
            <p:txBody>
              <a:bodyPr/>
              <a:lstStyle/>
              <a:p>
                <a:endParaRPr lang="en-US"/>
              </a:p>
            </p:txBody>
          </p:sp>
          <p:sp>
            <p:nvSpPr>
              <p:cNvPr id="76" name="Straight Connector 5"/>
              <p:cNvSpPr>
                <a:spLocks noChangeShapeType="1"/>
              </p:cNvSpPr>
              <p:nvPr/>
            </p:nvSpPr>
            <p:spPr bwMode="auto">
              <a:xfrm flipV="1">
                <a:off x="7250918" y="4327768"/>
                <a:ext cx="45719" cy="1266093"/>
              </a:xfrm>
              <a:prstGeom prst="line">
                <a:avLst/>
              </a:prstGeom>
              <a:noFill/>
              <a:ln w="57150" algn="ctr">
                <a:solidFill>
                  <a:srgbClr val="FF9933"/>
                </a:solidFill>
                <a:round/>
                <a:headEnd/>
                <a:tailEnd/>
              </a:ln>
            </p:spPr>
            <p:txBody>
              <a:bodyPr/>
              <a:lstStyle/>
              <a:p>
                <a:endParaRPr lang="en-US"/>
              </a:p>
            </p:txBody>
          </p:sp>
          <p:sp>
            <p:nvSpPr>
              <p:cNvPr id="77" name="Straight Connector 5"/>
              <p:cNvSpPr>
                <a:spLocks noChangeShapeType="1"/>
              </p:cNvSpPr>
              <p:nvPr/>
            </p:nvSpPr>
            <p:spPr bwMode="auto">
              <a:xfrm flipV="1">
                <a:off x="1446823" y="4269153"/>
                <a:ext cx="93784" cy="1090246"/>
              </a:xfrm>
              <a:prstGeom prst="line">
                <a:avLst/>
              </a:prstGeom>
              <a:noFill/>
              <a:ln w="57150" algn="ctr">
                <a:solidFill>
                  <a:srgbClr val="FF9933"/>
                </a:solidFill>
                <a:round/>
                <a:headEnd/>
                <a:tailEnd/>
              </a:ln>
            </p:spPr>
            <p:txBody>
              <a:bodyPr/>
              <a:lstStyle/>
              <a:p>
                <a:endParaRPr lang="en-US"/>
              </a:p>
            </p:txBody>
          </p:sp>
          <p:sp>
            <p:nvSpPr>
              <p:cNvPr id="78" name="Straight Connector 5"/>
              <p:cNvSpPr>
                <a:spLocks noChangeShapeType="1"/>
              </p:cNvSpPr>
              <p:nvPr/>
            </p:nvSpPr>
            <p:spPr bwMode="auto">
              <a:xfrm flipH="1" flipV="1">
                <a:off x="1810236" y="5711092"/>
                <a:ext cx="3235571" cy="187570"/>
              </a:xfrm>
              <a:prstGeom prst="line">
                <a:avLst/>
              </a:prstGeom>
              <a:noFill/>
              <a:ln w="57150" algn="ctr">
                <a:solidFill>
                  <a:srgbClr val="FF9933"/>
                </a:solidFill>
                <a:round/>
                <a:headEnd/>
                <a:tailEnd/>
              </a:ln>
            </p:spPr>
            <p:txBody>
              <a:bodyPr/>
              <a:lstStyle/>
              <a:p>
                <a:endParaRPr lang="en-US"/>
              </a:p>
            </p:txBody>
          </p:sp>
        </p:grpSp>
      </p:grpSp>
      <p:sp>
        <p:nvSpPr>
          <p:cNvPr id="84" name="TextBox 37"/>
          <p:cNvSpPr txBox="1"/>
          <p:nvPr/>
        </p:nvSpPr>
        <p:spPr>
          <a:xfrm>
            <a:off x="749987" y="2425840"/>
            <a:ext cx="6890110" cy="584775"/>
          </a:xfrm>
          <a:prstGeom prst="rect">
            <a:avLst/>
          </a:prstGeom>
          <a:solidFill>
            <a:srgbClr val="000000">
              <a:alpha val="53000"/>
            </a:srgbClr>
          </a:solidFill>
          <a:ln>
            <a:noFill/>
          </a:ln>
          <a:effectLst>
            <a:outerShdw blurRad="50800" dist="50800" dir="5400000" algn="ctr" rotWithShape="0">
              <a:schemeClr val="tx1"/>
            </a:outerShdw>
          </a:effectLst>
          <a:scene3d>
            <a:camera prst="orthographicFront">
              <a:rot lat="0" lon="0" rev="0"/>
            </a:camera>
            <a:lightRig rig="balanced" dir="t">
              <a:rot lat="0" lon="0" rev="8700000"/>
            </a:lightRig>
          </a:scene3d>
          <a:sp3d/>
        </p:spPr>
        <p:txBody>
          <a:bodyPr wrap="square" rtlCol="0">
            <a:spAutoFit/>
          </a:bodyPr>
          <a:lstStyle/>
          <a:p>
            <a:pPr algn="ctr"/>
            <a:r>
              <a:rPr lang="es-ES" sz="3200" smtClean="0">
                <a:solidFill>
                  <a:schemeClr val="accent1"/>
                </a:solidFill>
                <a:latin typeface="+mn-lt"/>
              </a:rPr>
              <a:t>¿Gestión de excepciones?</a:t>
            </a:r>
            <a:endParaRPr lang="es-ES" sz="3200">
              <a:solidFill>
                <a:schemeClr val="accent1"/>
              </a:solidFill>
              <a:latin typeface="+mn-lt"/>
            </a:endParaRPr>
          </a:p>
        </p:txBody>
      </p:sp>
      <p:sp>
        <p:nvSpPr>
          <p:cNvPr id="85" name="TextBox 38"/>
          <p:cNvSpPr txBox="1"/>
          <p:nvPr/>
        </p:nvSpPr>
        <p:spPr>
          <a:xfrm>
            <a:off x="775103" y="3518119"/>
            <a:ext cx="6744413" cy="584775"/>
          </a:xfrm>
          <a:prstGeom prst="rect">
            <a:avLst/>
          </a:prstGeom>
          <a:solidFill>
            <a:srgbClr val="000000">
              <a:alpha val="53000"/>
            </a:srgbClr>
          </a:solidFill>
          <a:ln>
            <a:noFill/>
          </a:ln>
          <a:effectLst>
            <a:outerShdw blurRad="50800" dist="50800" dir="5400000" algn="ctr" rotWithShape="0">
              <a:schemeClr val="tx1"/>
            </a:outerShdw>
          </a:effectLst>
          <a:scene3d>
            <a:camera prst="orthographicFront">
              <a:rot lat="0" lon="0" rev="0"/>
            </a:camera>
            <a:lightRig rig="balanced" dir="t">
              <a:rot lat="0" lon="0" rev="8700000"/>
            </a:lightRig>
          </a:scene3d>
          <a:sp3d/>
        </p:spPr>
        <p:txBody>
          <a:bodyPr wrap="square" rtlCol="0">
            <a:spAutoFit/>
          </a:bodyPr>
          <a:lstStyle/>
          <a:p>
            <a:pPr algn="ctr"/>
            <a:r>
              <a:rPr lang="es-ES" sz="3200" smtClean="0">
                <a:solidFill>
                  <a:schemeClr val="accent1"/>
                </a:solidFill>
                <a:latin typeface="+mn-lt"/>
              </a:rPr>
              <a:t>¿Escalabilidad?</a:t>
            </a:r>
            <a:endParaRPr lang="es-ES" sz="3200">
              <a:solidFill>
                <a:schemeClr val="accent1"/>
              </a:solidFill>
              <a:latin typeface="+mn-lt"/>
            </a:endParaRPr>
          </a:p>
        </p:txBody>
      </p:sp>
      <p:sp>
        <p:nvSpPr>
          <p:cNvPr id="86" name="TextBox 39"/>
          <p:cNvSpPr txBox="1"/>
          <p:nvPr/>
        </p:nvSpPr>
        <p:spPr>
          <a:xfrm>
            <a:off x="802957" y="4501663"/>
            <a:ext cx="6656270" cy="584775"/>
          </a:xfrm>
          <a:prstGeom prst="rect">
            <a:avLst/>
          </a:prstGeom>
          <a:solidFill>
            <a:srgbClr val="000000">
              <a:alpha val="53000"/>
            </a:srgbClr>
          </a:solidFill>
          <a:ln>
            <a:noFill/>
          </a:ln>
          <a:effectLst>
            <a:outerShdw blurRad="50800" dist="50800" dir="5400000" algn="ctr" rotWithShape="0">
              <a:schemeClr val="tx1"/>
            </a:outerShdw>
          </a:effectLst>
          <a:scene3d>
            <a:camera prst="orthographicFront">
              <a:rot lat="0" lon="0" rev="0"/>
            </a:camera>
            <a:lightRig rig="balanced" dir="t">
              <a:rot lat="0" lon="0" rev="8700000"/>
            </a:lightRig>
          </a:scene3d>
          <a:sp3d/>
        </p:spPr>
        <p:txBody>
          <a:bodyPr wrap="square" rtlCol="0">
            <a:spAutoFit/>
          </a:bodyPr>
          <a:lstStyle/>
          <a:p>
            <a:pPr algn="ctr"/>
            <a:r>
              <a:rPr lang="es-ES" sz="3200" smtClean="0">
                <a:solidFill>
                  <a:schemeClr val="accent1"/>
                </a:solidFill>
                <a:latin typeface="+mn-lt"/>
              </a:rPr>
              <a:t>¿Seguridad Unificada?</a:t>
            </a:r>
            <a:endParaRPr lang="es-ES" sz="3200">
              <a:solidFill>
                <a:schemeClr val="accent1"/>
              </a:solidFill>
              <a:latin typeface="+mn-lt"/>
            </a:endParaRPr>
          </a:p>
        </p:txBody>
      </p:sp>
      <p:sp>
        <p:nvSpPr>
          <p:cNvPr id="87" name="TextBox 40"/>
          <p:cNvSpPr txBox="1"/>
          <p:nvPr/>
        </p:nvSpPr>
        <p:spPr>
          <a:xfrm>
            <a:off x="847411" y="5524188"/>
            <a:ext cx="6732395" cy="584775"/>
          </a:xfrm>
          <a:prstGeom prst="rect">
            <a:avLst/>
          </a:prstGeom>
          <a:solidFill>
            <a:srgbClr val="000000">
              <a:alpha val="53000"/>
            </a:srgbClr>
          </a:solidFill>
          <a:ln>
            <a:noFill/>
          </a:ln>
          <a:effectLst>
            <a:outerShdw blurRad="50800" dist="50800" dir="5400000" algn="ctr" rotWithShape="0">
              <a:schemeClr val="tx1"/>
            </a:outerShdw>
          </a:effectLst>
          <a:scene3d>
            <a:camera prst="orthographicFront">
              <a:rot lat="0" lon="0" rev="0"/>
            </a:camera>
            <a:lightRig rig="balanced" dir="t">
              <a:rot lat="0" lon="0" rev="8700000"/>
            </a:lightRig>
          </a:scene3d>
          <a:sp3d/>
        </p:spPr>
        <p:txBody>
          <a:bodyPr wrap="square" rtlCol="0">
            <a:spAutoFit/>
          </a:bodyPr>
          <a:lstStyle/>
          <a:p>
            <a:pPr algn="ctr"/>
            <a:r>
              <a:rPr lang="es-ES" sz="3200" smtClean="0">
                <a:solidFill>
                  <a:schemeClr val="accent1"/>
                </a:solidFill>
                <a:latin typeface="+mn-lt"/>
              </a:rPr>
              <a:t>¿SLA?</a:t>
            </a:r>
            <a:endParaRPr lang="es-ES" sz="3200">
              <a:solidFill>
                <a:schemeClr val="accent1"/>
              </a:solidFill>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amond(in)">
                                      <p:cBhvr>
                                        <p:cTn id="7" dur="2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dissolve">
                                      <p:cBhvr>
                                        <p:cTn id="12" dur="1000"/>
                                        <p:tgtEl>
                                          <p:spTgt spid="84"/>
                                        </p:tgtEl>
                                      </p:cBhvr>
                                    </p:animEffect>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dissolve">
                                      <p:cBhvr>
                                        <p:cTn id="16" dur="1000"/>
                                        <p:tgtEl>
                                          <p:spTgt spid="85"/>
                                        </p:tgtEl>
                                      </p:cBhvr>
                                    </p:animEffect>
                                  </p:childTnLst>
                                </p:cTn>
                              </p:par>
                            </p:childTnLst>
                          </p:cTn>
                        </p:par>
                        <p:par>
                          <p:cTn id="17" fill="hold">
                            <p:stCondLst>
                              <p:cond delay="2000"/>
                            </p:stCondLst>
                            <p:childTnLst>
                              <p:par>
                                <p:cTn id="18" presetID="9" presetClass="entr" presetSubtype="0" fill="hold" grpId="0" nodeType="after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dissolve">
                                      <p:cBhvr>
                                        <p:cTn id="20" dur="1000"/>
                                        <p:tgtEl>
                                          <p:spTgt spid="86"/>
                                        </p:tgtEl>
                                      </p:cBhvr>
                                    </p:animEffect>
                                  </p:childTnLst>
                                </p:cTn>
                              </p:par>
                            </p:childTnLst>
                          </p:cTn>
                        </p:par>
                        <p:par>
                          <p:cTn id="21" fill="hold">
                            <p:stCondLst>
                              <p:cond delay="3000"/>
                            </p:stCondLst>
                            <p:childTnLst>
                              <p:par>
                                <p:cTn id="22" presetID="9" presetClass="entr" presetSubtype="0"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dissolve">
                                      <p:cBhvr>
                                        <p:cTn id="24"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4"/>
          <p:cNvSpPr>
            <a:spLocks noGrp="1"/>
          </p:cNvSpPr>
          <p:nvPr>
            <p:ph type="title"/>
          </p:nvPr>
        </p:nvSpPr>
        <p:spPr>
          <a:xfrm>
            <a:off x="381000" y="1419225"/>
            <a:ext cx="8382000" cy="664797"/>
          </a:xfrm>
        </p:spPr>
        <p:txBody>
          <a:bodyPr/>
          <a:lstStyle/>
          <a:p>
            <a:r>
              <a:rPr lang="es-ES" b="1" dirty="0" smtClean="0">
                <a:effectLst/>
              </a:rPr>
              <a:t>¿Qué es un servicio?</a:t>
            </a:r>
          </a:p>
        </p:txBody>
      </p:sp>
      <p:pic>
        <p:nvPicPr>
          <p:cNvPr id="3" name="Picture 2" descr="C:\Users\Boss\Pictures\TECHED\boss1.jpg"/>
          <p:cNvPicPr>
            <a:picLocks noChangeAspect="1" noChangeArrowheads="1"/>
          </p:cNvPicPr>
          <p:nvPr/>
        </p:nvPicPr>
        <p:blipFill>
          <a:blip r:embed="rId3"/>
          <a:stretch>
            <a:fillRect/>
          </a:stretch>
        </p:blipFill>
        <p:spPr bwMode="auto">
          <a:xfrm>
            <a:off x="5159399" y="2230538"/>
            <a:ext cx="2244478" cy="3435590"/>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r>
              <a:rPr lang="en-US" b="1" dirty="0" smtClean="0">
                <a:effectLst/>
              </a:rPr>
              <a:t>El </a:t>
            </a:r>
            <a:r>
              <a:rPr lang="en-US" b="1" dirty="0" err="1" smtClean="0">
                <a:effectLst/>
              </a:rPr>
              <a:t>camino</a:t>
            </a:r>
            <a:r>
              <a:rPr lang="en-US" b="1" dirty="0" smtClean="0">
                <a:effectLst/>
              </a:rPr>
              <a:t> ha </a:t>
            </a:r>
            <a:r>
              <a:rPr lang="en-US" b="1" dirty="0" err="1" smtClean="0">
                <a:effectLst/>
              </a:rPr>
              <a:t>sido</a:t>
            </a:r>
            <a:r>
              <a:rPr lang="en-US" b="1" dirty="0" smtClean="0">
                <a:effectLst/>
              </a:rPr>
              <a:t> largo…</a:t>
            </a:r>
          </a:p>
        </p:txBody>
      </p:sp>
      <p:sp>
        <p:nvSpPr>
          <p:cNvPr id="20483" name="Rectangle 5"/>
          <p:cNvSpPr>
            <a:spLocks noGrp="1" noChangeArrowheads="1"/>
          </p:cNvSpPr>
          <p:nvPr>
            <p:ph type="body" sz="quarter" idx="10"/>
          </p:nvPr>
        </p:nvSpPr>
        <p:spPr>
          <a:xfrm>
            <a:off x="381000" y="1411552"/>
            <a:ext cx="8382000" cy="387798"/>
          </a:xfrm>
        </p:spPr>
        <p:txBody>
          <a:bodyPr/>
          <a:lstStyle/>
          <a:p>
            <a:r>
              <a:rPr lang="es-ES" sz="2800" b="1" i="1" dirty="0" smtClean="0"/>
              <a:t>Bus de Mensajería</a:t>
            </a:r>
            <a:r>
              <a:rPr lang="es-ES" sz="2800" dirty="0" smtClean="0"/>
              <a:t>:</a:t>
            </a:r>
          </a:p>
        </p:txBody>
      </p:sp>
      <p:sp>
        <p:nvSpPr>
          <p:cNvPr id="4" name="Content Placeholder 5"/>
          <p:cNvSpPr txBox="1">
            <a:spLocks/>
          </p:cNvSpPr>
          <p:nvPr/>
        </p:nvSpPr>
        <p:spPr>
          <a:xfrm>
            <a:off x="5257800" y="2015357"/>
            <a:ext cx="3886199" cy="5735119"/>
          </a:xfrm>
          <a:prstGeom prst="rect">
            <a:avLst/>
          </a:prstGeom>
        </p:spPr>
        <p:txBody>
          <a:bodyPr>
            <a:normAutofit/>
          </a:bodyPr>
          <a:lstStyle/>
          <a:p>
            <a:pPr marL="396875" lvl="0" indent="-396875" defTabSz="914363" fontAlgn="auto">
              <a:lnSpc>
                <a:spcPct val="90000"/>
              </a:lnSpc>
              <a:spcBef>
                <a:spcPct val="20000"/>
              </a:spcBef>
              <a:spcAft>
                <a:spcPts val="0"/>
              </a:spcAft>
              <a:defRPr/>
            </a:pPr>
            <a:r>
              <a:rPr lang="es-ES" sz="2000" b="1" dirty="0" smtClean="0">
                <a:effectLst/>
              </a:rPr>
              <a:t>Gestionado y descentralizado:</a:t>
            </a:r>
            <a:endParaRPr lang="es-ES" sz="2000" b="1" dirty="0" smtClean="0">
              <a:effectLst/>
              <a:cs typeface="Arial" charset="0"/>
            </a:endParaRPr>
          </a:p>
          <a:p>
            <a:pPr marL="396875" marR="0" lvl="0" indent="-396875" algn="l" defTabSz="914363" rtl="0" eaLnBrk="1" fontAlgn="auto" latinLnBrk="0" hangingPunct="1">
              <a:lnSpc>
                <a:spcPct val="90000"/>
              </a:lnSpc>
              <a:spcBef>
                <a:spcPct val="50000"/>
              </a:spcBef>
              <a:spcAft>
                <a:spcPts val="0"/>
              </a:spcAft>
              <a:buClrTx/>
              <a:buSzTx/>
              <a:buFontTx/>
              <a:buBlip>
                <a:blip r:embed="rId3"/>
              </a:buBlip>
              <a:tabLst/>
              <a:defRPr/>
            </a:pPr>
            <a:r>
              <a:rPr kumimoji="0" lang="es-ES" sz="2000" i="0" u="none" strike="noStrike" kern="1200" cap="none" spc="0" normalizeH="0" baseline="0" noProof="0" dirty="0" smtClean="0">
                <a:ln>
                  <a:noFill/>
                </a:ln>
                <a:solidFill>
                  <a:schemeClr val="tx1"/>
                </a:solidFill>
                <a:effectLst/>
                <a:uLnTx/>
                <a:uFillTx/>
                <a:latin typeface="+mn-lt"/>
                <a:ea typeface="+mn-ea"/>
                <a:cs typeface="+mn-cs"/>
              </a:rPr>
              <a:t>Infraestructura común de comunicaciones</a:t>
            </a:r>
          </a:p>
          <a:p>
            <a:pPr marL="396875" marR="0" lvl="0" indent="-396875" algn="l" defTabSz="914363" rtl="0" eaLnBrk="1" fontAlgn="auto" latinLnBrk="0" hangingPunct="1">
              <a:lnSpc>
                <a:spcPct val="90000"/>
              </a:lnSpc>
              <a:spcBef>
                <a:spcPct val="50000"/>
              </a:spcBef>
              <a:spcAft>
                <a:spcPts val="0"/>
              </a:spcAft>
              <a:buClrTx/>
              <a:buSzTx/>
              <a:buFontTx/>
              <a:buBlip>
                <a:blip r:embed="rId3"/>
              </a:buBlip>
              <a:tabLst/>
              <a:defRPr/>
            </a:pPr>
            <a:r>
              <a:rPr lang="es-ES" sz="2000" dirty="0" smtClean="0">
                <a:effectLst/>
                <a:latin typeface="+mn-lt"/>
              </a:rPr>
              <a:t>Infraestructura común de comandos</a:t>
            </a:r>
          </a:p>
          <a:p>
            <a:pPr marL="396875" marR="0" lvl="0" indent="-396875" algn="l" defTabSz="914363" rtl="0" eaLnBrk="1" fontAlgn="auto" latinLnBrk="0" hangingPunct="1">
              <a:lnSpc>
                <a:spcPct val="90000"/>
              </a:lnSpc>
              <a:spcBef>
                <a:spcPct val="50000"/>
              </a:spcBef>
              <a:spcAft>
                <a:spcPts val="0"/>
              </a:spcAft>
              <a:buClrTx/>
              <a:buSzTx/>
              <a:buFontTx/>
              <a:buBlip>
                <a:blip r:embed="rId3"/>
              </a:buBlip>
              <a:tabLst/>
              <a:defRPr/>
            </a:pPr>
            <a:r>
              <a:rPr lang="es-ES" sz="2000" dirty="0" smtClean="0">
                <a:effectLst/>
                <a:latin typeface="+mn-lt"/>
                <a:cs typeface="Arial" charset="0"/>
              </a:rPr>
              <a:t>n líneas de conectividad</a:t>
            </a:r>
          </a:p>
          <a:p>
            <a:pPr marL="396875" marR="0" lvl="0" indent="-396875" algn="l" defTabSz="914363" rtl="0" eaLnBrk="1" fontAlgn="auto" latinLnBrk="0" hangingPunct="1">
              <a:lnSpc>
                <a:spcPct val="90000"/>
              </a:lnSpc>
              <a:spcBef>
                <a:spcPct val="50000"/>
              </a:spcBef>
              <a:spcAft>
                <a:spcPts val="0"/>
              </a:spcAft>
              <a:buClrTx/>
              <a:buSzTx/>
              <a:buFontTx/>
              <a:buBlip>
                <a:blip r:embed="rId3"/>
              </a:buBlip>
              <a:tabLst/>
              <a:defRPr/>
            </a:pPr>
            <a:r>
              <a:rPr kumimoji="0" lang="es-ES" sz="2000" i="0" u="none" strike="noStrike" kern="1200" cap="none" spc="0" normalizeH="0" baseline="0" noProof="0" dirty="0" smtClean="0">
                <a:ln>
                  <a:noFill/>
                </a:ln>
                <a:solidFill>
                  <a:schemeClr val="tx1"/>
                </a:solidFill>
                <a:effectLst/>
                <a:uLnTx/>
                <a:uFillTx/>
                <a:latin typeface="+mn-lt"/>
                <a:ea typeface="+mn-ea"/>
                <a:cs typeface="Arial" charset="0"/>
              </a:rPr>
              <a:t>Protocolos</a:t>
            </a:r>
            <a:r>
              <a:rPr kumimoji="0" lang="es-ES" sz="2000" i="0" u="none" strike="noStrike" kern="1200" cap="none" spc="0" normalizeH="0" noProof="0" dirty="0" smtClean="0">
                <a:ln>
                  <a:noFill/>
                </a:ln>
                <a:solidFill>
                  <a:schemeClr val="tx1"/>
                </a:solidFill>
                <a:effectLst/>
                <a:uLnTx/>
                <a:uFillTx/>
                <a:latin typeface="+mn-lt"/>
                <a:ea typeface="+mn-ea"/>
                <a:cs typeface="Arial" charset="0"/>
              </a:rPr>
              <a:t> de comunicación propietarios</a:t>
            </a:r>
          </a:p>
          <a:p>
            <a:pPr marL="396875" marR="0" lvl="0" indent="-396875" algn="l" defTabSz="914363" rtl="0" eaLnBrk="1" fontAlgn="auto" latinLnBrk="0" hangingPunct="1">
              <a:lnSpc>
                <a:spcPct val="90000"/>
              </a:lnSpc>
              <a:spcBef>
                <a:spcPct val="50000"/>
              </a:spcBef>
              <a:spcAft>
                <a:spcPts val="0"/>
              </a:spcAft>
              <a:buClrTx/>
              <a:buSzTx/>
              <a:buFontTx/>
              <a:buBlip>
                <a:blip r:embed="rId3"/>
              </a:buBlip>
              <a:tabLst/>
              <a:defRPr/>
            </a:pPr>
            <a:r>
              <a:rPr lang="es-ES" sz="2000" dirty="0" smtClean="0">
                <a:effectLst/>
                <a:latin typeface="+mn-lt"/>
                <a:cs typeface="Arial" charset="0"/>
              </a:rPr>
              <a:t>Gestión compleja</a:t>
            </a:r>
            <a:r>
              <a:rPr kumimoji="0" lang="es-ES" sz="2000" i="0" u="none" strike="noStrike" kern="1200" cap="none" spc="0" normalizeH="0" noProof="0" dirty="0" smtClean="0">
                <a:ln>
                  <a:noFill/>
                </a:ln>
                <a:solidFill>
                  <a:schemeClr val="tx1"/>
                </a:solidFill>
                <a:effectLst/>
                <a:uLnTx/>
                <a:uFillTx/>
                <a:latin typeface="+mn-lt"/>
                <a:ea typeface="+mn-ea"/>
                <a:cs typeface="Arial" charset="0"/>
              </a:rPr>
              <a:t> </a:t>
            </a:r>
            <a:endParaRPr kumimoji="0" lang="es-ES" sz="2000" i="0" u="none" strike="noStrike" kern="1200" cap="none" spc="0" normalizeH="0" baseline="0" noProof="0" dirty="0" smtClean="0">
              <a:ln>
                <a:noFill/>
              </a:ln>
              <a:solidFill>
                <a:schemeClr val="tx1"/>
              </a:solidFill>
              <a:effectLst/>
              <a:uLnTx/>
              <a:uFillTx/>
              <a:latin typeface="+mn-lt"/>
              <a:ea typeface="+mn-ea"/>
              <a:cs typeface="Arial" charset="0"/>
            </a:endParaRP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endParaRPr kumimoji="0" lang="es-ES" sz="3200" b="1"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endParaRPr kumimoji="0" lang="es-ES" sz="32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39" name="Group 84"/>
          <p:cNvGrpSpPr>
            <a:grpSpLocks/>
          </p:cNvGrpSpPr>
          <p:nvPr/>
        </p:nvGrpSpPr>
        <p:grpSpPr bwMode="auto">
          <a:xfrm>
            <a:off x="161070" y="1830755"/>
            <a:ext cx="4762622" cy="5366043"/>
            <a:chOff x="6151563" y="1290367"/>
            <a:chExt cx="2555875" cy="3296491"/>
          </a:xfrm>
        </p:grpSpPr>
        <p:grpSp>
          <p:nvGrpSpPr>
            <p:cNvPr id="40" name="Group 81"/>
            <p:cNvGrpSpPr>
              <a:grpSpLocks/>
            </p:cNvGrpSpPr>
            <p:nvPr/>
          </p:nvGrpSpPr>
          <p:grpSpPr bwMode="auto">
            <a:xfrm>
              <a:off x="6151563" y="1290367"/>
              <a:ext cx="2555875" cy="2859358"/>
              <a:chOff x="6056313" y="1284021"/>
              <a:chExt cx="2555875" cy="2860172"/>
            </a:xfrm>
          </p:grpSpPr>
          <p:sp>
            <p:nvSpPr>
              <p:cNvPr id="42" name="Rounded Rectangle 94212"/>
              <p:cNvSpPr>
                <a:spLocks noChangeArrowheads="1"/>
              </p:cNvSpPr>
              <p:nvPr/>
            </p:nvSpPr>
            <p:spPr bwMode="auto">
              <a:xfrm>
                <a:off x="6056313" y="1284021"/>
                <a:ext cx="2555875" cy="2690627"/>
              </a:xfrm>
              <a:prstGeom prst="roundRect">
                <a:avLst>
                  <a:gd name="adj" fmla="val 7394"/>
                </a:avLst>
              </a:prstGeom>
              <a:solidFill>
                <a:schemeClr val="accent1">
                  <a:lumMod val="20000"/>
                  <a:lumOff val="80000"/>
                </a:schemeClr>
              </a:solidFill>
              <a:ln w="9525" algn="ctr">
                <a:solidFill>
                  <a:schemeClr val="tx1"/>
                </a:solidFill>
                <a:round/>
                <a:headEnd/>
                <a:tailEnd/>
              </a:ln>
            </p:spPr>
            <p:txBody>
              <a:bodyPr wrap="none" anchor="ctr"/>
              <a:lstStyle/>
              <a:p>
                <a:pPr>
                  <a:defRPr/>
                </a:pPr>
                <a:endParaRPr lang="en-US">
                  <a:solidFill>
                    <a:srgbClr val="000000"/>
                  </a:solidFill>
                  <a:latin typeface="Arial" pitchFamily="34" charset="0"/>
                </a:endParaRPr>
              </a:p>
            </p:txBody>
          </p:sp>
          <p:sp>
            <p:nvSpPr>
              <p:cNvPr id="43" name="Straight Connector 94210"/>
              <p:cNvSpPr>
                <a:spLocks noChangeShapeType="1"/>
              </p:cNvSpPr>
              <p:nvPr/>
            </p:nvSpPr>
            <p:spPr bwMode="auto">
              <a:xfrm>
                <a:off x="7964488" y="2384425"/>
                <a:ext cx="0" cy="611188"/>
              </a:xfrm>
              <a:prstGeom prst="line">
                <a:avLst/>
              </a:prstGeom>
              <a:noFill/>
              <a:ln w="57150" algn="ctr">
                <a:solidFill>
                  <a:srgbClr val="FF9933"/>
                </a:solidFill>
                <a:round/>
                <a:headEnd/>
                <a:tailEnd/>
              </a:ln>
            </p:spPr>
            <p:txBody>
              <a:bodyPr/>
              <a:lstStyle/>
              <a:p>
                <a:endParaRPr lang="en-US"/>
              </a:p>
            </p:txBody>
          </p:sp>
          <p:sp>
            <p:nvSpPr>
              <p:cNvPr id="44" name="Straight Connector 94211"/>
              <p:cNvSpPr>
                <a:spLocks noChangeShapeType="1"/>
              </p:cNvSpPr>
              <p:nvPr/>
            </p:nvSpPr>
            <p:spPr bwMode="auto">
              <a:xfrm>
                <a:off x="7172325" y="2382838"/>
                <a:ext cx="0" cy="611187"/>
              </a:xfrm>
              <a:prstGeom prst="line">
                <a:avLst/>
              </a:prstGeom>
              <a:noFill/>
              <a:ln w="57150" algn="ctr">
                <a:solidFill>
                  <a:srgbClr val="FF9933"/>
                </a:solidFill>
                <a:round/>
                <a:headEnd/>
                <a:tailEnd/>
              </a:ln>
            </p:spPr>
            <p:txBody>
              <a:bodyPr/>
              <a:lstStyle/>
              <a:p>
                <a:endParaRPr lang="en-US"/>
              </a:p>
            </p:txBody>
          </p:sp>
          <p:sp>
            <p:nvSpPr>
              <p:cNvPr id="45" name="Straight Connector 94213"/>
              <p:cNvSpPr>
                <a:spLocks noChangeShapeType="1"/>
              </p:cNvSpPr>
              <p:nvPr/>
            </p:nvSpPr>
            <p:spPr bwMode="auto">
              <a:xfrm>
                <a:off x="7491413" y="1844675"/>
                <a:ext cx="0" cy="611188"/>
              </a:xfrm>
              <a:prstGeom prst="line">
                <a:avLst/>
              </a:prstGeom>
              <a:noFill/>
              <a:ln w="57150" algn="ctr">
                <a:solidFill>
                  <a:srgbClr val="FF9933"/>
                </a:solidFill>
                <a:round/>
                <a:headEnd/>
                <a:tailEnd/>
              </a:ln>
            </p:spPr>
            <p:txBody>
              <a:bodyPr/>
              <a:lstStyle/>
              <a:p>
                <a:endParaRPr lang="en-US"/>
              </a:p>
            </p:txBody>
          </p:sp>
          <p:sp>
            <p:nvSpPr>
              <p:cNvPr id="60" name="Straight Connector 94214"/>
              <p:cNvSpPr>
                <a:spLocks noChangeShapeType="1"/>
              </p:cNvSpPr>
              <p:nvPr/>
            </p:nvSpPr>
            <p:spPr bwMode="auto">
              <a:xfrm>
                <a:off x="6699250" y="1843088"/>
                <a:ext cx="0" cy="611187"/>
              </a:xfrm>
              <a:prstGeom prst="line">
                <a:avLst/>
              </a:prstGeom>
              <a:noFill/>
              <a:ln w="57150" algn="ctr">
                <a:solidFill>
                  <a:srgbClr val="FF9933"/>
                </a:solidFill>
                <a:round/>
                <a:headEnd/>
                <a:tailEnd/>
              </a:ln>
            </p:spPr>
            <p:txBody>
              <a:bodyPr/>
              <a:lstStyle/>
              <a:p>
                <a:endParaRPr lang="en-US"/>
              </a:p>
            </p:txBody>
          </p:sp>
          <p:pic>
            <p:nvPicPr>
              <p:cNvPr id="61" name="Rectangle 94267"/>
              <p:cNvPicPr>
                <a:picLocks noChangeAspect="1" noChangeArrowheads="1"/>
              </p:cNvPicPr>
              <p:nvPr/>
            </p:nvPicPr>
            <p:blipFill>
              <a:blip r:embed="rId4"/>
              <a:srcRect/>
              <a:stretch>
                <a:fillRect/>
              </a:stretch>
            </p:blipFill>
            <p:spPr bwMode="auto">
              <a:xfrm>
                <a:off x="6223118" y="2269991"/>
                <a:ext cx="2212975" cy="287338"/>
              </a:xfrm>
              <a:prstGeom prst="rect">
                <a:avLst/>
              </a:prstGeom>
              <a:noFill/>
              <a:ln w="9525">
                <a:noFill/>
                <a:miter lim="800000"/>
                <a:headEnd/>
                <a:tailEnd/>
              </a:ln>
            </p:spPr>
          </p:pic>
          <p:grpSp>
            <p:nvGrpSpPr>
              <p:cNvPr id="62" name="Group 61"/>
              <p:cNvGrpSpPr>
                <a:grpSpLocks/>
              </p:cNvGrpSpPr>
              <p:nvPr/>
            </p:nvGrpSpPr>
            <p:grpSpPr bwMode="auto">
              <a:xfrm>
                <a:off x="6416675" y="1554163"/>
                <a:ext cx="539750" cy="576262"/>
                <a:chOff x="732" y="1056"/>
                <a:chExt cx="804" cy="933"/>
              </a:xfrm>
            </p:grpSpPr>
            <p:pic>
              <p:nvPicPr>
                <p:cNvPr id="73" name="Rectangle 94269"/>
                <p:cNvPicPr>
                  <a:picLocks noChangeAspect="1" noChangeArrowheads="1"/>
                </p:cNvPicPr>
                <p:nvPr/>
              </p:nvPicPr>
              <p:blipFill>
                <a:blip r:embed="rId5"/>
                <a:srcRect/>
                <a:stretch>
                  <a:fillRect/>
                </a:stretch>
              </p:blipFill>
              <p:spPr bwMode="auto">
                <a:xfrm>
                  <a:off x="732" y="1413"/>
                  <a:ext cx="804" cy="576"/>
                </a:xfrm>
                <a:prstGeom prst="rect">
                  <a:avLst/>
                </a:prstGeom>
                <a:noFill/>
                <a:ln w="9525">
                  <a:noFill/>
                  <a:miter lim="800000"/>
                  <a:headEnd/>
                  <a:tailEnd/>
                </a:ln>
              </p:spPr>
            </p:pic>
            <p:pic>
              <p:nvPicPr>
                <p:cNvPr id="74" name="Rectangle 94270"/>
                <p:cNvPicPr>
                  <a:picLocks noChangeAspect="1" noChangeArrowheads="1"/>
                </p:cNvPicPr>
                <p:nvPr/>
              </p:nvPicPr>
              <p:blipFill>
                <a:blip r:embed="rId6"/>
                <a:srcRect/>
                <a:stretch>
                  <a:fillRect/>
                </a:stretch>
              </p:blipFill>
              <p:spPr bwMode="auto">
                <a:xfrm>
                  <a:off x="889" y="1056"/>
                  <a:ext cx="455" cy="672"/>
                </a:xfrm>
                <a:prstGeom prst="rect">
                  <a:avLst/>
                </a:prstGeom>
                <a:noFill/>
                <a:ln w="9525">
                  <a:noFill/>
                  <a:miter lim="800000"/>
                  <a:headEnd/>
                  <a:tailEnd/>
                </a:ln>
              </p:spPr>
            </p:pic>
          </p:grpSp>
          <p:grpSp>
            <p:nvGrpSpPr>
              <p:cNvPr id="63" name="Group 64"/>
              <p:cNvGrpSpPr>
                <a:grpSpLocks/>
              </p:cNvGrpSpPr>
              <p:nvPr/>
            </p:nvGrpSpPr>
            <p:grpSpPr bwMode="auto">
              <a:xfrm>
                <a:off x="7208838" y="1555751"/>
                <a:ext cx="539750" cy="576264"/>
                <a:chOff x="732" y="1056"/>
                <a:chExt cx="804" cy="933"/>
              </a:xfrm>
            </p:grpSpPr>
            <p:pic>
              <p:nvPicPr>
                <p:cNvPr id="71" name="Rectangle 94272"/>
                <p:cNvPicPr>
                  <a:picLocks noChangeAspect="1" noChangeArrowheads="1"/>
                </p:cNvPicPr>
                <p:nvPr/>
              </p:nvPicPr>
              <p:blipFill>
                <a:blip r:embed="rId5"/>
                <a:srcRect/>
                <a:stretch>
                  <a:fillRect/>
                </a:stretch>
              </p:blipFill>
              <p:spPr bwMode="auto">
                <a:xfrm>
                  <a:off x="732" y="1413"/>
                  <a:ext cx="804" cy="576"/>
                </a:xfrm>
                <a:prstGeom prst="rect">
                  <a:avLst/>
                </a:prstGeom>
                <a:noFill/>
                <a:ln w="9525">
                  <a:noFill/>
                  <a:miter lim="800000"/>
                  <a:headEnd/>
                  <a:tailEnd/>
                </a:ln>
              </p:spPr>
            </p:pic>
            <p:pic>
              <p:nvPicPr>
                <p:cNvPr id="72" name="Rectangle 94273"/>
                <p:cNvPicPr>
                  <a:picLocks noChangeAspect="1" noChangeArrowheads="1"/>
                </p:cNvPicPr>
                <p:nvPr/>
              </p:nvPicPr>
              <p:blipFill>
                <a:blip r:embed="rId6"/>
                <a:srcRect/>
                <a:stretch>
                  <a:fillRect/>
                </a:stretch>
              </p:blipFill>
              <p:spPr bwMode="auto">
                <a:xfrm>
                  <a:off x="889" y="1056"/>
                  <a:ext cx="455" cy="672"/>
                </a:xfrm>
                <a:prstGeom prst="rect">
                  <a:avLst/>
                </a:prstGeom>
                <a:noFill/>
                <a:ln w="9525">
                  <a:noFill/>
                  <a:miter lim="800000"/>
                  <a:headEnd/>
                  <a:tailEnd/>
                </a:ln>
              </p:spPr>
            </p:pic>
          </p:grpSp>
          <p:grpSp>
            <p:nvGrpSpPr>
              <p:cNvPr id="64" name="Group 67"/>
              <p:cNvGrpSpPr>
                <a:grpSpLocks/>
              </p:cNvGrpSpPr>
              <p:nvPr/>
            </p:nvGrpSpPr>
            <p:grpSpPr bwMode="auto">
              <a:xfrm>
                <a:off x="6884988" y="2779713"/>
                <a:ext cx="539750" cy="576262"/>
                <a:chOff x="732" y="1056"/>
                <a:chExt cx="804" cy="933"/>
              </a:xfrm>
            </p:grpSpPr>
            <p:pic>
              <p:nvPicPr>
                <p:cNvPr id="69" name="Rectangle 94275"/>
                <p:cNvPicPr>
                  <a:picLocks noChangeAspect="1" noChangeArrowheads="1"/>
                </p:cNvPicPr>
                <p:nvPr/>
              </p:nvPicPr>
              <p:blipFill>
                <a:blip r:embed="rId5"/>
                <a:srcRect/>
                <a:stretch>
                  <a:fillRect/>
                </a:stretch>
              </p:blipFill>
              <p:spPr bwMode="auto">
                <a:xfrm>
                  <a:off x="732" y="1413"/>
                  <a:ext cx="804" cy="576"/>
                </a:xfrm>
                <a:prstGeom prst="rect">
                  <a:avLst/>
                </a:prstGeom>
                <a:noFill/>
                <a:ln w="9525">
                  <a:noFill/>
                  <a:miter lim="800000"/>
                  <a:headEnd/>
                  <a:tailEnd/>
                </a:ln>
              </p:spPr>
            </p:pic>
            <p:pic>
              <p:nvPicPr>
                <p:cNvPr id="70" name="Rectangle 94276"/>
                <p:cNvPicPr>
                  <a:picLocks noChangeAspect="1" noChangeArrowheads="1"/>
                </p:cNvPicPr>
                <p:nvPr/>
              </p:nvPicPr>
              <p:blipFill>
                <a:blip r:embed="rId6"/>
                <a:srcRect/>
                <a:stretch>
                  <a:fillRect/>
                </a:stretch>
              </p:blipFill>
              <p:spPr bwMode="auto">
                <a:xfrm>
                  <a:off x="889" y="1056"/>
                  <a:ext cx="455" cy="672"/>
                </a:xfrm>
                <a:prstGeom prst="rect">
                  <a:avLst/>
                </a:prstGeom>
                <a:noFill/>
                <a:ln w="9525">
                  <a:noFill/>
                  <a:miter lim="800000"/>
                  <a:headEnd/>
                  <a:tailEnd/>
                </a:ln>
              </p:spPr>
            </p:pic>
          </p:grpSp>
          <p:grpSp>
            <p:nvGrpSpPr>
              <p:cNvPr id="65" name="Group 70"/>
              <p:cNvGrpSpPr>
                <a:grpSpLocks/>
              </p:cNvGrpSpPr>
              <p:nvPr/>
            </p:nvGrpSpPr>
            <p:grpSpPr bwMode="auto">
              <a:xfrm>
                <a:off x="7677150" y="2781301"/>
                <a:ext cx="539750" cy="576264"/>
                <a:chOff x="732" y="1056"/>
                <a:chExt cx="804" cy="933"/>
              </a:xfrm>
            </p:grpSpPr>
            <p:pic>
              <p:nvPicPr>
                <p:cNvPr id="67" name="Rectangle 94278"/>
                <p:cNvPicPr>
                  <a:picLocks noChangeAspect="1" noChangeArrowheads="1"/>
                </p:cNvPicPr>
                <p:nvPr/>
              </p:nvPicPr>
              <p:blipFill>
                <a:blip r:embed="rId5"/>
                <a:srcRect/>
                <a:stretch>
                  <a:fillRect/>
                </a:stretch>
              </p:blipFill>
              <p:spPr bwMode="auto">
                <a:xfrm>
                  <a:off x="732" y="1413"/>
                  <a:ext cx="804" cy="576"/>
                </a:xfrm>
                <a:prstGeom prst="rect">
                  <a:avLst/>
                </a:prstGeom>
                <a:noFill/>
                <a:ln w="9525">
                  <a:noFill/>
                  <a:miter lim="800000"/>
                  <a:headEnd/>
                  <a:tailEnd/>
                </a:ln>
              </p:spPr>
            </p:pic>
            <p:pic>
              <p:nvPicPr>
                <p:cNvPr id="68" name="Rectangle 94279"/>
                <p:cNvPicPr>
                  <a:picLocks noChangeAspect="1" noChangeArrowheads="1"/>
                </p:cNvPicPr>
                <p:nvPr/>
              </p:nvPicPr>
              <p:blipFill>
                <a:blip r:embed="rId6"/>
                <a:srcRect/>
                <a:stretch>
                  <a:fillRect/>
                </a:stretch>
              </p:blipFill>
              <p:spPr bwMode="auto">
                <a:xfrm>
                  <a:off x="889" y="1056"/>
                  <a:ext cx="455" cy="672"/>
                </a:xfrm>
                <a:prstGeom prst="rect">
                  <a:avLst/>
                </a:prstGeom>
                <a:noFill/>
                <a:ln w="9525">
                  <a:noFill/>
                  <a:miter lim="800000"/>
                  <a:headEnd/>
                  <a:tailEnd/>
                </a:ln>
              </p:spPr>
            </p:pic>
          </p:grpSp>
          <p:sp>
            <p:nvSpPr>
              <p:cNvPr id="66" name="TextBox 94312"/>
              <p:cNvSpPr txBox="1">
                <a:spLocks noChangeArrowheads="1"/>
              </p:cNvSpPr>
              <p:nvPr/>
            </p:nvSpPr>
            <p:spPr bwMode="auto">
              <a:xfrm>
                <a:off x="6107113" y="3836416"/>
                <a:ext cx="2484437" cy="307777"/>
              </a:xfrm>
              <a:prstGeom prst="rect">
                <a:avLst/>
              </a:prstGeom>
              <a:noFill/>
              <a:ln w="9525">
                <a:noFill/>
                <a:miter lim="800000"/>
                <a:headEnd/>
                <a:tailEnd/>
              </a:ln>
            </p:spPr>
            <p:txBody>
              <a:bodyPr>
                <a:spAutoFit/>
              </a:bodyPr>
              <a:lstStyle/>
              <a:p>
                <a:pPr algn="ctr">
                  <a:spcBef>
                    <a:spcPct val="50000"/>
                  </a:spcBef>
                </a:pPr>
                <a:endParaRPr lang="en-US" sz="1400" b="1" dirty="0">
                  <a:solidFill>
                    <a:schemeClr val="tx2"/>
                  </a:solidFill>
                </a:endParaRPr>
              </a:p>
            </p:txBody>
          </p:sp>
        </p:grpSp>
        <p:sp>
          <p:nvSpPr>
            <p:cNvPr id="41" name="TextBox 94314"/>
            <p:cNvSpPr txBox="1">
              <a:spLocks noChangeArrowheads="1"/>
            </p:cNvSpPr>
            <p:nvPr/>
          </p:nvSpPr>
          <p:spPr bwMode="auto">
            <a:xfrm>
              <a:off x="6154738" y="4248288"/>
              <a:ext cx="2547937" cy="338570"/>
            </a:xfrm>
            <a:prstGeom prst="rect">
              <a:avLst/>
            </a:prstGeom>
            <a:noFill/>
            <a:ln w="9525">
              <a:noFill/>
              <a:miter lim="800000"/>
              <a:headEnd/>
              <a:tailEnd/>
            </a:ln>
          </p:spPr>
          <p:txBody>
            <a:bodyPr>
              <a:spAutoFit/>
            </a:bodyPr>
            <a:lstStyle/>
            <a:p>
              <a:pPr>
                <a:spcBef>
                  <a:spcPct val="50000"/>
                </a:spcBef>
                <a:defRPr/>
              </a:pPr>
              <a:endParaRPr lang="en-US" sz="1600" dirty="0">
                <a:solidFill>
                  <a:schemeClr val="accent2">
                    <a:lumMod val="50000"/>
                  </a:schemeClr>
                </a:solidFill>
                <a:latin typeface="Arial" pitchFamily="34" charset="0"/>
              </a:endParaRPr>
            </a:p>
          </p:txBody>
        </p:sp>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p:cNvSpPr>
          <p:nvPr>
            <p:ph type="title"/>
          </p:nvPr>
        </p:nvSpPr>
        <p:spPr>
          <a:xfrm>
            <a:off x="381000" y="230188"/>
            <a:ext cx="8382000" cy="1329595"/>
          </a:xfrm>
        </p:spPr>
        <p:txBody>
          <a:bodyPr/>
          <a:lstStyle/>
          <a:p>
            <a:r>
              <a:rPr lang="es-ES" b="1" dirty="0" smtClean="0">
                <a:effectLst/>
              </a:rPr>
              <a:t>¿Qué es el CIIN?</a:t>
            </a:r>
            <a:r>
              <a:rPr lang="en-US" b="1" dirty="0" smtClean="0">
                <a:effectLst/>
              </a:rPr>
              <a:t/>
            </a:r>
            <a:br>
              <a:rPr lang="en-US" b="1" dirty="0" smtClean="0">
                <a:effectLst/>
              </a:rPr>
            </a:br>
            <a:endParaRPr lang="es-ES" b="1" dirty="0" smtClean="0">
              <a:effectLst/>
            </a:endParaRPr>
          </a:p>
        </p:txBody>
      </p:sp>
      <p:sp>
        <p:nvSpPr>
          <p:cNvPr id="13315" name="Content Placeholder 16"/>
          <p:cNvSpPr>
            <a:spLocks noGrp="1"/>
          </p:cNvSpPr>
          <p:nvPr>
            <p:ph idx="1"/>
          </p:nvPr>
        </p:nvSpPr>
        <p:spPr>
          <a:xfrm>
            <a:off x="381000" y="1412875"/>
            <a:ext cx="8382000" cy="4622804"/>
          </a:xfrm>
        </p:spPr>
        <p:txBody>
          <a:bodyPr/>
          <a:lstStyle/>
          <a:p>
            <a:r>
              <a:rPr lang="es-ES" sz="2800" b="1" i="1" dirty="0" smtClean="0"/>
              <a:t>Tercer Microsoft </a:t>
            </a:r>
            <a:r>
              <a:rPr lang="es-ES" sz="2800" b="1" i="1" dirty="0" err="1" smtClean="0"/>
              <a:t>Innovation</a:t>
            </a:r>
            <a:r>
              <a:rPr lang="es-ES" sz="2800" b="1" i="1" dirty="0" smtClean="0"/>
              <a:t> Center </a:t>
            </a:r>
            <a:r>
              <a:rPr lang="es-ES" sz="2800" dirty="0" smtClean="0"/>
              <a:t>promovido por Microsoft:</a:t>
            </a:r>
            <a:endParaRPr lang="es-ES" sz="1600" dirty="0" smtClean="0"/>
          </a:p>
          <a:p>
            <a:pPr lvl="1"/>
            <a:r>
              <a:rPr lang="es-ES" sz="2400" dirty="0" smtClean="0"/>
              <a:t>Nace en 2006 fruto de un acuerdo entre el </a:t>
            </a:r>
            <a:r>
              <a:rPr lang="es-ES" sz="2400" b="1" i="1" dirty="0" smtClean="0"/>
              <a:t>Gobierno de Cantabria</a:t>
            </a:r>
            <a:r>
              <a:rPr lang="es-ES" sz="2400" dirty="0" smtClean="0"/>
              <a:t> y </a:t>
            </a:r>
            <a:r>
              <a:rPr lang="es-ES" sz="2400" b="1" i="1" dirty="0" smtClean="0"/>
              <a:t>Microsoft</a:t>
            </a:r>
          </a:p>
          <a:p>
            <a:r>
              <a:rPr lang="es-ES" sz="2800" b="1" i="1" dirty="0" smtClean="0"/>
              <a:t>Especialización:</a:t>
            </a:r>
          </a:p>
          <a:p>
            <a:pPr lvl="1"/>
            <a:r>
              <a:rPr lang="es-ES" sz="2400" dirty="0" smtClean="0"/>
              <a:t>Tecnologías de Integración e interoperabilidad: WSS 3.0, MOSS y BizTalk Server.</a:t>
            </a:r>
          </a:p>
          <a:p>
            <a:r>
              <a:rPr lang="es-ES" sz="2800" b="1" i="1" dirty="0" smtClean="0"/>
              <a:t>¿Qué hacemos?</a:t>
            </a:r>
          </a:p>
          <a:p>
            <a:pPr lvl="1"/>
            <a:r>
              <a:rPr lang="es-ES" sz="2400" b="1" i="1" dirty="0" smtClean="0"/>
              <a:t>…</a:t>
            </a:r>
            <a:r>
              <a:rPr lang="es-ES" sz="2400" dirty="0" smtClean="0"/>
              <a:t>de todo un poco </a:t>
            </a:r>
            <a:r>
              <a:rPr lang="es-ES" sz="2400" dirty="0" smtClean="0">
                <a:sym typeface="Wingdings" pitchFamily="2" charset="2"/>
              </a:rPr>
              <a:t> !</a:t>
            </a:r>
            <a:endParaRPr lang="es-ES" sz="2400" dirty="0" smtClean="0"/>
          </a:p>
          <a:p>
            <a:endParaRPr lang="es-ES" sz="2800" dirty="0" smtClean="0"/>
          </a:p>
          <a:p>
            <a:endParaRPr lang="es-ES" sz="2800" dirty="0" smtClean="0"/>
          </a:p>
        </p:txBody>
      </p:sp>
      <p:graphicFrame>
        <p:nvGraphicFramePr>
          <p:cNvPr id="4" name="3 Diagrama"/>
          <p:cNvGraphicFramePr/>
          <p:nvPr/>
        </p:nvGraphicFramePr>
        <p:xfrm>
          <a:off x="1091746" y="1363267"/>
          <a:ext cx="6988233" cy="480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Explosión 2"/>
          <p:cNvSpPr/>
          <p:nvPr/>
        </p:nvSpPr>
        <p:spPr bwMode="auto">
          <a:xfrm>
            <a:off x="2161309" y="2410207"/>
            <a:ext cx="4838007" cy="2527069"/>
          </a:xfrm>
          <a:prstGeom prst="irregularSeal2">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2300" b="1" dirty="0" smtClean="0">
                <a:solidFill>
                  <a:srgbClr val="FFFFFF"/>
                </a:solidFill>
                <a:effectLst>
                  <a:outerShdw blurRad="38100" dist="38100" dir="2700000" algn="tl">
                    <a:srgbClr val="000000">
                      <a:alpha val="43137"/>
                    </a:srgbClr>
                  </a:outerShdw>
                </a:effectLst>
                <a:latin typeface="Trebuchet MS" pitchFamily="34" charset="0"/>
              </a:rPr>
              <a:t>¡En diversos entornos!</a:t>
            </a:r>
          </a:p>
        </p:txBody>
      </p:sp>
      <p:pic>
        <p:nvPicPr>
          <p:cNvPr id="6" name="7 Imagen" descr="Logo CIIN.gif"/>
          <p:cNvPicPr>
            <a:picLocks noChangeAspect="1" noChangeArrowheads="1"/>
          </p:cNvPicPr>
          <p:nvPr/>
        </p:nvPicPr>
        <p:blipFill>
          <a:blip r:embed="rId7"/>
          <a:srcRect/>
          <a:stretch>
            <a:fillRect/>
          </a:stretch>
        </p:blipFill>
        <p:spPr bwMode="auto">
          <a:xfrm>
            <a:off x="5517199" y="268937"/>
            <a:ext cx="3220403" cy="6000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amond(in)">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linds(horizont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r>
              <a:rPr lang="en-US" b="1" dirty="0" smtClean="0">
                <a:effectLst/>
              </a:rPr>
              <a:t>SOA, SOI, y ESB</a:t>
            </a:r>
          </a:p>
        </p:txBody>
      </p:sp>
      <p:sp>
        <p:nvSpPr>
          <p:cNvPr id="20483" name="Rectangle 5"/>
          <p:cNvSpPr>
            <a:spLocks noGrp="1" noChangeArrowheads="1"/>
          </p:cNvSpPr>
          <p:nvPr>
            <p:ph type="body" sz="quarter" idx="10"/>
          </p:nvPr>
        </p:nvSpPr>
        <p:spPr>
          <a:xfrm>
            <a:off x="381000" y="1411552"/>
            <a:ext cx="8382000" cy="4136517"/>
          </a:xfrm>
        </p:spPr>
        <p:txBody>
          <a:bodyPr/>
          <a:lstStyle/>
          <a:p>
            <a:r>
              <a:rPr lang="es-ES" sz="2800" dirty="0" smtClean="0"/>
              <a:t>SOA  conduce a aplicaciones orientadas a servicio sobre infraestructura orientada al servicio (SOI)</a:t>
            </a:r>
          </a:p>
          <a:p>
            <a:r>
              <a:rPr lang="es-ES" sz="2800" dirty="0" smtClean="0"/>
              <a:t>Un </a:t>
            </a:r>
            <a:r>
              <a:rPr lang="es-ES" sz="2800" i="1" dirty="0" smtClean="0"/>
              <a:t>Enterprise </a:t>
            </a:r>
            <a:r>
              <a:rPr lang="es-ES" sz="2800" i="1" dirty="0" err="1" smtClean="0"/>
              <a:t>Service</a:t>
            </a:r>
            <a:r>
              <a:rPr lang="es-ES" sz="2800" i="1" dirty="0" smtClean="0"/>
              <a:t> Bus </a:t>
            </a:r>
            <a:r>
              <a:rPr lang="es-ES" sz="2800" dirty="0" smtClean="0"/>
              <a:t>(ESB) es uno de los componentes de SOI</a:t>
            </a:r>
          </a:p>
          <a:p>
            <a:r>
              <a:rPr lang="es-ES" sz="2800" dirty="0" smtClean="0"/>
              <a:t>Un ESB proporciona servicios de infraestructura a aplicaciones SOA</a:t>
            </a:r>
          </a:p>
          <a:p>
            <a:r>
              <a:rPr lang="es-ES" sz="2800" dirty="0" smtClean="0"/>
              <a:t>Es </a:t>
            </a:r>
            <a:r>
              <a:rPr lang="es-ES" sz="2800" i="1" dirty="0" smtClean="0"/>
              <a:t>“una arquitectura SW basada en estándares que proporciona servicios a arquitecturas mas complejas mediante un modelo de intercambio de mensajes directo / orquestado”</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Rectangle 11268"/>
          <p:cNvPicPr>
            <a:picLocks noChangeAspect="1" noChangeArrowheads="1"/>
          </p:cNvPicPr>
          <p:nvPr/>
        </p:nvPicPr>
        <p:blipFill>
          <a:blip r:embed="rId4" cstate="screen"/>
          <a:srcRect/>
          <a:stretch>
            <a:fillRect/>
          </a:stretch>
        </p:blipFill>
        <p:spPr bwMode="auto">
          <a:xfrm>
            <a:off x="-4564063" y="5284788"/>
            <a:ext cx="34925" cy="88900"/>
          </a:xfrm>
          <a:prstGeom prst="rect">
            <a:avLst/>
          </a:prstGeom>
          <a:noFill/>
          <a:ln w="9525">
            <a:noFill/>
            <a:miter lim="800000"/>
            <a:headEnd/>
            <a:tailEnd/>
          </a:ln>
        </p:spPr>
      </p:pic>
      <p:grpSp>
        <p:nvGrpSpPr>
          <p:cNvPr id="21507" name="Group 97"/>
          <p:cNvGrpSpPr>
            <a:grpSpLocks/>
          </p:cNvGrpSpPr>
          <p:nvPr/>
        </p:nvGrpSpPr>
        <p:grpSpPr bwMode="auto">
          <a:xfrm>
            <a:off x="4484688" y="5222875"/>
            <a:ext cx="1268412" cy="1111250"/>
            <a:chOff x="3521473" y="5748228"/>
            <a:chExt cx="1268907" cy="1111621"/>
          </a:xfrm>
        </p:grpSpPr>
        <p:pic>
          <p:nvPicPr>
            <p:cNvPr id="21550" name="Rectangle 11393"/>
            <p:cNvPicPr>
              <a:picLocks noChangeAspect="1" noChangeArrowheads="1"/>
            </p:cNvPicPr>
            <p:nvPr/>
          </p:nvPicPr>
          <p:blipFill>
            <a:blip r:embed="rId5" cstate="screen"/>
            <a:srcRect/>
            <a:stretch>
              <a:fillRect/>
            </a:stretch>
          </p:blipFill>
          <p:spPr bwMode="auto">
            <a:xfrm>
              <a:off x="3984602" y="5748228"/>
              <a:ext cx="446088" cy="593725"/>
            </a:xfrm>
            <a:prstGeom prst="rect">
              <a:avLst/>
            </a:prstGeom>
            <a:noFill/>
            <a:ln w="9525">
              <a:noFill/>
              <a:miter lim="800000"/>
              <a:headEnd/>
              <a:tailEnd/>
            </a:ln>
          </p:spPr>
        </p:pic>
        <p:sp>
          <p:nvSpPr>
            <p:cNvPr id="21551" name="TextBox 21"/>
            <p:cNvSpPr txBox="1">
              <a:spLocks noChangeArrowheads="1"/>
            </p:cNvSpPr>
            <p:nvPr/>
          </p:nvSpPr>
          <p:spPr bwMode="auto">
            <a:xfrm>
              <a:off x="3521473" y="6554947"/>
              <a:ext cx="1268907" cy="304902"/>
            </a:xfrm>
            <a:prstGeom prst="rect">
              <a:avLst/>
            </a:prstGeom>
            <a:noFill/>
            <a:ln w="9525">
              <a:noFill/>
              <a:miter lim="800000"/>
              <a:headEnd/>
              <a:tailEnd/>
            </a:ln>
          </p:spPr>
          <p:txBody>
            <a:bodyPr>
              <a:spAutoFit/>
            </a:bodyPr>
            <a:lstStyle/>
            <a:p>
              <a:pPr algn="ctr">
                <a:spcBef>
                  <a:spcPct val="50000"/>
                </a:spcBef>
              </a:pPr>
              <a:r>
                <a:rPr lang="en-US" sz="1400" b="1">
                  <a:effectLst/>
                  <a:latin typeface="+mn-lt"/>
                </a:rPr>
                <a:t>Mainframes</a:t>
              </a:r>
              <a:endParaRPr lang="en-US" sz="1400">
                <a:effectLst/>
                <a:latin typeface="+mn-lt"/>
              </a:endParaRPr>
            </a:p>
          </p:txBody>
        </p:sp>
        <p:pic>
          <p:nvPicPr>
            <p:cNvPr id="21552" name="Rectangle 11395"/>
            <p:cNvPicPr>
              <a:picLocks noChangeAspect="1" noChangeArrowheads="1"/>
            </p:cNvPicPr>
            <p:nvPr/>
          </p:nvPicPr>
          <p:blipFill>
            <a:blip r:embed="rId5" cstate="screen"/>
            <a:srcRect/>
            <a:stretch>
              <a:fillRect/>
            </a:stretch>
          </p:blipFill>
          <p:spPr bwMode="auto">
            <a:xfrm>
              <a:off x="3762532" y="6009804"/>
              <a:ext cx="446087" cy="593725"/>
            </a:xfrm>
            <a:prstGeom prst="rect">
              <a:avLst/>
            </a:prstGeom>
            <a:noFill/>
            <a:ln w="9525">
              <a:noFill/>
              <a:miter lim="800000"/>
              <a:headEnd/>
              <a:tailEnd/>
            </a:ln>
          </p:spPr>
        </p:pic>
        <p:pic>
          <p:nvPicPr>
            <p:cNvPr id="21553" name="Rectangle 11396"/>
            <p:cNvPicPr>
              <a:picLocks noChangeAspect="1" noChangeArrowheads="1"/>
            </p:cNvPicPr>
            <p:nvPr/>
          </p:nvPicPr>
          <p:blipFill>
            <a:blip r:embed="rId5" cstate="screen"/>
            <a:srcRect/>
            <a:stretch>
              <a:fillRect/>
            </a:stretch>
          </p:blipFill>
          <p:spPr bwMode="auto">
            <a:xfrm>
              <a:off x="4075269" y="6024091"/>
              <a:ext cx="446088" cy="593725"/>
            </a:xfrm>
            <a:prstGeom prst="rect">
              <a:avLst/>
            </a:prstGeom>
            <a:noFill/>
            <a:ln w="9525">
              <a:noFill/>
              <a:miter lim="800000"/>
              <a:headEnd/>
              <a:tailEnd/>
            </a:ln>
          </p:spPr>
        </p:pic>
      </p:grpSp>
      <p:grpSp>
        <p:nvGrpSpPr>
          <p:cNvPr id="21508" name="Group 96"/>
          <p:cNvGrpSpPr>
            <a:grpSpLocks/>
          </p:cNvGrpSpPr>
          <p:nvPr/>
        </p:nvGrpSpPr>
        <p:grpSpPr bwMode="auto">
          <a:xfrm>
            <a:off x="6245225" y="5192714"/>
            <a:ext cx="1187450" cy="1150415"/>
            <a:chOff x="2237468" y="5631106"/>
            <a:chExt cx="1187184" cy="1150726"/>
          </a:xfrm>
        </p:grpSpPr>
        <p:pic>
          <p:nvPicPr>
            <p:cNvPr id="21547" name="Rectangle 11390"/>
            <p:cNvPicPr>
              <a:picLocks noChangeAspect="1" noChangeArrowheads="1"/>
            </p:cNvPicPr>
            <p:nvPr/>
          </p:nvPicPr>
          <p:blipFill>
            <a:blip r:embed="rId6" cstate="screen"/>
            <a:srcRect/>
            <a:stretch>
              <a:fillRect/>
            </a:stretch>
          </p:blipFill>
          <p:spPr bwMode="auto">
            <a:xfrm flipH="1">
              <a:off x="2738422" y="5631106"/>
              <a:ext cx="426043" cy="557212"/>
            </a:xfrm>
            <a:prstGeom prst="rect">
              <a:avLst/>
            </a:prstGeom>
            <a:noFill/>
            <a:ln w="9525">
              <a:noFill/>
              <a:miter lim="800000"/>
              <a:headEnd/>
              <a:tailEnd/>
            </a:ln>
          </p:spPr>
        </p:pic>
        <p:pic>
          <p:nvPicPr>
            <p:cNvPr id="21548" name="Rectangle 11391"/>
            <p:cNvPicPr>
              <a:picLocks noChangeAspect="1" noChangeArrowheads="1"/>
            </p:cNvPicPr>
            <p:nvPr/>
          </p:nvPicPr>
          <p:blipFill>
            <a:blip r:embed="rId7" cstate="screen"/>
            <a:srcRect/>
            <a:stretch>
              <a:fillRect/>
            </a:stretch>
          </p:blipFill>
          <p:spPr bwMode="auto">
            <a:xfrm flipH="1">
              <a:off x="2503088" y="5698305"/>
              <a:ext cx="444030" cy="546100"/>
            </a:xfrm>
            <a:prstGeom prst="rect">
              <a:avLst/>
            </a:prstGeom>
            <a:noFill/>
            <a:ln w="9525">
              <a:noFill/>
              <a:miter lim="800000"/>
              <a:headEnd/>
              <a:tailEnd/>
            </a:ln>
          </p:spPr>
        </p:pic>
        <p:sp>
          <p:nvSpPr>
            <p:cNvPr id="21549" name="TextBox 55"/>
            <p:cNvSpPr txBox="1">
              <a:spLocks noChangeArrowheads="1"/>
            </p:cNvSpPr>
            <p:nvPr/>
          </p:nvSpPr>
          <p:spPr bwMode="auto">
            <a:xfrm>
              <a:off x="2237468" y="6258470"/>
              <a:ext cx="1187184" cy="523362"/>
            </a:xfrm>
            <a:prstGeom prst="rect">
              <a:avLst/>
            </a:prstGeom>
            <a:noFill/>
            <a:ln w="9525">
              <a:noFill/>
              <a:miter lim="800000"/>
              <a:headEnd/>
              <a:tailEnd/>
            </a:ln>
          </p:spPr>
          <p:txBody>
            <a:bodyPr>
              <a:spAutoFit/>
            </a:bodyPr>
            <a:lstStyle/>
            <a:p>
              <a:pPr algn="ctr">
                <a:spcBef>
                  <a:spcPct val="50000"/>
                </a:spcBef>
              </a:pPr>
              <a:r>
                <a:rPr lang="en-US" sz="1400" b="1" dirty="0" smtClean="0">
                  <a:effectLst/>
                  <a:latin typeface="+mn-lt"/>
                </a:rPr>
                <a:t>Fuentes de </a:t>
              </a:r>
              <a:r>
                <a:rPr lang="en-US" sz="1400" b="1" dirty="0" err="1" smtClean="0">
                  <a:effectLst/>
                  <a:latin typeface="+mn-lt"/>
                </a:rPr>
                <a:t>Datos</a:t>
              </a:r>
              <a:endParaRPr lang="en-US" sz="1400" dirty="0">
                <a:effectLst/>
                <a:latin typeface="+mn-lt"/>
              </a:endParaRPr>
            </a:p>
          </p:txBody>
        </p:sp>
      </p:grpSp>
      <p:grpSp>
        <p:nvGrpSpPr>
          <p:cNvPr id="21509" name="Group 252"/>
          <p:cNvGrpSpPr>
            <a:grpSpLocks/>
          </p:cNvGrpSpPr>
          <p:nvPr/>
        </p:nvGrpSpPr>
        <p:grpSpPr bwMode="auto">
          <a:xfrm>
            <a:off x="4681538" y="1624013"/>
            <a:ext cx="1514475" cy="1435100"/>
            <a:chOff x="3827870" y="1218175"/>
            <a:chExt cx="1514475" cy="1434147"/>
          </a:xfrm>
        </p:grpSpPr>
        <p:pic>
          <p:nvPicPr>
            <p:cNvPr id="21544" name="Rectangle 11375"/>
            <p:cNvPicPr>
              <a:picLocks noChangeAspect="1" noChangeArrowheads="1"/>
            </p:cNvPicPr>
            <p:nvPr/>
          </p:nvPicPr>
          <p:blipFill>
            <a:blip r:embed="rId8" cstate="screen"/>
            <a:srcRect/>
            <a:stretch>
              <a:fillRect/>
            </a:stretch>
          </p:blipFill>
          <p:spPr bwMode="auto">
            <a:xfrm>
              <a:off x="4055340" y="1218175"/>
              <a:ext cx="1174348" cy="1174348"/>
            </a:xfrm>
            <a:prstGeom prst="rect">
              <a:avLst/>
            </a:prstGeom>
            <a:noFill/>
            <a:ln w="9525">
              <a:noFill/>
              <a:miter lim="800000"/>
              <a:headEnd/>
              <a:tailEnd/>
            </a:ln>
          </p:spPr>
        </p:pic>
        <p:pic>
          <p:nvPicPr>
            <p:cNvPr id="21545" name="Rectangle 11376"/>
            <p:cNvPicPr>
              <a:picLocks noChangeAspect="1" noChangeArrowheads="1"/>
            </p:cNvPicPr>
            <p:nvPr/>
          </p:nvPicPr>
          <p:blipFill>
            <a:blip r:embed="rId9" cstate="screen"/>
            <a:srcRect/>
            <a:stretch>
              <a:fillRect/>
            </a:stretch>
          </p:blipFill>
          <p:spPr bwMode="auto">
            <a:xfrm>
              <a:off x="4355614" y="2257034"/>
              <a:ext cx="649288" cy="395288"/>
            </a:xfrm>
            <a:prstGeom prst="rect">
              <a:avLst/>
            </a:prstGeom>
            <a:noFill/>
            <a:ln w="9525">
              <a:noFill/>
              <a:miter lim="800000"/>
              <a:headEnd/>
              <a:tailEnd/>
            </a:ln>
          </p:spPr>
        </p:pic>
        <p:sp>
          <p:nvSpPr>
            <p:cNvPr id="21546" name="TextBox 76"/>
            <p:cNvSpPr txBox="1">
              <a:spLocks noChangeArrowheads="1"/>
            </p:cNvSpPr>
            <p:nvPr/>
          </p:nvSpPr>
          <p:spPr bwMode="auto">
            <a:xfrm>
              <a:off x="3827870" y="1235626"/>
              <a:ext cx="1514475" cy="307573"/>
            </a:xfrm>
            <a:prstGeom prst="rect">
              <a:avLst/>
            </a:prstGeom>
            <a:noFill/>
            <a:ln w="9525">
              <a:noFill/>
              <a:miter lim="800000"/>
              <a:headEnd/>
              <a:tailEnd/>
            </a:ln>
          </p:spPr>
          <p:txBody>
            <a:bodyPr>
              <a:spAutoFit/>
            </a:bodyPr>
            <a:lstStyle/>
            <a:p>
              <a:pPr algn="ctr">
                <a:spcBef>
                  <a:spcPct val="50000"/>
                </a:spcBef>
              </a:pPr>
              <a:r>
                <a:rPr lang="en-US" sz="1400" b="1">
                  <a:effectLst/>
                  <a:latin typeface="+mn-lt"/>
                </a:rPr>
                <a:t>B2B</a:t>
              </a:r>
              <a:endParaRPr lang="en-US" sz="1400">
                <a:effectLst/>
                <a:latin typeface="+mn-lt"/>
              </a:endParaRPr>
            </a:p>
          </p:txBody>
        </p:sp>
      </p:grpSp>
      <p:grpSp>
        <p:nvGrpSpPr>
          <p:cNvPr id="21510" name="Group 90"/>
          <p:cNvGrpSpPr>
            <a:grpSpLocks/>
          </p:cNvGrpSpPr>
          <p:nvPr/>
        </p:nvGrpSpPr>
        <p:grpSpPr bwMode="auto">
          <a:xfrm>
            <a:off x="3011488" y="1639888"/>
            <a:ext cx="1208087" cy="1447800"/>
            <a:chOff x="2547897" y="1414941"/>
            <a:chExt cx="1207887" cy="1446721"/>
          </a:xfrm>
        </p:grpSpPr>
        <p:pic>
          <p:nvPicPr>
            <p:cNvPr id="21540" name="Rectangle 11371"/>
            <p:cNvPicPr>
              <a:picLocks noChangeAspect="1" noChangeArrowheads="1"/>
            </p:cNvPicPr>
            <p:nvPr/>
          </p:nvPicPr>
          <p:blipFill>
            <a:blip r:embed="rId9" cstate="screen"/>
            <a:srcRect/>
            <a:stretch>
              <a:fillRect/>
            </a:stretch>
          </p:blipFill>
          <p:spPr bwMode="auto">
            <a:xfrm>
              <a:off x="2937121" y="2466374"/>
              <a:ext cx="649288" cy="395288"/>
            </a:xfrm>
            <a:prstGeom prst="rect">
              <a:avLst/>
            </a:prstGeom>
            <a:noFill/>
            <a:ln w="9525">
              <a:noFill/>
              <a:miter lim="800000"/>
              <a:headEnd/>
              <a:tailEnd/>
            </a:ln>
          </p:spPr>
        </p:pic>
        <p:pic>
          <p:nvPicPr>
            <p:cNvPr id="21541" name="Rectangle 11372"/>
            <p:cNvPicPr>
              <a:picLocks noChangeAspect="1" noChangeArrowheads="1"/>
            </p:cNvPicPr>
            <p:nvPr/>
          </p:nvPicPr>
          <p:blipFill>
            <a:blip r:embed="rId10" cstate="screen"/>
            <a:srcRect/>
            <a:stretch>
              <a:fillRect/>
            </a:stretch>
          </p:blipFill>
          <p:spPr bwMode="auto">
            <a:xfrm flipH="1">
              <a:off x="2547897" y="1776634"/>
              <a:ext cx="663877" cy="654050"/>
            </a:xfrm>
            <a:prstGeom prst="rect">
              <a:avLst/>
            </a:prstGeom>
            <a:noFill/>
            <a:ln w="9525">
              <a:noFill/>
              <a:miter lim="800000"/>
              <a:headEnd/>
              <a:tailEnd/>
            </a:ln>
          </p:spPr>
        </p:pic>
        <p:pic>
          <p:nvPicPr>
            <p:cNvPr id="21542" name="Rectangle 11373"/>
            <p:cNvPicPr>
              <a:picLocks noChangeAspect="1" noChangeArrowheads="1"/>
            </p:cNvPicPr>
            <p:nvPr/>
          </p:nvPicPr>
          <p:blipFill>
            <a:blip r:embed="rId10" cstate="screen"/>
            <a:srcRect/>
            <a:stretch>
              <a:fillRect/>
            </a:stretch>
          </p:blipFill>
          <p:spPr bwMode="auto">
            <a:xfrm flipH="1">
              <a:off x="3091907" y="1776634"/>
              <a:ext cx="663877" cy="654050"/>
            </a:xfrm>
            <a:prstGeom prst="rect">
              <a:avLst/>
            </a:prstGeom>
            <a:noFill/>
            <a:ln w="9525">
              <a:noFill/>
              <a:miter lim="800000"/>
              <a:headEnd/>
              <a:tailEnd/>
            </a:ln>
          </p:spPr>
        </p:pic>
        <p:sp>
          <p:nvSpPr>
            <p:cNvPr id="21543" name="TextBox 77"/>
            <p:cNvSpPr txBox="1">
              <a:spLocks noChangeArrowheads="1"/>
            </p:cNvSpPr>
            <p:nvPr/>
          </p:nvSpPr>
          <p:spPr bwMode="auto">
            <a:xfrm>
              <a:off x="2649383" y="1414941"/>
              <a:ext cx="1062214" cy="304616"/>
            </a:xfrm>
            <a:prstGeom prst="rect">
              <a:avLst/>
            </a:prstGeom>
            <a:noFill/>
            <a:ln w="9525">
              <a:noFill/>
              <a:miter lim="800000"/>
              <a:headEnd/>
              <a:tailEnd/>
            </a:ln>
          </p:spPr>
          <p:txBody>
            <a:bodyPr>
              <a:spAutoFit/>
            </a:bodyPr>
            <a:lstStyle/>
            <a:p>
              <a:pPr algn="ctr">
                <a:spcBef>
                  <a:spcPct val="50000"/>
                </a:spcBef>
              </a:pPr>
              <a:r>
                <a:rPr lang="en-US" sz="1400" b="1">
                  <a:effectLst/>
                  <a:latin typeface="+mn-lt"/>
                </a:rPr>
                <a:t>BPM  </a:t>
              </a:r>
              <a:endParaRPr lang="en-US" sz="1400">
                <a:effectLst/>
                <a:latin typeface="+mn-lt"/>
              </a:endParaRPr>
            </a:p>
          </p:txBody>
        </p:sp>
      </p:grpSp>
      <p:grpSp>
        <p:nvGrpSpPr>
          <p:cNvPr id="21511" name="Group 87"/>
          <p:cNvGrpSpPr>
            <a:grpSpLocks/>
          </p:cNvGrpSpPr>
          <p:nvPr/>
        </p:nvGrpSpPr>
        <p:grpSpPr bwMode="auto">
          <a:xfrm>
            <a:off x="1255713" y="1690688"/>
            <a:ext cx="1141412" cy="1358900"/>
            <a:chOff x="1314048" y="1798778"/>
            <a:chExt cx="1142401" cy="1358801"/>
          </a:xfrm>
        </p:grpSpPr>
        <p:pic>
          <p:nvPicPr>
            <p:cNvPr id="21535" name="Rectangle 11366"/>
            <p:cNvPicPr>
              <a:picLocks noChangeAspect="1" noChangeArrowheads="1"/>
            </p:cNvPicPr>
            <p:nvPr/>
          </p:nvPicPr>
          <p:blipFill>
            <a:blip r:embed="rId10" cstate="screen"/>
            <a:srcRect/>
            <a:stretch>
              <a:fillRect/>
            </a:stretch>
          </p:blipFill>
          <p:spPr bwMode="auto">
            <a:xfrm flipH="1">
              <a:off x="1382712" y="2127732"/>
              <a:ext cx="663877" cy="654050"/>
            </a:xfrm>
            <a:prstGeom prst="rect">
              <a:avLst/>
            </a:prstGeom>
            <a:noFill/>
            <a:ln w="9525">
              <a:noFill/>
              <a:miter lim="800000"/>
              <a:headEnd/>
              <a:tailEnd/>
            </a:ln>
          </p:spPr>
        </p:pic>
        <p:pic>
          <p:nvPicPr>
            <p:cNvPr id="21536" name="Rectangle 11367"/>
            <p:cNvPicPr>
              <a:picLocks noChangeAspect="1" noChangeArrowheads="1"/>
            </p:cNvPicPr>
            <p:nvPr/>
          </p:nvPicPr>
          <p:blipFill>
            <a:blip r:embed="rId10" cstate="screen"/>
            <a:srcRect/>
            <a:stretch>
              <a:fillRect/>
            </a:stretch>
          </p:blipFill>
          <p:spPr bwMode="auto">
            <a:xfrm flipH="1">
              <a:off x="1314048" y="2450954"/>
              <a:ext cx="663877" cy="654050"/>
            </a:xfrm>
            <a:prstGeom prst="rect">
              <a:avLst/>
            </a:prstGeom>
            <a:noFill/>
            <a:ln w="9525">
              <a:noFill/>
              <a:miter lim="800000"/>
              <a:headEnd/>
              <a:tailEnd/>
            </a:ln>
          </p:spPr>
        </p:pic>
        <p:pic>
          <p:nvPicPr>
            <p:cNvPr id="21537" name="Rectangle 11368"/>
            <p:cNvPicPr>
              <a:picLocks noChangeAspect="1" noChangeArrowheads="1"/>
            </p:cNvPicPr>
            <p:nvPr/>
          </p:nvPicPr>
          <p:blipFill>
            <a:blip r:embed="rId10" cstate="screen"/>
            <a:srcRect/>
            <a:stretch>
              <a:fillRect/>
            </a:stretch>
          </p:blipFill>
          <p:spPr bwMode="auto">
            <a:xfrm flipH="1">
              <a:off x="1792572" y="2160209"/>
              <a:ext cx="663877" cy="654050"/>
            </a:xfrm>
            <a:prstGeom prst="rect">
              <a:avLst/>
            </a:prstGeom>
            <a:noFill/>
            <a:ln w="9525">
              <a:noFill/>
              <a:miter lim="800000"/>
              <a:headEnd/>
              <a:tailEnd/>
            </a:ln>
          </p:spPr>
        </p:pic>
        <p:pic>
          <p:nvPicPr>
            <p:cNvPr id="21538" name="Rectangle 11369"/>
            <p:cNvPicPr>
              <a:picLocks noChangeAspect="1" noChangeArrowheads="1"/>
            </p:cNvPicPr>
            <p:nvPr/>
          </p:nvPicPr>
          <p:blipFill>
            <a:blip r:embed="rId10" cstate="screen"/>
            <a:srcRect/>
            <a:stretch>
              <a:fillRect/>
            </a:stretch>
          </p:blipFill>
          <p:spPr bwMode="auto">
            <a:xfrm flipH="1">
              <a:off x="1733959" y="2503529"/>
              <a:ext cx="663877" cy="654050"/>
            </a:xfrm>
            <a:prstGeom prst="rect">
              <a:avLst/>
            </a:prstGeom>
            <a:noFill/>
            <a:ln w="9525">
              <a:noFill/>
              <a:miter lim="800000"/>
              <a:headEnd/>
              <a:tailEnd/>
            </a:ln>
          </p:spPr>
        </p:pic>
        <p:sp>
          <p:nvSpPr>
            <p:cNvPr id="21539" name="TextBox 78"/>
            <p:cNvSpPr txBox="1">
              <a:spLocks noChangeArrowheads="1"/>
            </p:cNvSpPr>
            <p:nvPr/>
          </p:nvSpPr>
          <p:spPr bwMode="auto">
            <a:xfrm>
              <a:off x="1410969" y="1798778"/>
              <a:ext cx="891359" cy="304778"/>
            </a:xfrm>
            <a:prstGeom prst="rect">
              <a:avLst/>
            </a:prstGeom>
            <a:noFill/>
            <a:ln w="9525">
              <a:noFill/>
              <a:miter lim="800000"/>
              <a:headEnd/>
              <a:tailEnd/>
            </a:ln>
          </p:spPr>
          <p:txBody>
            <a:bodyPr>
              <a:spAutoFit/>
            </a:bodyPr>
            <a:lstStyle/>
            <a:p>
              <a:pPr algn="ctr">
                <a:spcBef>
                  <a:spcPct val="50000"/>
                </a:spcBef>
              </a:pPr>
              <a:r>
                <a:rPr lang="es-ES" sz="1400" b="1" smtClean="0">
                  <a:effectLst/>
                  <a:latin typeface="+mn-lt"/>
                </a:rPr>
                <a:t>Portales</a:t>
              </a:r>
              <a:endParaRPr lang="es-ES" sz="1400">
                <a:effectLst/>
                <a:latin typeface="+mn-lt"/>
              </a:endParaRPr>
            </a:p>
          </p:txBody>
        </p:sp>
      </p:grpSp>
      <p:grpSp>
        <p:nvGrpSpPr>
          <p:cNvPr id="21512" name="Group 94"/>
          <p:cNvGrpSpPr>
            <a:grpSpLocks/>
          </p:cNvGrpSpPr>
          <p:nvPr/>
        </p:nvGrpSpPr>
        <p:grpSpPr bwMode="auto">
          <a:xfrm>
            <a:off x="6763813" y="1797050"/>
            <a:ext cx="1335161" cy="1262063"/>
            <a:chOff x="7298748" y="1935023"/>
            <a:chExt cx="1336268" cy="1261295"/>
          </a:xfrm>
        </p:grpSpPr>
        <p:pic>
          <p:nvPicPr>
            <p:cNvPr id="21531" name="Rectangle 11362"/>
            <p:cNvPicPr>
              <a:picLocks noChangeAspect="1" noChangeArrowheads="1"/>
            </p:cNvPicPr>
            <p:nvPr/>
          </p:nvPicPr>
          <p:blipFill>
            <a:blip r:embed="rId11" cstate="screen"/>
            <a:srcRect/>
            <a:stretch>
              <a:fillRect/>
            </a:stretch>
          </p:blipFill>
          <p:spPr bwMode="auto">
            <a:xfrm flipH="1">
              <a:off x="7710194" y="2541750"/>
              <a:ext cx="683756" cy="531632"/>
            </a:xfrm>
            <a:prstGeom prst="rect">
              <a:avLst/>
            </a:prstGeom>
            <a:noFill/>
            <a:ln w="9525">
              <a:noFill/>
              <a:miter lim="800000"/>
              <a:headEnd/>
              <a:tailEnd/>
            </a:ln>
          </p:spPr>
        </p:pic>
        <p:sp>
          <p:nvSpPr>
            <p:cNvPr id="21532" name="TextBox 79"/>
            <p:cNvSpPr txBox="1">
              <a:spLocks noChangeArrowheads="1"/>
            </p:cNvSpPr>
            <p:nvPr/>
          </p:nvSpPr>
          <p:spPr bwMode="auto">
            <a:xfrm>
              <a:off x="7298748" y="1935023"/>
              <a:ext cx="1336268" cy="307590"/>
            </a:xfrm>
            <a:prstGeom prst="rect">
              <a:avLst/>
            </a:prstGeom>
            <a:noFill/>
            <a:ln w="9525">
              <a:noFill/>
              <a:miter lim="800000"/>
              <a:headEnd/>
              <a:tailEnd/>
            </a:ln>
          </p:spPr>
          <p:txBody>
            <a:bodyPr wrap="square">
              <a:spAutoFit/>
            </a:bodyPr>
            <a:lstStyle/>
            <a:p>
              <a:pPr algn="ctr">
                <a:spcBef>
                  <a:spcPct val="50000"/>
                </a:spcBef>
              </a:pPr>
              <a:r>
                <a:rPr lang="es-ES" sz="1400" b="1" dirty="0" smtClean="0">
                  <a:effectLst/>
                  <a:latin typeface="+mn-lt"/>
                </a:rPr>
                <a:t>Disp. Móviles</a:t>
              </a:r>
              <a:endParaRPr lang="es-ES" sz="1400" dirty="0">
                <a:effectLst/>
                <a:latin typeface="+mn-lt"/>
              </a:endParaRPr>
            </a:p>
          </p:txBody>
        </p:sp>
        <p:pic>
          <p:nvPicPr>
            <p:cNvPr id="21533" name="Rectangle 11364"/>
            <p:cNvPicPr>
              <a:picLocks noChangeAspect="1" noChangeArrowheads="1"/>
            </p:cNvPicPr>
            <p:nvPr/>
          </p:nvPicPr>
          <p:blipFill>
            <a:blip r:embed="rId12" cstate="screen"/>
            <a:srcRect/>
            <a:stretch>
              <a:fillRect/>
            </a:stretch>
          </p:blipFill>
          <p:spPr bwMode="auto">
            <a:xfrm>
              <a:off x="7358044" y="2582810"/>
              <a:ext cx="525864" cy="613508"/>
            </a:xfrm>
            <a:prstGeom prst="rect">
              <a:avLst/>
            </a:prstGeom>
            <a:noFill/>
            <a:ln w="9525">
              <a:noFill/>
              <a:miter lim="800000"/>
              <a:headEnd/>
              <a:tailEnd/>
            </a:ln>
          </p:spPr>
        </p:pic>
        <p:pic>
          <p:nvPicPr>
            <p:cNvPr id="21534" name="Rectangle 11365"/>
            <p:cNvPicPr>
              <a:picLocks noChangeAspect="1" noChangeArrowheads="1"/>
            </p:cNvPicPr>
            <p:nvPr/>
          </p:nvPicPr>
          <p:blipFill>
            <a:blip r:embed="rId13" cstate="screen"/>
            <a:srcRect/>
            <a:stretch>
              <a:fillRect/>
            </a:stretch>
          </p:blipFill>
          <p:spPr bwMode="auto">
            <a:xfrm>
              <a:off x="7695643" y="2259624"/>
              <a:ext cx="299061" cy="570244"/>
            </a:xfrm>
            <a:prstGeom prst="rect">
              <a:avLst/>
            </a:prstGeom>
            <a:noFill/>
            <a:ln w="9525">
              <a:noFill/>
              <a:miter lim="800000"/>
              <a:headEnd/>
              <a:tailEnd/>
            </a:ln>
          </p:spPr>
        </p:pic>
      </p:grpSp>
      <p:grpSp>
        <p:nvGrpSpPr>
          <p:cNvPr id="21513" name="Group 95"/>
          <p:cNvGrpSpPr>
            <a:grpSpLocks/>
          </p:cNvGrpSpPr>
          <p:nvPr/>
        </p:nvGrpSpPr>
        <p:grpSpPr bwMode="auto">
          <a:xfrm>
            <a:off x="1452563" y="5199064"/>
            <a:ext cx="631825" cy="965010"/>
            <a:chOff x="1413713" y="5286115"/>
            <a:chExt cx="632033" cy="965376"/>
          </a:xfrm>
        </p:grpSpPr>
        <p:sp>
          <p:nvSpPr>
            <p:cNvPr id="21528" name="TextBox 43"/>
            <p:cNvSpPr txBox="1">
              <a:spLocks noChangeArrowheads="1"/>
            </p:cNvSpPr>
            <p:nvPr/>
          </p:nvSpPr>
          <p:spPr bwMode="auto">
            <a:xfrm>
              <a:off x="1429737" y="5943597"/>
              <a:ext cx="593154" cy="307894"/>
            </a:xfrm>
            <a:prstGeom prst="rect">
              <a:avLst/>
            </a:prstGeom>
            <a:noFill/>
            <a:ln w="9525">
              <a:noFill/>
              <a:miter lim="800000"/>
              <a:headEnd/>
              <a:tailEnd/>
            </a:ln>
          </p:spPr>
          <p:txBody>
            <a:bodyPr>
              <a:spAutoFit/>
            </a:bodyPr>
            <a:lstStyle/>
            <a:p>
              <a:pPr algn="ctr">
                <a:spcBef>
                  <a:spcPct val="50000"/>
                </a:spcBef>
              </a:pPr>
              <a:r>
                <a:rPr lang="en-US" sz="1400" b="1">
                  <a:effectLst/>
                  <a:latin typeface="+mn-lt"/>
                </a:rPr>
                <a:t>ERP</a:t>
              </a:r>
              <a:endParaRPr lang="en-US" sz="1400">
                <a:effectLst/>
                <a:latin typeface="+mn-lt"/>
              </a:endParaRPr>
            </a:p>
          </p:txBody>
        </p:sp>
        <p:pic>
          <p:nvPicPr>
            <p:cNvPr id="21529" name="Rectangle 11355"/>
            <p:cNvPicPr>
              <a:picLocks noChangeAspect="1" noChangeArrowheads="1"/>
            </p:cNvPicPr>
            <p:nvPr/>
          </p:nvPicPr>
          <p:blipFill>
            <a:blip r:embed="rId14" cstate="screen"/>
            <a:srcRect/>
            <a:stretch>
              <a:fillRect/>
            </a:stretch>
          </p:blipFill>
          <p:spPr bwMode="auto">
            <a:xfrm flipH="1">
              <a:off x="1619703" y="5286115"/>
              <a:ext cx="426043" cy="557212"/>
            </a:xfrm>
            <a:prstGeom prst="rect">
              <a:avLst/>
            </a:prstGeom>
            <a:noFill/>
            <a:ln w="9525">
              <a:noFill/>
              <a:miter lim="800000"/>
              <a:headEnd/>
              <a:tailEnd/>
            </a:ln>
          </p:spPr>
        </p:pic>
        <p:pic>
          <p:nvPicPr>
            <p:cNvPr id="21530" name="Rectangle 11356"/>
            <p:cNvPicPr>
              <a:picLocks noChangeAspect="1" noChangeArrowheads="1"/>
            </p:cNvPicPr>
            <p:nvPr/>
          </p:nvPicPr>
          <p:blipFill>
            <a:blip r:embed="rId14" cstate="screen"/>
            <a:srcRect/>
            <a:stretch>
              <a:fillRect/>
            </a:stretch>
          </p:blipFill>
          <p:spPr bwMode="auto">
            <a:xfrm flipH="1">
              <a:off x="1413713" y="5371525"/>
              <a:ext cx="426043" cy="557212"/>
            </a:xfrm>
            <a:prstGeom prst="rect">
              <a:avLst/>
            </a:prstGeom>
            <a:noFill/>
            <a:ln w="9525">
              <a:noFill/>
              <a:miter lim="800000"/>
              <a:headEnd/>
              <a:tailEnd/>
            </a:ln>
          </p:spPr>
        </p:pic>
      </p:grpSp>
      <p:cxnSp>
        <p:nvCxnSpPr>
          <p:cNvPr id="214" name="Straight Arrow Connector 213"/>
          <p:cNvCxnSpPr/>
          <p:nvPr/>
        </p:nvCxnSpPr>
        <p:spPr>
          <a:xfrm rot="5400000">
            <a:off x="1503363" y="4843462"/>
            <a:ext cx="679450" cy="3175"/>
          </a:xfrm>
          <a:prstGeom prst="straightConnector1">
            <a:avLst/>
          </a:prstGeom>
          <a:noFill/>
          <a:ln w="28575" cap="rnd" cmpd="sng" algn="ctr">
            <a:solidFill>
              <a:srgbClr val="92D050"/>
            </a:solidFill>
            <a:prstDash val="solid"/>
            <a:headEnd type="triangle" w="lg" len="lg"/>
            <a:tailEnd type="triangle" w="lg" len="lg"/>
          </a:ln>
          <a:effectLst/>
        </p:spPr>
        <p:style>
          <a:lnRef idx="1">
            <a:schemeClr val="accent1"/>
          </a:lnRef>
          <a:fillRef idx="0">
            <a:schemeClr val="accent1"/>
          </a:fillRef>
          <a:effectRef idx="0">
            <a:schemeClr val="accent1"/>
          </a:effectRef>
          <a:fontRef idx="minor">
            <a:schemeClr val="tx1"/>
          </a:fontRef>
        </p:style>
      </p:cxnSp>
      <p:sp>
        <p:nvSpPr>
          <p:cNvPr id="21515" name="Title 146"/>
          <p:cNvSpPr>
            <a:spLocks noGrp="1"/>
          </p:cNvSpPr>
          <p:nvPr>
            <p:ph type="title"/>
          </p:nvPr>
        </p:nvSpPr>
        <p:spPr>
          <a:xfrm>
            <a:off x="381000" y="230188"/>
            <a:ext cx="8382000" cy="1329595"/>
          </a:xfrm>
        </p:spPr>
        <p:txBody>
          <a:bodyPr/>
          <a:lstStyle/>
          <a:p>
            <a:r>
              <a:rPr lang="es-ES" b="1" dirty="0" smtClean="0">
                <a:effectLst/>
                <a:latin typeface="+mn-lt"/>
              </a:rPr>
              <a:t>ESB: Integración de Servicios a Escala Empresarial</a:t>
            </a:r>
          </a:p>
        </p:txBody>
      </p:sp>
      <p:sp>
        <p:nvSpPr>
          <p:cNvPr id="148" name="Can 147"/>
          <p:cNvSpPr/>
          <p:nvPr/>
        </p:nvSpPr>
        <p:spPr>
          <a:xfrm rot="5400000">
            <a:off x="4121216" y="792432"/>
            <a:ext cx="823961" cy="6614594"/>
          </a:xfrm>
          <a:prstGeom prst="can">
            <a:avLst/>
          </a:prstGeom>
          <a:gradFill rotWithShape="1">
            <a:gsLst>
              <a:gs pos="0">
                <a:schemeClr val="accent5">
                  <a:lumMod val="50000"/>
                </a:schemeClr>
              </a:gs>
              <a:gs pos="50000">
                <a:schemeClr val="accent5">
                  <a:lumMod val="75000"/>
                  <a:alpha val="50000"/>
                </a:schemeClr>
              </a:gs>
              <a:gs pos="70000">
                <a:schemeClr val="accent5">
                  <a:alpha val="50000"/>
                </a:schemeClr>
              </a:gs>
              <a:gs pos="100000">
                <a:schemeClr val="accent5">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vert270" wrap="square" lIns="91436" tIns="45718" rIns="91436" bIns="45718" numCol="1" rtlCol="0" anchor="ctr" anchorCtr="0" compatLnSpc="1">
            <a:prstTxWarp prst="textNoShape">
              <a:avLst/>
            </a:prstTxWarp>
          </a:bodyPr>
          <a:lstStyle/>
          <a:p>
            <a:pPr algn="ctr" defTabSz="914099">
              <a:defRPr/>
            </a:pPr>
            <a:r>
              <a:rPr lang="en-US" sz="2800" kern="0" dirty="0">
                <a:solidFill>
                  <a:srgbClr val="FFFFFF"/>
                </a:solidFill>
                <a:latin typeface="+mn-lt"/>
              </a:rPr>
              <a:t>Enterprise Service Bus</a:t>
            </a:r>
          </a:p>
        </p:txBody>
      </p:sp>
      <p:cxnSp>
        <p:nvCxnSpPr>
          <p:cNvPr id="107" name="Straight Arrow Connector 106"/>
          <p:cNvCxnSpPr/>
          <p:nvPr/>
        </p:nvCxnSpPr>
        <p:spPr>
          <a:xfrm rot="5400000">
            <a:off x="1471613" y="3322637"/>
            <a:ext cx="679450" cy="3175"/>
          </a:xfrm>
          <a:prstGeom prst="straightConnector1">
            <a:avLst/>
          </a:prstGeom>
          <a:noFill/>
          <a:ln w="28575" cap="rnd" cmpd="sng" algn="ctr">
            <a:solidFill>
              <a:srgbClr val="92D050"/>
            </a:solidFill>
            <a:prstDash val="solid"/>
            <a:headEnd type="triangle" w="lg" len="lg"/>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3309938" y="3322637"/>
            <a:ext cx="679450" cy="3175"/>
          </a:xfrm>
          <a:prstGeom prst="straightConnector1">
            <a:avLst/>
          </a:prstGeom>
          <a:noFill/>
          <a:ln w="28575" cap="rnd" cmpd="sng" algn="ctr">
            <a:solidFill>
              <a:srgbClr val="92D050"/>
            </a:solidFill>
            <a:prstDash val="solid"/>
            <a:headEnd type="triangle" w="lg" len="lg"/>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5400000">
            <a:off x="5148263" y="3322637"/>
            <a:ext cx="679450" cy="3175"/>
          </a:xfrm>
          <a:prstGeom prst="straightConnector1">
            <a:avLst/>
          </a:prstGeom>
          <a:noFill/>
          <a:ln w="28575" cap="rnd" cmpd="sng" algn="ctr">
            <a:solidFill>
              <a:srgbClr val="92D050"/>
            </a:solidFill>
            <a:prstDash val="solid"/>
            <a:headEnd type="triangle" w="lg" len="lg"/>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a:off x="6986588" y="3322637"/>
            <a:ext cx="679450" cy="3175"/>
          </a:xfrm>
          <a:prstGeom prst="straightConnector1">
            <a:avLst/>
          </a:prstGeom>
          <a:noFill/>
          <a:ln w="28575" cap="rnd" cmpd="sng" algn="ctr">
            <a:solidFill>
              <a:srgbClr val="92D050"/>
            </a:solidFill>
            <a:prstDash val="solid"/>
            <a:headEnd type="triangle" w="lg" len="lg"/>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3173413" y="4843462"/>
            <a:ext cx="679450" cy="3175"/>
          </a:xfrm>
          <a:prstGeom prst="straightConnector1">
            <a:avLst/>
          </a:prstGeom>
          <a:noFill/>
          <a:ln w="28575" cap="rnd" cmpd="sng" algn="ctr">
            <a:solidFill>
              <a:srgbClr val="92D050"/>
            </a:solidFill>
            <a:prstDash val="solid"/>
            <a:headEnd type="triangle" w="lg" len="lg"/>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rot="5400000">
            <a:off x="4843463" y="4843462"/>
            <a:ext cx="679450" cy="3175"/>
          </a:xfrm>
          <a:prstGeom prst="straightConnector1">
            <a:avLst/>
          </a:prstGeom>
          <a:noFill/>
          <a:ln w="28575" cap="rnd" cmpd="sng" algn="ctr">
            <a:solidFill>
              <a:srgbClr val="92D050"/>
            </a:solidFill>
            <a:prstDash val="solid"/>
            <a:headEnd type="triangle" w="lg" len="lg"/>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rot="5400000">
            <a:off x="6513513" y="4843462"/>
            <a:ext cx="679450" cy="3175"/>
          </a:xfrm>
          <a:prstGeom prst="straightConnector1">
            <a:avLst/>
          </a:prstGeom>
          <a:noFill/>
          <a:ln w="28575" cap="rnd" cmpd="sng" algn="ctr">
            <a:solidFill>
              <a:srgbClr val="92D050"/>
            </a:solidFill>
            <a:prstDash val="solid"/>
            <a:headEnd type="triangle" w="lg" len="lg"/>
            <a:tailEnd type="triangle" w="lg" len="lg"/>
          </a:ln>
          <a:effectLst/>
        </p:spPr>
        <p:style>
          <a:lnRef idx="1">
            <a:schemeClr val="accent1"/>
          </a:lnRef>
          <a:fillRef idx="0">
            <a:schemeClr val="accent1"/>
          </a:fillRef>
          <a:effectRef idx="0">
            <a:schemeClr val="accent1"/>
          </a:effectRef>
          <a:fontRef idx="minor">
            <a:schemeClr val="tx1"/>
          </a:fontRef>
        </p:style>
      </p:cxnSp>
      <p:grpSp>
        <p:nvGrpSpPr>
          <p:cNvPr id="21524" name="Group 95"/>
          <p:cNvGrpSpPr>
            <a:grpSpLocks/>
          </p:cNvGrpSpPr>
          <p:nvPr/>
        </p:nvGrpSpPr>
        <p:grpSpPr bwMode="auto">
          <a:xfrm>
            <a:off x="3122613" y="5214939"/>
            <a:ext cx="631825" cy="965010"/>
            <a:chOff x="1413713" y="5286115"/>
            <a:chExt cx="632033" cy="965376"/>
          </a:xfrm>
        </p:grpSpPr>
        <p:sp>
          <p:nvSpPr>
            <p:cNvPr id="21525" name="TextBox 43"/>
            <p:cNvSpPr txBox="1">
              <a:spLocks noChangeArrowheads="1"/>
            </p:cNvSpPr>
            <p:nvPr/>
          </p:nvSpPr>
          <p:spPr bwMode="auto">
            <a:xfrm>
              <a:off x="1429737" y="5943597"/>
              <a:ext cx="593154" cy="307894"/>
            </a:xfrm>
            <a:prstGeom prst="rect">
              <a:avLst/>
            </a:prstGeom>
            <a:noFill/>
            <a:ln w="9525">
              <a:noFill/>
              <a:miter lim="800000"/>
              <a:headEnd/>
              <a:tailEnd/>
            </a:ln>
          </p:spPr>
          <p:txBody>
            <a:bodyPr>
              <a:spAutoFit/>
            </a:bodyPr>
            <a:lstStyle/>
            <a:p>
              <a:pPr algn="ctr">
                <a:spcBef>
                  <a:spcPct val="50000"/>
                </a:spcBef>
              </a:pPr>
              <a:r>
                <a:rPr lang="en-US" sz="1400" b="1">
                  <a:effectLst/>
                  <a:latin typeface="+mn-lt"/>
                </a:rPr>
                <a:t>CRM</a:t>
              </a:r>
              <a:endParaRPr lang="en-US" sz="1400">
                <a:effectLst/>
                <a:latin typeface="+mn-lt"/>
              </a:endParaRPr>
            </a:p>
          </p:txBody>
        </p:sp>
        <p:pic>
          <p:nvPicPr>
            <p:cNvPr id="21526" name="Rectangle 11355"/>
            <p:cNvPicPr>
              <a:picLocks noChangeAspect="1" noChangeArrowheads="1"/>
            </p:cNvPicPr>
            <p:nvPr/>
          </p:nvPicPr>
          <p:blipFill>
            <a:blip r:embed="rId14" cstate="screen"/>
            <a:srcRect/>
            <a:stretch>
              <a:fillRect/>
            </a:stretch>
          </p:blipFill>
          <p:spPr bwMode="auto">
            <a:xfrm flipH="1">
              <a:off x="1619703" y="5286115"/>
              <a:ext cx="426043" cy="557212"/>
            </a:xfrm>
            <a:prstGeom prst="rect">
              <a:avLst/>
            </a:prstGeom>
            <a:noFill/>
            <a:ln w="9525">
              <a:noFill/>
              <a:miter lim="800000"/>
              <a:headEnd/>
              <a:tailEnd/>
            </a:ln>
          </p:spPr>
        </p:pic>
        <p:pic>
          <p:nvPicPr>
            <p:cNvPr id="21527" name="Rectangle 11356"/>
            <p:cNvPicPr>
              <a:picLocks noChangeAspect="1" noChangeArrowheads="1"/>
            </p:cNvPicPr>
            <p:nvPr/>
          </p:nvPicPr>
          <p:blipFill>
            <a:blip r:embed="rId14" cstate="screen"/>
            <a:srcRect/>
            <a:stretch>
              <a:fillRect/>
            </a:stretch>
          </p:blipFill>
          <p:spPr bwMode="auto">
            <a:xfrm flipH="1">
              <a:off x="1413713" y="5371525"/>
              <a:ext cx="426043" cy="557212"/>
            </a:xfrm>
            <a:prstGeom prst="rect">
              <a:avLst/>
            </a:prstGeom>
            <a:noFill/>
            <a:ln w="9525">
              <a:noFill/>
              <a:miter lim="800000"/>
              <a:headEnd/>
              <a:tailEnd/>
            </a:ln>
          </p:spPr>
        </p:pic>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2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10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10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10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1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499"/>
                                          </p:stCondLst>
                                        </p:cTn>
                                        <p:tgtEl>
                                          <p:spTgt spid="1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1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499"/>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r>
              <a:rPr lang="es-ES" b="1" dirty="0" smtClean="0">
                <a:effectLst/>
              </a:rPr>
              <a:t>ESB:  ¿Qué hace?</a:t>
            </a:r>
          </a:p>
        </p:txBody>
      </p:sp>
      <p:sp>
        <p:nvSpPr>
          <p:cNvPr id="20483" name="Rectangle 5"/>
          <p:cNvSpPr>
            <a:spLocks noGrp="1" noChangeArrowheads="1"/>
          </p:cNvSpPr>
          <p:nvPr>
            <p:ph type="body" sz="quarter" idx="10"/>
          </p:nvPr>
        </p:nvSpPr>
        <p:spPr>
          <a:xfrm>
            <a:off x="381000" y="1411552"/>
            <a:ext cx="8382000" cy="5256824"/>
          </a:xfrm>
        </p:spPr>
        <p:txBody>
          <a:bodyPr/>
          <a:lstStyle/>
          <a:p>
            <a:r>
              <a:rPr lang="es-ES" sz="2800" dirty="0" smtClean="0"/>
              <a:t>El concepto de ESB está claro, pero hay que ponerse de acuerdo en sus funciones:</a:t>
            </a:r>
          </a:p>
          <a:p>
            <a:pPr lvl="1"/>
            <a:r>
              <a:rPr lang="es-ES" sz="2400" dirty="0" smtClean="0"/>
              <a:t>Actúa como un </a:t>
            </a:r>
            <a:r>
              <a:rPr lang="es-ES" sz="2400" b="1" i="1" dirty="0" err="1" smtClean="0"/>
              <a:t>Message</a:t>
            </a:r>
            <a:r>
              <a:rPr lang="es-ES" sz="2400" b="1" i="1" dirty="0" smtClean="0"/>
              <a:t> </a:t>
            </a:r>
            <a:r>
              <a:rPr lang="es-ES" sz="2400" b="1" i="1" dirty="0" err="1" smtClean="0"/>
              <a:t>Broker</a:t>
            </a:r>
            <a:endParaRPr lang="es-ES" sz="2400" dirty="0" smtClean="0"/>
          </a:p>
          <a:p>
            <a:pPr lvl="1"/>
            <a:r>
              <a:rPr lang="es-ES" sz="2400" dirty="0" smtClean="0"/>
              <a:t>Transformación de mensajes</a:t>
            </a:r>
          </a:p>
          <a:p>
            <a:pPr lvl="1"/>
            <a:r>
              <a:rPr lang="es-ES" sz="2400" dirty="0" smtClean="0"/>
              <a:t>Validación de mensajes</a:t>
            </a:r>
          </a:p>
          <a:p>
            <a:pPr lvl="1"/>
            <a:r>
              <a:rPr lang="es-ES" sz="2400" dirty="0" smtClean="0"/>
              <a:t>Adaptación</a:t>
            </a:r>
          </a:p>
          <a:p>
            <a:pPr lvl="1"/>
            <a:r>
              <a:rPr lang="es-ES" sz="2400" dirty="0" smtClean="0"/>
              <a:t>Orquestación de servicios</a:t>
            </a:r>
          </a:p>
          <a:p>
            <a:r>
              <a:rPr lang="es-ES" sz="2800" dirty="0" smtClean="0"/>
              <a:t>ESB </a:t>
            </a:r>
            <a:r>
              <a:rPr lang="es-ES" sz="2800" dirty="0" smtClean="0">
                <a:sym typeface="Wingdings" pitchFamily="2" charset="2"/>
              </a:rPr>
              <a:t></a:t>
            </a:r>
            <a:r>
              <a:rPr lang="es-ES" sz="2800" dirty="0" smtClean="0"/>
              <a:t> </a:t>
            </a:r>
            <a:r>
              <a:rPr lang="es-ES" sz="2800" b="1" i="1" dirty="0" err="1" smtClean="0"/>
              <a:t>Message</a:t>
            </a:r>
            <a:r>
              <a:rPr lang="es-ES" sz="2800" b="1" i="1" dirty="0" smtClean="0"/>
              <a:t> </a:t>
            </a:r>
            <a:r>
              <a:rPr lang="es-ES" sz="2800" b="1" i="1" dirty="0" err="1" smtClean="0"/>
              <a:t>Oriented</a:t>
            </a:r>
            <a:r>
              <a:rPr lang="es-ES" sz="2800" b="1" i="1" dirty="0" smtClean="0"/>
              <a:t> Middleware (MOM)</a:t>
            </a:r>
            <a:r>
              <a:rPr lang="es-ES" sz="2800" dirty="0" smtClean="0"/>
              <a:t>: </a:t>
            </a:r>
            <a:r>
              <a:rPr lang="es-ES" sz="2800" i="1" dirty="0" smtClean="0"/>
              <a:t>comunica los distintos servicios y componentes de una organización de modo transparente, fiable y asíncrono / síncrono</a:t>
            </a:r>
            <a:endParaRPr lang="es-ES" sz="2800" b="1" i="1" dirty="0" smtClean="0"/>
          </a:p>
          <a:p>
            <a:pPr lvl="1"/>
            <a:endParaRPr lang="es-ES" sz="2400" dirty="0" smtClean="0"/>
          </a:p>
          <a:p>
            <a:pPr lvl="1"/>
            <a:endParaRPr lang="es-ES" sz="24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0483">
                                            <p:txEl>
                                              <p:pRg st="6" end="6"/>
                                            </p:txEl>
                                          </p:spTgt>
                                        </p:tgtEl>
                                        <p:attrNameLst>
                                          <p:attrName>style.visibility</p:attrName>
                                        </p:attrNameLst>
                                      </p:cBhvr>
                                      <p:to>
                                        <p:strVal val="visible"/>
                                      </p:to>
                                    </p:set>
                                    <p:animEffect transition="in" filter="wheel(4)">
                                      <p:cBhvr>
                                        <p:cTn id="7" dur="2000"/>
                                        <p:tgtEl>
                                          <p:spTgt spid="20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r>
              <a:rPr lang="es-ES" b="1" dirty="0" smtClean="0">
                <a:effectLst/>
              </a:rPr>
              <a:t>ESB:  ¿Cómo…?</a:t>
            </a:r>
          </a:p>
        </p:txBody>
      </p:sp>
      <p:sp>
        <p:nvSpPr>
          <p:cNvPr id="20483" name="Rectangle 5"/>
          <p:cNvSpPr>
            <a:spLocks noGrp="1" noChangeArrowheads="1"/>
          </p:cNvSpPr>
          <p:nvPr>
            <p:ph type="body" sz="quarter" idx="10"/>
          </p:nvPr>
        </p:nvSpPr>
        <p:spPr>
          <a:xfrm>
            <a:off x="381000" y="1411552"/>
            <a:ext cx="8382000" cy="4690515"/>
          </a:xfrm>
        </p:spPr>
        <p:txBody>
          <a:bodyPr/>
          <a:lstStyle/>
          <a:p>
            <a:r>
              <a:rPr lang="es-ES" sz="2800" dirty="0" smtClean="0"/>
              <a:t>Las tecnologías y productos de Microsoft proporcionan un </a:t>
            </a:r>
            <a:r>
              <a:rPr lang="es-ES" sz="2800" dirty="0" err="1" smtClean="0"/>
              <a:t>superset</a:t>
            </a:r>
            <a:r>
              <a:rPr lang="es-ES" sz="2800" dirty="0" smtClean="0"/>
              <a:t> de funcionalidades ESB:</a:t>
            </a:r>
          </a:p>
          <a:p>
            <a:pPr lvl="1"/>
            <a:r>
              <a:rPr lang="es-ES" sz="2400" dirty="0" smtClean="0"/>
              <a:t>BizTalk Server 2006 R2</a:t>
            </a:r>
          </a:p>
          <a:p>
            <a:pPr lvl="1"/>
            <a:r>
              <a:rPr lang="es-ES" sz="2400" dirty="0" smtClean="0"/>
              <a:t>Servicios Web, y genéricamente servicios: Windows </a:t>
            </a:r>
            <a:r>
              <a:rPr lang="es-ES" sz="2400" dirty="0" err="1" smtClean="0"/>
              <a:t>Communication</a:t>
            </a:r>
            <a:r>
              <a:rPr lang="es-ES" sz="2400" dirty="0" smtClean="0"/>
              <a:t> </a:t>
            </a:r>
            <a:r>
              <a:rPr lang="es-ES" sz="2400" dirty="0" err="1" smtClean="0"/>
              <a:t>Foundation</a:t>
            </a:r>
            <a:r>
              <a:rPr lang="es-ES" sz="2400" dirty="0" smtClean="0"/>
              <a:t> (WCF)</a:t>
            </a:r>
          </a:p>
          <a:p>
            <a:pPr lvl="1"/>
            <a:r>
              <a:rPr lang="es-ES" sz="2400" dirty="0" smtClean="0"/>
              <a:t>Visual Studio 2005</a:t>
            </a:r>
          </a:p>
          <a:p>
            <a:pPr lvl="1"/>
            <a:r>
              <a:rPr lang="es-ES" sz="2400" dirty="0" smtClean="0"/>
              <a:t>Productos y tecnologías complementarios: office, plataforma SharePoint, …</a:t>
            </a:r>
          </a:p>
          <a:p>
            <a:pPr lvl="1"/>
            <a:r>
              <a:rPr lang="es-ES" sz="2400" dirty="0" smtClean="0"/>
              <a:t>Guías de arquitectura, patrones y buenas prácticas:</a:t>
            </a:r>
          </a:p>
          <a:p>
            <a:pPr lvl="2"/>
            <a:r>
              <a:rPr lang="es-ES" sz="2000" dirty="0" smtClean="0">
                <a:hlinkClick r:id="rId3"/>
              </a:rPr>
              <a:t>http://www.codeplex.com/esb</a:t>
            </a:r>
            <a:r>
              <a:rPr lang="es-ES" sz="2000" dirty="0" smtClean="0"/>
              <a:t> </a:t>
            </a:r>
          </a:p>
          <a:p>
            <a:pPr lvl="1"/>
            <a:endParaRPr lang="es-ES" sz="2400" dirty="0" smtClean="0"/>
          </a:p>
          <a:p>
            <a:pPr lvl="1"/>
            <a:endParaRPr lang="es-ES" sz="2400"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r>
              <a:rPr lang="es-ES" b="1" dirty="0" smtClean="0">
                <a:effectLst/>
              </a:rPr>
              <a:t>Microsoft ESB </a:t>
            </a:r>
            <a:r>
              <a:rPr lang="es-ES" b="1" dirty="0" err="1" smtClean="0">
                <a:effectLst/>
              </a:rPr>
              <a:t>Guidance</a:t>
            </a:r>
            <a:endParaRPr lang="es-ES" b="1" dirty="0" smtClean="0">
              <a:effectLst/>
            </a:endParaRPr>
          </a:p>
        </p:txBody>
      </p:sp>
      <p:sp>
        <p:nvSpPr>
          <p:cNvPr id="20483" name="Rectangle 5"/>
          <p:cNvSpPr>
            <a:spLocks noGrp="1" noChangeArrowheads="1"/>
          </p:cNvSpPr>
          <p:nvPr>
            <p:ph type="body" sz="quarter" idx="10"/>
          </p:nvPr>
        </p:nvSpPr>
        <p:spPr>
          <a:xfrm>
            <a:off x="381000" y="1411552"/>
            <a:ext cx="8382000" cy="3600986"/>
          </a:xfrm>
        </p:spPr>
        <p:txBody>
          <a:bodyPr/>
          <a:lstStyle/>
          <a:p>
            <a:r>
              <a:rPr lang="es-ES" sz="2800" dirty="0" smtClean="0"/>
              <a:t>Proporciona unas guías de arquitectura, patrones y prácticas, y un conjunto de componentes .NET / BTS para simplificar el desarrollo de un ESB:</a:t>
            </a:r>
          </a:p>
          <a:p>
            <a:pPr lvl="1"/>
            <a:r>
              <a:rPr lang="es-ES" sz="2400" dirty="0" smtClean="0"/>
              <a:t>Núcleo: BizTalk Server 2006 R2</a:t>
            </a:r>
          </a:p>
          <a:p>
            <a:pPr lvl="1"/>
            <a:r>
              <a:rPr lang="es-ES" sz="2400" dirty="0" smtClean="0"/>
              <a:t>Componentes reutilizables</a:t>
            </a:r>
          </a:p>
          <a:p>
            <a:pPr lvl="1"/>
            <a:r>
              <a:rPr lang="es-ES" sz="2400" dirty="0" smtClean="0"/>
              <a:t>Aplicaciones de ejemplo</a:t>
            </a:r>
          </a:p>
          <a:p>
            <a:pPr lvl="1"/>
            <a:r>
              <a:rPr lang="es-ES" sz="2400" dirty="0" smtClean="0"/>
              <a:t>Conexiones para gobernabilidad</a:t>
            </a:r>
          </a:p>
          <a:p>
            <a:pPr lvl="1"/>
            <a:r>
              <a:rPr lang="es-ES" sz="2400" dirty="0" smtClean="0"/>
              <a:t>Portal de gestión</a:t>
            </a:r>
          </a:p>
          <a:p>
            <a:pPr lvl="1"/>
            <a:endParaRPr lang="es-ES" sz="2400" dirty="0" smtClean="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381000" y="230188"/>
            <a:ext cx="8382000" cy="553998"/>
          </a:xfrm>
        </p:spPr>
        <p:txBody>
          <a:bodyPr/>
          <a:lstStyle/>
          <a:p>
            <a:r>
              <a:rPr lang="es-ES" sz="4000" b="1" dirty="0" smtClean="0">
                <a:effectLst/>
              </a:rPr>
              <a:t>Microsoft ESB </a:t>
            </a:r>
            <a:r>
              <a:rPr lang="es-ES" sz="4000" b="1" dirty="0" err="1" smtClean="0">
                <a:effectLst/>
              </a:rPr>
              <a:t>Guidance</a:t>
            </a:r>
            <a:r>
              <a:rPr lang="es-ES" sz="4000" b="1" dirty="0" smtClean="0">
                <a:effectLst/>
              </a:rPr>
              <a:t>: Arquitectura</a:t>
            </a:r>
          </a:p>
        </p:txBody>
      </p:sp>
      <p:sp>
        <p:nvSpPr>
          <p:cNvPr id="20483" name="Rectangle 5"/>
          <p:cNvSpPr>
            <a:spLocks noGrp="1" noChangeArrowheads="1"/>
          </p:cNvSpPr>
          <p:nvPr>
            <p:ph type="body" sz="quarter" idx="10"/>
          </p:nvPr>
        </p:nvSpPr>
        <p:spPr>
          <a:xfrm>
            <a:off x="381000" y="1411552"/>
            <a:ext cx="8382000" cy="332399"/>
          </a:xfrm>
        </p:spPr>
        <p:txBody>
          <a:bodyPr/>
          <a:lstStyle/>
          <a:p>
            <a:pPr lvl="1"/>
            <a:endParaRPr lang="es-ES" sz="2400" dirty="0" smtClean="0"/>
          </a:p>
        </p:txBody>
      </p:sp>
      <p:grpSp>
        <p:nvGrpSpPr>
          <p:cNvPr id="65" name="64 Grupo"/>
          <p:cNvGrpSpPr/>
          <p:nvPr/>
        </p:nvGrpSpPr>
        <p:grpSpPr>
          <a:xfrm>
            <a:off x="420688" y="644525"/>
            <a:ext cx="5849937" cy="1477963"/>
            <a:chOff x="420688" y="644525"/>
            <a:chExt cx="5849937" cy="1477963"/>
          </a:xfrm>
        </p:grpSpPr>
        <p:pic>
          <p:nvPicPr>
            <p:cNvPr id="45" name="Rounded Rectangle 34"/>
            <p:cNvPicPr>
              <a:picLocks noChangeArrowheads="1"/>
            </p:cNvPicPr>
            <p:nvPr/>
          </p:nvPicPr>
          <p:blipFill>
            <a:blip r:embed="rId3"/>
            <a:srcRect/>
            <a:stretch>
              <a:fillRect/>
            </a:stretch>
          </p:blipFill>
          <p:spPr bwMode="auto">
            <a:xfrm>
              <a:off x="2906713" y="654050"/>
              <a:ext cx="3363912" cy="1468438"/>
            </a:xfrm>
            <a:prstGeom prst="rect">
              <a:avLst/>
            </a:prstGeom>
            <a:noFill/>
            <a:ln w="9525">
              <a:noFill/>
              <a:miter lim="800000"/>
              <a:headEnd/>
              <a:tailEnd/>
            </a:ln>
          </p:spPr>
        </p:pic>
        <p:pic>
          <p:nvPicPr>
            <p:cNvPr id="49" name="Rounded Rectangle 34"/>
            <p:cNvPicPr>
              <a:picLocks noChangeArrowheads="1"/>
            </p:cNvPicPr>
            <p:nvPr/>
          </p:nvPicPr>
          <p:blipFill>
            <a:blip r:embed="rId4"/>
            <a:srcRect/>
            <a:stretch>
              <a:fillRect/>
            </a:stretch>
          </p:blipFill>
          <p:spPr bwMode="auto">
            <a:xfrm>
              <a:off x="420688" y="644525"/>
              <a:ext cx="2541587" cy="1468438"/>
            </a:xfrm>
            <a:prstGeom prst="rect">
              <a:avLst/>
            </a:prstGeom>
            <a:noFill/>
            <a:ln w="9525">
              <a:noFill/>
              <a:miter lim="800000"/>
              <a:headEnd/>
              <a:tailEnd/>
            </a:ln>
          </p:spPr>
        </p:pic>
        <p:sp>
          <p:nvSpPr>
            <p:cNvPr id="50" name="Text Box 12"/>
            <p:cNvSpPr txBox="1">
              <a:spLocks noChangeArrowheads="1"/>
            </p:cNvSpPr>
            <p:nvPr/>
          </p:nvSpPr>
          <p:spPr bwMode="auto">
            <a:xfrm>
              <a:off x="525463" y="749300"/>
              <a:ext cx="2151062" cy="1196975"/>
            </a:xfrm>
            <a:prstGeom prst="rect">
              <a:avLst/>
            </a:prstGeom>
            <a:noFill/>
            <a:ln w="9525">
              <a:noFill/>
              <a:miter lim="800000"/>
              <a:headEnd/>
              <a:tailEnd/>
            </a:ln>
          </p:spPr>
          <p:txBody>
            <a:bodyPr tIns="27432"/>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dirty="0" smtClean="0">
                  <a:ln>
                    <a:noFill/>
                  </a:ln>
                  <a:solidFill>
                    <a:sysClr val="windowText" lastClr="000000"/>
                  </a:solidFill>
                  <a:effectLst/>
                  <a:uLnTx/>
                  <a:uFillTx/>
                  <a:latin typeface="Calibri" pitchFamily="34" charset="0"/>
                </a:rPr>
                <a:t>Servicios</a:t>
              </a:r>
              <a:r>
                <a:rPr kumimoji="0" lang="en-US" sz="1400" b="1" i="0" u="none" strike="noStrike" kern="0" cap="none" spc="0" normalizeH="0" baseline="0" noProof="0" dirty="0" smtClean="0">
                  <a:ln>
                    <a:noFill/>
                  </a:ln>
                  <a:solidFill>
                    <a:sysClr val="windowText" lastClr="000000"/>
                  </a:solidFill>
                  <a:effectLst/>
                  <a:uLnTx/>
                  <a:uFillTx/>
                  <a:latin typeface="Calibri" pitchFamily="34" charset="0"/>
                </a:rPr>
                <a:t> Web</a:t>
              </a:r>
              <a:endParaRPr kumimoji="0" lang="en-US" sz="14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56" name="Text Box 155"/>
            <p:cNvSpPr txBox="1">
              <a:spLocks noChangeArrowheads="1"/>
            </p:cNvSpPr>
            <p:nvPr/>
          </p:nvSpPr>
          <p:spPr bwMode="auto">
            <a:xfrm>
              <a:off x="3014663" y="765175"/>
              <a:ext cx="2892425" cy="981075"/>
            </a:xfrm>
            <a:prstGeom prst="rect">
              <a:avLst/>
            </a:prstGeom>
            <a:noFill/>
            <a:ln w="9525">
              <a:noFill/>
              <a:miter lim="800000"/>
              <a:headEnd/>
              <a:tailEnd/>
            </a:ln>
          </p:spPr>
          <p:txBody>
            <a:bodyPr tIns="27432"/>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dirty="0" smtClean="0">
                  <a:ln>
                    <a:noFill/>
                  </a:ln>
                  <a:solidFill>
                    <a:sysClr val="windowText" lastClr="000000"/>
                  </a:solidFill>
                  <a:effectLst/>
                  <a:uLnTx/>
                  <a:uFillTx/>
                  <a:latin typeface="Calibri" pitchFamily="34" charset="0"/>
                </a:rPr>
                <a:t>Servicios </a:t>
              </a:r>
              <a:r>
                <a:rPr kumimoji="0" lang="es-ES" sz="1400" b="1" i="0" u="none" strike="noStrike" kern="0" cap="none" spc="0" normalizeH="0" baseline="0" dirty="0" err="1" smtClean="0">
                  <a:ln>
                    <a:noFill/>
                  </a:ln>
                  <a:solidFill>
                    <a:sysClr val="windowText" lastClr="000000"/>
                  </a:solidFill>
                  <a:effectLst/>
                  <a:uLnTx/>
                  <a:uFillTx/>
                  <a:latin typeface="Calibri" pitchFamily="34" charset="0"/>
                </a:rPr>
                <a:t>Core</a:t>
              </a:r>
              <a:endParaRPr kumimoji="0" lang="es-ES" sz="1400" b="1" i="0" u="none" strike="noStrike" kern="0" cap="none" spc="0" normalizeH="0" baseline="0" dirty="0">
                <a:ln>
                  <a:noFill/>
                </a:ln>
                <a:solidFill>
                  <a:sysClr val="windowText" lastClr="000000"/>
                </a:solidFill>
                <a:effectLst/>
                <a:uLnTx/>
                <a:uFillTx/>
                <a:latin typeface="Calibri" pitchFamily="34" charset="0"/>
              </a:endParaRPr>
            </a:p>
          </p:txBody>
        </p:sp>
        <p:pic>
          <p:nvPicPr>
            <p:cNvPr id="57" name="Picture 110" descr="web_serv.png"/>
            <p:cNvPicPr>
              <a:picLocks noChangeAspect="1"/>
            </p:cNvPicPr>
            <p:nvPr/>
          </p:nvPicPr>
          <p:blipFill>
            <a:blip r:embed="rId5" cstate="screen"/>
            <a:stretch>
              <a:fillRect/>
            </a:stretch>
          </p:blipFill>
          <p:spPr>
            <a:xfrm>
              <a:off x="1114338" y="1020164"/>
              <a:ext cx="1016120" cy="837034"/>
            </a:xfrm>
            <a:prstGeom prst="rect">
              <a:avLst/>
            </a:prstGeom>
          </p:spPr>
        </p:pic>
        <p:pic>
          <p:nvPicPr>
            <p:cNvPr id="60" name="Picture 113" descr="core_serv.png"/>
            <p:cNvPicPr>
              <a:picLocks noChangeAspect="1"/>
            </p:cNvPicPr>
            <p:nvPr/>
          </p:nvPicPr>
          <p:blipFill>
            <a:blip r:embed="rId6" cstate="screen"/>
            <a:stretch>
              <a:fillRect/>
            </a:stretch>
          </p:blipFill>
          <p:spPr>
            <a:xfrm>
              <a:off x="4069725" y="987422"/>
              <a:ext cx="907628" cy="907628"/>
            </a:xfrm>
            <a:prstGeom prst="rect">
              <a:avLst/>
            </a:prstGeom>
          </p:spPr>
        </p:pic>
      </p:grpSp>
      <p:grpSp>
        <p:nvGrpSpPr>
          <p:cNvPr id="66" name="65 Grupo"/>
          <p:cNvGrpSpPr/>
          <p:nvPr/>
        </p:nvGrpSpPr>
        <p:grpSpPr>
          <a:xfrm>
            <a:off x="474450" y="2060320"/>
            <a:ext cx="8167303" cy="2526443"/>
            <a:chOff x="474450" y="2060320"/>
            <a:chExt cx="8167303" cy="2526443"/>
          </a:xfrm>
        </p:grpSpPr>
        <p:sp>
          <p:nvSpPr>
            <p:cNvPr id="53" name="Rounded Rectangle 4"/>
            <p:cNvSpPr/>
            <p:nvPr/>
          </p:nvSpPr>
          <p:spPr bwMode="auto">
            <a:xfrm>
              <a:off x="474450" y="2072077"/>
              <a:ext cx="2371578" cy="2502256"/>
            </a:xfrm>
            <a:prstGeom prst="roundRect">
              <a:avLst>
                <a:gd name="adj" fmla="val 6970"/>
              </a:avLst>
            </a:prstGeom>
            <a:gradFill flip="none" rotWithShape="1">
              <a:gsLst>
                <a:gs pos="0">
                  <a:srgbClr val="666666">
                    <a:lumMod val="60000"/>
                    <a:lumOff val="40000"/>
                  </a:srgbClr>
                </a:gs>
                <a:gs pos="50000">
                  <a:srgbClr val="FFFFFF"/>
                </a:gs>
                <a:gs pos="100000">
                  <a:srgbClr val="F37720">
                    <a:tint val="23500"/>
                    <a:satMod val="160000"/>
                  </a:srgbClr>
                </a:gs>
              </a:gsLst>
              <a:path path="circle">
                <a:fillToRect l="100000" b="100000"/>
              </a:path>
              <a:tileRect t="-100000" r="-100000"/>
            </a:gradFill>
            <a:ln w="15875" cap="flat" cmpd="sng" algn="ctr">
              <a:solidFill>
                <a:srgbClr val="000000"/>
              </a:solidFill>
              <a:prstDash val="solid"/>
            </a:ln>
            <a:effectLst>
              <a:outerShdw blurRad="50800" dist="38100" dir="2700000" algn="tl" rotWithShape="0">
                <a:srgbClr val="000000">
                  <a:alpha val="40000"/>
                </a:srgbClr>
              </a:outerShdw>
            </a:effectLst>
          </p:spPr>
          <p:txBody>
            <a:bodyPr tIns="27432"/>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Segoe"/>
                  <a:ea typeface="+mn-ea"/>
                  <a:cs typeface="+mn-cs"/>
                </a:rPr>
                <a:t>On-ramps</a:t>
              </a:r>
            </a:p>
          </p:txBody>
        </p:sp>
        <p:sp>
          <p:nvSpPr>
            <p:cNvPr id="54" name="Rounded Rectangle 43"/>
            <p:cNvSpPr/>
            <p:nvPr/>
          </p:nvSpPr>
          <p:spPr bwMode="auto">
            <a:xfrm>
              <a:off x="6270934" y="2060320"/>
              <a:ext cx="2370819" cy="2526443"/>
            </a:xfrm>
            <a:prstGeom prst="roundRect">
              <a:avLst>
                <a:gd name="adj" fmla="val 6970"/>
              </a:avLst>
            </a:prstGeom>
            <a:gradFill flip="none" rotWithShape="1">
              <a:gsLst>
                <a:gs pos="0">
                  <a:srgbClr val="666666">
                    <a:lumMod val="40000"/>
                    <a:lumOff val="60000"/>
                  </a:srgbClr>
                </a:gs>
                <a:gs pos="50000">
                  <a:srgbClr val="FFFFFF"/>
                </a:gs>
                <a:gs pos="100000">
                  <a:srgbClr val="F37720">
                    <a:lumMod val="20000"/>
                    <a:lumOff val="80000"/>
                  </a:srgbClr>
                </a:gs>
              </a:gsLst>
              <a:path path="circle">
                <a:fillToRect l="100000" b="100000"/>
              </a:path>
              <a:tileRect t="-100000" r="-100000"/>
            </a:gradFill>
            <a:ln w="15875" cap="flat" cmpd="sng" algn="ctr">
              <a:solidFill>
                <a:srgbClr val="000000"/>
              </a:solidFill>
              <a:prstDash val="solid"/>
            </a:ln>
            <a:effectLst>
              <a:outerShdw blurRad="50800" dist="38100" dir="2700000" algn="tl" rotWithShape="0">
                <a:srgbClr val="000000">
                  <a:alpha val="40000"/>
                </a:srgbClr>
              </a:outerShdw>
            </a:effectLst>
          </p:spPr>
          <p:txBody>
            <a:bodyPr tIns="27432"/>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Segoe"/>
                  <a:ea typeface="+mn-ea"/>
                  <a:cs typeface="+mn-cs"/>
                </a:rPr>
                <a:t>Off-ramps</a:t>
              </a:r>
            </a:p>
          </p:txBody>
        </p:sp>
        <p:pic>
          <p:nvPicPr>
            <p:cNvPr id="58" name="Picture 111" descr="on_ramp.png"/>
            <p:cNvPicPr>
              <a:picLocks noChangeAspect="1"/>
            </p:cNvPicPr>
            <p:nvPr/>
          </p:nvPicPr>
          <p:blipFill>
            <a:blip r:embed="rId7"/>
            <a:stretch>
              <a:fillRect/>
            </a:stretch>
          </p:blipFill>
          <p:spPr>
            <a:xfrm>
              <a:off x="784373" y="2763373"/>
              <a:ext cx="1817424" cy="1043553"/>
            </a:xfrm>
            <a:prstGeom prst="rect">
              <a:avLst/>
            </a:prstGeom>
          </p:spPr>
        </p:pic>
        <p:pic>
          <p:nvPicPr>
            <p:cNvPr id="61" name="Picture 115" descr="off_ramp.png"/>
            <p:cNvPicPr>
              <a:picLocks noChangeAspect="1"/>
            </p:cNvPicPr>
            <p:nvPr/>
          </p:nvPicPr>
          <p:blipFill>
            <a:blip r:embed="rId8"/>
            <a:stretch>
              <a:fillRect/>
            </a:stretch>
          </p:blipFill>
          <p:spPr>
            <a:xfrm>
              <a:off x="6468735" y="2807430"/>
              <a:ext cx="1807999" cy="1032309"/>
            </a:xfrm>
            <a:prstGeom prst="rect">
              <a:avLst/>
            </a:prstGeom>
          </p:spPr>
        </p:pic>
      </p:grpSp>
      <p:grpSp>
        <p:nvGrpSpPr>
          <p:cNvPr id="67" name="66 Grupo"/>
          <p:cNvGrpSpPr/>
          <p:nvPr/>
        </p:nvGrpSpPr>
        <p:grpSpPr>
          <a:xfrm>
            <a:off x="407988" y="4606925"/>
            <a:ext cx="8285162" cy="1895475"/>
            <a:chOff x="407988" y="4606925"/>
            <a:chExt cx="8285162" cy="1895475"/>
          </a:xfrm>
        </p:grpSpPr>
        <p:pic>
          <p:nvPicPr>
            <p:cNvPr id="47" name="Rectangle 71"/>
            <p:cNvPicPr>
              <a:picLocks noChangeArrowheads="1"/>
            </p:cNvPicPr>
            <p:nvPr/>
          </p:nvPicPr>
          <p:blipFill>
            <a:blip r:embed="rId9"/>
            <a:srcRect/>
            <a:stretch>
              <a:fillRect/>
            </a:stretch>
          </p:blipFill>
          <p:spPr bwMode="auto">
            <a:xfrm>
              <a:off x="6224588" y="4630738"/>
              <a:ext cx="2468562" cy="1871662"/>
            </a:xfrm>
            <a:prstGeom prst="rect">
              <a:avLst/>
            </a:prstGeom>
            <a:noFill/>
            <a:ln w="9525">
              <a:noFill/>
              <a:miter lim="800000"/>
              <a:headEnd/>
              <a:tailEnd/>
            </a:ln>
          </p:spPr>
        </p:pic>
        <p:sp>
          <p:nvSpPr>
            <p:cNvPr id="48" name="Text Box 6"/>
            <p:cNvSpPr txBox="1">
              <a:spLocks noChangeArrowheads="1"/>
            </p:cNvSpPr>
            <p:nvPr/>
          </p:nvSpPr>
          <p:spPr bwMode="auto">
            <a:xfrm>
              <a:off x="6254750" y="4664075"/>
              <a:ext cx="2405063" cy="1800225"/>
            </a:xfrm>
            <a:prstGeom prst="rect">
              <a:avLst/>
            </a:prstGeom>
            <a:noFill/>
            <a:ln w="9525">
              <a:noFill/>
              <a:miter lim="800000"/>
              <a:headEnd/>
              <a:tailEnd/>
            </a:ln>
          </p:spPr>
          <p:txBody>
            <a:bodyPr lIns="45720" tIns="27432" rIns="4572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smtClean="0">
                  <a:ln>
                    <a:noFill/>
                  </a:ln>
                  <a:solidFill>
                    <a:sysClr val="windowText" lastClr="000000"/>
                  </a:solidFill>
                  <a:effectLst/>
                  <a:uLnTx/>
                  <a:uFillTx/>
                  <a:latin typeface="Calibri" pitchFamily="34" charset="0"/>
                </a:rPr>
                <a:t>Portal de Gestión (SharePoint)</a:t>
              </a:r>
              <a:endParaRPr kumimoji="0" lang="es-ES" sz="1400" b="0" i="0" u="none" strike="noStrike" kern="0" cap="none" spc="0" normalizeH="0" baseline="0">
                <a:ln>
                  <a:noFill/>
                </a:ln>
                <a:solidFill>
                  <a:sysClr val="windowText" lastClr="000000"/>
                </a:solidFill>
                <a:effectLst/>
                <a:uLnTx/>
                <a:uFillTx/>
                <a:latin typeface="Calibri" pitchFamily="34" charset="0"/>
              </a:endParaRPr>
            </a:p>
          </p:txBody>
        </p:sp>
        <p:pic>
          <p:nvPicPr>
            <p:cNvPr id="51" name="Rounded Rectangle 59"/>
            <p:cNvPicPr>
              <a:picLocks noChangeArrowheads="1"/>
            </p:cNvPicPr>
            <p:nvPr/>
          </p:nvPicPr>
          <p:blipFill>
            <a:blip r:embed="rId10"/>
            <a:srcRect/>
            <a:stretch>
              <a:fillRect/>
            </a:stretch>
          </p:blipFill>
          <p:spPr bwMode="auto">
            <a:xfrm>
              <a:off x="407988" y="4606925"/>
              <a:ext cx="5846762" cy="1620838"/>
            </a:xfrm>
            <a:prstGeom prst="rect">
              <a:avLst/>
            </a:prstGeom>
            <a:noFill/>
            <a:ln w="9525">
              <a:noFill/>
              <a:miter lim="800000"/>
              <a:headEnd/>
              <a:tailEnd/>
            </a:ln>
          </p:spPr>
        </p:pic>
        <p:sp>
          <p:nvSpPr>
            <p:cNvPr id="52" name="Text Box 26"/>
            <p:cNvSpPr txBox="1">
              <a:spLocks noChangeArrowheads="1"/>
            </p:cNvSpPr>
            <p:nvPr/>
          </p:nvSpPr>
          <p:spPr bwMode="auto">
            <a:xfrm>
              <a:off x="512763" y="4714875"/>
              <a:ext cx="5575300" cy="1347788"/>
            </a:xfrm>
            <a:prstGeom prst="rect">
              <a:avLst/>
            </a:prstGeom>
            <a:noFill/>
            <a:ln w="9525">
              <a:noFill/>
              <a:miter lim="800000"/>
              <a:headEnd/>
              <a:tailEnd/>
            </a:ln>
          </p:spPr>
          <p:txBody>
            <a:bodyPr tIns="27432"/>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400" b="1" i="0" u="none" strike="noStrike" kern="0" cap="none" spc="0" normalizeH="0" baseline="0" smtClean="0">
                  <a:ln>
                    <a:noFill/>
                  </a:ln>
                  <a:solidFill>
                    <a:sysClr val="windowText" lastClr="000000"/>
                  </a:solidFill>
                  <a:effectLst/>
                  <a:uLnTx/>
                  <a:uFillTx/>
                  <a:latin typeface="Calibri" pitchFamily="34" charset="0"/>
                </a:rPr>
                <a:t>Gestión de Excepciones</a:t>
              </a:r>
              <a:endParaRPr kumimoji="0" lang="es-ES" sz="1400" b="1" i="0" u="none" strike="noStrike" kern="0" cap="none" spc="0" normalizeH="0" baseline="0">
                <a:ln>
                  <a:noFill/>
                </a:ln>
                <a:solidFill>
                  <a:sysClr val="windowText" lastClr="000000"/>
                </a:solidFill>
                <a:effectLst/>
                <a:uLnTx/>
                <a:uFillTx/>
                <a:latin typeface="Calibri" pitchFamily="34" charset="0"/>
              </a:endParaRPr>
            </a:p>
          </p:txBody>
        </p:sp>
        <p:pic>
          <p:nvPicPr>
            <p:cNvPr id="59" name="Picture 112" descr="ex_mana.png"/>
            <p:cNvPicPr>
              <a:picLocks noChangeAspect="1"/>
            </p:cNvPicPr>
            <p:nvPr/>
          </p:nvPicPr>
          <p:blipFill>
            <a:blip r:embed="rId11"/>
            <a:stretch>
              <a:fillRect/>
            </a:stretch>
          </p:blipFill>
          <p:spPr>
            <a:xfrm>
              <a:off x="2636877" y="4967693"/>
              <a:ext cx="1133845" cy="974624"/>
            </a:xfrm>
            <a:prstGeom prst="rect">
              <a:avLst/>
            </a:prstGeom>
          </p:spPr>
        </p:pic>
        <p:pic>
          <p:nvPicPr>
            <p:cNvPr id="62" name="Picture 116" descr="sp_mana.png"/>
            <p:cNvPicPr>
              <a:picLocks noChangeAspect="1"/>
            </p:cNvPicPr>
            <p:nvPr/>
          </p:nvPicPr>
          <p:blipFill>
            <a:blip r:embed="rId12"/>
            <a:stretch>
              <a:fillRect/>
            </a:stretch>
          </p:blipFill>
          <p:spPr>
            <a:xfrm>
              <a:off x="6822377" y="5131997"/>
              <a:ext cx="1271122" cy="1016898"/>
            </a:xfrm>
            <a:prstGeom prst="rect">
              <a:avLst/>
            </a:prstGeom>
          </p:spPr>
        </p:pic>
      </p:grpSp>
      <p:grpSp>
        <p:nvGrpSpPr>
          <p:cNvPr id="64" name="63 Grupo"/>
          <p:cNvGrpSpPr/>
          <p:nvPr/>
        </p:nvGrpSpPr>
        <p:grpSpPr>
          <a:xfrm>
            <a:off x="2908300" y="2049463"/>
            <a:ext cx="3363913" cy="2643187"/>
            <a:chOff x="2908300" y="2049463"/>
            <a:chExt cx="3363913" cy="2643187"/>
          </a:xfrm>
        </p:grpSpPr>
        <p:pic>
          <p:nvPicPr>
            <p:cNvPr id="46" name="Rounded Rectangle 35"/>
            <p:cNvPicPr>
              <a:picLocks noChangeArrowheads="1"/>
            </p:cNvPicPr>
            <p:nvPr/>
          </p:nvPicPr>
          <p:blipFill>
            <a:blip r:embed="rId13"/>
            <a:srcRect/>
            <a:stretch>
              <a:fillRect/>
            </a:stretch>
          </p:blipFill>
          <p:spPr bwMode="auto">
            <a:xfrm>
              <a:off x="2908300" y="2049463"/>
              <a:ext cx="3363913" cy="2643187"/>
            </a:xfrm>
            <a:prstGeom prst="rect">
              <a:avLst/>
            </a:prstGeom>
            <a:noFill/>
            <a:ln w="9525">
              <a:noFill/>
              <a:miter lim="800000"/>
              <a:headEnd/>
              <a:tailEnd/>
            </a:ln>
          </p:spPr>
        </p:pic>
        <p:sp>
          <p:nvSpPr>
            <p:cNvPr id="55" name="TextBox 94311"/>
            <p:cNvSpPr txBox="1">
              <a:spLocks noChangeArrowheads="1"/>
            </p:cNvSpPr>
            <p:nvPr/>
          </p:nvSpPr>
          <p:spPr bwMode="auto">
            <a:xfrm>
              <a:off x="3305878" y="2113681"/>
              <a:ext cx="2154238" cy="307777"/>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BizTalk </a:t>
              </a:r>
              <a:r>
                <a:rPr kumimoji="0" lang="en-US" sz="1400" b="1" i="0" u="none" strike="noStrike" kern="0" cap="none" spc="0" normalizeH="0" baseline="0" noProof="0" dirty="0" smtClean="0">
                  <a:ln>
                    <a:noFill/>
                  </a:ln>
                  <a:solidFill>
                    <a:srgbClr val="000000"/>
                  </a:solidFill>
                  <a:effectLst/>
                  <a:uLnTx/>
                  <a:uFillTx/>
                </a:rPr>
                <a:t>Server 2006 R2</a:t>
              </a:r>
              <a:endParaRPr kumimoji="0" lang="en-US" sz="1400" b="1" i="0" u="none" strike="noStrike" kern="0" cap="none" spc="0" normalizeH="0" baseline="0" noProof="0" dirty="0">
                <a:ln>
                  <a:noFill/>
                </a:ln>
                <a:solidFill>
                  <a:srgbClr val="000000"/>
                </a:solidFill>
                <a:effectLst/>
                <a:uLnTx/>
                <a:uFillTx/>
              </a:endParaRPr>
            </a:p>
          </p:txBody>
        </p:sp>
        <p:pic>
          <p:nvPicPr>
            <p:cNvPr id="63" name="Picture 118" descr="core_02.png"/>
            <p:cNvPicPr>
              <a:picLocks noChangeAspect="1"/>
            </p:cNvPicPr>
            <p:nvPr/>
          </p:nvPicPr>
          <p:blipFill>
            <a:blip r:embed="rId14"/>
            <a:stretch>
              <a:fillRect/>
            </a:stretch>
          </p:blipFill>
          <p:spPr>
            <a:xfrm>
              <a:off x="3865260" y="2659107"/>
              <a:ext cx="1387455" cy="1387455"/>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heel(4)">
                                      <p:cBhvr>
                                        <p:cTn id="11" dur="2000"/>
                                        <p:tgtEl>
                                          <p:spTgt spid="6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381000" y="230188"/>
            <a:ext cx="8382000" cy="553998"/>
          </a:xfrm>
        </p:spPr>
        <p:txBody>
          <a:bodyPr/>
          <a:lstStyle/>
          <a:p>
            <a:r>
              <a:rPr lang="es-ES" sz="4000" b="1" dirty="0" err="1" smtClean="0">
                <a:effectLst/>
              </a:rPr>
              <a:t>On</a:t>
            </a:r>
            <a:r>
              <a:rPr lang="es-ES" sz="4000" b="1" dirty="0" smtClean="0">
                <a:effectLst/>
              </a:rPr>
              <a:t> / Off </a:t>
            </a:r>
            <a:r>
              <a:rPr lang="es-ES" sz="4000" b="1" dirty="0" err="1" smtClean="0">
                <a:effectLst/>
              </a:rPr>
              <a:t>Ramps</a:t>
            </a:r>
            <a:endParaRPr lang="es-ES" sz="4000" b="1" dirty="0" smtClean="0">
              <a:effectLst/>
            </a:endParaRPr>
          </a:p>
        </p:txBody>
      </p:sp>
      <p:sp>
        <p:nvSpPr>
          <p:cNvPr id="20483" name="Rectangle 5"/>
          <p:cNvSpPr>
            <a:spLocks noGrp="1" noChangeArrowheads="1"/>
          </p:cNvSpPr>
          <p:nvPr>
            <p:ph type="body" sz="quarter" idx="10"/>
          </p:nvPr>
        </p:nvSpPr>
        <p:spPr>
          <a:xfrm>
            <a:off x="381000" y="1411552"/>
            <a:ext cx="8382000" cy="332399"/>
          </a:xfrm>
        </p:spPr>
        <p:txBody>
          <a:bodyPr/>
          <a:lstStyle/>
          <a:p>
            <a:pPr lvl="1"/>
            <a:endParaRPr lang="es-ES" sz="2400" dirty="0" smtClean="0"/>
          </a:p>
        </p:txBody>
      </p:sp>
      <p:grpSp>
        <p:nvGrpSpPr>
          <p:cNvPr id="2" name="64 Grupo"/>
          <p:cNvGrpSpPr/>
          <p:nvPr/>
        </p:nvGrpSpPr>
        <p:grpSpPr>
          <a:xfrm>
            <a:off x="420688" y="644525"/>
            <a:ext cx="5849937" cy="1477963"/>
            <a:chOff x="420688" y="644525"/>
            <a:chExt cx="5849937" cy="1477963"/>
          </a:xfrm>
        </p:grpSpPr>
        <p:pic>
          <p:nvPicPr>
            <p:cNvPr id="45" name="Rounded Rectangle 34"/>
            <p:cNvPicPr>
              <a:picLocks noChangeArrowheads="1"/>
            </p:cNvPicPr>
            <p:nvPr/>
          </p:nvPicPr>
          <p:blipFill>
            <a:blip r:embed="rId3"/>
            <a:srcRect/>
            <a:stretch>
              <a:fillRect/>
            </a:stretch>
          </p:blipFill>
          <p:spPr bwMode="auto">
            <a:xfrm>
              <a:off x="2906713" y="654050"/>
              <a:ext cx="3363912" cy="1468438"/>
            </a:xfrm>
            <a:prstGeom prst="rect">
              <a:avLst/>
            </a:prstGeom>
            <a:noFill/>
            <a:ln w="9525">
              <a:noFill/>
              <a:miter lim="800000"/>
              <a:headEnd/>
              <a:tailEnd/>
            </a:ln>
          </p:spPr>
        </p:pic>
        <p:pic>
          <p:nvPicPr>
            <p:cNvPr id="49" name="Rounded Rectangle 34"/>
            <p:cNvPicPr>
              <a:picLocks noChangeArrowheads="1"/>
            </p:cNvPicPr>
            <p:nvPr/>
          </p:nvPicPr>
          <p:blipFill>
            <a:blip r:embed="rId4"/>
            <a:srcRect/>
            <a:stretch>
              <a:fillRect/>
            </a:stretch>
          </p:blipFill>
          <p:spPr bwMode="auto">
            <a:xfrm>
              <a:off x="420688" y="644525"/>
              <a:ext cx="2541587" cy="1468438"/>
            </a:xfrm>
            <a:prstGeom prst="rect">
              <a:avLst/>
            </a:prstGeom>
            <a:noFill/>
            <a:ln w="9525">
              <a:noFill/>
              <a:miter lim="800000"/>
              <a:headEnd/>
              <a:tailEnd/>
            </a:ln>
          </p:spPr>
        </p:pic>
        <p:sp>
          <p:nvSpPr>
            <p:cNvPr id="50" name="Text Box 12"/>
            <p:cNvSpPr txBox="1">
              <a:spLocks noChangeArrowheads="1"/>
            </p:cNvSpPr>
            <p:nvPr/>
          </p:nvSpPr>
          <p:spPr bwMode="auto">
            <a:xfrm>
              <a:off x="525463" y="749300"/>
              <a:ext cx="2151062" cy="1196975"/>
            </a:xfrm>
            <a:prstGeom prst="rect">
              <a:avLst/>
            </a:prstGeom>
            <a:noFill/>
            <a:ln w="9525">
              <a:noFill/>
              <a:miter lim="800000"/>
              <a:headEnd/>
              <a:tailEnd/>
            </a:ln>
          </p:spPr>
          <p:txBody>
            <a:bodyPr tIns="27432"/>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smtClean="0">
                  <a:ln>
                    <a:noFill/>
                  </a:ln>
                  <a:solidFill>
                    <a:sysClr val="windowText" lastClr="000000"/>
                  </a:solidFill>
                  <a:effectLst/>
                  <a:uLnTx/>
                  <a:uFillTx/>
                  <a:latin typeface="Calibri" pitchFamily="34" charset="0"/>
                </a:rPr>
                <a:t>Servicios</a:t>
              </a:r>
              <a:r>
                <a:rPr kumimoji="0" lang="en-US" sz="1400" b="1" i="0" u="none" strike="noStrike" kern="0" cap="none" spc="0" normalizeH="0" baseline="0" noProof="0" dirty="0" smtClean="0">
                  <a:ln>
                    <a:noFill/>
                  </a:ln>
                  <a:solidFill>
                    <a:sysClr val="windowText" lastClr="000000"/>
                  </a:solidFill>
                  <a:effectLst/>
                  <a:uLnTx/>
                  <a:uFillTx/>
                  <a:latin typeface="Calibri" pitchFamily="34" charset="0"/>
                </a:rPr>
                <a:t> Web</a:t>
              </a:r>
              <a:endParaRPr kumimoji="0" lang="en-US" sz="14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56" name="Text Box 155"/>
            <p:cNvSpPr txBox="1">
              <a:spLocks noChangeArrowheads="1"/>
            </p:cNvSpPr>
            <p:nvPr/>
          </p:nvSpPr>
          <p:spPr bwMode="auto">
            <a:xfrm>
              <a:off x="3014663" y="765175"/>
              <a:ext cx="2892425" cy="981075"/>
            </a:xfrm>
            <a:prstGeom prst="rect">
              <a:avLst/>
            </a:prstGeom>
            <a:noFill/>
            <a:ln w="9525">
              <a:noFill/>
              <a:miter lim="800000"/>
              <a:headEnd/>
              <a:tailEnd/>
            </a:ln>
          </p:spPr>
          <p:txBody>
            <a:bodyPr tIns="27432"/>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smtClean="0">
                  <a:ln>
                    <a:noFill/>
                  </a:ln>
                  <a:solidFill>
                    <a:sysClr val="windowText" lastClr="000000"/>
                  </a:solidFill>
                  <a:effectLst/>
                  <a:uLnTx/>
                  <a:uFillTx/>
                  <a:latin typeface="Calibri" pitchFamily="34" charset="0"/>
                </a:rPr>
                <a:t>Servicios</a:t>
              </a:r>
              <a:r>
                <a:rPr kumimoji="0" lang="en-US" sz="1400" b="1" i="0" u="none" strike="noStrike" kern="0" cap="none" spc="0" normalizeH="0" baseline="0" noProof="0" dirty="0" smtClean="0">
                  <a:ln>
                    <a:noFill/>
                  </a:ln>
                  <a:solidFill>
                    <a:sysClr val="windowText" lastClr="000000"/>
                  </a:solidFill>
                  <a:effectLst/>
                  <a:uLnTx/>
                  <a:uFillTx/>
                  <a:latin typeface="Calibri" pitchFamily="34" charset="0"/>
                </a:rPr>
                <a:t> Core</a:t>
              </a:r>
              <a:endParaRPr kumimoji="0" lang="en-US" sz="1400" b="1" i="0" u="none" strike="noStrike" kern="0" cap="none" spc="0" normalizeH="0" baseline="0" noProof="0" dirty="0">
                <a:ln>
                  <a:noFill/>
                </a:ln>
                <a:solidFill>
                  <a:sysClr val="windowText" lastClr="000000"/>
                </a:solidFill>
                <a:effectLst/>
                <a:uLnTx/>
                <a:uFillTx/>
                <a:latin typeface="Calibri" pitchFamily="34" charset="0"/>
              </a:endParaRPr>
            </a:p>
          </p:txBody>
        </p:sp>
        <p:pic>
          <p:nvPicPr>
            <p:cNvPr id="57" name="Picture 110" descr="web_serv.png"/>
            <p:cNvPicPr>
              <a:picLocks noChangeAspect="1"/>
            </p:cNvPicPr>
            <p:nvPr/>
          </p:nvPicPr>
          <p:blipFill>
            <a:blip r:embed="rId5" cstate="screen"/>
            <a:stretch>
              <a:fillRect/>
            </a:stretch>
          </p:blipFill>
          <p:spPr>
            <a:xfrm>
              <a:off x="1114338" y="1020164"/>
              <a:ext cx="1016120" cy="837034"/>
            </a:xfrm>
            <a:prstGeom prst="rect">
              <a:avLst/>
            </a:prstGeom>
          </p:spPr>
        </p:pic>
        <p:pic>
          <p:nvPicPr>
            <p:cNvPr id="60" name="Picture 113" descr="core_serv.png"/>
            <p:cNvPicPr>
              <a:picLocks noChangeAspect="1"/>
            </p:cNvPicPr>
            <p:nvPr/>
          </p:nvPicPr>
          <p:blipFill>
            <a:blip r:embed="rId6" cstate="screen"/>
            <a:stretch>
              <a:fillRect/>
            </a:stretch>
          </p:blipFill>
          <p:spPr>
            <a:xfrm>
              <a:off x="4069725" y="987422"/>
              <a:ext cx="907628" cy="907628"/>
            </a:xfrm>
            <a:prstGeom prst="rect">
              <a:avLst/>
            </a:prstGeom>
          </p:spPr>
        </p:pic>
      </p:grpSp>
      <p:grpSp>
        <p:nvGrpSpPr>
          <p:cNvPr id="3" name="65 Grupo"/>
          <p:cNvGrpSpPr/>
          <p:nvPr/>
        </p:nvGrpSpPr>
        <p:grpSpPr>
          <a:xfrm>
            <a:off x="474450" y="2060320"/>
            <a:ext cx="8167303" cy="2526443"/>
            <a:chOff x="474450" y="2060320"/>
            <a:chExt cx="8167303" cy="2526443"/>
          </a:xfrm>
        </p:grpSpPr>
        <p:sp>
          <p:nvSpPr>
            <p:cNvPr id="53" name="Rounded Rectangle 4"/>
            <p:cNvSpPr/>
            <p:nvPr/>
          </p:nvSpPr>
          <p:spPr bwMode="auto">
            <a:xfrm>
              <a:off x="474450" y="2072077"/>
              <a:ext cx="2371578" cy="2502256"/>
            </a:xfrm>
            <a:prstGeom prst="roundRect">
              <a:avLst>
                <a:gd name="adj" fmla="val 6970"/>
              </a:avLst>
            </a:prstGeom>
            <a:gradFill flip="none" rotWithShape="1">
              <a:gsLst>
                <a:gs pos="0">
                  <a:srgbClr val="666666">
                    <a:lumMod val="60000"/>
                    <a:lumOff val="40000"/>
                  </a:srgbClr>
                </a:gs>
                <a:gs pos="50000">
                  <a:srgbClr val="FFFFFF"/>
                </a:gs>
                <a:gs pos="100000">
                  <a:srgbClr val="F37720">
                    <a:tint val="23500"/>
                    <a:satMod val="160000"/>
                  </a:srgbClr>
                </a:gs>
              </a:gsLst>
              <a:path path="circle">
                <a:fillToRect l="100000" b="100000"/>
              </a:path>
              <a:tileRect t="-100000" r="-100000"/>
            </a:gradFill>
            <a:ln w="15875" cap="flat" cmpd="sng" algn="ctr">
              <a:solidFill>
                <a:srgbClr val="000000"/>
              </a:solidFill>
              <a:prstDash val="solid"/>
            </a:ln>
            <a:effectLst>
              <a:outerShdw blurRad="50800" dist="38100" dir="2700000" algn="tl" rotWithShape="0">
                <a:srgbClr val="000000">
                  <a:alpha val="40000"/>
                </a:srgbClr>
              </a:outerShdw>
            </a:effectLst>
          </p:spPr>
          <p:txBody>
            <a:bodyPr tIns="27432"/>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Segoe"/>
                  <a:ea typeface="+mn-ea"/>
                  <a:cs typeface="+mn-cs"/>
                </a:rPr>
                <a:t>On-ramps</a:t>
              </a:r>
            </a:p>
          </p:txBody>
        </p:sp>
        <p:sp>
          <p:nvSpPr>
            <p:cNvPr id="54" name="Rounded Rectangle 43"/>
            <p:cNvSpPr/>
            <p:nvPr/>
          </p:nvSpPr>
          <p:spPr bwMode="auto">
            <a:xfrm>
              <a:off x="6270934" y="2060320"/>
              <a:ext cx="2370819" cy="2526443"/>
            </a:xfrm>
            <a:prstGeom prst="roundRect">
              <a:avLst>
                <a:gd name="adj" fmla="val 6970"/>
              </a:avLst>
            </a:prstGeom>
            <a:gradFill flip="none" rotWithShape="1">
              <a:gsLst>
                <a:gs pos="0">
                  <a:srgbClr val="666666">
                    <a:lumMod val="40000"/>
                    <a:lumOff val="60000"/>
                  </a:srgbClr>
                </a:gs>
                <a:gs pos="50000">
                  <a:srgbClr val="FFFFFF"/>
                </a:gs>
                <a:gs pos="100000">
                  <a:srgbClr val="F37720">
                    <a:lumMod val="20000"/>
                    <a:lumOff val="80000"/>
                  </a:srgbClr>
                </a:gs>
              </a:gsLst>
              <a:path path="circle">
                <a:fillToRect l="100000" b="100000"/>
              </a:path>
              <a:tileRect t="-100000" r="-100000"/>
            </a:gradFill>
            <a:ln w="15875" cap="flat" cmpd="sng" algn="ctr">
              <a:solidFill>
                <a:srgbClr val="000000"/>
              </a:solidFill>
              <a:prstDash val="solid"/>
            </a:ln>
            <a:effectLst>
              <a:outerShdw blurRad="50800" dist="38100" dir="2700000" algn="tl" rotWithShape="0">
                <a:srgbClr val="000000">
                  <a:alpha val="40000"/>
                </a:srgbClr>
              </a:outerShdw>
            </a:effectLst>
          </p:spPr>
          <p:txBody>
            <a:bodyPr tIns="27432"/>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Segoe"/>
                  <a:ea typeface="+mn-ea"/>
                  <a:cs typeface="+mn-cs"/>
                </a:rPr>
                <a:t>Off-ramps</a:t>
              </a:r>
            </a:p>
          </p:txBody>
        </p:sp>
        <p:pic>
          <p:nvPicPr>
            <p:cNvPr id="58" name="Picture 111" descr="on_ramp.png"/>
            <p:cNvPicPr>
              <a:picLocks noChangeAspect="1"/>
            </p:cNvPicPr>
            <p:nvPr/>
          </p:nvPicPr>
          <p:blipFill>
            <a:blip r:embed="rId7"/>
            <a:stretch>
              <a:fillRect/>
            </a:stretch>
          </p:blipFill>
          <p:spPr>
            <a:xfrm>
              <a:off x="784373" y="2763373"/>
              <a:ext cx="1817424" cy="1043553"/>
            </a:xfrm>
            <a:prstGeom prst="rect">
              <a:avLst/>
            </a:prstGeom>
          </p:spPr>
        </p:pic>
        <p:pic>
          <p:nvPicPr>
            <p:cNvPr id="61" name="Picture 115" descr="off_ramp.png"/>
            <p:cNvPicPr>
              <a:picLocks noChangeAspect="1"/>
            </p:cNvPicPr>
            <p:nvPr/>
          </p:nvPicPr>
          <p:blipFill>
            <a:blip r:embed="rId8"/>
            <a:stretch>
              <a:fillRect/>
            </a:stretch>
          </p:blipFill>
          <p:spPr>
            <a:xfrm>
              <a:off x="6468735" y="2807430"/>
              <a:ext cx="1807999" cy="1032309"/>
            </a:xfrm>
            <a:prstGeom prst="rect">
              <a:avLst/>
            </a:prstGeom>
          </p:spPr>
        </p:pic>
      </p:grpSp>
      <p:grpSp>
        <p:nvGrpSpPr>
          <p:cNvPr id="4" name="66 Grupo"/>
          <p:cNvGrpSpPr/>
          <p:nvPr/>
        </p:nvGrpSpPr>
        <p:grpSpPr>
          <a:xfrm>
            <a:off x="407988" y="4606925"/>
            <a:ext cx="8285162" cy="1895475"/>
            <a:chOff x="407988" y="4606925"/>
            <a:chExt cx="8285162" cy="1895475"/>
          </a:xfrm>
        </p:grpSpPr>
        <p:pic>
          <p:nvPicPr>
            <p:cNvPr id="47" name="Rectangle 71"/>
            <p:cNvPicPr>
              <a:picLocks noChangeArrowheads="1"/>
            </p:cNvPicPr>
            <p:nvPr/>
          </p:nvPicPr>
          <p:blipFill>
            <a:blip r:embed="rId9"/>
            <a:srcRect/>
            <a:stretch>
              <a:fillRect/>
            </a:stretch>
          </p:blipFill>
          <p:spPr bwMode="auto">
            <a:xfrm>
              <a:off x="6224588" y="4630738"/>
              <a:ext cx="2468562" cy="1871662"/>
            </a:xfrm>
            <a:prstGeom prst="rect">
              <a:avLst/>
            </a:prstGeom>
            <a:noFill/>
            <a:ln w="9525">
              <a:noFill/>
              <a:miter lim="800000"/>
              <a:headEnd/>
              <a:tailEnd/>
            </a:ln>
          </p:spPr>
        </p:pic>
        <p:sp>
          <p:nvSpPr>
            <p:cNvPr id="48" name="Text Box 6"/>
            <p:cNvSpPr txBox="1">
              <a:spLocks noChangeArrowheads="1"/>
            </p:cNvSpPr>
            <p:nvPr/>
          </p:nvSpPr>
          <p:spPr bwMode="auto">
            <a:xfrm>
              <a:off x="6254750" y="4664075"/>
              <a:ext cx="2405063" cy="1800225"/>
            </a:xfrm>
            <a:prstGeom prst="rect">
              <a:avLst/>
            </a:prstGeom>
            <a:noFill/>
            <a:ln w="9525">
              <a:noFill/>
              <a:miter lim="800000"/>
              <a:headEnd/>
              <a:tailEnd/>
            </a:ln>
          </p:spPr>
          <p:txBody>
            <a:bodyPr lIns="45720" tIns="27432" rIns="4572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latin typeface="Calibri" pitchFamily="34" charset="0"/>
                </a:rPr>
                <a:t>Portal de </a:t>
              </a:r>
              <a:r>
                <a:rPr kumimoji="0" lang="en-US" sz="1400" b="1" i="0" u="none" strike="noStrike" kern="0" cap="none" spc="0" normalizeH="0" baseline="0" noProof="0" dirty="0" err="1" smtClean="0">
                  <a:ln>
                    <a:noFill/>
                  </a:ln>
                  <a:solidFill>
                    <a:sysClr val="windowText" lastClr="000000"/>
                  </a:solidFill>
                  <a:effectLst/>
                  <a:uLnTx/>
                  <a:uFillTx/>
                  <a:latin typeface="Calibri" pitchFamily="34" charset="0"/>
                </a:rPr>
                <a:t>Gestión</a:t>
              </a:r>
              <a:r>
                <a:rPr kumimoji="0" lang="en-US" sz="1400" b="1" i="0" u="none" strike="noStrike" kern="0" cap="none" spc="0" normalizeH="0" baseline="0" noProof="0" dirty="0" smtClean="0">
                  <a:ln>
                    <a:noFill/>
                  </a:ln>
                  <a:solidFill>
                    <a:sysClr val="windowText" lastClr="000000"/>
                  </a:solidFill>
                  <a:effectLst/>
                  <a:uLnTx/>
                  <a:uFillTx/>
                  <a:latin typeface="Calibri" pitchFamily="34" charset="0"/>
                </a:rPr>
                <a:t> (SharePoint)</a:t>
              </a:r>
              <a:endParaRPr kumimoji="0" lang="en-US" sz="1400" b="0" i="0" u="none" strike="noStrike" kern="0" cap="none" spc="0" normalizeH="0" baseline="0" noProof="0" dirty="0">
                <a:ln>
                  <a:noFill/>
                </a:ln>
                <a:solidFill>
                  <a:sysClr val="windowText" lastClr="000000"/>
                </a:solidFill>
                <a:effectLst/>
                <a:uLnTx/>
                <a:uFillTx/>
                <a:latin typeface="Calibri" pitchFamily="34" charset="0"/>
              </a:endParaRPr>
            </a:p>
          </p:txBody>
        </p:sp>
        <p:pic>
          <p:nvPicPr>
            <p:cNvPr id="51" name="Rounded Rectangle 59"/>
            <p:cNvPicPr>
              <a:picLocks noChangeArrowheads="1"/>
            </p:cNvPicPr>
            <p:nvPr/>
          </p:nvPicPr>
          <p:blipFill>
            <a:blip r:embed="rId10"/>
            <a:srcRect/>
            <a:stretch>
              <a:fillRect/>
            </a:stretch>
          </p:blipFill>
          <p:spPr bwMode="auto">
            <a:xfrm>
              <a:off x="407988" y="4606925"/>
              <a:ext cx="5846762" cy="1620838"/>
            </a:xfrm>
            <a:prstGeom prst="rect">
              <a:avLst/>
            </a:prstGeom>
            <a:noFill/>
            <a:ln w="9525">
              <a:noFill/>
              <a:miter lim="800000"/>
              <a:headEnd/>
              <a:tailEnd/>
            </a:ln>
          </p:spPr>
        </p:pic>
        <p:sp>
          <p:nvSpPr>
            <p:cNvPr id="52" name="Text Box 26"/>
            <p:cNvSpPr txBox="1">
              <a:spLocks noChangeArrowheads="1"/>
            </p:cNvSpPr>
            <p:nvPr/>
          </p:nvSpPr>
          <p:spPr bwMode="auto">
            <a:xfrm>
              <a:off x="512763" y="4714875"/>
              <a:ext cx="5575300" cy="1347788"/>
            </a:xfrm>
            <a:prstGeom prst="rect">
              <a:avLst/>
            </a:prstGeom>
            <a:noFill/>
            <a:ln w="9525">
              <a:noFill/>
              <a:miter lim="800000"/>
              <a:headEnd/>
              <a:tailEnd/>
            </a:ln>
          </p:spPr>
          <p:txBody>
            <a:bodyPr tIns="27432"/>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smtClean="0">
                  <a:ln>
                    <a:noFill/>
                  </a:ln>
                  <a:solidFill>
                    <a:sysClr val="windowText" lastClr="000000"/>
                  </a:solidFill>
                  <a:effectLst/>
                  <a:uLnTx/>
                  <a:uFillTx/>
                  <a:latin typeface="Calibri" pitchFamily="34" charset="0"/>
                </a:rPr>
                <a:t>Gestión</a:t>
              </a:r>
              <a:r>
                <a:rPr kumimoji="0" lang="en-US" sz="1400" b="1" i="0" u="none" strike="noStrike" kern="0" cap="none" spc="0" normalizeH="0" baseline="0" noProof="0" dirty="0" smtClean="0">
                  <a:ln>
                    <a:noFill/>
                  </a:ln>
                  <a:solidFill>
                    <a:sysClr val="windowText" lastClr="000000"/>
                  </a:solidFill>
                  <a:effectLst/>
                  <a:uLnTx/>
                  <a:uFillTx/>
                  <a:latin typeface="Calibri" pitchFamily="34" charset="0"/>
                </a:rPr>
                <a:t> de </a:t>
              </a:r>
              <a:r>
                <a:rPr kumimoji="0" lang="en-US" sz="1400" b="1" i="0" u="none" strike="noStrike" kern="0" cap="none" spc="0" normalizeH="0" baseline="0" noProof="0" dirty="0" err="1" smtClean="0">
                  <a:ln>
                    <a:noFill/>
                  </a:ln>
                  <a:solidFill>
                    <a:sysClr val="windowText" lastClr="000000"/>
                  </a:solidFill>
                  <a:effectLst/>
                  <a:uLnTx/>
                  <a:uFillTx/>
                  <a:latin typeface="Calibri" pitchFamily="34" charset="0"/>
                </a:rPr>
                <a:t>Excepciones</a:t>
              </a:r>
              <a:endParaRPr kumimoji="0" lang="en-US" sz="1400" b="1" i="0" u="none" strike="noStrike" kern="0" cap="none" spc="0" normalizeH="0" baseline="0" noProof="0" dirty="0">
                <a:ln>
                  <a:noFill/>
                </a:ln>
                <a:solidFill>
                  <a:sysClr val="windowText" lastClr="000000"/>
                </a:solidFill>
                <a:effectLst/>
                <a:uLnTx/>
                <a:uFillTx/>
                <a:latin typeface="Calibri" pitchFamily="34" charset="0"/>
              </a:endParaRPr>
            </a:p>
          </p:txBody>
        </p:sp>
        <p:pic>
          <p:nvPicPr>
            <p:cNvPr id="59" name="Picture 112" descr="ex_mana.png"/>
            <p:cNvPicPr>
              <a:picLocks noChangeAspect="1"/>
            </p:cNvPicPr>
            <p:nvPr/>
          </p:nvPicPr>
          <p:blipFill>
            <a:blip r:embed="rId11"/>
            <a:stretch>
              <a:fillRect/>
            </a:stretch>
          </p:blipFill>
          <p:spPr>
            <a:xfrm>
              <a:off x="2636877" y="4967693"/>
              <a:ext cx="1133845" cy="974624"/>
            </a:xfrm>
            <a:prstGeom prst="rect">
              <a:avLst/>
            </a:prstGeom>
          </p:spPr>
        </p:pic>
        <p:pic>
          <p:nvPicPr>
            <p:cNvPr id="62" name="Picture 116" descr="sp_mana.png"/>
            <p:cNvPicPr>
              <a:picLocks noChangeAspect="1"/>
            </p:cNvPicPr>
            <p:nvPr/>
          </p:nvPicPr>
          <p:blipFill>
            <a:blip r:embed="rId12"/>
            <a:stretch>
              <a:fillRect/>
            </a:stretch>
          </p:blipFill>
          <p:spPr>
            <a:xfrm>
              <a:off x="6822377" y="5131997"/>
              <a:ext cx="1271122" cy="1016898"/>
            </a:xfrm>
            <a:prstGeom prst="rect">
              <a:avLst/>
            </a:prstGeom>
          </p:spPr>
        </p:pic>
      </p:grpSp>
      <p:grpSp>
        <p:nvGrpSpPr>
          <p:cNvPr id="5" name="63 Grupo"/>
          <p:cNvGrpSpPr/>
          <p:nvPr/>
        </p:nvGrpSpPr>
        <p:grpSpPr>
          <a:xfrm>
            <a:off x="2908300" y="2049463"/>
            <a:ext cx="3363913" cy="2643187"/>
            <a:chOff x="2908300" y="2049463"/>
            <a:chExt cx="3363913" cy="2643187"/>
          </a:xfrm>
        </p:grpSpPr>
        <p:pic>
          <p:nvPicPr>
            <p:cNvPr id="46" name="Rounded Rectangle 35"/>
            <p:cNvPicPr>
              <a:picLocks noChangeArrowheads="1"/>
            </p:cNvPicPr>
            <p:nvPr/>
          </p:nvPicPr>
          <p:blipFill>
            <a:blip r:embed="rId13"/>
            <a:srcRect/>
            <a:stretch>
              <a:fillRect/>
            </a:stretch>
          </p:blipFill>
          <p:spPr bwMode="auto">
            <a:xfrm>
              <a:off x="2908300" y="2049463"/>
              <a:ext cx="3363913" cy="2643187"/>
            </a:xfrm>
            <a:prstGeom prst="rect">
              <a:avLst/>
            </a:prstGeom>
            <a:noFill/>
            <a:ln w="9525">
              <a:noFill/>
              <a:miter lim="800000"/>
              <a:headEnd/>
              <a:tailEnd/>
            </a:ln>
          </p:spPr>
        </p:pic>
        <p:sp>
          <p:nvSpPr>
            <p:cNvPr id="55" name="TextBox 94311"/>
            <p:cNvSpPr txBox="1">
              <a:spLocks noChangeArrowheads="1"/>
            </p:cNvSpPr>
            <p:nvPr/>
          </p:nvSpPr>
          <p:spPr bwMode="auto">
            <a:xfrm>
              <a:off x="3305878" y="2113681"/>
              <a:ext cx="2154238" cy="307777"/>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BizTalk </a:t>
              </a:r>
              <a:r>
                <a:rPr kumimoji="0" lang="en-US" sz="1400" b="1" i="0" u="none" strike="noStrike" kern="0" cap="none" spc="0" normalizeH="0" baseline="0" noProof="0" dirty="0" smtClean="0">
                  <a:ln>
                    <a:noFill/>
                  </a:ln>
                  <a:solidFill>
                    <a:srgbClr val="000000"/>
                  </a:solidFill>
                  <a:effectLst/>
                  <a:uLnTx/>
                  <a:uFillTx/>
                </a:rPr>
                <a:t>Server 2006 R2</a:t>
              </a:r>
              <a:endParaRPr kumimoji="0" lang="en-US" sz="1400" b="1" i="0" u="none" strike="noStrike" kern="0" cap="none" spc="0" normalizeH="0" baseline="0" noProof="0" dirty="0">
                <a:ln>
                  <a:noFill/>
                </a:ln>
                <a:solidFill>
                  <a:srgbClr val="000000"/>
                </a:solidFill>
                <a:effectLst/>
                <a:uLnTx/>
                <a:uFillTx/>
              </a:endParaRPr>
            </a:p>
          </p:txBody>
        </p:sp>
        <p:pic>
          <p:nvPicPr>
            <p:cNvPr id="63" name="Picture 118" descr="core_02.png"/>
            <p:cNvPicPr>
              <a:picLocks noChangeAspect="1"/>
            </p:cNvPicPr>
            <p:nvPr/>
          </p:nvPicPr>
          <p:blipFill>
            <a:blip r:embed="rId14"/>
            <a:stretch>
              <a:fillRect/>
            </a:stretch>
          </p:blipFill>
          <p:spPr>
            <a:xfrm>
              <a:off x="3865260" y="2659107"/>
              <a:ext cx="1387455" cy="1387455"/>
            </a:xfrm>
            <a:prstGeom prst="rect">
              <a:avLst/>
            </a:prstGeom>
          </p:spPr>
        </p:pic>
      </p:grpSp>
      <p:grpSp>
        <p:nvGrpSpPr>
          <p:cNvPr id="98" name="97 Grupo"/>
          <p:cNvGrpSpPr/>
          <p:nvPr/>
        </p:nvGrpSpPr>
        <p:grpSpPr>
          <a:xfrm>
            <a:off x="68263" y="2451100"/>
            <a:ext cx="3422650" cy="1618030"/>
            <a:chOff x="68263" y="2451100"/>
            <a:chExt cx="3422650" cy="1618030"/>
          </a:xfrm>
        </p:grpSpPr>
        <p:sp>
          <p:nvSpPr>
            <p:cNvPr id="72" name="Rectangle 12"/>
            <p:cNvSpPr/>
            <p:nvPr/>
          </p:nvSpPr>
          <p:spPr bwMode="auto">
            <a:xfrm>
              <a:off x="653968" y="2469884"/>
              <a:ext cx="2088000" cy="369923"/>
            </a:xfrm>
            <a:prstGeom prst="rect">
              <a:avLst/>
            </a:prstGeom>
            <a:gradFill rotWithShape="1">
              <a:gsLst>
                <a:gs pos="0">
                  <a:srgbClr val="F37720">
                    <a:shade val="51000"/>
                    <a:satMod val="130000"/>
                  </a:srgbClr>
                </a:gs>
                <a:gs pos="80000">
                  <a:srgbClr val="F37720">
                    <a:shade val="93000"/>
                    <a:satMod val="130000"/>
                  </a:srgbClr>
                </a:gs>
                <a:gs pos="100000">
                  <a:srgbClr val="F3772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Segoe"/>
                  <a:ea typeface="+mn-ea"/>
                  <a:cs typeface="Arial" pitchFamily="34" charset="0"/>
                </a:rPr>
                <a:t>SOAP </a:t>
              </a:r>
              <a:endParaRPr kumimoji="0" lang="en-US" sz="1000" b="1" i="0" u="none" strike="noStrike" kern="0" cap="none" spc="0" normalizeH="0" baseline="0" noProof="0" dirty="0" smtClean="0">
                <a:ln>
                  <a:noFill/>
                </a:ln>
                <a:solidFill>
                  <a:srgbClr val="000000"/>
                </a:solidFill>
                <a:effectLst/>
                <a:uLnTx/>
                <a:uFillTx/>
                <a:latin typeface="Segoe"/>
                <a:ea typeface="+mn-ea"/>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00"/>
                  </a:solidFill>
                  <a:effectLst/>
                  <a:uLnTx/>
                  <a:uFillTx/>
                  <a:latin typeface="Segoe"/>
                  <a:ea typeface="+mn-ea"/>
                  <a:cs typeface="Arial" pitchFamily="34" charset="0"/>
                </a:rPr>
                <a:t>Receiver</a:t>
              </a:r>
              <a:endParaRPr kumimoji="0" lang="en-US" sz="1000" b="1" i="0" u="none" strike="noStrike" kern="0" cap="none" spc="0" normalizeH="0" baseline="0" noProof="0" dirty="0">
                <a:ln>
                  <a:noFill/>
                </a:ln>
                <a:solidFill>
                  <a:srgbClr val="000000"/>
                </a:solidFill>
                <a:effectLst/>
                <a:uLnTx/>
                <a:uFillTx/>
                <a:latin typeface="Segoe"/>
                <a:ea typeface="+mn-ea"/>
                <a:cs typeface="Arial" pitchFamily="34" charset="0"/>
              </a:endParaRPr>
            </a:p>
          </p:txBody>
        </p:sp>
        <p:sp>
          <p:nvSpPr>
            <p:cNvPr id="73" name="Rectangle 14"/>
            <p:cNvSpPr/>
            <p:nvPr/>
          </p:nvSpPr>
          <p:spPr bwMode="auto">
            <a:xfrm>
              <a:off x="1532703" y="2508250"/>
              <a:ext cx="673100" cy="287338"/>
            </a:xfrm>
            <a:prstGeom prst="rect">
              <a:avLst/>
            </a:prstGeom>
            <a:gradFill rotWithShape="1">
              <a:gsLst>
                <a:gs pos="0">
                  <a:srgbClr val="F37720">
                    <a:shade val="51000"/>
                    <a:satMod val="130000"/>
                  </a:srgbClr>
                </a:gs>
                <a:gs pos="80000">
                  <a:srgbClr val="F37720">
                    <a:shade val="93000"/>
                    <a:satMod val="130000"/>
                  </a:srgbClr>
                </a:gs>
                <a:gs pos="100000">
                  <a:srgbClr val="F3772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Segoe"/>
                  <a:ea typeface="+mn-ea"/>
                  <a:cs typeface="Arial" pitchFamily="34" charset="0"/>
                </a:rPr>
                <a:t>Pipeline Components</a:t>
              </a:r>
            </a:p>
          </p:txBody>
        </p:sp>
        <p:sp>
          <p:nvSpPr>
            <p:cNvPr id="74" name="Rectangle 15"/>
            <p:cNvSpPr/>
            <p:nvPr/>
          </p:nvSpPr>
          <p:spPr bwMode="auto">
            <a:xfrm>
              <a:off x="2248664" y="2509838"/>
              <a:ext cx="468000" cy="287337"/>
            </a:xfrm>
            <a:prstGeom prst="rect">
              <a:avLst/>
            </a:prstGeom>
            <a:gradFill rotWithShape="1">
              <a:gsLst>
                <a:gs pos="0">
                  <a:srgbClr val="F37720">
                    <a:shade val="51000"/>
                    <a:satMod val="130000"/>
                  </a:srgbClr>
                </a:gs>
                <a:gs pos="80000">
                  <a:srgbClr val="F37720">
                    <a:shade val="93000"/>
                    <a:satMod val="130000"/>
                  </a:srgbClr>
                </a:gs>
                <a:gs pos="100000">
                  <a:srgbClr val="F3772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Segoe"/>
                  <a:ea typeface="+mn-ea"/>
                  <a:cs typeface="+mn-cs"/>
                </a:rPr>
                <a:t>Context Setter</a:t>
              </a:r>
            </a:p>
          </p:txBody>
        </p:sp>
        <p:sp>
          <p:nvSpPr>
            <p:cNvPr id="75" name="Rectangle 19"/>
            <p:cNvSpPr/>
            <p:nvPr/>
          </p:nvSpPr>
          <p:spPr bwMode="auto">
            <a:xfrm>
              <a:off x="653968" y="2880424"/>
              <a:ext cx="2088000" cy="369696"/>
            </a:xfrm>
            <a:prstGeom prst="rect">
              <a:avLst/>
            </a:prstGeom>
            <a:gradFill rotWithShape="1">
              <a:gsLst>
                <a:gs pos="0">
                  <a:srgbClr val="F37720">
                    <a:shade val="51000"/>
                    <a:satMod val="130000"/>
                  </a:srgbClr>
                </a:gs>
                <a:gs pos="80000">
                  <a:srgbClr val="F37720">
                    <a:shade val="93000"/>
                    <a:satMod val="130000"/>
                  </a:srgbClr>
                </a:gs>
                <a:gs pos="100000">
                  <a:srgbClr val="F3772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Segoe"/>
                  <a:ea typeface="+mn-ea"/>
                  <a:cs typeface="Arial" pitchFamily="34" charset="0"/>
                </a:rPr>
                <a:t>WSE </a:t>
              </a:r>
              <a:endParaRPr kumimoji="0" lang="en-US" sz="1000" b="1" i="0" u="none" strike="noStrike" kern="0" cap="none" spc="0" normalizeH="0" baseline="0" noProof="0" dirty="0" smtClean="0">
                <a:ln>
                  <a:noFill/>
                </a:ln>
                <a:solidFill>
                  <a:srgbClr val="000000"/>
                </a:solidFill>
                <a:effectLst/>
                <a:uLnTx/>
                <a:uFillTx/>
                <a:latin typeface="Segoe"/>
                <a:ea typeface="+mn-ea"/>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00"/>
                  </a:solidFill>
                  <a:effectLst/>
                  <a:uLnTx/>
                  <a:uFillTx/>
                  <a:latin typeface="Segoe"/>
                  <a:ea typeface="+mn-ea"/>
                  <a:cs typeface="Arial" pitchFamily="34" charset="0"/>
                </a:rPr>
                <a:t>Receiver</a:t>
              </a:r>
              <a:endParaRPr kumimoji="0" lang="en-US" sz="1000" b="1" i="0" u="none" strike="noStrike" kern="0" cap="none" spc="0" normalizeH="0" baseline="0" noProof="0" dirty="0">
                <a:ln>
                  <a:noFill/>
                </a:ln>
                <a:solidFill>
                  <a:srgbClr val="000000"/>
                </a:solidFill>
                <a:effectLst/>
                <a:uLnTx/>
                <a:uFillTx/>
                <a:latin typeface="Segoe"/>
                <a:ea typeface="+mn-ea"/>
                <a:cs typeface="Arial" pitchFamily="34" charset="0"/>
              </a:endParaRPr>
            </a:p>
          </p:txBody>
        </p:sp>
        <p:sp>
          <p:nvSpPr>
            <p:cNvPr id="76" name="Rectangle 20"/>
            <p:cNvSpPr/>
            <p:nvPr/>
          </p:nvSpPr>
          <p:spPr bwMode="auto">
            <a:xfrm>
              <a:off x="1532703" y="2917825"/>
              <a:ext cx="673100" cy="287338"/>
            </a:xfrm>
            <a:prstGeom prst="rect">
              <a:avLst/>
            </a:prstGeom>
            <a:gradFill rotWithShape="1">
              <a:gsLst>
                <a:gs pos="0">
                  <a:srgbClr val="F37720">
                    <a:shade val="51000"/>
                    <a:satMod val="130000"/>
                  </a:srgbClr>
                </a:gs>
                <a:gs pos="80000">
                  <a:srgbClr val="F37720">
                    <a:shade val="93000"/>
                    <a:satMod val="130000"/>
                  </a:srgbClr>
                </a:gs>
                <a:gs pos="100000">
                  <a:srgbClr val="F3772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000000"/>
                  </a:solidFill>
                  <a:effectLst/>
                  <a:uLnTx/>
                  <a:uFillTx/>
                  <a:latin typeface="Segoe"/>
                  <a:ea typeface="+mn-ea"/>
                  <a:cs typeface="Arial" pitchFamily="34" charset="0"/>
                </a:rPr>
                <a:t>Pipeline Components</a:t>
              </a:r>
              <a:endParaRPr kumimoji="0" lang="en-US" sz="800" b="0" i="0" u="none" strike="noStrike" kern="0" cap="none" spc="0" normalizeH="0" baseline="0" noProof="0" dirty="0">
                <a:ln>
                  <a:noFill/>
                </a:ln>
                <a:solidFill>
                  <a:srgbClr val="000000"/>
                </a:solidFill>
                <a:effectLst/>
                <a:uLnTx/>
                <a:uFillTx/>
                <a:latin typeface="Segoe"/>
                <a:ea typeface="+mn-ea"/>
                <a:cs typeface="Arial" pitchFamily="34" charset="0"/>
              </a:endParaRPr>
            </a:p>
          </p:txBody>
        </p:sp>
        <p:sp>
          <p:nvSpPr>
            <p:cNvPr id="77" name="Rectangle 21"/>
            <p:cNvSpPr/>
            <p:nvPr/>
          </p:nvSpPr>
          <p:spPr bwMode="auto">
            <a:xfrm>
              <a:off x="2248664" y="2919413"/>
              <a:ext cx="468000" cy="287337"/>
            </a:xfrm>
            <a:prstGeom prst="rect">
              <a:avLst/>
            </a:prstGeom>
            <a:gradFill rotWithShape="1">
              <a:gsLst>
                <a:gs pos="0">
                  <a:srgbClr val="F37720">
                    <a:shade val="51000"/>
                    <a:satMod val="130000"/>
                  </a:srgbClr>
                </a:gs>
                <a:gs pos="80000">
                  <a:srgbClr val="F37720">
                    <a:shade val="93000"/>
                    <a:satMod val="130000"/>
                  </a:srgbClr>
                </a:gs>
                <a:gs pos="100000">
                  <a:srgbClr val="F3772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Segoe"/>
                  <a:ea typeface="+mn-ea"/>
                  <a:cs typeface="+mn-cs"/>
                </a:rPr>
                <a:t>Context Setter</a:t>
              </a:r>
            </a:p>
          </p:txBody>
        </p:sp>
        <p:sp>
          <p:nvSpPr>
            <p:cNvPr id="78" name="Rectangle 23"/>
            <p:cNvSpPr/>
            <p:nvPr/>
          </p:nvSpPr>
          <p:spPr bwMode="auto">
            <a:xfrm>
              <a:off x="653968" y="3289134"/>
              <a:ext cx="2088000" cy="369698"/>
            </a:xfrm>
            <a:prstGeom prst="rect">
              <a:avLst/>
            </a:prstGeom>
            <a:gradFill rotWithShape="1">
              <a:gsLst>
                <a:gs pos="0">
                  <a:srgbClr val="F37720">
                    <a:shade val="51000"/>
                    <a:satMod val="130000"/>
                  </a:srgbClr>
                </a:gs>
                <a:gs pos="80000">
                  <a:srgbClr val="F37720">
                    <a:shade val="93000"/>
                    <a:satMod val="130000"/>
                  </a:srgbClr>
                </a:gs>
                <a:gs pos="100000">
                  <a:srgbClr val="F3772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Segoe"/>
                  <a:ea typeface="+mn-ea"/>
                  <a:cs typeface="Arial" pitchFamily="34" charset="0"/>
                </a:rPr>
                <a:t>JMS </a:t>
              </a:r>
              <a:endParaRPr kumimoji="0" lang="en-US" sz="1000" b="1" i="0" u="none" strike="noStrike" kern="0" cap="none" spc="0" normalizeH="0" baseline="0" noProof="0" dirty="0" smtClean="0">
                <a:ln>
                  <a:noFill/>
                </a:ln>
                <a:solidFill>
                  <a:srgbClr val="000000"/>
                </a:solidFill>
                <a:effectLst/>
                <a:uLnTx/>
                <a:uFillTx/>
                <a:latin typeface="Segoe"/>
                <a:ea typeface="+mn-ea"/>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00"/>
                  </a:solidFill>
                  <a:effectLst/>
                  <a:uLnTx/>
                  <a:uFillTx/>
                  <a:latin typeface="Segoe"/>
                  <a:ea typeface="+mn-ea"/>
                  <a:cs typeface="Arial" pitchFamily="34" charset="0"/>
                </a:rPr>
                <a:t>Receiver</a:t>
              </a:r>
              <a:endParaRPr kumimoji="0" lang="en-US" sz="1000" b="1" i="0" u="none" strike="noStrike" kern="0" cap="none" spc="0" normalizeH="0" baseline="0" noProof="0" dirty="0">
                <a:ln>
                  <a:noFill/>
                </a:ln>
                <a:solidFill>
                  <a:srgbClr val="000000"/>
                </a:solidFill>
                <a:effectLst/>
                <a:uLnTx/>
                <a:uFillTx/>
                <a:latin typeface="Segoe"/>
                <a:ea typeface="+mn-ea"/>
                <a:cs typeface="Arial" pitchFamily="34" charset="0"/>
              </a:endParaRPr>
            </a:p>
          </p:txBody>
        </p:sp>
        <p:sp>
          <p:nvSpPr>
            <p:cNvPr id="79" name="Rectangle 24"/>
            <p:cNvSpPr/>
            <p:nvPr/>
          </p:nvSpPr>
          <p:spPr bwMode="auto">
            <a:xfrm>
              <a:off x="1532703" y="3327400"/>
              <a:ext cx="673100" cy="287338"/>
            </a:xfrm>
            <a:prstGeom prst="rect">
              <a:avLst/>
            </a:prstGeom>
            <a:gradFill rotWithShape="1">
              <a:gsLst>
                <a:gs pos="0">
                  <a:srgbClr val="F37720">
                    <a:shade val="51000"/>
                    <a:satMod val="130000"/>
                  </a:srgbClr>
                </a:gs>
                <a:gs pos="80000">
                  <a:srgbClr val="F37720">
                    <a:shade val="93000"/>
                    <a:satMod val="130000"/>
                  </a:srgbClr>
                </a:gs>
                <a:gs pos="100000">
                  <a:srgbClr val="F3772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Segoe"/>
                  <a:ea typeface="+mn-ea"/>
                  <a:cs typeface="Arial" charset="0"/>
                </a:rPr>
                <a:t>JMS</a:t>
              </a:r>
              <a:br>
                <a:rPr kumimoji="0" lang="en-US" sz="800" b="0" i="0" u="none" strike="noStrike" kern="0" cap="none" spc="0" normalizeH="0" baseline="0" noProof="0" dirty="0">
                  <a:ln>
                    <a:noFill/>
                  </a:ln>
                  <a:solidFill>
                    <a:srgbClr val="000000"/>
                  </a:solidFill>
                  <a:effectLst/>
                  <a:uLnTx/>
                  <a:uFillTx/>
                  <a:latin typeface="Segoe"/>
                  <a:ea typeface="+mn-ea"/>
                  <a:cs typeface="Arial" charset="0"/>
                </a:rPr>
              </a:br>
              <a:r>
                <a:rPr kumimoji="0" lang="en-US" sz="800" b="0" i="0" u="none" strike="noStrike" kern="0" cap="none" spc="0" normalizeH="0" baseline="0" noProof="0" dirty="0">
                  <a:ln>
                    <a:noFill/>
                  </a:ln>
                  <a:solidFill>
                    <a:srgbClr val="000000"/>
                  </a:solidFill>
                  <a:effectLst/>
                  <a:uLnTx/>
                  <a:uFillTx/>
                  <a:latin typeface="Segoe"/>
                  <a:ea typeface="+mn-ea"/>
                  <a:cs typeface="Arial" charset="0"/>
                </a:rPr>
                <a:t>Components</a:t>
              </a:r>
            </a:p>
          </p:txBody>
        </p:sp>
        <p:sp>
          <p:nvSpPr>
            <p:cNvPr id="80" name="Rectangle 25"/>
            <p:cNvSpPr/>
            <p:nvPr/>
          </p:nvSpPr>
          <p:spPr bwMode="auto">
            <a:xfrm>
              <a:off x="2248664" y="3328988"/>
              <a:ext cx="468000" cy="287337"/>
            </a:xfrm>
            <a:prstGeom prst="rect">
              <a:avLst/>
            </a:prstGeom>
            <a:gradFill rotWithShape="1">
              <a:gsLst>
                <a:gs pos="0">
                  <a:srgbClr val="F37720">
                    <a:shade val="51000"/>
                    <a:satMod val="130000"/>
                  </a:srgbClr>
                </a:gs>
                <a:gs pos="80000">
                  <a:srgbClr val="F37720">
                    <a:shade val="93000"/>
                    <a:satMod val="130000"/>
                  </a:srgbClr>
                </a:gs>
                <a:gs pos="100000">
                  <a:srgbClr val="F3772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Segoe"/>
                  <a:ea typeface="+mn-ea"/>
                  <a:cs typeface="+mn-cs"/>
                </a:rPr>
                <a:t>Context Setter</a:t>
              </a:r>
            </a:p>
          </p:txBody>
        </p:sp>
        <p:sp>
          <p:nvSpPr>
            <p:cNvPr id="81" name="Rectangle 27"/>
            <p:cNvSpPr/>
            <p:nvPr/>
          </p:nvSpPr>
          <p:spPr bwMode="auto">
            <a:xfrm>
              <a:off x="653633" y="3699432"/>
              <a:ext cx="2088000" cy="369698"/>
            </a:xfrm>
            <a:prstGeom prst="rect">
              <a:avLst/>
            </a:prstGeom>
            <a:gradFill rotWithShape="1">
              <a:gsLst>
                <a:gs pos="0">
                  <a:srgbClr val="F37720">
                    <a:shade val="51000"/>
                    <a:satMod val="130000"/>
                  </a:srgbClr>
                </a:gs>
                <a:gs pos="80000">
                  <a:srgbClr val="F37720">
                    <a:shade val="93000"/>
                    <a:satMod val="130000"/>
                  </a:srgbClr>
                </a:gs>
                <a:gs pos="100000">
                  <a:srgbClr val="F3772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Segoe"/>
                  <a:ea typeface="+mn-ea"/>
                  <a:cs typeface="Arial" charset="0"/>
                </a:rPr>
                <a:t>Custom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Segoe"/>
                  <a:ea typeface="+mn-ea"/>
                  <a:cs typeface="Arial" charset="0"/>
                </a:rPr>
                <a:t>Receiver 1..</a:t>
              </a:r>
              <a:r>
                <a:rPr kumimoji="0" lang="en-US" sz="1000" b="1" i="1" u="none" strike="noStrike" kern="0" cap="none" spc="0" normalizeH="0" baseline="0" noProof="0" dirty="0">
                  <a:ln>
                    <a:noFill/>
                  </a:ln>
                  <a:solidFill>
                    <a:srgbClr val="000000"/>
                  </a:solidFill>
                  <a:effectLst/>
                  <a:uLnTx/>
                  <a:uFillTx/>
                  <a:latin typeface="Segoe"/>
                  <a:ea typeface="+mn-ea"/>
                  <a:cs typeface="Arial" charset="0"/>
                </a:rPr>
                <a:t>n</a:t>
              </a:r>
            </a:p>
          </p:txBody>
        </p:sp>
        <p:sp>
          <p:nvSpPr>
            <p:cNvPr id="82" name="Rectangle 28"/>
            <p:cNvSpPr/>
            <p:nvPr/>
          </p:nvSpPr>
          <p:spPr bwMode="auto">
            <a:xfrm>
              <a:off x="1532703" y="3736975"/>
              <a:ext cx="673100" cy="287338"/>
            </a:xfrm>
            <a:prstGeom prst="rect">
              <a:avLst/>
            </a:prstGeom>
            <a:gradFill rotWithShape="1">
              <a:gsLst>
                <a:gs pos="0">
                  <a:srgbClr val="F37720">
                    <a:shade val="51000"/>
                    <a:satMod val="130000"/>
                  </a:srgbClr>
                </a:gs>
                <a:gs pos="80000">
                  <a:srgbClr val="F37720">
                    <a:shade val="93000"/>
                    <a:satMod val="130000"/>
                  </a:srgbClr>
                </a:gs>
                <a:gs pos="100000">
                  <a:srgbClr val="F3772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Segoe"/>
                  <a:ea typeface="+mn-ea"/>
                  <a:cs typeface="Arial" charset="0"/>
                </a:rPr>
                <a:t>Namespace Components</a:t>
              </a:r>
            </a:p>
          </p:txBody>
        </p:sp>
        <p:sp>
          <p:nvSpPr>
            <p:cNvPr id="83" name="Rectangle 29"/>
            <p:cNvSpPr/>
            <p:nvPr/>
          </p:nvSpPr>
          <p:spPr bwMode="auto">
            <a:xfrm>
              <a:off x="2248664" y="3738563"/>
              <a:ext cx="468000" cy="287337"/>
            </a:xfrm>
            <a:prstGeom prst="rect">
              <a:avLst/>
            </a:prstGeom>
            <a:gradFill rotWithShape="1">
              <a:gsLst>
                <a:gs pos="0">
                  <a:srgbClr val="F37720">
                    <a:shade val="51000"/>
                    <a:satMod val="130000"/>
                  </a:srgbClr>
                </a:gs>
                <a:gs pos="80000">
                  <a:srgbClr val="F37720">
                    <a:shade val="93000"/>
                    <a:satMod val="130000"/>
                  </a:srgbClr>
                </a:gs>
                <a:gs pos="100000">
                  <a:srgbClr val="F3772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Segoe"/>
                  <a:ea typeface="+mn-ea"/>
                  <a:cs typeface="+mn-cs"/>
                </a:rPr>
                <a:t>Context Setter</a:t>
              </a:r>
            </a:p>
          </p:txBody>
        </p:sp>
        <p:pic>
          <p:nvPicPr>
            <p:cNvPr id="84" name="Picture 116" descr="C:\Program Files\Microsoft Resource DVD Artwork\DVD_ART\Artwork_Imagery\Shapes and Graphics\Arrows - arrow\Gold Gradient Collection\arrow 0 gold  arrow 4.png"/>
            <p:cNvPicPr>
              <a:picLocks noChangeAspect="1" noChangeArrowheads="1"/>
            </p:cNvPicPr>
            <p:nvPr/>
          </p:nvPicPr>
          <p:blipFill>
            <a:blip r:embed="rId15"/>
            <a:srcRect/>
            <a:stretch>
              <a:fillRect/>
            </a:stretch>
          </p:blipFill>
          <p:spPr bwMode="auto">
            <a:xfrm>
              <a:off x="106363" y="3357563"/>
              <a:ext cx="584200" cy="223837"/>
            </a:xfrm>
            <a:prstGeom prst="rect">
              <a:avLst/>
            </a:prstGeom>
            <a:noFill/>
            <a:ln w="9525">
              <a:noFill/>
              <a:miter lim="800000"/>
              <a:headEnd/>
              <a:tailEnd/>
            </a:ln>
          </p:spPr>
        </p:pic>
        <p:grpSp>
          <p:nvGrpSpPr>
            <p:cNvPr id="85" name="Group 82"/>
            <p:cNvGrpSpPr>
              <a:grpSpLocks/>
            </p:cNvGrpSpPr>
            <p:nvPr/>
          </p:nvGrpSpPr>
          <p:grpSpPr bwMode="auto">
            <a:xfrm>
              <a:off x="68263" y="2451100"/>
              <a:ext cx="614361" cy="409575"/>
              <a:chOff x="81826" y="1429629"/>
              <a:chExt cx="613903" cy="409707"/>
            </a:xfrm>
          </p:grpSpPr>
          <p:pic>
            <p:nvPicPr>
              <p:cNvPr id="86" name="Picture 116" descr="C:\Program Files\Microsoft Resource DVD Artwork\DVD_ART\Artwork_Imagery\Shapes and Graphics\Arrows - arrow\Gold Gradient Collection\arrow 0 gold  arrow 4.png"/>
              <p:cNvPicPr>
                <a:picLocks noChangeAspect="1" noChangeArrowheads="1"/>
              </p:cNvPicPr>
              <p:nvPr/>
            </p:nvPicPr>
            <p:blipFill>
              <a:blip r:embed="rId15"/>
              <a:srcRect/>
              <a:stretch>
                <a:fillRect/>
              </a:stretch>
            </p:blipFill>
            <p:spPr bwMode="auto">
              <a:xfrm>
                <a:off x="112511" y="1429629"/>
                <a:ext cx="583218" cy="223553"/>
              </a:xfrm>
              <a:prstGeom prst="rect">
                <a:avLst/>
              </a:prstGeom>
              <a:noFill/>
              <a:ln w="9525">
                <a:noFill/>
                <a:miter lim="800000"/>
                <a:headEnd/>
                <a:tailEnd/>
              </a:ln>
            </p:spPr>
          </p:pic>
          <p:pic>
            <p:nvPicPr>
              <p:cNvPr id="87" name="Picture 116" descr="C:\Program Files\Microsoft Resource DVD Artwork\DVD_ART\Artwork_Imagery\Shapes and Graphics\Arrows - arrow\Gold Gradient Collection\arrow 0 gold  arrow 4.png"/>
              <p:cNvPicPr>
                <a:picLocks noChangeAspect="1" noChangeArrowheads="1"/>
              </p:cNvPicPr>
              <p:nvPr/>
            </p:nvPicPr>
            <p:blipFill>
              <a:blip r:embed="rId15"/>
              <a:srcRect/>
              <a:stretch>
                <a:fillRect/>
              </a:stretch>
            </p:blipFill>
            <p:spPr bwMode="auto">
              <a:xfrm rot="10800000">
                <a:off x="81826" y="1615783"/>
                <a:ext cx="583218" cy="223553"/>
              </a:xfrm>
              <a:prstGeom prst="rect">
                <a:avLst/>
              </a:prstGeom>
              <a:noFill/>
              <a:ln w="9525">
                <a:noFill/>
                <a:miter lim="800000"/>
                <a:headEnd/>
                <a:tailEnd/>
              </a:ln>
            </p:spPr>
          </p:pic>
        </p:grpSp>
        <p:grpSp>
          <p:nvGrpSpPr>
            <p:cNvPr id="88" name="Group 82"/>
            <p:cNvGrpSpPr>
              <a:grpSpLocks/>
            </p:cNvGrpSpPr>
            <p:nvPr/>
          </p:nvGrpSpPr>
          <p:grpSpPr bwMode="auto">
            <a:xfrm>
              <a:off x="73025" y="2849563"/>
              <a:ext cx="614363" cy="409575"/>
              <a:chOff x="81826" y="1429629"/>
              <a:chExt cx="613904" cy="409707"/>
            </a:xfrm>
          </p:grpSpPr>
          <p:pic>
            <p:nvPicPr>
              <p:cNvPr id="89" name="Picture 116" descr="C:\Program Files\Microsoft Resource DVD Artwork\DVD_ART\Artwork_Imagery\Shapes and Graphics\Arrows - arrow\Gold Gradient Collection\arrow 0 gold  arrow 4.png"/>
              <p:cNvPicPr>
                <a:picLocks noChangeAspect="1" noChangeArrowheads="1"/>
              </p:cNvPicPr>
              <p:nvPr/>
            </p:nvPicPr>
            <p:blipFill>
              <a:blip r:embed="rId15"/>
              <a:srcRect/>
              <a:stretch>
                <a:fillRect/>
              </a:stretch>
            </p:blipFill>
            <p:spPr bwMode="auto">
              <a:xfrm>
                <a:off x="112511" y="1429629"/>
                <a:ext cx="583219" cy="223553"/>
              </a:xfrm>
              <a:prstGeom prst="rect">
                <a:avLst/>
              </a:prstGeom>
              <a:noFill/>
              <a:ln w="9525">
                <a:noFill/>
                <a:miter lim="800000"/>
                <a:headEnd/>
                <a:tailEnd/>
              </a:ln>
            </p:spPr>
          </p:pic>
          <p:pic>
            <p:nvPicPr>
              <p:cNvPr id="90" name="Picture 116" descr="C:\Program Files\Microsoft Resource DVD Artwork\DVD_ART\Artwork_Imagery\Shapes and Graphics\Arrows - arrow\Gold Gradient Collection\arrow 0 gold  arrow 4.png"/>
              <p:cNvPicPr>
                <a:picLocks noChangeAspect="1" noChangeArrowheads="1"/>
              </p:cNvPicPr>
              <p:nvPr/>
            </p:nvPicPr>
            <p:blipFill>
              <a:blip r:embed="rId15"/>
              <a:srcRect/>
              <a:stretch>
                <a:fillRect/>
              </a:stretch>
            </p:blipFill>
            <p:spPr bwMode="auto">
              <a:xfrm rot="10800000">
                <a:off x="81826" y="1615783"/>
                <a:ext cx="583219" cy="223553"/>
              </a:xfrm>
              <a:prstGeom prst="rect">
                <a:avLst/>
              </a:prstGeom>
              <a:noFill/>
              <a:ln w="9525">
                <a:noFill/>
                <a:miter lim="800000"/>
                <a:headEnd/>
                <a:tailEnd/>
              </a:ln>
            </p:spPr>
          </p:pic>
        </p:grpSp>
        <p:pic>
          <p:nvPicPr>
            <p:cNvPr id="91" name="Picture 116" descr="C:\Program Files\Microsoft Resource DVD Artwork\DVD_ART\Artwork_Imagery\Shapes and Graphics\Arrows - arrow\Gold Gradient Collection\arrow 0 gold  arrow 4.png"/>
            <p:cNvPicPr>
              <a:picLocks noChangeAspect="1" noChangeArrowheads="1"/>
            </p:cNvPicPr>
            <p:nvPr/>
          </p:nvPicPr>
          <p:blipFill>
            <a:blip r:embed="rId15"/>
            <a:srcRect/>
            <a:stretch>
              <a:fillRect/>
            </a:stretch>
          </p:blipFill>
          <p:spPr bwMode="auto">
            <a:xfrm>
              <a:off x="104775" y="3770313"/>
              <a:ext cx="584200" cy="222250"/>
            </a:xfrm>
            <a:prstGeom prst="rect">
              <a:avLst/>
            </a:prstGeom>
            <a:noFill/>
            <a:ln w="9525">
              <a:noFill/>
              <a:miter lim="800000"/>
              <a:headEnd/>
              <a:tailEnd/>
            </a:ln>
          </p:spPr>
        </p:pic>
        <p:sp>
          <p:nvSpPr>
            <p:cNvPr id="92" name="Line 15"/>
            <p:cNvSpPr>
              <a:spLocks noChangeShapeType="1"/>
            </p:cNvSpPr>
            <p:nvPr/>
          </p:nvSpPr>
          <p:spPr bwMode="auto">
            <a:xfrm>
              <a:off x="2676525" y="2547938"/>
              <a:ext cx="806450" cy="1119187"/>
            </a:xfrm>
            <a:prstGeom prst="line">
              <a:avLst/>
            </a:prstGeom>
            <a:noFill/>
            <a:ln w="12700">
              <a:solidFill>
                <a:srgbClr val="000000"/>
              </a:solidFill>
              <a:prstDash val="sysDash"/>
              <a:round/>
              <a:headEnd type="none" w="sm" len="sm"/>
              <a:tailEnd type="triangle"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 name="Line 15"/>
            <p:cNvSpPr>
              <a:spLocks noChangeShapeType="1"/>
            </p:cNvSpPr>
            <p:nvPr/>
          </p:nvSpPr>
          <p:spPr bwMode="auto">
            <a:xfrm flipH="1" flipV="1">
              <a:off x="2676525" y="2749550"/>
              <a:ext cx="814388" cy="1017588"/>
            </a:xfrm>
            <a:prstGeom prst="line">
              <a:avLst/>
            </a:prstGeom>
            <a:noFill/>
            <a:ln w="12700">
              <a:solidFill>
                <a:srgbClr val="000000"/>
              </a:solidFill>
              <a:prstDash val="sysDash"/>
              <a:round/>
              <a:headEnd type="none" w="sm" len="sm"/>
              <a:tailEnd type="triangle"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Line 15"/>
            <p:cNvSpPr>
              <a:spLocks noChangeShapeType="1"/>
            </p:cNvSpPr>
            <p:nvPr/>
          </p:nvSpPr>
          <p:spPr bwMode="auto">
            <a:xfrm>
              <a:off x="2676525" y="2946400"/>
              <a:ext cx="806450" cy="917575"/>
            </a:xfrm>
            <a:prstGeom prst="line">
              <a:avLst/>
            </a:prstGeom>
            <a:noFill/>
            <a:ln w="12700">
              <a:solidFill>
                <a:srgbClr val="000000"/>
              </a:solidFill>
              <a:prstDash val="sysDash"/>
              <a:round/>
              <a:headEnd type="none" w="sm" len="sm"/>
              <a:tailEnd type="triangle"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Line 15"/>
            <p:cNvSpPr>
              <a:spLocks noChangeShapeType="1"/>
            </p:cNvSpPr>
            <p:nvPr/>
          </p:nvSpPr>
          <p:spPr bwMode="auto">
            <a:xfrm flipH="1" flipV="1">
              <a:off x="2676525" y="3146425"/>
              <a:ext cx="809625" cy="795338"/>
            </a:xfrm>
            <a:prstGeom prst="line">
              <a:avLst/>
            </a:prstGeom>
            <a:noFill/>
            <a:ln w="12700">
              <a:solidFill>
                <a:srgbClr val="000000"/>
              </a:solidFill>
              <a:prstDash val="sysDash"/>
              <a:round/>
              <a:headEnd type="none" w="sm" len="sm"/>
              <a:tailEnd type="triangle"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Line 15"/>
            <p:cNvSpPr>
              <a:spLocks noChangeShapeType="1"/>
            </p:cNvSpPr>
            <p:nvPr/>
          </p:nvSpPr>
          <p:spPr bwMode="auto">
            <a:xfrm>
              <a:off x="2673350" y="3467100"/>
              <a:ext cx="806450" cy="538163"/>
            </a:xfrm>
            <a:prstGeom prst="line">
              <a:avLst/>
            </a:prstGeom>
            <a:noFill/>
            <a:ln w="12700">
              <a:solidFill>
                <a:srgbClr val="000000"/>
              </a:solidFill>
              <a:prstDash val="sysDash"/>
              <a:round/>
              <a:headEnd type="none" w="sm" len="sm"/>
              <a:tailEnd type="triangle"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Line 15"/>
            <p:cNvSpPr>
              <a:spLocks noChangeShapeType="1"/>
            </p:cNvSpPr>
            <p:nvPr/>
          </p:nvSpPr>
          <p:spPr bwMode="auto">
            <a:xfrm>
              <a:off x="2673350" y="3875088"/>
              <a:ext cx="806450" cy="182562"/>
            </a:xfrm>
            <a:prstGeom prst="line">
              <a:avLst/>
            </a:prstGeom>
            <a:noFill/>
            <a:ln w="12700">
              <a:solidFill>
                <a:srgbClr val="000000"/>
              </a:solidFill>
              <a:prstDash val="sysDash"/>
              <a:round/>
              <a:headEnd type="none" w="sm" len="sm"/>
              <a:tailEnd type="triangle"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61" name="160 Grupo"/>
          <p:cNvGrpSpPr/>
          <p:nvPr/>
        </p:nvGrpSpPr>
        <p:grpSpPr>
          <a:xfrm>
            <a:off x="5632450" y="2451100"/>
            <a:ext cx="3416300" cy="2016131"/>
            <a:chOff x="5632450" y="2470150"/>
            <a:chExt cx="3416300" cy="2016131"/>
          </a:xfrm>
        </p:grpSpPr>
        <p:grpSp>
          <p:nvGrpSpPr>
            <p:cNvPr id="130" name="Group 72"/>
            <p:cNvGrpSpPr>
              <a:grpSpLocks/>
            </p:cNvGrpSpPr>
            <p:nvPr/>
          </p:nvGrpSpPr>
          <p:grpSpPr bwMode="auto">
            <a:xfrm>
              <a:off x="6450013" y="2892425"/>
              <a:ext cx="2019300" cy="369887"/>
              <a:chOff x="4063" y="1760"/>
              <a:chExt cx="1272" cy="233"/>
            </a:xfrm>
          </p:grpSpPr>
          <p:sp>
            <p:nvSpPr>
              <p:cNvPr id="131" name="Rectangle 45"/>
              <p:cNvSpPr/>
              <p:nvPr/>
            </p:nvSpPr>
            <p:spPr>
              <a:xfrm>
                <a:off x="4063" y="1760"/>
                <a:ext cx="1272" cy="233"/>
              </a:xfrm>
              <a:prstGeom prst="rect">
                <a:avLst/>
              </a:prstGeom>
              <a:gradFill rotWithShape="1">
                <a:gsLst>
                  <a:gs pos="0">
                    <a:srgbClr val="F37720">
                      <a:shade val="51000"/>
                      <a:satMod val="130000"/>
                    </a:srgbClr>
                  </a:gs>
                  <a:gs pos="80000">
                    <a:srgbClr val="F37720">
                      <a:shade val="93000"/>
                      <a:satMod val="130000"/>
                    </a:srgbClr>
                  </a:gs>
                  <a:gs pos="100000">
                    <a:srgbClr val="F3772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Segoe"/>
                    <a:ea typeface="+mn-ea"/>
                    <a:cs typeface="Arial" pitchFamily="34" charset="0"/>
                  </a:rPr>
                  <a:t>Generic Send Port </a:t>
                </a:r>
                <a:endParaRPr kumimoji="0" lang="en-US" sz="1000" b="1" i="0" u="none" strike="noStrike" kern="0" cap="none" spc="0" normalizeH="0" baseline="0" noProof="0" dirty="0" smtClean="0">
                  <a:ln>
                    <a:noFill/>
                  </a:ln>
                  <a:solidFill>
                    <a:srgbClr val="000000"/>
                  </a:solidFill>
                  <a:effectLst/>
                  <a:uLnTx/>
                  <a:uFillTx/>
                  <a:latin typeface="Segoe"/>
                  <a:ea typeface="+mn-ea"/>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00"/>
                    </a:solidFill>
                    <a:effectLst/>
                    <a:uLnTx/>
                    <a:uFillTx/>
                    <a:latin typeface="Segoe"/>
                    <a:ea typeface="+mn-ea"/>
                    <a:cs typeface="Arial" pitchFamily="34" charset="0"/>
                  </a:rPr>
                  <a:t>WSE</a:t>
                </a:r>
                <a:endParaRPr kumimoji="0" lang="en-US" sz="1000" b="1" i="0" u="none" strike="noStrike" kern="0" cap="none" spc="0" normalizeH="0" baseline="0" noProof="0" dirty="0">
                  <a:ln>
                    <a:noFill/>
                  </a:ln>
                  <a:solidFill>
                    <a:srgbClr val="000000"/>
                  </a:solidFill>
                  <a:effectLst/>
                  <a:uLnTx/>
                  <a:uFillTx/>
                  <a:latin typeface="Segoe"/>
                  <a:ea typeface="+mn-ea"/>
                  <a:cs typeface="Arial" pitchFamily="34" charset="0"/>
                </a:endParaRPr>
              </a:p>
            </p:txBody>
          </p:sp>
          <p:sp>
            <p:nvSpPr>
              <p:cNvPr id="132" name="Rectangle 46"/>
              <p:cNvSpPr/>
              <p:nvPr/>
            </p:nvSpPr>
            <p:spPr>
              <a:xfrm>
                <a:off x="4904" y="1784"/>
                <a:ext cx="431" cy="181"/>
              </a:xfrm>
              <a:prstGeom prst="rect">
                <a:avLst/>
              </a:prstGeom>
              <a:gradFill rotWithShape="1">
                <a:gsLst>
                  <a:gs pos="0">
                    <a:srgbClr val="F37720">
                      <a:shade val="51000"/>
                      <a:satMod val="130000"/>
                    </a:srgbClr>
                  </a:gs>
                  <a:gs pos="80000">
                    <a:srgbClr val="F37720">
                      <a:shade val="93000"/>
                      <a:satMod val="130000"/>
                    </a:srgbClr>
                  </a:gs>
                  <a:gs pos="100000">
                    <a:srgbClr val="F3772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Segoe"/>
                    <a:ea typeface="+mn-ea"/>
                    <a:cs typeface="Arial" pitchFamily="34" charset="0"/>
                  </a:rPr>
                  <a:t>Pipeline Components</a:t>
                </a:r>
              </a:p>
            </p:txBody>
          </p:sp>
        </p:grpSp>
        <p:grpSp>
          <p:nvGrpSpPr>
            <p:cNvPr id="133" name="Group 77"/>
            <p:cNvGrpSpPr>
              <a:grpSpLocks/>
            </p:cNvGrpSpPr>
            <p:nvPr/>
          </p:nvGrpSpPr>
          <p:grpSpPr bwMode="auto">
            <a:xfrm>
              <a:off x="6450013" y="3300412"/>
              <a:ext cx="2019300" cy="369887"/>
              <a:chOff x="4063" y="2017"/>
              <a:chExt cx="1272" cy="233"/>
            </a:xfrm>
          </p:grpSpPr>
          <p:sp>
            <p:nvSpPr>
              <p:cNvPr id="134" name="Rectangle 49"/>
              <p:cNvSpPr/>
              <p:nvPr/>
            </p:nvSpPr>
            <p:spPr>
              <a:xfrm>
                <a:off x="4063" y="2017"/>
                <a:ext cx="1272" cy="233"/>
              </a:xfrm>
              <a:prstGeom prst="rect">
                <a:avLst/>
              </a:prstGeom>
              <a:gradFill rotWithShape="1">
                <a:gsLst>
                  <a:gs pos="0">
                    <a:srgbClr val="F37720">
                      <a:shade val="51000"/>
                      <a:satMod val="130000"/>
                    </a:srgbClr>
                  </a:gs>
                  <a:gs pos="80000">
                    <a:srgbClr val="F37720">
                      <a:shade val="93000"/>
                      <a:satMod val="130000"/>
                    </a:srgbClr>
                  </a:gs>
                  <a:gs pos="100000">
                    <a:srgbClr val="F3772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Segoe"/>
                    <a:ea typeface="+mn-ea"/>
                    <a:cs typeface="Arial" pitchFamily="34" charset="0"/>
                  </a:rPr>
                  <a:t>Generic Send Port </a:t>
                </a:r>
                <a:endParaRPr kumimoji="0" lang="en-US" sz="1000" b="1" i="0" u="none" strike="noStrike" kern="0" cap="none" spc="0" normalizeH="0" baseline="0" noProof="0" dirty="0" smtClean="0">
                  <a:ln>
                    <a:noFill/>
                  </a:ln>
                  <a:solidFill>
                    <a:srgbClr val="000000"/>
                  </a:solidFill>
                  <a:effectLst/>
                  <a:uLnTx/>
                  <a:uFillTx/>
                  <a:latin typeface="Segoe"/>
                  <a:ea typeface="+mn-ea"/>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00"/>
                    </a:solidFill>
                    <a:effectLst/>
                    <a:uLnTx/>
                    <a:uFillTx/>
                    <a:latin typeface="Segoe"/>
                    <a:ea typeface="+mn-ea"/>
                    <a:cs typeface="Arial" pitchFamily="34" charset="0"/>
                  </a:rPr>
                  <a:t>JMS</a:t>
                </a:r>
                <a:endParaRPr kumimoji="0" lang="en-US" sz="1000" b="1" i="0" u="none" strike="noStrike" kern="0" cap="none" spc="0" normalizeH="0" baseline="0" noProof="0" dirty="0">
                  <a:ln>
                    <a:noFill/>
                  </a:ln>
                  <a:solidFill>
                    <a:srgbClr val="000000"/>
                  </a:solidFill>
                  <a:effectLst/>
                  <a:uLnTx/>
                  <a:uFillTx/>
                  <a:latin typeface="Segoe"/>
                  <a:ea typeface="+mn-ea"/>
                  <a:cs typeface="Arial" pitchFamily="34" charset="0"/>
                </a:endParaRPr>
              </a:p>
            </p:txBody>
          </p:sp>
          <p:sp>
            <p:nvSpPr>
              <p:cNvPr id="135" name="Rectangle 50"/>
              <p:cNvSpPr/>
              <p:nvPr/>
            </p:nvSpPr>
            <p:spPr>
              <a:xfrm>
                <a:off x="4901" y="2041"/>
                <a:ext cx="431" cy="181"/>
              </a:xfrm>
              <a:prstGeom prst="rect">
                <a:avLst/>
              </a:prstGeom>
              <a:gradFill rotWithShape="1">
                <a:gsLst>
                  <a:gs pos="0">
                    <a:srgbClr val="F37720">
                      <a:shade val="51000"/>
                      <a:satMod val="130000"/>
                    </a:srgbClr>
                  </a:gs>
                  <a:gs pos="80000">
                    <a:srgbClr val="F37720">
                      <a:shade val="93000"/>
                      <a:satMod val="130000"/>
                    </a:srgbClr>
                  </a:gs>
                  <a:gs pos="100000">
                    <a:srgbClr val="F3772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Segoe"/>
                    <a:ea typeface="+mn-ea"/>
                    <a:cs typeface="Arial" charset="0"/>
                  </a:rPr>
                  <a:t>JMS</a:t>
                </a:r>
                <a:br>
                  <a:rPr kumimoji="0" lang="en-US" sz="800" b="0" i="0" u="none" strike="noStrike" kern="0" cap="none" spc="0" normalizeH="0" baseline="0" noProof="0" dirty="0">
                    <a:ln>
                      <a:noFill/>
                    </a:ln>
                    <a:solidFill>
                      <a:srgbClr val="000000"/>
                    </a:solidFill>
                    <a:effectLst/>
                    <a:uLnTx/>
                    <a:uFillTx/>
                    <a:latin typeface="Segoe"/>
                    <a:ea typeface="+mn-ea"/>
                    <a:cs typeface="Arial" charset="0"/>
                  </a:rPr>
                </a:br>
                <a:r>
                  <a:rPr kumimoji="0" lang="en-US" sz="800" b="0" i="0" u="none" strike="noStrike" kern="0" cap="none" spc="0" normalizeH="0" baseline="0" noProof="0" dirty="0">
                    <a:ln>
                      <a:noFill/>
                    </a:ln>
                    <a:solidFill>
                      <a:srgbClr val="000000"/>
                    </a:solidFill>
                    <a:effectLst/>
                    <a:uLnTx/>
                    <a:uFillTx/>
                    <a:latin typeface="Segoe"/>
                    <a:ea typeface="+mn-ea"/>
                    <a:cs typeface="Arial" charset="0"/>
                  </a:rPr>
                  <a:t>Components</a:t>
                </a:r>
              </a:p>
            </p:txBody>
          </p:sp>
        </p:grpSp>
        <p:grpSp>
          <p:nvGrpSpPr>
            <p:cNvPr id="136" name="Group 82"/>
            <p:cNvGrpSpPr>
              <a:grpSpLocks/>
            </p:cNvGrpSpPr>
            <p:nvPr/>
          </p:nvGrpSpPr>
          <p:grpSpPr bwMode="auto">
            <a:xfrm>
              <a:off x="6450013" y="3708401"/>
              <a:ext cx="2019300" cy="369888"/>
              <a:chOff x="4063" y="2274"/>
              <a:chExt cx="1272" cy="233"/>
            </a:xfrm>
          </p:grpSpPr>
          <p:sp>
            <p:nvSpPr>
              <p:cNvPr id="137" name="Rectangle 53"/>
              <p:cNvSpPr/>
              <p:nvPr/>
            </p:nvSpPr>
            <p:spPr>
              <a:xfrm>
                <a:off x="4063" y="2274"/>
                <a:ext cx="1272" cy="233"/>
              </a:xfrm>
              <a:prstGeom prst="rect">
                <a:avLst/>
              </a:prstGeom>
              <a:gradFill rotWithShape="1">
                <a:gsLst>
                  <a:gs pos="0">
                    <a:srgbClr val="F37720">
                      <a:shade val="51000"/>
                      <a:satMod val="130000"/>
                    </a:srgbClr>
                  </a:gs>
                  <a:gs pos="80000">
                    <a:srgbClr val="F37720">
                      <a:shade val="93000"/>
                      <a:satMod val="130000"/>
                    </a:srgbClr>
                  </a:gs>
                  <a:gs pos="100000">
                    <a:srgbClr val="F3772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Segoe"/>
                    <a:ea typeface="+mn-ea"/>
                    <a:cs typeface="Arial" pitchFamily="34" charset="0"/>
                  </a:rPr>
                  <a:t>Generic Send Port</a:t>
                </a:r>
                <a:br>
                  <a:rPr kumimoji="0" lang="en-US" sz="1000" b="1" i="0" u="none" strike="noStrike" kern="0" cap="none" spc="0" normalizeH="0" baseline="0" noProof="0" dirty="0">
                    <a:ln>
                      <a:noFill/>
                    </a:ln>
                    <a:solidFill>
                      <a:srgbClr val="000000"/>
                    </a:solidFill>
                    <a:effectLst/>
                    <a:uLnTx/>
                    <a:uFillTx/>
                    <a:latin typeface="Segoe"/>
                    <a:ea typeface="+mn-ea"/>
                    <a:cs typeface="Arial" pitchFamily="34" charset="0"/>
                  </a:rPr>
                </a:br>
                <a:r>
                  <a:rPr kumimoji="0" lang="en-US" sz="1000" b="1" i="0" u="none" strike="noStrike" kern="0" cap="none" spc="0" normalizeH="0" baseline="0" noProof="0" dirty="0">
                    <a:ln>
                      <a:noFill/>
                    </a:ln>
                    <a:solidFill>
                      <a:srgbClr val="000000"/>
                    </a:solidFill>
                    <a:effectLst/>
                    <a:uLnTx/>
                    <a:uFillTx/>
                    <a:latin typeface="Segoe"/>
                    <a:ea typeface="+mn-ea"/>
                    <a:cs typeface="Arial" pitchFamily="34" charset="0"/>
                  </a:rPr>
                  <a:t>Other</a:t>
                </a:r>
              </a:p>
            </p:txBody>
          </p:sp>
          <p:sp>
            <p:nvSpPr>
              <p:cNvPr id="138" name="Rectangle 54"/>
              <p:cNvSpPr/>
              <p:nvPr/>
            </p:nvSpPr>
            <p:spPr>
              <a:xfrm>
                <a:off x="4901" y="2298"/>
                <a:ext cx="431" cy="181"/>
              </a:xfrm>
              <a:prstGeom prst="rect">
                <a:avLst/>
              </a:prstGeom>
              <a:gradFill rotWithShape="1">
                <a:gsLst>
                  <a:gs pos="0">
                    <a:srgbClr val="F37720">
                      <a:shade val="51000"/>
                      <a:satMod val="130000"/>
                    </a:srgbClr>
                  </a:gs>
                  <a:gs pos="80000">
                    <a:srgbClr val="F37720">
                      <a:shade val="93000"/>
                      <a:satMod val="130000"/>
                    </a:srgbClr>
                  </a:gs>
                  <a:gs pos="100000">
                    <a:srgbClr val="F3772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Segoe"/>
                    <a:ea typeface="+mn-ea"/>
                    <a:cs typeface="Arial" pitchFamily="34" charset="0"/>
                  </a:rPr>
                  <a:t>Pipeline Components</a:t>
                </a:r>
              </a:p>
            </p:txBody>
          </p:sp>
        </p:grpSp>
        <p:grpSp>
          <p:nvGrpSpPr>
            <p:cNvPr id="139" name="Group 87"/>
            <p:cNvGrpSpPr>
              <a:grpSpLocks/>
            </p:cNvGrpSpPr>
            <p:nvPr/>
          </p:nvGrpSpPr>
          <p:grpSpPr bwMode="auto">
            <a:xfrm>
              <a:off x="6450013" y="4116393"/>
              <a:ext cx="2019300" cy="369888"/>
              <a:chOff x="4063" y="2531"/>
              <a:chExt cx="1272" cy="233"/>
            </a:xfrm>
          </p:grpSpPr>
          <p:sp>
            <p:nvSpPr>
              <p:cNvPr id="140" name="Rectangle 57"/>
              <p:cNvSpPr/>
              <p:nvPr/>
            </p:nvSpPr>
            <p:spPr>
              <a:xfrm>
                <a:off x="4063" y="2531"/>
                <a:ext cx="1272" cy="233"/>
              </a:xfrm>
              <a:prstGeom prst="rect">
                <a:avLst/>
              </a:prstGeom>
              <a:gradFill rotWithShape="1">
                <a:gsLst>
                  <a:gs pos="0">
                    <a:srgbClr val="F37720">
                      <a:shade val="51000"/>
                      <a:satMod val="130000"/>
                    </a:srgbClr>
                  </a:gs>
                  <a:gs pos="80000">
                    <a:srgbClr val="F37720">
                      <a:shade val="93000"/>
                      <a:satMod val="130000"/>
                    </a:srgbClr>
                  </a:gs>
                  <a:gs pos="100000">
                    <a:srgbClr val="F3772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Segoe"/>
                    <a:ea typeface="+mn-ea"/>
                    <a:cs typeface="Arial" charset="0"/>
                  </a:rPr>
                  <a:t>Custom Send Port </a:t>
                </a:r>
                <a:endParaRPr kumimoji="0" lang="en-US" sz="1000" b="1" i="0" u="none" strike="noStrike" kern="0" cap="none" spc="0" normalizeH="0" baseline="0" noProof="0" dirty="0" smtClean="0">
                  <a:ln>
                    <a:noFill/>
                  </a:ln>
                  <a:solidFill>
                    <a:srgbClr val="000000"/>
                  </a:solidFill>
                  <a:effectLst/>
                  <a:uLnTx/>
                  <a:uFillTx/>
                  <a:latin typeface="Segoe"/>
                  <a:ea typeface="+mn-ea"/>
                  <a:cs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00"/>
                    </a:solidFill>
                    <a:effectLst/>
                    <a:uLnTx/>
                    <a:uFillTx/>
                    <a:latin typeface="Segoe"/>
                    <a:ea typeface="+mn-ea"/>
                    <a:cs typeface="Arial" charset="0"/>
                  </a:rPr>
                  <a:t>1</a:t>
                </a:r>
                <a:r>
                  <a:rPr kumimoji="0" lang="en-US" sz="1000" b="1" i="0" u="none" strike="noStrike" kern="0" cap="none" spc="0" normalizeH="0" baseline="0" noProof="0" dirty="0">
                    <a:ln>
                      <a:noFill/>
                    </a:ln>
                    <a:solidFill>
                      <a:srgbClr val="000000"/>
                    </a:solidFill>
                    <a:effectLst/>
                    <a:uLnTx/>
                    <a:uFillTx/>
                    <a:latin typeface="Segoe"/>
                    <a:ea typeface="+mn-ea"/>
                    <a:cs typeface="Arial" charset="0"/>
                  </a:rPr>
                  <a:t>..</a:t>
                </a:r>
                <a:r>
                  <a:rPr kumimoji="0" lang="en-US" sz="1000" b="1" i="1" u="none" strike="noStrike" kern="0" cap="none" spc="0" normalizeH="0" baseline="0" noProof="0" dirty="0">
                    <a:ln>
                      <a:noFill/>
                    </a:ln>
                    <a:solidFill>
                      <a:srgbClr val="000000"/>
                    </a:solidFill>
                    <a:effectLst/>
                    <a:uLnTx/>
                    <a:uFillTx/>
                    <a:latin typeface="Segoe"/>
                    <a:ea typeface="+mn-ea"/>
                    <a:cs typeface="Arial" charset="0"/>
                  </a:rPr>
                  <a:t>n</a:t>
                </a:r>
              </a:p>
            </p:txBody>
          </p:sp>
          <p:sp>
            <p:nvSpPr>
              <p:cNvPr id="141" name="Rectangle 58"/>
              <p:cNvSpPr/>
              <p:nvPr/>
            </p:nvSpPr>
            <p:spPr>
              <a:xfrm>
                <a:off x="4899" y="2555"/>
                <a:ext cx="431" cy="181"/>
              </a:xfrm>
              <a:prstGeom prst="rect">
                <a:avLst/>
              </a:prstGeom>
              <a:gradFill rotWithShape="1">
                <a:gsLst>
                  <a:gs pos="0">
                    <a:srgbClr val="F37720">
                      <a:shade val="51000"/>
                      <a:satMod val="130000"/>
                    </a:srgbClr>
                  </a:gs>
                  <a:gs pos="80000">
                    <a:srgbClr val="F37720">
                      <a:shade val="93000"/>
                      <a:satMod val="130000"/>
                    </a:srgbClr>
                  </a:gs>
                  <a:gs pos="100000">
                    <a:srgbClr val="F3772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Segoe"/>
                    <a:ea typeface="+mn-ea"/>
                    <a:cs typeface="Arial" pitchFamily="34" charset="0"/>
                  </a:rPr>
                  <a:t>Pipeline Components</a:t>
                </a:r>
              </a:p>
            </p:txBody>
          </p:sp>
        </p:grpSp>
        <p:grpSp>
          <p:nvGrpSpPr>
            <p:cNvPr id="142" name="Group 92"/>
            <p:cNvGrpSpPr>
              <a:grpSpLocks/>
            </p:cNvGrpSpPr>
            <p:nvPr/>
          </p:nvGrpSpPr>
          <p:grpSpPr bwMode="auto">
            <a:xfrm>
              <a:off x="6450013" y="2484438"/>
              <a:ext cx="2019300" cy="369888"/>
              <a:chOff x="4063" y="1503"/>
              <a:chExt cx="1272" cy="233"/>
            </a:xfrm>
          </p:grpSpPr>
          <p:sp>
            <p:nvSpPr>
              <p:cNvPr id="143" name="Rectangle 65"/>
              <p:cNvSpPr/>
              <p:nvPr/>
            </p:nvSpPr>
            <p:spPr>
              <a:xfrm>
                <a:off x="4063" y="1503"/>
                <a:ext cx="1272" cy="233"/>
              </a:xfrm>
              <a:prstGeom prst="rect">
                <a:avLst/>
              </a:prstGeom>
              <a:gradFill rotWithShape="1">
                <a:gsLst>
                  <a:gs pos="0">
                    <a:srgbClr val="F37720">
                      <a:shade val="51000"/>
                      <a:satMod val="130000"/>
                    </a:srgbClr>
                  </a:gs>
                  <a:gs pos="80000">
                    <a:srgbClr val="F37720">
                      <a:shade val="93000"/>
                      <a:satMod val="130000"/>
                    </a:srgbClr>
                  </a:gs>
                  <a:gs pos="100000">
                    <a:srgbClr val="F3772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Segoe"/>
                    <a:ea typeface="+mn-ea"/>
                    <a:cs typeface="Arial" pitchFamily="34" charset="0"/>
                  </a:rPr>
                  <a:t>Generic Send Port </a:t>
                </a:r>
                <a:endParaRPr kumimoji="0" lang="en-US" sz="1000" b="1" i="0" u="none" strike="noStrike" kern="0" cap="none" spc="0" normalizeH="0" baseline="0" noProof="0" dirty="0" smtClean="0">
                  <a:ln>
                    <a:noFill/>
                  </a:ln>
                  <a:solidFill>
                    <a:srgbClr val="000000"/>
                  </a:solidFill>
                  <a:effectLst/>
                  <a:uLnTx/>
                  <a:uFillTx/>
                  <a:latin typeface="Segoe"/>
                  <a:ea typeface="+mn-ea"/>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00"/>
                    </a:solidFill>
                    <a:effectLst/>
                    <a:uLnTx/>
                    <a:uFillTx/>
                    <a:latin typeface="Segoe"/>
                    <a:ea typeface="+mn-ea"/>
                    <a:cs typeface="Arial" pitchFamily="34" charset="0"/>
                  </a:rPr>
                  <a:t>SOAP</a:t>
                </a:r>
                <a:endParaRPr kumimoji="0" lang="en-US" sz="1000" b="1" i="0" u="none" strike="noStrike" kern="0" cap="none" spc="0" normalizeH="0" baseline="0" noProof="0" dirty="0">
                  <a:ln>
                    <a:noFill/>
                  </a:ln>
                  <a:solidFill>
                    <a:srgbClr val="000000"/>
                  </a:solidFill>
                  <a:effectLst/>
                  <a:uLnTx/>
                  <a:uFillTx/>
                  <a:latin typeface="Segoe"/>
                  <a:ea typeface="+mn-ea"/>
                  <a:cs typeface="Arial" pitchFamily="34" charset="0"/>
                </a:endParaRPr>
              </a:p>
            </p:txBody>
          </p:sp>
          <p:sp>
            <p:nvSpPr>
              <p:cNvPr id="144" name="Rectangle 66"/>
              <p:cNvSpPr/>
              <p:nvPr/>
            </p:nvSpPr>
            <p:spPr>
              <a:xfrm>
                <a:off x="4901" y="1527"/>
                <a:ext cx="431" cy="181"/>
              </a:xfrm>
              <a:prstGeom prst="rect">
                <a:avLst/>
              </a:prstGeom>
              <a:gradFill rotWithShape="1">
                <a:gsLst>
                  <a:gs pos="0">
                    <a:srgbClr val="F37720">
                      <a:shade val="51000"/>
                      <a:satMod val="130000"/>
                    </a:srgbClr>
                  </a:gs>
                  <a:gs pos="80000">
                    <a:srgbClr val="F37720">
                      <a:shade val="93000"/>
                      <a:satMod val="130000"/>
                    </a:srgbClr>
                  </a:gs>
                  <a:gs pos="100000">
                    <a:srgbClr val="F3772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Segoe"/>
                    <a:ea typeface="+mn-ea"/>
                    <a:cs typeface="Arial" pitchFamily="34" charset="0"/>
                  </a:rPr>
                  <a:t>Pipeline Components</a:t>
                </a:r>
              </a:p>
            </p:txBody>
          </p:sp>
        </p:grpSp>
        <p:grpSp>
          <p:nvGrpSpPr>
            <p:cNvPr id="145" name="Group 82"/>
            <p:cNvGrpSpPr>
              <a:grpSpLocks/>
            </p:cNvGrpSpPr>
            <p:nvPr/>
          </p:nvGrpSpPr>
          <p:grpSpPr bwMode="auto">
            <a:xfrm>
              <a:off x="8434388" y="2470150"/>
              <a:ext cx="614362" cy="409575"/>
              <a:chOff x="81826" y="1429629"/>
              <a:chExt cx="613904" cy="409707"/>
            </a:xfrm>
          </p:grpSpPr>
          <p:pic>
            <p:nvPicPr>
              <p:cNvPr id="146" name="Picture 116" descr="C:\Program Files\Microsoft Resource DVD Artwork\DVD_ART\Artwork_Imagery\Shapes and Graphics\Arrows - arrow\Gold Gradient Collection\arrow 0 gold  arrow 4.png"/>
              <p:cNvPicPr>
                <a:picLocks noChangeAspect="1" noChangeArrowheads="1"/>
              </p:cNvPicPr>
              <p:nvPr/>
            </p:nvPicPr>
            <p:blipFill>
              <a:blip r:embed="rId15"/>
              <a:srcRect/>
              <a:stretch>
                <a:fillRect/>
              </a:stretch>
            </p:blipFill>
            <p:spPr bwMode="auto">
              <a:xfrm>
                <a:off x="112511" y="1429629"/>
                <a:ext cx="583219" cy="223553"/>
              </a:xfrm>
              <a:prstGeom prst="rect">
                <a:avLst/>
              </a:prstGeom>
              <a:noFill/>
              <a:ln w="9525">
                <a:noFill/>
                <a:miter lim="800000"/>
                <a:headEnd/>
                <a:tailEnd/>
              </a:ln>
            </p:spPr>
          </p:pic>
          <p:pic>
            <p:nvPicPr>
              <p:cNvPr id="147" name="Picture 116" descr="C:\Program Files\Microsoft Resource DVD Artwork\DVD_ART\Artwork_Imagery\Shapes and Graphics\Arrows - arrow\Gold Gradient Collection\arrow 0 gold  arrow 4.png"/>
              <p:cNvPicPr>
                <a:picLocks noChangeAspect="1" noChangeArrowheads="1"/>
              </p:cNvPicPr>
              <p:nvPr/>
            </p:nvPicPr>
            <p:blipFill>
              <a:blip r:embed="rId15"/>
              <a:srcRect/>
              <a:stretch>
                <a:fillRect/>
              </a:stretch>
            </p:blipFill>
            <p:spPr bwMode="auto">
              <a:xfrm rot="10800000">
                <a:off x="81826" y="1615783"/>
                <a:ext cx="583219" cy="223553"/>
              </a:xfrm>
              <a:prstGeom prst="rect">
                <a:avLst/>
              </a:prstGeom>
              <a:noFill/>
              <a:ln w="9525">
                <a:noFill/>
                <a:miter lim="800000"/>
                <a:headEnd/>
                <a:tailEnd/>
              </a:ln>
            </p:spPr>
          </p:pic>
        </p:grpSp>
        <p:pic>
          <p:nvPicPr>
            <p:cNvPr id="148" name="Picture 116" descr="C:\Program Files\Microsoft Resource DVD Artwork\DVD_ART\Artwork_Imagery\Shapes and Graphics\Arrows - arrow\Gold Gradient Collection\arrow 0 gold  arrow 4.png"/>
            <p:cNvPicPr>
              <a:picLocks noChangeAspect="1" noChangeArrowheads="1"/>
            </p:cNvPicPr>
            <p:nvPr/>
          </p:nvPicPr>
          <p:blipFill>
            <a:blip r:embed="rId16"/>
            <a:srcRect/>
            <a:stretch>
              <a:fillRect/>
            </a:stretch>
          </p:blipFill>
          <p:spPr bwMode="auto">
            <a:xfrm>
              <a:off x="8458200" y="3355975"/>
              <a:ext cx="584200" cy="223838"/>
            </a:xfrm>
            <a:prstGeom prst="rect">
              <a:avLst/>
            </a:prstGeom>
            <a:noFill/>
            <a:ln w="9525">
              <a:noFill/>
              <a:miter lim="800000"/>
              <a:headEnd/>
              <a:tailEnd/>
            </a:ln>
          </p:spPr>
        </p:pic>
        <p:grpSp>
          <p:nvGrpSpPr>
            <p:cNvPr id="149" name="Group 82"/>
            <p:cNvGrpSpPr>
              <a:grpSpLocks/>
            </p:cNvGrpSpPr>
            <p:nvPr/>
          </p:nvGrpSpPr>
          <p:grpSpPr bwMode="auto">
            <a:xfrm>
              <a:off x="8434388" y="2882900"/>
              <a:ext cx="614362" cy="409575"/>
              <a:chOff x="81826" y="1429629"/>
              <a:chExt cx="613904" cy="409707"/>
            </a:xfrm>
          </p:grpSpPr>
          <p:pic>
            <p:nvPicPr>
              <p:cNvPr id="150" name="Picture 116" descr="C:\Program Files\Microsoft Resource DVD Artwork\DVD_ART\Artwork_Imagery\Shapes and Graphics\Arrows - arrow\Gold Gradient Collection\arrow 0 gold  arrow 4.png"/>
              <p:cNvPicPr>
                <a:picLocks noChangeAspect="1" noChangeArrowheads="1"/>
              </p:cNvPicPr>
              <p:nvPr/>
            </p:nvPicPr>
            <p:blipFill>
              <a:blip r:embed="rId15"/>
              <a:srcRect/>
              <a:stretch>
                <a:fillRect/>
              </a:stretch>
            </p:blipFill>
            <p:spPr bwMode="auto">
              <a:xfrm>
                <a:off x="112511" y="1429629"/>
                <a:ext cx="583219" cy="223553"/>
              </a:xfrm>
              <a:prstGeom prst="rect">
                <a:avLst/>
              </a:prstGeom>
              <a:noFill/>
              <a:ln w="9525">
                <a:noFill/>
                <a:miter lim="800000"/>
                <a:headEnd/>
                <a:tailEnd/>
              </a:ln>
            </p:spPr>
          </p:pic>
          <p:pic>
            <p:nvPicPr>
              <p:cNvPr id="151" name="Picture 116" descr="C:\Program Files\Microsoft Resource DVD Artwork\DVD_ART\Artwork_Imagery\Shapes and Graphics\Arrows - arrow\Gold Gradient Collection\arrow 0 gold  arrow 4.png"/>
              <p:cNvPicPr>
                <a:picLocks noChangeAspect="1" noChangeArrowheads="1"/>
              </p:cNvPicPr>
              <p:nvPr/>
            </p:nvPicPr>
            <p:blipFill>
              <a:blip r:embed="rId15"/>
              <a:srcRect/>
              <a:stretch>
                <a:fillRect/>
              </a:stretch>
            </p:blipFill>
            <p:spPr bwMode="auto">
              <a:xfrm rot="10800000">
                <a:off x="81826" y="1615783"/>
                <a:ext cx="583219" cy="223553"/>
              </a:xfrm>
              <a:prstGeom prst="rect">
                <a:avLst/>
              </a:prstGeom>
              <a:noFill/>
              <a:ln w="9525">
                <a:noFill/>
                <a:miter lim="800000"/>
                <a:headEnd/>
                <a:tailEnd/>
              </a:ln>
            </p:spPr>
          </p:pic>
        </p:grpSp>
        <p:pic>
          <p:nvPicPr>
            <p:cNvPr id="152" name="Picture 116" descr="C:\Program Files\Microsoft Resource DVD Artwork\DVD_ART\Artwork_Imagery\Shapes and Graphics\Arrows - arrow\Gold Gradient Collection\arrow 0 gold  arrow 4.png"/>
            <p:cNvPicPr>
              <a:picLocks noChangeAspect="1" noChangeArrowheads="1"/>
            </p:cNvPicPr>
            <p:nvPr/>
          </p:nvPicPr>
          <p:blipFill>
            <a:blip r:embed="rId15"/>
            <a:srcRect/>
            <a:stretch>
              <a:fillRect/>
            </a:stretch>
          </p:blipFill>
          <p:spPr bwMode="auto">
            <a:xfrm>
              <a:off x="8458200" y="3770313"/>
              <a:ext cx="584200" cy="223837"/>
            </a:xfrm>
            <a:prstGeom prst="rect">
              <a:avLst/>
            </a:prstGeom>
            <a:noFill/>
            <a:ln w="9525">
              <a:noFill/>
              <a:miter lim="800000"/>
              <a:headEnd/>
              <a:tailEnd/>
            </a:ln>
          </p:spPr>
        </p:pic>
        <p:pic>
          <p:nvPicPr>
            <p:cNvPr id="153" name="Picture 116" descr="C:\Program Files\Microsoft Resource DVD Artwork\DVD_ART\Artwork_Imagery\Shapes and Graphics\Arrows - arrow\Gold Gradient Collection\arrow 0 gold  arrow 4.png"/>
            <p:cNvPicPr>
              <a:picLocks noChangeAspect="1" noChangeArrowheads="1"/>
            </p:cNvPicPr>
            <p:nvPr/>
          </p:nvPicPr>
          <p:blipFill>
            <a:blip r:embed="rId15"/>
            <a:srcRect/>
            <a:stretch>
              <a:fillRect/>
            </a:stretch>
          </p:blipFill>
          <p:spPr bwMode="auto">
            <a:xfrm>
              <a:off x="8458200" y="4189413"/>
              <a:ext cx="584200" cy="223837"/>
            </a:xfrm>
            <a:prstGeom prst="rect">
              <a:avLst/>
            </a:prstGeom>
            <a:noFill/>
            <a:ln w="9525">
              <a:noFill/>
              <a:miter lim="800000"/>
              <a:headEnd/>
              <a:tailEnd/>
            </a:ln>
          </p:spPr>
        </p:pic>
        <p:sp>
          <p:nvSpPr>
            <p:cNvPr id="154" name="Line 15"/>
            <p:cNvSpPr>
              <a:spLocks noChangeShapeType="1"/>
            </p:cNvSpPr>
            <p:nvPr/>
          </p:nvSpPr>
          <p:spPr bwMode="auto">
            <a:xfrm flipV="1">
              <a:off x="5632450" y="2622550"/>
              <a:ext cx="820738" cy="1033463"/>
            </a:xfrm>
            <a:prstGeom prst="line">
              <a:avLst/>
            </a:prstGeom>
            <a:noFill/>
            <a:ln w="12700">
              <a:solidFill>
                <a:srgbClr val="000000"/>
              </a:solidFill>
              <a:prstDash val="sysDash"/>
              <a:round/>
              <a:headEnd type="none" w="sm" len="sm"/>
              <a:tailEnd type="triangle"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5" name="Line 15"/>
            <p:cNvSpPr>
              <a:spLocks noChangeShapeType="1"/>
            </p:cNvSpPr>
            <p:nvPr/>
          </p:nvSpPr>
          <p:spPr bwMode="auto">
            <a:xfrm flipH="1">
              <a:off x="5638800" y="2746375"/>
              <a:ext cx="795338" cy="1031875"/>
            </a:xfrm>
            <a:prstGeom prst="line">
              <a:avLst/>
            </a:prstGeom>
            <a:noFill/>
            <a:ln w="12700">
              <a:solidFill>
                <a:srgbClr val="000000"/>
              </a:solidFill>
              <a:prstDash val="sysDash"/>
              <a:round/>
              <a:headEnd type="none" w="sm" len="sm"/>
              <a:tailEnd type="triangle"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6" name="Line 15"/>
            <p:cNvSpPr>
              <a:spLocks noChangeShapeType="1"/>
            </p:cNvSpPr>
            <p:nvPr/>
          </p:nvSpPr>
          <p:spPr bwMode="auto">
            <a:xfrm flipV="1">
              <a:off x="5643563" y="3049588"/>
              <a:ext cx="801687" cy="836612"/>
            </a:xfrm>
            <a:prstGeom prst="line">
              <a:avLst/>
            </a:prstGeom>
            <a:noFill/>
            <a:ln w="12700">
              <a:solidFill>
                <a:srgbClr val="000000"/>
              </a:solidFill>
              <a:prstDash val="sysDash"/>
              <a:round/>
              <a:headEnd type="none" w="sm" len="sm"/>
              <a:tailEnd type="triangle"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7" name="Line 15"/>
            <p:cNvSpPr>
              <a:spLocks noChangeShapeType="1"/>
            </p:cNvSpPr>
            <p:nvPr/>
          </p:nvSpPr>
          <p:spPr bwMode="auto">
            <a:xfrm flipH="1">
              <a:off x="5643563" y="3157538"/>
              <a:ext cx="781050" cy="842962"/>
            </a:xfrm>
            <a:prstGeom prst="line">
              <a:avLst/>
            </a:prstGeom>
            <a:noFill/>
            <a:ln w="12700">
              <a:solidFill>
                <a:srgbClr val="000000"/>
              </a:solidFill>
              <a:prstDash val="sysDash"/>
              <a:round/>
              <a:headEnd type="none" w="sm" len="sm"/>
              <a:tailEnd type="triangle"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8" name="Line 15"/>
            <p:cNvSpPr>
              <a:spLocks noChangeShapeType="1"/>
            </p:cNvSpPr>
            <p:nvPr/>
          </p:nvSpPr>
          <p:spPr bwMode="auto">
            <a:xfrm flipV="1">
              <a:off x="5641975" y="3479800"/>
              <a:ext cx="787400" cy="596900"/>
            </a:xfrm>
            <a:prstGeom prst="line">
              <a:avLst/>
            </a:prstGeom>
            <a:noFill/>
            <a:ln w="12700">
              <a:solidFill>
                <a:srgbClr val="000000"/>
              </a:solidFill>
              <a:prstDash val="sysDash"/>
              <a:round/>
              <a:headEnd type="none" w="sm" len="sm"/>
              <a:tailEnd type="triangle"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9" name="Line 15"/>
            <p:cNvSpPr>
              <a:spLocks noChangeShapeType="1"/>
            </p:cNvSpPr>
            <p:nvPr/>
          </p:nvSpPr>
          <p:spPr bwMode="auto">
            <a:xfrm flipV="1">
              <a:off x="5632450" y="3900488"/>
              <a:ext cx="812800" cy="246062"/>
            </a:xfrm>
            <a:prstGeom prst="line">
              <a:avLst/>
            </a:prstGeom>
            <a:noFill/>
            <a:ln w="12700">
              <a:solidFill>
                <a:srgbClr val="000000"/>
              </a:solidFill>
              <a:prstDash val="sysDash"/>
              <a:round/>
              <a:headEnd type="none" w="sm" len="sm"/>
              <a:tailEnd type="triangle"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0" name="Line 15"/>
            <p:cNvSpPr>
              <a:spLocks noChangeShapeType="1"/>
            </p:cNvSpPr>
            <p:nvPr/>
          </p:nvSpPr>
          <p:spPr bwMode="auto">
            <a:xfrm>
              <a:off x="5638800" y="4202113"/>
              <a:ext cx="790575" cy="104775"/>
            </a:xfrm>
            <a:prstGeom prst="line">
              <a:avLst/>
            </a:prstGeom>
            <a:noFill/>
            <a:ln w="12700">
              <a:solidFill>
                <a:srgbClr val="000000"/>
              </a:solidFill>
              <a:prstDash val="sysDash"/>
              <a:round/>
              <a:headEnd type="none" w="sm" len="sm"/>
              <a:tailEnd type="triangle"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heel(4)">
                                      <p:cBhvr>
                                        <p:cTn id="7" dur="20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61"/>
                                        </p:tgtEl>
                                        <p:attrNameLst>
                                          <p:attrName>style.visibility</p:attrName>
                                        </p:attrNameLst>
                                      </p:cBhvr>
                                      <p:to>
                                        <p:strVal val="visible"/>
                                      </p:to>
                                    </p:set>
                                    <p:animEffect transition="in" filter="wheel(4)">
                                      <p:cBhvr>
                                        <p:cTn id="12" dur="2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381000" y="230188"/>
            <a:ext cx="8382000" cy="553998"/>
          </a:xfrm>
        </p:spPr>
        <p:txBody>
          <a:bodyPr/>
          <a:lstStyle/>
          <a:p>
            <a:r>
              <a:rPr lang="es-ES" sz="4000" b="1" dirty="0" err="1" smtClean="0">
                <a:effectLst/>
              </a:rPr>
              <a:t>On</a:t>
            </a:r>
            <a:r>
              <a:rPr lang="es-ES" sz="4000" b="1" dirty="0" smtClean="0">
                <a:effectLst/>
              </a:rPr>
              <a:t> / Off </a:t>
            </a:r>
            <a:r>
              <a:rPr lang="es-ES" sz="4000" b="1" dirty="0" err="1" smtClean="0">
                <a:effectLst/>
              </a:rPr>
              <a:t>Ramps</a:t>
            </a:r>
            <a:r>
              <a:rPr lang="es-ES" sz="4000" b="1" dirty="0" smtClean="0">
                <a:effectLst/>
              </a:rPr>
              <a:t> – </a:t>
            </a:r>
            <a:r>
              <a:rPr lang="es-ES" sz="4000" b="1" dirty="0" err="1" smtClean="0">
                <a:effectLst/>
              </a:rPr>
              <a:t>Itinerary</a:t>
            </a:r>
            <a:r>
              <a:rPr lang="es-ES" sz="4000" b="1" dirty="0" smtClean="0">
                <a:effectLst/>
              </a:rPr>
              <a:t> </a:t>
            </a:r>
            <a:r>
              <a:rPr lang="es-ES" sz="4000" b="1" dirty="0" err="1" smtClean="0">
                <a:effectLst/>
              </a:rPr>
              <a:t>Processing</a:t>
            </a:r>
            <a:endParaRPr lang="es-ES" sz="4000" b="1" dirty="0" smtClean="0">
              <a:effectLst/>
            </a:endParaRPr>
          </a:p>
        </p:txBody>
      </p:sp>
      <p:sp>
        <p:nvSpPr>
          <p:cNvPr id="88" name="Text Box 73"/>
          <p:cNvSpPr txBox="1">
            <a:spLocks noChangeArrowheads="1"/>
          </p:cNvSpPr>
          <p:nvPr/>
        </p:nvSpPr>
        <p:spPr bwMode="auto">
          <a:xfrm>
            <a:off x="0" y="3642442"/>
            <a:ext cx="4796287" cy="2800767"/>
          </a:xfrm>
          <a:prstGeom prst="rect">
            <a:avLst/>
          </a:prstGeom>
          <a:noFill/>
          <a:ln w="19050" algn="ctr">
            <a:noFill/>
            <a:miter lim="800000"/>
            <a:headEnd/>
            <a:tailEnd/>
          </a:ln>
        </p:spPr>
        <p:txBody>
          <a:bodyPr wrap="square">
            <a:spAutoFit/>
          </a:bodyPr>
          <a:lstStyle/>
          <a:p>
            <a:pPr marL="457200" indent="-457200">
              <a:buClr>
                <a:schemeClr val="accent1"/>
              </a:buClr>
              <a:buFont typeface="Arial" pitchFamily="34" charset="0"/>
              <a:buChar char="•"/>
              <a:defRPr/>
            </a:pPr>
            <a:r>
              <a:rPr lang="es-ES" sz="1600" b="1" dirty="0" smtClean="0">
                <a:solidFill>
                  <a:schemeClr val="bg1"/>
                </a:solidFill>
                <a:effectLst/>
                <a:latin typeface="Segoe" pitchFamily="34" charset="0"/>
              </a:rPr>
              <a:t>Seleccionar el orden de invocación en el envío</a:t>
            </a:r>
          </a:p>
          <a:p>
            <a:pPr marL="457200" indent="-457200">
              <a:buClr>
                <a:schemeClr val="accent1"/>
              </a:buClr>
              <a:buFont typeface="Arial" pitchFamily="34" charset="0"/>
              <a:buChar char="•"/>
              <a:defRPr/>
            </a:pPr>
            <a:r>
              <a:rPr lang="es-ES" sz="1600" b="1" dirty="0" smtClean="0">
                <a:solidFill>
                  <a:schemeClr val="bg1"/>
                </a:solidFill>
                <a:effectLst/>
                <a:latin typeface="Segoe" pitchFamily="34" charset="0"/>
              </a:rPr>
              <a:t>Determinar la resolución del servicio</a:t>
            </a:r>
          </a:p>
          <a:p>
            <a:pPr marL="457200" indent="-457200">
              <a:buClr>
                <a:schemeClr val="accent1"/>
              </a:buClr>
              <a:buFont typeface="Arial" pitchFamily="34" charset="0"/>
              <a:buChar char="•"/>
              <a:defRPr/>
            </a:pPr>
            <a:r>
              <a:rPr lang="es-ES" sz="1600" b="1" dirty="0" smtClean="0">
                <a:solidFill>
                  <a:schemeClr val="bg1"/>
                </a:solidFill>
                <a:effectLst/>
                <a:latin typeface="Segoe" pitchFamily="34" charset="0"/>
              </a:rPr>
              <a:t>Mapear la invocación y resolución del servicio a cabeceras SOAP</a:t>
            </a:r>
          </a:p>
          <a:p>
            <a:pPr marL="457200" indent="-457200">
              <a:buClr>
                <a:schemeClr val="accent1"/>
              </a:buClr>
              <a:buFont typeface="Arial" pitchFamily="34" charset="0"/>
              <a:buChar char="•"/>
              <a:defRPr/>
            </a:pPr>
            <a:r>
              <a:rPr lang="es-ES" sz="1600" b="1" dirty="0" smtClean="0">
                <a:solidFill>
                  <a:schemeClr val="bg1"/>
                </a:solidFill>
                <a:effectLst/>
                <a:latin typeface="Segoe" pitchFamily="34" charset="0"/>
              </a:rPr>
              <a:t>Enviar el mensaje al ESB </a:t>
            </a:r>
            <a:r>
              <a:rPr lang="es-ES" sz="1600" b="1" dirty="0" err="1" smtClean="0">
                <a:solidFill>
                  <a:schemeClr val="bg1"/>
                </a:solidFill>
                <a:effectLst/>
                <a:latin typeface="Segoe" pitchFamily="34" charset="0"/>
              </a:rPr>
              <a:t>On-Ramp</a:t>
            </a:r>
            <a:endParaRPr lang="es-ES" sz="1600" b="1" dirty="0" smtClean="0">
              <a:solidFill>
                <a:schemeClr val="bg1"/>
              </a:solidFill>
              <a:effectLst/>
              <a:latin typeface="Segoe" pitchFamily="34" charset="0"/>
            </a:endParaRPr>
          </a:p>
          <a:p>
            <a:pPr marL="457200" indent="-457200">
              <a:buClr>
                <a:schemeClr val="accent1"/>
              </a:buClr>
              <a:buFont typeface="Arial" pitchFamily="34" charset="0"/>
              <a:buChar char="•"/>
              <a:defRPr/>
            </a:pPr>
            <a:r>
              <a:rPr lang="es-ES" sz="1600" b="1" dirty="0" smtClean="0">
                <a:solidFill>
                  <a:schemeClr val="bg1"/>
                </a:solidFill>
                <a:effectLst/>
                <a:latin typeface="Segoe" pitchFamily="34" charset="0"/>
              </a:rPr>
              <a:t>Normalización del espacio de nombres</a:t>
            </a:r>
          </a:p>
          <a:p>
            <a:pPr marL="457200" indent="-457200">
              <a:buClr>
                <a:schemeClr val="accent1"/>
              </a:buClr>
              <a:buFont typeface="Arial" pitchFamily="34" charset="0"/>
              <a:buChar char="•"/>
              <a:defRPr/>
            </a:pPr>
            <a:r>
              <a:rPr lang="es-ES" sz="1600" b="1" dirty="0" smtClean="0">
                <a:solidFill>
                  <a:schemeClr val="bg1"/>
                </a:solidFill>
                <a:effectLst/>
                <a:latin typeface="Segoe" pitchFamily="34" charset="0"/>
              </a:rPr>
              <a:t>El </a:t>
            </a:r>
            <a:r>
              <a:rPr lang="es-ES" sz="1600" b="1" dirty="0" err="1" smtClean="0">
                <a:solidFill>
                  <a:schemeClr val="bg1"/>
                </a:solidFill>
                <a:effectLst/>
                <a:latin typeface="Segoe" pitchFamily="34" charset="0"/>
              </a:rPr>
              <a:t>Context</a:t>
            </a:r>
            <a:r>
              <a:rPr lang="es-ES" sz="1600" b="1" dirty="0" smtClean="0">
                <a:solidFill>
                  <a:schemeClr val="bg1"/>
                </a:solidFill>
                <a:effectLst/>
                <a:latin typeface="Segoe" pitchFamily="34" charset="0"/>
              </a:rPr>
              <a:t> Setter promociona las cabeceras SOAP</a:t>
            </a:r>
          </a:p>
          <a:p>
            <a:pPr marL="457200" indent="-457200">
              <a:buClr>
                <a:schemeClr val="accent1"/>
              </a:buClr>
              <a:buFont typeface="Arial" pitchFamily="34" charset="0"/>
              <a:buChar char="•"/>
              <a:defRPr/>
            </a:pPr>
            <a:r>
              <a:rPr lang="es-ES" sz="1600" b="1" dirty="0" smtClean="0">
                <a:solidFill>
                  <a:schemeClr val="bg1"/>
                </a:solidFill>
                <a:effectLst/>
                <a:latin typeface="Segoe" pitchFamily="34" charset="0"/>
              </a:rPr>
              <a:t>Publicación en el servicio de mensajería de BizTalk</a:t>
            </a:r>
            <a:endParaRPr lang="es-ES" sz="1600" b="1" dirty="0">
              <a:solidFill>
                <a:schemeClr val="bg1"/>
              </a:solidFill>
              <a:effectLst/>
              <a:latin typeface="Segoe" pitchFamily="34" charset="0"/>
            </a:endParaRPr>
          </a:p>
        </p:txBody>
      </p:sp>
      <p:sp>
        <p:nvSpPr>
          <p:cNvPr id="98" name="AutoShape 198"/>
          <p:cNvSpPr>
            <a:spLocks noChangeArrowheads="1"/>
          </p:cNvSpPr>
          <p:nvPr/>
        </p:nvSpPr>
        <p:spPr bwMode="auto">
          <a:xfrm>
            <a:off x="4278313" y="4298950"/>
            <a:ext cx="3057525" cy="1595438"/>
          </a:xfrm>
          <a:prstGeom prst="roundRect">
            <a:avLst>
              <a:gd name="adj" fmla="val 16667"/>
            </a:avLst>
          </a:prstGeom>
          <a:gradFill rotWithShape="1">
            <a:gsLst>
              <a:gs pos="0">
                <a:srgbClr val="8C8C00">
                  <a:alpha val="18999"/>
                </a:srgbClr>
              </a:gs>
              <a:gs pos="100000">
                <a:srgbClr val="CCCC00"/>
              </a:gs>
            </a:gsLst>
            <a:lin ang="2700000" scaled="1"/>
          </a:gradFill>
          <a:ln w="9525">
            <a:solidFill>
              <a:srgbClr val="CCCC00"/>
            </a:solidFill>
            <a:round/>
            <a:headEnd/>
            <a:tailEnd/>
          </a:ln>
        </p:spPr>
        <p:txBody>
          <a:bodyPr wrap="none" anchor="ctr"/>
          <a:lstStyle/>
          <a:p>
            <a:endParaRPr lang="en-US"/>
          </a:p>
        </p:txBody>
      </p:sp>
      <p:sp>
        <p:nvSpPr>
          <p:cNvPr id="99" name="Rectangle 4"/>
          <p:cNvSpPr>
            <a:spLocks noChangeArrowheads="1"/>
          </p:cNvSpPr>
          <p:nvPr/>
        </p:nvSpPr>
        <p:spPr bwMode="auto">
          <a:xfrm>
            <a:off x="4583113" y="4733925"/>
            <a:ext cx="2470150" cy="995363"/>
          </a:xfrm>
          <a:prstGeom prst="rect">
            <a:avLst/>
          </a:prstGeom>
          <a:solidFill>
            <a:schemeClr val="bg2">
              <a:alpha val="39999"/>
            </a:schemeClr>
          </a:solidFill>
          <a:ln w="3175">
            <a:solidFill>
              <a:schemeClr val="folHlink"/>
            </a:solidFill>
            <a:miter lim="800000"/>
            <a:headEnd/>
            <a:tailEnd/>
          </a:ln>
        </p:spPr>
        <p:txBody>
          <a:bodyPr wrap="none" anchor="ctr"/>
          <a:lstStyle/>
          <a:p>
            <a:endParaRPr lang="en-US"/>
          </a:p>
        </p:txBody>
      </p:sp>
      <p:sp>
        <p:nvSpPr>
          <p:cNvPr id="100" name="AutoShape 7"/>
          <p:cNvSpPr>
            <a:spLocks noChangeArrowheads="1"/>
          </p:cNvSpPr>
          <p:nvPr/>
        </p:nvSpPr>
        <p:spPr bwMode="auto">
          <a:xfrm rot="5400000">
            <a:off x="4964112" y="4829176"/>
            <a:ext cx="550863" cy="862012"/>
          </a:xfrm>
          <a:prstGeom prst="can">
            <a:avLst>
              <a:gd name="adj" fmla="val 39121"/>
            </a:avLst>
          </a:prstGeom>
          <a:gradFill rotWithShape="1">
            <a:gsLst>
              <a:gs pos="0">
                <a:srgbClr val="284276"/>
              </a:gs>
              <a:gs pos="100000">
                <a:schemeClr val="accent2">
                  <a:alpha val="70000"/>
                </a:schemeClr>
              </a:gs>
            </a:gsLst>
            <a:lin ang="2700000" scaled="1"/>
          </a:gradFill>
          <a:ln w="9525">
            <a:solidFill>
              <a:schemeClr val="accent2"/>
            </a:solidFill>
            <a:round/>
            <a:headEnd/>
            <a:tailEnd/>
          </a:ln>
        </p:spPr>
        <p:txBody>
          <a:bodyPr rot="10800000" vert="eaVert" wrap="none" anchor="ctr"/>
          <a:lstStyle/>
          <a:p>
            <a:endParaRPr lang="en-US"/>
          </a:p>
        </p:txBody>
      </p:sp>
      <p:sp>
        <p:nvSpPr>
          <p:cNvPr id="101" name="AutoShape 8"/>
          <p:cNvSpPr>
            <a:spLocks noChangeArrowheads="1"/>
          </p:cNvSpPr>
          <p:nvPr/>
        </p:nvSpPr>
        <p:spPr bwMode="auto">
          <a:xfrm rot="5400000">
            <a:off x="5599112" y="4829176"/>
            <a:ext cx="550863" cy="862012"/>
          </a:xfrm>
          <a:prstGeom prst="can">
            <a:avLst>
              <a:gd name="adj" fmla="val 39121"/>
            </a:avLst>
          </a:prstGeom>
          <a:gradFill rotWithShape="1">
            <a:gsLst>
              <a:gs pos="0">
                <a:srgbClr val="284276"/>
              </a:gs>
              <a:gs pos="100000">
                <a:schemeClr val="accent2">
                  <a:alpha val="70000"/>
                </a:schemeClr>
              </a:gs>
            </a:gsLst>
            <a:lin ang="2700000" scaled="1"/>
          </a:gradFill>
          <a:ln w="9525">
            <a:solidFill>
              <a:schemeClr val="accent2"/>
            </a:solidFill>
            <a:round/>
            <a:headEnd/>
            <a:tailEnd/>
          </a:ln>
        </p:spPr>
        <p:txBody>
          <a:bodyPr rot="10800000" vert="eaVert" wrap="none" anchor="ctr"/>
          <a:lstStyle/>
          <a:p>
            <a:endParaRPr lang="en-US"/>
          </a:p>
        </p:txBody>
      </p:sp>
      <p:sp>
        <p:nvSpPr>
          <p:cNvPr id="102" name="AutoShape 9"/>
          <p:cNvSpPr>
            <a:spLocks noChangeArrowheads="1"/>
          </p:cNvSpPr>
          <p:nvPr/>
        </p:nvSpPr>
        <p:spPr bwMode="auto">
          <a:xfrm rot="5400000">
            <a:off x="6234112" y="4829176"/>
            <a:ext cx="550863" cy="862012"/>
          </a:xfrm>
          <a:prstGeom prst="can">
            <a:avLst>
              <a:gd name="adj" fmla="val 39121"/>
            </a:avLst>
          </a:prstGeom>
          <a:gradFill rotWithShape="1">
            <a:gsLst>
              <a:gs pos="0">
                <a:srgbClr val="284276"/>
              </a:gs>
              <a:gs pos="100000">
                <a:schemeClr val="accent2">
                  <a:alpha val="70000"/>
                </a:schemeClr>
              </a:gs>
            </a:gsLst>
            <a:lin ang="2700000" scaled="1"/>
          </a:gradFill>
          <a:ln w="9525">
            <a:solidFill>
              <a:schemeClr val="accent2"/>
            </a:solidFill>
            <a:round/>
            <a:headEnd/>
            <a:tailEnd/>
          </a:ln>
        </p:spPr>
        <p:txBody>
          <a:bodyPr rot="10800000" vert="eaVert" wrap="none" anchor="ctr"/>
          <a:lstStyle/>
          <a:p>
            <a:endParaRPr lang="en-US"/>
          </a:p>
        </p:txBody>
      </p:sp>
      <p:sp>
        <p:nvSpPr>
          <p:cNvPr id="103" name="Text Box 12"/>
          <p:cNvSpPr txBox="1">
            <a:spLocks noChangeArrowheads="1"/>
          </p:cNvSpPr>
          <p:nvPr/>
        </p:nvSpPr>
        <p:spPr bwMode="auto">
          <a:xfrm>
            <a:off x="4713288" y="4722813"/>
            <a:ext cx="1908175" cy="274637"/>
          </a:xfrm>
          <a:prstGeom prst="rect">
            <a:avLst/>
          </a:prstGeom>
          <a:noFill/>
          <a:ln w="9525">
            <a:noFill/>
            <a:miter lim="800000"/>
            <a:headEnd/>
            <a:tailEnd/>
          </a:ln>
          <a:effectLst/>
        </p:spPr>
        <p:txBody>
          <a:bodyPr>
            <a:spAutoFit/>
          </a:bodyPr>
          <a:lstStyle/>
          <a:p>
            <a:pPr>
              <a:defRPr/>
            </a:pPr>
            <a:r>
              <a:rPr lang="en-US" sz="1200" b="1" dirty="0" err="1">
                <a:solidFill>
                  <a:schemeClr val="bg1"/>
                </a:solidFill>
                <a:effectLst>
                  <a:outerShdw blurRad="38100" dist="38100" dir="2700000" algn="tl">
                    <a:srgbClr val="C0C0C0"/>
                  </a:outerShdw>
                </a:effectLst>
              </a:rPr>
              <a:t>Rec’v</a:t>
            </a:r>
            <a:r>
              <a:rPr lang="en-US" sz="1200" b="1" dirty="0">
                <a:solidFill>
                  <a:schemeClr val="bg1"/>
                </a:solidFill>
                <a:effectLst>
                  <a:outerShdw blurRad="38100" dist="38100" dir="2700000" algn="tl">
                    <a:srgbClr val="C0C0C0"/>
                  </a:outerShdw>
                </a:effectLst>
              </a:rPr>
              <a:t> Loc n</a:t>
            </a:r>
          </a:p>
        </p:txBody>
      </p:sp>
      <p:sp>
        <p:nvSpPr>
          <p:cNvPr id="104" name="AutoShape 75"/>
          <p:cNvSpPr>
            <a:spLocks noChangeArrowheads="1"/>
          </p:cNvSpPr>
          <p:nvPr/>
        </p:nvSpPr>
        <p:spPr bwMode="auto">
          <a:xfrm>
            <a:off x="4367213" y="4502150"/>
            <a:ext cx="365125" cy="606425"/>
          </a:xfrm>
          <a:prstGeom prst="rightArrowCallout">
            <a:avLst>
              <a:gd name="adj1" fmla="val 41522"/>
              <a:gd name="adj2" fmla="val 41522"/>
              <a:gd name="adj3" fmla="val 16667"/>
              <a:gd name="adj4" fmla="val 66667"/>
            </a:avLst>
          </a:prstGeom>
          <a:gradFill rotWithShape="1">
            <a:gsLst>
              <a:gs pos="0">
                <a:schemeClr val="hlink">
                  <a:gamma/>
                  <a:shade val="46275"/>
                  <a:invGamma/>
                </a:schemeClr>
              </a:gs>
              <a:gs pos="100000">
                <a:schemeClr val="hlink">
                  <a:alpha val="70000"/>
                </a:schemeClr>
              </a:gs>
            </a:gsLst>
            <a:lin ang="2700000" scaled="1"/>
          </a:gradFill>
          <a:ln w="9525">
            <a:solidFill>
              <a:schemeClr val="hlink"/>
            </a:solidFill>
            <a:miter lim="800000"/>
            <a:headEnd/>
            <a:tailEnd/>
          </a:ln>
          <a:effectLst/>
        </p:spPr>
        <p:txBody>
          <a:bodyPr wrap="none" anchor="ctr"/>
          <a:lstStyle/>
          <a:p>
            <a:pPr algn="ctr">
              <a:defRPr/>
            </a:pPr>
            <a:endParaRPr lang="en-US" sz="1400">
              <a:solidFill>
                <a:schemeClr val="bg2"/>
              </a:solidFill>
            </a:endParaRPr>
          </a:p>
        </p:txBody>
      </p:sp>
      <p:sp>
        <p:nvSpPr>
          <p:cNvPr id="105" name="Text Box 77"/>
          <p:cNvSpPr txBox="1">
            <a:spLocks noChangeArrowheads="1"/>
          </p:cNvSpPr>
          <p:nvPr/>
        </p:nvSpPr>
        <p:spPr bwMode="auto">
          <a:xfrm>
            <a:off x="4338638" y="4464050"/>
            <a:ext cx="1228725" cy="274638"/>
          </a:xfrm>
          <a:prstGeom prst="rect">
            <a:avLst/>
          </a:prstGeom>
          <a:noFill/>
          <a:ln w="9525">
            <a:noFill/>
            <a:miter lim="800000"/>
            <a:headEnd/>
            <a:tailEnd/>
          </a:ln>
        </p:spPr>
        <p:txBody>
          <a:bodyPr>
            <a:spAutoFit/>
          </a:bodyPr>
          <a:lstStyle/>
          <a:p>
            <a:r>
              <a:rPr lang="en-US" sz="1200" b="1" dirty="0">
                <a:solidFill>
                  <a:schemeClr val="bg1"/>
                </a:solidFill>
              </a:rPr>
              <a:t>SOAP</a:t>
            </a:r>
          </a:p>
        </p:txBody>
      </p:sp>
      <p:pic>
        <p:nvPicPr>
          <p:cNvPr id="106" name="Picture 140"/>
          <p:cNvPicPr preferRelativeResize="0">
            <a:picLocks noChangeArrowheads="1"/>
          </p:cNvPicPr>
          <p:nvPr/>
        </p:nvPicPr>
        <p:blipFill>
          <a:blip r:embed="rId3"/>
          <a:stretch>
            <a:fillRect/>
          </a:stretch>
        </p:blipFill>
        <p:spPr bwMode="auto">
          <a:xfrm>
            <a:off x="2838147" y="3660775"/>
            <a:ext cx="559405" cy="317500"/>
          </a:xfrm>
          <a:prstGeom prst="rect">
            <a:avLst/>
          </a:prstGeom>
          <a:noFill/>
          <a:ln w="9525">
            <a:noFill/>
            <a:miter lim="800000"/>
            <a:headEnd/>
            <a:tailEnd/>
          </a:ln>
        </p:spPr>
      </p:pic>
      <p:grpSp>
        <p:nvGrpSpPr>
          <p:cNvPr id="107" name="Group 27"/>
          <p:cNvGrpSpPr>
            <a:grpSpLocks/>
          </p:cNvGrpSpPr>
          <p:nvPr/>
        </p:nvGrpSpPr>
        <p:grpSpPr bwMode="auto">
          <a:xfrm>
            <a:off x="1123786" y="2242084"/>
            <a:ext cx="1472496" cy="1482625"/>
            <a:chOff x="375" y="2586"/>
            <a:chExt cx="1013" cy="1553"/>
          </a:xfrm>
        </p:grpSpPr>
        <p:pic>
          <p:nvPicPr>
            <p:cNvPr id="108" name="Picture 28" descr="Man working intense server"/>
            <p:cNvPicPr>
              <a:picLocks noChangeAspect="1" noChangeArrowheads="1"/>
            </p:cNvPicPr>
            <p:nvPr/>
          </p:nvPicPr>
          <p:blipFill>
            <a:blip r:embed="rId4" cstate="screen"/>
            <a:stretch>
              <a:fillRect/>
            </a:stretch>
          </p:blipFill>
          <p:spPr bwMode="auto">
            <a:xfrm>
              <a:off x="375" y="2586"/>
              <a:ext cx="953" cy="1242"/>
            </a:xfrm>
            <a:prstGeom prst="rect">
              <a:avLst/>
            </a:prstGeom>
            <a:noFill/>
            <a:ln w="9525">
              <a:noFill/>
              <a:miter lim="800000"/>
              <a:headEnd/>
              <a:tailEnd/>
            </a:ln>
          </p:spPr>
        </p:pic>
        <p:sp>
          <p:nvSpPr>
            <p:cNvPr id="109" name="Text Box 29"/>
            <p:cNvSpPr txBox="1">
              <a:spLocks noChangeArrowheads="1"/>
            </p:cNvSpPr>
            <p:nvPr/>
          </p:nvSpPr>
          <p:spPr bwMode="auto">
            <a:xfrm>
              <a:off x="1243" y="2678"/>
              <a:ext cx="145" cy="402"/>
            </a:xfrm>
            <a:prstGeom prst="rect">
              <a:avLst/>
            </a:prstGeom>
            <a:noFill/>
            <a:ln w="9525" algn="ctr">
              <a:noFill/>
              <a:miter lim="800000"/>
              <a:headEnd/>
              <a:tailEnd/>
            </a:ln>
            <a:effectLst/>
          </p:spPr>
          <p:txBody>
            <a:bodyPr wrap="none">
              <a:spAutoFit/>
            </a:bodyPr>
            <a:lstStyle/>
            <a:p>
              <a:pPr algn="ctr">
                <a:defRPr/>
              </a:pPr>
              <a:endParaRPr lang="en-US" sz="1600" b="1" i="1">
                <a:effectLst>
                  <a:outerShdw blurRad="38100" dist="38100" dir="2700000" algn="tl">
                    <a:srgbClr val="000000"/>
                  </a:outerShdw>
                </a:effectLst>
                <a:latin typeface="Arial" pitchFamily="34" charset="0"/>
              </a:endParaRPr>
            </a:p>
          </p:txBody>
        </p:sp>
        <p:sp>
          <p:nvSpPr>
            <p:cNvPr id="110" name="Text Box 30"/>
            <p:cNvSpPr txBox="1">
              <a:spLocks noChangeArrowheads="1"/>
            </p:cNvSpPr>
            <p:nvPr/>
          </p:nvSpPr>
          <p:spPr bwMode="auto">
            <a:xfrm>
              <a:off x="719" y="3796"/>
              <a:ext cx="145" cy="343"/>
            </a:xfrm>
            <a:prstGeom prst="rect">
              <a:avLst/>
            </a:prstGeom>
            <a:noFill/>
            <a:ln w="9525" algn="ctr">
              <a:noFill/>
              <a:miter lim="800000"/>
              <a:headEnd/>
              <a:tailEnd/>
            </a:ln>
            <a:effectLst/>
          </p:spPr>
          <p:txBody>
            <a:bodyPr wrap="none">
              <a:spAutoFit/>
            </a:bodyPr>
            <a:lstStyle/>
            <a:p>
              <a:pPr algn="ctr">
                <a:lnSpc>
                  <a:spcPct val="80000"/>
                </a:lnSpc>
                <a:spcBef>
                  <a:spcPct val="20000"/>
                </a:spcBef>
                <a:defRPr/>
              </a:pPr>
              <a:endParaRPr lang="en-US" sz="1600" b="1">
                <a:effectLst>
                  <a:outerShdw blurRad="38100" dist="38100" dir="2700000" algn="tl">
                    <a:srgbClr val="000000"/>
                  </a:outerShdw>
                </a:effectLst>
                <a:latin typeface="Arial" pitchFamily="34" charset="0"/>
              </a:endParaRPr>
            </a:p>
          </p:txBody>
        </p:sp>
      </p:grpSp>
      <p:sp>
        <p:nvSpPr>
          <p:cNvPr id="111" name="AutoShape 31"/>
          <p:cNvSpPr>
            <a:spLocks noChangeArrowheads="1"/>
          </p:cNvSpPr>
          <p:nvPr/>
        </p:nvSpPr>
        <p:spPr bwMode="auto">
          <a:xfrm>
            <a:off x="142875" y="1683048"/>
            <a:ext cx="2124075" cy="533400"/>
          </a:xfrm>
          <a:prstGeom prst="wedgeRoundRectCallout">
            <a:avLst>
              <a:gd name="adj1" fmla="val -7921"/>
              <a:gd name="adj2" fmla="val 127977"/>
              <a:gd name="adj3" fmla="val 16667"/>
            </a:avLst>
          </a:prstGeom>
          <a:gradFill rotWithShape="1">
            <a:gsLst>
              <a:gs pos="0">
                <a:srgbClr val="000099"/>
              </a:gs>
              <a:gs pos="50000">
                <a:srgbClr val="0066FF"/>
              </a:gs>
              <a:gs pos="100000">
                <a:srgbClr val="000099"/>
              </a:gs>
            </a:gsLst>
            <a:lin ang="0" scaled="1"/>
          </a:gradFill>
          <a:ln w="9525">
            <a:solidFill>
              <a:schemeClr val="tx1"/>
            </a:solidFill>
            <a:miter lim="800000"/>
            <a:headEnd/>
            <a:tailEnd/>
          </a:ln>
        </p:spPr>
        <p:txBody>
          <a:bodyPr/>
          <a:lstStyle/>
          <a:p>
            <a:pPr algn="ctr"/>
            <a:r>
              <a:rPr lang="en-US" dirty="0" smtClean="0">
                <a:latin typeface="Segoe" pitchFamily="34" charset="0"/>
              </a:rPr>
              <a:t>¿¿</a:t>
            </a:r>
            <a:r>
              <a:rPr lang="en-US" dirty="0" err="1" smtClean="0">
                <a:latin typeface="Segoe" pitchFamily="34" charset="0"/>
              </a:rPr>
              <a:t>Qué</a:t>
            </a:r>
            <a:r>
              <a:rPr lang="en-US" dirty="0" smtClean="0">
                <a:latin typeface="Segoe" pitchFamily="34" charset="0"/>
              </a:rPr>
              <a:t> </a:t>
            </a:r>
            <a:r>
              <a:rPr lang="en-US" dirty="0" err="1" smtClean="0">
                <a:latin typeface="Segoe" pitchFamily="34" charset="0"/>
              </a:rPr>
              <a:t>hago</a:t>
            </a:r>
            <a:r>
              <a:rPr lang="en-US" dirty="0" smtClean="0">
                <a:latin typeface="Segoe" pitchFamily="34" charset="0"/>
              </a:rPr>
              <a:t>…??</a:t>
            </a:r>
            <a:endParaRPr lang="en-US" dirty="0">
              <a:latin typeface="Segoe" pitchFamily="34" charset="0"/>
            </a:endParaRPr>
          </a:p>
        </p:txBody>
      </p:sp>
      <p:sp>
        <p:nvSpPr>
          <p:cNvPr id="112" name="AutoShape 32"/>
          <p:cNvSpPr>
            <a:spLocks noChangeArrowheads="1"/>
          </p:cNvSpPr>
          <p:nvPr/>
        </p:nvSpPr>
        <p:spPr bwMode="auto">
          <a:xfrm>
            <a:off x="2095500" y="768648"/>
            <a:ext cx="2247900" cy="1228725"/>
          </a:xfrm>
          <a:prstGeom prst="wedgeRoundRectCallout">
            <a:avLst>
              <a:gd name="adj1" fmla="val -47106"/>
              <a:gd name="adj2" fmla="val 85403"/>
              <a:gd name="adj3" fmla="val 16667"/>
            </a:avLst>
          </a:prstGeom>
          <a:gradFill rotWithShape="1">
            <a:gsLst>
              <a:gs pos="0">
                <a:srgbClr val="000099"/>
              </a:gs>
              <a:gs pos="50000">
                <a:srgbClr val="0066FF"/>
              </a:gs>
              <a:gs pos="100000">
                <a:srgbClr val="000099"/>
              </a:gs>
            </a:gsLst>
            <a:lin ang="0" scaled="1"/>
          </a:gradFill>
          <a:ln w="9525">
            <a:solidFill>
              <a:schemeClr val="tx1"/>
            </a:solidFill>
            <a:miter lim="800000"/>
            <a:headEnd/>
            <a:tailEnd/>
          </a:ln>
        </p:spPr>
        <p:txBody>
          <a:bodyPr/>
          <a:lstStyle/>
          <a:p>
            <a:pPr marL="342900" indent="-342900">
              <a:buFontTx/>
              <a:buAutoNum type="arabicPeriod"/>
            </a:pPr>
            <a:r>
              <a:rPr lang="en-US" dirty="0" err="1" smtClean="0">
                <a:latin typeface="Segoe" pitchFamily="34" charset="0"/>
              </a:rPr>
              <a:t>Transformación</a:t>
            </a:r>
            <a:endParaRPr lang="en-US" dirty="0">
              <a:latin typeface="Segoe" pitchFamily="34" charset="0"/>
            </a:endParaRPr>
          </a:p>
          <a:p>
            <a:pPr marL="342900" indent="-342900">
              <a:buFontTx/>
              <a:buAutoNum type="arabicPeriod"/>
            </a:pPr>
            <a:r>
              <a:rPr lang="en-US" dirty="0">
                <a:latin typeface="Segoe" pitchFamily="34" charset="0"/>
              </a:rPr>
              <a:t>Fulfillment</a:t>
            </a:r>
          </a:p>
          <a:p>
            <a:pPr marL="342900" indent="-342900">
              <a:buFontTx/>
              <a:buAutoNum type="arabicPeriod"/>
            </a:pPr>
            <a:r>
              <a:rPr lang="en-US" dirty="0">
                <a:latin typeface="Segoe" pitchFamily="34" charset="0"/>
              </a:rPr>
              <a:t>Routing</a:t>
            </a:r>
          </a:p>
        </p:txBody>
      </p:sp>
      <p:grpSp>
        <p:nvGrpSpPr>
          <p:cNvPr id="113" name="Group 85"/>
          <p:cNvGrpSpPr>
            <a:grpSpLocks/>
          </p:cNvGrpSpPr>
          <p:nvPr/>
        </p:nvGrpSpPr>
        <p:grpSpPr bwMode="auto">
          <a:xfrm>
            <a:off x="9315450" y="3057525"/>
            <a:ext cx="1352550" cy="1084263"/>
            <a:chOff x="2352" y="1488"/>
            <a:chExt cx="852" cy="683"/>
          </a:xfrm>
        </p:grpSpPr>
        <p:grpSp>
          <p:nvGrpSpPr>
            <p:cNvPr id="114" name="Group 83"/>
            <p:cNvGrpSpPr>
              <a:grpSpLocks/>
            </p:cNvGrpSpPr>
            <p:nvPr/>
          </p:nvGrpSpPr>
          <p:grpSpPr bwMode="auto">
            <a:xfrm>
              <a:off x="2422" y="1500"/>
              <a:ext cx="668" cy="671"/>
              <a:chOff x="2422" y="1500"/>
              <a:chExt cx="668" cy="671"/>
            </a:xfrm>
          </p:grpSpPr>
          <p:sp>
            <p:nvSpPr>
              <p:cNvPr id="116" name="Straight Connector 7"/>
              <p:cNvSpPr>
                <a:spLocks noChangeShapeType="1"/>
              </p:cNvSpPr>
              <p:nvPr/>
            </p:nvSpPr>
            <p:spPr bwMode="auto">
              <a:xfrm>
                <a:off x="2757" y="1786"/>
                <a:ext cx="0" cy="385"/>
              </a:xfrm>
              <a:prstGeom prst="line">
                <a:avLst/>
              </a:prstGeom>
              <a:noFill/>
              <a:ln w="57150" algn="ctr">
                <a:solidFill>
                  <a:srgbClr val="FF9933"/>
                </a:solidFill>
                <a:round/>
                <a:headEnd/>
                <a:tailEnd/>
              </a:ln>
            </p:spPr>
            <p:txBody>
              <a:bodyPr/>
              <a:lstStyle/>
              <a:p>
                <a:endParaRPr lang="en-US"/>
              </a:p>
            </p:txBody>
          </p:sp>
          <p:sp>
            <p:nvSpPr>
              <p:cNvPr id="117" name="AutoShape 66"/>
              <p:cNvSpPr>
                <a:spLocks noChangeArrowheads="1"/>
              </p:cNvSpPr>
              <p:nvPr/>
            </p:nvSpPr>
            <p:spPr bwMode="auto">
              <a:xfrm>
                <a:off x="2448" y="1500"/>
                <a:ext cx="642" cy="300"/>
              </a:xfrm>
              <a:prstGeom prst="roundRect">
                <a:avLst>
                  <a:gd name="adj" fmla="val 16667"/>
                </a:avLst>
              </a:prstGeom>
              <a:solidFill>
                <a:srgbClr val="669900"/>
              </a:solidFill>
              <a:ln w="9525">
                <a:noFill/>
                <a:round/>
                <a:headEnd/>
                <a:tailEnd/>
              </a:ln>
            </p:spPr>
            <p:txBody>
              <a:bodyPr wrap="none" anchor="ctr"/>
              <a:lstStyle/>
              <a:p>
                <a:endParaRPr lang="en-US"/>
              </a:p>
            </p:txBody>
          </p:sp>
          <p:pic>
            <p:nvPicPr>
              <p:cNvPr id="118" name="Rectangle 12"/>
              <p:cNvPicPr>
                <a:picLocks noChangeAspect="1" noChangeArrowheads="1"/>
              </p:cNvPicPr>
              <p:nvPr/>
            </p:nvPicPr>
            <p:blipFill>
              <a:blip r:embed="rId5">
                <a:clrChange>
                  <a:clrFrom>
                    <a:srgbClr val="08369A"/>
                  </a:clrFrom>
                  <a:clrTo>
                    <a:srgbClr val="08369A">
                      <a:alpha val="0"/>
                    </a:srgbClr>
                  </a:clrTo>
                </a:clrChange>
              </a:blip>
              <a:srcRect/>
              <a:stretch>
                <a:fillRect/>
              </a:stretch>
            </p:blipFill>
            <p:spPr bwMode="auto">
              <a:xfrm>
                <a:off x="2422" y="1606"/>
                <a:ext cx="230" cy="202"/>
              </a:xfrm>
              <a:prstGeom prst="rect">
                <a:avLst/>
              </a:prstGeom>
              <a:noFill/>
              <a:ln w="9525">
                <a:noFill/>
                <a:miter lim="800000"/>
                <a:headEnd/>
                <a:tailEnd/>
              </a:ln>
            </p:spPr>
          </p:pic>
        </p:grpSp>
        <p:sp>
          <p:nvSpPr>
            <p:cNvPr id="115" name="Text Box 75"/>
            <p:cNvSpPr txBox="1">
              <a:spLocks noChangeArrowheads="1"/>
            </p:cNvSpPr>
            <p:nvPr/>
          </p:nvSpPr>
          <p:spPr bwMode="auto">
            <a:xfrm>
              <a:off x="2352" y="1488"/>
              <a:ext cx="852" cy="252"/>
            </a:xfrm>
            <a:prstGeom prst="rect">
              <a:avLst/>
            </a:prstGeom>
            <a:noFill/>
            <a:ln w="9525">
              <a:noFill/>
              <a:miter lim="800000"/>
              <a:headEnd/>
              <a:tailEnd/>
            </a:ln>
          </p:spPr>
          <p:txBody>
            <a:bodyPr>
              <a:spAutoFit/>
            </a:bodyPr>
            <a:lstStyle/>
            <a:p>
              <a:pPr algn="ctr">
                <a:spcBef>
                  <a:spcPct val="50000"/>
                </a:spcBef>
              </a:pPr>
              <a:r>
                <a:rPr lang="es-ES" sz="1000" b="1" dirty="0" smtClean="0">
                  <a:solidFill>
                    <a:schemeClr val="bg1"/>
                  </a:solidFill>
                </a:rPr>
                <a:t>Servicio de Transformación</a:t>
              </a:r>
              <a:endParaRPr lang="es-ES" sz="1000" b="1" dirty="0">
                <a:solidFill>
                  <a:schemeClr val="bg1"/>
                </a:solidFill>
              </a:endParaRPr>
            </a:p>
          </p:txBody>
        </p:sp>
      </p:grpSp>
      <p:grpSp>
        <p:nvGrpSpPr>
          <p:cNvPr id="119" name="Group 84"/>
          <p:cNvGrpSpPr>
            <a:grpSpLocks/>
          </p:cNvGrpSpPr>
          <p:nvPr/>
        </p:nvGrpSpPr>
        <p:grpSpPr bwMode="auto">
          <a:xfrm>
            <a:off x="10067925" y="1819275"/>
            <a:ext cx="1352550" cy="2308225"/>
            <a:chOff x="2826" y="708"/>
            <a:chExt cx="852" cy="1454"/>
          </a:xfrm>
        </p:grpSpPr>
        <p:sp>
          <p:nvSpPr>
            <p:cNvPr id="120" name="Straight Connector 5"/>
            <p:cNvSpPr>
              <a:spLocks noChangeShapeType="1"/>
            </p:cNvSpPr>
            <p:nvPr/>
          </p:nvSpPr>
          <p:spPr bwMode="auto">
            <a:xfrm>
              <a:off x="3273" y="889"/>
              <a:ext cx="5" cy="1273"/>
            </a:xfrm>
            <a:prstGeom prst="line">
              <a:avLst/>
            </a:prstGeom>
            <a:noFill/>
            <a:ln w="57150" algn="ctr">
              <a:solidFill>
                <a:srgbClr val="FF9933"/>
              </a:solidFill>
              <a:round/>
              <a:headEnd/>
              <a:tailEnd/>
            </a:ln>
          </p:spPr>
          <p:txBody>
            <a:bodyPr/>
            <a:lstStyle/>
            <a:p>
              <a:endParaRPr lang="en-US"/>
            </a:p>
          </p:txBody>
        </p:sp>
        <p:sp>
          <p:nvSpPr>
            <p:cNvPr id="121" name="AutoShape 67"/>
            <p:cNvSpPr>
              <a:spLocks noChangeArrowheads="1"/>
            </p:cNvSpPr>
            <p:nvPr/>
          </p:nvSpPr>
          <p:spPr bwMode="auto">
            <a:xfrm>
              <a:off x="2928" y="714"/>
              <a:ext cx="642" cy="300"/>
            </a:xfrm>
            <a:prstGeom prst="roundRect">
              <a:avLst>
                <a:gd name="adj" fmla="val 16667"/>
              </a:avLst>
            </a:prstGeom>
            <a:solidFill>
              <a:srgbClr val="669900"/>
            </a:solidFill>
            <a:ln w="9525">
              <a:noFill/>
              <a:round/>
              <a:headEnd/>
              <a:tailEnd/>
            </a:ln>
          </p:spPr>
          <p:txBody>
            <a:bodyPr wrap="none" anchor="ctr"/>
            <a:lstStyle/>
            <a:p>
              <a:endParaRPr lang="en-US"/>
            </a:p>
          </p:txBody>
        </p:sp>
        <p:pic>
          <p:nvPicPr>
            <p:cNvPr id="122" name="Rectangle 12"/>
            <p:cNvPicPr>
              <a:picLocks noChangeAspect="1" noChangeArrowheads="1"/>
            </p:cNvPicPr>
            <p:nvPr/>
          </p:nvPicPr>
          <p:blipFill>
            <a:blip r:embed="rId5">
              <a:clrChange>
                <a:clrFrom>
                  <a:srgbClr val="08369A"/>
                </a:clrFrom>
                <a:clrTo>
                  <a:srgbClr val="08369A">
                    <a:alpha val="0"/>
                  </a:srgbClr>
                </a:clrTo>
              </a:clrChange>
            </a:blip>
            <a:srcRect/>
            <a:stretch>
              <a:fillRect/>
            </a:stretch>
          </p:blipFill>
          <p:spPr bwMode="auto">
            <a:xfrm>
              <a:off x="2902" y="820"/>
              <a:ext cx="230" cy="202"/>
            </a:xfrm>
            <a:prstGeom prst="rect">
              <a:avLst/>
            </a:prstGeom>
            <a:noFill/>
            <a:ln w="9525">
              <a:noFill/>
              <a:miter lim="800000"/>
              <a:headEnd/>
              <a:tailEnd/>
            </a:ln>
          </p:spPr>
        </p:pic>
        <p:sp>
          <p:nvSpPr>
            <p:cNvPr id="123" name="Text Box 76"/>
            <p:cNvSpPr txBox="1">
              <a:spLocks noChangeArrowheads="1"/>
            </p:cNvSpPr>
            <p:nvPr/>
          </p:nvSpPr>
          <p:spPr bwMode="auto">
            <a:xfrm>
              <a:off x="2826" y="708"/>
              <a:ext cx="852" cy="252"/>
            </a:xfrm>
            <a:prstGeom prst="rect">
              <a:avLst/>
            </a:prstGeom>
            <a:noFill/>
            <a:ln w="9525">
              <a:noFill/>
              <a:miter lim="800000"/>
              <a:headEnd/>
              <a:tailEnd/>
            </a:ln>
          </p:spPr>
          <p:txBody>
            <a:bodyPr>
              <a:spAutoFit/>
            </a:bodyPr>
            <a:lstStyle/>
            <a:p>
              <a:pPr algn="ctr">
                <a:spcBef>
                  <a:spcPct val="50000"/>
                </a:spcBef>
              </a:pPr>
              <a:r>
                <a:rPr lang="en-US" sz="1000" b="1" dirty="0" err="1" smtClean="0">
                  <a:solidFill>
                    <a:schemeClr val="bg1"/>
                  </a:solidFill>
                </a:rPr>
                <a:t>Servicio</a:t>
              </a:r>
              <a:r>
                <a:rPr lang="en-US" sz="1000" b="1" dirty="0" smtClean="0">
                  <a:solidFill>
                    <a:schemeClr val="bg1"/>
                  </a:solidFill>
                </a:rPr>
                <a:t> de Fulfillment</a:t>
              </a:r>
              <a:endParaRPr lang="en-US" sz="1000" b="1" dirty="0">
                <a:solidFill>
                  <a:schemeClr val="bg1"/>
                </a:solidFill>
              </a:endParaRPr>
            </a:p>
          </p:txBody>
        </p:sp>
      </p:grpSp>
      <p:grpSp>
        <p:nvGrpSpPr>
          <p:cNvPr id="124" name="Group 86"/>
          <p:cNvGrpSpPr>
            <a:grpSpLocks/>
          </p:cNvGrpSpPr>
          <p:nvPr/>
        </p:nvGrpSpPr>
        <p:grpSpPr bwMode="auto">
          <a:xfrm>
            <a:off x="10915650" y="3028950"/>
            <a:ext cx="1352550" cy="1062038"/>
            <a:chOff x="3360" y="1470"/>
            <a:chExt cx="852" cy="669"/>
          </a:xfrm>
        </p:grpSpPr>
        <p:sp>
          <p:nvSpPr>
            <p:cNvPr id="125" name="Straight Connector 6"/>
            <p:cNvSpPr>
              <a:spLocks noChangeShapeType="1"/>
            </p:cNvSpPr>
            <p:nvPr/>
          </p:nvSpPr>
          <p:spPr bwMode="auto">
            <a:xfrm>
              <a:off x="3767" y="1754"/>
              <a:ext cx="0" cy="385"/>
            </a:xfrm>
            <a:prstGeom prst="line">
              <a:avLst/>
            </a:prstGeom>
            <a:noFill/>
            <a:ln w="57150" algn="ctr">
              <a:solidFill>
                <a:srgbClr val="FF9933"/>
              </a:solidFill>
              <a:round/>
              <a:headEnd/>
              <a:tailEnd/>
            </a:ln>
          </p:spPr>
          <p:txBody>
            <a:bodyPr/>
            <a:lstStyle/>
            <a:p>
              <a:endParaRPr lang="en-US"/>
            </a:p>
          </p:txBody>
        </p:sp>
        <p:sp>
          <p:nvSpPr>
            <p:cNvPr id="126" name="AutoShape 69"/>
            <p:cNvSpPr>
              <a:spLocks noChangeArrowheads="1"/>
            </p:cNvSpPr>
            <p:nvPr/>
          </p:nvSpPr>
          <p:spPr bwMode="auto">
            <a:xfrm>
              <a:off x="3444" y="1482"/>
              <a:ext cx="642" cy="300"/>
            </a:xfrm>
            <a:prstGeom prst="roundRect">
              <a:avLst>
                <a:gd name="adj" fmla="val 16667"/>
              </a:avLst>
            </a:prstGeom>
            <a:solidFill>
              <a:srgbClr val="669900"/>
            </a:solidFill>
            <a:ln w="9525">
              <a:noFill/>
              <a:round/>
              <a:headEnd/>
              <a:tailEnd/>
            </a:ln>
          </p:spPr>
          <p:txBody>
            <a:bodyPr wrap="none" anchor="ctr"/>
            <a:lstStyle/>
            <a:p>
              <a:endParaRPr lang="en-US"/>
            </a:p>
          </p:txBody>
        </p:sp>
        <p:pic>
          <p:nvPicPr>
            <p:cNvPr id="127" name="Rectangle 12"/>
            <p:cNvPicPr>
              <a:picLocks noChangeAspect="1" noChangeArrowheads="1"/>
            </p:cNvPicPr>
            <p:nvPr/>
          </p:nvPicPr>
          <p:blipFill>
            <a:blip r:embed="rId5">
              <a:clrChange>
                <a:clrFrom>
                  <a:srgbClr val="08369A"/>
                </a:clrFrom>
                <a:clrTo>
                  <a:srgbClr val="08369A">
                    <a:alpha val="0"/>
                  </a:srgbClr>
                </a:clrTo>
              </a:clrChange>
            </a:blip>
            <a:srcRect/>
            <a:stretch>
              <a:fillRect/>
            </a:stretch>
          </p:blipFill>
          <p:spPr bwMode="auto">
            <a:xfrm>
              <a:off x="3418" y="1588"/>
              <a:ext cx="230" cy="202"/>
            </a:xfrm>
            <a:prstGeom prst="rect">
              <a:avLst/>
            </a:prstGeom>
            <a:noFill/>
            <a:ln w="9525">
              <a:noFill/>
              <a:miter lim="800000"/>
              <a:headEnd/>
              <a:tailEnd/>
            </a:ln>
          </p:spPr>
        </p:pic>
        <p:sp>
          <p:nvSpPr>
            <p:cNvPr id="128" name="Text Box 77"/>
            <p:cNvSpPr txBox="1">
              <a:spLocks noChangeArrowheads="1"/>
            </p:cNvSpPr>
            <p:nvPr/>
          </p:nvSpPr>
          <p:spPr bwMode="auto">
            <a:xfrm>
              <a:off x="3360" y="1470"/>
              <a:ext cx="852" cy="252"/>
            </a:xfrm>
            <a:prstGeom prst="rect">
              <a:avLst/>
            </a:prstGeom>
            <a:noFill/>
            <a:ln w="9525">
              <a:noFill/>
              <a:miter lim="800000"/>
              <a:headEnd/>
              <a:tailEnd/>
            </a:ln>
          </p:spPr>
          <p:txBody>
            <a:bodyPr>
              <a:spAutoFit/>
            </a:bodyPr>
            <a:lstStyle/>
            <a:p>
              <a:pPr algn="ctr">
                <a:spcBef>
                  <a:spcPct val="50000"/>
                </a:spcBef>
              </a:pPr>
              <a:r>
                <a:rPr lang="es-ES" sz="1000" b="1" smtClean="0">
                  <a:solidFill>
                    <a:schemeClr val="bg1"/>
                  </a:solidFill>
                </a:rPr>
                <a:t>Servicio de Routing</a:t>
              </a:r>
              <a:endParaRPr lang="es-ES" sz="1000" b="1">
                <a:solidFill>
                  <a:schemeClr val="bg1"/>
                </a:solidFill>
              </a:endParaRPr>
            </a:p>
          </p:txBody>
        </p:sp>
      </p:grpSp>
      <p:grpSp>
        <p:nvGrpSpPr>
          <p:cNvPr id="129" name="Group 87"/>
          <p:cNvGrpSpPr>
            <a:grpSpLocks/>
          </p:cNvGrpSpPr>
          <p:nvPr/>
        </p:nvGrpSpPr>
        <p:grpSpPr bwMode="auto">
          <a:xfrm>
            <a:off x="11696700" y="1790700"/>
            <a:ext cx="1352550" cy="2336800"/>
            <a:chOff x="3852" y="690"/>
            <a:chExt cx="852" cy="1472"/>
          </a:xfrm>
        </p:grpSpPr>
        <p:sp>
          <p:nvSpPr>
            <p:cNvPr id="130" name="Straight Connector 38"/>
            <p:cNvSpPr>
              <a:spLocks noChangeShapeType="1"/>
            </p:cNvSpPr>
            <p:nvPr/>
          </p:nvSpPr>
          <p:spPr bwMode="auto">
            <a:xfrm>
              <a:off x="4278" y="889"/>
              <a:ext cx="5" cy="1273"/>
            </a:xfrm>
            <a:prstGeom prst="line">
              <a:avLst/>
            </a:prstGeom>
            <a:noFill/>
            <a:ln w="57150" algn="ctr">
              <a:solidFill>
                <a:srgbClr val="FF9933"/>
              </a:solidFill>
              <a:round/>
              <a:headEnd/>
              <a:tailEnd/>
            </a:ln>
          </p:spPr>
          <p:txBody>
            <a:bodyPr/>
            <a:lstStyle/>
            <a:p>
              <a:endParaRPr lang="es-ES"/>
            </a:p>
          </p:txBody>
        </p:sp>
        <p:sp>
          <p:nvSpPr>
            <p:cNvPr id="133" name="AutoShape 71"/>
            <p:cNvSpPr>
              <a:spLocks noChangeArrowheads="1"/>
            </p:cNvSpPr>
            <p:nvPr/>
          </p:nvSpPr>
          <p:spPr bwMode="auto">
            <a:xfrm>
              <a:off x="3948" y="690"/>
              <a:ext cx="642" cy="300"/>
            </a:xfrm>
            <a:prstGeom prst="roundRect">
              <a:avLst>
                <a:gd name="adj" fmla="val 16667"/>
              </a:avLst>
            </a:prstGeom>
            <a:solidFill>
              <a:srgbClr val="669900"/>
            </a:solidFill>
            <a:ln w="9525">
              <a:noFill/>
              <a:round/>
              <a:headEnd/>
              <a:tailEnd/>
            </a:ln>
          </p:spPr>
          <p:txBody>
            <a:bodyPr wrap="none" anchor="ctr"/>
            <a:lstStyle/>
            <a:p>
              <a:endParaRPr lang="es-ES"/>
            </a:p>
          </p:txBody>
        </p:sp>
        <p:pic>
          <p:nvPicPr>
            <p:cNvPr id="136" name="Rectangle 12"/>
            <p:cNvPicPr>
              <a:picLocks noChangeAspect="1" noChangeArrowheads="1"/>
            </p:cNvPicPr>
            <p:nvPr/>
          </p:nvPicPr>
          <p:blipFill>
            <a:blip r:embed="rId5">
              <a:clrChange>
                <a:clrFrom>
                  <a:srgbClr val="08369A"/>
                </a:clrFrom>
                <a:clrTo>
                  <a:srgbClr val="08369A">
                    <a:alpha val="0"/>
                  </a:srgbClr>
                </a:clrTo>
              </a:clrChange>
            </a:blip>
            <a:srcRect/>
            <a:stretch>
              <a:fillRect/>
            </a:stretch>
          </p:blipFill>
          <p:spPr bwMode="auto">
            <a:xfrm>
              <a:off x="3922" y="796"/>
              <a:ext cx="230" cy="202"/>
            </a:xfrm>
            <a:prstGeom prst="rect">
              <a:avLst/>
            </a:prstGeom>
            <a:noFill/>
            <a:ln w="9525">
              <a:noFill/>
              <a:miter lim="800000"/>
              <a:headEnd/>
              <a:tailEnd/>
            </a:ln>
          </p:spPr>
        </p:pic>
        <p:sp>
          <p:nvSpPr>
            <p:cNvPr id="139" name="Text Box 78"/>
            <p:cNvSpPr txBox="1">
              <a:spLocks noChangeArrowheads="1"/>
            </p:cNvSpPr>
            <p:nvPr/>
          </p:nvSpPr>
          <p:spPr bwMode="auto">
            <a:xfrm>
              <a:off x="3852" y="702"/>
              <a:ext cx="852" cy="252"/>
            </a:xfrm>
            <a:prstGeom prst="rect">
              <a:avLst/>
            </a:prstGeom>
            <a:noFill/>
            <a:ln w="9525">
              <a:noFill/>
              <a:miter lim="800000"/>
              <a:headEnd/>
              <a:tailEnd/>
            </a:ln>
          </p:spPr>
          <p:txBody>
            <a:bodyPr>
              <a:spAutoFit/>
            </a:bodyPr>
            <a:lstStyle/>
            <a:p>
              <a:pPr algn="ctr">
                <a:spcBef>
                  <a:spcPct val="50000"/>
                </a:spcBef>
              </a:pPr>
              <a:r>
                <a:rPr lang="es-ES" sz="1000" b="1" dirty="0" smtClean="0">
                  <a:solidFill>
                    <a:schemeClr val="bg1"/>
                  </a:solidFill>
                </a:rPr>
                <a:t>Servicio de Validación</a:t>
              </a:r>
              <a:endParaRPr lang="es-ES" sz="1000" b="1" dirty="0">
                <a:solidFill>
                  <a:schemeClr val="bg1"/>
                </a:solidFill>
              </a:endParaRPr>
            </a:p>
          </p:txBody>
        </p:sp>
      </p:grpSp>
      <p:grpSp>
        <p:nvGrpSpPr>
          <p:cNvPr id="142" name="Group 88"/>
          <p:cNvGrpSpPr>
            <a:grpSpLocks/>
          </p:cNvGrpSpPr>
          <p:nvPr/>
        </p:nvGrpSpPr>
        <p:grpSpPr bwMode="auto">
          <a:xfrm>
            <a:off x="12649200" y="3057525"/>
            <a:ext cx="1352550" cy="1008063"/>
            <a:chOff x="4452" y="1488"/>
            <a:chExt cx="852" cy="635"/>
          </a:xfrm>
        </p:grpSpPr>
        <p:sp>
          <p:nvSpPr>
            <p:cNvPr id="145" name="Straight Connector 8"/>
            <p:cNvSpPr>
              <a:spLocks noChangeShapeType="1"/>
            </p:cNvSpPr>
            <p:nvPr/>
          </p:nvSpPr>
          <p:spPr bwMode="auto">
            <a:xfrm>
              <a:off x="4887" y="1738"/>
              <a:ext cx="0" cy="385"/>
            </a:xfrm>
            <a:prstGeom prst="line">
              <a:avLst/>
            </a:prstGeom>
            <a:noFill/>
            <a:ln w="57150" algn="ctr">
              <a:solidFill>
                <a:srgbClr val="FF9933"/>
              </a:solidFill>
              <a:round/>
              <a:headEnd/>
              <a:tailEnd/>
            </a:ln>
          </p:spPr>
          <p:txBody>
            <a:bodyPr/>
            <a:lstStyle/>
            <a:p>
              <a:endParaRPr lang="en-US"/>
            </a:p>
          </p:txBody>
        </p:sp>
        <p:sp>
          <p:nvSpPr>
            <p:cNvPr id="149" name="AutoShape 73"/>
            <p:cNvSpPr>
              <a:spLocks noChangeArrowheads="1"/>
            </p:cNvSpPr>
            <p:nvPr/>
          </p:nvSpPr>
          <p:spPr bwMode="auto">
            <a:xfrm>
              <a:off x="4572" y="1488"/>
              <a:ext cx="642" cy="300"/>
            </a:xfrm>
            <a:prstGeom prst="roundRect">
              <a:avLst>
                <a:gd name="adj" fmla="val 16667"/>
              </a:avLst>
            </a:prstGeom>
            <a:solidFill>
              <a:srgbClr val="669900"/>
            </a:solidFill>
            <a:ln w="9525">
              <a:noFill/>
              <a:round/>
              <a:headEnd/>
              <a:tailEnd/>
            </a:ln>
          </p:spPr>
          <p:txBody>
            <a:bodyPr wrap="none" anchor="ctr"/>
            <a:lstStyle/>
            <a:p>
              <a:endParaRPr lang="en-US"/>
            </a:p>
          </p:txBody>
        </p:sp>
        <p:pic>
          <p:nvPicPr>
            <p:cNvPr id="161" name="Rectangle 12"/>
            <p:cNvPicPr>
              <a:picLocks noChangeAspect="1" noChangeArrowheads="1"/>
            </p:cNvPicPr>
            <p:nvPr/>
          </p:nvPicPr>
          <p:blipFill>
            <a:blip r:embed="rId5">
              <a:clrChange>
                <a:clrFrom>
                  <a:srgbClr val="08369A"/>
                </a:clrFrom>
                <a:clrTo>
                  <a:srgbClr val="08369A">
                    <a:alpha val="0"/>
                  </a:srgbClr>
                </a:clrTo>
              </a:clrChange>
            </a:blip>
            <a:srcRect/>
            <a:stretch>
              <a:fillRect/>
            </a:stretch>
          </p:blipFill>
          <p:spPr bwMode="auto">
            <a:xfrm>
              <a:off x="4546" y="1594"/>
              <a:ext cx="230" cy="202"/>
            </a:xfrm>
            <a:prstGeom prst="rect">
              <a:avLst/>
            </a:prstGeom>
            <a:noFill/>
            <a:ln w="9525">
              <a:noFill/>
              <a:miter lim="800000"/>
              <a:headEnd/>
              <a:tailEnd/>
            </a:ln>
          </p:spPr>
        </p:pic>
        <p:sp>
          <p:nvSpPr>
            <p:cNvPr id="162" name="Text Box 79"/>
            <p:cNvSpPr txBox="1">
              <a:spLocks noChangeArrowheads="1"/>
            </p:cNvSpPr>
            <p:nvPr/>
          </p:nvSpPr>
          <p:spPr bwMode="auto">
            <a:xfrm>
              <a:off x="4452" y="1494"/>
              <a:ext cx="852" cy="252"/>
            </a:xfrm>
            <a:prstGeom prst="rect">
              <a:avLst/>
            </a:prstGeom>
            <a:noFill/>
            <a:ln w="9525">
              <a:noFill/>
              <a:miter lim="800000"/>
              <a:headEnd/>
              <a:tailEnd/>
            </a:ln>
          </p:spPr>
          <p:txBody>
            <a:bodyPr>
              <a:spAutoFit/>
            </a:bodyPr>
            <a:lstStyle/>
            <a:p>
              <a:pPr algn="ctr">
                <a:spcBef>
                  <a:spcPct val="50000"/>
                </a:spcBef>
              </a:pPr>
              <a:r>
                <a:rPr lang="en-US" sz="1000" b="1" dirty="0" err="1" smtClean="0">
                  <a:solidFill>
                    <a:schemeClr val="bg1"/>
                  </a:solidFill>
                  <a:latin typeface="Segoe" pitchFamily="34" charset="0"/>
                </a:rPr>
                <a:t>Servicio</a:t>
              </a:r>
              <a:r>
                <a:rPr lang="en-US" sz="1000" b="1" dirty="0" smtClean="0">
                  <a:solidFill>
                    <a:schemeClr val="bg1"/>
                  </a:solidFill>
                  <a:latin typeface="Segoe" pitchFamily="34" charset="0"/>
                </a:rPr>
                <a:t> de Business Rules</a:t>
              </a:r>
              <a:endParaRPr lang="en-US" sz="1000" b="1" dirty="0">
                <a:solidFill>
                  <a:schemeClr val="bg1"/>
                </a:solidFill>
                <a:latin typeface="Segoe" pitchFamily="34" charset="0"/>
              </a:endParaRPr>
            </a:p>
          </p:txBody>
        </p:sp>
      </p:grpSp>
      <p:grpSp>
        <p:nvGrpSpPr>
          <p:cNvPr id="163" name="Group 82"/>
          <p:cNvGrpSpPr>
            <a:grpSpLocks/>
          </p:cNvGrpSpPr>
          <p:nvPr/>
        </p:nvGrpSpPr>
        <p:grpSpPr bwMode="auto">
          <a:xfrm>
            <a:off x="9372600" y="3911600"/>
            <a:ext cx="4448175" cy="998538"/>
            <a:chOff x="2388" y="2026"/>
            <a:chExt cx="2802" cy="629"/>
          </a:xfrm>
        </p:grpSpPr>
        <p:sp>
          <p:nvSpPr>
            <p:cNvPr id="164" name="Straight Connector 39"/>
            <p:cNvSpPr>
              <a:spLocks noChangeShapeType="1"/>
            </p:cNvSpPr>
            <p:nvPr/>
          </p:nvSpPr>
          <p:spPr bwMode="auto">
            <a:xfrm>
              <a:off x="2903" y="2177"/>
              <a:ext cx="5" cy="229"/>
            </a:xfrm>
            <a:prstGeom prst="line">
              <a:avLst/>
            </a:prstGeom>
            <a:noFill/>
            <a:ln w="57150" algn="ctr">
              <a:solidFill>
                <a:srgbClr val="FF9933"/>
              </a:solidFill>
              <a:round/>
              <a:headEnd/>
              <a:tailEnd/>
            </a:ln>
          </p:spPr>
          <p:txBody>
            <a:bodyPr/>
            <a:lstStyle/>
            <a:p>
              <a:endParaRPr lang="en-US"/>
            </a:p>
          </p:txBody>
        </p:sp>
        <p:grpSp>
          <p:nvGrpSpPr>
            <p:cNvPr id="165" name="Group 40"/>
            <p:cNvGrpSpPr>
              <a:grpSpLocks/>
            </p:cNvGrpSpPr>
            <p:nvPr/>
          </p:nvGrpSpPr>
          <p:grpSpPr bwMode="auto">
            <a:xfrm>
              <a:off x="2776" y="2307"/>
              <a:ext cx="288" cy="342"/>
              <a:chOff x="732" y="1056"/>
              <a:chExt cx="804" cy="933"/>
            </a:xfrm>
          </p:grpSpPr>
          <p:pic>
            <p:nvPicPr>
              <p:cNvPr id="179" name="Rectangle 41"/>
              <p:cNvPicPr>
                <a:picLocks noChangeAspect="1" noChangeArrowheads="1"/>
              </p:cNvPicPr>
              <p:nvPr/>
            </p:nvPicPr>
            <p:blipFill>
              <a:blip r:embed="rId6"/>
              <a:srcRect/>
              <a:stretch>
                <a:fillRect/>
              </a:stretch>
            </p:blipFill>
            <p:spPr bwMode="auto">
              <a:xfrm>
                <a:off x="732" y="1413"/>
                <a:ext cx="804" cy="576"/>
              </a:xfrm>
              <a:prstGeom prst="rect">
                <a:avLst/>
              </a:prstGeom>
              <a:noFill/>
              <a:ln w="9525">
                <a:noFill/>
                <a:miter lim="800000"/>
                <a:headEnd/>
                <a:tailEnd/>
              </a:ln>
            </p:spPr>
          </p:pic>
          <p:pic>
            <p:nvPicPr>
              <p:cNvPr id="180" name="Rectangle 42"/>
              <p:cNvPicPr>
                <a:picLocks noChangeAspect="1" noChangeArrowheads="1"/>
              </p:cNvPicPr>
              <p:nvPr/>
            </p:nvPicPr>
            <p:blipFill>
              <a:blip r:embed="rId7"/>
              <a:srcRect/>
              <a:stretch>
                <a:fillRect/>
              </a:stretch>
            </p:blipFill>
            <p:spPr bwMode="auto">
              <a:xfrm>
                <a:off x="889" y="1056"/>
                <a:ext cx="455" cy="672"/>
              </a:xfrm>
              <a:prstGeom prst="rect">
                <a:avLst/>
              </a:prstGeom>
              <a:noFill/>
              <a:ln w="9525">
                <a:noFill/>
                <a:miter lim="800000"/>
                <a:headEnd/>
                <a:tailEnd/>
              </a:ln>
            </p:spPr>
          </p:pic>
        </p:grpSp>
        <p:sp>
          <p:nvSpPr>
            <p:cNvPr id="166" name="Straight Connector 43"/>
            <p:cNvSpPr>
              <a:spLocks noChangeShapeType="1"/>
            </p:cNvSpPr>
            <p:nvPr/>
          </p:nvSpPr>
          <p:spPr bwMode="auto">
            <a:xfrm>
              <a:off x="3478" y="2177"/>
              <a:ext cx="5" cy="229"/>
            </a:xfrm>
            <a:prstGeom prst="line">
              <a:avLst/>
            </a:prstGeom>
            <a:noFill/>
            <a:ln w="57150" algn="ctr">
              <a:solidFill>
                <a:srgbClr val="FF9933"/>
              </a:solidFill>
              <a:round/>
              <a:headEnd/>
              <a:tailEnd/>
            </a:ln>
          </p:spPr>
          <p:txBody>
            <a:bodyPr/>
            <a:lstStyle/>
            <a:p>
              <a:endParaRPr lang="en-US"/>
            </a:p>
          </p:txBody>
        </p:sp>
        <p:grpSp>
          <p:nvGrpSpPr>
            <p:cNvPr id="167" name="Group 44"/>
            <p:cNvGrpSpPr>
              <a:grpSpLocks/>
            </p:cNvGrpSpPr>
            <p:nvPr/>
          </p:nvGrpSpPr>
          <p:grpSpPr bwMode="auto">
            <a:xfrm>
              <a:off x="3351" y="2310"/>
              <a:ext cx="288" cy="342"/>
              <a:chOff x="732" y="1056"/>
              <a:chExt cx="804" cy="933"/>
            </a:xfrm>
          </p:grpSpPr>
          <p:pic>
            <p:nvPicPr>
              <p:cNvPr id="177" name="Rectangle 45"/>
              <p:cNvPicPr>
                <a:picLocks noChangeAspect="1" noChangeArrowheads="1"/>
              </p:cNvPicPr>
              <p:nvPr/>
            </p:nvPicPr>
            <p:blipFill>
              <a:blip r:embed="rId6"/>
              <a:srcRect/>
              <a:stretch>
                <a:fillRect/>
              </a:stretch>
            </p:blipFill>
            <p:spPr bwMode="auto">
              <a:xfrm>
                <a:off x="732" y="1413"/>
                <a:ext cx="804" cy="576"/>
              </a:xfrm>
              <a:prstGeom prst="rect">
                <a:avLst/>
              </a:prstGeom>
              <a:noFill/>
              <a:ln w="9525">
                <a:noFill/>
                <a:miter lim="800000"/>
                <a:headEnd/>
                <a:tailEnd/>
              </a:ln>
            </p:spPr>
          </p:pic>
          <p:pic>
            <p:nvPicPr>
              <p:cNvPr id="178" name="Rectangle 46"/>
              <p:cNvPicPr>
                <a:picLocks noChangeAspect="1" noChangeArrowheads="1"/>
              </p:cNvPicPr>
              <p:nvPr/>
            </p:nvPicPr>
            <p:blipFill>
              <a:blip r:embed="rId7"/>
              <a:srcRect/>
              <a:stretch>
                <a:fillRect/>
              </a:stretch>
            </p:blipFill>
            <p:spPr bwMode="auto">
              <a:xfrm>
                <a:off x="889" y="1056"/>
                <a:ext cx="455" cy="672"/>
              </a:xfrm>
              <a:prstGeom prst="rect">
                <a:avLst/>
              </a:prstGeom>
              <a:noFill/>
              <a:ln w="9525">
                <a:noFill/>
                <a:miter lim="800000"/>
                <a:headEnd/>
                <a:tailEnd/>
              </a:ln>
            </p:spPr>
          </p:pic>
        </p:grpSp>
        <p:sp>
          <p:nvSpPr>
            <p:cNvPr id="168" name="Straight Connector 47"/>
            <p:cNvSpPr>
              <a:spLocks noChangeShapeType="1"/>
            </p:cNvSpPr>
            <p:nvPr/>
          </p:nvSpPr>
          <p:spPr bwMode="auto">
            <a:xfrm>
              <a:off x="4037" y="2200"/>
              <a:ext cx="5" cy="229"/>
            </a:xfrm>
            <a:prstGeom prst="line">
              <a:avLst/>
            </a:prstGeom>
            <a:noFill/>
            <a:ln w="57150" algn="ctr">
              <a:solidFill>
                <a:srgbClr val="FF9933"/>
              </a:solidFill>
              <a:round/>
              <a:headEnd/>
              <a:tailEnd/>
            </a:ln>
          </p:spPr>
          <p:txBody>
            <a:bodyPr/>
            <a:lstStyle/>
            <a:p>
              <a:endParaRPr lang="en-US"/>
            </a:p>
          </p:txBody>
        </p:sp>
        <p:grpSp>
          <p:nvGrpSpPr>
            <p:cNvPr id="169" name="Group 48"/>
            <p:cNvGrpSpPr>
              <a:grpSpLocks/>
            </p:cNvGrpSpPr>
            <p:nvPr/>
          </p:nvGrpSpPr>
          <p:grpSpPr bwMode="auto">
            <a:xfrm>
              <a:off x="3915" y="2315"/>
              <a:ext cx="288" cy="342"/>
              <a:chOff x="732" y="1056"/>
              <a:chExt cx="804" cy="933"/>
            </a:xfrm>
          </p:grpSpPr>
          <p:pic>
            <p:nvPicPr>
              <p:cNvPr id="175" name="Rectangle 49"/>
              <p:cNvPicPr>
                <a:picLocks noChangeAspect="1" noChangeArrowheads="1"/>
              </p:cNvPicPr>
              <p:nvPr/>
            </p:nvPicPr>
            <p:blipFill>
              <a:blip r:embed="rId6"/>
              <a:srcRect/>
              <a:stretch>
                <a:fillRect/>
              </a:stretch>
            </p:blipFill>
            <p:spPr bwMode="auto">
              <a:xfrm>
                <a:off x="732" y="1413"/>
                <a:ext cx="804" cy="576"/>
              </a:xfrm>
              <a:prstGeom prst="rect">
                <a:avLst/>
              </a:prstGeom>
              <a:noFill/>
              <a:ln w="9525">
                <a:noFill/>
                <a:miter lim="800000"/>
                <a:headEnd/>
                <a:tailEnd/>
              </a:ln>
            </p:spPr>
          </p:pic>
          <p:pic>
            <p:nvPicPr>
              <p:cNvPr id="176" name="Rectangle 50"/>
              <p:cNvPicPr>
                <a:picLocks noChangeAspect="1" noChangeArrowheads="1"/>
              </p:cNvPicPr>
              <p:nvPr/>
            </p:nvPicPr>
            <p:blipFill>
              <a:blip r:embed="rId7"/>
              <a:srcRect/>
              <a:stretch>
                <a:fillRect/>
              </a:stretch>
            </p:blipFill>
            <p:spPr bwMode="auto">
              <a:xfrm>
                <a:off x="889" y="1056"/>
                <a:ext cx="455" cy="672"/>
              </a:xfrm>
              <a:prstGeom prst="rect">
                <a:avLst/>
              </a:prstGeom>
              <a:noFill/>
              <a:ln w="9525">
                <a:noFill/>
                <a:miter lim="800000"/>
                <a:headEnd/>
                <a:tailEnd/>
              </a:ln>
            </p:spPr>
          </p:pic>
        </p:grpSp>
        <p:sp>
          <p:nvSpPr>
            <p:cNvPr id="170" name="Straight Connector 55"/>
            <p:cNvSpPr>
              <a:spLocks noChangeShapeType="1"/>
            </p:cNvSpPr>
            <p:nvPr/>
          </p:nvSpPr>
          <p:spPr bwMode="auto">
            <a:xfrm>
              <a:off x="4582" y="2200"/>
              <a:ext cx="5" cy="229"/>
            </a:xfrm>
            <a:prstGeom prst="line">
              <a:avLst/>
            </a:prstGeom>
            <a:noFill/>
            <a:ln w="57150" algn="ctr">
              <a:solidFill>
                <a:srgbClr val="FF9933"/>
              </a:solidFill>
              <a:round/>
              <a:headEnd/>
              <a:tailEnd/>
            </a:ln>
          </p:spPr>
          <p:txBody>
            <a:bodyPr/>
            <a:lstStyle/>
            <a:p>
              <a:endParaRPr lang="en-US"/>
            </a:p>
          </p:txBody>
        </p:sp>
        <p:grpSp>
          <p:nvGrpSpPr>
            <p:cNvPr id="171" name="Group 56"/>
            <p:cNvGrpSpPr>
              <a:grpSpLocks/>
            </p:cNvGrpSpPr>
            <p:nvPr/>
          </p:nvGrpSpPr>
          <p:grpSpPr bwMode="auto">
            <a:xfrm>
              <a:off x="4455" y="2315"/>
              <a:ext cx="288" cy="342"/>
              <a:chOff x="732" y="1056"/>
              <a:chExt cx="804" cy="933"/>
            </a:xfrm>
          </p:grpSpPr>
          <p:pic>
            <p:nvPicPr>
              <p:cNvPr id="173" name="Rectangle 57"/>
              <p:cNvPicPr>
                <a:picLocks noChangeAspect="1" noChangeArrowheads="1"/>
              </p:cNvPicPr>
              <p:nvPr/>
            </p:nvPicPr>
            <p:blipFill>
              <a:blip r:embed="rId6"/>
              <a:srcRect/>
              <a:stretch>
                <a:fillRect/>
              </a:stretch>
            </p:blipFill>
            <p:spPr bwMode="auto">
              <a:xfrm>
                <a:off x="732" y="1413"/>
                <a:ext cx="804" cy="576"/>
              </a:xfrm>
              <a:prstGeom prst="rect">
                <a:avLst/>
              </a:prstGeom>
              <a:noFill/>
              <a:ln w="9525">
                <a:noFill/>
                <a:miter lim="800000"/>
                <a:headEnd/>
                <a:tailEnd/>
              </a:ln>
            </p:spPr>
          </p:pic>
          <p:pic>
            <p:nvPicPr>
              <p:cNvPr id="174" name="Rectangle 58"/>
              <p:cNvPicPr>
                <a:picLocks noChangeAspect="1" noChangeArrowheads="1"/>
              </p:cNvPicPr>
              <p:nvPr/>
            </p:nvPicPr>
            <p:blipFill>
              <a:blip r:embed="rId7"/>
              <a:srcRect/>
              <a:stretch>
                <a:fillRect/>
              </a:stretch>
            </p:blipFill>
            <p:spPr bwMode="auto">
              <a:xfrm>
                <a:off x="889" y="1056"/>
                <a:ext cx="455" cy="672"/>
              </a:xfrm>
              <a:prstGeom prst="rect">
                <a:avLst/>
              </a:prstGeom>
              <a:noFill/>
              <a:ln w="9525">
                <a:noFill/>
                <a:miter lim="800000"/>
                <a:headEnd/>
                <a:tailEnd/>
              </a:ln>
            </p:spPr>
          </p:pic>
        </p:grpSp>
        <p:pic>
          <p:nvPicPr>
            <p:cNvPr id="172" name="Rectangle 14"/>
            <p:cNvPicPr>
              <a:picLocks noChangeAspect="1" noChangeArrowheads="1"/>
            </p:cNvPicPr>
            <p:nvPr/>
          </p:nvPicPr>
          <p:blipFill>
            <a:blip r:embed="rId8"/>
            <a:srcRect/>
            <a:stretch>
              <a:fillRect/>
            </a:stretch>
          </p:blipFill>
          <p:spPr bwMode="auto">
            <a:xfrm>
              <a:off x="2388" y="2026"/>
              <a:ext cx="2802" cy="181"/>
            </a:xfrm>
            <a:prstGeom prst="rect">
              <a:avLst/>
            </a:prstGeom>
            <a:noFill/>
            <a:ln w="9525">
              <a:noFill/>
              <a:miter lim="800000"/>
              <a:headEnd/>
              <a:tailEnd/>
            </a:ln>
          </p:spPr>
        </p:pic>
      </p:grpSp>
      <p:sp>
        <p:nvSpPr>
          <p:cNvPr id="181" name="Text Box 77"/>
          <p:cNvSpPr txBox="1">
            <a:spLocks noChangeArrowheads="1"/>
          </p:cNvSpPr>
          <p:nvPr/>
        </p:nvSpPr>
        <p:spPr bwMode="auto">
          <a:xfrm>
            <a:off x="250825" y="3402311"/>
            <a:ext cx="2781300" cy="276999"/>
          </a:xfrm>
          <a:prstGeom prst="rect">
            <a:avLst/>
          </a:prstGeom>
          <a:noFill/>
          <a:ln w="9525">
            <a:noFill/>
            <a:miter lim="800000"/>
            <a:headEnd/>
            <a:tailEnd/>
          </a:ln>
        </p:spPr>
        <p:txBody>
          <a:bodyPr>
            <a:spAutoFit/>
          </a:bodyPr>
          <a:lstStyle/>
          <a:p>
            <a:pPr>
              <a:defRPr/>
            </a:pPr>
            <a:r>
              <a:rPr lang="en-US" sz="1200" b="1" dirty="0" smtClean="0">
                <a:effectLst>
                  <a:outerShdw blurRad="38100" dist="38100" dir="2700000" algn="tl">
                    <a:srgbClr val="000000"/>
                  </a:outerShdw>
                </a:effectLst>
                <a:latin typeface="Segoe" pitchFamily="34" charset="0"/>
              </a:rPr>
              <a:t>¿</a:t>
            </a:r>
            <a:r>
              <a:rPr lang="en-US" sz="1200" b="1" dirty="0" err="1" smtClean="0">
                <a:effectLst>
                  <a:outerShdw blurRad="38100" dist="38100" dir="2700000" algn="tl">
                    <a:srgbClr val="000000"/>
                  </a:outerShdw>
                </a:effectLst>
                <a:latin typeface="Segoe" pitchFamily="34" charset="0"/>
              </a:rPr>
              <a:t>Cómo</a:t>
            </a:r>
            <a:r>
              <a:rPr lang="en-US" sz="1200" b="1" dirty="0" smtClean="0">
                <a:effectLst>
                  <a:outerShdw blurRad="38100" dist="38100" dir="2700000" algn="tl">
                    <a:srgbClr val="000000"/>
                  </a:outerShdw>
                </a:effectLst>
                <a:latin typeface="Segoe" pitchFamily="34" charset="0"/>
              </a:rPr>
              <a:t> </a:t>
            </a:r>
            <a:r>
              <a:rPr lang="en-US" sz="1200" b="1" dirty="0" err="1" smtClean="0">
                <a:effectLst>
                  <a:outerShdw blurRad="38100" dist="38100" dir="2700000" algn="tl">
                    <a:srgbClr val="000000"/>
                  </a:outerShdw>
                </a:effectLst>
                <a:latin typeface="Segoe" pitchFamily="34" charset="0"/>
              </a:rPr>
              <a:t>envio</a:t>
            </a:r>
            <a:r>
              <a:rPr lang="en-US" sz="1200" b="1" dirty="0" smtClean="0">
                <a:effectLst>
                  <a:outerShdw blurRad="38100" dist="38100" dir="2700000" algn="tl">
                    <a:srgbClr val="000000"/>
                  </a:outerShdw>
                </a:effectLst>
                <a:latin typeface="Segoe" pitchFamily="34" charset="0"/>
              </a:rPr>
              <a:t> un </a:t>
            </a:r>
            <a:r>
              <a:rPr lang="en-US" sz="1200" b="1" dirty="0" err="1" smtClean="0">
                <a:effectLst>
                  <a:outerShdw blurRad="38100" dist="38100" dir="2700000" algn="tl">
                    <a:srgbClr val="000000"/>
                  </a:outerShdw>
                </a:effectLst>
                <a:latin typeface="Segoe" pitchFamily="34" charset="0"/>
              </a:rPr>
              <a:t>mensaje</a:t>
            </a:r>
            <a:r>
              <a:rPr lang="en-US" sz="1200" b="1" dirty="0" smtClean="0">
                <a:effectLst>
                  <a:outerShdw blurRad="38100" dist="38100" dir="2700000" algn="tl">
                    <a:srgbClr val="000000"/>
                  </a:outerShdw>
                </a:effectLst>
                <a:latin typeface="Segoe" pitchFamily="34" charset="0"/>
              </a:rPr>
              <a:t> al ESB?</a:t>
            </a:r>
            <a:endParaRPr lang="en-US" sz="1200" b="1" dirty="0">
              <a:effectLst>
                <a:outerShdw blurRad="38100" dist="38100" dir="2700000" algn="tl">
                  <a:srgbClr val="000000"/>
                </a:outerShdw>
              </a:effectLst>
              <a:latin typeface="Segoe" pitchFamily="34" charset="0"/>
            </a:endParaRPr>
          </a:p>
        </p:txBody>
      </p:sp>
      <p:sp>
        <p:nvSpPr>
          <p:cNvPr id="182" name="Right Arrow 15"/>
          <p:cNvSpPr/>
          <p:nvPr/>
        </p:nvSpPr>
        <p:spPr>
          <a:xfrm>
            <a:off x="3003550" y="3783013"/>
            <a:ext cx="685800" cy="533400"/>
          </a:xfrm>
          <a:prstGeom prst="rightArrow">
            <a:avLst>
              <a:gd name="adj1" fmla="val 50000"/>
              <a:gd name="adj2" fmla="val 50000"/>
            </a:avLst>
          </a:prstGeom>
          <a:solidFill>
            <a:srgbClr val="3399FF"/>
          </a:solidFill>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83" name="Group 102"/>
          <p:cNvGrpSpPr>
            <a:grpSpLocks/>
          </p:cNvGrpSpPr>
          <p:nvPr/>
        </p:nvGrpSpPr>
        <p:grpSpPr bwMode="auto">
          <a:xfrm>
            <a:off x="7296150" y="885825"/>
            <a:ext cx="1352550" cy="498475"/>
            <a:chOff x="4170" y="708"/>
            <a:chExt cx="852" cy="314"/>
          </a:xfrm>
        </p:grpSpPr>
        <p:sp>
          <p:nvSpPr>
            <p:cNvPr id="184" name="AutoShape 93"/>
            <p:cNvSpPr>
              <a:spLocks noChangeArrowheads="1"/>
            </p:cNvSpPr>
            <p:nvPr/>
          </p:nvSpPr>
          <p:spPr bwMode="auto">
            <a:xfrm>
              <a:off x="4272" y="714"/>
              <a:ext cx="642" cy="300"/>
            </a:xfrm>
            <a:prstGeom prst="roundRect">
              <a:avLst>
                <a:gd name="adj" fmla="val 16667"/>
              </a:avLst>
            </a:prstGeom>
            <a:solidFill>
              <a:srgbClr val="669900"/>
            </a:solidFill>
            <a:ln w="9525">
              <a:noFill/>
              <a:round/>
              <a:headEnd/>
              <a:tailEnd/>
            </a:ln>
          </p:spPr>
          <p:txBody>
            <a:bodyPr wrap="none" anchor="ctr"/>
            <a:lstStyle/>
            <a:p>
              <a:endParaRPr lang="es-ES"/>
            </a:p>
          </p:txBody>
        </p:sp>
        <p:pic>
          <p:nvPicPr>
            <p:cNvPr id="185" name="Rectangle 12"/>
            <p:cNvPicPr>
              <a:picLocks noChangeAspect="1" noChangeArrowheads="1"/>
            </p:cNvPicPr>
            <p:nvPr/>
          </p:nvPicPr>
          <p:blipFill>
            <a:blip r:embed="rId5">
              <a:clrChange>
                <a:clrFrom>
                  <a:srgbClr val="08369A"/>
                </a:clrFrom>
                <a:clrTo>
                  <a:srgbClr val="08369A">
                    <a:alpha val="0"/>
                  </a:srgbClr>
                </a:clrTo>
              </a:clrChange>
            </a:blip>
            <a:srcRect/>
            <a:stretch>
              <a:fillRect/>
            </a:stretch>
          </p:blipFill>
          <p:spPr bwMode="auto">
            <a:xfrm>
              <a:off x="4246" y="820"/>
              <a:ext cx="230" cy="202"/>
            </a:xfrm>
            <a:prstGeom prst="rect">
              <a:avLst/>
            </a:prstGeom>
            <a:noFill/>
            <a:ln w="9525">
              <a:noFill/>
              <a:miter lim="800000"/>
              <a:headEnd/>
              <a:tailEnd/>
            </a:ln>
          </p:spPr>
        </p:pic>
        <p:sp>
          <p:nvSpPr>
            <p:cNvPr id="186" name="Text Box 95"/>
            <p:cNvSpPr txBox="1">
              <a:spLocks noChangeArrowheads="1"/>
            </p:cNvSpPr>
            <p:nvPr/>
          </p:nvSpPr>
          <p:spPr bwMode="auto">
            <a:xfrm>
              <a:off x="4170" y="708"/>
              <a:ext cx="852" cy="301"/>
            </a:xfrm>
            <a:prstGeom prst="rect">
              <a:avLst/>
            </a:prstGeom>
            <a:noFill/>
            <a:ln w="9525">
              <a:noFill/>
              <a:miter lim="800000"/>
              <a:headEnd/>
              <a:tailEnd/>
            </a:ln>
          </p:spPr>
          <p:txBody>
            <a:bodyPr>
              <a:spAutoFit/>
            </a:bodyPr>
            <a:lstStyle/>
            <a:p>
              <a:pPr algn="ctr">
                <a:spcBef>
                  <a:spcPct val="50000"/>
                </a:spcBef>
              </a:pPr>
              <a:r>
                <a:rPr lang="es-ES" sz="1000" b="1" dirty="0" smtClean="0">
                  <a:solidFill>
                    <a:schemeClr val="bg1"/>
                  </a:solidFill>
                </a:rPr>
                <a:t>Servicio de </a:t>
              </a:r>
            </a:p>
            <a:p>
              <a:pPr algn="ctr">
                <a:spcBef>
                  <a:spcPct val="50000"/>
                </a:spcBef>
              </a:pPr>
              <a:r>
                <a:rPr lang="es-ES" sz="1000" b="1" dirty="0" err="1" smtClean="0">
                  <a:solidFill>
                    <a:schemeClr val="bg1"/>
                  </a:solidFill>
                </a:rPr>
                <a:t>Fullfilment</a:t>
              </a:r>
              <a:endParaRPr lang="es-ES" sz="1000" b="1" dirty="0">
                <a:solidFill>
                  <a:schemeClr val="bg1"/>
                </a:solidFill>
              </a:endParaRPr>
            </a:p>
          </p:txBody>
        </p:sp>
      </p:grpSp>
      <p:grpSp>
        <p:nvGrpSpPr>
          <p:cNvPr id="187" name="Group 101"/>
          <p:cNvGrpSpPr>
            <a:grpSpLocks/>
          </p:cNvGrpSpPr>
          <p:nvPr/>
        </p:nvGrpSpPr>
        <p:grpSpPr bwMode="auto">
          <a:xfrm>
            <a:off x="7321550" y="2000250"/>
            <a:ext cx="1352550" cy="488950"/>
            <a:chOff x="3174" y="780"/>
            <a:chExt cx="852" cy="308"/>
          </a:xfrm>
        </p:grpSpPr>
        <p:sp>
          <p:nvSpPr>
            <p:cNvPr id="188" name="AutoShape 98"/>
            <p:cNvSpPr>
              <a:spLocks noChangeArrowheads="1"/>
            </p:cNvSpPr>
            <p:nvPr/>
          </p:nvSpPr>
          <p:spPr bwMode="auto">
            <a:xfrm>
              <a:off x="3270" y="780"/>
              <a:ext cx="642" cy="300"/>
            </a:xfrm>
            <a:prstGeom prst="roundRect">
              <a:avLst>
                <a:gd name="adj" fmla="val 16667"/>
              </a:avLst>
            </a:prstGeom>
            <a:solidFill>
              <a:srgbClr val="669900"/>
            </a:solidFill>
            <a:ln w="9525">
              <a:noFill/>
              <a:round/>
              <a:headEnd/>
              <a:tailEnd/>
            </a:ln>
          </p:spPr>
          <p:txBody>
            <a:bodyPr wrap="none" anchor="ctr"/>
            <a:lstStyle/>
            <a:p>
              <a:endParaRPr lang="es-ES"/>
            </a:p>
          </p:txBody>
        </p:sp>
        <p:pic>
          <p:nvPicPr>
            <p:cNvPr id="189" name="Rectangle 12"/>
            <p:cNvPicPr>
              <a:picLocks noChangeAspect="1" noChangeArrowheads="1"/>
            </p:cNvPicPr>
            <p:nvPr/>
          </p:nvPicPr>
          <p:blipFill>
            <a:blip r:embed="rId5">
              <a:clrChange>
                <a:clrFrom>
                  <a:srgbClr val="08369A"/>
                </a:clrFrom>
                <a:clrTo>
                  <a:srgbClr val="08369A">
                    <a:alpha val="0"/>
                  </a:srgbClr>
                </a:clrTo>
              </a:clrChange>
            </a:blip>
            <a:srcRect/>
            <a:stretch>
              <a:fillRect/>
            </a:stretch>
          </p:blipFill>
          <p:spPr bwMode="auto">
            <a:xfrm>
              <a:off x="3244" y="886"/>
              <a:ext cx="230" cy="202"/>
            </a:xfrm>
            <a:prstGeom prst="rect">
              <a:avLst/>
            </a:prstGeom>
            <a:noFill/>
            <a:ln w="9525">
              <a:noFill/>
              <a:miter lim="800000"/>
              <a:headEnd/>
              <a:tailEnd/>
            </a:ln>
          </p:spPr>
        </p:pic>
        <p:sp>
          <p:nvSpPr>
            <p:cNvPr id="190" name="Text Box 100"/>
            <p:cNvSpPr txBox="1">
              <a:spLocks noChangeArrowheads="1"/>
            </p:cNvSpPr>
            <p:nvPr/>
          </p:nvSpPr>
          <p:spPr bwMode="auto">
            <a:xfrm>
              <a:off x="3174" y="792"/>
              <a:ext cx="852" cy="252"/>
            </a:xfrm>
            <a:prstGeom prst="rect">
              <a:avLst/>
            </a:prstGeom>
            <a:noFill/>
            <a:ln w="9525">
              <a:noFill/>
              <a:miter lim="800000"/>
              <a:headEnd/>
              <a:tailEnd/>
            </a:ln>
          </p:spPr>
          <p:txBody>
            <a:bodyPr>
              <a:spAutoFit/>
            </a:bodyPr>
            <a:lstStyle/>
            <a:p>
              <a:pPr algn="ctr">
                <a:spcBef>
                  <a:spcPct val="50000"/>
                </a:spcBef>
              </a:pPr>
              <a:r>
                <a:rPr lang="es-ES" sz="1000" b="1" smtClean="0">
                  <a:solidFill>
                    <a:schemeClr val="bg1"/>
                  </a:solidFill>
                </a:rPr>
                <a:t>Servicio de Validación</a:t>
              </a:r>
              <a:endParaRPr lang="es-ES" sz="1000" b="1">
                <a:solidFill>
                  <a:schemeClr val="bg1"/>
                </a:solidFill>
              </a:endParaRPr>
            </a:p>
          </p:txBody>
        </p:sp>
      </p:grpSp>
      <p:grpSp>
        <p:nvGrpSpPr>
          <p:cNvPr id="191" name="Group 108"/>
          <p:cNvGrpSpPr>
            <a:grpSpLocks/>
          </p:cNvGrpSpPr>
          <p:nvPr/>
        </p:nvGrpSpPr>
        <p:grpSpPr bwMode="auto">
          <a:xfrm>
            <a:off x="7283450" y="3105150"/>
            <a:ext cx="1352550" cy="488950"/>
            <a:chOff x="4032" y="1170"/>
            <a:chExt cx="852" cy="308"/>
          </a:xfrm>
        </p:grpSpPr>
        <p:sp>
          <p:nvSpPr>
            <p:cNvPr id="192" name="AutoShape 105"/>
            <p:cNvSpPr>
              <a:spLocks noChangeArrowheads="1"/>
            </p:cNvSpPr>
            <p:nvPr/>
          </p:nvSpPr>
          <p:spPr bwMode="auto">
            <a:xfrm>
              <a:off x="4152" y="1170"/>
              <a:ext cx="642" cy="300"/>
            </a:xfrm>
            <a:prstGeom prst="roundRect">
              <a:avLst>
                <a:gd name="adj" fmla="val 16667"/>
              </a:avLst>
            </a:prstGeom>
            <a:solidFill>
              <a:srgbClr val="669900"/>
            </a:solidFill>
            <a:ln w="9525">
              <a:noFill/>
              <a:round/>
              <a:headEnd/>
              <a:tailEnd/>
            </a:ln>
          </p:spPr>
          <p:txBody>
            <a:bodyPr wrap="none" anchor="ctr"/>
            <a:lstStyle/>
            <a:p>
              <a:endParaRPr lang="en-US"/>
            </a:p>
          </p:txBody>
        </p:sp>
        <p:pic>
          <p:nvPicPr>
            <p:cNvPr id="193" name="Rectangle 12"/>
            <p:cNvPicPr>
              <a:picLocks noChangeAspect="1" noChangeArrowheads="1"/>
            </p:cNvPicPr>
            <p:nvPr/>
          </p:nvPicPr>
          <p:blipFill>
            <a:blip r:embed="rId5">
              <a:clrChange>
                <a:clrFrom>
                  <a:srgbClr val="08369A"/>
                </a:clrFrom>
                <a:clrTo>
                  <a:srgbClr val="08369A">
                    <a:alpha val="0"/>
                  </a:srgbClr>
                </a:clrTo>
              </a:clrChange>
            </a:blip>
            <a:srcRect/>
            <a:stretch>
              <a:fillRect/>
            </a:stretch>
          </p:blipFill>
          <p:spPr bwMode="auto">
            <a:xfrm>
              <a:off x="4126" y="1276"/>
              <a:ext cx="230" cy="202"/>
            </a:xfrm>
            <a:prstGeom prst="rect">
              <a:avLst/>
            </a:prstGeom>
            <a:noFill/>
            <a:ln w="9525">
              <a:noFill/>
              <a:miter lim="800000"/>
              <a:headEnd/>
              <a:tailEnd/>
            </a:ln>
          </p:spPr>
        </p:pic>
        <p:sp>
          <p:nvSpPr>
            <p:cNvPr id="194" name="Text Box 107"/>
            <p:cNvSpPr txBox="1">
              <a:spLocks noChangeArrowheads="1"/>
            </p:cNvSpPr>
            <p:nvPr/>
          </p:nvSpPr>
          <p:spPr bwMode="auto">
            <a:xfrm>
              <a:off x="4032" y="1176"/>
              <a:ext cx="852" cy="252"/>
            </a:xfrm>
            <a:prstGeom prst="rect">
              <a:avLst/>
            </a:prstGeom>
            <a:noFill/>
            <a:ln w="9525">
              <a:noFill/>
              <a:miter lim="800000"/>
              <a:headEnd/>
              <a:tailEnd/>
            </a:ln>
          </p:spPr>
          <p:txBody>
            <a:bodyPr>
              <a:spAutoFit/>
            </a:bodyPr>
            <a:lstStyle/>
            <a:p>
              <a:pPr algn="ctr">
                <a:spcBef>
                  <a:spcPct val="50000"/>
                </a:spcBef>
              </a:pPr>
              <a:r>
                <a:rPr lang="es-ES" sz="1000" b="1" smtClean="0">
                  <a:solidFill>
                    <a:schemeClr val="bg1"/>
                  </a:solidFill>
                </a:rPr>
                <a:t>Servicio de Reglas de Negocio</a:t>
              </a:r>
              <a:endParaRPr lang="es-ES" sz="1000" b="1">
                <a:solidFill>
                  <a:schemeClr val="bg1"/>
                </a:solidFill>
              </a:endParaRPr>
            </a:p>
          </p:txBody>
        </p:sp>
      </p:grpSp>
      <p:grpSp>
        <p:nvGrpSpPr>
          <p:cNvPr id="195" name="Group 114"/>
          <p:cNvGrpSpPr>
            <a:grpSpLocks/>
          </p:cNvGrpSpPr>
          <p:nvPr/>
        </p:nvGrpSpPr>
        <p:grpSpPr bwMode="auto">
          <a:xfrm>
            <a:off x="7321550" y="1438275"/>
            <a:ext cx="1352550" cy="508000"/>
            <a:chOff x="3072" y="996"/>
            <a:chExt cx="852" cy="320"/>
          </a:xfrm>
        </p:grpSpPr>
        <p:sp>
          <p:nvSpPr>
            <p:cNvPr id="196" name="AutoShape 111"/>
            <p:cNvSpPr>
              <a:spLocks noChangeArrowheads="1"/>
            </p:cNvSpPr>
            <p:nvPr/>
          </p:nvSpPr>
          <p:spPr bwMode="auto">
            <a:xfrm>
              <a:off x="3156" y="1008"/>
              <a:ext cx="642" cy="300"/>
            </a:xfrm>
            <a:prstGeom prst="roundRect">
              <a:avLst>
                <a:gd name="adj" fmla="val 16667"/>
              </a:avLst>
            </a:prstGeom>
            <a:solidFill>
              <a:srgbClr val="669900"/>
            </a:solidFill>
            <a:ln w="9525">
              <a:noFill/>
              <a:round/>
              <a:headEnd/>
              <a:tailEnd/>
            </a:ln>
          </p:spPr>
          <p:txBody>
            <a:bodyPr wrap="none" anchor="ctr"/>
            <a:lstStyle/>
            <a:p>
              <a:endParaRPr lang="es-ES"/>
            </a:p>
          </p:txBody>
        </p:sp>
        <p:pic>
          <p:nvPicPr>
            <p:cNvPr id="197" name="Rectangle 12"/>
            <p:cNvPicPr>
              <a:picLocks noChangeAspect="1" noChangeArrowheads="1"/>
            </p:cNvPicPr>
            <p:nvPr/>
          </p:nvPicPr>
          <p:blipFill>
            <a:blip r:embed="rId5">
              <a:clrChange>
                <a:clrFrom>
                  <a:srgbClr val="08369A"/>
                </a:clrFrom>
                <a:clrTo>
                  <a:srgbClr val="08369A">
                    <a:alpha val="0"/>
                  </a:srgbClr>
                </a:clrTo>
              </a:clrChange>
            </a:blip>
            <a:srcRect/>
            <a:stretch>
              <a:fillRect/>
            </a:stretch>
          </p:blipFill>
          <p:spPr bwMode="auto">
            <a:xfrm>
              <a:off x="3130" y="1114"/>
              <a:ext cx="230" cy="202"/>
            </a:xfrm>
            <a:prstGeom prst="rect">
              <a:avLst/>
            </a:prstGeom>
            <a:noFill/>
            <a:ln w="9525">
              <a:noFill/>
              <a:miter lim="800000"/>
              <a:headEnd/>
              <a:tailEnd/>
            </a:ln>
          </p:spPr>
        </p:pic>
        <p:sp>
          <p:nvSpPr>
            <p:cNvPr id="198" name="Text Box 113"/>
            <p:cNvSpPr txBox="1">
              <a:spLocks noChangeArrowheads="1"/>
            </p:cNvSpPr>
            <p:nvPr/>
          </p:nvSpPr>
          <p:spPr bwMode="auto">
            <a:xfrm>
              <a:off x="3072" y="996"/>
              <a:ext cx="852" cy="252"/>
            </a:xfrm>
            <a:prstGeom prst="rect">
              <a:avLst/>
            </a:prstGeom>
            <a:noFill/>
            <a:ln w="9525">
              <a:noFill/>
              <a:miter lim="800000"/>
              <a:headEnd/>
              <a:tailEnd/>
            </a:ln>
          </p:spPr>
          <p:txBody>
            <a:bodyPr>
              <a:spAutoFit/>
            </a:bodyPr>
            <a:lstStyle/>
            <a:p>
              <a:pPr algn="ctr">
                <a:spcBef>
                  <a:spcPct val="50000"/>
                </a:spcBef>
              </a:pPr>
              <a:r>
                <a:rPr lang="es-ES" sz="1000" b="1" smtClean="0">
                  <a:solidFill>
                    <a:schemeClr val="bg1"/>
                  </a:solidFill>
                </a:rPr>
                <a:t>Servicio de Routing</a:t>
              </a:r>
              <a:endParaRPr lang="es-ES" sz="1000" b="1">
                <a:solidFill>
                  <a:schemeClr val="bg1"/>
                </a:solidFill>
              </a:endParaRPr>
            </a:p>
          </p:txBody>
        </p:sp>
      </p:grpSp>
      <p:grpSp>
        <p:nvGrpSpPr>
          <p:cNvPr id="199" name="Group 121"/>
          <p:cNvGrpSpPr>
            <a:grpSpLocks/>
          </p:cNvGrpSpPr>
          <p:nvPr/>
        </p:nvGrpSpPr>
        <p:grpSpPr bwMode="auto">
          <a:xfrm>
            <a:off x="7321550" y="2514600"/>
            <a:ext cx="1352550" cy="536575"/>
            <a:chOff x="2334" y="1062"/>
            <a:chExt cx="852" cy="320"/>
          </a:xfrm>
        </p:grpSpPr>
        <p:sp>
          <p:nvSpPr>
            <p:cNvPr id="200" name="AutoShape 118"/>
            <p:cNvSpPr>
              <a:spLocks noChangeArrowheads="1"/>
            </p:cNvSpPr>
            <p:nvPr/>
          </p:nvSpPr>
          <p:spPr bwMode="auto">
            <a:xfrm>
              <a:off x="2430" y="1074"/>
              <a:ext cx="642" cy="300"/>
            </a:xfrm>
            <a:prstGeom prst="roundRect">
              <a:avLst>
                <a:gd name="adj" fmla="val 16667"/>
              </a:avLst>
            </a:prstGeom>
            <a:solidFill>
              <a:srgbClr val="669900"/>
            </a:solidFill>
            <a:ln w="9525">
              <a:noFill/>
              <a:round/>
              <a:headEnd/>
              <a:tailEnd/>
            </a:ln>
          </p:spPr>
          <p:txBody>
            <a:bodyPr wrap="none" anchor="ctr"/>
            <a:lstStyle/>
            <a:p>
              <a:endParaRPr lang="en-US"/>
            </a:p>
          </p:txBody>
        </p:sp>
        <p:pic>
          <p:nvPicPr>
            <p:cNvPr id="201" name="Rectangle 12"/>
            <p:cNvPicPr>
              <a:picLocks noChangeAspect="1" noChangeArrowheads="1"/>
            </p:cNvPicPr>
            <p:nvPr/>
          </p:nvPicPr>
          <p:blipFill>
            <a:blip r:embed="rId5">
              <a:clrChange>
                <a:clrFrom>
                  <a:srgbClr val="08369A"/>
                </a:clrFrom>
                <a:clrTo>
                  <a:srgbClr val="08369A">
                    <a:alpha val="0"/>
                  </a:srgbClr>
                </a:clrTo>
              </a:clrChange>
            </a:blip>
            <a:srcRect/>
            <a:stretch>
              <a:fillRect/>
            </a:stretch>
          </p:blipFill>
          <p:spPr bwMode="auto">
            <a:xfrm>
              <a:off x="2404" y="1180"/>
              <a:ext cx="230" cy="202"/>
            </a:xfrm>
            <a:prstGeom prst="rect">
              <a:avLst/>
            </a:prstGeom>
            <a:noFill/>
            <a:ln w="9525">
              <a:noFill/>
              <a:miter lim="800000"/>
              <a:headEnd/>
              <a:tailEnd/>
            </a:ln>
          </p:spPr>
        </p:pic>
        <p:sp>
          <p:nvSpPr>
            <p:cNvPr id="202" name="Text Box 120"/>
            <p:cNvSpPr txBox="1">
              <a:spLocks noChangeArrowheads="1"/>
            </p:cNvSpPr>
            <p:nvPr/>
          </p:nvSpPr>
          <p:spPr bwMode="auto">
            <a:xfrm>
              <a:off x="2334" y="1062"/>
              <a:ext cx="852" cy="239"/>
            </a:xfrm>
            <a:prstGeom prst="rect">
              <a:avLst/>
            </a:prstGeom>
            <a:noFill/>
            <a:ln w="9525">
              <a:noFill/>
              <a:miter lim="800000"/>
              <a:headEnd/>
              <a:tailEnd/>
            </a:ln>
          </p:spPr>
          <p:txBody>
            <a:bodyPr>
              <a:spAutoFit/>
            </a:bodyPr>
            <a:lstStyle/>
            <a:p>
              <a:pPr algn="ctr">
                <a:spcBef>
                  <a:spcPct val="50000"/>
                </a:spcBef>
              </a:pPr>
              <a:r>
                <a:rPr lang="es-ES" sz="1000" b="1" smtClean="0">
                  <a:solidFill>
                    <a:schemeClr val="bg1"/>
                  </a:solidFill>
                </a:rPr>
                <a:t>Servicio de Transformación</a:t>
              </a:r>
              <a:endParaRPr lang="es-ES" sz="1000" b="1">
                <a:solidFill>
                  <a:schemeClr val="bg1"/>
                </a:solidFill>
              </a:endParaRPr>
            </a:p>
          </p:txBody>
        </p:sp>
      </p:grpSp>
      <p:sp>
        <p:nvSpPr>
          <p:cNvPr id="203" name="Text Box 73"/>
          <p:cNvSpPr txBox="1">
            <a:spLocks noChangeArrowheads="1"/>
          </p:cNvSpPr>
          <p:nvPr/>
        </p:nvSpPr>
        <p:spPr bwMode="auto">
          <a:xfrm>
            <a:off x="3743325" y="2419350"/>
            <a:ext cx="3495675" cy="1604963"/>
          </a:xfrm>
          <a:prstGeom prst="rect">
            <a:avLst/>
          </a:prstGeom>
          <a:noFill/>
          <a:ln w="19050" algn="ctr">
            <a:noFill/>
            <a:miter lim="800000"/>
            <a:headEnd/>
            <a:tailEnd/>
          </a:ln>
        </p:spPr>
        <p:txBody>
          <a:bodyPr>
            <a:spAutoFit/>
          </a:bodyPr>
          <a:lstStyle/>
          <a:p>
            <a:pPr marL="457200" indent="-457200">
              <a:spcBef>
                <a:spcPct val="50000"/>
              </a:spcBef>
              <a:buClr>
                <a:schemeClr val="accent1"/>
              </a:buClr>
              <a:buFont typeface="Arial" pitchFamily="34" charset="0"/>
              <a:buChar char="•"/>
              <a:defRPr/>
            </a:pPr>
            <a:r>
              <a:rPr lang="en-US" b="1" dirty="0" err="1" smtClean="0">
                <a:solidFill>
                  <a:schemeClr val="bg1"/>
                </a:solidFill>
                <a:effectLst/>
                <a:latin typeface="Segoe" pitchFamily="34" charset="0"/>
              </a:rPr>
              <a:t>Etiqueta</a:t>
            </a:r>
            <a:r>
              <a:rPr lang="en-US" b="1" dirty="0" smtClean="0">
                <a:solidFill>
                  <a:schemeClr val="bg1"/>
                </a:solidFill>
                <a:effectLst/>
                <a:latin typeface="Segoe" pitchFamily="34" charset="0"/>
              </a:rPr>
              <a:t> UDDI</a:t>
            </a:r>
            <a:endParaRPr lang="en-US" b="1" dirty="0">
              <a:solidFill>
                <a:schemeClr val="bg1"/>
              </a:solidFill>
              <a:effectLst/>
              <a:latin typeface="Segoe" pitchFamily="34" charset="0"/>
            </a:endParaRPr>
          </a:p>
          <a:p>
            <a:pPr marL="457200" indent="-457200">
              <a:spcBef>
                <a:spcPct val="50000"/>
              </a:spcBef>
              <a:buClr>
                <a:schemeClr val="accent1"/>
              </a:buClr>
              <a:buFont typeface="Arial" pitchFamily="34" charset="0"/>
              <a:buChar char="•"/>
              <a:defRPr/>
            </a:pPr>
            <a:r>
              <a:rPr lang="en-US" b="1" dirty="0" smtClean="0">
                <a:solidFill>
                  <a:schemeClr val="bg1"/>
                </a:solidFill>
                <a:effectLst/>
                <a:latin typeface="Segoe" pitchFamily="34" charset="0"/>
              </a:rPr>
              <a:t>Motor de </a:t>
            </a:r>
            <a:r>
              <a:rPr lang="en-US" b="1" dirty="0" err="1" smtClean="0">
                <a:solidFill>
                  <a:schemeClr val="bg1"/>
                </a:solidFill>
                <a:effectLst/>
                <a:latin typeface="Segoe" pitchFamily="34" charset="0"/>
              </a:rPr>
              <a:t>reglas</a:t>
            </a:r>
            <a:endParaRPr lang="en-US" b="1" dirty="0">
              <a:solidFill>
                <a:schemeClr val="bg1"/>
              </a:solidFill>
              <a:effectLst/>
              <a:latin typeface="Segoe" pitchFamily="34" charset="0"/>
            </a:endParaRPr>
          </a:p>
          <a:p>
            <a:pPr marL="457200" indent="-457200">
              <a:spcBef>
                <a:spcPct val="50000"/>
              </a:spcBef>
              <a:buClr>
                <a:schemeClr val="accent1"/>
              </a:buClr>
              <a:buFont typeface="Arial" pitchFamily="34" charset="0"/>
              <a:buChar char="•"/>
              <a:defRPr/>
            </a:pPr>
            <a:r>
              <a:rPr lang="en-US" b="1" dirty="0" smtClean="0">
                <a:solidFill>
                  <a:schemeClr val="bg1"/>
                </a:solidFill>
                <a:effectLst/>
                <a:latin typeface="Segoe" pitchFamily="34" charset="0"/>
              </a:rPr>
              <a:t>Assembly </a:t>
            </a:r>
            <a:r>
              <a:rPr lang="en-US" b="1" dirty="0" err="1" smtClean="0">
                <a:solidFill>
                  <a:schemeClr val="bg1"/>
                </a:solidFill>
                <a:effectLst/>
                <a:latin typeface="Segoe" pitchFamily="34" charset="0"/>
              </a:rPr>
              <a:t>externo</a:t>
            </a:r>
            <a:endParaRPr lang="en-US" b="1" dirty="0">
              <a:solidFill>
                <a:schemeClr val="bg1"/>
              </a:solidFill>
              <a:effectLst/>
              <a:latin typeface="Segoe" pitchFamily="34" charset="0"/>
            </a:endParaRPr>
          </a:p>
          <a:p>
            <a:pPr marL="457200" indent="-457200">
              <a:spcBef>
                <a:spcPct val="50000"/>
              </a:spcBef>
              <a:buClr>
                <a:schemeClr val="accent1"/>
              </a:buClr>
              <a:buFont typeface="Arial" pitchFamily="34" charset="0"/>
              <a:buChar char="•"/>
              <a:defRPr/>
            </a:pPr>
            <a:endParaRPr lang="en-US" b="1" dirty="0">
              <a:solidFill>
                <a:schemeClr val="bg1"/>
              </a:solidFill>
              <a:effectLst/>
              <a:latin typeface="Segoe" pitchFamily="34" charset="0"/>
            </a:endParaRPr>
          </a:p>
        </p:txBody>
      </p:sp>
      <p:sp>
        <p:nvSpPr>
          <p:cNvPr id="204" name="Rectangle 22"/>
          <p:cNvSpPr>
            <a:spLocks noChangeArrowheads="1"/>
          </p:cNvSpPr>
          <p:nvPr/>
        </p:nvSpPr>
        <p:spPr bwMode="auto">
          <a:xfrm>
            <a:off x="4248150" y="-4054475"/>
            <a:ext cx="5229225" cy="4054475"/>
          </a:xfrm>
          <a:prstGeom prst="rect">
            <a:avLst/>
          </a:prstGeom>
          <a:noFill/>
          <a:ln w="9525">
            <a:noFill/>
            <a:miter lim="800000"/>
            <a:headEnd/>
            <a:tailEnd/>
          </a:ln>
        </p:spPr>
        <p:txBody>
          <a:bodyPr>
            <a:spAutoFit/>
          </a:bodyPr>
          <a:lstStyle/>
          <a:p>
            <a:r>
              <a:rPr lang="en-US" sz="1000"/>
              <a:t>&lt;soap:Envelope xmlns:soap=</a:t>
            </a:r>
            <a:r>
              <a:rPr lang="en-US" sz="1000">
                <a:hlinkClick r:id="rId9"/>
              </a:rPr>
              <a:t>http://schemas.xmlsoap.org/soap/envelope/</a:t>
            </a:r>
            <a:r>
              <a:rPr lang="en-US" sz="1000"/>
              <a:t/>
            </a:r>
            <a:br>
              <a:rPr lang="en-US" sz="1000"/>
            </a:br>
            <a:r>
              <a:rPr lang="en-US" sz="1000"/>
              <a:t>    xmlns:xsi=</a:t>
            </a:r>
            <a:r>
              <a:rPr lang="en-US" sz="1000">
                <a:hlinkClick r:id="rId10"/>
              </a:rPr>
              <a:t>http://www.w3.org/2001/XMLSchema-instance</a:t>
            </a:r>
            <a:r>
              <a:rPr lang="en-US" sz="1000"/>
              <a:t/>
            </a:r>
            <a:br>
              <a:rPr lang="en-US" sz="1000"/>
            </a:br>
            <a:r>
              <a:rPr lang="en-US" sz="1000"/>
              <a:t>    xmlns:xsd=</a:t>
            </a:r>
            <a:r>
              <a:rPr lang="en-US" sz="1000">
                <a:hlinkClick r:id="rId11"/>
              </a:rPr>
              <a:t>http://www.w3.org/2001/XMLSchema</a:t>
            </a:r>
            <a:r>
              <a:rPr lang="en-US" sz="1000"/>
              <a:t> &gt;</a:t>
            </a:r>
            <a:br>
              <a:rPr lang="en-US" sz="1000"/>
            </a:br>
            <a:r>
              <a:rPr lang="en-US" sz="1000"/>
              <a:t>    &lt;soap:Header&gt;</a:t>
            </a:r>
            <a:br>
              <a:rPr lang="en-US" sz="1000"/>
            </a:br>
            <a:r>
              <a:rPr lang="en-US" sz="1000"/>
              <a:t>        &lt;EsbSoapHeaders</a:t>
            </a:r>
            <a:br>
              <a:rPr lang="en-US" sz="1000"/>
            </a:br>
            <a:r>
              <a:rPr lang="en-US" sz="1000"/>
              <a:t>            xmlns=</a:t>
            </a:r>
            <a:r>
              <a:rPr lang="en-US" sz="1000">
                <a:hlinkClick r:id="rId12"/>
              </a:rPr>
              <a:t>http://Microsoft.BizTalk.ESB.Receivers.Receivers_SoapHeaders</a:t>
            </a:r>
            <a:r>
              <a:rPr lang="en-US" sz="1000"/>
              <a:t> &gt;</a:t>
            </a:r>
            <a:br>
              <a:rPr lang="en-US" sz="1000"/>
            </a:br>
            <a:r>
              <a:rPr lang="en-US" sz="1000"/>
              <a:t>           &lt;ProcessingInstruction&gt;TRANSFORM&lt;/ProcessingInstruction&gt;</a:t>
            </a:r>
            <a:br>
              <a:rPr lang="en-US" sz="1000"/>
            </a:br>
            <a:r>
              <a:rPr lang="en-US" sz="1000"/>
              <a:t>           &lt;Itinerary&gt;TRANSFORM,FULLFILLMENT,ROUTE&lt;/Itinerary&gt;</a:t>
            </a:r>
            <a:br>
              <a:rPr lang="en-US" sz="1000"/>
            </a:br>
            <a:r>
              <a:rPr lang="en-US" sz="1000"/>
              <a:t>           &lt;MapRulesPolicy&gt;Microsoft.BizTalk.ESB.Transformation&lt;/MapRulesPolicy&gt;</a:t>
            </a:r>
            <a:br>
              <a:rPr lang="en-US" sz="1000"/>
            </a:br>
            <a:r>
              <a:rPr lang="en-US" sz="1000"/>
              <a:t>           &lt;MapType/&gt;</a:t>
            </a:r>
            <a:br>
              <a:rPr lang="en-US" sz="1000"/>
            </a:br>
            <a:r>
              <a:rPr lang="en-US" sz="1000"/>
              <a:t>           &lt;MapUddiLabel/&gt;</a:t>
            </a:r>
            <a:br>
              <a:rPr lang="en-US" sz="1000"/>
            </a:br>
            <a:r>
              <a:rPr lang="en-US" sz="1000"/>
              <a:t>           &lt;MapXPath/&gt;</a:t>
            </a:r>
            <a:br>
              <a:rPr lang="en-US" sz="1000"/>
            </a:br>
            <a:r>
              <a:rPr lang="en-US" sz="1000"/>
              <a:t>           &lt;EndpointAddress/&gt;</a:t>
            </a:r>
            <a:br>
              <a:rPr lang="en-US" sz="1000"/>
            </a:br>
            <a:r>
              <a:rPr lang="en-US" sz="1000"/>
              <a:t>           &lt;EndpointConfigurationString/&gt;</a:t>
            </a:r>
            <a:br>
              <a:rPr lang="en-US" sz="1000"/>
            </a:br>
            <a:r>
              <a:rPr lang="en-US" sz="1000"/>
              <a:t>           &lt;EndpointConfigurationRulesPolicy/&gt;</a:t>
            </a:r>
            <a:br>
              <a:rPr lang="en-US" sz="1000"/>
            </a:br>
            <a:r>
              <a:rPr lang="en-US" sz="1000"/>
              <a:t>           &lt;EndpointConfigurationUddiLabel/&gt;</a:t>
            </a:r>
            <a:br>
              <a:rPr lang="en-US" sz="1000"/>
            </a:br>
            <a:r>
              <a:rPr lang="en-US" sz="1000"/>
              <a:t>           &lt;EndpointConfigurationXPath/&gt;</a:t>
            </a:r>
            <a:br>
              <a:rPr lang="en-US" sz="1000"/>
            </a:br>
            <a:r>
              <a:rPr lang="en-US" sz="1000"/>
              <a:t>           &lt;EndpointDeliveryAgent/&gt;</a:t>
            </a:r>
            <a:br>
              <a:rPr lang="en-US" sz="1000"/>
            </a:br>
            <a:r>
              <a:rPr lang="en-US" sz="1000"/>
              <a:t>           &lt;EndpointRulesPolicy/&gt;</a:t>
            </a:r>
            <a:br>
              <a:rPr lang="en-US" sz="1000"/>
            </a:br>
            <a:r>
              <a:rPr lang="en-US" sz="1000"/>
              <a:t>           &lt;EndpointUddiLabel&gt;ENDPOINT:Test.Out&lt;/EndpointUddiLabel&gt;</a:t>
            </a:r>
            <a:br>
              <a:rPr lang="en-US" sz="1000"/>
            </a:br>
            <a:r>
              <a:rPr lang="en-US" sz="1000"/>
              <a:t>           &lt;EndpointXpath/&gt;</a:t>
            </a:r>
            <a:br>
              <a:rPr lang="en-US" sz="1000"/>
            </a:br>
            <a:r>
              <a:rPr lang="en-US" sz="1000"/>
              <a:t>        &lt;/EsbSoapHeaders&gt; </a:t>
            </a:r>
            <a:br>
              <a:rPr lang="en-US" sz="1000"/>
            </a:br>
            <a:r>
              <a:rPr lang="en-US" sz="1000"/>
              <a:t>    &lt;/soap:Header&gt;</a:t>
            </a:r>
            <a:br>
              <a:rPr lang="en-US" sz="1000"/>
            </a:br>
            <a:r>
              <a:rPr lang="en-US" sz="1000"/>
              <a:t>    &lt;soap:Body&gt;</a:t>
            </a:r>
            <a:br>
              <a:rPr lang="en-US" sz="1000"/>
            </a:br>
            <a:r>
              <a:rPr lang="en-US" sz="1000"/>
              <a:t>    &lt;/soap:Body&gt;</a:t>
            </a:r>
            <a:br>
              <a:rPr lang="en-US" sz="1000"/>
            </a:br>
            <a:r>
              <a:rPr lang="en-US" sz="1000"/>
              <a:t>&lt;/soap:Envelope&gt;</a:t>
            </a:r>
          </a:p>
        </p:txBody>
      </p:sp>
      <p:sp>
        <p:nvSpPr>
          <p:cNvPr id="205" name="Rectangle 123"/>
          <p:cNvSpPr>
            <a:spLocks noChangeArrowheads="1"/>
          </p:cNvSpPr>
          <p:nvPr/>
        </p:nvSpPr>
        <p:spPr bwMode="auto">
          <a:xfrm>
            <a:off x="4249738" y="-4054475"/>
            <a:ext cx="5548312" cy="4054475"/>
          </a:xfrm>
          <a:prstGeom prst="rect">
            <a:avLst/>
          </a:prstGeom>
          <a:noFill/>
          <a:ln w="9525">
            <a:noFill/>
            <a:miter lim="800000"/>
            <a:headEnd/>
            <a:tailEnd/>
          </a:ln>
          <a:effectLst/>
        </p:spPr>
        <p:txBody>
          <a:bodyPr>
            <a:spAutoFit/>
          </a:bodyPr>
          <a:lstStyle/>
          <a:p>
            <a:pPr>
              <a:defRPr/>
            </a:pPr>
            <a:r>
              <a:rPr lang="en-US" sz="1000" dirty="0">
                <a:latin typeface="Arial" pitchFamily="34" charset="0"/>
              </a:rPr>
              <a:t>&lt;</a:t>
            </a:r>
            <a:r>
              <a:rPr lang="en-US" sz="1000" dirty="0" err="1">
                <a:latin typeface="Arial" pitchFamily="34" charset="0"/>
              </a:rPr>
              <a:t>soap:Envelope</a:t>
            </a:r>
            <a:r>
              <a:rPr lang="en-US" sz="1000" dirty="0">
                <a:latin typeface="Arial" pitchFamily="34" charset="0"/>
              </a:rPr>
              <a:t> </a:t>
            </a:r>
            <a:r>
              <a:rPr lang="en-US" sz="1000" dirty="0" err="1">
                <a:latin typeface="Arial" pitchFamily="34" charset="0"/>
              </a:rPr>
              <a:t>xmlns:soap</a:t>
            </a:r>
            <a:r>
              <a:rPr lang="en-US" sz="1000" dirty="0">
                <a:latin typeface="Arial" pitchFamily="34" charset="0"/>
              </a:rPr>
              <a:t>=</a:t>
            </a:r>
            <a:r>
              <a:rPr lang="en-US" sz="1000" dirty="0">
                <a:latin typeface="Arial" pitchFamily="34" charset="0"/>
                <a:hlinkClick r:id="rId9"/>
              </a:rPr>
              <a:t>http://schemas.xmlsoap.org/soap/envelope/</a:t>
            </a:r>
            <a:r>
              <a:rPr lang="en-US" sz="1000" dirty="0">
                <a:latin typeface="Arial" pitchFamily="34" charset="0"/>
              </a:rPr>
              <a:t/>
            </a:r>
            <a:br>
              <a:rPr lang="en-US" sz="1000" dirty="0">
                <a:latin typeface="Arial" pitchFamily="34" charset="0"/>
              </a:rPr>
            </a:br>
            <a:r>
              <a:rPr lang="en-US" sz="1000" dirty="0">
                <a:latin typeface="Arial" pitchFamily="34" charset="0"/>
              </a:rPr>
              <a:t>    </a:t>
            </a:r>
            <a:r>
              <a:rPr lang="en-US" sz="1000" dirty="0" err="1">
                <a:latin typeface="Arial" pitchFamily="34" charset="0"/>
              </a:rPr>
              <a:t>xmlns:xsi</a:t>
            </a:r>
            <a:r>
              <a:rPr lang="en-US" sz="1000" dirty="0">
                <a:latin typeface="Arial" pitchFamily="34" charset="0"/>
              </a:rPr>
              <a:t>=</a:t>
            </a:r>
            <a:r>
              <a:rPr lang="en-US" sz="1000" dirty="0">
                <a:latin typeface="Arial" pitchFamily="34" charset="0"/>
                <a:hlinkClick r:id="rId10"/>
              </a:rPr>
              <a:t>http://www.w3.org/2001/XMLSchema-instance</a:t>
            </a:r>
            <a:r>
              <a:rPr lang="en-US" sz="1000" dirty="0">
                <a:latin typeface="Arial" pitchFamily="34" charset="0"/>
              </a:rPr>
              <a:t/>
            </a:r>
            <a:br>
              <a:rPr lang="en-US" sz="1000" dirty="0">
                <a:latin typeface="Arial" pitchFamily="34" charset="0"/>
              </a:rPr>
            </a:br>
            <a:r>
              <a:rPr lang="en-US" sz="1000" dirty="0">
                <a:latin typeface="Arial" pitchFamily="34" charset="0"/>
              </a:rPr>
              <a:t>    </a:t>
            </a:r>
            <a:r>
              <a:rPr lang="en-US" sz="1000" dirty="0" err="1">
                <a:latin typeface="Arial" pitchFamily="34" charset="0"/>
              </a:rPr>
              <a:t>xmlns:xsd</a:t>
            </a:r>
            <a:r>
              <a:rPr lang="en-US" sz="1000" dirty="0">
                <a:latin typeface="Arial" pitchFamily="34" charset="0"/>
              </a:rPr>
              <a:t>=</a:t>
            </a:r>
            <a:r>
              <a:rPr lang="en-US" sz="1000" dirty="0">
                <a:latin typeface="Arial" pitchFamily="34" charset="0"/>
                <a:hlinkClick r:id="rId11"/>
              </a:rPr>
              <a:t>http://www.w3.org/2001/XMLSchema</a:t>
            </a:r>
            <a:r>
              <a:rPr lang="en-US" sz="1000" dirty="0">
                <a:latin typeface="Arial" pitchFamily="34" charset="0"/>
              </a:rPr>
              <a:t> &gt;</a:t>
            </a:r>
            <a:br>
              <a:rPr lang="en-US" sz="1000" dirty="0">
                <a:latin typeface="Arial" pitchFamily="34" charset="0"/>
              </a:rPr>
            </a:br>
            <a:r>
              <a:rPr lang="en-US" sz="1000" dirty="0">
                <a:latin typeface="Arial" pitchFamily="34" charset="0"/>
              </a:rPr>
              <a:t>    &lt;</a:t>
            </a:r>
            <a:r>
              <a:rPr lang="en-US" sz="1000" dirty="0" err="1">
                <a:latin typeface="Arial" pitchFamily="34" charset="0"/>
              </a:rPr>
              <a:t>soap:Header</a:t>
            </a:r>
            <a:r>
              <a:rPr lang="en-US" sz="1000" dirty="0">
                <a:latin typeface="Arial" pitchFamily="34" charset="0"/>
              </a:rPr>
              <a:t>&gt;</a:t>
            </a:r>
            <a:br>
              <a:rPr lang="en-US" sz="1000" dirty="0">
                <a:latin typeface="Arial" pitchFamily="34" charset="0"/>
              </a:rPr>
            </a:br>
            <a:r>
              <a:rPr lang="en-US" sz="1000" dirty="0">
                <a:latin typeface="Arial" pitchFamily="34" charset="0"/>
              </a:rPr>
              <a:t>        &lt;</a:t>
            </a:r>
            <a:r>
              <a:rPr lang="en-US" sz="1000" dirty="0" err="1">
                <a:latin typeface="Arial" pitchFamily="34" charset="0"/>
              </a:rPr>
              <a:t>EsbSoapHeaders</a:t>
            </a:r>
            <a:r>
              <a:rPr lang="en-US" sz="1000" dirty="0">
                <a:latin typeface="Arial" pitchFamily="34" charset="0"/>
              </a:rPr>
              <a:t/>
            </a:r>
            <a:br>
              <a:rPr lang="en-US" sz="1000" dirty="0">
                <a:latin typeface="Arial" pitchFamily="34" charset="0"/>
              </a:rPr>
            </a:br>
            <a:r>
              <a:rPr lang="en-US" sz="1000" dirty="0">
                <a:latin typeface="Arial" pitchFamily="34" charset="0"/>
              </a:rPr>
              <a:t>            </a:t>
            </a:r>
            <a:r>
              <a:rPr lang="en-US" sz="1000" dirty="0" err="1">
                <a:latin typeface="Arial" pitchFamily="34" charset="0"/>
              </a:rPr>
              <a:t>xmlns</a:t>
            </a:r>
            <a:r>
              <a:rPr lang="en-US" sz="1000" dirty="0">
                <a:latin typeface="Arial" pitchFamily="34" charset="0"/>
              </a:rPr>
              <a:t>=</a:t>
            </a:r>
            <a:r>
              <a:rPr lang="en-US" sz="1000" dirty="0">
                <a:latin typeface="Arial" pitchFamily="34" charset="0"/>
                <a:hlinkClick r:id="rId12"/>
              </a:rPr>
              <a:t>http://Microsoft.BizTalk.ESB.Receivers.Receivers_SoapHeaders</a:t>
            </a:r>
            <a:r>
              <a:rPr lang="en-US" sz="1000" dirty="0">
                <a:latin typeface="Arial" pitchFamily="34" charset="0"/>
              </a:rPr>
              <a:t> &gt;</a:t>
            </a:r>
            <a:br>
              <a:rPr lang="en-US" sz="1000" dirty="0">
                <a:latin typeface="Arial" pitchFamily="34" charset="0"/>
              </a:rPr>
            </a:br>
            <a:r>
              <a:rPr lang="en-US" sz="1000" dirty="0">
                <a:latin typeface="Arial" pitchFamily="34" charset="0"/>
              </a:rPr>
              <a:t>           &lt;</a:t>
            </a:r>
            <a:r>
              <a:rPr lang="en-US" sz="1000" dirty="0" err="1">
                <a:latin typeface="Arial" pitchFamily="34" charset="0"/>
              </a:rPr>
              <a:t>ProcessingInstruction</a:t>
            </a:r>
            <a:r>
              <a:rPr lang="en-US" sz="1000" dirty="0">
                <a:latin typeface="Arial" pitchFamily="34" charset="0"/>
              </a:rPr>
              <a:t>&gt;TRANSFORM&lt;/</a:t>
            </a:r>
            <a:r>
              <a:rPr lang="en-US" sz="1000" dirty="0" err="1">
                <a:latin typeface="Arial" pitchFamily="34" charset="0"/>
              </a:rPr>
              <a:t>ProcessingInstruction</a:t>
            </a:r>
            <a:r>
              <a:rPr lang="en-US" sz="1000" dirty="0">
                <a:latin typeface="Arial" pitchFamily="34" charset="0"/>
              </a:rPr>
              <a:t>&gt;</a:t>
            </a:r>
            <a:br>
              <a:rPr lang="en-US" sz="1000" dirty="0">
                <a:latin typeface="Arial" pitchFamily="34" charset="0"/>
              </a:rPr>
            </a:br>
            <a:r>
              <a:rPr lang="en-US" sz="1000" dirty="0">
                <a:latin typeface="Arial" pitchFamily="34" charset="0"/>
              </a:rPr>
              <a:t>           &lt;</a:t>
            </a:r>
            <a:r>
              <a:rPr lang="en-US" sz="1000" dirty="0" smtClean="0">
                <a:latin typeface="Arial" pitchFamily="34" charset="0"/>
              </a:rPr>
              <a:t>Itinerary&gt;</a:t>
            </a:r>
            <a:r>
              <a:rPr lang="en-US" sz="1000" b="1" dirty="0" smtClean="0">
                <a:solidFill>
                  <a:srgbClr val="FFFF00"/>
                </a:solidFill>
                <a:effectLst>
                  <a:outerShdw blurRad="38100" dist="38100" dir="2700000" algn="tl">
                    <a:srgbClr val="000000"/>
                  </a:outerShdw>
                </a:effectLst>
              </a:rPr>
              <a:t>TRANSFORM,FULLFILLMENT,ROUTE</a:t>
            </a:r>
            <a:r>
              <a:rPr lang="en-US" sz="1000" dirty="0" smtClean="0">
                <a:latin typeface="Arial" pitchFamily="34" charset="0"/>
              </a:rPr>
              <a:t>&lt;/</a:t>
            </a:r>
            <a:r>
              <a:rPr lang="en-US" sz="1000" dirty="0">
                <a:latin typeface="Arial" pitchFamily="34" charset="0"/>
              </a:rPr>
              <a:t>Itinerary&gt;</a:t>
            </a:r>
            <a:br>
              <a:rPr lang="en-US" sz="1000" dirty="0">
                <a:latin typeface="Arial" pitchFamily="34" charset="0"/>
              </a:rPr>
            </a:br>
            <a:r>
              <a:rPr lang="en-US" sz="1000" dirty="0">
                <a:latin typeface="Arial" pitchFamily="34" charset="0"/>
              </a:rPr>
              <a:t>           &lt;</a:t>
            </a:r>
            <a:r>
              <a:rPr lang="en-US" sz="1000" dirty="0" err="1">
                <a:latin typeface="Arial" pitchFamily="34" charset="0"/>
              </a:rPr>
              <a:t>MapRulesPolicy</a:t>
            </a:r>
            <a:r>
              <a:rPr lang="en-US" sz="1000" dirty="0">
                <a:latin typeface="Arial" pitchFamily="34" charset="0"/>
              </a:rPr>
              <a:t>&gt;</a:t>
            </a:r>
            <a:r>
              <a:rPr lang="en-US" sz="1000" b="1" dirty="0" err="1">
                <a:solidFill>
                  <a:srgbClr val="FFFF00"/>
                </a:solidFill>
                <a:effectLst>
                  <a:outerShdw blurRad="38100" dist="38100" dir="2700000" algn="tl">
                    <a:srgbClr val="000000"/>
                  </a:outerShdw>
                </a:effectLst>
                <a:latin typeface="Arial" pitchFamily="34" charset="0"/>
              </a:rPr>
              <a:t>Microsoft.BizTalk.ESB.Transformation</a:t>
            </a:r>
            <a:r>
              <a:rPr lang="en-US" sz="1000" dirty="0">
                <a:latin typeface="Arial" pitchFamily="34" charset="0"/>
              </a:rPr>
              <a:t>&lt;/</a:t>
            </a:r>
            <a:r>
              <a:rPr lang="en-US" sz="1000" dirty="0" err="1">
                <a:latin typeface="Arial" pitchFamily="34" charset="0"/>
              </a:rPr>
              <a:t>MapRulesPolicy</a:t>
            </a:r>
            <a:r>
              <a:rPr lang="en-US" sz="1000" dirty="0">
                <a:latin typeface="Arial" pitchFamily="34" charset="0"/>
              </a:rPr>
              <a:t>&gt;</a:t>
            </a:r>
            <a:br>
              <a:rPr lang="en-US" sz="1000" dirty="0">
                <a:latin typeface="Arial" pitchFamily="34" charset="0"/>
              </a:rPr>
            </a:br>
            <a:r>
              <a:rPr lang="en-US" sz="1000" dirty="0">
                <a:latin typeface="Arial" pitchFamily="34" charset="0"/>
              </a:rPr>
              <a:t>           &lt;</a:t>
            </a:r>
            <a:r>
              <a:rPr lang="en-US" sz="1000" dirty="0" err="1">
                <a:latin typeface="Arial" pitchFamily="34" charset="0"/>
              </a:rPr>
              <a:t>MapType</a:t>
            </a:r>
            <a:r>
              <a:rPr lang="en-US" sz="1000" dirty="0">
                <a:latin typeface="Arial" pitchFamily="34" charset="0"/>
              </a:rPr>
              <a:t>/&gt;</a:t>
            </a:r>
            <a:br>
              <a:rPr lang="en-US" sz="1000" dirty="0">
                <a:latin typeface="Arial" pitchFamily="34" charset="0"/>
              </a:rPr>
            </a:br>
            <a:r>
              <a:rPr lang="en-US" sz="1000" dirty="0">
                <a:latin typeface="Arial" pitchFamily="34" charset="0"/>
              </a:rPr>
              <a:t>           &lt;</a:t>
            </a:r>
            <a:r>
              <a:rPr lang="en-US" sz="1000" dirty="0" err="1">
                <a:latin typeface="Arial" pitchFamily="34" charset="0"/>
              </a:rPr>
              <a:t>MapUddiLabel</a:t>
            </a:r>
            <a:r>
              <a:rPr lang="en-US" sz="1000" dirty="0">
                <a:latin typeface="Arial" pitchFamily="34" charset="0"/>
              </a:rPr>
              <a:t>/&gt;</a:t>
            </a:r>
            <a:br>
              <a:rPr lang="en-US" sz="1000" dirty="0">
                <a:latin typeface="Arial" pitchFamily="34" charset="0"/>
              </a:rPr>
            </a:br>
            <a:r>
              <a:rPr lang="en-US" sz="1000" dirty="0">
                <a:latin typeface="Arial" pitchFamily="34" charset="0"/>
              </a:rPr>
              <a:t>           &lt;</a:t>
            </a:r>
            <a:r>
              <a:rPr lang="en-US" sz="1000" dirty="0" err="1">
                <a:latin typeface="Arial" pitchFamily="34" charset="0"/>
              </a:rPr>
              <a:t>MapXPath</a:t>
            </a:r>
            <a:r>
              <a:rPr lang="en-US" sz="1000" dirty="0">
                <a:latin typeface="Arial" pitchFamily="34" charset="0"/>
              </a:rPr>
              <a:t>/&gt;</a:t>
            </a:r>
            <a:br>
              <a:rPr lang="en-US" sz="1000" dirty="0">
                <a:latin typeface="Arial" pitchFamily="34" charset="0"/>
              </a:rPr>
            </a:br>
            <a:r>
              <a:rPr lang="en-US" sz="1000" dirty="0">
                <a:latin typeface="Arial" pitchFamily="34" charset="0"/>
              </a:rPr>
              <a:t>           &lt;</a:t>
            </a:r>
            <a:r>
              <a:rPr lang="en-US" sz="1000" dirty="0" err="1">
                <a:latin typeface="Arial" pitchFamily="34" charset="0"/>
              </a:rPr>
              <a:t>EndpointAddress</a:t>
            </a:r>
            <a:r>
              <a:rPr lang="en-US" sz="1000" dirty="0">
                <a:latin typeface="Arial" pitchFamily="34" charset="0"/>
              </a:rPr>
              <a:t>/&gt;</a:t>
            </a:r>
            <a:br>
              <a:rPr lang="en-US" sz="1000" dirty="0">
                <a:latin typeface="Arial" pitchFamily="34" charset="0"/>
              </a:rPr>
            </a:br>
            <a:r>
              <a:rPr lang="en-US" sz="1000" dirty="0">
                <a:latin typeface="Arial" pitchFamily="34" charset="0"/>
              </a:rPr>
              <a:t>           &lt;</a:t>
            </a:r>
            <a:r>
              <a:rPr lang="en-US" sz="1000" dirty="0" err="1">
                <a:latin typeface="Arial" pitchFamily="34" charset="0"/>
              </a:rPr>
              <a:t>EndpointConfigurationString</a:t>
            </a:r>
            <a:r>
              <a:rPr lang="en-US" sz="1000" dirty="0">
                <a:latin typeface="Arial" pitchFamily="34" charset="0"/>
              </a:rPr>
              <a:t>/&gt;</a:t>
            </a:r>
            <a:br>
              <a:rPr lang="en-US" sz="1000" dirty="0">
                <a:latin typeface="Arial" pitchFamily="34" charset="0"/>
              </a:rPr>
            </a:br>
            <a:r>
              <a:rPr lang="en-US" sz="1000" dirty="0">
                <a:latin typeface="Arial" pitchFamily="34" charset="0"/>
              </a:rPr>
              <a:t>           &lt;</a:t>
            </a:r>
            <a:r>
              <a:rPr lang="en-US" sz="1000" dirty="0" err="1">
                <a:latin typeface="Arial" pitchFamily="34" charset="0"/>
              </a:rPr>
              <a:t>EndpointConfigurationRulesPolicy</a:t>
            </a:r>
            <a:r>
              <a:rPr lang="en-US" sz="1000" dirty="0">
                <a:latin typeface="Arial" pitchFamily="34" charset="0"/>
              </a:rPr>
              <a:t>/&gt;</a:t>
            </a:r>
            <a:br>
              <a:rPr lang="en-US" sz="1000" dirty="0">
                <a:latin typeface="Arial" pitchFamily="34" charset="0"/>
              </a:rPr>
            </a:br>
            <a:r>
              <a:rPr lang="en-US" sz="1000" dirty="0">
                <a:latin typeface="Arial" pitchFamily="34" charset="0"/>
              </a:rPr>
              <a:t>           &lt;</a:t>
            </a:r>
            <a:r>
              <a:rPr lang="en-US" sz="1000" dirty="0" err="1">
                <a:latin typeface="Arial" pitchFamily="34" charset="0"/>
              </a:rPr>
              <a:t>EndpointConfigurationUddiLabel</a:t>
            </a:r>
            <a:r>
              <a:rPr lang="en-US" sz="1000" dirty="0">
                <a:latin typeface="Arial" pitchFamily="34" charset="0"/>
              </a:rPr>
              <a:t>/&gt;</a:t>
            </a:r>
            <a:br>
              <a:rPr lang="en-US" sz="1000" dirty="0">
                <a:latin typeface="Arial" pitchFamily="34" charset="0"/>
              </a:rPr>
            </a:br>
            <a:r>
              <a:rPr lang="en-US" sz="1000" dirty="0">
                <a:latin typeface="Arial" pitchFamily="34" charset="0"/>
              </a:rPr>
              <a:t>           &lt;</a:t>
            </a:r>
            <a:r>
              <a:rPr lang="en-US" sz="1000" dirty="0" err="1">
                <a:latin typeface="Arial" pitchFamily="34" charset="0"/>
              </a:rPr>
              <a:t>EndpointConfigurationXPath</a:t>
            </a:r>
            <a:r>
              <a:rPr lang="en-US" sz="1000" dirty="0">
                <a:latin typeface="Arial" pitchFamily="34" charset="0"/>
              </a:rPr>
              <a:t>/&gt;</a:t>
            </a:r>
            <a:br>
              <a:rPr lang="en-US" sz="1000" dirty="0">
                <a:latin typeface="Arial" pitchFamily="34" charset="0"/>
              </a:rPr>
            </a:br>
            <a:r>
              <a:rPr lang="en-US" sz="1000" dirty="0">
                <a:latin typeface="Arial" pitchFamily="34" charset="0"/>
              </a:rPr>
              <a:t>           &lt;</a:t>
            </a:r>
            <a:r>
              <a:rPr lang="en-US" sz="1000" dirty="0" err="1">
                <a:latin typeface="Arial" pitchFamily="34" charset="0"/>
              </a:rPr>
              <a:t>EndpointDeliveryAgent</a:t>
            </a:r>
            <a:r>
              <a:rPr lang="en-US" sz="1000" dirty="0">
                <a:latin typeface="Arial" pitchFamily="34" charset="0"/>
              </a:rPr>
              <a:t>/&gt;</a:t>
            </a:r>
            <a:br>
              <a:rPr lang="en-US" sz="1000" dirty="0">
                <a:latin typeface="Arial" pitchFamily="34" charset="0"/>
              </a:rPr>
            </a:br>
            <a:r>
              <a:rPr lang="en-US" sz="1000" dirty="0">
                <a:latin typeface="Arial" pitchFamily="34" charset="0"/>
              </a:rPr>
              <a:t>           &lt;</a:t>
            </a:r>
            <a:r>
              <a:rPr lang="en-US" sz="1000" dirty="0" err="1">
                <a:latin typeface="Arial" pitchFamily="34" charset="0"/>
              </a:rPr>
              <a:t>EndpointRulesPolicy</a:t>
            </a:r>
            <a:r>
              <a:rPr lang="en-US" sz="1000" dirty="0">
                <a:latin typeface="Arial" pitchFamily="34" charset="0"/>
              </a:rPr>
              <a:t>/&gt;</a:t>
            </a:r>
            <a:br>
              <a:rPr lang="en-US" sz="1000" dirty="0">
                <a:latin typeface="Arial" pitchFamily="34" charset="0"/>
              </a:rPr>
            </a:br>
            <a:r>
              <a:rPr lang="en-US" sz="1000" dirty="0">
                <a:latin typeface="Arial" pitchFamily="34" charset="0"/>
              </a:rPr>
              <a:t>           &lt;</a:t>
            </a:r>
            <a:r>
              <a:rPr lang="en-US" sz="1000" dirty="0" err="1">
                <a:latin typeface="Arial" pitchFamily="34" charset="0"/>
              </a:rPr>
              <a:t>EndpointUddiLabel</a:t>
            </a:r>
            <a:r>
              <a:rPr lang="en-US" sz="1000" dirty="0">
                <a:latin typeface="Arial" pitchFamily="34" charset="0"/>
              </a:rPr>
              <a:t>&gt;</a:t>
            </a:r>
            <a:r>
              <a:rPr lang="en-US" sz="1000" b="1" dirty="0" err="1">
                <a:solidFill>
                  <a:srgbClr val="FFFF00"/>
                </a:solidFill>
                <a:effectLst>
                  <a:outerShdw blurRad="38100" dist="38100" dir="2700000" algn="tl">
                    <a:srgbClr val="000000"/>
                  </a:outerShdw>
                </a:effectLst>
                <a:latin typeface="Arial" pitchFamily="34" charset="0"/>
              </a:rPr>
              <a:t>ENDPOINT:Test.Out</a:t>
            </a:r>
            <a:r>
              <a:rPr lang="en-US" sz="1000" dirty="0">
                <a:latin typeface="Arial" pitchFamily="34" charset="0"/>
              </a:rPr>
              <a:t>&lt;/</a:t>
            </a:r>
            <a:r>
              <a:rPr lang="en-US" sz="1000" dirty="0" err="1">
                <a:latin typeface="Arial" pitchFamily="34" charset="0"/>
              </a:rPr>
              <a:t>EndpointUddiLabel</a:t>
            </a:r>
            <a:r>
              <a:rPr lang="en-US" sz="1000" dirty="0">
                <a:latin typeface="Arial" pitchFamily="34" charset="0"/>
              </a:rPr>
              <a:t>&gt;</a:t>
            </a:r>
            <a:br>
              <a:rPr lang="en-US" sz="1000" dirty="0">
                <a:latin typeface="Arial" pitchFamily="34" charset="0"/>
              </a:rPr>
            </a:br>
            <a:r>
              <a:rPr lang="en-US" sz="1000" dirty="0">
                <a:latin typeface="Arial" pitchFamily="34" charset="0"/>
              </a:rPr>
              <a:t>           &lt;</a:t>
            </a:r>
            <a:r>
              <a:rPr lang="en-US" sz="1000" dirty="0" err="1">
                <a:latin typeface="Arial" pitchFamily="34" charset="0"/>
              </a:rPr>
              <a:t>EndpointXpath</a:t>
            </a:r>
            <a:r>
              <a:rPr lang="en-US" sz="1000" dirty="0">
                <a:latin typeface="Arial" pitchFamily="34" charset="0"/>
              </a:rPr>
              <a:t>/&gt;</a:t>
            </a:r>
            <a:br>
              <a:rPr lang="en-US" sz="1000" dirty="0">
                <a:latin typeface="Arial" pitchFamily="34" charset="0"/>
              </a:rPr>
            </a:br>
            <a:r>
              <a:rPr lang="en-US" sz="1000" dirty="0">
                <a:latin typeface="Arial" pitchFamily="34" charset="0"/>
              </a:rPr>
              <a:t>        &lt;/</a:t>
            </a:r>
            <a:r>
              <a:rPr lang="en-US" sz="1000" dirty="0" err="1">
                <a:latin typeface="Arial" pitchFamily="34" charset="0"/>
              </a:rPr>
              <a:t>EsbSoapHeaders</a:t>
            </a:r>
            <a:r>
              <a:rPr lang="en-US" sz="1000" dirty="0">
                <a:latin typeface="Arial" pitchFamily="34" charset="0"/>
              </a:rPr>
              <a:t>&gt; </a:t>
            </a:r>
            <a:br>
              <a:rPr lang="en-US" sz="1000" dirty="0">
                <a:latin typeface="Arial" pitchFamily="34" charset="0"/>
              </a:rPr>
            </a:br>
            <a:r>
              <a:rPr lang="en-US" sz="1000" dirty="0">
                <a:latin typeface="Arial" pitchFamily="34" charset="0"/>
              </a:rPr>
              <a:t>    &lt;/</a:t>
            </a:r>
            <a:r>
              <a:rPr lang="en-US" sz="1000" dirty="0" err="1">
                <a:latin typeface="Arial" pitchFamily="34" charset="0"/>
              </a:rPr>
              <a:t>soap:Header</a:t>
            </a:r>
            <a:r>
              <a:rPr lang="en-US" sz="1000" dirty="0">
                <a:latin typeface="Arial" pitchFamily="34" charset="0"/>
              </a:rPr>
              <a:t>&gt;</a:t>
            </a:r>
            <a:br>
              <a:rPr lang="en-US" sz="1000" dirty="0">
                <a:latin typeface="Arial" pitchFamily="34" charset="0"/>
              </a:rPr>
            </a:br>
            <a:r>
              <a:rPr lang="en-US" sz="1000" dirty="0">
                <a:latin typeface="Arial" pitchFamily="34" charset="0"/>
              </a:rPr>
              <a:t>    &lt;</a:t>
            </a:r>
            <a:r>
              <a:rPr lang="en-US" sz="1000" dirty="0" err="1">
                <a:latin typeface="Arial" pitchFamily="34" charset="0"/>
              </a:rPr>
              <a:t>soap:Body</a:t>
            </a:r>
            <a:r>
              <a:rPr lang="en-US" sz="1000" dirty="0">
                <a:latin typeface="Arial" pitchFamily="34" charset="0"/>
              </a:rPr>
              <a:t>&gt;</a:t>
            </a:r>
            <a:br>
              <a:rPr lang="en-US" sz="1000" dirty="0">
                <a:latin typeface="Arial" pitchFamily="34" charset="0"/>
              </a:rPr>
            </a:br>
            <a:r>
              <a:rPr lang="en-US" sz="1000" dirty="0">
                <a:latin typeface="Arial" pitchFamily="34" charset="0"/>
              </a:rPr>
              <a:t>    &lt;/</a:t>
            </a:r>
            <a:r>
              <a:rPr lang="en-US" sz="1000" dirty="0" err="1">
                <a:latin typeface="Arial" pitchFamily="34" charset="0"/>
              </a:rPr>
              <a:t>soap:Body</a:t>
            </a:r>
            <a:r>
              <a:rPr lang="en-US" sz="1000" dirty="0">
                <a:latin typeface="Arial" pitchFamily="34" charset="0"/>
              </a:rPr>
              <a:t>&gt;</a:t>
            </a:r>
            <a:br>
              <a:rPr lang="en-US" sz="1000" dirty="0">
                <a:latin typeface="Arial" pitchFamily="34" charset="0"/>
              </a:rPr>
            </a:br>
            <a:r>
              <a:rPr lang="en-US" sz="1000" dirty="0">
                <a:latin typeface="Arial" pitchFamily="34" charset="0"/>
              </a:rPr>
              <a:t>&lt;/</a:t>
            </a:r>
            <a:r>
              <a:rPr lang="en-US" sz="1000" dirty="0" err="1">
                <a:latin typeface="Arial" pitchFamily="34" charset="0"/>
              </a:rPr>
              <a:t>soap:Envelope</a:t>
            </a:r>
            <a:r>
              <a:rPr lang="en-US" sz="1000" dirty="0">
                <a:latin typeface="Arial" pitchFamily="34" charset="0"/>
              </a:rPr>
              <a:t>&gt;</a:t>
            </a:r>
          </a:p>
        </p:txBody>
      </p:sp>
      <p:sp>
        <p:nvSpPr>
          <p:cNvPr id="206" name="AutoShape 8"/>
          <p:cNvSpPr>
            <a:spLocks noChangeArrowheads="1"/>
          </p:cNvSpPr>
          <p:nvPr/>
        </p:nvSpPr>
        <p:spPr bwMode="auto">
          <a:xfrm rot="5400000">
            <a:off x="5578476" y="4827587"/>
            <a:ext cx="550862" cy="862013"/>
          </a:xfrm>
          <a:prstGeom prst="can">
            <a:avLst>
              <a:gd name="adj" fmla="val 39121"/>
            </a:avLst>
          </a:prstGeom>
          <a:gradFill rotWithShape="1">
            <a:gsLst>
              <a:gs pos="0">
                <a:srgbClr val="669900"/>
              </a:gs>
              <a:gs pos="100000">
                <a:schemeClr val="hlink">
                  <a:alpha val="70000"/>
                </a:schemeClr>
              </a:gs>
            </a:gsLst>
            <a:lin ang="2700000" scaled="1"/>
          </a:gradFill>
          <a:ln w="9525">
            <a:solidFill>
              <a:schemeClr val="hlink"/>
            </a:solidFill>
            <a:round/>
            <a:headEnd/>
            <a:tailEnd/>
          </a:ln>
        </p:spPr>
        <p:txBody>
          <a:bodyPr rot="10800000" vert="eaVert" wrap="none" anchor="ctr"/>
          <a:lstStyle/>
          <a:p>
            <a:endParaRPr lang="en-US"/>
          </a:p>
        </p:txBody>
      </p:sp>
      <p:sp>
        <p:nvSpPr>
          <p:cNvPr id="207" name="AutoShape 9"/>
          <p:cNvSpPr>
            <a:spLocks noChangeArrowheads="1"/>
          </p:cNvSpPr>
          <p:nvPr/>
        </p:nvSpPr>
        <p:spPr bwMode="auto">
          <a:xfrm rot="5400000">
            <a:off x="6223001" y="4827587"/>
            <a:ext cx="550862" cy="862013"/>
          </a:xfrm>
          <a:prstGeom prst="can">
            <a:avLst>
              <a:gd name="adj" fmla="val 39121"/>
            </a:avLst>
          </a:prstGeom>
          <a:gradFill rotWithShape="1">
            <a:gsLst>
              <a:gs pos="0">
                <a:srgbClr val="CC3300"/>
              </a:gs>
              <a:gs pos="100000">
                <a:schemeClr val="folHlink">
                  <a:alpha val="70000"/>
                </a:schemeClr>
              </a:gs>
            </a:gsLst>
            <a:lin ang="2700000" scaled="1"/>
          </a:gradFill>
          <a:ln w="9525">
            <a:solidFill>
              <a:schemeClr val="folHlink"/>
            </a:solidFill>
            <a:round/>
            <a:headEnd/>
            <a:tailEnd/>
          </a:ln>
        </p:spPr>
        <p:txBody>
          <a:bodyPr rot="10800000" vert="eaVert" wrap="none" anchor="ctr"/>
          <a:lstStyle/>
          <a:p>
            <a:endParaRPr lang="en-US"/>
          </a:p>
        </p:txBody>
      </p:sp>
      <p:sp>
        <p:nvSpPr>
          <p:cNvPr id="208" name="AutoShape 131"/>
          <p:cNvSpPr>
            <a:spLocks noChangeArrowheads="1"/>
          </p:cNvSpPr>
          <p:nvPr/>
        </p:nvSpPr>
        <p:spPr bwMode="auto">
          <a:xfrm>
            <a:off x="6573838" y="4013200"/>
            <a:ext cx="1764000" cy="720000"/>
          </a:xfrm>
          <a:prstGeom prst="wedgeEllipseCallout">
            <a:avLst>
              <a:gd name="adj1" fmla="val -54523"/>
              <a:gd name="adj2" fmla="val 108097"/>
            </a:avLst>
          </a:prstGeom>
          <a:ln>
            <a:headEnd/>
            <a:tailEnd/>
          </a:ln>
        </p:spPr>
        <p:style>
          <a:lnRef idx="3">
            <a:schemeClr val="lt1"/>
          </a:lnRef>
          <a:fillRef idx="1">
            <a:schemeClr val="dk1"/>
          </a:fillRef>
          <a:effectRef idx="1">
            <a:schemeClr val="dk1"/>
          </a:effectRef>
          <a:fontRef idx="minor">
            <a:schemeClr val="lt1"/>
          </a:fontRef>
        </p:style>
        <p:txBody>
          <a:bodyPr/>
          <a:lstStyle/>
          <a:p>
            <a:pPr algn="ctr">
              <a:defRPr/>
            </a:pPr>
            <a:r>
              <a:rPr lang="es-ES" sz="1000" b="1" dirty="0" smtClean="0">
                <a:solidFill>
                  <a:schemeClr val="accent1"/>
                </a:solidFill>
                <a:latin typeface="Segoe" pitchFamily="34" charset="0"/>
              </a:rPr>
              <a:t>Promoción de las cabeceras SOAP al contexto de BizTalk</a:t>
            </a:r>
            <a:endParaRPr lang="es-ES" sz="1000" b="1" dirty="0">
              <a:solidFill>
                <a:schemeClr val="accent1"/>
              </a:solidFill>
              <a:latin typeface="Segoe" pitchFamily="34" charset="0"/>
            </a:endParaRPr>
          </a:p>
        </p:txBody>
      </p:sp>
      <p:grpSp>
        <p:nvGrpSpPr>
          <p:cNvPr id="209" name="Group 144"/>
          <p:cNvGrpSpPr>
            <a:grpSpLocks/>
          </p:cNvGrpSpPr>
          <p:nvPr/>
        </p:nvGrpSpPr>
        <p:grpSpPr bwMode="auto">
          <a:xfrm>
            <a:off x="7161440" y="5648775"/>
            <a:ext cx="1849438" cy="815975"/>
            <a:chOff x="4470" y="3764"/>
            <a:chExt cx="1165" cy="514"/>
          </a:xfrm>
        </p:grpSpPr>
        <p:sp>
          <p:nvSpPr>
            <p:cNvPr id="210" name="AutoShape 2"/>
            <p:cNvSpPr>
              <a:spLocks noChangeArrowheads="1"/>
            </p:cNvSpPr>
            <p:nvPr/>
          </p:nvSpPr>
          <p:spPr bwMode="auto">
            <a:xfrm>
              <a:off x="4470" y="3800"/>
              <a:ext cx="1165" cy="478"/>
            </a:xfrm>
            <a:prstGeom prst="can">
              <a:avLst>
                <a:gd name="adj" fmla="val 26180"/>
              </a:avLst>
            </a:prstGeom>
            <a:gradFill rotWithShape="1">
              <a:gsLst>
                <a:gs pos="0">
                  <a:schemeClr val="hlink">
                    <a:gamma/>
                    <a:shade val="46275"/>
                    <a:invGamma/>
                  </a:schemeClr>
                </a:gs>
                <a:gs pos="100000">
                  <a:schemeClr val="hlink">
                    <a:alpha val="70000"/>
                  </a:schemeClr>
                </a:gs>
              </a:gsLst>
              <a:lin ang="2700000" scaled="1"/>
            </a:gradFill>
            <a:ln w="9525">
              <a:solidFill>
                <a:schemeClr val="hlink"/>
              </a:solidFill>
              <a:round/>
              <a:headEnd/>
              <a:tailEnd/>
            </a:ln>
            <a:effectLst/>
          </p:spPr>
          <p:txBody>
            <a:bodyPr wrap="none" anchor="ctr"/>
            <a:lstStyle/>
            <a:p>
              <a:pPr>
                <a:defRPr/>
              </a:pPr>
              <a:endParaRPr lang="en-US"/>
            </a:p>
          </p:txBody>
        </p:sp>
        <p:sp>
          <p:nvSpPr>
            <p:cNvPr id="211" name="Rectangle 3"/>
            <p:cNvSpPr>
              <a:spLocks noChangeArrowheads="1"/>
            </p:cNvSpPr>
            <p:nvPr/>
          </p:nvSpPr>
          <p:spPr bwMode="auto">
            <a:xfrm>
              <a:off x="5177" y="4041"/>
              <a:ext cx="387" cy="190"/>
            </a:xfrm>
            <a:prstGeom prst="rect">
              <a:avLst/>
            </a:prstGeom>
            <a:gradFill rotWithShape="1">
              <a:gsLst>
                <a:gs pos="0">
                  <a:schemeClr val="folHlink">
                    <a:gamma/>
                    <a:shade val="46275"/>
                    <a:invGamma/>
                  </a:schemeClr>
                </a:gs>
                <a:gs pos="100000">
                  <a:schemeClr val="folHlink">
                    <a:alpha val="70000"/>
                  </a:schemeClr>
                </a:gs>
              </a:gsLst>
              <a:lin ang="2700000" scaled="1"/>
            </a:gradFill>
            <a:ln w="9525">
              <a:solidFill>
                <a:schemeClr val="folHlink"/>
              </a:solidFill>
              <a:miter lim="800000"/>
              <a:headEnd/>
              <a:tailEnd/>
            </a:ln>
            <a:effectLst/>
          </p:spPr>
          <p:txBody>
            <a:bodyPr wrap="none" anchor="ctr"/>
            <a:lstStyle/>
            <a:p>
              <a:pPr algn="ctr" eaLnBrk="0" hangingPunct="0">
                <a:defRPr/>
              </a:pPr>
              <a:endParaRPr lang="en-US" sz="2000" b="1">
                <a:solidFill>
                  <a:schemeClr val="bg2"/>
                </a:solidFill>
                <a:effectLst>
                  <a:outerShdw blurRad="38100" dist="38100" dir="2700000" algn="tl">
                    <a:srgbClr val="000000"/>
                  </a:outerShdw>
                </a:effectLst>
              </a:endParaRPr>
            </a:p>
          </p:txBody>
        </p:sp>
        <p:sp>
          <p:nvSpPr>
            <p:cNvPr id="212" name="Text Box 15"/>
            <p:cNvSpPr txBox="1">
              <a:spLocks noChangeArrowheads="1"/>
            </p:cNvSpPr>
            <p:nvPr/>
          </p:nvSpPr>
          <p:spPr bwMode="auto">
            <a:xfrm>
              <a:off x="4836" y="4066"/>
              <a:ext cx="319" cy="154"/>
            </a:xfrm>
            <a:prstGeom prst="rect">
              <a:avLst/>
            </a:prstGeom>
            <a:noFill/>
            <a:ln w="9525">
              <a:noFill/>
              <a:miter lim="800000"/>
              <a:headEnd/>
              <a:tailEnd/>
            </a:ln>
            <a:effectLst/>
          </p:spPr>
          <p:txBody>
            <a:bodyPr wrap="none">
              <a:spAutoFit/>
            </a:bodyPr>
            <a:lstStyle/>
            <a:p>
              <a:pPr>
                <a:defRPr/>
              </a:pPr>
              <a:r>
                <a:rPr lang="en-US" sz="1000" dirty="0">
                  <a:solidFill>
                    <a:schemeClr val="bg1"/>
                  </a:solidFill>
                  <a:effectLst>
                    <a:outerShdw blurRad="38100" dist="38100" dir="2700000" algn="tl">
                      <a:srgbClr val="000000"/>
                    </a:outerShdw>
                  </a:effectLst>
                  <a:latin typeface="Arial" pitchFamily="34" charset="0"/>
                </a:rPr>
                <a:t>Spool</a:t>
              </a:r>
            </a:p>
          </p:txBody>
        </p:sp>
        <p:sp>
          <p:nvSpPr>
            <p:cNvPr id="213" name="Text Box 12"/>
            <p:cNvSpPr txBox="1">
              <a:spLocks noChangeArrowheads="1"/>
            </p:cNvSpPr>
            <p:nvPr/>
          </p:nvSpPr>
          <p:spPr bwMode="auto">
            <a:xfrm>
              <a:off x="4587" y="3764"/>
              <a:ext cx="914" cy="288"/>
            </a:xfrm>
            <a:prstGeom prst="rect">
              <a:avLst/>
            </a:prstGeom>
            <a:noFill/>
            <a:ln w="9525">
              <a:noFill/>
              <a:miter lim="800000"/>
              <a:headEnd/>
              <a:tailEnd/>
            </a:ln>
            <a:effectLst/>
          </p:spPr>
          <p:txBody>
            <a:bodyPr>
              <a:spAutoFit/>
            </a:bodyPr>
            <a:lstStyle/>
            <a:p>
              <a:pPr algn="ctr">
                <a:defRPr/>
              </a:pPr>
              <a:r>
                <a:rPr lang="en-US" sz="1200" b="1" dirty="0">
                  <a:solidFill>
                    <a:schemeClr val="bg1"/>
                  </a:solidFill>
                  <a:effectLst>
                    <a:outerShdw blurRad="38100" dist="38100" dir="2700000" algn="tl">
                      <a:srgbClr val="000000"/>
                    </a:outerShdw>
                  </a:effectLst>
                  <a:latin typeface="Arial" pitchFamily="34" charset="0"/>
                </a:rPr>
                <a:t>BizTalk</a:t>
              </a:r>
              <a:br>
                <a:rPr lang="en-US" sz="1200" b="1" dirty="0">
                  <a:solidFill>
                    <a:schemeClr val="bg1"/>
                  </a:solidFill>
                  <a:effectLst>
                    <a:outerShdw blurRad="38100" dist="38100" dir="2700000" algn="tl">
                      <a:srgbClr val="000000"/>
                    </a:outerShdw>
                  </a:effectLst>
                  <a:latin typeface="Arial" pitchFamily="34" charset="0"/>
                </a:rPr>
              </a:br>
              <a:r>
                <a:rPr lang="en-US" sz="1200" b="1" dirty="0">
                  <a:solidFill>
                    <a:schemeClr val="bg1"/>
                  </a:solidFill>
                  <a:effectLst>
                    <a:outerShdw blurRad="38100" dist="38100" dir="2700000" algn="tl">
                      <a:srgbClr val="000000"/>
                    </a:outerShdw>
                  </a:effectLst>
                  <a:latin typeface="Arial" pitchFamily="34" charset="0"/>
                </a:rPr>
                <a:t>Message Box DB</a:t>
              </a:r>
            </a:p>
          </p:txBody>
        </p:sp>
      </p:grpSp>
      <p:pic>
        <p:nvPicPr>
          <p:cNvPr id="214" name="Picture 140"/>
          <p:cNvPicPr preferRelativeResize="0">
            <a:picLocks noChangeArrowheads="1"/>
          </p:cNvPicPr>
          <p:nvPr/>
        </p:nvPicPr>
        <p:blipFill>
          <a:blip r:embed="rId3"/>
          <a:stretch>
            <a:fillRect/>
          </a:stretch>
        </p:blipFill>
        <p:spPr bwMode="auto">
          <a:xfrm>
            <a:off x="5511497" y="5103813"/>
            <a:ext cx="559405" cy="317500"/>
          </a:xfrm>
          <a:prstGeom prst="rect">
            <a:avLst/>
          </a:prstGeom>
          <a:noFill/>
          <a:ln w="9525">
            <a:noFill/>
            <a:miter lim="800000"/>
            <a:headEnd/>
            <a:tailEnd/>
          </a:ln>
        </p:spPr>
      </p:pic>
      <p:grpSp>
        <p:nvGrpSpPr>
          <p:cNvPr id="215" name="Group 194"/>
          <p:cNvGrpSpPr>
            <a:grpSpLocks/>
          </p:cNvGrpSpPr>
          <p:nvPr/>
        </p:nvGrpSpPr>
        <p:grpSpPr bwMode="auto">
          <a:xfrm>
            <a:off x="9144000" y="1362075"/>
            <a:ext cx="4686300" cy="2428875"/>
            <a:chOff x="5580" y="-1222"/>
            <a:chExt cx="2952" cy="1530"/>
          </a:xfrm>
        </p:grpSpPr>
        <p:grpSp>
          <p:nvGrpSpPr>
            <p:cNvPr id="216" name="Group 192"/>
            <p:cNvGrpSpPr>
              <a:grpSpLocks/>
            </p:cNvGrpSpPr>
            <p:nvPr/>
          </p:nvGrpSpPr>
          <p:grpSpPr bwMode="auto">
            <a:xfrm>
              <a:off x="5580" y="-1222"/>
              <a:ext cx="2952" cy="1517"/>
              <a:chOff x="5760" y="-1066"/>
              <a:chExt cx="2952" cy="1517"/>
            </a:xfrm>
          </p:grpSpPr>
          <p:grpSp>
            <p:nvGrpSpPr>
              <p:cNvPr id="218" name="Group 147"/>
              <p:cNvGrpSpPr>
                <a:grpSpLocks/>
              </p:cNvGrpSpPr>
              <p:nvPr/>
            </p:nvGrpSpPr>
            <p:grpSpPr bwMode="auto">
              <a:xfrm>
                <a:off x="5760" y="-268"/>
                <a:ext cx="852" cy="683"/>
                <a:chOff x="2352" y="1488"/>
                <a:chExt cx="852" cy="683"/>
              </a:xfrm>
            </p:grpSpPr>
            <p:grpSp>
              <p:nvGrpSpPr>
                <p:cNvPr id="240" name="Group 148"/>
                <p:cNvGrpSpPr>
                  <a:grpSpLocks/>
                </p:cNvGrpSpPr>
                <p:nvPr/>
              </p:nvGrpSpPr>
              <p:grpSpPr bwMode="auto">
                <a:xfrm>
                  <a:off x="2422" y="1500"/>
                  <a:ext cx="668" cy="671"/>
                  <a:chOff x="2422" y="1500"/>
                  <a:chExt cx="668" cy="671"/>
                </a:xfrm>
              </p:grpSpPr>
              <p:sp>
                <p:nvSpPr>
                  <p:cNvPr id="242" name="Straight Connector 7"/>
                  <p:cNvSpPr>
                    <a:spLocks noChangeShapeType="1"/>
                  </p:cNvSpPr>
                  <p:nvPr/>
                </p:nvSpPr>
                <p:spPr bwMode="auto">
                  <a:xfrm>
                    <a:off x="2757" y="1786"/>
                    <a:ext cx="0" cy="385"/>
                  </a:xfrm>
                  <a:prstGeom prst="line">
                    <a:avLst/>
                  </a:prstGeom>
                  <a:noFill/>
                  <a:ln w="57150" algn="ctr">
                    <a:solidFill>
                      <a:srgbClr val="FF9933"/>
                    </a:solidFill>
                    <a:round/>
                    <a:headEnd/>
                    <a:tailEnd/>
                  </a:ln>
                </p:spPr>
                <p:txBody>
                  <a:bodyPr/>
                  <a:lstStyle/>
                  <a:p>
                    <a:endParaRPr lang="es-ES"/>
                  </a:p>
                </p:txBody>
              </p:sp>
              <p:sp>
                <p:nvSpPr>
                  <p:cNvPr id="243" name="AutoShape 150"/>
                  <p:cNvSpPr>
                    <a:spLocks noChangeArrowheads="1"/>
                  </p:cNvSpPr>
                  <p:nvPr/>
                </p:nvSpPr>
                <p:spPr bwMode="auto">
                  <a:xfrm>
                    <a:off x="2448" y="1500"/>
                    <a:ext cx="642" cy="300"/>
                  </a:xfrm>
                  <a:prstGeom prst="roundRect">
                    <a:avLst>
                      <a:gd name="adj" fmla="val 16667"/>
                    </a:avLst>
                  </a:prstGeom>
                  <a:solidFill>
                    <a:srgbClr val="669900"/>
                  </a:solidFill>
                  <a:ln w="9525">
                    <a:noFill/>
                    <a:round/>
                    <a:headEnd/>
                    <a:tailEnd/>
                  </a:ln>
                </p:spPr>
                <p:txBody>
                  <a:bodyPr wrap="none" anchor="ctr"/>
                  <a:lstStyle/>
                  <a:p>
                    <a:endParaRPr lang="es-ES"/>
                  </a:p>
                </p:txBody>
              </p:sp>
              <p:pic>
                <p:nvPicPr>
                  <p:cNvPr id="244" name="Rectangle 12"/>
                  <p:cNvPicPr>
                    <a:picLocks noChangeAspect="1" noChangeArrowheads="1"/>
                  </p:cNvPicPr>
                  <p:nvPr/>
                </p:nvPicPr>
                <p:blipFill>
                  <a:blip r:embed="rId5">
                    <a:clrChange>
                      <a:clrFrom>
                        <a:srgbClr val="08369A"/>
                      </a:clrFrom>
                      <a:clrTo>
                        <a:srgbClr val="08369A">
                          <a:alpha val="0"/>
                        </a:srgbClr>
                      </a:clrTo>
                    </a:clrChange>
                  </a:blip>
                  <a:srcRect/>
                  <a:stretch>
                    <a:fillRect/>
                  </a:stretch>
                </p:blipFill>
                <p:spPr bwMode="auto">
                  <a:xfrm>
                    <a:off x="2422" y="1606"/>
                    <a:ext cx="230" cy="202"/>
                  </a:xfrm>
                  <a:prstGeom prst="rect">
                    <a:avLst/>
                  </a:prstGeom>
                  <a:noFill/>
                  <a:ln w="9525">
                    <a:noFill/>
                    <a:miter lim="800000"/>
                    <a:headEnd/>
                    <a:tailEnd/>
                  </a:ln>
                </p:spPr>
              </p:pic>
            </p:grpSp>
            <p:sp>
              <p:nvSpPr>
                <p:cNvPr id="241" name="Text Box 152"/>
                <p:cNvSpPr txBox="1">
                  <a:spLocks noChangeArrowheads="1"/>
                </p:cNvSpPr>
                <p:nvPr/>
              </p:nvSpPr>
              <p:spPr bwMode="auto">
                <a:xfrm>
                  <a:off x="2352" y="1488"/>
                  <a:ext cx="852" cy="252"/>
                </a:xfrm>
                <a:prstGeom prst="rect">
                  <a:avLst/>
                </a:prstGeom>
                <a:noFill/>
                <a:ln w="9525">
                  <a:noFill/>
                  <a:miter lim="800000"/>
                  <a:headEnd/>
                  <a:tailEnd/>
                </a:ln>
              </p:spPr>
              <p:txBody>
                <a:bodyPr>
                  <a:spAutoFit/>
                </a:bodyPr>
                <a:lstStyle/>
                <a:p>
                  <a:pPr algn="ctr">
                    <a:spcBef>
                      <a:spcPct val="50000"/>
                    </a:spcBef>
                  </a:pPr>
                  <a:r>
                    <a:rPr lang="es-ES" sz="1000" b="1" dirty="0" smtClean="0">
                      <a:solidFill>
                        <a:schemeClr val="bg1"/>
                      </a:solidFill>
                    </a:rPr>
                    <a:t>Servicio de Transformación</a:t>
                  </a:r>
                  <a:endParaRPr lang="es-ES" sz="1000" b="1" dirty="0">
                    <a:solidFill>
                      <a:schemeClr val="bg1"/>
                    </a:solidFill>
                  </a:endParaRPr>
                </a:p>
              </p:txBody>
            </p:sp>
          </p:grpSp>
          <p:grpSp>
            <p:nvGrpSpPr>
              <p:cNvPr id="219" name="Group 153"/>
              <p:cNvGrpSpPr>
                <a:grpSpLocks/>
              </p:cNvGrpSpPr>
              <p:nvPr/>
            </p:nvGrpSpPr>
            <p:grpSpPr bwMode="auto">
              <a:xfrm>
                <a:off x="6234" y="-1048"/>
                <a:ext cx="852" cy="1454"/>
                <a:chOff x="2826" y="708"/>
                <a:chExt cx="852" cy="1454"/>
              </a:xfrm>
            </p:grpSpPr>
            <p:sp>
              <p:nvSpPr>
                <p:cNvPr id="236" name="Straight Connector 5"/>
                <p:cNvSpPr>
                  <a:spLocks noChangeShapeType="1"/>
                </p:cNvSpPr>
                <p:nvPr/>
              </p:nvSpPr>
              <p:spPr bwMode="auto">
                <a:xfrm>
                  <a:off x="3273" y="889"/>
                  <a:ext cx="5" cy="1273"/>
                </a:xfrm>
                <a:prstGeom prst="line">
                  <a:avLst/>
                </a:prstGeom>
                <a:noFill/>
                <a:ln w="57150" algn="ctr">
                  <a:solidFill>
                    <a:srgbClr val="FF9933"/>
                  </a:solidFill>
                  <a:round/>
                  <a:headEnd/>
                  <a:tailEnd/>
                </a:ln>
              </p:spPr>
              <p:txBody>
                <a:bodyPr/>
                <a:lstStyle/>
                <a:p>
                  <a:endParaRPr lang="es-ES"/>
                </a:p>
              </p:txBody>
            </p:sp>
            <p:sp>
              <p:nvSpPr>
                <p:cNvPr id="237" name="AutoShape 155"/>
                <p:cNvSpPr>
                  <a:spLocks noChangeArrowheads="1"/>
                </p:cNvSpPr>
                <p:nvPr/>
              </p:nvSpPr>
              <p:spPr bwMode="auto">
                <a:xfrm>
                  <a:off x="2928" y="714"/>
                  <a:ext cx="642" cy="300"/>
                </a:xfrm>
                <a:prstGeom prst="roundRect">
                  <a:avLst>
                    <a:gd name="adj" fmla="val 16667"/>
                  </a:avLst>
                </a:prstGeom>
                <a:solidFill>
                  <a:srgbClr val="669900"/>
                </a:solidFill>
                <a:ln w="9525">
                  <a:noFill/>
                  <a:round/>
                  <a:headEnd/>
                  <a:tailEnd/>
                </a:ln>
              </p:spPr>
              <p:txBody>
                <a:bodyPr wrap="none" anchor="ctr"/>
                <a:lstStyle/>
                <a:p>
                  <a:endParaRPr lang="es-ES"/>
                </a:p>
              </p:txBody>
            </p:sp>
            <p:pic>
              <p:nvPicPr>
                <p:cNvPr id="238" name="Rectangle 12"/>
                <p:cNvPicPr>
                  <a:picLocks noChangeAspect="1" noChangeArrowheads="1"/>
                </p:cNvPicPr>
                <p:nvPr/>
              </p:nvPicPr>
              <p:blipFill>
                <a:blip r:embed="rId5">
                  <a:clrChange>
                    <a:clrFrom>
                      <a:srgbClr val="08369A"/>
                    </a:clrFrom>
                    <a:clrTo>
                      <a:srgbClr val="08369A">
                        <a:alpha val="0"/>
                      </a:srgbClr>
                    </a:clrTo>
                  </a:clrChange>
                </a:blip>
                <a:srcRect/>
                <a:stretch>
                  <a:fillRect/>
                </a:stretch>
              </p:blipFill>
              <p:spPr bwMode="auto">
                <a:xfrm>
                  <a:off x="2902" y="820"/>
                  <a:ext cx="230" cy="202"/>
                </a:xfrm>
                <a:prstGeom prst="rect">
                  <a:avLst/>
                </a:prstGeom>
                <a:noFill/>
                <a:ln w="9525">
                  <a:noFill/>
                  <a:miter lim="800000"/>
                  <a:headEnd/>
                  <a:tailEnd/>
                </a:ln>
              </p:spPr>
            </p:pic>
            <p:sp>
              <p:nvSpPr>
                <p:cNvPr id="239" name="Text Box 157"/>
                <p:cNvSpPr txBox="1">
                  <a:spLocks noChangeArrowheads="1"/>
                </p:cNvSpPr>
                <p:nvPr/>
              </p:nvSpPr>
              <p:spPr bwMode="auto">
                <a:xfrm>
                  <a:off x="2826" y="708"/>
                  <a:ext cx="852" cy="252"/>
                </a:xfrm>
                <a:prstGeom prst="rect">
                  <a:avLst/>
                </a:prstGeom>
                <a:noFill/>
                <a:ln w="9525">
                  <a:noFill/>
                  <a:miter lim="800000"/>
                  <a:headEnd/>
                  <a:tailEnd/>
                </a:ln>
              </p:spPr>
              <p:txBody>
                <a:bodyPr>
                  <a:spAutoFit/>
                </a:bodyPr>
                <a:lstStyle/>
                <a:p>
                  <a:pPr algn="ctr">
                    <a:spcBef>
                      <a:spcPct val="50000"/>
                    </a:spcBef>
                  </a:pPr>
                  <a:r>
                    <a:rPr lang="es-ES" sz="1000" b="1" smtClean="0">
                      <a:solidFill>
                        <a:schemeClr val="bg1"/>
                      </a:solidFill>
                    </a:rPr>
                    <a:t>Servico de Fullfilment</a:t>
                  </a:r>
                  <a:endParaRPr lang="es-ES" sz="1000" b="1">
                    <a:solidFill>
                      <a:schemeClr val="bg1"/>
                    </a:solidFill>
                  </a:endParaRPr>
                </a:p>
              </p:txBody>
            </p:sp>
          </p:grpSp>
          <p:grpSp>
            <p:nvGrpSpPr>
              <p:cNvPr id="220" name="Group 158"/>
              <p:cNvGrpSpPr>
                <a:grpSpLocks/>
              </p:cNvGrpSpPr>
              <p:nvPr/>
            </p:nvGrpSpPr>
            <p:grpSpPr bwMode="auto">
              <a:xfrm>
                <a:off x="6768" y="-286"/>
                <a:ext cx="852" cy="669"/>
                <a:chOff x="3360" y="1470"/>
                <a:chExt cx="852" cy="669"/>
              </a:xfrm>
            </p:grpSpPr>
            <p:sp>
              <p:nvSpPr>
                <p:cNvPr id="232" name="Straight Connector 6"/>
                <p:cNvSpPr>
                  <a:spLocks noChangeShapeType="1"/>
                </p:cNvSpPr>
                <p:nvPr/>
              </p:nvSpPr>
              <p:spPr bwMode="auto">
                <a:xfrm>
                  <a:off x="3767" y="1754"/>
                  <a:ext cx="0" cy="385"/>
                </a:xfrm>
                <a:prstGeom prst="line">
                  <a:avLst/>
                </a:prstGeom>
                <a:noFill/>
                <a:ln w="57150" algn="ctr">
                  <a:solidFill>
                    <a:srgbClr val="FF9933"/>
                  </a:solidFill>
                  <a:round/>
                  <a:headEnd/>
                  <a:tailEnd/>
                </a:ln>
              </p:spPr>
              <p:txBody>
                <a:bodyPr/>
                <a:lstStyle/>
                <a:p>
                  <a:endParaRPr lang="es-ES"/>
                </a:p>
              </p:txBody>
            </p:sp>
            <p:sp>
              <p:nvSpPr>
                <p:cNvPr id="233" name="AutoShape 160"/>
                <p:cNvSpPr>
                  <a:spLocks noChangeArrowheads="1"/>
                </p:cNvSpPr>
                <p:nvPr/>
              </p:nvSpPr>
              <p:spPr bwMode="auto">
                <a:xfrm>
                  <a:off x="3444" y="1482"/>
                  <a:ext cx="642" cy="300"/>
                </a:xfrm>
                <a:prstGeom prst="roundRect">
                  <a:avLst>
                    <a:gd name="adj" fmla="val 16667"/>
                  </a:avLst>
                </a:prstGeom>
                <a:solidFill>
                  <a:srgbClr val="669900"/>
                </a:solidFill>
                <a:ln w="9525">
                  <a:noFill/>
                  <a:round/>
                  <a:headEnd/>
                  <a:tailEnd/>
                </a:ln>
              </p:spPr>
              <p:txBody>
                <a:bodyPr wrap="none" anchor="ctr"/>
                <a:lstStyle/>
                <a:p>
                  <a:endParaRPr lang="es-ES"/>
                </a:p>
              </p:txBody>
            </p:sp>
            <p:pic>
              <p:nvPicPr>
                <p:cNvPr id="234" name="Rectangle 12"/>
                <p:cNvPicPr>
                  <a:picLocks noChangeAspect="1" noChangeArrowheads="1"/>
                </p:cNvPicPr>
                <p:nvPr/>
              </p:nvPicPr>
              <p:blipFill>
                <a:blip r:embed="rId5">
                  <a:clrChange>
                    <a:clrFrom>
                      <a:srgbClr val="08369A"/>
                    </a:clrFrom>
                    <a:clrTo>
                      <a:srgbClr val="08369A">
                        <a:alpha val="0"/>
                      </a:srgbClr>
                    </a:clrTo>
                  </a:clrChange>
                </a:blip>
                <a:srcRect/>
                <a:stretch>
                  <a:fillRect/>
                </a:stretch>
              </p:blipFill>
              <p:spPr bwMode="auto">
                <a:xfrm>
                  <a:off x="3418" y="1588"/>
                  <a:ext cx="230" cy="202"/>
                </a:xfrm>
                <a:prstGeom prst="rect">
                  <a:avLst/>
                </a:prstGeom>
                <a:noFill/>
                <a:ln w="9525">
                  <a:noFill/>
                  <a:miter lim="800000"/>
                  <a:headEnd/>
                  <a:tailEnd/>
                </a:ln>
              </p:spPr>
            </p:pic>
            <p:sp>
              <p:nvSpPr>
                <p:cNvPr id="235" name="Text Box 162"/>
                <p:cNvSpPr txBox="1">
                  <a:spLocks noChangeArrowheads="1"/>
                </p:cNvSpPr>
                <p:nvPr/>
              </p:nvSpPr>
              <p:spPr bwMode="auto">
                <a:xfrm>
                  <a:off x="3360" y="1470"/>
                  <a:ext cx="852" cy="252"/>
                </a:xfrm>
                <a:prstGeom prst="rect">
                  <a:avLst/>
                </a:prstGeom>
                <a:noFill/>
                <a:ln w="9525">
                  <a:noFill/>
                  <a:miter lim="800000"/>
                  <a:headEnd/>
                  <a:tailEnd/>
                </a:ln>
              </p:spPr>
              <p:txBody>
                <a:bodyPr>
                  <a:spAutoFit/>
                </a:bodyPr>
                <a:lstStyle/>
                <a:p>
                  <a:pPr algn="ctr">
                    <a:spcBef>
                      <a:spcPct val="50000"/>
                    </a:spcBef>
                  </a:pPr>
                  <a:r>
                    <a:rPr lang="es-ES" sz="1000" b="1" smtClean="0">
                      <a:solidFill>
                        <a:schemeClr val="bg1"/>
                      </a:solidFill>
                    </a:rPr>
                    <a:t>Servicio de Routing</a:t>
                  </a:r>
                  <a:endParaRPr lang="es-ES" sz="1000" b="1">
                    <a:solidFill>
                      <a:schemeClr val="bg1"/>
                    </a:solidFill>
                  </a:endParaRPr>
                </a:p>
              </p:txBody>
            </p:sp>
          </p:grpSp>
          <p:grpSp>
            <p:nvGrpSpPr>
              <p:cNvPr id="221" name="Group 163"/>
              <p:cNvGrpSpPr>
                <a:grpSpLocks/>
              </p:cNvGrpSpPr>
              <p:nvPr/>
            </p:nvGrpSpPr>
            <p:grpSpPr bwMode="auto">
              <a:xfrm>
                <a:off x="7260" y="-1066"/>
                <a:ext cx="852" cy="1472"/>
                <a:chOff x="3852" y="690"/>
                <a:chExt cx="852" cy="1472"/>
              </a:xfrm>
            </p:grpSpPr>
            <p:sp>
              <p:nvSpPr>
                <p:cNvPr id="228" name="Straight Connector 38"/>
                <p:cNvSpPr>
                  <a:spLocks noChangeShapeType="1"/>
                </p:cNvSpPr>
                <p:nvPr/>
              </p:nvSpPr>
              <p:spPr bwMode="auto">
                <a:xfrm>
                  <a:off x="4278" y="889"/>
                  <a:ext cx="5" cy="1273"/>
                </a:xfrm>
                <a:prstGeom prst="line">
                  <a:avLst/>
                </a:prstGeom>
                <a:noFill/>
                <a:ln w="57150" algn="ctr">
                  <a:solidFill>
                    <a:srgbClr val="FF9933"/>
                  </a:solidFill>
                  <a:round/>
                  <a:headEnd/>
                  <a:tailEnd/>
                </a:ln>
              </p:spPr>
              <p:txBody>
                <a:bodyPr/>
                <a:lstStyle/>
                <a:p>
                  <a:endParaRPr lang="es-ES"/>
                </a:p>
              </p:txBody>
            </p:sp>
            <p:sp>
              <p:nvSpPr>
                <p:cNvPr id="229" name="AutoShape 165"/>
                <p:cNvSpPr>
                  <a:spLocks noChangeArrowheads="1"/>
                </p:cNvSpPr>
                <p:nvPr/>
              </p:nvSpPr>
              <p:spPr bwMode="auto">
                <a:xfrm>
                  <a:off x="3948" y="690"/>
                  <a:ext cx="642" cy="300"/>
                </a:xfrm>
                <a:prstGeom prst="roundRect">
                  <a:avLst>
                    <a:gd name="adj" fmla="val 16667"/>
                  </a:avLst>
                </a:prstGeom>
                <a:solidFill>
                  <a:srgbClr val="669900"/>
                </a:solidFill>
                <a:ln w="9525">
                  <a:noFill/>
                  <a:round/>
                  <a:headEnd/>
                  <a:tailEnd/>
                </a:ln>
              </p:spPr>
              <p:txBody>
                <a:bodyPr wrap="none" anchor="ctr"/>
                <a:lstStyle/>
                <a:p>
                  <a:endParaRPr lang="es-ES"/>
                </a:p>
              </p:txBody>
            </p:sp>
            <p:pic>
              <p:nvPicPr>
                <p:cNvPr id="230" name="Rectangle 12"/>
                <p:cNvPicPr>
                  <a:picLocks noChangeAspect="1" noChangeArrowheads="1"/>
                </p:cNvPicPr>
                <p:nvPr/>
              </p:nvPicPr>
              <p:blipFill>
                <a:blip r:embed="rId5">
                  <a:clrChange>
                    <a:clrFrom>
                      <a:srgbClr val="08369A"/>
                    </a:clrFrom>
                    <a:clrTo>
                      <a:srgbClr val="08369A">
                        <a:alpha val="0"/>
                      </a:srgbClr>
                    </a:clrTo>
                  </a:clrChange>
                </a:blip>
                <a:srcRect/>
                <a:stretch>
                  <a:fillRect/>
                </a:stretch>
              </p:blipFill>
              <p:spPr bwMode="auto">
                <a:xfrm>
                  <a:off x="3922" y="796"/>
                  <a:ext cx="230" cy="202"/>
                </a:xfrm>
                <a:prstGeom prst="rect">
                  <a:avLst/>
                </a:prstGeom>
                <a:noFill/>
                <a:ln w="9525">
                  <a:noFill/>
                  <a:miter lim="800000"/>
                  <a:headEnd/>
                  <a:tailEnd/>
                </a:ln>
              </p:spPr>
            </p:pic>
            <p:sp>
              <p:nvSpPr>
                <p:cNvPr id="231" name="Text Box 167"/>
                <p:cNvSpPr txBox="1">
                  <a:spLocks noChangeArrowheads="1"/>
                </p:cNvSpPr>
                <p:nvPr/>
              </p:nvSpPr>
              <p:spPr bwMode="auto">
                <a:xfrm>
                  <a:off x="3852" y="702"/>
                  <a:ext cx="852" cy="252"/>
                </a:xfrm>
                <a:prstGeom prst="rect">
                  <a:avLst/>
                </a:prstGeom>
                <a:noFill/>
                <a:ln w="9525">
                  <a:noFill/>
                  <a:miter lim="800000"/>
                  <a:headEnd/>
                  <a:tailEnd/>
                </a:ln>
              </p:spPr>
              <p:txBody>
                <a:bodyPr>
                  <a:spAutoFit/>
                </a:bodyPr>
                <a:lstStyle/>
                <a:p>
                  <a:pPr algn="ctr">
                    <a:spcBef>
                      <a:spcPct val="50000"/>
                    </a:spcBef>
                  </a:pPr>
                  <a:r>
                    <a:rPr lang="es-ES" sz="1000" b="1" smtClean="0">
                      <a:solidFill>
                        <a:schemeClr val="bg1"/>
                      </a:solidFill>
                    </a:rPr>
                    <a:t>Servicio de Validación</a:t>
                  </a:r>
                  <a:endParaRPr lang="es-ES" sz="1000" b="1">
                    <a:solidFill>
                      <a:schemeClr val="bg1"/>
                    </a:solidFill>
                  </a:endParaRPr>
                </a:p>
              </p:txBody>
            </p:sp>
          </p:grpSp>
          <p:grpSp>
            <p:nvGrpSpPr>
              <p:cNvPr id="222" name="Group 168"/>
              <p:cNvGrpSpPr>
                <a:grpSpLocks/>
              </p:cNvGrpSpPr>
              <p:nvPr/>
            </p:nvGrpSpPr>
            <p:grpSpPr bwMode="auto">
              <a:xfrm>
                <a:off x="7860" y="-268"/>
                <a:ext cx="852" cy="635"/>
                <a:chOff x="4452" y="1488"/>
                <a:chExt cx="852" cy="635"/>
              </a:xfrm>
            </p:grpSpPr>
            <p:sp>
              <p:nvSpPr>
                <p:cNvPr id="224" name="Straight Connector 8"/>
                <p:cNvSpPr>
                  <a:spLocks noChangeShapeType="1"/>
                </p:cNvSpPr>
                <p:nvPr/>
              </p:nvSpPr>
              <p:spPr bwMode="auto">
                <a:xfrm>
                  <a:off x="4887" y="1738"/>
                  <a:ext cx="0" cy="385"/>
                </a:xfrm>
                <a:prstGeom prst="line">
                  <a:avLst/>
                </a:prstGeom>
                <a:noFill/>
                <a:ln w="57150" algn="ctr">
                  <a:solidFill>
                    <a:srgbClr val="FF9933"/>
                  </a:solidFill>
                  <a:round/>
                  <a:headEnd/>
                  <a:tailEnd/>
                </a:ln>
              </p:spPr>
              <p:txBody>
                <a:bodyPr/>
                <a:lstStyle/>
                <a:p>
                  <a:endParaRPr lang="es-ES"/>
                </a:p>
              </p:txBody>
            </p:sp>
            <p:sp>
              <p:nvSpPr>
                <p:cNvPr id="225" name="AutoShape 170"/>
                <p:cNvSpPr>
                  <a:spLocks noChangeArrowheads="1"/>
                </p:cNvSpPr>
                <p:nvPr/>
              </p:nvSpPr>
              <p:spPr bwMode="auto">
                <a:xfrm>
                  <a:off x="4572" y="1488"/>
                  <a:ext cx="642" cy="300"/>
                </a:xfrm>
                <a:prstGeom prst="roundRect">
                  <a:avLst>
                    <a:gd name="adj" fmla="val 16667"/>
                  </a:avLst>
                </a:prstGeom>
                <a:solidFill>
                  <a:srgbClr val="669900"/>
                </a:solidFill>
                <a:ln w="9525">
                  <a:noFill/>
                  <a:round/>
                  <a:headEnd/>
                  <a:tailEnd/>
                </a:ln>
              </p:spPr>
              <p:txBody>
                <a:bodyPr wrap="none" anchor="ctr"/>
                <a:lstStyle/>
                <a:p>
                  <a:endParaRPr lang="es-ES"/>
                </a:p>
              </p:txBody>
            </p:sp>
            <p:pic>
              <p:nvPicPr>
                <p:cNvPr id="226" name="Rectangle 12"/>
                <p:cNvPicPr>
                  <a:picLocks noChangeAspect="1" noChangeArrowheads="1"/>
                </p:cNvPicPr>
                <p:nvPr/>
              </p:nvPicPr>
              <p:blipFill>
                <a:blip r:embed="rId5">
                  <a:clrChange>
                    <a:clrFrom>
                      <a:srgbClr val="08369A"/>
                    </a:clrFrom>
                    <a:clrTo>
                      <a:srgbClr val="08369A">
                        <a:alpha val="0"/>
                      </a:srgbClr>
                    </a:clrTo>
                  </a:clrChange>
                </a:blip>
                <a:srcRect/>
                <a:stretch>
                  <a:fillRect/>
                </a:stretch>
              </p:blipFill>
              <p:spPr bwMode="auto">
                <a:xfrm>
                  <a:off x="4546" y="1594"/>
                  <a:ext cx="230" cy="202"/>
                </a:xfrm>
                <a:prstGeom prst="rect">
                  <a:avLst/>
                </a:prstGeom>
                <a:noFill/>
                <a:ln w="9525">
                  <a:noFill/>
                  <a:miter lim="800000"/>
                  <a:headEnd/>
                  <a:tailEnd/>
                </a:ln>
              </p:spPr>
            </p:pic>
            <p:sp>
              <p:nvSpPr>
                <p:cNvPr id="227" name="Text Box 172"/>
                <p:cNvSpPr txBox="1">
                  <a:spLocks noChangeArrowheads="1"/>
                </p:cNvSpPr>
                <p:nvPr/>
              </p:nvSpPr>
              <p:spPr bwMode="auto">
                <a:xfrm>
                  <a:off x="4452" y="1494"/>
                  <a:ext cx="852" cy="252"/>
                </a:xfrm>
                <a:prstGeom prst="rect">
                  <a:avLst/>
                </a:prstGeom>
                <a:noFill/>
                <a:ln w="9525">
                  <a:noFill/>
                  <a:miter lim="800000"/>
                  <a:headEnd/>
                  <a:tailEnd/>
                </a:ln>
              </p:spPr>
              <p:txBody>
                <a:bodyPr>
                  <a:spAutoFit/>
                </a:bodyPr>
                <a:lstStyle/>
                <a:p>
                  <a:pPr algn="ctr">
                    <a:spcBef>
                      <a:spcPct val="50000"/>
                    </a:spcBef>
                  </a:pPr>
                  <a:r>
                    <a:rPr lang="es-ES" sz="1000" b="1" smtClean="0">
                      <a:solidFill>
                        <a:schemeClr val="bg1"/>
                      </a:solidFill>
                    </a:rPr>
                    <a:t>Servicio  de Busines Rules</a:t>
                  </a:r>
                  <a:endParaRPr lang="es-ES" sz="1000" b="1">
                    <a:solidFill>
                      <a:schemeClr val="bg1"/>
                    </a:solidFill>
                  </a:endParaRPr>
                </a:p>
              </p:txBody>
            </p:sp>
          </p:grpSp>
          <p:pic>
            <p:nvPicPr>
              <p:cNvPr id="223" name="Rectangle 14"/>
              <p:cNvPicPr>
                <a:picLocks noChangeAspect="1" noChangeArrowheads="1"/>
              </p:cNvPicPr>
              <p:nvPr/>
            </p:nvPicPr>
            <p:blipFill>
              <a:blip r:embed="rId8"/>
              <a:srcRect/>
              <a:stretch>
                <a:fillRect/>
              </a:stretch>
            </p:blipFill>
            <p:spPr bwMode="auto">
              <a:xfrm>
                <a:off x="5796" y="270"/>
                <a:ext cx="2802" cy="181"/>
              </a:xfrm>
              <a:prstGeom prst="rect">
                <a:avLst/>
              </a:prstGeom>
              <a:noFill/>
              <a:ln w="9525">
                <a:noFill/>
                <a:miter lim="800000"/>
                <a:headEnd/>
                <a:tailEnd/>
              </a:ln>
            </p:spPr>
          </p:pic>
        </p:grpSp>
        <p:sp>
          <p:nvSpPr>
            <p:cNvPr id="217" name="Text Box 193"/>
            <p:cNvSpPr txBox="1">
              <a:spLocks noChangeArrowheads="1"/>
            </p:cNvSpPr>
            <p:nvPr/>
          </p:nvSpPr>
          <p:spPr bwMode="auto">
            <a:xfrm>
              <a:off x="6553" y="96"/>
              <a:ext cx="1190" cy="212"/>
            </a:xfrm>
            <a:prstGeom prst="rect">
              <a:avLst/>
            </a:prstGeom>
            <a:noFill/>
            <a:ln w="9525">
              <a:noFill/>
              <a:miter lim="800000"/>
              <a:headEnd/>
              <a:tailEnd/>
            </a:ln>
            <a:effectLst/>
          </p:spPr>
          <p:txBody>
            <a:bodyPr>
              <a:spAutoFit/>
            </a:bodyPr>
            <a:lstStyle/>
            <a:p>
              <a:pPr>
                <a:spcBef>
                  <a:spcPct val="50000"/>
                </a:spcBef>
                <a:defRPr/>
              </a:pPr>
              <a:r>
                <a:rPr lang="es-ES" sz="1600" b="1" smtClean="0">
                  <a:solidFill>
                    <a:schemeClr val="tx1">
                      <a:lumMod val="75000"/>
                      <a:lumOff val="25000"/>
                    </a:schemeClr>
                  </a:solidFill>
                  <a:effectLst>
                    <a:outerShdw blurRad="38100" dist="38100" dir="2700000" algn="tl">
                      <a:srgbClr val="FFFFFF"/>
                    </a:outerShdw>
                  </a:effectLst>
                  <a:latin typeface="Arial" pitchFamily="34" charset="0"/>
                </a:rPr>
                <a:t>BizTalk ESB</a:t>
              </a:r>
              <a:endParaRPr lang="es-ES" sz="1600" b="1">
                <a:solidFill>
                  <a:schemeClr val="tx1">
                    <a:lumMod val="75000"/>
                    <a:lumOff val="25000"/>
                  </a:schemeClr>
                </a:solidFill>
                <a:effectLst>
                  <a:outerShdw blurRad="38100" dist="38100" dir="2700000" algn="tl">
                    <a:srgbClr val="FFFFFF"/>
                  </a:outerShdw>
                </a:effectLst>
                <a:latin typeface="Arial" pitchFamily="34" charset="0"/>
              </a:endParaRPr>
            </a:p>
          </p:txBody>
        </p:sp>
      </p:grpSp>
      <p:pic>
        <p:nvPicPr>
          <p:cNvPr id="245" name="Picture 140"/>
          <p:cNvPicPr preferRelativeResize="0">
            <a:picLocks noChangeArrowheads="1"/>
          </p:cNvPicPr>
          <p:nvPr/>
        </p:nvPicPr>
        <p:blipFill>
          <a:blip r:embed="rId3"/>
          <a:stretch>
            <a:fillRect/>
          </a:stretch>
        </p:blipFill>
        <p:spPr bwMode="auto">
          <a:xfrm>
            <a:off x="6232222" y="5103813"/>
            <a:ext cx="559405" cy="317500"/>
          </a:xfrm>
          <a:prstGeom prst="rect">
            <a:avLst/>
          </a:prstGeom>
          <a:noFill/>
          <a:ln w="9525">
            <a:noFill/>
            <a:miter lim="800000"/>
            <a:headEnd/>
            <a:tailEnd/>
          </a:ln>
        </p:spPr>
      </p:pic>
      <p:sp>
        <p:nvSpPr>
          <p:cNvPr id="246" name="AutoShape 139"/>
          <p:cNvSpPr>
            <a:spLocks noChangeArrowheads="1"/>
          </p:cNvSpPr>
          <p:nvPr/>
        </p:nvSpPr>
        <p:spPr bwMode="auto">
          <a:xfrm>
            <a:off x="4303713" y="2543175"/>
            <a:ext cx="352425" cy="276225"/>
          </a:xfrm>
          <a:prstGeom prst="irregularSeal1">
            <a:avLst/>
          </a:prstGeom>
          <a:solidFill>
            <a:srgbClr val="FFFF00"/>
          </a:solidFill>
          <a:ln w="19050" algn="ctr">
            <a:solidFill>
              <a:schemeClr val="tx1"/>
            </a:solidFill>
            <a:miter lim="800000"/>
            <a:headEnd/>
            <a:tailEnd/>
          </a:ln>
        </p:spPr>
        <p:txBody>
          <a:bodyPr wrap="none" anchor="ctr"/>
          <a:lstStyle/>
          <a:p>
            <a:endParaRPr lang="en-US"/>
          </a:p>
        </p:txBody>
      </p:sp>
      <p:sp>
        <p:nvSpPr>
          <p:cNvPr id="247" name="AutoShape 139"/>
          <p:cNvSpPr>
            <a:spLocks noChangeArrowheads="1"/>
          </p:cNvSpPr>
          <p:nvPr/>
        </p:nvSpPr>
        <p:spPr bwMode="auto">
          <a:xfrm>
            <a:off x="5970588" y="1425575"/>
            <a:ext cx="352425" cy="276225"/>
          </a:xfrm>
          <a:prstGeom prst="irregularSeal1">
            <a:avLst/>
          </a:prstGeom>
          <a:solidFill>
            <a:srgbClr val="FFFF00"/>
          </a:solidFill>
          <a:ln w="19050" algn="ctr">
            <a:solidFill>
              <a:schemeClr val="tx1"/>
            </a:solidFill>
            <a:miter lim="800000"/>
            <a:headEnd/>
            <a:tailEnd/>
          </a:ln>
        </p:spPr>
        <p:txBody>
          <a:bodyPr wrap="none" anchor="ctr"/>
          <a:lstStyle/>
          <a:p>
            <a:endParaRPr lang="en-US"/>
          </a:p>
        </p:txBody>
      </p:sp>
      <p:sp>
        <p:nvSpPr>
          <p:cNvPr id="248" name="AutoShape 139"/>
          <p:cNvSpPr>
            <a:spLocks noChangeArrowheads="1"/>
          </p:cNvSpPr>
          <p:nvPr/>
        </p:nvSpPr>
        <p:spPr bwMode="auto">
          <a:xfrm>
            <a:off x="6864350" y="2522538"/>
            <a:ext cx="352425" cy="276225"/>
          </a:xfrm>
          <a:prstGeom prst="irregularSeal1">
            <a:avLst/>
          </a:prstGeom>
          <a:solidFill>
            <a:srgbClr val="FFFF00"/>
          </a:solidFill>
          <a:ln w="19050" algn="ctr">
            <a:solidFill>
              <a:schemeClr val="tx1"/>
            </a:solidFill>
            <a:miter lim="800000"/>
            <a:headEnd/>
            <a:tailEnd/>
          </a:ln>
        </p:spPr>
        <p:txBody>
          <a:bodyPr wrap="none" anchor="ctr"/>
          <a:lstStyle/>
          <a:p>
            <a:endParaRPr lang="en-US"/>
          </a:p>
        </p:txBody>
      </p:sp>
      <p:sp>
        <p:nvSpPr>
          <p:cNvPr id="249" name="Text Box 12"/>
          <p:cNvSpPr txBox="1">
            <a:spLocks noChangeArrowheads="1"/>
          </p:cNvSpPr>
          <p:nvPr/>
        </p:nvSpPr>
        <p:spPr bwMode="auto">
          <a:xfrm>
            <a:off x="4906963" y="4308475"/>
            <a:ext cx="1908175" cy="274638"/>
          </a:xfrm>
          <a:prstGeom prst="rect">
            <a:avLst/>
          </a:prstGeom>
          <a:noFill/>
          <a:ln w="9525">
            <a:noFill/>
            <a:miter lim="800000"/>
            <a:headEnd/>
            <a:tailEnd/>
          </a:ln>
          <a:effectLst/>
        </p:spPr>
        <p:txBody>
          <a:bodyPr>
            <a:spAutoFit/>
          </a:bodyPr>
          <a:lstStyle/>
          <a:p>
            <a:pPr>
              <a:defRPr/>
            </a:pPr>
            <a:r>
              <a:rPr lang="en-US" sz="1200" b="1" dirty="0">
                <a:solidFill>
                  <a:schemeClr val="bg1"/>
                </a:solidFill>
                <a:effectLst>
                  <a:outerShdw blurRad="38100" dist="38100" dir="2700000" algn="tl">
                    <a:srgbClr val="000000"/>
                  </a:outerShdw>
                </a:effectLst>
                <a:latin typeface="Arial" pitchFamily="34" charset="0"/>
              </a:rPr>
              <a:t>BizTalk Receive Port</a:t>
            </a:r>
          </a:p>
        </p:txBody>
      </p:sp>
      <p:sp>
        <p:nvSpPr>
          <p:cNvPr id="250" name="AutoShape 130"/>
          <p:cNvSpPr>
            <a:spLocks noChangeArrowheads="1"/>
          </p:cNvSpPr>
          <p:nvPr/>
        </p:nvSpPr>
        <p:spPr bwMode="auto">
          <a:xfrm>
            <a:off x="5318235" y="4105275"/>
            <a:ext cx="1836000" cy="720000"/>
          </a:xfrm>
          <a:prstGeom prst="wedgeEllipseCallout">
            <a:avLst>
              <a:gd name="adj1" fmla="val -20986"/>
              <a:gd name="adj2" fmla="val 88306"/>
            </a:avLst>
          </a:prstGeom>
          <a:ln>
            <a:headEnd/>
            <a:tailEnd/>
          </a:ln>
        </p:spPr>
        <p:style>
          <a:lnRef idx="3">
            <a:schemeClr val="lt1"/>
          </a:lnRef>
          <a:fillRef idx="1">
            <a:schemeClr val="dk1"/>
          </a:fillRef>
          <a:effectRef idx="1">
            <a:schemeClr val="dk1"/>
          </a:effectRef>
          <a:fontRef idx="minor">
            <a:schemeClr val="lt1"/>
          </a:fontRef>
        </p:style>
        <p:txBody>
          <a:bodyPr/>
          <a:lstStyle/>
          <a:p>
            <a:pPr algn="ctr"/>
            <a:r>
              <a:rPr lang="es-ES" sz="1000" b="1" dirty="0" smtClean="0">
                <a:solidFill>
                  <a:schemeClr val="accent1"/>
                </a:solidFill>
                <a:latin typeface="Segoe" pitchFamily="34" charset="0"/>
              </a:rPr>
              <a:t>Si no hay espacio de nombres, se añade </a:t>
            </a:r>
          </a:p>
        </p:txBody>
      </p:sp>
      <p:sp>
        <p:nvSpPr>
          <p:cNvPr id="251" name="Text Box 11"/>
          <p:cNvSpPr txBox="1">
            <a:spLocks noChangeArrowheads="1"/>
          </p:cNvSpPr>
          <p:nvPr/>
        </p:nvSpPr>
        <p:spPr bwMode="auto">
          <a:xfrm>
            <a:off x="4784725" y="4927600"/>
            <a:ext cx="1530350" cy="274638"/>
          </a:xfrm>
          <a:prstGeom prst="rect">
            <a:avLst/>
          </a:prstGeom>
          <a:noFill/>
          <a:ln w="9525">
            <a:noFill/>
            <a:miter lim="800000"/>
            <a:headEnd/>
            <a:tailEnd/>
          </a:ln>
          <a:effectLst/>
        </p:spPr>
        <p:txBody>
          <a:bodyPr>
            <a:spAutoFit/>
          </a:bodyPr>
          <a:lstStyle/>
          <a:p>
            <a:pPr algn="ctr">
              <a:defRPr/>
            </a:pPr>
            <a:r>
              <a:rPr lang="en-US" sz="1200" dirty="0">
                <a:solidFill>
                  <a:schemeClr val="bg1"/>
                </a:solidFill>
                <a:effectLst>
                  <a:outerShdw blurRad="38100" dist="38100" dir="2700000" algn="tl">
                    <a:srgbClr val="C0C0C0"/>
                  </a:outerShdw>
                </a:effectLst>
              </a:rPr>
              <a:t>Receive</a:t>
            </a:r>
            <a:r>
              <a:rPr lang="en-US" sz="1200" dirty="0">
                <a:effectLst>
                  <a:outerShdw blurRad="38100" dist="38100" dir="2700000" algn="tl">
                    <a:srgbClr val="C0C0C0"/>
                  </a:outerShdw>
                </a:effectLst>
              </a:rPr>
              <a:t> </a:t>
            </a:r>
            <a:r>
              <a:rPr lang="en-US" sz="1200" dirty="0">
                <a:solidFill>
                  <a:schemeClr val="bg1"/>
                </a:solidFill>
                <a:effectLst>
                  <a:outerShdw blurRad="38100" dist="38100" dir="2700000" algn="tl">
                    <a:srgbClr val="C0C0C0"/>
                  </a:outerShdw>
                </a:effectLst>
              </a:rPr>
              <a:t>Pipeline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81"/>
                                        </p:tgtEl>
                                        <p:attrNameLst>
                                          <p:attrName>style.visibility</p:attrName>
                                        </p:attrNameLst>
                                      </p:cBhvr>
                                      <p:to>
                                        <p:strVal val="visible"/>
                                      </p:to>
                                    </p:set>
                                    <p:animEffect transition="in" filter="fade">
                                      <p:cBhvr>
                                        <p:cTn id="9" dur="1000"/>
                                        <p:tgtEl>
                                          <p:spTgt spid="181"/>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82"/>
                                        </p:tgtEl>
                                        <p:attrNameLst>
                                          <p:attrName>style.visibility</p:attrName>
                                        </p:attrNameLst>
                                      </p:cBhvr>
                                      <p:to>
                                        <p:strVal val="visible"/>
                                      </p:to>
                                    </p:set>
                                    <p:animEffect transition="in" filter="fade">
                                      <p:cBhvr>
                                        <p:cTn id="12" dur="1000"/>
                                        <p:tgtEl>
                                          <p:spTgt spid="182"/>
                                        </p:tgtEl>
                                      </p:cBhvr>
                                    </p:animEffect>
                                  </p:childTnLst>
                                </p:cTn>
                              </p:par>
                            </p:childTnLst>
                          </p:cTn>
                        </p:par>
                        <p:par>
                          <p:cTn id="13" fill="hold">
                            <p:stCondLst>
                              <p:cond delay="1000"/>
                            </p:stCondLst>
                            <p:childTnLst>
                              <p:par>
                                <p:cTn id="14" presetID="0" presetClass="path" presetSubtype="0" accel="50000" decel="50000" fill="hold" nodeType="afterEffect">
                                  <p:stCondLst>
                                    <p:cond delay="0"/>
                                  </p:stCondLst>
                                  <p:childTnLst>
                                    <p:animMotion origin="layout" path="M 1.66667E-6 1.48148E-6 L -0.6125 1.48148E-6 " pathEditMode="relative" rAng="0" ptsTypes="AA">
                                      <p:cBhvr>
                                        <p:cTn id="15" dur="1000" fill="hold"/>
                                        <p:tgtEl>
                                          <p:spTgt spid="113"/>
                                        </p:tgtEl>
                                        <p:attrNameLst>
                                          <p:attrName>ppt_x</p:attrName>
                                          <p:attrName>ppt_y</p:attrName>
                                        </p:attrNameLst>
                                      </p:cBhvr>
                                      <p:rCtr x="-306" y="0"/>
                                    </p:animMotion>
                                  </p:childTnLst>
                                </p:cTn>
                              </p:par>
                              <p:par>
                                <p:cTn id="16" presetID="0" presetClass="path" presetSubtype="0" accel="50000" decel="50000" fill="hold" nodeType="withEffect">
                                  <p:stCondLst>
                                    <p:cond delay="0"/>
                                  </p:stCondLst>
                                  <p:childTnLst>
                                    <p:animMotion origin="layout" path="M 0 -4.81481E-6 L -0.60833 0.00139 " pathEditMode="relative" rAng="0" ptsTypes="AA">
                                      <p:cBhvr>
                                        <p:cTn id="17" dur="1000" fill="hold"/>
                                        <p:tgtEl>
                                          <p:spTgt spid="119"/>
                                        </p:tgtEl>
                                        <p:attrNameLst>
                                          <p:attrName>ppt_x</p:attrName>
                                          <p:attrName>ppt_y</p:attrName>
                                        </p:attrNameLst>
                                      </p:cBhvr>
                                      <p:rCtr x="-304" y="1"/>
                                    </p:animMotion>
                                  </p:childTnLst>
                                </p:cTn>
                              </p:par>
                              <p:par>
                                <p:cTn id="18" presetID="0" presetClass="path" presetSubtype="0" accel="50000" decel="50000" fill="hold" nodeType="withEffect">
                                  <p:stCondLst>
                                    <p:cond delay="0"/>
                                  </p:stCondLst>
                                  <p:childTnLst>
                                    <p:animMotion origin="layout" path="M 1.66667E-6 -1.48148E-6 L -0.58021 0.00278 " pathEditMode="relative" rAng="0" ptsTypes="AA">
                                      <p:cBhvr>
                                        <p:cTn id="19" dur="1000" fill="hold"/>
                                        <p:tgtEl>
                                          <p:spTgt spid="124"/>
                                        </p:tgtEl>
                                        <p:attrNameLst>
                                          <p:attrName>ppt_x</p:attrName>
                                          <p:attrName>ppt_y</p:attrName>
                                        </p:attrNameLst>
                                      </p:cBhvr>
                                      <p:rCtr x="-290" y="1"/>
                                    </p:animMotion>
                                  </p:childTnLst>
                                </p:cTn>
                              </p:par>
                              <p:par>
                                <p:cTn id="20" presetID="0" presetClass="path" presetSubtype="0" accel="50000" decel="50000" fill="hold" nodeType="withEffect">
                                  <p:stCondLst>
                                    <p:cond delay="0"/>
                                  </p:stCondLst>
                                  <p:childTnLst>
                                    <p:animMotion origin="layout" path="M 5E-6 -1.48148E-6 L -0.6 0.00278 " pathEditMode="relative" rAng="0" ptsTypes="AA">
                                      <p:cBhvr>
                                        <p:cTn id="21" dur="1000" fill="hold"/>
                                        <p:tgtEl>
                                          <p:spTgt spid="129"/>
                                        </p:tgtEl>
                                        <p:attrNameLst>
                                          <p:attrName>ppt_x</p:attrName>
                                          <p:attrName>ppt_y</p:attrName>
                                        </p:attrNameLst>
                                      </p:cBhvr>
                                      <p:rCtr x="-300" y="1"/>
                                    </p:animMotion>
                                  </p:childTnLst>
                                </p:cTn>
                              </p:par>
                              <p:par>
                                <p:cTn id="22" presetID="0" presetClass="path" presetSubtype="0" accel="50000" decel="50000" fill="hold" nodeType="withEffect">
                                  <p:stCondLst>
                                    <p:cond delay="0"/>
                                  </p:stCondLst>
                                  <p:childTnLst>
                                    <p:animMotion origin="layout" path="M -1.66667E-6 -2.96296E-6 L -0.61666 0.00139 " pathEditMode="relative" rAng="0" ptsTypes="AA">
                                      <p:cBhvr>
                                        <p:cTn id="23" dur="1000" fill="hold"/>
                                        <p:tgtEl>
                                          <p:spTgt spid="142"/>
                                        </p:tgtEl>
                                        <p:attrNameLst>
                                          <p:attrName>ppt_x</p:attrName>
                                          <p:attrName>ppt_y</p:attrName>
                                        </p:attrNameLst>
                                      </p:cBhvr>
                                      <p:rCtr x="-308" y="1"/>
                                    </p:animMotion>
                                  </p:childTnLst>
                                </p:cTn>
                              </p:par>
                              <p:par>
                                <p:cTn id="24" presetID="0" presetClass="path" presetSubtype="0" accel="50000" decel="50000" fill="hold" nodeType="withEffect">
                                  <p:stCondLst>
                                    <p:cond delay="0"/>
                                  </p:stCondLst>
                                  <p:childTnLst>
                                    <p:animMotion origin="layout" path="M 8.33333E-7 4.44444E-6 L -0.60833 4.44444E-6 " pathEditMode="relative" rAng="0" ptsTypes="AA">
                                      <p:cBhvr>
                                        <p:cTn id="25" dur="1000" fill="hold"/>
                                        <p:tgtEl>
                                          <p:spTgt spid="163"/>
                                        </p:tgtEl>
                                        <p:attrNameLst>
                                          <p:attrName>ppt_x</p:attrName>
                                          <p:attrName>ppt_y</p:attrName>
                                        </p:attrNameLst>
                                      </p:cBhvr>
                                      <p:rCtr x="-304" y="0"/>
                                    </p:animMotion>
                                  </p:childTnLst>
                                </p:cTn>
                              </p:par>
                              <p:par>
                                <p:cTn id="26" presetID="1" presetClass="entr" presetSubtype="0" fill="hold" grpId="0" nodeType="withEffect">
                                  <p:stCondLst>
                                    <p:cond delay="0"/>
                                  </p:stCondLst>
                                  <p:childTnLst>
                                    <p:set>
                                      <p:cBhvr>
                                        <p:cTn id="27" dur="1" fill="hold">
                                          <p:stCondLst>
                                            <p:cond delay="0"/>
                                          </p:stCondLst>
                                        </p:cTn>
                                        <p:tgtEl>
                                          <p:spTgt spid="1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113"/>
                                        </p:tgtEl>
                                      </p:cBhvr>
                                    </p:animEffect>
                                    <p:set>
                                      <p:cBhvr>
                                        <p:cTn id="32" dur="1" fill="hold">
                                          <p:stCondLst>
                                            <p:cond delay="999"/>
                                          </p:stCondLst>
                                        </p:cTn>
                                        <p:tgtEl>
                                          <p:spTgt spid="113"/>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119"/>
                                        </p:tgtEl>
                                      </p:cBhvr>
                                    </p:animEffect>
                                    <p:set>
                                      <p:cBhvr>
                                        <p:cTn id="35" dur="1" fill="hold">
                                          <p:stCondLst>
                                            <p:cond delay="999"/>
                                          </p:stCondLst>
                                        </p:cTn>
                                        <p:tgtEl>
                                          <p:spTgt spid="119"/>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124"/>
                                        </p:tgtEl>
                                      </p:cBhvr>
                                    </p:animEffect>
                                    <p:set>
                                      <p:cBhvr>
                                        <p:cTn id="38" dur="1" fill="hold">
                                          <p:stCondLst>
                                            <p:cond delay="999"/>
                                          </p:stCondLst>
                                        </p:cTn>
                                        <p:tgtEl>
                                          <p:spTgt spid="124"/>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1000"/>
                                        <p:tgtEl>
                                          <p:spTgt spid="129"/>
                                        </p:tgtEl>
                                      </p:cBhvr>
                                    </p:animEffect>
                                    <p:set>
                                      <p:cBhvr>
                                        <p:cTn id="41" dur="1" fill="hold">
                                          <p:stCondLst>
                                            <p:cond delay="999"/>
                                          </p:stCondLst>
                                        </p:cTn>
                                        <p:tgtEl>
                                          <p:spTgt spid="129"/>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1000"/>
                                        <p:tgtEl>
                                          <p:spTgt spid="142"/>
                                        </p:tgtEl>
                                      </p:cBhvr>
                                    </p:animEffect>
                                    <p:set>
                                      <p:cBhvr>
                                        <p:cTn id="44" dur="1" fill="hold">
                                          <p:stCondLst>
                                            <p:cond delay="999"/>
                                          </p:stCondLst>
                                        </p:cTn>
                                        <p:tgtEl>
                                          <p:spTgt spid="142"/>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1000"/>
                                        <p:tgtEl>
                                          <p:spTgt spid="163"/>
                                        </p:tgtEl>
                                      </p:cBhvr>
                                    </p:animEffect>
                                    <p:set>
                                      <p:cBhvr>
                                        <p:cTn id="47" dur="1" fill="hold">
                                          <p:stCondLst>
                                            <p:cond delay="999"/>
                                          </p:stCondLst>
                                        </p:cTn>
                                        <p:tgtEl>
                                          <p:spTgt spid="163"/>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183"/>
                                        </p:tgtEl>
                                        <p:attrNameLst>
                                          <p:attrName>style.visibility</p:attrName>
                                        </p:attrNameLst>
                                      </p:cBhvr>
                                      <p:to>
                                        <p:strVal val="visible"/>
                                      </p:to>
                                    </p:set>
                                    <p:animEffect transition="in" filter="fade">
                                      <p:cBhvr>
                                        <p:cTn id="50" dur="1000"/>
                                        <p:tgtEl>
                                          <p:spTgt spid="183"/>
                                        </p:tgtEl>
                                      </p:cBhvr>
                                    </p:animEffect>
                                  </p:childTnLst>
                                </p:cTn>
                              </p:par>
                              <p:par>
                                <p:cTn id="51" presetID="10" presetClass="entr" presetSubtype="0" fill="hold" nodeType="withEffect">
                                  <p:stCondLst>
                                    <p:cond delay="0"/>
                                  </p:stCondLst>
                                  <p:childTnLst>
                                    <p:set>
                                      <p:cBhvr>
                                        <p:cTn id="52" dur="1" fill="hold">
                                          <p:stCondLst>
                                            <p:cond delay="0"/>
                                          </p:stCondLst>
                                        </p:cTn>
                                        <p:tgtEl>
                                          <p:spTgt spid="187"/>
                                        </p:tgtEl>
                                        <p:attrNameLst>
                                          <p:attrName>style.visibility</p:attrName>
                                        </p:attrNameLst>
                                      </p:cBhvr>
                                      <p:to>
                                        <p:strVal val="visible"/>
                                      </p:to>
                                    </p:set>
                                    <p:animEffect transition="in" filter="fade">
                                      <p:cBhvr>
                                        <p:cTn id="53" dur="1000"/>
                                        <p:tgtEl>
                                          <p:spTgt spid="187"/>
                                        </p:tgtEl>
                                      </p:cBhvr>
                                    </p:animEffect>
                                  </p:childTnLst>
                                </p:cTn>
                              </p:par>
                              <p:par>
                                <p:cTn id="54" presetID="10" presetClass="entr" presetSubtype="0" fill="hold" nodeType="withEffect">
                                  <p:stCondLst>
                                    <p:cond delay="0"/>
                                  </p:stCondLst>
                                  <p:childTnLst>
                                    <p:set>
                                      <p:cBhvr>
                                        <p:cTn id="55" dur="1" fill="hold">
                                          <p:stCondLst>
                                            <p:cond delay="0"/>
                                          </p:stCondLst>
                                        </p:cTn>
                                        <p:tgtEl>
                                          <p:spTgt spid="191"/>
                                        </p:tgtEl>
                                        <p:attrNameLst>
                                          <p:attrName>style.visibility</p:attrName>
                                        </p:attrNameLst>
                                      </p:cBhvr>
                                      <p:to>
                                        <p:strVal val="visible"/>
                                      </p:to>
                                    </p:set>
                                    <p:animEffect transition="in" filter="fade">
                                      <p:cBhvr>
                                        <p:cTn id="56" dur="1000"/>
                                        <p:tgtEl>
                                          <p:spTgt spid="191"/>
                                        </p:tgtEl>
                                      </p:cBhvr>
                                    </p:animEffect>
                                  </p:childTnLst>
                                </p:cTn>
                              </p:par>
                              <p:par>
                                <p:cTn id="57" presetID="10" presetClass="entr" presetSubtype="0" fill="hold" nodeType="withEffect">
                                  <p:stCondLst>
                                    <p:cond delay="0"/>
                                  </p:stCondLst>
                                  <p:childTnLst>
                                    <p:set>
                                      <p:cBhvr>
                                        <p:cTn id="58" dur="1" fill="hold">
                                          <p:stCondLst>
                                            <p:cond delay="0"/>
                                          </p:stCondLst>
                                        </p:cTn>
                                        <p:tgtEl>
                                          <p:spTgt spid="195"/>
                                        </p:tgtEl>
                                        <p:attrNameLst>
                                          <p:attrName>style.visibility</p:attrName>
                                        </p:attrNameLst>
                                      </p:cBhvr>
                                      <p:to>
                                        <p:strVal val="visible"/>
                                      </p:to>
                                    </p:set>
                                    <p:animEffect transition="in" filter="fade">
                                      <p:cBhvr>
                                        <p:cTn id="59" dur="1000"/>
                                        <p:tgtEl>
                                          <p:spTgt spid="195"/>
                                        </p:tgtEl>
                                      </p:cBhvr>
                                    </p:animEffect>
                                  </p:childTnLst>
                                </p:cTn>
                              </p:par>
                              <p:par>
                                <p:cTn id="60" presetID="10" presetClass="entr" presetSubtype="0" fill="hold" nodeType="withEffect">
                                  <p:stCondLst>
                                    <p:cond delay="0"/>
                                  </p:stCondLst>
                                  <p:childTnLst>
                                    <p:set>
                                      <p:cBhvr>
                                        <p:cTn id="61" dur="1" fill="hold">
                                          <p:stCondLst>
                                            <p:cond delay="0"/>
                                          </p:stCondLst>
                                        </p:cTn>
                                        <p:tgtEl>
                                          <p:spTgt spid="199"/>
                                        </p:tgtEl>
                                        <p:attrNameLst>
                                          <p:attrName>style.visibility</p:attrName>
                                        </p:attrNameLst>
                                      </p:cBhvr>
                                      <p:to>
                                        <p:strVal val="visible"/>
                                      </p:to>
                                    </p:set>
                                    <p:animEffect transition="in" filter="fade">
                                      <p:cBhvr>
                                        <p:cTn id="62" dur="1000"/>
                                        <p:tgtEl>
                                          <p:spTgt spid="199"/>
                                        </p:tgtEl>
                                      </p:cBhvr>
                                    </p:animEffect>
                                  </p:childTnLst>
                                </p:cTn>
                              </p:par>
                              <p:par>
                                <p:cTn id="63" presetID="1" presetClass="exit" presetSubtype="0" fill="hold" grpId="1" nodeType="withEffect">
                                  <p:stCondLst>
                                    <p:cond delay="0"/>
                                  </p:stCondLst>
                                  <p:childTnLst>
                                    <p:set>
                                      <p:cBhvr>
                                        <p:cTn id="64" dur="1" fill="hold">
                                          <p:stCondLst>
                                            <p:cond delay="0"/>
                                          </p:stCondLst>
                                        </p:cTn>
                                        <p:tgtEl>
                                          <p:spTgt spid="182"/>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81"/>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11"/>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88">
                                            <p:txEl>
                                              <p:pRg st="0" end="0"/>
                                            </p:txEl>
                                          </p:spTgt>
                                        </p:tgtEl>
                                        <p:attrNameLst>
                                          <p:attrName>style.visibility</p:attrName>
                                        </p:attrNameLst>
                                      </p:cBhvr>
                                      <p:to>
                                        <p:strVal val="visible"/>
                                      </p:to>
                                    </p:set>
                                    <p:animEffect transition="in" filter="fade">
                                      <p:cBhvr>
                                        <p:cTn id="71" dur="500"/>
                                        <p:tgtEl>
                                          <p:spTgt spid="88">
                                            <p:txEl>
                                              <p:pRg st="0" end="0"/>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12">
                                            <p:bg/>
                                          </p:spTgt>
                                        </p:tgtEl>
                                        <p:attrNameLst>
                                          <p:attrName>style.visibility</p:attrName>
                                        </p:attrNameLst>
                                      </p:cBhvr>
                                      <p:to>
                                        <p:strVal val="visible"/>
                                      </p:to>
                                    </p:set>
                                    <p:animEffect transition="in" filter="fade">
                                      <p:cBhvr>
                                        <p:cTn id="74" dur="2000"/>
                                        <p:tgtEl>
                                          <p:spTgt spid="112">
                                            <p:bg/>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12">
                                            <p:txEl>
                                              <p:pRg st="0" end="0"/>
                                            </p:txEl>
                                          </p:spTgt>
                                        </p:tgtEl>
                                        <p:attrNameLst>
                                          <p:attrName>style.visibility</p:attrName>
                                        </p:attrNameLst>
                                      </p:cBhvr>
                                      <p:to>
                                        <p:strVal val="visible"/>
                                      </p:to>
                                    </p:set>
                                    <p:animEffect transition="in" filter="fade">
                                      <p:cBhvr>
                                        <p:cTn id="77" dur="2000"/>
                                        <p:tgtEl>
                                          <p:spTgt spid="112">
                                            <p:txEl>
                                              <p:pRg st="0" end="0"/>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12">
                                            <p:txEl>
                                              <p:pRg st="1" end="1"/>
                                            </p:txEl>
                                          </p:spTgt>
                                        </p:tgtEl>
                                        <p:attrNameLst>
                                          <p:attrName>style.visibility</p:attrName>
                                        </p:attrNameLst>
                                      </p:cBhvr>
                                      <p:to>
                                        <p:strVal val="visible"/>
                                      </p:to>
                                    </p:set>
                                    <p:animEffect transition="in" filter="fade">
                                      <p:cBhvr>
                                        <p:cTn id="80" dur="2000"/>
                                        <p:tgtEl>
                                          <p:spTgt spid="112">
                                            <p:txEl>
                                              <p:pRg st="1" end="1"/>
                                            </p:tx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12">
                                            <p:txEl>
                                              <p:pRg st="2" end="2"/>
                                            </p:txEl>
                                          </p:spTgt>
                                        </p:tgtEl>
                                        <p:attrNameLst>
                                          <p:attrName>style.visibility</p:attrName>
                                        </p:attrNameLst>
                                      </p:cBhvr>
                                      <p:to>
                                        <p:strVal val="visible"/>
                                      </p:to>
                                    </p:set>
                                    <p:animEffect transition="in" filter="fade">
                                      <p:cBhvr>
                                        <p:cTn id="83" dur="2000"/>
                                        <p:tgtEl>
                                          <p:spTgt spid="112">
                                            <p:txEl>
                                              <p:pRg st="2" end="2"/>
                                            </p:txEl>
                                          </p:spTgt>
                                        </p:tgtEl>
                                      </p:cBhvr>
                                    </p:animEffect>
                                  </p:childTnLst>
                                </p:cTn>
                              </p:par>
                              <p:par>
                                <p:cTn id="84" presetID="1" presetClass="exit" presetSubtype="0" fill="hold" nodeType="withEffect">
                                  <p:stCondLst>
                                    <p:cond delay="0"/>
                                  </p:stCondLst>
                                  <p:childTnLst>
                                    <p:set>
                                      <p:cBhvr>
                                        <p:cTn id="85" dur="1" fill="hold">
                                          <p:stCondLst>
                                            <p:cond delay="0"/>
                                          </p:stCondLst>
                                        </p:cTn>
                                        <p:tgtEl>
                                          <p:spTgt spid="112">
                                            <p:txEl>
                                              <p:pRg st="0" end="0"/>
                                            </p:txEl>
                                          </p:spTgt>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112">
                                            <p:txEl>
                                              <p:pRg st="1" end="1"/>
                                            </p:txEl>
                                          </p:spTgt>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112">
                                            <p:txEl>
                                              <p:pRg st="2" end="2"/>
                                            </p:txEl>
                                          </p:spTgt>
                                        </p:tgtEl>
                                        <p:attrNameLst>
                                          <p:attrName>style.visibility</p:attrName>
                                        </p:attrNameLst>
                                      </p:cBhvr>
                                      <p:to>
                                        <p:strVal val="hidden"/>
                                      </p:to>
                                    </p:set>
                                  </p:childTnLst>
                                </p:cTn>
                              </p:par>
                            </p:childTnLst>
                          </p:cTn>
                        </p:par>
                        <p:par>
                          <p:cTn id="90" fill="hold">
                            <p:stCondLst>
                              <p:cond delay="2000"/>
                            </p:stCondLst>
                            <p:childTnLst>
                              <p:par>
                                <p:cTn id="91" presetID="56" presetClass="path" presetSubtype="0" accel="50000" decel="50000" fill="hold" nodeType="afterEffect">
                                  <p:stCondLst>
                                    <p:cond delay="0"/>
                                  </p:stCondLst>
                                  <p:childTnLst>
                                    <p:animMotion origin="layout" path="M -2.77778E-6 2.96296E-6 L -0.51041 -0.22917 " pathEditMode="relative" rAng="0" ptsTypes="AA">
                                      <p:cBhvr>
                                        <p:cTn id="92" dur="1000" fill="hold"/>
                                        <p:tgtEl>
                                          <p:spTgt spid="199"/>
                                        </p:tgtEl>
                                        <p:attrNameLst>
                                          <p:attrName>ppt_x</p:attrName>
                                          <p:attrName>ppt_y</p:attrName>
                                        </p:attrNameLst>
                                      </p:cBhvr>
                                      <p:rCtr x="-255" y="-115"/>
                                    </p:animMotion>
                                  </p:childTnLst>
                                </p:cTn>
                              </p:par>
                            </p:childTnLst>
                          </p:cTn>
                        </p:par>
                        <p:par>
                          <p:cTn id="93" fill="hold">
                            <p:stCondLst>
                              <p:cond delay="3000"/>
                            </p:stCondLst>
                            <p:childTnLst>
                              <p:par>
                                <p:cTn id="94" presetID="10" presetClass="exit" presetSubtype="0" fill="hold" nodeType="afterEffect">
                                  <p:stCondLst>
                                    <p:cond delay="0"/>
                                  </p:stCondLst>
                                  <p:childTnLst>
                                    <p:animEffect transition="out" filter="fade">
                                      <p:cBhvr>
                                        <p:cTn id="95" dur="500"/>
                                        <p:tgtEl>
                                          <p:spTgt spid="199"/>
                                        </p:tgtEl>
                                      </p:cBhvr>
                                    </p:animEffect>
                                    <p:set>
                                      <p:cBhvr>
                                        <p:cTn id="96" dur="1" fill="hold">
                                          <p:stCondLst>
                                            <p:cond delay="499"/>
                                          </p:stCondLst>
                                        </p:cTn>
                                        <p:tgtEl>
                                          <p:spTgt spid="199"/>
                                        </p:tgtEl>
                                        <p:attrNameLst>
                                          <p:attrName>style.visibility</p:attrName>
                                        </p:attrNameLst>
                                      </p:cBhvr>
                                      <p:to>
                                        <p:strVal val="hidden"/>
                                      </p:to>
                                    </p:set>
                                  </p:childTnLst>
                                </p:cTn>
                              </p:par>
                              <p:par>
                                <p:cTn id="97" presetID="10" presetClass="entr" presetSubtype="0" fill="hold" nodeType="withEffect">
                                  <p:stCondLst>
                                    <p:cond delay="0"/>
                                  </p:stCondLst>
                                  <p:childTnLst>
                                    <p:set>
                                      <p:cBhvr>
                                        <p:cTn id="98" dur="1" fill="hold">
                                          <p:stCondLst>
                                            <p:cond delay="0"/>
                                          </p:stCondLst>
                                        </p:cTn>
                                        <p:tgtEl>
                                          <p:spTgt spid="112">
                                            <p:txEl>
                                              <p:pRg st="0" end="0"/>
                                            </p:txEl>
                                          </p:spTgt>
                                        </p:tgtEl>
                                        <p:attrNameLst>
                                          <p:attrName>style.visibility</p:attrName>
                                        </p:attrNameLst>
                                      </p:cBhvr>
                                      <p:to>
                                        <p:strVal val="visible"/>
                                      </p:to>
                                    </p:set>
                                    <p:animEffect transition="in" filter="fade">
                                      <p:cBhvr>
                                        <p:cTn id="99" dur="500"/>
                                        <p:tgtEl>
                                          <p:spTgt spid="112">
                                            <p:txEl>
                                              <p:pRg st="0" end="0"/>
                                            </p:txEl>
                                          </p:spTgt>
                                        </p:tgtEl>
                                      </p:cBhvr>
                                    </p:animEffect>
                                  </p:childTnLst>
                                </p:cTn>
                              </p:par>
                            </p:childTnLst>
                          </p:cTn>
                        </p:par>
                        <p:par>
                          <p:cTn id="100" fill="hold">
                            <p:stCondLst>
                              <p:cond delay="3500"/>
                            </p:stCondLst>
                            <p:childTnLst>
                              <p:par>
                                <p:cTn id="101" presetID="56" presetClass="path" presetSubtype="0" accel="50000" decel="50000" fill="hold" nodeType="afterEffect">
                                  <p:stCondLst>
                                    <p:cond delay="0"/>
                                  </p:stCondLst>
                                  <p:childTnLst>
                                    <p:animMotion origin="layout" path="M 5E-6 3.84829E-6 L -0.5106 0.04787 " pathEditMode="relative" rAng="0" ptsTypes="AA">
                                      <p:cBhvr>
                                        <p:cTn id="102" dur="1000" fill="hold"/>
                                        <p:tgtEl>
                                          <p:spTgt spid="183"/>
                                        </p:tgtEl>
                                        <p:attrNameLst>
                                          <p:attrName>ppt_x</p:attrName>
                                          <p:attrName>ppt_y</p:attrName>
                                        </p:attrNameLst>
                                      </p:cBhvr>
                                      <p:rCtr x="-255" y="24"/>
                                    </p:animMotion>
                                  </p:childTnLst>
                                </p:cTn>
                              </p:par>
                            </p:childTnLst>
                          </p:cTn>
                        </p:par>
                        <p:par>
                          <p:cTn id="103" fill="hold">
                            <p:stCondLst>
                              <p:cond delay="4500"/>
                            </p:stCondLst>
                            <p:childTnLst>
                              <p:par>
                                <p:cTn id="104" presetID="10" presetClass="exit" presetSubtype="0" fill="hold" nodeType="afterEffect">
                                  <p:stCondLst>
                                    <p:cond delay="0"/>
                                  </p:stCondLst>
                                  <p:childTnLst>
                                    <p:animEffect transition="out" filter="fade">
                                      <p:cBhvr>
                                        <p:cTn id="105" dur="500"/>
                                        <p:tgtEl>
                                          <p:spTgt spid="183"/>
                                        </p:tgtEl>
                                      </p:cBhvr>
                                    </p:animEffect>
                                    <p:set>
                                      <p:cBhvr>
                                        <p:cTn id="106" dur="1" fill="hold">
                                          <p:stCondLst>
                                            <p:cond delay="499"/>
                                          </p:stCondLst>
                                        </p:cTn>
                                        <p:tgtEl>
                                          <p:spTgt spid="183"/>
                                        </p:tgtEl>
                                        <p:attrNameLst>
                                          <p:attrName>style.visibility</p:attrName>
                                        </p:attrNameLst>
                                      </p:cBhvr>
                                      <p:to>
                                        <p:strVal val="hidden"/>
                                      </p:to>
                                    </p:set>
                                  </p:childTnLst>
                                </p:cTn>
                              </p:par>
                              <p:par>
                                <p:cTn id="107" presetID="10" presetClass="entr" presetSubtype="0" fill="hold" nodeType="withEffect">
                                  <p:stCondLst>
                                    <p:cond delay="0"/>
                                  </p:stCondLst>
                                  <p:childTnLst>
                                    <p:set>
                                      <p:cBhvr>
                                        <p:cTn id="108" dur="1" fill="hold">
                                          <p:stCondLst>
                                            <p:cond delay="0"/>
                                          </p:stCondLst>
                                        </p:cTn>
                                        <p:tgtEl>
                                          <p:spTgt spid="112">
                                            <p:txEl>
                                              <p:pRg st="1" end="1"/>
                                            </p:txEl>
                                          </p:spTgt>
                                        </p:tgtEl>
                                        <p:attrNameLst>
                                          <p:attrName>style.visibility</p:attrName>
                                        </p:attrNameLst>
                                      </p:cBhvr>
                                      <p:to>
                                        <p:strVal val="visible"/>
                                      </p:to>
                                    </p:set>
                                    <p:animEffect transition="in" filter="fade">
                                      <p:cBhvr>
                                        <p:cTn id="109" dur="500"/>
                                        <p:tgtEl>
                                          <p:spTgt spid="112">
                                            <p:txEl>
                                              <p:pRg st="1" end="1"/>
                                            </p:txEl>
                                          </p:spTgt>
                                        </p:tgtEl>
                                      </p:cBhvr>
                                    </p:animEffect>
                                  </p:childTnLst>
                                </p:cTn>
                              </p:par>
                            </p:childTnLst>
                          </p:cTn>
                        </p:par>
                        <p:par>
                          <p:cTn id="110" fill="hold">
                            <p:stCondLst>
                              <p:cond delay="5000"/>
                            </p:stCondLst>
                            <p:childTnLst>
                              <p:par>
                                <p:cTn id="111" presetID="56" presetClass="path" presetSubtype="0" accel="50000" decel="50000" fill="hold" nodeType="afterEffect">
                                  <p:stCondLst>
                                    <p:cond delay="0"/>
                                  </p:stCondLst>
                                  <p:childTnLst>
                                    <p:animMotion origin="layout" path="M -2.77778E-6 -9.89824E-7 L -0.51666 0.00301 " pathEditMode="relative" rAng="0" ptsTypes="AA">
                                      <p:cBhvr>
                                        <p:cTn id="112" dur="1000" fill="hold"/>
                                        <p:tgtEl>
                                          <p:spTgt spid="195"/>
                                        </p:tgtEl>
                                        <p:attrNameLst>
                                          <p:attrName>ppt_x</p:attrName>
                                          <p:attrName>ppt_y</p:attrName>
                                        </p:attrNameLst>
                                      </p:cBhvr>
                                      <p:rCtr x="-258" y="1"/>
                                    </p:animMotion>
                                  </p:childTnLst>
                                </p:cTn>
                              </p:par>
                            </p:childTnLst>
                          </p:cTn>
                        </p:par>
                        <p:par>
                          <p:cTn id="113" fill="hold">
                            <p:stCondLst>
                              <p:cond delay="6000"/>
                            </p:stCondLst>
                            <p:childTnLst>
                              <p:par>
                                <p:cTn id="114" presetID="10" presetClass="exit" presetSubtype="0" fill="hold" nodeType="afterEffect">
                                  <p:stCondLst>
                                    <p:cond delay="0"/>
                                  </p:stCondLst>
                                  <p:childTnLst>
                                    <p:animEffect transition="out" filter="fade">
                                      <p:cBhvr>
                                        <p:cTn id="115" dur="500"/>
                                        <p:tgtEl>
                                          <p:spTgt spid="195"/>
                                        </p:tgtEl>
                                      </p:cBhvr>
                                    </p:animEffect>
                                    <p:set>
                                      <p:cBhvr>
                                        <p:cTn id="116" dur="1" fill="hold">
                                          <p:stCondLst>
                                            <p:cond delay="499"/>
                                          </p:stCondLst>
                                        </p:cTn>
                                        <p:tgtEl>
                                          <p:spTgt spid="195"/>
                                        </p:tgtEl>
                                        <p:attrNameLst>
                                          <p:attrName>style.visibility</p:attrName>
                                        </p:attrNameLst>
                                      </p:cBhvr>
                                      <p:to>
                                        <p:strVal val="hidden"/>
                                      </p:to>
                                    </p:set>
                                  </p:childTnLst>
                                </p:cTn>
                              </p:par>
                              <p:par>
                                <p:cTn id="117" presetID="10" presetClass="entr" presetSubtype="0" fill="hold" nodeType="withEffect">
                                  <p:stCondLst>
                                    <p:cond delay="0"/>
                                  </p:stCondLst>
                                  <p:childTnLst>
                                    <p:set>
                                      <p:cBhvr>
                                        <p:cTn id="118" dur="1" fill="hold">
                                          <p:stCondLst>
                                            <p:cond delay="0"/>
                                          </p:stCondLst>
                                        </p:cTn>
                                        <p:tgtEl>
                                          <p:spTgt spid="112">
                                            <p:txEl>
                                              <p:pRg st="2" end="2"/>
                                            </p:txEl>
                                          </p:spTgt>
                                        </p:tgtEl>
                                        <p:attrNameLst>
                                          <p:attrName>style.visibility</p:attrName>
                                        </p:attrNameLst>
                                      </p:cBhvr>
                                      <p:to>
                                        <p:strVal val="visible"/>
                                      </p:to>
                                    </p:set>
                                    <p:animEffect transition="in" filter="fade">
                                      <p:cBhvr>
                                        <p:cTn id="119" dur="500"/>
                                        <p:tgtEl>
                                          <p:spTgt spid="112">
                                            <p:txEl>
                                              <p:pRg st="2" end="2"/>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88">
                                            <p:txEl>
                                              <p:pRg st="1" end="1"/>
                                            </p:txEl>
                                          </p:spTgt>
                                        </p:tgtEl>
                                        <p:attrNameLst>
                                          <p:attrName>style.visibility</p:attrName>
                                        </p:attrNameLst>
                                      </p:cBhvr>
                                      <p:to>
                                        <p:strVal val="visible"/>
                                      </p:to>
                                    </p:set>
                                    <p:animEffect transition="in" filter="fade">
                                      <p:cBhvr>
                                        <p:cTn id="124" dur="500"/>
                                        <p:tgtEl>
                                          <p:spTgt spid="88">
                                            <p:txEl>
                                              <p:pRg st="1" end="1"/>
                                            </p:txEl>
                                          </p:spTgt>
                                        </p:tgtEl>
                                      </p:cBhvr>
                                    </p:animEffect>
                                  </p:childTnLst>
                                </p:cTn>
                              </p:par>
                              <p:par>
                                <p:cTn id="125" presetID="3" presetClass="emph" presetSubtype="2" fill="hold" nodeType="withEffect">
                                  <p:stCondLst>
                                    <p:cond delay="0"/>
                                  </p:stCondLst>
                                  <p:childTnLst>
                                    <p:animClr clrSpc="rgb" dir="cw">
                                      <p:cBhvr override="childStyle">
                                        <p:cTn id="126" dur="500" fill="hold"/>
                                        <p:tgtEl>
                                          <p:spTgt spid="88">
                                            <p:txEl>
                                              <p:pRg st="0" end="0"/>
                                            </p:txEl>
                                          </p:spTgt>
                                        </p:tgtEl>
                                        <p:attrNameLst>
                                          <p:attrName>style.color</p:attrName>
                                        </p:attrNameLst>
                                      </p:cBhvr>
                                      <p:to>
                                        <a:schemeClr val="bg1"/>
                                      </p:to>
                                    </p:animClr>
                                  </p:childTnLst>
                                </p:cTn>
                              </p:par>
                              <p:par>
                                <p:cTn id="127" presetID="10" presetClass="exit" presetSubtype="0" fill="hold" nodeType="withEffect">
                                  <p:stCondLst>
                                    <p:cond delay="0"/>
                                  </p:stCondLst>
                                  <p:childTnLst>
                                    <p:animEffect transition="out" filter="fade">
                                      <p:cBhvr>
                                        <p:cTn id="128" dur="500"/>
                                        <p:tgtEl>
                                          <p:spTgt spid="191"/>
                                        </p:tgtEl>
                                      </p:cBhvr>
                                    </p:animEffect>
                                    <p:set>
                                      <p:cBhvr>
                                        <p:cTn id="129" dur="1" fill="hold">
                                          <p:stCondLst>
                                            <p:cond delay="499"/>
                                          </p:stCondLst>
                                        </p:cTn>
                                        <p:tgtEl>
                                          <p:spTgt spid="191"/>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500"/>
                                        <p:tgtEl>
                                          <p:spTgt spid="187"/>
                                        </p:tgtEl>
                                      </p:cBhvr>
                                    </p:animEffect>
                                    <p:set>
                                      <p:cBhvr>
                                        <p:cTn id="132" dur="1" fill="hold">
                                          <p:stCondLst>
                                            <p:cond delay="499"/>
                                          </p:stCondLst>
                                        </p:cTn>
                                        <p:tgtEl>
                                          <p:spTgt spid="187"/>
                                        </p:tgtEl>
                                        <p:attrNameLst>
                                          <p:attrName>style.visibility</p:attrName>
                                        </p:attrNameLst>
                                      </p:cBhvr>
                                      <p:to>
                                        <p:strVal val="hidden"/>
                                      </p:to>
                                    </p:set>
                                  </p:childTnLst>
                                </p:cTn>
                              </p:par>
                            </p:childTnLst>
                          </p:cTn>
                        </p:par>
                        <p:par>
                          <p:cTn id="133" fill="hold">
                            <p:stCondLst>
                              <p:cond delay="500"/>
                            </p:stCondLst>
                            <p:childTnLst>
                              <p:par>
                                <p:cTn id="134" presetID="10" presetClass="entr" presetSubtype="0" fill="hold" nodeType="afterEffect">
                                  <p:stCondLst>
                                    <p:cond delay="0"/>
                                  </p:stCondLst>
                                  <p:childTnLst>
                                    <p:set>
                                      <p:cBhvr>
                                        <p:cTn id="135" dur="1" fill="hold">
                                          <p:stCondLst>
                                            <p:cond delay="0"/>
                                          </p:stCondLst>
                                        </p:cTn>
                                        <p:tgtEl>
                                          <p:spTgt spid="203">
                                            <p:txEl>
                                              <p:pRg st="0" end="0"/>
                                            </p:txEl>
                                          </p:spTgt>
                                        </p:tgtEl>
                                        <p:attrNameLst>
                                          <p:attrName>style.visibility</p:attrName>
                                        </p:attrNameLst>
                                      </p:cBhvr>
                                      <p:to>
                                        <p:strVal val="visible"/>
                                      </p:to>
                                    </p:set>
                                    <p:animEffect transition="in" filter="fade">
                                      <p:cBhvr>
                                        <p:cTn id="136" dur="500"/>
                                        <p:tgtEl>
                                          <p:spTgt spid="203">
                                            <p:txEl>
                                              <p:pRg st="0" end="0"/>
                                            </p:txEl>
                                          </p:spTgt>
                                        </p:tgtEl>
                                      </p:cBhvr>
                                    </p:animEffect>
                                  </p:childTnLst>
                                </p:cTn>
                              </p:par>
                            </p:childTnLst>
                          </p:cTn>
                        </p:par>
                        <p:par>
                          <p:cTn id="137" fill="hold">
                            <p:stCondLst>
                              <p:cond delay="1000"/>
                            </p:stCondLst>
                            <p:childTnLst>
                              <p:par>
                                <p:cTn id="138" presetID="10" presetClass="entr" presetSubtype="0" fill="hold" nodeType="afterEffect">
                                  <p:stCondLst>
                                    <p:cond delay="0"/>
                                  </p:stCondLst>
                                  <p:childTnLst>
                                    <p:set>
                                      <p:cBhvr>
                                        <p:cTn id="139" dur="1" fill="hold">
                                          <p:stCondLst>
                                            <p:cond delay="0"/>
                                          </p:stCondLst>
                                        </p:cTn>
                                        <p:tgtEl>
                                          <p:spTgt spid="203">
                                            <p:txEl>
                                              <p:pRg st="1" end="1"/>
                                            </p:txEl>
                                          </p:spTgt>
                                        </p:tgtEl>
                                        <p:attrNameLst>
                                          <p:attrName>style.visibility</p:attrName>
                                        </p:attrNameLst>
                                      </p:cBhvr>
                                      <p:to>
                                        <p:strVal val="visible"/>
                                      </p:to>
                                    </p:set>
                                    <p:animEffect transition="in" filter="fade">
                                      <p:cBhvr>
                                        <p:cTn id="140" dur="500"/>
                                        <p:tgtEl>
                                          <p:spTgt spid="203">
                                            <p:txEl>
                                              <p:pRg st="1" end="1"/>
                                            </p:txEl>
                                          </p:spTgt>
                                        </p:tgtEl>
                                      </p:cBhvr>
                                    </p:animEffect>
                                  </p:childTnLst>
                                </p:cTn>
                              </p:par>
                            </p:childTnLst>
                          </p:cTn>
                        </p:par>
                        <p:par>
                          <p:cTn id="141" fill="hold">
                            <p:stCondLst>
                              <p:cond delay="1500"/>
                            </p:stCondLst>
                            <p:childTnLst>
                              <p:par>
                                <p:cTn id="142" presetID="10" presetClass="entr" presetSubtype="0" fill="hold" nodeType="afterEffect">
                                  <p:stCondLst>
                                    <p:cond delay="0"/>
                                  </p:stCondLst>
                                  <p:childTnLst>
                                    <p:set>
                                      <p:cBhvr>
                                        <p:cTn id="143" dur="1" fill="hold">
                                          <p:stCondLst>
                                            <p:cond delay="0"/>
                                          </p:stCondLst>
                                        </p:cTn>
                                        <p:tgtEl>
                                          <p:spTgt spid="203">
                                            <p:txEl>
                                              <p:pRg st="2" end="2"/>
                                            </p:txEl>
                                          </p:spTgt>
                                        </p:tgtEl>
                                        <p:attrNameLst>
                                          <p:attrName>style.visibility</p:attrName>
                                        </p:attrNameLst>
                                      </p:cBhvr>
                                      <p:to>
                                        <p:strVal val="visible"/>
                                      </p:to>
                                    </p:set>
                                    <p:animEffect transition="in" filter="fade">
                                      <p:cBhvr>
                                        <p:cTn id="144" dur="500"/>
                                        <p:tgtEl>
                                          <p:spTgt spid="203">
                                            <p:txEl>
                                              <p:pRg st="2" end="2"/>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88">
                                            <p:txEl>
                                              <p:pRg st="2" end="2"/>
                                            </p:txEl>
                                          </p:spTgt>
                                        </p:tgtEl>
                                        <p:attrNameLst>
                                          <p:attrName>style.visibility</p:attrName>
                                        </p:attrNameLst>
                                      </p:cBhvr>
                                      <p:to>
                                        <p:strVal val="visible"/>
                                      </p:to>
                                    </p:set>
                                    <p:animEffect transition="in" filter="fade">
                                      <p:cBhvr>
                                        <p:cTn id="149" dur="500"/>
                                        <p:tgtEl>
                                          <p:spTgt spid="88">
                                            <p:txEl>
                                              <p:pRg st="2" end="2"/>
                                            </p:txEl>
                                          </p:spTgt>
                                        </p:tgtEl>
                                      </p:cBhvr>
                                    </p:animEffect>
                                  </p:childTnLst>
                                </p:cTn>
                              </p:par>
                              <p:par>
                                <p:cTn id="150" presetID="3" presetClass="emph" presetSubtype="2" fill="hold" nodeType="withEffect">
                                  <p:stCondLst>
                                    <p:cond delay="0"/>
                                  </p:stCondLst>
                                  <p:childTnLst>
                                    <p:animClr clrSpc="rgb" dir="cw">
                                      <p:cBhvr override="childStyle">
                                        <p:cTn id="151" dur="500" fill="hold"/>
                                        <p:tgtEl>
                                          <p:spTgt spid="88">
                                            <p:txEl>
                                              <p:pRg st="1" end="1"/>
                                            </p:txEl>
                                          </p:spTgt>
                                        </p:tgtEl>
                                        <p:attrNameLst>
                                          <p:attrName>style.color</p:attrName>
                                        </p:attrNameLst>
                                      </p:cBhvr>
                                      <p:to>
                                        <a:schemeClr val="bg1"/>
                                      </p:to>
                                    </p:animClr>
                                  </p:childTnLst>
                                </p:cTn>
                              </p:par>
                              <p:par>
                                <p:cTn id="152" presetID="10" presetClass="exit" presetSubtype="0" fill="hold" grpId="0" nodeType="withEffect">
                                  <p:stCondLst>
                                    <p:cond delay="0"/>
                                  </p:stCondLst>
                                  <p:childTnLst>
                                    <p:animEffect transition="out" filter="fade">
                                      <p:cBhvr>
                                        <p:cTn id="153" dur="500"/>
                                        <p:tgtEl>
                                          <p:spTgt spid="203">
                                            <p:txEl>
                                              <p:pRg st="0" end="0"/>
                                            </p:txEl>
                                          </p:spTgt>
                                        </p:tgtEl>
                                      </p:cBhvr>
                                    </p:animEffect>
                                    <p:set>
                                      <p:cBhvr>
                                        <p:cTn id="154" dur="1" fill="hold">
                                          <p:stCondLst>
                                            <p:cond delay="499"/>
                                          </p:stCondLst>
                                        </p:cTn>
                                        <p:tgtEl>
                                          <p:spTgt spid="203">
                                            <p:txEl>
                                              <p:pRg st="0" end="0"/>
                                            </p:txEl>
                                          </p:spTgt>
                                        </p:tgtEl>
                                        <p:attrNameLst>
                                          <p:attrName>style.visibility</p:attrName>
                                        </p:attrNameLst>
                                      </p:cBhvr>
                                      <p:to>
                                        <p:strVal val="hidden"/>
                                      </p:to>
                                    </p:set>
                                  </p:childTnLst>
                                </p:cTn>
                              </p:par>
                              <p:par>
                                <p:cTn id="155" presetID="10" presetClass="exit" presetSubtype="0" fill="hold" grpId="0" nodeType="withEffect">
                                  <p:stCondLst>
                                    <p:cond delay="0"/>
                                  </p:stCondLst>
                                  <p:childTnLst>
                                    <p:animEffect transition="out" filter="fade">
                                      <p:cBhvr>
                                        <p:cTn id="156" dur="500"/>
                                        <p:tgtEl>
                                          <p:spTgt spid="203">
                                            <p:txEl>
                                              <p:pRg st="1" end="1"/>
                                            </p:txEl>
                                          </p:spTgt>
                                        </p:tgtEl>
                                      </p:cBhvr>
                                    </p:animEffect>
                                    <p:set>
                                      <p:cBhvr>
                                        <p:cTn id="157" dur="1" fill="hold">
                                          <p:stCondLst>
                                            <p:cond delay="499"/>
                                          </p:stCondLst>
                                        </p:cTn>
                                        <p:tgtEl>
                                          <p:spTgt spid="203">
                                            <p:txEl>
                                              <p:pRg st="1" end="1"/>
                                            </p:txEl>
                                          </p:spTgt>
                                        </p:tgtEl>
                                        <p:attrNameLst>
                                          <p:attrName>style.visibility</p:attrName>
                                        </p:attrNameLst>
                                      </p:cBhvr>
                                      <p:to>
                                        <p:strVal val="hidden"/>
                                      </p:to>
                                    </p:set>
                                  </p:childTnLst>
                                </p:cTn>
                              </p:par>
                              <p:par>
                                <p:cTn id="158" presetID="10" presetClass="exit" presetSubtype="0" fill="hold" grpId="0" nodeType="withEffect">
                                  <p:stCondLst>
                                    <p:cond delay="0"/>
                                  </p:stCondLst>
                                  <p:childTnLst>
                                    <p:animEffect transition="out" filter="fade">
                                      <p:cBhvr>
                                        <p:cTn id="159" dur="500"/>
                                        <p:tgtEl>
                                          <p:spTgt spid="203">
                                            <p:txEl>
                                              <p:pRg st="2" end="2"/>
                                            </p:txEl>
                                          </p:spTgt>
                                        </p:tgtEl>
                                      </p:cBhvr>
                                    </p:animEffect>
                                    <p:set>
                                      <p:cBhvr>
                                        <p:cTn id="160" dur="1" fill="hold">
                                          <p:stCondLst>
                                            <p:cond delay="499"/>
                                          </p:stCondLst>
                                        </p:cTn>
                                        <p:tgtEl>
                                          <p:spTgt spid="203">
                                            <p:txEl>
                                              <p:pRg st="2" end="2"/>
                                            </p:txEl>
                                          </p:spTgt>
                                        </p:tgtEl>
                                        <p:attrNameLst>
                                          <p:attrName>style.visibility</p:attrName>
                                        </p:attrNameLst>
                                      </p:cBhvr>
                                      <p:to>
                                        <p:strVal val="hidden"/>
                                      </p:to>
                                    </p:set>
                                  </p:childTnLst>
                                </p:cTn>
                              </p:par>
                              <p:par>
                                <p:cTn id="161" presetID="10" presetClass="entr" presetSubtype="0" fill="hold" grpId="0" nodeType="withEffect">
                                  <p:stCondLst>
                                    <p:cond delay="0"/>
                                  </p:stCondLst>
                                  <p:childTnLst>
                                    <p:set>
                                      <p:cBhvr>
                                        <p:cTn id="162" dur="1" fill="hold">
                                          <p:stCondLst>
                                            <p:cond delay="0"/>
                                          </p:stCondLst>
                                        </p:cTn>
                                        <p:tgtEl>
                                          <p:spTgt spid="204">
                                            <p:txEl>
                                              <p:pRg st="0" end="0"/>
                                            </p:txEl>
                                          </p:spTgt>
                                        </p:tgtEl>
                                        <p:attrNameLst>
                                          <p:attrName>style.visibility</p:attrName>
                                        </p:attrNameLst>
                                      </p:cBhvr>
                                      <p:to>
                                        <p:strVal val="visible"/>
                                      </p:to>
                                    </p:set>
                                    <p:animEffect transition="in" filter="fade">
                                      <p:cBhvr>
                                        <p:cTn id="163" dur="500"/>
                                        <p:tgtEl>
                                          <p:spTgt spid="204">
                                            <p:txEl>
                                              <p:pRg st="0" end="0"/>
                                            </p:txEl>
                                          </p:spTgt>
                                        </p:tgtEl>
                                      </p:cBhvr>
                                    </p:animEffect>
                                  </p:childTnLst>
                                </p:cTn>
                              </p:par>
                              <p:par>
                                <p:cTn id="164" presetID="1" presetClass="exit" presetSubtype="0" fill="hold" grpId="1" nodeType="withEffect">
                                  <p:stCondLst>
                                    <p:cond delay="0"/>
                                  </p:stCondLst>
                                  <p:childTnLst>
                                    <p:set>
                                      <p:cBhvr>
                                        <p:cTn id="165" dur="1" fill="hold">
                                          <p:stCondLst>
                                            <p:cond delay="0"/>
                                          </p:stCondLst>
                                        </p:cTn>
                                        <p:tgtEl>
                                          <p:spTgt spid="205">
                                            <p:txEl>
                                              <p:pRg st="0" end="0"/>
                                            </p:txEl>
                                          </p:spTgt>
                                        </p:tgtEl>
                                        <p:attrNameLst>
                                          <p:attrName>style.visibility</p:attrName>
                                        </p:attrNameLst>
                                      </p:cBhvr>
                                      <p:to>
                                        <p:strVal val="hidden"/>
                                      </p:to>
                                    </p:set>
                                  </p:childTnLst>
                                </p:cTn>
                              </p:par>
                              <p:par>
                                <p:cTn id="166" presetID="42" presetClass="path" presetSubtype="0" accel="50000" decel="50000" fill="hold" grpId="1" nodeType="withEffect">
                                  <p:stCondLst>
                                    <p:cond delay="0"/>
                                  </p:stCondLst>
                                  <p:childTnLst>
                                    <p:animMotion origin="layout" path="M 1.66667E-6 3.7037E-7 L 0.0033 0.83333 " pathEditMode="relative" rAng="0" ptsTypes="AA">
                                      <p:cBhvr>
                                        <p:cTn id="167" dur="1000" fill="hold"/>
                                        <p:tgtEl>
                                          <p:spTgt spid="204">
                                            <p:txEl>
                                              <p:pRg st="0" end="0"/>
                                            </p:txEl>
                                          </p:spTgt>
                                        </p:tgtEl>
                                        <p:attrNameLst>
                                          <p:attrName>ppt_x</p:attrName>
                                          <p:attrName>ppt_y</p:attrName>
                                        </p:attrNameLst>
                                      </p:cBhvr>
                                      <p:rCtr x="2" y="417"/>
                                    </p:animMotion>
                                  </p:childTnLst>
                                </p:cTn>
                              </p:par>
                            </p:childTnLst>
                          </p:cTn>
                        </p:par>
                        <p:par>
                          <p:cTn id="168" fill="hold">
                            <p:stCondLst>
                              <p:cond delay="1000"/>
                            </p:stCondLst>
                            <p:childTnLst>
                              <p:par>
                                <p:cTn id="169" presetID="42" presetClass="path" presetSubtype="0" accel="50000" decel="50000" fill="hold" grpId="0" nodeType="afterEffect">
                                  <p:stCondLst>
                                    <p:cond delay="0"/>
                                  </p:stCondLst>
                                  <p:childTnLst>
                                    <p:animMotion origin="layout" path="M 1.66667E-6 3.7037E-7 L 0.0033 0.83333 " pathEditMode="relative" rAng="0" ptsTypes="AA">
                                      <p:cBhvr>
                                        <p:cTn id="170" dur="500" fill="hold"/>
                                        <p:tgtEl>
                                          <p:spTgt spid="205">
                                            <p:txEl>
                                              <p:pRg st="0" end="0"/>
                                            </p:txEl>
                                          </p:spTgt>
                                        </p:tgtEl>
                                        <p:attrNameLst>
                                          <p:attrName>ppt_x</p:attrName>
                                          <p:attrName>ppt_y</p:attrName>
                                        </p:attrNameLst>
                                      </p:cBhvr>
                                      <p:rCtr x="2" y="417"/>
                                    </p:animMotion>
                                  </p:childTnLst>
                                </p:cTn>
                              </p:par>
                            </p:childTnLst>
                          </p:cTn>
                        </p:par>
                        <p:par>
                          <p:cTn id="171" fill="hold">
                            <p:stCondLst>
                              <p:cond delay="1500"/>
                            </p:stCondLst>
                            <p:childTnLst>
                              <p:par>
                                <p:cTn id="172" presetID="10" presetClass="exit" presetSubtype="0" fill="hold" grpId="2" nodeType="afterEffect">
                                  <p:stCondLst>
                                    <p:cond delay="0"/>
                                  </p:stCondLst>
                                  <p:childTnLst>
                                    <p:animEffect transition="out" filter="fade">
                                      <p:cBhvr>
                                        <p:cTn id="173" dur="500"/>
                                        <p:tgtEl>
                                          <p:spTgt spid="204">
                                            <p:txEl>
                                              <p:pRg st="0" end="0"/>
                                            </p:txEl>
                                          </p:spTgt>
                                        </p:tgtEl>
                                      </p:cBhvr>
                                    </p:animEffect>
                                    <p:set>
                                      <p:cBhvr>
                                        <p:cTn id="174" dur="1" fill="hold">
                                          <p:stCondLst>
                                            <p:cond delay="499"/>
                                          </p:stCondLst>
                                        </p:cTn>
                                        <p:tgtEl>
                                          <p:spTgt spid="204">
                                            <p:txEl>
                                              <p:pRg st="0" end="0"/>
                                            </p:txEl>
                                          </p:spTgt>
                                        </p:tgtEl>
                                        <p:attrNameLst>
                                          <p:attrName>style.visibility</p:attrName>
                                        </p:attrNameLst>
                                      </p:cBhvr>
                                      <p:to>
                                        <p:strVal val="hidden"/>
                                      </p:to>
                                    </p:set>
                                  </p:childTnLst>
                                </p:cTn>
                              </p:par>
                              <p:par>
                                <p:cTn id="175" presetID="10" presetClass="entr" presetSubtype="0" fill="hold" grpId="2" nodeType="withEffect">
                                  <p:stCondLst>
                                    <p:cond delay="0"/>
                                  </p:stCondLst>
                                  <p:childTnLst>
                                    <p:set>
                                      <p:cBhvr>
                                        <p:cTn id="176" dur="1" fill="hold">
                                          <p:stCondLst>
                                            <p:cond delay="0"/>
                                          </p:stCondLst>
                                        </p:cTn>
                                        <p:tgtEl>
                                          <p:spTgt spid="205">
                                            <p:txEl>
                                              <p:pRg st="0" end="0"/>
                                            </p:txEl>
                                          </p:spTgt>
                                        </p:tgtEl>
                                        <p:attrNameLst>
                                          <p:attrName>style.visibility</p:attrName>
                                        </p:attrNameLst>
                                      </p:cBhvr>
                                      <p:to>
                                        <p:strVal val="visible"/>
                                      </p:to>
                                    </p:set>
                                    <p:animEffect transition="in" filter="fade">
                                      <p:cBhvr>
                                        <p:cTn id="177" dur="500"/>
                                        <p:tgtEl>
                                          <p:spTgt spid="205">
                                            <p:txEl>
                                              <p:pRg st="0" end="0"/>
                                            </p:txEl>
                                          </p:spTgt>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nodeType="clickEffect">
                                  <p:stCondLst>
                                    <p:cond delay="0"/>
                                  </p:stCondLst>
                                  <p:childTnLst>
                                    <p:set>
                                      <p:cBhvr>
                                        <p:cTn id="181" dur="1" fill="hold">
                                          <p:stCondLst>
                                            <p:cond delay="0"/>
                                          </p:stCondLst>
                                        </p:cTn>
                                        <p:tgtEl>
                                          <p:spTgt spid="88">
                                            <p:txEl>
                                              <p:pRg st="3" end="3"/>
                                            </p:txEl>
                                          </p:spTgt>
                                        </p:tgtEl>
                                        <p:attrNameLst>
                                          <p:attrName>style.visibility</p:attrName>
                                        </p:attrNameLst>
                                      </p:cBhvr>
                                      <p:to>
                                        <p:strVal val="visible"/>
                                      </p:to>
                                    </p:set>
                                    <p:animEffect transition="in" filter="fade">
                                      <p:cBhvr>
                                        <p:cTn id="182" dur="500"/>
                                        <p:tgtEl>
                                          <p:spTgt spid="88">
                                            <p:txEl>
                                              <p:pRg st="3" end="3"/>
                                            </p:txEl>
                                          </p:spTgt>
                                        </p:tgtEl>
                                      </p:cBhvr>
                                    </p:animEffect>
                                  </p:childTnLst>
                                </p:cTn>
                              </p:par>
                              <p:par>
                                <p:cTn id="183" presetID="3" presetClass="emph" presetSubtype="2" fill="hold" nodeType="withEffect">
                                  <p:stCondLst>
                                    <p:cond delay="0"/>
                                  </p:stCondLst>
                                  <p:childTnLst>
                                    <p:animClr clrSpc="rgb" dir="cw">
                                      <p:cBhvr override="childStyle">
                                        <p:cTn id="184" dur="500" fill="hold"/>
                                        <p:tgtEl>
                                          <p:spTgt spid="88">
                                            <p:txEl>
                                              <p:pRg st="2" end="2"/>
                                            </p:txEl>
                                          </p:spTgt>
                                        </p:tgtEl>
                                        <p:attrNameLst>
                                          <p:attrName>style.color</p:attrName>
                                        </p:attrNameLst>
                                      </p:cBhvr>
                                      <p:to>
                                        <a:schemeClr val="bg1"/>
                                      </p:to>
                                    </p:animClr>
                                  </p:childTnLst>
                                </p:cTn>
                              </p:par>
                              <p:par>
                                <p:cTn id="185" presetID="10" presetClass="exit" presetSubtype="0" fill="hold" grpId="1" nodeType="withEffect">
                                  <p:stCondLst>
                                    <p:cond delay="0"/>
                                  </p:stCondLst>
                                  <p:childTnLst>
                                    <p:animEffect transition="out" filter="fade">
                                      <p:cBhvr>
                                        <p:cTn id="186" dur="500"/>
                                        <p:tgtEl>
                                          <p:spTgt spid="112">
                                            <p:txEl>
                                              <p:pRg st="0" end="0"/>
                                            </p:txEl>
                                          </p:spTgt>
                                        </p:tgtEl>
                                      </p:cBhvr>
                                    </p:animEffect>
                                    <p:set>
                                      <p:cBhvr>
                                        <p:cTn id="187" dur="1" fill="hold">
                                          <p:stCondLst>
                                            <p:cond delay="499"/>
                                          </p:stCondLst>
                                        </p:cTn>
                                        <p:tgtEl>
                                          <p:spTgt spid="112">
                                            <p:txEl>
                                              <p:pRg st="0" end="0"/>
                                            </p:txEl>
                                          </p:spTgt>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500"/>
                                        <p:tgtEl>
                                          <p:spTgt spid="112">
                                            <p:txEl>
                                              <p:pRg st="1" end="1"/>
                                            </p:txEl>
                                          </p:spTgt>
                                        </p:tgtEl>
                                      </p:cBhvr>
                                    </p:animEffect>
                                    <p:set>
                                      <p:cBhvr>
                                        <p:cTn id="190" dur="1" fill="hold">
                                          <p:stCondLst>
                                            <p:cond delay="499"/>
                                          </p:stCondLst>
                                        </p:cTn>
                                        <p:tgtEl>
                                          <p:spTgt spid="112">
                                            <p:txEl>
                                              <p:pRg st="1" end="1"/>
                                            </p:txEl>
                                          </p:spTgt>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112">
                                            <p:txEl>
                                              <p:pRg st="2" end="2"/>
                                            </p:txEl>
                                          </p:spTgt>
                                        </p:tgtEl>
                                      </p:cBhvr>
                                    </p:animEffect>
                                    <p:set>
                                      <p:cBhvr>
                                        <p:cTn id="193" dur="1" fill="hold">
                                          <p:stCondLst>
                                            <p:cond delay="499"/>
                                          </p:stCondLst>
                                        </p:cTn>
                                        <p:tgtEl>
                                          <p:spTgt spid="112">
                                            <p:txEl>
                                              <p:pRg st="2" end="2"/>
                                            </p:txEl>
                                          </p:spTgt>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500"/>
                                        <p:tgtEl>
                                          <p:spTgt spid="112">
                                            <p:bg/>
                                          </p:spTgt>
                                        </p:tgtEl>
                                      </p:cBhvr>
                                    </p:animEffect>
                                    <p:set>
                                      <p:cBhvr>
                                        <p:cTn id="196" dur="1" fill="hold">
                                          <p:stCondLst>
                                            <p:cond delay="499"/>
                                          </p:stCondLst>
                                        </p:cTn>
                                        <p:tgtEl>
                                          <p:spTgt spid="112">
                                            <p:bg/>
                                          </p:spTgt>
                                        </p:tgtEl>
                                        <p:attrNameLst>
                                          <p:attrName>style.visibility</p:attrName>
                                        </p:attrNameLst>
                                      </p:cBhvr>
                                      <p:to>
                                        <p:strVal val="hidden"/>
                                      </p:to>
                                    </p:set>
                                  </p:childTnLst>
                                </p:cTn>
                              </p:par>
                            </p:childTnLst>
                          </p:cTn>
                        </p:par>
                        <p:par>
                          <p:cTn id="197" fill="hold">
                            <p:stCondLst>
                              <p:cond delay="500"/>
                            </p:stCondLst>
                            <p:childTnLst>
                              <p:par>
                                <p:cTn id="198" presetID="6" presetClass="emph" presetSubtype="0" fill="hold" grpId="3" nodeType="afterEffect">
                                  <p:stCondLst>
                                    <p:cond delay="0"/>
                                  </p:stCondLst>
                                  <p:childTnLst>
                                    <p:animScale>
                                      <p:cBhvr>
                                        <p:cTn id="199" dur="1000" fill="hold"/>
                                        <p:tgtEl>
                                          <p:spTgt spid="205">
                                            <p:txEl>
                                              <p:pRg st="0" end="0"/>
                                            </p:txEl>
                                          </p:spTgt>
                                        </p:tgtEl>
                                      </p:cBhvr>
                                      <p:by x="50000" y="50000"/>
                                    </p:animScale>
                                  </p:childTnLst>
                                </p:cTn>
                              </p:par>
                              <p:par>
                                <p:cTn id="200" presetID="10" presetClass="entr" presetSubtype="0" fill="hold" nodeType="withEffect">
                                  <p:stCondLst>
                                    <p:cond delay="0"/>
                                  </p:stCondLst>
                                  <p:childTnLst>
                                    <p:set>
                                      <p:cBhvr>
                                        <p:cTn id="201" dur="1" fill="hold">
                                          <p:stCondLst>
                                            <p:cond delay="0"/>
                                          </p:stCondLst>
                                        </p:cTn>
                                        <p:tgtEl>
                                          <p:spTgt spid="106"/>
                                        </p:tgtEl>
                                        <p:attrNameLst>
                                          <p:attrName>style.visibility</p:attrName>
                                        </p:attrNameLst>
                                      </p:cBhvr>
                                      <p:to>
                                        <p:strVal val="visible"/>
                                      </p:to>
                                    </p:set>
                                    <p:animEffect transition="in" filter="fade">
                                      <p:cBhvr>
                                        <p:cTn id="202" dur="500"/>
                                        <p:tgtEl>
                                          <p:spTgt spid="106"/>
                                        </p:tgtEl>
                                      </p:cBhvr>
                                    </p:animEffect>
                                  </p:childTnLst>
                                </p:cTn>
                              </p:par>
                              <p:par>
                                <p:cTn id="203" presetID="42" presetClass="path" presetSubtype="0" accel="50000" decel="50000" fill="hold" grpId="4" nodeType="withEffect">
                                  <p:stCondLst>
                                    <p:cond delay="0"/>
                                  </p:stCondLst>
                                  <p:childTnLst>
                                    <p:animMotion origin="layout" path="M -0.01667 0.67847 L -0.39549 0.84282 " pathEditMode="relative" rAng="0" ptsTypes="AA">
                                      <p:cBhvr>
                                        <p:cTn id="204" dur="1000" fill="hold"/>
                                        <p:tgtEl>
                                          <p:spTgt spid="205">
                                            <p:txEl>
                                              <p:pRg st="0" end="0"/>
                                            </p:txEl>
                                          </p:spTgt>
                                        </p:tgtEl>
                                        <p:attrNameLst>
                                          <p:attrName>ppt_x</p:attrName>
                                          <p:attrName>ppt_y</p:attrName>
                                        </p:attrNameLst>
                                      </p:cBhvr>
                                      <p:rCtr x="-189" y="82"/>
                                    </p:animMotion>
                                  </p:childTnLst>
                                </p:cTn>
                              </p:par>
                              <p:par>
                                <p:cTn id="205" presetID="6" presetClass="emph" presetSubtype="0" fill="hold" grpId="6" nodeType="withEffect">
                                  <p:stCondLst>
                                    <p:cond delay="0"/>
                                  </p:stCondLst>
                                  <p:childTnLst>
                                    <p:animScale>
                                      <p:cBhvr>
                                        <p:cTn id="206" dur="1000" fill="hold"/>
                                        <p:tgtEl>
                                          <p:spTgt spid="205">
                                            <p:txEl>
                                              <p:pRg st="0" end="0"/>
                                            </p:txEl>
                                          </p:spTgt>
                                        </p:tgtEl>
                                      </p:cBhvr>
                                      <p:by x="25000" y="25000"/>
                                    </p:animScale>
                                  </p:childTnLst>
                                </p:cTn>
                              </p:par>
                            </p:childTnLst>
                          </p:cTn>
                        </p:par>
                        <p:par>
                          <p:cTn id="207" fill="hold">
                            <p:stCondLst>
                              <p:cond delay="1500"/>
                            </p:stCondLst>
                            <p:childTnLst>
                              <p:par>
                                <p:cTn id="208" presetID="10" presetClass="exit" presetSubtype="0" fill="hold" grpId="5" nodeType="afterEffect">
                                  <p:stCondLst>
                                    <p:cond delay="0"/>
                                  </p:stCondLst>
                                  <p:childTnLst>
                                    <p:animEffect transition="out" filter="fade">
                                      <p:cBhvr>
                                        <p:cTn id="209" dur="500"/>
                                        <p:tgtEl>
                                          <p:spTgt spid="205">
                                            <p:txEl>
                                              <p:pRg st="0" end="0"/>
                                            </p:txEl>
                                          </p:spTgt>
                                        </p:tgtEl>
                                      </p:cBhvr>
                                    </p:animEffect>
                                    <p:set>
                                      <p:cBhvr>
                                        <p:cTn id="210" dur="1" fill="hold">
                                          <p:stCondLst>
                                            <p:cond delay="499"/>
                                          </p:stCondLst>
                                        </p:cTn>
                                        <p:tgtEl>
                                          <p:spTgt spid="205">
                                            <p:txEl>
                                              <p:pRg st="0" end="0"/>
                                            </p:txEl>
                                          </p:spTgt>
                                        </p:tgtEl>
                                        <p:attrNameLst>
                                          <p:attrName>style.visibility</p:attrName>
                                        </p:attrNameLst>
                                      </p:cBhvr>
                                      <p:to>
                                        <p:strVal val="hidden"/>
                                      </p:to>
                                    </p:set>
                                  </p:childTnLst>
                                </p:cTn>
                              </p:par>
                              <p:par>
                                <p:cTn id="211" presetID="10" presetClass="entr" presetSubtype="0" fill="hold" grpId="0" nodeType="withEffect">
                                  <p:stCondLst>
                                    <p:cond delay="0"/>
                                  </p:stCondLst>
                                  <p:childTnLst>
                                    <p:set>
                                      <p:cBhvr>
                                        <p:cTn id="212" dur="1" fill="hold">
                                          <p:stCondLst>
                                            <p:cond delay="0"/>
                                          </p:stCondLst>
                                        </p:cTn>
                                        <p:tgtEl>
                                          <p:spTgt spid="99"/>
                                        </p:tgtEl>
                                        <p:attrNameLst>
                                          <p:attrName>style.visibility</p:attrName>
                                        </p:attrNameLst>
                                      </p:cBhvr>
                                      <p:to>
                                        <p:strVal val="visible"/>
                                      </p:to>
                                    </p:set>
                                    <p:animEffect transition="in" filter="fade">
                                      <p:cBhvr>
                                        <p:cTn id="213" dur="500"/>
                                        <p:tgtEl>
                                          <p:spTgt spid="99"/>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00"/>
                                        </p:tgtEl>
                                        <p:attrNameLst>
                                          <p:attrName>style.visibility</p:attrName>
                                        </p:attrNameLst>
                                      </p:cBhvr>
                                      <p:to>
                                        <p:strVal val="visible"/>
                                      </p:to>
                                    </p:set>
                                    <p:animEffect transition="in" filter="fade">
                                      <p:cBhvr>
                                        <p:cTn id="216" dur="500"/>
                                        <p:tgtEl>
                                          <p:spTgt spid="100"/>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01"/>
                                        </p:tgtEl>
                                        <p:attrNameLst>
                                          <p:attrName>style.visibility</p:attrName>
                                        </p:attrNameLst>
                                      </p:cBhvr>
                                      <p:to>
                                        <p:strVal val="visible"/>
                                      </p:to>
                                    </p:set>
                                    <p:animEffect transition="in" filter="fade">
                                      <p:cBhvr>
                                        <p:cTn id="219" dur="500"/>
                                        <p:tgtEl>
                                          <p:spTgt spid="101"/>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102"/>
                                        </p:tgtEl>
                                        <p:attrNameLst>
                                          <p:attrName>style.visibility</p:attrName>
                                        </p:attrNameLst>
                                      </p:cBhvr>
                                      <p:to>
                                        <p:strVal val="visible"/>
                                      </p:to>
                                    </p:set>
                                    <p:animEffect transition="in" filter="fade">
                                      <p:cBhvr>
                                        <p:cTn id="222" dur="500"/>
                                        <p:tgtEl>
                                          <p:spTgt spid="102"/>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251"/>
                                        </p:tgtEl>
                                        <p:attrNameLst>
                                          <p:attrName>style.visibility</p:attrName>
                                        </p:attrNameLst>
                                      </p:cBhvr>
                                      <p:to>
                                        <p:strVal val="visible"/>
                                      </p:to>
                                    </p:set>
                                    <p:animEffect transition="in" filter="fade">
                                      <p:cBhvr>
                                        <p:cTn id="225" dur="500"/>
                                        <p:tgtEl>
                                          <p:spTgt spid="251"/>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03"/>
                                        </p:tgtEl>
                                        <p:attrNameLst>
                                          <p:attrName>style.visibility</p:attrName>
                                        </p:attrNameLst>
                                      </p:cBhvr>
                                      <p:to>
                                        <p:strVal val="visible"/>
                                      </p:to>
                                    </p:set>
                                    <p:animEffect transition="in" filter="fade">
                                      <p:cBhvr>
                                        <p:cTn id="228" dur="500"/>
                                        <p:tgtEl>
                                          <p:spTgt spid="103"/>
                                        </p:tgtEl>
                                      </p:cBhvr>
                                    </p:animEffect>
                                  </p:childTnLst>
                                </p:cTn>
                              </p:par>
                              <p:par>
                                <p:cTn id="229" presetID="10" presetClass="entr" presetSubtype="0" fill="hold" nodeType="withEffect">
                                  <p:stCondLst>
                                    <p:cond delay="0"/>
                                  </p:stCondLst>
                                  <p:childTnLst>
                                    <p:set>
                                      <p:cBhvr>
                                        <p:cTn id="230" dur="1" fill="hold">
                                          <p:stCondLst>
                                            <p:cond delay="0"/>
                                          </p:stCondLst>
                                        </p:cTn>
                                        <p:tgtEl>
                                          <p:spTgt spid="209"/>
                                        </p:tgtEl>
                                        <p:attrNameLst>
                                          <p:attrName>style.visibility</p:attrName>
                                        </p:attrNameLst>
                                      </p:cBhvr>
                                      <p:to>
                                        <p:strVal val="visible"/>
                                      </p:to>
                                    </p:set>
                                    <p:animEffect transition="in" filter="fade">
                                      <p:cBhvr>
                                        <p:cTn id="231" dur="500"/>
                                        <p:tgtEl>
                                          <p:spTgt spid="209"/>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04"/>
                                        </p:tgtEl>
                                        <p:attrNameLst>
                                          <p:attrName>style.visibility</p:attrName>
                                        </p:attrNameLst>
                                      </p:cBhvr>
                                      <p:to>
                                        <p:strVal val="visible"/>
                                      </p:to>
                                    </p:set>
                                    <p:animEffect transition="in" filter="fade">
                                      <p:cBhvr>
                                        <p:cTn id="234" dur="500"/>
                                        <p:tgtEl>
                                          <p:spTgt spid="104"/>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105"/>
                                        </p:tgtEl>
                                        <p:attrNameLst>
                                          <p:attrName>style.visibility</p:attrName>
                                        </p:attrNameLst>
                                      </p:cBhvr>
                                      <p:to>
                                        <p:strVal val="visible"/>
                                      </p:to>
                                    </p:set>
                                    <p:animEffect transition="in" filter="fade">
                                      <p:cBhvr>
                                        <p:cTn id="237" dur="500"/>
                                        <p:tgtEl>
                                          <p:spTgt spid="105"/>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249"/>
                                        </p:tgtEl>
                                        <p:attrNameLst>
                                          <p:attrName>style.visibility</p:attrName>
                                        </p:attrNameLst>
                                      </p:cBhvr>
                                      <p:to>
                                        <p:strVal val="visible"/>
                                      </p:to>
                                    </p:set>
                                    <p:animEffect transition="in" filter="fade">
                                      <p:cBhvr>
                                        <p:cTn id="240" dur="500"/>
                                        <p:tgtEl>
                                          <p:spTgt spid="249"/>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98"/>
                                        </p:tgtEl>
                                        <p:attrNameLst>
                                          <p:attrName>style.visibility</p:attrName>
                                        </p:attrNameLst>
                                      </p:cBhvr>
                                      <p:to>
                                        <p:strVal val="visible"/>
                                      </p:to>
                                    </p:set>
                                    <p:animEffect transition="in" filter="fade">
                                      <p:cBhvr>
                                        <p:cTn id="243" dur="500"/>
                                        <p:tgtEl>
                                          <p:spTgt spid="98"/>
                                        </p:tgtEl>
                                      </p:cBhvr>
                                    </p:animEffect>
                                  </p:childTnLst>
                                </p:cTn>
                              </p:par>
                            </p:childTnLst>
                          </p:cTn>
                        </p:par>
                        <p:par>
                          <p:cTn id="244" fill="hold">
                            <p:stCondLst>
                              <p:cond delay="2000"/>
                            </p:stCondLst>
                            <p:childTnLst>
                              <p:par>
                                <p:cTn id="245" presetID="49" presetClass="path" presetSubtype="0" accel="50000" decel="50000" fill="hold" nodeType="afterEffect">
                                  <p:stCondLst>
                                    <p:cond delay="0"/>
                                  </p:stCondLst>
                                  <p:childTnLst>
                                    <p:animMotion origin="layout" path="M -8.33333E-7 -3.7037E-6 L 0.20903 0.21574 " pathEditMode="relative" rAng="0" ptsTypes="AA">
                                      <p:cBhvr>
                                        <p:cTn id="246" dur="1000" fill="hold"/>
                                        <p:tgtEl>
                                          <p:spTgt spid="106"/>
                                        </p:tgtEl>
                                        <p:attrNameLst>
                                          <p:attrName>ppt_x</p:attrName>
                                          <p:attrName>ppt_y</p:attrName>
                                        </p:attrNameLst>
                                      </p:cBhvr>
                                      <p:rCtr x="105" y="108"/>
                                    </p:animMotion>
                                  </p:childTnLst>
                                </p:cTn>
                              </p:par>
                            </p:childTnLst>
                          </p:cTn>
                        </p:par>
                      </p:childTnLst>
                    </p:cTn>
                  </p:par>
                  <p:par>
                    <p:cTn id="247" fill="hold">
                      <p:stCondLst>
                        <p:cond delay="indefinite"/>
                      </p:stCondLst>
                      <p:childTnLst>
                        <p:par>
                          <p:cTn id="248" fill="hold">
                            <p:stCondLst>
                              <p:cond delay="0"/>
                            </p:stCondLst>
                            <p:childTnLst>
                              <p:par>
                                <p:cTn id="249" presetID="10" presetClass="entr" presetSubtype="0" fill="hold" nodeType="clickEffect">
                                  <p:stCondLst>
                                    <p:cond delay="0"/>
                                  </p:stCondLst>
                                  <p:childTnLst>
                                    <p:set>
                                      <p:cBhvr>
                                        <p:cTn id="250" dur="1" fill="hold">
                                          <p:stCondLst>
                                            <p:cond delay="0"/>
                                          </p:stCondLst>
                                        </p:cTn>
                                        <p:tgtEl>
                                          <p:spTgt spid="88">
                                            <p:txEl>
                                              <p:pRg st="4" end="4"/>
                                            </p:txEl>
                                          </p:spTgt>
                                        </p:tgtEl>
                                        <p:attrNameLst>
                                          <p:attrName>style.visibility</p:attrName>
                                        </p:attrNameLst>
                                      </p:cBhvr>
                                      <p:to>
                                        <p:strVal val="visible"/>
                                      </p:to>
                                    </p:set>
                                    <p:animEffect transition="in" filter="fade">
                                      <p:cBhvr>
                                        <p:cTn id="251" dur="500"/>
                                        <p:tgtEl>
                                          <p:spTgt spid="88">
                                            <p:txEl>
                                              <p:pRg st="4" end="4"/>
                                            </p:txEl>
                                          </p:spTgt>
                                        </p:tgtEl>
                                      </p:cBhvr>
                                    </p:animEffect>
                                  </p:childTnLst>
                                </p:cTn>
                              </p:par>
                              <p:par>
                                <p:cTn id="252" presetID="3" presetClass="emph" presetSubtype="2" fill="hold" nodeType="withEffect">
                                  <p:stCondLst>
                                    <p:cond delay="0"/>
                                  </p:stCondLst>
                                  <p:childTnLst>
                                    <p:animClr clrSpc="rgb" dir="cw">
                                      <p:cBhvr override="childStyle">
                                        <p:cTn id="253" dur="500" fill="hold"/>
                                        <p:tgtEl>
                                          <p:spTgt spid="88">
                                            <p:txEl>
                                              <p:pRg st="3" end="3"/>
                                            </p:txEl>
                                          </p:spTgt>
                                        </p:tgtEl>
                                        <p:attrNameLst>
                                          <p:attrName>style.color</p:attrName>
                                        </p:attrNameLst>
                                      </p:cBhvr>
                                      <p:to>
                                        <a:schemeClr val="bg1"/>
                                      </p:to>
                                    </p:animClr>
                                  </p:childTnLst>
                                </p:cTn>
                              </p:par>
                              <p:par>
                                <p:cTn id="254" presetID="10" presetClass="exit" presetSubtype="0" fill="hold" nodeType="withEffect">
                                  <p:stCondLst>
                                    <p:cond delay="0"/>
                                  </p:stCondLst>
                                  <p:childTnLst>
                                    <p:animEffect transition="out" filter="fade">
                                      <p:cBhvr>
                                        <p:cTn id="255" dur="500"/>
                                        <p:tgtEl>
                                          <p:spTgt spid="106"/>
                                        </p:tgtEl>
                                      </p:cBhvr>
                                    </p:animEffect>
                                    <p:set>
                                      <p:cBhvr>
                                        <p:cTn id="256" dur="1" fill="hold">
                                          <p:stCondLst>
                                            <p:cond delay="499"/>
                                          </p:stCondLst>
                                        </p:cTn>
                                        <p:tgtEl>
                                          <p:spTgt spid="106"/>
                                        </p:tgtEl>
                                        <p:attrNameLst>
                                          <p:attrName>style.visibility</p:attrName>
                                        </p:attrNameLst>
                                      </p:cBhvr>
                                      <p:to>
                                        <p:strVal val="hidden"/>
                                      </p:to>
                                    </p:set>
                                  </p:childTnLst>
                                </p:cTn>
                              </p:par>
                              <p:par>
                                <p:cTn id="257" presetID="10" presetClass="entr" presetSubtype="0" fill="hold" nodeType="withEffect">
                                  <p:stCondLst>
                                    <p:cond delay="0"/>
                                  </p:stCondLst>
                                  <p:childTnLst>
                                    <p:set>
                                      <p:cBhvr>
                                        <p:cTn id="258" dur="1" fill="hold">
                                          <p:stCondLst>
                                            <p:cond delay="0"/>
                                          </p:stCondLst>
                                        </p:cTn>
                                        <p:tgtEl>
                                          <p:spTgt spid="214"/>
                                        </p:tgtEl>
                                        <p:attrNameLst>
                                          <p:attrName>style.visibility</p:attrName>
                                        </p:attrNameLst>
                                      </p:cBhvr>
                                      <p:to>
                                        <p:strVal val="visible"/>
                                      </p:to>
                                    </p:set>
                                    <p:animEffect transition="in" filter="fade">
                                      <p:cBhvr>
                                        <p:cTn id="259" dur="500"/>
                                        <p:tgtEl>
                                          <p:spTgt spid="214"/>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206"/>
                                        </p:tgtEl>
                                        <p:attrNameLst>
                                          <p:attrName>style.visibility</p:attrName>
                                        </p:attrNameLst>
                                      </p:cBhvr>
                                      <p:to>
                                        <p:strVal val="visible"/>
                                      </p:to>
                                    </p:set>
                                    <p:animEffect transition="in" filter="fade">
                                      <p:cBhvr>
                                        <p:cTn id="262" dur="500"/>
                                        <p:tgtEl>
                                          <p:spTgt spid="206"/>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250"/>
                                        </p:tgtEl>
                                        <p:attrNameLst>
                                          <p:attrName>style.visibility</p:attrName>
                                        </p:attrNameLst>
                                      </p:cBhvr>
                                      <p:to>
                                        <p:strVal val="visible"/>
                                      </p:to>
                                    </p:set>
                                    <p:animEffect transition="in" filter="fade">
                                      <p:cBhvr>
                                        <p:cTn id="265" dur="500"/>
                                        <p:tgtEl>
                                          <p:spTgt spid="250"/>
                                        </p:tgtEl>
                                      </p:cBhvr>
                                    </p:animEffect>
                                  </p:childTnLst>
                                </p:cTn>
                              </p:par>
                            </p:childTnLst>
                          </p:cTn>
                        </p:par>
                      </p:childTnLst>
                    </p:cTn>
                  </p:par>
                  <p:par>
                    <p:cTn id="266" fill="hold">
                      <p:stCondLst>
                        <p:cond delay="indefinite"/>
                      </p:stCondLst>
                      <p:childTnLst>
                        <p:par>
                          <p:cTn id="267" fill="hold">
                            <p:stCondLst>
                              <p:cond delay="0"/>
                            </p:stCondLst>
                            <p:childTnLst>
                              <p:par>
                                <p:cTn id="268" presetID="10" presetClass="entr" presetSubtype="0" fill="hold" nodeType="clickEffect">
                                  <p:stCondLst>
                                    <p:cond delay="0"/>
                                  </p:stCondLst>
                                  <p:childTnLst>
                                    <p:set>
                                      <p:cBhvr>
                                        <p:cTn id="269" dur="1" fill="hold">
                                          <p:stCondLst>
                                            <p:cond delay="0"/>
                                          </p:stCondLst>
                                        </p:cTn>
                                        <p:tgtEl>
                                          <p:spTgt spid="88">
                                            <p:txEl>
                                              <p:pRg st="5" end="5"/>
                                            </p:txEl>
                                          </p:spTgt>
                                        </p:tgtEl>
                                        <p:attrNameLst>
                                          <p:attrName>style.visibility</p:attrName>
                                        </p:attrNameLst>
                                      </p:cBhvr>
                                      <p:to>
                                        <p:strVal val="visible"/>
                                      </p:to>
                                    </p:set>
                                    <p:animEffect transition="in" filter="fade">
                                      <p:cBhvr>
                                        <p:cTn id="270" dur="500"/>
                                        <p:tgtEl>
                                          <p:spTgt spid="88">
                                            <p:txEl>
                                              <p:pRg st="5" end="5"/>
                                            </p:txEl>
                                          </p:spTgt>
                                        </p:tgtEl>
                                      </p:cBhvr>
                                    </p:animEffect>
                                  </p:childTnLst>
                                </p:cTn>
                              </p:par>
                              <p:par>
                                <p:cTn id="271" presetID="3" presetClass="emph" presetSubtype="2" fill="hold" nodeType="withEffect">
                                  <p:stCondLst>
                                    <p:cond delay="0"/>
                                  </p:stCondLst>
                                  <p:childTnLst>
                                    <p:animClr clrSpc="rgb" dir="cw">
                                      <p:cBhvr override="childStyle">
                                        <p:cTn id="272" dur="500" fill="hold"/>
                                        <p:tgtEl>
                                          <p:spTgt spid="88">
                                            <p:txEl>
                                              <p:pRg st="4" end="4"/>
                                            </p:txEl>
                                          </p:spTgt>
                                        </p:tgtEl>
                                        <p:attrNameLst>
                                          <p:attrName>style.color</p:attrName>
                                        </p:attrNameLst>
                                      </p:cBhvr>
                                      <p:to>
                                        <a:schemeClr val="bg1"/>
                                      </p:to>
                                    </p:animClr>
                                  </p:childTnLst>
                                </p:cTn>
                              </p:par>
                              <p:par>
                                <p:cTn id="273" presetID="10" presetClass="exit" presetSubtype="0" fill="hold" nodeType="withEffect">
                                  <p:stCondLst>
                                    <p:cond delay="0"/>
                                  </p:stCondLst>
                                  <p:childTnLst>
                                    <p:animEffect transition="out" filter="fade">
                                      <p:cBhvr>
                                        <p:cTn id="274" dur="500"/>
                                        <p:tgtEl>
                                          <p:spTgt spid="214"/>
                                        </p:tgtEl>
                                      </p:cBhvr>
                                    </p:animEffect>
                                    <p:set>
                                      <p:cBhvr>
                                        <p:cTn id="275" dur="1" fill="hold">
                                          <p:stCondLst>
                                            <p:cond delay="499"/>
                                          </p:stCondLst>
                                        </p:cTn>
                                        <p:tgtEl>
                                          <p:spTgt spid="214"/>
                                        </p:tgtEl>
                                        <p:attrNameLst>
                                          <p:attrName>style.visibility</p:attrName>
                                        </p:attrNameLst>
                                      </p:cBhvr>
                                      <p:to>
                                        <p:strVal val="hidden"/>
                                      </p:to>
                                    </p:set>
                                  </p:childTnLst>
                                </p:cTn>
                              </p:par>
                              <p:par>
                                <p:cTn id="276" presetID="10" presetClass="entr" presetSubtype="0" fill="hold" nodeType="withEffect">
                                  <p:stCondLst>
                                    <p:cond delay="0"/>
                                  </p:stCondLst>
                                  <p:childTnLst>
                                    <p:set>
                                      <p:cBhvr>
                                        <p:cTn id="277" dur="1" fill="hold">
                                          <p:stCondLst>
                                            <p:cond delay="0"/>
                                          </p:stCondLst>
                                        </p:cTn>
                                        <p:tgtEl>
                                          <p:spTgt spid="245"/>
                                        </p:tgtEl>
                                        <p:attrNameLst>
                                          <p:attrName>style.visibility</p:attrName>
                                        </p:attrNameLst>
                                      </p:cBhvr>
                                      <p:to>
                                        <p:strVal val="visible"/>
                                      </p:to>
                                    </p:set>
                                    <p:animEffect transition="in" filter="fade">
                                      <p:cBhvr>
                                        <p:cTn id="278" dur="500"/>
                                        <p:tgtEl>
                                          <p:spTgt spid="245"/>
                                        </p:tgtEl>
                                      </p:cBhvr>
                                    </p:animEffect>
                                  </p:childTnLst>
                                </p:cTn>
                              </p:par>
                              <p:par>
                                <p:cTn id="279" presetID="10" presetClass="entr" presetSubtype="0" fill="hold" grpId="0" nodeType="withEffect">
                                  <p:stCondLst>
                                    <p:cond delay="0"/>
                                  </p:stCondLst>
                                  <p:childTnLst>
                                    <p:set>
                                      <p:cBhvr>
                                        <p:cTn id="280" dur="1" fill="hold">
                                          <p:stCondLst>
                                            <p:cond delay="0"/>
                                          </p:stCondLst>
                                        </p:cTn>
                                        <p:tgtEl>
                                          <p:spTgt spid="207"/>
                                        </p:tgtEl>
                                        <p:attrNameLst>
                                          <p:attrName>style.visibility</p:attrName>
                                        </p:attrNameLst>
                                      </p:cBhvr>
                                      <p:to>
                                        <p:strVal val="visible"/>
                                      </p:to>
                                    </p:set>
                                    <p:animEffect transition="in" filter="fade">
                                      <p:cBhvr>
                                        <p:cTn id="281" dur="500"/>
                                        <p:tgtEl>
                                          <p:spTgt spid="207"/>
                                        </p:tgtEl>
                                      </p:cBhvr>
                                    </p:animEffect>
                                  </p:childTnLst>
                                </p:cTn>
                              </p:par>
                              <p:par>
                                <p:cTn id="282" presetID="10" presetClass="exit" presetSubtype="0" fill="hold" grpId="1" nodeType="withEffect">
                                  <p:stCondLst>
                                    <p:cond delay="0"/>
                                  </p:stCondLst>
                                  <p:childTnLst>
                                    <p:animEffect transition="out" filter="fade">
                                      <p:cBhvr>
                                        <p:cTn id="283" dur="500"/>
                                        <p:tgtEl>
                                          <p:spTgt spid="250"/>
                                        </p:tgtEl>
                                      </p:cBhvr>
                                    </p:animEffect>
                                    <p:set>
                                      <p:cBhvr>
                                        <p:cTn id="284" dur="1" fill="hold">
                                          <p:stCondLst>
                                            <p:cond delay="499"/>
                                          </p:stCondLst>
                                        </p:cTn>
                                        <p:tgtEl>
                                          <p:spTgt spid="250"/>
                                        </p:tgtEl>
                                        <p:attrNameLst>
                                          <p:attrName>style.visibility</p:attrName>
                                        </p:attrNameLst>
                                      </p:cBhvr>
                                      <p:to>
                                        <p:strVal val="hidden"/>
                                      </p:to>
                                    </p:set>
                                  </p:childTnLst>
                                </p:cTn>
                              </p:par>
                              <p:par>
                                <p:cTn id="285" presetID="10" presetClass="entr" presetSubtype="0" fill="hold" grpId="0" nodeType="withEffect">
                                  <p:stCondLst>
                                    <p:cond delay="0"/>
                                  </p:stCondLst>
                                  <p:childTnLst>
                                    <p:set>
                                      <p:cBhvr>
                                        <p:cTn id="286" dur="1" fill="hold">
                                          <p:stCondLst>
                                            <p:cond delay="0"/>
                                          </p:stCondLst>
                                        </p:cTn>
                                        <p:tgtEl>
                                          <p:spTgt spid="208"/>
                                        </p:tgtEl>
                                        <p:attrNameLst>
                                          <p:attrName>style.visibility</p:attrName>
                                        </p:attrNameLst>
                                      </p:cBhvr>
                                      <p:to>
                                        <p:strVal val="visible"/>
                                      </p:to>
                                    </p:set>
                                    <p:animEffect transition="in" filter="fade">
                                      <p:cBhvr>
                                        <p:cTn id="287" dur="500"/>
                                        <p:tgtEl>
                                          <p:spTgt spid="208"/>
                                        </p:tgtEl>
                                      </p:cBhvr>
                                    </p:animEffect>
                                  </p:childTnLst>
                                </p:cTn>
                              </p:par>
                              <p:par>
                                <p:cTn id="288" presetID="10" presetClass="entr" presetSubtype="0" fill="hold" nodeType="withEffect">
                                  <p:stCondLst>
                                    <p:cond delay="0"/>
                                  </p:stCondLst>
                                  <p:childTnLst>
                                    <p:set>
                                      <p:cBhvr>
                                        <p:cTn id="289" dur="1" fill="hold">
                                          <p:stCondLst>
                                            <p:cond delay="0"/>
                                          </p:stCondLst>
                                        </p:cTn>
                                        <p:tgtEl>
                                          <p:spTgt spid="214"/>
                                        </p:tgtEl>
                                        <p:attrNameLst>
                                          <p:attrName>style.visibility</p:attrName>
                                        </p:attrNameLst>
                                      </p:cBhvr>
                                      <p:to>
                                        <p:strVal val="visible"/>
                                      </p:to>
                                    </p:set>
                                    <p:animEffect transition="in" filter="fade">
                                      <p:cBhvr>
                                        <p:cTn id="290" dur="500"/>
                                        <p:tgtEl>
                                          <p:spTgt spid="214"/>
                                        </p:tgtEl>
                                      </p:cBhvr>
                                    </p:animEffect>
                                  </p:childTnLst>
                                </p:cTn>
                              </p:par>
                            </p:childTnLst>
                          </p:cTn>
                        </p:par>
                      </p:childTnLst>
                    </p:cTn>
                  </p:par>
                  <p:par>
                    <p:cTn id="291" fill="hold">
                      <p:stCondLst>
                        <p:cond delay="indefinite"/>
                      </p:stCondLst>
                      <p:childTnLst>
                        <p:par>
                          <p:cTn id="292" fill="hold">
                            <p:stCondLst>
                              <p:cond delay="0"/>
                            </p:stCondLst>
                            <p:childTnLst>
                              <p:par>
                                <p:cTn id="293" presetID="10" presetClass="entr" presetSubtype="0" fill="hold" nodeType="clickEffect">
                                  <p:stCondLst>
                                    <p:cond delay="0"/>
                                  </p:stCondLst>
                                  <p:childTnLst>
                                    <p:set>
                                      <p:cBhvr>
                                        <p:cTn id="294" dur="1" fill="hold">
                                          <p:stCondLst>
                                            <p:cond delay="0"/>
                                          </p:stCondLst>
                                        </p:cTn>
                                        <p:tgtEl>
                                          <p:spTgt spid="88">
                                            <p:txEl>
                                              <p:pRg st="6" end="6"/>
                                            </p:txEl>
                                          </p:spTgt>
                                        </p:tgtEl>
                                        <p:attrNameLst>
                                          <p:attrName>style.visibility</p:attrName>
                                        </p:attrNameLst>
                                      </p:cBhvr>
                                      <p:to>
                                        <p:strVal val="visible"/>
                                      </p:to>
                                    </p:set>
                                    <p:animEffect transition="in" filter="fade">
                                      <p:cBhvr>
                                        <p:cTn id="295" dur="500"/>
                                        <p:tgtEl>
                                          <p:spTgt spid="88">
                                            <p:txEl>
                                              <p:pRg st="6" end="6"/>
                                            </p:txEl>
                                          </p:spTgt>
                                        </p:tgtEl>
                                      </p:cBhvr>
                                    </p:animEffect>
                                  </p:childTnLst>
                                </p:cTn>
                              </p:par>
                              <p:par>
                                <p:cTn id="296" presetID="3" presetClass="emph" presetSubtype="2" fill="hold" nodeType="withEffect">
                                  <p:stCondLst>
                                    <p:cond delay="0"/>
                                  </p:stCondLst>
                                  <p:childTnLst>
                                    <p:animClr clrSpc="rgb" dir="cw">
                                      <p:cBhvr override="childStyle">
                                        <p:cTn id="297" dur="500" fill="hold"/>
                                        <p:tgtEl>
                                          <p:spTgt spid="88">
                                            <p:txEl>
                                              <p:pRg st="5" end="5"/>
                                            </p:txEl>
                                          </p:spTgt>
                                        </p:tgtEl>
                                        <p:attrNameLst>
                                          <p:attrName>style.color</p:attrName>
                                        </p:attrNameLst>
                                      </p:cBhvr>
                                      <p:to>
                                        <a:schemeClr val="bg1"/>
                                      </p:to>
                                    </p:animClr>
                                  </p:childTnLst>
                                </p:cTn>
                              </p:par>
                              <p:par>
                                <p:cTn id="298" presetID="49" presetClass="path" presetSubtype="0" accel="50000" decel="50000" fill="hold" nodeType="withEffect">
                                  <p:stCondLst>
                                    <p:cond delay="0"/>
                                  </p:stCondLst>
                                  <p:childTnLst>
                                    <p:animMotion origin="layout" path="M -0.01996 -0.00069 L 0.21771 0.15324 " pathEditMode="relative" rAng="0" ptsTypes="AA">
                                      <p:cBhvr>
                                        <p:cTn id="299" dur="1000" fill="hold"/>
                                        <p:tgtEl>
                                          <p:spTgt spid="245"/>
                                        </p:tgtEl>
                                        <p:attrNameLst>
                                          <p:attrName>ppt_x</p:attrName>
                                          <p:attrName>ppt_y</p:attrName>
                                        </p:attrNameLst>
                                      </p:cBhvr>
                                      <p:rCtr x="119" y="77"/>
                                    </p:animMotion>
                                  </p:childTnLst>
                                </p:cTn>
                              </p:par>
                              <p:par>
                                <p:cTn id="300" presetID="35" presetClass="path" presetSubtype="0" accel="50000" decel="50000" fill="hold" nodeType="withEffect">
                                  <p:stCondLst>
                                    <p:cond delay="0"/>
                                  </p:stCondLst>
                                  <p:childTnLst>
                                    <p:animMotion origin="layout" path="M -0.01753 0.01203 L -0.53315 0.0074 " pathEditMode="relative" rAng="0" ptsTypes="AA">
                                      <p:cBhvr>
                                        <p:cTn id="301" dur="1000" fill="hold"/>
                                        <p:tgtEl>
                                          <p:spTgt spid="215"/>
                                        </p:tgtEl>
                                        <p:attrNameLst>
                                          <p:attrName>ppt_x</p:attrName>
                                          <p:attrName>ppt_y</p:attrName>
                                        </p:attrNameLst>
                                      </p:cBhvr>
                                      <p:rCtr x="-258" y="-2"/>
                                    </p:animMotion>
                                  </p:childTnLst>
                                </p:cTn>
                              </p:par>
                              <p:par>
                                <p:cTn id="302" presetID="10" presetClass="exit" presetSubtype="0" fill="hold" grpId="1" nodeType="withEffect">
                                  <p:stCondLst>
                                    <p:cond delay="0"/>
                                  </p:stCondLst>
                                  <p:childTnLst>
                                    <p:animEffect transition="out" filter="fade">
                                      <p:cBhvr>
                                        <p:cTn id="303" dur="500"/>
                                        <p:tgtEl>
                                          <p:spTgt spid="208"/>
                                        </p:tgtEl>
                                      </p:cBhvr>
                                    </p:animEffect>
                                    <p:set>
                                      <p:cBhvr>
                                        <p:cTn id="304" dur="1" fill="hold">
                                          <p:stCondLst>
                                            <p:cond delay="499"/>
                                          </p:stCondLst>
                                        </p:cTn>
                                        <p:tgtEl>
                                          <p:spTgt spid="208"/>
                                        </p:tgtEl>
                                        <p:attrNameLst>
                                          <p:attrName>style.visibility</p:attrName>
                                        </p:attrNameLst>
                                      </p:cBhvr>
                                      <p:to>
                                        <p:strVal val="hidden"/>
                                      </p:to>
                                    </p:set>
                                  </p:childTnLst>
                                </p:cTn>
                              </p:par>
                            </p:childTnLst>
                          </p:cTn>
                        </p:par>
                        <p:par>
                          <p:cTn id="305" fill="hold">
                            <p:stCondLst>
                              <p:cond delay="1000"/>
                            </p:stCondLst>
                            <p:childTnLst>
                              <p:par>
                                <p:cTn id="306" presetID="63" presetClass="path" presetSubtype="0" accel="50000" decel="50000" fill="hold" nodeType="afterEffect">
                                  <p:stCondLst>
                                    <p:cond delay="0"/>
                                  </p:stCondLst>
                                  <p:childTnLst>
                                    <p:animMotion origin="layout" path="M 0.21771 0.15324 L 0.17622 -0.20834 " pathEditMode="relative" rAng="0" ptsTypes="AA">
                                      <p:cBhvr>
                                        <p:cTn id="307" dur="1000" fill="hold"/>
                                        <p:tgtEl>
                                          <p:spTgt spid="245"/>
                                        </p:tgtEl>
                                        <p:attrNameLst>
                                          <p:attrName>ppt_x</p:attrName>
                                          <p:attrName>ppt_y</p:attrName>
                                        </p:attrNameLst>
                                      </p:cBhvr>
                                      <p:rCtr x="-21" y="-181"/>
                                    </p:animMotion>
                                  </p:childTnLst>
                                </p:cTn>
                              </p:par>
                            </p:childTnLst>
                          </p:cTn>
                        </p:par>
                        <p:par>
                          <p:cTn id="308" fill="hold">
                            <p:stCondLst>
                              <p:cond delay="2000"/>
                            </p:stCondLst>
                            <p:childTnLst>
                              <p:par>
                                <p:cTn id="309" presetID="10" presetClass="entr" presetSubtype="0" fill="hold" grpId="0" nodeType="afterEffect">
                                  <p:stCondLst>
                                    <p:cond delay="0"/>
                                  </p:stCondLst>
                                  <p:childTnLst>
                                    <p:set>
                                      <p:cBhvr>
                                        <p:cTn id="310" dur="1" fill="hold">
                                          <p:stCondLst>
                                            <p:cond delay="0"/>
                                          </p:stCondLst>
                                        </p:cTn>
                                        <p:tgtEl>
                                          <p:spTgt spid="246"/>
                                        </p:tgtEl>
                                        <p:attrNameLst>
                                          <p:attrName>style.visibility</p:attrName>
                                        </p:attrNameLst>
                                      </p:cBhvr>
                                      <p:to>
                                        <p:strVal val="visible"/>
                                      </p:to>
                                    </p:set>
                                    <p:animEffect transition="in" filter="fade">
                                      <p:cBhvr>
                                        <p:cTn id="311" dur="500"/>
                                        <p:tgtEl>
                                          <p:spTgt spid="246"/>
                                        </p:tgtEl>
                                      </p:cBhvr>
                                    </p:animEffect>
                                  </p:childTnLst>
                                </p:cTn>
                              </p:par>
                            </p:childTnLst>
                          </p:cTn>
                        </p:par>
                        <p:par>
                          <p:cTn id="312" fill="hold">
                            <p:stCondLst>
                              <p:cond delay="2500"/>
                            </p:stCondLst>
                            <p:childTnLst>
                              <p:par>
                                <p:cTn id="313" presetID="10" presetClass="entr" presetSubtype="0" fill="hold" grpId="0" nodeType="afterEffect">
                                  <p:stCondLst>
                                    <p:cond delay="0"/>
                                  </p:stCondLst>
                                  <p:childTnLst>
                                    <p:set>
                                      <p:cBhvr>
                                        <p:cTn id="314" dur="1" fill="hold">
                                          <p:stCondLst>
                                            <p:cond delay="0"/>
                                          </p:stCondLst>
                                        </p:cTn>
                                        <p:tgtEl>
                                          <p:spTgt spid="247"/>
                                        </p:tgtEl>
                                        <p:attrNameLst>
                                          <p:attrName>style.visibility</p:attrName>
                                        </p:attrNameLst>
                                      </p:cBhvr>
                                      <p:to>
                                        <p:strVal val="visible"/>
                                      </p:to>
                                    </p:set>
                                    <p:animEffect transition="in" filter="fade">
                                      <p:cBhvr>
                                        <p:cTn id="315" dur="1000"/>
                                        <p:tgtEl>
                                          <p:spTgt spid="247"/>
                                        </p:tgtEl>
                                      </p:cBhvr>
                                    </p:animEffect>
                                  </p:childTnLst>
                                </p:cTn>
                              </p:par>
                            </p:childTnLst>
                          </p:cTn>
                        </p:par>
                        <p:par>
                          <p:cTn id="316" fill="hold">
                            <p:stCondLst>
                              <p:cond delay="3500"/>
                            </p:stCondLst>
                            <p:childTnLst>
                              <p:par>
                                <p:cTn id="317" presetID="10" presetClass="entr" presetSubtype="0" fill="hold" grpId="0" nodeType="afterEffect">
                                  <p:stCondLst>
                                    <p:cond delay="0"/>
                                  </p:stCondLst>
                                  <p:childTnLst>
                                    <p:set>
                                      <p:cBhvr>
                                        <p:cTn id="318" dur="1" fill="hold">
                                          <p:stCondLst>
                                            <p:cond delay="0"/>
                                          </p:stCondLst>
                                        </p:cTn>
                                        <p:tgtEl>
                                          <p:spTgt spid="248"/>
                                        </p:tgtEl>
                                        <p:attrNameLst>
                                          <p:attrName>style.visibility</p:attrName>
                                        </p:attrNameLst>
                                      </p:cBhvr>
                                      <p:to>
                                        <p:strVal val="visible"/>
                                      </p:to>
                                    </p:set>
                                    <p:animEffect transition="in" filter="fade">
                                      <p:cBhvr>
                                        <p:cTn id="319" dur="1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animBg="1"/>
      <p:bldP spid="100" grpId="0" animBg="1"/>
      <p:bldP spid="101" grpId="0" animBg="1"/>
      <p:bldP spid="102" grpId="0" animBg="1"/>
      <p:bldP spid="103" grpId="0"/>
      <p:bldP spid="104" grpId="0" animBg="1"/>
      <p:bldP spid="105" grpId="0"/>
      <p:bldP spid="111" grpId="0" animBg="1"/>
      <p:bldP spid="111" grpId="1" animBg="1"/>
      <p:bldP spid="112" grpId="0" build="allAtOnce" animBg="1"/>
      <p:bldP spid="112" grpId="1" build="allAtOnce" animBg="1"/>
      <p:bldP spid="181" grpId="0"/>
      <p:bldP spid="181" grpId="1"/>
      <p:bldP spid="182" grpId="0" animBg="1"/>
      <p:bldP spid="182" grpId="1" animBg="1"/>
      <p:bldP spid="203" grpId="0" build="allAtOnce"/>
      <p:bldP spid="204" grpId="0" build="allAtOnce"/>
      <p:bldP spid="204" grpId="1" build="allAtOnce"/>
      <p:bldP spid="204" grpId="2" build="allAtOnce"/>
      <p:bldP spid="205" grpId="0" build="allAtOnce"/>
      <p:bldP spid="205" grpId="1" build="allAtOnce"/>
      <p:bldP spid="205" grpId="2" build="allAtOnce"/>
      <p:bldP spid="205" grpId="3" build="allAtOnce"/>
      <p:bldP spid="205" grpId="4" build="allAtOnce"/>
      <p:bldP spid="205" grpId="5" build="allAtOnce"/>
      <p:bldP spid="205" grpId="6" build="allAtOnce"/>
      <p:bldP spid="206" grpId="0" animBg="1"/>
      <p:bldP spid="207" grpId="0" animBg="1"/>
      <p:bldP spid="208" grpId="0" animBg="1"/>
      <p:bldP spid="208" grpId="1" animBg="1"/>
      <p:bldP spid="246" grpId="0" animBg="1"/>
      <p:bldP spid="247" grpId="0" animBg="1"/>
      <p:bldP spid="248" grpId="0" animBg="1"/>
      <p:bldP spid="249" grpId="0"/>
      <p:bldP spid="250" grpId="0" animBg="1"/>
      <p:bldP spid="250" grpId="1" animBg="1"/>
      <p:bldP spid="25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381000" y="230188"/>
            <a:ext cx="8382000" cy="553998"/>
          </a:xfrm>
        </p:spPr>
        <p:txBody>
          <a:bodyPr/>
          <a:lstStyle/>
          <a:p>
            <a:r>
              <a:rPr lang="es-ES" sz="4000" b="1" dirty="0" err="1" smtClean="0">
                <a:effectLst/>
              </a:rPr>
              <a:t>Core</a:t>
            </a:r>
            <a:r>
              <a:rPr lang="es-ES" sz="4000" b="1" dirty="0" smtClean="0">
                <a:effectLst/>
              </a:rPr>
              <a:t> </a:t>
            </a:r>
            <a:r>
              <a:rPr lang="es-ES" sz="4000" b="1" dirty="0" err="1" smtClean="0">
                <a:effectLst/>
              </a:rPr>
              <a:t>Services</a:t>
            </a:r>
            <a:endParaRPr lang="es-ES" sz="4000" b="1" dirty="0" smtClean="0">
              <a:effectLst/>
            </a:endParaRPr>
          </a:p>
        </p:txBody>
      </p:sp>
      <p:sp>
        <p:nvSpPr>
          <p:cNvPr id="20483" name="Rectangle 5"/>
          <p:cNvSpPr>
            <a:spLocks noGrp="1" noChangeArrowheads="1"/>
          </p:cNvSpPr>
          <p:nvPr>
            <p:ph type="body" sz="quarter" idx="10"/>
          </p:nvPr>
        </p:nvSpPr>
        <p:spPr>
          <a:xfrm>
            <a:off x="381000" y="1411552"/>
            <a:ext cx="8382000" cy="332399"/>
          </a:xfrm>
        </p:spPr>
        <p:txBody>
          <a:bodyPr/>
          <a:lstStyle/>
          <a:p>
            <a:pPr lvl="1"/>
            <a:endParaRPr lang="es-ES" sz="2400" dirty="0" smtClean="0"/>
          </a:p>
        </p:txBody>
      </p:sp>
      <p:grpSp>
        <p:nvGrpSpPr>
          <p:cNvPr id="2" name="64 Grupo"/>
          <p:cNvGrpSpPr/>
          <p:nvPr/>
        </p:nvGrpSpPr>
        <p:grpSpPr>
          <a:xfrm>
            <a:off x="420688" y="644525"/>
            <a:ext cx="5849937" cy="1477963"/>
            <a:chOff x="420688" y="644525"/>
            <a:chExt cx="5849937" cy="1477963"/>
          </a:xfrm>
        </p:grpSpPr>
        <p:pic>
          <p:nvPicPr>
            <p:cNvPr id="45" name="Rounded Rectangle 34"/>
            <p:cNvPicPr>
              <a:picLocks noChangeArrowheads="1"/>
            </p:cNvPicPr>
            <p:nvPr/>
          </p:nvPicPr>
          <p:blipFill>
            <a:blip r:embed="rId3"/>
            <a:srcRect/>
            <a:stretch>
              <a:fillRect/>
            </a:stretch>
          </p:blipFill>
          <p:spPr bwMode="auto">
            <a:xfrm>
              <a:off x="2906713" y="654050"/>
              <a:ext cx="3363912" cy="1468438"/>
            </a:xfrm>
            <a:prstGeom prst="rect">
              <a:avLst/>
            </a:prstGeom>
            <a:noFill/>
            <a:ln w="9525">
              <a:noFill/>
              <a:miter lim="800000"/>
              <a:headEnd/>
              <a:tailEnd/>
            </a:ln>
          </p:spPr>
        </p:pic>
        <p:pic>
          <p:nvPicPr>
            <p:cNvPr id="49" name="Rounded Rectangle 34"/>
            <p:cNvPicPr>
              <a:picLocks noChangeArrowheads="1"/>
            </p:cNvPicPr>
            <p:nvPr/>
          </p:nvPicPr>
          <p:blipFill>
            <a:blip r:embed="rId4"/>
            <a:srcRect/>
            <a:stretch>
              <a:fillRect/>
            </a:stretch>
          </p:blipFill>
          <p:spPr bwMode="auto">
            <a:xfrm>
              <a:off x="420688" y="644525"/>
              <a:ext cx="2541587" cy="1468438"/>
            </a:xfrm>
            <a:prstGeom prst="rect">
              <a:avLst/>
            </a:prstGeom>
            <a:noFill/>
            <a:ln w="9525">
              <a:noFill/>
              <a:miter lim="800000"/>
              <a:headEnd/>
              <a:tailEnd/>
            </a:ln>
          </p:spPr>
        </p:pic>
        <p:sp>
          <p:nvSpPr>
            <p:cNvPr id="50" name="Text Box 12"/>
            <p:cNvSpPr txBox="1">
              <a:spLocks noChangeArrowheads="1"/>
            </p:cNvSpPr>
            <p:nvPr/>
          </p:nvSpPr>
          <p:spPr bwMode="auto">
            <a:xfrm>
              <a:off x="525463" y="749300"/>
              <a:ext cx="2151062" cy="1196975"/>
            </a:xfrm>
            <a:prstGeom prst="rect">
              <a:avLst/>
            </a:prstGeom>
            <a:noFill/>
            <a:ln w="9525">
              <a:noFill/>
              <a:miter lim="800000"/>
              <a:headEnd/>
              <a:tailEnd/>
            </a:ln>
          </p:spPr>
          <p:txBody>
            <a:bodyPr tIns="27432"/>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smtClean="0">
                  <a:ln>
                    <a:noFill/>
                  </a:ln>
                  <a:solidFill>
                    <a:sysClr val="windowText" lastClr="000000"/>
                  </a:solidFill>
                  <a:effectLst/>
                  <a:uLnTx/>
                  <a:uFillTx/>
                  <a:latin typeface="Calibri" pitchFamily="34" charset="0"/>
                </a:rPr>
                <a:t>Servicios</a:t>
              </a:r>
              <a:r>
                <a:rPr kumimoji="0" lang="en-US" sz="1400" b="1" i="0" u="none" strike="noStrike" kern="0" cap="none" spc="0" normalizeH="0" baseline="0" noProof="0" dirty="0" smtClean="0">
                  <a:ln>
                    <a:noFill/>
                  </a:ln>
                  <a:solidFill>
                    <a:sysClr val="windowText" lastClr="000000"/>
                  </a:solidFill>
                  <a:effectLst/>
                  <a:uLnTx/>
                  <a:uFillTx/>
                  <a:latin typeface="Calibri" pitchFamily="34" charset="0"/>
                </a:rPr>
                <a:t> Web</a:t>
              </a:r>
              <a:endParaRPr kumimoji="0" lang="en-US" sz="14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56" name="Text Box 155"/>
            <p:cNvSpPr txBox="1">
              <a:spLocks noChangeArrowheads="1"/>
            </p:cNvSpPr>
            <p:nvPr/>
          </p:nvSpPr>
          <p:spPr bwMode="auto">
            <a:xfrm>
              <a:off x="3014663" y="765175"/>
              <a:ext cx="2892425" cy="981075"/>
            </a:xfrm>
            <a:prstGeom prst="rect">
              <a:avLst/>
            </a:prstGeom>
            <a:noFill/>
            <a:ln w="9525">
              <a:noFill/>
              <a:miter lim="800000"/>
              <a:headEnd/>
              <a:tailEnd/>
            </a:ln>
          </p:spPr>
          <p:txBody>
            <a:bodyPr tIns="27432"/>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smtClean="0">
                  <a:ln>
                    <a:noFill/>
                  </a:ln>
                  <a:solidFill>
                    <a:sysClr val="windowText" lastClr="000000"/>
                  </a:solidFill>
                  <a:effectLst/>
                  <a:uLnTx/>
                  <a:uFillTx/>
                  <a:latin typeface="Calibri" pitchFamily="34" charset="0"/>
                </a:rPr>
                <a:t>Servicios</a:t>
              </a:r>
              <a:r>
                <a:rPr kumimoji="0" lang="en-US" sz="1400" b="1" i="0" u="none" strike="noStrike" kern="0" cap="none" spc="0" normalizeH="0" baseline="0" noProof="0" dirty="0" smtClean="0">
                  <a:ln>
                    <a:noFill/>
                  </a:ln>
                  <a:solidFill>
                    <a:sysClr val="windowText" lastClr="000000"/>
                  </a:solidFill>
                  <a:effectLst/>
                  <a:uLnTx/>
                  <a:uFillTx/>
                  <a:latin typeface="Calibri" pitchFamily="34" charset="0"/>
                </a:rPr>
                <a:t> Core</a:t>
              </a:r>
              <a:endParaRPr kumimoji="0" lang="en-US" sz="1400" b="1" i="0" u="none" strike="noStrike" kern="0" cap="none" spc="0" normalizeH="0" baseline="0" noProof="0" dirty="0">
                <a:ln>
                  <a:noFill/>
                </a:ln>
                <a:solidFill>
                  <a:sysClr val="windowText" lastClr="000000"/>
                </a:solidFill>
                <a:effectLst/>
                <a:uLnTx/>
                <a:uFillTx/>
                <a:latin typeface="Calibri" pitchFamily="34" charset="0"/>
              </a:endParaRPr>
            </a:p>
          </p:txBody>
        </p:sp>
        <p:pic>
          <p:nvPicPr>
            <p:cNvPr id="57" name="Picture 110" descr="web_serv.png"/>
            <p:cNvPicPr>
              <a:picLocks noChangeAspect="1"/>
            </p:cNvPicPr>
            <p:nvPr/>
          </p:nvPicPr>
          <p:blipFill>
            <a:blip r:embed="rId5" cstate="screen"/>
            <a:stretch>
              <a:fillRect/>
            </a:stretch>
          </p:blipFill>
          <p:spPr>
            <a:xfrm>
              <a:off x="1114338" y="1020164"/>
              <a:ext cx="1016120" cy="837034"/>
            </a:xfrm>
            <a:prstGeom prst="rect">
              <a:avLst/>
            </a:prstGeom>
          </p:spPr>
        </p:pic>
        <p:pic>
          <p:nvPicPr>
            <p:cNvPr id="60" name="Picture 113" descr="core_serv.png"/>
            <p:cNvPicPr>
              <a:picLocks noChangeAspect="1"/>
            </p:cNvPicPr>
            <p:nvPr/>
          </p:nvPicPr>
          <p:blipFill>
            <a:blip r:embed="rId6" cstate="screen"/>
            <a:stretch>
              <a:fillRect/>
            </a:stretch>
          </p:blipFill>
          <p:spPr>
            <a:xfrm>
              <a:off x="4069725" y="987422"/>
              <a:ext cx="907628" cy="907628"/>
            </a:xfrm>
            <a:prstGeom prst="rect">
              <a:avLst/>
            </a:prstGeom>
          </p:spPr>
        </p:pic>
      </p:grpSp>
      <p:grpSp>
        <p:nvGrpSpPr>
          <p:cNvPr id="3" name="65 Grupo"/>
          <p:cNvGrpSpPr/>
          <p:nvPr/>
        </p:nvGrpSpPr>
        <p:grpSpPr>
          <a:xfrm>
            <a:off x="474450" y="2060320"/>
            <a:ext cx="8167303" cy="2526443"/>
            <a:chOff x="474450" y="2060320"/>
            <a:chExt cx="8167303" cy="2526443"/>
          </a:xfrm>
        </p:grpSpPr>
        <p:sp>
          <p:nvSpPr>
            <p:cNvPr id="53" name="Rounded Rectangle 4"/>
            <p:cNvSpPr/>
            <p:nvPr/>
          </p:nvSpPr>
          <p:spPr bwMode="auto">
            <a:xfrm>
              <a:off x="474450" y="2072077"/>
              <a:ext cx="2371578" cy="2502256"/>
            </a:xfrm>
            <a:prstGeom prst="roundRect">
              <a:avLst>
                <a:gd name="adj" fmla="val 6970"/>
              </a:avLst>
            </a:prstGeom>
            <a:gradFill flip="none" rotWithShape="1">
              <a:gsLst>
                <a:gs pos="0">
                  <a:srgbClr val="666666">
                    <a:lumMod val="60000"/>
                    <a:lumOff val="40000"/>
                  </a:srgbClr>
                </a:gs>
                <a:gs pos="50000">
                  <a:srgbClr val="FFFFFF"/>
                </a:gs>
                <a:gs pos="100000">
                  <a:srgbClr val="F37720">
                    <a:tint val="23500"/>
                    <a:satMod val="160000"/>
                  </a:srgbClr>
                </a:gs>
              </a:gsLst>
              <a:path path="circle">
                <a:fillToRect l="100000" b="100000"/>
              </a:path>
              <a:tileRect t="-100000" r="-100000"/>
            </a:gradFill>
            <a:ln w="15875" cap="flat" cmpd="sng" algn="ctr">
              <a:solidFill>
                <a:srgbClr val="000000"/>
              </a:solidFill>
              <a:prstDash val="solid"/>
            </a:ln>
            <a:effectLst>
              <a:outerShdw blurRad="50800" dist="38100" dir="2700000" algn="tl" rotWithShape="0">
                <a:srgbClr val="000000">
                  <a:alpha val="40000"/>
                </a:srgbClr>
              </a:outerShdw>
            </a:effectLst>
          </p:spPr>
          <p:txBody>
            <a:bodyPr tIns="27432"/>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Segoe"/>
                  <a:ea typeface="+mn-ea"/>
                  <a:cs typeface="+mn-cs"/>
                </a:rPr>
                <a:t>On-ramps</a:t>
              </a:r>
            </a:p>
          </p:txBody>
        </p:sp>
        <p:sp>
          <p:nvSpPr>
            <p:cNvPr id="54" name="Rounded Rectangle 43"/>
            <p:cNvSpPr/>
            <p:nvPr/>
          </p:nvSpPr>
          <p:spPr bwMode="auto">
            <a:xfrm>
              <a:off x="6270934" y="2060320"/>
              <a:ext cx="2370819" cy="2526443"/>
            </a:xfrm>
            <a:prstGeom prst="roundRect">
              <a:avLst>
                <a:gd name="adj" fmla="val 6970"/>
              </a:avLst>
            </a:prstGeom>
            <a:gradFill flip="none" rotWithShape="1">
              <a:gsLst>
                <a:gs pos="0">
                  <a:srgbClr val="666666">
                    <a:lumMod val="40000"/>
                    <a:lumOff val="60000"/>
                  </a:srgbClr>
                </a:gs>
                <a:gs pos="50000">
                  <a:srgbClr val="FFFFFF"/>
                </a:gs>
                <a:gs pos="100000">
                  <a:srgbClr val="F37720">
                    <a:lumMod val="20000"/>
                    <a:lumOff val="80000"/>
                  </a:srgbClr>
                </a:gs>
              </a:gsLst>
              <a:path path="circle">
                <a:fillToRect l="100000" b="100000"/>
              </a:path>
              <a:tileRect t="-100000" r="-100000"/>
            </a:gradFill>
            <a:ln w="15875" cap="flat" cmpd="sng" algn="ctr">
              <a:solidFill>
                <a:srgbClr val="000000"/>
              </a:solidFill>
              <a:prstDash val="solid"/>
            </a:ln>
            <a:effectLst>
              <a:outerShdw blurRad="50800" dist="38100" dir="2700000" algn="tl" rotWithShape="0">
                <a:srgbClr val="000000">
                  <a:alpha val="40000"/>
                </a:srgbClr>
              </a:outerShdw>
            </a:effectLst>
          </p:spPr>
          <p:txBody>
            <a:bodyPr tIns="27432"/>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Segoe"/>
                  <a:ea typeface="+mn-ea"/>
                  <a:cs typeface="+mn-cs"/>
                </a:rPr>
                <a:t>Off-ramps</a:t>
              </a:r>
            </a:p>
          </p:txBody>
        </p:sp>
        <p:pic>
          <p:nvPicPr>
            <p:cNvPr id="58" name="Picture 111" descr="on_ramp.png"/>
            <p:cNvPicPr>
              <a:picLocks noChangeAspect="1"/>
            </p:cNvPicPr>
            <p:nvPr/>
          </p:nvPicPr>
          <p:blipFill>
            <a:blip r:embed="rId7"/>
            <a:stretch>
              <a:fillRect/>
            </a:stretch>
          </p:blipFill>
          <p:spPr>
            <a:xfrm>
              <a:off x="784373" y="2763373"/>
              <a:ext cx="1817424" cy="1043553"/>
            </a:xfrm>
            <a:prstGeom prst="rect">
              <a:avLst/>
            </a:prstGeom>
          </p:spPr>
        </p:pic>
        <p:pic>
          <p:nvPicPr>
            <p:cNvPr id="61" name="Picture 115" descr="off_ramp.png"/>
            <p:cNvPicPr>
              <a:picLocks noChangeAspect="1"/>
            </p:cNvPicPr>
            <p:nvPr/>
          </p:nvPicPr>
          <p:blipFill>
            <a:blip r:embed="rId8"/>
            <a:stretch>
              <a:fillRect/>
            </a:stretch>
          </p:blipFill>
          <p:spPr>
            <a:xfrm>
              <a:off x="6468735" y="2807430"/>
              <a:ext cx="1807999" cy="1032309"/>
            </a:xfrm>
            <a:prstGeom prst="rect">
              <a:avLst/>
            </a:prstGeom>
          </p:spPr>
        </p:pic>
      </p:grpSp>
      <p:grpSp>
        <p:nvGrpSpPr>
          <p:cNvPr id="4" name="66 Grupo"/>
          <p:cNvGrpSpPr/>
          <p:nvPr/>
        </p:nvGrpSpPr>
        <p:grpSpPr>
          <a:xfrm>
            <a:off x="407988" y="4606925"/>
            <a:ext cx="8285162" cy="1895475"/>
            <a:chOff x="407988" y="4606925"/>
            <a:chExt cx="8285162" cy="1895475"/>
          </a:xfrm>
        </p:grpSpPr>
        <p:pic>
          <p:nvPicPr>
            <p:cNvPr id="47" name="Rectangle 71"/>
            <p:cNvPicPr>
              <a:picLocks noChangeArrowheads="1"/>
            </p:cNvPicPr>
            <p:nvPr/>
          </p:nvPicPr>
          <p:blipFill>
            <a:blip r:embed="rId9"/>
            <a:srcRect/>
            <a:stretch>
              <a:fillRect/>
            </a:stretch>
          </p:blipFill>
          <p:spPr bwMode="auto">
            <a:xfrm>
              <a:off x="6224588" y="4630738"/>
              <a:ext cx="2468562" cy="1871662"/>
            </a:xfrm>
            <a:prstGeom prst="rect">
              <a:avLst/>
            </a:prstGeom>
            <a:noFill/>
            <a:ln w="9525">
              <a:noFill/>
              <a:miter lim="800000"/>
              <a:headEnd/>
              <a:tailEnd/>
            </a:ln>
          </p:spPr>
        </p:pic>
        <p:sp>
          <p:nvSpPr>
            <p:cNvPr id="48" name="Text Box 6"/>
            <p:cNvSpPr txBox="1">
              <a:spLocks noChangeArrowheads="1"/>
            </p:cNvSpPr>
            <p:nvPr/>
          </p:nvSpPr>
          <p:spPr bwMode="auto">
            <a:xfrm>
              <a:off x="6254750" y="4664075"/>
              <a:ext cx="2405063" cy="1800225"/>
            </a:xfrm>
            <a:prstGeom prst="rect">
              <a:avLst/>
            </a:prstGeom>
            <a:noFill/>
            <a:ln w="9525">
              <a:noFill/>
              <a:miter lim="800000"/>
              <a:headEnd/>
              <a:tailEnd/>
            </a:ln>
          </p:spPr>
          <p:txBody>
            <a:bodyPr lIns="45720" tIns="27432" rIns="4572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latin typeface="Calibri" pitchFamily="34" charset="0"/>
                </a:rPr>
                <a:t>Portal de </a:t>
              </a:r>
              <a:r>
                <a:rPr kumimoji="0" lang="en-US" sz="1400" b="1" i="0" u="none" strike="noStrike" kern="0" cap="none" spc="0" normalizeH="0" baseline="0" noProof="0" dirty="0" err="1" smtClean="0">
                  <a:ln>
                    <a:noFill/>
                  </a:ln>
                  <a:solidFill>
                    <a:sysClr val="windowText" lastClr="000000"/>
                  </a:solidFill>
                  <a:effectLst/>
                  <a:uLnTx/>
                  <a:uFillTx/>
                  <a:latin typeface="Calibri" pitchFamily="34" charset="0"/>
                </a:rPr>
                <a:t>Gestión</a:t>
              </a:r>
              <a:r>
                <a:rPr kumimoji="0" lang="en-US" sz="1400" b="1" i="0" u="none" strike="noStrike" kern="0" cap="none" spc="0" normalizeH="0" baseline="0" noProof="0" dirty="0" smtClean="0">
                  <a:ln>
                    <a:noFill/>
                  </a:ln>
                  <a:solidFill>
                    <a:sysClr val="windowText" lastClr="000000"/>
                  </a:solidFill>
                  <a:effectLst/>
                  <a:uLnTx/>
                  <a:uFillTx/>
                  <a:latin typeface="Calibri" pitchFamily="34" charset="0"/>
                </a:rPr>
                <a:t> (SharePoint)</a:t>
              </a:r>
              <a:endParaRPr kumimoji="0" lang="en-US" sz="1400" b="0" i="0" u="none" strike="noStrike" kern="0" cap="none" spc="0" normalizeH="0" baseline="0" noProof="0" dirty="0">
                <a:ln>
                  <a:noFill/>
                </a:ln>
                <a:solidFill>
                  <a:sysClr val="windowText" lastClr="000000"/>
                </a:solidFill>
                <a:effectLst/>
                <a:uLnTx/>
                <a:uFillTx/>
                <a:latin typeface="Calibri" pitchFamily="34" charset="0"/>
              </a:endParaRPr>
            </a:p>
          </p:txBody>
        </p:sp>
        <p:pic>
          <p:nvPicPr>
            <p:cNvPr id="51" name="Rounded Rectangle 59"/>
            <p:cNvPicPr>
              <a:picLocks noChangeArrowheads="1"/>
            </p:cNvPicPr>
            <p:nvPr/>
          </p:nvPicPr>
          <p:blipFill>
            <a:blip r:embed="rId10"/>
            <a:srcRect/>
            <a:stretch>
              <a:fillRect/>
            </a:stretch>
          </p:blipFill>
          <p:spPr bwMode="auto">
            <a:xfrm>
              <a:off x="407988" y="4606925"/>
              <a:ext cx="5846762" cy="1620838"/>
            </a:xfrm>
            <a:prstGeom prst="rect">
              <a:avLst/>
            </a:prstGeom>
            <a:noFill/>
            <a:ln w="9525">
              <a:noFill/>
              <a:miter lim="800000"/>
              <a:headEnd/>
              <a:tailEnd/>
            </a:ln>
          </p:spPr>
        </p:pic>
        <p:sp>
          <p:nvSpPr>
            <p:cNvPr id="52" name="Text Box 26"/>
            <p:cNvSpPr txBox="1">
              <a:spLocks noChangeArrowheads="1"/>
            </p:cNvSpPr>
            <p:nvPr/>
          </p:nvSpPr>
          <p:spPr bwMode="auto">
            <a:xfrm>
              <a:off x="512763" y="4714875"/>
              <a:ext cx="5575300" cy="1347788"/>
            </a:xfrm>
            <a:prstGeom prst="rect">
              <a:avLst/>
            </a:prstGeom>
            <a:noFill/>
            <a:ln w="9525">
              <a:noFill/>
              <a:miter lim="800000"/>
              <a:headEnd/>
              <a:tailEnd/>
            </a:ln>
          </p:spPr>
          <p:txBody>
            <a:bodyPr tIns="27432"/>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smtClean="0">
                  <a:ln>
                    <a:noFill/>
                  </a:ln>
                  <a:solidFill>
                    <a:sysClr val="windowText" lastClr="000000"/>
                  </a:solidFill>
                  <a:effectLst/>
                  <a:uLnTx/>
                  <a:uFillTx/>
                  <a:latin typeface="Calibri" pitchFamily="34" charset="0"/>
                </a:rPr>
                <a:t>Gestión</a:t>
              </a:r>
              <a:r>
                <a:rPr kumimoji="0" lang="en-US" sz="1400" b="1" i="0" u="none" strike="noStrike" kern="0" cap="none" spc="0" normalizeH="0" baseline="0" noProof="0" dirty="0" smtClean="0">
                  <a:ln>
                    <a:noFill/>
                  </a:ln>
                  <a:solidFill>
                    <a:sysClr val="windowText" lastClr="000000"/>
                  </a:solidFill>
                  <a:effectLst/>
                  <a:uLnTx/>
                  <a:uFillTx/>
                  <a:latin typeface="Calibri" pitchFamily="34" charset="0"/>
                </a:rPr>
                <a:t> de </a:t>
              </a:r>
              <a:r>
                <a:rPr kumimoji="0" lang="en-US" sz="1400" b="1" i="0" u="none" strike="noStrike" kern="0" cap="none" spc="0" normalizeH="0" baseline="0" noProof="0" dirty="0" err="1" smtClean="0">
                  <a:ln>
                    <a:noFill/>
                  </a:ln>
                  <a:solidFill>
                    <a:sysClr val="windowText" lastClr="000000"/>
                  </a:solidFill>
                  <a:effectLst/>
                  <a:uLnTx/>
                  <a:uFillTx/>
                  <a:latin typeface="Calibri" pitchFamily="34" charset="0"/>
                </a:rPr>
                <a:t>Excepciones</a:t>
              </a:r>
              <a:endParaRPr kumimoji="0" lang="en-US" sz="1400" b="1" i="0" u="none" strike="noStrike" kern="0" cap="none" spc="0" normalizeH="0" baseline="0" noProof="0" dirty="0">
                <a:ln>
                  <a:noFill/>
                </a:ln>
                <a:solidFill>
                  <a:sysClr val="windowText" lastClr="000000"/>
                </a:solidFill>
                <a:effectLst/>
                <a:uLnTx/>
                <a:uFillTx/>
                <a:latin typeface="Calibri" pitchFamily="34" charset="0"/>
              </a:endParaRPr>
            </a:p>
          </p:txBody>
        </p:sp>
        <p:pic>
          <p:nvPicPr>
            <p:cNvPr id="59" name="Picture 112" descr="ex_mana.png"/>
            <p:cNvPicPr>
              <a:picLocks noChangeAspect="1"/>
            </p:cNvPicPr>
            <p:nvPr/>
          </p:nvPicPr>
          <p:blipFill>
            <a:blip r:embed="rId11"/>
            <a:stretch>
              <a:fillRect/>
            </a:stretch>
          </p:blipFill>
          <p:spPr>
            <a:xfrm>
              <a:off x="2636877" y="4967693"/>
              <a:ext cx="1133845" cy="974624"/>
            </a:xfrm>
            <a:prstGeom prst="rect">
              <a:avLst/>
            </a:prstGeom>
          </p:spPr>
        </p:pic>
        <p:pic>
          <p:nvPicPr>
            <p:cNvPr id="62" name="Picture 116" descr="sp_mana.png"/>
            <p:cNvPicPr>
              <a:picLocks noChangeAspect="1"/>
            </p:cNvPicPr>
            <p:nvPr/>
          </p:nvPicPr>
          <p:blipFill>
            <a:blip r:embed="rId12"/>
            <a:stretch>
              <a:fillRect/>
            </a:stretch>
          </p:blipFill>
          <p:spPr>
            <a:xfrm>
              <a:off x="6822377" y="5131997"/>
              <a:ext cx="1271122" cy="1016898"/>
            </a:xfrm>
            <a:prstGeom prst="rect">
              <a:avLst/>
            </a:prstGeom>
          </p:spPr>
        </p:pic>
      </p:grpSp>
      <p:grpSp>
        <p:nvGrpSpPr>
          <p:cNvPr id="5" name="63 Grupo"/>
          <p:cNvGrpSpPr/>
          <p:nvPr/>
        </p:nvGrpSpPr>
        <p:grpSpPr>
          <a:xfrm>
            <a:off x="2908300" y="2049463"/>
            <a:ext cx="3363913" cy="2643187"/>
            <a:chOff x="2908300" y="2049463"/>
            <a:chExt cx="3363913" cy="2643187"/>
          </a:xfrm>
        </p:grpSpPr>
        <p:pic>
          <p:nvPicPr>
            <p:cNvPr id="46" name="Rounded Rectangle 35"/>
            <p:cNvPicPr>
              <a:picLocks noChangeArrowheads="1"/>
            </p:cNvPicPr>
            <p:nvPr/>
          </p:nvPicPr>
          <p:blipFill>
            <a:blip r:embed="rId13"/>
            <a:srcRect/>
            <a:stretch>
              <a:fillRect/>
            </a:stretch>
          </p:blipFill>
          <p:spPr bwMode="auto">
            <a:xfrm>
              <a:off x="2908300" y="2049463"/>
              <a:ext cx="3363913" cy="2643187"/>
            </a:xfrm>
            <a:prstGeom prst="rect">
              <a:avLst/>
            </a:prstGeom>
            <a:noFill/>
            <a:ln w="9525">
              <a:noFill/>
              <a:miter lim="800000"/>
              <a:headEnd/>
              <a:tailEnd/>
            </a:ln>
          </p:spPr>
        </p:pic>
        <p:sp>
          <p:nvSpPr>
            <p:cNvPr id="55" name="TextBox 94311"/>
            <p:cNvSpPr txBox="1">
              <a:spLocks noChangeArrowheads="1"/>
            </p:cNvSpPr>
            <p:nvPr/>
          </p:nvSpPr>
          <p:spPr bwMode="auto">
            <a:xfrm>
              <a:off x="3305878" y="2113681"/>
              <a:ext cx="2154238" cy="307777"/>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BizTalk </a:t>
              </a:r>
              <a:r>
                <a:rPr kumimoji="0" lang="en-US" sz="1400" b="1" i="0" u="none" strike="noStrike" kern="0" cap="none" spc="0" normalizeH="0" baseline="0" noProof="0" dirty="0" smtClean="0">
                  <a:ln>
                    <a:noFill/>
                  </a:ln>
                  <a:solidFill>
                    <a:srgbClr val="000000"/>
                  </a:solidFill>
                  <a:effectLst/>
                  <a:uLnTx/>
                  <a:uFillTx/>
                </a:rPr>
                <a:t>Server 2006 R2</a:t>
              </a:r>
              <a:endParaRPr kumimoji="0" lang="en-US" sz="1400" b="1" i="0" u="none" strike="noStrike" kern="0" cap="none" spc="0" normalizeH="0" baseline="0" noProof="0" dirty="0">
                <a:ln>
                  <a:noFill/>
                </a:ln>
                <a:solidFill>
                  <a:srgbClr val="000000"/>
                </a:solidFill>
                <a:effectLst/>
                <a:uLnTx/>
                <a:uFillTx/>
              </a:endParaRPr>
            </a:p>
          </p:txBody>
        </p:sp>
        <p:pic>
          <p:nvPicPr>
            <p:cNvPr id="63" name="Picture 118" descr="core_02.png"/>
            <p:cNvPicPr>
              <a:picLocks noChangeAspect="1"/>
            </p:cNvPicPr>
            <p:nvPr/>
          </p:nvPicPr>
          <p:blipFill>
            <a:blip r:embed="rId14"/>
            <a:stretch>
              <a:fillRect/>
            </a:stretch>
          </p:blipFill>
          <p:spPr>
            <a:xfrm>
              <a:off x="3865260" y="2659107"/>
              <a:ext cx="1387455" cy="1387455"/>
            </a:xfrm>
            <a:prstGeom prst="rect">
              <a:avLst/>
            </a:prstGeom>
          </p:spPr>
        </p:pic>
      </p:grpSp>
      <p:grpSp>
        <p:nvGrpSpPr>
          <p:cNvPr id="199" name="198 Grupo"/>
          <p:cNvGrpSpPr/>
          <p:nvPr/>
        </p:nvGrpSpPr>
        <p:grpSpPr>
          <a:xfrm>
            <a:off x="2946400" y="986091"/>
            <a:ext cx="3189563" cy="1199897"/>
            <a:chOff x="2946400" y="986091"/>
            <a:chExt cx="3189563" cy="1199897"/>
          </a:xfrm>
        </p:grpSpPr>
        <p:sp>
          <p:nvSpPr>
            <p:cNvPr id="167" name="Rectangle 40"/>
            <p:cNvSpPr/>
            <p:nvPr/>
          </p:nvSpPr>
          <p:spPr bwMode="auto">
            <a:xfrm>
              <a:off x="4102100" y="986091"/>
              <a:ext cx="1004447" cy="918909"/>
            </a:xfrm>
            <a:prstGeom prst="rect">
              <a:avLst/>
            </a:prstGeom>
            <a:gradFill rotWithShape="1">
              <a:gsLst>
                <a:gs pos="0">
                  <a:srgbClr val="0076BF">
                    <a:shade val="51000"/>
                    <a:satMod val="130000"/>
                  </a:srgbClr>
                </a:gs>
                <a:gs pos="80000">
                  <a:srgbClr val="0076BF">
                    <a:shade val="93000"/>
                    <a:satMod val="130000"/>
                  </a:srgbClr>
                </a:gs>
                <a:gs pos="100000">
                  <a:srgbClr val="0076B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err="1" smtClean="0">
                  <a:ln>
                    <a:noFill/>
                  </a:ln>
                  <a:solidFill>
                    <a:srgbClr val="000000"/>
                  </a:solidFill>
                  <a:effectLst/>
                  <a:uLnTx/>
                  <a:uFillTx/>
                  <a:latin typeface="Segoe"/>
                  <a:ea typeface="+mn-ea"/>
                  <a:cs typeface="Arial" pitchFamily="34" charset="0"/>
                </a:rPr>
                <a:t>Agente</a:t>
              </a:r>
              <a:r>
                <a:rPr kumimoji="0" lang="en-US" sz="1000" b="1" i="0" u="none" strike="noStrike" kern="0" cap="none" spc="0" normalizeH="0" baseline="0" noProof="0" dirty="0" smtClean="0">
                  <a:ln>
                    <a:noFill/>
                  </a:ln>
                  <a:solidFill>
                    <a:srgbClr val="000000"/>
                  </a:solidFill>
                  <a:effectLst/>
                  <a:uLnTx/>
                  <a:uFillTx/>
                  <a:latin typeface="Segoe"/>
                  <a:ea typeface="+mn-ea"/>
                  <a:cs typeface="Arial" pitchFamily="34" charset="0"/>
                </a:rPr>
                <a:t> </a:t>
              </a:r>
              <a:r>
                <a:rPr kumimoji="0" lang="en-US" sz="1000" b="1" i="0" u="none" strike="noStrike" kern="0" cap="none" spc="0" normalizeH="0" baseline="0" noProof="0" dirty="0" err="1" smtClean="0">
                  <a:ln>
                    <a:noFill/>
                  </a:ln>
                  <a:solidFill>
                    <a:srgbClr val="000000"/>
                  </a:solidFill>
                  <a:effectLst/>
                  <a:uLnTx/>
                  <a:uFillTx/>
                  <a:latin typeface="Segoe"/>
                  <a:ea typeface="+mn-ea"/>
                  <a:cs typeface="Arial" pitchFamily="34" charset="0"/>
                </a:rPr>
                <a:t>Intermediario</a:t>
              </a:r>
              <a:r>
                <a:rPr kumimoji="0" lang="en-US" sz="1000" b="1" i="0" u="none" strike="noStrike" kern="0" cap="none" spc="0" normalizeH="0" baseline="0" noProof="0" dirty="0" smtClean="0">
                  <a:ln>
                    <a:noFill/>
                  </a:ln>
                  <a:solidFill>
                    <a:srgbClr val="000000"/>
                  </a:solidFill>
                  <a:effectLst/>
                  <a:uLnTx/>
                  <a:uFillTx/>
                  <a:latin typeface="Segoe"/>
                  <a:ea typeface="+mn-ea"/>
                  <a:cs typeface="Arial" pitchFamily="34" charset="0"/>
                </a:rPr>
                <a:t>/</a:t>
              </a:r>
              <a:endParaRPr kumimoji="0" lang="en-US" sz="1000" b="1" i="0" u="none" strike="noStrike" kern="0" cap="none" spc="0" normalizeH="0" baseline="0" noProof="0" dirty="0">
                <a:ln>
                  <a:noFill/>
                </a:ln>
                <a:solidFill>
                  <a:srgbClr val="000000"/>
                </a:solidFill>
                <a:effectLst/>
                <a:uLnTx/>
                <a:uFillTx/>
                <a:latin typeface="Segoe"/>
                <a:ea typeface="+mn-ea"/>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err="1" smtClean="0">
                  <a:ln>
                    <a:noFill/>
                  </a:ln>
                  <a:solidFill>
                    <a:srgbClr val="000000"/>
                  </a:solidFill>
                  <a:effectLst/>
                  <a:uLnTx/>
                  <a:uFillTx/>
                  <a:latin typeface="Segoe"/>
                  <a:ea typeface="+mn-ea"/>
                  <a:cs typeface="Arial" pitchFamily="34" charset="0"/>
                </a:rPr>
                <a:t>Aplicación</a:t>
              </a:r>
              <a:r>
                <a:rPr kumimoji="0" lang="en-US" sz="1000" b="1" i="0" u="none" strike="noStrike" kern="0" cap="none" spc="0" normalizeH="0" baseline="0" noProof="0" dirty="0" smtClean="0">
                  <a:ln>
                    <a:noFill/>
                  </a:ln>
                  <a:solidFill>
                    <a:srgbClr val="000000"/>
                  </a:solidFill>
                  <a:effectLst/>
                  <a:uLnTx/>
                  <a:uFillTx/>
                  <a:latin typeface="Segoe"/>
                  <a:ea typeface="+mn-ea"/>
                  <a:cs typeface="Arial" pitchFamily="34" charset="0"/>
                </a:rPr>
                <a:t> </a:t>
              </a:r>
              <a:r>
                <a:rPr kumimoji="0" lang="en-US" sz="1000" b="1" i="0" u="none" strike="noStrike" kern="0" cap="none" spc="0" normalizeH="0" baseline="0" noProof="0" dirty="0" err="1" smtClean="0">
                  <a:ln>
                    <a:noFill/>
                  </a:ln>
                  <a:solidFill>
                    <a:srgbClr val="000000"/>
                  </a:solidFill>
                  <a:effectLst/>
                  <a:uLnTx/>
                  <a:uFillTx/>
                  <a:latin typeface="Segoe"/>
                  <a:ea typeface="+mn-ea"/>
                  <a:cs typeface="Arial" pitchFamily="34" charset="0"/>
                </a:rPr>
                <a:t>Customizada</a:t>
              </a:r>
              <a:endParaRPr kumimoji="0" lang="en-US" sz="1000" b="1" i="0" u="none" strike="noStrike" kern="0" cap="none" spc="0" normalizeH="0" baseline="0" noProof="0" dirty="0">
                <a:ln>
                  <a:noFill/>
                </a:ln>
                <a:solidFill>
                  <a:srgbClr val="000000"/>
                </a:solidFill>
                <a:effectLst/>
                <a:uLnTx/>
                <a:uFillTx/>
                <a:latin typeface="Segoe"/>
                <a:ea typeface="+mn-ea"/>
                <a:cs typeface="Arial" pitchFamily="34" charset="0"/>
              </a:endParaRPr>
            </a:p>
          </p:txBody>
        </p:sp>
        <p:sp>
          <p:nvSpPr>
            <p:cNvPr id="168" name="Rectangle 41"/>
            <p:cNvSpPr/>
            <p:nvPr/>
          </p:nvSpPr>
          <p:spPr bwMode="auto">
            <a:xfrm>
              <a:off x="2946400" y="986091"/>
              <a:ext cx="1142093" cy="918909"/>
            </a:xfrm>
            <a:prstGeom prst="rect">
              <a:avLst/>
            </a:prstGeom>
            <a:gradFill rotWithShape="1">
              <a:gsLst>
                <a:gs pos="0">
                  <a:srgbClr val="0076BF">
                    <a:shade val="51000"/>
                    <a:satMod val="130000"/>
                  </a:srgbClr>
                </a:gs>
                <a:gs pos="80000">
                  <a:srgbClr val="0076BF">
                    <a:shade val="93000"/>
                    <a:satMod val="130000"/>
                  </a:srgbClr>
                </a:gs>
                <a:gs pos="100000">
                  <a:srgbClr val="0076B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err="1" smtClean="0">
                  <a:ln>
                    <a:noFill/>
                  </a:ln>
                  <a:solidFill>
                    <a:srgbClr val="000000"/>
                  </a:solidFill>
                  <a:effectLst/>
                  <a:uLnTx/>
                  <a:uFillTx/>
                  <a:latin typeface="Segoe"/>
                  <a:ea typeface="+mn-ea"/>
                  <a:cs typeface="Arial" pitchFamily="34" charset="0"/>
                </a:rPr>
                <a:t>Agente</a:t>
              </a:r>
              <a:r>
                <a:rPr kumimoji="0" lang="en-US" sz="1000" b="1" i="0" u="none" strike="noStrike" kern="0" cap="none" spc="0" normalizeH="0" noProof="0" dirty="0" smtClean="0">
                  <a:ln>
                    <a:noFill/>
                  </a:ln>
                  <a:solidFill>
                    <a:srgbClr val="000000"/>
                  </a:solidFill>
                  <a:effectLst/>
                  <a:uLnTx/>
                  <a:uFillTx/>
                  <a:latin typeface="Segoe"/>
                  <a:ea typeface="+mn-ea"/>
                  <a:cs typeface="Arial" pitchFamily="34" charset="0"/>
                </a:rPr>
                <a:t> de </a:t>
              </a:r>
              <a:r>
                <a:rPr kumimoji="0" lang="en-US" sz="1000" b="1" i="0" u="none" strike="noStrike" kern="0" cap="none" spc="0" normalizeH="0" noProof="0" dirty="0" err="1" smtClean="0">
                  <a:ln>
                    <a:noFill/>
                  </a:ln>
                  <a:solidFill>
                    <a:srgbClr val="000000"/>
                  </a:solidFill>
                  <a:effectLst/>
                  <a:uLnTx/>
                  <a:uFillTx/>
                  <a:latin typeface="Segoe"/>
                  <a:ea typeface="+mn-ea"/>
                  <a:cs typeface="Arial" pitchFamily="34" charset="0"/>
                </a:rPr>
                <a:t>Transformación</a:t>
              </a:r>
              <a:endParaRPr kumimoji="0" lang="en-US" sz="1000" b="1" i="0" u="none" strike="noStrike" kern="0" cap="none" spc="0" normalizeH="0" baseline="0" noProof="0" dirty="0">
                <a:ln>
                  <a:noFill/>
                </a:ln>
                <a:solidFill>
                  <a:srgbClr val="000000"/>
                </a:solidFill>
                <a:effectLst/>
                <a:uLnTx/>
                <a:uFillTx/>
                <a:latin typeface="Segoe"/>
                <a:ea typeface="+mn-ea"/>
                <a:cs typeface="Arial" pitchFamily="34" charset="0"/>
              </a:endParaRPr>
            </a:p>
          </p:txBody>
        </p:sp>
        <p:sp>
          <p:nvSpPr>
            <p:cNvPr id="169" name="Rectangle 42"/>
            <p:cNvSpPr/>
            <p:nvPr/>
          </p:nvSpPr>
          <p:spPr bwMode="auto">
            <a:xfrm>
              <a:off x="5146997" y="986091"/>
              <a:ext cx="988966" cy="337862"/>
            </a:xfrm>
            <a:prstGeom prst="rect">
              <a:avLst/>
            </a:prstGeom>
            <a:gradFill rotWithShape="1">
              <a:gsLst>
                <a:gs pos="0">
                  <a:srgbClr val="0076BF">
                    <a:shade val="51000"/>
                    <a:satMod val="130000"/>
                  </a:srgbClr>
                </a:gs>
                <a:gs pos="80000">
                  <a:srgbClr val="0076BF">
                    <a:shade val="93000"/>
                    <a:satMod val="130000"/>
                  </a:srgbClr>
                </a:gs>
                <a:gs pos="100000">
                  <a:srgbClr val="0076B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err="1" smtClean="0">
                  <a:ln>
                    <a:noFill/>
                  </a:ln>
                  <a:solidFill>
                    <a:srgbClr val="000000"/>
                  </a:solidFill>
                  <a:effectLst/>
                  <a:uLnTx/>
                  <a:uFillTx/>
                  <a:latin typeface="Segoe"/>
                  <a:ea typeface="+mn-ea"/>
                  <a:cs typeface="Arial" pitchFamily="34" charset="0"/>
                </a:rPr>
                <a:t>Agente</a:t>
              </a:r>
              <a:r>
                <a:rPr kumimoji="0" lang="en-US" sz="1000" b="1" i="0" u="none" strike="noStrike" kern="0" cap="none" spc="0" normalizeH="0" baseline="0" noProof="0" dirty="0" smtClean="0">
                  <a:ln>
                    <a:noFill/>
                  </a:ln>
                  <a:solidFill>
                    <a:srgbClr val="000000"/>
                  </a:solidFill>
                  <a:effectLst/>
                  <a:uLnTx/>
                  <a:uFillTx/>
                  <a:latin typeface="Segoe"/>
                  <a:ea typeface="+mn-ea"/>
                  <a:cs typeface="Arial" pitchFamily="34" charset="0"/>
                </a:rPr>
                <a:t> de </a:t>
              </a:r>
              <a:r>
                <a:rPr kumimoji="0" lang="en-US" sz="1000" b="1" i="0" u="none" strike="noStrike" kern="0" cap="none" spc="0" normalizeH="0" baseline="0" noProof="0" dirty="0" err="1" smtClean="0">
                  <a:ln>
                    <a:noFill/>
                  </a:ln>
                  <a:solidFill>
                    <a:srgbClr val="000000"/>
                  </a:solidFill>
                  <a:effectLst/>
                  <a:uLnTx/>
                  <a:uFillTx/>
                  <a:latin typeface="Segoe"/>
                  <a:ea typeface="+mn-ea"/>
                  <a:cs typeface="Arial" pitchFamily="34" charset="0"/>
                </a:rPr>
                <a:t>Entrega</a:t>
              </a:r>
              <a:r>
                <a:rPr kumimoji="0" lang="en-US" sz="1000" b="1" i="0" u="none" strike="noStrike" kern="0" cap="none" spc="0" normalizeH="0" baseline="0" noProof="0" dirty="0" smtClean="0">
                  <a:ln>
                    <a:noFill/>
                  </a:ln>
                  <a:solidFill>
                    <a:srgbClr val="000000"/>
                  </a:solidFill>
                  <a:effectLst/>
                  <a:uLnTx/>
                  <a:uFillTx/>
                  <a:latin typeface="Segoe"/>
                  <a:ea typeface="+mn-ea"/>
                  <a:cs typeface="Arial" pitchFamily="34" charset="0"/>
                </a:rPr>
                <a:t> Gen.</a:t>
              </a:r>
              <a:endParaRPr kumimoji="0" lang="en-US" sz="1000" b="1" i="0" u="none" strike="noStrike" kern="0" cap="none" spc="0" normalizeH="0" baseline="0" noProof="0" dirty="0">
                <a:ln>
                  <a:noFill/>
                </a:ln>
                <a:solidFill>
                  <a:srgbClr val="000000"/>
                </a:solidFill>
                <a:effectLst/>
                <a:uLnTx/>
                <a:uFillTx/>
                <a:latin typeface="Segoe"/>
                <a:ea typeface="+mn-ea"/>
                <a:cs typeface="Arial" pitchFamily="34" charset="0"/>
              </a:endParaRPr>
            </a:p>
          </p:txBody>
        </p:sp>
        <p:sp>
          <p:nvSpPr>
            <p:cNvPr id="170" name="Rectangle 64"/>
            <p:cNvSpPr/>
            <p:nvPr/>
          </p:nvSpPr>
          <p:spPr bwMode="auto">
            <a:xfrm>
              <a:off x="5145869" y="1355746"/>
              <a:ext cx="988231" cy="549254"/>
            </a:xfrm>
            <a:prstGeom prst="rect">
              <a:avLst/>
            </a:prstGeom>
            <a:gradFill rotWithShape="1">
              <a:gsLst>
                <a:gs pos="0">
                  <a:srgbClr val="0076BF">
                    <a:shade val="51000"/>
                    <a:satMod val="130000"/>
                  </a:srgbClr>
                </a:gs>
                <a:gs pos="80000">
                  <a:srgbClr val="0076BF">
                    <a:shade val="93000"/>
                    <a:satMod val="130000"/>
                  </a:srgbClr>
                </a:gs>
                <a:gs pos="100000">
                  <a:srgbClr val="0076B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err="1" smtClean="0">
                  <a:ln>
                    <a:noFill/>
                  </a:ln>
                  <a:solidFill>
                    <a:srgbClr val="000000"/>
                  </a:solidFill>
                  <a:effectLst/>
                  <a:uLnTx/>
                  <a:uFillTx/>
                  <a:latin typeface="Segoe"/>
                  <a:ea typeface="+mn-ea"/>
                  <a:cs typeface="Arial" pitchFamily="34" charset="0"/>
                </a:rPr>
                <a:t>Agente</a:t>
              </a:r>
              <a:r>
                <a:rPr kumimoji="0" lang="en-US" sz="1000" b="1" i="0" u="none" strike="noStrike" kern="0" cap="none" spc="0" normalizeH="0" baseline="0" noProof="0" dirty="0" smtClean="0">
                  <a:ln>
                    <a:noFill/>
                  </a:ln>
                  <a:solidFill>
                    <a:srgbClr val="000000"/>
                  </a:solidFill>
                  <a:effectLst/>
                  <a:uLnTx/>
                  <a:uFillTx/>
                  <a:latin typeface="Segoe"/>
                  <a:ea typeface="+mn-ea"/>
                  <a:cs typeface="Arial" pitchFamily="34" charset="0"/>
                </a:rPr>
                <a:t> de </a:t>
              </a:r>
              <a:r>
                <a:rPr kumimoji="0" lang="en-US" sz="1000" b="1" i="0" u="none" strike="noStrike" kern="0" cap="none" spc="0" normalizeH="0" baseline="0" noProof="0" dirty="0" err="1" smtClean="0">
                  <a:ln>
                    <a:noFill/>
                  </a:ln>
                  <a:solidFill>
                    <a:srgbClr val="000000"/>
                  </a:solidFill>
                  <a:effectLst/>
                  <a:uLnTx/>
                  <a:uFillTx/>
                  <a:latin typeface="Segoe"/>
                  <a:ea typeface="+mn-ea"/>
                  <a:cs typeface="Arial" pitchFamily="34" charset="0"/>
                </a:rPr>
                <a:t>Entrega</a:t>
              </a:r>
              <a:r>
                <a:rPr kumimoji="0" lang="en-US" sz="1000" b="1" i="0" u="none" strike="noStrike" kern="0" cap="none" spc="0" normalizeH="0" baseline="0" noProof="0" dirty="0" smtClean="0">
                  <a:ln>
                    <a:noFill/>
                  </a:ln>
                  <a:solidFill>
                    <a:srgbClr val="000000"/>
                  </a:solidFill>
                  <a:effectLst/>
                  <a:uLnTx/>
                  <a:uFillTx/>
                  <a:latin typeface="Segoe"/>
                  <a:ea typeface="+mn-ea"/>
                  <a:cs typeface="Arial" pitchFamily="34" charset="0"/>
                </a:rPr>
                <a:t> </a:t>
              </a:r>
              <a:r>
                <a:rPr kumimoji="0" lang="en-US" sz="1000" b="1" i="0" u="none" strike="noStrike" kern="0" cap="none" spc="0" normalizeH="0" baseline="0" noProof="0" dirty="0" err="1" smtClean="0">
                  <a:ln>
                    <a:noFill/>
                  </a:ln>
                  <a:solidFill>
                    <a:srgbClr val="000000"/>
                  </a:solidFill>
                  <a:effectLst/>
                  <a:uLnTx/>
                  <a:uFillTx/>
                  <a:latin typeface="Segoe"/>
                  <a:ea typeface="+mn-ea"/>
                  <a:cs typeface="Arial" pitchFamily="34" charset="0"/>
                </a:rPr>
                <a:t>Customizado</a:t>
              </a:r>
              <a:r>
                <a:rPr kumimoji="0" lang="en-US" sz="1000" b="1" i="0" u="none" strike="noStrike" kern="0" cap="none" spc="0" normalizeH="0" baseline="0" noProof="0" dirty="0" smtClean="0">
                  <a:ln>
                    <a:noFill/>
                  </a:ln>
                  <a:solidFill>
                    <a:srgbClr val="000000"/>
                  </a:solidFill>
                  <a:effectLst/>
                  <a:uLnTx/>
                  <a:uFillTx/>
                  <a:latin typeface="Segoe"/>
                  <a:ea typeface="+mn-ea"/>
                  <a:cs typeface="Arial" pitchFamily="34" charset="0"/>
                </a:rPr>
                <a:t> 1 </a:t>
              </a:r>
              <a:r>
                <a:rPr kumimoji="0" lang="en-US" sz="1000" b="1" i="0" u="none" strike="noStrike" kern="0" cap="none" spc="0" normalizeH="0" baseline="0" noProof="0" dirty="0">
                  <a:ln>
                    <a:noFill/>
                  </a:ln>
                  <a:solidFill>
                    <a:srgbClr val="000000"/>
                  </a:solidFill>
                  <a:effectLst/>
                  <a:uLnTx/>
                  <a:uFillTx/>
                  <a:latin typeface="Segoe"/>
                  <a:ea typeface="+mn-ea"/>
                  <a:cs typeface="Arial" pitchFamily="34" charset="0"/>
                </a:rPr>
                <a:t>… n</a:t>
              </a:r>
            </a:p>
          </p:txBody>
        </p:sp>
        <p:cxnSp>
          <p:nvCxnSpPr>
            <p:cNvPr id="171" name="Straight Arrow Connector 139"/>
            <p:cNvCxnSpPr/>
            <p:nvPr/>
          </p:nvCxnSpPr>
          <p:spPr bwMode="auto">
            <a:xfrm rot="5400000">
              <a:off x="3542507" y="2045494"/>
              <a:ext cx="266700" cy="1587"/>
            </a:xfrm>
            <a:prstGeom prst="straightConnector1">
              <a:avLst/>
            </a:prstGeom>
            <a:ln>
              <a:tailEnd type="triangle" w="med" len="lg"/>
            </a:ln>
          </p:spPr>
          <p:style>
            <a:lnRef idx="3">
              <a:schemeClr val="dk1"/>
            </a:lnRef>
            <a:fillRef idx="0">
              <a:schemeClr val="dk1"/>
            </a:fillRef>
            <a:effectRef idx="2">
              <a:schemeClr val="dk1"/>
            </a:effectRef>
            <a:fontRef idx="minor">
              <a:schemeClr val="tx1"/>
            </a:fontRef>
          </p:style>
        </p:cxnSp>
        <p:cxnSp>
          <p:nvCxnSpPr>
            <p:cNvPr id="172" name="Straight Arrow Connector 137"/>
            <p:cNvCxnSpPr/>
            <p:nvPr/>
          </p:nvCxnSpPr>
          <p:spPr bwMode="auto">
            <a:xfrm rot="16200000" flipV="1">
              <a:off x="3296444" y="2050257"/>
              <a:ext cx="269875" cy="1587"/>
            </a:xfrm>
            <a:prstGeom prst="straightConnector1">
              <a:avLst/>
            </a:prstGeom>
            <a:ln>
              <a:tailEnd type="triangle" w="med" len="lg"/>
            </a:ln>
          </p:spPr>
          <p:style>
            <a:lnRef idx="3">
              <a:schemeClr val="dk1"/>
            </a:lnRef>
            <a:fillRef idx="0">
              <a:schemeClr val="dk1"/>
            </a:fillRef>
            <a:effectRef idx="2">
              <a:schemeClr val="dk1"/>
            </a:effectRef>
            <a:fontRef idx="minor">
              <a:schemeClr val="tx1"/>
            </a:fontRef>
          </p:style>
        </p:cxnSp>
        <p:cxnSp>
          <p:nvCxnSpPr>
            <p:cNvPr id="173" name="Straight Arrow Connector 143"/>
            <p:cNvCxnSpPr/>
            <p:nvPr/>
          </p:nvCxnSpPr>
          <p:spPr bwMode="auto">
            <a:xfrm rot="5400000">
              <a:off x="4536282" y="2045494"/>
              <a:ext cx="266700" cy="1587"/>
            </a:xfrm>
            <a:prstGeom prst="straightConnector1">
              <a:avLst/>
            </a:prstGeom>
            <a:ln>
              <a:tailEnd type="triangle" w="med" len="lg"/>
            </a:ln>
          </p:spPr>
          <p:style>
            <a:lnRef idx="3">
              <a:schemeClr val="dk1"/>
            </a:lnRef>
            <a:fillRef idx="0">
              <a:schemeClr val="dk1"/>
            </a:fillRef>
            <a:effectRef idx="2">
              <a:schemeClr val="dk1"/>
            </a:effectRef>
            <a:fontRef idx="minor">
              <a:schemeClr val="tx1"/>
            </a:fontRef>
          </p:style>
        </p:cxnSp>
        <p:cxnSp>
          <p:nvCxnSpPr>
            <p:cNvPr id="174" name="Straight Arrow Connector 144"/>
            <p:cNvCxnSpPr/>
            <p:nvPr/>
          </p:nvCxnSpPr>
          <p:spPr bwMode="auto">
            <a:xfrm rot="16200000" flipV="1">
              <a:off x="4290219" y="2042319"/>
              <a:ext cx="269875" cy="1587"/>
            </a:xfrm>
            <a:prstGeom prst="straightConnector1">
              <a:avLst/>
            </a:prstGeom>
            <a:ln>
              <a:tailEnd type="triangle" w="med" len="lg"/>
            </a:ln>
          </p:spPr>
          <p:style>
            <a:lnRef idx="3">
              <a:schemeClr val="dk1"/>
            </a:lnRef>
            <a:fillRef idx="0">
              <a:schemeClr val="dk1"/>
            </a:fillRef>
            <a:effectRef idx="2">
              <a:schemeClr val="dk1"/>
            </a:effectRef>
            <a:fontRef idx="minor">
              <a:schemeClr val="tx1"/>
            </a:fontRef>
          </p:style>
        </p:cxnSp>
        <p:cxnSp>
          <p:nvCxnSpPr>
            <p:cNvPr id="175" name="Straight Arrow Connector 145"/>
            <p:cNvCxnSpPr/>
            <p:nvPr/>
          </p:nvCxnSpPr>
          <p:spPr bwMode="auto">
            <a:xfrm rot="5400000">
              <a:off x="5504657" y="2045494"/>
              <a:ext cx="266700" cy="1587"/>
            </a:xfrm>
            <a:prstGeom prst="straightConnector1">
              <a:avLst/>
            </a:prstGeom>
            <a:ln>
              <a:tailEnd type="triangle" w="med" len="lg"/>
            </a:ln>
          </p:spPr>
          <p:style>
            <a:lnRef idx="3">
              <a:schemeClr val="dk1"/>
            </a:lnRef>
            <a:fillRef idx="0">
              <a:schemeClr val="dk1"/>
            </a:fillRef>
            <a:effectRef idx="2">
              <a:schemeClr val="dk1"/>
            </a:effectRef>
            <a:fontRef idx="minor">
              <a:schemeClr val="tx1"/>
            </a:fontRef>
          </p:style>
        </p:cxnSp>
        <p:cxnSp>
          <p:nvCxnSpPr>
            <p:cNvPr id="176" name="Straight Arrow Connector 146"/>
            <p:cNvCxnSpPr/>
            <p:nvPr/>
          </p:nvCxnSpPr>
          <p:spPr bwMode="auto">
            <a:xfrm rot="16200000" flipV="1">
              <a:off x="5258594" y="2042319"/>
              <a:ext cx="269875" cy="1587"/>
            </a:xfrm>
            <a:prstGeom prst="straightConnector1">
              <a:avLst/>
            </a:prstGeom>
            <a:ln>
              <a:tailEnd type="triangle" w="med" len="lg"/>
            </a:ln>
          </p:spPr>
          <p:style>
            <a:lnRef idx="3">
              <a:schemeClr val="dk1"/>
            </a:lnRef>
            <a:fillRef idx="0">
              <a:schemeClr val="dk1"/>
            </a:fillRef>
            <a:effectRef idx="2">
              <a:schemeClr val="dk1"/>
            </a:effectRef>
            <a:fontRef idx="minor">
              <a:schemeClr val="tx1"/>
            </a:fontRef>
          </p:style>
        </p:cxnSp>
      </p:grpSp>
      <p:sp>
        <p:nvSpPr>
          <p:cNvPr id="177" name="Rectangle 37"/>
          <p:cNvSpPr/>
          <p:nvPr/>
        </p:nvSpPr>
        <p:spPr bwMode="auto">
          <a:xfrm>
            <a:off x="3290582" y="2550390"/>
            <a:ext cx="2503171" cy="327038"/>
          </a:xfrm>
          <a:prstGeom prst="rect">
            <a:avLst/>
          </a:prstGeom>
          <a:gradFill rotWithShape="1">
            <a:gsLst>
              <a:gs pos="0">
                <a:srgbClr val="66CC33">
                  <a:shade val="51000"/>
                  <a:satMod val="130000"/>
                </a:srgbClr>
              </a:gs>
              <a:gs pos="80000">
                <a:srgbClr val="66CC33">
                  <a:shade val="93000"/>
                  <a:satMod val="130000"/>
                </a:srgbClr>
              </a:gs>
              <a:gs pos="100000">
                <a:srgbClr val="66CC3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1" kern="0" dirty="0" smtClean="0">
                <a:solidFill>
                  <a:srgbClr val="000000"/>
                </a:solidFill>
                <a:effectLst/>
                <a:latin typeface="Segoe"/>
                <a:cs typeface="Arial" pitchFamily="34" charset="0"/>
              </a:rPr>
              <a:t>Motor de </a:t>
            </a:r>
            <a:r>
              <a:rPr lang="en-US" sz="1000" b="1" kern="0" dirty="0" err="1" smtClean="0">
                <a:solidFill>
                  <a:srgbClr val="000000"/>
                </a:solidFill>
                <a:effectLst/>
                <a:latin typeface="Segoe"/>
                <a:cs typeface="Arial" pitchFamily="34" charset="0"/>
              </a:rPr>
              <a:t>Orquestaciones</a:t>
            </a:r>
            <a:r>
              <a:rPr lang="en-US" sz="1000" b="1" kern="0" dirty="0" smtClean="0">
                <a:solidFill>
                  <a:srgbClr val="000000"/>
                </a:solidFill>
                <a:effectLst/>
                <a:latin typeface="Segoe"/>
                <a:cs typeface="Arial" pitchFamily="34" charset="0"/>
              </a:rPr>
              <a:t> de BizTalk</a:t>
            </a:r>
            <a:endParaRPr kumimoji="0" lang="en-US" sz="1000" b="1" i="0" u="none" strike="noStrike" kern="0" cap="none" spc="0" normalizeH="0" baseline="0" noProof="0" dirty="0">
              <a:ln>
                <a:noFill/>
              </a:ln>
              <a:solidFill>
                <a:srgbClr val="000000"/>
              </a:solidFill>
              <a:effectLst/>
              <a:uLnTx/>
              <a:uFillTx/>
              <a:latin typeface="Segoe"/>
              <a:ea typeface="+mn-ea"/>
              <a:cs typeface="Arial" pitchFamily="34" charset="0"/>
            </a:endParaRPr>
          </a:p>
        </p:txBody>
      </p:sp>
      <p:sp>
        <p:nvSpPr>
          <p:cNvPr id="178" name="Rectangle 38"/>
          <p:cNvSpPr/>
          <p:nvPr/>
        </p:nvSpPr>
        <p:spPr bwMode="auto">
          <a:xfrm>
            <a:off x="3299460" y="2920034"/>
            <a:ext cx="2503170" cy="327678"/>
          </a:xfrm>
          <a:prstGeom prst="rect">
            <a:avLst/>
          </a:prstGeom>
          <a:gradFill rotWithShape="1">
            <a:gsLst>
              <a:gs pos="0">
                <a:srgbClr val="66CC33">
                  <a:shade val="51000"/>
                  <a:satMod val="130000"/>
                </a:srgbClr>
              </a:gs>
              <a:gs pos="80000">
                <a:srgbClr val="66CC33">
                  <a:shade val="93000"/>
                  <a:satMod val="130000"/>
                </a:srgbClr>
              </a:gs>
              <a:gs pos="100000">
                <a:srgbClr val="66CC3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00"/>
                </a:solidFill>
                <a:effectLst/>
                <a:uLnTx/>
                <a:uFillTx/>
                <a:latin typeface="Segoe"/>
                <a:ea typeface="+mn-ea"/>
                <a:cs typeface="Arial" pitchFamily="34" charset="0"/>
              </a:rPr>
              <a:t>Motor de </a:t>
            </a:r>
            <a:r>
              <a:rPr kumimoji="0" lang="en-US" sz="1000" b="1" i="0" u="none" strike="noStrike" kern="0" cap="none" spc="0" normalizeH="0" baseline="0" noProof="0" dirty="0" err="1" smtClean="0">
                <a:ln>
                  <a:noFill/>
                </a:ln>
                <a:solidFill>
                  <a:srgbClr val="000000"/>
                </a:solidFill>
                <a:effectLst/>
                <a:uLnTx/>
                <a:uFillTx/>
                <a:latin typeface="Segoe"/>
                <a:ea typeface="+mn-ea"/>
                <a:cs typeface="Arial" pitchFamily="34" charset="0"/>
              </a:rPr>
              <a:t>Transformaciones</a:t>
            </a:r>
            <a:r>
              <a:rPr kumimoji="0" lang="en-US" sz="1000" b="1" i="0" u="none" strike="noStrike" kern="0" cap="none" spc="0" normalizeH="0" baseline="0" noProof="0" dirty="0" smtClean="0">
                <a:ln>
                  <a:noFill/>
                </a:ln>
                <a:solidFill>
                  <a:srgbClr val="000000"/>
                </a:solidFill>
                <a:effectLst/>
                <a:uLnTx/>
                <a:uFillTx/>
                <a:latin typeface="Segoe"/>
                <a:ea typeface="+mn-ea"/>
                <a:cs typeface="Arial" pitchFamily="34" charset="0"/>
              </a:rPr>
              <a:t> de BizTalk</a:t>
            </a:r>
            <a:endParaRPr kumimoji="0" lang="en-US" sz="1000" b="1" i="0" u="none" strike="noStrike" kern="0" cap="none" spc="0" normalizeH="0" baseline="0" noProof="0" dirty="0">
              <a:ln>
                <a:noFill/>
              </a:ln>
              <a:solidFill>
                <a:srgbClr val="000000"/>
              </a:solidFill>
              <a:effectLst/>
              <a:uLnTx/>
              <a:uFillTx/>
              <a:latin typeface="Segoe"/>
              <a:ea typeface="+mn-ea"/>
              <a:cs typeface="Arial" pitchFamily="34" charset="0"/>
            </a:endParaRPr>
          </a:p>
        </p:txBody>
      </p:sp>
      <p:sp>
        <p:nvSpPr>
          <p:cNvPr id="179" name="Rectangle 39"/>
          <p:cNvSpPr/>
          <p:nvPr/>
        </p:nvSpPr>
        <p:spPr bwMode="auto">
          <a:xfrm>
            <a:off x="3299460" y="3294681"/>
            <a:ext cx="2506980" cy="327679"/>
          </a:xfrm>
          <a:prstGeom prst="rect">
            <a:avLst/>
          </a:prstGeom>
          <a:gradFill rotWithShape="1">
            <a:gsLst>
              <a:gs pos="0">
                <a:srgbClr val="66CC33">
                  <a:shade val="51000"/>
                  <a:satMod val="130000"/>
                </a:srgbClr>
              </a:gs>
              <a:gs pos="80000">
                <a:srgbClr val="66CC33">
                  <a:shade val="93000"/>
                  <a:satMod val="130000"/>
                </a:srgbClr>
              </a:gs>
              <a:gs pos="100000">
                <a:srgbClr val="66CC3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00"/>
                </a:solidFill>
                <a:effectLst/>
                <a:uLnTx/>
                <a:uFillTx/>
                <a:latin typeface="Segoe"/>
                <a:ea typeface="+mn-ea"/>
                <a:cs typeface="Arial" pitchFamily="34" charset="0"/>
              </a:rPr>
              <a:t>Motor de </a:t>
            </a:r>
            <a:r>
              <a:rPr kumimoji="0" lang="en-US" sz="1000" b="1" i="0" u="none" strike="noStrike" kern="0" cap="none" spc="0" normalizeH="0" baseline="0" noProof="0" dirty="0" err="1" smtClean="0">
                <a:ln>
                  <a:noFill/>
                </a:ln>
                <a:solidFill>
                  <a:srgbClr val="000000"/>
                </a:solidFill>
                <a:effectLst/>
                <a:uLnTx/>
                <a:uFillTx/>
                <a:latin typeface="Segoe"/>
                <a:ea typeface="+mn-ea"/>
                <a:cs typeface="Arial" pitchFamily="34" charset="0"/>
              </a:rPr>
              <a:t>Reglas</a:t>
            </a:r>
            <a:r>
              <a:rPr kumimoji="0" lang="en-US" sz="1000" b="1" i="0" u="none" strike="noStrike" kern="0" cap="none" spc="0" normalizeH="0" noProof="0" dirty="0" smtClean="0">
                <a:ln>
                  <a:noFill/>
                </a:ln>
                <a:solidFill>
                  <a:srgbClr val="000000"/>
                </a:solidFill>
                <a:effectLst/>
                <a:uLnTx/>
                <a:uFillTx/>
                <a:latin typeface="Segoe"/>
                <a:ea typeface="+mn-ea"/>
                <a:cs typeface="Arial" pitchFamily="34" charset="0"/>
              </a:rPr>
              <a:t> de </a:t>
            </a:r>
            <a:r>
              <a:rPr kumimoji="0" lang="en-US" sz="1000" b="1" i="0" u="none" strike="noStrike" kern="0" cap="none" spc="0" normalizeH="0" noProof="0" dirty="0" err="1" smtClean="0">
                <a:ln>
                  <a:noFill/>
                </a:ln>
                <a:solidFill>
                  <a:srgbClr val="000000"/>
                </a:solidFill>
                <a:effectLst/>
                <a:uLnTx/>
                <a:uFillTx/>
                <a:latin typeface="Segoe"/>
                <a:ea typeface="+mn-ea"/>
                <a:cs typeface="Arial" pitchFamily="34" charset="0"/>
              </a:rPr>
              <a:t>Negocio</a:t>
            </a:r>
            <a:r>
              <a:rPr kumimoji="0" lang="en-US" sz="1000" b="1" i="0" u="none" strike="noStrike" kern="0" cap="none" spc="0" normalizeH="0" noProof="0" dirty="0" smtClean="0">
                <a:ln>
                  <a:noFill/>
                </a:ln>
                <a:solidFill>
                  <a:srgbClr val="000000"/>
                </a:solidFill>
                <a:effectLst/>
                <a:uLnTx/>
                <a:uFillTx/>
                <a:latin typeface="Segoe"/>
                <a:ea typeface="+mn-ea"/>
                <a:cs typeface="Arial" pitchFamily="34" charset="0"/>
              </a:rPr>
              <a:t> de BizTalk</a:t>
            </a:r>
            <a:endParaRPr kumimoji="0" lang="en-US" sz="1000" b="1" i="0" u="none" strike="noStrike" kern="0" cap="none" spc="0" normalizeH="0" baseline="0" noProof="0" dirty="0">
              <a:ln>
                <a:noFill/>
              </a:ln>
              <a:solidFill>
                <a:srgbClr val="000000"/>
              </a:solidFill>
              <a:effectLst/>
              <a:uLnTx/>
              <a:uFillTx/>
              <a:latin typeface="Segoe"/>
              <a:ea typeface="+mn-ea"/>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blinds(horizontal)">
                                      <p:cBhvr>
                                        <p:cTn id="7" dur="500"/>
                                        <p:tgtEl>
                                          <p:spTgt spid="19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78" grpId="0" animBg="1"/>
      <p:bldP spid="17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381000" y="230188"/>
            <a:ext cx="8382000" cy="553998"/>
          </a:xfrm>
        </p:spPr>
        <p:txBody>
          <a:bodyPr/>
          <a:lstStyle/>
          <a:p>
            <a:r>
              <a:rPr lang="es-ES" sz="4000" b="1" dirty="0" err="1" smtClean="0">
                <a:effectLst/>
              </a:rPr>
              <a:t>Core</a:t>
            </a:r>
            <a:r>
              <a:rPr lang="es-ES" sz="4000" b="1" dirty="0" smtClean="0">
                <a:effectLst/>
              </a:rPr>
              <a:t> </a:t>
            </a:r>
            <a:r>
              <a:rPr lang="es-ES" sz="4000" b="1" dirty="0" err="1" smtClean="0">
                <a:effectLst/>
              </a:rPr>
              <a:t>Services</a:t>
            </a:r>
            <a:r>
              <a:rPr lang="es-ES" sz="4000" b="1" dirty="0" smtClean="0">
                <a:effectLst/>
              </a:rPr>
              <a:t> - Agentes</a:t>
            </a:r>
          </a:p>
        </p:txBody>
      </p:sp>
      <p:sp>
        <p:nvSpPr>
          <p:cNvPr id="208" name="Text Box 73"/>
          <p:cNvSpPr txBox="1">
            <a:spLocks noChangeArrowheads="1"/>
          </p:cNvSpPr>
          <p:nvPr/>
        </p:nvSpPr>
        <p:spPr bwMode="auto">
          <a:xfrm>
            <a:off x="0" y="3366163"/>
            <a:ext cx="4213225" cy="3046988"/>
          </a:xfrm>
          <a:prstGeom prst="rect">
            <a:avLst/>
          </a:prstGeom>
          <a:noFill/>
          <a:ln w="19050" algn="ctr">
            <a:noFill/>
            <a:miter lim="800000"/>
            <a:headEnd/>
            <a:tailEnd/>
          </a:ln>
        </p:spPr>
        <p:txBody>
          <a:bodyPr>
            <a:spAutoFit/>
          </a:bodyPr>
          <a:lstStyle/>
          <a:p>
            <a:pPr marL="457200" indent="-457200">
              <a:buClr>
                <a:schemeClr val="accent1"/>
              </a:buClr>
              <a:buFont typeface="Arial" pitchFamily="34" charset="0"/>
              <a:buChar char="•"/>
              <a:defRPr/>
            </a:pPr>
            <a:r>
              <a:rPr lang="es-ES" sz="1600" b="1" dirty="0" smtClean="0">
                <a:solidFill>
                  <a:schemeClr val="bg1"/>
                </a:solidFill>
                <a:effectLst/>
                <a:latin typeface="Segoe" pitchFamily="34" charset="0"/>
              </a:rPr>
              <a:t>Definir el itinerario de </a:t>
            </a:r>
            <a:r>
              <a:rPr lang="es-ES" sz="1600" b="1" dirty="0" err="1" smtClean="0">
                <a:solidFill>
                  <a:schemeClr val="bg1"/>
                </a:solidFill>
                <a:effectLst/>
                <a:latin typeface="Segoe" pitchFamily="34" charset="0"/>
              </a:rPr>
              <a:t>Servicos</a:t>
            </a:r>
            <a:endParaRPr lang="es-ES" sz="1600" b="1" dirty="0" smtClean="0">
              <a:solidFill>
                <a:schemeClr val="bg1"/>
              </a:solidFill>
              <a:effectLst/>
              <a:latin typeface="Segoe" pitchFamily="34" charset="0"/>
            </a:endParaRPr>
          </a:p>
          <a:p>
            <a:pPr marL="457200" indent="-457200">
              <a:buClr>
                <a:schemeClr val="accent1"/>
              </a:buClr>
              <a:buFont typeface="Arial" pitchFamily="34" charset="0"/>
              <a:buChar char="•"/>
              <a:defRPr/>
            </a:pPr>
            <a:r>
              <a:rPr lang="es-ES" sz="1600" b="1" dirty="0" smtClean="0">
                <a:solidFill>
                  <a:schemeClr val="bg1"/>
                </a:solidFill>
                <a:effectLst/>
                <a:latin typeface="Segoe" pitchFamily="34" charset="0"/>
              </a:rPr>
              <a:t>Publicar el mensaje</a:t>
            </a:r>
          </a:p>
          <a:p>
            <a:pPr marL="457200" indent="-457200">
              <a:buClr>
                <a:schemeClr val="accent1"/>
              </a:buClr>
              <a:buFont typeface="Arial" pitchFamily="34" charset="0"/>
              <a:buChar char="•"/>
              <a:defRPr/>
            </a:pPr>
            <a:r>
              <a:rPr lang="es-ES" sz="1600" b="1" dirty="0" smtClean="0">
                <a:solidFill>
                  <a:schemeClr val="bg1"/>
                </a:solidFill>
                <a:effectLst/>
                <a:latin typeface="Segoe" pitchFamily="34" charset="0"/>
              </a:rPr>
              <a:t>Se identifica el </a:t>
            </a:r>
            <a:r>
              <a:rPr lang="es-ES" sz="1600" b="1" i="1" dirty="0" smtClean="0">
                <a:solidFill>
                  <a:schemeClr val="bg1"/>
                </a:solidFill>
                <a:effectLst/>
                <a:latin typeface="Segoe" pitchFamily="34" charset="0"/>
              </a:rPr>
              <a:t>Primer</a:t>
            </a:r>
            <a:r>
              <a:rPr lang="es-ES" sz="1600" b="1" dirty="0" smtClean="0">
                <a:solidFill>
                  <a:schemeClr val="bg1"/>
                </a:solidFill>
                <a:effectLst/>
                <a:latin typeface="Segoe" pitchFamily="34" charset="0"/>
              </a:rPr>
              <a:t>  paso del itinerario</a:t>
            </a:r>
          </a:p>
          <a:p>
            <a:pPr marL="457200" indent="-457200">
              <a:buClr>
                <a:schemeClr val="accent1"/>
              </a:buClr>
              <a:buFont typeface="Arial" pitchFamily="34" charset="0"/>
              <a:buChar char="•"/>
              <a:defRPr/>
            </a:pPr>
            <a:r>
              <a:rPr lang="es-ES" sz="1600" b="1" dirty="0" smtClean="0">
                <a:solidFill>
                  <a:schemeClr val="bg1"/>
                </a:solidFill>
                <a:effectLst/>
                <a:latin typeface="Segoe" pitchFamily="34" charset="0"/>
              </a:rPr>
              <a:t>Se dirige el mensaje al Primer Paso (Agente Transformación)</a:t>
            </a:r>
          </a:p>
          <a:p>
            <a:pPr marL="457200" indent="-457200">
              <a:buClr>
                <a:schemeClr val="accent1"/>
              </a:buClr>
              <a:buFont typeface="Arial" pitchFamily="34" charset="0"/>
              <a:buChar char="•"/>
              <a:defRPr/>
            </a:pPr>
            <a:r>
              <a:rPr lang="es-ES" sz="1600" b="1" dirty="0" smtClean="0">
                <a:solidFill>
                  <a:schemeClr val="bg1"/>
                </a:solidFill>
                <a:effectLst/>
                <a:latin typeface="Segoe" pitchFamily="34" charset="0"/>
              </a:rPr>
              <a:t>Se identifica el </a:t>
            </a:r>
            <a:r>
              <a:rPr lang="es-ES" sz="1600" b="1" i="1" dirty="0" smtClean="0">
                <a:solidFill>
                  <a:schemeClr val="bg1"/>
                </a:solidFill>
                <a:effectLst/>
                <a:latin typeface="Segoe" pitchFamily="34" charset="0"/>
              </a:rPr>
              <a:t>Segundo</a:t>
            </a:r>
            <a:r>
              <a:rPr lang="es-ES" sz="1600" b="1" dirty="0" smtClean="0">
                <a:solidFill>
                  <a:schemeClr val="bg1"/>
                </a:solidFill>
                <a:effectLst/>
                <a:latin typeface="Segoe" pitchFamily="34" charset="0"/>
              </a:rPr>
              <a:t> paso</a:t>
            </a:r>
          </a:p>
          <a:p>
            <a:pPr marL="457200" indent="-457200">
              <a:buClr>
                <a:schemeClr val="accent1"/>
              </a:buClr>
              <a:buFont typeface="Arial" pitchFamily="34" charset="0"/>
              <a:buChar char="•"/>
              <a:defRPr/>
            </a:pPr>
            <a:r>
              <a:rPr lang="es-ES" sz="1600" b="1" dirty="0" smtClean="0">
                <a:solidFill>
                  <a:schemeClr val="bg1"/>
                </a:solidFill>
                <a:effectLst/>
                <a:latin typeface="Arial" pitchFamily="34" charset="0"/>
              </a:rPr>
              <a:t>Se dirige el mensaje al segundo paso (Agente de </a:t>
            </a:r>
            <a:r>
              <a:rPr lang="es-ES" sz="1600" b="1" dirty="0" err="1" smtClean="0">
                <a:solidFill>
                  <a:schemeClr val="bg1"/>
                </a:solidFill>
                <a:effectLst/>
                <a:latin typeface="Arial" pitchFamily="34" charset="0"/>
              </a:rPr>
              <a:t>Fullfilment</a:t>
            </a:r>
            <a:r>
              <a:rPr lang="es-ES" sz="1600" b="1" dirty="0" smtClean="0">
                <a:solidFill>
                  <a:schemeClr val="bg1"/>
                </a:solidFill>
                <a:effectLst/>
                <a:latin typeface="Arial" pitchFamily="34" charset="0"/>
              </a:rPr>
              <a:t>)</a:t>
            </a:r>
            <a:endParaRPr lang="es-ES" sz="1600" b="1" dirty="0" smtClean="0">
              <a:solidFill>
                <a:schemeClr val="bg1"/>
              </a:solidFill>
              <a:effectLst/>
              <a:latin typeface="Segoe" pitchFamily="34" charset="0"/>
            </a:endParaRPr>
          </a:p>
          <a:p>
            <a:pPr marL="457200" indent="-457200" algn="just">
              <a:buClr>
                <a:schemeClr val="accent1"/>
              </a:buClr>
              <a:buFont typeface="Arial" pitchFamily="34" charset="0"/>
              <a:buChar char="•"/>
              <a:defRPr/>
            </a:pPr>
            <a:r>
              <a:rPr lang="es-ES" sz="1600" b="1" dirty="0" smtClean="0">
                <a:solidFill>
                  <a:schemeClr val="bg1"/>
                </a:solidFill>
                <a:effectLst/>
                <a:latin typeface="Arial" pitchFamily="34" charset="0"/>
              </a:rPr>
              <a:t>Se identifica el </a:t>
            </a:r>
            <a:r>
              <a:rPr lang="es-ES" sz="1600" b="1" i="1" dirty="0" smtClean="0">
                <a:solidFill>
                  <a:schemeClr val="bg1"/>
                </a:solidFill>
                <a:effectLst/>
                <a:latin typeface="Arial" pitchFamily="34" charset="0"/>
              </a:rPr>
              <a:t>Tercer </a:t>
            </a:r>
            <a:r>
              <a:rPr lang="es-ES" sz="1600" b="1" dirty="0" smtClean="0">
                <a:solidFill>
                  <a:schemeClr val="bg1"/>
                </a:solidFill>
                <a:effectLst/>
                <a:latin typeface="Arial" pitchFamily="34" charset="0"/>
              </a:rPr>
              <a:t> paso</a:t>
            </a:r>
            <a:endParaRPr lang="es-ES" sz="1600" b="1" dirty="0" smtClean="0">
              <a:solidFill>
                <a:schemeClr val="bg1"/>
              </a:solidFill>
              <a:effectLst/>
              <a:latin typeface="Segoe" pitchFamily="34" charset="0"/>
            </a:endParaRPr>
          </a:p>
          <a:p>
            <a:pPr marL="457200" indent="-457200">
              <a:buClr>
                <a:schemeClr val="accent1"/>
              </a:buClr>
              <a:buFont typeface="Arial" pitchFamily="34" charset="0"/>
              <a:buChar char="•"/>
              <a:defRPr/>
            </a:pPr>
            <a:r>
              <a:rPr lang="es-ES" sz="1600" b="1" dirty="0" smtClean="0">
                <a:solidFill>
                  <a:schemeClr val="bg1"/>
                </a:solidFill>
                <a:effectLst/>
                <a:latin typeface="Arial" pitchFamily="34" charset="0"/>
              </a:rPr>
              <a:t>Se dirige el mensaje al Tercer paso (Agente de </a:t>
            </a:r>
            <a:r>
              <a:rPr lang="es-ES" sz="1600" b="1" dirty="0" err="1" smtClean="0">
                <a:solidFill>
                  <a:schemeClr val="bg1"/>
                </a:solidFill>
                <a:effectLst/>
                <a:latin typeface="Arial" pitchFamily="34" charset="0"/>
              </a:rPr>
              <a:t>Routing</a:t>
            </a:r>
            <a:r>
              <a:rPr lang="es-ES" sz="1600" b="1" dirty="0" smtClean="0">
                <a:solidFill>
                  <a:schemeClr val="bg1"/>
                </a:solidFill>
                <a:effectLst/>
                <a:latin typeface="Arial" pitchFamily="34" charset="0"/>
              </a:rPr>
              <a:t>)</a:t>
            </a:r>
            <a:endParaRPr lang="es-ES" sz="1600" b="1" dirty="0">
              <a:solidFill>
                <a:schemeClr val="bg1"/>
              </a:solidFill>
              <a:effectLst/>
              <a:latin typeface="Arial" pitchFamily="34" charset="0"/>
            </a:endParaRPr>
          </a:p>
        </p:txBody>
      </p:sp>
      <p:sp>
        <p:nvSpPr>
          <p:cNvPr id="209" name="AutoShape 17"/>
          <p:cNvSpPr>
            <a:spLocks noChangeArrowheads="1"/>
          </p:cNvSpPr>
          <p:nvPr/>
        </p:nvSpPr>
        <p:spPr bwMode="auto">
          <a:xfrm>
            <a:off x="479425" y="818225"/>
            <a:ext cx="2430463" cy="1330325"/>
          </a:xfrm>
          <a:prstGeom prst="wedgeRoundRectCallout">
            <a:avLst>
              <a:gd name="adj1" fmla="val 88602"/>
              <a:gd name="adj2" fmla="val 24704"/>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lstStyle/>
          <a:p>
            <a:pPr marL="342900" indent="-342900">
              <a:buFont typeface="Wingdings" pitchFamily="2" charset="2"/>
              <a:buNone/>
            </a:pPr>
            <a:r>
              <a:rPr lang="es-ES" sz="1600" dirty="0" smtClean="0">
                <a:latin typeface="Segoe" pitchFamily="34" charset="0"/>
              </a:rPr>
              <a:t>Itinerario de Servicios</a:t>
            </a:r>
          </a:p>
          <a:p>
            <a:pPr marL="342900" indent="-342900">
              <a:buFont typeface="Wingdings" pitchFamily="2" charset="2"/>
              <a:buChar char="q"/>
            </a:pPr>
            <a:r>
              <a:rPr lang="es-ES" sz="1600" dirty="0" smtClean="0">
                <a:latin typeface="Segoe" pitchFamily="34" charset="0"/>
              </a:rPr>
              <a:t>Transformación</a:t>
            </a:r>
          </a:p>
          <a:p>
            <a:pPr marL="342900" indent="-342900">
              <a:buFont typeface="Wingdings" pitchFamily="2" charset="2"/>
              <a:buChar char="q"/>
            </a:pPr>
            <a:r>
              <a:rPr lang="es-ES" sz="1600" dirty="0" err="1" smtClean="0">
                <a:latin typeface="Segoe" pitchFamily="34" charset="0"/>
              </a:rPr>
              <a:t>Fulfillment</a:t>
            </a:r>
            <a:endParaRPr lang="es-ES" sz="1600" dirty="0" smtClean="0">
              <a:latin typeface="Segoe" pitchFamily="34" charset="0"/>
            </a:endParaRPr>
          </a:p>
          <a:p>
            <a:pPr marL="342900" indent="-342900">
              <a:buFont typeface="Wingdings" pitchFamily="2" charset="2"/>
              <a:buChar char="q"/>
            </a:pPr>
            <a:r>
              <a:rPr lang="es-ES" sz="1600" dirty="0" err="1" smtClean="0">
                <a:latin typeface="Segoe" pitchFamily="34" charset="0"/>
              </a:rPr>
              <a:t>Routing</a:t>
            </a:r>
            <a:endParaRPr lang="es-ES" sz="1600" dirty="0">
              <a:latin typeface="Segoe" pitchFamily="34" charset="0"/>
            </a:endParaRPr>
          </a:p>
        </p:txBody>
      </p:sp>
      <p:sp>
        <p:nvSpPr>
          <p:cNvPr id="210" name="Rectangle 85"/>
          <p:cNvSpPr>
            <a:spLocks noChangeArrowheads="1"/>
          </p:cNvSpPr>
          <p:nvPr/>
        </p:nvSpPr>
        <p:spPr bwMode="auto">
          <a:xfrm>
            <a:off x="4238625" y="-4585625"/>
            <a:ext cx="5024438" cy="4206875"/>
          </a:xfrm>
          <a:prstGeom prst="rect">
            <a:avLst/>
          </a:prstGeom>
          <a:noFill/>
          <a:ln w="9525">
            <a:noFill/>
            <a:miter lim="800000"/>
            <a:headEnd/>
            <a:tailEnd/>
          </a:ln>
        </p:spPr>
        <p:txBody>
          <a:bodyPr>
            <a:spAutoFit/>
          </a:bodyPr>
          <a:lstStyle/>
          <a:p>
            <a:r>
              <a:rPr lang="en-US" sz="1000"/>
              <a:t>&lt;soap:Envelope xmlns:soap=</a:t>
            </a:r>
            <a:r>
              <a:rPr lang="en-US" sz="1000">
                <a:hlinkClick r:id="rId3"/>
              </a:rPr>
              <a:t>http://schemas.xmlsoap.org/soap/envelope/</a:t>
            </a:r>
            <a:r>
              <a:rPr lang="en-US" sz="1000"/>
              <a:t/>
            </a:r>
            <a:br>
              <a:rPr lang="en-US" sz="1000"/>
            </a:br>
            <a:r>
              <a:rPr lang="en-US" sz="1000"/>
              <a:t>    xmlns:xsi=</a:t>
            </a:r>
            <a:r>
              <a:rPr lang="en-US" sz="1000">
                <a:hlinkClick r:id="rId4"/>
              </a:rPr>
              <a:t>http://www.w3.org/2001/XMLSchema-instance</a:t>
            </a:r>
            <a:r>
              <a:rPr lang="en-US" sz="1000"/>
              <a:t/>
            </a:r>
            <a:br>
              <a:rPr lang="en-US" sz="1000"/>
            </a:br>
            <a:r>
              <a:rPr lang="en-US" sz="1000"/>
              <a:t>    xmlns:xsd=</a:t>
            </a:r>
            <a:r>
              <a:rPr lang="en-US" sz="1000">
                <a:hlinkClick r:id="rId5"/>
              </a:rPr>
              <a:t>http://www.w3.org/2001/XMLSchema</a:t>
            </a:r>
            <a:r>
              <a:rPr lang="en-US" sz="1000"/>
              <a:t> &gt;</a:t>
            </a:r>
            <a:br>
              <a:rPr lang="en-US" sz="1000"/>
            </a:br>
            <a:r>
              <a:rPr lang="en-US" sz="1000"/>
              <a:t>    &lt;soap:Header&gt;</a:t>
            </a:r>
            <a:br>
              <a:rPr lang="en-US" sz="1000"/>
            </a:br>
            <a:r>
              <a:rPr lang="en-US" sz="1000"/>
              <a:t>        &lt;EsbSoapHeaders</a:t>
            </a:r>
            <a:br>
              <a:rPr lang="en-US" sz="1000"/>
            </a:br>
            <a:r>
              <a:rPr lang="en-US" sz="1000"/>
              <a:t>            xmlns=</a:t>
            </a:r>
            <a:r>
              <a:rPr lang="en-US" sz="1000">
                <a:hlinkClick r:id="rId6"/>
              </a:rPr>
              <a:t>http://Microsoft.BizTalk.ESB.Receivers.Receivers_SoapHeaders</a:t>
            </a:r>
            <a:r>
              <a:rPr lang="en-US" sz="1000"/>
              <a:t> &gt;</a:t>
            </a:r>
            <a:br>
              <a:rPr lang="en-US" sz="1000"/>
            </a:br>
            <a:r>
              <a:rPr lang="en-US" sz="1000"/>
              <a:t>           &lt;ProcessingInstruction&gt;TRANSFORM&lt;/ProcessingInstruction&gt;</a:t>
            </a:r>
            <a:br>
              <a:rPr lang="en-US" sz="1000"/>
            </a:br>
            <a:r>
              <a:rPr lang="en-US" sz="1000"/>
              <a:t>           &lt;Itinerary&gt;TRANSFORM,FULLFILLMENT,ROUTE&lt;/Itinerary&gt;</a:t>
            </a:r>
            <a:br>
              <a:rPr lang="en-US" sz="1000"/>
            </a:br>
            <a:r>
              <a:rPr lang="en-US" sz="1000"/>
              <a:t>           &lt;MapRulesPolicy&gt;Microsoft.BizTalk.ESB.Transformation&lt;/MapRulesPolicy&gt;</a:t>
            </a:r>
            <a:br>
              <a:rPr lang="en-US" sz="1000"/>
            </a:br>
            <a:r>
              <a:rPr lang="en-US" sz="1000"/>
              <a:t>           &lt;MapType/&gt;</a:t>
            </a:r>
            <a:br>
              <a:rPr lang="en-US" sz="1000"/>
            </a:br>
            <a:r>
              <a:rPr lang="en-US" sz="1000"/>
              <a:t>           &lt;MapUddiLabel/&gt;</a:t>
            </a:r>
            <a:br>
              <a:rPr lang="en-US" sz="1000"/>
            </a:br>
            <a:r>
              <a:rPr lang="en-US" sz="1000"/>
              <a:t>           &lt;MapXPath/&gt;</a:t>
            </a:r>
            <a:br>
              <a:rPr lang="en-US" sz="1000"/>
            </a:br>
            <a:r>
              <a:rPr lang="en-US" sz="1000"/>
              <a:t>           &lt;EndpointAddress/&gt;</a:t>
            </a:r>
            <a:br>
              <a:rPr lang="en-US" sz="1000"/>
            </a:br>
            <a:r>
              <a:rPr lang="en-US" sz="1000"/>
              <a:t>           &lt;EndpointConfigurationString/&gt;</a:t>
            </a:r>
            <a:br>
              <a:rPr lang="en-US" sz="1000"/>
            </a:br>
            <a:r>
              <a:rPr lang="en-US" sz="1000"/>
              <a:t>           &lt;EndpointConfigurationRulesPolicy/&gt;</a:t>
            </a:r>
            <a:br>
              <a:rPr lang="en-US" sz="1000"/>
            </a:br>
            <a:r>
              <a:rPr lang="en-US" sz="1000"/>
              <a:t>           &lt;EndpointConfigurationUddiLabel/&gt;ENDPOINT:Test.Out.Config</a:t>
            </a:r>
          </a:p>
          <a:p>
            <a:r>
              <a:rPr lang="en-US" sz="1000"/>
              <a:t>           &lt;EndpointConfigurationUddiLabel/&gt;     </a:t>
            </a:r>
            <a:br>
              <a:rPr lang="en-US" sz="1000"/>
            </a:br>
            <a:r>
              <a:rPr lang="en-US" sz="1000"/>
              <a:t>           &lt;EndpointConfigurationXPath/&gt;</a:t>
            </a:r>
            <a:br>
              <a:rPr lang="en-US" sz="1000"/>
            </a:br>
            <a:r>
              <a:rPr lang="en-US" sz="1000"/>
              <a:t>           &lt;EndpointDeliveryAgent/&gt;</a:t>
            </a:r>
            <a:br>
              <a:rPr lang="en-US" sz="1000"/>
            </a:br>
            <a:r>
              <a:rPr lang="en-US" sz="1000"/>
              <a:t>           &lt;EndpointRulesPolicy/&gt;</a:t>
            </a:r>
            <a:br>
              <a:rPr lang="en-US" sz="1000"/>
            </a:br>
            <a:r>
              <a:rPr lang="en-US" sz="1000"/>
              <a:t>           &lt;EndpointUddiLabel&gt;ENDPOINT:Test.Out&lt;/EndpointUddiLabel&gt;</a:t>
            </a:r>
            <a:br>
              <a:rPr lang="en-US" sz="1000"/>
            </a:br>
            <a:r>
              <a:rPr lang="en-US" sz="1000"/>
              <a:t>           &lt;EndpointXpath/&gt;</a:t>
            </a:r>
            <a:br>
              <a:rPr lang="en-US" sz="1000"/>
            </a:br>
            <a:r>
              <a:rPr lang="en-US" sz="1000"/>
              <a:t>        &lt;/EsbSoapHeaders&gt; </a:t>
            </a:r>
            <a:br>
              <a:rPr lang="en-US" sz="1000"/>
            </a:br>
            <a:r>
              <a:rPr lang="en-US" sz="1000"/>
              <a:t>    &lt;/soap:Header&gt;</a:t>
            </a:r>
            <a:br>
              <a:rPr lang="en-US" sz="1000"/>
            </a:br>
            <a:r>
              <a:rPr lang="en-US" sz="1000"/>
              <a:t>    &lt;soap:Body&gt;</a:t>
            </a:r>
            <a:br>
              <a:rPr lang="en-US" sz="1000"/>
            </a:br>
            <a:r>
              <a:rPr lang="en-US" sz="1000"/>
              <a:t>    &lt;/soap:Body&gt;</a:t>
            </a:r>
            <a:br>
              <a:rPr lang="en-US" sz="1000"/>
            </a:br>
            <a:r>
              <a:rPr lang="en-US" sz="1000"/>
              <a:t>&lt;/soap:Envelope&gt;</a:t>
            </a:r>
          </a:p>
        </p:txBody>
      </p:sp>
      <p:sp>
        <p:nvSpPr>
          <p:cNvPr id="211" name="Rectangle 86"/>
          <p:cNvSpPr>
            <a:spLocks noChangeArrowheads="1"/>
          </p:cNvSpPr>
          <p:nvPr/>
        </p:nvSpPr>
        <p:spPr bwMode="auto">
          <a:xfrm>
            <a:off x="4238625" y="-4585625"/>
            <a:ext cx="5056188" cy="4206875"/>
          </a:xfrm>
          <a:prstGeom prst="rect">
            <a:avLst/>
          </a:prstGeom>
          <a:noFill/>
          <a:ln w="9525">
            <a:noFill/>
            <a:miter lim="800000"/>
            <a:headEnd/>
            <a:tailEnd/>
          </a:ln>
          <a:effectLst/>
        </p:spPr>
        <p:txBody>
          <a:bodyPr>
            <a:spAutoFit/>
          </a:bodyPr>
          <a:lstStyle/>
          <a:p>
            <a:pPr>
              <a:defRPr/>
            </a:pPr>
            <a:r>
              <a:rPr lang="en-US" sz="1000">
                <a:latin typeface="Arial" pitchFamily="34" charset="0"/>
              </a:rPr>
              <a:t>&lt;soap:Envelope xmlns:soap=</a:t>
            </a:r>
            <a:r>
              <a:rPr lang="en-US" sz="1000">
                <a:latin typeface="Arial" pitchFamily="34" charset="0"/>
                <a:hlinkClick r:id="rId3"/>
              </a:rPr>
              <a:t>http://schemas.xmlsoap.org/soap/envelope/</a:t>
            </a:r>
            <a:r>
              <a:rPr lang="en-US" sz="1000">
                <a:latin typeface="Arial" pitchFamily="34" charset="0"/>
              </a:rPr>
              <a:t/>
            </a:r>
            <a:br>
              <a:rPr lang="en-US" sz="1000">
                <a:latin typeface="Arial" pitchFamily="34" charset="0"/>
              </a:rPr>
            </a:br>
            <a:r>
              <a:rPr lang="en-US" sz="1000">
                <a:latin typeface="Arial" pitchFamily="34" charset="0"/>
              </a:rPr>
              <a:t>    xmlns:xsi=</a:t>
            </a:r>
            <a:r>
              <a:rPr lang="en-US" sz="1000">
                <a:latin typeface="Arial" pitchFamily="34" charset="0"/>
                <a:hlinkClick r:id="rId4"/>
              </a:rPr>
              <a:t>http://www.w3.org/2001/XMLSchema-instance</a:t>
            </a:r>
            <a:r>
              <a:rPr lang="en-US" sz="1000">
                <a:latin typeface="Arial" pitchFamily="34" charset="0"/>
              </a:rPr>
              <a:t/>
            </a:r>
            <a:br>
              <a:rPr lang="en-US" sz="1000">
                <a:latin typeface="Arial" pitchFamily="34" charset="0"/>
              </a:rPr>
            </a:br>
            <a:r>
              <a:rPr lang="en-US" sz="1000">
                <a:latin typeface="Arial" pitchFamily="34" charset="0"/>
              </a:rPr>
              <a:t>    xmlns:xsd=</a:t>
            </a:r>
            <a:r>
              <a:rPr lang="en-US" sz="1000">
                <a:latin typeface="Arial" pitchFamily="34" charset="0"/>
                <a:hlinkClick r:id="rId5"/>
              </a:rPr>
              <a:t>http://www.w3.org/2001/XMLSchema</a:t>
            </a:r>
            <a:r>
              <a:rPr lang="en-US" sz="1000">
                <a:latin typeface="Arial" pitchFamily="34" charset="0"/>
              </a:rPr>
              <a:t> &gt;</a:t>
            </a:r>
            <a:br>
              <a:rPr lang="en-US" sz="1000">
                <a:latin typeface="Arial" pitchFamily="34" charset="0"/>
              </a:rPr>
            </a:br>
            <a:r>
              <a:rPr lang="en-US" sz="1000">
                <a:latin typeface="Arial" pitchFamily="34" charset="0"/>
              </a:rPr>
              <a:t>    &lt;soap:Header&gt;</a:t>
            </a:r>
            <a:br>
              <a:rPr lang="en-US" sz="1000">
                <a:latin typeface="Arial" pitchFamily="34" charset="0"/>
              </a:rPr>
            </a:br>
            <a:r>
              <a:rPr lang="en-US" sz="1000">
                <a:latin typeface="Arial" pitchFamily="34" charset="0"/>
              </a:rPr>
              <a:t>        &lt;EsbSoapHeaders</a:t>
            </a:r>
            <a:br>
              <a:rPr lang="en-US" sz="1000">
                <a:latin typeface="Arial" pitchFamily="34" charset="0"/>
              </a:rPr>
            </a:br>
            <a:r>
              <a:rPr lang="en-US" sz="1000">
                <a:latin typeface="Arial" pitchFamily="34" charset="0"/>
              </a:rPr>
              <a:t>            xmlns=</a:t>
            </a:r>
            <a:r>
              <a:rPr lang="en-US" sz="1000">
                <a:latin typeface="Arial" pitchFamily="34" charset="0"/>
                <a:hlinkClick r:id="rId6"/>
              </a:rPr>
              <a:t>http://Microsoft.BizTalk.ESB.Receivers.Receivers_SoapHeaders</a:t>
            </a:r>
            <a:r>
              <a:rPr lang="en-US" sz="1000">
                <a:latin typeface="Arial" pitchFamily="34" charset="0"/>
              </a:rPr>
              <a:t> &gt;</a:t>
            </a:r>
            <a:br>
              <a:rPr lang="en-US" sz="1000">
                <a:latin typeface="Arial" pitchFamily="34" charset="0"/>
              </a:rPr>
            </a:br>
            <a:r>
              <a:rPr lang="en-US" sz="1000">
                <a:latin typeface="Arial" pitchFamily="34" charset="0"/>
              </a:rPr>
              <a:t>           &lt;ProcessingInstruction&gt;TRANSFORM&lt;/ProcessingInstruction&gt;</a:t>
            </a:r>
            <a:br>
              <a:rPr lang="en-US" sz="1000">
                <a:latin typeface="Arial" pitchFamily="34" charset="0"/>
              </a:rPr>
            </a:br>
            <a:r>
              <a:rPr lang="en-US" sz="1000">
                <a:latin typeface="Arial" pitchFamily="34" charset="0"/>
              </a:rPr>
              <a:t>           &lt;Itinerary&gt;</a:t>
            </a:r>
            <a:r>
              <a:rPr lang="en-US" sz="1000" b="1">
                <a:solidFill>
                  <a:srgbClr val="FFFF00"/>
                </a:solidFill>
                <a:effectLst>
                  <a:outerShdw blurRad="38100" dist="38100" dir="2700000" algn="tl">
                    <a:srgbClr val="000000"/>
                  </a:outerShdw>
                </a:effectLst>
                <a:latin typeface="Arial" pitchFamily="34" charset="0"/>
              </a:rPr>
              <a:t>TRANSFORM,FULLFILLMENT,ROUTE</a:t>
            </a:r>
            <a:r>
              <a:rPr lang="en-US" sz="1000">
                <a:latin typeface="Arial" pitchFamily="34" charset="0"/>
              </a:rPr>
              <a:t>&lt;/Itinerary&gt;</a:t>
            </a:r>
            <a:br>
              <a:rPr lang="en-US" sz="1000">
                <a:latin typeface="Arial" pitchFamily="34" charset="0"/>
              </a:rPr>
            </a:br>
            <a:r>
              <a:rPr lang="en-US" sz="1000">
                <a:latin typeface="Arial" pitchFamily="34" charset="0"/>
              </a:rPr>
              <a:t>           &lt;MapRulesPolicy&gt;</a:t>
            </a:r>
            <a:r>
              <a:rPr lang="en-US" sz="1000" b="1">
                <a:solidFill>
                  <a:srgbClr val="FFFF00"/>
                </a:solidFill>
                <a:effectLst>
                  <a:outerShdw blurRad="38100" dist="38100" dir="2700000" algn="tl">
                    <a:srgbClr val="000000"/>
                  </a:outerShdw>
                </a:effectLst>
                <a:latin typeface="Arial" pitchFamily="34" charset="0"/>
              </a:rPr>
              <a:t>Microsoft.BizTalk.ESB.Transformation</a:t>
            </a:r>
            <a:r>
              <a:rPr lang="en-US" sz="1000">
                <a:latin typeface="Arial" pitchFamily="34" charset="0"/>
              </a:rPr>
              <a:t>&lt;/MapRulesPolicy&gt;</a:t>
            </a:r>
            <a:br>
              <a:rPr lang="en-US" sz="1000">
                <a:latin typeface="Arial" pitchFamily="34" charset="0"/>
              </a:rPr>
            </a:br>
            <a:r>
              <a:rPr lang="en-US" sz="1000">
                <a:latin typeface="Arial" pitchFamily="34" charset="0"/>
              </a:rPr>
              <a:t>           &lt;MapType/&gt;</a:t>
            </a:r>
            <a:br>
              <a:rPr lang="en-US" sz="1000">
                <a:latin typeface="Arial" pitchFamily="34" charset="0"/>
              </a:rPr>
            </a:br>
            <a:r>
              <a:rPr lang="en-US" sz="1000">
                <a:latin typeface="Arial" pitchFamily="34" charset="0"/>
              </a:rPr>
              <a:t>           &lt;MapUddiLabel/&gt;</a:t>
            </a:r>
            <a:br>
              <a:rPr lang="en-US" sz="1000">
                <a:latin typeface="Arial" pitchFamily="34" charset="0"/>
              </a:rPr>
            </a:br>
            <a:r>
              <a:rPr lang="en-US" sz="1000">
                <a:latin typeface="Arial" pitchFamily="34" charset="0"/>
              </a:rPr>
              <a:t>           &lt;MapXPath/&gt;</a:t>
            </a:r>
            <a:br>
              <a:rPr lang="en-US" sz="1000">
                <a:latin typeface="Arial" pitchFamily="34" charset="0"/>
              </a:rPr>
            </a:br>
            <a:r>
              <a:rPr lang="en-US" sz="1000">
                <a:latin typeface="Arial" pitchFamily="34" charset="0"/>
              </a:rPr>
              <a:t>           &lt;EndpointAddress/&gt;</a:t>
            </a:r>
            <a:br>
              <a:rPr lang="en-US" sz="1000">
                <a:latin typeface="Arial" pitchFamily="34" charset="0"/>
              </a:rPr>
            </a:br>
            <a:r>
              <a:rPr lang="en-US" sz="1000">
                <a:latin typeface="Arial" pitchFamily="34" charset="0"/>
              </a:rPr>
              <a:t>           &lt;EndpointConfigurationString/&gt;</a:t>
            </a:r>
            <a:br>
              <a:rPr lang="en-US" sz="1000">
                <a:latin typeface="Arial" pitchFamily="34" charset="0"/>
              </a:rPr>
            </a:br>
            <a:r>
              <a:rPr lang="en-US" sz="1000">
                <a:latin typeface="Arial" pitchFamily="34" charset="0"/>
              </a:rPr>
              <a:t>           &lt;EndpointConfigurationRulesPolicy/&gt;</a:t>
            </a:r>
            <a:br>
              <a:rPr lang="en-US" sz="1000">
                <a:latin typeface="Arial" pitchFamily="34" charset="0"/>
              </a:rPr>
            </a:br>
            <a:r>
              <a:rPr lang="en-US" sz="1000">
                <a:latin typeface="Arial" pitchFamily="34" charset="0"/>
              </a:rPr>
              <a:t>           &lt;EndpointConfigurationUddiLabel/&gt;</a:t>
            </a:r>
            <a:r>
              <a:rPr lang="en-US" sz="1000" b="1">
                <a:solidFill>
                  <a:srgbClr val="FFFF00"/>
                </a:solidFill>
                <a:effectLst>
                  <a:outerShdw blurRad="38100" dist="38100" dir="2700000" algn="tl">
                    <a:srgbClr val="000000"/>
                  </a:outerShdw>
                </a:effectLst>
                <a:latin typeface="Arial" pitchFamily="34" charset="0"/>
              </a:rPr>
              <a:t>ENDPOINT:Test.Out.Config</a:t>
            </a:r>
          </a:p>
          <a:p>
            <a:pPr>
              <a:defRPr/>
            </a:pPr>
            <a:r>
              <a:rPr lang="en-US" sz="1000" b="1">
                <a:solidFill>
                  <a:srgbClr val="FFFF00"/>
                </a:solidFill>
                <a:effectLst>
                  <a:outerShdw blurRad="38100" dist="38100" dir="2700000" algn="tl">
                    <a:srgbClr val="000000"/>
                  </a:outerShdw>
                </a:effectLst>
                <a:latin typeface="Arial" pitchFamily="34" charset="0"/>
              </a:rPr>
              <a:t>           </a:t>
            </a:r>
            <a:r>
              <a:rPr lang="en-US" sz="1000">
                <a:latin typeface="Arial" pitchFamily="34" charset="0"/>
              </a:rPr>
              <a:t>&lt;/EndpointConfigurationUddiLabel&gt;</a:t>
            </a:r>
            <a:br>
              <a:rPr lang="en-US" sz="1000">
                <a:latin typeface="Arial" pitchFamily="34" charset="0"/>
              </a:rPr>
            </a:br>
            <a:r>
              <a:rPr lang="en-US" sz="1000">
                <a:latin typeface="Arial" pitchFamily="34" charset="0"/>
              </a:rPr>
              <a:t>           &lt;EndpointConfigurationXPath/&gt;</a:t>
            </a:r>
            <a:br>
              <a:rPr lang="en-US" sz="1000">
                <a:latin typeface="Arial" pitchFamily="34" charset="0"/>
              </a:rPr>
            </a:br>
            <a:r>
              <a:rPr lang="en-US" sz="1000">
                <a:latin typeface="Arial" pitchFamily="34" charset="0"/>
              </a:rPr>
              <a:t>           &lt;EndpointDeliveryAgent/&gt;</a:t>
            </a:r>
            <a:br>
              <a:rPr lang="en-US" sz="1000">
                <a:latin typeface="Arial" pitchFamily="34" charset="0"/>
              </a:rPr>
            </a:br>
            <a:r>
              <a:rPr lang="en-US" sz="1000">
                <a:latin typeface="Arial" pitchFamily="34" charset="0"/>
              </a:rPr>
              <a:t>           &lt;EndpointRulesPolicy/&gt;</a:t>
            </a:r>
            <a:br>
              <a:rPr lang="en-US" sz="1000">
                <a:latin typeface="Arial" pitchFamily="34" charset="0"/>
              </a:rPr>
            </a:br>
            <a:r>
              <a:rPr lang="en-US" sz="1000">
                <a:latin typeface="Arial" pitchFamily="34" charset="0"/>
              </a:rPr>
              <a:t>           &lt;EndpointUddiLabel&gt;</a:t>
            </a:r>
            <a:r>
              <a:rPr lang="en-US" sz="1000" b="1">
                <a:solidFill>
                  <a:srgbClr val="FFFF00"/>
                </a:solidFill>
                <a:effectLst>
                  <a:outerShdw blurRad="38100" dist="38100" dir="2700000" algn="tl">
                    <a:srgbClr val="000000"/>
                  </a:outerShdw>
                </a:effectLst>
                <a:latin typeface="Arial" pitchFamily="34" charset="0"/>
              </a:rPr>
              <a:t>ENDPOINT:Test.Out</a:t>
            </a:r>
            <a:r>
              <a:rPr lang="en-US" sz="1000">
                <a:latin typeface="Arial" pitchFamily="34" charset="0"/>
              </a:rPr>
              <a:t>&lt;/EndpointUddiLabel&gt;</a:t>
            </a:r>
            <a:br>
              <a:rPr lang="en-US" sz="1000">
                <a:latin typeface="Arial" pitchFamily="34" charset="0"/>
              </a:rPr>
            </a:br>
            <a:r>
              <a:rPr lang="en-US" sz="1000">
                <a:latin typeface="Arial" pitchFamily="34" charset="0"/>
              </a:rPr>
              <a:t>           &lt;EndpointXpath/&gt;</a:t>
            </a:r>
            <a:br>
              <a:rPr lang="en-US" sz="1000">
                <a:latin typeface="Arial" pitchFamily="34" charset="0"/>
              </a:rPr>
            </a:br>
            <a:r>
              <a:rPr lang="en-US" sz="1000">
                <a:latin typeface="Arial" pitchFamily="34" charset="0"/>
              </a:rPr>
              <a:t>        &lt;/EsbSoapHeaders&gt; </a:t>
            </a:r>
            <a:br>
              <a:rPr lang="en-US" sz="1000">
                <a:latin typeface="Arial" pitchFamily="34" charset="0"/>
              </a:rPr>
            </a:br>
            <a:r>
              <a:rPr lang="en-US" sz="1000">
                <a:latin typeface="Arial" pitchFamily="34" charset="0"/>
              </a:rPr>
              <a:t>    &lt;/soap:Header&gt;</a:t>
            </a:r>
            <a:br>
              <a:rPr lang="en-US" sz="1000">
                <a:latin typeface="Arial" pitchFamily="34" charset="0"/>
              </a:rPr>
            </a:br>
            <a:r>
              <a:rPr lang="en-US" sz="1000">
                <a:latin typeface="Arial" pitchFamily="34" charset="0"/>
              </a:rPr>
              <a:t>    &lt;soap:Body&gt;</a:t>
            </a:r>
            <a:br>
              <a:rPr lang="en-US" sz="1000">
                <a:latin typeface="Arial" pitchFamily="34" charset="0"/>
              </a:rPr>
            </a:br>
            <a:r>
              <a:rPr lang="en-US" sz="1000">
                <a:latin typeface="Arial" pitchFamily="34" charset="0"/>
              </a:rPr>
              <a:t>    &lt;/soap:Body&gt;</a:t>
            </a:r>
            <a:br>
              <a:rPr lang="en-US" sz="1000">
                <a:latin typeface="Arial" pitchFamily="34" charset="0"/>
              </a:rPr>
            </a:br>
            <a:r>
              <a:rPr lang="en-US" sz="1000">
                <a:latin typeface="Arial" pitchFamily="34" charset="0"/>
              </a:rPr>
              <a:t>&lt;/soap:Envelope&gt;</a:t>
            </a:r>
          </a:p>
        </p:txBody>
      </p:sp>
      <p:grpSp>
        <p:nvGrpSpPr>
          <p:cNvPr id="212" name="Group 149"/>
          <p:cNvGrpSpPr>
            <a:grpSpLocks/>
          </p:cNvGrpSpPr>
          <p:nvPr/>
        </p:nvGrpSpPr>
        <p:grpSpPr bwMode="auto">
          <a:xfrm>
            <a:off x="4429125" y="4544088"/>
            <a:ext cx="2995613" cy="1595437"/>
            <a:chOff x="2790" y="3101"/>
            <a:chExt cx="1887" cy="1005"/>
          </a:xfrm>
        </p:grpSpPr>
        <p:sp>
          <p:nvSpPr>
            <p:cNvPr id="213" name="AutoShape 138"/>
            <p:cNvSpPr>
              <a:spLocks noChangeArrowheads="1"/>
            </p:cNvSpPr>
            <p:nvPr/>
          </p:nvSpPr>
          <p:spPr bwMode="auto">
            <a:xfrm>
              <a:off x="2790" y="3101"/>
              <a:ext cx="1887" cy="1005"/>
            </a:xfrm>
            <a:prstGeom prst="roundRect">
              <a:avLst>
                <a:gd name="adj" fmla="val 16667"/>
              </a:avLst>
            </a:prstGeom>
            <a:gradFill rotWithShape="1">
              <a:gsLst>
                <a:gs pos="0">
                  <a:srgbClr val="FFFF00"/>
                </a:gs>
                <a:gs pos="100000">
                  <a:srgbClr val="C0BB00"/>
                </a:gs>
              </a:gsLst>
              <a:lin ang="18900000" scaled="1"/>
            </a:gradFill>
            <a:ln w="19050">
              <a:solidFill>
                <a:schemeClr val="bg2"/>
              </a:solidFill>
              <a:round/>
              <a:headEnd/>
              <a:tailEnd/>
            </a:ln>
          </p:spPr>
          <p:txBody>
            <a:bodyPr wrap="none" anchor="ctr"/>
            <a:lstStyle/>
            <a:p>
              <a:endParaRPr lang="en-US"/>
            </a:p>
          </p:txBody>
        </p:sp>
        <p:sp>
          <p:nvSpPr>
            <p:cNvPr id="214" name="AutoShape 2"/>
            <p:cNvSpPr>
              <a:spLocks noChangeArrowheads="1"/>
            </p:cNvSpPr>
            <p:nvPr/>
          </p:nvSpPr>
          <p:spPr bwMode="auto">
            <a:xfrm>
              <a:off x="3139" y="3312"/>
              <a:ext cx="1165" cy="671"/>
            </a:xfrm>
            <a:prstGeom prst="can">
              <a:avLst>
                <a:gd name="adj" fmla="val 26180"/>
              </a:avLst>
            </a:prstGeom>
            <a:gradFill rotWithShape="1">
              <a:gsLst>
                <a:gs pos="0">
                  <a:schemeClr val="hlink">
                    <a:gamma/>
                    <a:shade val="46275"/>
                    <a:invGamma/>
                  </a:schemeClr>
                </a:gs>
                <a:gs pos="100000">
                  <a:schemeClr val="hlink">
                    <a:alpha val="70000"/>
                  </a:schemeClr>
                </a:gs>
              </a:gsLst>
              <a:lin ang="2700000" scaled="1"/>
            </a:gradFill>
            <a:ln w="9525">
              <a:solidFill>
                <a:schemeClr val="hlink"/>
              </a:solidFill>
              <a:round/>
              <a:headEnd/>
              <a:tailEnd/>
            </a:ln>
            <a:effectLst/>
          </p:spPr>
          <p:txBody>
            <a:bodyPr wrap="none" anchor="ctr"/>
            <a:lstStyle/>
            <a:p>
              <a:pPr>
                <a:defRPr/>
              </a:pPr>
              <a:endParaRPr lang="en-US"/>
            </a:p>
          </p:txBody>
        </p:sp>
        <p:sp>
          <p:nvSpPr>
            <p:cNvPr id="215" name="Rectangle 3"/>
            <p:cNvSpPr>
              <a:spLocks noChangeArrowheads="1"/>
            </p:cNvSpPr>
            <p:nvPr/>
          </p:nvSpPr>
          <p:spPr bwMode="auto">
            <a:xfrm>
              <a:off x="3846" y="3754"/>
              <a:ext cx="387" cy="190"/>
            </a:xfrm>
            <a:prstGeom prst="rect">
              <a:avLst/>
            </a:prstGeom>
            <a:gradFill rotWithShape="1">
              <a:gsLst>
                <a:gs pos="0">
                  <a:schemeClr val="folHlink">
                    <a:gamma/>
                    <a:shade val="46275"/>
                    <a:invGamma/>
                  </a:schemeClr>
                </a:gs>
                <a:gs pos="100000">
                  <a:schemeClr val="folHlink">
                    <a:alpha val="70000"/>
                  </a:schemeClr>
                </a:gs>
              </a:gsLst>
              <a:lin ang="2700000" scaled="1"/>
            </a:gradFill>
            <a:ln w="9525">
              <a:solidFill>
                <a:schemeClr val="folHlink"/>
              </a:solidFill>
              <a:miter lim="800000"/>
              <a:headEnd/>
              <a:tailEnd/>
            </a:ln>
            <a:effectLst/>
          </p:spPr>
          <p:txBody>
            <a:bodyPr wrap="none" anchor="ctr"/>
            <a:lstStyle/>
            <a:p>
              <a:pPr algn="ctr" eaLnBrk="0" hangingPunct="0">
                <a:defRPr/>
              </a:pPr>
              <a:endParaRPr lang="en-US" sz="2000" b="1">
                <a:solidFill>
                  <a:schemeClr val="bg2"/>
                </a:solidFill>
                <a:effectLst>
                  <a:outerShdw blurRad="38100" dist="38100" dir="2700000" algn="tl">
                    <a:srgbClr val="000000"/>
                  </a:outerShdw>
                </a:effectLst>
              </a:endParaRPr>
            </a:p>
          </p:txBody>
        </p:sp>
        <p:sp>
          <p:nvSpPr>
            <p:cNvPr id="216" name="Text Box 15"/>
            <p:cNvSpPr txBox="1">
              <a:spLocks noChangeArrowheads="1"/>
            </p:cNvSpPr>
            <p:nvPr/>
          </p:nvSpPr>
          <p:spPr bwMode="auto">
            <a:xfrm>
              <a:off x="3505" y="3771"/>
              <a:ext cx="384" cy="173"/>
            </a:xfrm>
            <a:prstGeom prst="rect">
              <a:avLst/>
            </a:prstGeom>
            <a:noFill/>
            <a:ln w="9525">
              <a:noFill/>
              <a:miter lim="800000"/>
              <a:headEnd/>
              <a:tailEnd/>
            </a:ln>
          </p:spPr>
          <p:txBody>
            <a:bodyPr wrap="none">
              <a:spAutoFit/>
            </a:bodyPr>
            <a:lstStyle/>
            <a:p>
              <a:r>
                <a:rPr lang="en-US" sz="1200" b="1"/>
                <a:t>Spool</a:t>
              </a:r>
            </a:p>
          </p:txBody>
        </p:sp>
        <p:sp>
          <p:nvSpPr>
            <p:cNvPr id="217" name="Text Box 12"/>
            <p:cNvSpPr txBox="1">
              <a:spLocks noChangeArrowheads="1"/>
            </p:cNvSpPr>
            <p:nvPr/>
          </p:nvSpPr>
          <p:spPr bwMode="auto">
            <a:xfrm>
              <a:off x="3146" y="3398"/>
              <a:ext cx="1144" cy="326"/>
            </a:xfrm>
            <a:prstGeom prst="rect">
              <a:avLst/>
            </a:prstGeom>
            <a:noFill/>
            <a:ln w="9525">
              <a:noFill/>
              <a:miter lim="800000"/>
              <a:headEnd/>
              <a:tailEnd/>
            </a:ln>
            <a:effectLst/>
          </p:spPr>
          <p:txBody>
            <a:bodyPr>
              <a:spAutoFit/>
            </a:bodyPr>
            <a:lstStyle/>
            <a:p>
              <a:pPr algn="ctr">
                <a:defRPr/>
              </a:pPr>
              <a:endParaRPr lang="en-US" sz="1400" b="1">
                <a:effectLst>
                  <a:outerShdw blurRad="38100" dist="38100" dir="2700000" algn="tl">
                    <a:srgbClr val="000000"/>
                  </a:outerShdw>
                </a:effectLst>
                <a:latin typeface="Arial" pitchFamily="34" charset="0"/>
              </a:endParaRPr>
            </a:p>
            <a:p>
              <a:pPr algn="ctr">
                <a:defRPr/>
              </a:pPr>
              <a:r>
                <a:rPr lang="en-US" sz="1400" b="1">
                  <a:effectLst>
                    <a:outerShdw blurRad="38100" dist="38100" dir="2700000" algn="tl">
                      <a:srgbClr val="000000"/>
                    </a:outerShdw>
                  </a:effectLst>
                  <a:latin typeface="Arial" pitchFamily="34" charset="0"/>
                </a:rPr>
                <a:t>Message Box DB</a:t>
              </a:r>
            </a:p>
          </p:txBody>
        </p:sp>
        <p:sp>
          <p:nvSpPr>
            <p:cNvPr id="218" name="Text Box 12"/>
            <p:cNvSpPr txBox="1">
              <a:spLocks noChangeArrowheads="1"/>
            </p:cNvSpPr>
            <p:nvPr/>
          </p:nvSpPr>
          <p:spPr bwMode="auto">
            <a:xfrm>
              <a:off x="2975" y="3138"/>
              <a:ext cx="1589" cy="213"/>
            </a:xfrm>
            <a:prstGeom prst="rect">
              <a:avLst/>
            </a:prstGeom>
            <a:noFill/>
            <a:ln w="9525">
              <a:noFill/>
              <a:miter lim="800000"/>
              <a:headEnd/>
              <a:tailEnd/>
            </a:ln>
            <a:effectLst/>
          </p:spPr>
          <p:txBody>
            <a:bodyPr wrap="square">
              <a:spAutoFit/>
            </a:bodyPr>
            <a:lstStyle/>
            <a:p>
              <a:pPr>
                <a:defRPr/>
              </a:pPr>
              <a:r>
                <a:rPr lang="en-US" sz="1600" b="1" dirty="0">
                  <a:solidFill>
                    <a:schemeClr val="bg1">
                      <a:lumMod val="95000"/>
                      <a:lumOff val="5000"/>
                    </a:schemeClr>
                  </a:solidFill>
                  <a:effectLst>
                    <a:outerShdw blurRad="38100" dist="38100" dir="2700000" algn="tl">
                      <a:srgbClr val="FFFFFF"/>
                    </a:outerShdw>
                  </a:effectLst>
                  <a:latin typeface="Arial" pitchFamily="34" charset="0"/>
                </a:rPr>
                <a:t>BizTalk Server </a:t>
              </a:r>
              <a:r>
                <a:rPr lang="en-US" sz="1600" b="1" dirty="0" smtClean="0">
                  <a:solidFill>
                    <a:schemeClr val="bg1">
                      <a:lumMod val="95000"/>
                      <a:lumOff val="5000"/>
                    </a:schemeClr>
                  </a:solidFill>
                  <a:effectLst>
                    <a:outerShdw blurRad="38100" dist="38100" dir="2700000" algn="tl">
                      <a:srgbClr val="FFFFFF"/>
                    </a:outerShdw>
                  </a:effectLst>
                  <a:latin typeface="Arial" pitchFamily="34" charset="0"/>
                </a:rPr>
                <a:t>2006 R2</a:t>
              </a:r>
              <a:endParaRPr lang="en-US" sz="1600" b="1" dirty="0">
                <a:solidFill>
                  <a:schemeClr val="bg1">
                    <a:lumMod val="95000"/>
                    <a:lumOff val="5000"/>
                  </a:schemeClr>
                </a:solidFill>
                <a:effectLst>
                  <a:outerShdw blurRad="38100" dist="38100" dir="2700000" algn="tl">
                    <a:srgbClr val="FFFFFF"/>
                  </a:outerShdw>
                </a:effectLst>
                <a:latin typeface="Arial" pitchFamily="34" charset="0"/>
              </a:endParaRPr>
            </a:p>
          </p:txBody>
        </p:sp>
      </p:grpSp>
      <p:pic>
        <p:nvPicPr>
          <p:cNvPr id="219" name="Picture 140"/>
          <p:cNvPicPr preferRelativeResize="0">
            <a:picLocks noChangeArrowheads="1"/>
          </p:cNvPicPr>
          <p:nvPr/>
        </p:nvPicPr>
        <p:blipFill>
          <a:blip r:embed="rId7"/>
          <a:stretch>
            <a:fillRect/>
          </a:stretch>
        </p:blipFill>
        <p:spPr bwMode="auto">
          <a:xfrm>
            <a:off x="2872872" y="3282025"/>
            <a:ext cx="559405" cy="317500"/>
          </a:xfrm>
          <a:prstGeom prst="rect">
            <a:avLst/>
          </a:prstGeom>
          <a:noFill/>
          <a:ln w="9525">
            <a:noFill/>
            <a:miter lim="800000"/>
            <a:headEnd/>
            <a:tailEnd/>
          </a:ln>
        </p:spPr>
      </p:pic>
      <p:sp>
        <p:nvSpPr>
          <p:cNvPr id="220" name="AutoShape 150"/>
          <p:cNvSpPr>
            <a:spLocks noChangeArrowheads="1"/>
          </p:cNvSpPr>
          <p:nvPr/>
        </p:nvSpPr>
        <p:spPr bwMode="auto">
          <a:xfrm>
            <a:off x="486237" y="821803"/>
            <a:ext cx="2430462" cy="1330325"/>
          </a:xfrm>
          <a:prstGeom prst="wedgeRoundRectCallout">
            <a:avLst>
              <a:gd name="adj1" fmla="val 48889"/>
              <a:gd name="adj2" fmla="val 21005"/>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lstStyle/>
          <a:p>
            <a:pPr marL="342900" indent="-342900">
              <a:buFont typeface="Wingdings" pitchFamily="2" charset="2"/>
              <a:buNone/>
            </a:pPr>
            <a:r>
              <a:rPr lang="es-ES" sz="1600" smtClean="0">
                <a:latin typeface="Segoe" pitchFamily="34" charset="0"/>
              </a:rPr>
              <a:t>Itinerario de Servicios:</a:t>
            </a:r>
          </a:p>
          <a:p>
            <a:pPr marL="342900" indent="-342900">
              <a:buFont typeface="Wingdings" pitchFamily="2" charset="2"/>
              <a:buChar char="q"/>
            </a:pPr>
            <a:r>
              <a:rPr lang="es-ES" sz="1600" smtClean="0">
                <a:latin typeface="Segoe" pitchFamily="34" charset="0"/>
              </a:rPr>
              <a:t>Transformación</a:t>
            </a:r>
          </a:p>
          <a:p>
            <a:pPr marL="342900" indent="-342900">
              <a:buFont typeface="Wingdings" pitchFamily="2" charset="2"/>
              <a:buChar char="q"/>
            </a:pPr>
            <a:r>
              <a:rPr lang="es-ES" sz="1600" smtClean="0">
                <a:latin typeface="Segoe" pitchFamily="34" charset="0"/>
              </a:rPr>
              <a:t>Fulfillment</a:t>
            </a:r>
          </a:p>
          <a:p>
            <a:pPr marL="342900" indent="-342900">
              <a:buFont typeface="Wingdings" pitchFamily="2" charset="2"/>
              <a:buChar char="q"/>
            </a:pPr>
            <a:r>
              <a:rPr lang="es-ES" sz="1600" smtClean="0">
                <a:latin typeface="Segoe" pitchFamily="34" charset="0"/>
              </a:rPr>
              <a:t>Routing</a:t>
            </a:r>
            <a:endParaRPr lang="es-ES" sz="1600">
              <a:latin typeface="Segoe" pitchFamily="34" charset="0"/>
            </a:endParaRPr>
          </a:p>
        </p:txBody>
      </p:sp>
      <p:grpSp>
        <p:nvGrpSpPr>
          <p:cNvPr id="221" name="Group 150"/>
          <p:cNvGrpSpPr>
            <a:grpSpLocks/>
          </p:cNvGrpSpPr>
          <p:nvPr/>
        </p:nvGrpSpPr>
        <p:grpSpPr bwMode="auto">
          <a:xfrm>
            <a:off x="7158038" y="1170650"/>
            <a:ext cx="1833562" cy="2303463"/>
            <a:chOff x="2227" y="560"/>
            <a:chExt cx="1155" cy="1451"/>
          </a:xfrm>
        </p:grpSpPr>
        <p:pic>
          <p:nvPicPr>
            <p:cNvPr id="222" name="Picture 93" descr="210355_VirginMegaStoreBak"/>
            <p:cNvPicPr>
              <a:picLocks noChangeAspect="1" noChangeArrowheads="1"/>
            </p:cNvPicPr>
            <p:nvPr/>
          </p:nvPicPr>
          <p:blipFill>
            <a:blip r:embed="rId8"/>
            <a:srcRect/>
            <a:stretch>
              <a:fillRect/>
            </a:stretch>
          </p:blipFill>
          <p:spPr bwMode="auto">
            <a:xfrm>
              <a:off x="2227" y="560"/>
              <a:ext cx="1155" cy="1451"/>
            </a:xfrm>
            <a:prstGeom prst="rect">
              <a:avLst/>
            </a:prstGeom>
            <a:noFill/>
            <a:ln w="9525">
              <a:noFill/>
              <a:miter lim="800000"/>
              <a:headEnd/>
              <a:tailEnd/>
            </a:ln>
          </p:spPr>
        </p:pic>
        <p:pic>
          <p:nvPicPr>
            <p:cNvPr id="223" name="Picture 94" descr="empty blue rectangle"/>
            <p:cNvPicPr>
              <a:picLocks noChangeAspect="1" noChangeArrowheads="1"/>
            </p:cNvPicPr>
            <p:nvPr/>
          </p:nvPicPr>
          <p:blipFill>
            <a:blip r:embed="rId9"/>
            <a:srcRect/>
            <a:stretch>
              <a:fillRect/>
            </a:stretch>
          </p:blipFill>
          <p:spPr bwMode="auto">
            <a:xfrm>
              <a:off x="2311" y="737"/>
              <a:ext cx="970" cy="774"/>
            </a:xfrm>
            <a:prstGeom prst="rect">
              <a:avLst/>
            </a:prstGeom>
            <a:noFill/>
            <a:ln w="9525">
              <a:noFill/>
              <a:miter lim="800000"/>
              <a:headEnd/>
              <a:tailEnd/>
            </a:ln>
          </p:spPr>
        </p:pic>
        <p:sp>
          <p:nvSpPr>
            <p:cNvPr id="224" name="Text Box 95"/>
            <p:cNvSpPr txBox="1">
              <a:spLocks noChangeArrowheads="1"/>
            </p:cNvSpPr>
            <p:nvPr/>
          </p:nvSpPr>
          <p:spPr bwMode="auto">
            <a:xfrm>
              <a:off x="2291" y="744"/>
              <a:ext cx="508" cy="156"/>
            </a:xfrm>
            <a:prstGeom prst="rect">
              <a:avLst/>
            </a:prstGeom>
            <a:noFill/>
            <a:ln w="12700" algn="ctr">
              <a:noFill/>
              <a:miter lim="800000"/>
              <a:headEnd/>
              <a:tailEnd/>
            </a:ln>
            <a:effectLst/>
          </p:spPr>
          <p:txBody>
            <a:bodyPr>
              <a:spAutoFit/>
            </a:bodyPr>
            <a:lstStyle/>
            <a:p>
              <a:pPr eaLnBrk="0" hangingPunct="0">
                <a:lnSpc>
                  <a:spcPct val="85000"/>
                </a:lnSpc>
                <a:spcBef>
                  <a:spcPct val="20000"/>
                </a:spcBef>
                <a:defRPr/>
              </a:pPr>
              <a:r>
                <a:rPr lang="en-US" sz="1200" b="1">
                  <a:solidFill>
                    <a:srgbClr val="FFFFFF"/>
                  </a:solidFill>
                  <a:effectLst>
                    <a:outerShdw blurRad="38100" dist="38100" dir="2700000" algn="tl">
                      <a:srgbClr val="C0C0C0"/>
                    </a:outerShdw>
                  </a:effectLst>
                  <a:latin typeface="Segoe" pitchFamily="34" charset="0"/>
                </a:rPr>
                <a:t>Try</a:t>
              </a:r>
            </a:p>
          </p:txBody>
        </p:sp>
        <p:sp>
          <p:nvSpPr>
            <p:cNvPr id="225" name="Text Box 96"/>
            <p:cNvSpPr txBox="1">
              <a:spLocks noChangeArrowheads="1"/>
            </p:cNvSpPr>
            <p:nvPr/>
          </p:nvSpPr>
          <p:spPr bwMode="auto">
            <a:xfrm>
              <a:off x="2324" y="590"/>
              <a:ext cx="897" cy="172"/>
            </a:xfrm>
            <a:prstGeom prst="rect">
              <a:avLst/>
            </a:prstGeom>
            <a:noFill/>
            <a:ln w="12700" algn="ctr">
              <a:noFill/>
              <a:miter lim="800000"/>
              <a:headEnd/>
              <a:tailEnd/>
            </a:ln>
            <a:effectLst/>
          </p:spPr>
          <p:txBody>
            <a:bodyPr>
              <a:spAutoFit/>
            </a:bodyPr>
            <a:lstStyle/>
            <a:p>
              <a:pPr algn="ctr" eaLnBrk="0" hangingPunct="0">
                <a:lnSpc>
                  <a:spcPct val="85000"/>
                </a:lnSpc>
                <a:spcBef>
                  <a:spcPct val="20000"/>
                </a:spcBef>
                <a:defRPr/>
              </a:pPr>
              <a:r>
                <a:rPr lang="es-ES" sz="1400" b="1" smtClean="0">
                  <a:solidFill>
                    <a:srgbClr val="FFFFFF"/>
                  </a:solidFill>
                  <a:effectLst>
                    <a:outerShdw blurRad="38100" dist="38100" dir="2700000" algn="tl">
                      <a:srgbClr val="C0C0C0"/>
                    </a:outerShdw>
                  </a:effectLst>
                  <a:latin typeface="Segoe" pitchFamily="34" charset="0"/>
                </a:rPr>
                <a:t>Orquestación</a:t>
              </a:r>
              <a:endParaRPr lang="es-ES" sz="1400" b="1">
                <a:solidFill>
                  <a:srgbClr val="FFFFFF"/>
                </a:solidFill>
                <a:effectLst>
                  <a:outerShdw blurRad="38100" dist="38100" dir="2700000" algn="tl">
                    <a:srgbClr val="C0C0C0"/>
                  </a:outerShdw>
                </a:effectLst>
                <a:latin typeface="Segoe" pitchFamily="34" charset="0"/>
              </a:endParaRPr>
            </a:p>
          </p:txBody>
        </p:sp>
        <p:pic>
          <p:nvPicPr>
            <p:cNvPr id="226" name="Picture 97" descr="empty blue rectangle"/>
            <p:cNvPicPr>
              <a:picLocks noChangeAspect="1" noChangeArrowheads="1"/>
            </p:cNvPicPr>
            <p:nvPr/>
          </p:nvPicPr>
          <p:blipFill>
            <a:blip r:embed="rId10"/>
            <a:srcRect/>
            <a:stretch>
              <a:fillRect/>
            </a:stretch>
          </p:blipFill>
          <p:spPr bwMode="auto">
            <a:xfrm>
              <a:off x="2311" y="1491"/>
              <a:ext cx="970" cy="481"/>
            </a:xfrm>
            <a:prstGeom prst="rect">
              <a:avLst/>
            </a:prstGeom>
            <a:noFill/>
            <a:ln w="9525">
              <a:noFill/>
              <a:miter lim="800000"/>
              <a:headEnd/>
              <a:tailEnd/>
            </a:ln>
          </p:spPr>
        </p:pic>
        <p:sp>
          <p:nvSpPr>
            <p:cNvPr id="227" name="Text Box 98"/>
            <p:cNvSpPr txBox="1">
              <a:spLocks noChangeArrowheads="1"/>
            </p:cNvSpPr>
            <p:nvPr/>
          </p:nvSpPr>
          <p:spPr bwMode="auto">
            <a:xfrm>
              <a:off x="2297" y="1486"/>
              <a:ext cx="508" cy="156"/>
            </a:xfrm>
            <a:prstGeom prst="rect">
              <a:avLst/>
            </a:prstGeom>
            <a:noFill/>
            <a:ln w="12700" algn="ctr">
              <a:noFill/>
              <a:miter lim="800000"/>
              <a:headEnd/>
              <a:tailEnd/>
            </a:ln>
            <a:effectLst/>
          </p:spPr>
          <p:txBody>
            <a:bodyPr>
              <a:spAutoFit/>
            </a:bodyPr>
            <a:lstStyle/>
            <a:p>
              <a:pPr eaLnBrk="0" hangingPunct="0">
                <a:lnSpc>
                  <a:spcPct val="85000"/>
                </a:lnSpc>
                <a:spcBef>
                  <a:spcPct val="20000"/>
                </a:spcBef>
                <a:defRPr/>
              </a:pPr>
              <a:r>
                <a:rPr lang="en-US" sz="1200" b="1">
                  <a:solidFill>
                    <a:srgbClr val="FFFFFF"/>
                  </a:solidFill>
                  <a:effectLst>
                    <a:outerShdw blurRad="38100" dist="38100" dir="2700000" algn="tl">
                      <a:srgbClr val="C0C0C0"/>
                    </a:outerShdw>
                  </a:effectLst>
                  <a:latin typeface="Segoe" pitchFamily="34" charset="0"/>
                </a:rPr>
                <a:t>Catch</a:t>
              </a:r>
            </a:p>
          </p:txBody>
        </p:sp>
        <p:grpSp>
          <p:nvGrpSpPr>
            <p:cNvPr id="228" name="Group 99"/>
            <p:cNvGrpSpPr>
              <a:grpSpLocks/>
            </p:cNvGrpSpPr>
            <p:nvPr/>
          </p:nvGrpSpPr>
          <p:grpSpPr bwMode="auto">
            <a:xfrm>
              <a:off x="2541" y="768"/>
              <a:ext cx="493" cy="680"/>
              <a:chOff x="2154" y="1932"/>
              <a:chExt cx="695" cy="1516"/>
            </a:xfrm>
          </p:grpSpPr>
          <p:pic>
            <p:nvPicPr>
              <p:cNvPr id="236" name="Picture 100" descr="GEL Diamond fuchsia"/>
              <p:cNvPicPr>
                <a:picLocks noChangeAspect="1" noChangeArrowheads="1"/>
              </p:cNvPicPr>
              <p:nvPr/>
            </p:nvPicPr>
            <p:blipFill>
              <a:blip r:embed="rId11"/>
              <a:srcRect/>
              <a:stretch>
                <a:fillRect/>
              </a:stretch>
            </p:blipFill>
            <p:spPr bwMode="auto">
              <a:xfrm>
                <a:off x="2417" y="2160"/>
                <a:ext cx="131" cy="136"/>
              </a:xfrm>
              <a:prstGeom prst="rect">
                <a:avLst/>
              </a:prstGeom>
              <a:noFill/>
              <a:ln w="9525">
                <a:noFill/>
                <a:miter lim="800000"/>
                <a:headEnd/>
                <a:tailEnd/>
              </a:ln>
            </p:spPr>
          </p:pic>
          <p:pic>
            <p:nvPicPr>
              <p:cNvPr id="237" name="Picture 101" descr="GEL Rounded Rectangle fuchsia"/>
              <p:cNvPicPr>
                <a:picLocks noChangeAspect="1" noChangeArrowheads="1"/>
              </p:cNvPicPr>
              <p:nvPr/>
            </p:nvPicPr>
            <p:blipFill>
              <a:blip r:embed="rId12"/>
              <a:srcRect/>
              <a:stretch>
                <a:fillRect/>
              </a:stretch>
            </p:blipFill>
            <p:spPr bwMode="auto">
              <a:xfrm>
                <a:off x="2546" y="2592"/>
                <a:ext cx="303" cy="172"/>
              </a:xfrm>
              <a:prstGeom prst="rect">
                <a:avLst/>
              </a:prstGeom>
              <a:noFill/>
              <a:ln w="9525">
                <a:noFill/>
                <a:miter lim="800000"/>
                <a:headEnd/>
                <a:tailEnd/>
              </a:ln>
            </p:spPr>
          </p:pic>
          <p:pic>
            <p:nvPicPr>
              <p:cNvPr id="238" name="Picture 102" descr="GEL Circle fuchsia"/>
              <p:cNvPicPr>
                <a:picLocks noChangeAspect="1" noChangeArrowheads="1"/>
              </p:cNvPicPr>
              <p:nvPr/>
            </p:nvPicPr>
            <p:blipFill>
              <a:blip r:embed="rId13"/>
              <a:srcRect/>
              <a:stretch>
                <a:fillRect/>
              </a:stretch>
            </p:blipFill>
            <p:spPr bwMode="auto">
              <a:xfrm>
                <a:off x="2415" y="3312"/>
                <a:ext cx="131" cy="136"/>
              </a:xfrm>
              <a:prstGeom prst="rect">
                <a:avLst/>
              </a:prstGeom>
              <a:noFill/>
              <a:ln w="9525">
                <a:noFill/>
                <a:miter lim="800000"/>
                <a:headEnd/>
                <a:tailEnd/>
              </a:ln>
            </p:spPr>
          </p:pic>
          <p:cxnSp>
            <p:nvCxnSpPr>
              <p:cNvPr id="239" name="AutoShape 103"/>
              <p:cNvCxnSpPr>
                <a:cxnSpLocks noChangeShapeType="1"/>
              </p:cNvCxnSpPr>
              <p:nvPr/>
            </p:nvCxnSpPr>
            <p:spPr bwMode="auto">
              <a:xfrm rot="-5400000">
                <a:off x="2300" y="2234"/>
                <a:ext cx="124" cy="111"/>
              </a:xfrm>
              <a:prstGeom prst="bentConnector2">
                <a:avLst/>
              </a:prstGeom>
              <a:noFill/>
              <a:ln w="25400">
                <a:solidFill>
                  <a:schemeClr val="tx2"/>
                </a:solidFill>
                <a:miter lim="800000"/>
                <a:headEnd/>
                <a:tailEnd/>
              </a:ln>
            </p:spPr>
          </p:cxnSp>
          <p:cxnSp>
            <p:nvCxnSpPr>
              <p:cNvPr id="240" name="AutoShape 104"/>
              <p:cNvCxnSpPr>
                <a:cxnSpLocks noChangeShapeType="1"/>
              </p:cNvCxnSpPr>
              <p:nvPr/>
            </p:nvCxnSpPr>
            <p:spPr bwMode="auto">
              <a:xfrm>
                <a:off x="2698" y="2764"/>
                <a:ext cx="0" cy="0"/>
              </a:xfrm>
              <a:prstGeom prst="straightConnector1">
                <a:avLst/>
              </a:prstGeom>
              <a:noFill/>
              <a:ln w="12700">
                <a:solidFill>
                  <a:schemeClr val="accent2"/>
                </a:solidFill>
                <a:round/>
                <a:headEnd/>
                <a:tailEnd/>
              </a:ln>
            </p:spPr>
          </p:cxnSp>
          <p:cxnSp>
            <p:nvCxnSpPr>
              <p:cNvPr id="241" name="AutoShape 105"/>
              <p:cNvCxnSpPr>
                <a:cxnSpLocks noChangeShapeType="1"/>
              </p:cNvCxnSpPr>
              <p:nvPr/>
            </p:nvCxnSpPr>
            <p:spPr bwMode="auto">
              <a:xfrm>
                <a:off x="2698" y="2764"/>
                <a:ext cx="0" cy="0"/>
              </a:xfrm>
              <a:prstGeom prst="straightConnector1">
                <a:avLst/>
              </a:prstGeom>
              <a:noFill/>
              <a:ln w="12700">
                <a:solidFill>
                  <a:schemeClr val="accent2"/>
                </a:solidFill>
                <a:round/>
                <a:headEnd/>
                <a:tailEnd/>
              </a:ln>
            </p:spPr>
          </p:cxnSp>
          <p:cxnSp>
            <p:nvCxnSpPr>
              <p:cNvPr id="242" name="AutoShape 106"/>
              <p:cNvCxnSpPr>
                <a:cxnSpLocks noChangeShapeType="1"/>
              </p:cNvCxnSpPr>
              <p:nvPr/>
            </p:nvCxnSpPr>
            <p:spPr bwMode="auto">
              <a:xfrm rot="16200000" flipH="1">
                <a:off x="2000" y="2830"/>
                <a:ext cx="788" cy="175"/>
              </a:xfrm>
              <a:prstGeom prst="bentConnector3">
                <a:avLst>
                  <a:gd name="adj1" fmla="val 50000"/>
                </a:avLst>
              </a:prstGeom>
              <a:noFill/>
              <a:ln w="25400">
                <a:solidFill>
                  <a:schemeClr val="tx2"/>
                </a:solidFill>
                <a:miter lim="800000"/>
                <a:headEnd/>
                <a:tailEnd/>
              </a:ln>
            </p:spPr>
          </p:cxnSp>
          <p:pic>
            <p:nvPicPr>
              <p:cNvPr id="243" name="Picture 107" descr="GEL Rounded Square fuchsia"/>
              <p:cNvPicPr>
                <a:picLocks noChangeAspect="1" noChangeArrowheads="1"/>
              </p:cNvPicPr>
              <p:nvPr/>
            </p:nvPicPr>
            <p:blipFill>
              <a:blip r:embed="rId14"/>
              <a:srcRect/>
              <a:stretch>
                <a:fillRect/>
              </a:stretch>
            </p:blipFill>
            <p:spPr bwMode="auto">
              <a:xfrm>
                <a:off x="2415" y="1932"/>
                <a:ext cx="131" cy="137"/>
              </a:xfrm>
              <a:prstGeom prst="rect">
                <a:avLst/>
              </a:prstGeom>
              <a:noFill/>
              <a:ln w="9525">
                <a:noFill/>
                <a:miter lim="800000"/>
                <a:headEnd/>
                <a:tailEnd/>
              </a:ln>
            </p:spPr>
          </p:pic>
          <p:cxnSp>
            <p:nvCxnSpPr>
              <p:cNvPr id="244" name="AutoShape 108"/>
              <p:cNvCxnSpPr>
                <a:cxnSpLocks noChangeShapeType="1"/>
              </p:cNvCxnSpPr>
              <p:nvPr/>
            </p:nvCxnSpPr>
            <p:spPr bwMode="auto">
              <a:xfrm>
                <a:off x="2481" y="2069"/>
                <a:ext cx="2" cy="91"/>
              </a:xfrm>
              <a:prstGeom prst="straightConnector1">
                <a:avLst/>
              </a:prstGeom>
              <a:noFill/>
              <a:ln w="25400">
                <a:solidFill>
                  <a:schemeClr val="tx2"/>
                </a:solidFill>
                <a:round/>
                <a:headEnd/>
                <a:tailEnd/>
              </a:ln>
            </p:spPr>
          </p:cxnSp>
          <p:pic>
            <p:nvPicPr>
              <p:cNvPr id="245" name="Picture 109" descr="GEL Rounded Rectangle fuchsia"/>
              <p:cNvPicPr>
                <a:picLocks noChangeAspect="1" noChangeArrowheads="1"/>
              </p:cNvPicPr>
              <p:nvPr/>
            </p:nvPicPr>
            <p:blipFill>
              <a:blip r:embed="rId12"/>
              <a:srcRect/>
              <a:stretch>
                <a:fillRect/>
              </a:stretch>
            </p:blipFill>
            <p:spPr bwMode="auto">
              <a:xfrm>
                <a:off x="2154" y="2352"/>
                <a:ext cx="303" cy="172"/>
              </a:xfrm>
              <a:prstGeom prst="rect">
                <a:avLst/>
              </a:prstGeom>
              <a:noFill/>
              <a:ln w="9525">
                <a:noFill/>
                <a:miter lim="800000"/>
                <a:headEnd/>
                <a:tailEnd/>
              </a:ln>
            </p:spPr>
          </p:pic>
          <p:cxnSp>
            <p:nvCxnSpPr>
              <p:cNvPr id="246" name="AutoShape 110"/>
              <p:cNvCxnSpPr>
                <a:cxnSpLocks noChangeShapeType="1"/>
              </p:cNvCxnSpPr>
              <p:nvPr/>
            </p:nvCxnSpPr>
            <p:spPr bwMode="auto">
              <a:xfrm rot="-5400000">
                <a:off x="2446" y="3059"/>
                <a:ext cx="288" cy="217"/>
              </a:xfrm>
              <a:prstGeom prst="bentConnector3">
                <a:avLst>
                  <a:gd name="adj1" fmla="val 50000"/>
                </a:avLst>
              </a:prstGeom>
              <a:noFill/>
              <a:ln w="25400">
                <a:solidFill>
                  <a:schemeClr val="tx2"/>
                </a:solidFill>
                <a:miter lim="800000"/>
                <a:headEnd/>
                <a:tailEnd/>
              </a:ln>
            </p:spPr>
          </p:cxnSp>
          <p:cxnSp>
            <p:nvCxnSpPr>
              <p:cNvPr id="247" name="AutoShape 111"/>
              <p:cNvCxnSpPr>
                <a:cxnSpLocks noChangeShapeType="1"/>
              </p:cNvCxnSpPr>
              <p:nvPr/>
            </p:nvCxnSpPr>
            <p:spPr bwMode="auto">
              <a:xfrm rot="5400000" flipH="1">
                <a:off x="2441" y="2335"/>
                <a:ext cx="364" cy="150"/>
              </a:xfrm>
              <a:prstGeom prst="bentConnector2">
                <a:avLst/>
              </a:prstGeom>
              <a:noFill/>
              <a:ln w="25400">
                <a:solidFill>
                  <a:schemeClr val="tx2"/>
                </a:solidFill>
                <a:miter lim="800000"/>
                <a:headEnd/>
                <a:tailEnd/>
              </a:ln>
            </p:spPr>
          </p:cxnSp>
          <p:cxnSp>
            <p:nvCxnSpPr>
              <p:cNvPr id="248" name="AutoShape 112"/>
              <p:cNvCxnSpPr>
                <a:cxnSpLocks noChangeShapeType="1"/>
              </p:cNvCxnSpPr>
              <p:nvPr/>
            </p:nvCxnSpPr>
            <p:spPr bwMode="auto">
              <a:xfrm rot="5400000">
                <a:off x="2654" y="2808"/>
                <a:ext cx="88" cy="0"/>
              </a:xfrm>
              <a:prstGeom prst="straightConnector1">
                <a:avLst/>
              </a:prstGeom>
              <a:noFill/>
              <a:ln w="25400">
                <a:solidFill>
                  <a:schemeClr val="tx2"/>
                </a:solidFill>
                <a:round/>
                <a:headEnd/>
                <a:tailEnd/>
              </a:ln>
            </p:spPr>
          </p:cxnSp>
          <p:pic>
            <p:nvPicPr>
              <p:cNvPr id="249" name="Picture 113" descr="GEL Rounded Rectangle fuchsia"/>
              <p:cNvPicPr>
                <a:picLocks noChangeAspect="1" noChangeArrowheads="1"/>
              </p:cNvPicPr>
              <p:nvPr/>
            </p:nvPicPr>
            <p:blipFill>
              <a:blip r:embed="rId12"/>
              <a:srcRect/>
              <a:stretch>
                <a:fillRect/>
              </a:stretch>
            </p:blipFill>
            <p:spPr bwMode="auto">
              <a:xfrm>
                <a:off x="2546" y="2852"/>
                <a:ext cx="303" cy="172"/>
              </a:xfrm>
              <a:prstGeom prst="rect">
                <a:avLst/>
              </a:prstGeom>
              <a:noFill/>
              <a:ln w="9525">
                <a:noFill/>
                <a:miter lim="800000"/>
                <a:headEnd/>
                <a:tailEnd/>
              </a:ln>
            </p:spPr>
          </p:pic>
        </p:grpSp>
        <p:pic>
          <p:nvPicPr>
            <p:cNvPr id="229" name="Picture 114" descr="GEL Rounded Rectangle fuchsia"/>
            <p:cNvPicPr>
              <a:picLocks noChangeAspect="1" noChangeArrowheads="1"/>
            </p:cNvPicPr>
            <p:nvPr/>
          </p:nvPicPr>
          <p:blipFill>
            <a:blip r:embed="rId15"/>
            <a:srcRect/>
            <a:stretch>
              <a:fillRect/>
            </a:stretch>
          </p:blipFill>
          <p:spPr bwMode="auto">
            <a:xfrm>
              <a:off x="2658" y="1776"/>
              <a:ext cx="214" cy="60"/>
            </a:xfrm>
            <a:prstGeom prst="rect">
              <a:avLst/>
            </a:prstGeom>
            <a:noFill/>
            <a:ln w="9525">
              <a:noFill/>
              <a:miter lim="800000"/>
              <a:headEnd/>
              <a:tailEnd/>
            </a:ln>
          </p:spPr>
        </p:pic>
        <p:pic>
          <p:nvPicPr>
            <p:cNvPr id="230" name="Picture 115" descr="GEL Circle fuchsia"/>
            <p:cNvPicPr>
              <a:picLocks noChangeAspect="1" noChangeArrowheads="1"/>
            </p:cNvPicPr>
            <p:nvPr/>
          </p:nvPicPr>
          <p:blipFill>
            <a:blip r:embed="rId16"/>
            <a:srcRect/>
            <a:stretch>
              <a:fillRect/>
            </a:stretch>
          </p:blipFill>
          <p:spPr bwMode="auto">
            <a:xfrm>
              <a:off x="2731" y="1895"/>
              <a:ext cx="93" cy="47"/>
            </a:xfrm>
            <a:prstGeom prst="rect">
              <a:avLst/>
            </a:prstGeom>
            <a:noFill/>
            <a:ln w="9525">
              <a:noFill/>
              <a:miter lim="800000"/>
              <a:headEnd/>
              <a:tailEnd/>
            </a:ln>
          </p:spPr>
        </p:pic>
        <p:cxnSp>
          <p:nvCxnSpPr>
            <p:cNvPr id="231" name="AutoShape 116"/>
            <p:cNvCxnSpPr>
              <a:cxnSpLocks noChangeShapeType="1"/>
            </p:cNvCxnSpPr>
            <p:nvPr/>
          </p:nvCxnSpPr>
          <p:spPr bwMode="auto">
            <a:xfrm>
              <a:off x="2766" y="1836"/>
              <a:ext cx="0" cy="0"/>
            </a:xfrm>
            <a:prstGeom prst="straightConnector1">
              <a:avLst/>
            </a:prstGeom>
            <a:noFill/>
            <a:ln w="12700">
              <a:solidFill>
                <a:schemeClr val="accent2"/>
              </a:solidFill>
              <a:round/>
              <a:headEnd/>
              <a:tailEnd/>
            </a:ln>
          </p:spPr>
        </p:cxnSp>
        <p:cxnSp>
          <p:nvCxnSpPr>
            <p:cNvPr id="232" name="AutoShape 117"/>
            <p:cNvCxnSpPr>
              <a:cxnSpLocks noChangeShapeType="1"/>
            </p:cNvCxnSpPr>
            <p:nvPr/>
          </p:nvCxnSpPr>
          <p:spPr bwMode="auto">
            <a:xfrm>
              <a:off x="2766" y="1836"/>
              <a:ext cx="0" cy="0"/>
            </a:xfrm>
            <a:prstGeom prst="straightConnector1">
              <a:avLst/>
            </a:prstGeom>
            <a:noFill/>
            <a:ln w="12700">
              <a:solidFill>
                <a:schemeClr val="accent2"/>
              </a:solidFill>
              <a:round/>
              <a:headEnd/>
              <a:tailEnd/>
            </a:ln>
          </p:spPr>
        </p:cxnSp>
        <p:cxnSp>
          <p:nvCxnSpPr>
            <p:cNvPr id="233" name="AutoShape 118"/>
            <p:cNvCxnSpPr>
              <a:cxnSpLocks noChangeShapeType="1"/>
            </p:cNvCxnSpPr>
            <p:nvPr/>
          </p:nvCxnSpPr>
          <p:spPr bwMode="auto">
            <a:xfrm flipH="1">
              <a:off x="2774" y="1579"/>
              <a:ext cx="4" cy="324"/>
            </a:xfrm>
            <a:prstGeom prst="straightConnector1">
              <a:avLst/>
            </a:prstGeom>
            <a:noFill/>
            <a:ln w="25400">
              <a:solidFill>
                <a:schemeClr val="tx2"/>
              </a:solidFill>
              <a:round/>
              <a:headEnd/>
              <a:tailEnd/>
            </a:ln>
          </p:spPr>
        </p:cxnSp>
        <p:pic>
          <p:nvPicPr>
            <p:cNvPr id="234" name="Picture 119" descr="GEL Rounded Rectangle fuchsia"/>
            <p:cNvPicPr>
              <a:picLocks noChangeAspect="1" noChangeArrowheads="1"/>
            </p:cNvPicPr>
            <p:nvPr/>
          </p:nvPicPr>
          <p:blipFill>
            <a:blip r:embed="rId15"/>
            <a:srcRect/>
            <a:stretch>
              <a:fillRect/>
            </a:stretch>
          </p:blipFill>
          <p:spPr bwMode="auto">
            <a:xfrm>
              <a:off x="2661" y="1658"/>
              <a:ext cx="214" cy="59"/>
            </a:xfrm>
            <a:prstGeom prst="rect">
              <a:avLst/>
            </a:prstGeom>
            <a:noFill/>
            <a:ln w="9525">
              <a:noFill/>
              <a:miter lim="800000"/>
              <a:headEnd/>
              <a:tailEnd/>
            </a:ln>
          </p:spPr>
        </p:pic>
        <p:pic>
          <p:nvPicPr>
            <p:cNvPr id="235" name="Picture 120" descr="GEL Rounded Square fuchsia"/>
            <p:cNvPicPr>
              <a:picLocks noChangeAspect="1" noChangeArrowheads="1"/>
            </p:cNvPicPr>
            <p:nvPr/>
          </p:nvPicPr>
          <p:blipFill>
            <a:blip r:embed="rId17"/>
            <a:srcRect/>
            <a:stretch>
              <a:fillRect/>
            </a:stretch>
          </p:blipFill>
          <p:spPr bwMode="auto">
            <a:xfrm>
              <a:off x="2731" y="1531"/>
              <a:ext cx="93" cy="48"/>
            </a:xfrm>
            <a:prstGeom prst="rect">
              <a:avLst/>
            </a:prstGeom>
            <a:noFill/>
            <a:ln w="9525">
              <a:noFill/>
              <a:miter lim="800000"/>
              <a:headEnd/>
              <a:tailEnd/>
            </a:ln>
          </p:spPr>
        </p:pic>
      </p:grpSp>
      <p:sp>
        <p:nvSpPr>
          <p:cNvPr id="250" name="Rectangle 181"/>
          <p:cNvSpPr>
            <a:spLocks noChangeArrowheads="1"/>
          </p:cNvSpPr>
          <p:nvPr/>
        </p:nvSpPr>
        <p:spPr bwMode="auto">
          <a:xfrm>
            <a:off x="4327525" y="710275"/>
            <a:ext cx="4592638" cy="244475"/>
          </a:xfrm>
          <a:prstGeom prst="rect">
            <a:avLst/>
          </a:prstGeom>
          <a:noFill/>
          <a:ln w="9525">
            <a:noFill/>
            <a:miter lim="800000"/>
            <a:headEnd/>
            <a:tailEnd/>
          </a:ln>
          <a:effectLst/>
        </p:spPr>
        <p:txBody>
          <a:bodyPr wrap="none">
            <a:spAutoFit/>
          </a:bodyPr>
          <a:lstStyle/>
          <a:p>
            <a:pPr>
              <a:defRPr/>
            </a:pPr>
            <a:r>
              <a:rPr lang="en-US" sz="1000" b="1">
                <a:effectLst>
                  <a:outerShdw blurRad="38100" dist="38100" dir="2700000" algn="tl">
                    <a:srgbClr val="000000"/>
                  </a:outerShdw>
                </a:effectLst>
                <a:latin typeface="Arial" pitchFamily="34" charset="0"/>
              </a:rPr>
              <a:t>Filter = (Microsoft.BizTalk.ESB.ProcessingInstruction == "TRANSFORM")</a:t>
            </a:r>
          </a:p>
        </p:txBody>
      </p:sp>
      <p:sp>
        <p:nvSpPr>
          <p:cNvPr id="251" name="Rectangle 182"/>
          <p:cNvSpPr>
            <a:spLocks noChangeArrowheads="1"/>
          </p:cNvSpPr>
          <p:nvPr/>
        </p:nvSpPr>
        <p:spPr bwMode="auto">
          <a:xfrm>
            <a:off x="328613" y="2635913"/>
            <a:ext cx="3163887" cy="942975"/>
          </a:xfrm>
          <a:prstGeom prst="rect">
            <a:avLst/>
          </a:prstGeom>
          <a:noFill/>
          <a:ln w="9525">
            <a:noFill/>
            <a:miter lim="800000"/>
            <a:headEnd/>
            <a:tailEnd/>
          </a:ln>
          <a:effectLst/>
        </p:spPr>
        <p:txBody>
          <a:bodyPr>
            <a:spAutoFit/>
          </a:bodyPr>
          <a:lstStyle/>
          <a:p>
            <a:pPr>
              <a:defRPr/>
            </a:pPr>
            <a:r>
              <a:rPr lang="en-US" sz="1400">
                <a:effectLst>
                  <a:outerShdw blurRad="38100" dist="38100" dir="2700000" algn="tl">
                    <a:srgbClr val="000000"/>
                  </a:outerShdw>
                </a:effectLst>
                <a:latin typeface="Arial" pitchFamily="34" charset="0"/>
              </a:rPr>
              <a:t>&lt;Itinerary&gt;</a:t>
            </a:r>
            <a:r>
              <a:rPr lang="en-US" sz="1400" b="1">
                <a:solidFill>
                  <a:srgbClr val="FFFF00"/>
                </a:solidFill>
                <a:effectLst>
                  <a:outerShdw blurRad="38100" dist="38100" dir="2700000" algn="tl">
                    <a:srgbClr val="000000"/>
                  </a:outerShdw>
                </a:effectLst>
                <a:latin typeface="Arial" pitchFamily="34" charset="0"/>
              </a:rPr>
              <a:t>TRANSFORM,</a:t>
            </a:r>
          </a:p>
          <a:p>
            <a:pPr>
              <a:defRPr/>
            </a:pPr>
            <a:r>
              <a:rPr lang="en-US" sz="1400" b="1">
                <a:solidFill>
                  <a:srgbClr val="FFFF00"/>
                </a:solidFill>
                <a:effectLst>
                  <a:outerShdw blurRad="38100" dist="38100" dir="2700000" algn="tl">
                    <a:srgbClr val="000000"/>
                  </a:outerShdw>
                </a:effectLst>
                <a:latin typeface="Arial" pitchFamily="34" charset="0"/>
              </a:rPr>
              <a:t>	FULLFILLMENT,</a:t>
            </a:r>
          </a:p>
          <a:p>
            <a:pPr>
              <a:defRPr/>
            </a:pPr>
            <a:r>
              <a:rPr lang="en-US" sz="1400" b="1">
                <a:solidFill>
                  <a:srgbClr val="FFFF00"/>
                </a:solidFill>
                <a:effectLst>
                  <a:outerShdw blurRad="38100" dist="38100" dir="2700000" algn="tl">
                    <a:srgbClr val="000000"/>
                  </a:outerShdw>
                </a:effectLst>
                <a:latin typeface="Arial" pitchFamily="34" charset="0"/>
              </a:rPr>
              <a:t>	ROUTE</a:t>
            </a:r>
            <a:r>
              <a:rPr lang="en-US" sz="1400">
                <a:effectLst>
                  <a:outerShdw blurRad="38100" dist="38100" dir="2700000" algn="tl">
                    <a:srgbClr val="000000"/>
                  </a:outerShdw>
                </a:effectLst>
                <a:latin typeface="Arial" pitchFamily="34" charset="0"/>
              </a:rPr>
              <a:t>&lt;/Itinerary&gt;</a:t>
            </a:r>
            <a:br>
              <a:rPr lang="en-US" sz="1400">
                <a:effectLst>
                  <a:outerShdw blurRad="38100" dist="38100" dir="2700000" algn="tl">
                    <a:srgbClr val="000000"/>
                  </a:outerShdw>
                </a:effectLst>
                <a:latin typeface="Arial" pitchFamily="34" charset="0"/>
              </a:rPr>
            </a:br>
            <a:endParaRPr lang="en-US" sz="1400">
              <a:effectLst>
                <a:outerShdw blurRad="38100" dist="38100" dir="2700000" algn="tl">
                  <a:srgbClr val="000000"/>
                </a:outerShdw>
              </a:effectLst>
              <a:latin typeface="Arial" pitchFamily="34" charset="0"/>
            </a:endParaRPr>
          </a:p>
        </p:txBody>
      </p:sp>
      <p:sp>
        <p:nvSpPr>
          <p:cNvPr id="252" name="Oval 183"/>
          <p:cNvSpPr>
            <a:spLocks noChangeArrowheads="1"/>
          </p:cNvSpPr>
          <p:nvPr/>
        </p:nvSpPr>
        <p:spPr bwMode="auto">
          <a:xfrm>
            <a:off x="1082675" y="2664488"/>
            <a:ext cx="1508125" cy="266700"/>
          </a:xfrm>
          <a:prstGeom prst="ellipse">
            <a:avLst/>
          </a:prstGeom>
          <a:noFill/>
          <a:ln w="19050">
            <a:solidFill>
              <a:srgbClr val="FF0000"/>
            </a:solidFill>
            <a:round/>
            <a:headEnd/>
            <a:tailEnd/>
          </a:ln>
        </p:spPr>
        <p:txBody>
          <a:bodyPr wrap="none" anchor="ctr"/>
          <a:lstStyle/>
          <a:p>
            <a:endParaRPr lang="en-US"/>
          </a:p>
        </p:txBody>
      </p:sp>
      <p:sp>
        <p:nvSpPr>
          <p:cNvPr id="253" name="Oval 184"/>
          <p:cNvSpPr>
            <a:spLocks noChangeArrowheads="1"/>
          </p:cNvSpPr>
          <p:nvPr/>
        </p:nvSpPr>
        <p:spPr bwMode="auto">
          <a:xfrm>
            <a:off x="655638" y="1156563"/>
            <a:ext cx="2179637" cy="266700"/>
          </a:xfrm>
          <a:prstGeom prst="ellipse">
            <a:avLst/>
          </a:prstGeom>
          <a:noFill/>
          <a:ln w="19050">
            <a:solidFill>
              <a:srgbClr val="FF0000"/>
            </a:solidFill>
            <a:round/>
            <a:headEnd/>
            <a:tailEnd/>
          </a:ln>
        </p:spPr>
        <p:txBody>
          <a:bodyPr wrap="none" anchor="ctr"/>
          <a:lstStyle/>
          <a:p>
            <a:endParaRPr lang="en-US"/>
          </a:p>
        </p:txBody>
      </p:sp>
      <p:sp>
        <p:nvSpPr>
          <p:cNvPr id="254" name="Oval 185"/>
          <p:cNvSpPr>
            <a:spLocks noChangeArrowheads="1"/>
          </p:cNvSpPr>
          <p:nvPr/>
        </p:nvSpPr>
        <p:spPr bwMode="auto">
          <a:xfrm>
            <a:off x="7532688" y="705513"/>
            <a:ext cx="1611312" cy="266700"/>
          </a:xfrm>
          <a:prstGeom prst="ellipse">
            <a:avLst/>
          </a:prstGeom>
          <a:noFill/>
          <a:ln w="19050">
            <a:solidFill>
              <a:srgbClr val="FF0000"/>
            </a:solidFill>
            <a:round/>
            <a:headEnd/>
            <a:tailEnd/>
          </a:ln>
        </p:spPr>
        <p:txBody>
          <a:bodyPr wrap="none" anchor="ctr"/>
          <a:lstStyle/>
          <a:p>
            <a:endParaRPr lang="en-US"/>
          </a:p>
        </p:txBody>
      </p:sp>
      <p:sp>
        <p:nvSpPr>
          <p:cNvPr id="255" name="Text Box 73"/>
          <p:cNvSpPr txBox="1">
            <a:spLocks noChangeArrowheads="1"/>
          </p:cNvSpPr>
          <p:nvPr/>
        </p:nvSpPr>
        <p:spPr bwMode="auto">
          <a:xfrm>
            <a:off x="2845256" y="1263535"/>
            <a:ext cx="4356100" cy="3354765"/>
          </a:xfrm>
          <a:prstGeom prst="rect">
            <a:avLst/>
          </a:prstGeom>
          <a:noFill/>
          <a:ln w="19050" algn="ctr">
            <a:noFill/>
            <a:miter lim="800000"/>
            <a:headEnd/>
            <a:tailEnd/>
          </a:ln>
        </p:spPr>
        <p:txBody>
          <a:bodyPr>
            <a:spAutoFit/>
          </a:bodyPr>
          <a:lstStyle/>
          <a:p>
            <a:pPr marL="457200" indent="-457200">
              <a:buFontTx/>
              <a:buAutoNum type="arabicPeriod"/>
              <a:defRPr/>
            </a:pPr>
            <a:r>
              <a:rPr lang="es-ES" sz="1400" dirty="0" smtClean="0">
                <a:effectLst>
                  <a:outerShdw blurRad="38100" dist="38100" dir="2700000" algn="tl">
                    <a:srgbClr val="000000"/>
                  </a:outerShdw>
                </a:effectLst>
                <a:latin typeface="Segoe" pitchFamily="34" charset="0"/>
              </a:rPr>
              <a:t>¿Está fijada la propiedad </a:t>
            </a:r>
            <a:r>
              <a:rPr lang="es-ES" sz="1400" i="1" dirty="0" err="1" smtClean="0">
                <a:effectLst>
                  <a:outerShdw blurRad="38100" dist="38100" dir="2700000" algn="tl">
                    <a:srgbClr val="000000"/>
                  </a:outerShdw>
                </a:effectLst>
                <a:latin typeface="Segoe" pitchFamily="34" charset="0"/>
              </a:rPr>
              <a:t>Microsoft.BizTalk.ESB.MapType</a:t>
            </a:r>
            <a:r>
              <a:rPr lang="es-ES" sz="1400" dirty="0" smtClean="0">
                <a:effectLst>
                  <a:outerShdw blurRad="38100" dist="38100" dir="2700000" algn="tl">
                    <a:srgbClr val="000000"/>
                  </a:outerShdw>
                </a:effectLst>
                <a:latin typeface="Segoe" pitchFamily="34" charset="0"/>
              </a:rPr>
              <a:t> en el contexto del mensaje?</a:t>
            </a:r>
          </a:p>
          <a:p>
            <a:pPr marL="457200" indent="-457200">
              <a:buFontTx/>
              <a:buAutoNum type="arabicPeriod"/>
              <a:defRPr/>
            </a:pPr>
            <a:r>
              <a:rPr lang="es-ES" sz="1400" dirty="0" smtClean="0">
                <a:effectLst>
                  <a:outerShdw blurRad="38100" dist="38100" dir="2700000" algn="tl">
                    <a:srgbClr val="000000"/>
                  </a:outerShdw>
                </a:effectLst>
                <a:latin typeface="Segoe" pitchFamily="34" charset="0"/>
              </a:rPr>
              <a:t>Resolver </a:t>
            </a:r>
            <a:r>
              <a:rPr lang="es-ES" sz="1400" i="1" dirty="0" err="1" smtClean="0">
                <a:effectLst>
                  <a:outerShdw blurRad="38100" dist="38100" dir="2700000" algn="tl">
                    <a:srgbClr val="000000"/>
                  </a:outerShdw>
                </a:effectLst>
                <a:latin typeface="Segoe" pitchFamily="34" charset="0"/>
              </a:rPr>
              <a:t>MapType</a:t>
            </a:r>
            <a:r>
              <a:rPr lang="es-ES" sz="1400" dirty="0" smtClean="0">
                <a:effectLst>
                  <a:outerShdw blurRad="38100" dist="38100" dir="2700000" algn="tl">
                    <a:srgbClr val="000000"/>
                  </a:outerShdw>
                </a:effectLst>
                <a:latin typeface="Segoe" pitchFamily="34" charset="0"/>
              </a:rPr>
              <a:t> a </a:t>
            </a:r>
            <a:r>
              <a:rPr lang="es-ES" sz="1400" dirty="0" err="1" smtClean="0">
                <a:effectLst>
                  <a:outerShdw blurRad="38100" dist="38100" dir="2700000" algn="tl">
                    <a:srgbClr val="000000"/>
                  </a:outerShdw>
                </a:effectLst>
                <a:latin typeface="Segoe" pitchFamily="34" charset="0"/>
              </a:rPr>
              <a:t>System.Type</a:t>
            </a:r>
            <a:endParaRPr lang="es-ES" sz="1400" dirty="0" smtClean="0">
              <a:effectLst>
                <a:outerShdw blurRad="38100" dist="38100" dir="2700000" algn="tl">
                  <a:srgbClr val="000000"/>
                </a:outerShdw>
              </a:effectLst>
              <a:latin typeface="Segoe" pitchFamily="34" charset="0"/>
            </a:endParaRPr>
          </a:p>
          <a:p>
            <a:pPr marL="457200" indent="-457200">
              <a:defRPr/>
            </a:pPr>
            <a:r>
              <a:rPr lang="es-ES" sz="1000" dirty="0" smtClean="0">
                <a:effectLst>
                  <a:outerShdw blurRad="38100" dist="38100" dir="2700000" algn="tl">
                    <a:srgbClr val="000000"/>
                  </a:outerShdw>
                </a:effectLst>
                <a:latin typeface="Segoe" pitchFamily="34" charset="0"/>
              </a:rPr>
              <a:t>	</a:t>
            </a:r>
            <a:r>
              <a:rPr lang="es-ES" sz="1000" dirty="0" err="1" smtClean="0">
                <a:effectLst>
                  <a:outerShdw blurRad="38100" dist="38100" dir="2700000" algn="tl">
                    <a:srgbClr val="000000"/>
                  </a:outerShdw>
                </a:effectLst>
                <a:latin typeface="Segoe" pitchFamily="34" charset="0"/>
              </a:rPr>
              <a:t>facts</a:t>
            </a:r>
            <a:r>
              <a:rPr lang="es-ES" sz="1000" dirty="0" smtClean="0">
                <a:effectLst>
                  <a:outerShdw blurRad="38100" dist="38100" dir="2700000" algn="tl">
                    <a:srgbClr val="000000"/>
                  </a:outerShdw>
                </a:effectLst>
                <a:latin typeface="Segoe" pitchFamily="34" charset="0"/>
              </a:rPr>
              <a:t> = new </a:t>
            </a:r>
            <a:r>
              <a:rPr lang="es-ES" sz="1000" dirty="0" err="1" smtClean="0">
                <a:effectLst>
                  <a:outerShdw blurRad="38100" dist="38100" dir="2700000" algn="tl">
                    <a:srgbClr val="000000"/>
                  </a:outerShdw>
                </a:effectLst>
                <a:latin typeface="Segoe" pitchFamily="34" charset="0"/>
              </a:rPr>
              <a:t>Microsoft.BizTalk.ESB.Helpers.ResolverFacts</a:t>
            </a:r>
            <a:r>
              <a:rPr lang="es-ES" sz="1000" dirty="0" smtClean="0">
                <a:effectLst>
                  <a:outerShdw blurRad="38100" dist="38100" dir="2700000" algn="tl">
                    <a:srgbClr val="000000"/>
                  </a:outerShdw>
                </a:effectLst>
                <a:latin typeface="Segoe" pitchFamily="34" charset="0"/>
              </a:rPr>
              <a:t>();</a:t>
            </a:r>
          </a:p>
          <a:p>
            <a:pPr marL="457200" indent="-457200">
              <a:defRPr/>
            </a:pPr>
            <a:r>
              <a:rPr lang="es-ES" sz="1000" dirty="0" smtClean="0">
                <a:effectLst>
                  <a:outerShdw blurRad="38100" dist="38100" dir="2700000" algn="tl">
                    <a:srgbClr val="000000"/>
                  </a:outerShdw>
                </a:effectLst>
                <a:latin typeface="Segoe" pitchFamily="34" charset="0"/>
              </a:rPr>
              <a:t>	</a:t>
            </a:r>
            <a:r>
              <a:rPr lang="es-ES" sz="1000" dirty="0" err="1" smtClean="0">
                <a:effectLst>
                  <a:outerShdw blurRad="38100" dist="38100" dir="2700000" algn="tl">
                    <a:srgbClr val="000000"/>
                  </a:outerShdw>
                </a:effectLst>
                <a:latin typeface="Segoe" pitchFamily="34" charset="0"/>
              </a:rPr>
              <a:t>mapName</a:t>
            </a:r>
            <a:r>
              <a:rPr lang="es-ES" sz="1000" dirty="0" smtClean="0">
                <a:effectLst>
                  <a:outerShdw blurRad="38100" dist="38100" dir="2700000" algn="tl">
                    <a:srgbClr val="000000"/>
                  </a:outerShdw>
                </a:effectLst>
                <a:latin typeface="Segoe" pitchFamily="34" charset="0"/>
              </a:rPr>
              <a:t> = </a:t>
            </a:r>
            <a:r>
              <a:rPr lang="es-ES" sz="1000" dirty="0" err="1" smtClean="0">
                <a:effectLst>
                  <a:outerShdw blurRad="38100" dist="38100" dir="2700000" algn="tl">
                    <a:srgbClr val="000000"/>
                  </a:outerShdw>
                </a:effectLst>
                <a:latin typeface="Segoe" pitchFamily="34" charset="0"/>
              </a:rPr>
              <a:t>Resolver.Resolve</a:t>
            </a:r>
            <a:r>
              <a:rPr lang="es-ES" sz="1000" dirty="0" smtClean="0">
                <a:effectLst>
                  <a:outerShdw blurRad="38100" dist="38100" dir="2700000" algn="tl">
                    <a:srgbClr val="000000"/>
                  </a:outerShdw>
                </a:effectLst>
                <a:latin typeface="Segoe" pitchFamily="34" charset="0"/>
              </a:rPr>
              <a:t>(</a:t>
            </a:r>
            <a:r>
              <a:rPr lang="es-ES" sz="1000" dirty="0" err="1" smtClean="0">
                <a:effectLst>
                  <a:outerShdw blurRad="38100" dist="38100" dir="2700000" algn="tl">
                    <a:srgbClr val="000000"/>
                  </a:outerShdw>
                </a:effectLst>
                <a:latin typeface="Segoe" pitchFamily="34" charset="0"/>
              </a:rPr>
              <a:t>facts</a:t>
            </a:r>
            <a:r>
              <a:rPr lang="es-ES" sz="1000" dirty="0" smtClean="0">
                <a:effectLst>
                  <a:outerShdw blurRad="38100" dist="38100" dir="2700000" algn="tl">
                    <a:srgbClr val="000000"/>
                  </a:outerShdw>
                </a:effectLst>
                <a:latin typeface="Segoe" pitchFamily="34" charset="0"/>
              </a:rPr>
              <a:t>, </a:t>
            </a:r>
            <a:r>
              <a:rPr lang="es-ES" sz="1000" dirty="0" err="1" smtClean="0">
                <a:effectLst>
                  <a:outerShdw blurRad="38100" dist="38100" dir="2700000" algn="tl">
                    <a:srgbClr val="000000"/>
                  </a:outerShdw>
                </a:effectLst>
                <a:latin typeface="Segoe" pitchFamily="34" charset="0"/>
              </a:rPr>
              <a:t>InboundMessage</a:t>
            </a:r>
            <a:r>
              <a:rPr lang="es-ES" sz="1000" dirty="0" smtClean="0">
                <a:effectLst>
                  <a:outerShdw blurRad="38100" dist="38100" dir="2700000" algn="tl">
                    <a:srgbClr val="000000"/>
                  </a:outerShdw>
                </a:effectLst>
                <a:latin typeface="Segoe" pitchFamily="34" charset="0"/>
              </a:rPr>
              <a:t>);</a:t>
            </a:r>
          </a:p>
          <a:p>
            <a:pPr marL="457200" indent="-457200">
              <a:defRPr/>
            </a:pPr>
            <a:r>
              <a:rPr lang="es-ES" sz="1000" dirty="0" smtClean="0">
                <a:effectLst>
                  <a:outerShdw blurRad="38100" dist="38100" dir="2700000" algn="tl">
                    <a:srgbClr val="000000"/>
                  </a:outerShdw>
                </a:effectLst>
                <a:latin typeface="Segoe" pitchFamily="34" charset="0"/>
              </a:rPr>
              <a:t>	</a:t>
            </a:r>
            <a:r>
              <a:rPr lang="es-ES" sz="1000" dirty="0" err="1" smtClean="0">
                <a:effectLst>
                  <a:outerShdw blurRad="38100" dist="38100" dir="2700000" algn="tl">
                    <a:srgbClr val="000000"/>
                  </a:outerShdw>
                </a:effectLst>
                <a:latin typeface="Arial" pitchFamily="34" charset="0"/>
              </a:rPr>
              <a:t>mapType</a:t>
            </a:r>
            <a:r>
              <a:rPr lang="es-ES" sz="1000" dirty="0" smtClean="0">
                <a:effectLst>
                  <a:outerShdw blurRad="38100" dist="38100" dir="2700000" algn="tl">
                    <a:srgbClr val="000000"/>
                  </a:outerShdw>
                </a:effectLst>
                <a:latin typeface="Arial" pitchFamily="34" charset="0"/>
              </a:rPr>
              <a:t> = </a:t>
            </a:r>
            <a:r>
              <a:rPr lang="es-ES" sz="1000" dirty="0" err="1" smtClean="0">
                <a:effectLst>
                  <a:outerShdw blurRad="38100" dist="38100" dir="2700000" algn="tl">
                    <a:srgbClr val="000000"/>
                  </a:outerShdw>
                </a:effectLst>
                <a:latin typeface="Arial" pitchFamily="34" charset="0"/>
              </a:rPr>
              <a:t>System.Type.GetType</a:t>
            </a:r>
            <a:r>
              <a:rPr lang="es-ES" sz="1000" dirty="0" smtClean="0">
                <a:effectLst>
                  <a:outerShdw blurRad="38100" dist="38100" dir="2700000" algn="tl">
                    <a:srgbClr val="000000"/>
                  </a:outerShdw>
                </a:effectLst>
                <a:latin typeface="Arial" pitchFamily="34" charset="0"/>
              </a:rPr>
              <a:t>(</a:t>
            </a:r>
            <a:r>
              <a:rPr lang="es-ES" sz="1000" dirty="0" err="1" smtClean="0">
                <a:effectLst>
                  <a:outerShdw blurRad="38100" dist="38100" dir="2700000" algn="tl">
                    <a:srgbClr val="000000"/>
                  </a:outerShdw>
                </a:effectLst>
                <a:latin typeface="Arial" pitchFamily="34" charset="0"/>
              </a:rPr>
              <a:t>mapName</a:t>
            </a:r>
            <a:r>
              <a:rPr lang="es-ES" sz="1000" dirty="0" smtClean="0">
                <a:effectLst>
                  <a:outerShdw blurRad="38100" dist="38100" dir="2700000" algn="tl">
                    <a:srgbClr val="000000"/>
                  </a:outerShdw>
                </a:effectLst>
                <a:latin typeface="Arial" pitchFamily="34" charset="0"/>
              </a:rPr>
              <a:t>);</a:t>
            </a:r>
          </a:p>
          <a:p>
            <a:pPr marL="457200" indent="-457200">
              <a:buFontTx/>
              <a:buAutoNum type="arabicPeriod" startAt="3"/>
              <a:defRPr/>
            </a:pPr>
            <a:r>
              <a:rPr lang="es-ES" sz="1400" dirty="0" smtClean="0">
                <a:effectLst>
                  <a:outerShdw blurRad="38100" dist="38100" dir="2700000" algn="tl">
                    <a:srgbClr val="000000"/>
                  </a:outerShdw>
                </a:effectLst>
                <a:latin typeface="Arial" pitchFamily="34" charset="0"/>
              </a:rPr>
              <a:t>Aplicar mapa </a:t>
            </a:r>
            <a:r>
              <a:rPr lang="es-ES" sz="1400" dirty="0" err="1" smtClean="0">
                <a:effectLst>
                  <a:outerShdw blurRad="38100" dist="38100" dir="2700000" algn="tl">
                    <a:srgbClr val="000000"/>
                  </a:outerShdw>
                </a:effectLst>
                <a:latin typeface="Arial" pitchFamily="34" charset="0"/>
              </a:rPr>
              <a:t>usandoTransform</a:t>
            </a:r>
            <a:r>
              <a:rPr lang="es-ES" sz="1400" dirty="0" smtClean="0">
                <a:effectLst>
                  <a:outerShdw blurRad="38100" dist="38100" dir="2700000" algn="tl">
                    <a:srgbClr val="000000"/>
                  </a:outerShdw>
                </a:effectLst>
                <a:latin typeface="Arial" pitchFamily="34" charset="0"/>
              </a:rPr>
              <a:t> XLANG</a:t>
            </a:r>
          </a:p>
          <a:p>
            <a:pPr marL="457200" indent="-457200">
              <a:defRPr/>
            </a:pPr>
            <a:r>
              <a:rPr lang="es-ES" sz="1000" dirty="0" smtClean="0">
                <a:effectLst>
                  <a:outerShdw blurRad="38100" dist="38100" dir="2700000" algn="tl">
                    <a:srgbClr val="000000"/>
                  </a:outerShdw>
                </a:effectLst>
                <a:latin typeface="Arial" pitchFamily="34" charset="0"/>
              </a:rPr>
              <a:t>	</a:t>
            </a:r>
            <a:r>
              <a:rPr lang="es-ES" sz="1000" dirty="0" err="1" smtClean="0">
                <a:effectLst>
                  <a:outerShdw blurRad="38100" dist="38100" dir="2700000" algn="tl">
                    <a:srgbClr val="000000"/>
                  </a:outerShdw>
                </a:effectLst>
                <a:latin typeface="Arial" pitchFamily="34" charset="0"/>
              </a:rPr>
              <a:t>transform</a:t>
            </a:r>
            <a:r>
              <a:rPr lang="es-ES" sz="1000" dirty="0" smtClean="0">
                <a:effectLst>
                  <a:outerShdw blurRad="38100" dist="38100" dir="2700000" algn="tl">
                    <a:srgbClr val="000000"/>
                  </a:outerShdw>
                </a:effectLst>
                <a:latin typeface="Arial" pitchFamily="34" charset="0"/>
              </a:rPr>
              <a:t> (</a:t>
            </a:r>
            <a:r>
              <a:rPr lang="es-ES" sz="1000" dirty="0" err="1" smtClean="0">
                <a:effectLst>
                  <a:outerShdw blurRad="38100" dist="38100" dir="2700000" algn="tl">
                    <a:srgbClr val="000000"/>
                  </a:outerShdw>
                </a:effectLst>
                <a:latin typeface="Arial" pitchFamily="34" charset="0"/>
              </a:rPr>
              <a:t>OutboundMessage</a:t>
            </a:r>
            <a:r>
              <a:rPr lang="es-ES" sz="1000" dirty="0" smtClean="0">
                <a:effectLst>
                  <a:outerShdw blurRad="38100" dist="38100" dir="2700000" algn="tl">
                    <a:srgbClr val="000000"/>
                  </a:outerShdw>
                </a:effectLst>
                <a:latin typeface="Arial" pitchFamily="34" charset="0"/>
              </a:rPr>
              <a:t>) = </a:t>
            </a:r>
            <a:r>
              <a:rPr lang="es-ES" sz="1000" dirty="0" err="1" smtClean="0">
                <a:effectLst>
                  <a:outerShdw blurRad="38100" dist="38100" dir="2700000" algn="tl">
                    <a:srgbClr val="000000"/>
                  </a:outerShdw>
                </a:effectLst>
                <a:latin typeface="Arial" pitchFamily="34" charset="0"/>
              </a:rPr>
              <a:t>mapType</a:t>
            </a:r>
            <a:r>
              <a:rPr lang="es-ES" sz="1000" dirty="0" smtClean="0">
                <a:effectLst>
                  <a:outerShdw blurRad="38100" dist="38100" dir="2700000" algn="tl">
                    <a:srgbClr val="000000"/>
                  </a:outerShdw>
                </a:effectLst>
                <a:latin typeface="Arial" pitchFamily="34" charset="0"/>
              </a:rPr>
              <a:t>(</a:t>
            </a:r>
            <a:r>
              <a:rPr lang="es-ES" sz="1000" dirty="0" err="1" smtClean="0">
                <a:effectLst>
                  <a:outerShdw blurRad="38100" dist="38100" dir="2700000" algn="tl">
                    <a:srgbClr val="000000"/>
                  </a:outerShdw>
                </a:effectLst>
                <a:latin typeface="Arial" pitchFamily="34" charset="0"/>
              </a:rPr>
              <a:t>InboundMessage</a:t>
            </a:r>
            <a:r>
              <a:rPr lang="es-ES" sz="1000" dirty="0" smtClean="0">
                <a:effectLst>
                  <a:outerShdw blurRad="38100" dist="38100" dir="2700000" algn="tl">
                    <a:srgbClr val="000000"/>
                  </a:outerShdw>
                </a:effectLst>
                <a:latin typeface="Arial" pitchFamily="34" charset="0"/>
              </a:rPr>
              <a:t>);</a:t>
            </a:r>
          </a:p>
          <a:p>
            <a:pPr marL="457200" indent="-457200">
              <a:buFontTx/>
              <a:buAutoNum type="arabicPeriod" startAt="4"/>
              <a:defRPr/>
            </a:pPr>
            <a:r>
              <a:rPr lang="es-ES" sz="1400" dirty="0" smtClean="0">
                <a:effectLst>
                  <a:outerShdw blurRad="38100" dist="38100" dir="2700000" algn="tl">
                    <a:srgbClr val="000000"/>
                  </a:outerShdw>
                </a:effectLst>
                <a:latin typeface="Arial" pitchFamily="34" charset="0"/>
              </a:rPr>
              <a:t>Avanzar itinerari</a:t>
            </a:r>
            <a:r>
              <a:rPr lang="es-ES" sz="1400" dirty="0" smtClean="0">
                <a:effectLst>
                  <a:outerShdw blurRad="38100" dist="38100" dir="2700000" algn="tl">
                    <a:srgbClr val="000000"/>
                  </a:outerShdw>
                </a:effectLst>
              </a:rPr>
              <a:t>o hacia el siguiente servicio</a:t>
            </a:r>
            <a:endParaRPr lang="es-ES" sz="1400" dirty="0" smtClean="0">
              <a:effectLst>
                <a:outerShdw blurRad="38100" dist="38100" dir="2700000" algn="tl">
                  <a:srgbClr val="000000"/>
                </a:outerShdw>
              </a:effectLst>
              <a:latin typeface="Arial" pitchFamily="34" charset="0"/>
            </a:endParaRPr>
          </a:p>
          <a:p>
            <a:pPr marL="457200" indent="-457200">
              <a:defRPr/>
            </a:pPr>
            <a:r>
              <a:rPr lang="es-ES" sz="1000" dirty="0" smtClean="0">
                <a:effectLst>
                  <a:outerShdw blurRad="38100" dist="38100" dir="2700000" algn="tl">
                    <a:srgbClr val="000000"/>
                  </a:outerShdw>
                </a:effectLst>
                <a:latin typeface="Arial" pitchFamily="34" charset="0"/>
              </a:rPr>
              <a:t>	</a:t>
            </a:r>
            <a:r>
              <a:rPr lang="es-ES" sz="1000" dirty="0" err="1" smtClean="0">
                <a:effectLst>
                  <a:outerShdw blurRad="38100" dist="38100" dir="2700000" algn="tl">
                    <a:srgbClr val="000000"/>
                  </a:outerShdw>
                </a:effectLst>
                <a:latin typeface="Arial" pitchFamily="34" charset="0"/>
              </a:rPr>
              <a:t>itineraryStep</a:t>
            </a:r>
            <a:r>
              <a:rPr lang="es-ES" sz="1000" dirty="0" smtClean="0">
                <a:effectLst>
                  <a:outerShdw blurRad="38100" dist="38100" dir="2700000" algn="tl">
                    <a:srgbClr val="000000"/>
                  </a:outerShdw>
                </a:effectLst>
                <a:latin typeface="Arial" pitchFamily="34" charset="0"/>
              </a:rPr>
              <a:t> =</a:t>
            </a:r>
            <a:r>
              <a:rPr lang="es-ES" sz="1000" dirty="0" smtClean="0">
                <a:latin typeface="Arial" pitchFamily="34" charset="0"/>
              </a:rPr>
              <a:t> </a:t>
            </a:r>
            <a:r>
              <a:rPr lang="es-ES" sz="1000" dirty="0" err="1" smtClean="0">
                <a:effectLst>
                  <a:outerShdw blurRad="38100" dist="38100" dir="2700000" algn="tl">
                    <a:srgbClr val="000000"/>
                  </a:outerShdw>
                </a:effectLst>
                <a:latin typeface="Arial" pitchFamily="34" charset="0"/>
              </a:rPr>
              <a:t>ItineraryHelper.Advance</a:t>
            </a:r>
            <a:r>
              <a:rPr lang="es-ES" sz="1000" dirty="0" smtClean="0">
                <a:effectLst>
                  <a:outerShdw blurRad="38100" dist="38100" dir="2700000" algn="tl">
                    <a:srgbClr val="000000"/>
                  </a:outerShdw>
                </a:effectLst>
                <a:latin typeface="Arial" pitchFamily="34" charset="0"/>
              </a:rPr>
              <a:t>(</a:t>
            </a:r>
            <a:r>
              <a:rPr lang="es-ES" sz="1000" dirty="0" err="1" smtClean="0">
                <a:effectLst>
                  <a:outerShdw blurRad="38100" dist="38100" dir="2700000" algn="tl">
                    <a:srgbClr val="000000"/>
                  </a:outerShdw>
                </a:effectLst>
                <a:latin typeface="Arial" pitchFamily="34" charset="0"/>
              </a:rPr>
              <a:t>OutboundMessage</a:t>
            </a:r>
            <a:r>
              <a:rPr lang="es-ES" sz="1000" dirty="0" smtClean="0">
                <a:effectLst>
                  <a:outerShdw blurRad="38100" dist="38100" dir="2700000" algn="tl">
                    <a:srgbClr val="000000"/>
                  </a:outerShdw>
                </a:effectLst>
                <a:latin typeface="Arial" pitchFamily="34" charset="0"/>
              </a:rPr>
              <a:t>(</a:t>
            </a:r>
            <a:r>
              <a:rPr lang="es-ES" sz="1000" dirty="0" err="1" smtClean="0">
                <a:effectLst>
                  <a:outerShdw blurRad="38100" dist="38100" dir="2700000" algn="tl">
                    <a:srgbClr val="000000"/>
                  </a:outerShdw>
                </a:effectLst>
                <a:latin typeface="Arial" pitchFamily="34" charset="0"/>
              </a:rPr>
              <a:t>Microsoft.BizTalk</a:t>
            </a:r>
            <a:r>
              <a:rPr lang="es-ES" sz="1000" dirty="0" smtClean="0">
                <a:effectLst>
                  <a:outerShdw blurRad="38100" dist="38100" dir="2700000" algn="tl">
                    <a:srgbClr val="000000"/>
                  </a:outerShdw>
                </a:effectLst>
                <a:latin typeface="Arial" pitchFamily="34" charset="0"/>
              </a:rPr>
              <a:t>.</a:t>
            </a:r>
            <a:br>
              <a:rPr lang="es-ES" sz="1000" dirty="0" smtClean="0">
                <a:effectLst>
                  <a:outerShdw blurRad="38100" dist="38100" dir="2700000" algn="tl">
                    <a:srgbClr val="000000"/>
                  </a:outerShdw>
                </a:effectLst>
                <a:latin typeface="Arial" pitchFamily="34" charset="0"/>
              </a:rPr>
            </a:br>
            <a:r>
              <a:rPr lang="es-ES" sz="1000" dirty="0" err="1" smtClean="0">
                <a:effectLst>
                  <a:outerShdw blurRad="38100" dist="38100" dir="2700000" algn="tl">
                    <a:srgbClr val="000000"/>
                  </a:outerShdw>
                </a:effectLst>
                <a:latin typeface="Arial" pitchFamily="34" charset="0"/>
              </a:rPr>
              <a:t>ESB.Itinerary</a:t>
            </a:r>
            <a:r>
              <a:rPr lang="es-ES" sz="1000" dirty="0" smtClean="0">
                <a:effectLst>
                  <a:outerShdw blurRad="38100" dist="38100" dir="2700000" algn="tl">
                    <a:srgbClr val="000000"/>
                  </a:outerShdw>
                </a:effectLst>
                <a:latin typeface="Arial" pitchFamily="34" charset="0"/>
              </a:rPr>
              <a:t>)); </a:t>
            </a:r>
          </a:p>
          <a:p>
            <a:pPr marL="457200" indent="-457200">
              <a:defRPr/>
            </a:pPr>
            <a:r>
              <a:rPr lang="es-ES" sz="1000" dirty="0" smtClean="0">
                <a:effectLst>
                  <a:outerShdw blurRad="38100" dist="38100" dir="2700000" algn="tl">
                    <a:srgbClr val="000000"/>
                  </a:outerShdw>
                </a:effectLst>
                <a:latin typeface="Arial" pitchFamily="34" charset="0"/>
              </a:rPr>
              <a:t>	</a:t>
            </a:r>
            <a:r>
              <a:rPr lang="es-ES" sz="1000" dirty="0" err="1" smtClean="0">
                <a:effectLst>
                  <a:outerShdw blurRad="38100" dist="38100" dir="2700000" algn="tl">
                    <a:srgbClr val="000000"/>
                  </a:outerShdw>
                </a:effectLst>
                <a:latin typeface="Arial" pitchFamily="34" charset="0"/>
              </a:rPr>
              <a:t>OutboundMessage</a:t>
            </a:r>
            <a:r>
              <a:rPr lang="es-ES" sz="1000" dirty="0" smtClean="0">
                <a:effectLst>
                  <a:outerShdw blurRad="38100" dist="38100" dir="2700000" algn="tl">
                    <a:srgbClr val="000000"/>
                  </a:outerShdw>
                </a:effectLst>
                <a:latin typeface="Arial" pitchFamily="34" charset="0"/>
              </a:rPr>
              <a:t>(</a:t>
            </a:r>
            <a:r>
              <a:rPr lang="es-ES" sz="1000" dirty="0" err="1" smtClean="0">
                <a:effectLst>
                  <a:outerShdw blurRad="38100" dist="38100" dir="2700000" algn="tl">
                    <a:srgbClr val="000000"/>
                  </a:outerShdw>
                </a:effectLst>
                <a:latin typeface="Arial" pitchFamily="34" charset="0"/>
              </a:rPr>
              <a:t>Microsoft.BizTalk.ESB.ProcessingInstruction</a:t>
            </a:r>
            <a:r>
              <a:rPr lang="es-ES" sz="1000" dirty="0" smtClean="0">
                <a:effectLst>
                  <a:outerShdw blurRad="38100" dist="38100" dir="2700000" algn="tl">
                    <a:srgbClr val="000000"/>
                  </a:outerShdw>
                </a:effectLst>
                <a:latin typeface="Arial" pitchFamily="34" charset="0"/>
              </a:rPr>
              <a:t>) = </a:t>
            </a:r>
            <a:r>
              <a:rPr lang="es-ES" sz="1000" dirty="0" err="1" smtClean="0">
                <a:effectLst>
                  <a:outerShdw blurRad="38100" dist="38100" dir="2700000" algn="tl">
                    <a:srgbClr val="000000"/>
                  </a:outerShdw>
                </a:effectLst>
                <a:latin typeface="Arial" pitchFamily="34" charset="0"/>
              </a:rPr>
              <a:t>itineraryStep.NextStep</a:t>
            </a:r>
            <a:r>
              <a:rPr lang="es-ES" sz="1000" dirty="0" smtClean="0">
                <a:effectLst>
                  <a:outerShdw blurRad="38100" dist="38100" dir="2700000" algn="tl">
                    <a:srgbClr val="000000"/>
                  </a:outerShdw>
                </a:effectLst>
                <a:latin typeface="Arial" pitchFamily="34" charset="0"/>
              </a:rPr>
              <a:t>;</a:t>
            </a:r>
          </a:p>
          <a:p>
            <a:pPr marL="457200" indent="-457200">
              <a:defRPr/>
            </a:pPr>
            <a:r>
              <a:rPr lang="es-ES" sz="1400" dirty="0" smtClean="0">
                <a:effectLst>
                  <a:outerShdw blurRad="38100" dist="38100" dir="2700000" algn="tl">
                    <a:srgbClr val="000000"/>
                  </a:outerShdw>
                </a:effectLst>
                <a:latin typeface="Arial" pitchFamily="34" charset="0"/>
              </a:rPr>
              <a:t>5. 	Publicar mensaje saliente</a:t>
            </a:r>
          </a:p>
          <a:p>
            <a:pPr marL="457200" indent="-457200">
              <a:defRPr/>
            </a:pPr>
            <a:endParaRPr lang="es-ES" sz="1400" dirty="0" smtClean="0">
              <a:effectLst>
                <a:outerShdw blurRad="38100" dist="38100" dir="2700000" algn="tl">
                  <a:srgbClr val="000000"/>
                </a:outerShdw>
              </a:effectLst>
              <a:latin typeface="Arial" pitchFamily="34" charset="0"/>
            </a:endParaRPr>
          </a:p>
          <a:p>
            <a:pPr marL="457200" indent="-457200">
              <a:defRPr/>
            </a:pPr>
            <a:endParaRPr lang="es-ES" sz="1000" dirty="0">
              <a:effectLst>
                <a:outerShdw blurRad="38100" dist="38100" dir="2700000" algn="tl">
                  <a:srgbClr val="000000"/>
                </a:outerShdw>
              </a:effectLst>
              <a:latin typeface="Arial" pitchFamily="34" charset="0"/>
            </a:endParaRPr>
          </a:p>
        </p:txBody>
      </p:sp>
      <p:sp>
        <p:nvSpPr>
          <p:cNvPr id="256" name="Oval 187"/>
          <p:cNvSpPr>
            <a:spLocks noChangeArrowheads="1"/>
          </p:cNvSpPr>
          <p:nvPr/>
        </p:nvSpPr>
        <p:spPr bwMode="auto">
          <a:xfrm>
            <a:off x="625475" y="1431200"/>
            <a:ext cx="2179638" cy="266700"/>
          </a:xfrm>
          <a:prstGeom prst="ellipse">
            <a:avLst/>
          </a:prstGeom>
          <a:noFill/>
          <a:ln w="19050">
            <a:solidFill>
              <a:srgbClr val="FF0000"/>
            </a:solidFill>
            <a:round/>
            <a:headEnd/>
            <a:tailEnd/>
          </a:ln>
        </p:spPr>
        <p:txBody>
          <a:bodyPr wrap="none" anchor="ctr"/>
          <a:lstStyle/>
          <a:p>
            <a:endParaRPr lang="en-US"/>
          </a:p>
        </p:txBody>
      </p:sp>
      <p:sp>
        <p:nvSpPr>
          <p:cNvPr id="257" name="Oval 188"/>
          <p:cNvSpPr>
            <a:spLocks noChangeArrowheads="1"/>
          </p:cNvSpPr>
          <p:nvPr/>
        </p:nvSpPr>
        <p:spPr bwMode="auto">
          <a:xfrm>
            <a:off x="1204913" y="2856575"/>
            <a:ext cx="1579562" cy="274638"/>
          </a:xfrm>
          <a:prstGeom prst="ellipse">
            <a:avLst/>
          </a:prstGeom>
          <a:noFill/>
          <a:ln w="19050">
            <a:solidFill>
              <a:srgbClr val="FF0000"/>
            </a:solidFill>
            <a:round/>
            <a:headEnd/>
            <a:tailEnd/>
          </a:ln>
        </p:spPr>
        <p:txBody>
          <a:bodyPr wrap="none" anchor="ctr"/>
          <a:lstStyle/>
          <a:p>
            <a:endParaRPr lang="en-US"/>
          </a:p>
        </p:txBody>
      </p:sp>
      <p:sp>
        <p:nvSpPr>
          <p:cNvPr id="258" name="Rectangle 189"/>
          <p:cNvSpPr>
            <a:spLocks noChangeArrowheads="1"/>
          </p:cNvSpPr>
          <p:nvPr/>
        </p:nvSpPr>
        <p:spPr bwMode="auto">
          <a:xfrm>
            <a:off x="4332288" y="708688"/>
            <a:ext cx="4811712" cy="244475"/>
          </a:xfrm>
          <a:prstGeom prst="rect">
            <a:avLst/>
          </a:prstGeom>
          <a:noFill/>
          <a:ln w="9525">
            <a:noFill/>
            <a:miter lim="800000"/>
            <a:headEnd/>
            <a:tailEnd/>
          </a:ln>
          <a:effectLst/>
        </p:spPr>
        <p:txBody>
          <a:bodyPr>
            <a:spAutoFit/>
          </a:bodyPr>
          <a:lstStyle/>
          <a:p>
            <a:pPr>
              <a:defRPr/>
            </a:pPr>
            <a:r>
              <a:rPr lang="en-US" sz="1000" b="1">
                <a:effectLst>
                  <a:outerShdw blurRad="38100" dist="38100" dir="2700000" algn="tl">
                    <a:srgbClr val="000000"/>
                  </a:outerShdw>
                </a:effectLst>
                <a:latin typeface="Arial" pitchFamily="34" charset="0"/>
              </a:rPr>
              <a:t>Filter = (Microsoft.BizTalk.ESB.ProcessingInstruction == “FULLFILLMENT")</a:t>
            </a:r>
          </a:p>
        </p:txBody>
      </p:sp>
      <p:sp>
        <p:nvSpPr>
          <p:cNvPr id="259" name="Text Box 73"/>
          <p:cNvSpPr txBox="1">
            <a:spLocks noChangeArrowheads="1"/>
          </p:cNvSpPr>
          <p:nvPr/>
        </p:nvSpPr>
        <p:spPr bwMode="auto">
          <a:xfrm>
            <a:off x="2884011" y="1303901"/>
            <a:ext cx="4356100" cy="3262432"/>
          </a:xfrm>
          <a:prstGeom prst="rect">
            <a:avLst/>
          </a:prstGeom>
          <a:noFill/>
          <a:ln w="19050" algn="ctr">
            <a:noFill/>
            <a:miter lim="800000"/>
            <a:headEnd/>
            <a:tailEnd/>
          </a:ln>
        </p:spPr>
        <p:txBody>
          <a:bodyPr>
            <a:spAutoFit/>
          </a:bodyPr>
          <a:lstStyle/>
          <a:p>
            <a:pPr marL="457200" indent="-457200">
              <a:buFontTx/>
              <a:buAutoNum type="arabicPeriod"/>
              <a:defRPr/>
            </a:pPr>
            <a:r>
              <a:rPr lang="es-ES" sz="1400" dirty="0" smtClean="0">
                <a:effectLst>
                  <a:outerShdw blurRad="38100" dist="38100" dir="2700000" algn="tl">
                    <a:srgbClr val="000000"/>
                  </a:outerShdw>
                </a:effectLst>
                <a:latin typeface="Segoe" pitchFamily="34" charset="0"/>
              </a:rPr>
              <a:t>¿Están fijadas las propiedades </a:t>
            </a:r>
            <a:r>
              <a:rPr lang="es-ES" sz="1400" i="1" dirty="0" err="1" smtClean="0">
                <a:effectLst>
                  <a:outerShdw blurRad="38100" dist="38100" dir="2700000" algn="tl">
                    <a:srgbClr val="000000"/>
                  </a:outerShdw>
                </a:effectLst>
                <a:latin typeface="Segoe" pitchFamily="34" charset="0"/>
              </a:rPr>
              <a:t>Microsoft.BizTalk.ESB</a:t>
            </a:r>
            <a:r>
              <a:rPr lang="es-ES" sz="1400" i="1" dirty="0" smtClean="0">
                <a:effectLst>
                  <a:outerShdw blurRad="38100" dist="38100" dir="2700000" algn="tl">
                    <a:srgbClr val="000000"/>
                  </a:outerShdw>
                </a:effectLst>
                <a:latin typeface="Segoe" pitchFamily="34" charset="0"/>
              </a:rPr>
              <a:t>.*</a:t>
            </a:r>
            <a:r>
              <a:rPr lang="es-ES" sz="1400" dirty="0" smtClean="0">
                <a:effectLst>
                  <a:outerShdw blurRad="38100" dist="38100" dir="2700000" algn="tl">
                    <a:srgbClr val="000000"/>
                  </a:outerShdw>
                </a:effectLst>
                <a:latin typeface="Segoe" pitchFamily="34" charset="0"/>
              </a:rPr>
              <a:t> en el contexto del Mensaje?</a:t>
            </a:r>
          </a:p>
          <a:p>
            <a:pPr marL="457200" indent="-457200">
              <a:buFontTx/>
              <a:buAutoNum type="arabicPeriod"/>
              <a:defRPr/>
            </a:pPr>
            <a:r>
              <a:rPr lang="es-ES" sz="1400" dirty="0" smtClean="0">
                <a:effectLst>
                  <a:outerShdw blurRad="38100" dist="38100" dir="2700000" algn="tl">
                    <a:srgbClr val="000000"/>
                  </a:outerShdw>
                </a:effectLst>
                <a:latin typeface="Segoe" pitchFamily="34" charset="0"/>
              </a:rPr>
              <a:t>Resolver </a:t>
            </a:r>
            <a:r>
              <a:rPr lang="es-ES" sz="1400" i="1" dirty="0" err="1" smtClean="0">
                <a:effectLst>
                  <a:outerShdw blurRad="38100" dist="38100" dir="2700000" algn="tl">
                    <a:srgbClr val="000000"/>
                  </a:outerShdw>
                </a:effectLst>
                <a:latin typeface="Segoe" pitchFamily="34" charset="0"/>
              </a:rPr>
              <a:t>Facts</a:t>
            </a:r>
            <a:r>
              <a:rPr lang="es-ES" sz="1400" i="1" dirty="0" smtClean="0">
                <a:effectLst>
                  <a:outerShdw blurRad="38100" dist="38100" dir="2700000" algn="tl">
                    <a:srgbClr val="000000"/>
                  </a:outerShdw>
                </a:effectLst>
                <a:latin typeface="Segoe" pitchFamily="34" charset="0"/>
              </a:rPr>
              <a:t> </a:t>
            </a:r>
            <a:r>
              <a:rPr lang="es-ES" sz="1400" dirty="0" smtClean="0">
                <a:effectLst>
                  <a:outerShdw blurRad="38100" dist="38100" dir="2700000" algn="tl">
                    <a:srgbClr val="000000"/>
                  </a:outerShdw>
                </a:effectLst>
                <a:latin typeface="Segoe" pitchFamily="34" charset="0"/>
              </a:rPr>
              <a:t>para devolver meta datos para el servicio</a:t>
            </a:r>
          </a:p>
          <a:p>
            <a:pPr marL="457200" indent="-457200">
              <a:defRPr/>
            </a:pPr>
            <a:r>
              <a:rPr lang="es-ES" sz="1000" dirty="0" smtClean="0">
                <a:effectLst>
                  <a:outerShdw blurRad="38100" dist="38100" dir="2700000" algn="tl">
                    <a:srgbClr val="000000"/>
                  </a:outerShdw>
                </a:effectLst>
                <a:latin typeface="Segoe" pitchFamily="34" charset="0"/>
              </a:rPr>
              <a:t>	</a:t>
            </a:r>
            <a:r>
              <a:rPr lang="es-ES" sz="1000" dirty="0" err="1" smtClean="0">
                <a:effectLst>
                  <a:outerShdw blurRad="38100" dist="38100" dir="2700000" algn="tl">
                    <a:srgbClr val="000000"/>
                  </a:outerShdw>
                </a:effectLst>
                <a:latin typeface="Segoe" pitchFamily="34" charset="0"/>
              </a:rPr>
              <a:t>facts</a:t>
            </a:r>
            <a:r>
              <a:rPr lang="es-ES" sz="1000" dirty="0" smtClean="0">
                <a:effectLst>
                  <a:outerShdw blurRad="38100" dist="38100" dir="2700000" algn="tl">
                    <a:srgbClr val="000000"/>
                  </a:outerShdw>
                </a:effectLst>
                <a:latin typeface="Segoe" pitchFamily="34" charset="0"/>
              </a:rPr>
              <a:t> = new </a:t>
            </a:r>
            <a:r>
              <a:rPr lang="es-ES" sz="1000" dirty="0" err="1" smtClean="0">
                <a:effectLst>
                  <a:outerShdw blurRad="38100" dist="38100" dir="2700000" algn="tl">
                    <a:srgbClr val="000000"/>
                  </a:outerShdw>
                </a:effectLst>
                <a:latin typeface="Segoe" pitchFamily="34" charset="0"/>
              </a:rPr>
              <a:t>Microsoft.BizTalk.ESB.Helpers.ResolverFacts</a:t>
            </a:r>
            <a:r>
              <a:rPr lang="es-ES" sz="1000" dirty="0" smtClean="0">
                <a:effectLst>
                  <a:outerShdw blurRad="38100" dist="38100" dir="2700000" algn="tl">
                    <a:srgbClr val="000000"/>
                  </a:outerShdw>
                </a:effectLst>
                <a:latin typeface="Segoe" pitchFamily="34" charset="0"/>
              </a:rPr>
              <a:t>();</a:t>
            </a:r>
          </a:p>
          <a:p>
            <a:pPr marL="457200" indent="-457200">
              <a:defRPr/>
            </a:pPr>
            <a:r>
              <a:rPr lang="es-ES" sz="1000" dirty="0" smtClean="0">
                <a:effectLst>
                  <a:outerShdw blurRad="38100" dist="38100" dir="2700000" algn="tl">
                    <a:srgbClr val="000000"/>
                  </a:outerShdw>
                </a:effectLst>
                <a:latin typeface="Segoe" pitchFamily="34" charset="0"/>
              </a:rPr>
              <a:t>	</a:t>
            </a:r>
            <a:r>
              <a:rPr lang="es-ES" sz="1000" dirty="0" err="1" smtClean="0">
                <a:effectLst>
                  <a:outerShdw blurRad="38100" dist="38100" dir="2700000" algn="tl">
                    <a:srgbClr val="000000"/>
                  </a:outerShdw>
                </a:effectLst>
                <a:latin typeface="Segoe" pitchFamily="34" charset="0"/>
              </a:rPr>
              <a:t>metaData</a:t>
            </a:r>
            <a:r>
              <a:rPr lang="es-ES" sz="1000" dirty="0" smtClean="0">
                <a:effectLst>
                  <a:outerShdw blurRad="38100" dist="38100" dir="2700000" algn="tl">
                    <a:srgbClr val="000000"/>
                  </a:outerShdw>
                </a:effectLst>
                <a:latin typeface="Segoe" pitchFamily="34" charset="0"/>
              </a:rPr>
              <a:t> = </a:t>
            </a:r>
            <a:r>
              <a:rPr lang="es-ES" sz="1000" dirty="0" err="1" smtClean="0">
                <a:effectLst>
                  <a:outerShdw blurRad="38100" dist="38100" dir="2700000" algn="tl">
                    <a:srgbClr val="000000"/>
                  </a:outerShdw>
                </a:effectLst>
                <a:latin typeface="Segoe" pitchFamily="34" charset="0"/>
              </a:rPr>
              <a:t>Resolver.Resolve</a:t>
            </a:r>
            <a:r>
              <a:rPr lang="es-ES" sz="1000" dirty="0" smtClean="0">
                <a:effectLst>
                  <a:outerShdw blurRad="38100" dist="38100" dir="2700000" algn="tl">
                    <a:srgbClr val="000000"/>
                  </a:outerShdw>
                </a:effectLst>
                <a:latin typeface="Segoe" pitchFamily="34" charset="0"/>
              </a:rPr>
              <a:t>(</a:t>
            </a:r>
            <a:r>
              <a:rPr lang="es-ES" sz="1000" dirty="0" err="1" smtClean="0">
                <a:effectLst>
                  <a:outerShdw blurRad="38100" dist="38100" dir="2700000" algn="tl">
                    <a:srgbClr val="000000"/>
                  </a:outerShdw>
                </a:effectLst>
                <a:latin typeface="Segoe" pitchFamily="34" charset="0"/>
              </a:rPr>
              <a:t>facts</a:t>
            </a:r>
            <a:r>
              <a:rPr lang="es-ES" sz="1000" dirty="0" smtClean="0">
                <a:effectLst>
                  <a:outerShdw blurRad="38100" dist="38100" dir="2700000" algn="tl">
                    <a:srgbClr val="000000"/>
                  </a:outerShdw>
                </a:effectLst>
                <a:latin typeface="Segoe" pitchFamily="34" charset="0"/>
              </a:rPr>
              <a:t>, </a:t>
            </a:r>
            <a:r>
              <a:rPr lang="es-ES" sz="1000" dirty="0" err="1" smtClean="0">
                <a:effectLst>
                  <a:outerShdw blurRad="38100" dist="38100" dir="2700000" algn="tl">
                    <a:srgbClr val="000000"/>
                  </a:outerShdw>
                </a:effectLst>
                <a:latin typeface="Segoe" pitchFamily="34" charset="0"/>
              </a:rPr>
              <a:t>InboundMessage</a:t>
            </a:r>
            <a:r>
              <a:rPr lang="es-ES" sz="1000" dirty="0" smtClean="0">
                <a:effectLst>
                  <a:outerShdw blurRad="38100" dist="38100" dir="2700000" algn="tl">
                    <a:srgbClr val="000000"/>
                  </a:outerShdw>
                </a:effectLst>
                <a:latin typeface="Segoe" pitchFamily="34" charset="0"/>
              </a:rPr>
              <a:t>);</a:t>
            </a:r>
          </a:p>
          <a:p>
            <a:pPr marL="457200" indent="-457200">
              <a:buFontTx/>
              <a:buAutoNum type="arabicPeriod" startAt="3"/>
              <a:defRPr/>
            </a:pPr>
            <a:r>
              <a:rPr lang="es-ES" sz="1400" dirty="0" smtClean="0">
                <a:effectLst>
                  <a:outerShdw blurRad="38100" dist="38100" dir="2700000" algn="tl">
                    <a:srgbClr val="000000"/>
                  </a:outerShdw>
                </a:effectLst>
                <a:latin typeface="Arial" pitchFamily="34" charset="0"/>
              </a:rPr>
              <a:t>Aplicar lógica del servicio usando meta datos</a:t>
            </a:r>
          </a:p>
          <a:p>
            <a:pPr marL="457200" indent="-457200">
              <a:buFontTx/>
              <a:buAutoNum type="arabicPeriod" startAt="3"/>
              <a:defRPr/>
            </a:pPr>
            <a:r>
              <a:rPr lang="es-ES" sz="1400" dirty="0" smtClean="0">
                <a:effectLst>
                  <a:outerShdw blurRad="38100" dist="38100" dir="2700000" algn="tl">
                    <a:srgbClr val="000000"/>
                  </a:outerShdw>
                </a:effectLst>
                <a:latin typeface="Arial" pitchFamily="34" charset="0"/>
              </a:rPr>
              <a:t>Avanzar itinerario hacia el siguiente servicio</a:t>
            </a:r>
          </a:p>
          <a:p>
            <a:pPr marL="457200" indent="-457200">
              <a:defRPr/>
            </a:pPr>
            <a:r>
              <a:rPr lang="es-ES" sz="1000" dirty="0" smtClean="0">
                <a:effectLst>
                  <a:outerShdw blurRad="38100" dist="38100" dir="2700000" algn="tl">
                    <a:srgbClr val="000000"/>
                  </a:outerShdw>
                </a:effectLst>
                <a:latin typeface="Arial" pitchFamily="34" charset="0"/>
              </a:rPr>
              <a:t>	</a:t>
            </a:r>
            <a:r>
              <a:rPr lang="es-ES" sz="1000" dirty="0" err="1" smtClean="0">
                <a:effectLst>
                  <a:outerShdw blurRad="38100" dist="38100" dir="2700000" algn="tl">
                    <a:srgbClr val="000000"/>
                  </a:outerShdw>
                </a:effectLst>
                <a:latin typeface="Arial" pitchFamily="34" charset="0"/>
              </a:rPr>
              <a:t>itineraryStep</a:t>
            </a:r>
            <a:r>
              <a:rPr lang="es-ES" sz="1000" dirty="0" smtClean="0">
                <a:effectLst>
                  <a:outerShdw blurRad="38100" dist="38100" dir="2700000" algn="tl">
                    <a:srgbClr val="000000"/>
                  </a:outerShdw>
                </a:effectLst>
                <a:latin typeface="Arial" pitchFamily="34" charset="0"/>
              </a:rPr>
              <a:t> =</a:t>
            </a:r>
            <a:r>
              <a:rPr lang="es-ES" sz="1000" dirty="0" smtClean="0">
                <a:latin typeface="Arial" pitchFamily="34" charset="0"/>
              </a:rPr>
              <a:t> </a:t>
            </a:r>
            <a:r>
              <a:rPr lang="es-ES" sz="1000" dirty="0" err="1" smtClean="0">
                <a:effectLst>
                  <a:outerShdw blurRad="38100" dist="38100" dir="2700000" algn="tl">
                    <a:srgbClr val="000000"/>
                  </a:outerShdw>
                </a:effectLst>
                <a:latin typeface="Arial" pitchFamily="34" charset="0"/>
              </a:rPr>
              <a:t>ItineraryHelper.Advance</a:t>
            </a:r>
            <a:r>
              <a:rPr lang="es-ES" sz="1000" dirty="0" smtClean="0">
                <a:effectLst>
                  <a:outerShdw blurRad="38100" dist="38100" dir="2700000" algn="tl">
                    <a:srgbClr val="000000"/>
                  </a:outerShdw>
                </a:effectLst>
                <a:latin typeface="Arial" pitchFamily="34" charset="0"/>
              </a:rPr>
              <a:t>(</a:t>
            </a:r>
            <a:r>
              <a:rPr lang="es-ES" sz="1000" dirty="0" err="1" smtClean="0">
                <a:effectLst>
                  <a:outerShdw blurRad="38100" dist="38100" dir="2700000" algn="tl">
                    <a:srgbClr val="000000"/>
                  </a:outerShdw>
                </a:effectLst>
                <a:latin typeface="Arial" pitchFamily="34" charset="0"/>
              </a:rPr>
              <a:t>OutboundMessage</a:t>
            </a:r>
            <a:r>
              <a:rPr lang="es-ES" sz="1000" dirty="0" smtClean="0">
                <a:effectLst>
                  <a:outerShdw blurRad="38100" dist="38100" dir="2700000" algn="tl">
                    <a:srgbClr val="000000"/>
                  </a:outerShdw>
                </a:effectLst>
                <a:latin typeface="Arial" pitchFamily="34" charset="0"/>
              </a:rPr>
              <a:t>(</a:t>
            </a:r>
            <a:r>
              <a:rPr lang="es-ES" sz="1000" dirty="0" err="1" smtClean="0">
                <a:effectLst>
                  <a:outerShdw blurRad="38100" dist="38100" dir="2700000" algn="tl">
                    <a:srgbClr val="000000"/>
                  </a:outerShdw>
                </a:effectLst>
                <a:latin typeface="Arial" pitchFamily="34" charset="0"/>
              </a:rPr>
              <a:t>Microsoft.BizTalk</a:t>
            </a:r>
            <a:r>
              <a:rPr lang="es-ES" sz="1000" dirty="0" smtClean="0">
                <a:effectLst>
                  <a:outerShdw blurRad="38100" dist="38100" dir="2700000" algn="tl">
                    <a:srgbClr val="000000"/>
                  </a:outerShdw>
                </a:effectLst>
                <a:latin typeface="Arial" pitchFamily="34" charset="0"/>
              </a:rPr>
              <a:t>.</a:t>
            </a:r>
            <a:br>
              <a:rPr lang="es-ES" sz="1000" dirty="0" smtClean="0">
                <a:effectLst>
                  <a:outerShdw blurRad="38100" dist="38100" dir="2700000" algn="tl">
                    <a:srgbClr val="000000"/>
                  </a:outerShdw>
                </a:effectLst>
                <a:latin typeface="Arial" pitchFamily="34" charset="0"/>
              </a:rPr>
            </a:br>
            <a:r>
              <a:rPr lang="es-ES" sz="1000" dirty="0" err="1" smtClean="0">
                <a:effectLst>
                  <a:outerShdw blurRad="38100" dist="38100" dir="2700000" algn="tl">
                    <a:srgbClr val="000000"/>
                  </a:outerShdw>
                </a:effectLst>
                <a:latin typeface="Arial" pitchFamily="34" charset="0"/>
              </a:rPr>
              <a:t>ESB.Itinerary</a:t>
            </a:r>
            <a:r>
              <a:rPr lang="es-ES" sz="1000" dirty="0" smtClean="0">
                <a:effectLst>
                  <a:outerShdw blurRad="38100" dist="38100" dir="2700000" algn="tl">
                    <a:srgbClr val="000000"/>
                  </a:outerShdw>
                </a:effectLst>
                <a:latin typeface="Arial" pitchFamily="34" charset="0"/>
              </a:rPr>
              <a:t>)); </a:t>
            </a:r>
          </a:p>
          <a:p>
            <a:pPr marL="457200" indent="-457200">
              <a:defRPr/>
            </a:pPr>
            <a:r>
              <a:rPr lang="es-ES" sz="1000" dirty="0" smtClean="0">
                <a:effectLst>
                  <a:outerShdw blurRad="38100" dist="38100" dir="2700000" algn="tl">
                    <a:srgbClr val="000000"/>
                  </a:outerShdw>
                </a:effectLst>
                <a:latin typeface="Arial" pitchFamily="34" charset="0"/>
              </a:rPr>
              <a:t>	</a:t>
            </a:r>
            <a:r>
              <a:rPr lang="es-ES" sz="1000" dirty="0" err="1" smtClean="0">
                <a:effectLst>
                  <a:outerShdw blurRad="38100" dist="38100" dir="2700000" algn="tl">
                    <a:srgbClr val="000000"/>
                  </a:outerShdw>
                </a:effectLst>
                <a:latin typeface="Arial" pitchFamily="34" charset="0"/>
              </a:rPr>
              <a:t>OutboundMessage</a:t>
            </a:r>
            <a:r>
              <a:rPr lang="es-ES" sz="1000" dirty="0" smtClean="0">
                <a:effectLst>
                  <a:outerShdw blurRad="38100" dist="38100" dir="2700000" algn="tl">
                    <a:srgbClr val="000000"/>
                  </a:outerShdw>
                </a:effectLst>
                <a:latin typeface="Arial" pitchFamily="34" charset="0"/>
              </a:rPr>
              <a:t>(</a:t>
            </a:r>
            <a:r>
              <a:rPr lang="es-ES" sz="1000" dirty="0" err="1" smtClean="0">
                <a:effectLst>
                  <a:outerShdw blurRad="38100" dist="38100" dir="2700000" algn="tl">
                    <a:srgbClr val="000000"/>
                  </a:outerShdw>
                </a:effectLst>
                <a:latin typeface="Arial" pitchFamily="34" charset="0"/>
              </a:rPr>
              <a:t>Microsoft.BizTalk.ESB.ProcessingInstruction</a:t>
            </a:r>
            <a:r>
              <a:rPr lang="es-ES" sz="1000" dirty="0" smtClean="0">
                <a:effectLst>
                  <a:outerShdw blurRad="38100" dist="38100" dir="2700000" algn="tl">
                    <a:srgbClr val="000000"/>
                  </a:outerShdw>
                </a:effectLst>
                <a:latin typeface="Arial" pitchFamily="34" charset="0"/>
              </a:rPr>
              <a:t>) = </a:t>
            </a:r>
            <a:r>
              <a:rPr lang="es-ES" sz="1000" dirty="0" err="1" smtClean="0">
                <a:effectLst>
                  <a:outerShdw blurRad="38100" dist="38100" dir="2700000" algn="tl">
                    <a:srgbClr val="000000"/>
                  </a:outerShdw>
                </a:effectLst>
                <a:latin typeface="Arial" pitchFamily="34" charset="0"/>
              </a:rPr>
              <a:t>itineraryStep.NextStep</a:t>
            </a:r>
            <a:r>
              <a:rPr lang="es-ES" sz="1000" dirty="0" smtClean="0">
                <a:effectLst>
                  <a:outerShdw blurRad="38100" dist="38100" dir="2700000" algn="tl">
                    <a:srgbClr val="000000"/>
                  </a:outerShdw>
                </a:effectLst>
                <a:latin typeface="Arial" pitchFamily="34" charset="0"/>
              </a:rPr>
              <a:t>;</a:t>
            </a:r>
          </a:p>
          <a:p>
            <a:pPr marL="457200" indent="-457200">
              <a:defRPr/>
            </a:pPr>
            <a:r>
              <a:rPr lang="es-ES" sz="1400" dirty="0" smtClean="0">
                <a:effectLst>
                  <a:outerShdw blurRad="38100" dist="38100" dir="2700000" algn="tl">
                    <a:srgbClr val="000000"/>
                  </a:outerShdw>
                </a:effectLst>
                <a:latin typeface="Arial" pitchFamily="34" charset="0"/>
              </a:rPr>
              <a:t>5. 	Publicar mensaje saliente</a:t>
            </a:r>
          </a:p>
          <a:p>
            <a:pPr marL="457200" indent="-457200">
              <a:defRPr/>
            </a:pPr>
            <a:endParaRPr lang="es-ES" sz="1400" dirty="0" smtClean="0">
              <a:effectLst>
                <a:outerShdw blurRad="38100" dist="38100" dir="2700000" algn="tl">
                  <a:srgbClr val="000000"/>
                </a:outerShdw>
              </a:effectLst>
              <a:latin typeface="Arial" pitchFamily="34" charset="0"/>
            </a:endParaRPr>
          </a:p>
          <a:p>
            <a:pPr marL="457200" indent="-457200">
              <a:defRPr/>
            </a:pPr>
            <a:endParaRPr lang="es-ES" sz="1000" dirty="0">
              <a:effectLst>
                <a:outerShdw blurRad="38100" dist="38100" dir="2700000" algn="tl">
                  <a:srgbClr val="000000"/>
                </a:outerShdw>
              </a:effectLst>
              <a:latin typeface="Arial" pitchFamily="34" charset="0"/>
            </a:endParaRPr>
          </a:p>
        </p:txBody>
      </p:sp>
      <p:sp>
        <p:nvSpPr>
          <p:cNvPr id="260" name="Oval 191"/>
          <p:cNvSpPr>
            <a:spLocks noChangeArrowheads="1"/>
          </p:cNvSpPr>
          <p:nvPr/>
        </p:nvSpPr>
        <p:spPr bwMode="auto">
          <a:xfrm>
            <a:off x="382588" y="1682225"/>
            <a:ext cx="2179637" cy="266700"/>
          </a:xfrm>
          <a:prstGeom prst="ellipse">
            <a:avLst/>
          </a:prstGeom>
          <a:noFill/>
          <a:ln w="19050">
            <a:solidFill>
              <a:srgbClr val="FF0000"/>
            </a:solidFill>
            <a:round/>
            <a:headEnd/>
            <a:tailEnd/>
          </a:ln>
        </p:spPr>
        <p:txBody>
          <a:bodyPr wrap="none" anchor="ctr"/>
          <a:lstStyle/>
          <a:p>
            <a:endParaRPr lang="en-US"/>
          </a:p>
        </p:txBody>
      </p:sp>
      <p:sp>
        <p:nvSpPr>
          <p:cNvPr id="261" name="Oval 192"/>
          <p:cNvSpPr>
            <a:spLocks noChangeArrowheads="1"/>
          </p:cNvSpPr>
          <p:nvPr/>
        </p:nvSpPr>
        <p:spPr bwMode="auto">
          <a:xfrm>
            <a:off x="960438" y="3069300"/>
            <a:ext cx="1579562" cy="274638"/>
          </a:xfrm>
          <a:prstGeom prst="ellipse">
            <a:avLst/>
          </a:prstGeom>
          <a:noFill/>
          <a:ln w="19050">
            <a:solidFill>
              <a:srgbClr val="FF0000"/>
            </a:solidFill>
            <a:round/>
            <a:headEnd/>
            <a:tailEnd/>
          </a:ln>
        </p:spPr>
        <p:txBody>
          <a:bodyPr wrap="none" anchor="ctr"/>
          <a:lstStyle/>
          <a:p>
            <a:endParaRPr lang="en-US"/>
          </a:p>
        </p:txBody>
      </p:sp>
      <p:sp>
        <p:nvSpPr>
          <p:cNvPr id="262" name="Rectangle 193"/>
          <p:cNvSpPr>
            <a:spLocks noChangeArrowheads="1"/>
          </p:cNvSpPr>
          <p:nvPr/>
        </p:nvSpPr>
        <p:spPr bwMode="auto">
          <a:xfrm>
            <a:off x="4332288" y="708688"/>
            <a:ext cx="4811712" cy="244475"/>
          </a:xfrm>
          <a:prstGeom prst="rect">
            <a:avLst/>
          </a:prstGeom>
          <a:noFill/>
          <a:ln w="9525">
            <a:noFill/>
            <a:miter lim="800000"/>
            <a:headEnd/>
            <a:tailEnd/>
          </a:ln>
          <a:effectLst/>
        </p:spPr>
        <p:txBody>
          <a:bodyPr>
            <a:spAutoFit/>
          </a:bodyPr>
          <a:lstStyle/>
          <a:p>
            <a:pPr>
              <a:defRPr/>
            </a:pPr>
            <a:r>
              <a:rPr lang="en-US" sz="1000" b="1">
                <a:effectLst>
                  <a:outerShdw blurRad="38100" dist="38100" dir="2700000" algn="tl">
                    <a:srgbClr val="000000"/>
                  </a:outerShdw>
                </a:effectLst>
                <a:latin typeface="Arial" pitchFamily="34" charset="0"/>
              </a:rPr>
              <a:t>Filter = (Microsoft.BizTalk.ESB.ProcessingInstruction == “ROUTE")</a:t>
            </a:r>
          </a:p>
        </p:txBody>
      </p:sp>
      <p:sp>
        <p:nvSpPr>
          <p:cNvPr id="263" name="Text Box 73"/>
          <p:cNvSpPr txBox="1">
            <a:spLocks noChangeArrowheads="1"/>
          </p:cNvSpPr>
          <p:nvPr/>
        </p:nvSpPr>
        <p:spPr bwMode="auto">
          <a:xfrm>
            <a:off x="2891559" y="1247121"/>
            <a:ext cx="4610100" cy="3508653"/>
          </a:xfrm>
          <a:prstGeom prst="rect">
            <a:avLst/>
          </a:prstGeom>
          <a:noFill/>
          <a:ln w="19050" algn="ctr">
            <a:noFill/>
            <a:miter lim="800000"/>
            <a:headEnd/>
            <a:tailEnd/>
          </a:ln>
        </p:spPr>
        <p:txBody>
          <a:bodyPr>
            <a:spAutoFit/>
          </a:bodyPr>
          <a:lstStyle/>
          <a:p>
            <a:pPr marL="457200" indent="-457200">
              <a:buFontTx/>
              <a:buAutoNum type="arabicPeriod"/>
              <a:defRPr/>
            </a:pPr>
            <a:r>
              <a:rPr lang="es-ES" sz="1400" dirty="0" smtClean="0">
                <a:effectLst>
                  <a:outerShdw blurRad="38100" dist="38100" dir="2700000" algn="tl">
                    <a:srgbClr val="000000"/>
                  </a:outerShdw>
                </a:effectLst>
                <a:latin typeface="Segoe" pitchFamily="34" charset="0"/>
              </a:rPr>
              <a:t>Las propiedades del </a:t>
            </a:r>
            <a:r>
              <a:rPr lang="es-ES" sz="1400" dirty="0" err="1" smtClean="0">
                <a:effectLst>
                  <a:outerShdw blurRad="38100" dist="38100" dir="2700000" algn="tl">
                    <a:srgbClr val="000000"/>
                  </a:outerShdw>
                </a:effectLst>
                <a:latin typeface="Segoe" pitchFamily="34" charset="0"/>
              </a:rPr>
              <a:t>EndPoint</a:t>
            </a:r>
            <a:r>
              <a:rPr lang="es-ES" sz="1400" dirty="0" smtClean="0">
                <a:effectLst>
                  <a:outerShdw blurRad="38100" dist="38100" dir="2700000" algn="tl">
                    <a:srgbClr val="000000"/>
                  </a:outerShdw>
                </a:effectLst>
                <a:latin typeface="Segoe" pitchFamily="34" charset="0"/>
              </a:rPr>
              <a:t> son resueltas por el componente </a:t>
            </a:r>
            <a:r>
              <a:rPr lang="es-ES" sz="1400" dirty="0" err="1" smtClean="0">
                <a:effectLst>
                  <a:outerShdw blurRad="38100" dist="38100" dir="2700000" algn="tl">
                    <a:srgbClr val="000000"/>
                  </a:outerShdw>
                </a:effectLst>
                <a:latin typeface="Segoe" pitchFamily="34" charset="0"/>
              </a:rPr>
              <a:t>Context</a:t>
            </a:r>
            <a:r>
              <a:rPr lang="es-ES" sz="1400" dirty="0" smtClean="0">
                <a:effectLst>
                  <a:outerShdw blurRad="38100" dist="38100" dir="2700000" algn="tl">
                    <a:srgbClr val="000000"/>
                  </a:outerShdw>
                </a:effectLst>
                <a:latin typeface="Segoe" pitchFamily="34" charset="0"/>
              </a:rPr>
              <a:t> Setter Pipeline </a:t>
            </a:r>
            <a:br>
              <a:rPr lang="es-ES" sz="1400" dirty="0" smtClean="0">
                <a:effectLst>
                  <a:outerShdw blurRad="38100" dist="38100" dir="2700000" algn="tl">
                    <a:srgbClr val="000000"/>
                  </a:outerShdw>
                </a:effectLst>
                <a:latin typeface="Segoe" pitchFamily="34" charset="0"/>
              </a:rPr>
            </a:br>
            <a:r>
              <a:rPr lang="es-ES" sz="1000" dirty="0" err="1" smtClean="0">
                <a:effectLst>
                  <a:outerShdw blurRad="38100" dist="38100" dir="2700000" algn="tl">
                    <a:srgbClr val="000000"/>
                  </a:outerShdw>
                </a:effectLst>
                <a:latin typeface="Segoe" pitchFamily="34" charset="0"/>
              </a:rPr>
              <a:t>i.e</a:t>
            </a:r>
            <a:r>
              <a:rPr lang="es-ES" sz="1000" dirty="0" smtClean="0">
                <a:effectLst>
                  <a:outerShdw blurRad="38100" dist="38100" dir="2700000" algn="tl">
                    <a:srgbClr val="000000"/>
                  </a:outerShdw>
                </a:effectLst>
                <a:latin typeface="Segoe" pitchFamily="34" charset="0"/>
              </a:rPr>
              <a:t> </a:t>
            </a:r>
            <a:r>
              <a:rPr lang="es-ES" sz="1000" i="1" dirty="0" err="1" smtClean="0">
                <a:effectLst>
                  <a:outerShdw blurRad="38100" dist="38100" dir="2700000" algn="tl">
                    <a:srgbClr val="000000"/>
                  </a:outerShdw>
                </a:effectLst>
                <a:latin typeface="Segoe" pitchFamily="34" charset="0"/>
              </a:rPr>
              <a:t>EndPointUddiLabel</a:t>
            </a:r>
            <a:r>
              <a:rPr lang="es-ES" sz="1000" dirty="0" smtClean="0">
                <a:effectLst>
                  <a:outerShdw blurRad="38100" dist="38100" dir="2700000" algn="tl">
                    <a:srgbClr val="000000"/>
                  </a:outerShdw>
                </a:effectLst>
                <a:latin typeface="Segoe" pitchFamily="34" charset="0"/>
              </a:rPr>
              <a:t/>
            </a:r>
            <a:br>
              <a:rPr lang="es-ES" sz="1000" dirty="0" smtClean="0">
                <a:effectLst>
                  <a:outerShdw blurRad="38100" dist="38100" dir="2700000" algn="tl">
                    <a:srgbClr val="000000"/>
                  </a:outerShdw>
                </a:effectLst>
                <a:latin typeface="Segoe" pitchFamily="34" charset="0"/>
              </a:rPr>
            </a:br>
            <a:r>
              <a:rPr lang="es-ES" sz="1000" dirty="0" smtClean="0">
                <a:effectLst>
                  <a:outerShdw blurRad="38100" dist="38100" dir="2700000" algn="tl">
                    <a:srgbClr val="000000"/>
                  </a:outerShdw>
                </a:effectLst>
                <a:latin typeface="Segoe" pitchFamily="34" charset="0"/>
              </a:rPr>
              <a:t>     </a:t>
            </a:r>
            <a:r>
              <a:rPr lang="es-ES" sz="1000" i="1" dirty="0" err="1" smtClean="0">
                <a:effectLst>
                  <a:outerShdw blurRad="38100" dist="38100" dir="2700000" algn="tl">
                    <a:srgbClr val="000000"/>
                  </a:outerShdw>
                </a:effectLst>
                <a:latin typeface="Segoe" pitchFamily="34" charset="0"/>
              </a:rPr>
              <a:t>EndPointConfigurationUddiLabel</a:t>
            </a:r>
            <a:endParaRPr lang="es-ES" sz="1000" i="1" dirty="0" smtClean="0">
              <a:effectLst>
                <a:outerShdw blurRad="38100" dist="38100" dir="2700000" algn="tl">
                  <a:srgbClr val="000000"/>
                </a:outerShdw>
              </a:effectLst>
              <a:latin typeface="Segoe" pitchFamily="34" charset="0"/>
            </a:endParaRPr>
          </a:p>
          <a:p>
            <a:pPr marL="457200" indent="-457200">
              <a:buFontTx/>
              <a:buAutoNum type="arabicPeriod"/>
              <a:defRPr/>
            </a:pPr>
            <a:r>
              <a:rPr lang="es-ES" sz="1400" dirty="0" smtClean="0">
                <a:effectLst>
                  <a:outerShdw blurRad="38100" dist="38100" dir="2700000" algn="tl">
                    <a:srgbClr val="000000"/>
                  </a:outerShdw>
                </a:effectLst>
                <a:latin typeface="Segoe" pitchFamily="34" charset="0"/>
              </a:rPr>
              <a:t>Se </a:t>
            </a:r>
            <a:r>
              <a:rPr lang="es-ES" sz="1400" dirty="0" err="1" smtClean="0">
                <a:effectLst>
                  <a:outerShdw blurRad="38100" dist="38100" dir="2700000" algn="tl">
                    <a:srgbClr val="000000"/>
                  </a:outerShdw>
                </a:effectLst>
                <a:latin typeface="Segoe" pitchFamily="34" charset="0"/>
              </a:rPr>
              <a:t>parsea</a:t>
            </a:r>
            <a:r>
              <a:rPr lang="es-ES" sz="1400" dirty="0" smtClean="0">
                <a:effectLst>
                  <a:outerShdw blurRad="38100" dist="38100" dir="2700000" algn="tl">
                    <a:srgbClr val="000000"/>
                  </a:outerShdw>
                </a:effectLst>
                <a:latin typeface="Segoe" pitchFamily="34" charset="0"/>
              </a:rPr>
              <a:t> la configuración del </a:t>
            </a:r>
            <a:r>
              <a:rPr lang="es-ES" sz="1400" dirty="0" err="1" smtClean="0">
                <a:effectLst>
                  <a:outerShdw blurRad="38100" dist="38100" dir="2700000" algn="tl">
                    <a:srgbClr val="000000"/>
                  </a:outerShdw>
                </a:effectLst>
                <a:latin typeface="Segoe" pitchFamily="34" charset="0"/>
              </a:rPr>
              <a:t>EndPoint</a:t>
            </a:r>
            <a:r>
              <a:rPr lang="es-ES" sz="1400" dirty="0" smtClean="0">
                <a:effectLst>
                  <a:outerShdw blurRad="38100" dist="38100" dir="2700000" algn="tl">
                    <a:srgbClr val="000000"/>
                  </a:outerShdw>
                </a:effectLst>
                <a:latin typeface="Segoe" pitchFamily="34" charset="0"/>
              </a:rPr>
              <a:t>, se resuelve y escribe la propiedad </a:t>
            </a:r>
            <a:r>
              <a:rPr lang="es-ES" sz="1400" dirty="0" err="1" smtClean="0">
                <a:effectLst>
                  <a:outerShdw blurRad="38100" dist="38100" dir="2700000" algn="tl">
                    <a:srgbClr val="000000"/>
                  </a:outerShdw>
                </a:effectLst>
                <a:latin typeface="Segoe" pitchFamily="34" charset="0"/>
              </a:rPr>
              <a:t>PropertyNamespace</a:t>
            </a:r>
            <a:r>
              <a:rPr lang="es-ES" sz="1400" dirty="0" smtClean="0">
                <a:effectLst>
                  <a:outerShdw blurRad="38100" dist="38100" dir="2700000" algn="tl">
                    <a:srgbClr val="000000"/>
                  </a:outerShdw>
                </a:effectLst>
                <a:latin typeface="Segoe" pitchFamily="34" charset="0"/>
              </a:rPr>
              <a:t> al  contexto del mensaje</a:t>
            </a:r>
          </a:p>
          <a:p>
            <a:pPr marL="457200" indent="-457200">
              <a:buFontTx/>
              <a:buAutoNum type="arabicPeriod"/>
              <a:defRPr/>
            </a:pPr>
            <a:r>
              <a:rPr lang="es-ES" sz="1400" dirty="0" smtClean="0">
                <a:effectLst>
                  <a:outerShdw blurRad="38100" dist="38100" dir="2700000" algn="tl">
                    <a:srgbClr val="000000"/>
                  </a:outerShdw>
                </a:effectLst>
                <a:latin typeface="Segoe" pitchFamily="34" charset="0"/>
              </a:rPr>
              <a:t>¿Está fijada la propiedad </a:t>
            </a:r>
            <a:r>
              <a:rPr lang="es-ES" sz="1400" i="1" dirty="0" err="1" smtClean="0">
                <a:effectLst>
                  <a:outerShdw blurRad="38100" dist="38100" dir="2700000" algn="tl">
                    <a:srgbClr val="000000"/>
                  </a:outerShdw>
                </a:effectLst>
                <a:latin typeface="Segoe" pitchFamily="34" charset="0"/>
              </a:rPr>
              <a:t>MessageToDeliver</a:t>
            </a:r>
            <a:r>
              <a:rPr lang="es-ES" sz="1400" i="1" dirty="0" smtClean="0">
                <a:effectLst>
                  <a:outerShdw blurRad="38100" dist="38100" dir="2700000" algn="tl">
                    <a:srgbClr val="000000"/>
                  </a:outerShdw>
                </a:effectLst>
                <a:latin typeface="Segoe" pitchFamily="34" charset="0"/>
              </a:rPr>
              <a:t>(</a:t>
            </a:r>
            <a:r>
              <a:rPr lang="es-ES" sz="1400" i="1" dirty="0" err="1" smtClean="0">
                <a:effectLst>
                  <a:outerShdw blurRad="38100" dist="38100" dir="2700000" algn="tl">
                    <a:srgbClr val="000000"/>
                  </a:outerShdw>
                </a:effectLst>
                <a:latin typeface="Segoe" pitchFamily="34" charset="0"/>
              </a:rPr>
              <a:t>Microsoft.BizTalk.ESB</a:t>
            </a:r>
            <a:r>
              <a:rPr lang="es-ES" sz="1400" i="1" dirty="0" smtClean="0">
                <a:effectLst>
                  <a:outerShdw blurRad="38100" dist="38100" dir="2700000" algn="tl">
                    <a:srgbClr val="000000"/>
                  </a:outerShdw>
                </a:effectLst>
                <a:latin typeface="Segoe" pitchFamily="34" charset="0"/>
              </a:rPr>
              <a:t>.</a:t>
            </a:r>
            <a:br>
              <a:rPr lang="es-ES" sz="1400" i="1" dirty="0" smtClean="0">
                <a:effectLst>
                  <a:outerShdw blurRad="38100" dist="38100" dir="2700000" algn="tl">
                    <a:srgbClr val="000000"/>
                  </a:outerShdw>
                </a:effectLst>
                <a:latin typeface="Segoe" pitchFamily="34" charset="0"/>
              </a:rPr>
            </a:br>
            <a:r>
              <a:rPr lang="es-ES" sz="1400" i="1" dirty="0" err="1" smtClean="0">
                <a:effectLst>
                  <a:outerShdw blurRad="38100" dist="38100" dir="2700000" algn="tl">
                    <a:srgbClr val="000000"/>
                  </a:outerShdw>
                </a:effectLst>
                <a:latin typeface="Segoe" pitchFamily="34" charset="0"/>
              </a:rPr>
              <a:t>EndpointAddress</a:t>
            </a:r>
            <a:r>
              <a:rPr lang="es-ES" sz="1400" i="1" dirty="0" smtClean="0">
                <a:effectLst>
                  <a:outerShdw blurRad="38100" dist="38100" dir="2700000" algn="tl">
                    <a:srgbClr val="000000"/>
                  </a:outerShdw>
                </a:effectLst>
                <a:latin typeface="Segoe" pitchFamily="34" charset="0"/>
              </a:rPr>
              <a:t>) </a:t>
            </a:r>
            <a:r>
              <a:rPr lang="es-ES" sz="1400" dirty="0" err="1" smtClean="0">
                <a:effectLst>
                  <a:outerShdw blurRad="38100" dist="38100" dir="2700000" algn="tl">
                    <a:srgbClr val="000000"/>
                  </a:outerShdw>
                </a:effectLst>
                <a:latin typeface="Segoe" pitchFamily="34" charset="0"/>
              </a:rPr>
              <a:t>Context</a:t>
            </a:r>
            <a:r>
              <a:rPr lang="es-ES" sz="1400" dirty="0" smtClean="0">
                <a:effectLst>
                  <a:outerShdw blurRad="38100" dist="38100" dir="2700000" algn="tl">
                    <a:srgbClr val="000000"/>
                  </a:outerShdw>
                </a:effectLst>
                <a:latin typeface="Segoe" pitchFamily="34" charset="0"/>
              </a:rPr>
              <a:t>?</a:t>
            </a:r>
          </a:p>
          <a:p>
            <a:pPr marL="457200" indent="-457200">
              <a:buFontTx/>
              <a:buAutoNum type="arabicPeriod"/>
              <a:defRPr/>
            </a:pPr>
            <a:r>
              <a:rPr lang="es-ES" sz="1400" dirty="0" smtClean="0">
                <a:effectLst>
                  <a:outerShdw blurRad="38100" dist="38100" dir="2700000" algn="tl">
                    <a:srgbClr val="000000"/>
                  </a:outerShdw>
                </a:effectLst>
                <a:latin typeface="Segoe" pitchFamily="34" charset="0"/>
              </a:rPr>
              <a:t>Resolver </a:t>
            </a:r>
            <a:r>
              <a:rPr lang="es-ES" sz="1400" dirty="0" err="1" smtClean="0">
                <a:effectLst>
                  <a:outerShdw blurRad="38100" dist="38100" dir="2700000" algn="tl">
                    <a:srgbClr val="000000"/>
                  </a:outerShdw>
                </a:effectLst>
                <a:latin typeface="Segoe" pitchFamily="34" charset="0"/>
              </a:rPr>
              <a:t>Facts</a:t>
            </a:r>
            <a:r>
              <a:rPr lang="es-ES" sz="1400" dirty="0" smtClean="0">
                <a:effectLst>
                  <a:outerShdw blurRad="38100" dist="38100" dir="2700000" algn="tl">
                    <a:srgbClr val="000000"/>
                  </a:outerShdw>
                </a:effectLst>
                <a:latin typeface="Segoe" pitchFamily="34" charset="0"/>
              </a:rPr>
              <a:t> para devolver la dirección del </a:t>
            </a:r>
            <a:r>
              <a:rPr lang="es-ES" sz="1400" dirty="0" err="1" smtClean="0">
                <a:effectLst>
                  <a:outerShdw blurRad="38100" dist="38100" dir="2700000" algn="tl">
                    <a:srgbClr val="000000"/>
                  </a:outerShdw>
                </a:effectLst>
                <a:latin typeface="Segoe" pitchFamily="34" charset="0"/>
              </a:rPr>
              <a:t>end</a:t>
            </a:r>
            <a:r>
              <a:rPr lang="es-ES" sz="1400" dirty="0" smtClean="0">
                <a:effectLst>
                  <a:outerShdw blurRad="38100" dist="38100" dir="2700000" algn="tl">
                    <a:srgbClr val="000000"/>
                  </a:outerShdw>
                </a:effectLst>
                <a:latin typeface="Segoe" pitchFamily="34" charset="0"/>
              </a:rPr>
              <a:t> </a:t>
            </a:r>
            <a:r>
              <a:rPr lang="es-ES" sz="1400" dirty="0" err="1" smtClean="0">
                <a:effectLst>
                  <a:outerShdw blurRad="38100" dist="38100" dir="2700000" algn="tl">
                    <a:srgbClr val="000000"/>
                  </a:outerShdw>
                </a:effectLst>
                <a:latin typeface="Segoe" pitchFamily="34" charset="0"/>
              </a:rPr>
              <a:t>point</a:t>
            </a:r>
            <a:r>
              <a:rPr lang="es-ES" sz="1400" dirty="0" smtClean="0">
                <a:effectLst>
                  <a:outerShdw blurRad="38100" dist="38100" dir="2700000" algn="tl">
                    <a:srgbClr val="000000"/>
                  </a:outerShdw>
                </a:effectLst>
                <a:latin typeface="Segoe" pitchFamily="34" charset="0"/>
              </a:rPr>
              <a:t> del servicio</a:t>
            </a:r>
            <a:br>
              <a:rPr lang="es-ES" sz="1400" dirty="0" smtClean="0">
                <a:effectLst>
                  <a:outerShdw blurRad="38100" dist="38100" dir="2700000" algn="tl">
                    <a:srgbClr val="000000"/>
                  </a:outerShdw>
                </a:effectLst>
                <a:latin typeface="Segoe" pitchFamily="34" charset="0"/>
              </a:rPr>
            </a:br>
            <a:r>
              <a:rPr lang="es-ES" sz="1000" dirty="0" err="1" smtClean="0">
                <a:effectLst>
                  <a:outerShdw blurRad="38100" dist="38100" dir="2700000" algn="tl">
                    <a:srgbClr val="000000"/>
                  </a:outerShdw>
                </a:effectLst>
                <a:latin typeface="Segoe" pitchFamily="34" charset="0"/>
              </a:rPr>
              <a:t>facts</a:t>
            </a:r>
            <a:r>
              <a:rPr lang="es-ES" sz="1000" dirty="0" smtClean="0">
                <a:effectLst>
                  <a:outerShdw blurRad="38100" dist="38100" dir="2700000" algn="tl">
                    <a:srgbClr val="000000"/>
                  </a:outerShdw>
                </a:effectLst>
                <a:latin typeface="Segoe" pitchFamily="34" charset="0"/>
              </a:rPr>
              <a:t> = new </a:t>
            </a:r>
            <a:r>
              <a:rPr lang="es-ES" sz="1000" dirty="0" err="1" smtClean="0">
                <a:effectLst>
                  <a:outerShdw blurRad="38100" dist="38100" dir="2700000" algn="tl">
                    <a:srgbClr val="000000"/>
                  </a:outerShdw>
                </a:effectLst>
                <a:latin typeface="Segoe" pitchFamily="34" charset="0"/>
              </a:rPr>
              <a:t>Microsoft.BizTalk.ESB.Helpers.ResolverFacts</a:t>
            </a:r>
            <a:r>
              <a:rPr lang="es-ES" sz="1000" dirty="0" smtClean="0">
                <a:effectLst>
                  <a:outerShdw blurRad="38100" dist="38100" dir="2700000" algn="tl">
                    <a:srgbClr val="000000"/>
                  </a:outerShdw>
                </a:effectLst>
                <a:latin typeface="Segoe" pitchFamily="34" charset="0"/>
              </a:rPr>
              <a:t>();</a:t>
            </a:r>
            <a:br>
              <a:rPr lang="es-ES" sz="1000" dirty="0" smtClean="0">
                <a:effectLst>
                  <a:outerShdw blurRad="38100" dist="38100" dir="2700000" algn="tl">
                    <a:srgbClr val="000000"/>
                  </a:outerShdw>
                </a:effectLst>
                <a:latin typeface="Segoe" pitchFamily="34" charset="0"/>
              </a:rPr>
            </a:br>
            <a:r>
              <a:rPr lang="es-ES" sz="1000" dirty="0" err="1" smtClean="0">
                <a:effectLst>
                  <a:outerShdw blurRad="38100" dist="38100" dir="2700000" algn="tl">
                    <a:srgbClr val="000000"/>
                  </a:outerShdw>
                </a:effectLst>
                <a:latin typeface="Segoe" pitchFamily="34" charset="0"/>
              </a:rPr>
              <a:t>endPointAddress</a:t>
            </a:r>
            <a:r>
              <a:rPr lang="es-ES" sz="1000" dirty="0" smtClean="0">
                <a:effectLst>
                  <a:outerShdw blurRad="38100" dist="38100" dir="2700000" algn="tl">
                    <a:srgbClr val="000000"/>
                  </a:outerShdw>
                </a:effectLst>
                <a:latin typeface="Segoe" pitchFamily="34" charset="0"/>
              </a:rPr>
              <a:t> = </a:t>
            </a:r>
            <a:r>
              <a:rPr lang="es-ES" sz="1000" dirty="0" err="1" smtClean="0">
                <a:effectLst>
                  <a:outerShdw blurRad="38100" dist="38100" dir="2700000" algn="tl">
                    <a:srgbClr val="000000"/>
                  </a:outerShdw>
                </a:effectLst>
                <a:latin typeface="Segoe" pitchFamily="34" charset="0"/>
              </a:rPr>
              <a:t>Resolver.Resolve</a:t>
            </a:r>
            <a:r>
              <a:rPr lang="es-ES" sz="1000" dirty="0" smtClean="0">
                <a:effectLst>
                  <a:outerShdw blurRad="38100" dist="38100" dir="2700000" algn="tl">
                    <a:srgbClr val="000000"/>
                  </a:outerShdw>
                </a:effectLst>
                <a:latin typeface="Segoe" pitchFamily="34" charset="0"/>
              </a:rPr>
              <a:t>(</a:t>
            </a:r>
            <a:r>
              <a:rPr lang="es-ES" sz="1000" dirty="0" err="1" smtClean="0">
                <a:effectLst>
                  <a:outerShdw blurRad="38100" dist="38100" dir="2700000" algn="tl">
                    <a:srgbClr val="000000"/>
                  </a:outerShdw>
                </a:effectLst>
                <a:latin typeface="Segoe" pitchFamily="34" charset="0"/>
              </a:rPr>
              <a:t>facts</a:t>
            </a:r>
            <a:r>
              <a:rPr lang="es-ES" sz="1000" dirty="0" smtClean="0">
                <a:effectLst>
                  <a:outerShdw blurRad="38100" dist="38100" dir="2700000" algn="tl">
                    <a:srgbClr val="000000"/>
                  </a:outerShdw>
                </a:effectLst>
                <a:latin typeface="Segoe" pitchFamily="34" charset="0"/>
              </a:rPr>
              <a:t>, </a:t>
            </a:r>
            <a:r>
              <a:rPr lang="es-ES" sz="1000" dirty="0" err="1" smtClean="0">
                <a:effectLst>
                  <a:outerShdw blurRad="38100" dist="38100" dir="2700000" algn="tl">
                    <a:srgbClr val="000000"/>
                  </a:outerShdw>
                </a:effectLst>
                <a:latin typeface="Segoe" pitchFamily="34" charset="0"/>
              </a:rPr>
              <a:t>InboundMessage</a:t>
            </a:r>
            <a:r>
              <a:rPr lang="es-ES" sz="1000" dirty="0" smtClean="0">
                <a:effectLst>
                  <a:outerShdw blurRad="38100" dist="38100" dir="2700000" algn="tl">
                    <a:srgbClr val="000000"/>
                  </a:outerShdw>
                </a:effectLst>
                <a:latin typeface="Segoe" pitchFamily="34" charset="0"/>
              </a:rPr>
              <a:t>);</a:t>
            </a:r>
          </a:p>
          <a:p>
            <a:pPr marL="457200" indent="-457200">
              <a:buFontTx/>
              <a:buAutoNum type="arabicPeriod"/>
              <a:defRPr/>
            </a:pPr>
            <a:r>
              <a:rPr lang="es-ES" sz="1400" dirty="0" smtClean="0">
                <a:effectLst>
                  <a:outerShdw blurRad="38100" dist="38100" dir="2700000" algn="tl">
                    <a:srgbClr val="000000"/>
                  </a:outerShdw>
                </a:effectLst>
                <a:latin typeface="Segoe" pitchFamily="34" charset="0"/>
              </a:rPr>
              <a:t>Fijar la propiedad </a:t>
            </a:r>
            <a:r>
              <a:rPr lang="es-ES" sz="1400" dirty="0" err="1" smtClean="0">
                <a:effectLst>
                  <a:outerShdw blurRad="38100" dist="38100" dir="2700000" algn="tl">
                    <a:srgbClr val="000000"/>
                  </a:outerShdw>
                </a:effectLst>
                <a:latin typeface="Segoe" pitchFamily="34" charset="0"/>
              </a:rPr>
              <a:t>Address</a:t>
            </a:r>
            <a:r>
              <a:rPr lang="es-ES" sz="1400" dirty="0" smtClean="0">
                <a:effectLst>
                  <a:outerShdw blurRad="38100" dist="38100" dir="2700000" algn="tl">
                    <a:srgbClr val="000000"/>
                  </a:outerShdw>
                </a:effectLst>
                <a:latin typeface="Segoe" pitchFamily="34" charset="0"/>
              </a:rPr>
              <a:t>  en el puerto Dinámico</a:t>
            </a:r>
          </a:p>
          <a:p>
            <a:pPr marL="457200" indent="-457200">
              <a:buFontTx/>
              <a:buAutoNum type="arabicPeriod"/>
              <a:defRPr/>
            </a:pPr>
            <a:r>
              <a:rPr lang="es-ES" sz="1400" dirty="0" smtClean="0">
                <a:effectLst>
                  <a:outerShdw blurRad="38100" dist="38100" dir="2700000" algn="tl">
                    <a:srgbClr val="000000"/>
                  </a:outerShdw>
                </a:effectLst>
                <a:latin typeface="Segoe" pitchFamily="34" charset="0"/>
              </a:rPr>
              <a:t>Publicar el mensaje y enviarlo al </a:t>
            </a:r>
            <a:r>
              <a:rPr lang="es-ES" sz="1400" dirty="0" err="1" smtClean="0">
                <a:effectLst>
                  <a:outerShdw blurRad="38100" dist="38100" dir="2700000" algn="tl">
                    <a:srgbClr val="000000"/>
                  </a:outerShdw>
                </a:effectLst>
                <a:latin typeface="Segoe" pitchFamily="34" charset="0"/>
              </a:rPr>
              <a:t>Endpoint</a:t>
            </a:r>
            <a:endParaRPr lang="es-ES" sz="1400" dirty="0" smtClean="0">
              <a:effectLst>
                <a:outerShdw blurRad="38100" dist="38100" dir="2700000" algn="tl">
                  <a:srgbClr val="000000"/>
                </a:outerShdw>
              </a:effectLst>
              <a:latin typeface="Segoe" pitchFamily="34" charset="0"/>
            </a:endParaRPr>
          </a:p>
          <a:p>
            <a:pPr marL="457200" indent="-457200">
              <a:defRPr/>
            </a:pPr>
            <a:endParaRPr lang="es-ES" sz="1400" dirty="0">
              <a:effectLst>
                <a:outerShdw blurRad="38100" dist="38100" dir="2700000" algn="tl">
                  <a:srgbClr val="000000"/>
                </a:outerShdw>
              </a:effectLst>
              <a:latin typeface="Segoe" pitchFamily="34" charset="0"/>
            </a:endParaRPr>
          </a:p>
        </p:txBody>
      </p:sp>
      <p:grpSp>
        <p:nvGrpSpPr>
          <p:cNvPr id="264" name="Group 207"/>
          <p:cNvGrpSpPr>
            <a:grpSpLocks/>
          </p:cNvGrpSpPr>
          <p:nvPr/>
        </p:nvGrpSpPr>
        <p:grpSpPr bwMode="auto">
          <a:xfrm>
            <a:off x="7210425" y="5221958"/>
            <a:ext cx="1933575" cy="762001"/>
            <a:chOff x="4542" y="3528"/>
            <a:chExt cx="1218" cy="480"/>
          </a:xfrm>
        </p:grpSpPr>
        <p:sp>
          <p:nvSpPr>
            <p:cNvPr id="265" name="Rectangle 81"/>
            <p:cNvSpPr>
              <a:spLocks noChangeArrowheads="1"/>
            </p:cNvSpPr>
            <p:nvPr/>
          </p:nvSpPr>
          <p:spPr bwMode="auto">
            <a:xfrm>
              <a:off x="4710" y="3673"/>
              <a:ext cx="926" cy="335"/>
            </a:xfrm>
            <a:prstGeom prst="rect">
              <a:avLst/>
            </a:prstGeom>
            <a:solidFill>
              <a:schemeClr val="bg2">
                <a:alpha val="39999"/>
              </a:schemeClr>
            </a:solidFill>
            <a:ln w="3175">
              <a:solidFill>
                <a:schemeClr val="folHlink"/>
              </a:solidFill>
              <a:miter lim="800000"/>
              <a:headEnd/>
              <a:tailEnd/>
            </a:ln>
          </p:spPr>
          <p:txBody>
            <a:bodyPr wrap="none" anchor="ctr"/>
            <a:lstStyle/>
            <a:p>
              <a:endParaRPr lang="en-US">
                <a:latin typeface="Segoe" pitchFamily="34" charset="0"/>
              </a:endParaRPr>
            </a:p>
          </p:txBody>
        </p:sp>
        <p:grpSp>
          <p:nvGrpSpPr>
            <p:cNvPr id="266" name="Group 82"/>
            <p:cNvGrpSpPr>
              <a:grpSpLocks/>
            </p:cNvGrpSpPr>
            <p:nvPr/>
          </p:nvGrpSpPr>
          <p:grpSpPr bwMode="auto">
            <a:xfrm>
              <a:off x="4917" y="3819"/>
              <a:ext cx="598" cy="107"/>
              <a:chOff x="1104" y="1824"/>
              <a:chExt cx="2256" cy="864"/>
            </a:xfrm>
          </p:grpSpPr>
          <p:sp>
            <p:nvSpPr>
              <p:cNvPr id="271" name="AutoShape 83"/>
              <p:cNvSpPr>
                <a:spLocks noChangeArrowheads="1"/>
              </p:cNvSpPr>
              <p:nvPr/>
            </p:nvSpPr>
            <p:spPr bwMode="auto">
              <a:xfrm rot="5400000">
                <a:off x="1128" y="1800"/>
                <a:ext cx="864" cy="912"/>
              </a:xfrm>
              <a:prstGeom prst="can">
                <a:avLst>
                  <a:gd name="adj" fmla="val 26389"/>
                </a:avLst>
              </a:prstGeom>
              <a:gradFill rotWithShape="1">
                <a:gsLst>
                  <a:gs pos="0">
                    <a:srgbClr val="284276"/>
                  </a:gs>
                  <a:gs pos="100000">
                    <a:schemeClr val="accent2">
                      <a:alpha val="70000"/>
                    </a:schemeClr>
                  </a:gs>
                </a:gsLst>
                <a:lin ang="2700000" scaled="1"/>
              </a:gradFill>
              <a:ln w="9525">
                <a:solidFill>
                  <a:schemeClr val="accent2"/>
                </a:solidFill>
                <a:round/>
                <a:headEnd/>
                <a:tailEnd/>
              </a:ln>
            </p:spPr>
            <p:txBody>
              <a:bodyPr rot="10800000" vert="eaVert" wrap="none" anchor="ctr"/>
              <a:lstStyle/>
              <a:p>
                <a:endParaRPr lang="en-US">
                  <a:latin typeface="Segoe" pitchFamily="34" charset="0"/>
                </a:endParaRPr>
              </a:p>
            </p:txBody>
          </p:sp>
          <p:sp>
            <p:nvSpPr>
              <p:cNvPr id="272" name="AutoShape 84"/>
              <p:cNvSpPr>
                <a:spLocks noChangeArrowheads="1"/>
              </p:cNvSpPr>
              <p:nvPr/>
            </p:nvSpPr>
            <p:spPr bwMode="auto">
              <a:xfrm rot="5400000">
                <a:off x="1800" y="1800"/>
                <a:ext cx="864" cy="912"/>
              </a:xfrm>
              <a:prstGeom prst="can">
                <a:avLst>
                  <a:gd name="adj" fmla="val 26389"/>
                </a:avLst>
              </a:prstGeom>
              <a:gradFill rotWithShape="1">
                <a:gsLst>
                  <a:gs pos="0">
                    <a:srgbClr val="284276"/>
                  </a:gs>
                  <a:gs pos="100000">
                    <a:schemeClr val="accent2">
                      <a:alpha val="70000"/>
                    </a:schemeClr>
                  </a:gs>
                </a:gsLst>
                <a:lin ang="2700000" scaled="1"/>
              </a:gradFill>
              <a:ln w="9525">
                <a:solidFill>
                  <a:schemeClr val="accent2"/>
                </a:solidFill>
                <a:round/>
                <a:headEnd/>
                <a:tailEnd/>
              </a:ln>
            </p:spPr>
            <p:txBody>
              <a:bodyPr rot="10800000" vert="eaVert" wrap="none" anchor="ctr"/>
              <a:lstStyle/>
              <a:p>
                <a:endParaRPr lang="en-US">
                  <a:latin typeface="Segoe" pitchFamily="34" charset="0"/>
                </a:endParaRPr>
              </a:p>
            </p:txBody>
          </p:sp>
          <p:sp>
            <p:nvSpPr>
              <p:cNvPr id="273" name="AutoShape 85"/>
              <p:cNvSpPr>
                <a:spLocks noChangeArrowheads="1"/>
              </p:cNvSpPr>
              <p:nvPr/>
            </p:nvSpPr>
            <p:spPr bwMode="auto">
              <a:xfrm rot="5400000">
                <a:off x="2472" y="1800"/>
                <a:ext cx="864" cy="912"/>
              </a:xfrm>
              <a:prstGeom prst="can">
                <a:avLst>
                  <a:gd name="adj" fmla="val 26389"/>
                </a:avLst>
              </a:prstGeom>
              <a:gradFill rotWithShape="1">
                <a:gsLst>
                  <a:gs pos="0">
                    <a:srgbClr val="284276"/>
                  </a:gs>
                  <a:gs pos="100000">
                    <a:schemeClr val="accent2">
                      <a:alpha val="70000"/>
                    </a:schemeClr>
                  </a:gs>
                </a:gsLst>
                <a:lin ang="2700000" scaled="1"/>
              </a:gradFill>
              <a:ln w="9525">
                <a:solidFill>
                  <a:schemeClr val="accent2"/>
                </a:solidFill>
                <a:round/>
                <a:headEnd/>
                <a:tailEnd/>
              </a:ln>
            </p:spPr>
            <p:txBody>
              <a:bodyPr rot="10800000" vert="eaVert" wrap="none" anchor="ctr"/>
              <a:lstStyle/>
              <a:p>
                <a:endParaRPr lang="en-US">
                  <a:latin typeface="Segoe" pitchFamily="34" charset="0"/>
                </a:endParaRPr>
              </a:p>
            </p:txBody>
          </p:sp>
        </p:grpSp>
        <p:sp>
          <p:nvSpPr>
            <p:cNvPr id="267" name="Text Box 86"/>
            <p:cNvSpPr txBox="1">
              <a:spLocks noChangeArrowheads="1"/>
            </p:cNvSpPr>
            <p:nvPr/>
          </p:nvSpPr>
          <p:spPr bwMode="auto">
            <a:xfrm>
              <a:off x="4725" y="3789"/>
              <a:ext cx="940" cy="174"/>
            </a:xfrm>
            <a:prstGeom prst="rect">
              <a:avLst/>
            </a:prstGeom>
            <a:noFill/>
            <a:ln w="9525">
              <a:noFill/>
              <a:miter lim="800000"/>
              <a:headEnd/>
              <a:tailEnd/>
            </a:ln>
            <a:effectLst/>
          </p:spPr>
          <p:txBody>
            <a:bodyPr wrap="square">
              <a:spAutoFit/>
            </a:bodyPr>
            <a:lstStyle/>
            <a:p>
              <a:pPr algn="ctr">
                <a:defRPr/>
              </a:pPr>
              <a:r>
                <a:rPr lang="es-ES" sz="1200" smtClean="0">
                  <a:effectLst>
                    <a:outerShdw blurRad="38100" dist="38100" dir="2700000" algn="tl">
                      <a:srgbClr val="000000"/>
                    </a:outerShdw>
                  </a:effectLst>
                  <a:latin typeface="Segoe" pitchFamily="34" charset="0"/>
                </a:rPr>
                <a:t>Pipeline de Envio</a:t>
              </a:r>
              <a:endParaRPr lang="es-ES" sz="1200">
                <a:effectLst>
                  <a:outerShdw blurRad="38100" dist="38100" dir="2700000" algn="tl">
                    <a:srgbClr val="000000"/>
                  </a:outerShdw>
                </a:effectLst>
                <a:latin typeface="Segoe" pitchFamily="34" charset="0"/>
              </a:endParaRPr>
            </a:p>
          </p:txBody>
        </p:sp>
        <p:sp>
          <p:nvSpPr>
            <p:cNvPr id="268" name="Text Box 87"/>
            <p:cNvSpPr txBox="1">
              <a:spLocks noChangeArrowheads="1"/>
            </p:cNvSpPr>
            <p:nvPr/>
          </p:nvSpPr>
          <p:spPr bwMode="auto">
            <a:xfrm>
              <a:off x="4717" y="3662"/>
              <a:ext cx="1021" cy="174"/>
            </a:xfrm>
            <a:prstGeom prst="rect">
              <a:avLst/>
            </a:prstGeom>
            <a:noFill/>
            <a:ln w="9525">
              <a:noFill/>
              <a:miter lim="800000"/>
              <a:headEnd/>
              <a:tailEnd/>
            </a:ln>
            <a:effectLst/>
          </p:spPr>
          <p:txBody>
            <a:bodyPr wrap="square">
              <a:spAutoFit/>
            </a:bodyPr>
            <a:lstStyle/>
            <a:p>
              <a:pPr>
                <a:defRPr/>
              </a:pPr>
              <a:r>
                <a:rPr lang="es-ES" sz="1200" b="1" smtClean="0">
                  <a:effectLst>
                    <a:outerShdw blurRad="38100" dist="38100" dir="2700000" algn="tl">
                      <a:srgbClr val="000000"/>
                    </a:outerShdw>
                  </a:effectLst>
                  <a:latin typeface="Segoe" pitchFamily="34" charset="0"/>
                </a:rPr>
                <a:t>Puerto de Envio n</a:t>
              </a:r>
              <a:endParaRPr lang="es-ES" sz="1200" b="1">
                <a:effectLst>
                  <a:outerShdw blurRad="38100" dist="38100" dir="2700000" algn="tl">
                    <a:srgbClr val="000000"/>
                  </a:outerShdw>
                </a:effectLst>
                <a:latin typeface="Segoe" pitchFamily="34" charset="0"/>
              </a:endParaRPr>
            </a:p>
          </p:txBody>
        </p:sp>
        <p:sp>
          <p:nvSpPr>
            <p:cNvPr id="269" name="AutoShape 91"/>
            <p:cNvSpPr>
              <a:spLocks noChangeArrowheads="1"/>
            </p:cNvSpPr>
            <p:nvPr/>
          </p:nvSpPr>
          <p:spPr bwMode="auto">
            <a:xfrm>
              <a:off x="5601" y="3575"/>
              <a:ext cx="159" cy="313"/>
            </a:xfrm>
            <a:prstGeom prst="rightArrowCallout">
              <a:avLst>
                <a:gd name="adj1" fmla="val 41522"/>
                <a:gd name="adj2" fmla="val 41522"/>
                <a:gd name="adj3" fmla="val 16667"/>
                <a:gd name="adj4" fmla="val 66667"/>
              </a:avLst>
            </a:prstGeom>
            <a:gradFill rotWithShape="1">
              <a:gsLst>
                <a:gs pos="0">
                  <a:schemeClr val="hlink">
                    <a:gamma/>
                    <a:shade val="46275"/>
                    <a:invGamma/>
                  </a:schemeClr>
                </a:gs>
                <a:gs pos="100000">
                  <a:schemeClr val="hlink">
                    <a:alpha val="70000"/>
                  </a:schemeClr>
                </a:gs>
              </a:gsLst>
              <a:lin ang="2700000" scaled="1"/>
            </a:gradFill>
            <a:ln w="9525">
              <a:solidFill>
                <a:schemeClr val="hlink"/>
              </a:solidFill>
              <a:miter lim="800000"/>
              <a:headEnd/>
              <a:tailEnd/>
            </a:ln>
            <a:effectLst/>
          </p:spPr>
          <p:txBody>
            <a:bodyPr wrap="none" anchor="ctr"/>
            <a:lstStyle/>
            <a:p>
              <a:pPr algn="ctr">
                <a:defRPr/>
              </a:pPr>
              <a:endParaRPr lang="en-US" sz="1400">
                <a:solidFill>
                  <a:schemeClr val="bg2"/>
                </a:solidFill>
                <a:latin typeface="Segoe" pitchFamily="34" charset="0"/>
              </a:endParaRPr>
            </a:p>
          </p:txBody>
        </p:sp>
        <p:sp>
          <p:nvSpPr>
            <p:cNvPr id="270" name="Text Box 92"/>
            <p:cNvSpPr txBox="1">
              <a:spLocks noChangeArrowheads="1"/>
            </p:cNvSpPr>
            <p:nvPr/>
          </p:nvSpPr>
          <p:spPr bwMode="auto">
            <a:xfrm>
              <a:off x="4542" y="3528"/>
              <a:ext cx="1163" cy="174"/>
            </a:xfrm>
            <a:prstGeom prst="rect">
              <a:avLst/>
            </a:prstGeom>
            <a:noFill/>
            <a:ln w="9525">
              <a:noFill/>
              <a:miter lim="800000"/>
              <a:headEnd/>
              <a:tailEnd/>
            </a:ln>
          </p:spPr>
          <p:txBody>
            <a:bodyPr wrap="square">
              <a:spAutoFit/>
            </a:bodyPr>
            <a:lstStyle/>
            <a:p>
              <a:pPr algn="r"/>
              <a:r>
                <a:rPr lang="es-ES" sz="1200" b="1" dirty="0" smtClean="0">
                  <a:latin typeface="Segoe" pitchFamily="34" charset="0"/>
                </a:rPr>
                <a:t>Cualquier Transporte</a:t>
              </a:r>
              <a:endParaRPr lang="es-ES" sz="1200" b="1" dirty="0">
                <a:latin typeface="Segoe" pitchFamily="34" charset="0"/>
              </a:endParaRPr>
            </a:p>
          </p:txBody>
        </p:sp>
      </p:grpSp>
      <p:pic>
        <p:nvPicPr>
          <p:cNvPr id="274" name="Picture 69" descr="agents.png"/>
          <p:cNvPicPr>
            <a:picLocks noChangeAspect="1"/>
          </p:cNvPicPr>
          <p:nvPr/>
        </p:nvPicPr>
        <p:blipFill>
          <a:blip r:embed="rId18"/>
          <a:stretch>
            <a:fillRect/>
          </a:stretch>
        </p:blipFill>
        <p:spPr>
          <a:xfrm>
            <a:off x="2621899" y="1334701"/>
            <a:ext cx="4057650" cy="414337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74"/>
                                        </p:tgtEl>
                                      </p:cBhvr>
                                    </p:animEffect>
                                    <p:set>
                                      <p:cBhvr>
                                        <p:cTn id="7" dur="1" fill="hold">
                                          <p:stCondLst>
                                            <p:cond delay="1999"/>
                                          </p:stCondLst>
                                        </p:cTn>
                                        <p:tgtEl>
                                          <p:spTgt spid="274"/>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8">
                                            <p:txEl>
                                              <p:pRg st="0" end="0"/>
                                            </p:txEl>
                                          </p:spTgt>
                                        </p:tgtEl>
                                        <p:attrNameLst>
                                          <p:attrName>style.visibility</p:attrName>
                                        </p:attrNameLst>
                                      </p:cBhvr>
                                      <p:to>
                                        <p:strVal val="visible"/>
                                      </p:to>
                                    </p:set>
                                    <p:animEffect transition="in" filter="fade">
                                      <p:cBhvr>
                                        <p:cTn id="11" dur="500"/>
                                        <p:tgtEl>
                                          <p:spTgt spid="208">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9"/>
                                        </p:tgtEl>
                                        <p:attrNameLst>
                                          <p:attrName>style.visibility</p:attrName>
                                        </p:attrNameLst>
                                      </p:cBhvr>
                                      <p:to>
                                        <p:strVal val="visible"/>
                                      </p:to>
                                    </p:set>
                                    <p:animEffect transition="in" filter="fade">
                                      <p:cBhvr>
                                        <p:cTn id="14" dur="500"/>
                                        <p:tgtEl>
                                          <p:spTgt spid="209"/>
                                        </p:tgtEl>
                                      </p:cBhvr>
                                    </p:animEffect>
                                  </p:childTnLst>
                                </p:cTn>
                              </p:par>
                              <p:par>
                                <p:cTn id="15" presetID="10" presetClass="exit" presetSubtype="0" fill="hold" grpId="0" nodeType="withEffect">
                                  <p:stCondLst>
                                    <p:cond delay="0"/>
                                  </p:stCondLst>
                                  <p:childTnLst>
                                    <p:animEffect transition="out" filter="fade">
                                      <p:cBhvr>
                                        <p:cTn id="16" dur="500"/>
                                        <p:tgtEl>
                                          <p:spTgt spid="211"/>
                                        </p:tgtEl>
                                      </p:cBhvr>
                                    </p:animEffect>
                                    <p:set>
                                      <p:cBhvr>
                                        <p:cTn id="17" dur="1" fill="hold">
                                          <p:stCondLst>
                                            <p:cond delay="499"/>
                                          </p:stCondLst>
                                        </p:cTn>
                                        <p:tgtEl>
                                          <p:spTgt spid="211"/>
                                        </p:tgtEl>
                                        <p:attrNameLst>
                                          <p:attrName>style.visibility</p:attrName>
                                        </p:attrNameLst>
                                      </p:cBhvr>
                                      <p:to>
                                        <p:strVal val="hidden"/>
                                      </p:to>
                                    </p:set>
                                  </p:childTnLst>
                                </p:cTn>
                              </p:par>
                            </p:childTnLst>
                          </p:cTn>
                        </p:par>
                        <p:par>
                          <p:cTn id="18" fill="hold">
                            <p:stCondLst>
                              <p:cond delay="2500"/>
                            </p:stCondLst>
                            <p:childTnLst>
                              <p:par>
                                <p:cTn id="19" presetID="42" presetClass="path" presetSubtype="0" accel="50000" decel="50000" fill="hold" grpId="0" nodeType="afterEffect">
                                  <p:stCondLst>
                                    <p:cond delay="0"/>
                                  </p:stCondLst>
                                  <p:childTnLst>
                                    <p:animMotion origin="layout" path="M 2.77778E-7 3.7037E-6 L 2.77778E-7 0.80601 " pathEditMode="relative" rAng="0" ptsTypes="AA">
                                      <p:cBhvr>
                                        <p:cTn id="20" dur="2000" fill="hold"/>
                                        <p:tgtEl>
                                          <p:spTgt spid="210"/>
                                        </p:tgtEl>
                                        <p:attrNameLst>
                                          <p:attrName>ppt_x</p:attrName>
                                          <p:attrName>ppt_y</p:attrName>
                                        </p:attrNameLst>
                                      </p:cBhvr>
                                      <p:rCtr x="0" y="403"/>
                                    </p:animMotion>
                                  </p:childTnLst>
                                </p:cTn>
                              </p:par>
                              <p:par>
                                <p:cTn id="21" presetID="42" presetClass="path" presetSubtype="0" accel="50000" decel="50000" fill="hold" grpId="1" nodeType="withEffect">
                                  <p:stCondLst>
                                    <p:cond delay="0"/>
                                  </p:stCondLst>
                                  <p:childTnLst>
                                    <p:animMotion origin="layout" path="M -2.77778E-7 3.7037E-6 L -0.00104 0.80578 " pathEditMode="relative" rAng="0" ptsTypes="AA">
                                      <p:cBhvr>
                                        <p:cTn id="22" dur="2000" fill="hold"/>
                                        <p:tgtEl>
                                          <p:spTgt spid="211"/>
                                        </p:tgtEl>
                                        <p:attrNameLst>
                                          <p:attrName>ppt_x</p:attrName>
                                          <p:attrName>ppt_y</p:attrName>
                                        </p:attrNameLst>
                                      </p:cBhvr>
                                      <p:rCtr x="-1" y="403"/>
                                    </p:animMotion>
                                  </p:childTnLst>
                                </p:cTn>
                              </p:par>
                            </p:childTnLst>
                          </p:cTn>
                        </p:par>
                        <p:par>
                          <p:cTn id="23" fill="hold">
                            <p:stCondLst>
                              <p:cond delay="4500"/>
                            </p:stCondLst>
                            <p:childTnLst>
                              <p:par>
                                <p:cTn id="24" presetID="10" presetClass="exit" presetSubtype="0" fill="hold" grpId="1" nodeType="afterEffect">
                                  <p:stCondLst>
                                    <p:cond delay="0"/>
                                  </p:stCondLst>
                                  <p:childTnLst>
                                    <p:animEffect transition="out" filter="fade">
                                      <p:cBhvr>
                                        <p:cTn id="25" dur="500"/>
                                        <p:tgtEl>
                                          <p:spTgt spid="210"/>
                                        </p:tgtEl>
                                      </p:cBhvr>
                                    </p:animEffect>
                                    <p:set>
                                      <p:cBhvr>
                                        <p:cTn id="26" dur="1" fill="hold">
                                          <p:stCondLst>
                                            <p:cond delay="499"/>
                                          </p:stCondLst>
                                        </p:cTn>
                                        <p:tgtEl>
                                          <p:spTgt spid="210"/>
                                        </p:tgtEl>
                                        <p:attrNameLst>
                                          <p:attrName>style.visibility</p:attrName>
                                        </p:attrNameLst>
                                      </p:cBhvr>
                                      <p:to>
                                        <p:strVal val="hidden"/>
                                      </p:to>
                                    </p:set>
                                  </p:childTnLst>
                                </p:cTn>
                              </p:par>
                              <p:par>
                                <p:cTn id="27" presetID="10" presetClass="entr" presetSubtype="0" fill="hold" grpId="2" nodeType="withEffect">
                                  <p:stCondLst>
                                    <p:cond delay="0"/>
                                  </p:stCondLst>
                                  <p:childTnLst>
                                    <p:set>
                                      <p:cBhvr>
                                        <p:cTn id="28" dur="1" fill="hold">
                                          <p:stCondLst>
                                            <p:cond delay="0"/>
                                          </p:stCondLst>
                                        </p:cTn>
                                        <p:tgtEl>
                                          <p:spTgt spid="211"/>
                                        </p:tgtEl>
                                        <p:attrNameLst>
                                          <p:attrName>style.visibility</p:attrName>
                                        </p:attrNameLst>
                                      </p:cBhvr>
                                      <p:to>
                                        <p:strVal val="visible"/>
                                      </p:to>
                                    </p:set>
                                    <p:animEffect transition="in" filter="fade">
                                      <p:cBhvr>
                                        <p:cTn id="29" dur="500"/>
                                        <p:tgtEl>
                                          <p:spTgt spid="2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8">
                                            <p:txEl>
                                              <p:pRg st="1" end="1"/>
                                            </p:txEl>
                                          </p:spTgt>
                                        </p:tgtEl>
                                        <p:attrNameLst>
                                          <p:attrName>style.visibility</p:attrName>
                                        </p:attrNameLst>
                                      </p:cBhvr>
                                      <p:to>
                                        <p:strVal val="visible"/>
                                      </p:to>
                                    </p:set>
                                    <p:animEffect transition="in" filter="fade">
                                      <p:cBhvr>
                                        <p:cTn id="34" dur="500"/>
                                        <p:tgtEl>
                                          <p:spTgt spid="208">
                                            <p:txEl>
                                              <p:pRg st="1" end="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0"/>
                                        </p:tgtEl>
                                        <p:attrNameLst>
                                          <p:attrName>style.visibility</p:attrName>
                                        </p:attrNameLst>
                                      </p:cBhvr>
                                      <p:to>
                                        <p:strVal val="visible"/>
                                      </p:to>
                                    </p:set>
                                    <p:animEffect transition="in" filter="fade">
                                      <p:cBhvr>
                                        <p:cTn id="37" dur="500"/>
                                        <p:tgtEl>
                                          <p:spTgt spid="220"/>
                                        </p:tgtEl>
                                      </p:cBhvr>
                                    </p:animEffect>
                                  </p:childTnLst>
                                </p:cTn>
                              </p:par>
                              <p:par>
                                <p:cTn id="38" presetID="10" presetClass="exit" presetSubtype="0" fill="hold" grpId="1" nodeType="withEffect">
                                  <p:stCondLst>
                                    <p:cond delay="0"/>
                                  </p:stCondLst>
                                  <p:childTnLst>
                                    <p:animEffect transition="out" filter="fade">
                                      <p:cBhvr>
                                        <p:cTn id="39" dur="500"/>
                                        <p:tgtEl>
                                          <p:spTgt spid="209"/>
                                        </p:tgtEl>
                                      </p:cBhvr>
                                    </p:animEffect>
                                    <p:set>
                                      <p:cBhvr>
                                        <p:cTn id="40" dur="1" fill="hold">
                                          <p:stCondLst>
                                            <p:cond delay="499"/>
                                          </p:stCondLst>
                                        </p:cTn>
                                        <p:tgtEl>
                                          <p:spTgt spid="209"/>
                                        </p:tgtEl>
                                        <p:attrNameLst>
                                          <p:attrName>style.visibility</p:attrName>
                                        </p:attrNameLst>
                                      </p:cBhvr>
                                      <p:to>
                                        <p:strVal val="hidden"/>
                                      </p:to>
                                    </p:set>
                                  </p:childTnLst>
                                </p:cTn>
                              </p:par>
                              <p:par>
                                <p:cTn id="41" presetID="9" presetClass="emph" presetSubtype="0" nodeType="withEffect">
                                  <p:stCondLst>
                                    <p:cond delay="0"/>
                                  </p:stCondLst>
                                  <p:childTnLst>
                                    <p:set>
                                      <p:cBhvr rctx="PPT">
                                        <p:cTn id="42" dur="indefinite"/>
                                        <p:tgtEl>
                                          <p:spTgt spid="208">
                                            <p:txEl>
                                              <p:pRg st="0" end="0"/>
                                            </p:txEl>
                                          </p:spTgt>
                                        </p:tgtEl>
                                        <p:attrNameLst>
                                          <p:attrName>style.opacity</p:attrName>
                                        </p:attrNameLst>
                                      </p:cBhvr>
                                      <p:to>
                                        <p:strVal val="0.25"/>
                                      </p:to>
                                    </p:set>
                                    <p:animEffect filter="image" prLst="opacity: 0.25">
                                      <p:cBhvr rctx="IE">
                                        <p:cTn id="43" dur="indefinite"/>
                                        <p:tgtEl>
                                          <p:spTgt spid="208">
                                            <p:txEl>
                                              <p:pRg st="0" end="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19"/>
                                        </p:tgtEl>
                                        <p:attrNameLst>
                                          <p:attrName>style.visibility</p:attrName>
                                        </p:attrNameLst>
                                      </p:cBhvr>
                                      <p:to>
                                        <p:strVal val="visible"/>
                                      </p:to>
                                    </p:set>
                                    <p:animEffect transition="in" filter="fade">
                                      <p:cBhvr>
                                        <p:cTn id="46" dur="500"/>
                                        <p:tgtEl>
                                          <p:spTgt spid="219"/>
                                        </p:tgtEl>
                                      </p:cBhvr>
                                    </p:animEffect>
                                  </p:childTnLst>
                                </p:cTn>
                              </p:par>
                            </p:childTnLst>
                          </p:cTn>
                        </p:par>
                        <p:par>
                          <p:cTn id="47" fill="hold">
                            <p:stCondLst>
                              <p:cond delay="500"/>
                            </p:stCondLst>
                            <p:childTnLst>
                              <p:par>
                                <p:cTn id="48" presetID="35" presetClass="path" presetSubtype="0" accel="50000" decel="50000" fill="hold" grpId="3" nodeType="afterEffect">
                                  <p:stCondLst>
                                    <p:cond delay="0"/>
                                  </p:stCondLst>
                                  <p:childTnLst>
                                    <p:animMotion origin="layout" path="M -0.00174 0.80601 L -0.39167 0.84004 " pathEditMode="relative" rAng="0" ptsTypes="AA">
                                      <p:cBhvr>
                                        <p:cTn id="49" dur="2000" fill="hold"/>
                                        <p:tgtEl>
                                          <p:spTgt spid="211"/>
                                        </p:tgtEl>
                                        <p:attrNameLst>
                                          <p:attrName>ppt_x</p:attrName>
                                          <p:attrName>ppt_y</p:attrName>
                                        </p:attrNameLst>
                                      </p:cBhvr>
                                      <p:rCtr x="-195" y="17"/>
                                    </p:animMotion>
                                  </p:childTnLst>
                                </p:cTn>
                              </p:par>
                              <p:par>
                                <p:cTn id="50" presetID="6" presetClass="emph" presetSubtype="0" fill="hold" grpId="4" nodeType="withEffect">
                                  <p:stCondLst>
                                    <p:cond delay="0"/>
                                  </p:stCondLst>
                                  <p:childTnLst>
                                    <p:animScale>
                                      <p:cBhvr>
                                        <p:cTn id="51" dur="2000" fill="hold"/>
                                        <p:tgtEl>
                                          <p:spTgt spid="211"/>
                                        </p:tgtEl>
                                      </p:cBhvr>
                                      <p:by x="25000" y="25000"/>
                                    </p:animScale>
                                  </p:childTnLst>
                                </p:cTn>
                              </p:par>
                            </p:childTnLst>
                          </p:cTn>
                        </p:par>
                        <p:par>
                          <p:cTn id="52" fill="hold">
                            <p:stCondLst>
                              <p:cond delay="2500"/>
                            </p:stCondLst>
                            <p:childTnLst>
                              <p:par>
                                <p:cTn id="53" presetID="10" presetClass="exit" presetSubtype="0" fill="hold" grpId="5" nodeType="afterEffect">
                                  <p:stCondLst>
                                    <p:cond delay="0"/>
                                  </p:stCondLst>
                                  <p:childTnLst>
                                    <p:animEffect transition="out" filter="fade">
                                      <p:cBhvr>
                                        <p:cTn id="54" dur="500"/>
                                        <p:tgtEl>
                                          <p:spTgt spid="211"/>
                                        </p:tgtEl>
                                      </p:cBhvr>
                                    </p:animEffect>
                                    <p:set>
                                      <p:cBhvr>
                                        <p:cTn id="55" dur="1" fill="hold">
                                          <p:stCondLst>
                                            <p:cond delay="499"/>
                                          </p:stCondLst>
                                        </p:cTn>
                                        <p:tgtEl>
                                          <p:spTgt spid="211"/>
                                        </p:tgtEl>
                                        <p:attrNameLst>
                                          <p:attrName>style.visibility</p:attrName>
                                        </p:attrNameLst>
                                      </p:cBhvr>
                                      <p:to>
                                        <p:strVal val="hidden"/>
                                      </p:to>
                                    </p:set>
                                  </p:childTnLst>
                                </p:cTn>
                              </p:par>
                            </p:childTnLst>
                          </p:cTn>
                        </p:par>
                        <p:par>
                          <p:cTn id="56" fill="hold">
                            <p:stCondLst>
                              <p:cond delay="3000"/>
                            </p:stCondLst>
                            <p:childTnLst>
                              <p:par>
                                <p:cTn id="57" presetID="10" presetClass="entr" presetSubtype="0" fill="hold" nodeType="afterEffect">
                                  <p:stCondLst>
                                    <p:cond delay="0"/>
                                  </p:stCondLst>
                                  <p:childTnLst>
                                    <p:set>
                                      <p:cBhvr>
                                        <p:cTn id="58" dur="1" fill="hold">
                                          <p:stCondLst>
                                            <p:cond delay="0"/>
                                          </p:stCondLst>
                                        </p:cTn>
                                        <p:tgtEl>
                                          <p:spTgt spid="212"/>
                                        </p:tgtEl>
                                        <p:attrNameLst>
                                          <p:attrName>style.visibility</p:attrName>
                                        </p:attrNameLst>
                                      </p:cBhvr>
                                      <p:to>
                                        <p:strVal val="visible"/>
                                      </p:to>
                                    </p:set>
                                    <p:animEffect transition="in" filter="fade">
                                      <p:cBhvr>
                                        <p:cTn id="59" dur="500"/>
                                        <p:tgtEl>
                                          <p:spTgt spid="212"/>
                                        </p:tgtEl>
                                      </p:cBhvr>
                                    </p:animEffect>
                                  </p:childTnLst>
                                </p:cTn>
                              </p:par>
                            </p:childTnLst>
                          </p:cTn>
                        </p:par>
                        <p:par>
                          <p:cTn id="60" fill="hold">
                            <p:stCondLst>
                              <p:cond delay="3500"/>
                            </p:stCondLst>
                            <p:childTnLst>
                              <p:par>
                                <p:cTn id="61" presetID="49" presetClass="path" presetSubtype="0" accel="50000" decel="50000" fill="hold" nodeType="afterEffect">
                                  <p:stCondLst>
                                    <p:cond delay="0"/>
                                  </p:stCondLst>
                                  <p:childTnLst>
                                    <p:animMotion origin="layout" path="M 0.0033 -0.0095 L 0.36441 0.33217 " pathEditMode="relative" rAng="0" ptsTypes="AA">
                                      <p:cBhvr>
                                        <p:cTn id="62" dur="1000" fill="hold"/>
                                        <p:tgtEl>
                                          <p:spTgt spid="219"/>
                                        </p:tgtEl>
                                        <p:attrNameLst>
                                          <p:attrName>ppt_x</p:attrName>
                                          <p:attrName>ppt_y</p:attrName>
                                        </p:attrNameLst>
                                      </p:cBhvr>
                                      <p:rCtr x="181" y="171"/>
                                    </p:animMotion>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08">
                                            <p:txEl>
                                              <p:pRg st="2" end="2"/>
                                            </p:txEl>
                                          </p:spTgt>
                                        </p:tgtEl>
                                        <p:attrNameLst>
                                          <p:attrName>style.visibility</p:attrName>
                                        </p:attrNameLst>
                                      </p:cBhvr>
                                      <p:to>
                                        <p:strVal val="visible"/>
                                      </p:to>
                                    </p:set>
                                    <p:animEffect transition="in" filter="fade">
                                      <p:cBhvr>
                                        <p:cTn id="67" dur="500"/>
                                        <p:tgtEl>
                                          <p:spTgt spid="208">
                                            <p:txEl>
                                              <p:pRg st="2" end="2"/>
                                            </p:txEl>
                                          </p:spTgt>
                                        </p:tgtEl>
                                      </p:cBhvr>
                                    </p:animEffect>
                                  </p:childTnLst>
                                </p:cTn>
                              </p:par>
                              <p:par>
                                <p:cTn id="68" presetID="9" presetClass="emph" presetSubtype="0" nodeType="withEffect">
                                  <p:stCondLst>
                                    <p:cond delay="0"/>
                                  </p:stCondLst>
                                  <p:childTnLst>
                                    <p:set>
                                      <p:cBhvr rctx="PPT">
                                        <p:cTn id="69" dur="indefinite"/>
                                        <p:tgtEl>
                                          <p:spTgt spid="208">
                                            <p:txEl>
                                              <p:pRg st="1" end="1"/>
                                            </p:txEl>
                                          </p:spTgt>
                                        </p:tgtEl>
                                        <p:attrNameLst>
                                          <p:attrName>style.opacity</p:attrName>
                                        </p:attrNameLst>
                                      </p:cBhvr>
                                      <p:to>
                                        <p:strVal val="0.25"/>
                                      </p:to>
                                    </p:set>
                                    <p:animEffect filter="image" prLst="opacity: 0.25">
                                      <p:cBhvr rctx="IE">
                                        <p:cTn id="70" dur="indefinite"/>
                                        <p:tgtEl>
                                          <p:spTgt spid="208">
                                            <p:txEl>
                                              <p:pRg st="1" end="1"/>
                                            </p:txEl>
                                          </p:spTgt>
                                        </p:tgtEl>
                                      </p:cBhvr>
                                    </p:animEffect>
                                  </p:childTnLst>
                                </p:cTn>
                              </p:par>
                            </p:childTnLst>
                          </p:cTn>
                        </p:par>
                        <p:par>
                          <p:cTn id="71" fill="hold">
                            <p:stCondLst>
                              <p:cond delay="500"/>
                            </p:stCondLst>
                            <p:childTnLst>
                              <p:par>
                                <p:cTn id="72" presetID="10" presetClass="entr" presetSubtype="0" fill="hold" grpId="0" nodeType="afterEffect">
                                  <p:stCondLst>
                                    <p:cond delay="500"/>
                                  </p:stCondLst>
                                  <p:childTnLst>
                                    <p:set>
                                      <p:cBhvr>
                                        <p:cTn id="73" dur="1" fill="hold">
                                          <p:stCondLst>
                                            <p:cond delay="0"/>
                                          </p:stCondLst>
                                        </p:cTn>
                                        <p:tgtEl>
                                          <p:spTgt spid="251"/>
                                        </p:tgtEl>
                                        <p:attrNameLst>
                                          <p:attrName>style.visibility</p:attrName>
                                        </p:attrNameLst>
                                      </p:cBhvr>
                                      <p:to>
                                        <p:strVal val="visible"/>
                                      </p:to>
                                    </p:set>
                                    <p:animEffect transition="in" filter="fade">
                                      <p:cBhvr>
                                        <p:cTn id="74" dur="500"/>
                                        <p:tgtEl>
                                          <p:spTgt spid="251"/>
                                        </p:tgtEl>
                                      </p:cBhvr>
                                    </p:animEffect>
                                  </p:childTnLst>
                                </p:cTn>
                              </p:par>
                            </p:childTnLst>
                          </p:cTn>
                        </p:par>
                        <p:par>
                          <p:cTn id="75" fill="hold">
                            <p:stCondLst>
                              <p:cond delay="1500"/>
                            </p:stCondLst>
                            <p:childTnLst>
                              <p:par>
                                <p:cTn id="76" presetID="10" presetClass="entr" presetSubtype="0" fill="hold" grpId="0" nodeType="afterEffect">
                                  <p:stCondLst>
                                    <p:cond delay="0"/>
                                  </p:stCondLst>
                                  <p:childTnLst>
                                    <p:set>
                                      <p:cBhvr>
                                        <p:cTn id="77" dur="1" fill="hold">
                                          <p:stCondLst>
                                            <p:cond delay="0"/>
                                          </p:stCondLst>
                                        </p:cTn>
                                        <p:tgtEl>
                                          <p:spTgt spid="252"/>
                                        </p:tgtEl>
                                        <p:attrNameLst>
                                          <p:attrName>style.visibility</p:attrName>
                                        </p:attrNameLst>
                                      </p:cBhvr>
                                      <p:to>
                                        <p:strVal val="visible"/>
                                      </p:to>
                                    </p:set>
                                    <p:animEffect transition="in" filter="fade">
                                      <p:cBhvr>
                                        <p:cTn id="78" dur="500"/>
                                        <p:tgtEl>
                                          <p:spTgt spid="25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53"/>
                                        </p:tgtEl>
                                        <p:attrNameLst>
                                          <p:attrName>style.visibility</p:attrName>
                                        </p:attrNameLst>
                                      </p:cBhvr>
                                      <p:to>
                                        <p:strVal val="visible"/>
                                      </p:to>
                                    </p:set>
                                    <p:animEffect transition="in" filter="fade">
                                      <p:cBhvr>
                                        <p:cTn id="81" dur="500"/>
                                        <p:tgtEl>
                                          <p:spTgt spid="25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08">
                                            <p:txEl>
                                              <p:pRg st="3" end="3"/>
                                            </p:txEl>
                                          </p:spTgt>
                                        </p:tgtEl>
                                        <p:attrNameLst>
                                          <p:attrName>style.visibility</p:attrName>
                                        </p:attrNameLst>
                                      </p:cBhvr>
                                      <p:to>
                                        <p:strVal val="visible"/>
                                      </p:to>
                                    </p:set>
                                    <p:animEffect transition="in" filter="fade">
                                      <p:cBhvr>
                                        <p:cTn id="86" dur="500"/>
                                        <p:tgtEl>
                                          <p:spTgt spid="208">
                                            <p:txEl>
                                              <p:pRg st="3" end="3"/>
                                            </p:txEl>
                                          </p:spTgt>
                                        </p:tgtEl>
                                      </p:cBhvr>
                                    </p:animEffect>
                                  </p:childTnLst>
                                </p:cTn>
                              </p:par>
                              <p:par>
                                <p:cTn id="87" presetID="9" presetClass="emph" presetSubtype="0" nodeType="withEffect">
                                  <p:stCondLst>
                                    <p:cond delay="0"/>
                                  </p:stCondLst>
                                  <p:childTnLst>
                                    <p:set>
                                      <p:cBhvr rctx="PPT">
                                        <p:cTn id="88" dur="indefinite"/>
                                        <p:tgtEl>
                                          <p:spTgt spid="208">
                                            <p:txEl>
                                              <p:pRg st="2" end="2"/>
                                            </p:txEl>
                                          </p:spTgt>
                                        </p:tgtEl>
                                        <p:attrNameLst>
                                          <p:attrName>style.opacity</p:attrName>
                                        </p:attrNameLst>
                                      </p:cBhvr>
                                      <p:to>
                                        <p:strVal val="0.25"/>
                                      </p:to>
                                    </p:set>
                                    <p:animEffect filter="image" prLst="opacity: 0.25">
                                      <p:cBhvr rctx="IE">
                                        <p:cTn id="89" dur="indefinite"/>
                                        <p:tgtEl>
                                          <p:spTgt spid="208">
                                            <p:txEl>
                                              <p:pRg st="2" end="2"/>
                                            </p:txEl>
                                          </p:spTgt>
                                        </p:tgtEl>
                                      </p:cBhvr>
                                    </p:animEffect>
                                  </p:childTnLst>
                                </p:cTn>
                              </p:par>
                              <p:par>
                                <p:cTn id="90" presetID="10" presetClass="entr" presetSubtype="0" fill="hold" nodeType="withEffect">
                                  <p:stCondLst>
                                    <p:cond delay="0"/>
                                  </p:stCondLst>
                                  <p:childTnLst>
                                    <p:set>
                                      <p:cBhvr>
                                        <p:cTn id="91" dur="1" fill="hold">
                                          <p:stCondLst>
                                            <p:cond delay="0"/>
                                          </p:stCondLst>
                                        </p:cTn>
                                        <p:tgtEl>
                                          <p:spTgt spid="221"/>
                                        </p:tgtEl>
                                        <p:attrNameLst>
                                          <p:attrName>style.visibility</p:attrName>
                                        </p:attrNameLst>
                                      </p:cBhvr>
                                      <p:to>
                                        <p:strVal val="visible"/>
                                      </p:to>
                                    </p:set>
                                    <p:animEffect transition="in" filter="fade">
                                      <p:cBhvr>
                                        <p:cTn id="92" dur="500"/>
                                        <p:tgtEl>
                                          <p:spTgt spid="22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50"/>
                                        </p:tgtEl>
                                        <p:attrNameLst>
                                          <p:attrName>style.visibility</p:attrName>
                                        </p:attrNameLst>
                                      </p:cBhvr>
                                      <p:to>
                                        <p:strVal val="visible"/>
                                      </p:to>
                                    </p:set>
                                    <p:animEffect transition="in" filter="fade">
                                      <p:cBhvr>
                                        <p:cTn id="95" dur="500"/>
                                        <p:tgtEl>
                                          <p:spTgt spid="250"/>
                                        </p:tgtEl>
                                      </p:cBhvr>
                                    </p:animEffect>
                                  </p:childTnLst>
                                </p:cTn>
                              </p:par>
                            </p:childTnLst>
                          </p:cTn>
                        </p:par>
                        <p:par>
                          <p:cTn id="96" fill="hold">
                            <p:stCondLst>
                              <p:cond delay="500"/>
                            </p:stCondLst>
                            <p:childTnLst>
                              <p:par>
                                <p:cTn id="97" presetID="10" presetClass="entr" presetSubtype="0" fill="hold" grpId="0" nodeType="afterEffect">
                                  <p:stCondLst>
                                    <p:cond delay="0"/>
                                  </p:stCondLst>
                                  <p:childTnLst>
                                    <p:set>
                                      <p:cBhvr>
                                        <p:cTn id="98" dur="1" fill="hold">
                                          <p:stCondLst>
                                            <p:cond delay="0"/>
                                          </p:stCondLst>
                                        </p:cTn>
                                        <p:tgtEl>
                                          <p:spTgt spid="254"/>
                                        </p:tgtEl>
                                        <p:attrNameLst>
                                          <p:attrName>style.visibility</p:attrName>
                                        </p:attrNameLst>
                                      </p:cBhvr>
                                      <p:to>
                                        <p:strVal val="visible"/>
                                      </p:to>
                                    </p:set>
                                    <p:animEffect transition="in" filter="fade">
                                      <p:cBhvr>
                                        <p:cTn id="99" dur="500"/>
                                        <p:tgtEl>
                                          <p:spTgt spid="254"/>
                                        </p:tgtEl>
                                      </p:cBhvr>
                                    </p:animEffect>
                                  </p:childTnLst>
                                </p:cTn>
                              </p:par>
                            </p:childTnLst>
                          </p:cTn>
                        </p:par>
                        <p:par>
                          <p:cTn id="100" fill="hold">
                            <p:stCondLst>
                              <p:cond delay="1000"/>
                            </p:stCondLst>
                            <p:childTnLst>
                              <p:par>
                                <p:cTn id="101" presetID="51" presetClass="path" presetSubtype="0" accel="50000" decel="50000" fill="hold" nodeType="afterEffect">
                                  <p:stCondLst>
                                    <p:cond delay="0"/>
                                  </p:stCondLst>
                                  <p:childTnLst>
                                    <p:animMotion origin="layout" path="M 0.36441 0.33217 L 0.39132 0.16967 C 0.39688 0.13703 0.40625 0.08703 0.41632 0.03402 C 0.42744 -0.02454 0.43664 -0.07176 0.44358 -0.10417 L 0.47761 -0.2632 " pathEditMode="relative" rAng="856915" ptsTypes="FffFF">
                                      <p:cBhvr>
                                        <p:cTn id="102" dur="2000" fill="hold"/>
                                        <p:tgtEl>
                                          <p:spTgt spid="219"/>
                                        </p:tgtEl>
                                        <p:attrNameLst>
                                          <p:attrName>ppt_x</p:attrName>
                                          <p:attrName>ppt_y</p:attrName>
                                        </p:attrNameLst>
                                      </p:cBhvr>
                                      <p:rCtr x="54" y="-299"/>
                                    </p:animMotion>
                                  </p:childTnLst>
                                </p:cTn>
                              </p:par>
                              <p:par>
                                <p:cTn id="103" presetID="6" presetClass="emph" presetSubtype="0" fill="hold" nodeType="withEffect">
                                  <p:stCondLst>
                                    <p:cond delay="0"/>
                                  </p:stCondLst>
                                  <p:childTnLst>
                                    <p:animScale>
                                      <p:cBhvr>
                                        <p:cTn id="104" dur="2000" fill="hold"/>
                                        <p:tgtEl>
                                          <p:spTgt spid="219"/>
                                        </p:tgtEl>
                                      </p:cBhvr>
                                      <p:by x="25000" y="25000"/>
                                    </p:animScale>
                                  </p:childTnLst>
                                </p:cTn>
                              </p:par>
                              <p:par>
                                <p:cTn id="105" presetID="10" presetClass="entr" presetSubtype="0" fill="hold" nodeType="withEffect">
                                  <p:stCondLst>
                                    <p:cond delay="0"/>
                                  </p:stCondLst>
                                  <p:childTnLst>
                                    <p:set>
                                      <p:cBhvr>
                                        <p:cTn id="106" dur="1" fill="hold">
                                          <p:stCondLst>
                                            <p:cond delay="0"/>
                                          </p:stCondLst>
                                        </p:cTn>
                                        <p:tgtEl>
                                          <p:spTgt spid="255">
                                            <p:txEl>
                                              <p:pRg st="0" end="0"/>
                                            </p:txEl>
                                          </p:spTgt>
                                        </p:tgtEl>
                                        <p:attrNameLst>
                                          <p:attrName>style.visibility</p:attrName>
                                        </p:attrNameLst>
                                      </p:cBhvr>
                                      <p:to>
                                        <p:strVal val="visible"/>
                                      </p:to>
                                    </p:set>
                                    <p:animEffect transition="in" filter="fade">
                                      <p:cBhvr>
                                        <p:cTn id="107" dur="500"/>
                                        <p:tgtEl>
                                          <p:spTgt spid="255">
                                            <p:txEl>
                                              <p:pRg st="0" end="0"/>
                                            </p:txEl>
                                          </p:spTgt>
                                        </p:tgtEl>
                                      </p:cBhvr>
                                    </p:animEffect>
                                  </p:childTnLst>
                                </p:cTn>
                              </p:par>
                              <p:par>
                                <p:cTn id="108" presetID="10" presetClass="entr" presetSubtype="0" fill="hold" nodeType="withEffect">
                                  <p:stCondLst>
                                    <p:cond delay="0"/>
                                  </p:stCondLst>
                                  <p:childTnLst>
                                    <p:set>
                                      <p:cBhvr>
                                        <p:cTn id="109" dur="1" fill="hold">
                                          <p:stCondLst>
                                            <p:cond delay="0"/>
                                          </p:stCondLst>
                                        </p:cTn>
                                        <p:tgtEl>
                                          <p:spTgt spid="255">
                                            <p:txEl>
                                              <p:pRg st="1" end="1"/>
                                            </p:txEl>
                                          </p:spTgt>
                                        </p:tgtEl>
                                        <p:attrNameLst>
                                          <p:attrName>style.visibility</p:attrName>
                                        </p:attrNameLst>
                                      </p:cBhvr>
                                      <p:to>
                                        <p:strVal val="visible"/>
                                      </p:to>
                                    </p:set>
                                    <p:animEffect transition="in" filter="fade">
                                      <p:cBhvr>
                                        <p:cTn id="110" dur="500"/>
                                        <p:tgtEl>
                                          <p:spTgt spid="255">
                                            <p:txEl>
                                              <p:pRg st="1" end="1"/>
                                            </p:txEl>
                                          </p:spTgt>
                                        </p:tgtEl>
                                      </p:cBhvr>
                                    </p:animEffect>
                                  </p:childTnLst>
                                </p:cTn>
                              </p:par>
                              <p:par>
                                <p:cTn id="111" presetID="10" presetClass="entr" presetSubtype="0" fill="hold" nodeType="withEffect">
                                  <p:stCondLst>
                                    <p:cond delay="0"/>
                                  </p:stCondLst>
                                  <p:childTnLst>
                                    <p:set>
                                      <p:cBhvr>
                                        <p:cTn id="112" dur="1" fill="hold">
                                          <p:stCondLst>
                                            <p:cond delay="0"/>
                                          </p:stCondLst>
                                        </p:cTn>
                                        <p:tgtEl>
                                          <p:spTgt spid="255">
                                            <p:txEl>
                                              <p:pRg st="2" end="2"/>
                                            </p:txEl>
                                          </p:spTgt>
                                        </p:tgtEl>
                                        <p:attrNameLst>
                                          <p:attrName>style.visibility</p:attrName>
                                        </p:attrNameLst>
                                      </p:cBhvr>
                                      <p:to>
                                        <p:strVal val="visible"/>
                                      </p:to>
                                    </p:set>
                                    <p:animEffect transition="in" filter="fade">
                                      <p:cBhvr>
                                        <p:cTn id="113" dur="500"/>
                                        <p:tgtEl>
                                          <p:spTgt spid="255">
                                            <p:txEl>
                                              <p:pRg st="2" end="2"/>
                                            </p:txEl>
                                          </p:spTgt>
                                        </p:tgtEl>
                                      </p:cBhvr>
                                    </p:animEffect>
                                  </p:childTnLst>
                                </p:cTn>
                              </p:par>
                              <p:par>
                                <p:cTn id="114" presetID="10" presetClass="entr" presetSubtype="0" fill="hold" nodeType="withEffect">
                                  <p:stCondLst>
                                    <p:cond delay="0"/>
                                  </p:stCondLst>
                                  <p:childTnLst>
                                    <p:set>
                                      <p:cBhvr>
                                        <p:cTn id="115" dur="1" fill="hold">
                                          <p:stCondLst>
                                            <p:cond delay="0"/>
                                          </p:stCondLst>
                                        </p:cTn>
                                        <p:tgtEl>
                                          <p:spTgt spid="255">
                                            <p:txEl>
                                              <p:pRg st="3" end="3"/>
                                            </p:txEl>
                                          </p:spTgt>
                                        </p:tgtEl>
                                        <p:attrNameLst>
                                          <p:attrName>style.visibility</p:attrName>
                                        </p:attrNameLst>
                                      </p:cBhvr>
                                      <p:to>
                                        <p:strVal val="visible"/>
                                      </p:to>
                                    </p:set>
                                    <p:animEffect transition="in" filter="fade">
                                      <p:cBhvr>
                                        <p:cTn id="116" dur="500"/>
                                        <p:tgtEl>
                                          <p:spTgt spid="255">
                                            <p:txEl>
                                              <p:pRg st="3" end="3"/>
                                            </p:txEl>
                                          </p:spTgt>
                                        </p:tgtEl>
                                      </p:cBhvr>
                                    </p:animEffect>
                                  </p:childTnLst>
                                </p:cTn>
                              </p:par>
                              <p:par>
                                <p:cTn id="117" presetID="10" presetClass="entr" presetSubtype="0" fill="hold" nodeType="withEffect">
                                  <p:stCondLst>
                                    <p:cond delay="0"/>
                                  </p:stCondLst>
                                  <p:childTnLst>
                                    <p:set>
                                      <p:cBhvr>
                                        <p:cTn id="118" dur="1" fill="hold">
                                          <p:stCondLst>
                                            <p:cond delay="0"/>
                                          </p:stCondLst>
                                        </p:cTn>
                                        <p:tgtEl>
                                          <p:spTgt spid="255">
                                            <p:txEl>
                                              <p:pRg st="4" end="4"/>
                                            </p:txEl>
                                          </p:spTgt>
                                        </p:tgtEl>
                                        <p:attrNameLst>
                                          <p:attrName>style.visibility</p:attrName>
                                        </p:attrNameLst>
                                      </p:cBhvr>
                                      <p:to>
                                        <p:strVal val="visible"/>
                                      </p:to>
                                    </p:set>
                                    <p:animEffect transition="in" filter="fade">
                                      <p:cBhvr>
                                        <p:cTn id="119" dur="500"/>
                                        <p:tgtEl>
                                          <p:spTgt spid="255">
                                            <p:txEl>
                                              <p:pRg st="4" end="4"/>
                                            </p:txEl>
                                          </p:spTgt>
                                        </p:tgtEl>
                                      </p:cBhvr>
                                    </p:animEffect>
                                  </p:childTnLst>
                                </p:cTn>
                              </p:par>
                              <p:par>
                                <p:cTn id="120" presetID="10" presetClass="entr" presetSubtype="0" fill="hold" nodeType="withEffect">
                                  <p:stCondLst>
                                    <p:cond delay="0"/>
                                  </p:stCondLst>
                                  <p:childTnLst>
                                    <p:set>
                                      <p:cBhvr>
                                        <p:cTn id="121" dur="1" fill="hold">
                                          <p:stCondLst>
                                            <p:cond delay="0"/>
                                          </p:stCondLst>
                                        </p:cTn>
                                        <p:tgtEl>
                                          <p:spTgt spid="255">
                                            <p:txEl>
                                              <p:pRg st="5" end="5"/>
                                            </p:txEl>
                                          </p:spTgt>
                                        </p:tgtEl>
                                        <p:attrNameLst>
                                          <p:attrName>style.visibility</p:attrName>
                                        </p:attrNameLst>
                                      </p:cBhvr>
                                      <p:to>
                                        <p:strVal val="visible"/>
                                      </p:to>
                                    </p:set>
                                    <p:animEffect transition="in" filter="fade">
                                      <p:cBhvr>
                                        <p:cTn id="122" dur="500"/>
                                        <p:tgtEl>
                                          <p:spTgt spid="255">
                                            <p:txEl>
                                              <p:pRg st="5" end="5"/>
                                            </p:txEl>
                                          </p:spTgt>
                                        </p:tgtEl>
                                      </p:cBhvr>
                                    </p:animEffect>
                                  </p:childTnLst>
                                </p:cTn>
                              </p:par>
                              <p:par>
                                <p:cTn id="123" presetID="10" presetClass="entr" presetSubtype="0" fill="hold" nodeType="withEffect">
                                  <p:stCondLst>
                                    <p:cond delay="0"/>
                                  </p:stCondLst>
                                  <p:childTnLst>
                                    <p:set>
                                      <p:cBhvr>
                                        <p:cTn id="124" dur="1" fill="hold">
                                          <p:stCondLst>
                                            <p:cond delay="0"/>
                                          </p:stCondLst>
                                        </p:cTn>
                                        <p:tgtEl>
                                          <p:spTgt spid="255">
                                            <p:txEl>
                                              <p:pRg st="6" end="6"/>
                                            </p:txEl>
                                          </p:spTgt>
                                        </p:tgtEl>
                                        <p:attrNameLst>
                                          <p:attrName>style.visibility</p:attrName>
                                        </p:attrNameLst>
                                      </p:cBhvr>
                                      <p:to>
                                        <p:strVal val="visible"/>
                                      </p:to>
                                    </p:set>
                                    <p:animEffect transition="in" filter="fade">
                                      <p:cBhvr>
                                        <p:cTn id="125" dur="500"/>
                                        <p:tgtEl>
                                          <p:spTgt spid="255">
                                            <p:txEl>
                                              <p:pRg st="6" end="6"/>
                                            </p:txEl>
                                          </p:spTgt>
                                        </p:tgtEl>
                                      </p:cBhvr>
                                    </p:animEffect>
                                  </p:childTnLst>
                                </p:cTn>
                              </p:par>
                              <p:par>
                                <p:cTn id="126" presetID="10" presetClass="entr" presetSubtype="0" fill="hold" nodeType="withEffect">
                                  <p:stCondLst>
                                    <p:cond delay="0"/>
                                  </p:stCondLst>
                                  <p:childTnLst>
                                    <p:set>
                                      <p:cBhvr>
                                        <p:cTn id="127" dur="1" fill="hold">
                                          <p:stCondLst>
                                            <p:cond delay="0"/>
                                          </p:stCondLst>
                                        </p:cTn>
                                        <p:tgtEl>
                                          <p:spTgt spid="255">
                                            <p:txEl>
                                              <p:pRg st="7" end="7"/>
                                            </p:txEl>
                                          </p:spTgt>
                                        </p:tgtEl>
                                        <p:attrNameLst>
                                          <p:attrName>style.visibility</p:attrName>
                                        </p:attrNameLst>
                                      </p:cBhvr>
                                      <p:to>
                                        <p:strVal val="visible"/>
                                      </p:to>
                                    </p:set>
                                    <p:animEffect transition="in" filter="fade">
                                      <p:cBhvr>
                                        <p:cTn id="128" dur="500"/>
                                        <p:tgtEl>
                                          <p:spTgt spid="255">
                                            <p:txEl>
                                              <p:pRg st="7" end="7"/>
                                            </p:txEl>
                                          </p:spTgt>
                                        </p:tgtEl>
                                      </p:cBhvr>
                                    </p:animEffect>
                                  </p:childTnLst>
                                </p:cTn>
                              </p:par>
                              <p:par>
                                <p:cTn id="129" presetID="10" presetClass="entr" presetSubtype="0" fill="hold" nodeType="withEffect">
                                  <p:stCondLst>
                                    <p:cond delay="0"/>
                                  </p:stCondLst>
                                  <p:childTnLst>
                                    <p:set>
                                      <p:cBhvr>
                                        <p:cTn id="130" dur="1" fill="hold">
                                          <p:stCondLst>
                                            <p:cond delay="0"/>
                                          </p:stCondLst>
                                        </p:cTn>
                                        <p:tgtEl>
                                          <p:spTgt spid="255">
                                            <p:txEl>
                                              <p:pRg st="8" end="8"/>
                                            </p:txEl>
                                          </p:spTgt>
                                        </p:tgtEl>
                                        <p:attrNameLst>
                                          <p:attrName>style.visibility</p:attrName>
                                        </p:attrNameLst>
                                      </p:cBhvr>
                                      <p:to>
                                        <p:strVal val="visible"/>
                                      </p:to>
                                    </p:set>
                                    <p:animEffect transition="in" filter="fade">
                                      <p:cBhvr>
                                        <p:cTn id="131" dur="500"/>
                                        <p:tgtEl>
                                          <p:spTgt spid="255">
                                            <p:txEl>
                                              <p:pRg st="8" end="8"/>
                                            </p:txEl>
                                          </p:spTgt>
                                        </p:tgtEl>
                                      </p:cBhvr>
                                    </p:animEffect>
                                  </p:childTnLst>
                                </p:cTn>
                              </p:par>
                              <p:par>
                                <p:cTn id="132" presetID="10" presetClass="entr" presetSubtype="0" fill="hold" nodeType="withEffect">
                                  <p:stCondLst>
                                    <p:cond delay="0"/>
                                  </p:stCondLst>
                                  <p:childTnLst>
                                    <p:set>
                                      <p:cBhvr>
                                        <p:cTn id="133" dur="1" fill="hold">
                                          <p:stCondLst>
                                            <p:cond delay="0"/>
                                          </p:stCondLst>
                                        </p:cTn>
                                        <p:tgtEl>
                                          <p:spTgt spid="255">
                                            <p:txEl>
                                              <p:pRg st="9" end="9"/>
                                            </p:txEl>
                                          </p:spTgt>
                                        </p:tgtEl>
                                        <p:attrNameLst>
                                          <p:attrName>style.visibility</p:attrName>
                                        </p:attrNameLst>
                                      </p:cBhvr>
                                      <p:to>
                                        <p:strVal val="visible"/>
                                      </p:to>
                                    </p:set>
                                    <p:animEffect transition="in" filter="fade">
                                      <p:cBhvr>
                                        <p:cTn id="134" dur="500"/>
                                        <p:tgtEl>
                                          <p:spTgt spid="255">
                                            <p:txEl>
                                              <p:pRg st="9" end="9"/>
                                            </p:txEl>
                                          </p:spTgt>
                                        </p:tgtEl>
                                      </p:cBhvr>
                                    </p:animEffect>
                                  </p:childTnLst>
                                </p:cTn>
                              </p:par>
                              <p:par>
                                <p:cTn id="135" presetID="10" presetClass="entr" presetSubtype="0" fill="hold" nodeType="withEffect">
                                  <p:stCondLst>
                                    <p:cond delay="0"/>
                                  </p:stCondLst>
                                  <p:childTnLst>
                                    <p:set>
                                      <p:cBhvr>
                                        <p:cTn id="136" dur="1" fill="hold">
                                          <p:stCondLst>
                                            <p:cond delay="0"/>
                                          </p:stCondLst>
                                        </p:cTn>
                                        <p:tgtEl>
                                          <p:spTgt spid="255">
                                            <p:txEl>
                                              <p:pRg st="10" end="10"/>
                                            </p:txEl>
                                          </p:spTgt>
                                        </p:tgtEl>
                                        <p:attrNameLst>
                                          <p:attrName>style.visibility</p:attrName>
                                        </p:attrNameLst>
                                      </p:cBhvr>
                                      <p:to>
                                        <p:strVal val="visible"/>
                                      </p:to>
                                    </p:set>
                                    <p:animEffect transition="in" filter="fade">
                                      <p:cBhvr>
                                        <p:cTn id="137" dur="500"/>
                                        <p:tgtEl>
                                          <p:spTgt spid="255">
                                            <p:txEl>
                                              <p:pRg st="10" end="10"/>
                                            </p:txEl>
                                          </p:spTgt>
                                        </p:tgtEl>
                                      </p:cBhvr>
                                    </p:animEffect>
                                  </p:childTnLst>
                                </p:cTn>
                              </p:par>
                            </p:childTnLst>
                          </p:cTn>
                        </p:par>
                        <p:par>
                          <p:cTn id="138" fill="hold">
                            <p:stCondLst>
                              <p:cond delay="3000"/>
                            </p:stCondLst>
                            <p:childTnLst>
                              <p:par>
                                <p:cTn id="139" presetID="49" presetClass="path" presetSubtype="0" accel="50000" decel="50000" fill="hold" nodeType="afterEffect">
                                  <p:stCondLst>
                                    <p:cond delay="0"/>
                                  </p:stCondLst>
                                  <p:childTnLst>
                                    <p:animMotion origin="layout" path="M 0.47761 -0.26319 L 0.36111 0.3338 " pathEditMode="relative" rAng="0" ptsTypes="AA">
                                      <p:cBhvr>
                                        <p:cTn id="140" dur="2000" fill="hold"/>
                                        <p:tgtEl>
                                          <p:spTgt spid="219"/>
                                        </p:tgtEl>
                                        <p:attrNameLst>
                                          <p:attrName>ppt_x</p:attrName>
                                          <p:attrName>ppt_y</p:attrName>
                                        </p:attrNameLst>
                                      </p:cBhvr>
                                      <p:rCtr x="-58" y="298"/>
                                    </p:animMotion>
                                  </p:childTnLst>
                                </p:cTn>
                              </p:par>
                              <p:par>
                                <p:cTn id="141" presetID="6" presetClass="emph" presetSubtype="0" fill="hold" nodeType="withEffect">
                                  <p:stCondLst>
                                    <p:cond delay="0"/>
                                  </p:stCondLst>
                                  <p:childTnLst>
                                    <p:animScale>
                                      <p:cBhvr>
                                        <p:cTn id="142" dur="2000" fill="hold"/>
                                        <p:tgtEl>
                                          <p:spTgt spid="219"/>
                                        </p:tgtEl>
                                      </p:cBhvr>
                                      <p:by x="400000" y="400000"/>
                                    </p:animScale>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208">
                                            <p:txEl>
                                              <p:pRg st="4" end="4"/>
                                            </p:txEl>
                                          </p:spTgt>
                                        </p:tgtEl>
                                        <p:attrNameLst>
                                          <p:attrName>style.visibility</p:attrName>
                                        </p:attrNameLst>
                                      </p:cBhvr>
                                      <p:to>
                                        <p:strVal val="visible"/>
                                      </p:to>
                                    </p:set>
                                    <p:animEffect transition="in" filter="fade">
                                      <p:cBhvr>
                                        <p:cTn id="147" dur="500"/>
                                        <p:tgtEl>
                                          <p:spTgt spid="208">
                                            <p:txEl>
                                              <p:pRg st="4" end="4"/>
                                            </p:txEl>
                                          </p:spTgt>
                                        </p:tgtEl>
                                      </p:cBhvr>
                                    </p:animEffect>
                                  </p:childTnLst>
                                </p:cTn>
                              </p:par>
                              <p:par>
                                <p:cTn id="148" presetID="9" presetClass="emph" presetSubtype="0" nodeType="withEffect">
                                  <p:stCondLst>
                                    <p:cond delay="0"/>
                                  </p:stCondLst>
                                  <p:childTnLst>
                                    <p:set>
                                      <p:cBhvr rctx="PPT">
                                        <p:cTn id="149" dur="indefinite"/>
                                        <p:tgtEl>
                                          <p:spTgt spid="208">
                                            <p:txEl>
                                              <p:pRg st="3" end="3"/>
                                            </p:txEl>
                                          </p:spTgt>
                                        </p:tgtEl>
                                        <p:attrNameLst>
                                          <p:attrName>style.opacity</p:attrName>
                                        </p:attrNameLst>
                                      </p:cBhvr>
                                      <p:to>
                                        <p:strVal val="0.25"/>
                                      </p:to>
                                    </p:set>
                                    <p:animEffect filter="image" prLst="opacity: 0.25">
                                      <p:cBhvr rctx="IE">
                                        <p:cTn id="150" dur="indefinite"/>
                                        <p:tgtEl>
                                          <p:spTgt spid="208">
                                            <p:txEl>
                                              <p:pRg st="3" end="3"/>
                                            </p:txEl>
                                          </p:spTgt>
                                        </p:tgtEl>
                                      </p:cBhvr>
                                    </p:animEffect>
                                  </p:childTnLst>
                                </p:cTn>
                              </p:par>
                              <p:par>
                                <p:cTn id="151" presetID="10" presetClass="exit" presetSubtype="0" fill="hold" grpId="1" nodeType="withEffect">
                                  <p:stCondLst>
                                    <p:cond delay="0"/>
                                  </p:stCondLst>
                                  <p:childTnLst>
                                    <p:animEffect transition="out" filter="fade">
                                      <p:cBhvr>
                                        <p:cTn id="152" dur="500"/>
                                        <p:tgtEl>
                                          <p:spTgt spid="253"/>
                                        </p:tgtEl>
                                      </p:cBhvr>
                                    </p:animEffect>
                                    <p:set>
                                      <p:cBhvr>
                                        <p:cTn id="153" dur="1" fill="hold">
                                          <p:stCondLst>
                                            <p:cond delay="499"/>
                                          </p:stCondLst>
                                        </p:cTn>
                                        <p:tgtEl>
                                          <p:spTgt spid="253"/>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252"/>
                                        </p:tgtEl>
                                      </p:cBhvr>
                                    </p:animEffect>
                                    <p:set>
                                      <p:cBhvr>
                                        <p:cTn id="156" dur="1" fill="hold">
                                          <p:stCondLst>
                                            <p:cond delay="499"/>
                                          </p:stCondLst>
                                        </p:cTn>
                                        <p:tgtEl>
                                          <p:spTgt spid="252"/>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254"/>
                                        </p:tgtEl>
                                      </p:cBhvr>
                                    </p:animEffect>
                                    <p:set>
                                      <p:cBhvr>
                                        <p:cTn id="159" dur="1" fill="hold">
                                          <p:stCondLst>
                                            <p:cond delay="499"/>
                                          </p:stCondLst>
                                        </p:cTn>
                                        <p:tgtEl>
                                          <p:spTgt spid="254"/>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250"/>
                                        </p:tgtEl>
                                      </p:cBhvr>
                                    </p:animEffect>
                                    <p:set>
                                      <p:cBhvr>
                                        <p:cTn id="162" dur="1" fill="hold">
                                          <p:stCondLst>
                                            <p:cond delay="499"/>
                                          </p:stCondLst>
                                        </p:cTn>
                                        <p:tgtEl>
                                          <p:spTgt spid="250"/>
                                        </p:tgtEl>
                                        <p:attrNameLst>
                                          <p:attrName>style.visibility</p:attrName>
                                        </p:attrNameLst>
                                      </p:cBhvr>
                                      <p:to>
                                        <p:strVal val="hidden"/>
                                      </p:to>
                                    </p:set>
                                  </p:childTnLst>
                                </p:cTn>
                              </p:par>
                              <p:par>
                                <p:cTn id="163" presetID="10" presetClass="exit" presetSubtype="0" fill="hold" grpId="0" nodeType="withEffect">
                                  <p:stCondLst>
                                    <p:cond delay="0"/>
                                  </p:stCondLst>
                                  <p:childTnLst>
                                    <p:animEffect transition="out" filter="fade">
                                      <p:cBhvr>
                                        <p:cTn id="164" dur="500"/>
                                        <p:tgtEl>
                                          <p:spTgt spid="255">
                                            <p:txEl>
                                              <p:pRg st="0" end="0"/>
                                            </p:txEl>
                                          </p:spTgt>
                                        </p:tgtEl>
                                      </p:cBhvr>
                                    </p:animEffect>
                                    <p:set>
                                      <p:cBhvr>
                                        <p:cTn id="165" dur="1" fill="hold">
                                          <p:stCondLst>
                                            <p:cond delay="499"/>
                                          </p:stCondLst>
                                        </p:cTn>
                                        <p:tgtEl>
                                          <p:spTgt spid="255">
                                            <p:txEl>
                                              <p:pRg st="0" end="0"/>
                                            </p:txEl>
                                          </p:spTgt>
                                        </p:tgtEl>
                                        <p:attrNameLst>
                                          <p:attrName>style.visibility</p:attrName>
                                        </p:attrNameLst>
                                      </p:cBhvr>
                                      <p:to>
                                        <p:strVal val="hidden"/>
                                      </p:to>
                                    </p:set>
                                  </p:childTnLst>
                                </p:cTn>
                              </p:par>
                              <p:par>
                                <p:cTn id="166" presetID="10" presetClass="exit" presetSubtype="0" fill="hold" grpId="0" nodeType="withEffect">
                                  <p:stCondLst>
                                    <p:cond delay="0"/>
                                  </p:stCondLst>
                                  <p:childTnLst>
                                    <p:animEffect transition="out" filter="fade">
                                      <p:cBhvr>
                                        <p:cTn id="167" dur="500"/>
                                        <p:tgtEl>
                                          <p:spTgt spid="255">
                                            <p:txEl>
                                              <p:pRg st="1" end="1"/>
                                            </p:txEl>
                                          </p:spTgt>
                                        </p:tgtEl>
                                      </p:cBhvr>
                                    </p:animEffect>
                                    <p:set>
                                      <p:cBhvr>
                                        <p:cTn id="168" dur="1" fill="hold">
                                          <p:stCondLst>
                                            <p:cond delay="499"/>
                                          </p:stCondLst>
                                        </p:cTn>
                                        <p:tgtEl>
                                          <p:spTgt spid="255">
                                            <p:txEl>
                                              <p:pRg st="1" end="1"/>
                                            </p:txEl>
                                          </p:spTgt>
                                        </p:tgtEl>
                                        <p:attrNameLst>
                                          <p:attrName>style.visibility</p:attrName>
                                        </p:attrNameLst>
                                      </p:cBhvr>
                                      <p:to>
                                        <p:strVal val="hidden"/>
                                      </p:to>
                                    </p:set>
                                  </p:childTnLst>
                                </p:cTn>
                              </p:par>
                              <p:par>
                                <p:cTn id="169" presetID="10" presetClass="exit" presetSubtype="0" fill="hold" grpId="0" nodeType="withEffect">
                                  <p:stCondLst>
                                    <p:cond delay="0"/>
                                  </p:stCondLst>
                                  <p:childTnLst>
                                    <p:animEffect transition="out" filter="fade">
                                      <p:cBhvr>
                                        <p:cTn id="170" dur="500"/>
                                        <p:tgtEl>
                                          <p:spTgt spid="255">
                                            <p:txEl>
                                              <p:pRg st="2" end="2"/>
                                            </p:txEl>
                                          </p:spTgt>
                                        </p:tgtEl>
                                      </p:cBhvr>
                                    </p:animEffect>
                                    <p:set>
                                      <p:cBhvr>
                                        <p:cTn id="171" dur="1" fill="hold">
                                          <p:stCondLst>
                                            <p:cond delay="499"/>
                                          </p:stCondLst>
                                        </p:cTn>
                                        <p:tgtEl>
                                          <p:spTgt spid="255">
                                            <p:txEl>
                                              <p:pRg st="2" end="2"/>
                                            </p:txEl>
                                          </p:spTgt>
                                        </p:tgtEl>
                                        <p:attrNameLst>
                                          <p:attrName>style.visibility</p:attrName>
                                        </p:attrNameLst>
                                      </p:cBhvr>
                                      <p:to>
                                        <p:strVal val="hidden"/>
                                      </p:to>
                                    </p:set>
                                  </p:childTnLst>
                                </p:cTn>
                              </p:par>
                              <p:par>
                                <p:cTn id="172" presetID="10" presetClass="exit" presetSubtype="0" fill="hold" grpId="0" nodeType="withEffect">
                                  <p:stCondLst>
                                    <p:cond delay="0"/>
                                  </p:stCondLst>
                                  <p:childTnLst>
                                    <p:animEffect transition="out" filter="fade">
                                      <p:cBhvr>
                                        <p:cTn id="173" dur="500"/>
                                        <p:tgtEl>
                                          <p:spTgt spid="255">
                                            <p:txEl>
                                              <p:pRg st="3" end="3"/>
                                            </p:txEl>
                                          </p:spTgt>
                                        </p:tgtEl>
                                      </p:cBhvr>
                                    </p:animEffect>
                                    <p:set>
                                      <p:cBhvr>
                                        <p:cTn id="174" dur="1" fill="hold">
                                          <p:stCondLst>
                                            <p:cond delay="499"/>
                                          </p:stCondLst>
                                        </p:cTn>
                                        <p:tgtEl>
                                          <p:spTgt spid="255">
                                            <p:txEl>
                                              <p:pRg st="3" end="3"/>
                                            </p:txEl>
                                          </p:spTgt>
                                        </p:tgtEl>
                                        <p:attrNameLst>
                                          <p:attrName>style.visibility</p:attrName>
                                        </p:attrNameLst>
                                      </p:cBhvr>
                                      <p:to>
                                        <p:strVal val="hidden"/>
                                      </p:to>
                                    </p:set>
                                  </p:childTnLst>
                                </p:cTn>
                              </p:par>
                              <p:par>
                                <p:cTn id="175" presetID="10" presetClass="exit" presetSubtype="0" fill="hold" grpId="0" nodeType="withEffect">
                                  <p:stCondLst>
                                    <p:cond delay="0"/>
                                  </p:stCondLst>
                                  <p:childTnLst>
                                    <p:animEffect transition="out" filter="fade">
                                      <p:cBhvr>
                                        <p:cTn id="176" dur="500"/>
                                        <p:tgtEl>
                                          <p:spTgt spid="255">
                                            <p:txEl>
                                              <p:pRg st="4" end="4"/>
                                            </p:txEl>
                                          </p:spTgt>
                                        </p:tgtEl>
                                      </p:cBhvr>
                                    </p:animEffect>
                                    <p:set>
                                      <p:cBhvr>
                                        <p:cTn id="177" dur="1" fill="hold">
                                          <p:stCondLst>
                                            <p:cond delay="499"/>
                                          </p:stCondLst>
                                        </p:cTn>
                                        <p:tgtEl>
                                          <p:spTgt spid="255">
                                            <p:txEl>
                                              <p:pRg st="4" end="4"/>
                                            </p:txEl>
                                          </p:spTgt>
                                        </p:tgtEl>
                                        <p:attrNameLst>
                                          <p:attrName>style.visibility</p:attrName>
                                        </p:attrNameLst>
                                      </p:cBhvr>
                                      <p:to>
                                        <p:strVal val="hidden"/>
                                      </p:to>
                                    </p:set>
                                  </p:childTnLst>
                                </p:cTn>
                              </p:par>
                              <p:par>
                                <p:cTn id="178" presetID="10" presetClass="exit" presetSubtype="0" fill="hold" grpId="0" nodeType="withEffect">
                                  <p:stCondLst>
                                    <p:cond delay="0"/>
                                  </p:stCondLst>
                                  <p:childTnLst>
                                    <p:animEffect transition="out" filter="fade">
                                      <p:cBhvr>
                                        <p:cTn id="179" dur="500"/>
                                        <p:tgtEl>
                                          <p:spTgt spid="255">
                                            <p:txEl>
                                              <p:pRg st="5" end="5"/>
                                            </p:txEl>
                                          </p:spTgt>
                                        </p:tgtEl>
                                      </p:cBhvr>
                                    </p:animEffect>
                                    <p:set>
                                      <p:cBhvr>
                                        <p:cTn id="180" dur="1" fill="hold">
                                          <p:stCondLst>
                                            <p:cond delay="499"/>
                                          </p:stCondLst>
                                        </p:cTn>
                                        <p:tgtEl>
                                          <p:spTgt spid="255">
                                            <p:txEl>
                                              <p:pRg st="5" end="5"/>
                                            </p:txEl>
                                          </p:spTgt>
                                        </p:tgtEl>
                                        <p:attrNameLst>
                                          <p:attrName>style.visibility</p:attrName>
                                        </p:attrNameLst>
                                      </p:cBhvr>
                                      <p:to>
                                        <p:strVal val="hidden"/>
                                      </p:to>
                                    </p:set>
                                  </p:childTnLst>
                                </p:cTn>
                              </p:par>
                              <p:par>
                                <p:cTn id="181" presetID="10" presetClass="exit" presetSubtype="0" fill="hold" grpId="0" nodeType="withEffect">
                                  <p:stCondLst>
                                    <p:cond delay="0"/>
                                  </p:stCondLst>
                                  <p:childTnLst>
                                    <p:animEffect transition="out" filter="fade">
                                      <p:cBhvr>
                                        <p:cTn id="182" dur="500"/>
                                        <p:tgtEl>
                                          <p:spTgt spid="255">
                                            <p:txEl>
                                              <p:pRg st="6" end="6"/>
                                            </p:txEl>
                                          </p:spTgt>
                                        </p:tgtEl>
                                      </p:cBhvr>
                                    </p:animEffect>
                                    <p:set>
                                      <p:cBhvr>
                                        <p:cTn id="183" dur="1" fill="hold">
                                          <p:stCondLst>
                                            <p:cond delay="499"/>
                                          </p:stCondLst>
                                        </p:cTn>
                                        <p:tgtEl>
                                          <p:spTgt spid="255">
                                            <p:txEl>
                                              <p:pRg st="6" end="6"/>
                                            </p:txEl>
                                          </p:spTgt>
                                        </p:tgtEl>
                                        <p:attrNameLst>
                                          <p:attrName>style.visibility</p:attrName>
                                        </p:attrNameLst>
                                      </p:cBhvr>
                                      <p:to>
                                        <p:strVal val="hidden"/>
                                      </p:to>
                                    </p:set>
                                  </p:childTnLst>
                                </p:cTn>
                              </p:par>
                              <p:par>
                                <p:cTn id="184" presetID="10" presetClass="exit" presetSubtype="0" fill="hold" grpId="0" nodeType="withEffect">
                                  <p:stCondLst>
                                    <p:cond delay="0"/>
                                  </p:stCondLst>
                                  <p:childTnLst>
                                    <p:animEffect transition="out" filter="fade">
                                      <p:cBhvr>
                                        <p:cTn id="185" dur="500"/>
                                        <p:tgtEl>
                                          <p:spTgt spid="255">
                                            <p:txEl>
                                              <p:pRg st="7" end="7"/>
                                            </p:txEl>
                                          </p:spTgt>
                                        </p:tgtEl>
                                      </p:cBhvr>
                                    </p:animEffect>
                                    <p:set>
                                      <p:cBhvr>
                                        <p:cTn id="186" dur="1" fill="hold">
                                          <p:stCondLst>
                                            <p:cond delay="499"/>
                                          </p:stCondLst>
                                        </p:cTn>
                                        <p:tgtEl>
                                          <p:spTgt spid="255">
                                            <p:txEl>
                                              <p:pRg st="7" end="7"/>
                                            </p:txEl>
                                          </p:spTgt>
                                        </p:tgtEl>
                                        <p:attrNameLst>
                                          <p:attrName>style.visibility</p:attrName>
                                        </p:attrNameLst>
                                      </p:cBhvr>
                                      <p:to>
                                        <p:strVal val="hidden"/>
                                      </p:to>
                                    </p:set>
                                  </p:childTnLst>
                                </p:cTn>
                              </p:par>
                              <p:par>
                                <p:cTn id="187" presetID="10" presetClass="exit" presetSubtype="0" fill="hold" grpId="0" nodeType="withEffect">
                                  <p:stCondLst>
                                    <p:cond delay="0"/>
                                  </p:stCondLst>
                                  <p:childTnLst>
                                    <p:animEffect transition="out" filter="fade">
                                      <p:cBhvr>
                                        <p:cTn id="188" dur="500"/>
                                        <p:tgtEl>
                                          <p:spTgt spid="255">
                                            <p:txEl>
                                              <p:pRg st="8" end="8"/>
                                            </p:txEl>
                                          </p:spTgt>
                                        </p:tgtEl>
                                      </p:cBhvr>
                                    </p:animEffect>
                                    <p:set>
                                      <p:cBhvr>
                                        <p:cTn id="189" dur="1" fill="hold">
                                          <p:stCondLst>
                                            <p:cond delay="499"/>
                                          </p:stCondLst>
                                        </p:cTn>
                                        <p:tgtEl>
                                          <p:spTgt spid="255">
                                            <p:txEl>
                                              <p:pRg st="8" end="8"/>
                                            </p:txEl>
                                          </p:spTgt>
                                        </p:tgtEl>
                                        <p:attrNameLst>
                                          <p:attrName>style.visibility</p:attrName>
                                        </p:attrNameLst>
                                      </p:cBhvr>
                                      <p:to>
                                        <p:strVal val="hidden"/>
                                      </p:to>
                                    </p:set>
                                  </p:childTnLst>
                                </p:cTn>
                              </p:par>
                              <p:par>
                                <p:cTn id="190" presetID="10" presetClass="exit" presetSubtype="0" fill="hold" grpId="0" nodeType="withEffect">
                                  <p:stCondLst>
                                    <p:cond delay="0"/>
                                  </p:stCondLst>
                                  <p:childTnLst>
                                    <p:animEffect transition="out" filter="fade">
                                      <p:cBhvr>
                                        <p:cTn id="191" dur="500"/>
                                        <p:tgtEl>
                                          <p:spTgt spid="255">
                                            <p:txEl>
                                              <p:pRg st="9" end="9"/>
                                            </p:txEl>
                                          </p:spTgt>
                                        </p:tgtEl>
                                      </p:cBhvr>
                                    </p:animEffect>
                                    <p:set>
                                      <p:cBhvr>
                                        <p:cTn id="192" dur="1" fill="hold">
                                          <p:stCondLst>
                                            <p:cond delay="499"/>
                                          </p:stCondLst>
                                        </p:cTn>
                                        <p:tgtEl>
                                          <p:spTgt spid="255">
                                            <p:txEl>
                                              <p:pRg st="9" end="9"/>
                                            </p:txEl>
                                          </p:spTgt>
                                        </p:tgtEl>
                                        <p:attrNameLst>
                                          <p:attrName>style.visibility</p:attrName>
                                        </p:attrNameLst>
                                      </p:cBhvr>
                                      <p:to>
                                        <p:strVal val="hidden"/>
                                      </p:to>
                                    </p:set>
                                  </p:childTnLst>
                                </p:cTn>
                              </p:par>
                              <p:par>
                                <p:cTn id="193" presetID="10" presetClass="exit" presetSubtype="0" fill="hold" grpId="0" nodeType="withEffect">
                                  <p:stCondLst>
                                    <p:cond delay="0"/>
                                  </p:stCondLst>
                                  <p:childTnLst>
                                    <p:animEffect transition="out" filter="fade">
                                      <p:cBhvr>
                                        <p:cTn id="194" dur="500"/>
                                        <p:tgtEl>
                                          <p:spTgt spid="255">
                                            <p:txEl>
                                              <p:pRg st="10" end="10"/>
                                            </p:txEl>
                                          </p:spTgt>
                                        </p:tgtEl>
                                      </p:cBhvr>
                                    </p:animEffect>
                                    <p:set>
                                      <p:cBhvr>
                                        <p:cTn id="195" dur="1" fill="hold">
                                          <p:stCondLst>
                                            <p:cond delay="499"/>
                                          </p:stCondLst>
                                        </p:cTn>
                                        <p:tgtEl>
                                          <p:spTgt spid="255">
                                            <p:txEl>
                                              <p:pRg st="10" end="10"/>
                                            </p:txEl>
                                          </p:spTgt>
                                        </p:tgtEl>
                                        <p:attrNameLst>
                                          <p:attrName>style.visibility</p:attrName>
                                        </p:attrNameLst>
                                      </p:cBhvr>
                                      <p:to>
                                        <p:strVal val="hidden"/>
                                      </p:to>
                                    </p:set>
                                  </p:childTnLst>
                                </p:cTn>
                              </p:par>
                            </p:childTnLst>
                          </p:cTn>
                        </p:par>
                        <p:par>
                          <p:cTn id="196" fill="hold">
                            <p:stCondLst>
                              <p:cond delay="500"/>
                            </p:stCondLst>
                            <p:childTnLst>
                              <p:par>
                                <p:cTn id="197" presetID="10" presetClass="entr" presetSubtype="0" fill="hold" grpId="0" nodeType="afterEffect">
                                  <p:stCondLst>
                                    <p:cond delay="0"/>
                                  </p:stCondLst>
                                  <p:childTnLst>
                                    <p:set>
                                      <p:cBhvr>
                                        <p:cTn id="198" dur="1" fill="hold">
                                          <p:stCondLst>
                                            <p:cond delay="0"/>
                                          </p:stCondLst>
                                        </p:cTn>
                                        <p:tgtEl>
                                          <p:spTgt spid="257"/>
                                        </p:tgtEl>
                                        <p:attrNameLst>
                                          <p:attrName>style.visibility</p:attrName>
                                        </p:attrNameLst>
                                      </p:cBhvr>
                                      <p:to>
                                        <p:strVal val="visible"/>
                                      </p:to>
                                    </p:set>
                                    <p:animEffect transition="in" filter="fade">
                                      <p:cBhvr>
                                        <p:cTn id="199" dur="500"/>
                                        <p:tgtEl>
                                          <p:spTgt spid="257"/>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256"/>
                                        </p:tgtEl>
                                        <p:attrNameLst>
                                          <p:attrName>style.visibility</p:attrName>
                                        </p:attrNameLst>
                                      </p:cBhvr>
                                      <p:to>
                                        <p:strVal val="visible"/>
                                      </p:to>
                                    </p:set>
                                    <p:animEffect transition="in" filter="fade">
                                      <p:cBhvr>
                                        <p:cTn id="202" dur="500"/>
                                        <p:tgtEl>
                                          <p:spTgt spid="256"/>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nodeType="clickEffect">
                                  <p:stCondLst>
                                    <p:cond delay="0"/>
                                  </p:stCondLst>
                                  <p:childTnLst>
                                    <p:set>
                                      <p:cBhvr>
                                        <p:cTn id="206" dur="1" fill="hold">
                                          <p:stCondLst>
                                            <p:cond delay="0"/>
                                          </p:stCondLst>
                                        </p:cTn>
                                        <p:tgtEl>
                                          <p:spTgt spid="208">
                                            <p:txEl>
                                              <p:pRg st="5" end="5"/>
                                            </p:txEl>
                                          </p:spTgt>
                                        </p:tgtEl>
                                        <p:attrNameLst>
                                          <p:attrName>style.visibility</p:attrName>
                                        </p:attrNameLst>
                                      </p:cBhvr>
                                      <p:to>
                                        <p:strVal val="visible"/>
                                      </p:to>
                                    </p:set>
                                    <p:animEffect transition="in" filter="fade">
                                      <p:cBhvr>
                                        <p:cTn id="207" dur="500"/>
                                        <p:tgtEl>
                                          <p:spTgt spid="208">
                                            <p:txEl>
                                              <p:pRg st="5" end="5"/>
                                            </p:txEl>
                                          </p:spTgt>
                                        </p:tgtEl>
                                      </p:cBhvr>
                                    </p:animEffect>
                                  </p:childTnLst>
                                </p:cTn>
                              </p:par>
                              <p:par>
                                <p:cTn id="208" presetID="9" presetClass="emph" presetSubtype="0" nodeType="withEffect">
                                  <p:stCondLst>
                                    <p:cond delay="0"/>
                                  </p:stCondLst>
                                  <p:childTnLst>
                                    <p:set>
                                      <p:cBhvr rctx="PPT">
                                        <p:cTn id="209" dur="indefinite"/>
                                        <p:tgtEl>
                                          <p:spTgt spid="208">
                                            <p:txEl>
                                              <p:pRg st="4" end="4"/>
                                            </p:txEl>
                                          </p:spTgt>
                                        </p:tgtEl>
                                        <p:attrNameLst>
                                          <p:attrName>style.opacity</p:attrName>
                                        </p:attrNameLst>
                                      </p:cBhvr>
                                      <p:to>
                                        <p:strVal val="0.25"/>
                                      </p:to>
                                    </p:set>
                                    <p:animEffect filter="image" prLst="opacity: 0.25">
                                      <p:cBhvr rctx="IE">
                                        <p:cTn id="210" dur="indefinite"/>
                                        <p:tgtEl>
                                          <p:spTgt spid="208">
                                            <p:txEl>
                                              <p:pRg st="4" end="4"/>
                                            </p:txEl>
                                          </p:spTgt>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258"/>
                                        </p:tgtEl>
                                        <p:attrNameLst>
                                          <p:attrName>style.visibility</p:attrName>
                                        </p:attrNameLst>
                                      </p:cBhvr>
                                      <p:to>
                                        <p:strVal val="visible"/>
                                      </p:to>
                                    </p:set>
                                    <p:animEffect transition="in" filter="fade">
                                      <p:cBhvr>
                                        <p:cTn id="213" dur="500"/>
                                        <p:tgtEl>
                                          <p:spTgt spid="258"/>
                                        </p:tgtEl>
                                      </p:cBhvr>
                                    </p:animEffect>
                                  </p:childTnLst>
                                </p:cTn>
                              </p:par>
                            </p:childTnLst>
                          </p:cTn>
                        </p:par>
                        <p:par>
                          <p:cTn id="214" fill="hold">
                            <p:stCondLst>
                              <p:cond delay="500"/>
                            </p:stCondLst>
                            <p:childTnLst>
                              <p:par>
                                <p:cTn id="215" presetID="10" presetClass="entr" presetSubtype="0" fill="hold" grpId="2" nodeType="afterEffect">
                                  <p:stCondLst>
                                    <p:cond delay="0"/>
                                  </p:stCondLst>
                                  <p:childTnLst>
                                    <p:set>
                                      <p:cBhvr>
                                        <p:cTn id="216" dur="1" fill="hold">
                                          <p:stCondLst>
                                            <p:cond delay="0"/>
                                          </p:stCondLst>
                                        </p:cTn>
                                        <p:tgtEl>
                                          <p:spTgt spid="254"/>
                                        </p:tgtEl>
                                        <p:attrNameLst>
                                          <p:attrName>style.visibility</p:attrName>
                                        </p:attrNameLst>
                                      </p:cBhvr>
                                      <p:to>
                                        <p:strVal val="visible"/>
                                      </p:to>
                                    </p:set>
                                    <p:animEffect transition="in" filter="fade">
                                      <p:cBhvr>
                                        <p:cTn id="217" dur="500"/>
                                        <p:tgtEl>
                                          <p:spTgt spid="254"/>
                                        </p:tgtEl>
                                      </p:cBhvr>
                                    </p:animEffect>
                                  </p:childTnLst>
                                </p:cTn>
                              </p:par>
                            </p:childTnLst>
                          </p:cTn>
                        </p:par>
                        <p:par>
                          <p:cTn id="218" fill="hold">
                            <p:stCondLst>
                              <p:cond delay="1000"/>
                            </p:stCondLst>
                            <p:childTnLst>
                              <p:par>
                                <p:cTn id="219" presetID="56" presetClass="path" presetSubtype="0" accel="50000" decel="50000" fill="hold" nodeType="afterEffect">
                                  <p:stCondLst>
                                    <p:cond delay="0"/>
                                  </p:stCondLst>
                                  <p:childTnLst>
                                    <p:animMotion origin="layout" path="M 0.36441 0.33218 L 0.47882 -0.26342 " pathEditMode="relative" rAng="0" ptsTypes="AA">
                                      <p:cBhvr>
                                        <p:cTn id="220" dur="2000" fill="hold"/>
                                        <p:tgtEl>
                                          <p:spTgt spid="219"/>
                                        </p:tgtEl>
                                        <p:attrNameLst>
                                          <p:attrName>ppt_x</p:attrName>
                                          <p:attrName>ppt_y</p:attrName>
                                        </p:attrNameLst>
                                      </p:cBhvr>
                                      <p:rCtr x="57" y="-298"/>
                                    </p:animMotion>
                                  </p:childTnLst>
                                </p:cTn>
                              </p:par>
                              <p:par>
                                <p:cTn id="221" presetID="6" presetClass="emph" presetSubtype="0" fill="hold" nodeType="withEffect">
                                  <p:stCondLst>
                                    <p:cond delay="0"/>
                                  </p:stCondLst>
                                  <p:childTnLst>
                                    <p:animScale>
                                      <p:cBhvr>
                                        <p:cTn id="222" dur="2000" fill="hold"/>
                                        <p:tgtEl>
                                          <p:spTgt spid="219"/>
                                        </p:tgtEl>
                                      </p:cBhvr>
                                      <p:by x="25000" y="25000"/>
                                    </p:animScale>
                                  </p:childTnLst>
                                </p:cTn>
                              </p:par>
                              <p:par>
                                <p:cTn id="223" presetID="10" presetClass="entr" presetSubtype="0" fill="hold" nodeType="withEffect">
                                  <p:stCondLst>
                                    <p:cond delay="0"/>
                                  </p:stCondLst>
                                  <p:childTnLst>
                                    <p:set>
                                      <p:cBhvr>
                                        <p:cTn id="224" dur="1" fill="hold">
                                          <p:stCondLst>
                                            <p:cond delay="0"/>
                                          </p:stCondLst>
                                        </p:cTn>
                                        <p:tgtEl>
                                          <p:spTgt spid="259">
                                            <p:txEl>
                                              <p:pRg st="0" end="0"/>
                                            </p:txEl>
                                          </p:spTgt>
                                        </p:tgtEl>
                                        <p:attrNameLst>
                                          <p:attrName>style.visibility</p:attrName>
                                        </p:attrNameLst>
                                      </p:cBhvr>
                                      <p:to>
                                        <p:strVal val="visible"/>
                                      </p:to>
                                    </p:set>
                                    <p:animEffect transition="in" filter="fade">
                                      <p:cBhvr>
                                        <p:cTn id="225" dur="500"/>
                                        <p:tgtEl>
                                          <p:spTgt spid="259">
                                            <p:txEl>
                                              <p:pRg st="0" end="0"/>
                                            </p:txEl>
                                          </p:spTgt>
                                        </p:tgtEl>
                                      </p:cBhvr>
                                    </p:animEffect>
                                  </p:childTnLst>
                                </p:cTn>
                              </p:par>
                              <p:par>
                                <p:cTn id="226" presetID="10" presetClass="entr" presetSubtype="0" fill="hold" nodeType="withEffect">
                                  <p:stCondLst>
                                    <p:cond delay="0"/>
                                  </p:stCondLst>
                                  <p:childTnLst>
                                    <p:set>
                                      <p:cBhvr>
                                        <p:cTn id="227" dur="1" fill="hold">
                                          <p:stCondLst>
                                            <p:cond delay="0"/>
                                          </p:stCondLst>
                                        </p:cTn>
                                        <p:tgtEl>
                                          <p:spTgt spid="259">
                                            <p:txEl>
                                              <p:pRg st="1" end="1"/>
                                            </p:txEl>
                                          </p:spTgt>
                                        </p:tgtEl>
                                        <p:attrNameLst>
                                          <p:attrName>style.visibility</p:attrName>
                                        </p:attrNameLst>
                                      </p:cBhvr>
                                      <p:to>
                                        <p:strVal val="visible"/>
                                      </p:to>
                                    </p:set>
                                    <p:animEffect transition="in" filter="fade">
                                      <p:cBhvr>
                                        <p:cTn id="228" dur="500"/>
                                        <p:tgtEl>
                                          <p:spTgt spid="259">
                                            <p:txEl>
                                              <p:pRg st="1" end="1"/>
                                            </p:txEl>
                                          </p:spTgt>
                                        </p:tgtEl>
                                      </p:cBhvr>
                                    </p:animEffect>
                                  </p:childTnLst>
                                </p:cTn>
                              </p:par>
                              <p:par>
                                <p:cTn id="229" presetID="10" presetClass="entr" presetSubtype="0" fill="hold" nodeType="withEffect">
                                  <p:stCondLst>
                                    <p:cond delay="0"/>
                                  </p:stCondLst>
                                  <p:childTnLst>
                                    <p:set>
                                      <p:cBhvr>
                                        <p:cTn id="230" dur="1" fill="hold">
                                          <p:stCondLst>
                                            <p:cond delay="0"/>
                                          </p:stCondLst>
                                        </p:cTn>
                                        <p:tgtEl>
                                          <p:spTgt spid="259">
                                            <p:txEl>
                                              <p:pRg st="2" end="2"/>
                                            </p:txEl>
                                          </p:spTgt>
                                        </p:tgtEl>
                                        <p:attrNameLst>
                                          <p:attrName>style.visibility</p:attrName>
                                        </p:attrNameLst>
                                      </p:cBhvr>
                                      <p:to>
                                        <p:strVal val="visible"/>
                                      </p:to>
                                    </p:set>
                                    <p:animEffect transition="in" filter="fade">
                                      <p:cBhvr>
                                        <p:cTn id="231" dur="500"/>
                                        <p:tgtEl>
                                          <p:spTgt spid="259">
                                            <p:txEl>
                                              <p:pRg st="2" end="2"/>
                                            </p:txEl>
                                          </p:spTgt>
                                        </p:tgtEl>
                                      </p:cBhvr>
                                    </p:animEffect>
                                  </p:childTnLst>
                                </p:cTn>
                              </p:par>
                              <p:par>
                                <p:cTn id="232" presetID="10" presetClass="entr" presetSubtype="0" fill="hold" nodeType="withEffect">
                                  <p:stCondLst>
                                    <p:cond delay="0"/>
                                  </p:stCondLst>
                                  <p:childTnLst>
                                    <p:set>
                                      <p:cBhvr>
                                        <p:cTn id="233" dur="1" fill="hold">
                                          <p:stCondLst>
                                            <p:cond delay="0"/>
                                          </p:stCondLst>
                                        </p:cTn>
                                        <p:tgtEl>
                                          <p:spTgt spid="259">
                                            <p:txEl>
                                              <p:pRg st="3" end="3"/>
                                            </p:txEl>
                                          </p:spTgt>
                                        </p:tgtEl>
                                        <p:attrNameLst>
                                          <p:attrName>style.visibility</p:attrName>
                                        </p:attrNameLst>
                                      </p:cBhvr>
                                      <p:to>
                                        <p:strVal val="visible"/>
                                      </p:to>
                                    </p:set>
                                    <p:animEffect transition="in" filter="fade">
                                      <p:cBhvr>
                                        <p:cTn id="234" dur="500"/>
                                        <p:tgtEl>
                                          <p:spTgt spid="259">
                                            <p:txEl>
                                              <p:pRg st="3" end="3"/>
                                            </p:txEl>
                                          </p:spTgt>
                                        </p:tgtEl>
                                      </p:cBhvr>
                                    </p:animEffect>
                                  </p:childTnLst>
                                </p:cTn>
                              </p:par>
                              <p:par>
                                <p:cTn id="235" presetID="10" presetClass="entr" presetSubtype="0" fill="hold" nodeType="withEffect">
                                  <p:stCondLst>
                                    <p:cond delay="0"/>
                                  </p:stCondLst>
                                  <p:childTnLst>
                                    <p:set>
                                      <p:cBhvr>
                                        <p:cTn id="236" dur="1" fill="hold">
                                          <p:stCondLst>
                                            <p:cond delay="0"/>
                                          </p:stCondLst>
                                        </p:cTn>
                                        <p:tgtEl>
                                          <p:spTgt spid="259">
                                            <p:txEl>
                                              <p:pRg st="4" end="4"/>
                                            </p:txEl>
                                          </p:spTgt>
                                        </p:tgtEl>
                                        <p:attrNameLst>
                                          <p:attrName>style.visibility</p:attrName>
                                        </p:attrNameLst>
                                      </p:cBhvr>
                                      <p:to>
                                        <p:strVal val="visible"/>
                                      </p:to>
                                    </p:set>
                                    <p:animEffect transition="in" filter="fade">
                                      <p:cBhvr>
                                        <p:cTn id="237" dur="500"/>
                                        <p:tgtEl>
                                          <p:spTgt spid="259">
                                            <p:txEl>
                                              <p:pRg st="4" end="4"/>
                                            </p:txEl>
                                          </p:spTgt>
                                        </p:tgtEl>
                                      </p:cBhvr>
                                    </p:animEffect>
                                  </p:childTnLst>
                                </p:cTn>
                              </p:par>
                              <p:par>
                                <p:cTn id="238" presetID="10" presetClass="entr" presetSubtype="0" fill="hold" nodeType="withEffect">
                                  <p:stCondLst>
                                    <p:cond delay="0"/>
                                  </p:stCondLst>
                                  <p:childTnLst>
                                    <p:set>
                                      <p:cBhvr>
                                        <p:cTn id="239" dur="1" fill="hold">
                                          <p:stCondLst>
                                            <p:cond delay="0"/>
                                          </p:stCondLst>
                                        </p:cTn>
                                        <p:tgtEl>
                                          <p:spTgt spid="259">
                                            <p:txEl>
                                              <p:pRg st="5" end="5"/>
                                            </p:txEl>
                                          </p:spTgt>
                                        </p:tgtEl>
                                        <p:attrNameLst>
                                          <p:attrName>style.visibility</p:attrName>
                                        </p:attrNameLst>
                                      </p:cBhvr>
                                      <p:to>
                                        <p:strVal val="visible"/>
                                      </p:to>
                                    </p:set>
                                    <p:animEffect transition="in" filter="fade">
                                      <p:cBhvr>
                                        <p:cTn id="240" dur="500"/>
                                        <p:tgtEl>
                                          <p:spTgt spid="259">
                                            <p:txEl>
                                              <p:pRg st="5" end="5"/>
                                            </p:txEl>
                                          </p:spTgt>
                                        </p:tgtEl>
                                      </p:cBhvr>
                                    </p:animEffect>
                                  </p:childTnLst>
                                </p:cTn>
                              </p:par>
                              <p:par>
                                <p:cTn id="241" presetID="10" presetClass="entr" presetSubtype="0" fill="hold" nodeType="withEffect">
                                  <p:stCondLst>
                                    <p:cond delay="0"/>
                                  </p:stCondLst>
                                  <p:childTnLst>
                                    <p:set>
                                      <p:cBhvr>
                                        <p:cTn id="242" dur="1" fill="hold">
                                          <p:stCondLst>
                                            <p:cond delay="0"/>
                                          </p:stCondLst>
                                        </p:cTn>
                                        <p:tgtEl>
                                          <p:spTgt spid="259">
                                            <p:txEl>
                                              <p:pRg st="6" end="6"/>
                                            </p:txEl>
                                          </p:spTgt>
                                        </p:tgtEl>
                                        <p:attrNameLst>
                                          <p:attrName>style.visibility</p:attrName>
                                        </p:attrNameLst>
                                      </p:cBhvr>
                                      <p:to>
                                        <p:strVal val="visible"/>
                                      </p:to>
                                    </p:set>
                                    <p:animEffect transition="in" filter="fade">
                                      <p:cBhvr>
                                        <p:cTn id="243" dur="500"/>
                                        <p:tgtEl>
                                          <p:spTgt spid="259">
                                            <p:txEl>
                                              <p:pRg st="6" end="6"/>
                                            </p:txEl>
                                          </p:spTgt>
                                        </p:tgtEl>
                                      </p:cBhvr>
                                    </p:animEffect>
                                  </p:childTnLst>
                                </p:cTn>
                              </p:par>
                              <p:par>
                                <p:cTn id="244" presetID="10" presetClass="entr" presetSubtype="0" fill="hold" nodeType="withEffect">
                                  <p:stCondLst>
                                    <p:cond delay="0"/>
                                  </p:stCondLst>
                                  <p:childTnLst>
                                    <p:set>
                                      <p:cBhvr>
                                        <p:cTn id="245" dur="1" fill="hold">
                                          <p:stCondLst>
                                            <p:cond delay="0"/>
                                          </p:stCondLst>
                                        </p:cTn>
                                        <p:tgtEl>
                                          <p:spTgt spid="259">
                                            <p:txEl>
                                              <p:pRg st="7" end="7"/>
                                            </p:txEl>
                                          </p:spTgt>
                                        </p:tgtEl>
                                        <p:attrNameLst>
                                          <p:attrName>style.visibility</p:attrName>
                                        </p:attrNameLst>
                                      </p:cBhvr>
                                      <p:to>
                                        <p:strVal val="visible"/>
                                      </p:to>
                                    </p:set>
                                    <p:animEffect transition="in" filter="fade">
                                      <p:cBhvr>
                                        <p:cTn id="246" dur="500"/>
                                        <p:tgtEl>
                                          <p:spTgt spid="259">
                                            <p:txEl>
                                              <p:pRg st="7" end="7"/>
                                            </p:txEl>
                                          </p:spTgt>
                                        </p:tgtEl>
                                      </p:cBhvr>
                                    </p:animEffect>
                                  </p:childTnLst>
                                </p:cTn>
                              </p:par>
                              <p:par>
                                <p:cTn id="247" presetID="10" presetClass="entr" presetSubtype="0" fill="hold" nodeType="withEffect">
                                  <p:stCondLst>
                                    <p:cond delay="0"/>
                                  </p:stCondLst>
                                  <p:childTnLst>
                                    <p:set>
                                      <p:cBhvr>
                                        <p:cTn id="248" dur="1" fill="hold">
                                          <p:stCondLst>
                                            <p:cond delay="0"/>
                                          </p:stCondLst>
                                        </p:cTn>
                                        <p:tgtEl>
                                          <p:spTgt spid="259">
                                            <p:txEl>
                                              <p:pRg st="8" end="8"/>
                                            </p:txEl>
                                          </p:spTgt>
                                        </p:tgtEl>
                                        <p:attrNameLst>
                                          <p:attrName>style.visibility</p:attrName>
                                        </p:attrNameLst>
                                      </p:cBhvr>
                                      <p:to>
                                        <p:strVal val="visible"/>
                                      </p:to>
                                    </p:set>
                                    <p:animEffect transition="in" filter="fade">
                                      <p:cBhvr>
                                        <p:cTn id="249" dur="500"/>
                                        <p:tgtEl>
                                          <p:spTgt spid="259">
                                            <p:txEl>
                                              <p:pRg st="8" end="8"/>
                                            </p:txEl>
                                          </p:spTgt>
                                        </p:tgtEl>
                                      </p:cBhvr>
                                    </p:animEffect>
                                  </p:childTnLst>
                                </p:cTn>
                              </p:par>
                            </p:childTnLst>
                          </p:cTn>
                        </p:par>
                        <p:par>
                          <p:cTn id="250" fill="hold">
                            <p:stCondLst>
                              <p:cond delay="3000"/>
                            </p:stCondLst>
                            <p:childTnLst>
                              <p:par>
                                <p:cTn id="251" presetID="49" presetClass="path" presetSubtype="0" accel="50000" decel="50000" fill="hold" nodeType="afterEffect">
                                  <p:stCondLst>
                                    <p:cond delay="0"/>
                                  </p:stCondLst>
                                  <p:childTnLst>
                                    <p:animMotion origin="layout" path="M 0.47761 -0.26319 L 0.3632 0.33658 " pathEditMode="relative" rAng="0" ptsTypes="AA">
                                      <p:cBhvr>
                                        <p:cTn id="252" dur="2000" fill="hold"/>
                                        <p:tgtEl>
                                          <p:spTgt spid="219"/>
                                        </p:tgtEl>
                                        <p:attrNameLst>
                                          <p:attrName>ppt_x</p:attrName>
                                          <p:attrName>ppt_y</p:attrName>
                                        </p:attrNameLst>
                                      </p:cBhvr>
                                      <p:rCtr x="-57" y="300"/>
                                    </p:animMotion>
                                  </p:childTnLst>
                                </p:cTn>
                              </p:par>
                              <p:par>
                                <p:cTn id="253" presetID="6" presetClass="emph" presetSubtype="0" fill="hold" nodeType="withEffect">
                                  <p:stCondLst>
                                    <p:cond delay="0"/>
                                  </p:stCondLst>
                                  <p:childTnLst>
                                    <p:animScale>
                                      <p:cBhvr>
                                        <p:cTn id="254" dur="2000" fill="hold"/>
                                        <p:tgtEl>
                                          <p:spTgt spid="219"/>
                                        </p:tgtEl>
                                      </p:cBhvr>
                                      <p:by x="400000" y="400000"/>
                                    </p:animScale>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nodeType="clickEffect">
                                  <p:stCondLst>
                                    <p:cond delay="0"/>
                                  </p:stCondLst>
                                  <p:childTnLst>
                                    <p:set>
                                      <p:cBhvr>
                                        <p:cTn id="258" dur="1" fill="hold">
                                          <p:stCondLst>
                                            <p:cond delay="0"/>
                                          </p:stCondLst>
                                        </p:cTn>
                                        <p:tgtEl>
                                          <p:spTgt spid="208">
                                            <p:txEl>
                                              <p:pRg st="6" end="6"/>
                                            </p:txEl>
                                          </p:spTgt>
                                        </p:tgtEl>
                                        <p:attrNameLst>
                                          <p:attrName>style.visibility</p:attrName>
                                        </p:attrNameLst>
                                      </p:cBhvr>
                                      <p:to>
                                        <p:strVal val="visible"/>
                                      </p:to>
                                    </p:set>
                                    <p:animEffect transition="in" filter="fade">
                                      <p:cBhvr>
                                        <p:cTn id="259" dur="500"/>
                                        <p:tgtEl>
                                          <p:spTgt spid="208">
                                            <p:txEl>
                                              <p:pRg st="6" end="6"/>
                                            </p:txEl>
                                          </p:spTgt>
                                        </p:tgtEl>
                                      </p:cBhvr>
                                    </p:animEffect>
                                  </p:childTnLst>
                                </p:cTn>
                              </p:par>
                              <p:par>
                                <p:cTn id="260" presetID="10" presetClass="exit" presetSubtype="0" fill="hold" grpId="0" nodeType="withEffect">
                                  <p:stCondLst>
                                    <p:cond delay="0"/>
                                  </p:stCondLst>
                                  <p:childTnLst>
                                    <p:animEffect transition="out" filter="fade">
                                      <p:cBhvr>
                                        <p:cTn id="261" dur="500"/>
                                        <p:tgtEl>
                                          <p:spTgt spid="259">
                                            <p:txEl>
                                              <p:pRg st="0" end="0"/>
                                            </p:txEl>
                                          </p:spTgt>
                                        </p:tgtEl>
                                      </p:cBhvr>
                                    </p:animEffect>
                                    <p:set>
                                      <p:cBhvr>
                                        <p:cTn id="262" dur="1" fill="hold">
                                          <p:stCondLst>
                                            <p:cond delay="499"/>
                                          </p:stCondLst>
                                        </p:cTn>
                                        <p:tgtEl>
                                          <p:spTgt spid="259">
                                            <p:txEl>
                                              <p:pRg st="0" end="0"/>
                                            </p:txEl>
                                          </p:spTgt>
                                        </p:tgtEl>
                                        <p:attrNameLst>
                                          <p:attrName>style.visibility</p:attrName>
                                        </p:attrNameLst>
                                      </p:cBhvr>
                                      <p:to>
                                        <p:strVal val="hidden"/>
                                      </p:to>
                                    </p:set>
                                  </p:childTnLst>
                                </p:cTn>
                              </p:par>
                              <p:par>
                                <p:cTn id="263" presetID="10" presetClass="exit" presetSubtype="0" fill="hold" grpId="0" nodeType="withEffect">
                                  <p:stCondLst>
                                    <p:cond delay="0"/>
                                  </p:stCondLst>
                                  <p:childTnLst>
                                    <p:animEffect transition="out" filter="fade">
                                      <p:cBhvr>
                                        <p:cTn id="264" dur="500"/>
                                        <p:tgtEl>
                                          <p:spTgt spid="259">
                                            <p:txEl>
                                              <p:pRg st="1" end="1"/>
                                            </p:txEl>
                                          </p:spTgt>
                                        </p:tgtEl>
                                      </p:cBhvr>
                                    </p:animEffect>
                                    <p:set>
                                      <p:cBhvr>
                                        <p:cTn id="265" dur="1" fill="hold">
                                          <p:stCondLst>
                                            <p:cond delay="499"/>
                                          </p:stCondLst>
                                        </p:cTn>
                                        <p:tgtEl>
                                          <p:spTgt spid="259">
                                            <p:txEl>
                                              <p:pRg st="1" end="1"/>
                                            </p:txEl>
                                          </p:spTgt>
                                        </p:tgtEl>
                                        <p:attrNameLst>
                                          <p:attrName>style.visibility</p:attrName>
                                        </p:attrNameLst>
                                      </p:cBhvr>
                                      <p:to>
                                        <p:strVal val="hidden"/>
                                      </p:to>
                                    </p:set>
                                  </p:childTnLst>
                                </p:cTn>
                              </p:par>
                              <p:par>
                                <p:cTn id="266" presetID="10" presetClass="exit" presetSubtype="0" fill="hold" grpId="0" nodeType="withEffect">
                                  <p:stCondLst>
                                    <p:cond delay="0"/>
                                  </p:stCondLst>
                                  <p:childTnLst>
                                    <p:animEffect transition="out" filter="fade">
                                      <p:cBhvr>
                                        <p:cTn id="267" dur="500"/>
                                        <p:tgtEl>
                                          <p:spTgt spid="259">
                                            <p:txEl>
                                              <p:pRg st="2" end="2"/>
                                            </p:txEl>
                                          </p:spTgt>
                                        </p:tgtEl>
                                      </p:cBhvr>
                                    </p:animEffect>
                                    <p:set>
                                      <p:cBhvr>
                                        <p:cTn id="268" dur="1" fill="hold">
                                          <p:stCondLst>
                                            <p:cond delay="499"/>
                                          </p:stCondLst>
                                        </p:cTn>
                                        <p:tgtEl>
                                          <p:spTgt spid="259">
                                            <p:txEl>
                                              <p:pRg st="2" end="2"/>
                                            </p:txEl>
                                          </p:spTgt>
                                        </p:tgtEl>
                                        <p:attrNameLst>
                                          <p:attrName>style.visibility</p:attrName>
                                        </p:attrNameLst>
                                      </p:cBhvr>
                                      <p:to>
                                        <p:strVal val="hidden"/>
                                      </p:to>
                                    </p:set>
                                  </p:childTnLst>
                                </p:cTn>
                              </p:par>
                              <p:par>
                                <p:cTn id="269" presetID="10" presetClass="exit" presetSubtype="0" fill="hold" grpId="0" nodeType="withEffect">
                                  <p:stCondLst>
                                    <p:cond delay="0"/>
                                  </p:stCondLst>
                                  <p:childTnLst>
                                    <p:animEffect transition="out" filter="fade">
                                      <p:cBhvr>
                                        <p:cTn id="270" dur="500"/>
                                        <p:tgtEl>
                                          <p:spTgt spid="259">
                                            <p:txEl>
                                              <p:pRg st="3" end="3"/>
                                            </p:txEl>
                                          </p:spTgt>
                                        </p:tgtEl>
                                      </p:cBhvr>
                                    </p:animEffect>
                                    <p:set>
                                      <p:cBhvr>
                                        <p:cTn id="271" dur="1" fill="hold">
                                          <p:stCondLst>
                                            <p:cond delay="499"/>
                                          </p:stCondLst>
                                        </p:cTn>
                                        <p:tgtEl>
                                          <p:spTgt spid="259">
                                            <p:txEl>
                                              <p:pRg st="3" end="3"/>
                                            </p:txEl>
                                          </p:spTgt>
                                        </p:tgtEl>
                                        <p:attrNameLst>
                                          <p:attrName>style.visibility</p:attrName>
                                        </p:attrNameLst>
                                      </p:cBhvr>
                                      <p:to>
                                        <p:strVal val="hidden"/>
                                      </p:to>
                                    </p:set>
                                  </p:childTnLst>
                                </p:cTn>
                              </p:par>
                              <p:par>
                                <p:cTn id="272" presetID="10" presetClass="exit" presetSubtype="0" fill="hold" grpId="0" nodeType="withEffect">
                                  <p:stCondLst>
                                    <p:cond delay="0"/>
                                  </p:stCondLst>
                                  <p:childTnLst>
                                    <p:animEffect transition="out" filter="fade">
                                      <p:cBhvr>
                                        <p:cTn id="273" dur="500"/>
                                        <p:tgtEl>
                                          <p:spTgt spid="259">
                                            <p:txEl>
                                              <p:pRg st="4" end="4"/>
                                            </p:txEl>
                                          </p:spTgt>
                                        </p:tgtEl>
                                      </p:cBhvr>
                                    </p:animEffect>
                                    <p:set>
                                      <p:cBhvr>
                                        <p:cTn id="274" dur="1" fill="hold">
                                          <p:stCondLst>
                                            <p:cond delay="499"/>
                                          </p:stCondLst>
                                        </p:cTn>
                                        <p:tgtEl>
                                          <p:spTgt spid="259">
                                            <p:txEl>
                                              <p:pRg st="4" end="4"/>
                                            </p:txEl>
                                          </p:spTgt>
                                        </p:tgtEl>
                                        <p:attrNameLst>
                                          <p:attrName>style.visibility</p:attrName>
                                        </p:attrNameLst>
                                      </p:cBhvr>
                                      <p:to>
                                        <p:strVal val="hidden"/>
                                      </p:to>
                                    </p:set>
                                  </p:childTnLst>
                                </p:cTn>
                              </p:par>
                              <p:par>
                                <p:cTn id="275" presetID="10" presetClass="exit" presetSubtype="0" fill="hold" grpId="0" nodeType="withEffect">
                                  <p:stCondLst>
                                    <p:cond delay="0"/>
                                  </p:stCondLst>
                                  <p:childTnLst>
                                    <p:animEffect transition="out" filter="fade">
                                      <p:cBhvr>
                                        <p:cTn id="276" dur="500"/>
                                        <p:tgtEl>
                                          <p:spTgt spid="259">
                                            <p:txEl>
                                              <p:pRg st="5" end="5"/>
                                            </p:txEl>
                                          </p:spTgt>
                                        </p:tgtEl>
                                      </p:cBhvr>
                                    </p:animEffect>
                                    <p:set>
                                      <p:cBhvr>
                                        <p:cTn id="277" dur="1" fill="hold">
                                          <p:stCondLst>
                                            <p:cond delay="499"/>
                                          </p:stCondLst>
                                        </p:cTn>
                                        <p:tgtEl>
                                          <p:spTgt spid="259">
                                            <p:txEl>
                                              <p:pRg st="5" end="5"/>
                                            </p:txEl>
                                          </p:spTgt>
                                        </p:tgtEl>
                                        <p:attrNameLst>
                                          <p:attrName>style.visibility</p:attrName>
                                        </p:attrNameLst>
                                      </p:cBhvr>
                                      <p:to>
                                        <p:strVal val="hidden"/>
                                      </p:to>
                                    </p:set>
                                  </p:childTnLst>
                                </p:cTn>
                              </p:par>
                              <p:par>
                                <p:cTn id="278" presetID="10" presetClass="exit" presetSubtype="0" fill="hold" grpId="0" nodeType="withEffect">
                                  <p:stCondLst>
                                    <p:cond delay="0"/>
                                  </p:stCondLst>
                                  <p:childTnLst>
                                    <p:animEffect transition="out" filter="fade">
                                      <p:cBhvr>
                                        <p:cTn id="279" dur="500"/>
                                        <p:tgtEl>
                                          <p:spTgt spid="259">
                                            <p:txEl>
                                              <p:pRg st="6" end="6"/>
                                            </p:txEl>
                                          </p:spTgt>
                                        </p:tgtEl>
                                      </p:cBhvr>
                                    </p:animEffect>
                                    <p:set>
                                      <p:cBhvr>
                                        <p:cTn id="280" dur="1" fill="hold">
                                          <p:stCondLst>
                                            <p:cond delay="499"/>
                                          </p:stCondLst>
                                        </p:cTn>
                                        <p:tgtEl>
                                          <p:spTgt spid="259">
                                            <p:txEl>
                                              <p:pRg st="6" end="6"/>
                                            </p:txEl>
                                          </p:spTgt>
                                        </p:tgtEl>
                                        <p:attrNameLst>
                                          <p:attrName>style.visibility</p:attrName>
                                        </p:attrNameLst>
                                      </p:cBhvr>
                                      <p:to>
                                        <p:strVal val="hidden"/>
                                      </p:to>
                                    </p:set>
                                  </p:childTnLst>
                                </p:cTn>
                              </p:par>
                              <p:par>
                                <p:cTn id="281" presetID="10" presetClass="exit" presetSubtype="0" fill="hold" grpId="0" nodeType="withEffect">
                                  <p:stCondLst>
                                    <p:cond delay="0"/>
                                  </p:stCondLst>
                                  <p:childTnLst>
                                    <p:animEffect transition="out" filter="fade">
                                      <p:cBhvr>
                                        <p:cTn id="282" dur="500"/>
                                        <p:tgtEl>
                                          <p:spTgt spid="259">
                                            <p:txEl>
                                              <p:pRg st="7" end="7"/>
                                            </p:txEl>
                                          </p:spTgt>
                                        </p:tgtEl>
                                      </p:cBhvr>
                                    </p:animEffect>
                                    <p:set>
                                      <p:cBhvr>
                                        <p:cTn id="283" dur="1" fill="hold">
                                          <p:stCondLst>
                                            <p:cond delay="499"/>
                                          </p:stCondLst>
                                        </p:cTn>
                                        <p:tgtEl>
                                          <p:spTgt spid="259">
                                            <p:txEl>
                                              <p:pRg st="7" end="7"/>
                                            </p:txEl>
                                          </p:spTgt>
                                        </p:tgtEl>
                                        <p:attrNameLst>
                                          <p:attrName>style.visibility</p:attrName>
                                        </p:attrNameLst>
                                      </p:cBhvr>
                                      <p:to>
                                        <p:strVal val="hidden"/>
                                      </p:to>
                                    </p:set>
                                  </p:childTnLst>
                                </p:cTn>
                              </p:par>
                              <p:par>
                                <p:cTn id="284" presetID="10" presetClass="exit" presetSubtype="0" fill="hold" grpId="0" nodeType="withEffect">
                                  <p:stCondLst>
                                    <p:cond delay="0"/>
                                  </p:stCondLst>
                                  <p:childTnLst>
                                    <p:animEffect transition="out" filter="fade">
                                      <p:cBhvr>
                                        <p:cTn id="285" dur="500"/>
                                        <p:tgtEl>
                                          <p:spTgt spid="259">
                                            <p:txEl>
                                              <p:pRg st="8" end="8"/>
                                            </p:txEl>
                                          </p:spTgt>
                                        </p:tgtEl>
                                      </p:cBhvr>
                                    </p:animEffect>
                                    <p:set>
                                      <p:cBhvr>
                                        <p:cTn id="286" dur="1" fill="hold">
                                          <p:stCondLst>
                                            <p:cond delay="499"/>
                                          </p:stCondLst>
                                        </p:cTn>
                                        <p:tgtEl>
                                          <p:spTgt spid="259">
                                            <p:txEl>
                                              <p:pRg st="8" end="8"/>
                                            </p:txEl>
                                          </p:spTgt>
                                        </p:tgtEl>
                                        <p:attrNameLst>
                                          <p:attrName>style.visibility</p:attrName>
                                        </p:attrNameLst>
                                      </p:cBhvr>
                                      <p:to>
                                        <p:strVal val="hidden"/>
                                      </p:to>
                                    </p:set>
                                  </p:childTnLst>
                                </p:cTn>
                              </p:par>
                              <p:par>
                                <p:cTn id="287" presetID="9" presetClass="emph" presetSubtype="0" nodeType="withEffect">
                                  <p:stCondLst>
                                    <p:cond delay="0"/>
                                  </p:stCondLst>
                                  <p:childTnLst>
                                    <p:set>
                                      <p:cBhvr rctx="PPT">
                                        <p:cTn id="288" dur="indefinite"/>
                                        <p:tgtEl>
                                          <p:spTgt spid="208">
                                            <p:txEl>
                                              <p:pRg st="5" end="5"/>
                                            </p:txEl>
                                          </p:spTgt>
                                        </p:tgtEl>
                                        <p:attrNameLst>
                                          <p:attrName>style.opacity</p:attrName>
                                        </p:attrNameLst>
                                      </p:cBhvr>
                                      <p:to>
                                        <p:strVal val="0.25"/>
                                      </p:to>
                                    </p:set>
                                    <p:animEffect filter="image" prLst="opacity: 0.25">
                                      <p:cBhvr rctx="IE">
                                        <p:cTn id="289" dur="indefinite"/>
                                        <p:tgtEl>
                                          <p:spTgt spid="208">
                                            <p:txEl>
                                              <p:pRg st="5" end="5"/>
                                            </p:txEl>
                                          </p:spTgt>
                                        </p:tgtEl>
                                      </p:cBhvr>
                                    </p:animEffect>
                                  </p:childTnLst>
                                </p:cTn>
                              </p:par>
                              <p:par>
                                <p:cTn id="290" presetID="10" presetClass="exit" presetSubtype="0" fill="hold" grpId="3" nodeType="withEffect">
                                  <p:stCondLst>
                                    <p:cond delay="0"/>
                                  </p:stCondLst>
                                  <p:childTnLst>
                                    <p:animEffect transition="out" filter="fade">
                                      <p:cBhvr>
                                        <p:cTn id="291" dur="500"/>
                                        <p:tgtEl>
                                          <p:spTgt spid="254"/>
                                        </p:tgtEl>
                                      </p:cBhvr>
                                    </p:animEffect>
                                    <p:set>
                                      <p:cBhvr>
                                        <p:cTn id="292" dur="1" fill="hold">
                                          <p:stCondLst>
                                            <p:cond delay="499"/>
                                          </p:stCondLst>
                                        </p:cTn>
                                        <p:tgtEl>
                                          <p:spTgt spid="254"/>
                                        </p:tgtEl>
                                        <p:attrNameLst>
                                          <p:attrName>style.visibility</p:attrName>
                                        </p:attrNameLst>
                                      </p:cBhvr>
                                      <p:to>
                                        <p:strVal val="hidden"/>
                                      </p:to>
                                    </p:set>
                                  </p:childTnLst>
                                </p:cTn>
                              </p:par>
                              <p:par>
                                <p:cTn id="293" presetID="10" presetClass="exit" presetSubtype="0" fill="hold" grpId="1" nodeType="withEffect">
                                  <p:stCondLst>
                                    <p:cond delay="0"/>
                                  </p:stCondLst>
                                  <p:childTnLst>
                                    <p:animEffect transition="out" filter="fade">
                                      <p:cBhvr>
                                        <p:cTn id="294" dur="500"/>
                                        <p:tgtEl>
                                          <p:spTgt spid="258"/>
                                        </p:tgtEl>
                                      </p:cBhvr>
                                    </p:animEffect>
                                    <p:set>
                                      <p:cBhvr>
                                        <p:cTn id="295" dur="1" fill="hold">
                                          <p:stCondLst>
                                            <p:cond delay="499"/>
                                          </p:stCondLst>
                                        </p:cTn>
                                        <p:tgtEl>
                                          <p:spTgt spid="258"/>
                                        </p:tgtEl>
                                        <p:attrNameLst>
                                          <p:attrName>style.visibility</p:attrName>
                                        </p:attrNameLst>
                                      </p:cBhvr>
                                      <p:to>
                                        <p:strVal val="hidden"/>
                                      </p:to>
                                    </p:set>
                                  </p:childTnLst>
                                </p:cTn>
                              </p:par>
                              <p:par>
                                <p:cTn id="296" presetID="10" presetClass="exit" presetSubtype="0" fill="hold" grpId="1" nodeType="withEffect">
                                  <p:stCondLst>
                                    <p:cond delay="0"/>
                                  </p:stCondLst>
                                  <p:childTnLst>
                                    <p:animEffect transition="out" filter="fade">
                                      <p:cBhvr>
                                        <p:cTn id="297" dur="500"/>
                                        <p:tgtEl>
                                          <p:spTgt spid="257"/>
                                        </p:tgtEl>
                                      </p:cBhvr>
                                    </p:animEffect>
                                    <p:set>
                                      <p:cBhvr>
                                        <p:cTn id="298" dur="1" fill="hold">
                                          <p:stCondLst>
                                            <p:cond delay="499"/>
                                          </p:stCondLst>
                                        </p:cTn>
                                        <p:tgtEl>
                                          <p:spTgt spid="257"/>
                                        </p:tgtEl>
                                        <p:attrNameLst>
                                          <p:attrName>style.visibility</p:attrName>
                                        </p:attrNameLst>
                                      </p:cBhvr>
                                      <p:to>
                                        <p:strVal val="hidden"/>
                                      </p:to>
                                    </p:set>
                                  </p:childTnLst>
                                </p:cTn>
                              </p:par>
                              <p:par>
                                <p:cTn id="299" presetID="10" presetClass="exit" presetSubtype="0" fill="hold" grpId="1" nodeType="withEffect">
                                  <p:stCondLst>
                                    <p:cond delay="0"/>
                                  </p:stCondLst>
                                  <p:childTnLst>
                                    <p:animEffect transition="out" filter="fade">
                                      <p:cBhvr>
                                        <p:cTn id="300" dur="500"/>
                                        <p:tgtEl>
                                          <p:spTgt spid="256"/>
                                        </p:tgtEl>
                                      </p:cBhvr>
                                    </p:animEffect>
                                    <p:set>
                                      <p:cBhvr>
                                        <p:cTn id="301" dur="1" fill="hold">
                                          <p:stCondLst>
                                            <p:cond delay="499"/>
                                          </p:stCondLst>
                                        </p:cTn>
                                        <p:tgtEl>
                                          <p:spTgt spid="256"/>
                                        </p:tgtEl>
                                        <p:attrNameLst>
                                          <p:attrName>style.visibility</p:attrName>
                                        </p:attrNameLst>
                                      </p:cBhvr>
                                      <p:to>
                                        <p:strVal val="hidden"/>
                                      </p:to>
                                    </p:set>
                                  </p:childTnLst>
                                </p:cTn>
                              </p:par>
                            </p:childTnLst>
                          </p:cTn>
                        </p:par>
                        <p:par>
                          <p:cTn id="302" fill="hold">
                            <p:stCondLst>
                              <p:cond delay="500"/>
                            </p:stCondLst>
                            <p:childTnLst>
                              <p:par>
                                <p:cTn id="303" presetID="10" presetClass="entr" presetSubtype="0" fill="hold" grpId="0" nodeType="afterEffect">
                                  <p:stCondLst>
                                    <p:cond delay="0"/>
                                  </p:stCondLst>
                                  <p:childTnLst>
                                    <p:set>
                                      <p:cBhvr>
                                        <p:cTn id="304" dur="1" fill="hold">
                                          <p:stCondLst>
                                            <p:cond delay="0"/>
                                          </p:stCondLst>
                                        </p:cTn>
                                        <p:tgtEl>
                                          <p:spTgt spid="261"/>
                                        </p:tgtEl>
                                        <p:attrNameLst>
                                          <p:attrName>style.visibility</p:attrName>
                                        </p:attrNameLst>
                                      </p:cBhvr>
                                      <p:to>
                                        <p:strVal val="visible"/>
                                      </p:to>
                                    </p:set>
                                    <p:animEffect transition="in" filter="fade">
                                      <p:cBhvr>
                                        <p:cTn id="305" dur="500"/>
                                        <p:tgtEl>
                                          <p:spTgt spid="261"/>
                                        </p:tgtEl>
                                      </p:cBhvr>
                                    </p:animEffect>
                                  </p:childTnLst>
                                </p:cTn>
                              </p:par>
                              <p:par>
                                <p:cTn id="306" presetID="10" presetClass="entr" presetSubtype="0" fill="hold" grpId="0" nodeType="withEffect">
                                  <p:stCondLst>
                                    <p:cond delay="0"/>
                                  </p:stCondLst>
                                  <p:childTnLst>
                                    <p:set>
                                      <p:cBhvr>
                                        <p:cTn id="307" dur="1" fill="hold">
                                          <p:stCondLst>
                                            <p:cond delay="0"/>
                                          </p:stCondLst>
                                        </p:cTn>
                                        <p:tgtEl>
                                          <p:spTgt spid="260"/>
                                        </p:tgtEl>
                                        <p:attrNameLst>
                                          <p:attrName>style.visibility</p:attrName>
                                        </p:attrNameLst>
                                      </p:cBhvr>
                                      <p:to>
                                        <p:strVal val="visible"/>
                                      </p:to>
                                    </p:set>
                                    <p:animEffect transition="in" filter="fade">
                                      <p:cBhvr>
                                        <p:cTn id="308" dur="500"/>
                                        <p:tgtEl>
                                          <p:spTgt spid="260"/>
                                        </p:tgtEl>
                                      </p:cBhvr>
                                    </p:animEffect>
                                  </p:childTnLst>
                                </p:cTn>
                              </p:par>
                            </p:childTnLst>
                          </p:cTn>
                        </p:par>
                      </p:childTnLst>
                    </p:cTn>
                  </p:par>
                  <p:par>
                    <p:cTn id="309" fill="hold">
                      <p:stCondLst>
                        <p:cond delay="indefinite"/>
                      </p:stCondLst>
                      <p:childTnLst>
                        <p:par>
                          <p:cTn id="310" fill="hold">
                            <p:stCondLst>
                              <p:cond delay="0"/>
                            </p:stCondLst>
                            <p:childTnLst>
                              <p:par>
                                <p:cTn id="311" presetID="10" presetClass="entr" presetSubtype="0" fill="hold" nodeType="clickEffect">
                                  <p:stCondLst>
                                    <p:cond delay="0"/>
                                  </p:stCondLst>
                                  <p:childTnLst>
                                    <p:set>
                                      <p:cBhvr>
                                        <p:cTn id="312" dur="1" fill="hold">
                                          <p:stCondLst>
                                            <p:cond delay="0"/>
                                          </p:stCondLst>
                                        </p:cTn>
                                        <p:tgtEl>
                                          <p:spTgt spid="208">
                                            <p:txEl>
                                              <p:pRg st="7" end="7"/>
                                            </p:txEl>
                                          </p:spTgt>
                                        </p:tgtEl>
                                        <p:attrNameLst>
                                          <p:attrName>style.visibility</p:attrName>
                                        </p:attrNameLst>
                                      </p:cBhvr>
                                      <p:to>
                                        <p:strVal val="visible"/>
                                      </p:to>
                                    </p:set>
                                    <p:animEffect transition="in" filter="fade">
                                      <p:cBhvr>
                                        <p:cTn id="313" dur="500"/>
                                        <p:tgtEl>
                                          <p:spTgt spid="208">
                                            <p:txEl>
                                              <p:pRg st="7" end="7"/>
                                            </p:txEl>
                                          </p:spTgt>
                                        </p:tgtEl>
                                      </p:cBhvr>
                                    </p:animEffect>
                                  </p:childTnLst>
                                </p:cTn>
                              </p:par>
                              <p:par>
                                <p:cTn id="314" presetID="9" presetClass="emph" presetSubtype="0" nodeType="withEffect">
                                  <p:stCondLst>
                                    <p:cond delay="0"/>
                                  </p:stCondLst>
                                  <p:childTnLst>
                                    <p:set>
                                      <p:cBhvr rctx="PPT">
                                        <p:cTn id="315" dur="indefinite"/>
                                        <p:tgtEl>
                                          <p:spTgt spid="208">
                                            <p:txEl>
                                              <p:pRg st="6" end="6"/>
                                            </p:txEl>
                                          </p:spTgt>
                                        </p:tgtEl>
                                        <p:attrNameLst>
                                          <p:attrName>style.opacity</p:attrName>
                                        </p:attrNameLst>
                                      </p:cBhvr>
                                      <p:to>
                                        <p:strVal val="0.25"/>
                                      </p:to>
                                    </p:set>
                                    <p:animEffect filter="image" prLst="opacity: 0.25">
                                      <p:cBhvr rctx="IE">
                                        <p:cTn id="316" dur="indefinite"/>
                                        <p:tgtEl>
                                          <p:spTgt spid="208">
                                            <p:txEl>
                                              <p:pRg st="6" end="6"/>
                                            </p:txEl>
                                          </p:spTgt>
                                        </p:tgtEl>
                                      </p:cBhvr>
                                    </p:animEffect>
                                  </p:childTnLst>
                                </p:cTn>
                              </p:par>
                              <p:par>
                                <p:cTn id="317" presetID="10" presetClass="entr" presetSubtype="0" fill="hold" grpId="0" nodeType="withEffect">
                                  <p:stCondLst>
                                    <p:cond delay="0"/>
                                  </p:stCondLst>
                                  <p:childTnLst>
                                    <p:set>
                                      <p:cBhvr>
                                        <p:cTn id="318" dur="1" fill="hold">
                                          <p:stCondLst>
                                            <p:cond delay="0"/>
                                          </p:stCondLst>
                                        </p:cTn>
                                        <p:tgtEl>
                                          <p:spTgt spid="262"/>
                                        </p:tgtEl>
                                        <p:attrNameLst>
                                          <p:attrName>style.visibility</p:attrName>
                                        </p:attrNameLst>
                                      </p:cBhvr>
                                      <p:to>
                                        <p:strVal val="visible"/>
                                      </p:to>
                                    </p:set>
                                    <p:animEffect transition="in" filter="fade">
                                      <p:cBhvr>
                                        <p:cTn id="319" dur="500"/>
                                        <p:tgtEl>
                                          <p:spTgt spid="262"/>
                                        </p:tgtEl>
                                      </p:cBhvr>
                                    </p:animEffect>
                                  </p:childTnLst>
                                </p:cTn>
                              </p:par>
                            </p:childTnLst>
                          </p:cTn>
                        </p:par>
                        <p:par>
                          <p:cTn id="320" fill="hold">
                            <p:stCondLst>
                              <p:cond delay="500"/>
                            </p:stCondLst>
                            <p:childTnLst>
                              <p:par>
                                <p:cTn id="321" presetID="10" presetClass="entr" presetSubtype="0" fill="hold" grpId="4" nodeType="afterEffect">
                                  <p:stCondLst>
                                    <p:cond delay="0"/>
                                  </p:stCondLst>
                                  <p:childTnLst>
                                    <p:set>
                                      <p:cBhvr>
                                        <p:cTn id="322" dur="1" fill="hold">
                                          <p:stCondLst>
                                            <p:cond delay="0"/>
                                          </p:stCondLst>
                                        </p:cTn>
                                        <p:tgtEl>
                                          <p:spTgt spid="254"/>
                                        </p:tgtEl>
                                        <p:attrNameLst>
                                          <p:attrName>style.visibility</p:attrName>
                                        </p:attrNameLst>
                                      </p:cBhvr>
                                      <p:to>
                                        <p:strVal val="visible"/>
                                      </p:to>
                                    </p:set>
                                    <p:animEffect transition="in" filter="fade">
                                      <p:cBhvr>
                                        <p:cTn id="323" dur="500"/>
                                        <p:tgtEl>
                                          <p:spTgt spid="254"/>
                                        </p:tgtEl>
                                      </p:cBhvr>
                                    </p:animEffect>
                                  </p:childTnLst>
                                </p:cTn>
                              </p:par>
                            </p:childTnLst>
                          </p:cTn>
                        </p:par>
                        <p:par>
                          <p:cTn id="324" fill="hold">
                            <p:stCondLst>
                              <p:cond delay="1000"/>
                            </p:stCondLst>
                            <p:childTnLst>
                              <p:par>
                                <p:cTn id="325" presetID="56" presetClass="path" presetSubtype="0" accel="50000" decel="50000" fill="hold" nodeType="afterEffect">
                                  <p:stCondLst>
                                    <p:cond delay="0"/>
                                  </p:stCondLst>
                                  <p:childTnLst>
                                    <p:animMotion origin="layout" path="M 0.36441 0.33218 L 0.47882 -0.26481 " pathEditMode="relative" rAng="0" ptsTypes="AA">
                                      <p:cBhvr>
                                        <p:cTn id="326" dur="2000" fill="hold"/>
                                        <p:tgtEl>
                                          <p:spTgt spid="219"/>
                                        </p:tgtEl>
                                        <p:attrNameLst>
                                          <p:attrName>ppt_x</p:attrName>
                                          <p:attrName>ppt_y</p:attrName>
                                        </p:attrNameLst>
                                      </p:cBhvr>
                                      <p:rCtr x="57" y="-299"/>
                                    </p:animMotion>
                                  </p:childTnLst>
                                </p:cTn>
                              </p:par>
                              <p:par>
                                <p:cTn id="327" presetID="6" presetClass="emph" presetSubtype="0" fill="hold" nodeType="withEffect">
                                  <p:stCondLst>
                                    <p:cond delay="0"/>
                                  </p:stCondLst>
                                  <p:childTnLst>
                                    <p:animScale>
                                      <p:cBhvr>
                                        <p:cTn id="328" dur="2000" fill="hold"/>
                                        <p:tgtEl>
                                          <p:spTgt spid="219"/>
                                        </p:tgtEl>
                                      </p:cBhvr>
                                      <p:by x="25000" y="25000"/>
                                    </p:animScale>
                                  </p:childTnLst>
                                </p:cTn>
                              </p:par>
                              <p:par>
                                <p:cTn id="329" presetID="10" presetClass="entr" presetSubtype="0" fill="hold" nodeType="withEffect">
                                  <p:stCondLst>
                                    <p:cond delay="0"/>
                                  </p:stCondLst>
                                  <p:childTnLst>
                                    <p:set>
                                      <p:cBhvr>
                                        <p:cTn id="330" dur="1" fill="hold">
                                          <p:stCondLst>
                                            <p:cond delay="0"/>
                                          </p:stCondLst>
                                        </p:cTn>
                                        <p:tgtEl>
                                          <p:spTgt spid="263">
                                            <p:txEl>
                                              <p:pRg st="0" end="0"/>
                                            </p:txEl>
                                          </p:spTgt>
                                        </p:tgtEl>
                                        <p:attrNameLst>
                                          <p:attrName>style.visibility</p:attrName>
                                        </p:attrNameLst>
                                      </p:cBhvr>
                                      <p:to>
                                        <p:strVal val="visible"/>
                                      </p:to>
                                    </p:set>
                                    <p:animEffect transition="in" filter="fade">
                                      <p:cBhvr>
                                        <p:cTn id="331" dur="500"/>
                                        <p:tgtEl>
                                          <p:spTgt spid="263">
                                            <p:txEl>
                                              <p:pRg st="0" end="0"/>
                                            </p:txEl>
                                          </p:spTgt>
                                        </p:tgtEl>
                                      </p:cBhvr>
                                    </p:animEffect>
                                  </p:childTnLst>
                                </p:cTn>
                              </p:par>
                              <p:par>
                                <p:cTn id="332" presetID="10" presetClass="entr" presetSubtype="0" fill="hold" nodeType="withEffect">
                                  <p:stCondLst>
                                    <p:cond delay="0"/>
                                  </p:stCondLst>
                                  <p:childTnLst>
                                    <p:set>
                                      <p:cBhvr>
                                        <p:cTn id="333" dur="1" fill="hold">
                                          <p:stCondLst>
                                            <p:cond delay="0"/>
                                          </p:stCondLst>
                                        </p:cTn>
                                        <p:tgtEl>
                                          <p:spTgt spid="263">
                                            <p:txEl>
                                              <p:pRg st="1" end="1"/>
                                            </p:txEl>
                                          </p:spTgt>
                                        </p:tgtEl>
                                        <p:attrNameLst>
                                          <p:attrName>style.visibility</p:attrName>
                                        </p:attrNameLst>
                                      </p:cBhvr>
                                      <p:to>
                                        <p:strVal val="visible"/>
                                      </p:to>
                                    </p:set>
                                    <p:animEffect transition="in" filter="fade">
                                      <p:cBhvr>
                                        <p:cTn id="334" dur="500"/>
                                        <p:tgtEl>
                                          <p:spTgt spid="263">
                                            <p:txEl>
                                              <p:pRg st="1" end="1"/>
                                            </p:txEl>
                                          </p:spTgt>
                                        </p:tgtEl>
                                      </p:cBhvr>
                                    </p:animEffect>
                                  </p:childTnLst>
                                </p:cTn>
                              </p:par>
                              <p:par>
                                <p:cTn id="335" presetID="10" presetClass="entr" presetSubtype="0" fill="hold" nodeType="withEffect">
                                  <p:stCondLst>
                                    <p:cond delay="0"/>
                                  </p:stCondLst>
                                  <p:childTnLst>
                                    <p:set>
                                      <p:cBhvr>
                                        <p:cTn id="336" dur="1" fill="hold">
                                          <p:stCondLst>
                                            <p:cond delay="0"/>
                                          </p:stCondLst>
                                        </p:cTn>
                                        <p:tgtEl>
                                          <p:spTgt spid="263">
                                            <p:txEl>
                                              <p:pRg st="2" end="2"/>
                                            </p:txEl>
                                          </p:spTgt>
                                        </p:tgtEl>
                                        <p:attrNameLst>
                                          <p:attrName>style.visibility</p:attrName>
                                        </p:attrNameLst>
                                      </p:cBhvr>
                                      <p:to>
                                        <p:strVal val="visible"/>
                                      </p:to>
                                    </p:set>
                                    <p:animEffect transition="in" filter="fade">
                                      <p:cBhvr>
                                        <p:cTn id="337" dur="500"/>
                                        <p:tgtEl>
                                          <p:spTgt spid="263">
                                            <p:txEl>
                                              <p:pRg st="2" end="2"/>
                                            </p:txEl>
                                          </p:spTgt>
                                        </p:tgtEl>
                                      </p:cBhvr>
                                    </p:animEffect>
                                  </p:childTnLst>
                                </p:cTn>
                              </p:par>
                              <p:par>
                                <p:cTn id="338" presetID="10" presetClass="entr" presetSubtype="0" fill="hold" nodeType="withEffect">
                                  <p:stCondLst>
                                    <p:cond delay="0"/>
                                  </p:stCondLst>
                                  <p:childTnLst>
                                    <p:set>
                                      <p:cBhvr>
                                        <p:cTn id="339" dur="1" fill="hold">
                                          <p:stCondLst>
                                            <p:cond delay="0"/>
                                          </p:stCondLst>
                                        </p:cTn>
                                        <p:tgtEl>
                                          <p:spTgt spid="263">
                                            <p:txEl>
                                              <p:pRg st="3" end="3"/>
                                            </p:txEl>
                                          </p:spTgt>
                                        </p:tgtEl>
                                        <p:attrNameLst>
                                          <p:attrName>style.visibility</p:attrName>
                                        </p:attrNameLst>
                                      </p:cBhvr>
                                      <p:to>
                                        <p:strVal val="visible"/>
                                      </p:to>
                                    </p:set>
                                    <p:animEffect transition="in" filter="fade">
                                      <p:cBhvr>
                                        <p:cTn id="340" dur="500"/>
                                        <p:tgtEl>
                                          <p:spTgt spid="263">
                                            <p:txEl>
                                              <p:pRg st="3" end="3"/>
                                            </p:txEl>
                                          </p:spTgt>
                                        </p:tgtEl>
                                      </p:cBhvr>
                                    </p:animEffect>
                                  </p:childTnLst>
                                </p:cTn>
                              </p:par>
                              <p:par>
                                <p:cTn id="341" presetID="10" presetClass="entr" presetSubtype="0" fill="hold" nodeType="withEffect">
                                  <p:stCondLst>
                                    <p:cond delay="0"/>
                                  </p:stCondLst>
                                  <p:childTnLst>
                                    <p:set>
                                      <p:cBhvr>
                                        <p:cTn id="342" dur="1" fill="hold">
                                          <p:stCondLst>
                                            <p:cond delay="0"/>
                                          </p:stCondLst>
                                        </p:cTn>
                                        <p:tgtEl>
                                          <p:spTgt spid="263">
                                            <p:txEl>
                                              <p:pRg st="4" end="4"/>
                                            </p:txEl>
                                          </p:spTgt>
                                        </p:tgtEl>
                                        <p:attrNameLst>
                                          <p:attrName>style.visibility</p:attrName>
                                        </p:attrNameLst>
                                      </p:cBhvr>
                                      <p:to>
                                        <p:strVal val="visible"/>
                                      </p:to>
                                    </p:set>
                                    <p:animEffect transition="in" filter="fade">
                                      <p:cBhvr>
                                        <p:cTn id="343" dur="500"/>
                                        <p:tgtEl>
                                          <p:spTgt spid="263">
                                            <p:txEl>
                                              <p:pRg st="4" end="4"/>
                                            </p:txEl>
                                          </p:spTgt>
                                        </p:tgtEl>
                                      </p:cBhvr>
                                    </p:animEffect>
                                  </p:childTnLst>
                                </p:cTn>
                              </p:par>
                              <p:par>
                                <p:cTn id="344" presetID="10" presetClass="entr" presetSubtype="0" fill="hold" nodeType="withEffect">
                                  <p:stCondLst>
                                    <p:cond delay="0"/>
                                  </p:stCondLst>
                                  <p:childTnLst>
                                    <p:set>
                                      <p:cBhvr>
                                        <p:cTn id="345" dur="1" fill="hold">
                                          <p:stCondLst>
                                            <p:cond delay="0"/>
                                          </p:stCondLst>
                                        </p:cTn>
                                        <p:tgtEl>
                                          <p:spTgt spid="263">
                                            <p:txEl>
                                              <p:pRg st="5" end="5"/>
                                            </p:txEl>
                                          </p:spTgt>
                                        </p:tgtEl>
                                        <p:attrNameLst>
                                          <p:attrName>style.visibility</p:attrName>
                                        </p:attrNameLst>
                                      </p:cBhvr>
                                      <p:to>
                                        <p:strVal val="visible"/>
                                      </p:to>
                                    </p:set>
                                    <p:animEffect transition="in" filter="fade">
                                      <p:cBhvr>
                                        <p:cTn id="346" dur="500"/>
                                        <p:tgtEl>
                                          <p:spTgt spid="263">
                                            <p:txEl>
                                              <p:pRg st="5" end="5"/>
                                            </p:txEl>
                                          </p:spTgt>
                                        </p:tgtEl>
                                      </p:cBhvr>
                                    </p:animEffect>
                                  </p:childTnLst>
                                </p:cTn>
                              </p:par>
                            </p:childTnLst>
                          </p:cTn>
                        </p:par>
                        <p:par>
                          <p:cTn id="347" fill="hold">
                            <p:stCondLst>
                              <p:cond delay="3000"/>
                            </p:stCondLst>
                            <p:childTnLst>
                              <p:par>
                                <p:cTn id="348" presetID="49" presetClass="path" presetSubtype="0" accel="50000" decel="50000" fill="hold" nodeType="afterEffect">
                                  <p:stCondLst>
                                    <p:cond delay="0"/>
                                  </p:stCondLst>
                                  <p:childTnLst>
                                    <p:animMotion origin="layout" path="M 0.47761 -0.26318 L 0.36788 0.33441 " pathEditMode="relative" rAng="0" ptsTypes="AA">
                                      <p:cBhvr>
                                        <p:cTn id="349" dur="2000" fill="hold"/>
                                        <p:tgtEl>
                                          <p:spTgt spid="219"/>
                                        </p:tgtEl>
                                        <p:attrNameLst>
                                          <p:attrName>ppt_x</p:attrName>
                                          <p:attrName>ppt_y</p:attrName>
                                        </p:attrNameLst>
                                      </p:cBhvr>
                                      <p:rCtr x="-55" y="299"/>
                                    </p:animMotion>
                                  </p:childTnLst>
                                </p:cTn>
                              </p:par>
                              <p:par>
                                <p:cTn id="350" presetID="6" presetClass="emph" presetSubtype="0" fill="hold" nodeType="withEffect">
                                  <p:stCondLst>
                                    <p:cond delay="0"/>
                                  </p:stCondLst>
                                  <p:childTnLst>
                                    <p:animScale>
                                      <p:cBhvr>
                                        <p:cTn id="351" dur="2000" fill="hold"/>
                                        <p:tgtEl>
                                          <p:spTgt spid="219"/>
                                        </p:tgtEl>
                                      </p:cBhvr>
                                      <p:by x="400000" y="400000"/>
                                    </p:animScale>
                                  </p:childTnLst>
                                </p:cTn>
                              </p:par>
                            </p:childTnLst>
                          </p:cTn>
                        </p:par>
                        <p:par>
                          <p:cTn id="352" fill="hold">
                            <p:stCondLst>
                              <p:cond delay="5000"/>
                            </p:stCondLst>
                            <p:childTnLst>
                              <p:par>
                                <p:cTn id="353" presetID="10" presetClass="entr" presetSubtype="0" fill="hold" nodeType="afterEffect">
                                  <p:stCondLst>
                                    <p:cond delay="0"/>
                                  </p:stCondLst>
                                  <p:childTnLst>
                                    <p:set>
                                      <p:cBhvr>
                                        <p:cTn id="354" dur="1" fill="hold">
                                          <p:stCondLst>
                                            <p:cond delay="0"/>
                                          </p:stCondLst>
                                        </p:cTn>
                                        <p:tgtEl>
                                          <p:spTgt spid="264"/>
                                        </p:tgtEl>
                                        <p:attrNameLst>
                                          <p:attrName>style.visibility</p:attrName>
                                        </p:attrNameLst>
                                      </p:cBhvr>
                                      <p:to>
                                        <p:strVal val="visible"/>
                                      </p:to>
                                    </p:set>
                                    <p:animEffect transition="in" filter="fade">
                                      <p:cBhvr>
                                        <p:cTn id="355" dur="500"/>
                                        <p:tgtEl>
                                          <p:spTgt spid="264"/>
                                        </p:tgtEl>
                                      </p:cBhvr>
                                    </p:animEffect>
                                  </p:childTnLst>
                                </p:cTn>
                              </p:par>
                            </p:childTnLst>
                          </p:cTn>
                        </p:par>
                        <p:par>
                          <p:cTn id="356" fill="hold">
                            <p:stCondLst>
                              <p:cond delay="5500"/>
                            </p:stCondLst>
                            <p:childTnLst>
                              <p:par>
                                <p:cTn id="357" presetID="63" presetClass="path" presetSubtype="0" accel="50000" decel="50000" fill="hold" nodeType="afterEffect">
                                  <p:stCondLst>
                                    <p:cond delay="0"/>
                                  </p:stCondLst>
                                  <p:childTnLst>
                                    <p:animMotion origin="layout" path="M 0.36441 0.3321 L 0.53854 0.3321 " pathEditMode="relative" rAng="0" ptsTypes="AA">
                                      <p:cBhvr>
                                        <p:cTn id="358" dur="1000" fill="hold"/>
                                        <p:tgtEl>
                                          <p:spTgt spid="219"/>
                                        </p:tgtEl>
                                        <p:attrNameLst>
                                          <p:attrName>ppt_x</p:attrName>
                                          <p:attrName>ppt_y</p:attrName>
                                        </p:attrNameLst>
                                      </p:cBhvr>
                                      <p:rCtr x="8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P spid="209" grpId="1" animBg="1"/>
      <p:bldP spid="210" grpId="0"/>
      <p:bldP spid="210" grpId="1"/>
      <p:bldP spid="211" grpId="0"/>
      <p:bldP spid="211" grpId="1"/>
      <p:bldP spid="211" grpId="2"/>
      <p:bldP spid="211" grpId="3"/>
      <p:bldP spid="211" grpId="4"/>
      <p:bldP spid="211" grpId="5"/>
      <p:bldP spid="220" grpId="0" animBg="1"/>
      <p:bldP spid="250" grpId="0"/>
      <p:bldP spid="250" grpId="1"/>
      <p:bldP spid="251" grpId="0"/>
      <p:bldP spid="252" grpId="0" animBg="1"/>
      <p:bldP spid="252" grpId="1" animBg="1"/>
      <p:bldP spid="253" grpId="0" animBg="1"/>
      <p:bldP spid="253" grpId="1" animBg="1"/>
      <p:bldP spid="254" grpId="0" animBg="1"/>
      <p:bldP spid="254" grpId="1" animBg="1"/>
      <p:bldP spid="254" grpId="2" animBg="1"/>
      <p:bldP spid="254" grpId="3" animBg="1"/>
      <p:bldP spid="254" grpId="4" animBg="1"/>
      <p:bldP spid="255" grpId="0" build="allAtOnce"/>
      <p:bldP spid="256" grpId="0" animBg="1"/>
      <p:bldP spid="256" grpId="1" animBg="1"/>
      <p:bldP spid="257" grpId="0" animBg="1"/>
      <p:bldP spid="257" grpId="1" animBg="1"/>
      <p:bldP spid="258" grpId="0"/>
      <p:bldP spid="258" grpId="1"/>
      <p:bldP spid="259" grpId="0" build="allAtOnce"/>
      <p:bldP spid="260" grpId="0" animBg="1"/>
      <p:bldP spid="261" grpId="0" animBg="1"/>
      <p:bldP spid="2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p:cNvSpPr>
          <p:nvPr>
            <p:ph type="title"/>
          </p:nvPr>
        </p:nvSpPr>
        <p:spPr>
          <a:xfrm>
            <a:off x="381000" y="230188"/>
            <a:ext cx="8382000" cy="664797"/>
          </a:xfrm>
        </p:spPr>
        <p:txBody>
          <a:bodyPr/>
          <a:lstStyle/>
          <a:p>
            <a:r>
              <a:rPr lang="es-ES" b="1" dirty="0" smtClean="0">
                <a:effectLst/>
              </a:rPr>
              <a:t>AGENDA</a:t>
            </a:r>
          </a:p>
        </p:txBody>
      </p:sp>
      <p:sp>
        <p:nvSpPr>
          <p:cNvPr id="13315" name="Content Placeholder 16"/>
          <p:cNvSpPr>
            <a:spLocks noGrp="1"/>
          </p:cNvSpPr>
          <p:nvPr>
            <p:ph idx="1"/>
          </p:nvPr>
        </p:nvSpPr>
        <p:spPr>
          <a:xfrm>
            <a:off x="381000" y="1412875"/>
            <a:ext cx="8382000" cy="2689967"/>
          </a:xfrm>
        </p:spPr>
        <p:txBody>
          <a:bodyPr/>
          <a:lstStyle/>
          <a:p>
            <a:r>
              <a:rPr lang="es-ES" sz="2800" dirty="0" err="1" smtClean="0"/>
              <a:t>Overview</a:t>
            </a:r>
            <a:r>
              <a:rPr lang="es-ES" sz="2800" dirty="0" smtClean="0"/>
              <a:t> de SOA</a:t>
            </a:r>
          </a:p>
          <a:p>
            <a:r>
              <a:rPr lang="es-ES" sz="2800" dirty="0" err="1" smtClean="0"/>
              <a:t>Overview</a:t>
            </a:r>
            <a:r>
              <a:rPr lang="es-ES" sz="2800" dirty="0" smtClean="0"/>
              <a:t> de ESB</a:t>
            </a:r>
          </a:p>
          <a:p>
            <a:r>
              <a:rPr lang="es-ES" sz="2800" dirty="0" smtClean="0"/>
              <a:t>Microsoft ESB </a:t>
            </a:r>
            <a:r>
              <a:rPr lang="es-ES" sz="2800" dirty="0" err="1" smtClean="0"/>
              <a:t>Guidance</a:t>
            </a:r>
            <a:r>
              <a:rPr lang="es-ES" sz="2800" dirty="0" smtClean="0"/>
              <a:t>:</a:t>
            </a:r>
          </a:p>
          <a:p>
            <a:pPr lvl="1"/>
            <a:r>
              <a:rPr lang="es-ES" sz="2400" dirty="0" smtClean="0"/>
              <a:t>¿Qué es?</a:t>
            </a:r>
          </a:p>
          <a:p>
            <a:pPr lvl="1"/>
            <a:r>
              <a:rPr lang="es-ES" sz="2400" dirty="0" smtClean="0"/>
              <a:t>¿Qué proporciona?</a:t>
            </a:r>
          </a:p>
          <a:p>
            <a:r>
              <a:rPr lang="es-ES" sz="2800" dirty="0" smtClean="0"/>
              <a:t>Resumen</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381000" y="230188"/>
            <a:ext cx="8382000" cy="553998"/>
          </a:xfrm>
        </p:spPr>
        <p:txBody>
          <a:bodyPr/>
          <a:lstStyle/>
          <a:p>
            <a:r>
              <a:rPr lang="es-ES" sz="4000" b="1" dirty="0" smtClean="0">
                <a:effectLst/>
              </a:rPr>
              <a:t>Servicios Web</a:t>
            </a:r>
          </a:p>
        </p:txBody>
      </p:sp>
      <p:sp>
        <p:nvSpPr>
          <p:cNvPr id="20483" name="Rectangle 5"/>
          <p:cNvSpPr>
            <a:spLocks noGrp="1" noChangeArrowheads="1"/>
          </p:cNvSpPr>
          <p:nvPr>
            <p:ph type="body" sz="quarter" idx="10"/>
          </p:nvPr>
        </p:nvSpPr>
        <p:spPr>
          <a:xfrm>
            <a:off x="381000" y="1411552"/>
            <a:ext cx="8382000" cy="332399"/>
          </a:xfrm>
        </p:spPr>
        <p:txBody>
          <a:bodyPr/>
          <a:lstStyle/>
          <a:p>
            <a:pPr lvl="1"/>
            <a:endParaRPr lang="es-ES" sz="2400" dirty="0" smtClean="0"/>
          </a:p>
        </p:txBody>
      </p:sp>
      <p:grpSp>
        <p:nvGrpSpPr>
          <p:cNvPr id="2" name="64 Grupo"/>
          <p:cNvGrpSpPr/>
          <p:nvPr/>
        </p:nvGrpSpPr>
        <p:grpSpPr>
          <a:xfrm>
            <a:off x="420688" y="644525"/>
            <a:ext cx="5849937" cy="1477963"/>
            <a:chOff x="420688" y="644525"/>
            <a:chExt cx="5849937" cy="1477963"/>
          </a:xfrm>
        </p:grpSpPr>
        <p:pic>
          <p:nvPicPr>
            <p:cNvPr id="45" name="Rounded Rectangle 34"/>
            <p:cNvPicPr>
              <a:picLocks noChangeArrowheads="1"/>
            </p:cNvPicPr>
            <p:nvPr/>
          </p:nvPicPr>
          <p:blipFill>
            <a:blip r:embed="rId3"/>
            <a:srcRect/>
            <a:stretch>
              <a:fillRect/>
            </a:stretch>
          </p:blipFill>
          <p:spPr bwMode="auto">
            <a:xfrm>
              <a:off x="2906713" y="654050"/>
              <a:ext cx="3363912" cy="1468438"/>
            </a:xfrm>
            <a:prstGeom prst="rect">
              <a:avLst/>
            </a:prstGeom>
            <a:noFill/>
            <a:ln w="9525">
              <a:noFill/>
              <a:miter lim="800000"/>
              <a:headEnd/>
              <a:tailEnd/>
            </a:ln>
          </p:spPr>
        </p:pic>
        <p:pic>
          <p:nvPicPr>
            <p:cNvPr id="49" name="Rounded Rectangle 34"/>
            <p:cNvPicPr>
              <a:picLocks noChangeArrowheads="1"/>
            </p:cNvPicPr>
            <p:nvPr/>
          </p:nvPicPr>
          <p:blipFill>
            <a:blip r:embed="rId4"/>
            <a:srcRect/>
            <a:stretch>
              <a:fillRect/>
            </a:stretch>
          </p:blipFill>
          <p:spPr bwMode="auto">
            <a:xfrm>
              <a:off x="420688" y="644525"/>
              <a:ext cx="2541587" cy="1468438"/>
            </a:xfrm>
            <a:prstGeom prst="rect">
              <a:avLst/>
            </a:prstGeom>
            <a:noFill/>
            <a:ln w="9525">
              <a:noFill/>
              <a:miter lim="800000"/>
              <a:headEnd/>
              <a:tailEnd/>
            </a:ln>
          </p:spPr>
        </p:pic>
        <p:sp>
          <p:nvSpPr>
            <p:cNvPr id="50" name="Text Box 12"/>
            <p:cNvSpPr txBox="1">
              <a:spLocks noChangeArrowheads="1"/>
            </p:cNvSpPr>
            <p:nvPr/>
          </p:nvSpPr>
          <p:spPr bwMode="auto">
            <a:xfrm>
              <a:off x="525463" y="749300"/>
              <a:ext cx="2151062" cy="1196975"/>
            </a:xfrm>
            <a:prstGeom prst="rect">
              <a:avLst/>
            </a:prstGeom>
            <a:noFill/>
            <a:ln w="9525">
              <a:noFill/>
              <a:miter lim="800000"/>
              <a:headEnd/>
              <a:tailEnd/>
            </a:ln>
          </p:spPr>
          <p:txBody>
            <a:bodyPr tIns="27432"/>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smtClean="0">
                  <a:ln>
                    <a:noFill/>
                  </a:ln>
                  <a:solidFill>
                    <a:sysClr val="windowText" lastClr="000000"/>
                  </a:solidFill>
                  <a:effectLst/>
                  <a:uLnTx/>
                  <a:uFillTx/>
                  <a:latin typeface="Calibri" pitchFamily="34" charset="0"/>
                </a:rPr>
                <a:t>Servicios</a:t>
              </a:r>
              <a:r>
                <a:rPr kumimoji="0" lang="en-US" sz="1400" b="1" i="0" u="none" strike="noStrike" kern="0" cap="none" spc="0" normalizeH="0" baseline="0" noProof="0" dirty="0" smtClean="0">
                  <a:ln>
                    <a:noFill/>
                  </a:ln>
                  <a:solidFill>
                    <a:sysClr val="windowText" lastClr="000000"/>
                  </a:solidFill>
                  <a:effectLst/>
                  <a:uLnTx/>
                  <a:uFillTx/>
                  <a:latin typeface="Calibri" pitchFamily="34" charset="0"/>
                </a:rPr>
                <a:t> Web</a:t>
              </a:r>
              <a:endParaRPr kumimoji="0" lang="en-US" sz="14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56" name="Text Box 155"/>
            <p:cNvSpPr txBox="1">
              <a:spLocks noChangeArrowheads="1"/>
            </p:cNvSpPr>
            <p:nvPr/>
          </p:nvSpPr>
          <p:spPr bwMode="auto">
            <a:xfrm>
              <a:off x="3014663" y="765175"/>
              <a:ext cx="2892425" cy="981075"/>
            </a:xfrm>
            <a:prstGeom prst="rect">
              <a:avLst/>
            </a:prstGeom>
            <a:noFill/>
            <a:ln w="9525">
              <a:noFill/>
              <a:miter lim="800000"/>
              <a:headEnd/>
              <a:tailEnd/>
            </a:ln>
          </p:spPr>
          <p:txBody>
            <a:bodyPr tIns="27432"/>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smtClean="0">
                  <a:ln>
                    <a:noFill/>
                  </a:ln>
                  <a:solidFill>
                    <a:sysClr val="windowText" lastClr="000000"/>
                  </a:solidFill>
                  <a:effectLst/>
                  <a:uLnTx/>
                  <a:uFillTx/>
                  <a:latin typeface="Calibri" pitchFamily="34" charset="0"/>
                </a:rPr>
                <a:t>Servicios</a:t>
              </a:r>
              <a:r>
                <a:rPr kumimoji="0" lang="en-US" sz="1400" b="1" i="0" u="none" strike="noStrike" kern="0" cap="none" spc="0" normalizeH="0" baseline="0" noProof="0" dirty="0" smtClean="0">
                  <a:ln>
                    <a:noFill/>
                  </a:ln>
                  <a:solidFill>
                    <a:sysClr val="windowText" lastClr="000000"/>
                  </a:solidFill>
                  <a:effectLst/>
                  <a:uLnTx/>
                  <a:uFillTx/>
                  <a:latin typeface="Calibri" pitchFamily="34" charset="0"/>
                </a:rPr>
                <a:t> Core</a:t>
              </a:r>
              <a:endParaRPr kumimoji="0" lang="en-US" sz="1400" b="1" i="0" u="none" strike="noStrike" kern="0" cap="none" spc="0" normalizeH="0" baseline="0" noProof="0" dirty="0">
                <a:ln>
                  <a:noFill/>
                </a:ln>
                <a:solidFill>
                  <a:sysClr val="windowText" lastClr="000000"/>
                </a:solidFill>
                <a:effectLst/>
                <a:uLnTx/>
                <a:uFillTx/>
                <a:latin typeface="Calibri" pitchFamily="34" charset="0"/>
              </a:endParaRPr>
            </a:p>
          </p:txBody>
        </p:sp>
        <p:pic>
          <p:nvPicPr>
            <p:cNvPr id="57" name="Picture 110" descr="web_serv.png"/>
            <p:cNvPicPr>
              <a:picLocks noChangeAspect="1"/>
            </p:cNvPicPr>
            <p:nvPr/>
          </p:nvPicPr>
          <p:blipFill>
            <a:blip r:embed="rId5" cstate="screen"/>
            <a:stretch>
              <a:fillRect/>
            </a:stretch>
          </p:blipFill>
          <p:spPr>
            <a:xfrm>
              <a:off x="1114338" y="1020164"/>
              <a:ext cx="1016120" cy="837034"/>
            </a:xfrm>
            <a:prstGeom prst="rect">
              <a:avLst/>
            </a:prstGeom>
          </p:spPr>
        </p:pic>
        <p:pic>
          <p:nvPicPr>
            <p:cNvPr id="60" name="Picture 113" descr="core_serv.png"/>
            <p:cNvPicPr>
              <a:picLocks noChangeAspect="1"/>
            </p:cNvPicPr>
            <p:nvPr/>
          </p:nvPicPr>
          <p:blipFill>
            <a:blip r:embed="rId6" cstate="screen"/>
            <a:stretch>
              <a:fillRect/>
            </a:stretch>
          </p:blipFill>
          <p:spPr>
            <a:xfrm>
              <a:off x="4069725" y="987422"/>
              <a:ext cx="907628" cy="907628"/>
            </a:xfrm>
            <a:prstGeom prst="rect">
              <a:avLst/>
            </a:prstGeom>
          </p:spPr>
        </p:pic>
      </p:grpSp>
      <p:grpSp>
        <p:nvGrpSpPr>
          <p:cNvPr id="3" name="65 Grupo"/>
          <p:cNvGrpSpPr/>
          <p:nvPr/>
        </p:nvGrpSpPr>
        <p:grpSpPr>
          <a:xfrm>
            <a:off x="474450" y="2060320"/>
            <a:ext cx="8167303" cy="2526443"/>
            <a:chOff x="474450" y="2060320"/>
            <a:chExt cx="8167303" cy="2526443"/>
          </a:xfrm>
        </p:grpSpPr>
        <p:sp>
          <p:nvSpPr>
            <p:cNvPr id="53" name="Rounded Rectangle 4"/>
            <p:cNvSpPr/>
            <p:nvPr/>
          </p:nvSpPr>
          <p:spPr bwMode="auto">
            <a:xfrm>
              <a:off x="474450" y="2072077"/>
              <a:ext cx="2371578" cy="2502256"/>
            </a:xfrm>
            <a:prstGeom prst="roundRect">
              <a:avLst>
                <a:gd name="adj" fmla="val 6970"/>
              </a:avLst>
            </a:prstGeom>
            <a:gradFill flip="none" rotWithShape="1">
              <a:gsLst>
                <a:gs pos="0">
                  <a:srgbClr val="666666">
                    <a:lumMod val="60000"/>
                    <a:lumOff val="40000"/>
                  </a:srgbClr>
                </a:gs>
                <a:gs pos="50000">
                  <a:srgbClr val="FFFFFF"/>
                </a:gs>
                <a:gs pos="100000">
                  <a:srgbClr val="F37720">
                    <a:tint val="23500"/>
                    <a:satMod val="160000"/>
                  </a:srgbClr>
                </a:gs>
              </a:gsLst>
              <a:path path="circle">
                <a:fillToRect l="100000" b="100000"/>
              </a:path>
              <a:tileRect t="-100000" r="-100000"/>
            </a:gradFill>
            <a:ln w="15875" cap="flat" cmpd="sng" algn="ctr">
              <a:solidFill>
                <a:srgbClr val="000000"/>
              </a:solidFill>
              <a:prstDash val="solid"/>
            </a:ln>
            <a:effectLst>
              <a:outerShdw blurRad="50800" dist="38100" dir="2700000" algn="tl" rotWithShape="0">
                <a:srgbClr val="000000">
                  <a:alpha val="40000"/>
                </a:srgbClr>
              </a:outerShdw>
            </a:effectLst>
          </p:spPr>
          <p:txBody>
            <a:bodyPr tIns="27432"/>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Segoe"/>
                  <a:ea typeface="+mn-ea"/>
                  <a:cs typeface="+mn-cs"/>
                </a:rPr>
                <a:t>On-ramps</a:t>
              </a:r>
            </a:p>
          </p:txBody>
        </p:sp>
        <p:sp>
          <p:nvSpPr>
            <p:cNvPr id="54" name="Rounded Rectangle 43"/>
            <p:cNvSpPr/>
            <p:nvPr/>
          </p:nvSpPr>
          <p:spPr bwMode="auto">
            <a:xfrm>
              <a:off x="6270934" y="2060320"/>
              <a:ext cx="2370819" cy="2526443"/>
            </a:xfrm>
            <a:prstGeom prst="roundRect">
              <a:avLst>
                <a:gd name="adj" fmla="val 6970"/>
              </a:avLst>
            </a:prstGeom>
            <a:gradFill flip="none" rotWithShape="1">
              <a:gsLst>
                <a:gs pos="0">
                  <a:srgbClr val="666666">
                    <a:lumMod val="40000"/>
                    <a:lumOff val="60000"/>
                  </a:srgbClr>
                </a:gs>
                <a:gs pos="50000">
                  <a:srgbClr val="FFFFFF"/>
                </a:gs>
                <a:gs pos="100000">
                  <a:srgbClr val="F37720">
                    <a:lumMod val="20000"/>
                    <a:lumOff val="80000"/>
                  </a:srgbClr>
                </a:gs>
              </a:gsLst>
              <a:path path="circle">
                <a:fillToRect l="100000" b="100000"/>
              </a:path>
              <a:tileRect t="-100000" r="-100000"/>
            </a:gradFill>
            <a:ln w="15875" cap="flat" cmpd="sng" algn="ctr">
              <a:solidFill>
                <a:srgbClr val="000000"/>
              </a:solidFill>
              <a:prstDash val="solid"/>
            </a:ln>
            <a:effectLst>
              <a:outerShdw blurRad="50800" dist="38100" dir="2700000" algn="tl" rotWithShape="0">
                <a:srgbClr val="000000">
                  <a:alpha val="40000"/>
                </a:srgbClr>
              </a:outerShdw>
            </a:effectLst>
          </p:spPr>
          <p:txBody>
            <a:bodyPr tIns="27432"/>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Segoe"/>
                  <a:ea typeface="+mn-ea"/>
                  <a:cs typeface="+mn-cs"/>
                </a:rPr>
                <a:t>Off-ramps</a:t>
              </a:r>
            </a:p>
          </p:txBody>
        </p:sp>
        <p:pic>
          <p:nvPicPr>
            <p:cNvPr id="58" name="Picture 111" descr="on_ramp.png"/>
            <p:cNvPicPr>
              <a:picLocks noChangeAspect="1"/>
            </p:cNvPicPr>
            <p:nvPr/>
          </p:nvPicPr>
          <p:blipFill>
            <a:blip r:embed="rId7"/>
            <a:stretch>
              <a:fillRect/>
            </a:stretch>
          </p:blipFill>
          <p:spPr>
            <a:xfrm>
              <a:off x="784373" y="2763373"/>
              <a:ext cx="1817424" cy="1043553"/>
            </a:xfrm>
            <a:prstGeom prst="rect">
              <a:avLst/>
            </a:prstGeom>
          </p:spPr>
        </p:pic>
        <p:pic>
          <p:nvPicPr>
            <p:cNvPr id="61" name="Picture 115" descr="off_ramp.png"/>
            <p:cNvPicPr>
              <a:picLocks noChangeAspect="1"/>
            </p:cNvPicPr>
            <p:nvPr/>
          </p:nvPicPr>
          <p:blipFill>
            <a:blip r:embed="rId8"/>
            <a:stretch>
              <a:fillRect/>
            </a:stretch>
          </p:blipFill>
          <p:spPr>
            <a:xfrm>
              <a:off x="6468735" y="2807430"/>
              <a:ext cx="1807999" cy="1032309"/>
            </a:xfrm>
            <a:prstGeom prst="rect">
              <a:avLst/>
            </a:prstGeom>
          </p:spPr>
        </p:pic>
      </p:grpSp>
      <p:grpSp>
        <p:nvGrpSpPr>
          <p:cNvPr id="4" name="66 Grupo"/>
          <p:cNvGrpSpPr/>
          <p:nvPr/>
        </p:nvGrpSpPr>
        <p:grpSpPr>
          <a:xfrm>
            <a:off x="407988" y="4606925"/>
            <a:ext cx="8285162" cy="1895475"/>
            <a:chOff x="407988" y="4606925"/>
            <a:chExt cx="8285162" cy="1895475"/>
          </a:xfrm>
        </p:grpSpPr>
        <p:pic>
          <p:nvPicPr>
            <p:cNvPr id="47" name="Rectangle 71"/>
            <p:cNvPicPr>
              <a:picLocks noChangeArrowheads="1"/>
            </p:cNvPicPr>
            <p:nvPr/>
          </p:nvPicPr>
          <p:blipFill>
            <a:blip r:embed="rId9"/>
            <a:srcRect/>
            <a:stretch>
              <a:fillRect/>
            </a:stretch>
          </p:blipFill>
          <p:spPr bwMode="auto">
            <a:xfrm>
              <a:off x="6224588" y="4630738"/>
              <a:ext cx="2468562" cy="1871662"/>
            </a:xfrm>
            <a:prstGeom prst="rect">
              <a:avLst/>
            </a:prstGeom>
            <a:noFill/>
            <a:ln w="9525">
              <a:noFill/>
              <a:miter lim="800000"/>
              <a:headEnd/>
              <a:tailEnd/>
            </a:ln>
          </p:spPr>
        </p:pic>
        <p:sp>
          <p:nvSpPr>
            <p:cNvPr id="48" name="Text Box 6"/>
            <p:cNvSpPr txBox="1">
              <a:spLocks noChangeArrowheads="1"/>
            </p:cNvSpPr>
            <p:nvPr/>
          </p:nvSpPr>
          <p:spPr bwMode="auto">
            <a:xfrm>
              <a:off x="6254750" y="4664075"/>
              <a:ext cx="2405063" cy="1800225"/>
            </a:xfrm>
            <a:prstGeom prst="rect">
              <a:avLst/>
            </a:prstGeom>
            <a:noFill/>
            <a:ln w="9525">
              <a:noFill/>
              <a:miter lim="800000"/>
              <a:headEnd/>
              <a:tailEnd/>
            </a:ln>
          </p:spPr>
          <p:txBody>
            <a:bodyPr lIns="45720" tIns="27432" rIns="4572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latin typeface="Calibri" pitchFamily="34" charset="0"/>
                </a:rPr>
                <a:t>Portal de </a:t>
              </a:r>
              <a:r>
                <a:rPr kumimoji="0" lang="en-US" sz="1400" b="1" i="0" u="none" strike="noStrike" kern="0" cap="none" spc="0" normalizeH="0" baseline="0" noProof="0" dirty="0" err="1" smtClean="0">
                  <a:ln>
                    <a:noFill/>
                  </a:ln>
                  <a:solidFill>
                    <a:sysClr val="windowText" lastClr="000000"/>
                  </a:solidFill>
                  <a:effectLst/>
                  <a:uLnTx/>
                  <a:uFillTx/>
                  <a:latin typeface="Calibri" pitchFamily="34" charset="0"/>
                </a:rPr>
                <a:t>Gestión</a:t>
              </a:r>
              <a:r>
                <a:rPr kumimoji="0" lang="en-US" sz="1400" b="1" i="0" u="none" strike="noStrike" kern="0" cap="none" spc="0" normalizeH="0" baseline="0" noProof="0" dirty="0" smtClean="0">
                  <a:ln>
                    <a:noFill/>
                  </a:ln>
                  <a:solidFill>
                    <a:sysClr val="windowText" lastClr="000000"/>
                  </a:solidFill>
                  <a:effectLst/>
                  <a:uLnTx/>
                  <a:uFillTx/>
                  <a:latin typeface="Calibri" pitchFamily="34" charset="0"/>
                </a:rPr>
                <a:t> (SharePoint)</a:t>
              </a:r>
              <a:endParaRPr kumimoji="0" lang="en-US" sz="1400" b="0" i="0" u="none" strike="noStrike" kern="0" cap="none" spc="0" normalizeH="0" baseline="0" noProof="0" dirty="0">
                <a:ln>
                  <a:noFill/>
                </a:ln>
                <a:solidFill>
                  <a:sysClr val="windowText" lastClr="000000"/>
                </a:solidFill>
                <a:effectLst/>
                <a:uLnTx/>
                <a:uFillTx/>
                <a:latin typeface="Calibri" pitchFamily="34" charset="0"/>
              </a:endParaRPr>
            </a:p>
          </p:txBody>
        </p:sp>
        <p:pic>
          <p:nvPicPr>
            <p:cNvPr id="51" name="Rounded Rectangle 59"/>
            <p:cNvPicPr>
              <a:picLocks noChangeArrowheads="1"/>
            </p:cNvPicPr>
            <p:nvPr/>
          </p:nvPicPr>
          <p:blipFill>
            <a:blip r:embed="rId10"/>
            <a:srcRect/>
            <a:stretch>
              <a:fillRect/>
            </a:stretch>
          </p:blipFill>
          <p:spPr bwMode="auto">
            <a:xfrm>
              <a:off x="407988" y="4606925"/>
              <a:ext cx="5846762" cy="1620838"/>
            </a:xfrm>
            <a:prstGeom prst="rect">
              <a:avLst/>
            </a:prstGeom>
            <a:noFill/>
            <a:ln w="9525">
              <a:noFill/>
              <a:miter lim="800000"/>
              <a:headEnd/>
              <a:tailEnd/>
            </a:ln>
          </p:spPr>
        </p:pic>
        <p:sp>
          <p:nvSpPr>
            <p:cNvPr id="52" name="Text Box 26"/>
            <p:cNvSpPr txBox="1">
              <a:spLocks noChangeArrowheads="1"/>
            </p:cNvSpPr>
            <p:nvPr/>
          </p:nvSpPr>
          <p:spPr bwMode="auto">
            <a:xfrm>
              <a:off x="512763" y="4714875"/>
              <a:ext cx="5575300" cy="1347788"/>
            </a:xfrm>
            <a:prstGeom prst="rect">
              <a:avLst/>
            </a:prstGeom>
            <a:noFill/>
            <a:ln w="9525">
              <a:noFill/>
              <a:miter lim="800000"/>
              <a:headEnd/>
              <a:tailEnd/>
            </a:ln>
          </p:spPr>
          <p:txBody>
            <a:bodyPr tIns="27432"/>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smtClean="0">
                  <a:ln>
                    <a:noFill/>
                  </a:ln>
                  <a:solidFill>
                    <a:sysClr val="windowText" lastClr="000000"/>
                  </a:solidFill>
                  <a:effectLst/>
                  <a:uLnTx/>
                  <a:uFillTx/>
                  <a:latin typeface="Calibri" pitchFamily="34" charset="0"/>
                </a:rPr>
                <a:t>Gestión</a:t>
              </a:r>
              <a:r>
                <a:rPr kumimoji="0" lang="en-US" sz="1400" b="1" i="0" u="none" strike="noStrike" kern="0" cap="none" spc="0" normalizeH="0" baseline="0" noProof="0" dirty="0" smtClean="0">
                  <a:ln>
                    <a:noFill/>
                  </a:ln>
                  <a:solidFill>
                    <a:sysClr val="windowText" lastClr="000000"/>
                  </a:solidFill>
                  <a:effectLst/>
                  <a:uLnTx/>
                  <a:uFillTx/>
                  <a:latin typeface="Calibri" pitchFamily="34" charset="0"/>
                </a:rPr>
                <a:t> de </a:t>
              </a:r>
              <a:r>
                <a:rPr kumimoji="0" lang="en-US" sz="1400" b="1" i="0" u="none" strike="noStrike" kern="0" cap="none" spc="0" normalizeH="0" baseline="0" noProof="0" dirty="0" err="1" smtClean="0">
                  <a:ln>
                    <a:noFill/>
                  </a:ln>
                  <a:solidFill>
                    <a:sysClr val="windowText" lastClr="000000"/>
                  </a:solidFill>
                  <a:effectLst/>
                  <a:uLnTx/>
                  <a:uFillTx/>
                  <a:latin typeface="Calibri" pitchFamily="34" charset="0"/>
                </a:rPr>
                <a:t>Excepciones</a:t>
              </a:r>
              <a:endParaRPr kumimoji="0" lang="en-US" sz="1400" b="1" i="0" u="none" strike="noStrike" kern="0" cap="none" spc="0" normalizeH="0" baseline="0" noProof="0" dirty="0">
                <a:ln>
                  <a:noFill/>
                </a:ln>
                <a:solidFill>
                  <a:sysClr val="windowText" lastClr="000000"/>
                </a:solidFill>
                <a:effectLst/>
                <a:uLnTx/>
                <a:uFillTx/>
                <a:latin typeface="Calibri" pitchFamily="34" charset="0"/>
              </a:endParaRPr>
            </a:p>
          </p:txBody>
        </p:sp>
        <p:pic>
          <p:nvPicPr>
            <p:cNvPr id="59" name="Picture 112" descr="ex_mana.png"/>
            <p:cNvPicPr>
              <a:picLocks noChangeAspect="1"/>
            </p:cNvPicPr>
            <p:nvPr/>
          </p:nvPicPr>
          <p:blipFill>
            <a:blip r:embed="rId11"/>
            <a:stretch>
              <a:fillRect/>
            </a:stretch>
          </p:blipFill>
          <p:spPr>
            <a:xfrm>
              <a:off x="2636877" y="4967693"/>
              <a:ext cx="1133845" cy="974624"/>
            </a:xfrm>
            <a:prstGeom prst="rect">
              <a:avLst/>
            </a:prstGeom>
          </p:spPr>
        </p:pic>
        <p:pic>
          <p:nvPicPr>
            <p:cNvPr id="62" name="Picture 116" descr="sp_mana.png"/>
            <p:cNvPicPr>
              <a:picLocks noChangeAspect="1"/>
            </p:cNvPicPr>
            <p:nvPr/>
          </p:nvPicPr>
          <p:blipFill>
            <a:blip r:embed="rId12"/>
            <a:stretch>
              <a:fillRect/>
            </a:stretch>
          </p:blipFill>
          <p:spPr>
            <a:xfrm>
              <a:off x="6822377" y="5131997"/>
              <a:ext cx="1271122" cy="1016898"/>
            </a:xfrm>
            <a:prstGeom prst="rect">
              <a:avLst/>
            </a:prstGeom>
          </p:spPr>
        </p:pic>
      </p:grpSp>
      <p:grpSp>
        <p:nvGrpSpPr>
          <p:cNvPr id="5" name="63 Grupo"/>
          <p:cNvGrpSpPr/>
          <p:nvPr/>
        </p:nvGrpSpPr>
        <p:grpSpPr>
          <a:xfrm>
            <a:off x="2908300" y="2049463"/>
            <a:ext cx="3363913" cy="2643187"/>
            <a:chOff x="2908300" y="2049463"/>
            <a:chExt cx="3363913" cy="2643187"/>
          </a:xfrm>
        </p:grpSpPr>
        <p:pic>
          <p:nvPicPr>
            <p:cNvPr id="46" name="Rounded Rectangle 35"/>
            <p:cNvPicPr>
              <a:picLocks noChangeArrowheads="1"/>
            </p:cNvPicPr>
            <p:nvPr/>
          </p:nvPicPr>
          <p:blipFill>
            <a:blip r:embed="rId13"/>
            <a:srcRect/>
            <a:stretch>
              <a:fillRect/>
            </a:stretch>
          </p:blipFill>
          <p:spPr bwMode="auto">
            <a:xfrm>
              <a:off x="2908300" y="2049463"/>
              <a:ext cx="3363913" cy="2643187"/>
            </a:xfrm>
            <a:prstGeom prst="rect">
              <a:avLst/>
            </a:prstGeom>
            <a:noFill/>
            <a:ln w="9525">
              <a:noFill/>
              <a:miter lim="800000"/>
              <a:headEnd/>
              <a:tailEnd/>
            </a:ln>
          </p:spPr>
        </p:pic>
        <p:sp>
          <p:nvSpPr>
            <p:cNvPr id="55" name="TextBox 94311"/>
            <p:cNvSpPr txBox="1">
              <a:spLocks noChangeArrowheads="1"/>
            </p:cNvSpPr>
            <p:nvPr/>
          </p:nvSpPr>
          <p:spPr bwMode="auto">
            <a:xfrm>
              <a:off x="3305878" y="2113681"/>
              <a:ext cx="2154238" cy="307777"/>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BizTalk </a:t>
              </a:r>
              <a:r>
                <a:rPr kumimoji="0" lang="en-US" sz="1400" b="1" i="0" u="none" strike="noStrike" kern="0" cap="none" spc="0" normalizeH="0" baseline="0" noProof="0" dirty="0" smtClean="0">
                  <a:ln>
                    <a:noFill/>
                  </a:ln>
                  <a:solidFill>
                    <a:srgbClr val="000000"/>
                  </a:solidFill>
                  <a:effectLst/>
                  <a:uLnTx/>
                  <a:uFillTx/>
                </a:rPr>
                <a:t>Server 2006 R2</a:t>
              </a:r>
              <a:endParaRPr kumimoji="0" lang="en-US" sz="1400" b="1" i="0" u="none" strike="noStrike" kern="0" cap="none" spc="0" normalizeH="0" baseline="0" noProof="0" dirty="0">
                <a:ln>
                  <a:noFill/>
                </a:ln>
                <a:solidFill>
                  <a:srgbClr val="000000"/>
                </a:solidFill>
                <a:effectLst/>
                <a:uLnTx/>
                <a:uFillTx/>
              </a:endParaRPr>
            </a:p>
          </p:txBody>
        </p:sp>
        <p:pic>
          <p:nvPicPr>
            <p:cNvPr id="63" name="Picture 118" descr="core_02.png"/>
            <p:cNvPicPr>
              <a:picLocks noChangeAspect="1"/>
            </p:cNvPicPr>
            <p:nvPr/>
          </p:nvPicPr>
          <p:blipFill>
            <a:blip r:embed="rId14"/>
            <a:stretch>
              <a:fillRect/>
            </a:stretch>
          </p:blipFill>
          <p:spPr>
            <a:xfrm>
              <a:off x="3865260" y="2659107"/>
              <a:ext cx="1387455" cy="1387455"/>
            </a:xfrm>
            <a:prstGeom prst="rect">
              <a:avLst/>
            </a:prstGeom>
          </p:spPr>
        </p:pic>
      </p:grpSp>
      <p:grpSp>
        <p:nvGrpSpPr>
          <p:cNvPr id="80" name="79 Grupo"/>
          <p:cNvGrpSpPr/>
          <p:nvPr/>
        </p:nvGrpSpPr>
        <p:grpSpPr>
          <a:xfrm>
            <a:off x="0" y="995439"/>
            <a:ext cx="3617091" cy="2017055"/>
            <a:chOff x="0" y="995439"/>
            <a:chExt cx="3617091" cy="2017055"/>
          </a:xfrm>
        </p:grpSpPr>
        <p:sp>
          <p:nvSpPr>
            <p:cNvPr id="70" name="Rectangle 13"/>
            <p:cNvSpPr/>
            <p:nvPr/>
          </p:nvSpPr>
          <p:spPr bwMode="auto">
            <a:xfrm>
              <a:off x="581875" y="1008905"/>
              <a:ext cx="2017484" cy="369529"/>
            </a:xfrm>
            <a:prstGeom prst="rect">
              <a:avLst/>
            </a:prstGeom>
            <a:gradFill rotWithShape="1">
              <a:gsLst>
                <a:gs pos="0">
                  <a:srgbClr val="F37720">
                    <a:shade val="51000"/>
                    <a:satMod val="130000"/>
                  </a:srgbClr>
                </a:gs>
                <a:gs pos="80000">
                  <a:srgbClr val="F37720">
                    <a:shade val="93000"/>
                    <a:satMod val="130000"/>
                  </a:srgbClr>
                </a:gs>
                <a:gs pos="100000">
                  <a:srgbClr val="F3772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Segoe"/>
                  <a:ea typeface="+mn-ea"/>
                  <a:cs typeface="Arial" pitchFamily="34" charset="0"/>
                </a:rPr>
                <a:t>Resolver  Web Service</a:t>
              </a:r>
            </a:p>
          </p:txBody>
        </p:sp>
        <p:sp>
          <p:nvSpPr>
            <p:cNvPr id="71" name="Rectangle 17"/>
            <p:cNvSpPr/>
            <p:nvPr/>
          </p:nvSpPr>
          <p:spPr bwMode="auto">
            <a:xfrm>
              <a:off x="581875" y="1405736"/>
              <a:ext cx="2017484" cy="369755"/>
            </a:xfrm>
            <a:prstGeom prst="rect">
              <a:avLst/>
            </a:prstGeom>
            <a:gradFill rotWithShape="1">
              <a:gsLst>
                <a:gs pos="0">
                  <a:srgbClr val="F37720">
                    <a:shade val="51000"/>
                    <a:satMod val="130000"/>
                  </a:srgbClr>
                </a:gs>
                <a:gs pos="80000">
                  <a:srgbClr val="F37720">
                    <a:shade val="93000"/>
                    <a:satMod val="130000"/>
                  </a:srgbClr>
                </a:gs>
                <a:gs pos="100000">
                  <a:srgbClr val="F3772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Segoe"/>
                  <a:ea typeface="+mn-ea"/>
                  <a:cs typeface="Arial" pitchFamily="34" charset="0"/>
                </a:rPr>
                <a:t>Transformation Web Service</a:t>
              </a:r>
            </a:p>
          </p:txBody>
        </p:sp>
        <p:grpSp>
          <p:nvGrpSpPr>
            <p:cNvPr id="72" name="Group 82"/>
            <p:cNvGrpSpPr>
              <a:grpSpLocks/>
            </p:cNvGrpSpPr>
            <p:nvPr/>
          </p:nvGrpSpPr>
          <p:grpSpPr bwMode="auto">
            <a:xfrm>
              <a:off x="0" y="995439"/>
              <a:ext cx="614363" cy="409575"/>
              <a:chOff x="81826" y="1429629"/>
              <a:chExt cx="613904" cy="409707"/>
            </a:xfrm>
          </p:grpSpPr>
          <p:pic>
            <p:nvPicPr>
              <p:cNvPr id="73" name="Picture 116" descr="C:\Program Files\Microsoft Resource DVD Artwork\DVD_ART\Artwork_Imagery\Shapes and Graphics\Arrows - arrow\Gold Gradient Collection\arrow 0 gold  arrow 4.png"/>
              <p:cNvPicPr>
                <a:picLocks noChangeAspect="1" noChangeArrowheads="1"/>
              </p:cNvPicPr>
              <p:nvPr/>
            </p:nvPicPr>
            <p:blipFill>
              <a:blip r:embed="rId15"/>
              <a:srcRect/>
              <a:stretch>
                <a:fillRect/>
              </a:stretch>
            </p:blipFill>
            <p:spPr bwMode="auto">
              <a:xfrm>
                <a:off x="112511" y="1429629"/>
                <a:ext cx="583219" cy="223553"/>
              </a:xfrm>
              <a:prstGeom prst="rect">
                <a:avLst/>
              </a:prstGeom>
              <a:noFill/>
              <a:ln w="9525">
                <a:noFill/>
                <a:miter lim="800000"/>
                <a:headEnd/>
                <a:tailEnd/>
              </a:ln>
            </p:spPr>
          </p:pic>
          <p:pic>
            <p:nvPicPr>
              <p:cNvPr id="74" name="Picture 116" descr="C:\Program Files\Microsoft Resource DVD Artwork\DVD_ART\Artwork_Imagery\Shapes and Graphics\Arrows - arrow\Gold Gradient Collection\arrow 0 gold  arrow 4.png"/>
              <p:cNvPicPr>
                <a:picLocks noChangeAspect="1" noChangeArrowheads="1"/>
              </p:cNvPicPr>
              <p:nvPr/>
            </p:nvPicPr>
            <p:blipFill>
              <a:blip r:embed="rId15"/>
              <a:srcRect/>
              <a:stretch>
                <a:fillRect/>
              </a:stretch>
            </p:blipFill>
            <p:spPr bwMode="auto">
              <a:xfrm rot="10800000">
                <a:off x="81826" y="1615783"/>
                <a:ext cx="583219" cy="223553"/>
              </a:xfrm>
              <a:prstGeom prst="rect">
                <a:avLst/>
              </a:prstGeom>
              <a:noFill/>
              <a:ln w="9525">
                <a:noFill/>
                <a:miter lim="800000"/>
                <a:headEnd/>
                <a:tailEnd/>
              </a:ln>
            </p:spPr>
          </p:pic>
        </p:grpSp>
        <p:grpSp>
          <p:nvGrpSpPr>
            <p:cNvPr id="75" name="Group 82"/>
            <p:cNvGrpSpPr>
              <a:grpSpLocks/>
            </p:cNvGrpSpPr>
            <p:nvPr/>
          </p:nvGrpSpPr>
          <p:grpSpPr bwMode="auto">
            <a:xfrm>
              <a:off x="0" y="1395489"/>
              <a:ext cx="614363" cy="411162"/>
              <a:chOff x="81826" y="1429629"/>
              <a:chExt cx="613904" cy="409707"/>
            </a:xfrm>
          </p:grpSpPr>
          <p:pic>
            <p:nvPicPr>
              <p:cNvPr id="76" name="Picture 116" descr="C:\Program Files\Microsoft Resource DVD Artwork\DVD_ART\Artwork_Imagery\Shapes and Graphics\Arrows - arrow\Gold Gradient Collection\arrow 0 gold  arrow 4.png"/>
              <p:cNvPicPr>
                <a:picLocks noChangeAspect="1" noChangeArrowheads="1"/>
              </p:cNvPicPr>
              <p:nvPr/>
            </p:nvPicPr>
            <p:blipFill>
              <a:blip r:embed="rId16"/>
              <a:srcRect/>
              <a:stretch>
                <a:fillRect/>
              </a:stretch>
            </p:blipFill>
            <p:spPr bwMode="auto">
              <a:xfrm>
                <a:off x="112511" y="1429629"/>
                <a:ext cx="583219" cy="223553"/>
              </a:xfrm>
              <a:prstGeom prst="rect">
                <a:avLst/>
              </a:prstGeom>
              <a:noFill/>
              <a:ln w="9525">
                <a:noFill/>
                <a:miter lim="800000"/>
                <a:headEnd/>
                <a:tailEnd/>
              </a:ln>
            </p:spPr>
          </p:pic>
          <p:pic>
            <p:nvPicPr>
              <p:cNvPr id="77" name="Picture 116" descr="C:\Program Files\Microsoft Resource DVD Artwork\DVD_ART\Artwork_Imagery\Shapes and Graphics\Arrows - arrow\Gold Gradient Collection\arrow 0 gold  arrow 4.png"/>
              <p:cNvPicPr>
                <a:picLocks noChangeAspect="1" noChangeArrowheads="1"/>
              </p:cNvPicPr>
              <p:nvPr/>
            </p:nvPicPr>
            <p:blipFill>
              <a:blip r:embed="rId16"/>
              <a:srcRect/>
              <a:stretch>
                <a:fillRect/>
              </a:stretch>
            </p:blipFill>
            <p:spPr bwMode="auto">
              <a:xfrm rot="10800000">
                <a:off x="81826" y="1615783"/>
                <a:ext cx="583219" cy="223553"/>
              </a:xfrm>
              <a:prstGeom prst="rect">
                <a:avLst/>
              </a:prstGeom>
              <a:noFill/>
              <a:ln w="9525">
                <a:noFill/>
                <a:miter lim="800000"/>
                <a:headEnd/>
                <a:tailEnd/>
              </a:ln>
            </p:spPr>
          </p:pic>
        </p:grpSp>
        <p:sp>
          <p:nvSpPr>
            <p:cNvPr id="78" name="Line 15"/>
            <p:cNvSpPr>
              <a:spLocks noChangeShapeType="1"/>
            </p:cNvSpPr>
            <p:nvPr/>
          </p:nvSpPr>
          <p:spPr bwMode="auto">
            <a:xfrm>
              <a:off x="2601913" y="1482801"/>
              <a:ext cx="1015178" cy="1445610"/>
            </a:xfrm>
            <a:prstGeom prst="line">
              <a:avLst/>
            </a:prstGeom>
            <a:noFill/>
            <a:ln w="12700">
              <a:solidFill>
                <a:srgbClr val="000000"/>
              </a:solidFill>
              <a:prstDash val="sysDash"/>
              <a:round/>
              <a:headEnd type="none" w="sm" len="sm"/>
              <a:tailEnd type="triangle"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Line 15"/>
            <p:cNvSpPr>
              <a:spLocks noChangeShapeType="1"/>
            </p:cNvSpPr>
            <p:nvPr/>
          </p:nvSpPr>
          <p:spPr bwMode="auto">
            <a:xfrm flipH="1" flipV="1">
              <a:off x="2601912" y="1684414"/>
              <a:ext cx="868034" cy="1328080"/>
            </a:xfrm>
            <a:prstGeom prst="line">
              <a:avLst/>
            </a:prstGeom>
            <a:noFill/>
            <a:ln w="12700">
              <a:solidFill>
                <a:srgbClr val="000000"/>
              </a:solidFill>
              <a:prstDash val="sysDash"/>
              <a:round/>
              <a:headEnd type="none" w="sm" len="sm"/>
              <a:tailEnd type="triangle"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381000" y="230188"/>
            <a:ext cx="8382000" cy="553998"/>
          </a:xfrm>
        </p:spPr>
        <p:txBody>
          <a:bodyPr/>
          <a:lstStyle/>
          <a:p>
            <a:r>
              <a:rPr lang="es-ES" sz="4000" b="1" dirty="0" smtClean="0">
                <a:effectLst/>
              </a:rPr>
              <a:t>Gestión de Excepciones</a:t>
            </a:r>
          </a:p>
        </p:txBody>
      </p:sp>
      <p:sp>
        <p:nvSpPr>
          <p:cNvPr id="20483" name="Rectangle 5"/>
          <p:cNvSpPr>
            <a:spLocks noGrp="1" noChangeArrowheads="1"/>
          </p:cNvSpPr>
          <p:nvPr>
            <p:ph type="body" sz="quarter" idx="10"/>
          </p:nvPr>
        </p:nvSpPr>
        <p:spPr>
          <a:xfrm>
            <a:off x="381000" y="1411552"/>
            <a:ext cx="8382000" cy="332399"/>
          </a:xfrm>
        </p:spPr>
        <p:txBody>
          <a:bodyPr/>
          <a:lstStyle/>
          <a:p>
            <a:pPr lvl="1"/>
            <a:endParaRPr lang="es-ES" sz="2400" dirty="0" smtClean="0"/>
          </a:p>
        </p:txBody>
      </p:sp>
      <p:grpSp>
        <p:nvGrpSpPr>
          <p:cNvPr id="2" name="64 Grupo"/>
          <p:cNvGrpSpPr/>
          <p:nvPr/>
        </p:nvGrpSpPr>
        <p:grpSpPr>
          <a:xfrm>
            <a:off x="420688" y="644525"/>
            <a:ext cx="5849937" cy="1477963"/>
            <a:chOff x="420688" y="644525"/>
            <a:chExt cx="5849937" cy="1477963"/>
          </a:xfrm>
        </p:grpSpPr>
        <p:pic>
          <p:nvPicPr>
            <p:cNvPr id="45" name="Rounded Rectangle 34"/>
            <p:cNvPicPr>
              <a:picLocks noChangeArrowheads="1"/>
            </p:cNvPicPr>
            <p:nvPr/>
          </p:nvPicPr>
          <p:blipFill>
            <a:blip r:embed="rId3"/>
            <a:srcRect/>
            <a:stretch>
              <a:fillRect/>
            </a:stretch>
          </p:blipFill>
          <p:spPr bwMode="auto">
            <a:xfrm>
              <a:off x="2906713" y="654050"/>
              <a:ext cx="3363912" cy="1468438"/>
            </a:xfrm>
            <a:prstGeom prst="rect">
              <a:avLst/>
            </a:prstGeom>
            <a:noFill/>
            <a:ln w="9525">
              <a:noFill/>
              <a:miter lim="800000"/>
              <a:headEnd/>
              <a:tailEnd/>
            </a:ln>
          </p:spPr>
        </p:pic>
        <p:pic>
          <p:nvPicPr>
            <p:cNvPr id="49" name="Rounded Rectangle 34"/>
            <p:cNvPicPr>
              <a:picLocks noChangeArrowheads="1"/>
            </p:cNvPicPr>
            <p:nvPr/>
          </p:nvPicPr>
          <p:blipFill>
            <a:blip r:embed="rId4"/>
            <a:srcRect/>
            <a:stretch>
              <a:fillRect/>
            </a:stretch>
          </p:blipFill>
          <p:spPr bwMode="auto">
            <a:xfrm>
              <a:off x="420688" y="644525"/>
              <a:ext cx="2541587" cy="1468438"/>
            </a:xfrm>
            <a:prstGeom prst="rect">
              <a:avLst/>
            </a:prstGeom>
            <a:noFill/>
            <a:ln w="9525">
              <a:noFill/>
              <a:miter lim="800000"/>
              <a:headEnd/>
              <a:tailEnd/>
            </a:ln>
          </p:spPr>
        </p:pic>
        <p:sp>
          <p:nvSpPr>
            <p:cNvPr id="50" name="Text Box 12"/>
            <p:cNvSpPr txBox="1">
              <a:spLocks noChangeArrowheads="1"/>
            </p:cNvSpPr>
            <p:nvPr/>
          </p:nvSpPr>
          <p:spPr bwMode="auto">
            <a:xfrm>
              <a:off x="525463" y="749300"/>
              <a:ext cx="2151062" cy="1196975"/>
            </a:xfrm>
            <a:prstGeom prst="rect">
              <a:avLst/>
            </a:prstGeom>
            <a:noFill/>
            <a:ln w="9525">
              <a:noFill/>
              <a:miter lim="800000"/>
              <a:headEnd/>
              <a:tailEnd/>
            </a:ln>
          </p:spPr>
          <p:txBody>
            <a:bodyPr tIns="27432"/>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smtClean="0">
                  <a:ln>
                    <a:noFill/>
                  </a:ln>
                  <a:solidFill>
                    <a:sysClr val="windowText" lastClr="000000"/>
                  </a:solidFill>
                  <a:effectLst/>
                  <a:uLnTx/>
                  <a:uFillTx/>
                  <a:latin typeface="Calibri" pitchFamily="34" charset="0"/>
                </a:rPr>
                <a:t>Servicios</a:t>
              </a:r>
              <a:r>
                <a:rPr kumimoji="0" lang="en-US" sz="1400" b="1" i="0" u="none" strike="noStrike" kern="0" cap="none" spc="0" normalizeH="0" baseline="0" noProof="0" dirty="0" smtClean="0">
                  <a:ln>
                    <a:noFill/>
                  </a:ln>
                  <a:solidFill>
                    <a:sysClr val="windowText" lastClr="000000"/>
                  </a:solidFill>
                  <a:effectLst/>
                  <a:uLnTx/>
                  <a:uFillTx/>
                  <a:latin typeface="Calibri" pitchFamily="34" charset="0"/>
                </a:rPr>
                <a:t> Web</a:t>
              </a:r>
              <a:endParaRPr kumimoji="0" lang="en-US" sz="14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56" name="Text Box 155"/>
            <p:cNvSpPr txBox="1">
              <a:spLocks noChangeArrowheads="1"/>
            </p:cNvSpPr>
            <p:nvPr/>
          </p:nvSpPr>
          <p:spPr bwMode="auto">
            <a:xfrm>
              <a:off x="3014663" y="765175"/>
              <a:ext cx="2892425" cy="981075"/>
            </a:xfrm>
            <a:prstGeom prst="rect">
              <a:avLst/>
            </a:prstGeom>
            <a:noFill/>
            <a:ln w="9525">
              <a:noFill/>
              <a:miter lim="800000"/>
              <a:headEnd/>
              <a:tailEnd/>
            </a:ln>
          </p:spPr>
          <p:txBody>
            <a:bodyPr tIns="27432"/>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smtClean="0">
                  <a:ln>
                    <a:noFill/>
                  </a:ln>
                  <a:solidFill>
                    <a:sysClr val="windowText" lastClr="000000"/>
                  </a:solidFill>
                  <a:effectLst/>
                  <a:uLnTx/>
                  <a:uFillTx/>
                  <a:latin typeface="Calibri" pitchFamily="34" charset="0"/>
                </a:rPr>
                <a:t>Servicios</a:t>
              </a:r>
              <a:r>
                <a:rPr kumimoji="0" lang="en-US" sz="1400" b="1" i="0" u="none" strike="noStrike" kern="0" cap="none" spc="0" normalizeH="0" baseline="0" noProof="0" dirty="0" smtClean="0">
                  <a:ln>
                    <a:noFill/>
                  </a:ln>
                  <a:solidFill>
                    <a:sysClr val="windowText" lastClr="000000"/>
                  </a:solidFill>
                  <a:effectLst/>
                  <a:uLnTx/>
                  <a:uFillTx/>
                  <a:latin typeface="Calibri" pitchFamily="34" charset="0"/>
                </a:rPr>
                <a:t> Core</a:t>
              </a:r>
              <a:endParaRPr kumimoji="0" lang="en-US" sz="1400" b="1" i="0" u="none" strike="noStrike" kern="0" cap="none" spc="0" normalizeH="0" baseline="0" noProof="0" dirty="0">
                <a:ln>
                  <a:noFill/>
                </a:ln>
                <a:solidFill>
                  <a:sysClr val="windowText" lastClr="000000"/>
                </a:solidFill>
                <a:effectLst/>
                <a:uLnTx/>
                <a:uFillTx/>
                <a:latin typeface="Calibri" pitchFamily="34" charset="0"/>
              </a:endParaRPr>
            </a:p>
          </p:txBody>
        </p:sp>
        <p:pic>
          <p:nvPicPr>
            <p:cNvPr id="57" name="Picture 110" descr="web_serv.png"/>
            <p:cNvPicPr>
              <a:picLocks noChangeAspect="1"/>
            </p:cNvPicPr>
            <p:nvPr/>
          </p:nvPicPr>
          <p:blipFill>
            <a:blip r:embed="rId5" cstate="screen"/>
            <a:stretch>
              <a:fillRect/>
            </a:stretch>
          </p:blipFill>
          <p:spPr>
            <a:xfrm>
              <a:off x="1114338" y="1020164"/>
              <a:ext cx="1016120" cy="837034"/>
            </a:xfrm>
            <a:prstGeom prst="rect">
              <a:avLst/>
            </a:prstGeom>
          </p:spPr>
        </p:pic>
        <p:pic>
          <p:nvPicPr>
            <p:cNvPr id="60" name="Picture 113" descr="core_serv.png"/>
            <p:cNvPicPr>
              <a:picLocks noChangeAspect="1"/>
            </p:cNvPicPr>
            <p:nvPr/>
          </p:nvPicPr>
          <p:blipFill>
            <a:blip r:embed="rId6" cstate="screen"/>
            <a:stretch>
              <a:fillRect/>
            </a:stretch>
          </p:blipFill>
          <p:spPr>
            <a:xfrm>
              <a:off x="4069725" y="987422"/>
              <a:ext cx="907628" cy="907628"/>
            </a:xfrm>
            <a:prstGeom prst="rect">
              <a:avLst/>
            </a:prstGeom>
          </p:spPr>
        </p:pic>
      </p:grpSp>
      <p:grpSp>
        <p:nvGrpSpPr>
          <p:cNvPr id="3" name="65 Grupo"/>
          <p:cNvGrpSpPr/>
          <p:nvPr/>
        </p:nvGrpSpPr>
        <p:grpSpPr>
          <a:xfrm>
            <a:off x="474450" y="2060320"/>
            <a:ext cx="8167303" cy="2526443"/>
            <a:chOff x="474450" y="2060320"/>
            <a:chExt cx="8167303" cy="2526443"/>
          </a:xfrm>
        </p:grpSpPr>
        <p:sp>
          <p:nvSpPr>
            <p:cNvPr id="53" name="Rounded Rectangle 4"/>
            <p:cNvSpPr/>
            <p:nvPr/>
          </p:nvSpPr>
          <p:spPr bwMode="auto">
            <a:xfrm>
              <a:off x="474450" y="2072077"/>
              <a:ext cx="2371578" cy="2502256"/>
            </a:xfrm>
            <a:prstGeom prst="roundRect">
              <a:avLst>
                <a:gd name="adj" fmla="val 6970"/>
              </a:avLst>
            </a:prstGeom>
            <a:gradFill flip="none" rotWithShape="1">
              <a:gsLst>
                <a:gs pos="0">
                  <a:srgbClr val="666666">
                    <a:lumMod val="60000"/>
                    <a:lumOff val="40000"/>
                  </a:srgbClr>
                </a:gs>
                <a:gs pos="50000">
                  <a:srgbClr val="FFFFFF"/>
                </a:gs>
                <a:gs pos="100000">
                  <a:srgbClr val="F37720">
                    <a:tint val="23500"/>
                    <a:satMod val="160000"/>
                  </a:srgbClr>
                </a:gs>
              </a:gsLst>
              <a:path path="circle">
                <a:fillToRect l="100000" b="100000"/>
              </a:path>
              <a:tileRect t="-100000" r="-100000"/>
            </a:gradFill>
            <a:ln w="15875" cap="flat" cmpd="sng" algn="ctr">
              <a:solidFill>
                <a:srgbClr val="000000"/>
              </a:solidFill>
              <a:prstDash val="solid"/>
            </a:ln>
            <a:effectLst>
              <a:outerShdw blurRad="50800" dist="38100" dir="2700000" algn="tl" rotWithShape="0">
                <a:srgbClr val="000000">
                  <a:alpha val="40000"/>
                </a:srgbClr>
              </a:outerShdw>
            </a:effectLst>
          </p:spPr>
          <p:txBody>
            <a:bodyPr tIns="27432"/>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Segoe"/>
                  <a:ea typeface="+mn-ea"/>
                  <a:cs typeface="+mn-cs"/>
                </a:rPr>
                <a:t>On-ramps</a:t>
              </a:r>
            </a:p>
          </p:txBody>
        </p:sp>
        <p:sp>
          <p:nvSpPr>
            <p:cNvPr id="54" name="Rounded Rectangle 43"/>
            <p:cNvSpPr/>
            <p:nvPr/>
          </p:nvSpPr>
          <p:spPr bwMode="auto">
            <a:xfrm>
              <a:off x="6270934" y="2060320"/>
              <a:ext cx="2370819" cy="2526443"/>
            </a:xfrm>
            <a:prstGeom prst="roundRect">
              <a:avLst>
                <a:gd name="adj" fmla="val 6970"/>
              </a:avLst>
            </a:prstGeom>
            <a:gradFill flip="none" rotWithShape="1">
              <a:gsLst>
                <a:gs pos="0">
                  <a:srgbClr val="666666">
                    <a:lumMod val="40000"/>
                    <a:lumOff val="60000"/>
                  </a:srgbClr>
                </a:gs>
                <a:gs pos="50000">
                  <a:srgbClr val="FFFFFF"/>
                </a:gs>
                <a:gs pos="100000">
                  <a:srgbClr val="F37720">
                    <a:lumMod val="20000"/>
                    <a:lumOff val="80000"/>
                  </a:srgbClr>
                </a:gs>
              </a:gsLst>
              <a:path path="circle">
                <a:fillToRect l="100000" b="100000"/>
              </a:path>
              <a:tileRect t="-100000" r="-100000"/>
            </a:gradFill>
            <a:ln w="15875" cap="flat" cmpd="sng" algn="ctr">
              <a:solidFill>
                <a:srgbClr val="000000"/>
              </a:solidFill>
              <a:prstDash val="solid"/>
            </a:ln>
            <a:effectLst>
              <a:outerShdw blurRad="50800" dist="38100" dir="2700000" algn="tl" rotWithShape="0">
                <a:srgbClr val="000000">
                  <a:alpha val="40000"/>
                </a:srgbClr>
              </a:outerShdw>
            </a:effectLst>
          </p:spPr>
          <p:txBody>
            <a:bodyPr tIns="27432"/>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Segoe"/>
                  <a:ea typeface="+mn-ea"/>
                  <a:cs typeface="+mn-cs"/>
                </a:rPr>
                <a:t>Off-ramps</a:t>
              </a:r>
            </a:p>
          </p:txBody>
        </p:sp>
        <p:pic>
          <p:nvPicPr>
            <p:cNvPr id="58" name="Picture 111" descr="on_ramp.png"/>
            <p:cNvPicPr>
              <a:picLocks noChangeAspect="1"/>
            </p:cNvPicPr>
            <p:nvPr/>
          </p:nvPicPr>
          <p:blipFill>
            <a:blip r:embed="rId7"/>
            <a:stretch>
              <a:fillRect/>
            </a:stretch>
          </p:blipFill>
          <p:spPr>
            <a:xfrm>
              <a:off x="784373" y="2763373"/>
              <a:ext cx="1817424" cy="1043553"/>
            </a:xfrm>
            <a:prstGeom prst="rect">
              <a:avLst/>
            </a:prstGeom>
          </p:spPr>
        </p:pic>
        <p:pic>
          <p:nvPicPr>
            <p:cNvPr id="61" name="Picture 115" descr="off_ramp.png"/>
            <p:cNvPicPr>
              <a:picLocks noChangeAspect="1"/>
            </p:cNvPicPr>
            <p:nvPr/>
          </p:nvPicPr>
          <p:blipFill>
            <a:blip r:embed="rId8"/>
            <a:stretch>
              <a:fillRect/>
            </a:stretch>
          </p:blipFill>
          <p:spPr>
            <a:xfrm>
              <a:off x="6468735" y="2807430"/>
              <a:ext cx="1807999" cy="1032309"/>
            </a:xfrm>
            <a:prstGeom prst="rect">
              <a:avLst/>
            </a:prstGeom>
          </p:spPr>
        </p:pic>
      </p:grpSp>
      <p:grpSp>
        <p:nvGrpSpPr>
          <p:cNvPr id="4" name="66 Grupo"/>
          <p:cNvGrpSpPr/>
          <p:nvPr/>
        </p:nvGrpSpPr>
        <p:grpSpPr>
          <a:xfrm>
            <a:off x="407988" y="4606925"/>
            <a:ext cx="8285162" cy="1895475"/>
            <a:chOff x="407988" y="4606925"/>
            <a:chExt cx="8285162" cy="1895475"/>
          </a:xfrm>
        </p:grpSpPr>
        <p:pic>
          <p:nvPicPr>
            <p:cNvPr id="47" name="Rectangle 71"/>
            <p:cNvPicPr>
              <a:picLocks noChangeArrowheads="1"/>
            </p:cNvPicPr>
            <p:nvPr/>
          </p:nvPicPr>
          <p:blipFill>
            <a:blip r:embed="rId9"/>
            <a:srcRect/>
            <a:stretch>
              <a:fillRect/>
            </a:stretch>
          </p:blipFill>
          <p:spPr bwMode="auto">
            <a:xfrm>
              <a:off x="6224588" y="4630738"/>
              <a:ext cx="2468562" cy="1871662"/>
            </a:xfrm>
            <a:prstGeom prst="rect">
              <a:avLst/>
            </a:prstGeom>
            <a:noFill/>
            <a:ln w="9525">
              <a:noFill/>
              <a:miter lim="800000"/>
              <a:headEnd/>
              <a:tailEnd/>
            </a:ln>
          </p:spPr>
        </p:pic>
        <p:sp>
          <p:nvSpPr>
            <p:cNvPr id="48" name="Text Box 6"/>
            <p:cNvSpPr txBox="1">
              <a:spLocks noChangeArrowheads="1"/>
            </p:cNvSpPr>
            <p:nvPr/>
          </p:nvSpPr>
          <p:spPr bwMode="auto">
            <a:xfrm>
              <a:off x="6254750" y="4664075"/>
              <a:ext cx="2405063" cy="1800225"/>
            </a:xfrm>
            <a:prstGeom prst="rect">
              <a:avLst/>
            </a:prstGeom>
            <a:noFill/>
            <a:ln w="9525">
              <a:noFill/>
              <a:miter lim="800000"/>
              <a:headEnd/>
              <a:tailEnd/>
            </a:ln>
          </p:spPr>
          <p:txBody>
            <a:bodyPr lIns="45720" tIns="27432" rIns="4572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latin typeface="Calibri" pitchFamily="34" charset="0"/>
                </a:rPr>
                <a:t>Portal de </a:t>
              </a:r>
              <a:r>
                <a:rPr kumimoji="0" lang="en-US" sz="1400" b="1" i="0" u="none" strike="noStrike" kern="0" cap="none" spc="0" normalizeH="0" baseline="0" noProof="0" dirty="0" err="1" smtClean="0">
                  <a:ln>
                    <a:noFill/>
                  </a:ln>
                  <a:solidFill>
                    <a:sysClr val="windowText" lastClr="000000"/>
                  </a:solidFill>
                  <a:effectLst/>
                  <a:uLnTx/>
                  <a:uFillTx/>
                  <a:latin typeface="Calibri" pitchFamily="34" charset="0"/>
                </a:rPr>
                <a:t>Gestión</a:t>
              </a:r>
              <a:r>
                <a:rPr kumimoji="0" lang="en-US" sz="1400" b="1" i="0" u="none" strike="noStrike" kern="0" cap="none" spc="0" normalizeH="0" baseline="0" noProof="0" dirty="0" smtClean="0">
                  <a:ln>
                    <a:noFill/>
                  </a:ln>
                  <a:solidFill>
                    <a:sysClr val="windowText" lastClr="000000"/>
                  </a:solidFill>
                  <a:effectLst/>
                  <a:uLnTx/>
                  <a:uFillTx/>
                  <a:latin typeface="Calibri" pitchFamily="34" charset="0"/>
                </a:rPr>
                <a:t> (SharePoint)</a:t>
              </a:r>
              <a:endParaRPr kumimoji="0" lang="en-US" sz="1400" b="0" i="0" u="none" strike="noStrike" kern="0" cap="none" spc="0" normalizeH="0" baseline="0" noProof="0" dirty="0">
                <a:ln>
                  <a:noFill/>
                </a:ln>
                <a:solidFill>
                  <a:sysClr val="windowText" lastClr="000000"/>
                </a:solidFill>
                <a:effectLst/>
                <a:uLnTx/>
                <a:uFillTx/>
                <a:latin typeface="Calibri" pitchFamily="34" charset="0"/>
              </a:endParaRPr>
            </a:p>
          </p:txBody>
        </p:sp>
        <p:pic>
          <p:nvPicPr>
            <p:cNvPr id="51" name="Rounded Rectangle 59"/>
            <p:cNvPicPr>
              <a:picLocks noChangeArrowheads="1"/>
            </p:cNvPicPr>
            <p:nvPr/>
          </p:nvPicPr>
          <p:blipFill>
            <a:blip r:embed="rId10"/>
            <a:srcRect/>
            <a:stretch>
              <a:fillRect/>
            </a:stretch>
          </p:blipFill>
          <p:spPr bwMode="auto">
            <a:xfrm>
              <a:off x="407988" y="4606925"/>
              <a:ext cx="5846762" cy="1620838"/>
            </a:xfrm>
            <a:prstGeom prst="rect">
              <a:avLst/>
            </a:prstGeom>
            <a:noFill/>
            <a:ln w="9525">
              <a:noFill/>
              <a:miter lim="800000"/>
              <a:headEnd/>
              <a:tailEnd/>
            </a:ln>
          </p:spPr>
        </p:pic>
        <p:sp>
          <p:nvSpPr>
            <p:cNvPr id="52" name="Text Box 26"/>
            <p:cNvSpPr txBox="1">
              <a:spLocks noChangeArrowheads="1"/>
            </p:cNvSpPr>
            <p:nvPr/>
          </p:nvSpPr>
          <p:spPr bwMode="auto">
            <a:xfrm>
              <a:off x="512763" y="4714875"/>
              <a:ext cx="5575300" cy="1347788"/>
            </a:xfrm>
            <a:prstGeom prst="rect">
              <a:avLst/>
            </a:prstGeom>
            <a:noFill/>
            <a:ln w="9525">
              <a:noFill/>
              <a:miter lim="800000"/>
              <a:headEnd/>
              <a:tailEnd/>
            </a:ln>
          </p:spPr>
          <p:txBody>
            <a:bodyPr tIns="27432"/>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smtClean="0">
                  <a:ln>
                    <a:noFill/>
                  </a:ln>
                  <a:solidFill>
                    <a:sysClr val="windowText" lastClr="000000"/>
                  </a:solidFill>
                  <a:effectLst/>
                  <a:uLnTx/>
                  <a:uFillTx/>
                  <a:latin typeface="Calibri" pitchFamily="34" charset="0"/>
                </a:rPr>
                <a:t>Gestión</a:t>
              </a:r>
              <a:r>
                <a:rPr kumimoji="0" lang="en-US" sz="1400" b="1" i="0" u="none" strike="noStrike" kern="0" cap="none" spc="0" normalizeH="0" baseline="0" noProof="0" dirty="0" smtClean="0">
                  <a:ln>
                    <a:noFill/>
                  </a:ln>
                  <a:solidFill>
                    <a:sysClr val="windowText" lastClr="000000"/>
                  </a:solidFill>
                  <a:effectLst/>
                  <a:uLnTx/>
                  <a:uFillTx/>
                  <a:latin typeface="Calibri" pitchFamily="34" charset="0"/>
                </a:rPr>
                <a:t> de </a:t>
              </a:r>
              <a:r>
                <a:rPr kumimoji="0" lang="en-US" sz="1400" b="1" i="0" u="none" strike="noStrike" kern="0" cap="none" spc="0" normalizeH="0" baseline="0" noProof="0" dirty="0" err="1" smtClean="0">
                  <a:ln>
                    <a:noFill/>
                  </a:ln>
                  <a:solidFill>
                    <a:sysClr val="windowText" lastClr="000000"/>
                  </a:solidFill>
                  <a:effectLst/>
                  <a:uLnTx/>
                  <a:uFillTx/>
                  <a:latin typeface="Calibri" pitchFamily="34" charset="0"/>
                </a:rPr>
                <a:t>Excepciones</a:t>
              </a:r>
              <a:endParaRPr kumimoji="0" lang="en-US" sz="1400" b="1" i="0" u="none" strike="noStrike" kern="0" cap="none" spc="0" normalizeH="0" baseline="0" noProof="0" dirty="0">
                <a:ln>
                  <a:noFill/>
                </a:ln>
                <a:solidFill>
                  <a:sysClr val="windowText" lastClr="000000"/>
                </a:solidFill>
                <a:effectLst/>
                <a:uLnTx/>
                <a:uFillTx/>
                <a:latin typeface="Calibri" pitchFamily="34" charset="0"/>
              </a:endParaRPr>
            </a:p>
          </p:txBody>
        </p:sp>
        <p:pic>
          <p:nvPicPr>
            <p:cNvPr id="59" name="Picture 112" descr="ex_mana.png"/>
            <p:cNvPicPr>
              <a:picLocks noChangeAspect="1"/>
            </p:cNvPicPr>
            <p:nvPr/>
          </p:nvPicPr>
          <p:blipFill>
            <a:blip r:embed="rId11"/>
            <a:stretch>
              <a:fillRect/>
            </a:stretch>
          </p:blipFill>
          <p:spPr>
            <a:xfrm>
              <a:off x="2636877" y="4967693"/>
              <a:ext cx="1133845" cy="974624"/>
            </a:xfrm>
            <a:prstGeom prst="rect">
              <a:avLst/>
            </a:prstGeom>
          </p:spPr>
        </p:pic>
        <p:pic>
          <p:nvPicPr>
            <p:cNvPr id="62" name="Picture 116" descr="sp_mana.png"/>
            <p:cNvPicPr>
              <a:picLocks noChangeAspect="1"/>
            </p:cNvPicPr>
            <p:nvPr/>
          </p:nvPicPr>
          <p:blipFill>
            <a:blip r:embed="rId12"/>
            <a:stretch>
              <a:fillRect/>
            </a:stretch>
          </p:blipFill>
          <p:spPr>
            <a:xfrm>
              <a:off x="6822377" y="5131997"/>
              <a:ext cx="1271122" cy="1016898"/>
            </a:xfrm>
            <a:prstGeom prst="rect">
              <a:avLst/>
            </a:prstGeom>
          </p:spPr>
        </p:pic>
      </p:grpSp>
      <p:grpSp>
        <p:nvGrpSpPr>
          <p:cNvPr id="5" name="63 Grupo"/>
          <p:cNvGrpSpPr/>
          <p:nvPr/>
        </p:nvGrpSpPr>
        <p:grpSpPr>
          <a:xfrm>
            <a:off x="2908300" y="2049463"/>
            <a:ext cx="3363913" cy="2643187"/>
            <a:chOff x="2908300" y="2049463"/>
            <a:chExt cx="3363913" cy="2643187"/>
          </a:xfrm>
        </p:grpSpPr>
        <p:pic>
          <p:nvPicPr>
            <p:cNvPr id="46" name="Rounded Rectangle 35"/>
            <p:cNvPicPr>
              <a:picLocks noChangeArrowheads="1"/>
            </p:cNvPicPr>
            <p:nvPr/>
          </p:nvPicPr>
          <p:blipFill>
            <a:blip r:embed="rId13"/>
            <a:srcRect/>
            <a:stretch>
              <a:fillRect/>
            </a:stretch>
          </p:blipFill>
          <p:spPr bwMode="auto">
            <a:xfrm>
              <a:off x="2908300" y="2049463"/>
              <a:ext cx="3363913" cy="2643187"/>
            </a:xfrm>
            <a:prstGeom prst="rect">
              <a:avLst/>
            </a:prstGeom>
            <a:noFill/>
            <a:ln w="9525">
              <a:noFill/>
              <a:miter lim="800000"/>
              <a:headEnd/>
              <a:tailEnd/>
            </a:ln>
          </p:spPr>
        </p:pic>
        <p:sp>
          <p:nvSpPr>
            <p:cNvPr id="55" name="TextBox 94311"/>
            <p:cNvSpPr txBox="1">
              <a:spLocks noChangeArrowheads="1"/>
            </p:cNvSpPr>
            <p:nvPr/>
          </p:nvSpPr>
          <p:spPr bwMode="auto">
            <a:xfrm>
              <a:off x="3305878" y="2113681"/>
              <a:ext cx="2154238" cy="307777"/>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BizTalk </a:t>
              </a:r>
              <a:r>
                <a:rPr kumimoji="0" lang="en-US" sz="1400" b="1" i="0" u="none" strike="noStrike" kern="0" cap="none" spc="0" normalizeH="0" baseline="0" noProof="0" dirty="0" smtClean="0">
                  <a:ln>
                    <a:noFill/>
                  </a:ln>
                  <a:solidFill>
                    <a:srgbClr val="000000"/>
                  </a:solidFill>
                  <a:effectLst/>
                  <a:uLnTx/>
                  <a:uFillTx/>
                </a:rPr>
                <a:t>Server 2006 R2</a:t>
              </a:r>
              <a:endParaRPr kumimoji="0" lang="en-US" sz="1400" b="1" i="0" u="none" strike="noStrike" kern="0" cap="none" spc="0" normalizeH="0" baseline="0" noProof="0" dirty="0">
                <a:ln>
                  <a:noFill/>
                </a:ln>
                <a:solidFill>
                  <a:srgbClr val="000000"/>
                </a:solidFill>
                <a:effectLst/>
                <a:uLnTx/>
                <a:uFillTx/>
              </a:endParaRPr>
            </a:p>
          </p:txBody>
        </p:sp>
        <p:pic>
          <p:nvPicPr>
            <p:cNvPr id="63" name="Picture 118" descr="core_02.png"/>
            <p:cNvPicPr>
              <a:picLocks noChangeAspect="1"/>
            </p:cNvPicPr>
            <p:nvPr/>
          </p:nvPicPr>
          <p:blipFill>
            <a:blip r:embed="rId14"/>
            <a:stretch>
              <a:fillRect/>
            </a:stretch>
          </p:blipFill>
          <p:spPr>
            <a:xfrm>
              <a:off x="3865260" y="2659107"/>
              <a:ext cx="1387455" cy="1387455"/>
            </a:xfrm>
            <a:prstGeom prst="rect">
              <a:avLst/>
            </a:prstGeom>
          </p:spPr>
        </p:pic>
      </p:grpSp>
      <p:grpSp>
        <p:nvGrpSpPr>
          <p:cNvPr id="80" name="79 Grupo"/>
          <p:cNvGrpSpPr/>
          <p:nvPr/>
        </p:nvGrpSpPr>
        <p:grpSpPr>
          <a:xfrm>
            <a:off x="103188" y="5088102"/>
            <a:ext cx="5974227" cy="787360"/>
            <a:chOff x="103188" y="5088102"/>
            <a:chExt cx="5974227" cy="787360"/>
          </a:xfrm>
        </p:grpSpPr>
        <p:sp>
          <p:nvSpPr>
            <p:cNvPr id="67" name="Rectangle 63"/>
            <p:cNvSpPr/>
            <p:nvPr/>
          </p:nvSpPr>
          <p:spPr bwMode="auto">
            <a:xfrm>
              <a:off x="655230" y="5096312"/>
              <a:ext cx="2016327" cy="369708"/>
            </a:xfrm>
            <a:prstGeom prst="rect">
              <a:avLst/>
            </a:prstGeom>
            <a:gradFill rotWithShape="1">
              <a:gsLst>
                <a:gs pos="0">
                  <a:srgbClr val="EE3424">
                    <a:shade val="51000"/>
                    <a:satMod val="130000"/>
                  </a:srgbClr>
                </a:gs>
                <a:gs pos="80000">
                  <a:srgbClr val="EE3424">
                    <a:shade val="93000"/>
                    <a:satMod val="130000"/>
                  </a:srgbClr>
                </a:gs>
                <a:gs pos="100000">
                  <a:srgbClr val="EE3424">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smtClean="0">
                  <a:ln>
                    <a:noFill/>
                  </a:ln>
                  <a:solidFill>
                    <a:srgbClr val="000000"/>
                  </a:solidFill>
                  <a:effectLst/>
                  <a:uLnTx/>
                  <a:uFillTx/>
                  <a:latin typeface="Segoe"/>
                  <a:ea typeface="+mn-ea"/>
                  <a:cs typeface="Arial" pitchFamily="34" charset="0"/>
                </a:rPr>
                <a:t>Servicio</a:t>
              </a:r>
              <a:r>
                <a:rPr kumimoji="0" lang="es-ES" sz="1000" b="1" i="0" u="none" strike="noStrike" kern="0" cap="none" spc="0" normalizeH="0" smtClean="0">
                  <a:ln>
                    <a:noFill/>
                  </a:ln>
                  <a:solidFill>
                    <a:srgbClr val="000000"/>
                  </a:solidFill>
                  <a:effectLst/>
                  <a:uLnTx/>
                  <a:uFillTx/>
                  <a:latin typeface="Segoe"/>
                  <a:ea typeface="+mn-ea"/>
                  <a:cs typeface="Arial" pitchFamily="34" charset="0"/>
                </a:rPr>
                <a:t> Web para Excepciones</a:t>
              </a:r>
              <a:endParaRPr kumimoji="0" lang="es-ES" sz="1000" b="1" i="0" u="none" strike="noStrike" kern="0" cap="none" spc="0" normalizeH="0" baseline="0">
                <a:ln>
                  <a:noFill/>
                </a:ln>
                <a:solidFill>
                  <a:srgbClr val="000000"/>
                </a:solidFill>
                <a:effectLst/>
                <a:uLnTx/>
                <a:uFillTx/>
                <a:latin typeface="Segoe"/>
                <a:ea typeface="+mn-ea"/>
                <a:cs typeface="Arial" pitchFamily="34" charset="0"/>
              </a:endParaRPr>
            </a:p>
          </p:txBody>
        </p:sp>
        <p:sp>
          <p:nvSpPr>
            <p:cNvPr id="68" name="Rectangle 68"/>
            <p:cNvSpPr/>
            <p:nvPr/>
          </p:nvSpPr>
          <p:spPr bwMode="auto">
            <a:xfrm>
              <a:off x="3929615" y="5505758"/>
              <a:ext cx="1214934" cy="369483"/>
            </a:xfrm>
            <a:prstGeom prst="rect">
              <a:avLst/>
            </a:prstGeom>
            <a:gradFill rotWithShape="1">
              <a:gsLst>
                <a:gs pos="0">
                  <a:srgbClr val="EE3424">
                    <a:shade val="51000"/>
                    <a:satMod val="130000"/>
                  </a:srgbClr>
                </a:gs>
                <a:gs pos="80000">
                  <a:srgbClr val="EE3424">
                    <a:shade val="93000"/>
                    <a:satMod val="130000"/>
                  </a:srgbClr>
                </a:gs>
                <a:gs pos="100000">
                  <a:srgbClr val="EE3424">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dirty="0" err="1" smtClean="0">
                  <a:ln>
                    <a:noFill/>
                  </a:ln>
                  <a:solidFill>
                    <a:srgbClr val="000000"/>
                  </a:solidFill>
                  <a:effectLst/>
                  <a:uLnTx/>
                  <a:uFillTx/>
                  <a:latin typeface="Segoe"/>
                  <a:ea typeface="+mn-ea"/>
                  <a:cs typeface="Arial" pitchFamily="34" charset="0"/>
                </a:rPr>
                <a:t>Logger</a:t>
              </a:r>
              <a:r>
                <a:rPr kumimoji="0" lang="es-ES" sz="1000" b="1" i="0" u="none" strike="noStrike" kern="0" cap="none" spc="0" normalizeH="0" baseline="0" dirty="0" smtClean="0">
                  <a:ln>
                    <a:noFill/>
                  </a:ln>
                  <a:solidFill>
                    <a:srgbClr val="000000"/>
                  </a:solidFill>
                  <a:effectLst/>
                  <a:uLnTx/>
                  <a:uFillTx/>
                  <a:latin typeface="Segoe"/>
                  <a:ea typeface="+mn-ea"/>
                  <a:cs typeface="Arial" pitchFamily="34" charset="0"/>
                </a:rPr>
                <a:t> de Excepciones</a:t>
              </a:r>
              <a:endParaRPr kumimoji="0" lang="es-ES" sz="1000" b="1" i="0" u="none" strike="noStrike" kern="0" cap="none" spc="0" normalizeH="0" baseline="0" dirty="0">
                <a:ln>
                  <a:noFill/>
                </a:ln>
                <a:solidFill>
                  <a:srgbClr val="000000"/>
                </a:solidFill>
                <a:effectLst/>
                <a:uLnTx/>
                <a:uFillTx/>
                <a:latin typeface="Segoe"/>
                <a:ea typeface="+mn-ea"/>
                <a:cs typeface="Arial" pitchFamily="34" charset="0"/>
              </a:endParaRPr>
            </a:p>
          </p:txBody>
        </p:sp>
        <p:sp>
          <p:nvSpPr>
            <p:cNvPr id="69" name="Rectangle 70"/>
            <p:cNvSpPr/>
            <p:nvPr/>
          </p:nvSpPr>
          <p:spPr bwMode="auto">
            <a:xfrm>
              <a:off x="3929615" y="5088102"/>
              <a:ext cx="2147800" cy="369484"/>
            </a:xfrm>
            <a:prstGeom prst="rect">
              <a:avLst/>
            </a:prstGeom>
            <a:gradFill rotWithShape="1">
              <a:gsLst>
                <a:gs pos="0">
                  <a:srgbClr val="EE3424">
                    <a:shade val="51000"/>
                    <a:satMod val="130000"/>
                  </a:srgbClr>
                </a:gs>
                <a:gs pos="80000">
                  <a:srgbClr val="EE3424">
                    <a:shade val="93000"/>
                    <a:satMod val="130000"/>
                  </a:srgbClr>
                </a:gs>
                <a:gs pos="100000">
                  <a:srgbClr val="EE3424">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dirty="0" smtClean="0">
                  <a:ln>
                    <a:noFill/>
                  </a:ln>
                  <a:solidFill>
                    <a:srgbClr val="000000"/>
                  </a:solidFill>
                  <a:effectLst/>
                  <a:uLnTx/>
                  <a:uFillTx/>
                  <a:latin typeface="Segoe"/>
                  <a:ea typeface="+mn-ea"/>
                  <a:cs typeface="Arial" charset="0"/>
                </a:rPr>
                <a:t>Manejador de Excepciones 1..</a:t>
              </a:r>
              <a:r>
                <a:rPr kumimoji="0" lang="es-ES" sz="1000" b="1" i="1" u="none" strike="noStrike" kern="0" cap="none" spc="0" normalizeH="0" baseline="0" dirty="0" smtClean="0">
                  <a:ln>
                    <a:noFill/>
                  </a:ln>
                  <a:solidFill>
                    <a:srgbClr val="000000"/>
                  </a:solidFill>
                  <a:effectLst/>
                  <a:uLnTx/>
                  <a:uFillTx/>
                  <a:latin typeface="Segoe"/>
                  <a:ea typeface="+mn-ea"/>
                  <a:cs typeface="Arial" charset="0"/>
                </a:rPr>
                <a:t>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dirty="0" smtClean="0">
                  <a:ln>
                    <a:noFill/>
                  </a:ln>
                  <a:solidFill>
                    <a:srgbClr val="000000"/>
                  </a:solidFill>
                  <a:effectLst/>
                  <a:uLnTx/>
                  <a:uFillTx/>
                  <a:latin typeface="Segoe"/>
                  <a:ea typeface="+mn-ea"/>
                  <a:cs typeface="Arial" charset="0"/>
                </a:rPr>
                <a:t>Aplicación</a:t>
              </a:r>
              <a:r>
                <a:rPr kumimoji="0" lang="es-ES" sz="1000" b="1" i="0" u="none" strike="noStrike" kern="0" cap="none" spc="0" normalizeH="0" dirty="0" smtClean="0">
                  <a:ln>
                    <a:noFill/>
                  </a:ln>
                  <a:solidFill>
                    <a:srgbClr val="000000"/>
                  </a:solidFill>
                  <a:effectLst/>
                  <a:uLnTx/>
                  <a:uFillTx/>
                  <a:latin typeface="Segoe"/>
                  <a:ea typeface="+mn-ea"/>
                  <a:cs typeface="Arial" charset="0"/>
                </a:rPr>
                <a:t> </a:t>
              </a:r>
              <a:r>
                <a:rPr kumimoji="0" lang="es-ES" sz="1000" b="1" i="0" u="none" strike="noStrike" kern="0" cap="none" spc="0" normalizeH="0" dirty="0" err="1" smtClean="0">
                  <a:ln>
                    <a:noFill/>
                  </a:ln>
                  <a:solidFill>
                    <a:srgbClr val="000000"/>
                  </a:solidFill>
                  <a:effectLst/>
                  <a:uLnTx/>
                  <a:uFillTx/>
                  <a:latin typeface="Segoe"/>
                  <a:ea typeface="+mn-ea"/>
                  <a:cs typeface="Arial" charset="0"/>
                </a:rPr>
                <a:t>Customizada</a:t>
              </a:r>
              <a:r>
                <a:rPr kumimoji="0" lang="es-ES" sz="1000" b="1" i="0" u="none" strike="noStrike" kern="0" cap="none" spc="0" normalizeH="0" dirty="0" smtClean="0">
                  <a:ln>
                    <a:noFill/>
                  </a:ln>
                  <a:solidFill>
                    <a:srgbClr val="000000"/>
                  </a:solidFill>
                  <a:effectLst/>
                  <a:uLnTx/>
                  <a:uFillTx/>
                  <a:latin typeface="Segoe"/>
                  <a:ea typeface="+mn-ea"/>
                  <a:cs typeface="Arial" charset="0"/>
                </a:rPr>
                <a:t> </a:t>
              </a:r>
              <a:r>
                <a:rPr kumimoji="0" lang="es-ES" sz="1000" b="1" i="0" u="none" strike="noStrike" kern="0" cap="none" spc="0" normalizeH="0" dirty="0" err="1" smtClean="0">
                  <a:ln>
                    <a:noFill/>
                  </a:ln>
                  <a:solidFill>
                    <a:srgbClr val="000000"/>
                  </a:solidFill>
                  <a:effectLst/>
                  <a:uLnTx/>
                  <a:uFillTx/>
                  <a:latin typeface="Segoe"/>
                  <a:ea typeface="+mn-ea"/>
                  <a:cs typeface="Arial" charset="0"/>
                </a:rPr>
                <a:t>Gen.</a:t>
              </a:r>
              <a:endParaRPr kumimoji="0" lang="es-ES" sz="1000" b="1" i="0" u="none" strike="noStrike" kern="0" cap="none" spc="0" normalizeH="0" baseline="0" dirty="0">
                <a:ln>
                  <a:noFill/>
                </a:ln>
                <a:solidFill>
                  <a:srgbClr val="000000"/>
                </a:solidFill>
                <a:effectLst/>
                <a:uLnTx/>
                <a:uFillTx/>
                <a:latin typeface="Segoe"/>
                <a:ea typeface="+mn-ea"/>
                <a:cs typeface="Arial" charset="0"/>
              </a:endParaRPr>
            </a:p>
          </p:txBody>
        </p:sp>
        <p:sp>
          <p:nvSpPr>
            <p:cNvPr id="72" name="Rectangle 67"/>
            <p:cNvSpPr/>
            <p:nvPr/>
          </p:nvSpPr>
          <p:spPr bwMode="auto">
            <a:xfrm>
              <a:off x="5143499" y="5505575"/>
              <a:ext cx="922763" cy="369887"/>
            </a:xfrm>
            <a:prstGeom prst="rect">
              <a:avLst/>
            </a:prstGeom>
            <a:gradFill rotWithShape="1">
              <a:gsLst>
                <a:gs pos="0">
                  <a:srgbClr val="EE3424">
                    <a:shade val="51000"/>
                    <a:satMod val="130000"/>
                  </a:srgbClr>
                </a:gs>
                <a:gs pos="80000">
                  <a:srgbClr val="EE3424">
                    <a:shade val="93000"/>
                    <a:satMod val="130000"/>
                  </a:srgbClr>
                </a:gs>
                <a:gs pos="100000">
                  <a:srgbClr val="EE3424">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smtClean="0">
                  <a:ln>
                    <a:noFill/>
                  </a:ln>
                  <a:solidFill>
                    <a:srgbClr val="000000"/>
                  </a:solidFill>
                  <a:effectLst/>
                  <a:uLnTx/>
                  <a:uFillTx/>
                  <a:latin typeface="Segoe"/>
                  <a:ea typeface="+mn-ea"/>
                  <a:cs typeface="Arial" pitchFamily="34" charset="0"/>
                </a:rPr>
                <a:t>Procesador</a:t>
              </a:r>
              <a:r>
                <a:rPr kumimoji="0" lang="es-ES" sz="1000" b="1" i="0" u="none" strike="noStrike" kern="0" cap="none" spc="0" normalizeH="0" smtClean="0">
                  <a:ln>
                    <a:noFill/>
                  </a:ln>
                  <a:solidFill>
                    <a:srgbClr val="000000"/>
                  </a:solidFill>
                  <a:effectLst/>
                  <a:uLnTx/>
                  <a:uFillTx/>
                  <a:latin typeface="Segoe"/>
                  <a:ea typeface="+mn-ea"/>
                  <a:cs typeface="Arial" pitchFamily="34" charset="0"/>
                </a:rPr>
                <a:t> Excepciones</a:t>
              </a:r>
              <a:endParaRPr kumimoji="0" lang="es-ES" sz="1000" b="1" i="0" u="none" strike="noStrike" kern="0" cap="none" spc="0" normalizeH="0" baseline="0">
                <a:ln>
                  <a:noFill/>
                </a:ln>
                <a:solidFill>
                  <a:srgbClr val="000000"/>
                </a:solidFill>
                <a:effectLst/>
                <a:uLnTx/>
                <a:uFillTx/>
                <a:latin typeface="Segoe"/>
                <a:ea typeface="+mn-ea"/>
                <a:cs typeface="Arial" pitchFamily="34" charset="0"/>
              </a:endParaRPr>
            </a:p>
          </p:txBody>
        </p:sp>
        <p:pic>
          <p:nvPicPr>
            <p:cNvPr id="75" name="Picture 116" descr="C:\Program Files\Microsoft Resource DVD Artwork\DVD_ART\Artwork_Imagery\Shapes and Graphics\Arrows - arrow\Gold Gradient Collection\arrow 0 gold  arrow 4.png"/>
            <p:cNvPicPr>
              <a:picLocks noChangeAspect="1" noChangeArrowheads="1"/>
            </p:cNvPicPr>
            <p:nvPr/>
          </p:nvPicPr>
          <p:blipFill>
            <a:blip r:embed="rId15"/>
            <a:srcRect/>
            <a:stretch>
              <a:fillRect/>
            </a:stretch>
          </p:blipFill>
          <p:spPr bwMode="auto">
            <a:xfrm>
              <a:off x="103188" y="5180137"/>
              <a:ext cx="582612" cy="223838"/>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381000" y="230188"/>
            <a:ext cx="8382000" cy="553998"/>
          </a:xfrm>
        </p:spPr>
        <p:txBody>
          <a:bodyPr/>
          <a:lstStyle/>
          <a:p>
            <a:r>
              <a:rPr lang="es-ES" sz="4000" b="1" dirty="0" smtClean="0">
                <a:effectLst/>
              </a:rPr>
              <a:t>Gestión de Excepciones - Proceso</a:t>
            </a:r>
          </a:p>
        </p:txBody>
      </p:sp>
      <p:pic>
        <p:nvPicPr>
          <p:cNvPr id="285" name="Picture 136" descr="ExceptionPortalGraph"/>
          <p:cNvPicPr>
            <a:picLocks noChangeAspect="1" noChangeArrowheads="1"/>
          </p:cNvPicPr>
          <p:nvPr/>
        </p:nvPicPr>
        <p:blipFill>
          <a:blip r:embed="rId3"/>
          <a:srcRect/>
          <a:stretch>
            <a:fillRect/>
          </a:stretch>
        </p:blipFill>
        <p:spPr bwMode="auto">
          <a:xfrm>
            <a:off x="6794500" y="5100850"/>
            <a:ext cx="1677988" cy="1292225"/>
          </a:xfrm>
          <a:prstGeom prst="rect">
            <a:avLst/>
          </a:prstGeom>
          <a:noFill/>
          <a:ln w="9525">
            <a:noFill/>
            <a:miter lim="800000"/>
            <a:headEnd/>
            <a:tailEnd/>
          </a:ln>
        </p:spPr>
      </p:pic>
      <p:sp>
        <p:nvSpPr>
          <p:cNvPr id="286" name="AutoShape 2"/>
          <p:cNvSpPr>
            <a:spLocks noChangeArrowheads="1"/>
          </p:cNvSpPr>
          <p:nvPr/>
        </p:nvSpPr>
        <p:spPr bwMode="auto">
          <a:xfrm>
            <a:off x="3602038" y="3391113"/>
            <a:ext cx="1849437" cy="1936750"/>
          </a:xfrm>
          <a:prstGeom prst="can">
            <a:avLst>
              <a:gd name="adj" fmla="val 26180"/>
            </a:avLst>
          </a:prstGeom>
          <a:gradFill rotWithShape="1">
            <a:gsLst>
              <a:gs pos="0">
                <a:schemeClr val="hlink">
                  <a:gamma/>
                  <a:shade val="46275"/>
                  <a:invGamma/>
                </a:schemeClr>
              </a:gs>
              <a:gs pos="100000">
                <a:schemeClr val="hlink">
                  <a:alpha val="70000"/>
                </a:schemeClr>
              </a:gs>
            </a:gsLst>
            <a:lin ang="2700000" scaled="1"/>
          </a:gradFill>
          <a:ln w="9525">
            <a:solidFill>
              <a:schemeClr val="hlink"/>
            </a:solidFill>
            <a:round/>
            <a:headEnd/>
            <a:tailEnd/>
          </a:ln>
          <a:effectLst/>
        </p:spPr>
        <p:txBody>
          <a:bodyPr wrap="none" anchor="ctr"/>
          <a:lstStyle/>
          <a:p>
            <a:pPr>
              <a:defRPr/>
            </a:pPr>
            <a:endParaRPr lang="en-US">
              <a:latin typeface="Segoe" pitchFamily="34" charset="0"/>
            </a:endParaRPr>
          </a:p>
        </p:txBody>
      </p:sp>
      <p:sp>
        <p:nvSpPr>
          <p:cNvPr id="287" name="Rectangle 3"/>
          <p:cNvSpPr>
            <a:spLocks noChangeArrowheads="1"/>
          </p:cNvSpPr>
          <p:nvPr/>
        </p:nvSpPr>
        <p:spPr bwMode="auto">
          <a:xfrm>
            <a:off x="4652963" y="3899113"/>
            <a:ext cx="685800" cy="433387"/>
          </a:xfrm>
          <a:prstGeom prst="rect">
            <a:avLst/>
          </a:prstGeom>
          <a:gradFill rotWithShape="1">
            <a:gsLst>
              <a:gs pos="0">
                <a:schemeClr val="folHlink">
                  <a:gamma/>
                  <a:shade val="46275"/>
                  <a:invGamma/>
                </a:schemeClr>
              </a:gs>
              <a:gs pos="100000">
                <a:schemeClr val="folHlink">
                  <a:alpha val="70000"/>
                </a:schemeClr>
              </a:gs>
            </a:gsLst>
            <a:lin ang="2700000" scaled="1"/>
          </a:gradFill>
          <a:ln w="9525">
            <a:solidFill>
              <a:schemeClr val="folHlink"/>
            </a:solidFill>
            <a:miter lim="800000"/>
            <a:headEnd/>
            <a:tailEnd/>
          </a:ln>
          <a:effectLst/>
        </p:spPr>
        <p:txBody>
          <a:bodyPr wrap="none" anchor="ctr"/>
          <a:lstStyle/>
          <a:p>
            <a:pPr algn="ctr" eaLnBrk="0" hangingPunct="0">
              <a:defRPr/>
            </a:pPr>
            <a:endParaRPr lang="en-US" sz="2000" b="1">
              <a:solidFill>
                <a:schemeClr val="bg2"/>
              </a:solidFill>
              <a:effectLst>
                <a:outerShdw blurRad="38100" dist="38100" dir="2700000" algn="tl">
                  <a:srgbClr val="FFFFFF"/>
                </a:outerShdw>
              </a:effectLst>
              <a:latin typeface="Segoe" pitchFamily="34" charset="0"/>
            </a:endParaRPr>
          </a:p>
        </p:txBody>
      </p:sp>
      <p:sp>
        <p:nvSpPr>
          <p:cNvPr id="288" name="Rectangle 4"/>
          <p:cNvSpPr>
            <a:spLocks noChangeArrowheads="1"/>
          </p:cNvSpPr>
          <p:nvPr/>
        </p:nvSpPr>
        <p:spPr bwMode="auto">
          <a:xfrm>
            <a:off x="382588" y="1413088"/>
            <a:ext cx="1870075" cy="638175"/>
          </a:xfrm>
          <a:prstGeom prst="rect">
            <a:avLst/>
          </a:prstGeom>
          <a:solidFill>
            <a:schemeClr val="bg2">
              <a:alpha val="39999"/>
            </a:schemeClr>
          </a:solidFill>
          <a:ln w="3175">
            <a:solidFill>
              <a:schemeClr val="folHlink"/>
            </a:solidFill>
            <a:miter lim="800000"/>
            <a:headEnd/>
            <a:tailEnd/>
          </a:ln>
        </p:spPr>
        <p:txBody>
          <a:bodyPr wrap="none" anchor="ctr"/>
          <a:lstStyle/>
          <a:p>
            <a:endParaRPr lang="es-ES">
              <a:latin typeface="Segoe" pitchFamily="34" charset="0"/>
            </a:endParaRPr>
          </a:p>
        </p:txBody>
      </p:sp>
      <p:grpSp>
        <p:nvGrpSpPr>
          <p:cNvPr id="289" name="Group 8"/>
          <p:cNvGrpSpPr>
            <a:grpSpLocks/>
          </p:cNvGrpSpPr>
          <p:nvPr/>
        </p:nvGrpSpPr>
        <p:grpSpPr bwMode="auto">
          <a:xfrm>
            <a:off x="608013" y="1663913"/>
            <a:ext cx="1370012" cy="207962"/>
            <a:chOff x="1104" y="1824"/>
            <a:chExt cx="2256" cy="864"/>
          </a:xfrm>
        </p:grpSpPr>
        <p:sp>
          <p:nvSpPr>
            <p:cNvPr id="290" name="AutoShape 7"/>
            <p:cNvSpPr>
              <a:spLocks noChangeArrowheads="1"/>
            </p:cNvSpPr>
            <p:nvPr/>
          </p:nvSpPr>
          <p:spPr bwMode="auto">
            <a:xfrm rot="5400000">
              <a:off x="1128" y="1800"/>
              <a:ext cx="864" cy="912"/>
            </a:xfrm>
            <a:prstGeom prst="can">
              <a:avLst>
                <a:gd name="adj" fmla="val 26389"/>
              </a:avLst>
            </a:prstGeom>
            <a:gradFill rotWithShape="1">
              <a:gsLst>
                <a:gs pos="0">
                  <a:schemeClr val="accent2">
                    <a:gamma/>
                    <a:shade val="46275"/>
                    <a:invGamma/>
                  </a:schemeClr>
                </a:gs>
                <a:gs pos="100000">
                  <a:schemeClr val="accent2">
                    <a:alpha val="70000"/>
                  </a:schemeClr>
                </a:gs>
              </a:gsLst>
              <a:lin ang="2700000" scaled="1"/>
            </a:gradFill>
            <a:ln w="9525">
              <a:solidFill>
                <a:schemeClr val="accent2"/>
              </a:solidFill>
              <a:round/>
              <a:headEnd/>
              <a:tailEnd/>
            </a:ln>
            <a:effectLst/>
          </p:spPr>
          <p:txBody>
            <a:bodyPr wrap="none" anchor="ctr"/>
            <a:lstStyle/>
            <a:p>
              <a:pPr>
                <a:defRPr/>
              </a:pPr>
              <a:endParaRPr lang="en-US">
                <a:latin typeface="Segoe" pitchFamily="34" charset="0"/>
              </a:endParaRPr>
            </a:p>
          </p:txBody>
        </p:sp>
        <p:sp>
          <p:nvSpPr>
            <p:cNvPr id="291" name="AutoShape 8"/>
            <p:cNvSpPr>
              <a:spLocks noChangeArrowheads="1"/>
            </p:cNvSpPr>
            <p:nvPr/>
          </p:nvSpPr>
          <p:spPr bwMode="auto">
            <a:xfrm rot="5400000">
              <a:off x="1800" y="1800"/>
              <a:ext cx="864" cy="912"/>
            </a:xfrm>
            <a:prstGeom prst="can">
              <a:avLst>
                <a:gd name="adj" fmla="val 26389"/>
              </a:avLst>
            </a:prstGeom>
            <a:gradFill rotWithShape="1">
              <a:gsLst>
                <a:gs pos="0">
                  <a:schemeClr val="accent2">
                    <a:gamma/>
                    <a:shade val="46275"/>
                    <a:invGamma/>
                  </a:schemeClr>
                </a:gs>
                <a:gs pos="100000">
                  <a:schemeClr val="accent2">
                    <a:alpha val="70000"/>
                  </a:schemeClr>
                </a:gs>
              </a:gsLst>
              <a:lin ang="2700000" scaled="1"/>
            </a:gradFill>
            <a:ln w="9525">
              <a:solidFill>
                <a:schemeClr val="accent2"/>
              </a:solidFill>
              <a:round/>
              <a:headEnd/>
              <a:tailEnd/>
            </a:ln>
            <a:effectLst/>
          </p:spPr>
          <p:txBody>
            <a:bodyPr wrap="none" anchor="ctr"/>
            <a:lstStyle/>
            <a:p>
              <a:pPr>
                <a:defRPr/>
              </a:pPr>
              <a:endParaRPr lang="en-US">
                <a:latin typeface="Segoe" pitchFamily="34" charset="0"/>
              </a:endParaRPr>
            </a:p>
          </p:txBody>
        </p:sp>
        <p:sp>
          <p:nvSpPr>
            <p:cNvPr id="292" name="AutoShape 9"/>
            <p:cNvSpPr>
              <a:spLocks noChangeArrowheads="1"/>
            </p:cNvSpPr>
            <p:nvPr/>
          </p:nvSpPr>
          <p:spPr bwMode="auto">
            <a:xfrm rot="5400000">
              <a:off x="2472" y="1800"/>
              <a:ext cx="864" cy="912"/>
            </a:xfrm>
            <a:prstGeom prst="can">
              <a:avLst>
                <a:gd name="adj" fmla="val 26389"/>
              </a:avLst>
            </a:prstGeom>
            <a:gradFill rotWithShape="1">
              <a:gsLst>
                <a:gs pos="0">
                  <a:schemeClr val="accent2">
                    <a:gamma/>
                    <a:shade val="46275"/>
                    <a:invGamma/>
                  </a:schemeClr>
                </a:gs>
                <a:gs pos="100000">
                  <a:schemeClr val="accent2">
                    <a:alpha val="70000"/>
                  </a:schemeClr>
                </a:gs>
              </a:gsLst>
              <a:lin ang="2700000" scaled="1"/>
            </a:gradFill>
            <a:ln w="9525">
              <a:solidFill>
                <a:schemeClr val="accent2"/>
              </a:solidFill>
              <a:round/>
              <a:headEnd/>
              <a:tailEnd/>
            </a:ln>
            <a:effectLst/>
          </p:spPr>
          <p:txBody>
            <a:bodyPr wrap="none" anchor="ctr"/>
            <a:lstStyle/>
            <a:p>
              <a:pPr>
                <a:defRPr/>
              </a:pPr>
              <a:endParaRPr lang="en-US">
                <a:latin typeface="Segoe" pitchFamily="34" charset="0"/>
              </a:endParaRPr>
            </a:p>
          </p:txBody>
        </p:sp>
      </p:grpSp>
      <p:sp>
        <p:nvSpPr>
          <p:cNvPr id="293" name="Text Box 11"/>
          <p:cNvSpPr txBox="1">
            <a:spLocks noChangeArrowheads="1"/>
          </p:cNvSpPr>
          <p:nvPr/>
        </p:nvSpPr>
        <p:spPr bwMode="auto">
          <a:xfrm>
            <a:off x="486141" y="1606763"/>
            <a:ext cx="1697259" cy="276999"/>
          </a:xfrm>
          <a:prstGeom prst="rect">
            <a:avLst/>
          </a:prstGeom>
          <a:noFill/>
          <a:ln w="9525">
            <a:noFill/>
            <a:miter lim="800000"/>
            <a:headEnd/>
            <a:tailEnd/>
          </a:ln>
          <a:effectLst/>
        </p:spPr>
        <p:txBody>
          <a:bodyPr wrap="square">
            <a:spAutoFit/>
          </a:bodyPr>
          <a:lstStyle/>
          <a:p>
            <a:pPr algn="ctr">
              <a:defRPr/>
            </a:pPr>
            <a:r>
              <a:rPr lang="en-US" sz="1200" dirty="0" smtClean="0">
                <a:effectLst>
                  <a:outerShdw blurRad="38100" dist="38100" dir="2700000" algn="tl">
                    <a:srgbClr val="000000"/>
                  </a:outerShdw>
                </a:effectLst>
                <a:latin typeface="Segoe" pitchFamily="34" charset="0"/>
              </a:rPr>
              <a:t>Pipeline de </a:t>
            </a:r>
            <a:r>
              <a:rPr lang="en-US" sz="1200" dirty="0" err="1" smtClean="0">
                <a:effectLst>
                  <a:outerShdw blurRad="38100" dist="38100" dir="2700000" algn="tl">
                    <a:srgbClr val="000000"/>
                  </a:outerShdw>
                </a:effectLst>
                <a:latin typeface="Segoe" pitchFamily="34" charset="0"/>
              </a:rPr>
              <a:t>Recepción</a:t>
            </a:r>
            <a:endParaRPr lang="en-US" sz="1200" dirty="0">
              <a:effectLst>
                <a:outerShdw blurRad="38100" dist="38100" dir="2700000" algn="tl">
                  <a:srgbClr val="000000"/>
                </a:outerShdw>
              </a:effectLst>
              <a:latin typeface="Segoe" pitchFamily="34" charset="0"/>
            </a:endParaRPr>
          </a:p>
        </p:txBody>
      </p:sp>
      <p:sp>
        <p:nvSpPr>
          <p:cNvPr id="294" name="Text Box 12"/>
          <p:cNvSpPr txBox="1">
            <a:spLocks noChangeArrowheads="1"/>
          </p:cNvSpPr>
          <p:nvPr/>
        </p:nvSpPr>
        <p:spPr bwMode="auto">
          <a:xfrm>
            <a:off x="512763" y="1401975"/>
            <a:ext cx="1908175" cy="274638"/>
          </a:xfrm>
          <a:prstGeom prst="rect">
            <a:avLst/>
          </a:prstGeom>
          <a:noFill/>
          <a:ln w="9525">
            <a:noFill/>
            <a:miter lim="800000"/>
            <a:headEnd/>
            <a:tailEnd/>
          </a:ln>
          <a:effectLst/>
        </p:spPr>
        <p:txBody>
          <a:bodyPr>
            <a:spAutoFit/>
          </a:bodyPr>
          <a:lstStyle/>
          <a:p>
            <a:pPr>
              <a:defRPr/>
            </a:pPr>
            <a:r>
              <a:rPr lang="en-US" sz="1200" b="1" dirty="0" err="1">
                <a:effectLst>
                  <a:outerShdw blurRad="38100" dist="38100" dir="2700000" algn="tl">
                    <a:srgbClr val="000000"/>
                  </a:outerShdw>
                </a:effectLst>
                <a:latin typeface="Segoe" pitchFamily="34" charset="0"/>
              </a:rPr>
              <a:t>Rec’v</a:t>
            </a:r>
            <a:r>
              <a:rPr lang="en-US" sz="1200" b="1" dirty="0">
                <a:effectLst>
                  <a:outerShdw blurRad="38100" dist="38100" dir="2700000" algn="tl">
                    <a:srgbClr val="000000"/>
                  </a:outerShdw>
                </a:effectLst>
                <a:latin typeface="Segoe" pitchFamily="34" charset="0"/>
              </a:rPr>
              <a:t> Loc n</a:t>
            </a:r>
          </a:p>
        </p:txBody>
      </p:sp>
      <p:pic>
        <p:nvPicPr>
          <p:cNvPr id="295" name="Picture 13"/>
          <p:cNvPicPr preferRelativeResize="0">
            <a:picLocks noChangeArrowheads="1"/>
          </p:cNvPicPr>
          <p:nvPr/>
        </p:nvPicPr>
        <p:blipFill>
          <a:blip r:embed="rId4"/>
          <a:srcRect/>
          <a:stretch>
            <a:fillRect/>
          </a:stretch>
        </p:blipFill>
        <p:spPr bwMode="auto">
          <a:xfrm>
            <a:off x="194137" y="738259"/>
            <a:ext cx="357187" cy="165100"/>
          </a:xfrm>
          <a:prstGeom prst="rect">
            <a:avLst/>
          </a:prstGeom>
          <a:noFill/>
          <a:ln w="9525">
            <a:noFill/>
            <a:miter lim="800000"/>
            <a:headEnd/>
            <a:tailEnd/>
          </a:ln>
        </p:spPr>
      </p:pic>
      <p:sp>
        <p:nvSpPr>
          <p:cNvPr id="296" name="Rectangle 14"/>
          <p:cNvSpPr>
            <a:spLocks noChangeArrowheads="1"/>
          </p:cNvSpPr>
          <p:nvPr/>
        </p:nvSpPr>
        <p:spPr bwMode="auto">
          <a:xfrm>
            <a:off x="4652963" y="4362663"/>
            <a:ext cx="685800" cy="490537"/>
          </a:xfrm>
          <a:prstGeom prst="rect">
            <a:avLst/>
          </a:prstGeom>
          <a:gradFill rotWithShape="1">
            <a:gsLst>
              <a:gs pos="0">
                <a:schemeClr val="folHlink">
                  <a:gamma/>
                  <a:shade val="46275"/>
                  <a:invGamma/>
                </a:schemeClr>
              </a:gs>
              <a:gs pos="100000">
                <a:schemeClr val="folHlink">
                  <a:alpha val="70000"/>
                </a:schemeClr>
              </a:gs>
            </a:gsLst>
            <a:lin ang="2700000" scaled="1"/>
          </a:gradFill>
          <a:ln w="9525">
            <a:solidFill>
              <a:schemeClr val="folHlink"/>
            </a:solidFill>
            <a:miter lim="800000"/>
            <a:headEnd/>
            <a:tailEnd/>
          </a:ln>
          <a:effectLst/>
        </p:spPr>
        <p:txBody>
          <a:bodyPr wrap="none" anchor="ctr"/>
          <a:lstStyle/>
          <a:p>
            <a:pPr>
              <a:defRPr/>
            </a:pPr>
            <a:endParaRPr lang="en-US">
              <a:latin typeface="Segoe" pitchFamily="34" charset="0"/>
            </a:endParaRPr>
          </a:p>
        </p:txBody>
      </p:sp>
      <p:sp>
        <p:nvSpPr>
          <p:cNvPr id="297" name="Text Box 15"/>
          <p:cNvSpPr txBox="1">
            <a:spLocks noChangeArrowheads="1"/>
          </p:cNvSpPr>
          <p:nvPr/>
        </p:nvSpPr>
        <p:spPr bwMode="auto">
          <a:xfrm>
            <a:off x="3602038" y="3946738"/>
            <a:ext cx="638175" cy="304800"/>
          </a:xfrm>
          <a:prstGeom prst="rect">
            <a:avLst/>
          </a:prstGeom>
          <a:noFill/>
          <a:ln w="9525">
            <a:noFill/>
            <a:miter lim="800000"/>
            <a:headEnd/>
            <a:tailEnd/>
          </a:ln>
          <a:effectLst/>
        </p:spPr>
        <p:txBody>
          <a:bodyPr wrap="none">
            <a:spAutoFit/>
          </a:bodyPr>
          <a:lstStyle/>
          <a:p>
            <a:pPr>
              <a:defRPr/>
            </a:pPr>
            <a:r>
              <a:rPr lang="en-US" sz="1400">
                <a:effectLst>
                  <a:outerShdw blurRad="38100" dist="38100" dir="2700000" algn="tl">
                    <a:srgbClr val="000000"/>
                  </a:outerShdw>
                </a:effectLst>
                <a:latin typeface="Segoe" pitchFamily="34" charset="0"/>
              </a:rPr>
              <a:t>Spool</a:t>
            </a:r>
          </a:p>
        </p:txBody>
      </p:sp>
      <p:sp>
        <p:nvSpPr>
          <p:cNvPr id="298" name="Text Box 16"/>
          <p:cNvSpPr txBox="1">
            <a:spLocks noChangeArrowheads="1"/>
          </p:cNvSpPr>
          <p:nvPr/>
        </p:nvSpPr>
        <p:spPr bwMode="auto">
          <a:xfrm>
            <a:off x="3584575" y="4315038"/>
            <a:ext cx="1220206" cy="523220"/>
          </a:xfrm>
          <a:prstGeom prst="rect">
            <a:avLst/>
          </a:prstGeom>
          <a:noFill/>
          <a:ln w="9525">
            <a:noFill/>
            <a:miter lim="800000"/>
            <a:headEnd/>
            <a:tailEnd/>
          </a:ln>
          <a:effectLst/>
        </p:spPr>
        <p:txBody>
          <a:bodyPr wrap="none">
            <a:spAutoFit/>
          </a:bodyPr>
          <a:lstStyle/>
          <a:p>
            <a:pPr>
              <a:defRPr/>
            </a:pPr>
            <a:r>
              <a:rPr lang="en-US" sz="1400" dirty="0" smtClean="0">
                <a:effectLst>
                  <a:outerShdw blurRad="38100" dist="38100" dir="2700000" algn="tl">
                    <a:srgbClr val="000000"/>
                  </a:outerShdw>
                </a:effectLst>
                <a:latin typeface="Segoe" pitchFamily="34" charset="0"/>
              </a:rPr>
              <a:t>Cola </a:t>
            </a:r>
            <a:r>
              <a:rPr lang="en-US" sz="1400" dirty="0" err="1" smtClean="0">
                <a:effectLst>
                  <a:outerShdw blurRad="38100" dist="38100" dir="2700000" algn="tl">
                    <a:srgbClr val="000000"/>
                  </a:outerShdw>
                </a:effectLst>
                <a:latin typeface="Segoe" pitchFamily="34" charset="0"/>
              </a:rPr>
              <a:t>Msg’s</a:t>
            </a:r>
            <a:r>
              <a:rPr lang="en-US" sz="1400" dirty="0" smtClean="0">
                <a:effectLst>
                  <a:outerShdw blurRad="38100" dist="38100" dir="2700000" algn="tl">
                    <a:srgbClr val="000000"/>
                  </a:outerShdw>
                </a:effectLst>
                <a:latin typeface="Segoe" pitchFamily="34" charset="0"/>
              </a:rPr>
              <a:t> </a:t>
            </a:r>
          </a:p>
          <a:p>
            <a:pPr>
              <a:defRPr/>
            </a:pPr>
            <a:r>
              <a:rPr lang="en-US" sz="1400" dirty="0" err="1" smtClean="0">
                <a:effectLst>
                  <a:outerShdw blurRad="38100" dist="38100" dir="2700000" algn="tl">
                    <a:srgbClr val="000000"/>
                  </a:outerShdw>
                </a:effectLst>
                <a:latin typeface="Segoe" pitchFamily="34" charset="0"/>
              </a:rPr>
              <a:t>Suspendidos</a:t>
            </a:r>
            <a:endParaRPr lang="en-US" sz="1400" dirty="0">
              <a:effectLst>
                <a:outerShdw blurRad="38100" dist="38100" dir="2700000" algn="tl">
                  <a:srgbClr val="000000"/>
                </a:outerShdw>
              </a:effectLst>
              <a:latin typeface="Segoe" pitchFamily="34" charset="0"/>
            </a:endParaRPr>
          </a:p>
        </p:txBody>
      </p:sp>
      <p:sp>
        <p:nvSpPr>
          <p:cNvPr id="299" name="Rectangle 49"/>
          <p:cNvSpPr>
            <a:spLocks noChangeArrowheads="1"/>
          </p:cNvSpPr>
          <p:nvPr/>
        </p:nvSpPr>
        <p:spPr bwMode="auto">
          <a:xfrm>
            <a:off x="1698625" y="2127463"/>
            <a:ext cx="1042988" cy="168275"/>
          </a:xfrm>
          <a:prstGeom prst="rect">
            <a:avLst/>
          </a:prstGeom>
          <a:solidFill>
            <a:schemeClr val="accent2">
              <a:alpha val="70000"/>
            </a:schemeClr>
          </a:solidFill>
          <a:ln w="9525">
            <a:solidFill>
              <a:schemeClr val="accent2"/>
            </a:solidFill>
            <a:miter lim="800000"/>
            <a:headEnd/>
            <a:tailEnd/>
          </a:ln>
          <a:effectLst/>
        </p:spPr>
        <p:txBody>
          <a:bodyPr wrap="none" anchor="ctr"/>
          <a:lstStyle/>
          <a:p>
            <a:pPr algn="ctr">
              <a:defRPr/>
            </a:pPr>
            <a:r>
              <a:rPr lang="en-US" sz="1200">
                <a:effectLst>
                  <a:outerShdw blurRad="38100" dist="38100" dir="2700000" algn="tl">
                    <a:srgbClr val="000000"/>
                  </a:outerShdw>
                </a:effectLst>
                <a:latin typeface="Segoe" pitchFamily="34" charset="0"/>
              </a:rPr>
              <a:t>BTS Fault Msg</a:t>
            </a:r>
          </a:p>
        </p:txBody>
      </p:sp>
      <p:sp>
        <p:nvSpPr>
          <p:cNvPr id="300" name="AutoShape 52"/>
          <p:cNvSpPr>
            <a:spLocks noChangeArrowheads="1"/>
          </p:cNvSpPr>
          <p:nvPr/>
        </p:nvSpPr>
        <p:spPr bwMode="auto">
          <a:xfrm>
            <a:off x="492588" y="1922675"/>
            <a:ext cx="1722437" cy="93663"/>
          </a:xfrm>
          <a:prstGeom prst="roundRect">
            <a:avLst>
              <a:gd name="adj" fmla="val 16667"/>
            </a:avLst>
          </a:prstGeom>
          <a:gradFill rotWithShape="1">
            <a:gsLst>
              <a:gs pos="0">
                <a:schemeClr val="folHlink">
                  <a:gamma/>
                  <a:shade val="46275"/>
                  <a:invGamma/>
                </a:schemeClr>
              </a:gs>
              <a:gs pos="100000">
                <a:schemeClr val="folHlink">
                  <a:alpha val="70000"/>
                </a:schemeClr>
              </a:gs>
            </a:gsLst>
            <a:lin ang="2700000" scaled="1"/>
          </a:gradFill>
          <a:ln w="9525">
            <a:solidFill>
              <a:schemeClr val="folHlink"/>
            </a:solidFill>
            <a:round/>
            <a:headEnd/>
            <a:tailEnd/>
          </a:ln>
          <a:effectLst/>
        </p:spPr>
        <p:txBody>
          <a:bodyPr wrap="none" anchor="ctr"/>
          <a:lstStyle/>
          <a:p>
            <a:pPr algn="ctr">
              <a:defRPr/>
            </a:pPr>
            <a:r>
              <a:rPr lang="en-US" sz="800" b="1" dirty="0" err="1" smtClean="0">
                <a:effectLst>
                  <a:outerShdw blurRad="38100" dist="38100" dir="2700000" algn="tl">
                    <a:srgbClr val="000000"/>
                  </a:outerShdw>
                </a:effectLst>
                <a:latin typeface="Segoe" pitchFamily="34" charset="0"/>
              </a:rPr>
              <a:t>Habilitado</a:t>
            </a:r>
            <a:r>
              <a:rPr lang="en-US" sz="800" b="1" dirty="0" smtClean="0">
                <a:effectLst>
                  <a:outerShdw blurRad="38100" dist="38100" dir="2700000" algn="tl">
                    <a:srgbClr val="000000"/>
                  </a:outerShdw>
                </a:effectLst>
                <a:latin typeface="Segoe" pitchFamily="34" charset="0"/>
              </a:rPr>
              <a:t> Failed </a:t>
            </a:r>
            <a:r>
              <a:rPr lang="en-US" sz="800" b="1" dirty="0">
                <a:effectLst>
                  <a:outerShdw blurRad="38100" dist="38100" dir="2700000" algn="tl">
                    <a:srgbClr val="000000"/>
                  </a:outerShdw>
                </a:effectLst>
                <a:latin typeface="Segoe" pitchFamily="34" charset="0"/>
              </a:rPr>
              <a:t>Message Routing </a:t>
            </a:r>
          </a:p>
        </p:txBody>
      </p:sp>
      <p:grpSp>
        <p:nvGrpSpPr>
          <p:cNvPr id="301" name="Group 159"/>
          <p:cNvGrpSpPr>
            <a:grpSpLocks/>
          </p:cNvGrpSpPr>
          <p:nvPr/>
        </p:nvGrpSpPr>
        <p:grpSpPr bwMode="auto">
          <a:xfrm>
            <a:off x="169863" y="2745000"/>
            <a:ext cx="2779712" cy="917575"/>
            <a:chOff x="107" y="1926"/>
            <a:chExt cx="1751" cy="578"/>
          </a:xfrm>
        </p:grpSpPr>
        <p:grpSp>
          <p:nvGrpSpPr>
            <p:cNvPr id="302" name="Group 156"/>
            <p:cNvGrpSpPr>
              <a:grpSpLocks/>
            </p:cNvGrpSpPr>
            <p:nvPr/>
          </p:nvGrpSpPr>
          <p:grpSpPr bwMode="auto">
            <a:xfrm>
              <a:off x="107" y="1926"/>
              <a:ext cx="1365" cy="578"/>
              <a:chOff x="107" y="1926"/>
              <a:chExt cx="1365" cy="578"/>
            </a:xfrm>
          </p:grpSpPr>
          <p:sp>
            <p:nvSpPr>
              <p:cNvPr id="304" name="Rectangle 65"/>
              <p:cNvSpPr>
                <a:spLocks noChangeArrowheads="1"/>
              </p:cNvSpPr>
              <p:nvPr/>
            </p:nvSpPr>
            <p:spPr bwMode="auto">
              <a:xfrm>
                <a:off x="249" y="2102"/>
                <a:ext cx="1178" cy="402"/>
              </a:xfrm>
              <a:prstGeom prst="rect">
                <a:avLst/>
              </a:prstGeom>
              <a:solidFill>
                <a:schemeClr val="bg2">
                  <a:alpha val="39999"/>
                </a:schemeClr>
              </a:solidFill>
              <a:ln w="3175">
                <a:solidFill>
                  <a:schemeClr val="folHlink"/>
                </a:solidFill>
                <a:miter lim="800000"/>
                <a:headEnd/>
                <a:tailEnd/>
              </a:ln>
            </p:spPr>
            <p:txBody>
              <a:bodyPr wrap="none" anchor="ctr"/>
              <a:lstStyle/>
              <a:p>
                <a:endParaRPr lang="es-ES">
                  <a:latin typeface="Segoe" pitchFamily="34" charset="0"/>
                </a:endParaRPr>
              </a:p>
            </p:txBody>
          </p:sp>
          <p:grpSp>
            <p:nvGrpSpPr>
              <p:cNvPr id="305" name="Group 66"/>
              <p:cNvGrpSpPr>
                <a:grpSpLocks/>
              </p:cNvGrpSpPr>
              <p:nvPr/>
            </p:nvGrpSpPr>
            <p:grpSpPr bwMode="auto">
              <a:xfrm>
                <a:off x="414" y="2260"/>
                <a:ext cx="863" cy="131"/>
                <a:chOff x="1104" y="1824"/>
                <a:chExt cx="2256" cy="864"/>
              </a:xfrm>
            </p:grpSpPr>
            <p:sp>
              <p:nvSpPr>
                <p:cNvPr id="309" name="AutoShape 67"/>
                <p:cNvSpPr>
                  <a:spLocks noChangeArrowheads="1"/>
                </p:cNvSpPr>
                <p:nvPr/>
              </p:nvSpPr>
              <p:spPr bwMode="auto">
                <a:xfrm rot="5400000">
                  <a:off x="1128" y="1800"/>
                  <a:ext cx="864" cy="912"/>
                </a:xfrm>
                <a:prstGeom prst="can">
                  <a:avLst>
                    <a:gd name="adj" fmla="val 26389"/>
                  </a:avLst>
                </a:prstGeom>
                <a:gradFill rotWithShape="1">
                  <a:gsLst>
                    <a:gs pos="0">
                      <a:schemeClr val="accent2">
                        <a:gamma/>
                        <a:shade val="46275"/>
                        <a:invGamma/>
                      </a:schemeClr>
                    </a:gs>
                    <a:gs pos="100000">
                      <a:schemeClr val="accent2">
                        <a:alpha val="70000"/>
                      </a:schemeClr>
                    </a:gs>
                  </a:gsLst>
                  <a:lin ang="2700000" scaled="1"/>
                </a:gradFill>
                <a:ln w="9525">
                  <a:solidFill>
                    <a:schemeClr val="accent2"/>
                  </a:solidFill>
                  <a:round/>
                  <a:headEnd/>
                  <a:tailEnd/>
                </a:ln>
                <a:effectLst/>
              </p:spPr>
              <p:txBody>
                <a:bodyPr wrap="none" anchor="ctr"/>
                <a:lstStyle/>
                <a:p>
                  <a:pPr>
                    <a:defRPr/>
                  </a:pPr>
                  <a:endParaRPr lang="en-US">
                    <a:latin typeface="Segoe" pitchFamily="34" charset="0"/>
                  </a:endParaRPr>
                </a:p>
              </p:txBody>
            </p:sp>
            <p:sp>
              <p:nvSpPr>
                <p:cNvPr id="310" name="AutoShape 68"/>
                <p:cNvSpPr>
                  <a:spLocks noChangeArrowheads="1"/>
                </p:cNvSpPr>
                <p:nvPr/>
              </p:nvSpPr>
              <p:spPr bwMode="auto">
                <a:xfrm rot="5400000">
                  <a:off x="1800" y="1800"/>
                  <a:ext cx="864" cy="912"/>
                </a:xfrm>
                <a:prstGeom prst="can">
                  <a:avLst>
                    <a:gd name="adj" fmla="val 26389"/>
                  </a:avLst>
                </a:prstGeom>
                <a:gradFill rotWithShape="1">
                  <a:gsLst>
                    <a:gs pos="0">
                      <a:schemeClr val="accent2">
                        <a:gamma/>
                        <a:shade val="46275"/>
                        <a:invGamma/>
                      </a:schemeClr>
                    </a:gs>
                    <a:gs pos="100000">
                      <a:schemeClr val="accent2">
                        <a:alpha val="70000"/>
                      </a:schemeClr>
                    </a:gs>
                  </a:gsLst>
                  <a:lin ang="2700000" scaled="1"/>
                </a:gradFill>
                <a:ln w="9525">
                  <a:solidFill>
                    <a:schemeClr val="accent2"/>
                  </a:solidFill>
                  <a:round/>
                  <a:headEnd/>
                  <a:tailEnd/>
                </a:ln>
                <a:effectLst/>
              </p:spPr>
              <p:txBody>
                <a:bodyPr wrap="none" anchor="ctr"/>
                <a:lstStyle/>
                <a:p>
                  <a:pPr>
                    <a:defRPr/>
                  </a:pPr>
                  <a:endParaRPr lang="en-US">
                    <a:latin typeface="Segoe" pitchFamily="34" charset="0"/>
                  </a:endParaRPr>
                </a:p>
              </p:txBody>
            </p:sp>
            <p:sp>
              <p:nvSpPr>
                <p:cNvPr id="311" name="AutoShape 69"/>
                <p:cNvSpPr>
                  <a:spLocks noChangeArrowheads="1"/>
                </p:cNvSpPr>
                <p:nvPr/>
              </p:nvSpPr>
              <p:spPr bwMode="auto">
                <a:xfrm rot="5400000">
                  <a:off x="2472" y="1800"/>
                  <a:ext cx="864" cy="912"/>
                </a:xfrm>
                <a:prstGeom prst="can">
                  <a:avLst>
                    <a:gd name="adj" fmla="val 26389"/>
                  </a:avLst>
                </a:prstGeom>
                <a:gradFill rotWithShape="1">
                  <a:gsLst>
                    <a:gs pos="0">
                      <a:schemeClr val="accent2">
                        <a:gamma/>
                        <a:shade val="46275"/>
                        <a:invGamma/>
                      </a:schemeClr>
                    </a:gs>
                    <a:gs pos="100000">
                      <a:schemeClr val="accent2">
                        <a:alpha val="70000"/>
                      </a:schemeClr>
                    </a:gs>
                  </a:gsLst>
                  <a:lin ang="2700000" scaled="1"/>
                </a:gradFill>
                <a:ln w="9525">
                  <a:solidFill>
                    <a:schemeClr val="accent2"/>
                  </a:solidFill>
                  <a:round/>
                  <a:headEnd/>
                  <a:tailEnd/>
                </a:ln>
                <a:effectLst/>
              </p:spPr>
              <p:txBody>
                <a:bodyPr wrap="none" anchor="ctr"/>
                <a:lstStyle/>
                <a:p>
                  <a:pPr>
                    <a:defRPr/>
                  </a:pPr>
                  <a:endParaRPr lang="en-US">
                    <a:latin typeface="Segoe" pitchFamily="34" charset="0"/>
                  </a:endParaRPr>
                </a:p>
              </p:txBody>
            </p:sp>
          </p:grpSp>
          <p:sp>
            <p:nvSpPr>
              <p:cNvPr id="306" name="Text Box 70"/>
              <p:cNvSpPr txBox="1">
                <a:spLocks noChangeArrowheads="1"/>
              </p:cNvSpPr>
              <p:nvPr/>
            </p:nvSpPr>
            <p:spPr bwMode="auto">
              <a:xfrm>
                <a:off x="284" y="2224"/>
                <a:ext cx="1188" cy="174"/>
              </a:xfrm>
              <a:prstGeom prst="rect">
                <a:avLst/>
              </a:prstGeom>
              <a:noFill/>
              <a:ln w="9525">
                <a:noFill/>
                <a:miter lim="800000"/>
                <a:headEnd/>
                <a:tailEnd/>
              </a:ln>
              <a:effectLst/>
            </p:spPr>
            <p:txBody>
              <a:bodyPr wrap="square">
                <a:spAutoFit/>
              </a:bodyPr>
              <a:lstStyle/>
              <a:p>
                <a:pPr algn="ctr">
                  <a:defRPr/>
                </a:pPr>
                <a:r>
                  <a:rPr lang="en-US" sz="1200" dirty="0" smtClean="0">
                    <a:effectLst>
                      <a:outerShdw blurRad="38100" dist="38100" dir="2700000" algn="tl">
                        <a:srgbClr val="000000"/>
                      </a:outerShdw>
                    </a:effectLst>
                    <a:latin typeface="Segoe" pitchFamily="34" charset="0"/>
                  </a:rPr>
                  <a:t>Pipeline de </a:t>
                </a:r>
                <a:r>
                  <a:rPr lang="en-US" sz="1200" dirty="0" err="1" smtClean="0">
                    <a:effectLst>
                      <a:outerShdw blurRad="38100" dist="38100" dir="2700000" algn="tl">
                        <a:srgbClr val="000000"/>
                      </a:outerShdw>
                    </a:effectLst>
                    <a:latin typeface="Segoe" pitchFamily="34" charset="0"/>
                  </a:rPr>
                  <a:t>Recepción</a:t>
                </a:r>
                <a:endParaRPr lang="en-US" sz="1200" dirty="0">
                  <a:effectLst>
                    <a:outerShdw blurRad="38100" dist="38100" dir="2700000" algn="tl">
                      <a:srgbClr val="000000"/>
                    </a:outerShdw>
                  </a:effectLst>
                  <a:latin typeface="Segoe" pitchFamily="34" charset="0"/>
                </a:endParaRPr>
              </a:p>
            </p:txBody>
          </p:sp>
          <p:sp>
            <p:nvSpPr>
              <p:cNvPr id="307" name="AutoShape 78"/>
              <p:cNvSpPr>
                <a:spLocks noChangeArrowheads="1"/>
              </p:cNvSpPr>
              <p:nvPr/>
            </p:nvSpPr>
            <p:spPr bwMode="auto">
              <a:xfrm>
                <a:off x="109" y="1956"/>
                <a:ext cx="230" cy="382"/>
              </a:xfrm>
              <a:prstGeom prst="rightArrowCallout">
                <a:avLst>
                  <a:gd name="adj1" fmla="val 41522"/>
                  <a:gd name="adj2" fmla="val 41522"/>
                  <a:gd name="adj3" fmla="val 16667"/>
                  <a:gd name="adj4" fmla="val 66667"/>
                </a:avLst>
              </a:prstGeom>
              <a:gradFill rotWithShape="1">
                <a:gsLst>
                  <a:gs pos="0">
                    <a:schemeClr val="hlink">
                      <a:gamma/>
                      <a:shade val="46275"/>
                      <a:invGamma/>
                    </a:schemeClr>
                  </a:gs>
                  <a:gs pos="100000">
                    <a:schemeClr val="hlink">
                      <a:alpha val="70000"/>
                    </a:schemeClr>
                  </a:gs>
                </a:gsLst>
                <a:lin ang="2700000" scaled="1"/>
              </a:gradFill>
              <a:ln w="9525">
                <a:solidFill>
                  <a:schemeClr val="hlink"/>
                </a:solidFill>
                <a:miter lim="800000"/>
                <a:headEnd/>
                <a:tailEnd/>
              </a:ln>
              <a:effectLst/>
            </p:spPr>
            <p:txBody>
              <a:bodyPr wrap="none" anchor="ctr"/>
              <a:lstStyle/>
              <a:p>
                <a:pPr algn="ctr">
                  <a:defRPr/>
                </a:pPr>
                <a:endParaRPr lang="en-US" sz="1400">
                  <a:solidFill>
                    <a:schemeClr val="bg2"/>
                  </a:solidFill>
                  <a:latin typeface="Segoe" pitchFamily="34" charset="0"/>
                </a:endParaRPr>
              </a:p>
            </p:txBody>
          </p:sp>
          <p:sp>
            <p:nvSpPr>
              <p:cNvPr id="308" name="Text Box 79"/>
              <p:cNvSpPr txBox="1">
                <a:spLocks noChangeArrowheads="1"/>
              </p:cNvSpPr>
              <p:nvPr/>
            </p:nvSpPr>
            <p:spPr bwMode="auto">
              <a:xfrm>
                <a:off x="107" y="1926"/>
                <a:ext cx="1147" cy="174"/>
              </a:xfrm>
              <a:prstGeom prst="rect">
                <a:avLst/>
              </a:prstGeom>
              <a:noFill/>
              <a:ln w="9525">
                <a:noFill/>
                <a:miter lim="800000"/>
                <a:headEnd/>
                <a:tailEnd/>
              </a:ln>
            </p:spPr>
            <p:txBody>
              <a:bodyPr wrap="square">
                <a:spAutoFit/>
              </a:bodyPr>
              <a:lstStyle/>
              <a:p>
                <a:pPr>
                  <a:defRPr/>
                </a:pPr>
                <a:r>
                  <a:rPr lang="en-US" sz="1200" b="1" dirty="0" err="1" smtClean="0">
                    <a:effectLst>
                      <a:outerShdw blurRad="38100" dist="38100" dir="2700000" algn="tl">
                        <a:srgbClr val="000000"/>
                      </a:outerShdw>
                    </a:effectLst>
                    <a:latin typeface="Segoe" pitchFamily="34" charset="0"/>
                  </a:rPr>
                  <a:t>Adaptador</a:t>
                </a:r>
                <a:r>
                  <a:rPr lang="en-US" sz="1200" b="1" dirty="0" smtClean="0">
                    <a:effectLst>
                      <a:outerShdw blurRad="38100" dist="38100" dir="2700000" algn="tl">
                        <a:srgbClr val="000000"/>
                      </a:outerShdw>
                    </a:effectLst>
                    <a:latin typeface="Segoe" pitchFamily="34" charset="0"/>
                  </a:rPr>
                  <a:t> SOAP</a:t>
                </a:r>
                <a:endParaRPr lang="en-US" sz="1200" b="1" dirty="0">
                  <a:effectLst>
                    <a:outerShdw blurRad="38100" dist="38100" dir="2700000" algn="tl">
                      <a:srgbClr val="000000"/>
                    </a:outerShdw>
                  </a:effectLst>
                  <a:latin typeface="Segoe" pitchFamily="34" charset="0"/>
                </a:endParaRPr>
              </a:p>
            </p:txBody>
          </p:sp>
        </p:grpSp>
        <p:sp>
          <p:nvSpPr>
            <p:cNvPr id="303" name="Text Box 71"/>
            <p:cNvSpPr txBox="1">
              <a:spLocks noChangeArrowheads="1"/>
            </p:cNvSpPr>
            <p:nvPr/>
          </p:nvSpPr>
          <p:spPr bwMode="auto">
            <a:xfrm>
              <a:off x="359" y="2090"/>
              <a:ext cx="1499" cy="173"/>
            </a:xfrm>
            <a:prstGeom prst="rect">
              <a:avLst/>
            </a:prstGeom>
            <a:noFill/>
            <a:ln w="9525">
              <a:noFill/>
              <a:miter lim="800000"/>
              <a:headEnd/>
              <a:tailEnd/>
            </a:ln>
            <a:effectLst/>
          </p:spPr>
          <p:txBody>
            <a:bodyPr>
              <a:spAutoFit/>
            </a:bodyPr>
            <a:lstStyle/>
            <a:p>
              <a:pPr>
                <a:defRPr/>
              </a:pPr>
              <a:r>
                <a:rPr lang="en-US" sz="1200" b="1" dirty="0" err="1" smtClean="0">
                  <a:effectLst>
                    <a:outerShdw blurRad="38100" dist="38100" dir="2700000" algn="tl">
                      <a:srgbClr val="000000"/>
                    </a:outerShdw>
                  </a:effectLst>
                  <a:latin typeface="Segoe" pitchFamily="34" charset="0"/>
                </a:rPr>
                <a:t>Rec’v</a:t>
              </a:r>
              <a:r>
                <a:rPr lang="en-US" sz="1200" b="1" dirty="0" smtClean="0">
                  <a:effectLst>
                    <a:outerShdw blurRad="38100" dist="38100" dir="2700000" algn="tl">
                      <a:srgbClr val="000000"/>
                    </a:outerShdw>
                  </a:effectLst>
                  <a:latin typeface="Segoe" pitchFamily="34" charset="0"/>
                </a:rPr>
                <a:t> Loc. </a:t>
              </a:r>
              <a:r>
                <a:rPr lang="en-US" sz="1200" b="1" dirty="0" err="1" smtClean="0">
                  <a:effectLst>
                    <a:outerShdw blurRad="38100" dist="38100" dir="2700000" algn="tl">
                      <a:srgbClr val="000000"/>
                    </a:outerShdw>
                  </a:effectLst>
                  <a:latin typeface="Segoe" pitchFamily="34" charset="0"/>
                </a:rPr>
                <a:t>Excepciones</a:t>
              </a:r>
              <a:endParaRPr lang="en-US" sz="1200" b="1" dirty="0">
                <a:effectLst>
                  <a:outerShdw blurRad="38100" dist="38100" dir="2700000" algn="tl">
                    <a:srgbClr val="000000"/>
                  </a:outerShdw>
                </a:effectLst>
                <a:latin typeface="Segoe" pitchFamily="34" charset="0"/>
              </a:endParaRPr>
            </a:p>
          </p:txBody>
        </p:sp>
      </p:grpSp>
      <p:sp>
        <p:nvSpPr>
          <p:cNvPr id="312" name="Rectangle 73"/>
          <p:cNvSpPr>
            <a:spLocks noChangeArrowheads="1"/>
          </p:cNvSpPr>
          <p:nvPr/>
        </p:nvSpPr>
        <p:spPr bwMode="auto">
          <a:xfrm>
            <a:off x="1700213" y="3757825"/>
            <a:ext cx="1042987" cy="168275"/>
          </a:xfrm>
          <a:prstGeom prst="rect">
            <a:avLst/>
          </a:prstGeom>
          <a:solidFill>
            <a:schemeClr val="accent2">
              <a:alpha val="70000"/>
            </a:schemeClr>
          </a:solidFill>
          <a:ln w="9525">
            <a:solidFill>
              <a:schemeClr val="accent2"/>
            </a:solidFill>
            <a:miter lim="800000"/>
            <a:headEnd/>
            <a:tailEnd/>
          </a:ln>
          <a:effectLst/>
        </p:spPr>
        <p:txBody>
          <a:bodyPr wrap="none" anchor="ctr"/>
          <a:lstStyle/>
          <a:p>
            <a:pPr algn="ctr">
              <a:defRPr/>
            </a:pPr>
            <a:r>
              <a:rPr lang="en-US" sz="1200" dirty="0" err="1" smtClean="0">
                <a:effectLst>
                  <a:outerShdw blurRad="38100" dist="38100" dir="2700000" algn="tl">
                    <a:srgbClr val="000000"/>
                  </a:outerShdw>
                </a:effectLst>
                <a:latin typeface="Segoe" pitchFamily="34" charset="0"/>
              </a:rPr>
              <a:t>Fallo</a:t>
            </a:r>
            <a:r>
              <a:rPr lang="en-US" sz="1200" dirty="0" smtClean="0">
                <a:effectLst>
                  <a:outerShdw blurRad="38100" dist="38100" dir="2700000" algn="tl">
                    <a:srgbClr val="000000"/>
                  </a:outerShdw>
                </a:effectLst>
                <a:latin typeface="Segoe" pitchFamily="34" charset="0"/>
              </a:rPr>
              <a:t> </a:t>
            </a:r>
            <a:r>
              <a:rPr lang="en-US" sz="1200" dirty="0" err="1" smtClean="0">
                <a:effectLst>
                  <a:outerShdw blurRad="38100" dist="38100" dir="2700000" algn="tl">
                    <a:srgbClr val="000000"/>
                  </a:outerShdw>
                </a:effectLst>
                <a:latin typeface="Segoe" pitchFamily="34" charset="0"/>
              </a:rPr>
              <a:t>Msg</a:t>
            </a:r>
            <a:r>
              <a:rPr lang="en-US" sz="1200" dirty="0" smtClean="0">
                <a:effectLst>
                  <a:outerShdw blurRad="38100" dist="38100" dir="2700000" algn="tl">
                    <a:srgbClr val="000000"/>
                  </a:outerShdw>
                </a:effectLst>
                <a:latin typeface="Segoe" pitchFamily="34" charset="0"/>
              </a:rPr>
              <a:t> BTS</a:t>
            </a:r>
            <a:endParaRPr lang="en-US" sz="1200" dirty="0">
              <a:effectLst>
                <a:outerShdw blurRad="38100" dist="38100" dir="2700000" algn="tl">
                  <a:srgbClr val="000000"/>
                </a:outerShdw>
              </a:effectLst>
              <a:latin typeface="Segoe" pitchFamily="34" charset="0"/>
            </a:endParaRPr>
          </a:p>
        </p:txBody>
      </p:sp>
      <p:sp>
        <p:nvSpPr>
          <p:cNvPr id="313" name="AutoShape 75"/>
          <p:cNvSpPr>
            <a:spLocks noChangeArrowheads="1"/>
          </p:cNvSpPr>
          <p:nvPr/>
        </p:nvSpPr>
        <p:spPr bwMode="auto">
          <a:xfrm>
            <a:off x="166688" y="1181313"/>
            <a:ext cx="365125" cy="606425"/>
          </a:xfrm>
          <a:prstGeom prst="rightArrowCallout">
            <a:avLst>
              <a:gd name="adj1" fmla="val 41522"/>
              <a:gd name="adj2" fmla="val 41522"/>
              <a:gd name="adj3" fmla="val 16667"/>
              <a:gd name="adj4" fmla="val 66667"/>
            </a:avLst>
          </a:prstGeom>
          <a:gradFill rotWithShape="1">
            <a:gsLst>
              <a:gs pos="0">
                <a:schemeClr val="hlink">
                  <a:gamma/>
                  <a:shade val="46275"/>
                  <a:invGamma/>
                </a:schemeClr>
              </a:gs>
              <a:gs pos="100000">
                <a:schemeClr val="hlink">
                  <a:alpha val="70000"/>
                </a:schemeClr>
              </a:gs>
            </a:gsLst>
            <a:lin ang="2700000" scaled="1"/>
          </a:gradFill>
          <a:ln w="9525">
            <a:solidFill>
              <a:schemeClr val="hlink"/>
            </a:solidFill>
            <a:miter lim="800000"/>
            <a:headEnd/>
            <a:tailEnd/>
          </a:ln>
          <a:effectLst/>
        </p:spPr>
        <p:txBody>
          <a:bodyPr wrap="none" anchor="ctr"/>
          <a:lstStyle/>
          <a:p>
            <a:pPr algn="ctr">
              <a:defRPr/>
            </a:pPr>
            <a:endParaRPr lang="en-US" sz="1400">
              <a:solidFill>
                <a:schemeClr val="bg2"/>
              </a:solidFill>
              <a:latin typeface="Segoe" pitchFamily="34" charset="0"/>
            </a:endParaRPr>
          </a:p>
        </p:txBody>
      </p:sp>
      <p:sp>
        <p:nvSpPr>
          <p:cNvPr id="314" name="Text Box 77"/>
          <p:cNvSpPr txBox="1">
            <a:spLocks noChangeArrowheads="1"/>
          </p:cNvSpPr>
          <p:nvPr/>
        </p:nvSpPr>
        <p:spPr bwMode="auto">
          <a:xfrm>
            <a:off x="138113" y="1157468"/>
            <a:ext cx="1910606" cy="276999"/>
          </a:xfrm>
          <a:prstGeom prst="rect">
            <a:avLst/>
          </a:prstGeom>
          <a:noFill/>
          <a:ln w="9525">
            <a:noFill/>
            <a:miter lim="800000"/>
            <a:headEnd/>
            <a:tailEnd/>
          </a:ln>
        </p:spPr>
        <p:txBody>
          <a:bodyPr wrap="square">
            <a:spAutoFit/>
          </a:bodyPr>
          <a:lstStyle/>
          <a:p>
            <a:pPr>
              <a:defRPr/>
            </a:pPr>
            <a:r>
              <a:rPr lang="en-US" sz="1200" b="1" dirty="0" err="1" smtClean="0">
                <a:effectLst>
                  <a:outerShdw blurRad="38100" dist="38100" dir="2700000" algn="tl">
                    <a:srgbClr val="000000"/>
                  </a:outerShdw>
                </a:effectLst>
                <a:latin typeface="Segoe" pitchFamily="34" charset="0"/>
              </a:rPr>
              <a:t>Cualquier</a:t>
            </a:r>
            <a:r>
              <a:rPr lang="en-US" sz="1200" b="1" dirty="0" smtClean="0">
                <a:effectLst>
                  <a:outerShdw blurRad="38100" dist="38100" dir="2700000" algn="tl">
                    <a:srgbClr val="000000"/>
                  </a:outerShdw>
                </a:effectLst>
                <a:latin typeface="Segoe" pitchFamily="34" charset="0"/>
              </a:rPr>
              <a:t> </a:t>
            </a:r>
            <a:r>
              <a:rPr lang="en-US" sz="1200" b="1" dirty="0" err="1" smtClean="0">
                <a:effectLst>
                  <a:outerShdw blurRad="38100" dist="38100" dir="2700000" algn="tl">
                    <a:srgbClr val="000000"/>
                  </a:outerShdw>
                </a:effectLst>
                <a:latin typeface="Segoe" pitchFamily="34" charset="0"/>
              </a:rPr>
              <a:t>Adaptador</a:t>
            </a:r>
            <a:endParaRPr lang="en-US" sz="1200" b="1" dirty="0">
              <a:effectLst>
                <a:outerShdw blurRad="38100" dist="38100" dir="2700000" algn="tl">
                  <a:srgbClr val="000000"/>
                </a:outerShdw>
              </a:effectLst>
              <a:latin typeface="Segoe" pitchFamily="34" charset="0"/>
            </a:endParaRPr>
          </a:p>
        </p:txBody>
      </p:sp>
      <p:sp>
        <p:nvSpPr>
          <p:cNvPr id="315" name="Rectangle 81"/>
          <p:cNvSpPr>
            <a:spLocks noChangeArrowheads="1"/>
          </p:cNvSpPr>
          <p:nvPr/>
        </p:nvSpPr>
        <p:spPr bwMode="auto">
          <a:xfrm>
            <a:off x="6619875" y="1400388"/>
            <a:ext cx="1870075" cy="638175"/>
          </a:xfrm>
          <a:prstGeom prst="rect">
            <a:avLst/>
          </a:prstGeom>
          <a:solidFill>
            <a:schemeClr val="bg2">
              <a:alpha val="39999"/>
            </a:schemeClr>
          </a:solidFill>
          <a:ln w="3175">
            <a:solidFill>
              <a:schemeClr val="folHlink"/>
            </a:solidFill>
            <a:miter lim="800000"/>
            <a:headEnd/>
            <a:tailEnd/>
          </a:ln>
        </p:spPr>
        <p:txBody>
          <a:bodyPr wrap="none" anchor="ctr"/>
          <a:lstStyle/>
          <a:p>
            <a:endParaRPr lang="es-ES">
              <a:latin typeface="Segoe" pitchFamily="34" charset="0"/>
            </a:endParaRPr>
          </a:p>
        </p:txBody>
      </p:sp>
      <p:grpSp>
        <p:nvGrpSpPr>
          <p:cNvPr id="316" name="Group 82"/>
          <p:cNvGrpSpPr>
            <a:grpSpLocks/>
          </p:cNvGrpSpPr>
          <p:nvPr/>
        </p:nvGrpSpPr>
        <p:grpSpPr bwMode="auto">
          <a:xfrm>
            <a:off x="6845300" y="1651213"/>
            <a:ext cx="1370013" cy="207962"/>
            <a:chOff x="1104" y="1824"/>
            <a:chExt cx="2256" cy="864"/>
          </a:xfrm>
        </p:grpSpPr>
        <p:sp>
          <p:nvSpPr>
            <p:cNvPr id="317" name="AutoShape 83"/>
            <p:cNvSpPr>
              <a:spLocks noChangeArrowheads="1"/>
            </p:cNvSpPr>
            <p:nvPr/>
          </p:nvSpPr>
          <p:spPr bwMode="auto">
            <a:xfrm rot="5400000">
              <a:off x="1128" y="1800"/>
              <a:ext cx="864" cy="912"/>
            </a:xfrm>
            <a:prstGeom prst="can">
              <a:avLst>
                <a:gd name="adj" fmla="val 26389"/>
              </a:avLst>
            </a:prstGeom>
            <a:gradFill rotWithShape="1">
              <a:gsLst>
                <a:gs pos="0">
                  <a:schemeClr val="accent2">
                    <a:gamma/>
                    <a:shade val="46275"/>
                    <a:invGamma/>
                  </a:schemeClr>
                </a:gs>
                <a:gs pos="100000">
                  <a:schemeClr val="accent2">
                    <a:alpha val="70000"/>
                  </a:schemeClr>
                </a:gs>
              </a:gsLst>
              <a:lin ang="2700000" scaled="1"/>
            </a:gradFill>
            <a:ln w="9525">
              <a:solidFill>
                <a:schemeClr val="accent2"/>
              </a:solidFill>
              <a:round/>
              <a:headEnd/>
              <a:tailEnd/>
            </a:ln>
            <a:effectLst/>
          </p:spPr>
          <p:txBody>
            <a:bodyPr wrap="none" anchor="ctr"/>
            <a:lstStyle/>
            <a:p>
              <a:pPr>
                <a:defRPr/>
              </a:pPr>
              <a:endParaRPr lang="en-US">
                <a:latin typeface="Segoe" pitchFamily="34" charset="0"/>
              </a:endParaRPr>
            </a:p>
          </p:txBody>
        </p:sp>
        <p:sp>
          <p:nvSpPr>
            <p:cNvPr id="318" name="AutoShape 84"/>
            <p:cNvSpPr>
              <a:spLocks noChangeArrowheads="1"/>
            </p:cNvSpPr>
            <p:nvPr/>
          </p:nvSpPr>
          <p:spPr bwMode="auto">
            <a:xfrm rot="5400000">
              <a:off x="1800" y="1800"/>
              <a:ext cx="864" cy="912"/>
            </a:xfrm>
            <a:prstGeom prst="can">
              <a:avLst>
                <a:gd name="adj" fmla="val 26389"/>
              </a:avLst>
            </a:prstGeom>
            <a:gradFill rotWithShape="1">
              <a:gsLst>
                <a:gs pos="0">
                  <a:schemeClr val="accent2">
                    <a:gamma/>
                    <a:shade val="46275"/>
                    <a:invGamma/>
                  </a:schemeClr>
                </a:gs>
                <a:gs pos="100000">
                  <a:schemeClr val="accent2">
                    <a:alpha val="70000"/>
                  </a:schemeClr>
                </a:gs>
              </a:gsLst>
              <a:lin ang="2700000" scaled="1"/>
            </a:gradFill>
            <a:ln w="9525">
              <a:solidFill>
                <a:schemeClr val="accent2"/>
              </a:solidFill>
              <a:round/>
              <a:headEnd/>
              <a:tailEnd/>
            </a:ln>
            <a:effectLst/>
          </p:spPr>
          <p:txBody>
            <a:bodyPr wrap="none" anchor="ctr"/>
            <a:lstStyle/>
            <a:p>
              <a:pPr>
                <a:defRPr/>
              </a:pPr>
              <a:endParaRPr lang="en-US">
                <a:latin typeface="Segoe" pitchFamily="34" charset="0"/>
              </a:endParaRPr>
            </a:p>
          </p:txBody>
        </p:sp>
        <p:sp>
          <p:nvSpPr>
            <p:cNvPr id="319" name="AutoShape 85"/>
            <p:cNvSpPr>
              <a:spLocks noChangeArrowheads="1"/>
            </p:cNvSpPr>
            <p:nvPr/>
          </p:nvSpPr>
          <p:spPr bwMode="auto">
            <a:xfrm rot="5400000">
              <a:off x="2472" y="1800"/>
              <a:ext cx="864" cy="912"/>
            </a:xfrm>
            <a:prstGeom prst="can">
              <a:avLst>
                <a:gd name="adj" fmla="val 26389"/>
              </a:avLst>
            </a:prstGeom>
            <a:gradFill rotWithShape="1">
              <a:gsLst>
                <a:gs pos="0">
                  <a:schemeClr val="accent2">
                    <a:gamma/>
                    <a:shade val="46275"/>
                    <a:invGamma/>
                  </a:schemeClr>
                </a:gs>
                <a:gs pos="100000">
                  <a:schemeClr val="accent2">
                    <a:alpha val="70000"/>
                  </a:schemeClr>
                </a:gs>
              </a:gsLst>
              <a:lin ang="2700000" scaled="1"/>
            </a:gradFill>
            <a:ln w="9525">
              <a:solidFill>
                <a:schemeClr val="accent2"/>
              </a:solidFill>
              <a:round/>
              <a:headEnd/>
              <a:tailEnd/>
            </a:ln>
            <a:effectLst/>
          </p:spPr>
          <p:txBody>
            <a:bodyPr wrap="none" anchor="ctr"/>
            <a:lstStyle/>
            <a:p>
              <a:pPr>
                <a:defRPr/>
              </a:pPr>
              <a:endParaRPr lang="en-US">
                <a:latin typeface="Segoe" pitchFamily="34" charset="0"/>
              </a:endParaRPr>
            </a:p>
          </p:txBody>
        </p:sp>
      </p:grpSp>
      <p:sp>
        <p:nvSpPr>
          <p:cNvPr id="320" name="Text Box 86"/>
          <p:cNvSpPr txBox="1">
            <a:spLocks noChangeArrowheads="1"/>
          </p:cNvSpPr>
          <p:nvPr/>
        </p:nvSpPr>
        <p:spPr bwMode="auto">
          <a:xfrm>
            <a:off x="6821488" y="1594063"/>
            <a:ext cx="1425575" cy="274637"/>
          </a:xfrm>
          <a:prstGeom prst="rect">
            <a:avLst/>
          </a:prstGeom>
          <a:noFill/>
          <a:ln w="9525">
            <a:noFill/>
            <a:miter lim="800000"/>
            <a:headEnd/>
            <a:tailEnd/>
          </a:ln>
          <a:effectLst/>
        </p:spPr>
        <p:txBody>
          <a:bodyPr>
            <a:spAutoFit/>
          </a:bodyPr>
          <a:lstStyle/>
          <a:p>
            <a:pPr algn="ctr">
              <a:defRPr/>
            </a:pPr>
            <a:r>
              <a:rPr lang="en-US" sz="1200">
                <a:effectLst>
                  <a:outerShdw blurRad="38100" dist="38100" dir="2700000" algn="tl">
                    <a:srgbClr val="000000"/>
                  </a:outerShdw>
                </a:effectLst>
                <a:latin typeface="Segoe" pitchFamily="34" charset="0"/>
              </a:rPr>
              <a:t>Send Pipeline</a:t>
            </a:r>
          </a:p>
        </p:txBody>
      </p:sp>
      <p:sp>
        <p:nvSpPr>
          <p:cNvPr id="321" name="Text Box 87"/>
          <p:cNvSpPr txBox="1">
            <a:spLocks noChangeArrowheads="1"/>
          </p:cNvSpPr>
          <p:nvPr/>
        </p:nvSpPr>
        <p:spPr bwMode="auto">
          <a:xfrm>
            <a:off x="6750050" y="1389275"/>
            <a:ext cx="1908175" cy="274638"/>
          </a:xfrm>
          <a:prstGeom prst="rect">
            <a:avLst/>
          </a:prstGeom>
          <a:noFill/>
          <a:ln w="9525">
            <a:noFill/>
            <a:miter lim="800000"/>
            <a:headEnd/>
            <a:tailEnd/>
          </a:ln>
          <a:effectLst/>
        </p:spPr>
        <p:txBody>
          <a:bodyPr>
            <a:spAutoFit/>
          </a:bodyPr>
          <a:lstStyle/>
          <a:p>
            <a:pPr>
              <a:defRPr/>
            </a:pPr>
            <a:r>
              <a:rPr lang="es-ES" sz="1200" b="1" smtClean="0">
                <a:effectLst>
                  <a:outerShdw blurRad="38100" dist="38100" dir="2700000" algn="tl">
                    <a:srgbClr val="000000"/>
                  </a:outerShdw>
                </a:effectLst>
                <a:latin typeface="Segoe" pitchFamily="34" charset="0"/>
              </a:rPr>
              <a:t>Puerto de envio n</a:t>
            </a:r>
            <a:endParaRPr lang="es-ES" sz="1200" b="1">
              <a:effectLst>
                <a:outerShdw blurRad="38100" dist="38100" dir="2700000" algn="tl">
                  <a:srgbClr val="000000"/>
                </a:outerShdw>
              </a:effectLst>
              <a:latin typeface="Segoe" pitchFamily="34" charset="0"/>
            </a:endParaRPr>
          </a:p>
        </p:txBody>
      </p:sp>
      <p:sp>
        <p:nvSpPr>
          <p:cNvPr id="322" name="Rectangle 89"/>
          <p:cNvSpPr>
            <a:spLocks noChangeArrowheads="1"/>
          </p:cNvSpPr>
          <p:nvPr/>
        </p:nvSpPr>
        <p:spPr bwMode="auto">
          <a:xfrm>
            <a:off x="6210300" y="2117938"/>
            <a:ext cx="1042988" cy="168275"/>
          </a:xfrm>
          <a:prstGeom prst="rect">
            <a:avLst/>
          </a:prstGeom>
          <a:solidFill>
            <a:schemeClr val="accent2">
              <a:alpha val="70000"/>
            </a:schemeClr>
          </a:solidFill>
          <a:ln w="9525">
            <a:solidFill>
              <a:schemeClr val="accent2"/>
            </a:solidFill>
            <a:miter lim="800000"/>
            <a:headEnd/>
            <a:tailEnd/>
          </a:ln>
          <a:effectLst/>
        </p:spPr>
        <p:txBody>
          <a:bodyPr wrap="none" anchor="ctr"/>
          <a:lstStyle/>
          <a:p>
            <a:pPr algn="ctr">
              <a:defRPr/>
            </a:pPr>
            <a:r>
              <a:rPr lang="en-US" sz="1200" dirty="0" err="1" smtClean="0">
                <a:effectLst>
                  <a:outerShdw blurRad="38100" dist="38100" dir="2700000" algn="tl">
                    <a:srgbClr val="000000"/>
                  </a:outerShdw>
                </a:effectLst>
                <a:latin typeface="Segoe" pitchFamily="34" charset="0"/>
              </a:rPr>
              <a:t>Fallo</a:t>
            </a:r>
            <a:r>
              <a:rPr lang="en-US" sz="1200" dirty="0" smtClean="0">
                <a:effectLst>
                  <a:outerShdw blurRad="38100" dist="38100" dir="2700000" algn="tl">
                    <a:srgbClr val="000000"/>
                  </a:outerShdw>
                </a:effectLst>
                <a:latin typeface="Segoe" pitchFamily="34" charset="0"/>
              </a:rPr>
              <a:t>  </a:t>
            </a:r>
            <a:r>
              <a:rPr lang="en-US" sz="1200" dirty="0" err="1" smtClean="0">
                <a:effectLst>
                  <a:outerShdw blurRad="38100" dist="38100" dir="2700000" algn="tl">
                    <a:srgbClr val="000000"/>
                  </a:outerShdw>
                </a:effectLst>
                <a:latin typeface="Segoe" pitchFamily="34" charset="0"/>
              </a:rPr>
              <a:t>Msg</a:t>
            </a:r>
            <a:r>
              <a:rPr lang="en-US" sz="1200" dirty="0" smtClean="0">
                <a:effectLst>
                  <a:outerShdw blurRad="38100" dist="38100" dir="2700000" algn="tl">
                    <a:srgbClr val="000000"/>
                  </a:outerShdw>
                </a:effectLst>
                <a:latin typeface="Segoe" pitchFamily="34" charset="0"/>
              </a:rPr>
              <a:t> BTS</a:t>
            </a:r>
            <a:endParaRPr lang="en-US" sz="1200" dirty="0">
              <a:effectLst>
                <a:outerShdw blurRad="38100" dist="38100" dir="2700000" algn="tl">
                  <a:srgbClr val="000000"/>
                </a:outerShdw>
              </a:effectLst>
              <a:latin typeface="Segoe" pitchFamily="34" charset="0"/>
            </a:endParaRPr>
          </a:p>
        </p:txBody>
      </p:sp>
      <p:sp>
        <p:nvSpPr>
          <p:cNvPr id="323" name="AutoShape 90"/>
          <p:cNvSpPr>
            <a:spLocks noChangeArrowheads="1"/>
          </p:cNvSpPr>
          <p:nvPr/>
        </p:nvSpPr>
        <p:spPr bwMode="auto">
          <a:xfrm>
            <a:off x="6718300" y="1909975"/>
            <a:ext cx="1722438" cy="93663"/>
          </a:xfrm>
          <a:prstGeom prst="roundRect">
            <a:avLst>
              <a:gd name="adj" fmla="val 16667"/>
            </a:avLst>
          </a:prstGeom>
          <a:gradFill rotWithShape="1">
            <a:gsLst>
              <a:gs pos="0">
                <a:schemeClr val="folHlink">
                  <a:gamma/>
                  <a:shade val="46275"/>
                  <a:invGamma/>
                </a:schemeClr>
              </a:gs>
              <a:gs pos="100000">
                <a:schemeClr val="folHlink">
                  <a:alpha val="70000"/>
                </a:schemeClr>
              </a:gs>
            </a:gsLst>
            <a:lin ang="2700000" scaled="1"/>
          </a:gradFill>
          <a:ln w="9525">
            <a:solidFill>
              <a:schemeClr val="folHlink"/>
            </a:solidFill>
            <a:round/>
            <a:headEnd/>
            <a:tailEnd/>
          </a:ln>
          <a:effectLst/>
        </p:spPr>
        <p:txBody>
          <a:bodyPr wrap="none" anchor="ctr"/>
          <a:lstStyle/>
          <a:p>
            <a:pPr algn="ctr">
              <a:defRPr/>
            </a:pPr>
            <a:r>
              <a:rPr lang="en-US" sz="800" b="1">
                <a:effectLst>
                  <a:outerShdw blurRad="38100" dist="38100" dir="2700000" algn="tl">
                    <a:srgbClr val="000000"/>
                  </a:outerShdw>
                </a:effectLst>
                <a:latin typeface="Segoe" pitchFamily="34" charset="0"/>
              </a:rPr>
              <a:t>Failed Message Routing Enabled</a:t>
            </a:r>
          </a:p>
        </p:txBody>
      </p:sp>
      <p:sp>
        <p:nvSpPr>
          <p:cNvPr id="324" name="AutoShape 91"/>
          <p:cNvSpPr>
            <a:spLocks noChangeArrowheads="1"/>
          </p:cNvSpPr>
          <p:nvPr/>
        </p:nvSpPr>
        <p:spPr bwMode="auto">
          <a:xfrm>
            <a:off x="8408988" y="1178138"/>
            <a:ext cx="365125" cy="606425"/>
          </a:xfrm>
          <a:prstGeom prst="rightArrowCallout">
            <a:avLst>
              <a:gd name="adj1" fmla="val 41522"/>
              <a:gd name="adj2" fmla="val 41522"/>
              <a:gd name="adj3" fmla="val 16667"/>
              <a:gd name="adj4" fmla="val 66667"/>
            </a:avLst>
          </a:prstGeom>
          <a:gradFill rotWithShape="1">
            <a:gsLst>
              <a:gs pos="0">
                <a:schemeClr val="hlink">
                  <a:gamma/>
                  <a:shade val="46275"/>
                  <a:invGamma/>
                </a:schemeClr>
              </a:gs>
              <a:gs pos="100000">
                <a:schemeClr val="hlink">
                  <a:alpha val="70000"/>
                </a:schemeClr>
              </a:gs>
            </a:gsLst>
            <a:lin ang="2700000" scaled="1"/>
          </a:gradFill>
          <a:ln w="9525">
            <a:solidFill>
              <a:schemeClr val="hlink"/>
            </a:solidFill>
            <a:miter lim="800000"/>
            <a:headEnd/>
            <a:tailEnd/>
          </a:ln>
          <a:effectLst/>
        </p:spPr>
        <p:txBody>
          <a:bodyPr wrap="none" anchor="ctr"/>
          <a:lstStyle/>
          <a:p>
            <a:pPr algn="ctr">
              <a:defRPr/>
            </a:pPr>
            <a:endParaRPr lang="en-US" sz="1400">
              <a:solidFill>
                <a:schemeClr val="bg2"/>
              </a:solidFill>
              <a:latin typeface="Segoe" pitchFamily="34" charset="0"/>
            </a:endParaRPr>
          </a:p>
        </p:txBody>
      </p:sp>
      <p:sp>
        <p:nvSpPr>
          <p:cNvPr id="325" name="Text Box 92"/>
          <p:cNvSpPr txBox="1">
            <a:spLocks noChangeArrowheads="1"/>
          </p:cNvSpPr>
          <p:nvPr/>
        </p:nvSpPr>
        <p:spPr bwMode="auto">
          <a:xfrm>
            <a:off x="6910087" y="1147975"/>
            <a:ext cx="1738614" cy="276999"/>
          </a:xfrm>
          <a:prstGeom prst="rect">
            <a:avLst/>
          </a:prstGeom>
          <a:noFill/>
          <a:ln w="9525">
            <a:noFill/>
            <a:miter lim="800000"/>
            <a:headEnd/>
            <a:tailEnd/>
          </a:ln>
        </p:spPr>
        <p:txBody>
          <a:bodyPr wrap="square">
            <a:spAutoFit/>
          </a:bodyPr>
          <a:lstStyle/>
          <a:p>
            <a:pPr algn="r">
              <a:defRPr/>
            </a:pPr>
            <a:r>
              <a:rPr lang="en-US" sz="1200" b="1" dirty="0" err="1" smtClean="0">
                <a:effectLst>
                  <a:outerShdw blurRad="38100" dist="38100" dir="2700000" algn="tl">
                    <a:srgbClr val="000000"/>
                  </a:outerShdw>
                </a:effectLst>
                <a:latin typeface="Segoe" pitchFamily="34" charset="0"/>
              </a:rPr>
              <a:t>Cualquier</a:t>
            </a:r>
            <a:r>
              <a:rPr lang="en-US" sz="1200" b="1" dirty="0" smtClean="0">
                <a:effectLst>
                  <a:outerShdw blurRad="38100" dist="38100" dir="2700000" algn="tl">
                    <a:srgbClr val="000000"/>
                  </a:outerShdw>
                </a:effectLst>
                <a:latin typeface="Segoe" pitchFamily="34" charset="0"/>
              </a:rPr>
              <a:t> </a:t>
            </a:r>
            <a:r>
              <a:rPr lang="en-US" sz="1200" b="1" dirty="0" err="1" smtClean="0">
                <a:effectLst>
                  <a:outerShdw blurRad="38100" dist="38100" dir="2700000" algn="tl">
                    <a:srgbClr val="000000"/>
                  </a:outerShdw>
                </a:effectLst>
                <a:latin typeface="Segoe" pitchFamily="34" charset="0"/>
              </a:rPr>
              <a:t>Adaptador</a:t>
            </a:r>
            <a:endParaRPr lang="en-US" sz="1200" b="1" dirty="0">
              <a:effectLst>
                <a:outerShdw blurRad="38100" dist="38100" dir="2700000" algn="tl">
                  <a:srgbClr val="000000"/>
                </a:outerShdw>
              </a:effectLst>
              <a:latin typeface="Segoe" pitchFamily="34" charset="0"/>
            </a:endParaRPr>
          </a:p>
        </p:txBody>
      </p:sp>
      <p:grpSp>
        <p:nvGrpSpPr>
          <p:cNvPr id="326" name="Group 150"/>
          <p:cNvGrpSpPr>
            <a:grpSpLocks/>
          </p:cNvGrpSpPr>
          <p:nvPr/>
        </p:nvGrpSpPr>
        <p:grpSpPr bwMode="auto">
          <a:xfrm>
            <a:off x="3582988" y="773250"/>
            <a:ext cx="1833562" cy="2303463"/>
            <a:chOff x="2227" y="560"/>
            <a:chExt cx="1155" cy="1451"/>
          </a:xfrm>
        </p:grpSpPr>
        <p:pic>
          <p:nvPicPr>
            <p:cNvPr id="327" name="Picture 93" descr="210355_VirginMegaStoreBak"/>
            <p:cNvPicPr>
              <a:picLocks noChangeAspect="1" noChangeArrowheads="1"/>
            </p:cNvPicPr>
            <p:nvPr/>
          </p:nvPicPr>
          <p:blipFill>
            <a:blip r:embed="rId5"/>
            <a:srcRect/>
            <a:stretch>
              <a:fillRect/>
            </a:stretch>
          </p:blipFill>
          <p:spPr bwMode="auto">
            <a:xfrm>
              <a:off x="2227" y="560"/>
              <a:ext cx="1155" cy="1451"/>
            </a:xfrm>
            <a:prstGeom prst="rect">
              <a:avLst/>
            </a:prstGeom>
            <a:noFill/>
            <a:ln w="9525">
              <a:noFill/>
              <a:miter lim="800000"/>
              <a:headEnd/>
              <a:tailEnd/>
            </a:ln>
          </p:spPr>
        </p:pic>
        <p:pic>
          <p:nvPicPr>
            <p:cNvPr id="328" name="Picture 94" descr="empty blue rectangle"/>
            <p:cNvPicPr>
              <a:picLocks noChangeAspect="1" noChangeArrowheads="1"/>
            </p:cNvPicPr>
            <p:nvPr/>
          </p:nvPicPr>
          <p:blipFill>
            <a:blip r:embed="rId6"/>
            <a:srcRect/>
            <a:stretch>
              <a:fillRect/>
            </a:stretch>
          </p:blipFill>
          <p:spPr bwMode="auto">
            <a:xfrm>
              <a:off x="2311" y="737"/>
              <a:ext cx="970" cy="774"/>
            </a:xfrm>
            <a:prstGeom prst="rect">
              <a:avLst/>
            </a:prstGeom>
            <a:noFill/>
            <a:ln w="9525">
              <a:noFill/>
              <a:miter lim="800000"/>
              <a:headEnd/>
              <a:tailEnd/>
            </a:ln>
          </p:spPr>
        </p:pic>
        <p:sp>
          <p:nvSpPr>
            <p:cNvPr id="329" name="Text Box 95"/>
            <p:cNvSpPr txBox="1">
              <a:spLocks noChangeArrowheads="1"/>
            </p:cNvSpPr>
            <p:nvPr/>
          </p:nvSpPr>
          <p:spPr bwMode="auto">
            <a:xfrm>
              <a:off x="2291" y="744"/>
              <a:ext cx="508" cy="156"/>
            </a:xfrm>
            <a:prstGeom prst="rect">
              <a:avLst/>
            </a:prstGeom>
            <a:noFill/>
            <a:ln w="12700" algn="ctr">
              <a:noFill/>
              <a:miter lim="800000"/>
              <a:headEnd/>
              <a:tailEnd/>
            </a:ln>
            <a:effectLst/>
          </p:spPr>
          <p:txBody>
            <a:bodyPr>
              <a:spAutoFit/>
            </a:bodyPr>
            <a:lstStyle/>
            <a:p>
              <a:pPr eaLnBrk="0" hangingPunct="0">
                <a:lnSpc>
                  <a:spcPct val="85000"/>
                </a:lnSpc>
                <a:spcBef>
                  <a:spcPct val="20000"/>
                </a:spcBef>
                <a:defRPr/>
              </a:pPr>
              <a:r>
                <a:rPr lang="en-US" sz="1200" b="1">
                  <a:solidFill>
                    <a:srgbClr val="FFFFFF"/>
                  </a:solidFill>
                  <a:effectLst>
                    <a:outerShdw blurRad="38100" dist="38100" dir="2700000" algn="tl">
                      <a:srgbClr val="C0C0C0"/>
                    </a:outerShdw>
                  </a:effectLst>
                  <a:latin typeface="Segoe" pitchFamily="34" charset="0"/>
                </a:rPr>
                <a:t>Try</a:t>
              </a:r>
            </a:p>
          </p:txBody>
        </p:sp>
        <p:sp>
          <p:nvSpPr>
            <p:cNvPr id="330" name="Text Box 96"/>
            <p:cNvSpPr txBox="1">
              <a:spLocks noChangeArrowheads="1"/>
            </p:cNvSpPr>
            <p:nvPr/>
          </p:nvSpPr>
          <p:spPr bwMode="auto">
            <a:xfrm>
              <a:off x="2324" y="590"/>
              <a:ext cx="897" cy="172"/>
            </a:xfrm>
            <a:prstGeom prst="rect">
              <a:avLst/>
            </a:prstGeom>
            <a:noFill/>
            <a:ln w="12700" algn="ctr">
              <a:noFill/>
              <a:miter lim="800000"/>
              <a:headEnd/>
              <a:tailEnd/>
            </a:ln>
            <a:effectLst/>
          </p:spPr>
          <p:txBody>
            <a:bodyPr>
              <a:spAutoFit/>
            </a:bodyPr>
            <a:lstStyle/>
            <a:p>
              <a:pPr algn="ctr" eaLnBrk="0" hangingPunct="0">
                <a:lnSpc>
                  <a:spcPct val="85000"/>
                </a:lnSpc>
                <a:spcBef>
                  <a:spcPct val="20000"/>
                </a:spcBef>
                <a:defRPr/>
              </a:pPr>
              <a:r>
                <a:rPr lang="en-US" sz="1400" b="1">
                  <a:solidFill>
                    <a:srgbClr val="FFFFFF"/>
                  </a:solidFill>
                  <a:effectLst>
                    <a:outerShdw blurRad="38100" dist="38100" dir="2700000" algn="tl">
                      <a:srgbClr val="C0C0C0"/>
                    </a:outerShdw>
                  </a:effectLst>
                  <a:latin typeface="Segoe" pitchFamily="34" charset="0"/>
                </a:rPr>
                <a:t>Orchestration</a:t>
              </a:r>
            </a:p>
          </p:txBody>
        </p:sp>
        <p:pic>
          <p:nvPicPr>
            <p:cNvPr id="331" name="Picture 97" descr="empty blue rectangle"/>
            <p:cNvPicPr>
              <a:picLocks noChangeAspect="1" noChangeArrowheads="1"/>
            </p:cNvPicPr>
            <p:nvPr/>
          </p:nvPicPr>
          <p:blipFill>
            <a:blip r:embed="rId7"/>
            <a:srcRect/>
            <a:stretch>
              <a:fillRect/>
            </a:stretch>
          </p:blipFill>
          <p:spPr bwMode="auto">
            <a:xfrm>
              <a:off x="2311" y="1491"/>
              <a:ext cx="970" cy="481"/>
            </a:xfrm>
            <a:prstGeom prst="rect">
              <a:avLst/>
            </a:prstGeom>
            <a:noFill/>
            <a:ln w="9525">
              <a:noFill/>
              <a:miter lim="800000"/>
              <a:headEnd/>
              <a:tailEnd/>
            </a:ln>
          </p:spPr>
        </p:pic>
        <p:sp>
          <p:nvSpPr>
            <p:cNvPr id="332" name="Text Box 98"/>
            <p:cNvSpPr txBox="1">
              <a:spLocks noChangeArrowheads="1"/>
            </p:cNvSpPr>
            <p:nvPr/>
          </p:nvSpPr>
          <p:spPr bwMode="auto">
            <a:xfrm>
              <a:off x="2297" y="1486"/>
              <a:ext cx="508" cy="156"/>
            </a:xfrm>
            <a:prstGeom prst="rect">
              <a:avLst/>
            </a:prstGeom>
            <a:noFill/>
            <a:ln w="12700" algn="ctr">
              <a:noFill/>
              <a:miter lim="800000"/>
              <a:headEnd/>
              <a:tailEnd/>
            </a:ln>
            <a:effectLst/>
          </p:spPr>
          <p:txBody>
            <a:bodyPr>
              <a:spAutoFit/>
            </a:bodyPr>
            <a:lstStyle/>
            <a:p>
              <a:pPr eaLnBrk="0" hangingPunct="0">
                <a:lnSpc>
                  <a:spcPct val="85000"/>
                </a:lnSpc>
                <a:spcBef>
                  <a:spcPct val="20000"/>
                </a:spcBef>
                <a:defRPr/>
              </a:pPr>
              <a:r>
                <a:rPr lang="en-US" sz="1200" b="1">
                  <a:solidFill>
                    <a:srgbClr val="FFFFFF"/>
                  </a:solidFill>
                  <a:effectLst>
                    <a:outerShdw blurRad="38100" dist="38100" dir="2700000" algn="tl">
                      <a:srgbClr val="C0C0C0"/>
                    </a:outerShdw>
                  </a:effectLst>
                  <a:latin typeface="Segoe" pitchFamily="34" charset="0"/>
                </a:rPr>
                <a:t>Catch</a:t>
              </a:r>
            </a:p>
          </p:txBody>
        </p:sp>
        <p:grpSp>
          <p:nvGrpSpPr>
            <p:cNvPr id="333" name="Group 99"/>
            <p:cNvGrpSpPr>
              <a:grpSpLocks/>
            </p:cNvGrpSpPr>
            <p:nvPr/>
          </p:nvGrpSpPr>
          <p:grpSpPr bwMode="auto">
            <a:xfrm>
              <a:off x="2541" y="768"/>
              <a:ext cx="493" cy="680"/>
              <a:chOff x="2154" y="1932"/>
              <a:chExt cx="695" cy="1516"/>
            </a:xfrm>
          </p:grpSpPr>
          <p:pic>
            <p:nvPicPr>
              <p:cNvPr id="341" name="Picture 100" descr="GEL Diamond fuchsia"/>
              <p:cNvPicPr>
                <a:picLocks noChangeAspect="1" noChangeArrowheads="1"/>
              </p:cNvPicPr>
              <p:nvPr/>
            </p:nvPicPr>
            <p:blipFill>
              <a:blip r:embed="rId8"/>
              <a:srcRect/>
              <a:stretch>
                <a:fillRect/>
              </a:stretch>
            </p:blipFill>
            <p:spPr bwMode="auto">
              <a:xfrm>
                <a:off x="2417" y="2160"/>
                <a:ext cx="131" cy="136"/>
              </a:xfrm>
              <a:prstGeom prst="rect">
                <a:avLst/>
              </a:prstGeom>
              <a:noFill/>
              <a:ln w="9525">
                <a:noFill/>
                <a:miter lim="800000"/>
                <a:headEnd/>
                <a:tailEnd/>
              </a:ln>
            </p:spPr>
          </p:pic>
          <p:pic>
            <p:nvPicPr>
              <p:cNvPr id="342" name="Picture 101" descr="GEL Rounded Rectangle fuchsia"/>
              <p:cNvPicPr>
                <a:picLocks noChangeAspect="1" noChangeArrowheads="1"/>
              </p:cNvPicPr>
              <p:nvPr/>
            </p:nvPicPr>
            <p:blipFill>
              <a:blip r:embed="rId9"/>
              <a:srcRect/>
              <a:stretch>
                <a:fillRect/>
              </a:stretch>
            </p:blipFill>
            <p:spPr bwMode="auto">
              <a:xfrm>
                <a:off x="2546" y="2592"/>
                <a:ext cx="303" cy="172"/>
              </a:xfrm>
              <a:prstGeom prst="rect">
                <a:avLst/>
              </a:prstGeom>
              <a:noFill/>
              <a:ln w="9525">
                <a:noFill/>
                <a:miter lim="800000"/>
                <a:headEnd/>
                <a:tailEnd/>
              </a:ln>
            </p:spPr>
          </p:pic>
          <p:pic>
            <p:nvPicPr>
              <p:cNvPr id="343" name="Picture 102" descr="GEL Circle fuchsia"/>
              <p:cNvPicPr>
                <a:picLocks noChangeAspect="1" noChangeArrowheads="1"/>
              </p:cNvPicPr>
              <p:nvPr/>
            </p:nvPicPr>
            <p:blipFill>
              <a:blip r:embed="rId10"/>
              <a:srcRect/>
              <a:stretch>
                <a:fillRect/>
              </a:stretch>
            </p:blipFill>
            <p:spPr bwMode="auto">
              <a:xfrm>
                <a:off x="2415" y="3312"/>
                <a:ext cx="131" cy="136"/>
              </a:xfrm>
              <a:prstGeom prst="rect">
                <a:avLst/>
              </a:prstGeom>
              <a:noFill/>
              <a:ln w="9525">
                <a:noFill/>
                <a:miter lim="800000"/>
                <a:headEnd/>
                <a:tailEnd/>
              </a:ln>
            </p:spPr>
          </p:pic>
          <p:cxnSp>
            <p:nvCxnSpPr>
              <p:cNvPr id="344" name="AutoShape 103"/>
              <p:cNvCxnSpPr>
                <a:cxnSpLocks noChangeShapeType="1"/>
              </p:cNvCxnSpPr>
              <p:nvPr/>
            </p:nvCxnSpPr>
            <p:spPr bwMode="auto">
              <a:xfrm rot="-5400000">
                <a:off x="2300" y="2234"/>
                <a:ext cx="124" cy="111"/>
              </a:xfrm>
              <a:prstGeom prst="bentConnector2">
                <a:avLst/>
              </a:prstGeom>
              <a:noFill/>
              <a:ln w="25400">
                <a:solidFill>
                  <a:schemeClr val="tx2"/>
                </a:solidFill>
                <a:miter lim="800000"/>
                <a:headEnd/>
                <a:tailEnd/>
              </a:ln>
            </p:spPr>
          </p:cxnSp>
          <p:cxnSp>
            <p:nvCxnSpPr>
              <p:cNvPr id="345" name="AutoShape 104"/>
              <p:cNvCxnSpPr>
                <a:cxnSpLocks noChangeShapeType="1"/>
              </p:cNvCxnSpPr>
              <p:nvPr/>
            </p:nvCxnSpPr>
            <p:spPr bwMode="auto">
              <a:xfrm>
                <a:off x="2698" y="2764"/>
                <a:ext cx="0" cy="0"/>
              </a:xfrm>
              <a:prstGeom prst="straightConnector1">
                <a:avLst/>
              </a:prstGeom>
              <a:noFill/>
              <a:ln w="12700">
                <a:solidFill>
                  <a:schemeClr val="accent2"/>
                </a:solidFill>
                <a:round/>
                <a:headEnd/>
                <a:tailEnd/>
              </a:ln>
            </p:spPr>
          </p:cxnSp>
          <p:cxnSp>
            <p:nvCxnSpPr>
              <p:cNvPr id="346" name="AutoShape 105"/>
              <p:cNvCxnSpPr>
                <a:cxnSpLocks noChangeShapeType="1"/>
              </p:cNvCxnSpPr>
              <p:nvPr/>
            </p:nvCxnSpPr>
            <p:spPr bwMode="auto">
              <a:xfrm>
                <a:off x="2698" y="2764"/>
                <a:ext cx="0" cy="0"/>
              </a:xfrm>
              <a:prstGeom prst="straightConnector1">
                <a:avLst/>
              </a:prstGeom>
              <a:noFill/>
              <a:ln w="12700">
                <a:solidFill>
                  <a:schemeClr val="accent2"/>
                </a:solidFill>
                <a:round/>
                <a:headEnd/>
                <a:tailEnd/>
              </a:ln>
            </p:spPr>
          </p:cxnSp>
          <p:cxnSp>
            <p:nvCxnSpPr>
              <p:cNvPr id="347" name="AutoShape 106"/>
              <p:cNvCxnSpPr>
                <a:cxnSpLocks noChangeShapeType="1"/>
              </p:cNvCxnSpPr>
              <p:nvPr/>
            </p:nvCxnSpPr>
            <p:spPr bwMode="auto">
              <a:xfrm rot="16200000" flipH="1">
                <a:off x="2000" y="2830"/>
                <a:ext cx="788" cy="175"/>
              </a:xfrm>
              <a:prstGeom prst="bentConnector3">
                <a:avLst>
                  <a:gd name="adj1" fmla="val 50000"/>
                </a:avLst>
              </a:prstGeom>
              <a:noFill/>
              <a:ln w="25400">
                <a:solidFill>
                  <a:schemeClr val="tx2"/>
                </a:solidFill>
                <a:miter lim="800000"/>
                <a:headEnd/>
                <a:tailEnd/>
              </a:ln>
            </p:spPr>
          </p:cxnSp>
          <p:pic>
            <p:nvPicPr>
              <p:cNvPr id="348" name="Picture 107" descr="GEL Rounded Square fuchsia"/>
              <p:cNvPicPr>
                <a:picLocks noChangeAspect="1" noChangeArrowheads="1"/>
              </p:cNvPicPr>
              <p:nvPr/>
            </p:nvPicPr>
            <p:blipFill>
              <a:blip r:embed="rId11"/>
              <a:srcRect/>
              <a:stretch>
                <a:fillRect/>
              </a:stretch>
            </p:blipFill>
            <p:spPr bwMode="auto">
              <a:xfrm>
                <a:off x="2415" y="1932"/>
                <a:ext cx="131" cy="137"/>
              </a:xfrm>
              <a:prstGeom prst="rect">
                <a:avLst/>
              </a:prstGeom>
              <a:noFill/>
              <a:ln w="9525">
                <a:noFill/>
                <a:miter lim="800000"/>
                <a:headEnd/>
                <a:tailEnd/>
              </a:ln>
            </p:spPr>
          </p:pic>
          <p:cxnSp>
            <p:nvCxnSpPr>
              <p:cNvPr id="349" name="AutoShape 108"/>
              <p:cNvCxnSpPr>
                <a:cxnSpLocks noChangeShapeType="1"/>
              </p:cNvCxnSpPr>
              <p:nvPr/>
            </p:nvCxnSpPr>
            <p:spPr bwMode="auto">
              <a:xfrm>
                <a:off x="2481" y="2069"/>
                <a:ext cx="2" cy="91"/>
              </a:xfrm>
              <a:prstGeom prst="straightConnector1">
                <a:avLst/>
              </a:prstGeom>
              <a:noFill/>
              <a:ln w="25400">
                <a:solidFill>
                  <a:schemeClr val="tx2"/>
                </a:solidFill>
                <a:round/>
                <a:headEnd/>
                <a:tailEnd/>
              </a:ln>
            </p:spPr>
          </p:cxnSp>
          <p:pic>
            <p:nvPicPr>
              <p:cNvPr id="350" name="Picture 109" descr="GEL Rounded Rectangle fuchsia"/>
              <p:cNvPicPr>
                <a:picLocks noChangeAspect="1" noChangeArrowheads="1"/>
              </p:cNvPicPr>
              <p:nvPr/>
            </p:nvPicPr>
            <p:blipFill>
              <a:blip r:embed="rId9"/>
              <a:srcRect/>
              <a:stretch>
                <a:fillRect/>
              </a:stretch>
            </p:blipFill>
            <p:spPr bwMode="auto">
              <a:xfrm>
                <a:off x="2154" y="2352"/>
                <a:ext cx="303" cy="172"/>
              </a:xfrm>
              <a:prstGeom prst="rect">
                <a:avLst/>
              </a:prstGeom>
              <a:noFill/>
              <a:ln w="9525">
                <a:noFill/>
                <a:miter lim="800000"/>
                <a:headEnd/>
                <a:tailEnd/>
              </a:ln>
            </p:spPr>
          </p:pic>
          <p:cxnSp>
            <p:nvCxnSpPr>
              <p:cNvPr id="351" name="AutoShape 110"/>
              <p:cNvCxnSpPr>
                <a:cxnSpLocks noChangeShapeType="1"/>
              </p:cNvCxnSpPr>
              <p:nvPr/>
            </p:nvCxnSpPr>
            <p:spPr bwMode="auto">
              <a:xfrm rot="-5400000">
                <a:off x="2446" y="3059"/>
                <a:ext cx="288" cy="217"/>
              </a:xfrm>
              <a:prstGeom prst="bentConnector3">
                <a:avLst>
                  <a:gd name="adj1" fmla="val 50000"/>
                </a:avLst>
              </a:prstGeom>
              <a:noFill/>
              <a:ln w="25400">
                <a:solidFill>
                  <a:schemeClr val="tx2"/>
                </a:solidFill>
                <a:miter lim="800000"/>
                <a:headEnd/>
                <a:tailEnd/>
              </a:ln>
            </p:spPr>
          </p:cxnSp>
          <p:cxnSp>
            <p:nvCxnSpPr>
              <p:cNvPr id="352" name="AutoShape 111"/>
              <p:cNvCxnSpPr>
                <a:cxnSpLocks noChangeShapeType="1"/>
              </p:cNvCxnSpPr>
              <p:nvPr/>
            </p:nvCxnSpPr>
            <p:spPr bwMode="auto">
              <a:xfrm rot="5400000" flipH="1">
                <a:off x="2441" y="2335"/>
                <a:ext cx="364" cy="150"/>
              </a:xfrm>
              <a:prstGeom prst="bentConnector2">
                <a:avLst/>
              </a:prstGeom>
              <a:noFill/>
              <a:ln w="25400">
                <a:solidFill>
                  <a:schemeClr val="tx2"/>
                </a:solidFill>
                <a:miter lim="800000"/>
                <a:headEnd/>
                <a:tailEnd/>
              </a:ln>
            </p:spPr>
          </p:cxnSp>
          <p:cxnSp>
            <p:nvCxnSpPr>
              <p:cNvPr id="353" name="AutoShape 112"/>
              <p:cNvCxnSpPr>
                <a:cxnSpLocks noChangeShapeType="1"/>
              </p:cNvCxnSpPr>
              <p:nvPr/>
            </p:nvCxnSpPr>
            <p:spPr bwMode="auto">
              <a:xfrm rot="5400000">
                <a:off x="2654" y="2808"/>
                <a:ext cx="88" cy="0"/>
              </a:xfrm>
              <a:prstGeom prst="straightConnector1">
                <a:avLst/>
              </a:prstGeom>
              <a:noFill/>
              <a:ln w="25400">
                <a:solidFill>
                  <a:schemeClr val="tx2"/>
                </a:solidFill>
                <a:round/>
                <a:headEnd/>
                <a:tailEnd/>
              </a:ln>
            </p:spPr>
          </p:cxnSp>
          <p:pic>
            <p:nvPicPr>
              <p:cNvPr id="354" name="Picture 113" descr="GEL Rounded Rectangle fuchsia"/>
              <p:cNvPicPr>
                <a:picLocks noChangeAspect="1" noChangeArrowheads="1"/>
              </p:cNvPicPr>
              <p:nvPr/>
            </p:nvPicPr>
            <p:blipFill>
              <a:blip r:embed="rId9"/>
              <a:srcRect/>
              <a:stretch>
                <a:fillRect/>
              </a:stretch>
            </p:blipFill>
            <p:spPr bwMode="auto">
              <a:xfrm>
                <a:off x="2546" y="2852"/>
                <a:ext cx="303" cy="172"/>
              </a:xfrm>
              <a:prstGeom prst="rect">
                <a:avLst/>
              </a:prstGeom>
              <a:noFill/>
              <a:ln w="9525">
                <a:noFill/>
                <a:miter lim="800000"/>
                <a:headEnd/>
                <a:tailEnd/>
              </a:ln>
            </p:spPr>
          </p:pic>
        </p:grpSp>
        <p:pic>
          <p:nvPicPr>
            <p:cNvPr id="334" name="Picture 114" descr="GEL Rounded Rectangle fuchsia"/>
            <p:cNvPicPr>
              <a:picLocks noChangeAspect="1" noChangeArrowheads="1"/>
            </p:cNvPicPr>
            <p:nvPr/>
          </p:nvPicPr>
          <p:blipFill>
            <a:blip r:embed="rId12"/>
            <a:srcRect/>
            <a:stretch>
              <a:fillRect/>
            </a:stretch>
          </p:blipFill>
          <p:spPr bwMode="auto">
            <a:xfrm>
              <a:off x="2658" y="1776"/>
              <a:ext cx="214" cy="60"/>
            </a:xfrm>
            <a:prstGeom prst="rect">
              <a:avLst/>
            </a:prstGeom>
            <a:noFill/>
            <a:ln w="9525">
              <a:noFill/>
              <a:miter lim="800000"/>
              <a:headEnd/>
              <a:tailEnd/>
            </a:ln>
          </p:spPr>
        </p:pic>
        <p:pic>
          <p:nvPicPr>
            <p:cNvPr id="335" name="Picture 115" descr="GEL Circle fuchsia"/>
            <p:cNvPicPr>
              <a:picLocks noChangeAspect="1" noChangeArrowheads="1"/>
            </p:cNvPicPr>
            <p:nvPr/>
          </p:nvPicPr>
          <p:blipFill>
            <a:blip r:embed="rId13"/>
            <a:srcRect/>
            <a:stretch>
              <a:fillRect/>
            </a:stretch>
          </p:blipFill>
          <p:spPr bwMode="auto">
            <a:xfrm>
              <a:off x="2731" y="1895"/>
              <a:ext cx="93" cy="47"/>
            </a:xfrm>
            <a:prstGeom prst="rect">
              <a:avLst/>
            </a:prstGeom>
            <a:noFill/>
            <a:ln w="9525">
              <a:noFill/>
              <a:miter lim="800000"/>
              <a:headEnd/>
              <a:tailEnd/>
            </a:ln>
          </p:spPr>
        </p:pic>
        <p:cxnSp>
          <p:nvCxnSpPr>
            <p:cNvPr id="336" name="AutoShape 116"/>
            <p:cNvCxnSpPr>
              <a:cxnSpLocks noChangeShapeType="1"/>
            </p:cNvCxnSpPr>
            <p:nvPr/>
          </p:nvCxnSpPr>
          <p:spPr bwMode="auto">
            <a:xfrm>
              <a:off x="2766" y="1836"/>
              <a:ext cx="0" cy="0"/>
            </a:xfrm>
            <a:prstGeom prst="straightConnector1">
              <a:avLst/>
            </a:prstGeom>
            <a:noFill/>
            <a:ln w="12700">
              <a:solidFill>
                <a:schemeClr val="accent2"/>
              </a:solidFill>
              <a:round/>
              <a:headEnd/>
              <a:tailEnd/>
            </a:ln>
          </p:spPr>
        </p:cxnSp>
        <p:cxnSp>
          <p:nvCxnSpPr>
            <p:cNvPr id="337" name="AutoShape 117"/>
            <p:cNvCxnSpPr>
              <a:cxnSpLocks noChangeShapeType="1"/>
            </p:cNvCxnSpPr>
            <p:nvPr/>
          </p:nvCxnSpPr>
          <p:spPr bwMode="auto">
            <a:xfrm>
              <a:off x="2766" y="1836"/>
              <a:ext cx="0" cy="0"/>
            </a:xfrm>
            <a:prstGeom prst="straightConnector1">
              <a:avLst/>
            </a:prstGeom>
            <a:noFill/>
            <a:ln w="12700">
              <a:solidFill>
                <a:schemeClr val="accent2"/>
              </a:solidFill>
              <a:round/>
              <a:headEnd/>
              <a:tailEnd/>
            </a:ln>
          </p:spPr>
        </p:cxnSp>
        <p:cxnSp>
          <p:nvCxnSpPr>
            <p:cNvPr id="338" name="AutoShape 118"/>
            <p:cNvCxnSpPr>
              <a:cxnSpLocks noChangeShapeType="1"/>
            </p:cNvCxnSpPr>
            <p:nvPr/>
          </p:nvCxnSpPr>
          <p:spPr bwMode="auto">
            <a:xfrm flipH="1">
              <a:off x="2774" y="1579"/>
              <a:ext cx="4" cy="324"/>
            </a:xfrm>
            <a:prstGeom prst="straightConnector1">
              <a:avLst/>
            </a:prstGeom>
            <a:noFill/>
            <a:ln w="25400">
              <a:solidFill>
                <a:schemeClr val="tx2"/>
              </a:solidFill>
              <a:round/>
              <a:headEnd/>
              <a:tailEnd/>
            </a:ln>
          </p:spPr>
        </p:cxnSp>
        <p:pic>
          <p:nvPicPr>
            <p:cNvPr id="339" name="Picture 119" descr="GEL Rounded Rectangle fuchsia"/>
            <p:cNvPicPr>
              <a:picLocks noChangeAspect="1" noChangeArrowheads="1"/>
            </p:cNvPicPr>
            <p:nvPr/>
          </p:nvPicPr>
          <p:blipFill>
            <a:blip r:embed="rId12"/>
            <a:srcRect/>
            <a:stretch>
              <a:fillRect/>
            </a:stretch>
          </p:blipFill>
          <p:spPr bwMode="auto">
            <a:xfrm>
              <a:off x="2661" y="1658"/>
              <a:ext cx="214" cy="59"/>
            </a:xfrm>
            <a:prstGeom prst="rect">
              <a:avLst/>
            </a:prstGeom>
            <a:noFill/>
            <a:ln w="9525">
              <a:noFill/>
              <a:miter lim="800000"/>
              <a:headEnd/>
              <a:tailEnd/>
            </a:ln>
          </p:spPr>
        </p:pic>
        <p:pic>
          <p:nvPicPr>
            <p:cNvPr id="340" name="Picture 120" descr="GEL Rounded Square fuchsia"/>
            <p:cNvPicPr>
              <a:picLocks noChangeAspect="1" noChangeArrowheads="1"/>
            </p:cNvPicPr>
            <p:nvPr/>
          </p:nvPicPr>
          <p:blipFill>
            <a:blip r:embed="rId14"/>
            <a:srcRect/>
            <a:stretch>
              <a:fillRect/>
            </a:stretch>
          </p:blipFill>
          <p:spPr bwMode="auto">
            <a:xfrm>
              <a:off x="2731" y="1531"/>
              <a:ext cx="93" cy="48"/>
            </a:xfrm>
            <a:prstGeom prst="rect">
              <a:avLst/>
            </a:prstGeom>
            <a:noFill/>
            <a:ln w="9525">
              <a:noFill/>
              <a:miter lim="800000"/>
              <a:headEnd/>
              <a:tailEnd/>
            </a:ln>
          </p:spPr>
        </p:pic>
      </p:grpSp>
      <p:sp>
        <p:nvSpPr>
          <p:cNvPr id="355" name="Rectangle 122"/>
          <p:cNvSpPr>
            <a:spLocks noChangeArrowheads="1"/>
          </p:cNvSpPr>
          <p:nvPr/>
        </p:nvSpPr>
        <p:spPr bwMode="auto">
          <a:xfrm>
            <a:off x="6634163" y="3768938"/>
            <a:ext cx="1870075" cy="711200"/>
          </a:xfrm>
          <a:prstGeom prst="rect">
            <a:avLst/>
          </a:prstGeom>
          <a:solidFill>
            <a:schemeClr val="bg2">
              <a:alpha val="39999"/>
            </a:schemeClr>
          </a:solidFill>
          <a:ln w="3175">
            <a:solidFill>
              <a:schemeClr val="folHlink"/>
            </a:solidFill>
            <a:miter lim="800000"/>
            <a:headEnd/>
            <a:tailEnd/>
          </a:ln>
        </p:spPr>
        <p:txBody>
          <a:bodyPr wrap="none" anchor="ctr"/>
          <a:lstStyle/>
          <a:p>
            <a:endParaRPr lang="es-ES">
              <a:latin typeface="Segoe" pitchFamily="34" charset="0"/>
            </a:endParaRPr>
          </a:p>
        </p:txBody>
      </p:sp>
      <p:grpSp>
        <p:nvGrpSpPr>
          <p:cNvPr id="356" name="Group 123"/>
          <p:cNvGrpSpPr>
            <a:grpSpLocks/>
          </p:cNvGrpSpPr>
          <p:nvPr/>
        </p:nvGrpSpPr>
        <p:grpSpPr bwMode="auto">
          <a:xfrm>
            <a:off x="6859588" y="4019763"/>
            <a:ext cx="1370012" cy="207962"/>
            <a:chOff x="1104" y="1824"/>
            <a:chExt cx="2256" cy="864"/>
          </a:xfrm>
        </p:grpSpPr>
        <p:sp>
          <p:nvSpPr>
            <p:cNvPr id="357" name="AutoShape 124"/>
            <p:cNvSpPr>
              <a:spLocks noChangeArrowheads="1"/>
            </p:cNvSpPr>
            <p:nvPr/>
          </p:nvSpPr>
          <p:spPr bwMode="auto">
            <a:xfrm rot="5400000">
              <a:off x="1128" y="1800"/>
              <a:ext cx="864" cy="912"/>
            </a:xfrm>
            <a:prstGeom prst="can">
              <a:avLst>
                <a:gd name="adj" fmla="val 26389"/>
              </a:avLst>
            </a:prstGeom>
            <a:gradFill rotWithShape="1">
              <a:gsLst>
                <a:gs pos="0">
                  <a:schemeClr val="accent2">
                    <a:gamma/>
                    <a:shade val="46275"/>
                    <a:invGamma/>
                  </a:schemeClr>
                </a:gs>
                <a:gs pos="100000">
                  <a:schemeClr val="accent2">
                    <a:alpha val="70000"/>
                  </a:schemeClr>
                </a:gs>
              </a:gsLst>
              <a:lin ang="2700000" scaled="1"/>
            </a:gradFill>
            <a:ln w="9525">
              <a:solidFill>
                <a:schemeClr val="accent2"/>
              </a:solidFill>
              <a:round/>
              <a:headEnd/>
              <a:tailEnd/>
            </a:ln>
            <a:effectLst/>
          </p:spPr>
          <p:txBody>
            <a:bodyPr wrap="none" anchor="ctr"/>
            <a:lstStyle/>
            <a:p>
              <a:pPr>
                <a:defRPr/>
              </a:pPr>
              <a:endParaRPr lang="en-US">
                <a:latin typeface="Segoe" pitchFamily="34" charset="0"/>
              </a:endParaRPr>
            </a:p>
          </p:txBody>
        </p:sp>
        <p:sp>
          <p:nvSpPr>
            <p:cNvPr id="358" name="AutoShape 125"/>
            <p:cNvSpPr>
              <a:spLocks noChangeArrowheads="1"/>
            </p:cNvSpPr>
            <p:nvPr/>
          </p:nvSpPr>
          <p:spPr bwMode="auto">
            <a:xfrm rot="5400000">
              <a:off x="1800" y="1800"/>
              <a:ext cx="864" cy="912"/>
            </a:xfrm>
            <a:prstGeom prst="can">
              <a:avLst>
                <a:gd name="adj" fmla="val 26389"/>
              </a:avLst>
            </a:prstGeom>
            <a:gradFill rotWithShape="1">
              <a:gsLst>
                <a:gs pos="0">
                  <a:schemeClr val="accent2">
                    <a:gamma/>
                    <a:shade val="46275"/>
                    <a:invGamma/>
                  </a:schemeClr>
                </a:gs>
                <a:gs pos="100000">
                  <a:schemeClr val="accent2">
                    <a:alpha val="70000"/>
                  </a:schemeClr>
                </a:gs>
              </a:gsLst>
              <a:lin ang="2700000" scaled="1"/>
            </a:gradFill>
            <a:ln w="9525">
              <a:solidFill>
                <a:schemeClr val="accent2"/>
              </a:solidFill>
              <a:round/>
              <a:headEnd/>
              <a:tailEnd/>
            </a:ln>
            <a:effectLst/>
          </p:spPr>
          <p:txBody>
            <a:bodyPr wrap="none" anchor="ctr"/>
            <a:lstStyle/>
            <a:p>
              <a:pPr>
                <a:defRPr/>
              </a:pPr>
              <a:endParaRPr lang="en-US">
                <a:latin typeface="Segoe" pitchFamily="34" charset="0"/>
              </a:endParaRPr>
            </a:p>
          </p:txBody>
        </p:sp>
        <p:sp>
          <p:nvSpPr>
            <p:cNvPr id="359" name="AutoShape 126"/>
            <p:cNvSpPr>
              <a:spLocks noChangeArrowheads="1"/>
            </p:cNvSpPr>
            <p:nvPr/>
          </p:nvSpPr>
          <p:spPr bwMode="auto">
            <a:xfrm rot="5400000">
              <a:off x="2472" y="1800"/>
              <a:ext cx="864" cy="912"/>
            </a:xfrm>
            <a:prstGeom prst="can">
              <a:avLst>
                <a:gd name="adj" fmla="val 26389"/>
              </a:avLst>
            </a:prstGeom>
            <a:gradFill rotWithShape="1">
              <a:gsLst>
                <a:gs pos="0">
                  <a:schemeClr val="accent2">
                    <a:gamma/>
                    <a:shade val="46275"/>
                    <a:invGamma/>
                  </a:schemeClr>
                </a:gs>
                <a:gs pos="100000">
                  <a:schemeClr val="accent2">
                    <a:alpha val="70000"/>
                  </a:schemeClr>
                </a:gs>
              </a:gsLst>
              <a:lin ang="2700000" scaled="1"/>
            </a:gradFill>
            <a:ln w="9525">
              <a:solidFill>
                <a:schemeClr val="accent2"/>
              </a:solidFill>
              <a:round/>
              <a:headEnd/>
              <a:tailEnd/>
            </a:ln>
            <a:effectLst/>
          </p:spPr>
          <p:txBody>
            <a:bodyPr wrap="none" anchor="ctr"/>
            <a:lstStyle/>
            <a:p>
              <a:pPr>
                <a:defRPr/>
              </a:pPr>
              <a:endParaRPr lang="en-US">
                <a:latin typeface="Segoe" pitchFamily="34" charset="0"/>
              </a:endParaRPr>
            </a:p>
          </p:txBody>
        </p:sp>
      </p:grpSp>
      <p:sp>
        <p:nvSpPr>
          <p:cNvPr id="360" name="Text Box 127"/>
          <p:cNvSpPr txBox="1">
            <a:spLocks noChangeArrowheads="1"/>
          </p:cNvSpPr>
          <p:nvPr/>
        </p:nvSpPr>
        <p:spPr bwMode="auto">
          <a:xfrm>
            <a:off x="6835775" y="3962613"/>
            <a:ext cx="1425575" cy="274637"/>
          </a:xfrm>
          <a:prstGeom prst="rect">
            <a:avLst/>
          </a:prstGeom>
          <a:noFill/>
          <a:ln w="9525">
            <a:noFill/>
            <a:miter lim="800000"/>
            <a:headEnd/>
            <a:tailEnd/>
          </a:ln>
          <a:effectLst/>
        </p:spPr>
        <p:txBody>
          <a:bodyPr>
            <a:spAutoFit/>
          </a:bodyPr>
          <a:lstStyle/>
          <a:p>
            <a:pPr algn="ctr">
              <a:defRPr/>
            </a:pPr>
            <a:r>
              <a:rPr lang="en-US" sz="1200">
                <a:effectLst>
                  <a:outerShdw blurRad="38100" dist="38100" dir="2700000" algn="tl">
                    <a:srgbClr val="000000"/>
                  </a:outerShdw>
                </a:effectLst>
                <a:latin typeface="Segoe" pitchFamily="34" charset="0"/>
              </a:rPr>
              <a:t>Send Pipeline</a:t>
            </a:r>
          </a:p>
        </p:txBody>
      </p:sp>
      <p:sp>
        <p:nvSpPr>
          <p:cNvPr id="361" name="Text Box 128"/>
          <p:cNvSpPr txBox="1">
            <a:spLocks noChangeArrowheads="1"/>
          </p:cNvSpPr>
          <p:nvPr/>
        </p:nvSpPr>
        <p:spPr bwMode="auto">
          <a:xfrm>
            <a:off x="6764338" y="3757825"/>
            <a:ext cx="1908175" cy="276999"/>
          </a:xfrm>
          <a:prstGeom prst="rect">
            <a:avLst/>
          </a:prstGeom>
          <a:noFill/>
          <a:ln w="9525">
            <a:noFill/>
            <a:miter lim="800000"/>
            <a:headEnd/>
            <a:tailEnd/>
          </a:ln>
          <a:effectLst/>
        </p:spPr>
        <p:txBody>
          <a:bodyPr>
            <a:spAutoFit/>
          </a:bodyPr>
          <a:lstStyle/>
          <a:p>
            <a:pPr>
              <a:defRPr/>
            </a:pPr>
            <a:r>
              <a:rPr lang="en-US" sz="1200" b="1" dirty="0" smtClean="0">
                <a:effectLst>
                  <a:outerShdw blurRad="38100" dist="38100" dir="2700000" algn="tl">
                    <a:srgbClr val="000000"/>
                  </a:outerShdw>
                </a:effectLst>
                <a:latin typeface="Segoe" pitchFamily="34" charset="0"/>
              </a:rPr>
              <a:t>Puerto ESB Auditor</a:t>
            </a:r>
            <a:endParaRPr lang="en-US" sz="1200" b="1" dirty="0">
              <a:effectLst>
                <a:outerShdw blurRad="38100" dist="38100" dir="2700000" algn="tl">
                  <a:srgbClr val="000000"/>
                </a:outerShdw>
              </a:effectLst>
              <a:latin typeface="Segoe" pitchFamily="34" charset="0"/>
            </a:endParaRPr>
          </a:p>
        </p:txBody>
      </p:sp>
      <p:pic>
        <p:nvPicPr>
          <p:cNvPr id="362" name="Picture 129"/>
          <p:cNvPicPr>
            <a:picLocks noChangeAspect="1" noChangeArrowheads="1"/>
          </p:cNvPicPr>
          <p:nvPr/>
        </p:nvPicPr>
        <p:blipFill>
          <a:blip r:embed="rId15"/>
          <a:srcRect/>
          <a:stretch>
            <a:fillRect/>
          </a:stretch>
        </p:blipFill>
        <p:spPr bwMode="auto">
          <a:xfrm>
            <a:off x="8537575" y="4056275"/>
            <a:ext cx="355600" cy="168275"/>
          </a:xfrm>
          <a:prstGeom prst="rect">
            <a:avLst/>
          </a:prstGeom>
          <a:noFill/>
          <a:ln w="9525">
            <a:noFill/>
            <a:miter lim="800000"/>
            <a:headEnd/>
            <a:tailEnd/>
          </a:ln>
        </p:spPr>
      </p:pic>
      <p:sp>
        <p:nvSpPr>
          <p:cNvPr id="363" name="AutoShape 132"/>
          <p:cNvSpPr>
            <a:spLocks noChangeArrowheads="1"/>
          </p:cNvSpPr>
          <p:nvPr/>
        </p:nvSpPr>
        <p:spPr bwMode="auto">
          <a:xfrm>
            <a:off x="8423275" y="3546688"/>
            <a:ext cx="365125" cy="606425"/>
          </a:xfrm>
          <a:prstGeom prst="rightArrowCallout">
            <a:avLst>
              <a:gd name="adj1" fmla="val 41522"/>
              <a:gd name="adj2" fmla="val 41522"/>
              <a:gd name="adj3" fmla="val 16667"/>
              <a:gd name="adj4" fmla="val 66667"/>
            </a:avLst>
          </a:prstGeom>
          <a:gradFill rotWithShape="1">
            <a:gsLst>
              <a:gs pos="0">
                <a:schemeClr val="hlink">
                  <a:gamma/>
                  <a:shade val="46275"/>
                  <a:invGamma/>
                </a:schemeClr>
              </a:gs>
              <a:gs pos="100000">
                <a:schemeClr val="hlink">
                  <a:alpha val="70000"/>
                </a:schemeClr>
              </a:gs>
            </a:gsLst>
            <a:lin ang="2700000" scaled="1"/>
          </a:gradFill>
          <a:ln w="9525">
            <a:solidFill>
              <a:schemeClr val="hlink"/>
            </a:solidFill>
            <a:miter lim="800000"/>
            <a:headEnd/>
            <a:tailEnd/>
          </a:ln>
          <a:effectLst/>
        </p:spPr>
        <p:txBody>
          <a:bodyPr wrap="none" anchor="ctr"/>
          <a:lstStyle/>
          <a:p>
            <a:pPr algn="ctr">
              <a:defRPr/>
            </a:pPr>
            <a:endParaRPr lang="en-US" sz="1400">
              <a:solidFill>
                <a:schemeClr val="bg2"/>
              </a:solidFill>
              <a:latin typeface="Segoe" pitchFamily="34" charset="0"/>
            </a:endParaRPr>
          </a:p>
        </p:txBody>
      </p:sp>
      <p:sp>
        <p:nvSpPr>
          <p:cNvPr id="364" name="Text Box 133"/>
          <p:cNvSpPr txBox="1">
            <a:spLocks noChangeArrowheads="1"/>
          </p:cNvSpPr>
          <p:nvPr/>
        </p:nvSpPr>
        <p:spPr bwMode="auto">
          <a:xfrm>
            <a:off x="7175500" y="3516525"/>
            <a:ext cx="1487488" cy="274638"/>
          </a:xfrm>
          <a:prstGeom prst="rect">
            <a:avLst/>
          </a:prstGeom>
          <a:noFill/>
          <a:ln w="9525">
            <a:noFill/>
            <a:miter lim="800000"/>
            <a:headEnd/>
            <a:tailEnd/>
          </a:ln>
        </p:spPr>
        <p:txBody>
          <a:bodyPr>
            <a:spAutoFit/>
          </a:bodyPr>
          <a:lstStyle/>
          <a:p>
            <a:pPr algn="r">
              <a:defRPr/>
            </a:pPr>
            <a:r>
              <a:rPr lang="en-US" sz="1200" b="1" dirty="0" err="1" smtClean="0">
                <a:effectLst>
                  <a:outerShdw blurRad="38100" dist="38100" dir="2700000" algn="tl">
                    <a:srgbClr val="000000"/>
                  </a:outerShdw>
                </a:effectLst>
                <a:latin typeface="Segoe" pitchFamily="34" charset="0"/>
              </a:rPr>
              <a:t>Adaptador</a:t>
            </a:r>
            <a:r>
              <a:rPr lang="en-US" sz="1200" b="1" dirty="0" smtClean="0">
                <a:effectLst>
                  <a:outerShdw blurRad="38100" dist="38100" dir="2700000" algn="tl">
                    <a:srgbClr val="000000"/>
                  </a:outerShdw>
                </a:effectLst>
                <a:latin typeface="Segoe" pitchFamily="34" charset="0"/>
              </a:rPr>
              <a:t> WSS</a:t>
            </a:r>
            <a:endParaRPr lang="en-US" sz="1200" b="1" dirty="0">
              <a:effectLst>
                <a:outerShdw blurRad="38100" dist="38100" dir="2700000" algn="tl">
                  <a:srgbClr val="000000"/>
                </a:outerShdw>
              </a:effectLst>
              <a:latin typeface="Segoe" pitchFamily="34" charset="0"/>
            </a:endParaRPr>
          </a:p>
        </p:txBody>
      </p:sp>
      <p:sp>
        <p:nvSpPr>
          <p:cNvPr id="365" name="AutoShape 134"/>
          <p:cNvSpPr>
            <a:spLocks noChangeArrowheads="1"/>
          </p:cNvSpPr>
          <p:nvPr/>
        </p:nvSpPr>
        <p:spPr bwMode="auto">
          <a:xfrm>
            <a:off x="6423025" y="4434100"/>
            <a:ext cx="2300288" cy="398463"/>
          </a:xfrm>
          <a:prstGeom prst="roundRect">
            <a:avLst>
              <a:gd name="adj" fmla="val 16667"/>
            </a:avLst>
          </a:prstGeom>
          <a:solidFill>
            <a:srgbClr val="FFFF00">
              <a:alpha val="70195"/>
            </a:srgbClr>
          </a:solidFill>
          <a:ln w="9525">
            <a:solidFill>
              <a:schemeClr val="accent1"/>
            </a:solidFill>
            <a:round/>
            <a:headEnd/>
            <a:tailEnd/>
          </a:ln>
        </p:spPr>
        <p:txBody>
          <a:bodyPr wrap="none" anchor="ctr"/>
          <a:lstStyle/>
          <a:p>
            <a:pPr algn="ctr">
              <a:defRPr/>
            </a:pPr>
            <a:r>
              <a:rPr lang="en-US" sz="1200" b="1">
                <a:solidFill>
                  <a:schemeClr val="bg2"/>
                </a:solidFill>
                <a:effectLst>
                  <a:outerShdw blurRad="38100" dist="38100" dir="2700000" algn="tl">
                    <a:srgbClr val="FFFFFF"/>
                  </a:outerShdw>
                </a:effectLst>
                <a:latin typeface="Segoe" pitchFamily="34" charset="0"/>
              </a:rPr>
              <a:t>Filter {BTS.FaultCode Exists}</a:t>
            </a:r>
          </a:p>
        </p:txBody>
      </p:sp>
      <p:sp>
        <p:nvSpPr>
          <p:cNvPr id="366" name="AutoShape 22"/>
          <p:cNvSpPr>
            <a:spLocks noChangeArrowheads="1"/>
          </p:cNvSpPr>
          <p:nvPr/>
        </p:nvSpPr>
        <p:spPr bwMode="auto">
          <a:xfrm>
            <a:off x="6764338" y="4188038"/>
            <a:ext cx="1547812" cy="198437"/>
          </a:xfrm>
          <a:prstGeom prst="roundRect">
            <a:avLst>
              <a:gd name="adj" fmla="val 16667"/>
            </a:avLst>
          </a:prstGeom>
          <a:gradFill rotWithShape="1">
            <a:gsLst>
              <a:gs pos="0">
                <a:schemeClr val="folHlink">
                  <a:gamma/>
                  <a:shade val="46275"/>
                  <a:invGamma/>
                </a:schemeClr>
              </a:gs>
              <a:gs pos="100000">
                <a:schemeClr val="folHlink">
                  <a:alpha val="70000"/>
                </a:schemeClr>
              </a:gs>
            </a:gsLst>
            <a:lin ang="2700000" scaled="1"/>
          </a:gradFill>
          <a:ln w="9525">
            <a:solidFill>
              <a:schemeClr val="folHlink"/>
            </a:solidFill>
            <a:round/>
            <a:headEnd/>
            <a:tailEnd/>
          </a:ln>
          <a:effectLst/>
        </p:spPr>
        <p:txBody>
          <a:bodyPr wrap="none" anchor="ctr"/>
          <a:lstStyle/>
          <a:p>
            <a:pPr algn="ctr">
              <a:defRPr/>
            </a:pPr>
            <a:r>
              <a:rPr lang="en-US" sz="1200" b="1" dirty="0" err="1" smtClean="0">
                <a:effectLst>
                  <a:outerShdw blurRad="38100" dist="38100" dir="2700000" algn="tl">
                    <a:srgbClr val="000000"/>
                  </a:outerShdw>
                </a:effectLst>
                <a:latin typeface="Segoe" pitchFamily="34" charset="0"/>
              </a:rPr>
              <a:t>Procesador</a:t>
            </a:r>
            <a:r>
              <a:rPr lang="en-US" sz="1200" b="1" dirty="0" smtClean="0">
                <a:effectLst>
                  <a:outerShdw blurRad="38100" dist="38100" dir="2700000" algn="tl">
                    <a:srgbClr val="000000"/>
                  </a:outerShdw>
                </a:effectLst>
                <a:latin typeface="Segoe" pitchFamily="34" charset="0"/>
              </a:rPr>
              <a:t> de </a:t>
            </a:r>
            <a:r>
              <a:rPr lang="en-US" sz="1200" b="1" dirty="0" err="1" smtClean="0">
                <a:effectLst>
                  <a:outerShdw blurRad="38100" dist="38100" dir="2700000" algn="tl">
                    <a:srgbClr val="000000"/>
                  </a:outerShdw>
                </a:effectLst>
                <a:latin typeface="Segoe" pitchFamily="34" charset="0"/>
              </a:rPr>
              <a:t>fallos</a:t>
            </a:r>
            <a:r>
              <a:rPr lang="en-US" sz="1200" b="1" dirty="0" smtClean="0">
                <a:effectLst>
                  <a:outerShdw blurRad="38100" dist="38100" dir="2700000" algn="tl">
                    <a:srgbClr val="000000"/>
                  </a:outerShdw>
                </a:effectLst>
                <a:latin typeface="Segoe" pitchFamily="34" charset="0"/>
              </a:rPr>
              <a:t> ESB</a:t>
            </a:r>
            <a:endParaRPr lang="en-US" sz="1200" b="1" dirty="0">
              <a:effectLst>
                <a:outerShdw blurRad="38100" dist="38100" dir="2700000" algn="tl">
                  <a:srgbClr val="000000"/>
                </a:outerShdw>
              </a:effectLst>
              <a:latin typeface="Segoe" pitchFamily="34" charset="0"/>
            </a:endParaRPr>
          </a:p>
        </p:txBody>
      </p:sp>
      <p:sp>
        <p:nvSpPr>
          <p:cNvPr id="367" name="Rectangle 138"/>
          <p:cNvSpPr>
            <a:spLocks noChangeArrowheads="1"/>
          </p:cNvSpPr>
          <p:nvPr/>
        </p:nvSpPr>
        <p:spPr bwMode="auto">
          <a:xfrm>
            <a:off x="5006975" y="3062625"/>
            <a:ext cx="1042988" cy="168275"/>
          </a:xfrm>
          <a:prstGeom prst="rect">
            <a:avLst/>
          </a:prstGeom>
          <a:solidFill>
            <a:schemeClr val="accent2">
              <a:alpha val="70000"/>
            </a:schemeClr>
          </a:solidFill>
          <a:ln w="9525">
            <a:solidFill>
              <a:schemeClr val="accent2"/>
            </a:solidFill>
            <a:miter lim="800000"/>
            <a:headEnd/>
            <a:tailEnd/>
          </a:ln>
          <a:effectLst/>
        </p:spPr>
        <p:txBody>
          <a:bodyPr wrap="none" anchor="ctr"/>
          <a:lstStyle/>
          <a:p>
            <a:pPr algn="ctr">
              <a:defRPr/>
            </a:pPr>
            <a:r>
              <a:rPr lang="en-US" sz="1200" dirty="0" err="1" smtClean="0">
                <a:effectLst>
                  <a:outerShdw blurRad="38100" dist="38100" dir="2700000" algn="tl">
                    <a:srgbClr val="000000"/>
                  </a:outerShdw>
                </a:effectLst>
                <a:latin typeface="Segoe" pitchFamily="34" charset="0"/>
              </a:rPr>
              <a:t>Fallo</a:t>
            </a:r>
            <a:r>
              <a:rPr lang="en-US" sz="1200" dirty="0" smtClean="0">
                <a:effectLst>
                  <a:outerShdw blurRad="38100" dist="38100" dir="2700000" algn="tl">
                    <a:srgbClr val="000000"/>
                  </a:outerShdw>
                </a:effectLst>
                <a:latin typeface="Segoe" pitchFamily="34" charset="0"/>
              </a:rPr>
              <a:t> </a:t>
            </a:r>
            <a:r>
              <a:rPr lang="en-US" sz="1200" dirty="0" err="1" smtClean="0">
                <a:effectLst>
                  <a:outerShdw blurRad="38100" dist="38100" dir="2700000" algn="tl">
                    <a:srgbClr val="000000"/>
                  </a:outerShdw>
                </a:effectLst>
                <a:latin typeface="Segoe" pitchFamily="34" charset="0"/>
              </a:rPr>
              <a:t>Msg</a:t>
            </a:r>
            <a:r>
              <a:rPr lang="en-US" sz="1200" dirty="0" smtClean="0">
                <a:effectLst>
                  <a:outerShdw blurRad="38100" dist="38100" dir="2700000" algn="tl">
                    <a:srgbClr val="000000"/>
                  </a:outerShdw>
                </a:effectLst>
                <a:latin typeface="Segoe" pitchFamily="34" charset="0"/>
              </a:rPr>
              <a:t> BTS</a:t>
            </a:r>
            <a:endParaRPr lang="en-US" sz="1200" dirty="0">
              <a:effectLst>
                <a:outerShdw blurRad="38100" dist="38100" dir="2700000" algn="tl">
                  <a:srgbClr val="000000"/>
                </a:outerShdw>
              </a:effectLst>
              <a:latin typeface="Segoe" pitchFamily="34" charset="0"/>
            </a:endParaRPr>
          </a:p>
        </p:txBody>
      </p:sp>
      <p:sp>
        <p:nvSpPr>
          <p:cNvPr id="368" name="AutoShape 139"/>
          <p:cNvSpPr>
            <a:spLocks noChangeArrowheads="1"/>
          </p:cNvSpPr>
          <p:nvPr/>
        </p:nvSpPr>
        <p:spPr bwMode="auto">
          <a:xfrm>
            <a:off x="1714500" y="1316250"/>
            <a:ext cx="495300" cy="419100"/>
          </a:xfrm>
          <a:prstGeom prst="irregularSeal1">
            <a:avLst/>
          </a:prstGeom>
          <a:solidFill>
            <a:schemeClr val="accent2"/>
          </a:solidFill>
          <a:ln w="19050" algn="ctr">
            <a:solidFill>
              <a:schemeClr val="tx1"/>
            </a:solidFill>
            <a:miter lim="800000"/>
            <a:headEnd/>
            <a:tailEnd/>
          </a:ln>
        </p:spPr>
        <p:txBody>
          <a:bodyPr wrap="none" anchor="ctr"/>
          <a:lstStyle/>
          <a:p>
            <a:endParaRPr lang="es-ES">
              <a:latin typeface="Segoe" pitchFamily="34" charset="0"/>
            </a:endParaRPr>
          </a:p>
        </p:txBody>
      </p:sp>
      <p:pic>
        <p:nvPicPr>
          <p:cNvPr id="369" name="Picture 140"/>
          <p:cNvPicPr preferRelativeResize="0">
            <a:picLocks noChangeArrowheads="1"/>
          </p:cNvPicPr>
          <p:nvPr/>
        </p:nvPicPr>
        <p:blipFill>
          <a:blip r:embed="rId16"/>
          <a:srcRect/>
          <a:stretch>
            <a:fillRect/>
          </a:stretch>
        </p:blipFill>
        <p:spPr bwMode="auto">
          <a:xfrm>
            <a:off x="2139950" y="1689313"/>
            <a:ext cx="357188" cy="165100"/>
          </a:xfrm>
          <a:prstGeom prst="rect">
            <a:avLst/>
          </a:prstGeom>
          <a:noFill/>
          <a:ln w="9525">
            <a:noFill/>
            <a:miter lim="800000"/>
            <a:headEnd/>
            <a:tailEnd/>
          </a:ln>
        </p:spPr>
      </p:pic>
      <p:pic>
        <p:nvPicPr>
          <p:cNvPr id="370" name="Picture 141"/>
          <p:cNvPicPr>
            <a:picLocks noChangeAspect="1" noChangeArrowheads="1"/>
          </p:cNvPicPr>
          <p:nvPr/>
        </p:nvPicPr>
        <p:blipFill>
          <a:blip r:embed="rId15"/>
          <a:srcRect/>
          <a:stretch>
            <a:fillRect/>
          </a:stretch>
        </p:blipFill>
        <p:spPr bwMode="auto">
          <a:xfrm>
            <a:off x="8531225" y="4056275"/>
            <a:ext cx="355600" cy="168275"/>
          </a:xfrm>
          <a:prstGeom prst="rect">
            <a:avLst/>
          </a:prstGeom>
          <a:noFill/>
          <a:ln w="9525">
            <a:noFill/>
            <a:miter lim="800000"/>
            <a:headEnd/>
            <a:tailEnd/>
          </a:ln>
        </p:spPr>
      </p:pic>
      <p:pic>
        <p:nvPicPr>
          <p:cNvPr id="371" name="Picture 142"/>
          <p:cNvPicPr>
            <a:picLocks noChangeAspect="1" noChangeArrowheads="1"/>
          </p:cNvPicPr>
          <p:nvPr/>
        </p:nvPicPr>
        <p:blipFill>
          <a:blip r:embed="rId15"/>
          <a:srcRect/>
          <a:stretch>
            <a:fillRect/>
          </a:stretch>
        </p:blipFill>
        <p:spPr bwMode="auto">
          <a:xfrm>
            <a:off x="4802188" y="3986425"/>
            <a:ext cx="355600" cy="168275"/>
          </a:xfrm>
          <a:prstGeom prst="rect">
            <a:avLst/>
          </a:prstGeom>
          <a:noFill/>
          <a:ln w="9525">
            <a:noFill/>
            <a:miter lim="800000"/>
            <a:headEnd/>
            <a:tailEnd/>
          </a:ln>
        </p:spPr>
      </p:pic>
      <p:sp>
        <p:nvSpPr>
          <p:cNvPr id="372" name="AutoShape 143"/>
          <p:cNvSpPr>
            <a:spLocks noChangeArrowheads="1"/>
          </p:cNvSpPr>
          <p:nvPr/>
        </p:nvSpPr>
        <p:spPr bwMode="auto">
          <a:xfrm>
            <a:off x="7058025" y="1516275"/>
            <a:ext cx="495300" cy="419100"/>
          </a:xfrm>
          <a:prstGeom prst="irregularSeal1">
            <a:avLst/>
          </a:prstGeom>
          <a:solidFill>
            <a:schemeClr val="accent2"/>
          </a:solidFill>
          <a:ln w="19050" algn="ctr">
            <a:solidFill>
              <a:schemeClr val="tx1"/>
            </a:solidFill>
            <a:miter lim="800000"/>
            <a:headEnd/>
            <a:tailEnd/>
          </a:ln>
        </p:spPr>
        <p:txBody>
          <a:bodyPr wrap="none" anchor="ctr"/>
          <a:lstStyle/>
          <a:p>
            <a:endParaRPr lang="es-ES">
              <a:latin typeface="Segoe" pitchFamily="34" charset="0"/>
            </a:endParaRPr>
          </a:p>
        </p:txBody>
      </p:sp>
      <p:pic>
        <p:nvPicPr>
          <p:cNvPr id="373" name="Picture 144"/>
          <p:cNvPicPr>
            <a:picLocks noChangeAspect="1" noChangeArrowheads="1"/>
          </p:cNvPicPr>
          <p:nvPr/>
        </p:nvPicPr>
        <p:blipFill>
          <a:blip r:embed="rId15"/>
          <a:srcRect/>
          <a:stretch>
            <a:fillRect/>
          </a:stretch>
        </p:blipFill>
        <p:spPr bwMode="auto">
          <a:xfrm>
            <a:off x="4795838" y="3973725"/>
            <a:ext cx="355600" cy="168275"/>
          </a:xfrm>
          <a:prstGeom prst="rect">
            <a:avLst/>
          </a:prstGeom>
          <a:noFill/>
          <a:ln w="9525">
            <a:noFill/>
            <a:miter lim="800000"/>
            <a:headEnd/>
            <a:tailEnd/>
          </a:ln>
        </p:spPr>
      </p:pic>
      <p:pic>
        <p:nvPicPr>
          <p:cNvPr id="374" name="Picture 145"/>
          <p:cNvPicPr>
            <a:picLocks noChangeAspect="1" noChangeArrowheads="1"/>
          </p:cNvPicPr>
          <p:nvPr/>
        </p:nvPicPr>
        <p:blipFill>
          <a:blip r:embed="rId15"/>
          <a:srcRect/>
          <a:stretch>
            <a:fillRect/>
          </a:stretch>
        </p:blipFill>
        <p:spPr bwMode="auto">
          <a:xfrm>
            <a:off x="8540750" y="4061038"/>
            <a:ext cx="355600" cy="168275"/>
          </a:xfrm>
          <a:prstGeom prst="rect">
            <a:avLst/>
          </a:prstGeom>
          <a:noFill/>
          <a:ln w="9525">
            <a:noFill/>
            <a:miter lim="800000"/>
            <a:headEnd/>
            <a:tailEnd/>
          </a:ln>
        </p:spPr>
      </p:pic>
      <p:sp>
        <p:nvSpPr>
          <p:cNvPr id="375" name="Rectangle 146"/>
          <p:cNvSpPr>
            <a:spLocks noChangeArrowheads="1"/>
          </p:cNvSpPr>
          <p:nvPr/>
        </p:nvSpPr>
        <p:spPr bwMode="auto">
          <a:xfrm>
            <a:off x="0" y="5232613"/>
            <a:ext cx="6123008" cy="315912"/>
          </a:xfrm>
          <a:prstGeom prst="rect">
            <a:avLst/>
          </a:prstGeom>
          <a:noFill/>
          <a:ln w="9525">
            <a:noFill/>
            <a:miter lim="800000"/>
            <a:headEnd/>
            <a:tailEnd/>
          </a:ln>
        </p:spPr>
        <p:txBody>
          <a:bodyPr/>
          <a:lstStyle/>
          <a:p>
            <a:pPr>
              <a:buFont typeface="Wingdings" pitchFamily="2" charset="2"/>
              <a:buChar char="Ø"/>
              <a:defRPr/>
            </a:pPr>
            <a:r>
              <a:rPr lang="es-ES" dirty="0" smtClean="0">
                <a:effectLst>
                  <a:outerShdw blurRad="38100" dist="38100" dir="2700000" algn="tl">
                    <a:srgbClr val="000000"/>
                  </a:outerShdw>
                </a:effectLst>
                <a:latin typeface="Segoe" pitchFamily="34" charset="0"/>
              </a:rPr>
              <a:t>  Se produce un error en el </a:t>
            </a:r>
            <a:r>
              <a:rPr lang="es-ES" dirty="0" err="1" smtClean="0">
                <a:effectLst>
                  <a:outerShdw blurRad="38100" dist="38100" dir="2700000" algn="tl">
                    <a:srgbClr val="000000"/>
                  </a:outerShdw>
                </a:effectLst>
                <a:latin typeface="Segoe" pitchFamily="34" charset="0"/>
              </a:rPr>
              <a:t>routing</a:t>
            </a:r>
            <a:r>
              <a:rPr lang="es-ES" dirty="0" smtClean="0">
                <a:effectLst>
                  <a:outerShdw blurRad="38100" dist="38100" dir="2700000" algn="tl">
                    <a:srgbClr val="000000"/>
                  </a:outerShdw>
                </a:effectLst>
                <a:latin typeface="Segoe" pitchFamily="34" charset="0"/>
              </a:rPr>
              <a:t> de mensajes de BTS</a:t>
            </a:r>
            <a:endParaRPr lang="es-ES" dirty="0">
              <a:effectLst>
                <a:outerShdw blurRad="38100" dist="38100" dir="2700000" algn="tl">
                  <a:srgbClr val="000000"/>
                </a:outerShdw>
              </a:effectLst>
              <a:latin typeface="Segoe" pitchFamily="34" charset="0"/>
            </a:endParaRPr>
          </a:p>
        </p:txBody>
      </p:sp>
      <p:pic>
        <p:nvPicPr>
          <p:cNvPr id="376" name="Picture 148"/>
          <p:cNvPicPr>
            <a:picLocks noChangeAspect="1" noChangeArrowheads="1"/>
          </p:cNvPicPr>
          <p:nvPr/>
        </p:nvPicPr>
        <p:blipFill>
          <a:blip r:embed="rId15"/>
          <a:srcRect/>
          <a:stretch>
            <a:fillRect/>
          </a:stretch>
        </p:blipFill>
        <p:spPr bwMode="auto">
          <a:xfrm>
            <a:off x="4811713" y="3986425"/>
            <a:ext cx="355600" cy="168275"/>
          </a:xfrm>
          <a:prstGeom prst="rect">
            <a:avLst/>
          </a:prstGeom>
          <a:noFill/>
          <a:ln w="9525">
            <a:noFill/>
            <a:miter lim="800000"/>
            <a:headEnd/>
            <a:tailEnd/>
          </a:ln>
        </p:spPr>
      </p:pic>
      <p:sp>
        <p:nvSpPr>
          <p:cNvPr id="377" name="Rectangle 149"/>
          <p:cNvSpPr>
            <a:spLocks noChangeArrowheads="1"/>
          </p:cNvSpPr>
          <p:nvPr/>
        </p:nvSpPr>
        <p:spPr bwMode="auto">
          <a:xfrm>
            <a:off x="0" y="5565988"/>
            <a:ext cx="7072132" cy="447675"/>
          </a:xfrm>
          <a:prstGeom prst="rect">
            <a:avLst/>
          </a:prstGeom>
          <a:noFill/>
          <a:ln w="9525">
            <a:noFill/>
            <a:miter lim="800000"/>
            <a:headEnd/>
            <a:tailEnd/>
          </a:ln>
        </p:spPr>
        <p:txBody>
          <a:bodyPr/>
          <a:lstStyle/>
          <a:p>
            <a:pPr>
              <a:buFont typeface="Wingdings" pitchFamily="2" charset="2"/>
              <a:buChar char="Ø"/>
              <a:defRPr/>
            </a:pPr>
            <a:r>
              <a:rPr lang="es-ES" dirty="0" smtClean="0">
                <a:effectLst>
                  <a:outerShdw blurRad="38100" dist="38100" dir="2700000" algn="tl">
                    <a:srgbClr val="000000"/>
                  </a:outerShdw>
                </a:effectLst>
                <a:latin typeface="Segoe" pitchFamily="34" charset="0"/>
              </a:rPr>
              <a:t>  Se produce un error en la orquestación</a:t>
            </a:r>
            <a:endParaRPr lang="es-ES" dirty="0">
              <a:effectLst>
                <a:outerShdw blurRad="38100" dist="38100" dir="2700000" algn="tl">
                  <a:srgbClr val="000000"/>
                </a:outerShdw>
              </a:effectLst>
              <a:latin typeface="Segoe" pitchFamily="34" charset="0"/>
            </a:endParaRPr>
          </a:p>
        </p:txBody>
      </p:sp>
      <p:sp>
        <p:nvSpPr>
          <p:cNvPr id="378" name="AutoShape 151"/>
          <p:cNvSpPr>
            <a:spLocks noChangeArrowheads="1"/>
          </p:cNvSpPr>
          <p:nvPr/>
        </p:nvSpPr>
        <p:spPr bwMode="auto">
          <a:xfrm>
            <a:off x="4543425" y="2230775"/>
            <a:ext cx="495300" cy="419100"/>
          </a:xfrm>
          <a:prstGeom prst="irregularSeal1">
            <a:avLst/>
          </a:prstGeom>
          <a:solidFill>
            <a:schemeClr val="accent2"/>
          </a:solidFill>
          <a:ln w="19050" algn="ctr">
            <a:solidFill>
              <a:schemeClr val="tx1"/>
            </a:solidFill>
            <a:miter lim="800000"/>
            <a:headEnd/>
            <a:tailEnd/>
          </a:ln>
        </p:spPr>
        <p:txBody>
          <a:bodyPr wrap="none" anchor="ctr"/>
          <a:lstStyle/>
          <a:p>
            <a:endParaRPr lang="es-ES">
              <a:latin typeface="Segoe" pitchFamily="34" charset="0"/>
            </a:endParaRPr>
          </a:p>
        </p:txBody>
      </p:sp>
      <p:pic>
        <p:nvPicPr>
          <p:cNvPr id="379" name="Picture 152"/>
          <p:cNvPicPr>
            <a:picLocks noChangeAspect="1" noChangeArrowheads="1"/>
          </p:cNvPicPr>
          <p:nvPr/>
        </p:nvPicPr>
        <p:blipFill>
          <a:blip r:embed="rId15"/>
          <a:srcRect/>
          <a:stretch>
            <a:fillRect/>
          </a:stretch>
        </p:blipFill>
        <p:spPr bwMode="auto">
          <a:xfrm>
            <a:off x="4678363" y="2719725"/>
            <a:ext cx="355600" cy="168275"/>
          </a:xfrm>
          <a:prstGeom prst="rect">
            <a:avLst/>
          </a:prstGeom>
          <a:noFill/>
          <a:ln w="9525">
            <a:noFill/>
            <a:miter lim="800000"/>
            <a:headEnd/>
            <a:tailEnd/>
          </a:ln>
        </p:spPr>
      </p:pic>
      <p:pic>
        <p:nvPicPr>
          <p:cNvPr id="380" name="Picture 153"/>
          <p:cNvPicPr>
            <a:picLocks noChangeAspect="1" noChangeArrowheads="1"/>
          </p:cNvPicPr>
          <p:nvPr/>
        </p:nvPicPr>
        <p:blipFill>
          <a:blip r:embed="rId15"/>
          <a:srcRect/>
          <a:stretch>
            <a:fillRect/>
          </a:stretch>
        </p:blipFill>
        <p:spPr bwMode="auto">
          <a:xfrm>
            <a:off x="4621213" y="1757700"/>
            <a:ext cx="355600" cy="168275"/>
          </a:xfrm>
          <a:prstGeom prst="rect">
            <a:avLst/>
          </a:prstGeom>
          <a:noFill/>
          <a:ln w="9525">
            <a:noFill/>
            <a:miter lim="800000"/>
            <a:headEnd/>
            <a:tailEnd/>
          </a:ln>
        </p:spPr>
      </p:pic>
      <p:pic>
        <p:nvPicPr>
          <p:cNvPr id="381" name="Picture 154"/>
          <p:cNvPicPr>
            <a:picLocks noChangeAspect="1" noChangeArrowheads="1"/>
          </p:cNvPicPr>
          <p:nvPr/>
        </p:nvPicPr>
        <p:blipFill>
          <a:blip r:embed="rId15"/>
          <a:srcRect/>
          <a:stretch>
            <a:fillRect/>
          </a:stretch>
        </p:blipFill>
        <p:spPr bwMode="auto">
          <a:xfrm>
            <a:off x="4611688" y="1510050"/>
            <a:ext cx="355600" cy="168275"/>
          </a:xfrm>
          <a:prstGeom prst="rect">
            <a:avLst/>
          </a:prstGeom>
          <a:noFill/>
          <a:ln w="9525">
            <a:noFill/>
            <a:miter lim="800000"/>
            <a:headEnd/>
            <a:tailEnd/>
          </a:ln>
        </p:spPr>
      </p:pic>
      <p:sp>
        <p:nvSpPr>
          <p:cNvPr id="382" name="Rectangle 155"/>
          <p:cNvSpPr>
            <a:spLocks noChangeArrowheads="1"/>
          </p:cNvSpPr>
          <p:nvPr/>
        </p:nvSpPr>
        <p:spPr bwMode="auto">
          <a:xfrm>
            <a:off x="5303838" y="1462425"/>
            <a:ext cx="1042987" cy="168275"/>
          </a:xfrm>
          <a:prstGeom prst="rect">
            <a:avLst/>
          </a:prstGeom>
          <a:noFill/>
          <a:ln w="9525">
            <a:noFill/>
            <a:miter lim="800000"/>
            <a:headEnd/>
            <a:tailEnd/>
          </a:ln>
          <a:effectLst/>
        </p:spPr>
        <p:txBody>
          <a:bodyPr wrap="none" anchor="ctr"/>
          <a:lstStyle/>
          <a:p>
            <a:pPr algn="ctr">
              <a:defRPr/>
            </a:pPr>
            <a:r>
              <a:rPr lang="en-US" sz="1200" b="1" dirty="0" err="1" smtClean="0">
                <a:effectLst>
                  <a:outerShdw blurRad="38100" dist="38100" dir="2700000" algn="tl">
                    <a:srgbClr val="000000"/>
                  </a:outerShdw>
                </a:effectLst>
                <a:latin typeface="Segoe" pitchFamily="34" charset="0"/>
              </a:rPr>
              <a:t>Añadir</a:t>
            </a:r>
            <a:r>
              <a:rPr lang="en-US" sz="1200" b="1" dirty="0" smtClean="0">
                <a:effectLst>
                  <a:outerShdw blurRad="38100" dist="38100" dir="2700000" algn="tl">
                    <a:srgbClr val="000000"/>
                  </a:outerShdw>
                </a:effectLst>
                <a:latin typeface="Segoe" pitchFamily="34" charset="0"/>
              </a:rPr>
              <a:t> Estado…</a:t>
            </a:r>
            <a:endParaRPr lang="en-US" sz="1200" b="1" dirty="0">
              <a:effectLst>
                <a:outerShdw blurRad="38100" dist="38100" dir="2700000" algn="tl">
                  <a:srgbClr val="000000"/>
                </a:outerShdw>
              </a:effectLst>
              <a:latin typeface="Segoe" pitchFamily="34" charset="0"/>
            </a:endParaRPr>
          </a:p>
        </p:txBody>
      </p:sp>
      <p:sp>
        <p:nvSpPr>
          <p:cNvPr id="383" name="AutoShape 157"/>
          <p:cNvSpPr>
            <a:spLocks noChangeArrowheads="1"/>
          </p:cNvSpPr>
          <p:nvPr/>
        </p:nvSpPr>
        <p:spPr bwMode="auto">
          <a:xfrm>
            <a:off x="6423025" y="4434100"/>
            <a:ext cx="2300288" cy="398463"/>
          </a:xfrm>
          <a:prstGeom prst="roundRect">
            <a:avLst>
              <a:gd name="adj" fmla="val 16667"/>
            </a:avLst>
          </a:prstGeom>
          <a:solidFill>
            <a:srgbClr val="FFFF00">
              <a:alpha val="70195"/>
            </a:srgbClr>
          </a:solidFill>
          <a:ln w="9525">
            <a:solidFill>
              <a:schemeClr val="accent1"/>
            </a:solidFill>
            <a:round/>
            <a:headEnd/>
            <a:tailEnd/>
          </a:ln>
        </p:spPr>
        <p:txBody>
          <a:bodyPr wrap="none" anchor="ctr"/>
          <a:lstStyle/>
          <a:p>
            <a:pPr algn="ctr">
              <a:defRPr/>
            </a:pPr>
            <a:r>
              <a:rPr lang="en-US" sz="1200" b="1" dirty="0">
                <a:solidFill>
                  <a:schemeClr val="bg2"/>
                </a:solidFill>
                <a:effectLst>
                  <a:outerShdw blurRad="38100" dist="38100" dir="2700000" algn="tl">
                    <a:srgbClr val="FFFFFF"/>
                  </a:outerShdw>
                </a:effectLst>
                <a:latin typeface="Segoe" pitchFamily="34" charset="0"/>
              </a:rPr>
              <a:t>Filter {</a:t>
            </a:r>
            <a:r>
              <a:rPr lang="en-US" sz="1200" b="1" dirty="0" err="1">
                <a:solidFill>
                  <a:schemeClr val="bg2"/>
                </a:solidFill>
                <a:effectLst>
                  <a:outerShdw blurRad="38100" dist="38100" dir="2700000" algn="tl">
                    <a:srgbClr val="FFFFFF"/>
                  </a:outerShdw>
                </a:effectLst>
                <a:latin typeface="Segoe" pitchFamily="34" charset="0"/>
              </a:rPr>
              <a:t>BTS.FaultCode</a:t>
            </a:r>
            <a:r>
              <a:rPr lang="en-US" sz="1200" b="1" dirty="0">
                <a:solidFill>
                  <a:schemeClr val="bg2"/>
                </a:solidFill>
                <a:effectLst>
                  <a:outerShdw blurRad="38100" dist="38100" dir="2700000" algn="tl">
                    <a:srgbClr val="FFFFFF"/>
                  </a:outerShdw>
                </a:effectLst>
                <a:latin typeface="Segoe" pitchFamily="34" charset="0"/>
              </a:rPr>
              <a:t> Exists Or</a:t>
            </a:r>
            <a:br>
              <a:rPr lang="en-US" sz="1200" b="1" dirty="0">
                <a:solidFill>
                  <a:schemeClr val="bg2"/>
                </a:solidFill>
                <a:effectLst>
                  <a:outerShdw blurRad="38100" dist="38100" dir="2700000" algn="tl">
                    <a:srgbClr val="FFFFFF"/>
                  </a:outerShdw>
                </a:effectLst>
                <a:latin typeface="Segoe" pitchFamily="34" charset="0"/>
              </a:rPr>
            </a:br>
            <a:r>
              <a:rPr lang="en-US" sz="1200" b="1" dirty="0">
                <a:solidFill>
                  <a:schemeClr val="bg2"/>
                </a:solidFill>
                <a:effectLst>
                  <a:outerShdw blurRad="38100" dist="38100" dir="2700000" algn="tl">
                    <a:srgbClr val="FFFFFF"/>
                  </a:outerShdw>
                </a:effectLst>
                <a:latin typeface="Segoe" pitchFamily="34" charset="0"/>
              </a:rPr>
              <a:t>        </a:t>
            </a:r>
            <a:r>
              <a:rPr lang="en-US" sz="1200" b="1" dirty="0" err="1">
                <a:solidFill>
                  <a:schemeClr val="bg2"/>
                </a:solidFill>
                <a:effectLst>
                  <a:outerShdw blurRad="38100" dist="38100" dir="2700000" algn="tl">
                    <a:srgbClr val="FFFFFF"/>
                  </a:outerShdw>
                </a:effectLst>
                <a:latin typeface="Segoe" pitchFamily="34" charset="0"/>
              </a:rPr>
              <a:t>ESB.FaultCode</a:t>
            </a:r>
            <a:r>
              <a:rPr lang="en-US" sz="1200" b="1" dirty="0">
                <a:solidFill>
                  <a:schemeClr val="bg2"/>
                </a:solidFill>
                <a:effectLst>
                  <a:outerShdw blurRad="38100" dist="38100" dir="2700000" algn="tl">
                    <a:srgbClr val="FFFFFF"/>
                  </a:outerShdw>
                </a:effectLst>
                <a:latin typeface="Segoe" pitchFamily="34" charset="0"/>
              </a:rPr>
              <a:t> Exists}</a:t>
            </a:r>
          </a:p>
        </p:txBody>
      </p:sp>
      <p:sp>
        <p:nvSpPr>
          <p:cNvPr id="384" name="Rectangle 158"/>
          <p:cNvSpPr>
            <a:spLocks noChangeArrowheads="1"/>
          </p:cNvSpPr>
          <p:nvPr/>
        </p:nvSpPr>
        <p:spPr bwMode="auto">
          <a:xfrm>
            <a:off x="0" y="5889838"/>
            <a:ext cx="6245225" cy="447675"/>
          </a:xfrm>
          <a:prstGeom prst="rect">
            <a:avLst/>
          </a:prstGeom>
          <a:noFill/>
          <a:ln w="9525">
            <a:noFill/>
            <a:miter lim="800000"/>
            <a:headEnd/>
            <a:tailEnd/>
          </a:ln>
        </p:spPr>
        <p:txBody>
          <a:bodyPr/>
          <a:lstStyle/>
          <a:p>
            <a:pPr>
              <a:buFont typeface="Wingdings" pitchFamily="2" charset="2"/>
              <a:buChar char="Ø"/>
              <a:defRPr/>
            </a:pPr>
            <a:r>
              <a:rPr lang="es-ES" dirty="0" smtClean="0">
                <a:effectLst>
                  <a:outerShdw blurRad="38100" dist="38100" dir="2700000" algn="tl">
                    <a:srgbClr val="000000"/>
                  </a:outerShdw>
                </a:effectLst>
                <a:latin typeface="Segoe" pitchFamily="34" charset="0"/>
              </a:rPr>
              <a:t>  Servicio de procesado de excepciones del ESB</a:t>
            </a:r>
            <a:endParaRPr lang="es-ES" dirty="0">
              <a:effectLst>
                <a:outerShdw blurRad="38100" dist="38100" dir="2700000" algn="tl">
                  <a:srgbClr val="000000"/>
                </a:outerShdw>
              </a:effectLst>
              <a:latin typeface="Segoe" pitchFamily="34" charset="0"/>
            </a:endParaRPr>
          </a:p>
        </p:txBody>
      </p:sp>
      <p:pic>
        <p:nvPicPr>
          <p:cNvPr id="385" name="Picture 80"/>
          <p:cNvPicPr preferRelativeResize="0">
            <a:picLocks noChangeArrowheads="1"/>
          </p:cNvPicPr>
          <p:nvPr/>
        </p:nvPicPr>
        <p:blipFill>
          <a:blip r:embed="rId16"/>
          <a:srcRect/>
          <a:stretch>
            <a:fillRect/>
          </a:stretch>
        </p:blipFill>
        <p:spPr bwMode="auto">
          <a:xfrm>
            <a:off x="177800" y="2317963"/>
            <a:ext cx="357188" cy="165100"/>
          </a:xfrm>
          <a:prstGeom prst="rect">
            <a:avLst/>
          </a:prstGeom>
          <a:noFill/>
          <a:ln w="9525">
            <a:noFill/>
            <a:miter lim="800000"/>
            <a:headEnd/>
            <a:tailEnd/>
          </a:ln>
        </p:spPr>
      </p:pic>
      <p:pic>
        <p:nvPicPr>
          <p:cNvPr id="386" name="Picture 161" descr="TPE Empty"/>
          <p:cNvPicPr>
            <a:picLocks noChangeAspect="1" noChangeArrowheads="1"/>
          </p:cNvPicPr>
          <p:nvPr/>
        </p:nvPicPr>
        <p:blipFill>
          <a:blip r:embed="rId17"/>
          <a:srcRect/>
          <a:stretch>
            <a:fillRect/>
          </a:stretch>
        </p:blipFill>
        <p:spPr bwMode="auto">
          <a:xfrm>
            <a:off x="335747" y="4652962"/>
            <a:ext cx="2212975" cy="1666875"/>
          </a:xfrm>
          <a:prstGeom prst="rect">
            <a:avLst/>
          </a:prstGeom>
          <a:solidFill>
            <a:schemeClr val="bg2">
              <a:alpha val="39999"/>
            </a:schemeClr>
          </a:solidFill>
          <a:ln w="9525">
            <a:solidFill>
              <a:schemeClr val="folHlink"/>
            </a:solidFill>
            <a:miter lim="800000"/>
            <a:headEnd/>
            <a:tailEnd/>
          </a:ln>
        </p:spPr>
      </p:pic>
      <p:sp>
        <p:nvSpPr>
          <p:cNvPr id="387" name="Line 163"/>
          <p:cNvSpPr>
            <a:spLocks noChangeShapeType="1"/>
          </p:cNvSpPr>
          <p:nvPr/>
        </p:nvSpPr>
        <p:spPr bwMode="auto">
          <a:xfrm>
            <a:off x="2368550" y="6039063"/>
            <a:ext cx="30163" cy="28575"/>
          </a:xfrm>
          <a:prstGeom prst="line">
            <a:avLst/>
          </a:prstGeom>
          <a:noFill/>
          <a:ln w="38100">
            <a:solidFill>
              <a:schemeClr val="tx1"/>
            </a:solidFill>
            <a:round/>
            <a:headEnd/>
            <a:tailEnd type="triangle" w="med" len="med"/>
          </a:ln>
        </p:spPr>
        <p:txBody>
          <a:bodyPr/>
          <a:lstStyle/>
          <a:p>
            <a:endParaRPr lang="es-ES"/>
          </a:p>
        </p:txBody>
      </p:sp>
      <p:grpSp>
        <p:nvGrpSpPr>
          <p:cNvPr id="388" name="Group 182"/>
          <p:cNvGrpSpPr>
            <a:grpSpLocks/>
          </p:cNvGrpSpPr>
          <p:nvPr/>
        </p:nvGrpSpPr>
        <p:grpSpPr bwMode="auto">
          <a:xfrm>
            <a:off x="3740150" y="5554875"/>
            <a:ext cx="1676400" cy="838200"/>
            <a:chOff x="2356" y="3696"/>
            <a:chExt cx="1056" cy="528"/>
          </a:xfrm>
        </p:grpSpPr>
        <p:sp>
          <p:nvSpPr>
            <p:cNvPr id="389" name="Rectangle 170"/>
            <p:cNvSpPr>
              <a:spLocks noChangeArrowheads="1"/>
            </p:cNvSpPr>
            <p:nvPr/>
          </p:nvSpPr>
          <p:spPr bwMode="auto">
            <a:xfrm>
              <a:off x="2548" y="3696"/>
              <a:ext cx="864" cy="432"/>
            </a:xfrm>
            <a:prstGeom prst="rect">
              <a:avLst/>
            </a:prstGeom>
            <a:gradFill rotWithShape="1">
              <a:gsLst>
                <a:gs pos="0">
                  <a:schemeClr val="hlink">
                    <a:gamma/>
                    <a:shade val="46275"/>
                    <a:invGamma/>
                  </a:schemeClr>
                </a:gs>
                <a:gs pos="100000">
                  <a:schemeClr val="hlink">
                    <a:alpha val="70000"/>
                  </a:schemeClr>
                </a:gs>
              </a:gsLst>
              <a:lin ang="2700000" scaled="1"/>
            </a:gradFill>
            <a:ln w="9525">
              <a:solidFill>
                <a:schemeClr val="hlink"/>
              </a:solidFill>
              <a:miter lim="800000"/>
              <a:headEnd/>
              <a:tailEnd/>
            </a:ln>
            <a:effectLst/>
          </p:spPr>
          <p:txBody>
            <a:bodyPr wrap="none" anchor="ctr"/>
            <a:lstStyle/>
            <a:p>
              <a:pPr algn="ctr">
                <a:defRPr/>
              </a:pPr>
              <a:r>
                <a:rPr lang="en-US" sz="1400">
                  <a:latin typeface="Segoe" pitchFamily="34" charset="0"/>
                </a:rPr>
                <a:t>Intrerceptor</a:t>
              </a:r>
            </a:p>
            <a:p>
              <a:pPr algn="ctr">
                <a:defRPr/>
              </a:pPr>
              <a:r>
                <a:rPr lang="en-US" sz="1400">
                  <a:latin typeface="Segoe" pitchFamily="34" charset="0"/>
                </a:rPr>
                <a:t>Configuration</a:t>
              </a:r>
            </a:p>
            <a:p>
              <a:pPr algn="ctr">
                <a:defRPr/>
              </a:pPr>
              <a:r>
                <a:rPr lang="en-US" sz="1000">
                  <a:latin typeface="Segoe" pitchFamily="34" charset="0"/>
                </a:rPr>
                <a:t>(per Port)</a:t>
              </a:r>
            </a:p>
          </p:txBody>
        </p:sp>
        <p:sp>
          <p:nvSpPr>
            <p:cNvPr id="390" name="Rectangle 171"/>
            <p:cNvSpPr>
              <a:spLocks noChangeArrowheads="1"/>
            </p:cNvSpPr>
            <p:nvPr/>
          </p:nvSpPr>
          <p:spPr bwMode="auto">
            <a:xfrm>
              <a:off x="2452" y="3744"/>
              <a:ext cx="864" cy="432"/>
            </a:xfrm>
            <a:prstGeom prst="rect">
              <a:avLst/>
            </a:prstGeom>
            <a:gradFill rotWithShape="1">
              <a:gsLst>
                <a:gs pos="0">
                  <a:schemeClr val="hlink">
                    <a:gamma/>
                    <a:shade val="46275"/>
                    <a:invGamma/>
                  </a:schemeClr>
                </a:gs>
                <a:gs pos="100000">
                  <a:schemeClr val="hlink">
                    <a:alpha val="70000"/>
                  </a:schemeClr>
                </a:gs>
              </a:gsLst>
              <a:lin ang="2700000" scaled="1"/>
            </a:gradFill>
            <a:ln w="9525">
              <a:solidFill>
                <a:schemeClr val="hlink"/>
              </a:solidFill>
              <a:miter lim="800000"/>
              <a:headEnd/>
              <a:tailEnd/>
            </a:ln>
            <a:effectLst/>
          </p:spPr>
          <p:txBody>
            <a:bodyPr wrap="none" anchor="ctr"/>
            <a:lstStyle/>
            <a:p>
              <a:pPr algn="ctr">
                <a:defRPr/>
              </a:pPr>
              <a:r>
                <a:rPr lang="en-US" sz="1400">
                  <a:latin typeface="Segoe" pitchFamily="34" charset="0"/>
                </a:rPr>
                <a:t>Intrerceptor</a:t>
              </a:r>
            </a:p>
            <a:p>
              <a:pPr algn="ctr">
                <a:defRPr/>
              </a:pPr>
              <a:r>
                <a:rPr lang="en-US" sz="1400">
                  <a:latin typeface="Segoe" pitchFamily="34" charset="0"/>
                </a:rPr>
                <a:t>Configuration</a:t>
              </a:r>
            </a:p>
            <a:p>
              <a:pPr algn="ctr">
                <a:defRPr/>
              </a:pPr>
              <a:r>
                <a:rPr lang="en-US" sz="1000">
                  <a:latin typeface="Segoe" pitchFamily="34" charset="0"/>
                </a:rPr>
                <a:t>(per Port)</a:t>
              </a:r>
            </a:p>
          </p:txBody>
        </p:sp>
        <p:sp>
          <p:nvSpPr>
            <p:cNvPr id="391" name="Rectangle 172"/>
            <p:cNvSpPr>
              <a:spLocks noChangeArrowheads="1"/>
            </p:cNvSpPr>
            <p:nvPr/>
          </p:nvSpPr>
          <p:spPr bwMode="auto">
            <a:xfrm>
              <a:off x="2356" y="3792"/>
              <a:ext cx="864" cy="432"/>
            </a:xfrm>
            <a:prstGeom prst="rect">
              <a:avLst/>
            </a:prstGeom>
            <a:gradFill rotWithShape="1">
              <a:gsLst>
                <a:gs pos="0">
                  <a:schemeClr val="hlink">
                    <a:gamma/>
                    <a:shade val="46275"/>
                    <a:invGamma/>
                  </a:schemeClr>
                </a:gs>
                <a:gs pos="100000">
                  <a:schemeClr val="hlink">
                    <a:alpha val="70000"/>
                  </a:schemeClr>
                </a:gs>
              </a:gsLst>
              <a:lin ang="2700000" scaled="1"/>
            </a:gradFill>
            <a:ln w="9525">
              <a:solidFill>
                <a:schemeClr val="hlink"/>
              </a:solidFill>
              <a:miter lim="800000"/>
              <a:headEnd/>
              <a:tailEnd/>
            </a:ln>
            <a:effectLst/>
          </p:spPr>
          <p:txBody>
            <a:bodyPr wrap="none" anchor="ctr"/>
            <a:lstStyle/>
            <a:p>
              <a:pPr algn="ctr">
                <a:defRPr/>
              </a:pPr>
              <a:r>
                <a:rPr lang="en-US" sz="1400" dirty="0" err="1" smtClean="0">
                  <a:effectLst>
                    <a:outerShdw blurRad="38100" dist="38100" dir="2700000" algn="tl">
                      <a:srgbClr val="000000"/>
                    </a:outerShdw>
                  </a:effectLst>
                  <a:latin typeface="Segoe" pitchFamily="34" charset="0"/>
                </a:rPr>
                <a:t>Configurador</a:t>
              </a:r>
              <a:r>
                <a:rPr lang="en-US" sz="1400" dirty="0" smtClean="0">
                  <a:effectLst>
                    <a:outerShdw blurRad="38100" dist="38100" dir="2700000" algn="tl">
                      <a:srgbClr val="000000"/>
                    </a:outerShdw>
                  </a:effectLst>
                  <a:latin typeface="Segoe" pitchFamily="34" charset="0"/>
                </a:rPr>
                <a:t> </a:t>
              </a:r>
            </a:p>
            <a:p>
              <a:pPr algn="ctr">
                <a:defRPr/>
              </a:pPr>
              <a:r>
                <a:rPr lang="en-US" sz="1400" dirty="0" smtClean="0">
                  <a:effectLst>
                    <a:outerShdw blurRad="38100" dist="38100" dir="2700000" algn="tl">
                      <a:srgbClr val="000000"/>
                    </a:outerShdw>
                  </a:effectLst>
                  <a:latin typeface="Segoe" pitchFamily="34" charset="0"/>
                </a:rPr>
                <a:t>del Interceptor</a:t>
              </a:r>
              <a:endParaRPr lang="en-US" sz="1400" dirty="0">
                <a:effectLst>
                  <a:outerShdw blurRad="38100" dist="38100" dir="2700000" algn="tl">
                    <a:srgbClr val="000000"/>
                  </a:outerShdw>
                </a:effectLst>
                <a:latin typeface="Segoe" pitchFamily="34" charset="0"/>
              </a:endParaRPr>
            </a:p>
            <a:p>
              <a:pPr algn="ctr">
                <a:defRPr/>
              </a:pPr>
              <a:r>
                <a:rPr lang="en-US" sz="1400" dirty="0">
                  <a:effectLst>
                    <a:outerShdw blurRad="38100" dist="38100" dir="2700000" algn="tl">
                      <a:srgbClr val="000000"/>
                    </a:outerShdw>
                  </a:effectLst>
                  <a:latin typeface="Segoe" pitchFamily="34" charset="0"/>
                </a:rPr>
                <a:t>(</a:t>
              </a:r>
              <a:r>
                <a:rPr lang="en-US" sz="1400" dirty="0" err="1" smtClean="0">
                  <a:effectLst>
                    <a:outerShdw blurRad="38100" dist="38100" dir="2700000" algn="tl">
                      <a:srgbClr val="000000"/>
                    </a:outerShdw>
                  </a:effectLst>
                  <a:latin typeface="Segoe" pitchFamily="34" charset="0"/>
                </a:rPr>
                <a:t>por</a:t>
              </a:r>
              <a:r>
                <a:rPr lang="en-US" sz="1400" dirty="0" smtClean="0">
                  <a:effectLst>
                    <a:outerShdw blurRad="38100" dist="38100" dir="2700000" algn="tl">
                      <a:srgbClr val="000000"/>
                    </a:outerShdw>
                  </a:effectLst>
                  <a:latin typeface="Segoe" pitchFamily="34" charset="0"/>
                </a:rPr>
                <a:t> Puerto)</a:t>
              </a:r>
              <a:endParaRPr lang="en-US" sz="1400" dirty="0">
                <a:effectLst>
                  <a:outerShdw blurRad="38100" dist="38100" dir="2700000" algn="tl">
                    <a:srgbClr val="000000"/>
                  </a:outerShdw>
                </a:effectLst>
                <a:latin typeface="Segoe" pitchFamily="34" charset="0"/>
              </a:endParaRPr>
            </a:p>
          </p:txBody>
        </p:sp>
      </p:grpSp>
      <p:sp>
        <p:nvSpPr>
          <p:cNvPr id="392" name="Text Box 174"/>
          <p:cNvSpPr txBox="1">
            <a:spLocks noChangeArrowheads="1"/>
          </p:cNvSpPr>
          <p:nvPr/>
        </p:nvSpPr>
        <p:spPr bwMode="auto">
          <a:xfrm>
            <a:off x="3594100" y="4867488"/>
            <a:ext cx="1128713" cy="304800"/>
          </a:xfrm>
          <a:prstGeom prst="rect">
            <a:avLst/>
          </a:prstGeom>
          <a:noFill/>
          <a:ln w="9525">
            <a:noFill/>
            <a:miter lim="800000"/>
            <a:headEnd/>
            <a:tailEnd/>
          </a:ln>
          <a:effectLst/>
        </p:spPr>
        <p:txBody>
          <a:bodyPr>
            <a:spAutoFit/>
          </a:bodyPr>
          <a:lstStyle/>
          <a:p>
            <a:pPr>
              <a:defRPr/>
            </a:pPr>
            <a:r>
              <a:rPr lang="en-US" sz="1400">
                <a:effectLst>
                  <a:outerShdw blurRad="38100" dist="38100" dir="2700000" algn="tl">
                    <a:srgbClr val="000000"/>
                  </a:outerShdw>
                </a:effectLst>
                <a:latin typeface="Segoe" pitchFamily="34" charset="0"/>
              </a:rPr>
              <a:t>BAM</a:t>
            </a:r>
          </a:p>
        </p:txBody>
      </p:sp>
      <p:sp>
        <p:nvSpPr>
          <p:cNvPr id="393" name="Rectangle 175"/>
          <p:cNvSpPr>
            <a:spLocks noChangeArrowheads="1"/>
          </p:cNvSpPr>
          <p:nvPr/>
        </p:nvSpPr>
        <p:spPr bwMode="auto">
          <a:xfrm>
            <a:off x="4652963" y="4877013"/>
            <a:ext cx="685800" cy="328612"/>
          </a:xfrm>
          <a:prstGeom prst="rect">
            <a:avLst/>
          </a:prstGeom>
          <a:gradFill rotWithShape="1">
            <a:gsLst>
              <a:gs pos="0">
                <a:schemeClr val="folHlink">
                  <a:gamma/>
                  <a:shade val="46275"/>
                  <a:invGamma/>
                </a:schemeClr>
              </a:gs>
              <a:gs pos="100000">
                <a:schemeClr val="folHlink">
                  <a:alpha val="70000"/>
                </a:schemeClr>
              </a:gs>
            </a:gsLst>
            <a:lin ang="2700000" scaled="1"/>
          </a:gradFill>
          <a:ln w="9525">
            <a:solidFill>
              <a:schemeClr val="folHlink"/>
            </a:solidFill>
            <a:miter lim="800000"/>
            <a:headEnd/>
            <a:tailEnd/>
          </a:ln>
          <a:effectLst/>
        </p:spPr>
        <p:txBody>
          <a:bodyPr wrap="none" anchor="ctr"/>
          <a:lstStyle/>
          <a:p>
            <a:pPr>
              <a:defRPr/>
            </a:pPr>
            <a:endParaRPr lang="en-US">
              <a:latin typeface="Segoe" pitchFamily="34" charset="0"/>
            </a:endParaRPr>
          </a:p>
        </p:txBody>
      </p:sp>
      <p:sp>
        <p:nvSpPr>
          <p:cNvPr id="394" name="Freeform 176"/>
          <p:cNvSpPr>
            <a:spLocks/>
          </p:cNvSpPr>
          <p:nvPr/>
        </p:nvSpPr>
        <p:spPr bwMode="auto">
          <a:xfrm flipH="1">
            <a:off x="5464175" y="4345200"/>
            <a:ext cx="1247775" cy="1600200"/>
          </a:xfrm>
          <a:custGeom>
            <a:avLst/>
            <a:gdLst>
              <a:gd name="T0" fmla="*/ 2147483647 w 1440"/>
              <a:gd name="T1" fmla="*/ 2147483647 h 1200"/>
              <a:gd name="T2" fmla="*/ 2147483647 w 1440"/>
              <a:gd name="T3" fmla="*/ 2147483647 h 1200"/>
              <a:gd name="T4" fmla="*/ 0 w 1440"/>
              <a:gd name="T5" fmla="*/ 0 h 1200"/>
              <a:gd name="T6" fmla="*/ 0 60000 65536"/>
              <a:gd name="T7" fmla="*/ 0 60000 65536"/>
              <a:gd name="T8" fmla="*/ 0 60000 65536"/>
              <a:gd name="T9" fmla="*/ 0 w 1440"/>
              <a:gd name="T10" fmla="*/ 0 h 1200"/>
              <a:gd name="T11" fmla="*/ 1440 w 1440"/>
              <a:gd name="T12" fmla="*/ 1200 h 1200"/>
            </a:gdLst>
            <a:ahLst/>
            <a:cxnLst>
              <a:cxn ang="T6">
                <a:pos x="T0" y="T1"/>
              </a:cxn>
              <a:cxn ang="T7">
                <a:pos x="T2" y="T3"/>
              </a:cxn>
              <a:cxn ang="T8">
                <a:pos x="T4" y="T5"/>
              </a:cxn>
            </a:cxnLst>
            <a:rect l="T9" t="T10" r="T11" b="T12"/>
            <a:pathLst>
              <a:path w="1440" h="1200">
                <a:moveTo>
                  <a:pt x="1440" y="1200"/>
                </a:moveTo>
                <a:cubicBezTo>
                  <a:pt x="984" y="1132"/>
                  <a:pt x="528" y="1064"/>
                  <a:pt x="288" y="864"/>
                </a:cubicBezTo>
                <a:cubicBezTo>
                  <a:pt x="48" y="664"/>
                  <a:pt x="48" y="144"/>
                  <a:pt x="0" y="0"/>
                </a:cubicBezTo>
              </a:path>
            </a:pathLst>
          </a:cu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s-ES">
              <a:latin typeface="Segoe" pitchFamily="34" charset="0"/>
            </a:endParaRPr>
          </a:p>
        </p:txBody>
      </p:sp>
      <p:sp>
        <p:nvSpPr>
          <p:cNvPr id="395" name="Rectangle 179"/>
          <p:cNvSpPr>
            <a:spLocks noChangeArrowheads="1"/>
          </p:cNvSpPr>
          <p:nvPr/>
        </p:nvSpPr>
        <p:spPr bwMode="auto">
          <a:xfrm>
            <a:off x="4673600" y="4932575"/>
            <a:ext cx="644525" cy="212725"/>
          </a:xfrm>
          <a:prstGeom prst="rect">
            <a:avLst/>
          </a:prstGeom>
          <a:solidFill>
            <a:schemeClr val="accent2">
              <a:alpha val="70000"/>
            </a:schemeClr>
          </a:solidFill>
          <a:ln w="9525">
            <a:solidFill>
              <a:schemeClr val="accent2"/>
            </a:solidFill>
            <a:miter lim="800000"/>
            <a:headEnd/>
            <a:tailEnd/>
          </a:ln>
          <a:effectLst/>
        </p:spPr>
        <p:txBody>
          <a:bodyPr wrap="none" anchor="ctr"/>
          <a:lstStyle/>
          <a:p>
            <a:pPr algn="ctr">
              <a:defRPr/>
            </a:pPr>
            <a:r>
              <a:rPr lang="en-US" sz="1200">
                <a:effectLst>
                  <a:outerShdw blurRad="38100" dist="38100" dir="2700000" algn="tl">
                    <a:srgbClr val="000000"/>
                  </a:outerShdw>
                </a:effectLst>
                <a:latin typeface="Segoe" pitchFamily="34" charset="0"/>
              </a:rPr>
              <a:t>BAM data</a:t>
            </a:r>
          </a:p>
        </p:txBody>
      </p:sp>
      <p:sp>
        <p:nvSpPr>
          <p:cNvPr id="396" name="Rectangle 180"/>
          <p:cNvSpPr>
            <a:spLocks noChangeArrowheads="1"/>
          </p:cNvSpPr>
          <p:nvPr/>
        </p:nvSpPr>
        <p:spPr bwMode="auto">
          <a:xfrm>
            <a:off x="0" y="4175338"/>
            <a:ext cx="4921250" cy="447675"/>
          </a:xfrm>
          <a:prstGeom prst="rect">
            <a:avLst/>
          </a:prstGeom>
          <a:noFill/>
          <a:ln w="9525">
            <a:noFill/>
            <a:miter lim="800000"/>
            <a:headEnd/>
            <a:tailEnd/>
          </a:ln>
        </p:spPr>
        <p:txBody>
          <a:bodyPr/>
          <a:lstStyle/>
          <a:p>
            <a:pPr>
              <a:buFont typeface="Wingdings" pitchFamily="2" charset="2"/>
              <a:buChar char="Ø"/>
              <a:defRPr/>
            </a:pPr>
            <a:r>
              <a:rPr lang="en-US" dirty="0">
                <a:effectLst>
                  <a:outerShdw blurRad="38100" dist="38100" dir="2700000" algn="tl">
                    <a:srgbClr val="000000"/>
                  </a:outerShdw>
                </a:effectLst>
                <a:latin typeface="Segoe" pitchFamily="34" charset="0"/>
              </a:rPr>
              <a:t>  ESB BAM Exception Tracking</a:t>
            </a:r>
          </a:p>
        </p:txBody>
      </p:sp>
      <p:sp>
        <p:nvSpPr>
          <p:cNvPr id="397" name="Line 181"/>
          <p:cNvSpPr>
            <a:spLocks noChangeShapeType="1"/>
          </p:cNvSpPr>
          <p:nvPr/>
        </p:nvSpPr>
        <p:spPr bwMode="auto">
          <a:xfrm flipV="1">
            <a:off x="2425700" y="6069225"/>
            <a:ext cx="1295400"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s-ES"/>
          </a:p>
        </p:txBody>
      </p:sp>
      <p:sp>
        <p:nvSpPr>
          <p:cNvPr id="398" name="AutoShape 183"/>
          <p:cNvSpPr>
            <a:spLocks noChangeArrowheads="1"/>
          </p:cNvSpPr>
          <p:nvPr/>
        </p:nvSpPr>
        <p:spPr bwMode="auto">
          <a:xfrm rot="976910">
            <a:off x="5394325" y="5110375"/>
            <a:ext cx="1601788" cy="511175"/>
          </a:xfrm>
          <a:prstGeom prst="rightArrow">
            <a:avLst>
              <a:gd name="adj1" fmla="val 50000"/>
              <a:gd name="adj2" fmla="val 78339"/>
            </a:avLst>
          </a:prstGeom>
          <a:gradFill rotWithShape="1">
            <a:gsLst>
              <a:gs pos="0">
                <a:schemeClr val="accent2">
                  <a:gamma/>
                  <a:shade val="46275"/>
                  <a:invGamma/>
                </a:schemeClr>
              </a:gs>
              <a:gs pos="100000">
                <a:schemeClr val="accent2">
                  <a:alpha val="70000"/>
                </a:schemeClr>
              </a:gs>
            </a:gsLst>
            <a:lin ang="2700000" scaled="1"/>
          </a:gradFill>
          <a:ln w="9525">
            <a:solidFill>
              <a:schemeClr val="accent2"/>
            </a:solidFill>
            <a:miter lim="800000"/>
            <a:headEnd/>
            <a:tailEnd/>
          </a:ln>
          <a:effectLst/>
        </p:spPr>
        <p:txBody>
          <a:bodyPr wrap="none" anchor="ctr"/>
          <a:lstStyle/>
          <a:p>
            <a:pPr algn="ctr">
              <a:defRPr/>
            </a:pPr>
            <a:r>
              <a:rPr lang="en-US" sz="1200" dirty="0">
                <a:effectLst>
                  <a:outerShdw blurRad="38100" dist="38100" dir="2700000" algn="tl">
                    <a:srgbClr val="000000"/>
                  </a:outerShdw>
                </a:effectLst>
                <a:latin typeface="Segoe" pitchFamily="34" charset="0"/>
              </a:rPr>
              <a:t>BAM ESB Event Data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5"/>
                                        </p:tgtEl>
                                        <p:attrNameLst>
                                          <p:attrName>style.visibility</p:attrName>
                                        </p:attrNameLst>
                                      </p:cBhvr>
                                      <p:to>
                                        <p:strVal val="visible"/>
                                      </p:to>
                                    </p:set>
                                    <p:animEffect transition="in" filter="fade">
                                      <p:cBhvr>
                                        <p:cTn id="7" dur="500"/>
                                        <p:tgtEl>
                                          <p:spTgt spid="375"/>
                                        </p:tgtEl>
                                      </p:cBhvr>
                                    </p:animEffect>
                                  </p:childTnLst>
                                </p:cTn>
                              </p:par>
                              <p:par>
                                <p:cTn id="8" presetID="1" presetClass="entr" presetSubtype="0" fill="hold" nodeType="withEffect">
                                  <p:stCondLst>
                                    <p:cond delay="0"/>
                                  </p:stCondLst>
                                  <p:childTnLst>
                                    <p:set>
                                      <p:cBhvr>
                                        <p:cTn id="9" dur="1" fill="hold">
                                          <p:stCondLst>
                                            <p:cond delay="0"/>
                                          </p:stCondLst>
                                        </p:cTn>
                                        <p:tgtEl>
                                          <p:spTgt spid="295"/>
                                        </p:tgtEl>
                                        <p:attrNameLst>
                                          <p:attrName>style.visibility</p:attrName>
                                        </p:attrNameLst>
                                      </p:cBhvr>
                                      <p:to>
                                        <p:strVal val="visible"/>
                                      </p:to>
                                    </p:set>
                                  </p:childTnLst>
                                </p:cTn>
                              </p:par>
                              <p:par>
                                <p:cTn id="10" presetID="49" presetClass="path" presetSubtype="0" accel="50000" decel="50000" fill="hold" nodeType="withEffect">
                                  <p:stCondLst>
                                    <p:cond delay="0"/>
                                  </p:stCondLst>
                                  <p:childTnLst>
                                    <p:animMotion origin="layout" path="M 5E-6 4.78261E-6 L 0.03438 0.15402 " pathEditMode="relative" rAng="0" ptsTypes="AA">
                                      <p:cBhvr>
                                        <p:cTn id="11" dur="1000" fill="hold"/>
                                        <p:tgtEl>
                                          <p:spTgt spid="295"/>
                                        </p:tgtEl>
                                        <p:attrNameLst>
                                          <p:attrName>ppt_x</p:attrName>
                                          <p:attrName>ppt_y</p:attrName>
                                        </p:attrNameLst>
                                      </p:cBhvr>
                                      <p:rCtr x="17" y="77"/>
                                    </p:animMotion>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295"/>
                                        </p:tgtEl>
                                      </p:cBhvr>
                                    </p:animEffect>
                                    <p:set>
                                      <p:cBhvr>
                                        <p:cTn id="15" dur="1" fill="hold">
                                          <p:stCondLst>
                                            <p:cond delay="499"/>
                                          </p:stCondLst>
                                        </p:cTn>
                                        <p:tgtEl>
                                          <p:spTgt spid="295"/>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368"/>
                                        </p:tgtEl>
                                        <p:attrNameLst>
                                          <p:attrName>style.visibility</p:attrName>
                                        </p:attrNameLst>
                                      </p:cBhvr>
                                      <p:to>
                                        <p:strVal val="visible"/>
                                      </p:to>
                                    </p:set>
                                    <p:animEffect transition="in" filter="fade">
                                      <p:cBhvr>
                                        <p:cTn id="18" dur="500"/>
                                        <p:tgtEl>
                                          <p:spTgt spid="368"/>
                                        </p:tgtEl>
                                      </p:cBhvr>
                                    </p:animEffect>
                                  </p:childTnLst>
                                </p:cTn>
                              </p:par>
                              <p:par>
                                <p:cTn id="19" presetID="10" presetClass="entr" presetSubtype="0" fill="hold" nodeType="withEffect">
                                  <p:stCondLst>
                                    <p:cond delay="0"/>
                                  </p:stCondLst>
                                  <p:childTnLst>
                                    <p:set>
                                      <p:cBhvr>
                                        <p:cTn id="20" dur="1" fill="hold">
                                          <p:stCondLst>
                                            <p:cond delay="0"/>
                                          </p:stCondLst>
                                        </p:cTn>
                                        <p:tgtEl>
                                          <p:spTgt spid="369"/>
                                        </p:tgtEl>
                                        <p:attrNameLst>
                                          <p:attrName>style.visibility</p:attrName>
                                        </p:attrNameLst>
                                      </p:cBhvr>
                                      <p:to>
                                        <p:strVal val="visible"/>
                                      </p:to>
                                    </p:set>
                                    <p:animEffect transition="in" filter="fade">
                                      <p:cBhvr>
                                        <p:cTn id="21" dur="500"/>
                                        <p:tgtEl>
                                          <p:spTgt spid="36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9"/>
                                        </p:tgtEl>
                                        <p:attrNameLst>
                                          <p:attrName>style.visibility</p:attrName>
                                        </p:attrNameLst>
                                      </p:cBhvr>
                                      <p:to>
                                        <p:strVal val="visible"/>
                                      </p:to>
                                    </p:set>
                                    <p:animEffect transition="in" filter="fade">
                                      <p:cBhvr>
                                        <p:cTn id="24" dur="500"/>
                                        <p:tgtEl>
                                          <p:spTgt spid="299"/>
                                        </p:tgtEl>
                                      </p:cBhvr>
                                    </p:animEffect>
                                  </p:childTnLst>
                                </p:cTn>
                              </p:par>
                            </p:childTnLst>
                          </p:cTn>
                        </p:par>
                        <p:par>
                          <p:cTn id="25" fill="hold">
                            <p:stCondLst>
                              <p:cond delay="1500"/>
                            </p:stCondLst>
                            <p:childTnLst>
                              <p:par>
                                <p:cTn id="26" presetID="49" presetClass="path" presetSubtype="0" accel="50000" decel="50000" fill="hold" nodeType="afterEffect">
                                  <p:stCondLst>
                                    <p:cond delay="0"/>
                                  </p:stCondLst>
                                  <p:childTnLst>
                                    <p:animMotion origin="layout" path="M 3.33333E-6 -3.33333E-6 L 0.28802 0.41898 " pathEditMode="relative" rAng="0" ptsTypes="AA">
                                      <p:cBhvr>
                                        <p:cTn id="27" dur="1000" fill="hold"/>
                                        <p:tgtEl>
                                          <p:spTgt spid="369"/>
                                        </p:tgtEl>
                                        <p:attrNameLst>
                                          <p:attrName>ppt_x</p:attrName>
                                          <p:attrName>ppt_y</p:attrName>
                                        </p:attrNameLst>
                                      </p:cBhvr>
                                      <p:rCtr x="144" y="209"/>
                                    </p:animMotion>
                                  </p:childTnLst>
                                </p:cTn>
                              </p:par>
                              <p:par>
                                <p:cTn id="28" presetID="10" presetClass="exit" presetSubtype="0" fill="hold" grpId="1" nodeType="withEffect">
                                  <p:stCondLst>
                                    <p:cond delay="0"/>
                                  </p:stCondLst>
                                  <p:childTnLst>
                                    <p:animEffect transition="out" filter="fade">
                                      <p:cBhvr>
                                        <p:cTn id="29" dur="500"/>
                                        <p:tgtEl>
                                          <p:spTgt spid="299"/>
                                        </p:tgtEl>
                                      </p:cBhvr>
                                    </p:animEffect>
                                    <p:set>
                                      <p:cBhvr>
                                        <p:cTn id="30" dur="1" fill="hold">
                                          <p:stCondLst>
                                            <p:cond delay="499"/>
                                          </p:stCondLst>
                                        </p:cTn>
                                        <p:tgtEl>
                                          <p:spTgt spid="299"/>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365"/>
                                        </p:tgtEl>
                                        <p:attrNameLst>
                                          <p:attrName>style.visibility</p:attrName>
                                        </p:attrNameLst>
                                      </p:cBhvr>
                                      <p:to>
                                        <p:strVal val="visible"/>
                                      </p:to>
                                    </p:set>
                                    <p:animEffect transition="in" filter="fade">
                                      <p:cBhvr>
                                        <p:cTn id="33" dur="500"/>
                                        <p:tgtEl>
                                          <p:spTgt spid="365"/>
                                        </p:tgtEl>
                                      </p:cBhvr>
                                    </p:animEffect>
                                  </p:childTnLst>
                                </p:cTn>
                              </p:par>
                            </p:childTnLst>
                          </p:cTn>
                        </p:par>
                        <p:par>
                          <p:cTn id="34" fill="hold">
                            <p:stCondLst>
                              <p:cond delay="2500"/>
                            </p:stCondLst>
                            <p:childTnLst>
                              <p:par>
                                <p:cTn id="35" presetID="0" presetClass="path" presetSubtype="0" accel="50000" decel="50000" fill="hold" nodeType="afterEffect">
                                  <p:stCondLst>
                                    <p:cond delay="0"/>
                                  </p:stCondLst>
                                  <p:childTnLst>
                                    <p:animMotion origin="layout" path="M 0.28802 0.41898 L 0.48073 0.34653 " pathEditMode="relative" rAng="0" ptsTypes="AA">
                                      <p:cBhvr>
                                        <p:cTn id="36" dur="1000" fill="hold"/>
                                        <p:tgtEl>
                                          <p:spTgt spid="369"/>
                                        </p:tgtEl>
                                        <p:attrNameLst>
                                          <p:attrName>ppt_x</p:attrName>
                                          <p:attrName>ppt_y</p:attrName>
                                        </p:attrNameLst>
                                      </p:cBhvr>
                                      <p:rCtr x="96" y="-36"/>
                                    </p:animMotion>
                                  </p:childTnLst>
                                </p:cTn>
                              </p:par>
                            </p:childTnLst>
                          </p:cTn>
                        </p:par>
                        <p:par>
                          <p:cTn id="37" fill="hold">
                            <p:stCondLst>
                              <p:cond delay="3500"/>
                            </p:stCondLst>
                            <p:childTnLst>
                              <p:par>
                                <p:cTn id="38" presetID="10" presetClass="exit" presetSubtype="0" fill="hold" nodeType="afterEffect">
                                  <p:stCondLst>
                                    <p:cond delay="0"/>
                                  </p:stCondLst>
                                  <p:childTnLst>
                                    <p:animEffect transition="out" filter="fade">
                                      <p:cBhvr>
                                        <p:cTn id="39" dur="500"/>
                                        <p:tgtEl>
                                          <p:spTgt spid="369"/>
                                        </p:tgtEl>
                                      </p:cBhvr>
                                    </p:animEffect>
                                    <p:set>
                                      <p:cBhvr>
                                        <p:cTn id="40" dur="1" fill="hold">
                                          <p:stCondLst>
                                            <p:cond delay="499"/>
                                          </p:stCondLst>
                                        </p:cTn>
                                        <p:tgtEl>
                                          <p:spTgt spid="369"/>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370"/>
                                        </p:tgtEl>
                                        <p:attrNameLst>
                                          <p:attrName>style.visibility</p:attrName>
                                        </p:attrNameLst>
                                      </p:cBhvr>
                                      <p:to>
                                        <p:strVal val="visible"/>
                                      </p:to>
                                    </p:set>
                                    <p:animEffect transition="in" filter="fade">
                                      <p:cBhvr>
                                        <p:cTn id="43" dur="500"/>
                                        <p:tgtEl>
                                          <p:spTgt spid="370"/>
                                        </p:tgtEl>
                                      </p:cBhvr>
                                    </p:animEffect>
                                  </p:childTnLst>
                                </p:cTn>
                              </p:par>
                            </p:childTnLst>
                          </p:cTn>
                        </p:par>
                        <p:par>
                          <p:cTn id="44" fill="hold">
                            <p:stCondLst>
                              <p:cond delay="4000"/>
                            </p:stCondLst>
                            <p:childTnLst>
                              <p:par>
                                <p:cTn id="45" presetID="0" presetClass="path" presetSubtype="0" accel="50000" decel="50000" fill="hold" nodeType="afterEffect">
                                  <p:stCondLst>
                                    <p:cond delay="0"/>
                                  </p:stCondLst>
                                  <p:childTnLst>
                                    <p:animMotion origin="layout" path="M 5E-6 -2.22222E-6 C -0.00452 0.06621 -0.0085 0.13287 -0.0158 0.16574 C -0.0231 0.19884 -0.03941 0.19167 -0.04375 0.19699 " pathEditMode="relative" rAng="0" ptsTypes="aaA">
                                      <p:cBhvr>
                                        <p:cTn id="46" dur="1000" fill="hold"/>
                                        <p:tgtEl>
                                          <p:spTgt spid="370"/>
                                        </p:tgtEl>
                                        <p:attrNameLst>
                                          <p:attrName>ppt_x</p:attrName>
                                          <p:attrName>ppt_y</p:attrName>
                                        </p:attrNameLst>
                                      </p:cBhvr>
                                      <p:rCtr x="-22" y="99"/>
                                    </p:animMotion>
                                  </p:childTnLst>
                                </p:cTn>
                              </p:par>
                            </p:childTnLst>
                          </p:cTn>
                        </p:par>
                        <p:par>
                          <p:cTn id="47" fill="hold">
                            <p:stCondLst>
                              <p:cond delay="5000"/>
                            </p:stCondLst>
                            <p:childTnLst>
                              <p:par>
                                <p:cTn id="48" presetID="10" presetClass="exit" presetSubtype="0" fill="hold" nodeType="afterEffect">
                                  <p:stCondLst>
                                    <p:cond delay="0"/>
                                  </p:stCondLst>
                                  <p:childTnLst>
                                    <p:animEffect transition="out" filter="fade">
                                      <p:cBhvr>
                                        <p:cTn id="49" dur="500"/>
                                        <p:tgtEl>
                                          <p:spTgt spid="370"/>
                                        </p:tgtEl>
                                      </p:cBhvr>
                                    </p:animEffect>
                                    <p:set>
                                      <p:cBhvr>
                                        <p:cTn id="50" dur="1" fill="hold">
                                          <p:stCondLst>
                                            <p:cond delay="499"/>
                                          </p:stCondLst>
                                        </p:cTn>
                                        <p:tgtEl>
                                          <p:spTgt spid="370"/>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371"/>
                                        </p:tgtEl>
                                        <p:attrNameLst>
                                          <p:attrName>style.visibility</p:attrName>
                                        </p:attrNameLst>
                                      </p:cBhvr>
                                      <p:to>
                                        <p:strVal val="visible"/>
                                      </p:to>
                                    </p:set>
                                    <p:animEffect transition="in" filter="fade">
                                      <p:cBhvr>
                                        <p:cTn id="53" dur="500"/>
                                        <p:tgtEl>
                                          <p:spTgt spid="371"/>
                                        </p:tgtEl>
                                      </p:cBhvr>
                                    </p:animEffect>
                                  </p:childTnLst>
                                </p:cTn>
                              </p:par>
                            </p:childTnLst>
                          </p:cTn>
                        </p:par>
                      </p:childTnLst>
                    </p:cTn>
                  </p:par>
                  <p:par>
                    <p:cTn id="54" fill="hold">
                      <p:stCondLst>
                        <p:cond delay="indefinite"/>
                      </p:stCondLst>
                      <p:childTnLst>
                        <p:par>
                          <p:cTn id="55" fill="hold">
                            <p:stCondLst>
                              <p:cond delay="0"/>
                            </p:stCondLst>
                            <p:childTnLst>
                              <p:par>
                                <p:cTn id="56" presetID="56" presetClass="path" presetSubtype="0" accel="50000" decel="50000" fill="hold" nodeType="clickEffect">
                                  <p:stCondLst>
                                    <p:cond delay="0"/>
                                  </p:stCondLst>
                                  <p:childTnLst>
                                    <p:animMotion origin="layout" path="M 1.94444E-6 -3.7037E-7 L 0.21666 -0.33611 " pathEditMode="relative" rAng="0" ptsTypes="AA">
                                      <p:cBhvr>
                                        <p:cTn id="57" dur="1000" fill="hold"/>
                                        <p:tgtEl>
                                          <p:spTgt spid="371"/>
                                        </p:tgtEl>
                                        <p:attrNameLst>
                                          <p:attrName>ppt_x</p:attrName>
                                          <p:attrName>ppt_y</p:attrName>
                                        </p:attrNameLst>
                                      </p:cBhvr>
                                      <p:rCtr x="108" y="-168"/>
                                    </p:animMotion>
                                  </p:childTnLst>
                                </p:cTn>
                              </p:par>
                            </p:childTnLst>
                          </p:cTn>
                        </p:par>
                        <p:par>
                          <p:cTn id="58" fill="hold">
                            <p:stCondLst>
                              <p:cond delay="1000"/>
                            </p:stCondLst>
                            <p:childTnLst>
                              <p:par>
                                <p:cTn id="59" presetID="10" presetClass="exit" presetSubtype="0" fill="hold" nodeType="afterEffect">
                                  <p:stCondLst>
                                    <p:cond delay="0"/>
                                  </p:stCondLst>
                                  <p:childTnLst>
                                    <p:animEffect transition="out" filter="fade">
                                      <p:cBhvr>
                                        <p:cTn id="60" dur="500"/>
                                        <p:tgtEl>
                                          <p:spTgt spid="371"/>
                                        </p:tgtEl>
                                      </p:cBhvr>
                                    </p:animEffect>
                                    <p:set>
                                      <p:cBhvr>
                                        <p:cTn id="61" dur="1" fill="hold">
                                          <p:stCondLst>
                                            <p:cond delay="499"/>
                                          </p:stCondLst>
                                        </p:cTn>
                                        <p:tgtEl>
                                          <p:spTgt spid="371"/>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372"/>
                                        </p:tgtEl>
                                        <p:attrNameLst>
                                          <p:attrName>style.visibility</p:attrName>
                                        </p:attrNameLst>
                                      </p:cBhvr>
                                      <p:to>
                                        <p:strVal val="visible"/>
                                      </p:to>
                                    </p:set>
                                    <p:animEffect transition="in" filter="fade">
                                      <p:cBhvr>
                                        <p:cTn id="64" dur="500"/>
                                        <p:tgtEl>
                                          <p:spTgt spid="37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22"/>
                                        </p:tgtEl>
                                        <p:attrNameLst>
                                          <p:attrName>style.visibility</p:attrName>
                                        </p:attrNameLst>
                                      </p:cBhvr>
                                      <p:to>
                                        <p:strVal val="visible"/>
                                      </p:to>
                                    </p:set>
                                    <p:animEffect transition="in" filter="fade">
                                      <p:cBhvr>
                                        <p:cTn id="67" dur="500"/>
                                        <p:tgtEl>
                                          <p:spTgt spid="322"/>
                                        </p:tgtEl>
                                      </p:cBhvr>
                                    </p:animEffect>
                                  </p:childTnLst>
                                </p:cTn>
                              </p:par>
                            </p:childTnLst>
                          </p:cTn>
                        </p:par>
                        <p:par>
                          <p:cTn id="68" fill="hold">
                            <p:stCondLst>
                              <p:cond delay="1500"/>
                            </p:stCondLst>
                            <p:childTnLst>
                              <p:par>
                                <p:cTn id="69" presetID="10" presetClass="entr" presetSubtype="0" fill="hold" nodeType="afterEffect">
                                  <p:stCondLst>
                                    <p:cond delay="0"/>
                                  </p:stCondLst>
                                  <p:childTnLst>
                                    <p:set>
                                      <p:cBhvr>
                                        <p:cTn id="70" dur="1" fill="hold">
                                          <p:stCondLst>
                                            <p:cond delay="0"/>
                                          </p:stCondLst>
                                        </p:cTn>
                                        <p:tgtEl>
                                          <p:spTgt spid="373"/>
                                        </p:tgtEl>
                                        <p:attrNameLst>
                                          <p:attrName>style.visibility</p:attrName>
                                        </p:attrNameLst>
                                      </p:cBhvr>
                                      <p:to>
                                        <p:strVal val="visible"/>
                                      </p:to>
                                    </p:set>
                                    <p:animEffect transition="in" filter="fade">
                                      <p:cBhvr>
                                        <p:cTn id="71" dur="500"/>
                                        <p:tgtEl>
                                          <p:spTgt spid="373"/>
                                        </p:tgtEl>
                                      </p:cBhvr>
                                    </p:animEffect>
                                  </p:childTnLst>
                                </p:cTn>
                              </p:par>
                            </p:childTnLst>
                          </p:cTn>
                        </p:par>
                        <p:par>
                          <p:cTn id="72" fill="hold">
                            <p:stCondLst>
                              <p:cond delay="2000"/>
                            </p:stCondLst>
                            <p:childTnLst>
                              <p:par>
                                <p:cTn id="73" presetID="42" presetClass="path" presetSubtype="0" accel="50000" decel="50000" fill="hold" nodeType="afterEffect">
                                  <p:stCondLst>
                                    <p:cond delay="0"/>
                                  </p:stCondLst>
                                  <p:childTnLst>
                                    <p:animMotion origin="layout" path="M 8.33333E-7 -3.33333E-6 L 8.33333E-7 0.09375 " pathEditMode="relative" rAng="0" ptsTypes="AA">
                                      <p:cBhvr>
                                        <p:cTn id="74" dur="1000" fill="hold"/>
                                        <p:tgtEl>
                                          <p:spTgt spid="373"/>
                                        </p:tgtEl>
                                        <p:attrNameLst>
                                          <p:attrName>ppt_x</p:attrName>
                                          <p:attrName>ppt_y</p:attrName>
                                        </p:attrNameLst>
                                      </p:cBhvr>
                                      <p:rCtr x="0" y="47"/>
                                    </p:animMotion>
                                  </p:childTnLst>
                                </p:cTn>
                              </p:par>
                              <p:par>
                                <p:cTn id="75" presetID="10" presetClass="exit" presetSubtype="0" fill="hold" grpId="1" nodeType="withEffect">
                                  <p:stCondLst>
                                    <p:cond delay="0"/>
                                  </p:stCondLst>
                                  <p:childTnLst>
                                    <p:animEffect transition="out" filter="fade">
                                      <p:cBhvr>
                                        <p:cTn id="76" dur="500"/>
                                        <p:tgtEl>
                                          <p:spTgt spid="322"/>
                                        </p:tgtEl>
                                      </p:cBhvr>
                                    </p:animEffect>
                                    <p:set>
                                      <p:cBhvr>
                                        <p:cTn id="77" dur="1" fill="hold">
                                          <p:stCondLst>
                                            <p:cond delay="499"/>
                                          </p:stCondLst>
                                        </p:cTn>
                                        <p:tgtEl>
                                          <p:spTgt spid="322"/>
                                        </p:tgtEl>
                                        <p:attrNameLst>
                                          <p:attrName>style.visibility</p:attrName>
                                        </p:attrNameLst>
                                      </p:cBhvr>
                                      <p:to>
                                        <p:strVal val="hidden"/>
                                      </p:to>
                                    </p:set>
                                  </p:childTnLst>
                                </p:cTn>
                              </p:par>
                            </p:childTnLst>
                          </p:cTn>
                        </p:par>
                        <p:par>
                          <p:cTn id="78" fill="hold">
                            <p:stCondLst>
                              <p:cond delay="3000"/>
                            </p:stCondLst>
                            <p:childTnLst>
                              <p:par>
                                <p:cTn id="79" presetID="56" presetClass="path" presetSubtype="0" accel="50000" decel="50000" fill="hold" nodeType="afterEffect">
                                  <p:stCondLst>
                                    <p:cond delay="0"/>
                                  </p:stCondLst>
                                  <p:childTnLst>
                                    <p:animMotion origin="layout" path="M -0.00243 0.08565 L 0.18855 0.01574 " pathEditMode="relative" rAng="0" ptsTypes="AA">
                                      <p:cBhvr>
                                        <p:cTn id="80" dur="1000" fill="hold"/>
                                        <p:tgtEl>
                                          <p:spTgt spid="373"/>
                                        </p:tgtEl>
                                        <p:attrNameLst>
                                          <p:attrName>ppt_x</p:attrName>
                                          <p:attrName>ppt_y</p:attrName>
                                        </p:attrNameLst>
                                      </p:cBhvr>
                                      <p:rCtr x="95" y="-35"/>
                                    </p:animMotion>
                                  </p:childTnLst>
                                </p:cTn>
                              </p:par>
                            </p:childTnLst>
                          </p:cTn>
                        </p:par>
                        <p:par>
                          <p:cTn id="81" fill="hold">
                            <p:stCondLst>
                              <p:cond delay="4000"/>
                            </p:stCondLst>
                            <p:childTnLst>
                              <p:par>
                                <p:cTn id="82" presetID="10" presetClass="entr" presetSubtype="0" fill="hold" nodeType="afterEffect">
                                  <p:stCondLst>
                                    <p:cond delay="0"/>
                                  </p:stCondLst>
                                  <p:childTnLst>
                                    <p:set>
                                      <p:cBhvr>
                                        <p:cTn id="83" dur="1" fill="hold">
                                          <p:stCondLst>
                                            <p:cond delay="0"/>
                                          </p:stCondLst>
                                        </p:cTn>
                                        <p:tgtEl>
                                          <p:spTgt spid="374"/>
                                        </p:tgtEl>
                                        <p:attrNameLst>
                                          <p:attrName>style.visibility</p:attrName>
                                        </p:attrNameLst>
                                      </p:cBhvr>
                                      <p:to>
                                        <p:strVal val="visible"/>
                                      </p:to>
                                    </p:set>
                                    <p:animEffect transition="in" filter="fade">
                                      <p:cBhvr>
                                        <p:cTn id="84" dur="500"/>
                                        <p:tgtEl>
                                          <p:spTgt spid="374"/>
                                        </p:tgtEl>
                                      </p:cBhvr>
                                    </p:animEffect>
                                  </p:childTnLst>
                                </p:cTn>
                              </p:par>
                              <p:par>
                                <p:cTn id="85" presetID="10" presetClass="exit" presetSubtype="0" fill="hold" nodeType="withEffect">
                                  <p:stCondLst>
                                    <p:cond delay="0"/>
                                  </p:stCondLst>
                                  <p:childTnLst>
                                    <p:animEffect transition="out" filter="fade">
                                      <p:cBhvr>
                                        <p:cTn id="86" dur="500"/>
                                        <p:tgtEl>
                                          <p:spTgt spid="373"/>
                                        </p:tgtEl>
                                      </p:cBhvr>
                                    </p:animEffect>
                                    <p:set>
                                      <p:cBhvr>
                                        <p:cTn id="87" dur="1" fill="hold">
                                          <p:stCondLst>
                                            <p:cond delay="499"/>
                                          </p:stCondLst>
                                        </p:cTn>
                                        <p:tgtEl>
                                          <p:spTgt spid="373"/>
                                        </p:tgtEl>
                                        <p:attrNameLst>
                                          <p:attrName>style.visibility</p:attrName>
                                        </p:attrNameLst>
                                      </p:cBhvr>
                                      <p:to>
                                        <p:strVal val="hidden"/>
                                      </p:to>
                                    </p:set>
                                  </p:childTnLst>
                                </p:cTn>
                              </p:par>
                            </p:childTnLst>
                          </p:cTn>
                        </p:par>
                        <p:par>
                          <p:cTn id="88" fill="hold">
                            <p:stCondLst>
                              <p:cond delay="4500"/>
                            </p:stCondLst>
                            <p:childTnLst>
                              <p:par>
                                <p:cTn id="89" presetID="0" presetClass="path" presetSubtype="0" accel="50000" decel="50000" fill="hold" nodeType="afterEffect">
                                  <p:stCondLst>
                                    <p:cond delay="0"/>
                                  </p:stCondLst>
                                  <p:childTnLst>
                                    <p:animMotion origin="layout" path="M 1.38889E-6 4.44444E-6 C -0.01163 0.08379 -0.02222 0.16782 -0.03021 0.19768 C -0.0382 0.22777 -0.04531 0.18194 -0.04792 0.17916 " pathEditMode="relative" rAng="0" ptsTypes="aaA">
                                      <p:cBhvr>
                                        <p:cTn id="90" dur="1000" fill="hold"/>
                                        <p:tgtEl>
                                          <p:spTgt spid="374"/>
                                        </p:tgtEl>
                                        <p:attrNameLst>
                                          <p:attrName>ppt_x</p:attrName>
                                          <p:attrName>ppt_y</p:attrName>
                                        </p:attrNameLst>
                                      </p:cBhvr>
                                      <p:rCtr x="-24" y="114"/>
                                    </p:animMotion>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77"/>
                                        </p:tgtEl>
                                        <p:attrNameLst>
                                          <p:attrName>style.visibility</p:attrName>
                                        </p:attrNameLst>
                                      </p:cBhvr>
                                      <p:to>
                                        <p:strVal val="visible"/>
                                      </p:to>
                                    </p:set>
                                    <p:animEffect transition="in" filter="fade">
                                      <p:cBhvr>
                                        <p:cTn id="95" dur="500"/>
                                        <p:tgtEl>
                                          <p:spTgt spid="377"/>
                                        </p:tgtEl>
                                      </p:cBhvr>
                                    </p:animEffect>
                                  </p:childTnLst>
                                </p:cTn>
                              </p:par>
                              <p:par>
                                <p:cTn id="96" presetID="10" presetClass="exit" presetSubtype="0" fill="hold" nodeType="withEffect">
                                  <p:stCondLst>
                                    <p:cond delay="0"/>
                                  </p:stCondLst>
                                  <p:childTnLst>
                                    <p:animEffect transition="out" filter="fade">
                                      <p:cBhvr>
                                        <p:cTn id="97" dur="500"/>
                                        <p:tgtEl>
                                          <p:spTgt spid="374"/>
                                        </p:tgtEl>
                                      </p:cBhvr>
                                    </p:animEffect>
                                    <p:set>
                                      <p:cBhvr>
                                        <p:cTn id="98" dur="1" fill="hold">
                                          <p:stCondLst>
                                            <p:cond delay="499"/>
                                          </p:stCondLst>
                                        </p:cTn>
                                        <p:tgtEl>
                                          <p:spTgt spid="374"/>
                                        </p:tgtEl>
                                        <p:attrNameLst>
                                          <p:attrName>style.visibility</p:attrName>
                                        </p:attrNameLst>
                                      </p:cBhvr>
                                      <p:to>
                                        <p:strVal val="hidden"/>
                                      </p:to>
                                    </p:set>
                                  </p:childTnLst>
                                </p:cTn>
                              </p:par>
                              <p:par>
                                <p:cTn id="99" presetID="10" presetClass="entr" presetSubtype="0" fill="hold" nodeType="withEffect">
                                  <p:stCondLst>
                                    <p:cond delay="0"/>
                                  </p:stCondLst>
                                  <p:childTnLst>
                                    <p:set>
                                      <p:cBhvr>
                                        <p:cTn id="100" dur="1" fill="hold">
                                          <p:stCondLst>
                                            <p:cond delay="0"/>
                                          </p:stCondLst>
                                        </p:cTn>
                                        <p:tgtEl>
                                          <p:spTgt spid="326"/>
                                        </p:tgtEl>
                                        <p:attrNameLst>
                                          <p:attrName>style.visibility</p:attrName>
                                        </p:attrNameLst>
                                      </p:cBhvr>
                                      <p:to>
                                        <p:strVal val="visible"/>
                                      </p:to>
                                    </p:set>
                                    <p:animEffect transition="in" filter="fade">
                                      <p:cBhvr>
                                        <p:cTn id="101" dur="500"/>
                                        <p:tgtEl>
                                          <p:spTgt spid="326"/>
                                        </p:tgtEl>
                                      </p:cBhvr>
                                    </p:animEffect>
                                  </p:childTnLst>
                                </p:cTn>
                              </p:par>
                              <p:par>
                                <p:cTn id="102" presetID="10" presetClass="entr" presetSubtype="0" fill="hold" nodeType="withEffect">
                                  <p:stCondLst>
                                    <p:cond delay="0"/>
                                  </p:stCondLst>
                                  <p:childTnLst>
                                    <p:set>
                                      <p:cBhvr>
                                        <p:cTn id="103" dur="1" fill="hold">
                                          <p:stCondLst>
                                            <p:cond delay="0"/>
                                          </p:stCondLst>
                                        </p:cTn>
                                        <p:tgtEl>
                                          <p:spTgt spid="376"/>
                                        </p:tgtEl>
                                        <p:attrNameLst>
                                          <p:attrName>style.visibility</p:attrName>
                                        </p:attrNameLst>
                                      </p:cBhvr>
                                      <p:to>
                                        <p:strVal val="visible"/>
                                      </p:to>
                                    </p:set>
                                    <p:animEffect transition="in" filter="fade">
                                      <p:cBhvr>
                                        <p:cTn id="104" dur="500"/>
                                        <p:tgtEl>
                                          <p:spTgt spid="376"/>
                                        </p:tgtEl>
                                      </p:cBhvr>
                                    </p:animEffect>
                                  </p:childTnLst>
                                </p:cTn>
                              </p:par>
                            </p:childTnLst>
                          </p:cTn>
                        </p:par>
                      </p:childTnLst>
                    </p:cTn>
                  </p:par>
                  <p:par>
                    <p:cTn id="105" fill="hold">
                      <p:stCondLst>
                        <p:cond delay="indefinite"/>
                      </p:stCondLst>
                      <p:childTnLst>
                        <p:par>
                          <p:cTn id="106" fill="hold">
                            <p:stCondLst>
                              <p:cond delay="0"/>
                            </p:stCondLst>
                            <p:childTnLst>
                              <p:par>
                                <p:cTn id="107" presetID="0" presetClass="path" presetSubtype="0" accel="50000" decel="50000" fill="hold" nodeType="clickEffect">
                                  <p:stCondLst>
                                    <p:cond delay="0"/>
                                  </p:stCondLst>
                                  <p:childTnLst>
                                    <p:animMotion origin="layout" path="M 1.94444E-6 -9.25069E-9 C -0.08629 -0.09759 -0.1724 -0.19496 -0.20625 -0.26596 C -0.24011 -0.33696 -0.21215 -0.395 -0.20313 -0.42692 C -0.1941 -0.45883 -0.16059 -0.45305 -0.15209 -0.45837 " pathEditMode="relative" rAng="0" ptsTypes="aaaA">
                                      <p:cBhvr>
                                        <p:cTn id="108" dur="1000" fill="hold"/>
                                        <p:tgtEl>
                                          <p:spTgt spid="376"/>
                                        </p:tgtEl>
                                        <p:attrNameLst>
                                          <p:attrName>ppt_x</p:attrName>
                                          <p:attrName>ppt_y</p:attrName>
                                        </p:attrNameLst>
                                      </p:cBhvr>
                                      <p:rCtr x="-120" y="-229"/>
                                    </p:animMotion>
                                  </p:childTnLst>
                                </p:cTn>
                              </p:par>
                            </p:childTnLst>
                          </p:cTn>
                        </p:par>
                        <p:par>
                          <p:cTn id="109" fill="hold">
                            <p:stCondLst>
                              <p:cond delay="1000"/>
                            </p:stCondLst>
                            <p:childTnLst>
                              <p:par>
                                <p:cTn id="110" presetID="10" presetClass="exit" presetSubtype="0" fill="hold" nodeType="afterEffect">
                                  <p:stCondLst>
                                    <p:cond delay="0"/>
                                  </p:stCondLst>
                                  <p:childTnLst>
                                    <p:animEffect transition="out" filter="fade">
                                      <p:cBhvr>
                                        <p:cTn id="111" dur="500"/>
                                        <p:tgtEl>
                                          <p:spTgt spid="376"/>
                                        </p:tgtEl>
                                      </p:cBhvr>
                                    </p:animEffect>
                                    <p:set>
                                      <p:cBhvr>
                                        <p:cTn id="112" dur="1" fill="hold">
                                          <p:stCondLst>
                                            <p:cond delay="499"/>
                                          </p:stCondLst>
                                        </p:cTn>
                                        <p:tgtEl>
                                          <p:spTgt spid="376"/>
                                        </p:tgtEl>
                                        <p:attrNameLst>
                                          <p:attrName>style.visibility</p:attrName>
                                        </p:attrNameLst>
                                      </p:cBhvr>
                                      <p:to>
                                        <p:strVal val="hidden"/>
                                      </p:to>
                                    </p:set>
                                  </p:childTnLst>
                                </p:cTn>
                              </p:par>
                              <p:par>
                                <p:cTn id="113" presetID="10" presetClass="entr" presetSubtype="0" fill="hold" grpId="0" nodeType="withEffect">
                                  <p:stCondLst>
                                    <p:cond delay="0"/>
                                  </p:stCondLst>
                                  <p:childTnLst>
                                    <p:set>
                                      <p:cBhvr>
                                        <p:cTn id="114" dur="1" fill="hold">
                                          <p:stCondLst>
                                            <p:cond delay="0"/>
                                          </p:stCondLst>
                                        </p:cTn>
                                        <p:tgtEl>
                                          <p:spTgt spid="378"/>
                                        </p:tgtEl>
                                        <p:attrNameLst>
                                          <p:attrName>style.visibility</p:attrName>
                                        </p:attrNameLst>
                                      </p:cBhvr>
                                      <p:to>
                                        <p:strVal val="visible"/>
                                      </p:to>
                                    </p:set>
                                    <p:animEffect transition="in" filter="fade">
                                      <p:cBhvr>
                                        <p:cTn id="115" dur="2000"/>
                                        <p:tgtEl>
                                          <p:spTgt spid="378"/>
                                        </p:tgtEl>
                                      </p:cBhvr>
                                    </p:animEffect>
                                  </p:childTnLst>
                                </p:cTn>
                              </p:par>
                              <p:par>
                                <p:cTn id="116" presetID="10" presetClass="entr" presetSubtype="0" fill="hold" nodeType="withEffect">
                                  <p:stCondLst>
                                    <p:cond delay="0"/>
                                  </p:stCondLst>
                                  <p:childTnLst>
                                    <p:set>
                                      <p:cBhvr>
                                        <p:cTn id="117" dur="1" fill="hold">
                                          <p:stCondLst>
                                            <p:cond delay="0"/>
                                          </p:stCondLst>
                                        </p:cTn>
                                        <p:tgtEl>
                                          <p:spTgt spid="379"/>
                                        </p:tgtEl>
                                        <p:attrNameLst>
                                          <p:attrName>style.visibility</p:attrName>
                                        </p:attrNameLst>
                                      </p:cBhvr>
                                      <p:to>
                                        <p:strVal val="visible"/>
                                      </p:to>
                                    </p:set>
                                    <p:animEffect transition="in" filter="fade">
                                      <p:cBhvr>
                                        <p:cTn id="118" dur="500"/>
                                        <p:tgtEl>
                                          <p:spTgt spid="379"/>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67"/>
                                        </p:tgtEl>
                                        <p:attrNameLst>
                                          <p:attrName>style.visibility</p:attrName>
                                        </p:attrNameLst>
                                      </p:cBhvr>
                                      <p:to>
                                        <p:strVal val="visible"/>
                                      </p:to>
                                    </p:set>
                                    <p:animEffect transition="in" filter="fade">
                                      <p:cBhvr>
                                        <p:cTn id="121" dur="500"/>
                                        <p:tgtEl>
                                          <p:spTgt spid="367"/>
                                        </p:tgtEl>
                                      </p:cBhvr>
                                    </p:animEffect>
                                  </p:childTnLst>
                                </p:cTn>
                              </p:par>
                            </p:childTnLst>
                          </p:cTn>
                        </p:par>
                        <p:par>
                          <p:cTn id="122" fill="hold">
                            <p:stCondLst>
                              <p:cond delay="3000"/>
                            </p:stCondLst>
                            <p:childTnLst>
                              <p:par>
                                <p:cTn id="123" presetID="10" presetClass="entr" presetSubtype="0" fill="hold" grpId="0" nodeType="afterEffect">
                                  <p:stCondLst>
                                    <p:cond delay="0"/>
                                  </p:stCondLst>
                                  <p:childTnLst>
                                    <p:set>
                                      <p:cBhvr>
                                        <p:cTn id="124" dur="1" fill="hold">
                                          <p:stCondLst>
                                            <p:cond delay="0"/>
                                          </p:stCondLst>
                                        </p:cTn>
                                        <p:tgtEl>
                                          <p:spTgt spid="382"/>
                                        </p:tgtEl>
                                        <p:attrNameLst>
                                          <p:attrName>style.visibility</p:attrName>
                                        </p:attrNameLst>
                                      </p:cBhvr>
                                      <p:to>
                                        <p:strVal val="visible"/>
                                      </p:to>
                                    </p:set>
                                    <p:animEffect transition="in" filter="fade">
                                      <p:cBhvr>
                                        <p:cTn id="125" dur="500"/>
                                        <p:tgtEl>
                                          <p:spTgt spid="382"/>
                                        </p:tgtEl>
                                      </p:cBhvr>
                                    </p:animEffect>
                                  </p:childTnLst>
                                </p:cTn>
                              </p:par>
                              <p:par>
                                <p:cTn id="126" presetID="10" presetClass="entr" presetSubtype="0" fill="hold" nodeType="withEffect">
                                  <p:stCondLst>
                                    <p:cond delay="0"/>
                                  </p:stCondLst>
                                  <p:childTnLst>
                                    <p:set>
                                      <p:cBhvr>
                                        <p:cTn id="127" dur="1" fill="hold">
                                          <p:stCondLst>
                                            <p:cond delay="0"/>
                                          </p:stCondLst>
                                        </p:cTn>
                                        <p:tgtEl>
                                          <p:spTgt spid="381"/>
                                        </p:tgtEl>
                                        <p:attrNameLst>
                                          <p:attrName>style.visibility</p:attrName>
                                        </p:attrNameLst>
                                      </p:cBhvr>
                                      <p:to>
                                        <p:strVal val="visible"/>
                                      </p:to>
                                    </p:set>
                                    <p:animEffect transition="in" filter="fade">
                                      <p:cBhvr>
                                        <p:cTn id="128" dur="500"/>
                                        <p:tgtEl>
                                          <p:spTgt spid="381"/>
                                        </p:tgtEl>
                                      </p:cBhvr>
                                    </p:animEffect>
                                  </p:childTnLst>
                                </p:cTn>
                              </p:par>
                              <p:par>
                                <p:cTn id="129" presetID="0" presetClass="path" presetSubtype="0" accel="50000" decel="50000" fill="hold" nodeType="withEffect">
                                  <p:stCondLst>
                                    <p:cond delay="0"/>
                                  </p:stCondLst>
                                  <p:childTnLst>
                                    <p:animMotion origin="layout" path="M 0.00903 -0.00555 C 0.05226 0.03334 0.09548 0.07246 0.11319 0.09144 C 0.1309 0.11042 0.13298 0.09491 0.1151 0.10787 C 0.09722 0.12084 0.05173 0.14491 0.00625 0.16945 " pathEditMode="relative" rAng="0" ptsTypes="aaaA">
                                      <p:cBhvr>
                                        <p:cTn id="130" dur="1000" fill="hold"/>
                                        <p:tgtEl>
                                          <p:spTgt spid="381"/>
                                        </p:tgtEl>
                                        <p:attrNameLst>
                                          <p:attrName>ppt_x</p:attrName>
                                          <p:attrName>ppt_y</p:attrName>
                                        </p:attrNameLst>
                                      </p:cBhvr>
                                      <p:rCtr x="61" y="87"/>
                                    </p:animMotion>
                                  </p:childTnLst>
                                </p:cTn>
                              </p:par>
                            </p:childTnLst>
                          </p:cTn>
                        </p:par>
                        <p:par>
                          <p:cTn id="131" fill="hold">
                            <p:stCondLst>
                              <p:cond delay="4000"/>
                            </p:stCondLst>
                            <p:childTnLst>
                              <p:par>
                                <p:cTn id="132" presetID="10" presetClass="entr" presetSubtype="0" fill="hold" nodeType="afterEffect">
                                  <p:stCondLst>
                                    <p:cond delay="0"/>
                                  </p:stCondLst>
                                  <p:childTnLst>
                                    <p:set>
                                      <p:cBhvr>
                                        <p:cTn id="133" dur="1" fill="hold">
                                          <p:stCondLst>
                                            <p:cond delay="0"/>
                                          </p:stCondLst>
                                        </p:cTn>
                                        <p:tgtEl>
                                          <p:spTgt spid="380"/>
                                        </p:tgtEl>
                                        <p:attrNameLst>
                                          <p:attrName>style.visibility</p:attrName>
                                        </p:attrNameLst>
                                      </p:cBhvr>
                                      <p:to>
                                        <p:strVal val="visible"/>
                                      </p:to>
                                    </p:set>
                                    <p:animEffect transition="in" filter="fade">
                                      <p:cBhvr>
                                        <p:cTn id="134" dur="500"/>
                                        <p:tgtEl>
                                          <p:spTgt spid="380"/>
                                        </p:tgtEl>
                                      </p:cBhvr>
                                    </p:animEffect>
                                  </p:childTnLst>
                                </p:cTn>
                              </p:par>
                              <p:par>
                                <p:cTn id="135" presetID="0" presetClass="path" presetSubtype="0" accel="50000" decel="50000" fill="hold" nodeType="withEffect">
                                  <p:stCondLst>
                                    <p:cond delay="0"/>
                                  </p:stCondLst>
                                  <p:childTnLst>
                                    <p:animMotion origin="layout" path="M -6.94444E-6 3.7037E-7 C 0.05954 0.03889 0.11909 0.07778 0.12083 0.10139 C 0.12256 0.125 0.02881 0.13495 0.01041 0.14167 " pathEditMode="relative" ptsTypes="aaA">
                                      <p:cBhvr>
                                        <p:cTn id="136" dur="1000" fill="hold"/>
                                        <p:tgtEl>
                                          <p:spTgt spid="380"/>
                                        </p:tgtEl>
                                        <p:attrNameLst>
                                          <p:attrName>ppt_x</p:attrName>
                                          <p:attrName>ppt_y</p:attrName>
                                        </p:attrNameLst>
                                      </p:cBhvr>
                                    </p:animMotion>
                                  </p:childTnLst>
                                </p:cTn>
                              </p:par>
                              <p:par>
                                <p:cTn id="137" presetID="10" presetClass="exit" presetSubtype="0" fill="hold" nodeType="withEffect">
                                  <p:stCondLst>
                                    <p:cond delay="0"/>
                                  </p:stCondLst>
                                  <p:childTnLst>
                                    <p:animEffect transition="out" filter="fade">
                                      <p:cBhvr>
                                        <p:cTn id="138" dur="500"/>
                                        <p:tgtEl>
                                          <p:spTgt spid="381"/>
                                        </p:tgtEl>
                                      </p:cBhvr>
                                    </p:animEffect>
                                    <p:set>
                                      <p:cBhvr>
                                        <p:cTn id="139" dur="1" fill="hold">
                                          <p:stCondLst>
                                            <p:cond delay="499"/>
                                          </p:stCondLst>
                                        </p:cTn>
                                        <p:tgtEl>
                                          <p:spTgt spid="381"/>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380"/>
                                        </p:tgtEl>
                                      </p:cBhvr>
                                    </p:animEffect>
                                    <p:set>
                                      <p:cBhvr>
                                        <p:cTn id="142" dur="1" fill="hold">
                                          <p:stCondLst>
                                            <p:cond delay="499"/>
                                          </p:stCondLst>
                                        </p:cTn>
                                        <p:tgtEl>
                                          <p:spTgt spid="380"/>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49" presetClass="path" presetSubtype="0" accel="50000" decel="50000" fill="hold" nodeType="clickEffect">
                                  <p:stCondLst>
                                    <p:cond delay="0"/>
                                  </p:stCondLst>
                                  <p:childTnLst>
                                    <p:animMotion origin="layout" path="M -0.00104 -0.00694 L 0.01354 0.20833 " pathEditMode="relative" rAng="0" ptsTypes="AA">
                                      <p:cBhvr>
                                        <p:cTn id="146" dur="1000" fill="hold"/>
                                        <p:tgtEl>
                                          <p:spTgt spid="379"/>
                                        </p:tgtEl>
                                        <p:attrNameLst>
                                          <p:attrName>ppt_x</p:attrName>
                                          <p:attrName>ppt_y</p:attrName>
                                        </p:attrNameLst>
                                      </p:cBhvr>
                                      <p:rCtr x="7" y="108"/>
                                    </p:animMotion>
                                  </p:childTnLst>
                                </p:cTn>
                              </p:par>
                              <p:par>
                                <p:cTn id="147" presetID="10" presetClass="exit" presetSubtype="0" fill="hold" grpId="1" nodeType="withEffect">
                                  <p:stCondLst>
                                    <p:cond delay="0"/>
                                  </p:stCondLst>
                                  <p:childTnLst>
                                    <p:animEffect transition="out" filter="fade">
                                      <p:cBhvr>
                                        <p:cTn id="148" dur="500"/>
                                        <p:tgtEl>
                                          <p:spTgt spid="365"/>
                                        </p:tgtEl>
                                      </p:cBhvr>
                                    </p:animEffect>
                                    <p:set>
                                      <p:cBhvr>
                                        <p:cTn id="149" dur="1" fill="hold">
                                          <p:stCondLst>
                                            <p:cond delay="499"/>
                                          </p:stCondLst>
                                        </p:cTn>
                                        <p:tgtEl>
                                          <p:spTgt spid="365"/>
                                        </p:tgtEl>
                                        <p:attrNameLst>
                                          <p:attrName>style.visibility</p:attrName>
                                        </p:attrNameLst>
                                      </p:cBhvr>
                                      <p:to>
                                        <p:strVal val="hidden"/>
                                      </p:to>
                                    </p:set>
                                  </p:childTnLst>
                                </p:cTn>
                              </p:par>
                              <p:par>
                                <p:cTn id="150" presetID="10" presetClass="entr" presetSubtype="0" fill="hold" grpId="0" nodeType="withEffect">
                                  <p:stCondLst>
                                    <p:cond delay="0"/>
                                  </p:stCondLst>
                                  <p:childTnLst>
                                    <p:set>
                                      <p:cBhvr>
                                        <p:cTn id="151" dur="1" fill="hold">
                                          <p:stCondLst>
                                            <p:cond delay="0"/>
                                          </p:stCondLst>
                                        </p:cTn>
                                        <p:tgtEl>
                                          <p:spTgt spid="383"/>
                                        </p:tgtEl>
                                        <p:attrNameLst>
                                          <p:attrName>style.visibility</p:attrName>
                                        </p:attrNameLst>
                                      </p:cBhvr>
                                      <p:to>
                                        <p:strVal val="visible"/>
                                      </p:to>
                                    </p:set>
                                    <p:animEffect transition="in" filter="fade">
                                      <p:cBhvr>
                                        <p:cTn id="152" dur="500"/>
                                        <p:tgtEl>
                                          <p:spTgt spid="383"/>
                                        </p:tgtEl>
                                      </p:cBhvr>
                                    </p:animEffect>
                                  </p:childTnLst>
                                </p:cTn>
                              </p:par>
                              <p:par>
                                <p:cTn id="153" presetID="10" presetClass="exit" presetSubtype="0" fill="hold" grpId="1" nodeType="withEffect">
                                  <p:stCondLst>
                                    <p:cond delay="0"/>
                                  </p:stCondLst>
                                  <p:childTnLst>
                                    <p:animEffect transition="out" filter="fade">
                                      <p:cBhvr>
                                        <p:cTn id="154" dur="500"/>
                                        <p:tgtEl>
                                          <p:spTgt spid="367"/>
                                        </p:tgtEl>
                                      </p:cBhvr>
                                    </p:animEffect>
                                    <p:set>
                                      <p:cBhvr>
                                        <p:cTn id="155" dur="1" fill="hold">
                                          <p:stCondLst>
                                            <p:cond delay="499"/>
                                          </p:stCondLst>
                                        </p:cTn>
                                        <p:tgtEl>
                                          <p:spTgt spid="367"/>
                                        </p:tgtEl>
                                        <p:attrNameLst>
                                          <p:attrName>style.visibility</p:attrName>
                                        </p:attrNameLst>
                                      </p:cBhvr>
                                      <p:to>
                                        <p:strVal val="hidden"/>
                                      </p:to>
                                    </p:set>
                                  </p:childTnLst>
                                </p:cTn>
                              </p:par>
                            </p:childTnLst>
                          </p:cTn>
                        </p:par>
                        <p:par>
                          <p:cTn id="156" fill="hold">
                            <p:stCondLst>
                              <p:cond delay="1000"/>
                            </p:stCondLst>
                            <p:childTnLst>
                              <p:par>
                                <p:cTn id="157" presetID="63" presetClass="path" presetSubtype="0" accel="50000" decel="50000" fill="hold" nodeType="afterEffect">
                                  <p:stCondLst>
                                    <p:cond delay="0"/>
                                  </p:stCondLst>
                                  <p:childTnLst>
                                    <p:animMotion origin="layout" path="M 0.01354 0.20833 L 0.21041 0.21666 " pathEditMode="relative" rAng="0" ptsTypes="AA">
                                      <p:cBhvr>
                                        <p:cTn id="158" dur="1000" fill="hold"/>
                                        <p:tgtEl>
                                          <p:spTgt spid="379"/>
                                        </p:tgtEl>
                                        <p:attrNameLst>
                                          <p:attrName>ppt_x</p:attrName>
                                          <p:attrName>ppt_y</p:attrName>
                                        </p:attrNameLst>
                                      </p:cBhvr>
                                      <p:rCtr x="98" y="4"/>
                                    </p:animMotion>
                                  </p:childTnLst>
                                </p:cTn>
                              </p:par>
                              <p:par>
                                <p:cTn id="159" presetID="10" presetClass="entr" presetSubtype="0" fill="hold" nodeType="withEffect">
                                  <p:stCondLst>
                                    <p:cond delay="0"/>
                                  </p:stCondLst>
                                  <p:childTnLst>
                                    <p:set>
                                      <p:cBhvr>
                                        <p:cTn id="160" dur="1" fill="hold">
                                          <p:stCondLst>
                                            <p:cond delay="0"/>
                                          </p:stCondLst>
                                        </p:cTn>
                                        <p:tgtEl>
                                          <p:spTgt spid="362"/>
                                        </p:tgtEl>
                                        <p:attrNameLst>
                                          <p:attrName>style.visibility</p:attrName>
                                        </p:attrNameLst>
                                      </p:cBhvr>
                                      <p:to>
                                        <p:strVal val="visible"/>
                                      </p:to>
                                    </p:set>
                                    <p:animEffect transition="in" filter="fade">
                                      <p:cBhvr>
                                        <p:cTn id="161" dur="500"/>
                                        <p:tgtEl>
                                          <p:spTgt spid="362"/>
                                        </p:tgtEl>
                                      </p:cBhvr>
                                    </p:animEffect>
                                  </p:childTnLst>
                                </p:cTn>
                              </p:par>
                            </p:childTnLst>
                          </p:cTn>
                        </p:par>
                        <p:par>
                          <p:cTn id="162" fill="hold">
                            <p:stCondLst>
                              <p:cond delay="2000"/>
                            </p:stCondLst>
                            <p:childTnLst>
                              <p:par>
                                <p:cTn id="163" presetID="10" presetClass="exit" presetSubtype="0" fill="hold" nodeType="afterEffect">
                                  <p:stCondLst>
                                    <p:cond delay="0"/>
                                  </p:stCondLst>
                                  <p:childTnLst>
                                    <p:animEffect transition="out" filter="fade">
                                      <p:cBhvr>
                                        <p:cTn id="164" dur="500"/>
                                        <p:tgtEl>
                                          <p:spTgt spid="379"/>
                                        </p:tgtEl>
                                      </p:cBhvr>
                                    </p:animEffect>
                                    <p:set>
                                      <p:cBhvr>
                                        <p:cTn id="165" dur="1" fill="hold">
                                          <p:stCondLst>
                                            <p:cond delay="499"/>
                                          </p:stCondLst>
                                        </p:cTn>
                                        <p:tgtEl>
                                          <p:spTgt spid="379"/>
                                        </p:tgtEl>
                                        <p:attrNameLst>
                                          <p:attrName>style.visibility</p:attrName>
                                        </p:attrNameLst>
                                      </p:cBhvr>
                                      <p:to>
                                        <p:strVal val="hidden"/>
                                      </p:to>
                                    </p:set>
                                  </p:childTnLst>
                                </p:cTn>
                              </p:par>
                            </p:childTnLst>
                          </p:cTn>
                        </p:par>
                        <p:par>
                          <p:cTn id="166" fill="hold">
                            <p:stCondLst>
                              <p:cond delay="2500"/>
                            </p:stCondLst>
                            <p:childTnLst>
                              <p:par>
                                <p:cTn id="167" presetID="0" presetClass="path" presetSubtype="0" accel="50000" decel="50000" fill="hold" nodeType="afterEffect">
                                  <p:stCondLst>
                                    <p:cond delay="0"/>
                                  </p:stCondLst>
                                  <p:childTnLst>
                                    <p:animMotion origin="layout" path="M 6.66667E-6 -2.22222E-6 C 0.00469 0.06065 0.00938 0.12153 0.00105 0.15278 C -0.00729 0.18403 -0.04149 0.18172 -0.04999 0.1875 " pathEditMode="relative" rAng="0" ptsTypes="aaA">
                                      <p:cBhvr>
                                        <p:cTn id="168" dur="1000" fill="hold"/>
                                        <p:tgtEl>
                                          <p:spTgt spid="362"/>
                                        </p:tgtEl>
                                        <p:attrNameLst>
                                          <p:attrName>ppt_x</p:attrName>
                                          <p:attrName>ppt_y</p:attrName>
                                        </p:attrNameLst>
                                      </p:cBhvr>
                                      <p:rCtr x="0" y="0"/>
                                    </p:animMotion>
                                  </p:childTnLst>
                                </p:cTn>
                              </p:par>
                            </p:childTnLst>
                          </p:cTn>
                        </p:par>
                        <p:par>
                          <p:cTn id="169" fill="hold">
                            <p:stCondLst>
                              <p:cond delay="3500"/>
                            </p:stCondLst>
                            <p:childTnLst>
                              <p:par>
                                <p:cTn id="170" presetID="10" presetClass="exit" presetSubtype="0" fill="hold" nodeType="afterEffect">
                                  <p:stCondLst>
                                    <p:cond delay="0"/>
                                  </p:stCondLst>
                                  <p:childTnLst>
                                    <p:animEffect transition="out" filter="fade">
                                      <p:cBhvr>
                                        <p:cTn id="171" dur="500"/>
                                        <p:tgtEl>
                                          <p:spTgt spid="362"/>
                                        </p:tgtEl>
                                      </p:cBhvr>
                                    </p:animEffect>
                                    <p:set>
                                      <p:cBhvr>
                                        <p:cTn id="172" dur="1" fill="hold">
                                          <p:stCondLst>
                                            <p:cond delay="499"/>
                                          </p:stCondLst>
                                        </p:cTn>
                                        <p:tgtEl>
                                          <p:spTgt spid="362"/>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384"/>
                                        </p:tgtEl>
                                        <p:attrNameLst>
                                          <p:attrName>style.visibility</p:attrName>
                                        </p:attrNameLst>
                                      </p:cBhvr>
                                      <p:to>
                                        <p:strVal val="visible"/>
                                      </p:to>
                                    </p:set>
                                    <p:animEffect transition="in" filter="fade">
                                      <p:cBhvr>
                                        <p:cTn id="177" dur="500"/>
                                        <p:tgtEl>
                                          <p:spTgt spid="384"/>
                                        </p:tgtEl>
                                      </p:cBhvr>
                                    </p:animEffect>
                                  </p:childTnLst>
                                </p:cTn>
                              </p:par>
                              <p:par>
                                <p:cTn id="178" presetID="10" presetClass="entr" presetSubtype="0" fill="hold" nodeType="withEffect">
                                  <p:stCondLst>
                                    <p:cond delay="0"/>
                                  </p:stCondLst>
                                  <p:childTnLst>
                                    <p:set>
                                      <p:cBhvr>
                                        <p:cTn id="179" dur="1" fill="hold">
                                          <p:stCondLst>
                                            <p:cond delay="0"/>
                                          </p:stCondLst>
                                        </p:cTn>
                                        <p:tgtEl>
                                          <p:spTgt spid="301"/>
                                        </p:tgtEl>
                                        <p:attrNameLst>
                                          <p:attrName>style.visibility</p:attrName>
                                        </p:attrNameLst>
                                      </p:cBhvr>
                                      <p:to>
                                        <p:strVal val="visible"/>
                                      </p:to>
                                    </p:set>
                                    <p:animEffect transition="in" filter="fade">
                                      <p:cBhvr>
                                        <p:cTn id="180" dur="500"/>
                                        <p:tgtEl>
                                          <p:spTgt spid="301"/>
                                        </p:tgtEl>
                                      </p:cBhvr>
                                    </p:animEffect>
                                  </p:childTnLst>
                                </p:cTn>
                              </p:par>
                              <p:par>
                                <p:cTn id="181" presetID="10" presetClass="entr" presetSubtype="0" fill="hold" nodeType="withEffect">
                                  <p:stCondLst>
                                    <p:cond delay="0"/>
                                  </p:stCondLst>
                                  <p:childTnLst>
                                    <p:set>
                                      <p:cBhvr>
                                        <p:cTn id="182" dur="1" fill="hold">
                                          <p:stCondLst>
                                            <p:cond delay="0"/>
                                          </p:stCondLst>
                                        </p:cTn>
                                        <p:tgtEl>
                                          <p:spTgt spid="385"/>
                                        </p:tgtEl>
                                        <p:attrNameLst>
                                          <p:attrName>style.visibility</p:attrName>
                                        </p:attrNameLst>
                                      </p:cBhvr>
                                      <p:to>
                                        <p:strVal val="visible"/>
                                      </p:to>
                                    </p:set>
                                    <p:animEffect transition="in" filter="fade">
                                      <p:cBhvr>
                                        <p:cTn id="183" dur="500"/>
                                        <p:tgtEl>
                                          <p:spTgt spid="385"/>
                                        </p:tgtEl>
                                      </p:cBhvr>
                                    </p:animEffect>
                                  </p:childTnLst>
                                </p:cTn>
                              </p:par>
                            </p:childTnLst>
                          </p:cTn>
                        </p:par>
                      </p:childTnLst>
                    </p:cTn>
                  </p:par>
                  <p:par>
                    <p:cTn id="184" fill="hold">
                      <p:stCondLst>
                        <p:cond delay="indefinite"/>
                      </p:stCondLst>
                      <p:childTnLst>
                        <p:par>
                          <p:cTn id="185" fill="hold">
                            <p:stCondLst>
                              <p:cond delay="0"/>
                            </p:stCondLst>
                            <p:childTnLst>
                              <p:par>
                                <p:cTn id="186" presetID="49" presetClass="path" presetSubtype="0" accel="50000" decel="50000" fill="hold" nodeType="clickEffect">
                                  <p:stCondLst>
                                    <p:cond delay="0"/>
                                  </p:stCondLst>
                                  <p:childTnLst>
                                    <p:animMotion origin="layout" path="M 1.11111E-6 -1.85185E-6 L 0.04271 0.13889 " pathEditMode="relative" rAng="0" ptsTypes="AA">
                                      <p:cBhvr>
                                        <p:cTn id="187" dur="1000" fill="hold"/>
                                        <p:tgtEl>
                                          <p:spTgt spid="385"/>
                                        </p:tgtEl>
                                        <p:attrNameLst>
                                          <p:attrName>ppt_x</p:attrName>
                                          <p:attrName>ppt_y</p:attrName>
                                        </p:attrNameLst>
                                      </p:cBhvr>
                                      <p:rCtr x="21" y="69"/>
                                    </p:animMotion>
                                  </p:childTnLst>
                                </p:cTn>
                              </p:par>
                            </p:childTnLst>
                          </p:cTn>
                        </p:par>
                        <p:par>
                          <p:cTn id="188" fill="hold">
                            <p:stCondLst>
                              <p:cond delay="1000"/>
                            </p:stCondLst>
                            <p:childTnLst>
                              <p:par>
                                <p:cTn id="189" presetID="10" presetClass="exit" presetSubtype="0" fill="hold" nodeType="afterEffect">
                                  <p:stCondLst>
                                    <p:cond delay="0"/>
                                  </p:stCondLst>
                                  <p:childTnLst>
                                    <p:animEffect transition="out" filter="fade">
                                      <p:cBhvr>
                                        <p:cTn id="190" dur="500"/>
                                        <p:tgtEl>
                                          <p:spTgt spid="385"/>
                                        </p:tgtEl>
                                      </p:cBhvr>
                                    </p:animEffect>
                                    <p:set>
                                      <p:cBhvr>
                                        <p:cTn id="191" dur="1" fill="hold">
                                          <p:stCondLst>
                                            <p:cond delay="499"/>
                                          </p:stCondLst>
                                        </p:cTn>
                                        <p:tgtEl>
                                          <p:spTgt spid="385"/>
                                        </p:tgtEl>
                                        <p:attrNameLst>
                                          <p:attrName>style.visibility</p:attrName>
                                        </p:attrNameLst>
                                      </p:cBhvr>
                                      <p:to>
                                        <p:strVal val="hidden"/>
                                      </p:to>
                                    </p:set>
                                  </p:childTnLst>
                                </p:cTn>
                              </p:par>
                              <p:par>
                                <p:cTn id="192" presetID="63" presetClass="path" presetSubtype="0" accel="50000" decel="50000" fill="hold" nodeType="withEffect">
                                  <p:stCondLst>
                                    <p:cond delay="0"/>
                                  </p:stCondLst>
                                  <p:childTnLst>
                                    <p:animMotion origin="layout" path="M 0.04271 0.13889 L 0.19792 0.14306 " pathEditMode="relative" rAng="0" ptsTypes="AA">
                                      <p:cBhvr>
                                        <p:cTn id="193" dur="1000" fill="hold"/>
                                        <p:tgtEl>
                                          <p:spTgt spid="385"/>
                                        </p:tgtEl>
                                        <p:attrNameLst>
                                          <p:attrName>ppt_x</p:attrName>
                                          <p:attrName>ppt_y</p:attrName>
                                        </p:attrNameLst>
                                      </p:cBhvr>
                                      <p:rCtr x="78" y="2"/>
                                    </p:animMotion>
                                  </p:childTnLst>
                                </p:cTn>
                              </p:par>
                            </p:childTnLst>
                          </p:cTn>
                        </p:par>
                        <p:par>
                          <p:cTn id="194" fill="hold">
                            <p:stCondLst>
                              <p:cond delay="2000"/>
                            </p:stCondLst>
                            <p:childTnLst>
                              <p:par>
                                <p:cTn id="195" presetID="10" presetClass="entr" presetSubtype="0" fill="hold" nodeType="afterEffect">
                                  <p:stCondLst>
                                    <p:cond delay="0"/>
                                  </p:stCondLst>
                                  <p:childTnLst>
                                    <p:set>
                                      <p:cBhvr>
                                        <p:cTn id="196" dur="1" fill="hold">
                                          <p:stCondLst>
                                            <p:cond delay="0"/>
                                          </p:stCondLst>
                                        </p:cTn>
                                        <p:tgtEl>
                                          <p:spTgt spid="385"/>
                                        </p:tgtEl>
                                        <p:attrNameLst>
                                          <p:attrName>style.visibility</p:attrName>
                                        </p:attrNameLst>
                                      </p:cBhvr>
                                      <p:to>
                                        <p:strVal val="visible"/>
                                      </p:to>
                                    </p:set>
                                    <p:animEffect transition="in" filter="fade">
                                      <p:cBhvr>
                                        <p:cTn id="197" dur="500"/>
                                        <p:tgtEl>
                                          <p:spTgt spid="385"/>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312"/>
                                        </p:tgtEl>
                                        <p:attrNameLst>
                                          <p:attrName>style.visibility</p:attrName>
                                        </p:attrNameLst>
                                      </p:cBhvr>
                                      <p:to>
                                        <p:strVal val="visible"/>
                                      </p:to>
                                    </p:set>
                                    <p:animEffect transition="in" filter="fade">
                                      <p:cBhvr>
                                        <p:cTn id="200" dur="500"/>
                                        <p:tgtEl>
                                          <p:spTgt spid="312"/>
                                        </p:tgtEl>
                                      </p:cBhvr>
                                    </p:animEffect>
                                  </p:childTnLst>
                                </p:cTn>
                              </p:par>
                              <p:par>
                                <p:cTn id="201" presetID="49" presetClass="path" presetSubtype="0" accel="50000" decel="50000" fill="hold" nodeType="withEffect">
                                  <p:stCondLst>
                                    <p:cond delay="0"/>
                                  </p:stCondLst>
                                  <p:childTnLst>
                                    <p:animMotion origin="layout" path="M 0.19792 0.14306 L 0.50417 0.24584 " pathEditMode="relative" rAng="0" ptsTypes="AA">
                                      <p:cBhvr>
                                        <p:cTn id="202" dur="1000" fill="hold"/>
                                        <p:tgtEl>
                                          <p:spTgt spid="385"/>
                                        </p:tgtEl>
                                        <p:attrNameLst>
                                          <p:attrName>ppt_x</p:attrName>
                                          <p:attrName>ppt_y</p:attrName>
                                        </p:attrNameLst>
                                      </p:cBhvr>
                                      <p:rCtr x="153" y="51"/>
                                    </p:animMotion>
                                  </p:childTnLst>
                                </p:cTn>
                              </p:par>
                            </p:childTnLst>
                          </p:cTn>
                        </p:par>
                        <p:par>
                          <p:cTn id="203" fill="hold">
                            <p:stCondLst>
                              <p:cond delay="3000"/>
                            </p:stCondLst>
                            <p:childTnLst>
                              <p:par>
                                <p:cTn id="204" presetID="49" presetClass="path" presetSubtype="0" accel="50000" decel="50000" fill="hold" nodeType="afterEffect">
                                  <p:stCondLst>
                                    <p:cond delay="0"/>
                                  </p:stCondLst>
                                  <p:childTnLst>
                                    <p:animMotion origin="layout" path="M 0.50573 0.24352 L 0.69948 0.25324 " pathEditMode="relative" rAng="0" ptsTypes="AA">
                                      <p:cBhvr>
                                        <p:cTn id="205" dur="1000" fill="hold"/>
                                        <p:tgtEl>
                                          <p:spTgt spid="385"/>
                                        </p:tgtEl>
                                        <p:attrNameLst>
                                          <p:attrName>ppt_x</p:attrName>
                                          <p:attrName>ppt_y</p:attrName>
                                        </p:attrNameLst>
                                      </p:cBhvr>
                                      <p:rCtr x="97" y="5"/>
                                    </p:animMotion>
                                  </p:childTnLst>
                                </p:cTn>
                              </p:par>
                              <p:par>
                                <p:cTn id="206" presetID="10" presetClass="exit" presetSubtype="0" fill="hold" grpId="1" nodeType="withEffect">
                                  <p:stCondLst>
                                    <p:cond delay="0"/>
                                  </p:stCondLst>
                                  <p:childTnLst>
                                    <p:animEffect transition="out" filter="fade">
                                      <p:cBhvr>
                                        <p:cTn id="207" dur="500"/>
                                        <p:tgtEl>
                                          <p:spTgt spid="312"/>
                                        </p:tgtEl>
                                      </p:cBhvr>
                                    </p:animEffect>
                                    <p:set>
                                      <p:cBhvr>
                                        <p:cTn id="208" dur="1" fill="hold">
                                          <p:stCondLst>
                                            <p:cond delay="499"/>
                                          </p:stCondLst>
                                        </p:cTn>
                                        <p:tgtEl>
                                          <p:spTgt spid="312"/>
                                        </p:tgtEl>
                                        <p:attrNameLst>
                                          <p:attrName>style.visibility</p:attrName>
                                        </p:attrNameLst>
                                      </p:cBhvr>
                                      <p:to>
                                        <p:strVal val="hidden"/>
                                      </p:to>
                                    </p:set>
                                  </p:childTnLst>
                                </p:cTn>
                              </p:par>
                            </p:childTnLst>
                          </p:cTn>
                        </p:par>
                        <p:par>
                          <p:cTn id="209" fill="hold">
                            <p:stCondLst>
                              <p:cond delay="4000"/>
                            </p:stCondLst>
                            <p:childTnLst>
                              <p:par>
                                <p:cTn id="210" presetID="10" presetClass="exit" presetSubtype="0" fill="hold" nodeType="afterEffect">
                                  <p:stCondLst>
                                    <p:cond delay="0"/>
                                  </p:stCondLst>
                                  <p:childTnLst>
                                    <p:animEffect transition="out" filter="fade">
                                      <p:cBhvr>
                                        <p:cTn id="211" dur="500"/>
                                        <p:tgtEl>
                                          <p:spTgt spid="385"/>
                                        </p:tgtEl>
                                      </p:cBhvr>
                                    </p:animEffect>
                                    <p:set>
                                      <p:cBhvr>
                                        <p:cTn id="212" dur="1" fill="hold">
                                          <p:stCondLst>
                                            <p:cond delay="499"/>
                                          </p:stCondLst>
                                        </p:cTn>
                                        <p:tgtEl>
                                          <p:spTgt spid="385"/>
                                        </p:tgtEl>
                                        <p:attrNameLst>
                                          <p:attrName>style.visibility</p:attrName>
                                        </p:attrNameLst>
                                      </p:cBhvr>
                                      <p:to>
                                        <p:strVal val="hidden"/>
                                      </p:to>
                                    </p:set>
                                  </p:childTnLst>
                                </p:cTn>
                              </p:par>
                              <p:par>
                                <p:cTn id="213" presetID="63" presetClass="path" presetSubtype="0" accel="50000" decel="50000" fill="hold" nodeType="withEffect">
                                  <p:stCondLst>
                                    <p:cond delay="0"/>
                                  </p:stCondLst>
                                  <p:childTnLst>
                                    <p:animMotion origin="layout" path="M 0.70486 0.25579 L 0.90382 0.2544 " pathEditMode="relative" rAng="0" ptsTypes="AA">
                                      <p:cBhvr>
                                        <p:cTn id="214" dur="1000" fill="hold"/>
                                        <p:tgtEl>
                                          <p:spTgt spid="385"/>
                                        </p:tgtEl>
                                        <p:attrNameLst>
                                          <p:attrName>ppt_x</p:attrName>
                                          <p:attrName>ppt_y</p:attrName>
                                        </p:attrNameLst>
                                      </p:cBhvr>
                                      <p:rCtr x="99" y="-1"/>
                                    </p:animMotion>
                                  </p:childTnLst>
                                </p:cTn>
                              </p:par>
                            </p:childTnLst>
                          </p:cTn>
                        </p:par>
                        <p:par>
                          <p:cTn id="215" fill="hold">
                            <p:stCondLst>
                              <p:cond delay="5000"/>
                            </p:stCondLst>
                            <p:childTnLst>
                              <p:par>
                                <p:cTn id="216" presetID="10" presetClass="entr" presetSubtype="0" fill="hold" nodeType="afterEffect">
                                  <p:stCondLst>
                                    <p:cond delay="0"/>
                                  </p:stCondLst>
                                  <p:childTnLst>
                                    <p:set>
                                      <p:cBhvr>
                                        <p:cTn id="217" dur="1" fill="hold">
                                          <p:stCondLst>
                                            <p:cond delay="0"/>
                                          </p:stCondLst>
                                        </p:cTn>
                                        <p:tgtEl>
                                          <p:spTgt spid="385"/>
                                        </p:tgtEl>
                                        <p:attrNameLst>
                                          <p:attrName>style.visibility</p:attrName>
                                        </p:attrNameLst>
                                      </p:cBhvr>
                                      <p:to>
                                        <p:strVal val="visible"/>
                                      </p:to>
                                    </p:set>
                                    <p:animEffect transition="in" filter="fade">
                                      <p:cBhvr>
                                        <p:cTn id="218" dur="500"/>
                                        <p:tgtEl>
                                          <p:spTgt spid="385"/>
                                        </p:tgtEl>
                                      </p:cBhvr>
                                    </p:animEffect>
                                  </p:childTnLst>
                                </p:cTn>
                              </p:par>
                            </p:childTnLst>
                          </p:cTn>
                        </p:par>
                        <p:par>
                          <p:cTn id="219" fill="hold">
                            <p:stCondLst>
                              <p:cond delay="5500"/>
                            </p:stCondLst>
                            <p:childTnLst>
                              <p:par>
                                <p:cTn id="220" presetID="0" presetClass="path" presetSubtype="0" accel="50000" decel="50000" fill="hold" nodeType="afterEffect">
                                  <p:stCondLst>
                                    <p:cond delay="0"/>
                                  </p:stCondLst>
                                  <p:childTnLst>
                                    <p:animMotion origin="layout" path="M 0.90382 0.2544 C 0.90729 0.32107 0.91094 0.38797 0.90486 0.42246 C 0.89878 0.45695 0.87361 0.45486 0.86736 0.46135 " pathEditMode="relative" ptsTypes="aaA">
                                      <p:cBhvr>
                                        <p:cTn id="221" dur="1000" fill="hold"/>
                                        <p:tgtEl>
                                          <p:spTgt spid="385"/>
                                        </p:tgtEl>
                                        <p:attrNameLst>
                                          <p:attrName>ppt_x</p:attrName>
                                          <p:attrName>ppt_y</p:attrName>
                                        </p:attrNameLst>
                                      </p:cBhvr>
                                    </p:animMotion>
                                  </p:childTnLst>
                                </p:cTn>
                              </p:par>
                            </p:childTnLst>
                          </p:cTn>
                        </p:par>
                      </p:childTnLst>
                    </p:cTn>
                  </p:par>
                  <p:par>
                    <p:cTn id="222" fill="hold">
                      <p:stCondLst>
                        <p:cond delay="indefinite"/>
                      </p:stCondLst>
                      <p:childTnLst>
                        <p:par>
                          <p:cTn id="223" fill="hold">
                            <p:stCondLst>
                              <p:cond delay="0"/>
                            </p:stCondLst>
                            <p:childTnLst>
                              <p:par>
                                <p:cTn id="224" presetID="10" presetClass="entr" presetSubtype="0" fill="hold" grpId="0" nodeType="clickEffect">
                                  <p:stCondLst>
                                    <p:cond delay="0"/>
                                  </p:stCondLst>
                                  <p:childTnLst>
                                    <p:set>
                                      <p:cBhvr>
                                        <p:cTn id="225" dur="1" fill="hold">
                                          <p:stCondLst>
                                            <p:cond delay="0"/>
                                          </p:stCondLst>
                                        </p:cTn>
                                        <p:tgtEl>
                                          <p:spTgt spid="396"/>
                                        </p:tgtEl>
                                        <p:attrNameLst>
                                          <p:attrName>style.visibility</p:attrName>
                                        </p:attrNameLst>
                                      </p:cBhvr>
                                      <p:to>
                                        <p:strVal val="visible"/>
                                      </p:to>
                                    </p:set>
                                    <p:animEffect transition="in" filter="fade">
                                      <p:cBhvr>
                                        <p:cTn id="226" dur="500"/>
                                        <p:tgtEl>
                                          <p:spTgt spid="396"/>
                                        </p:tgtEl>
                                      </p:cBhvr>
                                    </p:animEffect>
                                  </p:childTnLst>
                                </p:cTn>
                              </p:par>
                              <p:par>
                                <p:cTn id="227" presetID="10" presetClass="exit" presetSubtype="0" fill="hold" grpId="1" nodeType="withEffect">
                                  <p:stCondLst>
                                    <p:cond delay="0"/>
                                  </p:stCondLst>
                                  <p:childTnLst>
                                    <p:animEffect transition="out" filter="fade">
                                      <p:cBhvr>
                                        <p:cTn id="228" dur="500"/>
                                        <p:tgtEl>
                                          <p:spTgt spid="377"/>
                                        </p:tgtEl>
                                      </p:cBhvr>
                                    </p:animEffect>
                                    <p:set>
                                      <p:cBhvr>
                                        <p:cTn id="229" dur="1" fill="hold">
                                          <p:stCondLst>
                                            <p:cond delay="499"/>
                                          </p:stCondLst>
                                        </p:cTn>
                                        <p:tgtEl>
                                          <p:spTgt spid="377"/>
                                        </p:tgtEl>
                                        <p:attrNameLst>
                                          <p:attrName>style.visibility</p:attrName>
                                        </p:attrNameLst>
                                      </p:cBhvr>
                                      <p:to>
                                        <p:strVal val="hidden"/>
                                      </p:to>
                                    </p:set>
                                  </p:childTnLst>
                                </p:cTn>
                              </p:par>
                              <p:par>
                                <p:cTn id="230" presetID="10" presetClass="exit" presetSubtype="0" fill="hold" grpId="1" nodeType="withEffect">
                                  <p:stCondLst>
                                    <p:cond delay="0"/>
                                  </p:stCondLst>
                                  <p:childTnLst>
                                    <p:animEffect transition="out" filter="fade">
                                      <p:cBhvr>
                                        <p:cTn id="231" dur="500"/>
                                        <p:tgtEl>
                                          <p:spTgt spid="375"/>
                                        </p:tgtEl>
                                      </p:cBhvr>
                                    </p:animEffect>
                                    <p:set>
                                      <p:cBhvr>
                                        <p:cTn id="232" dur="1" fill="hold">
                                          <p:stCondLst>
                                            <p:cond delay="499"/>
                                          </p:stCondLst>
                                        </p:cTn>
                                        <p:tgtEl>
                                          <p:spTgt spid="375"/>
                                        </p:tgtEl>
                                        <p:attrNameLst>
                                          <p:attrName>style.visibility</p:attrName>
                                        </p:attrNameLst>
                                      </p:cBhvr>
                                      <p:to>
                                        <p:strVal val="hidden"/>
                                      </p:to>
                                    </p:set>
                                  </p:childTnLst>
                                </p:cTn>
                              </p:par>
                              <p:par>
                                <p:cTn id="233" presetID="10" presetClass="exit" presetSubtype="0" fill="hold" grpId="1" nodeType="withEffect">
                                  <p:stCondLst>
                                    <p:cond delay="0"/>
                                  </p:stCondLst>
                                  <p:childTnLst>
                                    <p:animEffect transition="out" filter="fade">
                                      <p:cBhvr>
                                        <p:cTn id="234" dur="500"/>
                                        <p:tgtEl>
                                          <p:spTgt spid="384"/>
                                        </p:tgtEl>
                                      </p:cBhvr>
                                    </p:animEffect>
                                    <p:set>
                                      <p:cBhvr>
                                        <p:cTn id="235" dur="1" fill="hold">
                                          <p:stCondLst>
                                            <p:cond delay="499"/>
                                          </p:stCondLst>
                                        </p:cTn>
                                        <p:tgtEl>
                                          <p:spTgt spid="384"/>
                                        </p:tgtEl>
                                        <p:attrNameLst>
                                          <p:attrName>style.visibility</p:attrName>
                                        </p:attrNameLst>
                                      </p:cBhvr>
                                      <p:to>
                                        <p:strVal val="hidden"/>
                                      </p:to>
                                    </p:set>
                                  </p:childTnLst>
                                </p:cTn>
                              </p:par>
                            </p:childTnLst>
                          </p:cTn>
                        </p:par>
                        <p:par>
                          <p:cTn id="236" fill="hold">
                            <p:stCondLst>
                              <p:cond delay="500"/>
                            </p:stCondLst>
                            <p:childTnLst>
                              <p:par>
                                <p:cTn id="237" presetID="10" presetClass="entr" presetSubtype="0" fill="hold" nodeType="afterEffect">
                                  <p:stCondLst>
                                    <p:cond delay="0"/>
                                  </p:stCondLst>
                                  <p:childTnLst>
                                    <p:set>
                                      <p:cBhvr>
                                        <p:cTn id="238" dur="1" fill="hold">
                                          <p:stCondLst>
                                            <p:cond delay="0"/>
                                          </p:stCondLst>
                                        </p:cTn>
                                        <p:tgtEl>
                                          <p:spTgt spid="386"/>
                                        </p:tgtEl>
                                        <p:attrNameLst>
                                          <p:attrName>style.visibility</p:attrName>
                                        </p:attrNameLst>
                                      </p:cBhvr>
                                      <p:to>
                                        <p:strVal val="visible"/>
                                      </p:to>
                                    </p:set>
                                    <p:animEffect transition="in" filter="fade">
                                      <p:cBhvr>
                                        <p:cTn id="239" dur="500"/>
                                        <p:tgtEl>
                                          <p:spTgt spid="386"/>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387"/>
                                        </p:tgtEl>
                                        <p:attrNameLst>
                                          <p:attrName>style.visibility</p:attrName>
                                        </p:attrNameLst>
                                      </p:cBhvr>
                                      <p:to>
                                        <p:strVal val="visible"/>
                                      </p:to>
                                    </p:set>
                                    <p:animEffect transition="in" filter="fade">
                                      <p:cBhvr>
                                        <p:cTn id="242" dur="500"/>
                                        <p:tgtEl>
                                          <p:spTgt spid="387"/>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nodeType="clickEffect">
                                  <p:stCondLst>
                                    <p:cond delay="0"/>
                                  </p:stCondLst>
                                  <p:childTnLst>
                                    <p:set>
                                      <p:cBhvr>
                                        <p:cTn id="246" dur="1" fill="hold">
                                          <p:stCondLst>
                                            <p:cond delay="0"/>
                                          </p:stCondLst>
                                        </p:cTn>
                                        <p:tgtEl>
                                          <p:spTgt spid="388"/>
                                        </p:tgtEl>
                                        <p:attrNameLst>
                                          <p:attrName>style.visibility</p:attrName>
                                        </p:attrNameLst>
                                      </p:cBhvr>
                                      <p:to>
                                        <p:strVal val="visible"/>
                                      </p:to>
                                    </p:set>
                                    <p:animEffect transition="in" filter="fade">
                                      <p:cBhvr>
                                        <p:cTn id="247" dur="500"/>
                                        <p:tgtEl>
                                          <p:spTgt spid="388"/>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397"/>
                                        </p:tgtEl>
                                        <p:attrNameLst>
                                          <p:attrName>style.visibility</p:attrName>
                                        </p:attrNameLst>
                                      </p:cBhvr>
                                      <p:to>
                                        <p:strVal val="visible"/>
                                      </p:to>
                                    </p:set>
                                    <p:animEffect transition="in" filter="fade">
                                      <p:cBhvr>
                                        <p:cTn id="250" dur="500"/>
                                        <p:tgtEl>
                                          <p:spTgt spid="397"/>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394"/>
                                        </p:tgtEl>
                                        <p:attrNameLst>
                                          <p:attrName>style.visibility</p:attrName>
                                        </p:attrNameLst>
                                      </p:cBhvr>
                                      <p:to>
                                        <p:strVal val="visible"/>
                                      </p:to>
                                    </p:set>
                                    <p:animEffect transition="in" filter="fade">
                                      <p:cBhvr>
                                        <p:cTn id="253" dur="500"/>
                                        <p:tgtEl>
                                          <p:spTgt spid="394"/>
                                        </p:tgtEl>
                                      </p:cBhvr>
                                    </p:animEffect>
                                  </p:childTnLst>
                                </p:cTn>
                              </p:par>
                            </p:childTnLst>
                          </p:cTn>
                        </p:par>
                      </p:childTnLst>
                    </p:cTn>
                  </p:par>
                  <p:par>
                    <p:cTn id="254" fill="hold">
                      <p:stCondLst>
                        <p:cond delay="indefinite"/>
                      </p:stCondLst>
                      <p:childTnLst>
                        <p:par>
                          <p:cTn id="255" fill="hold">
                            <p:stCondLst>
                              <p:cond delay="0"/>
                            </p:stCondLst>
                            <p:childTnLst>
                              <p:par>
                                <p:cTn id="256" presetID="10" presetClass="entr" presetSubtype="0" fill="hold" grpId="0" nodeType="clickEffect">
                                  <p:stCondLst>
                                    <p:cond delay="0"/>
                                  </p:stCondLst>
                                  <p:childTnLst>
                                    <p:set>
                                      <p:cBhvr>
                                        <p:cTn id="257" dur="1" fill="hold">
                                          <p:stCondLst>
                                            <p:cond delay="0"/>
                                          </p:stCondLst>
                                        </p:cTn>
                                        <p:tgtEl>
                                          <p:spTgt spid="395"/>
                                        </p:tgtEl>
                                        <p:attrNameLst>
                                          <p:attrName>style.visibility</p:attrName>
                                        </p:attrNameLst>
                                      </p:cBhvr>
                                      <p:to>
                                        <p:strVal val="visible"/>
                                      </p:to>
                                    </p:set>
                                    <p:animEffect transition="in" filter="fade">
                                      <p:cBhvr>
                                        <p:cTn id="258" dur="500"/>
                                        <p:tgtEl>
                                          <p:spTgt spid="395"/>
                                        </p:tgtEl>
                                      </p:cBhvr>
                                    </p:animEffect>
                                  </p:childTnLst>
                                </p:cTn>
                              </p:par>
                              <p:par>
                                <p:cTn id="259" presetID="10" presetClass="entr" presetSubtype="0" fill="hold" grpId="0" nodeType="withEffect">
                                  <p:stCondLst>
                                    <p:cond delay="0"/>
                                  </p:stCondLst>
                                  <p:childTnLst>
                                    <p:set>
                                      <p:cBhvr>
                                        <p:cTn id="260" dur="1" fill="hold">
                                          <p:stCondLst>
                                            <p:cond delay="0"/>
                                          </p:stCondLst>
                                        </p:cTn>
                                        <p:tgtEl>
                                          <p:spTgt spid="398"/>
                                        </p:tgtEl>
                                        <p:attrNameLst>
                                          <p:attrName>style.visibility</p:attrName>
                                        </p:attrNameLst>
                                      </p:cBhvr>
                                      <p:to>
                                        <p:strVal val="visible"/>
                                      </p:to>
                                    </p:set>
                                    <p:animEffect transition="in" filter="fade">
                                      <p:cBhvr>
                                        <p:cTn id="261" dur="500"/>
                                        <p:tgtEl>
                                          <p:spTgt spid="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animBg="1"/>
      <p:bldP spid="299" grpId="1" animBg="1"/>
      <p:bldP spid="312" grpId="0" animBg="1"/>
      <p:bldP spid="312" grpId="1" animBg="1"/>
      <p:bldP spid="322" grpId="0" animBg="1"/>
      <p:bldP spid="322" grpId="1" animBg="1"/>
      <p:bldP spid="365" grpId="0" animBg="1"/>
      <p:bldP spid="365" grpId="1" animBg="1"/>
      <p:bldP spid="367" grpId="0" animBg="1"/>
      <p:bldP spid="367" grpId="1" animBg="1"/>
      <p:bldP spid="368" grpId="0" animBg="1"/>
      <p:bldP spid="372" grpId="0" animBg="1"/>
      <p:bldP spid="375" grpId="0"/>
      <p:bldP spid="375" grpId="1"/>
      <p:bldP spid="377" grpId="0"/>
      <p:bldP spid="377" grpId="1"/>
      <p:bldP spid="378" grpId="0" animBg="1"/>
      <p:bldP spid="382" grpId="0"/>
      <p:bldP spid="383" grpId="0" animBg="1"/>
      <p:bldP spid="384" grpId="0"/>
      <p:bldP spid="384" grpId="1"/>
      <p:bldP spid="387" grpId="0" animBg="1"/>
      <p:bldP spid="394" grpId="0" animBg="1"/>
      <p:bldP spid="395" grpId="0" animBg="1"/>
      <p:bldP spid="396" grpId="0"/>
      <p:bldP spid="397" grpId="0" animBg="1"/>
      <p:bldP spid="39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r>
              <a:rPr lang="en-US" b="1" dirty="0" smtClean="0">
                <a:effectLst/>
              </a:rPr>
              <a:t>ESB  Client Tool</a:t>
            </a:r>
          </a:p>
        </p:txBody>
      </p:sp>
      <p:sp>
        <p:nvSpPr>
          <p:cNvPr id="20483" name="Rectangle 5"/>
          <p:cNvSpPr>
            <a:spLocks noGrp="1" noChangeArrowheads="1"/>
          </p:cNvSpPr>
          <p:nvPr>
            <p:ph type="body" sz="quarter" idx="10"/>
          </p:nvPr>
        </p:nvSpPr>
        <p:spPr>
          <a:xfrm>
            <a:off x="381000" y="1411552"/>
            <a:ext cx="8382000" cy="387798"/>
          </a:xfrm>
        </p:spPr>
        <p:txBody>
          <a:bodyPr/>
          <a:lstStyle/>
          <a:p>
            <a:endParaRPr lang="es-ES" sz="2800" dirty="0" smtClean="0"/>
          </a:p>
        </p:txBody>
      </p:sp>
      <p:pic>
        <p:nvPicPr>
          <p:cNvPr id="27" name="Picture 7" descr="ESBClient.JPG"/>
          <p:cNvPicPr>
            <a:picLocks noChangeAspect="1"/>
          </p:cNvPicPr>
          <p:nvPr/>
        </p:nvPicPr>
        <p:blipFill>
          <a:blip r:embed="rId3"/>
          <a:srcRect/>
          <a:stretch>
            <a:fillRect/>
          </a:stretch>
        </p:blipFill>
        <p:spPr bwMode="auto">
          <a:xfrm>
            <a:off x="530938" y="1009725"/>
            <a:ext cx="3659187" cy="5156200"/>
          </a:xfrm>
          <a:prstGeom prst="rect">
            <a:avLst/>
          </a:prstGeom>
          <a:noFill/>
          <a:ln w="9525">
            <a:noFill/>
            <a:miter lim="800000"/>
            <a:headEnd/>
            <a:tailEnd/>
          </a:ln>
        </p:spPr>
      </p:pic>
      <p:pic>
        <p:nvPicPr>
          <p:cNvPr id="28" name="Picture 8" descr="use cases.JPG"/>
          <p:cNvPicPr>
            <a:picLocks noChangeAspect="1"/>
          </p:cNvPicPr>
          <p:nvPr/>
        </p:nvPicPr>
        <p:blipFill>
          <a:blip r:embed="rId4"/>
          <a:srcRect/>
          <a:stretch>
            <a:fillRect/>
          </a:stretch>
        </p:blipFill>
        <p:spPr bwMode="auto">
          <a:xfrm>
            <a:off x="4831475" y="1095450"/>
            <a:ext cx="3683000" cy="4816475"/>
          </a:xfrm>
          <a:prstGeom prst="rect">
            <a:avLst/>
          </a:prstGeom>
          <a:noFill/>
          <a:ln w="9525">
            <a:noFill/>
            <a:miter lim="800000"/>
            <a:headEnd/>
            <a:tailEnd/>
          </a:ln>
        </p:spPr>
      </p:pic>
      <p:sp>
        <p:nvSpPr>
          <p:cNvPr id="29" name="AutoShape 139"/>
          <p:cNvSpPr>
            <a:spLocks noChangeArrowheads="1"/>
          </p:cNvSpPr>
          <p:nvPr/>
        </p:nvSpPr>
        <p:spPr bwMode="auto">
          <a:xfrm>
            <a:off x="3588463" y="1152600"/>
            <a:ext cx="352425" cy="276225"/>
          </a:xfrm>
          <a:prstGeom prst="irregularSeal1">
            <a:avLst/>
          </a:prstGeom>
          <a:solidFill>
            <a:srgbClr val="FFFF00"/>
          </a:solidFill>
          <a:ln w="19050" algn="ctr">
            <a:solidFill>
              <a:schemeClr val="tx1"/>
            </a:solidFill>
            <a:miter lim="800000"/>
            <a:headEnd/>
            <a:tailEnd/>
          </a:ln>
        </p:spPr>
        <p:txBody>
          <a:bodyPr wrap="none" anchor="ctr"/>
          <a:lstStyle/>
          <a:p>
            <a:endParaRPr lang="en-US"/>
          </a:p>
        </p:txBody>
      </p:sp>
      <p:sp>
        <p:nvSpPr>
          <p:cNvPr id="30" name="AutoShape 139"/>
          <p:cNvSpPr>
            <a:spLocks noChangeArrowheads="1"/>
          </p:cNvSpPr>
          <p:nvPr/>
        </p:nvSpPr>
        <p:spPr bwMode="auto">
          <a:xfrm>
            <a:off x="5087063" y="4619700"/>
            <a:ext cx="352425" cy="276225"/>
          </a:xfrm>
          <a:prstGeom prst="irregularSeal1">
            <a:avLst/>
          </a:prstGeom>
          <a:solidFill>
            <a:srgbClr val="FFFF00"/>
          </a:solidFill>
          <a:ln w="19050" algn="ctr">
            <a:solidFill>
              <a:schemeClr val="tx1"/>
            </a:solidFill>
            <a:miter lim="800000"/>
            <a:headEnd/>
            <a:tailEnd/>
          </a:ln>
        </p:spPr>
        <p:txBody>
          <a:bodyPr wrap="none" anchor="ctr"/>
          <a:lstStyle/>
          <a:p>
            <a:endParaRPr lang="en-US"/>
          </a:p>
        </p:txBody>
      </p:sp>
      <p:pic>
        <p:nvPicPr>
          <p:cNvPr id="31" name="Picture 140"/>
          <p:cNvPicPr preferRelativeResize="0">
            <a:picLocks noChangeArrowheads="1"/>
          </p:cNvPicPr>
          <p:nvPr/>
        </p:nvPicPr>
        <p:blipFill>
          <a:blip r:embed="rId5"/>
          <a:stretch>
            <a:fillRect/>
          </a:stretch>
        </p:blipFill>
        <p:spPr bwMode="auto">
          <a:xfrm>
            <a:off x="1722847" y="1465338"/>
            <a:ext cx="559405" cy="317500"/>
          </a:xfrm>
          <a:prstGeom prst="rect">
            <a:avLst/>
          </a:prstGeom>
          <a:noFill/>
          <a:ln w="9525">
            <a:noFill/>
            <a:miter lim="800000"/>
            <a:headEnd/>
            <a:tailEnd/>
          </a:ln>
        </p:spPr>
      </p:pic>
      <p:grpSp>
        <p:nvGrpSpPr>
          <p:cNvPr id="32" name="Group 24"/>
          <p:cNvGrpSpPr>
            <a:grpSpLocks/>
          </p:cNvGrpSpPr>
          <p:nvPr/>
        </p:nvGrpSpPr>
        <p:grpSpPr bwMode="auto">
          <a:xfrm>
            <a:off x="5469650" y="3186188"/>
            <a:ext cx="3057525" cy="1595437"/>
            <a:chOff x="4932364" y="5262562"/>
            <a:chExt cx="3057525" cy="1595438"/>
          </a:xfrm>
        </p:grpSpPr>
        <p:sp>
          <p:nvSpPr>
            <p:cNvPr id="33" name="AutoShape 198"/>
            <p:cNvSpPr>
              <a:spLocks noChangeArrowheads="1"/>
            </p:cNvSpPr>
            <p:nvPr/>
          </p:nvSpPr>
          <p:spPr bwMode="auto">
            <a:xfrm>
              <a:off x="4932364" y="5262562"/>
              <a:ext cx="3057525" cy="1595438"/>
            </a:xfrm>
            <a:prstGeom prst="roundRect">
              <a:avLst>
                <a:gd name="adj" fmla="val 16667"/>
              </a:avLst>
            </a:prstGeom>
            <a:gradFill rotWithShape="1">
              <a:gsLst>
                <a:gs pos="0">
                  <a:srgbClr val="8C8C00">
                    <a:alpha val="18999"/>
                  </a:srgbClr>
                </a:gs>
                <a:gs pos="100000">
                  <a:srgbClr val="CCCC00"/>
                </a:gs>
              </a:gsLst>
              <a:lin ang="2700000" scaled="1"/>
            </a:gradFill>
            <a:ln w="9525">
              <a:solidFill>
                <a:srgbClr val="CCCC00"/>
              </a:solidFill>
              <a:round/>
              <a:headEnd/>
              <a:tailEnd/>
            </a:ln>
          </p:spPr>
          <p:txBody>
            <a:bodyPr wrap="none" anchor="ctr"/>
            <a:lstStyle/>
            <a:p>
              <a:endParaRPr lang="en-US"/>
            </a:p>
          </p:txBody>
        </p:sp>
        <p:sp>
          <p:nvSpPr>
            <p:cNvPr id="34" name="Rectangle 4"/>
            <p:cNvSpPr>
              <a:spLocks noChangeArrowheads="1"/>
            </p:cNvSpPr>
            <p:nvPr/>
          </p:nvSpPr>
          <p:spPr bwMode="auto">
            <a:xfrm>
              <a:off x="5237164" y="5697537"/>
              <a:ext cx="2470150" cy="995363"/>
            </a:xfrm>
            <a:prstGeom prst="rect">
              <a:avLst/>
            </a:prstGeom>
            <a:solidFill>
              <a:schemeClr val="bg2">
                <a:alpha val="39999"/>
              </a:schemeClr>
            </a:solidFill>
            <a:ln w="3175">
              <a:solidFill>
                <a:schemeClr val="folHlink"/>
              </a:solidFill>
              <a:miter lim="800000"/>
              <a:headEnd/>
              <a:tailEnd/>
            </a:ln>
          </p:spPr>
          <p:txBody>
            <a:bodyPr wrap="none" anchor="ctr"/>
            <a:lstStyle/>
            <a:p>
              <a:endParaRPr lang="en-US"/>
            </a:p>
          </p:txBody>
        </p:sp>
        <p:sp>
          <p:nvSpPr>
            <p:cNvPr id="35" name="AutoShape 7"/>
            <p:cNvSpPr>
              <a:spLocks noChangeArrowheads="1"/>
            </p:cNvSpPr>
            <p:nvPr/>
          </p:nvSpPr>
          <p:spPr bwMode="auto">
            <a:xfrm rot="5400000">
              <a:off x="5618163" y="5792788"/>
              <a:ext cx="550863" cy="862012"/>
            </a:xfrm>
            <a:prstGeom prst="can">
              <a:avLst>
                <a:gd name="adj" fmla="val 39121"/>
              </a:avLst>
            </a:prstGeom>
            <a:gradFill rotWithShape="1">
              <a:gsLst>
                <a:gs pos="0">
                  <a:srgbClr val="284276"/>
                </a:gs>
                <a:gs pos="100000">
                  <a:schemeClr val="accent2">
                    <a:alpha val="70000"/>
                  </a:schemeClr>
                </a:gs>
              </a:gsLst>
              <a:lin ang="2700000" scaled="1"/>
            </a:gradFill>
            <a:ln w="9525">
              <a:solidFill>
                <a:schemeClr val="accent2"/>
              </a:solidFill>
              <a:round/>
              <a:headEnd/>
              <a:tailEnd/>
            </a:ln>
          </p:spPr>
          <p:txBody>
            <a:bodyPr wrap="none" anchor="ctr"/>
            <a:lstStyle/>
            <a:p>
              <a:endParaRPr lang="en-US"/>
            </a:p>
          </p:txBody>
        </p:sp>
        <p:sp>
          <p:nvSpPr>
            <p:cNvPr id="36" name="AutoShape 8"/>
            <p:cNvSpPr>
              <a:spLocks noChangeArrowheads="1"/>
            </p:cNvSpPr>
            <p:nvPr/>
          </p:nvSpPr>
          <p:spPr bwMode="auto">
            <a:xfrm rot="5400000">
              <a:off x="6253163" y="5792788"/>
              <a:ext cx="550863" cy="862012"/>
            </a:xfrm>
            <a:prstGeom prst="can">
              <a:avLst>
                <a:gd name="adj" fmla="val 39121"/>
              </a:avLst>
            </a:prstGeom>
            <a:gradFill rotWithShape="1">
              <a:gsLst>
                <a:gs pos="0">
                  <a:srgbClr val="284276"/>
                </a:gs>
                <a:gs pos="100000">
                  <a:schemeClr val="accent2">
                    <a:alpha val="70000"/>
                  </a:schemeClr>
                </a:gs>
              </a:gsLst>
              <a:lin ang="2700000" scaled="1"/>
            </a:gradFill>
            <a:ln w="9525">
              <a:solidFill>
                <a:schemeClr val="accent2"/>
              </a:solidFill>
              <a:round/>
              <a:headEnd/>
              <a:tailEnd/>
            </a:ln>
          </p:spPr>
          <p:txBody>
            <a:bodyPr wrap="none" anchor="ctr"/>
            <a:lstStyle/>
            <a:p>
              <a:endParaRPr lang="en-US"/>
            </a:p>
          </p:txBody>
        </p:sp>
        <p:sp>
          <p:nvSpPr>
            <p:cNvPr id="37" name="AutoShape 9"/>
            <p:cNvSpPr>
              <a:spLocks noChangeArrowheads="1"/>
            </p:cNvSpPr>
            <p:nvPr/>
          </p:nvSpPr>
          <p:spPr bwMode="auto">
            <a:xfrm rot="5400000">
              <a:off x="6888163" y="5792788"/>
              <a:ext cx="550863" cy="862012"/>
            </a:xfrm>
            <a:prstGeom prst="can">
              <a:avLst>
                <a:gd name="adj" fmla="val 39121"/>
              </a:avLst>
            </a:prstGeom>
            <a:gradFill rotWithShape="1">
              <a:gsLst>
                <a:gs pos="0">
                  <a:srgbClr val="284276"/>
                </a:gs>
                <a:gs pos="100000">
                  <a:schemeClr val="accent2">
                    <a:alpha val="70000"/>
                  </a:schemeClr>
                </a:gs>
              </a:gsLst>
              <a:lin ang="2700000" scaled="1"/>
            </a:gradFill>
            <a:ln w="9525">
              <a:solidFill>
                <a:schemeClr val="accent2"/>
              </a:solidFill>
              <a:round/>
              <a:headEnd/>
              <a:tailEnd/>
            </a:ln>
          </p:spPr>
          <p:txBody>
            <a:bodyPr wrap="none" anchor="ctr"/>
            <a:lstStyle/>
            <a:p>
              <a:endParaRPr lang="en-US"/>
            </a:p>
          </p:txBody>
        </p:sp>
        <p:sp>
          <p:nvSpPr>
            <p:cNvPr id="38" name="Text Box 12"/>
            <p:cNvSpPr txBox="1">
              <a:spLocks noChangeArrowheads="1"/>
            </p:cNvSpPr>
            <p:nvPr/>
          </p:nvSpPr>
          <p:spPr bwMode="auto">
            <a:xfrm>
              <a:off x="5367339" y="5686424"/>
              <a:ext cx="1908175" cy="274638"/>
            </a:xfrm>
            <a:prstGeom prst="rect">
              <a:avLst/>
            </a:prstGeom>
            <a:noFill/>
            <a:ln w="9525">
              <a:noFill/>
              <a:miter lim="800000"/>
              <a:headEnd/>
              <a:tailEnd/>
            </a:ln>
            <a:effectLst/>
          </p:spPr>
          <p:txBody>
            <a:bodyPr>
              <a:spAutoFit/>
            </a:bodyPr>
            <a:lstStyle/>
            <a:p>
              <a:pPr>
                <a:defRPr/>
              </a:pPr>
              <a:r>
                <a:rPr lang="en-US" sz="1200" b="1">
                  <a:effectLst>
                    <a:outerShdw blurRad="38100" dist="38100" dir="2700000" algn="tl">
                      <a:srgbClr val="C0C0C0"/>
                    </a:outerShdw>
                  </a:effectLst>
                </a:rPr>
                <a:t>Rec’v Loc n</a:t>
              </a:r>
            </a:p>
          </p:txBody>
        </p:sp>
        <p:sp>
          <p:nvSpPr>
            <p:cNvPr id="39" name="AutoShape 75"/>
            <p:cNvSpPr>
              <a:spLocks noChangeArrowheads="1"/>
            </p:cNvSpPr>
            <p:nvPr/>
          </p:nvSpPr>
          <p:spPr bwMode="auto">
            <a:xfrm>
              <a:off x="5021264" y="5465762"/>
              <a:ext cx="365125" cy="606425"/>
            </a:xfrm>
            <a:prstGeom prst="rightArrowCallout">
              <a:avLst>
                <a:gd name="adj1" fmla="val 41522"/>
                <a:gd name="adj2" fmla="val 41522"/>
                <a:gd name="adj3" fmla="val 16667"/>
                <a:gd name="adj4" fmla="val 66667"/>
              </a:avLst>
            </a:prstGeom>
            <a:gradFill rotWithShape="1">
              <a:gsLst>
                <a:gs pos="0">
                  <a:schemeClr val="hlink">
                    <a:gamma/>
                    <a:shade val="46275"/>
                    <a:invGamma/>
                  </a:schemeClr>
                </a:gs>
                <a:gs pos="100000">
                  <a:schemeClr val="hlink">
                    <a:alpha val="70000"/>
                  </a:schemeClr>
                </a:gs>
              </a:gsLst>
              <a:lin ang="2700000" scaled="1"/>
            </a:gradFill>
            <a:ln w="9525">
              <a:solidFill>
                <a:schemeClr val="hlink"/>
              </a:solidFill>
              <a:miter lim="800000"/>
              <a:headEnd/>
              <a:tailEnd/>
            </a:ln>
            <a:effectLst/>
          </p:spPr>
          <p:txBody>
            <a:bodyPr wrap="none" anchor="ctr"/>
            <a:lstStyle/>
            <a:p>
              <a:pPr algn="ctr">
                <a:defRPr/>
              </a:pPr>
              <a:endParaRPr lang="en-US" sz="1400">
                <a:solidFill>
                  <a:schemeClr val="bg2"/>
                </a:solidFill>
              </a:endParaRPr>
            </a:p>
          </p:txBody>
        </p:sp>
        <p:sp>
          <p:nvSpPr>
            <p:cNvPr id="40" name="Text Box 77"/>
            <p:cNvSpPr txBox="1">
              <a:spLocks noChangeArrowheads="1"/>
            </p:cNvSpPr>
            <p:nvPr/>
          </p:nvSpPr>
          <p:spPr bwMode="auto">
            <a:xfrm>
              <a:off x="4992689" y="5427662"/>
              <a:ext cx="1228725" cy="274638"/>
            </a:xfrm>
            <a:prstGeom prst="rect">
              <a:avLst/>
            </a:prstGeom>
            <a:noFill/>
            <a:ln w="9525">
              <a:noFill/>
              <a:miter lim="800000"/>
              <a:headEnd/>
              <a:tailEnd/>
            </a:ln>
          </p:spPr>
          <p:txBody>
            <a:bodyPr>
              <a:spAutoFit/>
            </a:bodyPr>
            <a:lstStyle/>
            <a:p>
              <a:r>
                <a:rPr lang="en-US" sz="1200" b="1"/>
                <a:t>SOAP</a:t>
              </a:r>
            </a:p>
          </p:txBody>
        </p:sp>
        <p:sp>
          <p:nvSpPr>
            <p:cNvPr id="46" name="AutoShape 8"/>
            <p:cNvSpPr>
              <a:spLocks noChangeArrowheads="1"/>
            </p:cNvSpPr>
            <p:nvPr/>
          </p:nvSpPr>
          <p:spPr bwMode="auto">
            <a:xfrm rot="5400000">
              <a:off x="6232527" y="5791199"/>
              <a:ext cx="550862" cy="862013"/>
            </a:xfrm>
            <a:prstGeom prst="can">
              <a:avLst>
                <a:gd name="adj" fmla="val 39121"/>
              </a:avLst>
            </a:prstGeom>
            <a:gradFill rotWithShape="1">
              <a:gsLst>
                <a:gs pos="0">
                  <a:srgbClr val="669900"/>
                </a:gs>
                <a:gs pos="100000">
                  <a:schemeClr val="hlink">
                    <a:alpha val="70000"/>
                  </a:schemeClr>
                </a:gs>
              </a:gsLst>
              <a:lin ang="2700000" scaled="1"/>
            </a:gradFill>
            <a:ln w="9525">
              <a:solidFill>
                <a:schemeClr val="hlink"/>
              </a:solidFill>
              <a:round/>
              <a:headEnd/>
              <a:tailEnd/>
            </a:ln>
          </p:spPr>
          <p:txBody>
            <a:bodyPr wrap="none" anchor="ctr"/>
            <a:lstStyle/>
            <a:p>
              <a:endParaRPr lang="en-US"/>
            </a:p>
          </p:txBody>
        </p:sp>
        <p:sp>
          <p:nvSpPr>
            <p:cNvPr id="47" name="AutoShape 9"/>
            <p:cNvSpPr>
              <a:spLocks noChangeArrowheads="1"/>
            </p:cNvSpPr>
            <p:nvPr/>
          </p:nvSpPr>
          <p:spPr bwMode="auto">
            <a:xfrm rot="5400000">
              <a:off x="6877052" y="5791199"/>
              <a:ext cx="550862" cy="862013"/>
            </a:xfrm>
            <a:prstGeom prst="can">
              <a:avLst>
                <a:gd name="adj" fmla="val 39121"/>
              </a:avLst>
            </a:prstGeom>
            <a:gradFill rotWithShape="1">
              <a:gsLst>
                <a:gs pos="0">
                  <a:srgbClr val="CC3300"/>
                </a:gs>
                <a:gs pos="100000">
                  <a:schemeClr val="folHlink">
                    <a:alpha val="70000"/>
                  </a:schemeClr>
                </a:gs>
              </a:gsLst>
              <a:lin ang="2700000" scaled="1"/>
            </a:gradFill>
            <a:ln w="9525">
              <a:solidFill>
                <a:schemeClr val="folHlink"/>
              </a:solidFill>
              <a:round/>
              <a:headEnd/>
              <a:tailEnd/>
            </a:ln>
          </p:spPr>
          <p:txBody>
            <a:bodyPr wrap="none" anchor="ctr"/>
            <a:lstStyle/>
            <a:p>
              <a:endParaRPr lang="en-US"/>
            </a:p>
          </p:txBody>
        </p:sp>
        <p:sp>
          <p:nvSpPr>
            <p:cNvPr id="48" name="Text Box 12"/>
            <p:cNvSpPr txBox="1">
              <a:spLocks noChangeArrowheads="1"/>
            </p:cNvSpPr>
            <p:nvPr/>
          </p:nvSpPr>
          <p:spPr bwMode="auto">
            <a:xfrm>
              <a:off x="5561014" y="5272087"/>
              <a:ext cx="1908175" cy="274637"/>
            </a:xfrm>
            <a:prstGeom prst="rect">
              <a:avLst/>
            </a:prstGeom>
            <a:noFill/>
            <a:ln w="9525">
              <a:noFill/>
              <a:miter lim="800000"/>
              <a:headEnd/>
              <a:tailEnd/>
            </a:ln>
            <a:effectLst/>
          </p:spPr>
          <p:txBody>
            <a:bodyPr>
              <a:spAutoFit/>
            </a:bodyPr>
            <a:lstStyle/>
            <a:p>
              <a:pPr>
                <a:defRPr/>
              </a:pPr>
              <a:r>
                <a:rPr lang="en-US" sz="1200" b="1" dirty="0" smtClean="0">
                  <a:effectLst>
                    <a:outerShdw blurRad="38100" dist="38100" dir="2700000" algn="tl">
                      <a:srgbClr val="000000"/>
                    </a:outerShdw>
                  </a:effectLst>
                  <a:latin typeface="Arial" pitchFamily="34" charset="0"/>
                </a:rPr>
                <a:t>Puerto de </a:t>
              </a:r>
              <a:r>
                <a:rPr lang="en-US" sz="1200" b="1" dirty="0" err="1" smtClean="0">
                  <a:effectLst>
                    <a:outerShdw blurRad="38100" dist="38100" dir="2700000" algn="tl">
                      <a:srgbClr val="000000"/>
                    </a:outerShdw>
                  </a:effectLst>
                  <a:latin typeface="Arial" pitchFamily="34" charset="0"/>
                </a:rPr>
                <a:t>Recepción</a:t>
              </a:r>
              <a:endParaRPr lang="en-US" sz="1200" b="1" dirty="0">
                <a:effectLst>
                  <a:outerShdw blurRad="38100" dist="38100" dir="2700000" algn="tl">
                    <a:srgbClr val="000000"/>
                  </a:outerShdw>
                </a:effectLst>
                <a:latin typeface="Arial" pitchFamily="34" charset="0"/>
              </a:endParaRPr>
            </a:p>
          </p:txBody>
        </p:sp>
        <p:sp>
          <p:nvSpPr>
            <p:cNvPr id="49" name="Text Box 11"/>
            <p:cNvSpPr txBox="1">
              <a:spLocks noChangeArrowheads="1"/>
            </p:cNvSpPr>
            <p:nvPr/>
          </p:nvSpPr>
          <p:spPr bwMode="auto">
            <a:xfrm>
              <a:off x="5438777" y="5891212"/>
              <a:ext cx="1530350" cy="461665"/>
            </a:xfrm>
            <a:prstGeom prst="rect">
              <a:avLst/>
            </a:prstGeom>
            <a:noFill/>
            <a:ln w="9525">
              <a:noFill/>
              <a:miter lim="800000"/>
              <a:headEnd/>
              <a:tailEnd/>
            </a:ln>
            <a:effectLst/>
          </p:spPr>
          <p:txBody>
            <a:bodyPr>
              <a:spAutoFit/>
            </a:bodyPr>
            <a:lstStyle/>
            <a:p>
              <a:pPr algn="ctr">
                <a:defRPr/>
              </a:pPr>
              <a:r>
                <a:rPr lang="en-US" sz="1200" dirty="0" smtClean="0">
                  <a:effectLst>
                    <a:outerShdw blurRad="38100" dist="38100" dir="2700000" algn="tl">
                      <a:srgbClr val="C0C0C0"/>
                    </a:outerShdw>
                  </a:effectLst>
                </a:rPr>
                <a:t>Pipeline de </a:t>
              </a:r>
              <a:r>
                <a:rPr lang="en-US" sz="1200" dirty="0" err="1" smtClean="0">
                  <a:effectLst>
                    <a:outerShdw blurRad="38100" dist="38100" dir="2700000" algn="tl">
                      <a:srgbClr val="C0C0C0"/>
                    </a:outerShdw>
                  </a:effectLst>
                </a:rPr>
                <a:t>Recepción</a:t>
              </a:r>
              <a:endParaRPr lang="en-US" sz="1200" dirty="0">
                <a:effectLst>
                  <a:outerShdw blurRad="38100" dist="38100" dir="2700000" algn="tl">
                    <a:srgbClr val="C0C0C0"/>
                  </a:outerShdw>
                </a:effectLst>
              </a:endParaRPr>
            </a:p>
          </p:txBody>
        </p:sp>
      </p:grpSp>
      <p:sp>
        <p:nvSpPr>
          <p:cNvPr id="50" name="AutoShape 139"/>
          <p:cNvSpPr>
            <a:spLocks noChangeArrowheads="1"/>
          </p:cNvSpPr>
          <p:nvPr/>
        </p:nvSpPr>
        <p:spPr bwMode="auto">
          <a:xfrm>
            <a:off x="997663" y="1470100"/>
            <a:ext cx="352425" cy="276225"/>
          </a:xfrm>
          <a:prstGeom prst="irregularSeal1">
            <a:avLst/>
          </a:prstGeom>
          <a:solidFill>
            <a:srgbClr val="FFFF00"/>
          </a:solidFill>
          <a:ln w="19050" algn="ctr">
            <a:solidFill>
              <a:schemeClr val="tx1"/>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remove"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remove"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childTnLst>
                                </p:cTn>
                              </p:par>
                            </p:childTnLst>
                          </p:cTn>
                        </p:par>
                        <p:par>
                          <p:cTn id="23" fill="hold">
                            <p:stCondLst>
                              <p:cond delay="1000"/>
                            </p:stCondLst>
                            <p:childTnLst>
                              <p:par>
                                <p:cTn id="24" presetID="10" presetClass="exit" presetSubtype="0" fill="hold" nodeType="afterEffect">
                                  <p:stCondLst>
                                    <p:cond delay="0"/>
                                  </p:stCondLst>
                                  <p:childTnLst>
                                    <p:animEffect transition="out" filter="fade">
                                      <p:cBhvr>
                                        <p:cTn id="25" dur="2000"/>
                                        <p:tgtEl>
                                          <p:spTgt spid="28"/>
                                        </p:tgtEl>
                                      </p:cBhvr>
                                    </p:animEffect>
                                    <p:set>
                                      <p:cBhvr>
                                        <p:cTn id="26" dur="1" fill="hold">
                                          <p:stCondLst>
                                            <p:cond delay="1999"/>
                                          </p:stCondLst>
                                        </p:cTn>
                                        <p:tgtEl>
                                          <p:spTgt spid="28"/>
                                        </p:tgtEl>
                                        <p:attrNameLst>
                                          <p:attrName>style.visibility</p:attrName>
                                        </p:attrNameLst>
                                      </p:cBhvr>
                                      <p:to>
                                        <p:strVal val="hidden"/>
                                      </p:to>
                                    </p:set>
                                  </p:childTnLst>
                                </p:cTn>
                              </p:par>
                              <p:par>
                                <p:cTn id="27" presetID="2" presetClass="entr" presetSubtype="2"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1+#ppt_w/2"/>
                                          </p:val>
                                        </p:tav>
                                        <p:tav tm="100000">
                                          <p:val>
                                            <p:strVal val="#ppt_x"/>
                                          </p:val>
                                        </p:tav>
                                      </p:tavLst>
                                    </p:anim>
                                    <p:anim calcmode="lin" valueType="num">
                                      <p:cBhvr additive="base">
                                        <p:cTn id="30"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remove" grpId="0"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1000"/>
                                        <p:tgtEl>
                                          <p:spTgt spid="50"/>
                                        </p:tgtEl>
                                      </p:cBhvr>
                                    </p:animEffect>
                                  </p:childTnLst>
                                </p:cTn>
                              </p:par>
                              <p:par>
                                <p:cTn id="36" presetID="10" presetClass="entr" presetSubtype="0"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2000"/>
                                        <p:tgtEl>
                                          <p:spTgt spid="31"/>
                                        </p:tgtEl>
                                      </p:cBhvr>
                                    </p:animEffect>
                                  </p:childTnLst>
                                </p:cTn>
                              </p:par>
                            </p:childTnLst>
                          </p:cTn>
                        </p:par>
                        <p:par>
                          <p:cTn id="39" fill="hold">
                            <p:stCondLst>
                              <p:cond delay="2000"/>
                            </p:stCondLst>
                            <p:childTnLst>
                              <p:par>
                                <p:cTn id="40" presetID="0" presetClass="path" presetSubtype="0" accel="50000" decel="50000" fill="hold" nodeType="afterEffect">
                                  <p:stCondLst>
                                    <p:cond delay="0"/>
                                  </p:stCondLst>
                                  <p:childTnLst>
                                    <p:animMotion origin="layout" path="M -2.77778E-6 -1.85185E-6 L 0.35695 0.36667 L 0.83472 0.36482 " pathEditMode="relative" ptsTypes="AAA">
                                      <p:cBhvr>
                                        <p:cTn id="41" dur="3000" fill="hold"/>
                                        <p:tgtEl>
                                          <p:spTgt spid="31"/>
                                        </p:tgtEl>
                                        <p:attrNameLst>
                                          <p:attrName>ppt_x</p:attrName>
                                          <p:attrName>ppt_y</p:attrName>
                                        </p:attrNameLst>
                                      </p:cBhvr>
                                    </p:animMotion>
                                  </p:childTnLst>
                                </p:cTn>
                              </p:par>
                            </p:childTnLst>
                          </p:cTn>
                        </p:par>
                        <p:par>
                          <p:cTn id="42" fill="hold">
                            <p:stCondLst>
                              <p:cond delay="5000"/>
                            </p:stCondLst>
                            <p:childTnLst>
                              <p:par>
                                <p:cTn id="43" presetID="10" presetClass="exit" presetSubtype="0" fill="hold" nodeType="afterEffect">
                                  <p:stCondLst>
                                    <p:cond delay="0"/>
                                  </p:stCondLst>
                                  <p:childTnLst>
                                    <p:animEffect transition="out" filter="fade">
                                      <p:cBhvr>
                                        <p:cTn id="44" dur="2000"/>
                                        <p:tgtEl>
                                          <p:spTgt spid="32"/>
                                        </p:tgtEl>
                                      </p:cBhvr>
                                    </p:animEffect>
                                    <p:set>
                                      <p:cBhvr>
                                        <p:cTn id="45" dur="1" fill="hold">
                                          <p:stCondLst>
                                            <p:cond delay="1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381000" y="230188"/>
            <a:ext cx="8382000" cy="553998"/>
          </a:xfrm>
        </p:spPr>
        <p:txBody>
          <a:bodyPr/>
          <a:lstStyle/>
          <a:p>
            <a:r>
              <a:rPr lang="es-ES" sz="4000" b="1" dirty="0" smtClean="0">
                <a:effectLst/>
              </a:rPr>
              <a:t>Portal de Gestión</a:t>
            </a:r>
          </a:p>
        </p:txBody>
      </p:sp>
      <p:sp>
        <p:nvSpPr>
          <p:cNvPr id="20483" name="Rectangle 5"/>
          <p:cNvSpPr>
            <a:spLocks noGrp="1" noChangeArrowheads="1"/>
          </p:cNvSpPr>
          <p:nvPr>
            <p:ph type="body" sz="quarter" idx="10"/>
          </p:nvPr>
        </p:nvSpPr>
        <p:spPr>
          <a:xfrm>
            <a:off x="381000" y="1411552"/>
            <a:ext cx="8382000" cy="332399"/>
          </a:xfrm>
        </p:spPr>
        <p:txBody>
          <a:bodyPr/>
          <a:lstStyle/>
          <a:p>
            <a:pPr lvl="1"/>
            <a:endParaRPr lang="es-ES" sz="2400" dirty="0" smtClean="0"/>
          </a:p>
        </p:txBody>
      </p:sp>
      <p:grpSp>
        <p:nvGrpSpPr>
          <p:cNvPr id="2" name="64 Grupo"/>
          <p:cNvGrpSpPr/>
          <p:nvPr/>
        </p:nvGrpSpPr>
        <p:grpSpPr>
          <a:xfrm>
            <a:off x="420688" y="644525"/>
            <a:ext cx="5849937" cy="1477963"/>
            <a:chOff x="420688" y="644525"/>
            <a:chExt cx="5849937" cy="1477963"/>
          </a:xfrm>
        </p:grpSpPr>
        <p:pic>
          <p:nvPicPr>
            <p:cNvPr id="45" name="Rounded Rectangle 34"/>
            <p:cNvPicPr>
              <a:picLocks noChangeArrowheads="1"/>
            </p:cNvPicPr>
            <p:nvPr/>
          </p:nvPicPr>
          <p:blipFill>
            <a:blip r:embed="rId3"/>
            <a:srcRect/>
            <a:stretch>
              <a:fillRect/>
            </a:stretch>
          </p:blipFill>
          <p:spPr bwMode="auto">
            <a:xfrm>
              <a:off x="2906713" y="654050"/>
              <a:ext cx="3363912" cy="1468438"/>
            </a:xfrm>
            <a:prstGeom prst="rect">
              <a:avLst/>
            </a:prstGeom>
            <a:noFill/>
            <a:ln w="9525">
              <a:noFill/>
              <a:miter lim="800000"/>
              <a:headEnd/>
              <a:tailEnd/>
            </a:ln>
          </p:spPr>
        </p:pic>
        <p:pic>
          <p:nvPicPr>
            <p:cNvPr id="49" name="Rounded Rectangle 34"/>
            <p:cNvPicPr>
              <a:picLocks noChangeArrowheads="1"/>
            </p:cNvPicPr>
            <p:nvPr/>
          </p:nvPicPr>
          <p:blipFill>
            <a:blip r:embed="rId4"/>
            <a:srcRect/>
            <a:stretch>
              <a:fillRect/>
            </a:stretch>
          </p:blipFill>
          <p:spPr bwMode="auto">
            <a:xfrm>
              <a:off x="420688" y="644525"/>
              <a:ext cx="2541587" cy="1468438"/>
            </a:xfrm>
            <a:prstGeom prst="rect">
              <a:avLst/>
            </a:prstGeom>
            <a:noFill/>
            <a:ln w="9525">
              <a:noFill/>
              <a:miter lim="800000"/>
              <a:headEnd/>
              <a:tailEnd/>
            </a:ln>
          </p:spPr>
        </p:pic>
        <p:sp>
          <p:nvSpPr>
            <p:cNvPr id="50" name="Text Box 12"/>
            <p:cNvSpPr txBox="1">
              <a:spLocks noChangeArrowheads="1"/>
            </p:cNvSpPr>
            <p:nvPr/>
          </p:nvSpPr>
          <p:spPr bwMode="auto">
            <a:xfrm>
              <a:off x="525463" y="749300"/>
              <a:ext cx="2151062" cy="1196975"/>
            </a:xfrm>
            <a:prstGeom prst="rect">
              <a:avLst/>
            </a:prstGeom>
            <a:noFill/>
            <a:ln w="9525">
              <a:noFill/>
              <a:miter lim="800000"/>
              <a:headEnd/>
              <a:tailEnd/>
            </a:ln>
          </p:spPr>
          <p:txBody>
            <a:bodyPr tIns="27432"/>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smtClean="0">
                  <a:ln>
                    <a:noFill/>
                  </a:ln>
                  <a:solidFill>
                    <a:sysClr val="windowText" lastClr="000000"/>
                  </a:solidFill>
                  <a:effectLst/>
                  <a:uLnTx/>
                  <a:uFillTx/>
                  <a:latin typeface="Calibri" pitchFamily="34" charset="0"/>
                </a:rPr>
                <a:t>Servicios</a:t>
              </a:r>
              <a:r>
                <a:rPr kumimoji="0" lang="en-US" sz="1400" b="1" i="0" u="none" strike="noStrike" kern="0" cap="none" spc="0" normalizeH="0" baseline="0" noProof="0" dirty="0" smtClean="0">
                  <a:ln>
                    <a:noFill/>
                  </a:ln>
                  <a:solidFill>
                    <a:sysClr val="windowText" lastClr="000000"/>
                  </a:solidFill>
                  <a:effectLst/>
                  <a:uLnTx/>
                  <a:uFillTx/>
                  <a:latin typeface="Calibri" pitchFamily="34" charset="0"/>
                </a:rPr>
                <a:t> Web</a:t>
              </a:r>
              <a:endParaRPr kumimoji="0" lang="en-US" sz="1400" b="1" i="0" u="none" strike="noStrike" kern="0" cap="none" spc="0" normalizeH="0" baseline="0" noProof="0" dirty="0">
                <a:ln>
                  <a:noFill/>
                </a:ln>
                <a:solidFill>
                  <a:sysClr val="windowText" lastClr="000000"/>
                </a:solidFill>
                <a:effectLst/>
                <a:uLnTx/>
                <a:uFillTx/>
                <a:latin typeface="Calibri" pitchFamily="34" charset="0"/>
              </a:endParaRPr>
            </a:p>
          </p:txBody>
        </p:sp>
        <p:sp>
          <p:nvSpPr>
            <p:cNvPr id="56" name="Text Box 155"/>
            <p:cNvSpPr txBox="1">
              <a:spLocks noChangeArrowheads="1"/>
            </p:cNvSpPr>
            <p:nvPr/>
          </p:nvSpPr>
          <p:spPr bwMode="auto">
            <a:xfrm>
              <a:off x="3014663" y="765175"/>
              <a:ext cx="2892425" cy="981075"/>
            </a:xfrm>
            <a:prstGeom prst="rect">
              <a:avLst/>
            </a:prstGeom>
            <a:noFill/>
            <a:ln w="9525">
              <a:noFill/>
              <a:miter lim="800000"/>
              <a:headEnd/>
              <a:tailEnd/>
            </a:ln>
          </p:spPr>
          <p:txBody>
            <a:bodyPr tIns="27432"/>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smtClean="0">
                  <a:ln>
                    <a:noFill/>
                  </a:ln>
                  <a:solidFill>
                    <a:sysClr val="windowText" lastClr="000000"/>
                  </a:solidFill>
                  <a:effectLst/>
                  <a:uLnTx/>
                  <a:uFillTx/>
                  <a:latin typeface="Calibri" pitchFamily="34" charset="0"/>
                </a:rPr>
                <a:t>Servicios</a:t>
              </a:r>
              <a:r>
                <a:rPr kumimoji="0" lang="en-US" sz="1400" b="1" i="0" u="none" strike="noStrike" kern="0" cap="none" spc="0" normalizeH="0" baseline="0" noProof="0" dirty="0" smtClean="0">
                  <a:ln>
                    <a:noFill/>
                  </a:ln>
                  <a:solidFill>
                    <a:sysClr val="windowText" lastClr="000000"/>
                  </a:solidFill>
                  <a:effectLst/>
                  <a:uLnTx/>
                  <a:uFillTx/>
                  <a:latin typeface="Calibri" pitchFamily="34" charset="0"/>
                </a:rPr>
                <a:t> Core</a:t>
              </a:r>
              <a:endParaRPr kumimoji="0" lang="en-US" sz="1400" b="1" i="0" u="none" strike="noStrike" kern="0" cap="none" spc="0" normalizeH="0" baseline="0" noProof="0" dirty="0">
                <a:ln>
                  <a:noFill/>
                </a:ln>
                <a:solidFill>
                  <a:sysClr val="windowText" lastClr="000000"/>
                </a:solidFill>
                <a:effectLst/>
                <a:uLnTx/>
                <a:uFillTx/>
                <a:latin typeface="Calibri" pitchFamily="34" charset="0"/>
              </a:endParaRPr>
            </a:p>
          </p:txBody>
        </p:sp>
        <p:pic>
          <p:nvPicPr>
            <p:cNvPr id="57" name="Picture 110" descr="web_serv.png"/>
            <p:cNvPicPr>
              <a:picLocks noChangeAspect="1"/>
            </p:cNvPicPr>
            <p:nvPr/>
          </p:nvPicPr>
          <p:blipFill>
            <a:blip r:embed="rId5" cstate="screen"/>
            <a:stretch>
              <a:fillRect/>
            </a:stretch>
          </p:blipFill>
          <p:spPr>
            <a:xfrm>
              <a:off x="1114338" y="1020164"/>
              <a:ext cx="1016120" cy="837034"/>
            </a:xfrm>
            <a:prstGeom prst="rect">
              <a:avLst/>
            </a:prstGeom>
          </p:spPr>
        </p:pic>
        <p:pic>
          <p:nvPicPr>
            <p:cNvPr id="60" name="Picture 113" descr="core_serv.png"/>
            <p:cNvPicPr>
              <a:picLocks noChangeAspect="1"/>
            </p:cNvPicPr>
            <p:nvPr/>
          </p:nvPicPr>
          <p:blipFill>
            <a:blip r:embed="rId6" cstate="screen"/>
            <a:stretch>
              <a:fillRect/>
            </a:stretch>
          </p:blipFill>
          <p:spPr>
            <a:xfrm>
              <a:off x="4069725" y="987422"/>
              <a:ext cx="907628" cy="907628"/>
            </a:xfrm>
            <a:prstGeom prst="rect">
              <a:avLst/>
            </a:prstGeom>
          </p:spPr>
        </p:pic>
      </p:grpSp>
      <p:grpSp>
        <p:nvGrpSpPr>
          <p:cNvPr id="3" name="65 Grupo"/>
          <p:cNvGrpSpPr/>
          <p:nvPr/>
        </p:nvGrpSpPr>
        <p:grpSpPr>
          <a:xfrm>
            <a:off x="474450" y="2060320"/>
            <a:ext cx="8167303" cy="2526443"/>
            <a:chOff x="474450" y="2060320"/>
            <a:chExt cx="8167303" cy="2526443"/>
          </a:xfrm>
        </p:grpSpPr>
        <p:sp>
          <p:nvSpPr>
            <p:cNvPr id="53" name="Rounded Rectangle 4"/>
            <p:cNvSpPr/>
            <p:nvPr/>
          </p:nvSpPr>
          <p:spPr bwMode="auto">
            <a:xfrm>
              <a:off x="474450" y="2072077"/>
              <a:ext cx="2371578" cy="2502256"/>
            </a:xfrm>
            <a:prstGeom prst="roundRect">
              <a:avLst>
                <a:gd name="adj" fmla="val 6970"/>
              </a:avLst>
            </a:prstGeom>
            <a:gradFill flip="none" rotWithShape="1">
              <a:gsLst>
                <a:gs pos="0">
                  <a:srgbClr val="666666">
                    <a:lumMod val="60000"/>
                    <a:lumOff val="40000"/>
                  </a:srgbClr>
                </a:gs>
                <a:gs pos="50000">
                  <a:srgbClr val="FFFFFF"/>
                </a:gs>
                <a:gs pos="100000">
                  <a:srgbClr val="F37720">
                    <a:tint val="23500"/>
                    <a:satMod val="160000"/>
                  </a:srgbClr>
                </a:gs>
              </a:gsLst>
              <a:path path="circle">
                <a:fillToRect l="100000" b="100000"/>
              </a:path>
              <a:tileRect t="-100000" r="-100000"/>
            </a:gradFill>
            <a:ln w="15875" cap="flat" cmpd="sng" algn="ctr">
              <a:solidFill>
                <a:srgbClr val="000000"/>
              </a:solidFill>
              <a:prstDash val="solid"/>
            </a:ln>
            <a:effectLst>
              <a:outerShdw blurRad="50800" dist="38100" dir="2700000" algn="tl" rotWithShape="0">
                <a:srgbClr val="000000">
                  <a:alpha val="40000"/>
                </a:srgbClr>
              </a:outerShdw>
            </a:effectLst>
          </p:spPr>
          <p:txBody>
            <a:bodyPr tIns="27432"/>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Segoe"/>
                  <a:ea typeface="+mn-ea"/>
                  <a:cs typeface="+mn-cs"/>
                </a:rPr>
                <a:t>On-ramps</a:t>
              </a:r>
            </a:p>
          </p:txBody>
        </p:sp>
        <p:sp>
          <p:nvSpPr>
            <p:cNvPr id="54" name="Rounded Rectangle 43"/>
            <p:cNvSpPr/>
            <p:nvPr/>
          </p:nvSpPr>
          <p:spPr bwMode="auto">
            <a:xfrm>
              <a:off x="6270934" y="2060320"/>
              <a:ext cx="2370819" cy="2526443"/>
            </a:xfrm>
            <a:prstGeom prst="roundRect">
              <a:avLst>
                <a:gd name="adj" fmla="val 6970"/>
              </a:avLst>
            </a:prstGeom>
            <a:gradFill flip="none" rotWithShape="1">
              <a:gsLst>
                <a:gs pos="0">
                  <a:srgbClr val="666666">
                    <a:lumMod val="40000"/>
                    <a:lumOff val="60000"/>
                  </a:srgbClr>
                </a:gs>
                <a:gs pos="50000">
                  <a:srgbClr val="FFFFFF"/>
                </a:gs>
                <a:gs pos="100000">
                  <a:srgbClr val="F37720">
                    <a:lumMod val="20000"/>
                    <a:lumOff val="80000"/>
                  </a:srgbClr>
                </a:gs>
              </a:gsLst>
              <a:path path="circle">
                <a:fillToRect l="100000" b="100000"/>
              </a:path>
              <a:tileRect t="-100000" r="-100000"/>
            </a:gradFill>
            <a:ln w="15875" cap="flat" cmpd="sng" algn="ctr">
              <a:solidFill>
                <a:srgbClr val="000000"/>
              </a:solidFill>
              <a:prstDash val="solid"/>
            </a:ln>
            <a:effectLst>
              <a:outerShdw blurRad="50800" dist="38100" dir="2700000" algn="tl" rotWithShape="0">
                <a:srgbClr val="000000">
                  <a:alpha val="40000"/>
                </a:srgbClr>
              </a:outerShdw>
            </a:effectLst>
          </p:spPr>
          <p:txBody>
            <a:bodyPr tIns="27432"/>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Segoe"/>
                  <a:ea typeface="+mn-ea"/>
                  <a:cs typeface="+mn-cs"/>
                </a:rPr>
                <a:t>Off-ramps</a:t>
              </a:r>
            </a:p>
          </p:txBody>
        </p:sp>
        <p:pic>
          <p:nvPicPr>
            <p:cNvPr id="58" name="Picture 111" descr="on_ramp.png"/>
            <p:cNvPicPr>
              <a:picLocks noChangeAspect="1"/>
            </p:cNvPicPr>
            <p:nvPr/>
          </p:nvPicPr>
          <p:blipFill>
            <a:blip r:embed="rId7"/>
            <a:stretch>
              <a:fillRect/>
            </a:stretch>
          </p:blipFill>
          <p:spPr>
            <a:xfrm>
              <a:off x="784373" y="2763373"/>
              <a:ext cx="1817424" cy="1043553"/>
            </a:xfrm>
            <a:prstGeom prst="rect">
              <a:avLst/>
            </a:prstGeom>
          </p:spPr>
        </p:pic>
        <p:pic>
          <p:nvPicPr>
            <p:cNvPr id="61" name="Picture 115" descr="off_ramp.png"/>
            <p:cNvPicPr>
              <a:picLocks noChangeAspect="1"/>
            </p:cNvPicPr>
            <p:nvPr/>
          </p:nvPicPr>
          <p:blipFill>
            <a:blip r:embed="rId8"/>
            <a:stretch>
              <a:fillRect/>
            </a:stretch>
          </p:blipFill>
          <p:spPr>
            <a:xfrm>
              <a:off x="6468735" y="2807430"/>
              <a:ext cx="1807999" cy="1032309"/>
            </a:xfrm>
            <a:prstGeom prst="rect">
              <a:avLst/>
            </a:prstGeom>
          </p:spPr>
        </p:pic>
      </p:grpSp>
      <p:grpSp>
        <p:nvGrpSpPr>
          <p:cNvPr id="4" name="66 Grupo"/>
          <p:cNvGrpSpPr/>
          <p:nvPr/>
        </p:nvGrpSpPr>
        <p:grpSpPr>
          <a:xfrm>
            <a:off x="407988" y="4606925"/>
            <a:ext cx="8285162" cy="1895475"/>
            <a:chOff x="407988" y="4606925"/>
            <a:chExt cx="8285162" cy="1895475"/>
          </a:xfrm>
        </p:grpSpPr>
        <p:pic>
          <p:nvPicPr>
            <p:cNvPr id="47" name="Rectangle 71"/>
            <p:cNvPicPr>
              <a:picLocks noChangeArrowheads="1"/>
            </p:cNvPicPr>
            <p:nvPr/>
          </p:nvPicPr>
          <p:blipFill>
            <a:blip r:embed="rId9"/>
            <a:srcRect/>
            <a:stretch>
              <a:fillRect/>
            </a:stretch>
          </p:blipFill>
          <p:spPr bwMode="auto">
            <a:xfrm>
              <a:off x="6224588" y="4630738"/>
              <a:ext cx="2468562" cy="1871662"/>
            </a:xfrm>
            <a:prstGeom prst="rect">
              <a:avLst/>
            </a:prstGeom>
            <a:noFill/>
            <a:ln w="9525">
              <a:noFill/>
              <a:miter lim="800000"/>
              <a:headEnd/>
              <a:tailEnd/>
            </a:ln>
          </p:spPr>
        </p:pic>
        <p:sp>
          <p:nvSpPr>
            <p:cNvPr id="48" name="Text Box 6"/>
            <p:cNvSpPr txBox="1">
              <a:spLocks noChangeArrowheads="1"/>
            </p:cNvSpPr>
            <p:nvPr/>
          </p:nvSpPr>
          <p:spPr bwMode="auto">
            <a:xfrm>
              <a:off x="6254750" y="4664075"/>
              <a:ext cx="2405063" cy="1800225"/>
            </a:xfrm>
            <a:prstGeom prst="rect">
              <a:avLst/>
            </a:prstGeom>
            <a:noFill/>
            <a:ln w="9525">
              <a:noFill/>
              <a:miter lim="800000"/>
              <a:headEnd/>
              <a:tailEnd/>
            </a:ln>
          </p:spPr>
          <p:txBody>
            <a:bodyPr lIns="45720" tIns="27432" rIns="4572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latin typeface="Calibri" pitchFamily="34" charset="0"/>
                </a:rPr>
                <a:t>Portal de </a:t>
              </a:r>
              <a:r>
                <a:rPr kumimoji="0" lang="en-US" sz="1400" b="1" i="0" u="none" strike="noStrike" kern="0" cap="none" spc="0" normalizeH="0" baseline="0" noProof="0" dirty="0" err="1" smtClean="0">
                  <a:ln>
                    <a:noFill/>
                  </a:ln>
                  <a:solidFill>
                    <a:sysClr val="windowText" lastClr="000000"/>
                  </a:solidFill>
                  <a:effectLst/>
                  <a:uLnTx/>
                  <a:uFillTx/>
                  <a:latin typeface="Calibri" pitchFamily="34" charset="0"/>
                </a:rPr>
                <a:t>Gestión</a:t>
              </a:r>
              <a:r>
                <a:rPr kumimoji="0" lang="en-US" sz="1400" b="1" i="0" u="none" strike="noStrike" kern="0" cap="none" spc="0" normalizeH="0" baseline="0" noProof="0" dirty="0" smtClean="0">
                  <a:ln>
                    <a:noFill/>
                  </a:ln>
                  <a:solidFill>
                    <a:sysClr val="windowText" lastClr="000000"/>
                  </a:solidFill>
                  <a:effectLst/>
                  <a:uLnTx/>
                  <a:uFillTx/>
                  <a:latin typeface="Calibri" pitchFamily="34" charset="0"/>
                </a:rPr>
                <a:t> (SharePoint)</a:t>
              </a:r>
              <a:endParaRPr kumimoji="0" lang="en-US" sz="1400" b="0" i="0" u="none" strike="noStrike" kern="0" cap="none" spc="0" normalizeH="0" baseline="0" noProof="0" dirty="0">
                <a:ln>
                  <a:noFill/>
                </a:ln>
                <a:solidFill>
                  <a:sysClr val="windowText" lastClr="000000"/>
                </a:solidFill>
                <a:effectLst/>
                <a:uLnTx/>
                <a:uFillTx/>
                <a:latin typeface="Calibri" pitchFamily="34" charset="0"/>
              </a:endParaRPr>
            </a:p>
          </p:txBody>
        </p:sp>
        <p:pic>
          <p:nvPicPr>
            <p:cNvPr id="51" name="Rounded Rectangle 59"/>
            <p:cNvPicPr>
              <a:picLocks noChangeArrowheads="1"/>
            </p:cNvPicPr>
            <p:nvPr/>
          </p:nvPicPr>
          <p:blipFill>
            <a:blip r:embed="rId10"/>
            <a:srcRect/>
            <a:stretch>
              <a:fillRect/>
            </a:stretch>
          </p:blipFill>
          <p:spPr bwMode="auto">
            <a:xfrm>
              <a:off x="407988" y="4606925"/>
              <a:ext cx="5846762" cy="1620838"/>
            </a:xfrm>
            <a:prstGeom prst="rect">
              <a:avLst/>
            </a:prstGeom>
            <a:noFill/>
            <a:ln w="9525">
              <a:noFill/>
              <a:miter lim="800000"/>
              <a:headEnd/>
              <a:tailEnd/>
            </a:ln>
          </p:spPr>
        </p:pic>
        <p:sp>
          <p:nvSpPr>
            <p:cNvPr id="52" name="Text Box 26"/>
            <p:cNvSpPr txBox="1">
              <a:spLocks noChangeArrowheads="1"/>
            </p:cNvSpPr>
            <p:nvPr/>
          </p:nvSpPr>
          <p:spPr bwMode="auto">
            <a:xfrm>
              <a:off x="512763" y="4714875"/>
              <a:ext cx="5575300" cy="1347788"/>
            </a:xfrm>
            <a:prstGeom prst="rect">
              <a:avLst/>
            </a:prstGeom>
            <a:noFill/>
            <a:ln w="9525">
              <a:noFill/>
              <a:miter lim="800000"/>
              <a:headEnd/>
              <a:tailEnd/>
            </a:ln>
          </p:spPr>
          <p:txBody>
            <a:bodyPr tIns="27432"/>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smtClean="0">
                  <a:ln>
                    <a:noFill/>
                  </a:ln>
                  <a:solidFill>
                    <a:sysClr val="windowText" lastClr="000000"/>
                  </a:solidFill>
                  <a:effectLst/>
                  <a:uLnTx/>
                  <a:uFillTx/>
                  <a:latin typeface="Calibri" pitchFamily="34" charset="0"/>
                </a:rPr>
                <a:t>Gestión</a:t>
              </a:r>
              <a:r>
                <a:rPr kumimoji="0" lang="en-US" sz="1400" b="1" i="0" u="none" strike="noStrike" kern="0" cap="none" spc="0" normalizeH="0" baseline="0" noProof="0" dirty="0" smtClean="0">
                  <a:ln>
                    <a:noFill/>
                  </a:ln>
                  <a:solidFill>
                    <a:sysClr val="windowText" lastClr="000000"/>
                  </a:solidFill>
                  <a:effectLst/>
                  <a:uLnTx/>
                  <a:uFillTx/>
                  <a:latin typeface="Calibri" pitchFamily="34" charset="0"/>
                </a:rPr>
                <a:t> de </a:t>
              </a:r>
              <a:r>
                <a:rPr kumimoji="0" lang="en-US" sz="1400" b="1" i="0" u="none" strike="noStrike" kern="0" cap="none" spc="0" normalizeH="0" baseline="0" noProof="0" dirty="0" err="1" smtClean="0">
                  <a:ln>
                    <a:noFill/>
                  </a:ln>
                  <a:solidFill>
                    <a:sysClr val="windowText" lastClr="000000"/>
                  </a:solidFill>
                  <a:effectLst/>
                  <a:uLnTx/>
                  <a:uFillTx/>
                  <a:latin typeface="Calibri" pitchFamily="34" charset="0"/>
                </a:rPr>
                <a:t>Excepciones</a:t>
              </a:r>
              <a:endParaRPr kumimoji="0" lang="en-US" sz="1400" b="1" i="0" u="none" strike="noStrike" kern="0" cap="none" spc="0" normalizeH="0" baseline="0" noProof="0" dirty="0">
                <a:ln>
                  <a:noFill/>
                </a:ln>
                <a:solidFill>
                  <a:sysClr val="windowText" lastClr="000000"/>
                </a:solidFill>
                <a:effectLst/>
                <a:uLnTx/>
                <a:uFillTx/>
                <a:latin typeface="Calibri" pitchFamily="34" charset="0"/>
              </a:endParaRPr>
            </a:p>
          </p:txBody>
        </p:sp>
        <p:pic>
          <p:nvPicPr>
            <p:cNvPr id="59" name="Picture 112" descr="ex_mana.png"/>
            <p:cNvPicPr>
              <a:picLocks noChangeAspect="1"/>
            </p:cNvPicPr>
            <p:nvPr/>
          </p:nvPicPr>
          <p:blipFill>
            <a:blip r:embed="rId11"/>
            <a:stretch>
              <a:fillRect/>
            </a:stretch>
          </p:blipFill>
          <p:spPr>
            <a:xfrm>
              <a:off x="2636877" y="4967693"/>
              <a:ext cx="1133845" cy="974624"/>
            </a:xfrm>
            <a:prstGeom prst="rect">
              <a:avLst/>
            </a:prstGeom>
          </p:spPr>
        </p:pic>
        <p:pic>
          <p:nvPicPr>
            <p:cNvPr id="62" name="Picture 116" descr="sp_mana.png"/>
            <p:cNvPicPr>
              <a:picLocks noChangeAspect="1"/>
            </p:cNvPicPr>
            <p:nvPr/>
          </p:nvPicPr>
          <p:blipFill>
            <a:blip r:embed="rId12"/>
            <a:stretch>
              <a:fillRect/>
            </a:stretch>
          </p:blipFill>
          <p:spPr>
            <a:xfrm>
              <a:off x="6822377" y="5131997"/>
              <a:ext cx="1271122" cy="1016898"/>
            </a:xfrm>
            <a:prstGeom prst="rect">
              <a:avLst/>
            </a:prstGeom>
          </p:spPr>
        </p:pic>
      </p:grpSp>
      <p:grpSp>
        <p:nvGrpSpPr>
          <p:cNvPr id="5" name="63 Grupo"/>
          <p:cNvGrpSpPr/>
          <p:nvPr/>
        </p:nvGrpSpPr>
        <p:grpSpPr>
          <a:xfrm>
            <a:off x="2908300" y="2049463"/>
            <a:ext cx="3363913" cy="2643187"/>
            <a:chOff x="2908300" y="2049463"/>
            <a:chExt cx="3363913" cy="2643187"/>
          </a:xfrm>
        </p:grpSpPr>
        <p:pic>
          <p:nvPicPr>
            <p:cNvPr id="46" name="Rounded Rectangle 35"/>
            <p:cNvPicPr>
              <a:picLocks noChangeArrowheads="1"/>
            </p:cNvPicPr>
            <p:nvPr/>
          </p:nvPicPr>
          <p:blipFill>
            <a:blip r:embed="rId13"/>
            <a:srcRect/>
            <a:stretch>
              <a:fillRect/>
            </a:stretch>
          </p:blipFill>
          <p:spPr bwMode="auto">
            <a:xfrm>
              <a:off x="2908300" y="2049463"/>
              <a:ext cx="3363913" cy="2643187"/>
            </a:xfrm>
            <a:prstGeom prst="rect">
              <a:avLst/>
            </a:prstGeom>
            <a:noFill/>
            <a:ln w="9525">
              <a:noFill/>
              <a:miter lim="800000"/>
              <a:headEnd/>
              <a:tailEnd/>
            </a:ln>
          </p:spPr>
        </p:pic>
        <p:sp>
          <p:nvSpPr>
            <p:cNvPr id="55" name="TextBox 94311"/>
            <p:cNvSpPr txBox="1">
              <a:spLocks noChangeArrowheads="1"/>
            </p:cNvSpPr>
            <p:nvPr/>
          </p:nvSpPr>
          <p:spPr bwMode="auto">
            <a:xfrm>
              <a:off x="3305878" y="2113681"/>
              <a:ext cx="2154238" cy="307777"/>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BizTalk </a:t>
              </a:r>
              <a:r>
                <a:rPr kumimoji="0" lang="en-US" sz="1400" b="1" i="0" u="none" strike="noStrike" kern="0" cap="none" spc="0" normalizeH="0" baseline="0" noProof="0" dirty="0" smtClean="0">
                  <a:ln>
                    <a:noFill/>
                  </a:ln>
                  <a:solidFill>
                    <a:srgbClr val="000000"/>
                  </a:solidFill>
                  <a:effectLst/>
                  <a:uLnTx/>
                  <a:uFillTx/>
                </a:rPr>
                <a:t>Server 2006 R2</a:t>
              </a:r>
              <a:endParaRPr kumimoji="0" lang="en-US" sz="1400" b="1" i="0" u="none" strike="noStrike" kern="0" cap="none" spc="0" normalizeH="0" baseline="0" noProof="0" dirty="0">
                <a:ln>
                  <a:noFill/>
                </a:ln>
                <a:solidFill>
                  <a:srgbClr val="000000"/>
                </a:solidFill>
                <a:effectLst/>
                <a:uLnTx/>
                <a:uFillTx/>
              </a:endParaRPr>
            </a:p>
          </p:txBody>
        </p:sp>
        <p:pic>
          <p:nvPicPr>
            <p:cNvPr id="63" name="Picture 118" descr="core_02.png"/>
            <p:cNvPicPr>
              <a:picLocks noChangeAspect="1"/>
            </p:cNvPicPr>
            <p:nvPr/>
          </p:nvPicPr>
          <p:blipFill>
            <a:blip r:embed="rId14"/>
            <a:stretch>
              <a:fillRect/>
            </a:stretch>
          </p:blipFill>
          <p:spPr>
            <a:xfrm>
              <a:off x="3865260" y="2659107"/>
              <a:ext cx="1387455" cy="1387455"/>
            </a:xfrm>
            <a:prstGeom prst="rect">
              <a:avLst/>
            </a:prstGeom>
          </p:spPr>
        </p:pic>
      </p:grpSp>
      <p:grpSp>
        <p:nvGrpSpPr>
          <p:cNvPr id="43" name="42 Grupo"/>
          <p:cNvGrpSpPr/>
          <p:nvPr/>
        </p:nvGrpSpPr>
        <p:grpSpPr>
          <a:xfrm>
            <a:off x="5948363" y="4966094"/>
            <a:ext cx="3049587" cy="1393825"/>
            <a:chOff x="5948363" y="4966094"/>
            <a:chExt cx="3049587" cy="1393825"/>
          </a:xfrm>
        </p:grpSpPr>
        <p:pic>
          <p:nvPicPr>
            <p:cNvPr id="38" name="Picture 109" descr="ExceptionPortalGraph"/>
            <p:cNvPicPr>
              <a:picLocks noChangeAspect="1" noChangeArrowheads="1"/>
            </p:cNvPicPr>
            <p:nvPr/>
          </p:nvPicPr>
          <p:blipFill>
            <a:blip r:embed="rId15"/>
            <a:srcRect/>
            <a:stretch>
              <a:fillRect/>
            </a:stretch>
          </p:blipFill>
          <p:spPr bwMode="auto">
            <a:xfrm>
              <a:off x="6886575" y="4966094"/>
              <a:ext cx="2111375" cy="1387475"/>
            </a:xfrm>
            <a:prstGeom prst="rect">
              <a:avLst/>
            </a:prstGeom>
            <a:noFill/>
            <a:ln w="9525">
              <a:noFill/>
              <a:miter lim="800000"/>
              <a:headEnd/>
              <a:tailEnd/>
            </a:ln>
          </p:spPr>
        </p:pic>
        <p:sp>
          <p:nvSpPr>
            <p:cNvPr id="39" name="Rectangle 72"/>
            <p:cNvSpPr/>
            <p:nvPr/>
          </p:nvSpPr>
          <p:spPr bwMode="auto">
            <a:xfrm>
              <a:off x="6348413" y="5174057"/>
              <a:ext cx="2017712" cy="369887"/>
            </a:xfrm>
            <a:prstGeom prst="rect">
              <a:avLst/>
            </a:prstGeom>
            <a:gradFill rotWithShape="1">
              <a:gsLst>
                <a:gs pos="0">
                  <a:srgbClr val="F37720">
                    <a:shade val="51000"/>
                    <a:satMod val="130000"/>
                  </a:srgbClr>
                </a:gs>
                <a:gs pos="80000">
                  <a:srgbClr val="F37720">
                    <a:shade val="93000"/>
                    <a:satMod val="130000"/>
                  </a:srgbClr>
                </a:gs>
                <a:gs pos="100000">
                  <a:srgbClr val="F3772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dirty="0" smtClean="0">
                  <a:ln>
                    <a:noFill/>
                  </a:ln>
                  <a:solidFill>
                    <a:srgbClr val="000000"/>
                  </a:solidFill>
                  <a:effectLst/>
                  <a:uLnTx/>
                  <a:uFillTx/>
                  <a:latin typeface="Segoe"/>
                  <a:ea typeface="+mn-ea"/>
                  <a:cs typeface="Arial" pitchFamily="34" charset="0"/>
                </a:rPr>
                <a:t>Framework de </a:t>
              </a:r>
              <a:r>
                <a:rPr kumimoji="0" lang="es-ES" sz="1000" b="1" i="0" u="none" strike="noStrike" kern="0" cap="none" spc="0" normalizeH="0" baseline="0" dirty="0" err="1" smtClean="0">
                  <a:ln>
                    <a:noFill/>
                  </a:ln>
                  <a:solidFill>
                    <a:srgbClr val="000000"/>
                  </a:solidFill>
                  <a:effectLst/>
                  <a:uLnTx/>
                  <a:uFillTx/>
                  <a:latin typeface="Segoe"/>
                  <a:ea typeface="+mn-ea"/>
                  <a:cs typeface="Arial" pitchFamily="34" charset="0"/>
                </a:rPr>
                <a:t>Provisionamiento</a:t>
              </a:r>
              <a:endParaRPr kumimoji="0" lang="es-ES" sz="1000" b="1" i="0" u="none" strike="noStrike" kern="0" cap="none" spc="0" normalizeH="0" baseline="0" dirty="0">
                <a:ln>
                  <a:noFill/>
                </a:ln>
                <a:solidFill>
                  <a:srgbClr val="000000"/>
                </a:solidFill>
                <a:effectLst/>
                <a:uLnTx/>
                <a:uFillTx/>
                <a:latin typeface="Segoe"/>
                <a:ea typeface="+mn-ea"/>
                <a:cs typeface="Arial" pitchFamily="34" charset="0"/>
              </a:endParaRPr>
            </a:p>
          </p:txBody>
        </p:sp>
        <p:sp>
          <p:nvSpPr>
            <p:cNvPr id="40" name="Rectangle 73"/>
            <p:cNvSpPr/>
            <p:nvPr/>
          </p:nvSpPr>
          <p:spPr bwMode="auto">
            <a:xfrm>
              <a:off x="6350000" y="5583632"/>
              <a:ext cx="2017713" cy="368300"/>
            </a:xfrm>
            <a:prstGeom prst="rect">
              <a:avLst/>
            </a:prstGeom>
            <a:gradFill rotWithShape="1">
              <a:gsLst>
                <a:gs pos="0">
                  <a:srgbClr val="EE3424">
                    <a:shade val="51000"/>
                    <a:satMod val="130000"/>
                  </a:srgbClr>
                </a:gs>
                <a:gs pos="80000">
                  <a:srgbClr val="EE3424">
                    <a:shade val="93000"/>
                    <a:satMod val="130000"/>
                  </a:srgbClr>
                </a:gs>
                <a:gs pos="100000">
                  <a:srgbClr val="EE3424">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00" b="1" i="0" u="none" strike="noStrike" kern="0" cap="none" spc="0" normalizeH="0" baseline="0" smtClean="0">
                  <a:ln>
                    <a:noFill/>
                  </a:ln>
                  <a:solidFill>
                    <a:srgbClr val="000000"/>
                  </a:solidFill>
                  <a:effectLst/>
                  <a:uLnTx/>
                  <a:uFillTx/>
                  <a:latin typeface="Segoe"/>
                  <a:ea typeface="+mn-ea"/>
                  <a:cs typeface="Arial" pitchFamily="34" charset="0"/>
                </a:rPr>
                <a:t>Gestión de Excepciones</a:t>
              </a:r>
              <a:endParaRPr kumimoji="0" lang="es-ES" sz="1000" b="1" i="0" u="none" strike="noStrike" kern="0" cap="none" spc="0" normalizeH="0" baseline="0">
                <a:ln>
                  <a:noFill/>
                </a:ln>
                <a:solidFill>
                  <a:srgbClr val="000000"/>
                </a:solidFill>
                <a:effectLst/>
                <a:uLnTx/>
                <a:uFillTx/>
                <a:latin typeface="Segoe"/>
                <a:ea typeface="+mn-ea"/>
                <a:cs typeface="Arial" pitchFamily="34" charset="0"/>
              </a:endParaRPr>
            </a:p>
          </p:txBody>
        </p:sp>
        <p:sp>
          <p:nvSpPr>
            <p:cNvPr id="41" name="Rectangle 74"/>
            <p:cNvSpPr/>
            <p:nvPr/>
          </p:nvSpPr>
          <p:spPr bwMode="auto">
            <a:xfrm>
              <a:off x="6351588" y="5990032"/>
              <a:ext cx="2017712" cy="369887"/>
            </a:xfrm>
            <a:prstGeom prst="rect">
              <a:avLst/>
            </a:prstGeom>
            <a:gradFill rotWithShape="1">
              <a:gsLst>
                <a:gs pos="0">
                  <a:srgbClr val="F37720">
                    <a:shade val="51000"/>
                    <a:satMod val="130000"/>
                  </a:srgbClr>
                </a:gs>
                <a:gs pos="80000">
                  <a:srgbClr val="F37720">
                    <a:shade val="93000"/>
                    <a:satMod val="130000"/>
                  </a:srgbClr>
                </a:gs>
                <a:gs pos="100000">
                  <a:srgbClr val="F3772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Segoe"/>
                  <a:ea typeface="+mn-ea"/>
                  <a:cs typeface="Arial" pitchFamily="34" charset="0"/>
                </a:rPr>
                <a:t>B2B Gateway</a:t>
              </a:r>
            </a:p>
          </p:txBody>
        </p:sp>
        <p:cxnSp>
          <p:nvCxnSpPr>
            <p:cNvPr id="42" name="Straight Arrow Connector 125"/>
            <p:cNvCxnSpPr>
              <a:cxnSpLocks noChangeShapeType="1"/>
            </p:cNvCxnSpPr>
            <p:nvPr/>
          </p:nvCxnSpPr>
          <p:spPr bwMode="auto">
            <a:xfrm flipV="1">
              <a:off x="5948363" y="5767782"/>
              <a:ext cx="401637" cy="1587"/>
            </a:xfrm>
            <a:prstGeom prst="straightConnector1">
              <a:avLst/>
            </a:prstGeom>
            <a:noFill/>
            <a:ln w="12700" cap="rnd" algn="ctr">
              <a:solidFill>
                <a:srgbClr val="000000"/>
              </a:solidFill>
              <a:prstDash val="sysDash"/>
              <a:round/>
              <a:headEnd/>
              <a:tailEnd type="triangle" w="med" len="lg"/>
            </a:ln>
          </p:spPr>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r>
              <a:rPr b="1" smtClean="0">
                <a:effectLst/>
              </a:rPr>
              <a:t>Portal de Gestión del ESB</a:t>
            </a:r>
            <a:endParaRPr lang="en-US" b="1" dirty="0" smtClean="0">
              <a:effectLst/>
            </a:endParaRPr>
          </a:p>
        </p:txBody>
      </p:sp>
      <p:sp>
        <p:nvSpPr>
          <p:cNvPr id="20483" name="Rectangle 5"/>
          <p:cNvSpPr>
            <a:spLocks noGrp="1" noChangeArrowheads="1"/>
          </p:cNvSpPr>
          <p:nvPr>
            <p:ph type="body" sz="quarter" idx="10"/>
          </p:nvPr>
        </p:nvSpPr>
        <p:spPr>
          <a:xfrm>
            <a:off x="381000" y="1411552"/>
            <a:ext cx="8382000" cy="387798"/>
          </a:xfrm>
        </p:spPr>
        <p:txBody>
          <a:bodyPr/>
          <a:lstStyle/>
          <a:p>
            <a:endParaRPr lang="es-ES" sz="2800" dirty="0" smtClean="0"/>
          </a:p>
        </p:txBody>
      </p:sp>
      <p:sp>
        <p:nvSpPr>
          <p:cNvPr id="33" name="Rectangle 64"/>
          <p:cNvSpPr>
            <a:spLocks noChangeArrowheads="1"/>
          </p:cNvSpPr>
          <p:nvPr/>
        </p:nvSpPr>
        <p:spPr bwMode="auto">
          <a:xfrm>
            <a:off x="0" y="1254125"/>
            <a:ext cx="6278563" cy="676275"/>
          </a:xfrm>
          <a:prstGeom prst="rect">
            <a:avLst/>
          </a:prstGeom>
          <a:noFill/>
          <a:ln w="9525">
            <a:noFill/>
            <a:miter lim="800000"/>
            <a:headEnd/>
            <a:tailEnd/>
          </a:ln>
          <a:effectLst/>
        </p:spPr>
        <p:txBody>
          <a:bodyPr/>
          <a:lstStyle/>
          <a:p>
            <a:pPr marL="396875" indent="-396875" defTabSz="914363" fontAlgn="auto">
              <a:lnSpc>
                <a:spcPct val="90000"/>
              </a:lnSpc>
              <a:spcBef>
                <a:spcPct val="50000"/>
              </a:spcBef>
              <a:spcAft>
                <a:spcPts val="0"/>
              </a:spcAft>
              <a:buBlip>
                <a:blip r:embed="rId3"/>
              </a:buBlip>
              <a:defRPr/>
            </a:pPr>
            <a:r>
              <a:rPr lang="en-US" sz="2000" dirty="0" err="1" smtClean="0">
                <a:effectLst/>
                <a:latin typeface="+mn-lt"/>
              </a:rPr>
              <a:t>Visualizar</a:t>
            </a:r>
            <a:r>
              <a:rPr lang="en-US" sz="2000" dirty="0" smtClean="0">
                <a:effectLst/>
                <a:latin typeface="+mn-lt"/>
              </a:rPr>
              <a:t> </a:t>
            </a:r>
            <a:r>
              <a:rPr lang="en-US" sz="2000" dirty="0" err="1" smtClean="0">
                <a:effectLst/>
                <a:latin typeface="+mn-lt"/>
              </a:rPr>
              <a:t>las</a:t>
            </a:r>
            <a:r>
              <a:rPr lang="en-US" sz="2000" dirty="0" smtClean="0">
                <a:effectLst/>
                <a:latin typeface="+mn-lt"/>
              </a:rPr>
              <a:t> </a:t>
            </a:r>
            <a:r>
              <a:rPr lang="en-US" sz="2000" dirty="0" err="1" smtClean="0">
                <a:effectLst/>
                <a:latin typeface="+mn-lt"/>
              </a:rPr>
              <a:t>excepciones</a:t>
            </a:r>
            <a:r>
              <a:rPr lang="en-US" sz="2000" dirty="0" smtClean="0">
                <a:effectLst/>
                <a:latin typeface="+mn-lt"/>
              </a:rPr>
              <a:t> del ESB</a:t>
            </a:r>
          </a:p>
          <a:p>
            <a:pPr marL="396875" indent="-396875" defTabSz="914363" fontAlgn="auto">
              <a:lnSpc>
                <a:spcPct val="90000"/>
              </a:lnSpc>
              <a:spcBef>
                <a:spcPct val="50000"/>
              </a:spcBef>
              <a:spcAft>
                <a:spcPts val="0"/>
              </a:spcAft>
              <a:buBlip>
                <a:blip r:embed="rId3"/>
              </a:buBlip>
              <a:defRPr/>
            </a:pPr>
            <a:r>
              <a:rPr lang="en-US" sz="2000" dirty="0" err="1" smtClean="0">
                <a:effectLst/>
                <a:latin typeface="+mn-lt"/>
              </a:rPr>
              <a:t>Visualizar</a:t>
            </a:r>
            <a:r>
              <a:rPr lang="en-US" sz="2000" dirty="0" smtClean="0">
                <a:effectLst/>
                <a:latin typeface="+mn-lt"/>
              </a:rPr>
              <a:t> </a:t>
            </a:r>
            <a:r>
              <a:rPr lang="en-US" sz="2000" dirty="0" err="1" smtClean="0">
                <a:effectLst/>
                <a:latin typeface="+mn-lt"/>
              </a:rPr>
              <a:t>tendencias</a:t>
            </a:r>
            <a:r>
              <a:rPr lang="en-US" sz="2000" dirty="0" smtClean="0">
                <a:effectLst/>
                <a:latin typeface="+mn-lt"/>
              </a:rPr>
              <a:t> en </a:t>
            </a:r>
            <a:r>
              <a:rPr lang="en-US" sz="2000" dirty="0" err="1" smtClean="0">
                <a:effectLst/>
                <a:latin typeface="+mn-lt"/>
              </a:rPr>
              <a:t>excepciones</a:t>
            </a:r>
            <a:r>
              <a:rPr lang="en-US" sz="2000" dirty="0" smtClean="0">
                <a:effectLst/>
                <a:latin typeface="+mn-lt"/>
              </a:rPr>
              <a:t>(BAM)</a:t>
            </a:r>
          </a:p>
          <a:p>
            <a:pPr marL="396875" indent="-396875" defTabSz="914363" fontAlgn="auto">
              <a:lnSpc>
                <a:spcPct val="90000"/>
              </a:lnSpc>
              <a:spcBef>
                <a:spcPct val="50000"/>
              </a:spcBef>
              <a:spcAft>
                <a:spcPts val="0"/>
              </a:spcAft>
              <a:buBlip>
                <a:blip r:embed="rId3"/>
              </a:buBlip>
              <a:defRPr/>
            </a:pPr>
            <a:r>
              <a:rPr lang="en-US" sz="2000" dirty="0" err="1" smtClean="0">
                <a:effectLst/>
                <a:latin typeface="+mn-lt"/>
              </a:rPr>
              <a:t>Visualizar</a:t>
            </a:r>
            <a:r>
              <a:rPr lang="en-US" sz="2000" dirty="0" smtClean="0">
                <a:effectLst/>
                <a:latin typeface="+mn-lt"/>
              </a:rPr>
              <a:t> el </a:t>
            </a:r>
            <a:r>
              <a:rPr lang="en-US" sz="2000" dirty="0" err="1" smtClean="0">
                <a:effectLst/>
                <a:latin typeface="+mn-lt"/>
              </a:rPr>
              <a:t>detalle</a:t>
            </a:r>
            <a:r>
              <a:rPr lang="en-US" sz="2000" dirty="0" smtClean="0">
                <a:effectLst/>
                <a:latin typeface="+mn-lt"/>
              </a:rPr>
              <a:t> del error del ESB</a:t>
            </a:r>
          </a:p>
          <a:p>
            <a:pPr marL="396875" indent="-396875" defTabSz="914363" fontAlgn="auto">
              <a:lnSpc>
                <a:spcPct val="90000"/>
              </a:lnSpc>
              <a:spcBef>
                <a:spcPct val="50000"/>
              </a:spcBef>
              <a:spcAft>
                <a:spcPts val="0"/>
              </a:spcAft>
              <a:buBlip>
                <a:blip r:embed="rId3"/>
              </a:buBlip>
              <a:defRPr/>
            </a:pPr>
            <a:r>
              <a:rPr lang="en-US" sz="2000" dirty="0" err="1" smtClean="0">
                <a:effectLst/>
                <a:latin typeface="+mn-lt"/>
              </a:rPr>
              <a:t>Visualizar</a:t>
            </a:r>
            <a:r>
              <a:rPr lang="en-US" sz="2000" dirty="0" smtClean="0">
                <a:effectLst/>
                <a:latin typeface="+mn-lt"/>
              </a:rPr>
              <a:t> la </a:t>
            </a:r>
            <a:r>
              <a:rPr lang="en-US" sz="2000" dirty="0" err="1" smtClean="0">
                <a:effectLst/>
                <a:latin typeface="+mn-lt"/>
              </a:rPr>
              <a:t>System.Exception</a:t>
            </a:r>
            <a:endParaRPr lang="en-US" sz="2000" dirty="0" smtClean="0">
              <a:effectLst/>
              <a:latin typeface="+mn-lt"/>
            </a:endParaRPr>
          </a:p>
          <a:p>
            <a:pPr marL="396875" indent="-396875" defTabSz="914363" fontAlgn="auto">
              <a:lnSpc>
                <a:spcPct val="90000"/>
              </a:lnSpc>
              <a:spcBef>
                <a:spcPct val="50000"/>
              </a:spcBef>
              <a:spcAft>
                <a:spcPts val="0"/>
              </a:spcAft>
              <a:buBlip>
                <a:blip r:embed="rId3"/>
              </a:buBlip>
              <a:defRPr/>
            </a:pPr>
            <a:r>
              <a:rPr lang="en-US" sz="2000" dirty="0" err="1" smtClean="0">
                <a:effectLst/>
                <a:latin typeface="+mn-lt"/>
              </a:rPr>
              <a:t>Inspeccionar</a:t>
            </a:r>
            <a:r>
              <a:rPr lang="en-US" sz="2000" dirty="0" smtClean="0">
                <a:effectLst/>
                <a:latin typeface="+mn-lt"/>
              </a:rPr>
              <a:t> el </a:t>
            </a:r>
            <a:r>
              <a:rPr lang="en-US" sz="2000" dirty="0" err="1" smtClean="0">
                <a:effectLst/>
                <a:latin typeface="+mn-lt"/>
              </a:rPr>
              <a:t>mensaje</a:t>
            </a:r>
            <a:r>
              <a:rPr lang="en-US" sz="2000" dirty="0" smtClean="0">
                <a:effectLst/>
                <a:latin typeface="+mn-lt"/>
              </a:rPr>
              <a:t> y </a:t>
            </a:r>
            <a:r>
              <a:rPr lang="en-US" sz="2000" dirty="0" err="1" smtClean="0">
                <a:effectLst/>
                <a:latin typeface="+mn-lt"/>
              </a:rPr>
              <a:t>contexto</a:t>
            </a:r>
            <a:r>
              <a:rPr lang="en-US" sz="2000" dirty="0" smtClean="0">
                <a:effectLst/>
                <a:latin typeface="+mn-lt"/>
              </a:rPr>
              <a:t>         </a:t>
            </a:r>
            <a:r>
              <a:rPr lang="en-US" sz="2000" dirty="0" err="1" smtClean="0">
                <a:effectLst/>
                <a:latin typeface="+mn-lt"/>
              </a:rPr>
              <a:t>asociado</a:t>
            </a:r>
            <a:r>
              <a:rPr lang="en-US" sz="2000" dirty="0" smtClean="0">
                <a:effectLst/>
                <a:latin typeface="+mn-lt"/>
              </a:rPr>
              <a:t> al </a:t>
            </a:r>
            <a:r>
              <a:rPr lang="en-US" sz="2000" dirty="0" err="1" smtClean="0">
                <a:effectLst/>
                <a:latin typeface="+mn-lt"/>
              </a:rPr>
              <a:t>fallo</a:t>
            </a:r>
            <a:r>
              <a:rPr lang="en-US" sz="2000" dirty="0" smtClean="0">
                <a:effectLst/>
                <a:latin typeface="+mn-lt"/>
              </a:rPr>
              <a:t> del ESB</a:t>
            </a:r>
          </a:p>
          <a:p>
            <a:pPr marL="396875" indent="-396875" defTabSz="914363" fontAlgn="auto">
              <a:lnSpc>
                <a:spcPct val="90000"/>
              </a:lnSpc>
              <a:spcBef>
                <a:spcPct val="50000"/>
              </a:spcBef>
              <a:spcAft>
                <a:spcPts val="0"/>
              </a:spcAft>
              <a:buBlip>
                <a:blip r:embed="rId3"/>
              </a:buBlip>
              <a:defRPr/>
            </a:pPr>
            <a:r>
              <a:rPr lang="en-US" sz="2000" dirty="0" err="1" smtClean="0">
                <a:effectLst/>
                <a:latin typeface="+mn-lt"/>
              </a:rPr>
              <a:t>Reparar</a:t>
            </a:r>
            <a:r>
              <a:rPr lang="en-US" sz="2000" dirty="0" smtClean="0">
                <a:effectLst/>
                <a:latin typeface="+mn-lt"/>
              </a:rPr>
              <a:t> y </a:t>
            </a:r>
            <a:r>
              <a:rPr lang="en-US" sz="2000" dirty="0" err="1" smtClean="0">
                <a:effectLst/>
                <a:latin typeface="+mn-lt"/>
              </a:rPr>
              <a:t>reenviar</a:t>
            </a:r>
            <a:endParaRPr lang="en-US" sz="2000" dirty="0">
              <a:effectLst/>
              <a:latin typeface="+mn-lt"/>
            </a:endParaRPr>
          </a:p>
          <a:p>
            <a:pPr marL="0" marR="0" lvl="0" indent="0" defTabSz="914400" eaLnBrk="1" fontAlgn="auto" latinLnBrk="0" hangingPunct="1">
              <a:lnSpc>
                <a:spcPct val="150000"/>
              </a:lnSpc>
              <a:spcBef>
                <a:spcPts val="0"/>
              </a:spcBef>
              <a:spcAft>
                <a:spcPts val="0"/>
              </a:spcAft>
              <a:buClrTx/>
              <a:buSzTx/>
              <a:buFont typeface="Wingdings" pitchFamily="2" charset="2"/>
              <a:buNone/>
              <a:tabLst/>
              <a:defRPr/>
            </a:pPr>
            <a:r>
              <a:rPr kumimoji="0" lang="en-US" sz="2000" b="0" i="0" u="none" strike="noStrike" kern="0" cap="none" spc="0" normalizeH="0" baseline="0" noProof="0" dirty="0">
                <a:ln>
                  <a:noFill/>
                </a:ln>
                <a:solidFill>
                  <a:sysClr val="windowText" lastClr="000000"/>
                </a:solidFill>
                <a:effectLst>
                  <a:outerShdw blurRad="38100" dist="38100" dir="2700000" algn="tl">
                    <a:srgbClr val="000000"/>
                  </a:outerShdw>
                </a:effectLst>
                <a:uLnTx/>
                <a:uFillTx/>
                <a:latin typeface="Segoe" pitchFamily="34" charset="0"/>
              </a:rPr>
              <a:t/>
            </a:r>
            <a:br>
              <a:rPr kumimoji="0" lang="en-US" sz="2000" b="0" i="0" u="none" strike="noStrike" kern="0" cap="none" spc="0" normalizeH="0" baseline="0" noProof="0" dirty="0">
                <a:ln>
                  <a:noFill/>
                </a:ln>
                <a:solidFill>
                  <a:sysClr val="windowText" lastClr="000000"/>
                </a:solidFill>
                <a:effectLst>
                  <a:outerShdw blurRad="38100" dist="38100" dir="2700000" algn="tl">
                    <a:srgbClr val="000000"/>
                  </a:outerShdw>
                </a:effectLst>
                <a:uLnTx/>
                <a:uFillTx/>
                <a:latin typeface="Segoe" pitchFamily="34" charset="0"/>
              </a:rPr>
            </a:br>
            <a:endParaRPr kumimoji="0" lang="en-US" sz="2000" b="0" i="0" u="none" strike="noStrike" kern="0" cap="none" spc="0" normalizeH="0" baseline="0" noProof="0" dirty="0">
              <a:ln>
                <a:noFill/>
              </a:ln>
              <a:solidFill>
                <a:sysClr val="windowText" lastClr="000000"/>
              </a:solidFill>
              <a:effectLst>
                <a:outerShdw blurRad="38100" dist="38100" dir="2700000" algn="tl">
                  <a:srgbClr val="000000"/>
                </a:outerShdw>
              </a:effectLst>
              <a:uLnTx/>
              <a:uFillTx/>
              <a:latin typeface="Segoe" pitchFamily="34" charset="0"/>
            </a:endParaRPr>
          </a:p>
        </p:txBody>
      </p:sp>
      <p:pic>
        <p:nvPicPr>
          <p:cNvPr id="34" name="Picture 19"/>
          <p:cNvPicPr>
            <a:picLocks noChangeAspect="1" noChangeArrowheads="1"/>
          </p:cNvPicPr>
          <p:nvPr/>
        </p:nvPicPr>
        <p:blipFill>
          <a:blip r:embed="rId4"/>
          <a:srcRect/>
          <a:stretch>
            <a:fillRect/>
          </a:stretch>
        </p:blipFill>
        <p:spPr bwMode="auto">
          <a:xfrm>
            <a:off x="3015785" y="2417897"/>
            <a:ext cx="5994400" cy="3825875"/>
          </a:xfrm>
          <a:prstGeom prst="rect">
            <a:avLst/>
          </a:prstGeom>
          <a:noFill/>
          <a:ln w="9525">
            <a:noFill/>
            <a:miter lim="800000"/>
            <a:headEnd/>
            <a:tailEnd/>
          </a:ln>
        </p:spPr>
      </p:pic>
      <p:pic>
        <p:nvPicPr>
          <p:cNvPr id="35" name="Picture 21"/>
          <p:cNvPicPr>
            <a:picLocks noChangeAspect="1" noChangeArrowheads="1"/>
          </p:cNvPicPr>
          <p:nvPr/>
        </p:nvPicPr>
        <p:blipFill>
          <a:blip r:embed="rId5"/>
          <a:srcRect/>
          <a:stretch>
            <a:fillRect/>
          </a:stretch>
        </p:blipFill>
        <p:spPr bwMode="auto">
          <a:xfrm>
            <a:off x="2638911" y="2017519"/>
            <a:ext cx="6032500" cy="3841750"/>
          </a:xfrm>
          <a:prstGeom prst="rect">
            <a:avLst/>
          </a:prstGeom>
          <a:noFill/>
          <a:ln w="9525">
            <a:noFill/>
            <a:miter lim="800000"/>
            <a:headEnd/>
            <a:tailEnd/>
          </a:ln>
        </p:spPr>
      </p:pic>
      <p:pic>
        <p:nvPicPr>
          <p:cNvPr id="36" name="Picture 22"/>
          <p:cNvPicPr>
            <a:picLocks noChangeAspect="1" noChangeArrowheads="1"/>
          </p:cNvPicPr>
          <p:nvPr/>
        </p:nvPicPr>
        <p:blipFill>
          <a:blip r:embed="rId6"/>
          <a:srcRect/>
          <a:stretch>
            <a:fillRect/>
          </a:stretch>
        </p:blipFill>
        <p:spPr bwMode="auto">
          <a:xfrm>
            <a:off x="5242625" y="1203325"/>
            <a:ext cx="3586163" cy="3444875"/>
          </a:xfrm>
          <a:prstGeom prst="rect">
            <a:avLst/>
          </a:prstGeom>
          <a:noFill/>
          <a:ln w="9525">
            <a:noFill/>
            <a:miter lim="800000"/>
            <a:headEnd/>
            <a:tailEnd/>
          </a:ln>
        </p:spPr>
      </p:pic>
      <p:pic>
        <p:nvPicPr>
          <p:cNvPr id="37" name="Picture 23"/>
          <p:cNvPicPr>
            <a:picLocks noChangeAspect="1" noChangeArrowheads="1"/>
          </p:cNvPicPr>
          <p:nvPr/>
        </p:nvPicPr>
        <p:blipFill>
          <a:blip r:embed="rId7"/>
          <a:srcRect/>
          <a:stretch>
            <a:fillRect/>
          </a:stretch>
        </p:blipFill>
        <p:spPr bwMode="auto">
          <a:xfrm>
            <a:off x="5014199" y="1693093"/>
            <a:ext cx="3684588" cy="4208462"/>
          </a:xfrm>
          <a:prstGeom prst="rect">
            <a:avLst/>
          </a:prstGeom>
          <a:noFill/>
          <a:ln w="9525">
            <a:noFill/>
            <a:miter lim="800000"/>
            <a:headEnd/>
            <a:tailEnd/>
          </a:ln>
        </p:spPr>
      </p:pic>
      <p:pic>
        <p:nvPicPr>
          <p:cNvPr id="38" name="Picture 24"/>
          <p:cNvPicPr>
            <a:picLocks noChangeAspect="1" noChangeArrowheads="1"/>
          </p:cNvPicPr>
          <p:nvPr/>
        </p:nvPicPr>
        <p:blipFill>
          <a:blip r:embed="rId8"/>
          <a:srcRect/>
          <a:stretch>
            <a:fillRect/>
          </a:stretch>
        </p:blipFill>
        <p:spPr bwMode="auto">
          <a:xfrm>
            <a:off x="4936502" y="2354076"/>
            <a:ext cx="3675062" cy="41846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xEl>
                                              <p:pRg st="1" end="1"/>
                                            </p:txEl>
                                          </p:spTgt>
                                        </p:tgtEl>
                                        <p:attrNameLst>
                                          <p:attrName>style.visibility</p:attrName>
                                        </p:attrNameLst>
                                      </p:cBhvr>
                                      <p:to>
                                        <p:strVal val="visible"/>
                                      </p:to>
                                    </p:set>
                                    <p:animEffect transition="in" filter="fade">
                                      <p:cBhvr>
                                        <p:cTn id="15" dur="500"/>
                                        <p:tgtEl>
                                          <p:spTgt spid="33">
                                            <p:txEl>
                                              <p:pRg st="1" end="1"/>
                                            </p:txEl>
                                          </p:spTgt>
                                        </p:tgtEl>
                                      </p:cBhvr>
                                    </p:animEffect>
                                  </p:childTnLst>
                                </p:cTn>
                              </p:par>
                              <p:par>
                                <p:cTn id="16" presetID="9" presetClass="emph" presetSubtype="0" nodeType="withEffect">
                                  <p:stCondLst>
                                    <p:cond delay="0"/>
                                  </p:stCondLst>
                                  <p:childTnLst>
                                    <p:set>
                                      <p:cBhvr rctx="PPT">
                                        <p:cTn id="17" dur="indefinite"/>
                                        <p:tgtEl>
                                          <p:spTgt spid="33">
                                            <p:txEl>
                                              <p:pRg st="0" end="0"/>
                                            </p:txEl>
                                          </p:spTgt>
                                        </p:tgtEl>
                                        <p:attrNameLst>
                                          <p:attrName>style.opacity</p:attrName>
                                        </p:attrNameLst>
                                      </p:cBhvr>
                                      <p:to>
                                        <p:strVal val="0.25"/>
                                      </p:to>
                                    </p:set>
                                    <p:animEffect filter="image" prLst="opacity: 0.25">
                                      <p:cBhvr rctx="IE">
                                        <p:cTn id="18" dur="indefinite"/>
                                        <p:tgtEl>
                                          <p:spTgt spid="3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xit" presetSubtype="0" fill="hold" nodeType="withEffect">
                                  <p:stCondLst>
                                    <p:cond delay="0"/>
                                  </p:stCondLst>
                                  <p:childTnLst>
                                    <p:animEffect transition="out" filter="fade">
                                      <p:cBhvr>
                                        <p:cTn id="23" dur="500"/>
                                        <p:tgtEl>
                                          <p:spTgt spid="35"/>
                                        </p:tgtEl>
                                      </p:cBhvr>
                                    </p:animEffect>
                                    <p:set>
                                      <p:cBhvr>
                                        <p:cTn id="24" dur="1" fill="hold">
                                          <p:stCondLst>
                                            <p:cond delay="499"/>
                                          </p:stCondLst>
                                        </p:cTn>
                                        <p:tgtEl>
                                          <p:spTgt spid="3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3">
                                            <p:txEl>
                                              <p:pRg st="2" end="2"/>
                                            </p:txEl>
                                          </p:spTgt>
                                        </p:tgtEl>
                                        <p:attrNameLst>
                                          <p:attrName>style.visibility</p:attrName>
                                        </p:attrNameLst>
                                      </p:cBhvr>
                                      <p:to>
                                        <p:strVal val="visible"/>
                                      </p:to>
                                    </p:set>
                                    <p:animEffect transition="in" filter="fade">
                                      <p:cBhvr>
                                        <p:cTn id="29" dur="500"/>
                                        <p:tgtEl>
                                          <p:spTgt spid="33">
                                            <p:txEl>
                                              <p:pRg st="2" end="2"/>
                                            </p:txEl>
                                          </p:spTgt>
                                        </p:tgtEl>
                                      </p:cBhvr>
                                    </p:animEffect>
                                  </p:childTnLst>
                                </p:cTn>
                              </p:par>
                              <p:par>
                                <p:cTn id="30" presetID="9" presetClass="emph" presetSubtype="0" nodeType="withEffect">
                                  <p:stCondLst>
                                    <p:cond delay="0"/>
                                  </p:stCondLst>
                                  <p:childTnLst>
                                    <p:set>
                                      <p:cBhvr rctx="PPT">
                                        <p:cTn id="31" dur="indefinite"/>
                                        <p:tgtEl>
                                          <p:spTgt spid="33">
                                            <p:txEl>
                                              <p:pRg st="1" end="1"/>
                                            </p:txEl>
                                          </p:spTgt>
                                        </p:tgtEl>
                                        <p:attrNameLst>
                                          <p:attrName>style.opacity</p:attrName>
                                        </p:attrNameLst>
                                      </p:cBhvr>
                                      <p:to>
                                        <p:strVal val="0.25"/>
                                      </p:to>
                                    </p:set>
                                    <p:animEffect filter="image" prLst="opacity: 0.25">
                                      <p:cBhvr rctx="IE">
                                        <p:cTn id="32" dur="indefinite"/>
                                        <p:tgtEl>
                                          <p:spTgt spid="33">
                                            <p:txEl>
                                              <p:p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xit" presetSubtype="0" fill="hold" nodeType="withEffect">
                                  <p:stCondLst>
                                    <p:cond delay="0"/>
                                  </p:stCondLst>
                                  <p:childTnLst>
                                    <p:animEffect transition="out" filter="fade">
                                      <p:cBhvr>
                                        <p:cTn id="37" dur="500"/>
                                        <p:tgtEl>
                                          <p:spTgt spid="34"/>
                                        </p:tgtEl>
                                      </p:cBhvr>
                                    </p:animEffect>
                                    <p:set>
                                      <p:cBhvr>
                                        <p:cTn id="38" dur="1" fill="hold">
                                          <p:stCondLst>
                                            <p:cond delay="499"/>
                                          </p:stCondLst>
                                        </p:cTn>
                                        <p:tgtEl>
                                          <p:spTgt spid="3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3">
                                            <p:txEl>
                                              <p:pRg st="3" end="3"/>
                                            </p:txEl>
                                          </p:spTgt>
                                        </p:tgtEl>
                                        <p:attrNameLst>
                                          <p:attrName>style.visibility</p:attrName>
                                        </p:attrNameLst>
                                      </p:cBhvr>
                                      <p:to>
                                        <p:strVal val="visible"/>
                                      </p:to>
                                    </p:set>
                                    <p:animEffect transition="in" filter="fade">
                                      <p:cBhvr>
                                        <p:cTn id="43" dur="500"/>
                                        <p:tgtEl>
                                          <p:spTgt spid="33">
                                            <p:txEl>
                                              <p:pRg st="3" end="3"/>
                                            </p:txEl>
                                          </p:spTgt>
                                        </p:tgtEl>
                                      </p:cBhvr>
                                    </p:animEffect>
                                  </p:childTnLst>
                                </p:cTn>
                              </p:par>
                              <p:par>
                                <p:cTn id="44" presetID="9" presetClass="emph" presetSubtype="0" nodeType="withEffect">
                                  <p:stCondLst>
                                    <p:cond delay="0"/>
                                  </p:stCondLst>
                                  <p:childTnLst>
                                    <p:set>
                                      <p:cBhvr rctx="PPT">
                                        <p:cTn id="45" dur="indefinite"/>
                                        <p:tgtEl>
                                          <p:spTgt spid="33">
                                            <p:txEl>
                                              <p:pRg st="2" end="2"/>
                                            </p:txEl>
                                          </p:spTgt>
                                        </p:tgtEl>
                                        <p:attrNameLst>
                                          <p:attrName>style.opacity</p:attrName>
                                        </p:attrNameLst>
                                      </p:cBhvr>
                                      <p:to>
                                        <p:strVal val="0.25"/>
                                      </p:to>
                                    </p:set>
                                    <p:animEffect filter="image" prLst="opacity: 0.25">
                                      <p:cBhvr rctx="IE">
                                        <p:cTn id="46" dur="indefinite"/>
                                        <p:tgtEl>
                                          <p:spTgt spid="33">
                                            <p:txEl>
                                              <p:pRg st="2" end="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3">
                                            <p:txEl>
                                              <p:pRg st="4" end="4"/>
                                            </p:txEl>
                                          </p:spTgt>
                                        </p:tgtEl>
                                        <p:attrNameLst>
                                          <p:attrName>style.visibility</p:attrName>
                                        </p:attrNameLst>
                                      </p:cBhvr>
                                      <p:to>
                                        <p:strVal val="visible"/>
                                      </p:to>
                                    </p:set>
                                    <p:animEffect transition="in" filter="fade">
                                      <p:cBhvr>
                                        <p:cTn id="54" dur="500"/>
                                        <p:tgtEl>
                                          <p:spTgt spid="33">
                                            <p:txEl>
                                              <p:pRg st="4" end="4"/>
                                            </p:txEl>
                                          </p:spTgt>
                                        </p:tgtEl>
                                      </p:cBhvr>
                                    </p:animEffect>
                                  </p:childTnLst>
                                </p:cTn>
                              </p:par>
                              <p:par>
                                <p:cTn id="55" presetID="9" presetClass="emph" presetSubtype="0" nodeType="withEffect">
                                  <p:stCondLst>
                                    <p:cond delay="0"/>
                                  </p:stCondLst>
                                  <p:childTnLst>
                                    <p:set>
                                      <p:cBhvr rctx="PPT">
                                        <p:cTn id="56" dur="indefinite"/>
                                        <p:tgtEl>
                                          <p:spTgt spid="33">
                                            <p:txEl>
                                              <p:pRg st="3" end="3"/>
                                            </p:txEl>
                                          </p:spTgt>
                                        </p:tgtEl>
                                        <p:attrNameLst>
                                          <p:attrName>style.opacity</p:attrName>
                                        </p:attrNameLst>
                                      </p:cBhvr>
                                      <p:to>
                                        <p:strVal val="0.25"/>
                                      </p:to>
                                    </p:set>
                                    <p:animEffect filter="image" prLst="opacity: 0.25">
                                      <p:cBhvr rctx="IE">
                                        <p:cTn id="57" dur="indefinite"/>
                                        <p:tgtEl>
                                          <p:spTgt spid="33">
                                            <p:txEl>
                                              <p:pRg st="3" end="3"/>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3">
                                            <p:txEl>
                                              <p:pRg st="5" end="5"/>
                                            </p:txEl>
                                          </p:spTgt>
                                        </p:tgtEl>
                                        <p:attrNameLst>
                                          <p:attrName>style.visibility</p:attrName>
                                        </p:attrNameLst>
                                      </p:cBhvr>
                                      <p:to>
                                        <p:strVal val="visible"/>
                                      </p:to>
                                    </p:set>
                                    <p:animEffect transition="in" filter="fade">
                                      <p:cBhvr>
                                        <p:cTn id="65" dur="500"/>
                                        <p:tgtEl>
                                          <p:spTgt spid="3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r>
              <a:rPr lang="es-ES" b="1" dirty="0" smtClean="0">
                <a:effectLst/>
              </a:rPr>
              <a:t>ESB: Algunos Escenarios</a:t>
            </a:r>
          </a:p>
        </p:txBody>
      </p:sp>
      <p:sp>
        <p:nvSpPr>
          <p:cNvPr id="20483" name="Rectangle 5"/>
          <p:cNvSpPr>
            <a:spLocks noGrp="1" noChangeArrowheads="1"/>
          </p:cNvSpPr>
          <p:nvPr>
            <p:ph type="body" sz="quarter" idx="10"/>
          </p:nvPr>
        </p:nvSpPr>
        <p:spPr>
          <a:xfrm>
            <a:off x="381000" y="1411552"/>
            <a:ext cx="8382000" cy="1200329"/>
          </a:xfrm>
        </p:spPr>
        <p:txBody>
          <a:bodyPr/>
          <a:lstStyle/>
          <a:p>
            <a:r>
              <a:rPr lang="es-ES" sz="2800" dirty="0" smtClean="0"/>
              <a:t>Resolución de </a:t>
            </a:r>
            <a:r>
              <a:rPr lang="es-ES" sz="2800" dirty="0" err="1" smtClean="0"/>
              <a:t>Endpoints</a:t>
            </a:r>
            <a:r>
              <a:rPr lang="es-ES" sz="2800" dirty="0" smtClean="0"/>
              <a:t>:</a:t>
            </a:r>
            <a:endParaRPr lang="es-ES" sz="2400" dirty="0" smtClean="0"/>
          </a:p>
          <a:p>
            <a:pPr lvl="1"/>
            <a:endParaRPr lang="es-ES" sz="2400" dirty="0" smtClean="0"/>
          </a:p>
          <a:p>
            <a:pPr lvl="1"/>
            <a:endParaRPr lang="es-ES" sz="2400" dirty="0" smtClean="0"/>
          </a:p>
        </p:txBody>
      </p:sp>
      <p:pic>
        <p:nvPicPr>
          <p:cNvPr id="4" name="Content Placeholder 6" descr="redraw_01.png"/>
          <p:cNvPicPr>
            <a:picLocks noChangeAspect="1"/>
          </p:cNvPicPr>
          <p:nvPr/>
        </p:nvPicPr>
        <p:blipFill>
          <a:blip r:embed="rId3"/>
          <a:stretch>
            <a:fillRect/>
          </a:stretch>
        </p:blipFill>
        <p:spPr>
          <a:xfrm>
            <a:off x="550901" y="1827168"/>
            <a:ext cx="8048625" cy="433452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r>
              <a:rPr lang="es-ES" b="1" dirty="0" smtClean="0">
                <a:effectLst/>
              </a:rPr>
              <a:t>ESB: Algunos Escenarios</a:t>
            </a:r>
          </a:p>
        </p:txBody>
      </p:sp>
      <p:sp>
        <p:nvSpPr>
          <p:cNvPr id="20483" name="Rectangle 5"/>
          <p:cNvSpPr>
            <a:spLocks noGrp="1" noChangeArrowheads="1"/>
          </p:cNvSpPr>
          <p:nvPr>
            <p:ph type="body" sz="quarter" idx="10"/>
          </p:nvPr>
        </p:nvSpPr>
        <p:spPr>
          <a:xfrm>
            <a:off x="381000" y="1411552"/>
            <a:ext cx="8382000" cy="1200329"/>
          </a:xfrm>
        </p:spPr>
        <p:txBody>
          <a:bodyPr/>
          <a:lstStyle/>
          <a:p>
            <a:r>
              <a:rPr lang="es-ES" sz="2800" dirty="0" smtClean="0"/>
              <a:t>Transformación:</a:t>
            </a:r>
            <a:endParaRPr lang="es-ES" sz="2400" dirty="0" smtClean="0"/>
          </a:p>
          <a:p>
            <a:pPr lvl="1"/>
            <a:endParaRPr lang="es-ES" sz="2400" dirty="0" smtClean="0"/>
          </a:p>
          <a:p>
            <a:pPr lvl="1"/>
            <a:endParaRPr lang="es-ES" sz="2400" dirty="0" smtClean="0"/>
          </a:p>
        </p:txBody>
      </p:sp>
      <p:pic>
        <p:nvPicPr>
          <p:cNvPr id="5" name="Content Placeholder 6" descr="redraw_01.png"/>
          <p:cNvPicPr>
            <a:picLocks noChangeAspect="1"/>
          </p:cNvPicPr>
          <p:nvPr/>
        </p:nvPicPr>
        <p:blipFill>
          <a:blip r:embed="rId3"/>
          <a:stretch>
            <a:fillRect/>
          </a:stretch>
        </p:blipFill>
        <p:spPr bwMode="auto">
          <a:xfrm>
            <a:off x="539750" y="1804858"/>
            <a:ext cx="8048625" cy="433452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r>
              <a:rPr lang="es-ES" b="1" dirty="0" smtClean="0">
                <a:effectLst/>
              </a:rPr>
              <a:t>ESB: Algunos Escenarios</a:t>
            </a:r>
          </a:p>
        </p:txBody>
      </p:sp>
      <p:sp>
        <p:nvSpPr>
          <p:cNvPr id="20483" name="Rectangle 5"/>
          <p:cNvSpPr>
            <a:spLocks noGrp="1" noChangeArrowheads="1"/>
          </p:cNvSpPr>
          <p:nvPr>
            <p:ph type="body" sz="quarter" idx="10"/>
          </p:nvPr>
        </p:nvSpPr>
        <p:spPr>
          <a:xfrm>
            <a:off x="381000" y="1411552"/>
            <a:ext cx="8382000" cy="1200329"/>
          </a:xfrm>
        </p:spPr>
        <p:txBody>
          <a:bodyPr/>
          <a:lstStyle/>
          <a:p>
            <a:r>
              <a:rPr lang="es-ES" sz="2800" dirty="0" smtClean="0"/>
              <a:t>Reparar y reenviar:</a:t>
            </a:r>
            <a:endParaRPr lang="es-ES" sz="2400" dirty="0" smtClean="0"/>
          </a:p>
          <a:p>
            <a:pPr lvl="1"/>
            <a:endParaRPr lang="es-ES" sz="2400" dirty="0" smtClean="0"/>
          </a:p>
          <a:p>
            <a:pPr lvl="1"/>
            <a:endParaRPr lang="es-ES" sz="2400" dirty="0" smtClean="0"/>
          </a:p>
        </p:txBody>
      </p:sp>
      <p:pic>
        <p:nvPicPr>
          <p:cNvPr id="6" name="Content Placeholder 6" descr="redraw_01.png"/>
          <p:cNvPicPr>
            <a:picLocks noChangeAspect="1"/>
          </p:cNvPicPr>
          <p:nvPr/>
        </p:nvPicPr>
        <p:blipFill>
          <a:blip r:embed="rId3"/>
          <a:stretch>
            <a:fillRect/>
          </a:stretch>
        </p:blipFill>
        <p:spPr bwMode="auto">
          <a:xfrm>
            <a:off x="539751" y="1894066"/>
            <a:ext cx="8048623" cy="433452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r>
              <a:rPr lang="es-ES" b="1" dirty="0" smtClean="0">
                <a:effectLst/>
              </a:rPr>
              <a:t>ESB: Algunos Escenarios</a:t>
            </a:r>
          </a:p>
        </p:txBody>
      </p:sp>
      <p:sp>
        <p:nvSpPr>
          <p:cNvPr id="20483" name="Rectangle 5"/>
          <p:cNvSpPr>
            <a:spLocks noGrp="1" noChangeArrowheads="1"/>
          </p:cNvSpPr>
          <p:nvPr>
            <p:ph type="body" sz="quarter" idx="10"/>
          </p:nvPr>
        </p:nvSpPr>
        <p:spPr>
          <a:xfrm>
            <a:off x="381000" y="1411552"/>
            <a:ext cx="8382000" cy="3847207"/>
          </a:xfrm>
        </p:spPr>
        <p:txBody>
          <a:bodyPr/>
          <a:lstStyle/>
          <a:p>
            <a:r>
              <a:rPr lang="es-ES" sz="2800" dirty="0" smtClean="0"/>
              <a:t>…</a:t>
            </a:r>
          </a:p>
          <a:p>
            <a:pPr lvl="1"/>
            <a:r>
              <a:rPr lang="es-ES" sz="2000" dirty="0" smtClean="0"/>
              <a:t>Enrutamiento de mensajes</a:t>
            </a:r>
          </a:p>
          <a:p>
            <a:pPr lvl="1"/>
            <a:r>
              <a:rPr lang="es-ES" sz="2000" dirty="0" smtClean="0"/>
              <a:t>Transformación y enrutamiento de mensajes</a:t>
            </a:r>
          </a:p>
          <a:p>
            <a:pPr lvl="1"/>
            <a:r>
              <a:rPr lang="es-ES" sz="2000" dirty="0" smtClean="0"/>
              <a:t>Petición-</a:t>
            </a:r>
            <a:r>
              <a:rPr lang="es-ES" sz="2000" dirty="0" err="1" smtClean="0"/>
              <a:t>Respueta</a:t>
            </a:r>
            <a:r>
              <a:rPr lang="es-ES" sz="2000" dirty="0" smtClean="0"/>
              <a:t> de resolución de </a:t>
            </a:r>
            <a:r>
              <a:rPr lang="es-ES" sz="2000" dirty="0" err="1" smtClean="0"/>
              <a:t>endpoints</a:t>
            </a:r>
            <a:r>
              <a:rPr lang="es-ES" sz="2000" dirty="0" smtClean="0"/>
              <a:t> y requerimientos de transformación</a:t>
            </a:r>
          </a:p>
          <a:p>
            <a:pPr lvl="1"/>
            <a:r>
              <a:rPr lang="es-ES" sz="2000" dirty="0" smtClean="0"/>
              <a:t>Invocación múltiple de servicios (</a:t>
            </a:r>
            <a:r>
              <a:rPr lang="es-ES" sz="2000" b="1" i="1" dirty="0" smtClean="0"/>
              <a:t>patrón </a:t>
            </a:r>
            <a:r>
              <a:rPr lang="es-ES" sz="2000" b="1" i="1" dirty="0" err="1" smtClean="0"/>
              <a:t>Scatter-Gather</a:t>
            </a:r>
            <a:r>
              <a:rPr lang="es-ES" sz="2000" dirty="0" smtClean="0"/>
              <a:t>)</a:t>
            </a:r>
          </a:p>
          <a:p>
            <a:pPr lvl="1"/>
            <a:r>
              <a:rPr lang="es-ES" sz="2000" dirty="0" smtClean="0"/>
              <a:t>Enrutamiento dinámico y transformación utilizando itinerarios</a:t>
            </a:r>
          </a:p>
          <a:p>
            <a:pPr lvl="1"/>
            <a:r>
              <a:rPr lang="es-ES" sz="2000" dirty="0" smtClean="0"/>
              <a:t>Orquestaciones que utilicen itinerarios</a:t>
            </a:r>
          </a:p>
          <a:p>
            <a:pPr lvl="1"/>
            <a:r>
              <a:rPr lang="es-ES" sz="2000" dirty="0" smtClean="0"/>
              <a:t>Transformación y </a:t>
            </a:r>
            <a:r>
              <a:rPr lang="es-ES" sz="2000" dirty="0" err="1" smtClean="0"/>
              <a:t>enrutado</a:t>
            </a:r>
            <a:r>
              <a:rPr lang="es-ES" sz="2000" dirty="0" smtClean="0"/>
              <a:t> de mensajes a múltiples </a:t>
            </a:r>
            <a:r>
              <a:rPr lang="es-ES" sz="2000" dirty="0" err="1" smtClean="0"/>
              <a:t>endpoints</a:t>
            </a:r>
            <a:endParaRPr lang="es-ES" sz="2000" dirty="0" smtClean="0"/>
          </a:p>
          <a:p>
            <a:pPr lvl="1"/>
            <a:endParaRPr lang="es-ES" sz="2400" dirty="0" smtClean="0"/>
          </a:p>
          <a:p>
            <a:pPr lvl="1"/>
            <a:endParaRPr lang="es-ES" sz="24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8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8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p:cNvSpPr>
          <p:nvPr>
            <p:ph type="title"/>
          </p:nvPr>
        </p:nvSpPr>
        <p:spPr>
          <a:xfrm>
            <a:off x="381000" y="230188"/>
            <a:ext cx="8382000" cy="1329595"/>
          </a:xfrm>
        </p:spPr>
        <p:txBody>
          <a:bodyPr/>
          <a:lstStyle/>
          <a:p>
            <a:r>
              <a:rPr b="1" smtClean="0">
                <a:effectLst/>
              </a:rPr>
              <a:t>Principales Conductores</a:t>
            </a:r>
            <a:r>
              <a:rPr lang="es-ES" b="1" dirty="0" smtClean="0">
                <a:effectLst/>
              </a:rPr>
              <a:t>…</a:t>
            </a:r>
            <a:r>
              <a:rPr lang="en-US" b="1" dirty="0" smtClean="0">
                <a:effectLst/>
              </a:rPr>
              <a:t/>
            </a:r>
            <a:br>
              <a:rPr lang="en-US" b="1" dirty="0" smtClean="0">
                <a:effectLst/>
              </a:rPr>
            </a:br>
            <a:endParaRPr lang="es-ES" b="1" dirty="0" smtClean="0">
              <a:effectLst/>
            </a:endParaRPr>
          </a:p>
        </p:txBody>
      </p:sp>
      <p:sp>
        <p:nvSpPr>
          <p:cNvPr id="13315" name="Content Placeholder 16"/>
          <p:cNvSpPr>
            <a:spLocks noGrp="1"/>
          </p:cNvSpPr>
          <p:nvPr>
            <p:ph idx="1"/>
          </p:nvPr>
        </p:nvSpPr>
        <p:spPr>
          <a:xfrm>
            <a:off x="381000" y="1412875"/>
            <a:ext cx="8382000" cy="5195268"/>
          </a:xfrm>
        </p:spPr>
        <p:txBody>
          <a:bodyPr/>
          <a:lstStyle/>
          <a:p>
            <a:r>
              <a:rPr lang="es-ES" sz="2800" dirty="0" smtClean="0"/>
              <a:t>Necesidades de </a:t>
            </a:r>
            <a:r>
              <a:rPr lang="es-ES" sz="2800" b="1" i="1" dirty="0" smtClean="0"/>
              <a:t>Negocio</a:t>
            </a:r>
            <a:r>
              <a:rPr lang="es-ES" sz="2800" dirty="0" smtClean="0"/>
              <a:t>:</a:t>
            </a:r>
          </a:p>
          <a:p>
            <a:pPr lvl="1"/>
            <a:r>
              <a:rPr lang="es-ES" sz="2400" b="1" i="1" dirty="0" smtClean="0"/>
              <a:t>Flexibilidad</a:t>
            </a:r>
            <a:r>
              <a:rPr lang="es-ES" sz="2400" dirty="0" smtClean="0"/>
              <a:t>:</a:t>
            </a:r>
          </a:p>
          <a:p>
            <a:pPr lvl="2"/>
            <a:r>
              <a:rPr lang="es-ES" sz="2000" dirty="0" smtClean="0"/>
              <a:t>Sistemas ágiles</a:t>
            </a:r>
          </a:p>
          <a:p>
            <a:pPr lvl="2"/>
            <a:r>
              <a:rPr lang="es-ES" sz="2000" dirty="0" smtClean="0"/>
              <a:t>Ciclo de desarrollo rápido</a:t>
            </a:r>
          </a:p>
          <a:p>
            <a:pPr lvl="2"/>
            <a:r>
              <a:rPr lang="es-ES" sz="2000" dirty="0" smtClean="0"/>
              <a:t>Extensibilidad</a:t>
            </a:r>
          </a:p>
          <a:p>
            <a:pPr lvl="2"/>
            <a:r>
              <a:rPr lang="es-ES" sz="2000" dirty="0" smtClean="0"/>
              <a:t>Colaboración: local / nacional / regional</a:t>
            </a:r>
          </a:p>
          <a:p>
            <a:pPr lvl="1"/>
            <a:r>
              <a:rPr lang="es-ES" sz="2400" b="1" i="1" dirty="0" smtClean="0"/>
              <a:t>Ciertas restricciones lógicas:</a:t>
            </a:r>
          </a:p>
          <a:p>
            <a:pPr lvl="2"/>
            <a:r>
              <a:rPr lang="es-ES" sz="2000" dirty="0" smtClean="0"/>
              <a:t>Confiabilidad</a:t>
            </a:r>
          </a:p>
          <a:p>
            <a:pPr lvl="2"/>
            <a:r>
              <a:rPr lang="es-ES" sz="2000" dirty="0" smtClean="0"/>
              <a:t>Concreción</a:t>
            </a:r>
          </a:p>
          <a:p>
            <a:pPr lvl="2"/>
            <a:r>
              <a:rPr lang="es-ES" sz="2000" dirty="0" smtClean="0"/>
              <a:t>Garantía y gestión de riesgos</a:t>
            </a:r>
          </a:p>
          <a:p>
            <a:pPr lvl="2"/>
            <a:r>
              <a:rPr lang="es-ES" sz="2000" dirty="0" smtClean="0"/>
              <a:t>Cumplimiento del contrato</a:t>
            </a:r>
          </a:p>
          <a:p>
            <a:pPr lvl="2"/>
            <a:r>
              <a:rPr lang="es-ES" sz="2000" dirty="0" smtClean="0"/>
              <a:t>Gobernanza</a:t>
            </a:r>
          </a:p>
          <a:p>
            <a:pPr lvl="1"/>
            <a:endParaRPr lang="es-ES" dirty="0" smtClean="0"/>
          </a:p>
          <a:p>
            <a:endParaRPr lang="es-ES" sz="2800" dirty="0" smtClean="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s-ES" b="1" smtClean="0">
                <a:effectLst/>
              </a:rPr>
              <a:t>Resumen</a:t>
            </a:r>
          </a:p>
        </p:txBody>
      </p:sp>
      <p:sp>
        <p:nvSpPr>
          <p:cNvPr id="26627" name="Content Placeholder 4"/>
          <p:cNvSpPr>
            <a:spLocks noGrp="1"/>
          </p:cNvSpPr>
          <p:nvPr>
            <p:ph type="body" sz="quarter" idx="10"/>
          </p:nvPr>
        </p:nvSpPr>
        <p:spPr>
          <a:xfrm>
            <a:off x="381000" y="1072882"/>
            <a:ext cx="8763000" cy="4893647"/>
          </a:xfrm>
        </p:spPr>
        <p:txBody>
          <a:bodyPr/>
          <a:lstStyle/>
          <a:p>
            <a:r>
              <a:rPr lang="es-ES" sz="2800" b="1" i="1" dirty="0" smtClean="0"/>
              <a:t>Objetivo principal</a:t>
            </a:r>
            <a:r>
              <a:rPr lang="es-ES" sz="2800" dirty="0" smtClean="0"/>
              <a:t> de SOA:    </a:t>
            </a:r>
            <a:r>
              <a:rPr lang="es-ES" sz="2800" b="1" i="1" dirty="0" smtClean="0"/>
              <a:t>Agilidad</a:t>
            </a:r>
          </a:p>
          <a:p>
            <a:r>
              <a:rPr lang="es-ES" sz="2800" dirty="0" smtClean="0"/>
              <a:t>Valor añadido al negocio : los </a:t>
            </a:r>
            <a:r>
              <a:rPr lang="es-ES" sz="2800" b="1" i="1" dirty="0" smtClean="0"/>
              <a:t>servicios se consumen a través de las aplicaciones</a:t>
            </a:r>
          </a:p>
          <a:p>
            <a:r>
              <a:rPr lang="es-ES" sz="2800" b="1" i="1" dirty="0" smtClean="0"/>
              <a:t>Plataforma de Aplicaciones de Microsoft</a:t>
            </a:r>
            <a:r>
              <a:rPr lang="es-ES" sz="2800" dirty="0" smtClean="0"/>
              <a:t>:</a:t>
            </a:r>
          </a:p>
          <a:p>
            <a:pPr lvl="1"/>
            <a:r>
              <a:rPr lang="es-ES" sz="2400" b="1" i="1" dirty="0" smtClean="0"/>
              <a:t>Bajo nivel </a:t>
            </a:r>
            <a:r>
              <a:rPr lang="es-ES" sz="2400" dirty="0" smtClean="0"/>
              <a:t>de acoplamiento</a:t>
            </a:r>
          </a:p>
          <a:p>
            <a:pPr lvl="1"/>
            <a:r>
              <a:rPr lang="es-ES" sz="2400" b="1" i="1" dirty="0" smtClean="0"/>
              <a:t>Facilita</a:t>
            </a:r>
            <a:r>
              <a:rPr lang="es-ES" sz="2400" dirty="0" smtClean="0"/>
              <a:t> exposición, composición y consumo de servicios</a:t>
            </a:r>
          </a:p>
          <a:p>
            <a:r>
              <a:rPr lang="es-ES" sz="2800" b="1" i="1" dirty="0" smtClean="0"/>
              <a:t>Microsoft ESB </a:t>
            </a:r>
            <a:r>
              <a:rPr lang="es-ES" sz="2800" b="1" i="1" dirty="0" err="1" smtClean="0"/>
              <a:t>Guidance</a:t>
            </a:r>
            <a:r>
              <a:rPr lang="es-ES" sz="2800" dirty="0" smtClean="0"/>
              <a:t>:</a:t>
            </a:r>
          </a:p>
          <a:p>
            <a:pPr lvl="1"/>
            <a:r>
              <a:rPr lang="es-ES" sz="2400" dirty="0" smtClean="0"/>
              <a:t>Facilita y simplifica la implementación de un ESB con BTS 2006 R2</a:t>
            </a:r>
          </a:p>
          <a:p>
            <a:pPr lvl="1"/>
            <a:r>
              <a:rPr lang="es-ES" sz="2400" dirty="0" smtClean="0"/>
              <a:t>Confiable</a:t>
            </a:r>
          </a:p>
          <a:p>
            <a:pPr lvl="1"/>
            <a:r>
              <a:rPr lang="es-ES" sz="2400" dirty="0" smtClean="0"/>
              <a:t>Supone una colección de componentes bien construidos y reutilizables</a:t>
            </a:r>
            <a:endParaRPr lang="es-ES" dirty="0" smtClean="0"/>
          </a:p>
        </p:txBody>
      </p:sp>
      <p:sp>
        <p:nvSpPr>
          <p:cNvPr id="4" name="3 Flecha arriba"/>
          <p:cNvSpPr/>
          <p:nvPr/>
        </p:nvSpPr>
        <p:spPr bwMode="auto">
          <a:xfrm>
            <a:off x="5322183" y="1039719"/>
            <a:ext cx="312822" cy="360947"/>
          </a:xfrm>
          <a:prstGeom prst="upArrow">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dirty="0" smtClean="0">
              <a:solidFill>
                <a:srgbClr val="FFFFFF"/>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r>
              <a:rPr lang="es-ES" b="1" dirty="0" smtClean="0">
                <a:effectLst/>
              </a:rPr>
              <a:t>Recursos</a:t>
            </a:r>
          </a:p>
        </p:txBody>
      </p:sp>
      <p:sp>
        <p:nvSpPr>
          <p:cNvPr id="20483" name="Rectangle 5"/>
          <p:cNvSpPr>
            <a:spLocks noGrp="1" noChangeArrowheads="1"/>
          </p:cNvSpPr>
          <p:nvPr>
            <p:ph type="body" sz="quarter" idx="10"/>
          </p:nvPr>
        </p:nvSpPr>
        <p:spPr>
          <a:xfrm>
            <a:off x="381000" y="1411552"/>
            <a:ext cx="8382000" cy="4278094"/>
          </a:xfrm>
        </p:spPr>
        <p:txBody>
          <a:bodyPr/>
          <a:lstStyle/>
          <a:p>
            <a:r>
              <a:rPr lang="en-US" sz="2000" dirty="0" smtClean="0"/>
              <a:t>Understanding Service Oriented Architecture</a:t>
            </a:r>
          </a:p>
          <a:p>
            <a:pPr lvl="1"/>
            <a:r>
              <a:rPr lang="en-US" sz="2000" dirty="0" smtClean="0">
                <a:hlinkClick r:id="rId3"/>
              </a:rPr>
              <a:t>http://msdn2.microsoft.com/en-us/library/aa480021.aspx</a:t>
            </a:r>
            <a:r>
              <a:rPr lang="en-US" sz="2000" dirty="0" smtClean="0"/>
              <a:t> </a:t>
            </a:r>
          </a:p>
          <a:p>
            <a:r>
              <a:rPr lang="en-US" sz="2000" dirty="0" smtClean="0"/>
              <a:t>Understanding BizTalk Server</a:t>
            </a:r>
          </a:p>
          <a:p>
            <a:pPr lvl="1"/>
            <a:r>
              <a:rPr lang="en-US" sz="2000" dirty="0" smtClean="0">
                <a:hlinkClick r:id="rId4"/>
              </a:rPr>
              <a:t>http://download.microsoft.com/documents/australia/windowsserversystem/biztalk2006/Understanding_BTS06.pdf</a:t>
            </a:r>
            <a:r>
              <a:rPr lang="en-US" sz="2000" dirty="0" smtClean="0"/>
              <a:t> </a:t>
            </a:r>
          </a:p>
          <a:p>
            <a:r>
              <a:rPr lang="en-US" sz="2000" dirty="0" smtClean="0"/>
              <a:t>Microsoft ESB Guidance (RTM, </a:t>
            </a:r>
            <a:r>
              <a:rPr lang="en-US" sz="2000" dirty="0" err="1" smtClean="0"/>
              <a:t>mes</a:t>
            </a:r>
            <a:r>
              <a:rPr lang="en-US" sz="2000" dirty="0" smtClean="0"/>
              <a:t> </a:t>
            </a:r>
            <a:r>
              <a:rPr lang="en-US" sz="2000" dirty="0" err="1" smtClean="0"/>
              <a:t>pasado</a:t>
            </a:r>
            <a:r>
              <a:rPr lang="en-US" sz="2000" dirty="0" smtClean="0"/>
              <a:t>)</a:t>
            </a:r>
          </a:p>
          <a:p>
            <a:pPr lvl="1"/>
            <a:r>
              <a:rPr lang="en-US" sz="2000" dirty="0" smtClean="0">
                <a:hlinkClick r:id="rId5"/>
              </a:rPr>
              <a:t>http://msdn2.microsoft.com/en-us/library/bb931189.aspx</a:t>
            </a:r>
            <a:endParaRPr lang="en-US" sz="2000" dirty="0" smtClean="0"/>
          </a:p>
          <a:p>
            <a:r>
              <a:rPr lang="en-US" sz="2000" dirty="0" smtClean="0"/>
              <a:t>Black Marble Blog</a:t>
            </a:r>
          </a:p>
          <a:p>
            <a:pPr lvl="1"/>
            <a:r>
              <a:rPr lang="en-US" sz="2000" dirty="0" smtClean="0">
                <a:hlinkClick r:id="rId6"/>
              </a:rPr>
              <a:t>http://blogs.blackmarble.co.uk/</a:t>
            </a:r>
            <a:endParaRPr lang="en-US" sz="2000" dirty="0" smtClean="0"/>
          </a:p>
          <a:p>
            <a:r>
              <a:rPr lang="en-US" sz="2000" dirty="0" smtClean="0"/>
              <a:t>Microsoft Patterns and Practices</a:t>
            </a:r>
          </a:p>
          <a:p>
            <a:pPr lvl="1"/>
            <a:r>
              <a:rPr lang="en-US" sz="2000" dirty="0" smtClean="0">
                <a:hlinkClick r:id="rId7"/>
              </a:rPr>
              <a:t>http://msdn2.microsoft.com/en-gb/practices/default.aspx</a:t>
            </a:r>
            <a:endParaRPr lang="en-US" sz="2000" dirty="0" smtClean="0"/>
          </a:p>
          <a:p>
            <a:pPr lvl="1"/>
            <a:endParaRPr lang="es-ES" sz="2000" dirty="0" smtClean="0"/>
          </a:p>
          <a:p>
            <a:pPr lvl="1"/>
            <a:endParaRPr lang="es-ES" sz="2000" dirty="0" smtClean="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6"/>
            <a:ext cx="5939896" cy="798496"/>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Trebuchet MS" pitchFamily="34" charset="0"/>
                <a:cs typeface="Arial" charset="0"/>
              </a:rPr>
              <a:t>© </a:t>
            </a:r>
            <a:r>
              <a:rPr lang="en-US" sz="700" dirty="0" smtClean="0">
                <a:latin typeface="Trebuchet MS" pitchFamily="34" charset="0"/>
                <a:cs typeface="Arial" charset="0"/>
              </a:rPr>
              <a:t>2007 Microsoft </a:t>
            </a:r>
            <a:r>
              <a:rPr lang="en-US" sz="700" dirty="0">
                <a:latin typeface="Trebuchet MS"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Trebuchet MS" pitchFamily="34" charset="0"/>
                <a:cs typeface="Arial" charset="0"/>
              </a:rPr>
            </a:br>
            <a:r>
              <a:rPr lang="en-US" sz="700" dirty="0">
                <a:latin typeface="Trebuchet MS" pitchFamily="34" charset="0"/>
                <a:cs typeface="Arial" charset="0"/>
              </a:rPr>
              <a:t>MICROSOFT MAKES NO WARRANTIES, EXPRESS, IMPLIED OR STATUTORY, AS TO THE INFORMATION IN THIS PRESENTATION.</a:t>
            </a:r>
          </a:p>
        </p:txBody>
      </p:sp>
      <p:sp>
        <p:nvSpPr>
          <p:cNvPr id="7" name="6 CuadroTexto"/>
          <p:cNvSpPr txBox="1"/>
          <p:nvPr/>
        </p:nvSpPr>
        <p:spPr>
          <a:xfrm>
            <a:off x="2438398" y="3693459"/>
            <a:ext cx="6813176" cy="584775"/>
          </a:xfrm>
          <a:prstGeom prst="rect">
            <a:avLst/>
          </a:prstGeom>
          <a:noFill/>
        </p:spPr>
        <p:txBody>
          <a:bodyPr wrap="square" rtlCol="0">
            <a:spAutoFit/>
          </a:bodyPr>
          <a:lstStyle/>
          <a:p>
            <a:r>
              <a:rPr lang="es-ES" sz="3200" b="1" i="1" dirty="0" smtClean="0">
                <a:effectLst/>
                <a:latin typeface="+mn-lt"/>
              </a:rPr>
              <a:t>Tu Potencial. Nuestra Pasión. </a:t>
            </a:r>
            <a:r>
              <a:rPr lang="es-ES" sz="3200" b="1" i="1" baseline="30000" dirty="0" smtClean="0">
                <a:effectLst/>
                <a:latin typeface="+mn-lt"/>
              </a:rPr>
              <a:t>TM</a:t>
            </a:r>
            <a:endParaRPr lang="es-ES" sz="3200" b="1" i="1" dirty="0">
              <a:effectLst/>
              <a:latin typeface="+mn-lt"/>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effectLst/>
              </a:rPr>
              <a:t>Erigiendo SOA Para Triunfar…</a:t>
            </a:r>
            <a:endParaRPr lang="es-ES" b="1" dirty="0">
              <a:effectLst/>
            </a:endParaRPr>
          </a:p>
        </p:txBody>
      </p:sp>
      <p:sp>
        <p:nvSpPr>
          <p:cNvPr id="6" name="Content Placeholder 5"/>
          <p:cNvSpPr>
            <a:spLocks noGrp="1"/>
          </p:cNvSpPr>
          <p:nvPr>
            <p:ph sz="quarter" idx="4294967295"/>
          </p:nvPr>
        </p:nvSpPr>
        <p:spPr>
          <a:xfrm>
            <a:off x="401429" y="1445219"/>
            <a:ext cx="6365131" cy="4800600"/>
          </a:xfrm>
        </p:spPr>
        <p:txBody>
          <a:bodyPr>
            <a:noAutofit/>
          </a:bodyPr>
          <a:lstStyle/>
          <a:p>
            <a:pPr marL="342900" indent="-342900"/>
            <a:r>
              <a:rPr lang="es-ES" sz="2400" dirty="0" smtClean="0"/>
              <a:t>Partir siempre de las</a:t>
            </a:r>
            <a:r>
              <a:rPr lang="es-ES" sz="2400" dirty="0" smtClean="0">
                <a:solidFill>
                  <a:schemeClr val="accent4"/>
                </a:solidFill>
                <a:effectLst>
                  <a:outerShdw blurRad="38100" dist="38100" dir="2700000" algn="tl">
                    <a:srgbClr val="000000">
                      <a:alpha val="43137"/>
                    </a:srgbClr>
                  </a:outerShdw>
                </a:effectLst>
              </a:rPr>
              <a:t> necesidades de negocio</a:t>
            </a:r>
            <a:r>
              <a:rPr lang="es-ES" sz="2400" dirty="0" smtClean="0"/>
              <a:t>:</a:t>
            </a:r>
            <a:endParaRPr lang="es-ES" sz="2400" dirty="0" smtClean="0">
              <a:solidFill>
                <a:schemeClr val="accent4"/>
              </a:solidFill>
            </a:endParaRPr>
          </a:p>
          <a:p>
            <a:pPr marL="633413" lvl="1" indent="-290513"/>
            <a:r>
              <a:rPr lang="es-ES" sz="2000" dirty="0" smtClean="0"/>
              <a:t>Al principio, hay que olvidarse de la visión TI</a:t>
            </a:r>
            <a:endParaRPr lang="es-ES" sz="2000" dirty="0" smtClean="0">
              <a:solidFill>
                <a:schemeClr val="accent5"/>
              </a:solidFill>
            </a:endParaRPr>
          </a:p>
          <a:p>
            <a:pPr marL="342900" indent="-342900"/>
            <a:r>
              <a:rPr lang="es-ES" sz="2400" dirty="0" smtClean="0"/>
              <a:t>El beneficio clave es la </a:t>
            </a:r>
            <a:r>
              <a:rPr lang="es-ES" sz="2400" dirty="0" smtClean="0">
                <a:solidFill>
                  <a:schemeClr val="accent4"/>
                </a:solidFill>
                <a:effectLst>
                  <a:outerShdw blurRad="38100" dist="38100" dir="2700000" algn="tl">
                    <a:srgbClr val="000000">
                      <a:alpha val="43137"/>
                    </a:srgbClr>
                  </a:outerShdw>
                </a:effectLst>
              </a:rPr>
              <a:t>agilidad de negocio</a:t>
            </a:r>
            <a:r>
              <a:rPr lang="es-ES" sz="2400" dirty="0" smtClean="0"/>
              <a:t>:</a:t>
            </a:r>
            <a:endParaRPr lang="es-ES" sz="2400" dirty="0" smtClean="0">
              <a:solidFill>
                <a:schemeClr val="accent4"/>
              </a:solidFill>
              <a:effectLst>
                <a:outerShdw blurRad="38100" dist="38100" dir="2700000" algn="tl">
                  <a:srgbClr val="000000">
                    <a:alpha val="43137"/>
                  </a:srgbClr>
                </a:outerShdw>
              </a:effectLst>
            </a:endParaRPr>
          </a:p>
          <a:p>
            <a:pPr marL="633413" lvl="1" indent="-290513"/>
            <a:r>
              <a:rPr lang="es-ES" sz="2000" dirty="0" smtClean="0"/>
              <a:t>No lo es la reutilización de servicio</a:t>
            </a:r>
          </a:p>
          <a:p>
            <a:pPr marL="227013" indent="-290513"/>
            <a:r>
              <a:rPr lang="es-ES" sz="2400" dirty="0" smtClean="0"/>
              <a:t>Foco en </a:t>
            </a:r>
            <a:r>
              <a:rPr lang="es-ES" sz="2400" dirty="0" smtClean="0">
                <a:solidFill>
                  <a:srgbClr val="92D050"/>
                </a:solidFill>
                <a:effectLst>
                  <a:outerShdw blurRad="38100" dist="38100" dir="2700000" algn="tl">
                    <a:srgbClr val="000000">
                      <a:alpha val="43137"/>
                    </a:srgbClr>
                  </a:outerShdw>
                </a:effectLst>
              </a:rPr>
              <a:t>el valor del tiempo</a:t>
            </a:r>
            <a:r>
              <a:rPr lang="es-ES" sz="2400" dirty="0" smtClean="0"/>
              <a:t>:</a:t>
            </a:r>
            <a:endParaRPr lang="es-ES" sz="2400" dirty="0" smtClean="0">
              <a:solidFill>
                <a:srgbClr val="92D050"/>
              </a:solidFill>
              <a:effectLst>
                <a:outerShdw blurRad="38100" dist="38100" dir="2700000" algn="tl">
                  <a:srgbClr val="000000">
                    <a:alpha val="43137"/>
                  </a:srgbClr>
                </a:outerShdw>
              </a:effectLst>
            </a:endParaRPr>
          </a:p>
          <a:p>
            <a:pPr marL="633413" lvl="1" indent="-290513"/>
            <a:r>
              <a:rPr lang="es-ES" sz="2000" dirty="0" smtClean="0"/>
              <a:t>Planifica, pero no lo resuelvas todo</a:t>
            </a:r>
          </a:p>
          <a:p>
            <a:pPr marL="342900" indent="-342900"/>
            <a:r>
              <a:rPr lang="es-ES" sz="2400" dirty="0" smtClean="0"/>
              <a:t>Entrega el valor de negocio en </a:t>
            </a:r>
            <a:r>
              <a:rPr lang="es-ES" sz="2400" dirty="0" smtClean="0">
                <a:solidFill>
                  <a:srgbClr val="92D050"/>
                </a:solidFill>
                <a:effectLst>
                  <a:outerShdw blurRad="38100" dist="38100" dir="2700000" algn="tl">
                    <a:srgbClr val="000000">
                      <a:alpha val="43137"/>
                    </a:srgbClr>
                  </a:outerShdw>
                </a:effectLst>
              </a:rPr>
              <a:t>iteraciones</a:t>
            </a:r>
            <a:r>
              <a:rPr lang="es-ES" sz="2400" dirty="0" smtClean="0"/>
              <a:t>:</a:t>
            </a:r>
            <a:endParaRPr lang="es-ES" sz="2400" dirty="0" smtClean="0">
              <a:solidFill>
                <a:srgbClr val="92D050"/>
              </a:solidFill>
              <a:effectLst>
                <a:outerShdw blurRad="38100" dist="38100" dir="2700000" algn="tl">
                  <a:srgbClr val="000000">
                    <a:alpha val="43137"/>
                  </a:srgbClr>
                </a:outerShdw>
              </a:effectLst>
            </a:endParaRPr>
          </a:p>
          <a:p>
            <a:pPr marL="633413" lvl="1" indent="-292100"/>
            <a:r>
              <a:rPr lang="es-ES" sz="2000" dirty="0" smtClean="0"/>
              <a:t>Construye y añade capacidades poco a poco</a:t>
            </a:r>
          </a:p>
          <a:p>
            <a:pPr marL="342900" indent="-342900"/>
            <a:r>
              <a:rPr lang="es-ES" sz="2400" dirty="0" smtClean="0"/>
              <a:t>Espera y </a:t>
            </a:r>
            <a:r>
              <a:rPr lang="es-ES" sz="2400" dirty="0" smtClean="0">
                <a:solidFill>
                  <a:srgbClr val="92D050"/>
                </a:solidFill>
                <a:effectLst>
                  <a:outerShdw blurRad="38100" dist="38100" dir="2700000" algn="tl">
                    <a:srgbClr val="000000">
                      <a:alpha val="43137"/>
                    </a:srgbClr>
                  </a:outerShdw>
                </a:effectLst>
              </a:rPr>
              <a:t>diseña para el cambio</a:t>
            </a:r>
            <a:endParaRPr lang="es-ES" sz="2400" dirty="0" smtClean="0">
              <a:solidFill>
                <a:schemeClr val="accent4"/>
              </a:solidFill>
              <a:effectLst>
                <a:outerShdw blurRad="38100" dist="38100" dir="2700000" algn="tl">
                  <a:srgbClr val="000000">
                    <a:alpha val="43137"/>
                  </a:srgbClr>
                </a:outerShdw>
              </a:effectLst>
            </a:endParaRPr>
          </a:p>
        </p:txBody>
      </p:sp>
      <p:grpSp>
        <p:nvGrpSpPr>
          <p:cNvPr id="3" name="14 Grupo"/>
          <p:cNvGrpSpPr/>
          <p:nvPr/>
        </p:nvGrpSpPr>
        <p:grpSpPr>
          <a:xfrm>
            <a:off x="5490720" y="1614417"/>
            <a:ext cx="3638904" cy="4693081"/>
            <a:chOff x="5490720" y="1614417"/>
            <a:chExt cx="3638904" cy="4693081"/>
          </a:xfrm>
        </p:grpSpPr>
        <p:grpSp>
          <p:nvGrpSpPr>
            <p:cNvPr id="4" name="Group 3"/>
            <p:cNvGrpSpPr/>
            <p:nvPr/>
          </p:nvGrpSpPr>
          <p:grpSpPr>
            <a:xfrm>
              <a:off x="5490720" y="1614417"/>
              <a:ext cx="3638904" cy="4693081"/>
              <a:chOff x="5262112" y="1806929"/>
              <a:chExt cx="3638904" cy="4693081"/>
            </a:xfrm>
          </p:grpSpPr>
          <p:sp>
            <p:nvSpPr>
              <p:cNvPr id="5" name="Oval 4"/>
              <p:cNvSpPr/>
              <p:nvPr/>
            </p:nvSpPr>
            <p:spPr bwMode="auto">
              <a:xfrm>
                <a:off x="6366295" y="1806929"/>
                <a:ext cx="1345720" cy="1345720"/>
              </a:xfrm>
              <a:prstGeom prst="ellipse">
                <a:avLst/>
              </a:prstGeom>
              <a:gradFill rotWithShape="1">
                <a:gsLst>
                  <a:gs pos="0">
                    <a:schemeClr val="accent2">
                      <a:lumMod val="50000"/>
                    </a:schemeClr>
                  </a:gs>
                  <a:gs pos="50000">
                    <a:schemeClr val="accent2">
                      <a:lumMod val="75000"/>
                      <a:alpha val="50000"/>
                    </a:schemeClr>
                  </a:gs>
                  <a:gs pos="70000">
                    <a:schemeClr val="accent2">
                      <a:alpha val="50000"/>
                    </a:schemeClr>
                  </a:gs>
                  <a:gs pos="100000">
                    <a:schemeClr val="accent2">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a:defRPr/>
                </a:pPr>
                <a:r>
                  <a:rPr lang="es-ES" sz="1400" b="1" kern="0" smtClean="0">
                    <a:effectLst/>
                    <a:latin typeface="Trebuchet MS" pitchFamily="34" charset="0"/>
                  </a:rPr>
                  <a:t>Exponer</a:t>
                </a:r>
              </a:p>
            </p:txBody>
          </p:sp>
          <p:sp>
            <p:nvSpPr>
              <p:cNvPr id="7" name="Oval 6"/>
              <p:cNvSpPr/>
              <p:nvPr/>
            </p:nvSpPr>
            <p:spPr bwMode="auto">
              <a:xfrm>
                <a:off x="6366295" y="3657599"/>
                <a:ext cx="1345720" cy="1345720"/>
              </a:xfrm>
              <a:prstGeom prst="ellipse">
                <a:avLst/>
              </a:prstGeom>
              <a:gradFill rotWithShape="1">
                <a:gsLst>
                  <a:gs pos="0">
                    <a:schemeClr val="accent1">
                      <a:lumMod val="50000"/>
                    </a:schemeClr>
                  </a:gs>
                  <a:gs pos="50000">
                    <a:schemeClr val="accent1">
                      <a:lumMod val="75000"/>
                      <a:alpha val="50000"/>
                    </a:schemeClr>
                  </a:gs>
                  <a:gs pos="70000">
                    <a:schemeClr val="accent1">
                      <a:alpha val="50000"/>
                    </a:schemeClr>
                  </a:gs>
                  <a:gs pos="100000">
                    <a:schemeClr val="accent1">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a:defRPr/>
                </a:pPr>
                <a:r>
                  <a:rPr lang="es-ES" sz="1400" b="1" kern="0" smtClean="0">
                    <a:solidFill>
                      <a:srgbClr val="FFFFFF"/>
                    </a:solidFill>
                    <a:effectLst/>
                    <a:latin typeface="Trebuchet MS" pitchFamily="34" charset="0"/>
                  </a:rPr>
                  <a:t>Req. de Negocio</a:t>
                </a:r>
              </a:p>
            </p:txBody>
          </p:sp>
          <p:sp>
            <p:nvSpPr>
              <p:cNvPr id="8" name="Oval 7"/>
              <p:cNvSpPr/>
              <p:nvPr/>
            </p:nvSpPr>
            <p:spPr bwMode="auto">
              <a:xfrm>
                <a:off x="5262112" y="5154290"/>
                <a:ext cx="1345720" cy="1345720"/>
              </a:xfrm>
              <a:prstGeom prst="ellipse">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a:defRPr/>
                </a:pPr>
                <a:endParaRPr lang="en-US" sz="1400" b="1" kern="0" dirty="0" smtClean="0">
                  <a:solidFill>
                    <a:srgbClr val="FFFFFF"/>
                  </a:solidFill>
                  <a:latin typeface="Trebuchet MS" pitchFamily="34" charset="0"/>
                </a:endParaRPr>
              </a:p>
            </p:txBody>
          </p:sp>
          <p:sp>
            <p:nvSpPr>
              <p:cNvPr id="9" name="Oval 8"/>
              <p:cNvSpPr/>
              <p:nvPr/>
            </p:nvSpPr>
            <p:spPr bwMode="auto">
              <a:xfrm>
                <a:off x="7555296" y="5154290"/>
                <a:ext cx="1345720" cy="1345720"/>
              </a:xfrm>
              <a:prstGeom prst="ellipse">
                <a:avLst/>
              </a:prstGeom>
              <a:gradFill rotWithShape="1">
                <a:gsLst>
                  <a:gs pos="0">
                    <a:schemeClr val="accent5">
                      <a:lumMod val="50000"/>
                    </a:schemeClr>
                  </a:gs>
                  <a:gs pos="50000">
                    <a:schemeClr val="accent5">
                      <a:lumMod val="75000"/>
                      <a:alpha val="50000"/>
                    </a:schemeClr>
                  </a:gs>
                  <a:gs pos="70000">
                    <a:schemeClr val="accent5">
                      <a:alpha val="50000"/>
                    </a:schemeClr>
                  </a:gs>
                  <a:gs pos="100000">
                    <a:schemeClr val="accent5">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a:defRPr/>
                </a:pPr>
                <a:endParaRPr lang="en-US" sz="1400" kern="0" dirty="0" smtClean="0">
                  <a:solidFill>
                    <a:srgbClr val="FFFFFF"/>
                  </a:solidFill>
                  <a:latin typeface="Trebuchet MS" pitchFamily="34" charset="0"/>
                </a:endParaRPr>
              </a:p>
            </p:txBody>
          </p:sp>
          <p:sp>
            <p:nvSpPr>
              <p:cNvPr id="10" name="Down Arrow 9"/>
              <p:cNvSpPr/>
              <p:nvPr/>
            </p:nvSpPr>
            <p:spPr bwMode="auto">
              <a:xfrm flipV="1">
                <a:off x="6836434" y="3208873"/>
                <a:ext cx="405442" cy="375249"/>
              </a:xfrm>
              <a:prstGeom prst="downArrow">
                <a:avLst/>
              </a:prstGeom>
              <a:gradFill rotWithShape="1">
                <a:gsLst>
                  <a:gs pos="0">
                    <a:schemeClr val="accent2">
                      <a:lumMod val="50000"/>
                    </a:schemeClr>
                  </a:gs>
                  <a:gs pos="50000">
                    <a:schemeClr val="accent2">
                      <a:lumMod val="75000"/>
                      <a:alpha val="50000"/>
                    </a:schemeClr>
                  </a:gs>
                  <a:gs pos="70000">
                    <a:schemeClr val="accent2">
                      <a:alpha val="50000"/>
                    </a:schemeClr>
                  </a:gs>
                  <a:gs pos="100000">
                    <a:schemeClr val="accent2">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a:defRPr/>
                </a:pPr>
                <a:endParaRPr lang="en-US" sz="1400" kern="0" dirty="0" smtClean="0">
                  <a:solidFill>
                    <a:srgbClr val="FFFFFF"/>
                  </a:solidFill>
                  <a:latin typeface="Trebuchet MS" pitchFamily="34" charset="0"/>
                </a:endParaRPr>
              </a:p>
            </p:txBody>
          </p:sp>
          <p:sp>
            <p:nvSpPr>
              <p:cNvPr id="11" name="Down Arrow 10"/>
              <p:cNvSpPr/>
              <p:nvPr/>
            </p:nvSpPr>
            <p:spPr bwMode="auto">
              <a:xfrm rot="8363167" flipV="1">
                <a:off x="7487727" y="4878245"/>
                <a:ext cx="405442" cy="375249"/>
              </a:xfrm>
              <a:prstGeom prst="downArrow">
                <a:avLst/>
              </a:prstGeom>
              <a:gradFill rotWithShape="1">
                <a:gsLst>
                  <a:gs pos="0">
                    <a:schemeClr val="accent5">
                      <a:lumMod val="50000"/>
                    </a:schemeClr>
                  </a:gs>
                  <a:gs pos="50000">
                    <a:schemeClr val="accent5">
                      <a:lumMod val="75000"/>
                      <a:alpha val="50000"/>
                    </a:schemeClr>
                  </a:gs>
                  <a:gs pos="70000">
                    <a:schemeClr val="accent5">
                      <a:alpha val="50000"/>
                    </a:schemeClr>
                  </a:gs>
                  <a:gs pos="100000">
                    <a:schemeClr val="accent5">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a:defRPr/>
                </a:pPr>
                <a:endParaRPr lang="en-US" sz="1400" kern="0" dirty="0" smtClean="0">
                  <a:solidFill>
                    <a:srgbClr val="FFFFFF"/>
                  </a:solidFill>
                  <a:latin typeface="Trebuchet MS" pitchFamily="34" charset="0"/>
                </a:endParaRPr>
              </a:p>
            </p:txBody>
          </p:sp>
          <p:sp>
            <p:nvSpPr>
              <p:cNvPr id="12" name="Down Arrow 11"/>
              <p:cNvSpPr/>
              <p:nvPr/>
            </p:nvSpPr>
            <p:spPr bwMode="auto">
              <a:xfrm rot="13236833" flipH="1" flipV="1">
                <a:off x="6245523" y="4878245"/>
                <a:ext cx="405442" cy="375249"/>
              </a:xfrm>
              <a:prstGeom prst="downArrow">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a:defRPr/>
                </a:pPr>
                <a:endParaRPr lang="en-US" sz="1400" kern="0" dirty="0" smtClean="0">
                  <a:solidFill>
                    <a:srgbClr val="FFFFFF"/>
                  </a:solidFill>
                  <a:latin typeface="Trebuchet MS" pitchFamily="34" charset="0"/>
                </a:endParaRPr>
              </a:p>
            </p:txBody>
          </p:sp>
        </p:grpSp>
        <p:sp>
          <p:nvSpPr>
            <p:cNvPr id="13" name="12 CuadroTexto"/>
            <p:cNvSpPr txBox="1"/>
            <p:nvPr/>
          </p:nvSpPr>
          <p:spPr>
            <a:xfrm>
              <a:off x="7928813" y="5426239"/>
              <a:ext cx="1058777" cy="307777"/>
            </a:xfrm>
            <a:prstGeom prst="rect">
              <a:avLst/>
            </a:prstGeom>
            <a:noFill/>
          </p:spPr>
          <p:txBody>
            <a:bodyPr wrap="square" rtlCol="0">
              <a:spAutoFit/>
            </a:bodyPr>
            <a:lstStyle/>
            <a:p>
              <a:r>
                <a:rPr lang="es-ES" sz="1400" b="1" dirty="0" smtClean="0">
                  <a:effectLst/>
                  <a:latin typeface="+mn-lt"/>
                </a:rPr>
                <a:t>Componer</a:t>
              </a:r>
              <a:endParaRPr lang="es-ES" sz="1400" b="1" dirty="0">
                <a:effectLst/>
                <a:latin typeface="+mn-lt"/>
              </a:endParaRPr>
            </a:p>
          </p:txBody>
        </p:sp>
        <p:sp>
          <p:nvSpPr>
            <p:cNvPr id="14" name="13 CuadroTexto"/>
            <p:cNvSpPr txBox="1"/>
            <p:nvPr/>
          </p:nvSpPr>
          <p:spPr>
            <a:xfrm>
              <a:off x="5638802" y="5470354"/>
              <a:ext cx="1058777" cy="307777"/>
            </a:xfrm>
            <a:prstGeom prst="rect">
              <a:avLst/>
            </a:prstGeom>
            <a:noFill/>
          </p:spPr>
          <p:txBody>
            <a:bodyPr wrap="square" rtlCol="0">
              <a:spAutoFit/>
            </a:bodyPr>
            <a:lstStyle/>
            <a:p>
              <a:pPr algn="ctr"/>
              <a:r>
                <a:rPr lang="es-ES" sz="1400" b="1" dirty="0" smtClean="0">
                  <a:effectLst/>
                  <a:latin typeface="+mn-lt"/>
                </a:rPr>
                <a:t>Consumir</a:t>
              </a:r>
              <a:endParaRPr lang="es-ES" sz="1400" b="1" dirty="0">
                <a:effectLst/>
                <a:latin typeface="+mn-lt"/>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wipe(left)">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500"/>
                                        <p:tgtEl>
                                          <p:spTgt spid="6">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wipe(left)">
                                      <p:cBhvr>
                                        <p:cTn id="26" dur="500"/>
                                        <p:tgtEl>
                                          <p:spTgt spid="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wipe(left)">
                                      <p:cBhvr>
                                        <p:cTn id="31" dur="500"/>
                                        <p:tgtEl>
                                          <p:spTgt spid="6">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wipe(left)">
                                      <p:cBhvr>
                                        <p:cTn id="34" dur="500"/>
                                        <p:tgtEl>
                                          <p:spTgt spid="6">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wipe(left)">
                                      <p:cBhvr>
                                        <p:cTn id="39" dur="500"/>
                                        <p:tgtEl>
                                          <p:spTgt spid="6">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diamond(in)">
                                      <p:cBhvr>
                                        <p:cTn id="4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6" name="Rectangle 6"/>
          <p:cNvSpPr>
            <a:spLocks noGrp="1" noChangeArrowheads="1"/>
          </p:cNvSpPr>
          <p:nvPr>
            <p:ph type="title"/>
          </p:nvPr>
        </p:nvSpPr>
        <p:spPr>
          <a:xfrm>
            <a:off x="381000" y="230188"/>
            <a:ext cx="8382000" cy="553998"/>
          </a:xfrm>
        </p:spPr>
        <p:txBody>
          <a:bodyPr/>
          <a:lstStyle/>
          <a:p>
            <a:r>
              <a:rPr lang="es-ES" sz="4000" b="1" dirty="0" smtClean="0">
                <a:effectLst/>
              </a:rPr>
              <a:t>¿Qué promete SOA?</a:t>
            </a:r>
            <a:endParaRPr lang="es-ES" sz="4000" b="1" dirty="0">
              <a:effectLst/>
            </a:endParaRPr>
          </a:p>
        </p:txBody>
      </p:sp>
      <p:sp>
        <p:nvSpPr>
          <p:cNvPr id="65" name="AutoShape 73"/>
          <p:cNvSpPr>
            <a:spLocks/>
          </p:cNvSpPr>
          <p:nvPr/>
        </p:nvSpPr>
        <p:spPr bwMode="auto">
          <a:xfrm rot="16200000">
            <a:off x="4665663" y="406400"/>
            <a:ext cx="533400" cy="6743700"/>
          </a:xfrm>
          <a:prstGeom prst="rightBrace">
            <a:avLst>
              <a:gd name="adj1" fmla="val 98216"/>
              <a:gd name="adj2" fmla="val 51449"/>
            </a:avLst>
          </a:prstGeom>
          <a:noFill/>
          <a:ln w="12700">
            <a:solidFill>
              <a:schemeClr val="bg1"/>
            </a:solidFill>
            <a:round/>
            <a:headEnd/>
            <a:tailEnd/>
          </a:ln>
        </p:spPr>
        <p:txBody>
          <a:bodyPr wrap="none" anchor="ctr"/>
          <a:lstStyle/>
          <a:p>
            <a:endParaRPr lang="es-ES"/>
          </a:p>
        </p:txBody>
      </p:sp>
      <p:grpSp>
        <p:nvGrpSpPr>
          <p:cNvPr id="66" name="Group 89"/>
          <p:cNvGrpSpPr>
            <a:grpSpLocks/>
          </p:cNvGrpSpPr>
          <p:nvPr/>
        </p:nvGrpSpPr>
        <p:grpSpPr bwMode="auto">
          <a:xfrm>
            <a:off x="-76200" y="4379912"/>
            <a:ext cx="1384300" cy="1149689"/>
            <a:chOff x="-76200" y="5206703"/>
            <a:chExt cx="1384300" cy="1149109"/>
          </a:xfrm>
        </p:grpSpPr>
        <p:sp>
          <p:nvSpPr>
            <p:cNvPr id="67" name="Text Box 5"/>
            <p:cNvSpPr txBox="1">
              <a:spLocks noChangeArrowheads="1"/>
            </p:cNvSpPr>
            <p:nvPr/>
          </p:nvSpPr>
          <p:spPr bwMode="auto">
            <a:xfrm>
              <a:off x="-76200" y="6069724"/>
              <a:ext cx="1384300" cy="286088"/>
            </a:xfrm>
            <a:prstGeom prst="rect">
              <a:avLst/>
            </a:prstGeom>
            <a:noFill/>
            <a:ln w="12700" algn="ctr">
              <a:noFill/>
              <a:miter lim="800000"/>
              <a:headEnd/>
              <a:tailEnd/>
            </a:ln>
          </p:spPr>
          <p:txBody>
            <a:bodyPr wrap="square">
              <a:spAutoFit/>
            </a:bodyPr>
            <a:lstStyle/>
            <a:p>
              <a:pPr algn="ctr">
                <a:lnSpc>
                  <a:spcPct val="90000"/>
                </a:lnSpc>
                <a:spcBef>
                  <a:spcPct val="30000"/>
                </a:spcBef>
              </a:pPr>
              <a:r>
                <a:rPr lang="en-US" sz="1400" b="1" dirty="0" err="1" smtClean="0">
                  <a:solidFill>
                    <a:schemeClr val="bg1"/>
                  </a:solidFill>
                  <a:cs typeface="Arial" charset="0"/>
                </a:rPr>
                <a:t>Herramientas</a:t>
              </a:r>
              <a:endParaRPr lang="en-US" sz="1400" b="1" dirty="0">
                <a:solidFill>
                  <a:schemeClr val="bg1"/>
                </a:solidFill>
                <a:cs typeface="Arial" charset="0"/>
              </a:endParaRPr>
            </a:p>
          </p:txBody>
        </p:sp>
        <p:pic>
          <p:nvPicPr>
            <p:cNvPr id="68" name="Picture 6"/>
            <p:cNvPicPr>
              <a:picLocks noChangeAspect="1" noChangeArrowheads="1"/>
            </p:cNvPicPr>
            <p:nvPr/>
          </p:nvPicPr>
          <p:blipFill>
            <a:blip r:embed="rId3"/>
            <a:srcRect/>
            <a:stretch>
              <a:fillRect/>
            </a:stretch>
          </p:blipFill>
          <p:spPr bwMode="auto">
            <a:xfrm>
              <a:off x="348657" y="5206703"/>
              <a:ext cx="598086" cy="879083"/>
            </a:xfrm>
            <a:prstGeom prst="rect">
              <a:avLst/>
            </a:prstGeom>
            <a:noFill/>
            <a:ln w="9525">
              <a:noFill/>
              <a:miter lim="800000"/>
              <a:headEnd/>
              <a:tailEnd/>
            </a:ln>
          </p:spPr>
        </p:pic>
      </p:grpSp>
      <p:grpSp>
        <p:nvGrpSpPr>
          <p:cNvPr id="70" name="Group 82"/>
          <p:cNvGrpSpPr>
            <a:grpSpLocks/>
          </p:cNvGrpSpPr>
          <p:nvPr/>
        </p:nvGrpSpPr>
        <p:grpSpPr bwMode="auto">
          <a:xfrm>
            <a:off x="185738" y="3021012"/>
            <a:ext cx="883084" cy="1067095"/>
            <a:chOff x="186307" y="3525662"/>
            <a:chExt cx="881992" cy="1066395"/>
          </a:xfrm>
        </p:grpSpPr>
        <p:sp>
          <p:nvSpPr>
            <p:cNvPr id="71" name="Text Box 8"/>
            <p:cNvSpPr txBox="1">
              <a:spLocks noChangeArrowheads="1"/>
            </p:cNvSpPr>
            <p:nvPr/>
          </p:nvSpPr>
          <p:spPr bwMode="auto">
            <a:xfrm>
              <a:off x="186307" y="4306013"/>
              <a:ext cx="848862" cy="286044"/>
            </a:xfrm>
            <a:prstGeom prst="rect">
              <a:avLst/>
            </a:prstGeom>
            <a:noFill/>
            <a:ln w="12700" algn="ctr">
              <a:noFill/>
              <a:miter lim="800000"/>
              <a:headEnd/>
              <a:tailEnd/>
            </a:ln>
          </p:spPr>
          <p:txBody>
            <a:bodyPr wrap="none">
              <a:spAutoFit/>
            </a:bodyPr>
            <a:lstStyle/>
            <a:p>
              <a:pPr algn="ctr">
                <a:lnSpc>
                  <a:spcPct val="90000"/>
                </a:lnSpc>
                <a:spcBef>
                  <a:spcPct val="30000"/>
                </a:spcBef>
              </a:pPr>
              <a:r>
                <a:rPr lang="en-US" sz="1400" b="1" dirty="0" err="1" smtClean="0">
                  <a:solidFill>
                    <a:schemeClr val="bg1"/>
                  </a:solidFill>
                  <a:cs typeface="Arial" charset="0"/>
                </a:rPr>
                <a:t>Gestión</a:t>
              </a:r>
              <a:endParaRPr lang="en-US" sz="1400" b="1" dirty="0">
                <a:solidFill>
                  <a:schemeClr val="bg1"/>
                </a:solidFill>
                <a:cs typeface="Arial" charset="0"/>
              </a:endParaRPr>
            </a:p>
          </p:txBody>
        </p:sp>
        <p:pic>
          <p:nvPicPr>
            <p:cNvPr id="72" name="Picture 9"/>
            <p:cNvPicPr>
              <a:picLocks noChangeAspect="1" noChangeArrowheads="1"/>
            </p:cNvPicPr>
            <p:nvPr/>
          </p:nvPicPr>
          <p:blipFill>
            <a:blip r:embed="rId4"/>
            <a:srcRect/>
            <a:stretch>
              <a:fillRect/>
            </a:stretch>
          </p:blipFill>
          <p:spPr bwMode="auto">
            <a:xfrm>
              <a:off x="227101" y="3525662"/>
              <a:ext cx="841198" cy="751440"/>
            </a:xfrm>
            <a:prstGeom prst="rect">
              <a:avLst/>
            </a:prstGeom>
            <a:noFill/>
            <a:ln w="9525">
              <a:noFill/>
              <a:miter lim="800000"/>
              <a:headEnd/>
              <a:tailEnd/>
            </a:ln>
          </p:spPr>
        </p:pic>
      </p:grpSp>
      <p:grpSp>
        <p:nvGrpSpPr>
          <p:cNvPr id="73" name="Group 81"/>
          <p:cNvGrpSpPr>
            <a:grpSpLocks/>
          </p:cNvGrpSpPr>
          <p:nvPr/>
        </p:nvGrpSpPr>
        <p:grpSpPr bwMode="auto">
          <a:xfrm>
            <a:off x="46038" y="1408113"/>
            <a:ext cx="1204912" cy="1230312"/>
            <a:chOff x="45244" y="1470954"/>
            <a:chExt cx="1204913" cy="1230804"/>
          </a:xfrm>
        </p:grpSpPr>
        <p:sp>
          <p:nvSpPr>
            <p:cNvPr id="74" name="Text Box 47"/>
            <p:cNvSpPr txBox="1">
              <a:spLocks noChangeArrowheads="1"/>
            </p:cNvSpPr>
            <p:nvPr/>
          </p:nvSpPr>
          <p:spPr bwMode="auto">
            <a:xfrm>
              <a:off x="45244" y="2416008"/>
              <a:ext cx="1204913" cy="285750"/>
            </a:xfrm>
            <a:prstGeom prst="rect">
              <a:avLst/>
            </a:prstGeom>
            <a:noFill/>
            <a:ln w="12700" algn="ctr">
              <a:noFill/>
              <a:miter lim="800000"/>
              <a:headEnd/>
              <a:tailEnd/>
            </a:ln>
          </p:spPr>
          <p:txBody>
            <a:bodyPr>
              <a:spAutoFit/>
            </a:bodyPr>
            <a:lstStyle/>
            <a:p>
              <a:pPr algn="ctr">
                <a:lnSpc>
                  <a:spcPct val="90000"/>
                </a:lnSpc>
                <a:spcBef>
                  <a:spcPct val="30000"/>
                </a:spcBef>
              </a:pPr>
              <a:r>
                <a:rPr lang="en-US" sz="1400" b="1" dirty="0" err="1" smtClean="0">
                  <a:solidFill>
                    <a:schemeClr val="bg1"/>
                  </a:solidFill>
                  <a:cs typeface="Arial" charset="0"/>
                </a:rPr>
                <a:t>Seguridad</a:t>
              </a:r>
              <a:endParaRPr lang="en-US" sz="1400" b="1" dirty="0">
                <a:solidFill>
                  <a:schemeClr val="bg1"/>
                </a:solidFill>
                <a:cs typeface="Arial" charset="0"/>
              </a:endParaRPr>
            </a:p>
          </p:txBody>
        </p:sp>
        <p:pic>
          <p:nvPicPr>
            <p:cNvPr id="75" name="Picture 48"/>
            <p:cNvPicPr>
              <a:picLocks noChangeAspect="1" noChangeArrowheads="1"/>
            </p:cNvPicPr>
            <p:nvPr/>
          </p:nvPicPr>
          <p:blipFill>
            <a:blip r:embed="rId5"/>
            <a:srcRect/>
            <a:stretch>
              <a:fillRect/>
            </a:stretch>
          </p:blipFill>
          <p:spPr bwMode="auto">
            <a:xfrm>
              <a:off x="331298" y="1470954"/>
              <a:ext cx="632804" cy="918253"/>
            </a:xfrm>
            <a:prstGeom prst="rect">
              <a:avLst/>
            </a:prstGeom>
            <a:noFill/>
            <a:ln w="9525">
              <a:noFill/>
              <a:miter lim="800000"/>
              <a:headEnd/>
              <a:tailEnd/>
            </a:ln>
          </p:spPr>
        </p:pic>
      </p:grpSp>
      <p:pic>
        <p:nvPicPr>
          <p:cNvPr id="76" name="Picture 30"/>
          <p:cNvPicPr>
            <a:picLocks noChangeAspect="1" noChangeArrowheads="1"/>
          </p:cNvPicPr>
          <p:nvPr/>
        </p:nvPicPr>
        <p:blipFill>
          <a:blip r:embed="rId6"/>
          <a:srcRect/>
          <a:stretch>
            <a:fillRect/>
          </a:stretch>
        </p:blipFill>
        <p:spPr bwMode="auto">
          <a:xfrm>
            <a:off x="1646238" y="4394200"/>
            <a:ext cx="304800" cy="292100"/>
          </a:xfrm>
          <a:prstGeom prst="rect">
            <a:avLst/>
          </a:prstGeom>
          <a:noFill/>
          <a:ln w="9525">
            <a:noFill/>
            <a:miter lim="800000"/>
            <a:headEnd/>
            <a:tailEnd/>
          </a:ln>
        </p:spPr>
      </p:pic>
      <p:pic>
        <p:nvPicPr>
          <p:cNvPr id="77" name="Picture 31"/>
          <p:cNvPicPr>
            <a:picLocks noChangeAspect="1" noChangeArrowheads="1"/>
          </p:cNvPicPr>
          <p:nvPr/>
        </p:nvPicPr>
        <p:blipFill>
          <a:blip r:embed="rId6"/>
          <a:srcRect/>
          <a:stretch>
            <a:fillRect/>
          </a:stretch>
        </p:blipFill>
        <p:spPr bwMode="auto">
          <a:xfrm>
            <a:off x="3221038" y="4394200"/>
            <a:ext cx="304800" cy="292100"/>
          </a:xfrm>
          <a:prstGeom prst="rect">
            <a:avLst/>
          </a:prstGeom>
          <a:noFill/>
          <a:ln w="9525">
            <a:noFill/>
            <a:miter lim="800000"/>
            <a:headEnd/>
            <a:tailEnd/>
          </a:ln>
        </p:spPr>
      </p:pic>
      <p:pic>
        <p:nvPicPr>
          <p:cNvPr id="78" name="Picture 32"/>
          <p:cNvPicPr>
            <a:picLocks noChangeAspect="1" noChangeArrowheads="1"/>
          </p:cNvPicPr>
          <p:nvPr/>
        </p:nvPicPr>
        <p:blipFill>
          <a:blip r:embed="rId6"/>
          <a:srcRect/>
          <a:stretch>
            <a:fillRect/>
          </a:stretch>
        </p:blipFill>
        <p:spPr bwMode="auto">
          <a:xfrm>
            <a:off x="4881563" y="4381500"/>
            <a:ext cx="304800" cy="292100"/>
          </a:xfrm>
          <a:prstGeom prst="rect">
            <a:avLst/>
          </a:prstGeom>
          <a:noFill/>
          <a:ln w="9525">
            <a:noFill/>
            <a:miter lim="800000"/>
            <a:headEnd/>
            <a:tailEnd/>
          </a:ln>
        </p:spPr>
      </p:pic>
      <p:pic>
        <p:nvPicPr>
          <p:cNvPr id="79" name="Picture 33"/>
          <p:cNvPicPr>
            <a:picLocks noChangeAspect="1" noChangeArrowheads="1"/>
          </p:cNvPicPr>
          <p:nvPr/>
        </p:nvPicPr>
        <p:blipFill>
          <a:blip r:embed="rId6"/>
          <a:srcRect/>
          <a:stretch>
            <a:fillRect/>
          </a:stretch>
        </p:blipFill>
        <p:spPr bwMode="auto">
          <a:xfrm>
            <a:off x="6188075" y="4381500"/>
            <a:ext cx="304800" cy="292100"/>
          </a:xfrm>
          <a:prstGeom prst="rect">
            <a:avLst/>
          </a:prstGeom>
          <a:noFill/>
          <a:ln w="9525">
            <a:noFill/>
            <a:miter lim="800000"/>
            <a:headEnd/>
            <a:tailEnd/>
          </a:ln>
        </p:spPr>
      </p:pic>
      <p:pic>
        <p:nvPicPr>
          <p:cNvPr id="80" name="Picture 34"/>
          <p:cNvPicPr>
            <a:picLocks noChangeAspect="1" noChangeArrowheads="1"/>
          </p:cNvPicPr>
          <p:nvPr/>
        </p:nvPicPr>
        <p:blipFill>
          <a:blip r:embed="rId6"/>
          <a:srcRect/>
          <a:stretch>
            <a:fillRect/>
          </a:stretch>
        </p:blipFill>
        <p:spPr bwMode="auto">
          <a:xfrm>
            <a:off x="8118475" y="4381500"/>
            <a:ext cx="304800" cy="292100"/>
          </a:xfrm>
          <a:prstGeom prst="rect">
            <a:avLst/>
          </a:prstGeom>
          <a:noFill/>
          <a:ln w="9525">
            <a:noFill/>
            <a:miter lim="800000"/>
            <a:headEnd/>
            <a:tailEnd/>
          </a:ln>
        </p:spPr>
      </p:pic>
      <p:grpSp>
        <p:nvGrpSpPr>
          <p:cNvPr id="81" name="Group 88"/>
          <p:cNvGrpSpPr>
            <a:grpSpLocks/>
          </p:cNvGrpSpPr>
          <p:nvPr/>
        </p:nvGrpSpPr>
        <p:grpSpPr bwMode="auto">
          <a:xfrm>
            <a:off x="1252538" y="2759075"/>
            <a:ext cx="7751762" cy="1473200"/>
            <a:chOff x="1392191" y="3102199"/>
            <a:chExt cx="7751809" cy="1473087"/>
          </a:xfrm>
        </p:grpSpPr>
        <p:grpSp>
          <p:nvGrpSpPr>
            <p:cNvPr id="82" name="Group 86"/>
            <p:cNvGrpSpPr>
              <a:grpSpLocks/>
            </p:cNvGrpSpPr>
            <p:nvPr/>
          </p:nvGrpSpPr>
          <p:grpSpPr bwMode="auto">
            <a:xfrm>
              <a:off x="2962192" y="3125096"/>
              <a:ext cx="1043471" cy="1417836"/>
              <a:chOff x="3151296" y="3125096"/>
              <a:chExt cx="1043471" cy="1417836"/>
            </a:xfrm>
          </p:grpSpPr>
          <p:sp>
            <p:nvSpPr>
              <p:cNvPr id="103" name="Text Box 36"/>
              <p:cNvSpPr txBox="1">
                <a:spLocks noChangeArrowheads="1"/>
              </p:cNvSpPr>
              <p:nvPr/>
            </p:nvSpPr>
            <p:spPr bwMode="auto">
              <a:xfrm>
                <a:off x="3151296" y="4062838"/>
                <a:ext cx="1043471" cy="480094"/>
              </a:xfrm>
              <a:prstGeom prst="rect">
                <a:avLst/>
              </a:prstGeom>
              <a:noFill/>
              <a:ln w="9525">
                <a:noFill/>
                <a:miter lim="800000"/>
                <a:headEnd/>
                <a:tailEnd/>
              </a:ln>
            </p:spPr>
            <p:txBody>
              <a:bodyPr>
                <a:spAutoFit/>
              </a:bodyPr>
              <a:lstStyle/>
              <a:p>
                <a:pPr algn="ctr">
                  <a:lnSpc>
                    <a:spcPct val="90000"/>
                  </a:lnSpc>
                  <a:spcBef>
                    <a:spcPct val="30000"/>
                  </a:spcBef>
                </a:pPr>
                <a:r>
                  <a:rPr lang="en-US" sz="1400" b="1" dirty="0" err="1" smtClean="0">
                    <a:solidFill>
                      <a:schemeClr val="bg1"/>
                    </a:solidFill>
                  </a:rPr>
                  <a:t>Sistemas</a:t>
                </a:r>
                <a:r>
                  <a:rPr lang="en-US" sz="1400" b="1" dirty="0" smtClean="0">
                    <a:solidFill>
                      <a:schemeClr val="bg1"/>
                    </a:solidFill>
                  </a:rPr>
                  <a:t> Legacy</a:t>
                </a:r>
                <a:endParaRPr lang="en-US" sz="1400" b="1" dirty="0">
                  <a:solidFill>
                    <a:schemeClr val="bg1"/>
                  </a:solidFill>
                </a:endParaRPr>
              </a:p>
            </p:txBody>
          </p:sp>
          <p:pic>
            <p:nvPicPr>
              <p:cNvPr id="104" name="Picture 24"/>
              <p:cNvPicPr>
                <a:picLocks noChangeAspect="1" noChangeArrowheads="1"/>
              </p:cNvPicPr>
              <p:nvPr/>
            </p:nvPicPr>
            <p:blipFill>
              <a:blip r:embed="rId7"/>
              <a:srcRect/>
              <a:stretch>
                <a:fillRect/>
              </a:stretch>
            </p:blipFill>
            <p:spPr bwMode="auto">
              <a:xfrm>
                <a:off x="3329331" y="3125096"/>
                <a:ext cx="782508" cy="884511"/>
              </a:xfrm>
              <a:prstGeom prst="rect">
                <a:avLst/>
              </a:prstGeom>
              <a:noFill/>
              <a:ln w="9525">
                <a:noFill/>
                <a:miter lim="800000"/>
                <a:headEnd/>
                <a:tailEnd/>
              </a:ln>
            </p:spPr>
          </p:pic>
        </p:grpSp>
        <p:grpSp>
          <p:nvGrpSpPr>
            <p:cNvPr id="83" name="Group 87"/>
            <p:cNvGrpSpPr>
              <a:grpSpLocks/>
            </p:cNvGrpSpPr>
            <p:nvPr/>
          </p:nvGrpSpPr>
          <p:grpSpPr bwMode="auto">
            <a:xfrm>
              <a:off x="1392191" y="3173937"/>
              <a:ext cx="1092826" cy="1304399"/>
              <a:chOff x="1392191" y="3173937"/>
              <a:chExt cx="1092826" cy="1304399"/>
            </a:xfrm>
          </p:grpSpPr>
          <p:pic>
            <p:nvPicPr>
              <p:cNvPr id="101" name="Picture 23"/>
              <p:cNvPicPr>
                <a:picLocks noChangeAspect="1" noChangeArrowheads="1"/>
              </p:cNvPicPr>
              <p:nvPr/>
            </p:nvPicPr>
            <p:blipFill>
              <a:blip r:embed="rId8"/>
              <a:srcRect/>
              <a:stretch>
                <a:fillRect/>
              </a:stretch>
            </p:blipFill>
            <p:spPr bwMode="auto">
              <a:xfrm>
                <a:off x="1392191" y="3173937"/>
                <a:ext cx="1092826" cy="786829"/>
              </a:xfrm>
              <a:prstGeom prst="rect">
                <a:avLst/>
              </a:prstGeom>
              <a:noFill/>
              <a:ln w="9525">
                <a:noFill/>
                <a:miter lim="800000"/>
                <a:headEnd/>
                <a:tailEnd/>
              </a:ln>
            </p:spPr>
          </p:pic>
          <p:sp>
            <p:nvSpPr>
              <p:cNvPr id="102" name="Text Box 35"/>
              <p:cNvSpPr txBox="1">
                <a:spLocks noChangeArrowheads="1"/>
              </p:cNvSpPr>
              <p:nvPr/>
            </p:nvSpPr>
            <p:spPr bwMode="auto">
              <a:xfrm>
                <a:off x="1533100" y="4192104"/>
                <a:ext cx="770111" cy="286232"/>
              </a:xfrm>
              <a:prstGeom prst="rect">
                <a:avLst/>
              </a:prstGeom>
              <a:noFill/>
              <a:ln w="9525">
                <a:noFill/>
                <a:miter lim="800000"/>
                <a:headEnd/>
                <a:tailEnd/>
              </a:ln>
            </p:spPr>
            <p:txBody>
              <a:bodyPr>
                <a:spAutoFit/>
              </a:bodyPr>
              <a:lstStyle/>
              <a:p>
                <a:pPr algn="ctr">
                  <a:lnSpc>
                    <a:spcPct val="90000"/>
                  </a:lnSpc>
                  <a:spcBef>
                    <a:spcPct val="30000"/>
                  </a:spcBef>
                </a:pPr>
                <a:r>
                  <a:rPr lang="en-US" sz="1400" b="1" dirty="0" err="1" smtClean="0">
                    <a:solidFill>
                      <a:schemeClr val="bg1"/>
                    </a:solidFill>
                  </a:rPr>
                  <a:t>Datos</a:t>
                </a:r>
                <a:endParaRPr lang="en-US" sz="1400" b="1" dirty="0">
                  <a:solidFill>
                    <a:schemeClr val="bg1"/>
                  </a:solidFill>
                </a:endParaRPr>
              </a:p>
            </p:txBody>
          </p:sp>
        </p:grpSp>
        <p:grpSp>
          <p:nvGrpSpPr>
            <p:cNvPr id="84" name="Group 85"/>
            <p:cNvGrpSpPr>
              <a:grpSpLocks/>
            </p:cNvGrpSpPr>
            <p:nvPr/>
          </p:nvGrpSpPr>
          <p:grpSpPr bwMode="auto">
            <a:xfrm>
              <a:off x="4406872" y="3143821"/>
              <a:ext cx="1348470" cy="1399112"/>
              <a:chOff x="4688838" y="3143821"/>
              <a:chExt cx="1348470" cy="1399112"/>
            </a:xfrm>
          </p:grpSpPr>
          <p:pic>
            <p:nvPicPr>
              <p:cNvPr id="97" name="Picture 25"/>
              <p:cNvPicPr>
                <a:picLocks noChangeAspect="1" noChangeArrowheads="1"/>
              </p:cNvPicPr>
              <p:nvPr/>
            </p:nvPicPr>
            <p:blipFill>
              <a:blip r:embed="rId9"/>
              <a:srcRect/>
              <a:stretch>
                <a:fillRect/>
              </a:stretch>
            </p:blipFill>
            <p:spPr bwMode="auto">
              <a:xfrm>
                <a:off x="5017490" y="3143821"/>
                <a:ext cx="686329" cy="919311"/>
              </a:xfrm>
              <a:prstGeom prst="rect">
                <a:avLst/>
              </a:prstGeom>
              <a:noFill/>
              <a:ln w="9525">
                <a:noFill/>
                <a:miter lim="800000"/>
                <a:headEnd/>
                <a:tailEnd/>
              </a:ln>
            </p:spPr>
          </p:pic>
          <p:sp>
            <p:nvSpPr>
              <p:cNvPr id="100" name="Text Box 37"/>
              <p:cNvSpPr txBox="1">
                <a:spLocks noChangeArrowheads="1"/>
              </p:cNvSpPr>
              <p:nvPr/>
            </p:nvSpPr>
            <p:spPr bwMode="auto">
              <a:xfrm>
                <a:off x="4688838" y="4062839"/>
                <a:ext cx="1348470" cy="480094"/>
              </a:xfrm>
              <a:prstGeom prst="rect">
                <a:avLst/>
              </a:prstGeom>
              <a:noFill/>
              <a:ln w="9525">
                <a:noFill/>
                <a:miter lim="800000"/>
                <a:headEnd/>
                <a:tailEnd/>
              </a:ln>
            </p:spPr>
            <p:txBody>
              <a:bodyPr wrap="square">
                <a:spAutoFit/>
              </a:bodyPr>
              <a:lstStyle/>
              <a:p>
                <a:pPr algn="ctr">
                  <a:lnSpc>
                    <a:spcPct val="90000"/>
                  </a:lnSpc>
                  <a:spcBef>
                    <a:spcPct val="30000"/>
                  </a:spcBef>
                </a:pPr>
                <a:r>
                  <a:rPr lang="en-US" sz="1400" b="1" dirty="0" err="1" smtClean="0">
                    <a:solidFill>
                      <a:schemeClr val="bg1"/>
                    </a:solidFill>
                  </a:rPr>
                  <a:t>Aplicaciones</a:t>
                </a:r>
                <a:r>
                  <a:rPr lang="en-US" sz="1400" b="1" dirty="0" smtClean="0">
                    <a:solidFill>
                      <a:schemeClr val="bg1"/>
                    </a:solidFill>
                  </a:rPr>
                  <a:t> LOBs</a:t>
                </a:r>
                <a:endParaRPr lang="en-US" sz="1400" b="1" dirty="0">
                  <a:solidFill>
                    <a:schemeClr val="bg1"/>
                  </a:solidFill>
                </a:endParaRPr>
              </a:p>
            </p:txBody>
          </p:sp>
        </p:grpSp>
        <p:grpSp>
          <p:nvGrpSpPr>
            <p:cNvPr id="85" name="Group 84"/>
            <p:cNvGrpSpPr>
              <a:grpSpLocks/>
            </p:cNvGrpSpPr>
            <p:nvPr/>
          </p:nvGrpSpPr>
          <p:grpSpPr bwMode="auto">
            <a:xfrm>
              <a:off x="5804905" y="3237851"/>
              <a:ext cx="1352102" cy="1337398"/>
              <a:chOff x="6170634" y="3237851"/>
              <a:chExt cx="1352102" cy="1337398"/>
            </a:xfrm>
          </p:grpSpPr>
          <p:pic>
            <p:nvPicPr>
              <p:cNvPr id="92" name="Picture 26"/>
              <p:cNvPicPr>
                <a:picLocks noChangeAspect="1" noChangeArrowheads="1"/>
              </p:cNvPicPr>
              <p:nvPr/>
            </p:nvPicPr>
            <p:blipFill>
              <a:blip r:embed="rId10"/>
              <a:srcRect/>
              <a:stretch>
                <a:fillRect/>
              </a:stretch>
            </p:blipFill>
            <p:spPr bwMode="auto">
              <a:xfrm>
                <a:off x="6551407" y="3237851"/>
                <a:ext cx="577940" cy="659000"/>
              </a:xfrm>
              <a:prstGeom prst="rect">
                <a:avLst/>
              </a:prstGeom>
              <a:noFill/>
              <a:ln w="9525">
                <a:noFill/>
                <a:miter lim="800000"/>
                <a:headEnd/>
                <a:tailEnd/>
              </a:ln>
            </p:spPr>
          </p:pic>
          <p:sp>
            <p:nvSpPr>
              <p:cNvPr id="93" name="Text Box 38"/>
              <p:cNvSpPr txBox="1">
                <a:spLocks noChangeArrowheads="1"/>
              </p:cNvSpPr>
              <p:nvPr/>
            </p:nvSpPr>
            <p:spPr bwMode="auto">
              <a:xfrm>
                <a:off x="6170634" y="4095155"/>
                <a:ext cx="1352102" cy="480094"/>
              </a:xfrm>
              <a:prstGeom prst="rect">
                <a:avLst/>
              </a:prstGeom>
              <a:noFill/>
              <a:ln w="9525">
                <a:noFill/>
                <a:miter lim="800000"/>
                <a:headEnd/>
                <a:tailEnd/>
              </a:ln>
            </p:spPr>
            <p:txBody>
              <a:bodyPr>
                <a:spAutoFit/>
              </a:bodyPr>
              <a:lstStyle/>
              <a:p>
                <a:pPr algn="ctr">
                  <a:lnSpc>
                    <a:spcPct val="90000"/>
                  </a:lnSpc>
                  <a:spcBef>
                    <a:spcPct val="30000"/>
                  </a:spcBef>
                </a:pPr>
                <a:r>
                  <a:rPr lang="en-US" sz="1400" b="1" dirty="0" err="1" smtClean="0">
                    <a:solidFill>
                      <a:schemeClr val="bg1"/>
                    </a:solidFill>
                  </a:rPr>
                  <a:t>Aplicaciones</a:t>
                </a:r>
                <a:r>
                  <a:rPr lang="en-US" sz="1400" b="1" dirty="0" smtClean="0">
                    <a:solidFill>
                      <a:schemeClr val="bg1"/>
                    </a:solidFill>
                  </a:rPr>
                  <a:t> </a:t>
                </a:r>
                <a:r>
                  <a:rPr lang="en-US" sz="1400" b="1" dirty="0" err="1" smtClean="0">
                    <a:solidFill>
                      <a:schemeClr val="bg1"/>
                    </a:solidFill>
                  </a:rPr>
                  <a:t>Paquetizadas</a:t>
                </a:r>
                <a:endParaRPr lang="en-US" sz="1400" b="1" dirty="0">
                  <a:solidFill>
                    <a:schemeClr val="bg1"/>
                  </a:solidFill>
                </a:endParaRPr>
              </a:p>
            </p:txBody>
          </p:sp>
        </p:grpSp>
        <p:grpSp>
          <p:nvGrpSpPr>
            <p:cNvPr id="86" name="Group 83"/>
            <p:cNvGrpSpPr>
              <a:grpSpLocks/>
            </p:cNvGrpSpPr>
            <p:nvPr/>
          </p:nvGrpSpPr>
          <p:grpSpPr bwMode="auto">
            <a:xfrm>
              <a:off x="7634183" y="3102199"/>
              <a:ext cx="1509817" cy="1473087"/>
              <a:chOff x="7634183" y="3102199"/>
              <a:chExt cx="1509817" cy="1473087"/>
            </a:xfrm>
          </p:grpSpPr>
          <p:pic>
            <p:nvPicPr>
              <p:cNvPr id="87" name="Picture 27"/>
              <p:cNvPicPr>
                <a:picLocks noChangeAspect="1" noChangeArrowheads="1"/>
              </p:cNvPicPr>
              <p:nvPr/>
            </p:nvPicPr>
            <p:blipFill>
              <a:blip r:embed="rId11"/>
              <a:srcRect/>
              <a:stretch>
                <a:fillRect/>
              </a:stretch>
            </p:blipFill>
            <p:spPr bwMode="auto">
              <a:xfrm>
                <a:off x="7634183" y="3201782"/>
                <a:ext cx="763192" cy="685736"/>
              </a:xfrm>
              <a:prstGeom prst="rect">
                <a:avLst/>
              </a:prstGeom>
              <a:noFill/>
              <a:ln w="9525">
                <a:noFill/>
                <a:miter lim="800000"/>
                <a:headEnd/>
                <a:tailEnd/>
              </a:ln>
            </p:spPr>
          </p:pic>
          <p:pic>
            <p:nvPicPr>
              <p:cNvPr id="89" name="Picture 28"/>
              <p:cNvPicPr>
                <a:picLocks noChangeAspect="1" noChangeArrowheads="1"/>
              </p:cNvPicPr>
              <p:nvPr/>
            </p:nvPicPr>
            <p:blipFill>
              <a:blip r:embed="rId12"/>
              <a:srcRect/>
              <a:stretch>
                <a:fillRect/>
              </a:stretch>
            </p:blipFill>
            <p:spPr bwMode="auto">
              <a:xfrm>
                <a:off x="8113385" y="3102199"/>
                <a:ext cx="611067" cy="672015"/>
              </a:xfrm>
              <a:prstGeom prst="rect">
                <a:avLst/>
              </a:prstGeom>
              <a:noFill/>
              <a:ln w="9525">
                <a:noFill/>
                <a:miter lim="800000"/>
                <a:headEnd/>
                <a:tailEnd/>
              </a:ln>
            </p:spPr>
          </p:pic>
          <p:pic>
            <p:nvPicPr>
              <p:cNvPr id="90" name="Picture 29"/>
              <p:cNvPicPr>
                <a:picLocks noChangeAspect="1" noChangeArrowheads="1"/>
              </p:cNvPicPr>
              <p:nvPr/>
            </p:nvPicPr>
            <p:blipFill>
              <a:blip r:embed="rId13"/>
              <a:srcRect/>
              <a:stretch>
                <a:fillRect/>
              </a:stretch>
            </p:blipFill>
            <p:spPr bwMode="auto">
              <a:xfrm>
                <a:off x="8271909" y="3406442"/>
                <a:ext cx="872091" cy="626062"/>
              </a:xfrm>
              <a:prstGeom prst="rect">
                <a:avLst/>
              </a:prstGeom>
              <a:noFill/>
              <a:ln w="9525">
                <a:noFill/>
                <a:miter lim="800000"/>
                <a:headEnd/>
                <a:tailEnd/>
              </a:ln>
            </p:spPr>
          </p:pic>
          <p:sp>
            <p:nvSpPr>
              <p:cNvPr id="91" name="Text Box 39"/>
              <p:cNvSpPr txBox="1">
                <a:spLocks noChangeArrowheads="1"/>
              </p:cNvSpPr>
              <p:nvPr/>
            </p:nvSpPr>
            <p:spPr bwMode="auto">
              <a:xfrm>
                <a:off x="7836975" y="4095155"/>
                <a:ext cx="1186030" cy="480131"/>
              </a:xfrm>
              <a:prstGeom prst="rect">
                <a:avLst/>
              </a:prstGeom>
              <a:noFill/>
              <a:ln w="9525">
                <a:noFill/>
                <a:miter lim="800000"/>
                <a:headEnd/>
                <a:tailEnd/>
              </a:ln>
            </p:spPr>
            <p:txBody>
              <a:bodyPr>
                <a:spAutoFit/>
              </a:bodyPr>
              <a:lstStyle/>
              <a:p>
                <a:pPr algn="ctr">
                  <a:lnSpc>
                    <a:spcPct val="90000"/>
                  </a:lnSpc>
                  <a:spcBef>
                    <a:spcPct val="30000"/>
                  </a:spcBef>
                </a:pPr>
                <a:r>
                  <a:rPr lang="en-US" sz="1400" b="1" dirty="0">
                    <a:solidFill>
                      <a:schemeClr val="bg1"/>
                    </a:solidFill>
                  </a:rPr>
                  <a:t>Trading</a:t>
                </a:r>
                <a:br>
                  <a:rPr lang="en-US" sz="1400" b="1" dirty="0">
                    <a:solidFill>
                      <a:schemeClr val="bg1"/>
                    </a:solidFill>
                  </a:rPr>
                </a:br>
                <a:r>
                  <a:rPr lang="en-US" sz="1400" b="1" dirty="0">
                    <a:solidFill>
                      <a:schemeClr val="bg1"/>
                    </a:solidFill>
                  </a:rPr>
                  <a:t>Partners</a:t>
                </a:r>
              </a:p>
            </p:txBody>
          </p:sp>
        </p:grpSp>
      </p:grpSp>
      <p:sp>
        <p:nvSpPr>
          <p:cNvPr id="105" name="Oval 54"/>
          <p:cNvSpPr>
            <a:spLocks noChangeArrowheads="1"/>
          </p:cNvSpPr>
          <p:nvPr/>
        </p:nvSpPr>
        <p:spPr bwMode="auto">
          <a:xfrm>
            <a:off x="4370388" y="2238375"/>
            <a:ext cx="1295400" cy="1143000"/>
          </a:xfrm>
          <a:prstGeom prst="ellipse">
            <a:avLst/>
          </a:prstGeom>
          <a:solidFill>
            <a:srgbClr val="FFFFFF">
              <a:alpha val="41960"/>
            </a:srgbClr>
          </a:solidFill>
          <a:ln w="9525">
            <a:solidFill>
              <a:schemeClr val="tx1"/>
            </a:solidFill>
            <a:round/>
            <a:headEnd/>
            <a:tailEnd/>
          </a:ln>
        </p:spPr>
        <p:txBody>
          <a:bodyPr wrap="none" anchor="ctr"/>
          <a:lstStyle/>
          <a:p>
            <a:endParaRPr lang="es-ES"/>
          </a:p>
        </p:txBody>
      </p:sp>
      <p:pic>
        <p:nvPicPr>
          <p:cNvPr id="107" name="Picture 55"/>
          <p:cNvPicPr>
            <a:picLocks noChangeAspect="1" noChangeArrowheads="1"/>
          </p:cNvPicPr>
          <p:nvPr/>
        </p:nvPicPr>
        <p:blipFill>
          <a:blip r:embed="rId14"/>
          <a:srcRect/>
          <a:stretch>
            <a:fillRect/>
          </a:stretch>
        </p:blipFill>
        <p:spPr bwMode="auto">
          <a:xfrm>
            <a:off x="4437063" y="2597150"/>
            <a:ext cx="1162050" cy="639763"/>
          </a:xfrm>
          <a:prstGeom prst="rect">
            <a:avLst/>
          </a:prstGeom>
          <a:noFill/>
          <a:ln w="9525">
            <a:noFill/>
            <a:miter lim="800000"/>
            <a:headEnd/>
            <a:tailEnd/>
          </a:ln>
        </p:spPr>
      </p:pic>
      <p:pic>
        <p:nvPicPr>
          <p:cNvPr id="108" name="Picture 63"/>
          <p:cNvPicPr>
            <a:picLocks noChangeAspect="1" noChangeArrowheads="1"/>
          </p:cNvPicPr>
          <p:nvPr/>
        </p:nvPicPr>
        <p:blipFill>
          <a:blip r:embed="rId15"/>
          <a:srcRect/>
          <a:stretch>
            <a:fillRect/>
          </a:stretch>
        </p:blipFill>
        <p:spPr bwMode="auto">
          <a:xfrm>
            <a:off x="4033838" y="866775"/>
            <a:ext cx="841375" cy="838200"/>
          </a:xfrm>
          <a:prstGeom prst="rect">
            <a:avLst/>
          </a:prstGeom>
          <a:noFill/>
          <a:ln w="9525">
            <a:noFill/>
            <a:miter lim="800000"/>
            <a:headEnd/>
            <a:tailEnd/>
          </a:ln>
        </p:spPr>
      </p:pic>
      <p:pic>
        <p:nvPicPr>
          <p:cNvPr id="109" name="Picture 64"/>
          <p:cNvPicPr>
            <a:picLocks noChangeAspect="1" noChangeArrowheads="1"/>
          </p:cNvPicPr>
          <p:nvPr/>
        </p:nvPicPr>
        <p:blipFill>
          <a:blip r:embed="rId16"/>
          <a:srcRect/>
          <a:stretch>
            <a:fillRect/>
          </a:stretch>
        </p:blipFill>
        <p:spPr bwMode="auto">
          <a:xfrm>
            <a:off x="6326188" y="1223963"/>
            <a:ext cx="622300" cy="627062"/>
          </a:xfrm>
          <a:prstGeom prst="rect">
            <a:avLst/>
          </a:prstGeom>
          <a:noFill/>
          <a:ln w="9525">
            <a:noFill/>
            <a:miter lim="800000"/>
            <a:headEnd/>
            <a:tailEnd/>
          </a:ln>
        </p:spPr>
      </p:pic>
      <p:sp>
        <p:nvSpPr>
          <p:cNvPr id="110" name="Text Box 65"/>
          <p:cNvSpPr txBox="1">
            <a:spLocks noChangeArrowheads="1"/>
          </p:cNvSpPr>
          <p:nvPr/>
        </p:nvSpPr>
        <p:spPr bwMode="auto">
          <a:xfrm>
            <a:off x="6005513" y="1839913"/>
            <a:ext cx="1337226" cy="544765"/>
          </a:xfrm>
          <a:prstGeom prst="rect">
            <a:avLst/>
          </a:prstGeom>
          <a:noFill/>
          <a:ln w="9525">
            <a:noFill/>
            <a:miter lim="800000"/>
            <a:headEnd/>
            <a:tailEnd/>
          </a:ln>
        </p:spPr>
        <p:txBody>
          <a:bodyPr wrap="none">
            <a:spAutoFit/>
          </a:bodyPr>
          <a:lstStyle/>
          <a:p>
            <a:pPr algn="ctr">
              <a:lnSpc>
                <a:spcPct val="90000"/>
              </a:lnSpc>
              <a:spcBef>
                <a:spcPct val="30000"/>
              </a:spcBef>
            </a:pPr>
            <a:r>
              <a:rPr lang="en-US" sz="1400" b="1" dirty="0" err="1" smtClean="0">
                <a:solidFill>
                  <a:schemeClr val="bg1"/>
                </a:solidFill>
              </a:rPr>
              <a:t>Aplicaciones</a:t>
            </a:r>
            <a:r>
              <a:rPr lang="en-US" sz="1400" b="1" dirty="0" smtClean="0">
                <a:solidFill>
                  <a:schemeClr val="bg1"/>
                </a:solidFill>
              </a:rPr>
              <a:t> </a:t>
            </a:r>
          </a:p>
          <a:p>
            <a:pPr algn="ctr">
              <a:lnSpc>
                <a:spcPct val="90000"/>
              </a:lnSpc>
              <a:spcBef>
                <a:spcPct val="30000"/>
              </a:spcBef>
            </a:pPr>
            <a:r>
              <a:rPr lang="en-US" sz="1400" b="1" dirty="0" err="1" smtClean="0">
                <a:solidFill>
                  <a:schemeClr val="bg1"/>
                </a:solidFill>
              </a:rPr>
              <a:t>Paquetizadas</a:t>
            </a:r>
            <a:endParaRPr lang="en-US" sz="1400" b="1" dirty="0">
              <a:solidFill>
                <a:schemeClr val="bg1"/>
              </a:solidFill>
            </a:endParaRPr>
          </a:p>
        </p:txBody>
      </p:sp>
      <p:pic>
        <p:nvPicPr>
          <p:cNvPr id="111" name="Picture 66"/>
          <p:cNvPicPr>
            <a:picLocks noChangeAspect="1" noChangeArrowheads="1"/>
          </p:cNvPicPr>
          <p:nvPr/>
        </p:nvPicPr>
        <p:blipFill>
          <a:blip r:embed="rId17"/>
          <a:srcRect/>
          <a:stretch>
            <a:fillRect/>
          </a:stretch>
        </p:blipFill>
        <p:spPr bwMode="auto">
          <a:xfrm>
            <a:off x="5207000" y="884238"/>
            <a:ext cx="760413" cy="744537"/>
          </a:xfrm>
          <a:prstGeom prst="rect">
            <a:avLst/>
          </a:prstGeom>
          <a:noFill/>
          <a:ln w="9525">
            <a:noFill/>
            <a:miter lim="800000"/>
            <a:headEnd/>
            <a:tailEnd/>
          </a:ln>
        </p:spPr>
      </p:pic>
      <p:pic>
        <p:nvPicPr>
          <p:cNvPr id="112" name="Picture 67"/>
          <p:cNvPicPr>
            <a:picLocks noChangeAspect="1" noChangeArrowheads="1"/>
          </p:cNvPicPr>
          <p:nvPr/>
        </p:nvPicPr>
        <p:blipFill>
          <a:blip r:embed="rId18"/>
          <a:srcRect/>
          <a:stretch>
            <a:fillRect/>
          </a:stretch>
        </p:blipFill>
        <p:spPr bwMode="auto">
          <a:xfrm>
            <a:off x="7186613" y="1800225"/>
            <a:ext cx="1000125" cy="998538"/>
          </a:xfrm>
          <a:prstGeom prst="rect">
            <a:avLst/>
          </a:prstGeom>
          <a:noFill/>
          <a:ln w="9525">
            <a:noFill/>
            <a:miter lim="800000"/>
            <a:headEnd/>
            <a:tailEnd/>
          </a:ln>
        </p:spPr>
      </p:pic>
      <p:sp>
        <p:nvSpPr>
          <p:cNvPr id="113" name="Text Box 68"/>
          <p:cNvSpPr txBox="1">
            <a:spLocks noChangeArrowheads="1"/>
          </p:cNvSpPr>
          <p:nvPr/>
        </p:nvSpPr>
        <p:spPr bwMode="auto">
          <a:xfrm>
            <a:off x="7110413" y="2649538"/>
            <a:ext cx="1289050" cy="286232"/>
          </a:xfrm>
          <a:prstGeom prst="rect">
            <a:avLst/>
          </a:prstGeom>
          <a:noFill/>
          <a:ln w="12700" algn="ctr">
            <a:noFill/>
            <a:miter lim="800000"/>
            <a:headEnd/>
            <a:tailEnd/>
          </a:ln>
        </p:spPr>
        <p:txBody>
          <a:bodyPr>
            <a:spAutoFit/>
          </a:bodyPr>
          <a:lstStyle/>
          <a:p>
            <a:pPr algn="ctr">
              <a:lnSpc>
                <a:spcPct val="90000"/>
              </a:lnSpc>
              <a:spcBef>
                <a:spcPct val="30000"/>
              </a:spcBef>
            </a:pPr>
            <a:r>
              <a:rPr lang="es-ES" sz="1400" b="1" dirty="0" smtClean="0">
                <a:solidFill>
                  <a:schemeClr val="bg1"/>
                </a:solidFill>
              </a:rPr>
              <a:t>Movilidad</a:t>
            </a:r>
            <a:endParaRPr lang="es-ES" sz="1400" b="1" dirty="0">
              <a:solidFill>
                <a:schemeClr val="bg1"/>
              </a:solidFill>
            </a:endParaRPr>
          </a:p>
        </p:txBody>
      </p:sp>
      <p:pic>
        <p:nvPicPr>
          <p:cNvPr id="115" name="Picture 69"/>
          <p:cNvPicPr>
            <a:picLocks noChangeAspect="1" noChangeArrowheads="1"/>
          </p:cNvPicPr>
          <p:nvPr/>
        </p:nvPicPr>
        <p:blipFill>
          <a:blip r:embed="rId19"/>
          <a:srcRect/>
          <a:stretch>
            <a:fillRect/>
          </a:stretch>
        </p:blipFill>
        <p:spPr bwMode="auto">
          <a:xfrm>
            <a:off x="3098800" y="1249363"/>
            <a:ext cx="673100" cy="674687"/>
          </a:xfrm>
          <a:prstGeom prst="rect">
            <a:avLst/>
          </a:prstGeom>
          <a:noFill/>
          <a:ln w="9525">
            <a:noFill/>
            <a:miter lim="800000"/>
            <a:headEnd/>
            <a:tailEnd/>
          </a:ln>
        </p:spPr>
      </p:pic>
      <p:sp>
        <p:nvSpPr>
          <p:cNvPr id="119" name="Text Box 70"/>
          <p:cNvSpPr txBox="1">
            <a:spLocks noChangeArrowheads="1"/>
          </p:cNvSpPr>
          <p:nvPr/>
        </p:nvSpPr>
        <p:spPr bwMode="auto">
          <a:xfrm>
            <a:off x="3019425" y="1946275"/>
            <a:ext cx="858838" cy="287338"/>
          </a:xfrm>
          <a:prstGeom prst="rect">
            <a:avLst/>
          </a:prstGeom>
          <a:noFill/>
          <a:ln w="12700" algn="ctr">
            <a:noFill/>
            <a:miter lim="800000"/>
            <a:headEnd/>
            <a:tailEnd/>
          </a:ln>
        </p:spPr>
        <p:txBody>
          <a:bodyPr wrap="none">
            <a:spAutoFit/>
          </a:bodyPr>
          <a:lstStyle/>
          <a:p>
            <a:pPr>
              <a:lnSpc>
                <a:spcPct val="90000"/>
              </a:lnSpc>
              <a:spcBef>
                <a:spcPct val="30000"/>
              </a:spcBef>
            </a:pPr>
            <a:r>
              <a:rPr lang="en-US" sz="1400" b="1">
                <a:solidFill>
                  <a:schemeClr val="bg1"/>
                </a:solidFill>
              </a:rPr>
              <a:t>Web 2.0</a:t>
            </a:r>
          </a:p>
        </p:txBody>
      </p:sp>
      <p:pic>
        <p:nvPicPr>
          <p:cNvPr id="120" name="Picture 71"/>
          <p:cNvPicPr>
            <a:picLocks noChangeAspect="1" noChangeArrowheads="1"/>
          </p:cNvPicPr>
          <p:nvPr/>
        </p:nvPicPr>
        <p:blipFill>
          <a:blip r:embed="rId20"/>
          <a:srcRect/>
          <a:stretch>
            <a:fillRect/>
          </a:stretch>
        </p:blipFill>
        <p:spPr bwMode="auto">
          <a:xfrm>
            <a:off x="1743075" y="1978025"/>
            <a:ext cx="1063625" cy="833438"/>
          </a:xfrm>
          <a:prstGeom prst="rect">
            <a:avLst/>
          </a:prstGeom>
          <a:noFill/>
          <a:ln w="9525">
            <a:noFill/>
            <a:miter lim="800000"/>
            <a:headEnd/>
            <a:tailEnd/>
          </a:ln>
        </p:spPr>
      </p:pic>
      <p:sp>
        <p:nvSpPr>
          <p:cNvPr id="121" name="Text Box 72"/>
          <p:cNvSpPr txBox="1">
            <a:spLocks noChangeArrowheads="1"/>
          </p:cNvSpPr>
          <p:nvPr/>
        </p:nvSpPr>
        <p:spPr bwMode="auto">
          <a:xfrm>
            <a:off x="1847850" y="2789238"/>
            <a:ext cx="958850" cy="286232"/>
          </a:xfrm>
          <a:prstGeom prst="rect">
            <a:avLst/>
          </a:prstGeom>
          <a:noFill/>
          <a:ln w="12700" algn="ctr">
            <a:noFill/>
            <a:miter lim="800000"/>
            <a:headEnd/>
            <a:tailEnd/>
          </a:ln>
        </p:spPr>
        <p:txBody>
          <a:bodyPr wrap="square">
            <a:spAutoFit/>
          </a:bodyPr>
          <a:lstStyle/>
          <a:p>
            <a:pPr algn="ctr">
              <a:lnSpc>
                <a:spcPct val="90000"/>
              </a:lnSpc>
              <a:spcBef>
                <a:spcPct val="30000"/>
              </a:spcBef>
            </a:pPr>
            <a:r>
              <a:rPr lang="en-US" sz="1400" b="1" dirty="0" smtClean="0">
                <a:solidFill>
                  <a:schemeClr val="bg1"/>
                </a:solidFill>
              </a:rPr>
              <a:t>Portales</a:t>
            </a:r>
            <a:endParaRPr lang="en-US" sz="1400" b="1" dirty="0">
              <a:solidFill>
                <a:schemeClr val="bg1"/>
              </a:solidFill>
            </a:endParaRPr>
          </a:p>
        </p:txBody>
      </p:sp>
      <p:pic>
        <p:nvPicPr>
          <p:cNvPr id="122" name="Picture 73"/>
          <p:cNvPicPr>
            <a:picLocks noChangeAspect="1" noChangeArrowheads="1"/>
          </p:cNvPicPr>
          <p:nvPr/>
        </p:nvPicPr>
        <p:blipFill>
          <a:blip r:embed="rId6"/>
          <a:srcRect/>
          <a:stretch>
            <a:fillRect/>
          </a:stretch>
        </p:blipFill>
        <p:spPr bwMode="auto">
          <a:xfrm>
            <a:off x="4865688" y="1835150"/>
            <a:ext cx="304800" cy="292100"/>
          </a:xfrm>
          <a:prstGeom prst="rect">
            <a:avLst/>
          </a:prstGeom>
          <a:noFill/>
          <a:ln w="9525">
            <a:noFill/>
            <a:miter lim="800000"/>
            <a:headEnd/>
            <a:tailEnd/>
          </a:ln>
        </p:spPr>
      </p:pic>
      <p:grpSp>
        <p:nvGrpSpPr>
          <p:cNvPr id="123" name="Group 42"/>
          <p:cNvGrpSpPr>
            <a:grpSpLocks/>
          </p:cNvGrpSpPr>
          <p:nvPr/>
        </p:nvGrpSpPr>
        <p:grpSpPr bwMode="auto">
          <a:xfrm>
            <a:off x="3540125" y="2390775"/>
            <a:ext cx="2974975" cy="2940050"/>
            <a:chOff x="2829832" y="3726733"/>
            <a:chExt cx="2975722" cy="2939133"/>
          </a:xfrm>
        </p:grpSpPr>
        <p:sp>
          <p:nvSpPr>
            <p:cNvPr id="124" name="Right Arrow 77"/>
            <p:cNvSpPr/>
            <p:nvPr/>
          </p:nvSpPr>
          <p:spPr bwMode="auto">
            <a:xfrm rot="16200000">
              <a:off x="3021886" y="4765211"/>
              <a:ext cx="2529686" cy="770130"/>
            </a:xfrm>
            <a:prstGeom prst="rightArrow">
              <a:avLst/>
            </a:prstGeom>
            <a:gradFill rotWithShape="0">
              <a:gsLst>
                <a:gs pos="0">
                  <a:schemeClr val="accent2">
                    <a:gamma/>
                    <a:shade val="57255"/>
                    <a:invGamma/>
                  </a:schemeClr>
                </a:gs>
                <a:gs pos="100000">
                  <a:schemeClr val="accent2"/>
                </a:gs>
              </a:gsLst>
              <a:lin ang="2700000" scaled="1"/>
            </a:gradFill>
            <a:ln w="12700" cap="flat" cmpd="sng" algn="ctr">
              <a:solidFill>
                <a:schemeClr val="accent2"/>
              </a:solidFill>
              <a:prstDash val="solid"/>
              <a:round/>
              <a:headEnd type="none" w="med" len="med"/>
              <a:tailEnd type="none" w="med" len="med"/>
            </a:ln>
            <a:effectLst/>
          </p:spPr>
          <p:txBody>
            <a:bodyPr anchor="ctr"/>
            <a:lstStyle/>
            <a:p>
              <a:pPr algn="ctr" eaLnBrk="0" hangingPunct="0">
                <a:lnSpc>
                  <a:spcPct val="85000"/>
                </a:lnSpc>
                <a:spcBef>
                  <a:spcPct val="20000"/>
                </a:spcBef>
                <a:defRPr/>
              </a:pPr>
              <a:endParaRPr lang="en-US" kern="0">
                <a:solidFill>
                  <a:srgbClr val="FFFFFF"/>
                </a:solidFill>
                <a:effectLst>
                  <a:outerShdw blurRad="38100" dist="38100" dir="2700000" algn="tl">
                    <a:srgbClr val="000000">
                      <a:alpha val="43137"/>
                    </a:srgbClr>
                  </a:outerShdw>
                </a:effectLst>
                <a:latin typeface="Arial" pitchFamily="34" charset="0"/>
              </a:endParaRPr>
            </a:p>
          </p:txBody>
        </p:sp>
        <p:sp>
          <p:nvSpPr>
            <p:cNvPr id="125" name="Right Arrow 78"/>
            <p:cNvSpPr/>
            <p:nvPr/>
          </p:nvSpPr>
          <p:spPr bwMode="auto">
            <a:xfrm rot="13578999">
              <a:off x="1756440" y="4822343"/>
              <a:ext cx="2916915" cy="770131"/>
            </a:xfrm>
            <a:prstGeom prst="rightArrow">
              <a:avLst/>
            </a:prstGeom>
            <a:gradFill rotWithShape="0">
              <a:gsLst>
                <a:gs pos="0">
                  <a:schemeClr val="accent2">
                    <a:gamma/>
                    <a:shade val="57255"/>
                    <a:invGamma/>
                  </a:schemeClr>
                </a:gs>
                <a:gs pos="100000">
                  <a:schemeClr val="accent2"/>
                </a:gs>
              </a:gsLst>
              <a:lin ang="2700000" scaled="1"/>
            </a:gradFill>
            <a:ln w="12700" cap="flat" cmpd="sng" algn="ctr">
              <a:solidFill>
                <a:schemeClr val="accent2"/>
              </a:solidFill>
              <a:prstDash val="solid"/>
              <a:round/>
              <a:headEnd type="none" w="med" len="med"/>
              <a:tailEnd type="none" w="med" len="med"/>
            </a:ln>
            <a:effectLst/>
          </p:spPr>
          <p:txBody>
            <a:bodyPr anchor="ctr"/>
            <a:lstStyle/>
            <a:p>
              <a:pPr algn="ctr" eaLnBrk="0" hangingPunct="0">
                <a:lnSpc>
                  <a:spcPct val="85000"/>
                </a:lnSpc>
                <a:spcBef>
                  <a:spcPct val="20000"/>
                </a:spcBef>
                <a:defRPr/>
              </a:pPr>
              <a:endParaRPr lang="en-US" kern="0">
                <a:solidFill>
                  <a:srgbClr val="FFFFFF"/>
                </a:solidFill>
                <a:effectLst>
                  <a:outerShdw blurRad="38100" dist="38100" dir="2700000" algn="tl">
                    <a:srgbClr val="000000">
                      <a:alpha val="43137"/>
                    </a:srgbClr>
                  </a:outerShdw>
                </a:effectLst>
                <a:latin typeface="Arial" pitchFamily="34" charset="0"/>
              </a:endParaRPr>
            </a:p>
          </p:txBody>
        </p:sp>
        <p:sp>
          <p:nvSpPr>
            <p:cNvPr id="127" name="Right Arrow 79"/>
            <p:cNvSpPr/>
            <p:nvPr/>
          </p:nvSpPr>
          <p:spPr bwMode="auto">
            <a:xfrm rot="18789648">
              <a:off x="4011229" y="4750928"/>
              <a:ext cx="2818521" cy="770130"/>
            </a:xfrm>
            <a:prstGeom prst="rightArrow">
              <a:avLst/>
            </a:prstGeom>
            <a:gradFill rotWithShape="0">
              <a:gsLst>
                <a:gs pos="0">
                  <a:schemeClr val="accent2">
                    <a:gamma/>
                    <a:shade val="57255"/>
                    <a:invGamma/>
                  </a:schemeClr>
                </a:gs>
                <a:gs pos="100000">
                  <a:schemeClr val="accent2"/>
                </a:gs>
              </a:gsLst>
              <a:lin ang="2700000" scaled="1"/>
            </a:gradFill>
            <a:ln w="12700" cap="flat" cmpd="sng" algn="ctr">
              <a:solidFill>
                <a:schemeClr val="accent2"/>
              </a:solidFill>
              <a:prstDash val="solid"/>
              <a:round/>
              <a:headEnd type="none" w="med" len="med"/>
              <a:tailEnd type="none" w="med" len="med"/>
            </a:ln>
            <a:effectLst/>
          </p:spPr>
          <p:txBody>
            <a:bodyPr anchor="ctr"/>
            <a:lstStyle/>
            <a:p>
              <a:pPr algn="ctr" eaLnBrk="0" hangingPunct="0">
                <a:lnSpc>
                  <a:spcPct val="85000"/>
                </a:lnSpc>
                <a:spcBef>
                  <a:spcPct val="20000"/>
                </a:spcBef>
                <a:defRPr/>
              </a:pPr>
              <a:endParaRPr lang="en-US" kern="0">
                <a:solidFill>
                  <a:srgbClr val="FFFFFF"/>
                </a:solidFill>
                <a:effectLst>
                  <a:outerShdw blurRad="38100" dist="38100" dir="2700000" algn="tl">
                    <a:srgbClr val="000000">
                      <a:alpha val="43137"/>
                    </a:srgbClr>
                  </a:outerShdw>
                </a:effectLst>
                <a:latin typeface="Arial" pitchFamily="34" charset="0"/>
              </a:endParaRPr>
            </a:p>
          </p:txBody>
        </p:sp>
      </p:grpSp>
      <p:pic>
        <p:nvPicPr>
          <p:cNvPr id="128" name="Picture 73"/>
          <p:cNvPicPr>
            <a:picLocks noChangeAspect="1" noChangeArrowheads="1"/>
          </p:cNvPicPr>
          <p:nvPr/>
        </p:nvPicPr>
        <p:blipFill>
          <a:blip r:embed="rId21"/>
          <a:srcRect/>
          <a:stretch>
            <a:fillRect/>
          </a:stretch>
        </p:blipFill>
        <p:spPr bwMode="auto">
          <a:xfrm>
            <a:off x="4456113" y="4243388"/>
            <a:ext cx="1128712" cy="1082675"/>
          </a:xfrm>
          <a:prstGeom prst="rect">
            <a:avLst/>
          </a:prstGeom>
          <a:noFill/>
          <a:ln w="9525">
            <a:noFill/>
            <a:miter lim="800000"/>
            <a:headEnd/>
            <a:tailEnd/>
          </a:ln>
        </p:spPr>
      </p:pic>
      <p:cxnSp>
        <p:nvCxnSpPr>
          <p:cNvPr id="129" name="Straight Connector 92"/>
          <p:cNvCxnSpPr/>
          <p:nvPr/>
        </p:nvCxnSpPr>
        <p:spPr>
          <a:xfrm rot="5400000">
            <a:off x="-1528762" y="3765550"/>
            <a:ext cx="5497512" cy="1588"/>
          </a:xfrm>
          <a:prstGeom prst="line">
            <a:avLst/>
          </a:prstGeom>
          <a:ln w="19050"/>
        </p:spPr>
        <p:style>
          <a:lnRef idx="1">
            <a:schemeClr val="dk1"/>
          </a:lnRef>
          <a:fillRef idx="0">
            <a:schemeClr val="dk1"/>
          </a:fillRef>
          <a:effectRef idx="0">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p:cTn id="7" dur="500" fill="hold"/>
                                        <p:tgtEl>
                                          <p:spTgt spid="129"/>
                                        </p:tgtEl>
                                        <p:attrNameLst>
                                          <p:attrName>ppt_w</p:attrName>
                                        </p:attrNameLst>
                                      </p:cBhvr>
                                      <p:tavLst>
                                        <p:tav tm="0">
                                          <p:val>
                                            <p:fltVal val="0"/>
                                          </p:val>
                                        </p:tav>
                                        <p:tav tm="100000">
                                          <p:val>
                                            <p:strVal val="#ppt_w"/>
                                          </p:val>
                                        </p:tav>
                                      </p:tavLst>
                                    </p:anim>
                                    <p:anim calcmode="lin" valueType="num">
                                      <p:cBhvr>
                                        <p:cTn id="8" dur="500" fill="hold"/>
                                        <p:tgtEl>
                                          <p:spTgt spid="129"/>
                                        </p:tgtEl>
                                        <p:attrNameLst>
                                          <p:attrName>ppt_h</p:attrName>
                                        </p:attrNameLst>
                                      </p:cBhvr>
                                      <p:tavLst>
                                        <p:tav tm="0">
                                          <p:val>
                                            <p:fltVal val="0"/>
                                          </p:val>
                                        </p:tav>
                                        <p:tav tm="100000">
                                          <p:val>
                                            <p:strVal val="#ppt_h"/>
                                          </p:val>
                                        </p:tav>
                                      </p:tavLst>
                                    </p:anim>
                                    <p:animEffect transition="in" filter="fade">
                                      <p:cBhvr>
                                        <p:cTn id="9" dur="500"/>
                                        <p:tgtEl>
                                          <p:spTgt spid="129"/>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p:cTn id="13" dur="500" fill="hold"/>
                                        <p:tgtEl>
                                          <p:spTgt spid="73"/>
                                        </p:tgtEl>
                                        <p:attrNameLst>
                                          <p:attrName>ppt_w</p:attrName>
                                        </p:attrNameLst>
                                      </p:cBhvr>
                                      <p:tavLst>
                                        <p:tav tm="0">
                                          <p:val>
                                            <p:fltVal val="0"/>
                                          </p:val>
                                        </p:tav>
                                        <p:tav tm="100000">
                                          <p:val>
                                            <p:strVal val="#ppt_w"/>
                                          </p:val>
                                        </p:tav>
                                      </p:tavLst>
                                    </p:anim>
                                    <p:anim calcmode="lin" valueType="num">
                                      <p:cBhvr>
                                        <p:cTn id="14" dur="500" fill="hold"/>
                                        <p:tgtEl>
                                          <p:spTgt spid="73"/>
                                        </p:tgtEl>
                                        <p:attrNameLst>
                                          <p:attrName>ppt_h</p:attrName>
                                        </p:attrNameLst>
                                      </p:cBhvr>
                                      <p:tavLst>
                                        <p:tav tm="0">
                                          <p:val>
                                            <p:fltVal val="0"/>
                                          </p:val>
                                        </p:tav>
                                        <p:tav tm="100000">
                                          <p:val>
                                            <p:strVal val="#ppt_h"/>
                                          </p:val>
                                        </p:tav>
                                      </p:tavLst>
                                    </p:anim>
                                    <p:animEffect transition="in" filter="fade">
                                      <p:cBhvr>
                                        <p:cTn id="15" dur="500"/>
                                        <p:tgtEl>
                                          <p:spTgt spid="73"/>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500" fill="hold"/>
                                        <p:tgtEl>
                                          <p:spTgt spid="70"/>
                                        </p:tgtEl>
                                        <p:attrNameLst>
                                          <p:attrName>ppt_w</p:attrName>
                                        </p:attrNameLst>
                                      </p:cBhvr>
                                      <p:tavLst>
                                        <p:tav tm="0">
                                          <p:val>
                                            <p:fltVal val="0"/>
                                          </p:val>
                                        </p:tav>
                                        <p:tav tm="100000">
                                          <p:val>
                                            <p:strVal val="#ppt_w"/>
                                          </p:val>
                                        </p:tav>
                                      </p:tavLst>
                                    </p:anim>
                                    <p:anim calcmode="lin" valueType="num">
                                      <p:cBhvr>
                                        <p:cTn id="20" dur="500" fill="hold"/>
                                        <p:tgtEl>
                                          <p:spTgt spid="70"/>
                                        </p:tgtEl>
                                        <p:attrNameLst>
                                          <p:attrName>ppt_h</p:attrName>
                                        </p:attrNameLst>
                                      </p:cBhvr>
                                      <p:tavLst>
                                        <p:tav tm="0">
                                          <p:val>
                                            <p:fltVal val="0"/>
                                          </p:val>
                                        </p:tav>
                                        <p:tav tm="100000">
                                          <p:val>
                                            <p:strVal val="#ppt_h"/>
                                          </p:val>
                                        </p:tav>
                                      </p:tavLst>
                                    </p:anim>
                                    <p:animEffect transition="in" filter="fade">
                                      <p:cBhvr>
                                        <p:cTn id="21" dur="500"/>
                                        <p:tgtEl>
                                          <p:spTgt spid="70"/>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p:cTn id="25" dur="500" fill="hold"/>
                                        <p:tgtEl>
                                          <p:spTgt spid="66"/>
                                        </p:tgtEl>
                                        <p:attrNameLst>
                                          <p:attrName>ppt_w</p:attrName>
                                        </p:attrNameLst>
                                      </p:cBhvr>
                                      <p:tavLst>
                                        <p:tav tm="0">
                                          <p:val>
                                            <p:fltVal val="0"/>
                                          </p:val>
                                        </p:tav>
                                        <p:tav tm="100000">
                                          <p:val>
                                            <p:strVal val="#ppt_w"/>
                                          </p:val>
                                        </p:tav>
                                      </p:tavLst>
                                    </p:anim>
                                    <p:anim calcmode="lin" valueType="num">
                                      <p:cBhvr>
                                        <p:cTn id="26" dur="500" fill="hold"/>
                                        <p:tgtEl>
                                          <p:spTgt spid="66"/>
                                        </p:tgtEl>
                                        <p:attrNameLst>
                                          <p:attrName>ppt_h</p:attrName>
                                        </p:attrNameLst>
                                      </p:cBhvr>
                                      <p:tavLst>
                                        <p:tav tm="0">
                                          <p:val>
                                            <p:fltVal val="0"/>
                                          </p:val>
                                        </p:tav>
                                        <p:tav tm="100000">
                                          <p:val>
                                            <p:strVal val="#ppt_h"/>
                                          </p:val>
                                        </p:tav>
                                      </p:tavLst>
                                    </p:anim>
                                    <p:animEffect transition="in" filter="fade">
                                      <p:cBhvr>
                                        <p:cTn id="27" dur="5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 calcmode="lin" valueType="num">
                                      <p:cBhvr>
                                        <p:cTn id="32" dur="500" fill="hold"/>
                                        <p:tgtEl>
                                          <p:spTgt spid="81"/>
                                        </p:tgtEl>
                                        <p:attrNameLst>
                                          <p:attrName>ppt_w</p:attrName>
                                        </p:attrNameLst>
                                      </p:cBhvr>
                                      <p:tavLst>
                                        <p:tav tm="0">
                                          <p:val>
                                            <p:fltVal val="0"/>
                                          </p:val>
                                        </p:tav>
                                        <p:tav tm="100000">
                                          <p:val>
                                            <p:strVal val="#ppt_w"/>
                                          </p:val>
                                        </p:tav>
                                      </p:tavLst>
                                    </p:anim>
                                    <p:anim calcmode="lin" valueType="num">
                                      <p:cBhvr>
                                        <p:cTn id="33" dur="500" fill="hold"/>
                                        <p:tgtEl>
                                          <p:spTgt spid="81"/>
                                        </p:tgtEl>
                                        <p:attrNameLst>
                                          <p:attrName>ppt_h</p:attrName>
                                        </p:attrNameLst>
                                      </p:cBhvr>
                                      <p:tavLst>
                                        <p:tav tm="0">
                                          <p:val>
                                            <p:fltVal val="0"/>
                                          </p:val>
                                        </p:tav>
                                        <p:tav tm="100000">
                                          <p:val>
                                            <p:strVal val="#ppt_h"/>
                                          </p:val>
                                        </p:tav>
                                      </p:tavLst>
                                    </p:anim>
                                    <p:animEffect transition="in" filter="fade">
                                      <p:cBhvr>
                                        <p:cTn id="34" dur="500"/>
                                        <p:tgtEl>
                                          <p:spTgt spid="81"/>
                                        </p:tgtEl>
                                      </p:cBhvr>
                                    </p:animEffect>
                                  </p:childTnLst>
                                </p:cTn>
                              </p:par>
                            </p:childTnLst>
                          </p:cTn>
                        </p:par>
                        <p:par>
                          <p:cTn id="35" fill="hold">
                            <p:stCondLst>
                              <p:cond delay="500"/>
                            </p:stCondLst>
                            <p:childTnLst>
                              <p:par>
                                <p:cTn id="36" presetID="42" presetClass="path" presetSubtype="0" accel="50000" decel="50000" fill="hold" nodeType="afterEffect">
                                  <p:stCondLst>
                                    <p:cond delay="0"/>
                                  </p:stCondLst>
                                  <p:childTnLst>
                                    <p:animMotion origin="layout" path="M -1.66667E-6 5.45917E-7 L -1.66667E-6 0.2799 " pathEditMode="relative" rAng="0" ptsTypes="AA">
                                      <p:cBhvr>
                                        <p:cTn id="37" dur="2000" fill="hold"/>
                                        <p:tgtEl>
                                          <p:spTgt spid="81"/>
                                        </p:tgtEl>
                                        <p:attrNameLst>
                                          <p:attrName>ppt_x</p:attrName>
                                          <p:attrName>ppt_y</p:attrName>
                                        </p:attrNameLst>
                                      </p:cBhvr>
                                      <p:rCtr x="0" y="140"/>
                                    </p:animMotion>
                                  </p:childTnLst>
                                </p:cTn>
                              </p:par>
                            </p:childTnLst>
                          </p:cTn>
                        </p:par>
                        <p:par>
                          <p:cTn id="38" fill="hold">
                            <p:stCondLst>
                              <p:cond delay="2500"/>
                            </p:stCondLst>
                            <p:childTnLst>
                              <p:par>
                                <p:cTn id="39" presetID="42" presetClass="entr" presetSubtype="0" fill="hold" nodeType="after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fade">
                                      <p:cBhvr>
                                        <p:cTn id="41" dur="1000"/>
                                        <p:tgtEl>
                                          <p:spTgt spid="76"/>
                                        </p:tgtEl>
                                      </p:cBhvr>
                                    </p:animEffect>
                                    <p:anim calcmode="lin" valueType="num">
                                      <p:cBhvr>
                                        <p:cTn id="42" dur="1000" fill="hold"/>
                                        <p:tgtEl>
                                          <p:spTgt spid="76"/>
                                        </p:tgtEl>
                                        <p:attrNameLst>
                                          <p:attrName>ppt_x</p:attrName>
                                        </p:attrNameLst>
                                      </p:cBhvr>
                                      <p:tavLst>
                                        <p:tav tm="0">
                                          <p:val>
                                            <p:strVal val="#ppt_x"/>
                                          </p:val>
                                        </p:tav>
                                        <p:tav tm="100000">
                                          <p:val>
                                            <p:strVal val="#ppt_x"/>
                                          </p:val>
                                        </p:tav>
                                      </p:tavLst>
                                    </p:anim>
                                    <p:anim calcmode="lin" valueType="num">
                                      <p:cBhvr>
                                        <p:cTn id="43" dur="1000" fill="hold"/>
                                        <p:tgtEl>
                                          <p:spTgt spid="7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1000"/>
                                        <p:tgtEl>
                                          <p:spTgt spid="77"/>
                                        </p:tgtEl>
                                      </p:cBhvr>
                                    </p:animEffect>
                                    <p:anim calcmode="lin" valueType="num">
                                      <p:cBhvr>
                                        <p:cTn id="47" dur="1000" fill="hold"/>
                                        <p:tgtEl>
                                          <p:spTgt spid="77"/>
                                        </p:tgtEl>
                                        <p:attrNameLst>
                                          <p:attrName>ppt_x</p:attrName>
                                        </p:attrNameLst>
                                      </p:cBhvr>
                                      <p:tavLst>
                                        <p:tav tm="0">
                                          <p:val>
                                            <p:strVal val="#ppt_x"/>
                                          </p:val>
                                        </p:tav>
                                        <p:tav tm="100000">
                                          <p:val>
                                            <p:strVal val="#ppt_x"/>
                                          </p:val>
                                        </p:tav>
                                      </p:tavLst>
                                    </p:anim>
                                    <p:anim calcmode="lin" valueType="num">
                                      <p:cBhvr>
                                        <p:cTn id="48" dur="1000" fill="hold"/>
                                        <p:tgtEl>
                                          <p:spTgt spid="77"/>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fade">
                                      <p:cBhvr>
                                        <p:cTn id="51" dur="1000"/>
                                        <p:tgtEl>
                                          <p:spTgt spid="78"/>
                                        </p:tgtEl>
                                      </p:cBhvr>
                                    </p:animEffect>
                                    <p:anim calcmode="lin" valueType="num">
                                      <p:cBhvr>
                                        <p:cTn id="52" dur="1000" fill="hold"/>
                                        <p:tgtEl>
                                          <p:spTgt spid="78"/>
                                        </p:tgtEl>
                                        <p:attrNameLst>
                                          <p:attrName>ppt_x</p:attrName>
                                        </p:attrNameLst>
                                      </p:cBhvr>
                                      <p:tavLst>
                                        <p:tav tm="0">
                                          <p:val>
                                            <p:strVal val="#ppt_x"/>
                                          </p:val>
                                        </p:tav>
                                        <p:tav tm="100000">
                                          <p:val>
                                            <p:strVal val="#ppt_x"/>
                                          </p:val>
                                        </p:tav>
                                      </p:tavLst>
                                    </p:anim>
                                    <p:anim calcmode="lin" valueType="num">
                                      <p:cBhvr>
                                        <p:cTn id="53" dur="1000" fill="hold"/>
                                        <p:tgtEl>
                                          <p:spTgt spid="78"/>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fade">
                                      <p:cBhvr>
                                        <p:cTn id="56" dur="1000"/>
                                        <p:tgtEl>
                                          <p:spTgt spid="79"/>
                                        </p:tgtEl>
                                      </p:cBhvr>
                                    </p:animEffect>
                                    <p:anim calcmode="lin" valueType="num">
                                      <p:cBhvr>
                                        <p:cTn id="57" dur="1000" fill="hold"/>
                                        <p:tgtEl>
                                          <p:spTgt spid="79"/>
                                        </p:tgtEl>
                                        <p:attrNameLst>
                                          <p:attrName>ppt_x</p:attrName>
                                        </p:attrNameLst>
                                      </p:cBhvr>
                                      <p:tavLst>
                                        <p:tav tm="0">
                                          <p:val>
                                            <p:strVal val="#ppt_x"/>
                                          </p:val>
                                        </p:tav>
                                        <p:tav tm="100000">
                                          <p:val>
                                            <p:strVal val="#ppt_x"/>
                                          </p:val>
                                        </p:tav>
                                      </p:tavLst>
                                    </p:anim>
                                    <p:anim calcmode="lin" valueType="num">
                                      <p:cBhvr>
                                        <p:cTn id="58" dur="1000" fill="hold"/>
                                        <p:tgtEl>
                                          <p:spTgt spid="79"/>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80"/>
                                        </p:tgtEl>
                                        <p:attrNameLst>
                                          <p:attrName>style.visibility</p:attrName>
                                        </p:attrNameLst>
                                      </p:cBhvr>
                                      <p:to>
                                        <p:strVal val="visible"/>
                                      </p:to>
                                    </p:set>
                                    <p:animEffect transition="in" filter="fade">
                                      <p:cBhvr>
                                        <p:cTn id="61" dur="1000"/>
                                        <p:tgtEl>
                                          <p:spTgt spid="80"/>
                                        </p:tgtEl>
                                      </p:cBhvr>
                                    </p:animEffect>
                                    <p:anim calcmode="lin" valueType="num">
                                      <p:cBhvr>
                                        <p:cTn id="62" dur="1000" fill="hold"/>
                                        <p:tgtEl>
                                          <p:spTgt spid="80"/>
                                        </p:tgtEl>
                                        <p:attrNameLst>
                                          <p:attrName>ppt_x</p:attrName>
                                        </p:attrNameLst>
                                      </p:cBhvr>
                                      <p:tavLst>
                                        <p:tav tm="0">
                                          <p:val>
                                            <p:strVal val="#ppt_x"/>
                                          </p:val>
                                        </p:tav>
                                        <p:tav tm="100000">
                                          <p:val>
                                            <p:strVal val="#ppt_x"/>
                                          </p:val>
                                        </p:tav>
                                      </p:tavLst>
                                    </p:anim>
                                    <p:anim calcmode="lin" valueType="num">
                                      <p:cBhvr>
                                        <p:cTn id="63"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 presetClass="entr" presetSubtype="32" fill="hold" grpId="0" nodeType="click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box(out)">
                                      <p:cBhvr>
                                        <p:cTn id="68" dur="1000"/>
                                        <p:tgtEl>
                                          <p:spTgt spid="65"/>
                                        </p:tgtEl>
                                      </p:cBhvr>
                                    </p:animEffect>
                                  </p:childTnLst>
                                </p:cTn>
                              </p:par>
                            </p:childTnLst>
                          </p:cTn>
                        </p:par>
                        <p:par>
                          <p:cTn id="69" fill="hold">
                            <p:stCondLst>
                              <p:cond delay="1000"/>
                            </p:stCondLst>
                            <p:childTnLst>
                              <p:par>
                                <p:cTn id="70" presetID="10" presetClass="entr" presetSubtype="0" fill="hold" nodeType="afterEffect">
                                  <p:stCondLst>
                                    <p:cond delay="0"/>
                                  </p:stCondLst>
                                  <p:childTnLst>
                                    <p:set>
                                      <p:cBhvr>
                                        <p:cTn id="71" dur="1" fill="hold">
                                          <p:stCondLst>
                                            <p:cond delay="0"/>
                                          </p:stCondLst>
                                        </p:cTn>
                                        <p:tgtEl>
                                          <p:spTgt spid="107"/>
                                        </p:tgtEl>
                                        <p:attrNameLst>
                                          <p:attrName>style.visibility</p:attrName>
                                        </p:attrNameLst>
                                      </p:cBhvr>
                                      <p:to>
                                        <p:strVal val="visible"/>
                                      </p:to>
                                    </p:set>
                                    <p:animEffect transition="in" filter="fade">
                                      <p:cBhvr>
                                        <p:cTn id="72" dur="500"/>
                                        <p:tgtEl>
                                          <p:spTgt spid="107"/>
                                        </p:tgtEl>
                                      </p:cBhvr>
                                    </p:animEffect>
                                  </p:childTnLst>
                                </p:cTn>
                              </p:par>
                              <p:par>
                                <p:cTn id="73" presetID="4" presetClass="entr" presetSubtype="32" fill="hold" grpId="0" nodeType="with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box(out)">
                                      <p:cBhvr>
                                        <p:cTn id="75" dur="500"/>
                                        <p:tgtEl>
                                          <p:spTgt spid="105"/>
                                        </p:tgtEl>
                                      </p:cBhvr>
                                    </p:animEffect>
                                  </p:childTnLst>
                                </p:cTn>
                              </p:par>
                            </p:childTnLst>
                          </p:cTn>
                        </p:par>
                        <p:par>
                          <p:cTn id="76" fill="hold">
                            <p:stCondLst>
                              <p:cond delay="1500"/>
                            </p:stCondLst>
                            <p:childTnLst>
                              <p:par>
                                <p:cTn id="77" presetID="10" presetClass="entr" presetSubtype="0" fill="hold" nodeType="afterEffect">
                                  <p:stCondLst>
                                    <p:cond delay="0"/>
                                  </p:stCondLst>
                                  <p:childTnLst>
                                    <p:set>
                                      <p:cBhvr>
                                        <p:cTn id="78" dur="1" fill="hold">
                                          <p:stCondLst>
                                            <p:cond delay="0"/>
                                          </p:stCondLst>
                                        </p:cTn>
                                        <p:tgtEl>
                                          <p:spTgt spid="122"/>
                                        </p:tgtEl>
                                        <p:attrNameLst>
                                          <p:attrName>style.visibility</p:attrName>
                                        </p:attrNameLst>
                                      </p:cBhvr>
                                      <p:to>
                                        <p:strVal val="visible"/>
                                      </p:to>
                                    </p:set>
                                    <p:animEffect transition="in" filter="fade">
                                      <p:cBhvr>
                                        <p:cTn id="79" dur="500"/>
                                        <p:tgtEl>
                                          <p:spTgt spid="12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21"/>
                                        </p:tgtEl>
                                        <p:attrNameLst>
                                          <p:attrName>style.visibility</p:attrName>
                                        </p:attrNameLst>
                                      </p:cBhvr>
                                      <p:to>
                                        <p:strVal val="visible"/>
                                      </p:to>
                                    </p:set>
                                    <p:animEffect transition="in" filter="fade">
                                      <p:cBhvr>
                                        <p:cTn id="82" dur="500"/>
                                        <p:tgtEl>
                                          <p:spTgt spid="121"/>
                                        </p:tgtEl>
                                      </p:cBhvr>
                                    </p:animEffect>
                                  </p:childTnLst>
                                </p:cTn>
                              </p:par>
                              <p:par>
                                <p:cTn id="83" presetID="10" presetClass="entr" presetSubtype="0" fill="hold" nodeType="withEffect">
                                  <p:stCondLst>
                                    <p:cond delay="0"/>
                                  </p:stCondLst>
                                  <p:childTnLst>
                                    <p:set>
                                      <p:cBhvr>
                                        <p:cTn id="84" dur="1" fill="hold">
                                          <p:stCondLst>
                                            <p:cond delay="0"/>
                                          </p:stCondLst>
                                        </p:cTn>
                                        <p:tgtEl>
                                          <p:spTgt spid="120"/>
                                        </p:tgtEl>
                                        <p:attrNameLst>
                                          <p:attrName>style.visibility</p:attrName>
                                        </p:attrNameLst>
                                      </p:cBhvr>
                                      <p:to>
                                        <p:strVal val="visible"/>
                                      </p:to>
                                    </p:set>
                                    <p:animEffect transition="in" filter="fade">
                                      <p:cBhvr>
                                        <p:cTn id="85" dur="500"/>
                                        <p:tgtEl>
                                          <p:spTgt spid="12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19"/>
                                        </p:tgtEl>
                                        <p:attrNameLst>
                                          <p:attrName>style.visibility</p:attrName>
                                        </p:attrNameLst>
                                      </p:cBhvr>
                                      <p:to>
                                        <p:strVal val="visible"/>
                                      </p:to>
                                    </p:set>
                                    <p:animEffect transition="in" filter="fade">
                                      <p:cBhvr>
                                        <p:cTn id="88" dur="500"/>
                                        <p:tgtEl>
                                          <p:spTgt spid="119"/>
                                        </p:tgtEl>
                                      </p:cBhvr>
                                    </p:animEffect>
                                  </p:childTnLst>
                                </p:cTn>
                              </p:par>
                              <p:par>
                                <p:cTn id="89" presetID="10" presetClass="entr" presetSubtype="0" fill="hold" nodeType="withEffect">
                                  <p:stCondLst>
                                    <p:cond delay="0"/>
                                  </p:stCondLst>
                                  <p:childTnLst>
                                    <p:set>
                                      <p:cBhvr>
                                        <p:cTn id="90" dur="1" fill="hold">
                                          <p:stCondLst>
                                            <p:cond delay="0"/>
                                          </p:stCondLst>
                                        </p:cTn>
                                        <p:tgtEl>
                                          <p:spTgt spid="115"/>
                                        </p:tgtEl>
                                        <p:attrNameLst>
                                          <p:attrName>style.visibility</p:attrName>
                                        </p:attrNameLst>
                                      </p:cBhvr>
                                      <p:to>
                                        <p:strVal val="visible"/>
                                      </p:to>
                                    </p:set>
                                    <p:animEffect transition="in" filter="fade">
                                      <p:cBhvr>
                                        <p:cTn id="91" dur="500"/>
                                        <p:tgtEl>
                                          <p:spTgt spid="115"/>
                                        </p:tgtEl>
                                      </p:cBhvr>
                                    </p:animEffect>
                                  </p:childTnLst>
                                </p:cTn>
                              </p:par>
                              <p:par>
                                <p:cTn id="92" presetID="10" presetClass="entr" presetSubtype="0" fill="hold" nodeType="withEffect">
                                  <p:stCondLst>
                                    <p:cond delay="0"/>
                                  </p:stCondLst>
                                  <p:childTnLst>
                                    <p:set>
                                      <p:cBhvr>
                                        <p:cTn id="93" dur="1" fill="hold">
                                          <p:stCondLst>
                                            <p:cond delay="0"/>
                                          </p:stCondLst>
                                        </p:cTn>
                                        <p:tgtEl>
                                          <p:spTgt spid="111"/>
                                        </p:tgtEl>
                                        <p:attrNameLst>
                                          <p:attrName>style.visibility</p:attrName>
                                        </p:attrNameLst>
                                      </p:cBhvr>
                                      <p:to>
                                        <p:strVal val="visible"/>
                                      </p:to>
                                    </p:set>
                                    <p:animEffect transition="in" filter="fade">
                                      <p:cBhvr>
                                        <p:cTn id="94" dur="500"/>
                                        <p:tgtEl>
                                          <p:spTgt spid="111"/>
                                        </p:tgtEl>
                                      </p:cBhvr>
                                    </p:animEffect>
                                  </p:childTnLst>
                                </p:cTn>
                              </p:par>
                              <p:par>
                                <p:cTn id="95" presetID="10" presetClass="entr" presetSubtype="0" fill="hold" nodeType="withEffect">
                                  <p:stCondLst>
                                    <p:cond delay="0"/>
                                  </p:stCondLst>
                                  <p:childTnLst>
                                    <p:set>
                                      <p:cBhvr>
                                        <p:cTn id="96" dur="1" fill="hold">
                                          <p:stCondLst>
                                            <p:cond delay="0"/>
                                          </p:stCondLst>
                                        </p:cTn>
                                        <p:tgtEl>
                                          <p:spTgt spid="109"/>
                                        </p:tgtEl>
                                        <p:attrNameLst>
                                          <p:attrName>style.visibility</p:attrName>
                                        </p:attrNameLst>
                                      </p:cBhvr>
                                      <p:to>
                                        <p:strVal val="visible"/>
                                      </p:to>
                                    </p:set>
                                    <p:animEffect transition="in" filter="fade">
                                      <p:cBhvr>
                                        <p:cTn id="97" dur="500"/>
                                        <p:tgtEl>
                                          <p:spTgt spid="109"/>
                                        </p:tgtEl>
                                      </p:cBhvr>
                                    </p:animEffect>
                                  </p:childTnLst>
                                </p:cTn>
                              </p:par>
                              <p:par>
                                <p:cTn id="98" presetID="10" presetClass="entr" presetSubtype="0" fill="hold" nodeType="withEffect">
                                  <p:stCondLst>
                                    <p:cond delay="0"/>
                                  </p:stCondLst>
                                  <p:childTnLst>
                                    <p:set>
                                      <p:cBhvr>
                                        <p:cTn id="99" dur="1" fill="hold">
                                          <p:stCondLst>
                                            <p:cond delay="0"/>
                                          </p:stCondLst>
                                        </p:cTn>
                                        <p:tgtEl>
                                          <p:spTgt spid="108"/>
                                        </p:tgtEl>
                                        <p:attrNameLst>
                                          <p:attrName>style.visibility</p:attrName>
                                        </p:attrNameLst>
                                      </p:cBhvr>
                                      <p:to>
                                        <p:strVal val="visible"/>
                                      </p:to>
                                    </p:set>
                                    <p:animEffect transition="in" filter="fade">
                                      <p:cBhvr>
                                        <p:cTn id="100" dur="500"/>
                                        <p:tgtEl>
                                          <p:spTgt spid="10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10"/>
                                        </p:tgtEl>
                                        <p:attrNameLst>
                                          <p:attrName>style.visibility</p:attrName>
                                        </p:attrNameLst>
                                      </p:cBhvr>
                                      <p:to>
                                        <p:strVal val="visible"/>
                                      </p:to>
                                    </p:set>
                                    <p:animEffect transition="in" filter="fade">
                                      <p:cBhvr>
                                        <p:cTn id="103" dur="500"/>
                                        <p:tgtEl>
                                          <p:spTgt spid="110"/>
                                        </p:tgtEl>
                                      </p:cBhvr>
                                    </p:animEffect>
                                  </p:childTnLst>
                                </p:cTn>
                              </p:par>
                              <p:par>
                                <p:cTn id="104" presetID="10" presetClass="entr" presetSubtype="0" fill="hold" nodeType="withEffect">
                                  <p:stCondLst>
                                    <p:cond delay="0"/>
                                  </p:stCondLst>
                                  <p:childTnLst>
                                    <p:set>
                                      <p:cBhvr>
                                        <p:cTn id="105" dur="1" fill="hold">
                                          <p:stCondLst>
                                            <p:cond delay="0"/>
                                          </p:stCondLst>
                                        </p:cTn>
                                        <p:tgtEl>
                                          <p:spTgt spid="112"/>
                                        </p:tgtEl>
                                        <p:attrNameLst>
                                          <p:attrName>style.visibility</p:attrName>
                                        </p:attrNameLst>
                                      </p:cBhvr>
                                      <p:to>
                                        <p:strVal val="visible"/>
                                      </p:to>
                                    </p:set>
                                    <p:animEffect transition="in" filter="fade">
                                      <p:cBhvr>
                                        <p:cTn id="106" dur="500"/>
                                        <p:tgtEl>
                                          <p:spTgt spid="11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13"/>
                                        </p:tgtEl>
                                        <p:attrNameLst>
                                          <p:attrName>style.visibility</p:attrName>
                                        </p:attrNameLst>
                                      </p:cBhvr>
                                      <p:to>
                                        <p:strVal val="visible"/>
                                      </p:to>
                                    </p:set>
                                    <p:animEffect transition="in" filter="fade">
                                      <p:cBhvr>
                                        <p:cTn id="109" dur="500"/>
                                        <p:tgtEl>
                                          <p:spTgt spid="113"/>
                                        </p:tgtEl>
                                      </p:cBhvr>
                                    </p:animEffect>
                                  </p:childTnLst>
                                </p:cTn>
                              </p:par>
                            </p:childTnLst>
                          </p:cTn>
                        </p:par>
                        <p:par>
                          <p:cTn id="110" fill="hold">
                            <p:stCondLst>
                              <p:cond delay="2000"/>
                            </p:stCondLst>
                            <p:childTnLst>
                              <p:par>
                                <p:cTn id="111" presetID="10" presetClass="exit" presetSubtype="0" fill="hold" nodeType="afterEffect">
                                  <p:stCondLst>
                                    <p:cond delay="3000"/>
                                  </p:stCondLst>
                                  <p:childTnLst>
                                    <p:animEffect transition="out" filter="fade">
                                      <p:cBhvr>
                                        <p:cTn id="112" dur="500"/>
                                        <p:tgtEl>
                                          <p:spTgt spid="76"/>
                                        </p:tgtEl>
                                      </p:cBhvr>
                                    </p:animEffect>
                                    <p:set>
                                      <p:cBhvr>
                                        <p:cTn id="113" dur="1" fill="hold">
                                          <p:stCondLst>
                                            <p:cond delay="499"/>
                                          </p:stCondLst>
                                        </p:cTn>
                                        <p:tgtEl>
                                          <p:spTgt spid="76"/>
                                        </p:tgtEl>
                                        <p:attrNameLst>
                                          <p:attrName>style.visibility</p:attrName>
                                        </p:attrNameLst>
                                      </p:cBhvr>
                                      <p:to>
                                        <p:strVal val="hidden"/>
                                      </p:to>
                                    </p:set>
                                  </p:childTnLst>
                                </p:cTn>
                              </p:par>
                              <p:par>
                                <p:cTn id="114" presetID="10" presetClass="exit" presetSubtype="0" fill="hold" nodeType="withEffect">
                                  <p:stCondLst>
                                    <p:cond delay="3000"/>
                                  </p:stCondLst>
                                  <p:childTnLst>
                                    <p:animEffect transition="out" filter="fade">
                                      <p:cBhvr>
                                        <p:cTn id="115" dur="500"/>
                                        <p:tgtEl>
                                          <p:spTgt spid="77"/>
                                        </p:tgtEl>
                                      </p:cBhvr>
                                    </p:animEffect>
                                    <p:set>
                                      <p:cBhvr>
                                        <p:cTn id="116" dur="1" fill="hold">
                                          <p:stCondLst>
                                            <p:cond delay="499"/>
                                          </p:stCondLst>
                                        </p:cTn>
                                        <p:tgtEl>
                                          <p:spTgt spid="77"/>
                                        </p:tgtEl>
                                        <p:attrNameLst>
                                          <p:attrName>style.visibility</p:attrName>
                                        </p:attrNameLst>
                                      </p:cBhvr>
                                      <p:to>
                                        <p:strVal val="hidden"/>
                                      </p:to>
                                    </p:set>
                                  </p:childTnLst>
                                </p:cTn>
                              </p:par>
                              <p:par>
                                <p:cTn id="117" presetID="10" presetClass="exit" presetSubtype="0" fill="hold" nodeType="withEffect">
                                  <p:stCondLst>
                                    <p:cond delay="3000"/>
                                  </p:stCondLst>
                                  <p:childTnLst>
                                    <p:animEffect transition="out" filter="fade">
                                      <p:cBhvr>
                                        <p:cTn id="118" dur="500"/>
                                        <p:tgtEl>
                                          <p:spTgt spid="78"/>
                                        </p:tgtEl>
                                      </p:cBhvr>
                                    </p:animEffect>
                                    <p:set>
                                      <p:cBhvr>
                                        <p:cTn id="119" dur="1" fill="hold">
                                          <p:stCondLst>
                                            <p:cond delay="499"/>
                                          </p:stCondLst>
                                        </p:cTn>
                                        <p:tgtEl>
                                          <p:spTgt spid="78"/>
                                        </p:tgtEl>
                                        <p:attrNameLst>
                                          <p:attrName>style.visibility</p:attrName>
                                        </p:attrNameLst>
                                      </p:cBhvr>
                                      <p:to>
                                        <p:strVal val="hidden"/>
                                      </p:to>
                                    </p:set>
                                  </p:childTnLst>
                                </p:cTn>
                              </p:par>
                              <p:par>
                                <p:cTn id="120" presetID="10" presetClass="exit" presetSubtype="0" fill="hold" nodeType="withEffect">
                                  <p:stCondLst>
                                    <p:cond delay="3000"/>
                                  </p:stCondLst>
                                  <p:childTnLst>
                                    <p:animEffect transition="out" filter="fade">
                                      <p:cBhvr>
                                        <p:cTn id="121" dur="500"/>
                                        <p:tgtEl>
                                          <p:spTgt spid="79"/>
                                        </p:tgtEl>
                                      </p:cBhvr>
                                    </p:animEffect>
                                    <p:set>
                                      <p:cBhvr>
                                        <p:cTn id="122" dur="1" fill="hold">
                                          <p:stCondLst>
                                            <p:cond delay="499"/>
                                          </p:stCondLst>
                                        </p:cTn>
                                        <p:tgtEl>
                                          <p:spTgt spid="79"/>
                                        </p:tgtEl>
                                        <p:attrNameLst>
                                          <p:attrName>style.visibility</p:attrName>
                                        </p:attrNameLst>
                                      </p:cBhvr>
                                      <p:to>
                                        <p:strVal val="hidden"/>
                                      </p:to>
                                    </p:set>
                                  </p:childTnLst>
                                </p:cTn>
                              </p:par>
                              <p:par>
                                <p:cTn id="123" presetID="10" presetClass="exit" presetSubtype="0" fill="hold" nodeType="withEffect">
                                  <p:stCondLst>
                                    <p:cond delay="3000"/>
                                  </p:stCondLst>
                                  <p:childTnLst>
                                    <p:animEffect transition="out" filter="fade">
                                      <p:cBhvr>
                                        <p:cTn id="124" dur="500"/>
                                        <p:tgtEl>
                                          <p:spTgt spid="80"/>
                                        </p:tgtEl>
                                      </p:cBhvr>
                                    </p:animEffect>
                                    <p:set>
                                      <p:cBhvr>
                                        <p:cTn id="125" dur="1" fill="hold">
                                          <p:stCondLst>
                                            <p:cond delay="499"/>
                                          </p:stCondLst>
                                        </p:cTn>
                                        <p:tgtEl>
                                          <p:spTgt spid="80"/>
                                        </p:tgtEl>
                                        <p:attrNameLst>
                                          <p:attrName>style.visibility</p:attrName>
                                        </p:attrNameLst>
                                      </p:cBhvr>
                                      <p:to>
                                        <p:strVal val="hidden"/>
                                      </p:to>
                                    </p:set>
                                  </p:childTnLst>
                                </p:cTn>
                              </p:par>
                              <p:par>
                                <p:cTn id="126" presetID="10" presetClass="exit" presetSubtype="0" fill="hold" grpId="1" nodeType="withEffect">
                                  <p:stCondLst>
                                    <p:cond delay="3000"/>
                                  </p:stCondLst>
                                  <p:childTnLst>
                                    <p:animEffect transition="out" filter="fade">
                                      <p:cBhvr>
                                        <p:cTn id="127" dur="500"/>
                                        <p:tgtEl>
                                          <p:spTgt spid="65"/>
                                        </p:tgtEl>
                                      </p:cBhvr>
                                    </p:animEffect>
                                    <p:set>
                                      <p:cBhvr>
                                        <p:cTn id="128" dur="1" fill="hold">
                                          <p:stCondLst>
                                            <p:cond delay="499"/>
                                          </p:stCondLst>
                                        </p:cTn>
                                        <p:tgtEl>
                                          <p:spTgt spid="65"/>
                                        </p:tgtEl>
                                        <p:attrNameLst>
                                          <p:attrName>style.visibility</p:attrName>
                                        </p:attrNameLst>
                                      </p:cBhvr>
                                      <p:to>
                                        <p:strVal val="hidden"/>
                                      </p:to>
                                    </p:set>
                                  </p:childTnLst>
                                </p:cTn>
                              </p:par>
                              <p:par>
                                <p:cTn id="129" presetID="10" presetClass="exit" presetSubtype="0" fill="hold" grpId="1" nodeType="withEffect">
                                  <p:stCondLst>
                                    <p:cond delay="3000"/>
                                  </p:stCondLst>
                                  <p:childTnLst>
                                    <p:animEffect transition="out" filter="fade">
                                      <p:cBhvr>
                                        <p:cTn id="130" dur="500"/>
                                        <p:tgtEl>
                                          <p:spTgt spid="105"/>
                                        </p:tgtEl>
                                      </p:cBhvr>
                                    </p:animEffect>
                                    <p:set>
                                      <p:cBhvr>
                                        <p:cTn id="131" dur="1" fill="hold">
                                          <p:stCondLst>
                                            <p:cond delay="499"/>
                                          </p:stCondLst>
                                        </p:cTn>
                                        <p:tgtEl>
                                          <p:spTgt spid="105"/>
                                        </p:tgtEl>
                                        <p:attrNameLst>
                                          <p:attrName>style.visibility</p:attrName>
                                        </p:attrNameLst>
                                      </p:cBhvr>
                                      <p:to>
                                        <p:strVal val="hidden"/>
                                      </p:to>
                                    </p:set>
                                  </p:childTnLst>
                                </p:cTn>
                              </p:par>
                              <p:par>
                                <p:cTn id="132" presetID="10" presetClass="exit" presetSubtype="0" fill="hold" nodeType="withEffect">
                                  <p:stCondLst>
                                    <p:cond delay="3000"/>
                                  </p:stCondLst>
                                  <p:childTnLst>
                                    <p:animEffect transition="out" filter="fade">
                                      <p:cBhvr>
                                        <p:cTn id="133" dur="500"/>
                                        <p:tgtEl>
                                          <p:spTgt spid="107"/>
                                        </p:tgtEl>
                                      </p:cBhvr>
                                    </p:animEffect>
                                    <p:set>
                                      <p:cBhvr>
                                        <p:cTn id="134" dur="1" fill="hold">
                                          <p:stCondLst>
                                            <p:cond delay="499"/>
                                          </p:stCondLst>
                                        </p:cTn>
                                        <p:tgtEl>
                                          <p:spTgt spid="107"/>
                                        </p:tgtEl>
                                        <p:attrNameLst>
                                          <p:attrName>style.visibility</p:attrName>
                                        </p:attrNameLst>
                                      </p:cBhvr>
                                      <p:to>
                                        <p:strVal val="hidden"/>
                                      </p:to>
                                    </p:set>
                                  </p:childTnLst>
                                </p:cTn>
                              </p:par>
                              <p:par>
                                <p:cTn id="135" presetID="10" presetClass="exit" presetSubtype="0" fill="hold" nodeType="withEffect">
                                  <p:stCondLst>
                                    <p:cond delay="3000"/>
                                  </p:stCondLst>
                                  <p:childTnLst>
                                    <p:animEffect transition="out" filter="fade">
                                      <p:cBhvr>
                                        <p:cTn id="136" dur="500"/>
                                        <p:tgtEl>
                                          <p:spTgt spid="122"/>
                                        </p:tgtEl>
                                      </p:cBhvr>
                                    </p:animEffect>
                                    <p:set>
                                      <p:cBhvr>
                                        <p:cTn id="137" dur="1" fill="hold">
                                          <p:stCondLst>
                                            <p:cond delay="499"/>
                                          </p:stCondLst>
                                        </p:cTn>
                                        <p:tgtEl>
                                          <p:spTgt spid="122"/>
                                        </p:tgtEl>
                                        <p:attrNameLst>
                                          <p:attrName>style.visibility</p:attrName>
                                        </p:attrNameLst>
                                      </p:cBhvr>
                                      <p:to>
                                        <p:strVal val="hidden"/>
                                      </p:to>
                                    </p:set>
                                  </p:childTnLst>
                                </p:cTn>
                              </p:par>
                              <p:par>
                                <p:cTn id="138" presetID="10" presetClass="exit" presetSubtype="0" fill="hold" nodeType="withEffect">
                                  <p:stCondLst>
                                    <p:cond delay="3000"/>
                                  </p:stCondLst>
                                  <p:childTnLst>
                                    <p:animEffect transition="out" filter="fade">
                                      <p:cBhvr>
                                        <p:cTn id="139" dur="2000"/>
                                        <p:tgtEl>
                                          <p:spTgt spid="81"/>
                                        </p:tgtEl>
                                      </p:cBhvr>
                                    </p:animEffect>
                                    <p:set>
                                      <p:cBhvr>
                                        <p:cTn id="140" dur="1" fill="hold">
                                          <p:stCondLst>
                                            <p:cond delay="1999"/>
                                          </p:stCondLst>
                                        </p:cTn>
                                        <p:tgtEl>
                                          <p:spTgt spid="81"/>
                                        </p:tgtEl>
                                        <p:attrNameLst>
                                          <p:attrName>style.visibility</p:attrName>
                                        </p:attrNameLst>
                                      </p:cBhvr>
                                      <p:to>
                                        <p:strVal val="hidden"/>
                                      </p:to>
                                    </p:set>
                                  </p:childTnLst>
                                </p:cTn>
                              </p:par>
                            </p:childTnLst>
                          </p:cTn>
                        </p:par>
                        <p:par>
                          <p:cTn id="141" fill="hold">
                            <p:stCondLst>
                              <p:cond delay="7000"/>
                            </p:stCondLst>
                            <p:childTnLst>
                              <p:par>
                                <p:cTn id="142" presetID="10" presetClass="entr" presetSubtype="0" fill="hold" nodeType="afterEffect">
                                  <p:stCondLst>
                                    <p:cond delay="0"/>
                                  </p:stCondLst>
                                  <p:childTnLst>
                                    <p:set>
                                      <p:cBhvr>
                                        <p:cTn id="143" dur="1" fill="hold">
                                          <p:stCondLst>
                                            <p:cond delay="0"/>
                                          </p:stCondLst>
                                        </p:cTn>
                                        <p:tgtEl>
                                          <p:spTgt spid="128"/>
                                        </p:tgtEl>
                                        <p:attrNameLst>
                                          <p:attrName>style.visibility</p:attrName>
                                        </p:attrNameLst>
                                      </p:cBhvr>
                                      <p:to>
                                        <p:strVal val="visible"/>
                                      </p:to>
                                    </p:set>
                                    <p:animEffect transition="in" filter="fade">
                                      <p:cBhvr>
                                        <p:cTn id="144" dur="500"/>
                                        <p:tgtEl>
                                          <p:spTgt spid="128"/>
                                        </p:tgtEl>
                                      </p:cBhvr>
                                    </p:animEffect>
                                  </p:childTnLst>
                                </p:cTn>
                              </p:par>
                            </p:childTnLst>
                          </p:cTn>
                        </p:par>
                        <p:par>
                          <p:cTn id="145" fill="hold">
                            <p:stCondLst>
                              <p:cond delay="7500"/>
                            </p:stCondLst>
                            <p:childTnLst>
                              <p:par>
                                <p:cTn id="146" presetID="10" presetClass="entr" presetSubtype="0" fill="hold" nodeType="afterEffect">
                                  <p:stCondLst>
                                    <p:cond delay="0"/>
                                  </p:stCondLst>
                                  <p:childTnLst>
                                    <p:set>
                                      <p:cBhvr>
                                        <p:cTn id="147" dur="1" fill="hold">
                                          <p:stCondLst>
                                            <p:cond delay="0"/>
                                          </p:stCondLst>
                                        </p:cTn>
                                        <p:tgtEl>
                                          <p:spTgt spid="123"/>
                                        </p:tgtEl>
                                        <p:attrNameLst>
                                          <p:attrName>style.visibility</p:attrName>
                                        </p:attrNameLst>
                                      </p:cBhvr>
                                      <p:to>
                                        <p:strVal val="visible"/>
                                      </p:to>
                                    </p:set>
                                    <p:animEffect transition="in" filter="fade">
                                      <p:cBhvr>
                                        <p:cTn id="148"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5" grpId="1" animBg="1"/>
      <p:bldP spid="105" grpId="0" animBg="1"/>
      <p:bldP spid="105" grpId="1" animBg="1"/>
      <p:bldP spid="110" grpId="0"/>
      <p:bldP spid="113" grpId="0"/>
      <p:bldP spid="119" grpId="0"/>
      <p:bldP spid="1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p:cNvSpPr>
          <p:nvPr>
            <p:ph type="title"/>
          </p:nvPr>
        </p:nvSpPr>
        <p:spPr>
          <a:xfrm>
            <a:off x="381000" y="230188"/>
            <a:ext cx="8382000" cy="1329595"/>
          </a:xfrm>
        </p:spPr>
        <p:txBody>
          <a:bodyPr/>
          <a:lstStyle/>
          <a:p>
            <a:r>
              <a:rPr lang="en-US" b="1" dirty="0" smtClean="0">
                <a:effectLst/>
              </a:rPr>
              <a:t>Service Oriented Architecture</a:t>
            </a:r>
            <a:br>
              <a:rPr lang="en-US" b="1" dirty="0" smtClean="0">
                <a:effectLst/>
              </a:rPr>
            </a:br>
            <a:endParaRPr lang="es-ES" b="1" dirty="0" smtClean="0">
              <a:effectLst/>
            </a:endParaRPr>
          </a:p>
        </p:txBody>
      </p:sp>
      <p:sp>
        <p:nvSpPr>
          <p:cNvPr id="13315" name="Content Placeholder 16"/>
          <p:cNvSpPr>
            <a:spLocks noGrp="1"/>
          </p:cNvSpPr>
          <p:nvPr>
            <p:ph idx="1"/>
          </p:nvPr>
        </p:nvSpPr>
        <p:spPr>
          <a:xfrm>
            <a:off x="381000" y="1412875"/>
            <a:ext cx="8382000" cy="3059299"/>
          </a:xfrm>
        </p:spPr>
        <p:txBody>
          <a:bodyPr/>
          <a:lstStyle/>
          <a:p>
            <a:r>
              <a:rPr lang="es-ES" sz="2800" dirty="0" smtClean="0"/>
              <a:t>Un </a:t>
            </a:r>
            <a:r>
              <a:rPr lang="es-ES" sz="2800" b="1" i="1" dirty="0" smtClean="0"/>
              <a:t>estilo de arquitectura</a:t>
            </a:r>
            <a:r>
              <a:rPr lang="es-ES" sz="2800" dirty="0" smtClean="0"/>
              <a:t>, no un producto</a:t>
            </a:r>
          </a:p>
          <a:p>
            <a:r>
              <a:rPr lang="es-ES" sz="2800" dirty="0" smtClean="0"/>
              <a:t>Se basa en </a:t>
            </a:r>
            <a:r>
              <a:rPr lang="es-ES" sz="2800" b="1" i="1" dirty="0" smtClean="0"/>
              <a:t>activos existentes</a:t>
            </a:r>
          </a:p>
          <a:p>
            <a:r>
              <a:rPr lang="es-ES" sz="2800" dirty="0" smtClean="0"/>
              <a:t>Centrada en torno al </a:t>
            </a:r>
            <a:r>
              <a:rPr lang="es-ES" sz="2800" b="1" i="1" dirty="0" smtClean="0"/>
              <a:t>acoplamiento débil</a:t>
            </a:r>
          </a:p>
          <a:p>
            <a:r>
              <a:rPr lang="es-ES" sz="2800" dirty="0" smtClean="0"/>
              <a:t>Los </a:t>
            </a:r>
            <a:r>
              <a:rPr lang="es-ES" sz="2800" b="1" i="1" dirty="0" smtClean="0"/>
              <a:t>estándares son fundamentales</a:t>
            </a:r>
            <a:r>
              <a:rPr lang="es-ES" sz="2800" dirty="0" smtClean="0"/>
              <a:t> para el éxito:  WS-*, XML, RSS, …</a:t>
            </a:r>
          </a:p>
          <a:p>
            <a:r>
              <a:rPr lang="es-ES" sz="2800" b="1" i="1" dirty="0" smtClean="0"/>
              <a:t>Servicios web: </a:t>
            </a:r>
            <a:r>
              <a:rPr lang="es-ES" sz="2800" dirty="0" smtClean="0"/>
              <a:t>SOA es una realidad </a:t>
            </a:r>
            <a:r>
              <a:rPr lang="es-ES" sz="2800" b="1" dirty="0" smtClean="0"/>
              <a:t>+</a:t>
            </a:r>
            <a:r>
              <a:rPr lang="es-ES" sz="2800" dirty="0" smtClean="0"/>
              <a:t> </a:t>
            </a:r>
            <a:r>
              <a:rPr lang="es-ES" sz="2800" b="1" i="1" dirty="0" smtClean="0"/>
              <a:t>punto de partida</a:t>
            </a:r>
            <a:r>
              <a:rPr lang="es-ES" sz="2800" dirty="0" smtClean="0"/>
              <a:t> de la </a:t>
            </a:r>
            <a:r>
              <a:rPr lang="es-ES" sz="2800" b="1" i="1" dirty="0" smtClean="0"/>
              <a:t>interoperabilidad</a:t>
            </a:r>
            <a:r>
              <a:rPr lang="es-ES" sz="2800" dirty="0" smtClean="0"/>
              <a:t> inter-empresas</a:t>
            </a:r>
          </a:p>
        </p:txBody>
      </p:sp>
      <p:sp>
        <p:nvSpPr>
          <p:cNvPr id="7" name="Text Box 13"/>
          <p:cNvSpPr txBox="1">
            <a:spLocks noChangeArrowheads="1"/>
          </p:cNvSpPr>
          <p:nvPr/>
        </p:nvSpPr>
        <p:spPr bwMode="auto">
          <a:xfrm>
            <a:off x="808038" y="4828643"/>
            <a:ext cx="7519987" cy="1938992"/>
          </a:xfrm>
          <a:prstGeom prst="rect">
            <a:avLst/>
          </a:prstGeom>
          <a:noFill/>
          <a:ln w="9525">
            <a:noFill/>
            <a:miter lim="800000"/>
            <a:headEnd/>
            <a:tailEnd/>
          </a:ln>
        </p:spPr>
        <p:txBody>
          <a:bodyPr>
            <a:spAutoFit/>
          </a:bodyPr>
          <a:lstStyle/>
          <a:p>
            <a:pPr algn="ctr">
              <a:spcBef>
                <a:spcPct val="20000"/>
              </a:spcBef>
              <a:defRPr/>
            </a:pPr>
            <a:r>
              <a:rPr lang="es-ES" sz="2400" b="1" i="1" dirty="0" smtClean="0">
                <a:effectLst/>
                <a:latin typeface="+mn-lt"/>
              </a:rPr>
              <a:t>SOA facilita cambios rápidos, permite una mayor penetración de negocio y genera ventaja competitiva, siendo la pieza clave para creación de una </a:t>
            </a:r>
            <a:r>
              <a:rPr lang="es-ES" sz="2400" b="1" i="1" dirty="0" smtClean="0">
                <a:solidFill>
                  <a:schemeClr val="accent1"/>
                </a:solidFill>
                <a:effectLst/>
                <a:latin typeface="+mn-lt"/>
              </a:rPr>
              <a:t>nueva generación de aplicaciones dinámicas</a:t>
            </a:r>
            <a:endParaRPr lang="es-ES" sz="2400" b="1" i="1" dirty="0">
              <a:effectLst/>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p:cNvSpPr>
          <p:nvPr>
            <p:ph type="title"/>
          </p:nvPr>
        </p:nvSpPr>
        <p:spPr>
          <a:xfrm>
            <a:off x="381000" y="230188"/>
            <a:ext cx="8382000" cy="1329595"/>
          </a:xfrm>
        </p:spPr>
        <p:txBody>
          <a:bodyPr/>
          <a:lstStyle/>
          <a:p>
            <a:r>
              <a:rPr lang="es-ES" b="1" dirty="0" smtClean="0">
                <a:effectLst/>
              </a:rPr>
              <a:t>SOA: Mitos habituales</a:t>
            </a:r>
            <a:br>
              <a:rPr lang="es-ES" b="1" dirty="0" smtClean="0">
                <a:effectLst/>
              </a:rPr>
            </a:br>
            <a:endParaRPr lang="es-ES" b="1" dirty="0" smtClean="0">
              <a:effectLst/>
            </a:endParaRPr>
          </a:p>
        </p:txBody>
      </p:sp>
      <p:sp>
        <p:nvSpPr>
          <p:cNvPr id="13315" name="Content Placeholder 16"/>
          <p:cNvSpPr>
            <a:spLocks noGrp="1"/>
          </p:cNvSpPr>
          <p:nvPr>
            <p:ph idx="1"/>
          </p:nvPr>
        </p:nvSpPr>
        <p:spPr>
          <a:xfrm>
            <a:off x="381000" y="1412875"/>
            <a:ext cx="8382000" cy="387798"/>
          </a:xfrm>
        </p:spPr>
        <p:txBody>
          <a:bodyPr/>
          <a:lstStyle/>
          <a:p>
            <a:endParaRPr lang="es-ES" sz="2800" dirty="0" smtClean="0"/>
          </a:p>
        </p:txBody>
      </p:sp>
      <p:graphicFrame>
        <p:nvGraphicFramePr>
          <p:cNvPr id="5" name="Content Placeholder 6"/>
          <p:cNvGraphicFramePr>
            <a:graphicFrameLocks/>
          </p:cNvGraphicFramePr>
          <p:nvPr/>
        </p:nvGraphicFramePr>
        <p:xfrm>
          <a:off x="50800" y="955569"/>
          <a:ext cx="8991600" cy="5238497"/>
        </p:xfrm>
        <a:graphic>
          <a:graphicData uri="http://schemas.openxmlformats.org/drawingml/2006/table">
            <a:tbl>
              <a:tblPr firstRow="1" bandRow="1">
                <a:tableStyleId>{284E427A-3D55-4303-BF80-6455036E1DE7}</a:tableStyleId>
              </a:tblPr>
              <a:tblGrid>
                <a:gridCol w="4495800"/>
                <a:gridCol w="4495800"/>
              </a:tblGrid>
              <a:tr h="382065">
                <a:tc>
                  <a:txBody>
                    <a:bodyPr/>
                    <a:lstStyle/>
                    <a:p>
                      <a:r>
                        <a:rPr lang="es-ES" sz="1600" dirty="0" smtClean="0"/>
                        <a:t>Los mitos...</a:t>
                      </a:r>
                      <a:endParaRPr lang="es-ES" sz="1600" dirty="0"/>
                    </a:p>
                  </a:txBody>
                  <a:tcPr/>
                </a:tc>
                <a:tc>
                  <a:txBody>
                    <a:bodyPr/>
                    <a:lstStyle/>
                    <a:p>
                      <a:r>
                        <a:rPr lang="es-ES" sz="1600" smtClean="0"/>
                        <a:t>Los hechos...</a:t>
                      </a:r>
                      <a:endParaRPr lang="es-ES" sz="1600" dirty="0"/>
                    </a:p>
                  </a:txBody>
                  <a:tcPr/>
                </a:tc>
              </a:tr>
              <a:tr h="942081">
                <a:tc>
                  <a:txBody>
                    <a:bodyPr/>
                    <a:lstStyle/>
                    <a:p>
                      <a:r>
                        <a:rPr lang="es-ES" sz="1600" smtClean="0"/>
                        <a:t>1. SOA es una tecnología</a:t>
                      </a:r>
                      <a:endParaRPr lang="es-E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t>1. </a:t>
                      </a:r>
                      <a:r>
                        <a:rPr kumimoji="0" lang="es-ES" sz="1600" u="none" strike="noStrike" kern="0" cap="none" spc="0" normalizeH="0" baseline="0" noProof="0" dirty="0" smtClean="0">
                          <a:ln>
                            <a:noFill/>
                          </a:ln>
                          <a:effectLst/>
                          <a:uLnTx/>
                          <a:uFillTx/>
                        </a:rPr>
                        <a:t>SOA es una filosofía de diseño independiente de la plataforma tecnológica o de las tendencias</a:t>
                      </a:r>
                      <a:endParaRPr kumimoji="0" lang="es-ES" sz="1600" b="0" i="0" u="none" strike="noStrike" kern="0" cap="none" spc="0" normalizeH="0" baseline="0" noProof="0" dirty="0" smtClean="0">
                        <a:ln>
                          <a:noFill/>
                        </a:ln>
                        <a:solidFill>
                          <a:schemeClr val="tx1"/>
                        </a:solidFill>
                        <a:effectLst/>
                        <a:uLnTx/>
                        <a:uFillTx/>
                        <a:latin typeface="+mn-lt"/>
                        <a:ea typeface="+mn-ea"/>
                        <a:cs typeface="+mn-cs"/>
                      </a:endParaRPr>
                    </a:p>
                  </a:txBody>
                  <a:tcPr/>
                </a:tc>
              </a:tr>
              <a:tr h="608764">
                <a:tc>
                  <a:txBody>
                    <a:bodyPr/>
                    <a:lstStyle/>
                    <a:p>
                      <a:r>
                        <a:rPr lang="es-ES" sz="1600" smtClean="0"/>
                        <a:t>2. SOA requiere</a:t>
                      </a:r>
                      <a:r>
                        <a:rPr lang="es-ES" sz="1600" baseline="0" smtClean="0"/>
                        <a:t> servicos web</a:t>
                      </a:r>
                      <a:endParaRPr lang="es-E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smtClean="0"/>
                        <a:t>2. </a:t>
                      </a:r>
                      <a:r>
                        <a:rPr kumimoji="0" lang="es-ES" sz="1600" u="none" strike="noStrike" kern="0" cap="none" spc="0" normalizeH="0" baseline="0" noProof="0" smtClean="0">
                          <a:ln>
                            <a:noFill/>
                          </a:ln>
                          <a:effectLst/>
                          <a:uLnTx/>
                          <a:uFillTx/>
                        </a:rPr>
                        <a:t>SOA se puede implementar con servicios web, pero estos por sí sólos no son SOA</a:t>
                      </a:r>
                      <a:endParaRPr kumimoji="0" lang="es-ES" sz="1600" b="0" i="0" u="none" strike="noStrike" kern="0" cap="none" spc="0" normalizeH="0" baseline="0" noProof="0" dirty="0" smtClean="0">
                        <a:ln>
                          <a:noFill/>
                        </a:ln>
                        <a:solidFill>
                          <a:schemeClr val="tx1"/>
                        </a:solidFill>
                        <a:effectLst/>
                        <a:uLnTx/>
                        <a:uFillTx/>
                        <a:latin typeface="+mn-lt"/>
                        <a:ea typeface="+mn-ea"/>
                        <a:cs typeface="+mn-cs"/>
                      </a:endParaRPr>
                    </a:p>
                  </a:txBody>
                  <a:tcPr/>
                </a:tc>
              </a:tr>
              <a:tr h="659456">
                <a:tc>
                  <a:txBody>
                    <a:bodyPr/>
                    <a:lstStyle/>
                    <a:p>
                      <a:r>
                        <a:rPr lang="es-ES" sz="1600" smtClean="0"/>
                        <a:t>3. SOA</a:t>
                      </a:r>
                      <a:r>
                        <a:rPr lang="es-ES" sz="1600" baseline="0" smtClean="0"/>
                        <a:t> es un concepto nuevo y revolucionario</a:t>
                      </a:r>
                      <a:endParaRPr lang="es-E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smtClean="0"/>
                        <a:t>3.</a:t>
                      </a:r>
                      <a:r>
                        <a:rPr kumimoji="0" lang="es-ES" sz="1600" u="none" strike="noStrike" kern="0" cap="none" spc="0" normalizeH="0" baseline="0" noProof="0" smtClean="0">
                          <a:ln>
                            <a:noFill/>
                          </a:ln>
                          <a:effectLst/>
                          <a:uLnTx/>
                          <a:uFillTx/>
                        </a:rPr>
                        <a:t>  EDI, CORBA, y DCOM eran ejemplos conceptuales</a:t>
                      </a:r>
                      <a:endParaRPr kumimoji="0" lang="es-ES" sz="1600" b="0" i="0" u="none" strike="noStrike" kern="0" cap="none" spc="0" normalizeH="0" baseline="0" noProof="0" dirty="0" smtClean="0">
                        <a:ln>
                          <a:noFill/>
                        </a:ln>
                        <a:solidFill>
                          <a:schemeClr val="tx1"/>
                        </a:solidFill>
                        <a:effectLst/>
                        <a:uLnTx/>
                        <a:uFillTx/>
                        <a:latin typeface="+mn-lt"/>
                        <a:ea typeface="+mn-ea"/>
                        <a:cs typeface="+mn-cs"/>
                      </a:endParaRPr>
                    </a:p>
                  </a:txBody>
                  <a:tcPr/>
                </a:tc>
              </a:tr>
              <a:tr h="659456">
                <a:tc>
                  <a:txBody>
                    <a:bodyPr/>
                    <a:lstStyle/>
                    <a:p>
                      <a:r>
                        <a:rPr lang="es-ES" sz="1600" smtClean="0"/>
                        <a:t>4. SOA</a:t>
                      </a:r>
                      <a:r>
                        <a:rPr lang="es-ES" sz="1600" baseline="0" smtClean="0"/>
                        <a:t> asegura el alinemamiento entre TI y los procesos de negocio</a:t>
                      </a:r>
                      <a:endParaRPr lang="es-ES" sz="1600" dirty="0"/>
                    </a:p>
                  </a:txBody>
                  <a:tcPr/>
                </a:tc>
                <a:tc>
                  <a:txBody>
                    <a:bodyPr/>
                    <a:lstStyle/>
                    <a:p>
                      <a:r>
                        <a:rPr lang="es-ES" sz="1600" smtClean="0"/>
                        <a:t>4. </a:t>
                      </a:r>
                      <a:r>
                        <a:rPr kumimoji="0" lang="es-ES" sz="1600" u="none" strike="noStrike" kern="0" cap="none" spc="0" normalizeH="0" baseline="0" noProof="0" smtClean="0">
                          <a:ln>
                            <a:noFill/>
                          </a:ln>
                          <a:effectLst/>
                          <a:uLnTx/>
                          <a:uFillTx/>
                        </a:rPr>
                        <a:t>SOA no es una metodología</a:t>
                      </a:r>
                      <a:endParaRPr lang="es-ES" sz="1600" dirty="0"/>
                    </a:p>
                  </a:txBody>
                  <a:tcPr/>
                </a:tc>
              </a:tr>
              <a:tr h="559596">
                <a:tc>
                  <a:txBody>
                    <a:bodyPr/>
                    <a:lstStyle/>
                    <a:p>
                      <a:r>
                        <a:rPr lang="es-ES" sz="1600" smtClean="0"/>
                        <a:t>5. La</a:t>
                      </a:r>
                      <a:r>
                        <a:rPr lang="es-ES" sz="1600" baseline="0" smtClean="0"/>
                        <a:t> existencia de un referente arquitectónico SOA reduce los riesgos</a:t>
                      </a:r>
                      <a:endParaRPr lang="es-E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smtClean="0"/>
                        <a:t>5. </a:t>
                      </a:r>
                      <a:r>
                        <a:rPr kumimoji="0" lang="es-ES" sz="1600" u="none" strike="noStrike" kern="0" cap="none" spc="0" normalizeH="0" baseline="0" noProof="0" smtClean="0">
                          <a:ln>
                            <a:noFill/>
                          </a:ln>
                          <a:effectLst/>
                          <a:uLnTx/>
                          <a:uFillTx/>
                        </a:rPr>
                        <a:t>Las implementaciones SOA son como los copos de nieve: no hay dos iguales</a:t>
                      </a:r>
                      <a:endParaRPr kumimoji="0" lang="es-ES" sz="1600" b="0" i="0" u="none" strike="noStrike" kern="0" cap="none" spc="0" normalizeH="0" baseline="0" noProof="0" dirty="0" smtClean="0">
                        <a:ln>
                          <a:noFill/>
                        </a:ln>
                        <a:solidFill>
                          <a:schemeClr val="tx1"/>
                        </a:solidFill>
                        <a:effectLst/>
                        <a:uLnTx/>
                        <a:uFillTx/>
                        <a:latin typeface="+mn-lt"/>
                        <a:ea typeface="+mn-ea"/>
                        <a:cs typeface="+mn-cs"/>
                      </a:endParaRPr>
                    </a:p>
                  </a:txBody>
                  <a:tcPr/>
                </a:tc>
              </a:tr>
              <a:tr h="795216">
                <a:tc>
                  <a:txBody>
                    <a:bodyPr/>
                    <a:lstStyle/>
                    <a:p>
                      <a:r>
                        <a:rPr lang="es-ES" sz="1600" dirty="0" smtClean="0"/>
                        <a:t>6. SOA</a:t>
                      </a:r>
                      <a:r>
                        <a:rPr lang="es-ES" sz="1600" baseline="0" dirty="0" smtClean="0"/>
                        <a:t> requiere un reacondicionamiento completo de los procesos de negocio y las tecnologías</a:t>
                      </a:r>
                      <a:endParaRPr lang="es-E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t>6. </a:t>
                      </a:r>
                      <a:r>
                        <a:rPr kumimoji="0" lang="es-ES" sz="1600" u="none" strike="noStrike" kern="0" cap="none" spc="0" normalizeH="0" baseline="0" noProof="0" dirty="0" smtClean="0">
                          <a:ln>
                            <a:noFill/>
                          </a:ln>
                          <a:effectLst/>
                          <a:uLnTx/>
                          <a:uFillTx/>
                        </a:rPr>
                        <a:t>SOA debería ser incremental y basarse en las infraestructuras existentes (inversiones)</a:t>
                      </a:r>
                      <a:endParaRPr kumimoji="0" lang="es-ES" sz="1600" b="0" i="0" u="none" strike="noStrike" kern="0" cap="none" spc="0" normalizeH="0" baseline="0" noProof="0" dirty="0" smtClean="0">
                        <a:ln>
                          <a:noFill/>
                        </a:ln>
                        <a:solidFill>
                          <a:schemeClr val="tx1"/>
                        </a:solidFill>
                        <a:effectLst/>
                        <a:uLnTx/>
                        <a:uFillTx/>
                        <a:latin typeface="+mn-lt"/>
                        <a:ea typeface="+mn-ea"/>
                        <a:cs typeface="+mn-cs"/>
                      </a:endParaRPr>
                    </a:p>
                  </a:txBody>
                  <a:tcPr/>
                </a:tc>
              </a:tr>
              <a:tr h="584595">
                <a:tc>
                  <a:txBody>
                    <a:bodyPr/>
                    <a:lstStyle/>
                    <a:p>
                      <a:r>
                        <a:rPr lang="es-ES" sz="1600" dirty="0" smtClean="0"/>
                        <a:t>7. Necesitamos construir SOA</a:t>
                      </a:r>
                      <a:endParaRPr lang="es-E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smtClean="0"/>
                        <a:t>7. </a:t>
                      </a:r>
                      <a:r>
                        <a:rPr kumimoji="0" lang="es-ES" sz="1600" u="none" strike="noStrike" kern="0" cap="none" spc="0" normalizeH="0" baseline="0" noProof="0" dirty="0" smtClean="0">
                          <a:ln>
                            <a:noFill/>
                          </a:ln>
                          <a:effectLst/>
                          <a:uLnTx/>
                          <a:uFillTx/>
                        </a:rPr>
                        <a:t>SOA es un medio, no un fin</a:t>
                      </a:r>
                      <a:endParaRPr kumimoji="0" lang="es-ES" sz="1600" b="0" i="0" u="none" strike="noStrike" kern="0" cap="none" spc="0" normalizeH="0" baseline="0" noProof="0" dirty="0" smtClean="0">
                        <a:ln>
                          <a:noFill/>
                        </a:ln>
                        <a:solidFill>
                          <a:schemeClr val="tx1"/>
                        </a:solidFill>
                        <a:effectLst/>
                        <a:uLnTx/>
                        <a:uFillTx/>
                        <a:latin typeface="+mn-lt"/>
                        <a:ea typeface="+mn-ea"/>
                        <a:cs typeface="+mn-cs"/>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bwMode="auto">
          <a:xfrm>
            <a:off x="270164" y="1198130"/>
            <a:ext cx="7055427" cy="2532205"/>
          </a:xfrm>
          <a:prstGeom prst="roundRect">
            <a:avLst>
              <a:gd name="adj" fmla="val 9566"/>
            </a:avLst>
          </a:prstGeom>
          <a:gradFill rotWithShape="1">
            <a:gsLst>
              <a:gs pos="0">
                <a:schemeClr val="bg2">
                  <a:lumMod val="50000"/>
                </a:schemeClr>
              </a:gs>
              <a:gs pos="50000">
                <a:schemeClr val="bg2">
                  <a:lumMod val="75000"/>
                  <a:alpha val="50000"/>
                </a:schemeClr>
              </a:gs>
              <a:gs pos="70000">
                <a:schemeClr val="bg2">
                  <a:alpha val="50000"/>
                </a:schemeClr>
              </a:gs>
              <a:gs pos="100000">
                <a:schemeClr val="bg2">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kern="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8" name="Rounded Rectangle 37"/>
          <p:cNvSpPr/>
          <p:nvPr/>
        </p:nvSpPr>
        <p:spPr bwMode="auto">
          <a:xfrm>
            <a:off x="270164" y="4201103"/>
            <a:ext cx="7055427" cy="2521816"/>
          </a:xfrm>
          <a:prstGeom prst="roundRect">
            <a:avLst>
              <a:gd name="adj" fmla="val 9566"/>
            </a:avLst>
          </a:prstGeom>
          <a:gradFill rotWithShape="1">
            <a:gsLst>
              <a:gs pos="0">
                <a:schemeClr val="bg2">
                  <a:lumMod val="50000"/>
                </a:schemeClr>
              </a:gs>
              <a:gs pos="50000">
                <a:schemeClr val="bg2">
                  <a:lumMod val="75000"/>
                  <a:alpha val="50000"/>
                </a:schemeClr>
              </a:gs>
              <a:gs pos="70000">
                <a:schemeClr val="bg2">
                  <a:alpha val="50000"/>
                </a:schemeClr>
              </a:gs>
              <a:gs pos="100000">
                <a:schemeClr val="bg2">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kern="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5" name="TextBox 44"/>
          <p:cNvSpPr txBox="1"/>
          <p:nvPr/>
        </p:nvSpPr>
        <p:spPr>
          <a:xfrm>
            <a:off x="381000" y="2271713"/>
            <a:ext cx="6796117" cy="1371600"/>
          </a:xfrm>
          <a:prstGeom prst="roundRect">
            <a:avLst/>
          </a:prstGeom>
          <a:gradFill rotWithShape="1">
            <a:gsLst>
              <a:gs pos="0">
                <a:schemeClr val="accent5">
                  <a:lumMod val="50000"/>
                </a:schemeClr>
              </a:gs>
              <a:gs pos="50000">
                <a:schemeClr val="accent5">
                  <a:lumMod val="75000"/>
                  <a:alpha val="50000"/>
                </a:schemeClr>
              </a:gs>
              <a:gs pos="70000">
                <a:schemeClr val="accent5">
                  <a:alpha val="50000"/>
                </a:schemeClr>
              </a:gs>
              <a:gs pos="100000">
                <a:schemeClr val="accent5">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s-ES" b="1" kern="0" dirty="0" smtClean="0">
                <a:solidFill>
                  <a:srgbClr val="FFFFFF"/>
                </a:solidFill>
                <a:effectLst/>
                <a:latin typeface="Trebuchet MS" pitchFamily="34" charset="0"/>
              </a:rPr>
              <a:t>Componer (II)</a:t>
            </a:r>
          </a:p>
          <a:p>
            <a:pPr defTabSz="914099" fontAlgn="base">
              <a:spcBef>
                <a:spcPct val="0"/>
              </a:spcBef>
              <a:spcAft>
                <a:spcPct val="0"/>
              </a:spcAft>
              <a:defRPr/>
            </a:pPr>
            <a:r>
              <a:rPr lang="es-ES" sz="1600" b="1" i="1" kern="0" dirty="0" smtClean="0">
                <a:solidFill>
                  <a:srgbClr val="FFFFFF"/>
                </a:solidFill>
                <a:effectLst/>
                <a:latin typeface="Trebuchet MS" pitchFamily="34" charset="0"/>
              </a:rPr>
              <a:t>Interacción con el </a:t>
            </a:r>
          </a:p>
          <a:p>
            <a:pPr defTabSz="914099" fontAlgn="base">
              <a:spcBef>
                <a:spcPct val="0"/>
              </a:spcBef>
              <a:spcAft>
                <a:spcPct val="0"/>
              </a:spcAft>
              <a:defRPr/>
            </a:pPr>
            <a:r>
              <a:rPr lang="es-ES" sz="1600" b="1" i="1" kern="0" dirty="0" smtClean="0">
                <a:solidFill>
                  <a:srgbClr val="FFFFFF"/>
                </a:solidFill>
                <a:effectLst/>
                <a:latin typeface="Trebuchet MS" pitchFamily="34" charset="0"/>
              </a:rPr>
              <a:t>Usuario</a:t>
            </a:r>
          </a:p>
        </p:txBody>
      </p:sp>
      <p:sp>
        <p:nvSpPr>
          <p:cNvPr id="51" name="TextBox 50"/>
          <p:cNvSpPr txBox="1"/>
          <p:nvPr/>
        </p:nvSpPr>
        <p:spPr>
          <a:xfrm>
            <a:off x="381002" y="4294048"/>
            <a:ext cx="6796117" cy="1371600"/>
          </a:xfrm>
          <a:prstGeom prst="roundRect">
            <a:avLst/>
          </a:prstGeom>
          <a:gradFill rotWithShape="1">
            <a:gsLst>
              <a:gs pos="0">
                <a:schemeClr val="accent5">
                  <a:lumMod val="50000"/>
                </a:schemeClr>
              </a:gs>
              <a:gs pos="50000">
                <a:schemeClr val="accent5">
                  <a:lumMod val="75000"/>
                  <a:alpha val="50000"/>
                </a:schemeClr>
              </a:gs>
              <a:gs pos="70000">
                <a:schemeClr val="accent5">
                  <a:alpha val="50000"/>
                </a:schemeClr>
              </a:gs>
              <a:gs pos="100000">
                <a:schemeClr val="accent5">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s-ES" b="1" kern="0" smtClean="0">
                <a:solidFill>
                  <a:srgbClr val="FFFFFF"/>
                </a:solidFill>
                <a:effectLst/>
                <a:latin typeface="Trebuchet MS" pitchFamily="34" charset="0"/>
              </a:rPr>
              <a:t>Componer (I)</a:t>
            </a:r>
          </a:p>
          <a:p>
            <a:pPr defTabSz="914099" fontAlgn="base">
              <a:spcBef>
                <a:spcPct val="0"/>
              </a:spcBef>
              <a:spcAft>
                <a:spcPct val="0"/>
              </a:spcAft>
              <a:defRPr/>
            </a:pPr>
            <a:r>
              <a:rPr lang="es-ES" sz="1600" b="1" i="1" kern="0" smtClean="0">
                <a:solidFill>
                  <a:srgbClr val="FFFFFF"/>
                </a:solidFill>
                <a:effectLst/>
                <a:latin typeface="Trebuchet MS" pitchFamily="34" charset="0"/>
              </a:rPr>
              <a:t>Transacciones de </a:t>
            </a:r>
          </a:p>
          <a:p>
            <a:pPr defTabSz="914099" fontAlgn="base">
              <a:spcBef>
                <a:spcPct val="0"/>
              </a:spcBef>
              <a:spcAft>
                <a:spcPct val="0"/>
              </a:spcAft>
              <a:defRPr/>
            </a:pPr>
            <a:r>
              <a:rPr lang="es-ES" sz="1600" b="1" i="1" kern="0" smtClean="0">
                <a:solidFill>
                  <a:srgbClr val="FFFFFF"/>
                </a:solidFill>
                <a:effectLst/>
                <a:latin typeface="Trebuchet MS" pitchFamily="34" charset="0"/>
              </a:rPr>
              <a:t>Negocio</a:t>
            </a:r>
          </a:p>
        </p:txBody>
      </p:sp>
      <p:sp>
        <p:nvSpPr>
          <p:cNvPr id="46" name="TextBox 45"/>
          <p:cNvSpPr txBox="1"/>
          <p:nvPr/>
        </p:nvSpPr>
        <p:spPr>
          <a:xfrm>
            <a:off x="381002" y="5722809"/>
            <a:ext cx="6796117" cy="914400"/>
          </a:xfrm>
          <a:prstGeom prst="roundRect">
            <a:avLst/>
          </a:prstGeom>
          <a:gradFill rotWithShape="1">
            <a:gsLst>
              <a:gs pos="0">
                <a:schemeClr val="accent5">
                  <a:lumMod val="50000"/>
                </a:schemeClr>
              </a:gs>
              <a:gs pos="50000">
                <a:schemeClr val="accent5">
                  <a:lumMod val="75000"/>
                  <a:alpha val="50000"/>
                </a:schemeClr>
              </a:gs>
              <a:gs pos="70000">
                <a:schemeClr val="accent5">
                  <a:alpha val="50000"/>
                </a:schemeClr>
              </a:gs>
              <a:gs pos="100000">
                <a:schemeClr val="accent5">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s-ES" b="1" kern="0" smtClean="0">
                <a:solidFill>
                  <a:srgbClr val="FFFFFF"/>
                </a:solidFill>
                <a:effectLst/>
                <a:latin typeface="Trebuchet MS" pitchFamily="34" charset="0"/>
              </a:rPr>
              <a:t>Exponer</a:t>
            </a:r>
          </a:p>
          <a:p>
            <a:pPr defTabSz="914099" fontAlgn="base">
              <a:spcBef>
                <a:spcPct val="0"/>
              </a:spcBef>
              <a:spcAft>
                <a:spcPct val="0"/>
              </a:spcAft>
              <a:defRPr/>
            </a:pPr>
            <a:r>
              <a:rPr lang="es-ES" sz="1600" b="1" i="1" kern="0" smtClean="0">
                <a:solidFill>
                  <a:srgbClr val="FFFFFF"/>
                </a:solidFill>
                <a:effectLst/>
                <a:latin typeface="Trebuchet MS" pitchFamily="34" charset="0"/>
              </a:rPr>
              <a:t>Sistemas Existentes</a:t>
            </a:r>
          </a:p>
        </p:txBody>
      </p:sp>
      <p:sp>
        <p:nvSpPr>
          <p:cNvPr id="34" name="TextBox 33"/>
          <p:cNvSpPr txBox="1"/>
          <p:nvPr/>
        </p:nvSpPr>
        <p:spPr>
          <a:xfrm>
            <a:off x="381002" y="1285860"/>
            <a:ext cx="6796117" cy="914400"/>
          </a:xfrm>
          <a:prstGeom prst="roundRect">
            <a:avLst/>
          </a:prstGeom>
          <a:gradFill rotWithShape="1">
            <a:gsLst>
              <a:gs pos="0">
                <a:schemeClr val="accent5">
                  <a:lumMod val="50000"/>
                </a:schemeClr>
              </a:gs>
              <a:gs pos="50000">
                <a:schemeClr val="accent5">
                  <a:lumMod val="75000"/>
                  <a:alpha val="50000"/>
                </a:schemeClr>
              </a:gs>
              <a:gs pos="70000">
                <a:schemeClr val="accent5">
                  <a:alpha val="50000"/>
                </a:schemeClr>
              </a:gs>
              <a:gs pos="100000">
                <a:schemeClr val="accent5">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r>
              <a:rPr lang="es-ES" b="1" kern="0" dirty="0" smtClean="0">
                <a:solidFill>
                  <a:srgbClr val="FFFFFF"/>
                </a:solidFill>
                <a:effectLst/>
                <a:latin typeface="Trebuchet MS" pitchFamily="34" charset="0"/>
              </a:rPr>
              <a:t>Consumir</a:t>
            </a:r>
          </a:p>
          <a:p>
            <a:pPr defTabSz="914099" fontAlgn="base">
              <a:spcBef>
                <a:spcPct val="0"/>
              </a:spcBef>
              <a:spcAft>
                <a:spcPct val="0"/>
              </a:spcAft>
              <a:defRPr/>
            </a:pPr>
            <a:r>
              <a:rPr lang="es-ES" sz="1600" b="1" i="1" kern="0" dirty="0" smtClean="0">
                <a:solidFill>
                  <a:srgbClr val="FFFFFF"/>
                </a:solidFill>
                <a:effectLst/>
                <a:latin typeface="Trebuchet MS" pitchFamily="34" charset="0"/>
              </a:rPr>
              <a:t>Orientado al Usuario</a:t>
            </a:r>
            <a:endParaRPr lang="es-ES" sz="1600" b="1" i="1" kern="0" dirty="0">
              <a:solidFill>
                <a:srgbClr val="FFFFFF"/>
              </a:solidFill>
              <a:effectLst/>
              <a:latin typeface="Trebuchet MS" pitchFamily="34" charset="0"/>
            </a:endParaRPr>
          </a:p>
        </p:txBody>
      </p:sp>
      <p:sp>
        <p:nvSpPr>
          <p:cNvPr id="57" name="Title 56"/>
          <p:cNvSpPr>
            <a:spLocks noGrp="1"/>
          </p:cNvSpPr>
          <p:nvPr>
            <p:ph type="title"/>
          </p:nvPr>
        </p:nvSpPr>
        <p:spPr>
          <a:xfrm>
            <a:off x="380999" y="230188"/>
            <a:ext cx="8524009" cy="609398"/>
          </a:xfrm>
        </p:spPr>
        <p:txBody>
          <a:bodyPr/>
          <a:lstStyle/>
          <a:p>
            <a:r>
              <a:rPr lang="es-ES" sz="4400" b="1" dirty="0">
                <a:effectLst/>
              </a:rPr>
              <a:t>SOA: Plataforma de Aplicaciones</a:t>
            </a:r>
            <a:endParaRPr lang="en-US" sz="4400" dirty="0"/>
          </a:p>
        </p:txBody>
      </p:sp>
      <p:grpSp>
        <p:nvGrpSpPr>
          <p:cNvPr id="2" name="Group 47"/>
          <p:cNvGrpSpPr/>
          <p:nvPr/>
        </p:nvGrpSpPr>
        <p:grpSpPr>
          <a:xfrm>
            <a:off x="3123132" y="5801063"/>
            <a:ext cx="3641814" cy="790188"/>
            <a:chOff x="4071973" y="5286388"/>
            <a:chExt cx="4214810" cy="914400"/>
          </a:xfrm>
          <a:effectLst>
            <a:outerShdw blurRad="292100" dist="88900" dir="10680000" algn="tr" rotWithShape="0">
              <a:prstClr val="black">
                <a:alpha val="40000"/>
              </a:prstClr>
            </a:outerShdw>
          </a:effectLst>
        </p:grpSpPr>
        <p:pic>
          <p:nvPicPr>
            <p:cNvPr id="14" name="Picture 13"/>
            <p:cNvPicPr>
              <a:picLocks noChangeAspect="1" noChangeArrowheads="1"/>
            </p:cNvPicPr>
            <p:nvPr/>
          </p:nvPicPr>
          <p:blipFill>
            <a:blip r:embed="rId3" cstate="screen"/>
            <a:srcRect/>
            <a:stretch>
              <a:fillRect/>
            </a:stretch>
          </p:blipFill>
          <p:spPr bwMode="auto">
            <a:xfrm>
              <a:off x="4071973" y="5286388"/>
              <a:ext cx="1005840" cy="818477"/>
            </a:xfrm>
            <a:prstGeom prst="rect">
              <a:avLst/>
            </a:prstGeom>
            <a:noFill/>
            <a:ln w="9525">
              <a:noFill/>
              <a:miter lim="800000"/>
              <a:headEnd/>
              <a:tailEnd/>
            </a:ln>
          </p:spPr>
        </p:pic>
        <p:pic>
          <p:nvPicPr>
            <p:cNvPr id="15" name="Picture 14"/>
            <p:cNvPicPr>
              <a:picLocks noChangeAspect="1" noChangeArrowheads="1"/>
            </p:cNvPicPr>
            <p:nvPr/>
          </p:nvPicPr>
          <p:blipFill>
            <a:blip r:embed="rId4" cstate="screen"/>
            <a:srcRect/>
            <a:stretch>
              <a:fillRect/>
            </a:stretch>
          </p:blipFill>
          <p:spPr bwMode="auto">
            <a:xfrm>
              <a:off x="5193395" y="5286388"/>
              <a:ext cx="593090" cy="914400"/>
            </a:xfrm>
            <a:prstGeom prst="rect">
              <a:avLst/>
            </a:prstGeom>
            <a:noFill/>
            <a:ln w="9525">
              <a:noFill/>
              <a:miter lim="800000"/>
              <a:headEnd/>
              <a:tailEnd/>
            </a:ln>
          </p:spPr>
        </p:pic>
        <p:pic>
          <p:nvPicPr>
            <p:cNvPr id="16" name="Picture 15"/>
            <p:cNvPicPr>
              <a:picLocks noChangeAspect="1" noChangeArrowheads="1"/>
            </p:cNvPicPr>
            <p:nvPr/>
          </p:nvPicPr>
          <p:blipFill>
            <a:blip r:embed="rId5" cstate="screen"/>
            <a:srcRect/>
            <a:stretch>
              <a:fillRect/>
            </a:stretch>
          </p:blipFill>
          <p:spPr bwMode="auto">
            <a:xfrm>
              <a:off x="5904453" y="5286388"/>
              <a:ext cx="596412" cy="914400"/>
            </a:xfrm>
            <a:prstGeom prst="rect">
              <a:avLst/>
            </a:prstGeom>
            <a:noFill/>
            <a:ln w="9525">
              <a:noFill/>
              <a:miter lim="800000"/>
              <a:headEnd/>
              <a:tailEnd/>
            </a:ln>
          </p:spPr>
        </p:pic>
        <p:pic>
          <p:nvPicPr>
            <p:cNvPr id="17" name="Picture 16"/>
            <p:cNvPicPr>
              <a:picLocks noChangeAspect="1" noChangeArrowheads="1"/>
            </p:cNvPicPr>
            <p:nvPr/>
          </p:nvPicPr>
          <p:blipFill>
            <a:blip r:embed="rId6" cstate="screen"/>
            <a:srcRect/>
            <a:stretch>
              <a:fillRect/>
            </a:stretch>
          </p:blipFill>
          <p:spPr bwMode="auto">
            <a:xfrm>
              <a:off x="6643741" y="5286388"/>
              <a:ext cx="796925" cy="914400"/>
            </a:xfrm>
            <a:prstGeom prst="rect">
              <a:avLst/>
            </a:prstGeom>
            <a:noFill/>
            <a:ln w="9525">
              <a:noFill/>
              <a:miter lim="800000"/>
              <a:headEnd/>
              <a:tailEnd/>
            </a:ln>
          </p:spPr>
        </p:pic>
        <p:pic>
          <p:nvPicPr>
            <p:cNvPr id="18" name="Picture 18"/>
            <p:cNvPicPr>
              <a:picLocks noChangeAspect="1" noChangeArrowheads="1"/>
            </p:cNvPicPr>
            <p:nvPr/>
          </p:nvPicPr>
          <p:blipFill>
            <a:blip r:embed="rId7" cstate="screen"/>
            <a:srcRect/>
            <a:stretch>
              <a:fillRect/>
            </a:stretch>
          </p:blipFill>
          <p:spPr bwMode="auto">
            <a:xfrm>
              <a:off x="7540658" y="5286388"/>
              <a:ext cx="746125" cy="914400"/>
            </a:xfrm>
            <a:prstGeom prst="rect">
              <a:avLst/>
            </a:prstGeom>
            <a:noFill/>
            <a:ln w="9525">
              <a:noFill/>
              <a:miter lim="800000"/>
              <a:headEnd/>
              <a:tailEnd/>
            </a:ln>
          </p:spPr>
        </p:pic>
      </p:grpSp>
      <p:grpSp>
        <p:nvGrpSpPr>
          <p:cNvPr id="3" name="Group 49"/>
          <p:cNvGrpSpPr/>
          <p:nvPr/>
        </p:nvGrpSpPr>
        <p:grpSpPr>
          <a:xfrm>
            <a:off x="2720997" y="1404839"/>
            <a:ext cx="3898478" cy="699290"/>
            <a:chOff x="1661207" y="642918"/>
            <a:chExt cx="4588503" cy="822960"/>
          </a:xfrm>
        </p:grpSpPr>
        <p:pic>
          <p:nvPicPr>
            <p:cNvPr id="29" name="Picture 32"/>
            <p:cNvPicPr>
              <a:picLocks noChangeAspect="1" noChangeArrowheads="1"/>
            </p:cNvPicPr>
            <p:nvPr/>
          </p:nvPicPr>
          <p:blipFill>
            <a:blip r:embed="rId8" cstate="screen"/>
            <a:srcRect/>
            <a:stretch>
              <a:fillRect/>
            </a:stretch>
          </p:blipFill>
          <p:spPr bwMode="auto">
            <a:xfrm>
              <a:off x="4640932" y="642918"/>
              <a:ext cx="825413" cy="822960"/>
            </a:xfrm>
            <a:prstGeom prst="rect">
              <a:avLst/>
            </a:prstGeom>
            <a:noFill/>
            <a:ln w="9525">
              <a:noFill/>
              <a:miter lim="800000"/>
              <a:headEnd/>
              <a:tailEnd/>
            </a:ln>
            <a:effectLst>
              <a:outerShdw blurRad="215900" dist="88900" dir="9300000" algn="ctr" rotWithShape="0">
                <a:srgbClr val="000000">
                  <a:alpha val="43137"/>
                </a:srgbClr>
              </a:outerShdw>
            </a:effectLst>
          </p:spPr>
        </p:pic>
        <p:pic>
          <p:nvPicPr>
            <p:cNvPr id="30" name="Picture 36"/>
            <p:cNvPicPr>
              <a:picLocks noChangeAspect="1" noChangeArrowheads="1"/>
            </p:cNvPicPr>
            <p:nvPr/>
          </p:nvPicPr>
          <p:blipFill>
            <a:blip r:embed="rId9"/>
            <a:srcRect/>
            <a:stretch>
              <a:fillRect/>
            </a:stretch>
          </p:blipFill>
          <p:spPr bwMode="auto">
            <a:xfrm>
              <a:off x="3783676" y="642918"/>
              <a:ext cx="822960" cy="806165"/>
            </a:xfrm>
            <a:prstGeom prst="rect">
              <a:avLst/>
            </a:prstGeom>
            <a:noFill/>
            <a:ln w="9525">
              <a:noFill/>
              <a:miter lim="800000"/>
              <a:headEnd/>
              <a:tailEnd/>
            </a:ln>
            <a:effectLst>
              <a:outerShdw blurRad="215900" dist="88900" dir="9300000" algn="ctr" rotWithShape="0">
                <a:srgbClr val="000000">
                  <a:alpha val="43137"/>
                </a:srgbClr>
              </a:outerShdw>
            </a:effectLst>
          </p:spPr>
        </p:pic>
        <p:pic>
          <p:nvPicPr>
            <p:cNvPr id="31" name="Picture 38"/>
            <p:cNvPicPr>
              <a:picLocks noChangeAspect="1" noChangeArrowheads="1"/>
            </p:cNvPicPr>
            <p:nvPr/>
          </p:nvPicPr>
          <p:blipFill>
            <a:blip r:embed="rId10" cstate="screen"/>
            <a:srcRect/>
            <a:stretch>
              <a:fillRect/>
            </a:stretch>
          </p:blipFill>
          <p:spPr bwMode="auto">
            <a:xfrm>
              <a:off x="5426750" y="642918"/>
              <a:ext cx="822960" cy="822960"/>
            </a:xfrm>
            <a:prstGeom prst="rect">
              <a:avLst/>
            </a:prstGeom>
            <a:noFill/>
            <a:ln w="9525">
              <a:noFill/>
              <a:miter lim="800000"/>
              <a:headEnd/>
              <a:tailEnd/>
            </a:ln>
          </p:spPr>
        </p:pic>
        <p:pic>
          <p:nvPicPr>
            <p:cNvPr id="32" name="Picture 41"/>
            <p:cNvPicPr>
              <a:picLocks noChangeAspect="1" noChangeArrowheads="1"/>
            </p:cNvPicPr>
            <p:nvPr/>
          </p:nvPicPr>
          <p:blipFill>
            <a:blip r:embed="rId11" cstate="screen"/>
            <a:srcRect/>
            <a:stretch>
              <a:fillRect/>
            </a:stretch>
          </p:blipFill>
          <p:spPr bwMode="auto">
            <a:xfrm>
              <a:off x="2817840" y="642918"/>
              <a:ext cx="822960" cy="822960"/>
            </a:xfrm>
            <a:prstGeom prst="rect">
              <a:avLst/>
            </a:prstGeom>
            <a:noFill/>
            <a:ln w="9525">
              <a:noFill/>
              <a:miter lim="800000"/>
              <a:headEnd/>
              <a:tailEnd/>
            </a:ln>
            <a:effectLst>
              <a:outerShdw blurRad="215900" dist="88900" dir="9300000" algn="ctr" rotWithShape="0">
                <a:srgbClr val="000000">
                  <a:alpha val="43137"/>
                </a:srgbClr>
              </a:outerShdw>
            </a:effectLst>
          </p:spPr>
        </p:pic>
        <p:pic>
          <p:nvPicPr>
            <p:cNvPr id="33" name="Picture 44"/>
            <p:cNvPicPr>
              <a:picLocks noChangeAspect="1" noChangeArrowheads="1"/>
            </p:cNvPicPr>
            <p:nvPr/>
          </p:nvPicPr>
          <p:blipFill>
            <a:blip r:embed="rId12" cstate="screen"/>
            <a:srcRect/>
            <a:stretch>
              <a:fillRect/>
            </a:stretch>
          </p:blipFill>
          <p:spPr bwMode="auto">
            <a:xfrm>
              <a:off x="1661207" y="642918"/>
              <a:ext cx="1050898" cy="822960"/>
            </a:xfrm>
            <a:prstGeom prst="rect">
              <a:avLst/>
            </a:prstGeom>
            <a:noFill/>
            <a:ln w="9525">
              <a:noFill/>
              <a:miter lim="800000"/>
              <a:headEnd/>
              <a:tailEnd/>
            </a:ln>
            <a:effectLst>
              <a:outerShdw blurRad="215900" dist="88900" dir="9300000" algn="ctr" rotWithShape="0">
                <a:srgbClr val="000000">
                  <a:alpha val="43137"/>
                </a:srgbClr>
              </a:outerShdw>
            </a:effectLst>
          </p:spPr>
        </p:pic>
      </p:grpSp>
      <p:sp>
        <p:nvSpPr>
          <p:cNvPr id="41" name="Rounded Rectangle 40"/>
          <p:cNvSpPr/>
          <p:nvPr/>
        </p:nvSpPr>
        <p:spPr>
          <a:xfrm>
            <a:off x="2458191" y="2299854"/>
            <a:ext cx="4525412" cy="406526"/>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r="540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s-ES" sz="1600" b="1" kern="0" dirty="0" smtClean="0">
                <a:solidFill>
                  <a:srgbClr val="FFFFFF"/>
                </a:solidFill>
                <a:effectLst/>
                <a:latin typeface="Trebuchet MS" pitchFamily="34" charset="0"/>
              </a:rPr>
              <a:t>Servicios de Presentación</a:t>
            </a:r>
          </a:p>
        </p:txBody>
      </p:sp>
      <p:sp>
        <p:nvSpPr>
          <p:cNvPr id="37" name="Rounded Rectangle 36"/>
          <p:cNvSpPr/>
          <p:nvPr/>
        </p:nvSpPr>
        <p:spPr>
          <a:xfrm>
            <a:off x="2458191" y="2739096"/>
            <a:ext cx="4525412" cy="406526"/>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r="540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s-ES" sz="1600" b="1" kern="0" dirty="0" smtClean="0">
                <a:solidFill>
                  <a:srgbClr val="FFFFFF"/>
                </a:solidFill>
                <a:effectLst/>
                <a:latin typeface="Trebuchet MS" pitchFamily="34" charset="0"/>
              </a:rPr>
              <a:t>Servicios de Colaboración</a:t>
            </a:r>
          </a:p>
        </p:txBody>
      </p:sp>
      <p:sp>
        <p:nvSpPr>
          <p:cNvPr id="40" name="Rounded Rectangle 39"/>
          <p:cNvSpPr/>
          <p:nvPr/>
        </p:nvSpPr>
        <p:spPr>
          <a:xfrm>
            <a:off x="2458191" y="3178338"/>
            <a:ext cx="4525412" cy="406526"/>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r="540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s-ES" sz="1600" b="1" kern="0" dirty="0" smtClean="0">
                <a:solidFill>
                  <a:srgbClr val="FFFFFF"/>
                </a:solidFill>
                <a:effectLst/>
                <a:latin typeface="Trebuchet MS" pitchFamily="34" charset="0"/>
              </a:rPr>
              <a:t>Servicios de Composición</a:t>
            </a:r>
          </a:p>
        </p:txBody>
      </p:sp>
      <p:sp>
        <p:nvSpPr>
          <p:cNvPr id="43" name="Rounded Rectangle 42"/>
          <p:cNvSpPr/>
          <p:nvPr/>
        </p:nvSpPr>
        <p:spPr>
          <a:xfrm>
            <a:off x="2490357" y="4281054"/>
            <a:ext cx="1539241" cy="914400"/>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r="540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s-ES" sz="1400" b="1" kern="0" smtClean="0">
                <a:solidFill>
                  <a:srgbClr val="FFFFFF"/>
                </a:solidFill>
                <a:effectLst/>
                <a:latin typeface="Trebuchet MS" pitchFamily="34" charset="0"/>
              </a:rPr>
              <a:t>Servicios para Procesos de Negocio</a:t>
            </a:r>
          </a:p>
        </p:txBody>
      </p:sp>
      <p:sp>
        <p:nvSpPr>
          <p:cNvPr id="44" name="Rounded Rectangle 43"/>
          <p:cNvSpPr/>
          <p:nvPr/>
        </p:nvSpPr>
        <p:spPr>
          <a:xfrm>
            <a:off x="4105798" y="4281054"/>
            <a:ext cx="1371600" cy="914400"/>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r="540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s-ES" sz="1400" b="1" kern="0" smtClean="0">
                <a:solidFill>
                  <a:srgbClr val="FFFFFF"/>
                </a:solidFill>
                <a:effectLst/>
                <a:latin typeface="Trebuchet MS" pitchFamily="34" charset="0"/>
              </a:rPr>
              <a:t>Servicios para Integración de Info.</a:t>
            </a:r>
          </a:p>
        </p:txBody>
      </p:sp>
      <p:sp>
        <p:nvSpPr>
          <p:cNvPr id="47" name="Rounded Rectangle 46"/>
          <p:cNvSpPr/>
          <p:nvPr/>
        </p:nvSpPr>
        <p:spPr>
          <a:xfrm>
            <a:off x="5538357" y="4281054"/>
            <a:ext cx="1523999" cy="914400"/>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r="540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s-ES" sz="1400" b="1" kern="0" dirty="0" smtClean="0">
                <a:solidFill>
                  <a:srgbClr val="FFFFFF"/>
                </a:solidFill>
                <a:effectLst/>
                <a:latin typeface="Trebuchet MS" pitchFamily="34" charset="0"/>
              </a:rPr>
              <a:t>Servicios de Mensajería</a:t>
            </a:r>
          </a:p>
        </p:txBody>
      </p:sp>
      <p:sp>
        <p:nvSpPr>
          <p:cNvPr id="42" name="Rounded Rectangle 41"/>
          <p:cNvSpPr/>
          <p:nvPr/>
        </p:nvSpPr>
        <p:spPr>
          <a:xfrm>
            <a:off x="2505598" y="5271654"/>
            <a:ext cx="4572000" cy="381000"/>
          </a:xfrm>
          <a:prstGeom prst="roundRect">
            <a:avLst/>
          </a:prstGeom>
          <a:gradFill rotWithShape="1">
            <a:gsLst>
              <a:gs pos="0">
                <a:schemeClr val="accent4">
                  <a:lumMod val="50000"/>
                </a:schemeClr>
              </a:gs>
              <a:gs pos="50000">
                <a:schemeClr val="accent4">
                  <a:lumMod val="75000"/>
                  <a:alpha val="50000"/>
                </a:schemeClr>
              </a:gs>
              <a:gs pos="70000">
                <a:schemeClr val="accent4">
                  <a:alpha val="50000"/>
                </a:schemeClr>
              </a:gs>
              <a:gs pos="100000">
                <a:schemeClr val="accent4">
                  <a:lumMod val="60000"/>
                  <a:lumOff val="40000"/>
                </a:schemeClr>
              </a:gs>
            </a:gsLst>
            <a:lin ang="16200000" scaled="0"/>
          </a:gradFill>
          <a:ln>
            <a:noFill/>
            <a:headEnd type="none" w="med" len="med"/>
            <a:tailEnd type="none" w="med" len="med"/>
          </a:ln>
          <a:effectLst>
            <a:outerShdw blurRad="152400" dir="5400000" algn="ctr" rotWithShape="0">
              <a:srgbClr val="000000">
                <a:alpha val="63000"/>
              </a:srgbClr>
            </a:outerShdw>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s-ES" sz="1400" b="1" kern="0" dirty="0" smtClean="0">
                <a:solidFill>
                  <a:srgbClr val="FFFFFF"/>
                </a:solidFill>
                <a:effectLst/>
                <a:latin typeface="Trebuchet MS" pitchFamily="34" charset="0"/>
              </a:rPr>
              <a:t>Servicios de Conectividad</a:t>
            </a:r>
          </a:p>
        </p:txBody>
      </p:sp>
      <p:grpSp>
        <p:nvGrpSpPr>
          <p:cNvPr id="4" name="47 Grupo"/>
          <p:cNvGrpSpPr/>
          <p:nvPr/>
        </p:nvGrpSpPr>
        <p:grpSpPr>
          <a:xfrm>
            <a:off x="2834641" y="3730335"/>
            <a:ext cx="3352800" cy="457200"/>
            <a:chOff x="2834641" y="3730335"/>
            <a:chExt cx="3352800" cy="457200"/>
          </a:xfrm>
        </p:grpSpPr>
        <p:sp>
          <p:nvSpPr>
            <p:cNvPr id="55" name="Up-Down Arrow 54"/>
            <p:cNvSpPr/>
            <p:nvPr/>
          </p:nvSpPr>
          <p:spPr>
            <a:xfrm>
              <a:off x="2834641" y="3730335"/>
              <a:ext cx="365760" cy="457200"/>
            </a:xfrm>
            <a:prstGeom prst="upDownArrow">
              <a:avLst/>
            </a:prstGeom>
            <a:gradFill>
              <a:gsLst>
                <a:gs pos="0">
                  <a:schemeClr val="accent2">
                    <a:shade val="47500"/>
                    <a:satMod val="137000"/>
                    <a:alpha val="65000"/>
                  </a:schemeClr>
                </a:gs>
                <a:gs pos="55000">
                  <a:schemeClr val="accent2">
                    <a:shade val="69000"/>
                    <a:satMod val="137000"/>
                    <a:alpha val="65000"/>
                  </a:schemeClr>
                </a:gs>
                <a:gs pos="100000">
                  <a:schemeClr val="accent2">
                    <a:shade val="98000"/>
                    <a:satMod val="137000"/>
                    <a:alpha val="6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56" name="Up-Down Arrow 55"/>
            <p:cNvSpPr/>
            <p:nvPr/>
          </p:nvSpPr>
          <p:spPr>
            <a:xfrm>
              <a:off x="4373881" y="3730335"/>
              <a:ext cx="365760" cy="457200"/>
            </a:xfrm>
            <a:prstGeom prst="upDownArrow">
              <a:avLst/>
            </a:prstGeom>
            <a:gradFill>
              <a:gsLst>
                <a:gs pos="0">
                  <a:schemeClr val="accent2">
                    <a:shade val="47500"/>
                    <a:satMod val="137000"/>
                    <a:alpha val="65000"/>
                  </a:schemeClr>
                </a:gs>
                <a:gs pos="55000">
                  <a:schemeClr val="accent2">
                    <a:shade val="69000"/>
                    <a:satMod val="137000"/>
                    <a:alpha val="65000"/>
                  </a:schemeClr>
                </a:gs>
                <a:gs pos="100000">
                  <a:schemeClr val="accent2">
                    <a:shade val="98000"/>
                    <a:satMod val="137000"/>
                    <a:alpha val="6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58" name="Up-Down Arrow 57"/>
            <p:cNvSpPr/>
            <p:nvPr/>
          </p:nvSpPr>
          <p:spPr>
            <a:xfrm>
              <a:off x="5821681" y="3730335"/>
              <a:ext cx="365760" cy="457200"/>
            </a:xfrm>
            <a:prstGeom prst="upDownArrow">
              <a:avLst/>
            </a:prstGeom>
            <a:gradFill>
              <a:gsLst>
                <a:gs pos="0">
                  <a:schemeClr val="accent2">
                    <a:shade val="47500"/>
                    <a:satMod val="137000"/>
                    <a:alpha val="65000"/>
                  </a:schemeClr>
                </a:gs>
                <a:gs pos="55000">
                  <a:schemeClr val="accent2">
                    <a:shade val="69000"/>
                    <a:satMod val="137000"/>
                    <a:alpha val="65000"/>
                  </a:schemeClr>
                </a:gs>
                <a:gs pos="100000">
                  <a:schemeClr val="accent2">
                    <a:shade val="98000"/>
                    <a:satMod val="137000"/>
                    <a:alpha val="6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grpSp>
      <p:sp>
        <p:nvSpPr>
          <p:cNvPr id="59" name="Up-Down Arrow 58"/>
          <p:cNvSpPr/>
          <p:nvPr/>
        </p:nvSpPr>
        <p:spPr>
          <a:xfrm rot="5400000">
            <a:off x="7160764" y="4751248"/>
            <a:ext cx="365760" cy="457200"/>
          </a:xfrm>
          <a:prstGeom prst="upDownArrow">
            <a:avLst/>
          </a:prstGeom>
          <a:gradFill>
            <a:gsLst>
              <a:gs pos="0">
                <a:schemeClr val="accent2">
                  <a:shade val="47500"/>
                  <a:satMod val="137000"/>
                  <a:alpha val="65000"/>
                </a:schemeClr>
              </a:gs>
              <a:gs pos="55000">
                <a:schemeClr val="accent2">
                  <a:shade val="69000"/>
                  <a:satMod val="137000"/>
                  <a:alpha val="65000"/>
                </a:schemeClr>
              </a:gs>
              <a:gs pos="100000">
                <a:schemeClr val="accent2">
                  <a:shade val="98000"/>
                  <a:satMod val="137000"/>
                  <a:alpha val="6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60" name="Up-Down Arrow 59"/>
          <p:cNvSpPr/>
          <p:nvPr/>
        </p:nvSpPr>
        <p:spPr>
          <a:xfrm rot="5400000">
            <a:off x="7160764" y="2728913"/>
            <a:ext cx="365760" cy="457200"/>
          </a:xfrm>
          <a:prstGeom prst="upDownArrow">
            <a:avLst/>
          </a:prstGeom>
          <a:gradFill>
            <a:gsLst>
              <a:gs pos="0">
                <a:schemeClr val="accent2">
                  <a:shade val="47500"/>
                  <a:satMod val="137000"/>
                  <a:alpha val="65000"/>
                </a:schemeClr>
              </a:gs>
              <a:gs pos="55000">
                <a:schemeClr val="accent2">
                  <a:shade val="69000"/>
                  <a:satMod val="137000"/>
                  <a:alpha val="65000"/>
                </a:schemeClr>
              </a:gs>
              <a:gs pos="100000">
                <a:schemeClr val="accent2">
                  <a:shade val="98000"/>
                  <a:satMod val="137000"/>
                  <a:alpha val="6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36" name="Rounded Rectangle 35"/>
          <p:cNvSpPr/>
          <p:nvPr/>
        </p:nvSpPr>
        <p:spPr>
          <a:xfrm rot="10800000">
            <a:off x="7543800" y="1172796"/>
            <a:ext cx="426026" cy="5509358"/>
          </a:xfrm>
          <a:prstGeom prst="roundRect">
            <a:avLst/>
          </a:prstGeom>
          <a:gradFill rotWithShape="1">
            <a:gsLst>
              <a:gs pos="0">
                <a:schemeClr val="bg2">
                  <a:lumMod val="50000"/>
                </a:schemeClr>
              </a:gs>
              <a:gs pos="50000">
                <a:schemeClr val="bg2">
                  <a:lumMod val="75000"/>
                  <a:alpha val="50000"/>
                </a:schemeClr>
              </a:gs>
              <a:gs pos="70000">
                <a:schemeClr val="bg2">
                  <a:alpha val="50000"/>
                </a:schemeClr>
              </a:gs>
              <a:gs pos="100000">
                <a:schemeClr val="bg2">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s-ES" sz="1600" b="1" kern="0" dirty="0" smtClean="0">
                <a:solidFill>
                  <a:srgbClr val="FFFFFF"/>
                </a:solidFill>
                <a:effectLst/>
                <a:latin typeface="Trebuchet MS" pitchFamily="34" charset="0"/>
              </a:rPr>
              <a:t>Seguridad e Identidad</a:t>
            </a:r>
          </a:p>
        </p:txBody>
      </p:sp>
      <p:sp>
        <p:nvSpPr>
          <p:cNvPr id="52" name="Rounded Rectangle 51"/>
          <p:cNvSpPr/>
          <p:nvPr/>
        </p:nvSpPr>
        <p:spPr>
          <a:xfrm rot="10800000">
            <a:off x="8014855" y="1172796"/>
            <a:ext cx="426026" cy="5509358"/>
          </a:xfrm>
          <a:prstGeom prst="roundRect">
            <a:avLst/>
          </a:prstGeom>
          <a:gradFill rotWithShape="1">
            <a:gsLst>
              <a:gs pos="0">
                <a:schemeClr val="bg2">
                  <a:lumMod val="50000"/>
                </a:schemeClr>
              </a:gs>
              <a:gs pos="50000">
                <a:schemeClr val="bg2">
                  <a:lumMod val="75000"/>
                  <a:alpha val="50000"/>
                </a:schemeClr>
              </a:gs>
              <a:gs pos="70000">
                <a:schemeClr val="bg2">
                  <a:alpha val="50000"/>
                </a:schemeClr>
              </a:gs>
              <a:gs pos="100000">
                <a:schemeClr val="bg2">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s-ES" sz="1600" b="1" kern="0" dirty="0" smtClean="0">
                <a:solidFill>
                  <a:srgbClr val="FFFFFF"/>
                </a:solidFill>
                <a:effectLst/>
                <a:latin typeface="Trebuchet MS" pitchFamily="34" charset="0"/>
              </a:rPr>
              <a:t>Gestión y Gobernanza</a:t>
            </a:r>
          </a:p>
        </p:txBody>
      </p:sp>
      <p:sp>
        <p:nvSpPr>
          <p:cNvPr id="53" name="Rounded Rectangle 52"/>
          <p:cNvSpPr/>
          <p:nvPr/>
        </p:nvSpPr>
        <p:spPr>
          <a:xfrm rot="10800000">
            <a:off x="8485909" y="1172796"/>
            <a:ext cx="426026" cy="5509358"/>
          </a:xfrm>
          <a:prstGeom prst="roundRect">
            <a:avLst/>
          </a:prstGeom>
          <a:gradFill rotWithShape="1">
            <a:gsLst>
              <a:gs pos="0">
                <a:schemeClr val="bg2">
                  <a:lumMod val="50000"/>
                </a:schemeClr>
              </a:gs>
              <a:gs pos="50000">
                <a:schemeClr val="bg2">
                  <a:lumMod val="75000"/>
                  <a:alpha val="50000"/>
                </a:schemeClr>
              </a:gs>
              <a:gs pos="70000">
                <a:schemeClr val="bg2">
                  <a:alpha val="50000"/>
                </a:schemeClr>
              </a:gs>
              <a:gs pos="100000">
                <a:schemeClr val="bg2">
                  <a:lumMod val="60000"/>
                  <a:lumOff val="40000"/>
                </a:schemeClr>
              </a:gs>
            </a:gsLst>
            <a:lin ang="16200000" scaled="0"/>
          </a:gradFill>
          <a:ln>
            <a:noFill/>
            <a:headEnd type="none" w="med" len="med"/>
            <a:tailEnd type="none" w="med" len="med"/>
          </a:ln>
          <a:effectLst/>
          <a:scene3d>
            <a:camera prst="orthographicFront"/>
            <a:lightRig rig="contrasting" dir="t">
              <a:rot lat="0" lon="0" rev="5400000"/>
            </a:lightRig>
          </a:scene3d>
          <a:sp3d prstMaterial="translucentPowder">
            <a:bevelT w="190500" h="127000"/>
            <a:contourClr>
              <a:srgbClr val="CC4757">
                <a:satMod val="300000"/>
              </a:srgbClr>
            </a:contourClr>
          </a:sp3d>
        </p:spPr>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s-ES" sz="1600" b="1" kern="0" dirty="0" smtClean="0">
                <a:solidFill>
                  <a:srgbClr val="FFFFFF"/>
                </a:solidFill>
                <a:effectLst/>
                <a:latin typeface="Trebuchet MS" pitchFamily="34" charset="0"/>
              </a:rPr>
              <a:t>Diseño y Desarrollo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20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20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2000"/>
                                        <p:tgtEl>
                                          <p:spTgt spid="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20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20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2000"/>
                                        <p:tgtEl>
                                          <p:spTgt spid="3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2000"/>
                                        <p:tgtEl>
                                          <p:spTgt spid="4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2000"/>
                                        <p:tgtEl>
                                          <p:spTgt spid="34"/>
                                        </p:tgtEl>
                                      </p:cBhvr>
                                    </p:animEffect>
                                  </p:childTnLst>
                                </p:cTn>
                              </p:par>
                              <p:par>
                                <p:cTn id="34" presetID="10"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2000"/>
                                        <p:tgtEl>
                                          <p:spTgt spid="4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2000"/>
                                        <p:tgtEl>
                                          <p:spTgt spid="3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20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20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2000"/>
                                        <p:tgtEl>
                                          <p:spTgt spid="3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2000"/>
                                        <p:tgtEl>
                                          <p:spTgt spid="5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2000"/>
                                        <p:tgtEl>
                                          <p:spTgt spid="5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2000"/>
                                        <p:tgtEl>
                                          <p:spTgt spid="6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45" grpId="0" animBg="1"/>
      <p:bldP spid="51" grpId="0" animBg="1"/>
      <p:bldP spid="34" grpId="0" animBg="1"/>
      <p:bldP spid="41" grpId="0" animBg="1"/>
      <p:bldP spid="37" grpId="0" animBg="1"/>
      <p:bldP spid="40" grpId="0" animBg="1"/>
      <p:bldP spid="43" grpId="0" animBg="1"/>
      <p:bldP spid="44" grpId="0" animBg="1"/>
      <p:bldP spid="47" grpId="0" animBg="1"/>
      <p:bldP spid="42" grpId="0" animBg="1"/>
      <p:bldP spid="59" grpId="0" animBg="1"/>
      <p:bldP spid="60" grpId="0" animBg="1"/>
      <p:bldP spid="36" grpId="0" animBg="1"/>
      <p:bldP spid="52" grpId="0" animBg="1"/>
      <p:bldP spid="5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8|.5|.5|.5|.5|.5|2|.9|.5"/>
</p:tagLst>
</file>

<file path=ppt/theme/theme1.xml><?xml version="1.0" encoding="utf-8"?>
<a:theme xmlns:a="http://schemas.openxmlformats.org/drawingml/2006/main" name="1-01163_MikeDean_template_v09">
  <a:themeElements>
    <a:clrScheme name="Custom 3">
      <a:dk1>
        <a:srgbClr val="000000"/>
      </a:dk1>
      <a:lt1>
        <a:srgbClr val="FFFFFF"/>
      </a:lt1>
      <a:dk2>
        <a:srgbClr val="5F5F5F"/>
      </a:dk2>
      <a:lt2>
        <a:srgbClr val="FFFF99"/>
      </a:lt2>
      <a:accent1>
        <a:srgbClr val="FFC000"/>
      </a:accent1>
      <a:accent2>
        <a:srgbClr val="3497AE"/>
      </a:accent2>
      <a:accent3>
        <a:srgbClr val="DF8045"/>
      </a:accent3>
      <a:accent4>
        <a:srgbClr val="7DCC2E"/>
      </a:accent4>
      <a:accent5>
        <a:srgbClr val="FF9929"/>
      </a:accent5>
      <a:accent6>
        <a:srgbClr val="7D3DA1"/>
      </a:accent6>
      <a:hlink>
        <a:srgbClr val="7DDDFF"/>
      </a:hlink>
      <a:folHlink>
        <a:srgbClr val="F0ED7B"/>
      </a:folHlink>
    </a:clrScheme>
    <a:fontScheme name="Trebuchet - Trebuchet">
      <a:majorFont>
        <a:latin typeface="Trebuchet MS"/>
        <a:ea typeface=""/>
        <a:cs typeface=""/>
      </a:majorFont>
      <a:minorFont>
        <a:latin typeface="Trebuchet MS"/>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CBB7E2D42FE14086B88127E8B76E8A" ma:contentTypeVersion="0" ma:contentTypeDescription="Create a new document." ma:contentTypeScope="" ma:versionID="44b6fddcd0df8e1fe8aab7ead90de75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0DC6630-23A0-42A4-B822-17B3F90688ED}">
  <ds:schemaRefs>
    <ds:schemaRef ds:uri="http://schemas.microsoft.com/sharepoint/v3/contenttype/forms"/>
  </ds:schemaRefs>
</ds:datastoreItem>
</file>

<file path=customXml/itemProps2.xml><?xml version="1.0" encoding="utf-8"?>
<ds:datastoreItem xmlns:ds="http://schemas.openxmlformats.org/officeDocument/2006/customXml" ds:itemID="{08E996B5-B74F-4428-80B7-4B9C5FE6DC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6E6FFAA7-EC00-4829-988F-1F883693E5FA}">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25317</TotalTime>
  <Words>2753</Words>
  <Application>Microsoft PowerPoint</Application>
  <PresentationFormat>Presentación en pantalla (4:3)</PresentationFormat>
  <Paragraphs>596</Paragraphs>
  <Slides>42</Slides>
  <Notes>42</Notes>
  <HiddenSlides>0</HiddenSlides>
  <MMClips>0</MMClips>
  <ScaleCrop>false</ScaleCrop>
  <HeadingPairs>
    <vt:vector size="4" baseType="variant">
      <vt:variant>
        <vt:lpstr>Tema</vt:lpstr>
      </vt:variant>
      <vt:variant>
        <vt:i4>2</vt:i4>
      </vt:variant>
      <vt:variant>
        <vt:lpstr>Títulos de diapositiva</vt:lpstr>
      </vt:variant>
      <vt:variant>
        <vt:i4>42</vt:i4>
      </vt:variant>
    </vt:vector>
  </HeadingPairs>
  <TitlesOfParts>
    <vt:vector size="44" baseType="lpstr">
      <vt:lpstr>1-01163_MikeDean_template_v09</vt:lpstr>
      <vt:lpstr>White with Courier font for code slides</vt:lpstr>
      <vt:lpstr>Diapositiva 1</vt:lpstr>
      <vt:lpstr>¿Qué es el CIIN? </vt:lpstr>
      <vt:lpstr>AGENDA</vt:lpstr>
      <vt:lpstr>Principales Conductores… </vt:lpstr>
      <vt:lpstr>Erigiendo SOA Para Triunfar…</vt:lpstr>
      <vt:lpstr>¿Qué promete SOA?</vt:lpstr>
      <vt:lpstr>Service Oriented Architecture </vt:lpstr>
      <vt:lpstr>SOA: Mitos habituales </vt:lpstr>
      <vt:lpstr>SOA: Plataforma de Aplicaciones</vt:lpstr>
      <vt:lpstr>SOA: Plataforma de Aplicaciones</vt:lpstr>
      <vt:lpstr>SOA: Plataforma de Aplicaciones</vt:lpstr>
      <vt:lpstr>¿Cómo hemos llegado hasta aquí?</vt:lpstr>
      <vt:lpstr>El camino ha sido largo…</vt:lpstr>
      <vt:lpstr>El camino ha sido largo…</vt:lpstr>
      <vt:lpstr>El camino ha sido largo…</vt:lpstr>
      <vt:lpstr>El camino ha sido largo…</vt:lpstr>
      <vt:lpstr>El camino ha sido largo…</vt:lpstr>
      <vt:lpstr>¿Qué es un servicio?</vt:lpstr>
      <vt:lpstr>El camino ha sido largo…</vt:lpstr>
      <vt:lpstr>SOA, SOI, y ESB</vt:lpstr>
      <vt:lpstr>ESB: Integración de Servicios a Escala Empresarial</vt:lpstr>
      <vt:lpstr>ESB:  ¿Qué hace?</vt:lpstr>
      <vt:lpstr>ESB:  ¿Cómo…?</vt:lpstr>
      <vt:lpstr>Microsoft ESB Guidance</vt:lpstr>
      <vt:lpstr>Microsoft ESB Guidance: Arquitectura</vt:lpstr>
      <vt:lpstr>On / Off Ramps</vt:lpstr>
      <vt:lpstr>On / Off Ramps – Itinerary Processing</vt:lpstr>
      <vt:lpstr>Core Services</vt:lpstr>
      <vt:lpstr>Core Services - Agentes</vt:lpstr>
      <vt:lpstr>Servicios Web</vt:lpstr>
      <vt:lpstr>Gestión de Excepciones</vt:lpstr>
      <vt:lpstr>Gestión de Excepciones - Proceso</vt:lpstr>
      <vt:lpstr>ESB  Client Tool</vt:lpstr>
      <vt:lpstr>Portal de Gestión</vt:lpstr>
      <vt:lpstr>Portal de Gestión del ESB</vt:lpstr>
      <vt:lpstr>ESB: Algunos Escenarios</vt:lpstr>
      <vt:lpstr>ESB: Algunos Escenarios</vt:lpstr>
      <vt:lpstr>ESB: Algunos Escenarios</vt:lpstr>
      <vt:lpstr>ESB: Algunos Escenarios</vt:lpstr>
      <vt:lpstr>Resumen</vt:lpstr>
      <vt:lpstr>Recursos</vt:lpstr>
      <vt:lpstr>Diapositiva 42</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MOM 2005 TDM</dc:title>
  <dc:creator>Hewitt Wright</dc:creator>
  <cp:lastModifiedBy>Gonzalo</cp:lastModifiedBy>
  <cp:revision>843</cp:revision>
  <dcterms:created xsi:type="dcterms:W3CDTF">2003-11-20T05:24:51Z</dcterms:created>
  <dcterms:modified xsi:type="dcterms:W3CDTF">2007-12-11T16:13:03Z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BC">
    <vt:lpwstr>0</vt:lpwstr>
  </property>
  <property fmtid="{D5CDD505-2E9C-101B-9397-08002B2CF9AE}" pid="3" name="Description0">
    <vt:lpwstr>PPT template for use to use and to provide to presenters.</vt:lpwstr>
  </property>
  <property fmtid="{D5CDD505-2E9C-101B-9397-08002B2CF9AE}" pid="4" name="Order">
    <vt:lpwstr>31400.0000000000</vt:lpwstr>
  </property>
</Properties>
</file>