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3734" r:id="rId5"/>
  </p:sldMasterIdLst>
  <p:notesMasterIdLst>
    <p:notesMasterId r:id="rId45"/>
  </p:notesMasterIdLst>
  <p:handoutMasterIdLst>
    <p:handoutMasterId r:id="rId46"/>
  </p:handoutMasterIdLst>
  <p:sldIdLst>
    <p:sldId id="754" r:id="rId6"/>
    <p:sldId id="765" r:id="rId7"/>
    <p:sldId id="737" r:id="rId8"/>
    <p:sldId id="739" r:id="rId9"/>
    <p:sldId id="740" r:id="rId10"/>
    <p:sldId id="753" r:id="rId11"/>
    <p:sldId id="742" r:id="rId12"/>
    <p:sldId id="744" r:id="rId13"/>
    <p:sldId id="746" r:id="rId14"/>
    <p:sldId id="745" r:id="rId15"/>
    <p:sldId id="766" r:id="rId16"/>
    <p:sldId id="755" r:id="rId17"/>
    <p:sldId id="732" r:id="rId18"/>
    <p:sldId id="756" r:id="rId19"/>
    <p:sldId id="761" r:id="rId20"/>
    <p:sldId id="715" r:id="rId21"/>
    <p:sldId id="733" r:id="rId22"/>
    <p:sldId id="716" r:id="rId23"/>
    <p:sldId id="767" r:id="rId24"/>
    <p:sldId id="717" r:id="rId25"/>
    <p:sldId id="752" r:id="rId26"/>
    <p:sldId id="719" r:id="rId27"/>
    <p:sldId id="768" r:id="rId28"/>
    <p:sldId id="759" r:id="rId29"/>
    <p:sldId id="734" r:id="rId30"/>
    <p:sldId id="757" r:id="rId31"/>
    <p:sldId id="762" r:id="rId32"/>
    <p:sldId id="721" r:id="rId33"/>
    <p:sldId id="735" r:id="rId34"/>
    <p:sldId id="749" r:id="rId35"/>
    <p:sldId id="730" r:id="rId36"/>
    <p:sldId id="751" r:id="rId37"/>
    <p:sldId id="736" r:id="rId38"/>
    <p:sldId id="725" r:id="rId39"/>
    <p:sldId id="770" r:id="rId40"/>
    <p:sldId id="726" r:id="rId41"/>
    <p:sldId id="769" r:id="rId42"/>
    <p:sldId id="764" r:id="rId43"/>
    <p:sldId id="696" r:id="rId44"/>
  </p:sldIdLst>
  <p:sldSz cx="9144000" cy="6858000" type="screen4x3"/>
  <p:notesSz cx="6858000" cy="100139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tejedor" initials="m" lastIdx="4" clrIdx="0"/>
  <p:cmAuthor id="1" name="Stephen Rauch" initials="SR" lastIdx="4" clrIdx="1"/>
  <p:cmAuthor id="2" name="TracyLee Hill, Silver Fox Productions" initials="TLH&lt; SFP" lastIdx="15" clrIdx="2"/>
  <p:cmAuthor id="3" name="jstrauss" initials="j" lastIdx="5" clrIdx="3"/>
  <p:cmAuthor id="4" name="Case User" initials="CU" lastIdx="2"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BB76D"/>
    <a:srgbClr val="E66C7D"/>
    <a:srgbClr val="C5C5C5"/>
    <a:srgbClr val="E0E0E0"/>
    <a:srgbClr val="86BCCF"/>
    <a:srgbClr val="357D91"/>
    <a:srgbClr val="4F5959"/>
    <a:srgbClr val="525959"/>
    <a:srgbClr val="717171"/>
    <a:srgbClr val="3DA5C1"/>
  </p:clrMru>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880" autoAdjust="0"/>
    <p:restoredTop sz="73854" autoAdjust="0"/>
  </p:normalViewPr>
  <p:slideViewPr>
    <p:cSldViewPr snapToGrid="0">
      <p:cViewPr varScale="1">
        <p:scale>
          <a:sx n="64" d="100"/>
          <a:sy n="64" d="100"/>
        </p:scale>
        <p:origin x="-677" y="-62"/>
      </p:cViewPr>
      <p:guideLst>
        <p:guide orient="horz" pos="2160"/>
        <p:guide orient="horz" pos="144"/>
        <p:guide orient="horz" pos="893"/>
        <p:guide orient="horz" pos="1196"/>
        <p:guide orient="horz" pos="1487"/>
        <p:guide orient="horz" pos="4178"/>
        <p:guide pos="2880"/>
        <p:guide pos="240"/>
        <p:guide pos="552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76" d="100"/>
          <a:sy n="76" d="100"/>
        </p:scale>
        <p:origin x="-2028" y="-96"/>
      </p:cViewPr>
      <p:guideLst>
        <p:guide orient="horz" pos="3154"/>
        <p:guide pos="2160"/>
        <p:guide pos="39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50069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500698"/>
          </a:xfrm>
          <a:prstGeom prst="rect">
            <a:avLst/>
          </a:prstGeom>
        </p:spPr>
        <p:txBody>
          <a:bodyPr vert="horz" lIns="91440" tIns="45720" rIns="91440" bIns="45720" rtlCol="0"/>
          <a:lstStyle>
            <a:lvl1pPr algn="r">
              <a:defRPr sz="1200"/>
            </a:lvl1pPr>
          </a:lstStyle>
          <a:p>
            <a:fld id="{EBAB47BF-C40E-4E7D-BC61-BE3AC4602730}" type="datetimeFigureOut">
              <a:rPr lang="en-US" smtClean="0"/>
              <a:pPr/>
              <a:t>3/5/2008</a:t>
            </a:fld>
            <a:endParaRPr lang="en-US" dirty="0"/>
          </a:p>
        </p:txBody>
      </p:sp>
      <p:sp>
        <p:nvSpPr>
          <p:cNvPr id="4" name="Footer Placeholder 3"/>
          <p:cNvSpPr>
            <a:spLocks noGrp="1"/>
          </p:cNvSpPr>
          <p:nvPr>
            <p:ph type="ftr" sz="quarter" idx="2"/>
          </p:nvPr>
        </p:nvSpPr>
        <p:spPr>
          <a:xfrm>
            <a:off x="0" y="9511515"/>
            <a:ext cx="6197980" cy="500698"/>
          </a:xfrm>
          <a:prstGeom prst="rect">
            <a:avLst/>
          </a:prstGeom>
        </p:spPr>
        <p:txBody>
          <a:bodyPr vert="horz" lIns="91440" tIns="45720" rIns="91440" bIns="45720" rtlCol="0" anchor="b"/>
          <a:lstStyle>
            <a:lvl1pPr algn="l">
              <a:defRPr sz="1200"/>
            </a:lvl1pPr>
          </a:lstStyle>
          <a:p>
            <a:r>
              <a:rPr lang="en-US" sz="600" dirty="0" smtClean="0">
                <a:latin typeface="Segoe" pitchFamily="34" charset="0"/>
              </a:rPr>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600" dirty="0">
              <a:latin typeface="Segoe" pitchFamily="34" charset="0"/>
            </a:endParaRPr>
          </a:p>
        </p:txBody>
      </p:sp>
      <p:sp>
        <p:nvSpPr>
          <p:cNvPr id="5" name="Slide Number Placeholder 4"/>
          <p:cNvSpPr>
            <a:spLocks noGrp="1"/>
          </p:cNvSpPr>
          <p:nvPr>
            <p:ph type="sldNum" sz="quarter" idx="3"/>
          </p:nvPr>
        </p:nvSpPr>
        <p:spPr>
          <a:xfrm>
            <a:off x="6197980" y="9511515"/>
            <a:ext cx="658433" cy="500698"/>
          </a:xfrm>
          <a:prstGeom prst="rect">
            <a:avLst/>
          </a:prstGeom>
        </p:spPr>
        <p:txBody>
          <a:bodyPr vert="horz" lIns="91440" tIns="45720" rIns="91440" bIns="45720" rtlCol="0" anchor="b"/>
          <a:lstStyle>
            <a:lvl1pPr algn="r">
              <a:defRPr sz="1200"/>
            </a:lvl1pPr>
          </a:lstStyle>
          <a:p>
            <a:fld id="{B5ED7175-317E-4F0E-A002-4CE781FEAF9F}" type="slidenum">
              <a:rPr lang="en-US" smtClean="0"/>
              <a:pPr/>
              <a:t>‹#›</a:t>
            </a:fld>
            <a:endParaRPr lang="en-US"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50069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500698"/>
          </a:xfrm>
          <a:prstGeom prst="rect">
            <a:avLst/>
          </a:prstGeom>
        </p:spPr>
        <p:txBody>
          <a:bodyPr vert="horz" lIns="91440" tIns="45720" rIns="91440" bIns="45720" rtlCol="0"/>
          <a:lstStyle>
            <a:lvl1pPr algn="r">
              <a:defRPr sz="1200"/>
            </a:lvl1pPr>
          </a:lstStyle>
          <a:p>
            <a:fld id="{30834893-4C0A-4B77-92AA-30FFDFD95568}" type="datetimeFigureOut">
              <a:rPr lang="en-US" smtClean="0"/>
              <a:pPr/>
              <a:t>3/5/2008</a:t>
            </a:fld>
            <a:endParaRPr lang="en-US" dirty="0"/>
          </a:p>
        </p:txBody>
      </p:sp>
      <p:sp>
        <p:nvSpPr>
          <p:cNvPr id="4" name="Slide Image Placeholder 3"/>
          <p:cNvSpPr>
            <a:spLocks noGrp="1" noRot="1" noChangeAspect="1"/>
          </p:cNvSpPr>
          <p:nvPr>
            <p:ph type="sldImg" idx="2"/>
          </p:nvPr>
        </p:nvSpPr>
        <p:spPr>
          <a:xfrm>
            <a:off x="927100" y="750888"/>
            <a:ext cx="5003800" cy="375443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756626"/>
            <a:ext cx="5486400" cy="450627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11515"/>
            <a:ext cx="6197980" cy="500698"/>
          </a:xfrm>
          <a:prstGeom prst="rect">
            <a:avLst/>
          </a:prstGeom>
        </p:spPr>
        <p:txBody>
          <a:bodyPr vert="horz" lIns="91440" tIns="45720" rIns="91440" bIns="45720" rtlCol="0" anchor="b"/>
          <a:lstStyle>
            <a:lvl1pPr algn="l">
              <a:defRPr sz="600">
                <a:latin typeface="Segoe" pitchFamily="34" charset="0"/>
              </a:defRPr>
            </a:lvl1p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97980" y="9511515"/>
            <a:ext cx="658433" cy="500698"/>
          </a:xfrm>
          <a:prstGeom prst="rect">
            <a:avLst/>
          </a:prstGeom>
        </p:spPr>
        <p:txBody>
          <a:bodyPr vert="horz" lIns="91440" tIns="45720" rIns="91440" bIns="45720" rtlCol="0" anchor="b"/>
          <a:lstStyle>
            <a:lvl1pPr algn="r">
              <a:defRPr sz="1200"/>
            </a:lvl1pPr>
          </a:lstStyle>
          <a:p>
            <a:fld id="{E4837776-F222-42DA-B00F-DD2BCF311B99}" type="slidenum">
              <a:rPr lang="en-US" smtClean="0"/>
              <a:pPr/>
              <a:t>‹#›</a:t>
            </a:fld>
            <a:endParaRPr lang="en-US" dirty="0"/>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E4837776-F222-42DA-B00F-DD2BCF311B99}" type="slidenum">
              <a:rPr lang="en-US" smtClean="0"/>
              <a:pPr/>
              <a:t>3</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new Data</a:t>
            </a:r>
            <a:r>
              <a:rPr lang="en-US" baseline="0" dirty="0" smtClean="0"/>
              <a:t> Profiling task has been designed to compute various profiles that let database designers, administrators, and integration specialists become familiar with their data and identify problems and quality issues in the data. You can configure the task to process many requests, with each request configured to analyze a particular profile for a table or view, which can be based on a single column or all columns.</a:t>
            </a:r>
          </a:p>
          <a:p>
            <a:endParaRPr lang="en-US" baseline="0" dirty="0" smtClean="0"/>
          </a:p>
          <a:p>
            <a:r>
              <a:rPr lang="en-US" baseline="0" dirty="0" smtClean="0"/>
              <a:t>There are eight different profiles; five analyze individual columns, and three analyze multiple columns or relationships between columns. The profile results are stored in an XML file and can be viewed by using a Windows application called Data Profile Viewer.</a:t>
            </a:r>
          </a:p>
          <a:p>
            <a:endParaRPr lang="en-US" baseline="0" dirty="0" smtClean="0"/>
          </a:p>
          <a:p>
            <a:r>
              <a:rPr lang="en-US" baseline="0" dirty="0" smtClean="0"/>
              <a:t>You will demonstrate this feature shortly.</a:t>
            </a:r>
          </a:p>
          <a:p>
            <a:endParaRPr lang="en-US" baseline="0" dirty="0" smtClean="0"/>
          </a:p>
          <a:p>
            <a:r>
              <a:rPr lang="en-US" i="1" baseline="0" dirty="0" smtClean="0"/>
              <a:t>References:</a:t>
            </a:r>
          </a:p>
          <a:p>
            <a:r>
              <a:rPr lang="en-US" baseline="0" dirty="0" smtClean="0"/>
              <a:t>Data Profiling Task: http://msdn2.microsoft.com/en-us/library/bb895263(SQL.100).aspx</a:t>
            </a:r>
          </a:p>
          <a:p>
            <a:endParaRPr lang="en-US" baseline="0" dirty="0" smtClean="0"/>
          </a:p>
          <a:p>
            <a:r>
              <a:rPr lang="en-US" smtClean="0"/>
              <a:t>The following five profiles analyze individual columns.</a:t>
            </a:r>
            <a:endParaRPr lang="en-US" baseline="0" dirty="0" smtClean="0"/>
          </a:p>
          <a:p>
            <a:r>
              <a:rPr lang="en-US" b="1" dirty="0" smtClean="0"/>
              <a:t>Column Length Distribution Profile</a:t>
            </a:r>
          </a:p>
          <a:p>
            <a:r>
              <a:rPr lang="en-US" dirty="0" smtClean="0"/>
              <a:t>Reports all the distinct lengths of string values in the selected column and the percentage of rows in the table that each length represents.</a:t>
            </a:r>
          </a:p>
          <a:p>
            <a:r>
              <a:rPr lang="en-US" dirty="0" smtClean="0"/>
              <a:t>This profile helps you identify problems in your data, such as values that are not valid. For example, you profile a column of United States state codes that should be two characters and discover values longer than two characters.</a:t>
            </a:r>
          </a:p>
          <a:p>
            <a:endParaRPr lang="en-US" dirty="0" smtClean="0"/>
          </a:p>
          <a:p>
            <a:r>
              <a:rPr lang="en-US" b="1" dirty="0" smtClean="0"/>
              <a:t>Column Null Ratio Profile</a:t>
            </a:r>
          </a:p>
          <a:p>
            <a:r>
              <a:rPr lang="en-US" dirty="0" smtClean="0"/>
              <a:t>Reports the percentage of null values in the selected column.</a:t>
            </a:r>
          </a:p>
          <a:p>
            <a:r>
              <a:rPr lang="en-US" dirty="0" smtClean="0"/>
              <a:t>This profile helps you identify problems in your data, such as an unexpectedly high ratio of null values in a column. For example, you profile a Zip Code/Postal Code column and discover an unacceptably high percentage of missing codes.</a:t>
            </a:r>
          </a:p>
          <a:p>
            <a:endParaRPr lang="en-US" dirty="0" smtClean="0"/>
          </a:p>
          <a:p>
            <a:r>
              <a:rPr lang="en-US" b="1" dirty="0" smtClean="0"/>
              <a:t>Column Pattern Profile</a:t>
            </a:r>
          </a:p>
          <a:p>
            <a:r>
              <a:rPr lang="en-US" dirty="0" smtClean="0"/>
              <a:t>Reports a set of regular expressions that cover the specified percentage of values in a string column.</a:t>
            </a:r>
          </a:p>
          <a:p>
            <a:r>
              <a:rPr lang="en-US" dirty="0" smtClean="0"/>
              <a:t>This profile helps you identify problems in your data, such as string that are not valid. This profile can also suggest regular expressions that can be used in the future to validate new values. For example, a pattern profile of a United States Zip Code column might produce the regular expressions: \d{5}-\d{4}, \d{5}, and \d{9}. If you see other regular expressions, your data likely contains values that are not valid or in an incorrect format.</a:t>
            </a:r>
          </a:p>
          <a:p>
            <a:endParaRPr lang="en-US" dirty="0" smtClean="0"/>
          </a:p>
          <a:p>
            <a:r>
              <a:rPr lang="en-US" b="1" dirty="0" smtClean="0"/>
              <a:t>Column Statistics Profile</a:t>
            </a:r>
          </a:p>
          <a:p>
            <a:r>
              <a:rPr lang="en-US" dirty="0" smtClean="0"/>
              <a:t>Reports statistics, such as minimum, maximum, average, and standard deviation for numeric columns, and minimum and maximum for </a:t>
            </a:r>
            <a:r>
              <a:rPr lang="en-US" b="1" dirty="0" err="1" smtClean="0"/>
              <a:t>datetime</a:t>
            </a:r>
            <a:r>
              <a:rPr lang="en-US" dirty="0" smtClean="0"/>
              <a:t> columns.</a:t>
            </a:r>
          </a:p>
          <a:p>
            <a:r>
              <a:rPr lang="en-US" dirty="0" smtClean="0"/>
              <a:t>This profile helps you identify problems in your data, such as dates that are not valid. For example, you profile a column of historical dates and discover a maximum date that is in the future.</a:t>
            </a:r>
          </a:p>
          <a:p>
            <a:endParaRPr lang="en-US" dirty="0" smtClean="0"/>
          </a:p>
          <a:p>
            <a:r>
              <a:rPr lang="en-US" b="1" dirty="0" smtClean="0"/>
              <a:t>Column Value Distribution Profile</a:t>
            </a:r>
          </a:p>
          <a:p>
            <a:r>
              <a:rPr lang="en-US" dirty="0" smtClean="0"/>
              <a:t>Reports all the distinct values in the selected column and the percentage of rows in the table that each value represents. Can also report values that represent more than a specified percentage of rows in the table.</a:t>
            </a:r>
          </a:p>
          <a:p>
            <a:r>
              <a:rPr lang="en-US" dirty="0" smtClean="0"/>
              <a:t>This profile helps you identify problems in your data, such as an incorrect number of distinct values in a column. For example, you profile a column that is supposed to contain states in the United States and discover more than 50 distinct values.</a:t>
            </a:r>
          </a:p>
          <a:p>
            <a:endParaRPr lang="en-US" dirty="0" smtClean="0"/>
          </a:p>
          <a:p>
            <a:r>
              <a:rPr lang="en-US" dirty="0" smtClean="0"/>
              <a:t>The following three profiles analyze multiple columns or relationships between columns and tables.</a:t>
            </a:r>
          </a:p>
          <a:p>
            <a:r>
              <a:rPr lang="en-US" b="1" dirty="0" smtClean="0"/>
              <a:t>Candidate Key Profile</a:t>
            </a:r>
          </a:p>
          <a:p>
            <a:r>
              <a:rPr lang="en-US" dirty="0" smtClean="0"/>
              <a:t>Reports whether a column or set of columns is a key, or an approximate key, for the selected table.</a:t>
            </a:r>
          </a:p>
          <a:p>
            <a:r>
              <a:rPr lang="en-US" dirty="0" smtClean="0"/>
              <a:t>This profile also helps you identify problems in your data, such as duplicate values in a potential key column.</a:t>
            </a:r>
          </a:p>
          <a:p>
            <a:endParaRPr lang="en-US" dirty="0" smtClean="0"/>
          </a:p>
          <a:p>
            <a:r>
              <a:rPr lang="en-US" b="1" dirty="0" smtClean="0"/>
              <a:t>Functional Dependency Profile</a:t>
            </a:r>
          </a:p>
          <a:p>
            <a:r>
              <a:rPr lang="en-US" dirty="0" smtClean="0"/>
              <a:t>Reports the extent to which the values in one column (the dependent column) depend on the values in another column or set of columns (the determinant column).</a:t>
            </a:r>
          </a:p>
          <a:p>
            <a:r>
              <a:rPr lang="en-US" dirty="0" smtClean="0"/>
              <a:t>This profile also helps you identify problems in your data, such as values that are not valid. For example, you profile the dependency between a column that contains United States Zip Codes and a column that contains states in the United States. The same Zip Code should always have the same state, but the profile discovers violations of this dependency.</a:t>
            </a:r>
          </a:p>
          <a:p>
            <a:endParaRPr lang="en-US" dirty="0" smtClean="0"/>
          </a:p>
          <a:p>
            <a:r>
              <a:rPr lang="en-US" b="1" dirty="0" smtClean="0"/>
              <a:t>Value Inclusion Profile</a:t>
            </a:r>
          </a:p>
          <a:p>
            <a:r>
              <a:rPr lang="en-US" dirty="0" smtClean="0"/>
              <a:t>Computes the overlap in the values between two columns or sets of columns. This profile can determine whether a column or set of columns is appropriate to serve as a foreign key between the selected tables.</a:t>
            </a:r>
          </a:p>
          <a:p>
            <a:r>
              <a:rPr lang="en-US" dirty="0" smtClean="0"/>
              <a:t>This profile also helps you identify problems in your data, such as values that are not valid. For example, you profile the </a:t>
            </a:r>
            <a:r>
              <a:rPr lang="en-US" dirty="0" err="1" smtClean="0"/>
              <a:t>ProductID</a:t>
            </a:r>
            <a:r>
              <a:rPr lang="en-US" dirty="0" smtClean="0"/>
              <a:t> column of a Sales table and discover that the column contains values that are not found in the </a:t>
            </a:r>
            <a:r>
              <a:rPr lang="en-US" dirty="0" err="1" smtClean="0"/>
              <a:t>ProductID</a:t>
            </a:r>
            <a:r>
              <a:rPr lang="en-US" dirty="0" smtClean="0"/>
              <a:t> column of the Products table.</a:t>
            </a:r>
          </a:p>
          <a:p>
            <a:endParaRPr lang="en-US" dirty="0" smtClean="0"/>
          </a:p>
          <a:p>
            <a:endParaRPr lang="en-US" dirty="0"/>
          </a:p>
        </p:txBody>
      </p:sp>
      <p:sp>
        <p:nvSpPr>
          <p:cNvPr id="4" name="Footer Placeholder 3"/>
          <p:cNvSpPr>
            <a:spLocks noGrp="1"/>
          </p:cNvSpPr>
          <p:nvPr>
            <p:ph type="ftr" sz="quarter" idx="10"/>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E4837776-F222-42DA-B00F-DD2BCF311B99}"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914400" y="4756626"/>
            <a:ext cx="5029200" cy="4506278"/>
          </a:xfrm>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dirty="0" smtClean="0"/>
              <a:t>Refer</a:t>
            </a:r>
            <a:r>
              <a:rPr lang="en-US" sz="1000" baseline="0" dirty="0" smtClean="0"/>
              <a:t> to the demonstration notes.</a:t>
            </a:r>
            <a:endParaRPr lang="en-US" sz="1000" dirty="0" smtClean="0"/>
          </a:p>
          <a:p>
            <a:pPr eaLnBrk="1" hangingPunct="1">
              <a:buFont typeface="Arial" pitchFamily="34" charset="0"/>
              <a:buNone/>
            </a:pPr>
            <a:endParaRPr lang="en-US" sz="1000" b="1" dirty="0" smtClean="0"/>
          </a:p>
        </p:txBody>
      </p:sp>
      <p:sp>
        <p:nvSpPr>
          <p:cNvPr id="5" name="Slide Number Placeholder 4"/>
          <p:cNvSpPr>
            <a:spLocks noGrp="1"/>
          </p:cNvSpPr>
          <p:nvPr>
            <p:ph type="sldNum" sz="quarter" idx="10"/>
          </p:nvPr>
        </p:nvSpPr>
        <p:spPr/>
        <p:txBody>
          <a:bodyPr/>
          <a:lstStyle/>
          <a:p>
            <a:fld id="{E4837776-F222-42DA-B00F-DD2BCF311B99}" type="slidenum">
              <a:rPr lang="en-US" smtClean="0"/>
              <a:pPr/>
              <a:t>13</a:t>
            </a:fld>
            <a:endParaRPr lang="en-US" dirty="0"/>
          </a:p>
        </p:txBody>
      </p:sp>
      <p:sp>
        <p:nvSpPr>
          <p:cNvPr id="8" name="Footer Placeholder 7"/>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4"/>
          <p:cNvSpPr txBox="1">
            <a:spLocks noGrp="1" noChangeArrowheads="1"/>
          </p:cNvSpPr>
          <p:nvPr/>
        </p:nvSpPr>
        <p:spPr bwMode="auto">
          <a:xfrm>
            <a:off x="3884613" y="9511515"/>
            <a:ext cx="2971800" cy="500698"/>
          </a:xfrm>
          <a:prstGeom prst="rect">
            <a:avLst/>
          </a:prstGeom>
          <a:noFill/>
          <a:ln w="9525">
            <a:noFill/>
            <a:miter lim="800000"/>
            <a:headEnd/>
            <a:tailEnd/>
          </a:ln>
        </p:spPr>
        <p:txBody>
          <a:bodyPr lIns="95819" tIns="47912" rIns="95819" bIns="47912" anchor="b"/>
          <a:lstStyle/>
          <a:p>
            <a:pPr algn="r">
              <a:spcBef>
                <a:spcPct val="50000"/>
              </a:spcBef>
            </a:pPr>
            <a:fld id="{CD2A4EF8-879D-4082-9DAC-77E0CB376948}" type="slidenum">
              <a:rPr lang="en-US" sz="1200">
                <a:latin typeface="Calibri" pitchFamily="34" charset="0"/>
              </a:rPr>
              <a:pPr algn="r">
                <a:spcBef>
                  <a:spcPct val="50000"/>
                </a:spcBef>
              </a:pPr>
              <a:t>14</a:t>
            </a:fld>
            <a:endParaRPr lang="en-US" sz="1200" dirty="0">
              <a:latin typeface="Calibri" pitchFamily="34" charset="0"/>
            </a:endParaRPr>
          </a:p>
        </p:txBody>
      </p:sp>
      <p:sp>
        <p:nvSpPr>
          <p:cNvPr id="25602" name="Rectangle 834561"/>
          <p:cNvSpPr>
            <a:spLocks noGrp="1" noRot="1" noChangeAspect="1" noChangeArrowheads="1" noTextEdit="1"/>
          </p:cNvSpPr>
          <p:nvPr>
            <p:ph type="sldImg"/>
          </p:nvPr>
        </p:nvSpPr>
        <p:spPr bwMode="auto">
          <a:xfrm>
            <a:off x="2147888" y="750888"/>
            <a:ext cx="2830512" cy="2124075"/>
          </a:xfrm>
          <a:noFill/>
          <a:ln cap="flat">
            <a:solidFill>
              <a:srgbClr val="000000"/>
            </a:solidFill>
            <a:miter lim="800000"/>
            <a:headEnd type="none" w="med" len="med"/>
            <a:tailEnd type="none" w="med" len="med"/>
          </a:ln>
        </p:spPr>
      </p:sp>
      <p:sp>
        <p:nvSpPr>
          <p:cNvPr id="25603" name="Rectangle 834562"/>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latin typeface="+mn-lt"/>
              </a:rPr>
              <a:t>Use this slide to re-introduce each of the three pillars that cover the new business intelligence features in SQL Server 2008, then invoke the animation to de-emphasize the first and third pillars. Emphasize that we have arrived at the </a:t>
            </a:r>
            <a:r>
              <a:rPr lang="en-US" dirty="0" smtClean="0">
                <a:latin typeface="+mn-lt"/>
              </a:rPr>
              <a:t>second</a:t>
            </a:r>
            <a:r>
              <a:rPr lang="en-US" baseline="0" dirty="0" smtClean="0">
                <a:latin typeface="+mn-lt"/>
              </a:rPr>
              <a:t> </a:t>
            </a:r>
            <a:r>
              <a:rPr lang="en-US" dirty="0" smtClean="0">
                <a:latin typeface="+mn-lt"/>
              </a:rPr>
              <a:t>pillar, </a:t>
            </a:r>
            <a:r>
              <a:rPr lang="en-US" baseline="0" dirty="0" smtClean="0">
                <a:latin typeface="+mn-lt"/>
              </a:rPr>
              <a:t>“Deliver Relevant Information.”</a:t>
            </a:r>
            <a:endParaRPr lang="en-US" dirty="0" smtClean="0">
              <a:latin typeface="+mn-lt"/>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latin typeface="+mn-lt"/>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latin typeface="+mn-lt"/>
              </a:rPr>
              <a:t>Read each of the three bullet points for the emphasized pillar, and then move directly to the next slide.</a:t>
            </a:r>
            <a:endParaRPr lang="en-US" dirty="0" smtClean="0">
              <a:latin typeface="+mn-lt"/>
            </a:endParaRPr>
          </a:p>
        </p:txBody>
      </p:sp>
      <p:sp>
        <p:nvSpPr>
          <p:cNvPr id="5" name="Slide Number Placeholder 4"/>
          <p:cNvSpPr>
            <a:spLocks noGrp="1"/>
          </p:cNvSpPr>
          <p:nvPr>
            <p:ph type="sldNum" sz="quarter" idx="10"/>
          </p:nvPr>
        </p:nvSpPr>
        <p:spPr/>
        <p:txBody>
          <a:bodyPr/>
          <a:lstStyle/>
          <a:p>
            <a:fld id="{E4837776-F222-42DA-B00F-DD2BCF311B99}" type="slidenum">
              <a:rPr lang="en-US" smtClean="0"/>
              <a:pPr/>
              <a:t>14</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 this slide, you will elaborate on the three points in</a:t>
            </a:r>
            <a:r>
              <a:rPr lang="en-US" baseline="0" dirty="0" smtClean="0"/>
              <a:t> the “Deliver Relevant Information” pillar. Keep this discussion high-level because these points are covered in more detail in later slides.</a:t>
            </a:r>
          </a:p>
          <a:p>
            <a:endParaRPr lang="en-US" baseline="0" dirty="0" smtClean="0"/>
          </a:p>
          <a:p>
            <a:r>
              <a:rPr lang="en-US" b="1" baseline="0" dirty="0" smtClean="0"/>
              <a:t>Design intuitively: </a:t>
            </a:r>
            <a:r>
              <a:rPr lang="en-US" baseline="0" dirty="0" smtClean="0"/>
              <a:t>SQL Server 2005 delivered great enhancement for developers by introducing comprehensive visual design tools and wizards hosted in Visual Studio (BIDS). Further enhancements have been added in this release to provide tools that guide better design.</a:t>
            </a:r>
          </a:p>
          <a:p>
            <a:endParaRPr lang="en-US" baseline="0" dirty="0" smtClean="0"/>
          </a:p>
          <a:p>
            <a:r>
              <a:rPr lang="en-US" b="1" dirty="0" smtClean="0"/>
              <a:t>Scale</a:t>
            </a:r>
            <a:r>
              <a:rPr lang="en-US" b="1" baseline="0" dirty="0" smtClean="0"/>
              <a:t> for the enterprise</a:t>
            </a:r>
            <a:r>
              <a:rPr lang="en-US" b="1" dirty="0" smtClean="0"/>
              <a:t>:</a:t>
            </a:r>
            <a:r>
              <a:rPr lang="en-US" baseline="0" dirty="0" smtClean="0"/>
              <a:t> As the number of users, requests, and data volumes grows, you must still meet the demands for increased performance. In SQL Server 2008, the Reporting Services engine has been redesigned to scale and perform better. Analysis Services’ writeback support has also been redesigned to improve performance.</a:t>
            </a:r>
          </a:p>
          <a:p>
            <a:endParaRPr lang="en-US" baseline="0" dirty="0" smtClean="0"/>
          </a:p>
          <a:p>
            <a:r>
              <a:rPr lang="en-US" b="1" baseline="0" dirty="0" smtClean="0"/>
              <a:t>Deliver through Office:</a:t>
            </a:r>
            <a:r>
              <a:rPr lang="en-US" baseline="0" dirty="0" smtClean="0"/>
              <a:t> Extending the reach of business intelligence to the information worker has been achieved by deeper integration of reporting with SharePoint, the new Word report-rendering format, and an enhanced data mining add-in.</a:t>
            </a:r>
            <a:endParaRPr lang="en-US" dirty="0" smtClean="0"/>
          </a:p>
        </p:txBody>
      </p:sp>
      <p:sp>
        <p:nvSpPr>
          <p:cNvPr id="5" name="Slide Number Placeholder 4"/>
          <p:cNvSpPr>
            <a:spLocks noGrp="1"/>
          </p:cNvSpPr>
          <p:nvPr>
            <p:ph type="sldNum" sz="quarter" idx="10"/>
          </p:nvPr>
        </p:nvSpPr>
        <p:spPr/>
        <p:txBody>
          <a:bodyPr/>
          <a:lstStyle/>
          <a:p>
            <a:fld id="{E4837776-F222-42DA-B00F-DD2BCF311B99}" type="slidenum">
              <a:rPr lang="en-US" smtClean="0"/>
              <a:pPr/>
              <a:t>15</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In this slide, expand on the points introduced in the previous slide about</a:t>
            </a:r>
            <a:r>
              <a:rPr lang="en-US" b="0" baseline="0" dirty="0" smtClean="0"/>
              <a:t> meeting the challenges to delivering relevant information</a:t>
            </a:r>
            <a:r>
              <a:rPr lang="en-US" b="0" dirty="0" smtClean="0"/>
              <a:t>. Each of these features will be demonstrated.</a:t>
            </a:r>
          </a:p>
          <a:p>
            <a:endParaRPr lang="en-US" b="0" dirty="0" smtClean="0"/>
          </a:p>
          <a:p>
            <a:r>
              <a:rPr lang="en-US" b="1" dirty="0" smtClean="0"/>
              <a:t>New Dimension Wizard</a:t>
            </a:r>
            <a:r>
              <a:rPr lang="en-US" dirty="0" smtClean="0"/>
              <a:t>: The wizard auto-detects parent-child hierarchies, provides safer default error configuration, and supports specification of member properties.</a:t>
            </a:r>
          </a:p>
          <a:p>
            <a:endParaRPr lang="en-US" dirty="0" smtClean="0"/>
          </a:p>
          <a:p>
            <a:r>
              <a:rPr lang="en-US" b="1" dirty="0" smtClean="0"/>
              <a:t>Attribute Relationship</a:t>
            </a:r>
            <a:r>
              <a:rPr lang="en-US" b="1" baseline="0" dirty="0" smtClean="0"/>
              <a:t> Designer</a:t>
            </a:r>
            <a:r>
              <a:rPr lang="en-US" baseline="0" dirty="0" smtClean="0"/>
              <a:t>: This designer appears as a tab within the Dimensions Designer and uses visualization to </a:t>
            </a:r>
            <a:r>
              <a:rPr lang="en-US" dirty="0" smtClean="0"/>
              <a:t>make modifying attributes and hierarchies easier.</a:t>
            </a:r>
          </a:p>
          <a:p>
            <a:endParaRPr lang="en-US" dirty="0" smtClean="0"/>
          </a:p>
          <a:p>
            <a:r>
              <a:rPr lang="en-US" b="1" dirty="0" smtClean="0"/>
              <a:t>Dedicated Aggregation Designer</a:t>
            </a:r>
            <a:r>
              <a:rPr lang="en-US" dirty="0" smtClean="0"/>
              <a:t>:</a:t>
            </a:r>
            <a:r>
              <a:rPr lang="en-US" baseline="0" dirty="0" smtClean="0"/>
              <a:t> </a:t>
            </a:r>
            <a:r>
              <a:rPr lang="en-US" dirty="0" smtClean="0"/>
              <a:t>The Aggregation Designer makes it easier to browse and modify aggregation designs. Aggregation designs are now shown grouped by measure group. A new view for manual aggregation design is available for advanced users.</a:t>
            </a:r>
          </a:p>
          <a:p>
            <a:endParaRPr lang="en-US" dirty="0" smtClean="0"/>
          </a:p>
          <a:p>
            <a:r>
              <a:rPr lang="en-US" b="1" dirty="0" smtClean="0"/>
              <a:t>Best practice design alerts</a:t>
            </a:r>
            <a:r>
              <a:rPr lang="en-US" dirty="0" smtClean="0"/>
              <a:t>: Warning messages alert developers when they depart from design best practices, make logical errors in database design,</a:t>
            </a:r>
            <a:r>
              <a:rPr lang="en-US" baseline="0" dirty="0" smtClean="0"/>
              <a:t> or depart from </a:t>
            </a:r>
            <a:r>
              <a:rPr lang="en-US" dirty="0" smtClean="0"/>
              <a:t>aggregation design best practices.</a:t>
            </a:r>
          </a:p>
          <a:p>
            <a:endParaRPr lang="en-US" dirty="0" smtClean="0"/>
          </a:p>
          <a:p>
            <a:r>
              <a:rPr lang="en-US" i="1" baseline="0" dirty="0" smtClean="0"/>
              <a:t>References</a:t>
            </a:r>
            <a:r>
              <a:rPr lang="en-US" baseline="0" dirty="0" smtClean="0"/>
              <a:t>:</a:t>
            </a:r>
          </a:p>
          <a:p>
            <a:r>
              <a:rPr lang="en-US" baseline="0" dirty="0" smtClean="0"/>
              <a:t>What's New (Analysis Services - Multidimensional Database): http://msdn2.microsoft.com/en-us/library/bb522628(SQL.100).aspx</a:t>
            </a:r>
          </a:p>
          <a:p>
            <a:r>
              <a:rPr lang="en-US" baseline="0" dirty="0" smtClean="0"/>
              <a:t>Stacia Misner’s blog: http://www.sqlskills.com/blogs/stacia/2007/10/28/SQLServer2008BestPracticeDesignAlerts.aspx</a:t>
            </a:r>
          </a:p>
          <a:p>
            <a:endParaRPr lang="en-US" dirty="0" smtClean="0"/>
          </a:p>
          <a:p>
            <a:r>
              <a:rPr lang="en-US" dirty="0" smtClean="0"/>
              <a:t>Over 40 best practices integrated into real-time designer checks</a:t>
            </a:r>
          </a:p>
          <a:p>
            <a:r>
              <a:rPr lang="en-US" dirty="0" smtClean="0"/>
              <a:t>Think of it auto BPA while you develop</a:t>
            </a:r>
          </a:p>
          <a:p>
            <a:r>
              <a:rPr lang="en-US" dirty="0" smtClean="0"/>
              <a:t>Subtle: </a:t>
            </a:r>
          </a:p>
          <a:p>
            <a:r>
              <a:rPr lang="en-US" baseline="0" dirty="0" smtClean="0"/>
              <a:t>  - </a:t>
            </a:r>
            <a:r>
              <a:rPr lang="en-US" dirty="0" smtClean="0"/>
              <a:t>Blue squiggly lines and build time </a:t>
            </a:r>
            <a:r>
              <a:rPr lang="en-US" i="1" dirty="0" smtClean="0"/>
              <a:t>warnings</a:t>
            </a:r>
          </a:p>
          <a:p>
            <a:r>
              <a:rPr lang="en-US" dirty="0" smtClean="0"/>
              <a:t>  - No pop-ups to get in your way</a:t>
            </a:r>
          </a:p>
          <a:p>
            <a:endParaRPr lang="en-US" baseline="0" dirty="0" smtClean="0"/>
          </a:p>
        </p:txBody>
      </p:sp>
      <p:sp>
        <p:nvSpPr>
          <p:cNvPr id="5" name="Slide Number Placeholder 4"/>
          <p:cNvSpPr>
            <a:spLocks noGrp="1"/>
          </p:cNvSpPr>
          <p:nvPr>
            <p:ph type="sldNum" sz="quarter" idx="10"/>
          </p:nvPr>
        </p:nvSpPr>
        <p:spPr/>
        <p:txBody>
          <a:bodyPr/>
          <a:lstStyle/>
          <a:p>
            <a:fld id="{E4837776-F222-42DA-B00F-DD2BCF311B99}" type="slidenum">
              <a:rPr lang="en-US" smtClean="0"/>
              <a:pPr/>
              <a:t>16</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914400" y="4756626"/>
            <a:ext cx="5029200" cy="4506278"/>
          </a:xfrm>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t>Refer</a:t>
            </a:r>
            <a:r>
              <a:rPr lang="en-US" sz="1200" baseline="0" dirty="0" smtClean="0"/>
              <a:t> to the demonstration notes.</a:t>
            </a:r>
            <a:endParaRPr lang="en-US" sz="1200" dirty="0" smtClean="0"/>
          </a:p>
          <a:p>
            <a:pPr eaLnBrk="1" hangingPunct="1">
              <a:buFont typeface="Arial" pitchFamily="34" charset="0"/>
              <a:buNone/>
            </a:pPr>
            <a:endParaRPr lang="en-US" sz="1000" b="1" dirty="0" smtClean="0"/>
          </a:p>
        </p:txBody>
      </p:sp>
      <p:sp>
        <p:nvSpPr>
          <p:cNvPr id="5" name="Slide Number Placeholder 4"/>
          <p:cNvSpPr>
            <a:spLocks noGrp="1"/>
          </p:cNvSpPr>
          <p:nvPr>
            <p:ph type="sldNum" sz="quarter" idx="10"/>
          </p:nvPr>
        </p:nvSpPr>
        <p:spPr/>
        <p:txBody>
          <a:bodyPr/>
          <a:lstStyle/>
          <a:p>
            <a:fld id="{E4837776-F222-42DA-B00F-DD2BCF311B99}" type="slidenum">
              <a:rPr lang="en-US" smtClean="0"/>
              <a:pPr/>
              <a:t>17</a:t>
            </a:fld>
            <a:endParaRPr lang="en-US" dirty="0"/>
          </a:p>
        </p:txBody>
      </p:sp>
      <p:sp>
        <p:nvSpPr>
          <p:cNvPr id="8" name="Footer Placeholder 7"/>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Use the animation</a:t>
            </a:r>
            <a:r>
              <a:rPr lang="en-US" baseline="0" dirty="0" smtClean="0"/>
              <a:t> i</a:t>
            </a:r>
            <a:r>
              <a:rPr lang="en-US" dirty="0" smtClean="0"/>
              <a:t>n this slide to</a:t>
            </a:r>
            <a:r>
              <a:rPr lang="en-US" baseline="0" dirty="0" smtClean="0"/>
              <a:t> demonstrate how </a:t>
            </a:r>
            <a:r>
              <a:rPr lang="en-US" dirty="0" smtClean="0"/>
              <a:t>the cell navigation (i.e.,</a:t>
            </a:r>
            <a:r>
              <a:rPr lang="en-US" baseline="0" dirty="0" smtClean="0"/>
              <a:t> the </a:t>
            </a:r>
            <a:r>
              <a:rPr lang="en-US" dirty="0" smtClean="0"/>
              <a:t>Parent function) is resolved just once instead of for every cell.</a:t>
            </a:r>
            <a:r>
              <a:rPr lang="en-US" baseline="0" dirty="0"/>
              <a:t> </a:t>
            </a:r>
            <a:r>
              <a:rPr lang="en-US" sz="1200" dirty="0" smtClean="0"/>
              <a:t>Therefore, the expressions can be evaluated by dividing a constant value only for whatever values the storage</a:t>
            </a:r>
            <a:r>
              <a:rPr lang="en-US" sz="1200" baseline="0" dirty="0" smtClean="0"/>
              <a:t> engine returns </a:t>
            </a:r>
            <a:r>
              <a:rPr lang="en-US" sz="1200" dirty="0" smtClean="0"/>
              <a:t>for Sales. Tremendous performance gains can be achieved on “sparse” populated cubes.</a:t>
            </a:r>
            <a:endParaRPr lang="en-US" dirty="0" smtClean="0"/>
          </a:p>
        </p:txBody>
      </p:sp>
      <p:sp>
        <p:nvSpPr>
          <p:cNvPr id="5" name="Slide Number Placeholder 4"/>
          <p:cNvSpPr>
            <a:spLocks noGrp="1"/>
          </p:cNvSpPr>
          <p:nvPr>
            <p:ph type="sldNum" sz="quarter" idx="10"/>
          </p:nvPr>
        </p:nvSpPr>
        <p:spPr/>
        <p:txBody>
          <a:bodyPr/>
          <a:lstStyle/>
          <a:p>
            <a:fld id="{E4837776-F222-42DA-B00F-DD2BCF311B99}" type="slidenum">
              <a:rPr lang="en-US" smtClean="0"/>
              <a:pPr/>
              <a:t>18</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the animation in this</a:t>
            </a:r>
            <a:r>
              <a:rPr lang="en-US" baseline="0" dirty="0" smtClean="0"/>
              <a:t> slide, and the following scenario, to explain how MOLAP writeback works.</a:t>
            </a:r>
          </a:p>
          <a:p>
            <a:endParaRPr lang="en-US" dirty="0" smtClean="0"/>
          </a:p>
          <a:p>
            <a:r>
              <a:rPr lang="en-US" b="1" dirty="0" smtClean="0"/>
              <a:t>Click</a:t>
            </a:r>
            <a:r>
              <a:rPr lang="en-US" b="1" baseline="0" dirty="0" smtClean="0"/>
              <a:t> 1</a:t>
            </a:r>
            <a:r>
              <a:rPr lang="en-US" baseline="0" dirty="0" smtClean="0"/>
              <a:t>: </a:t>
            </a:r>
            <a:r>
              <a:rPr lang="en-US" dirty="0" smtClean="0"/>
              <a:t>The user updates a single</a:t>
            </a:r>
            <a:r>
              <a:rPr lang="en-US" baseline="0" dirty="0" smtClean="0"/>
              <a:t> value from 10 to 14.</a:t>
            </a:r>
          </a:p>
          <a:p>
            <a:r>
              <a:rPr lang="en-US" sz="1200" b="1" kern="1200" dirty="0" smtClean="0">
                <a:solidFill>
                  <a:schemeClr val="tx1"/>
                </a:solidFill>
                <a:latin typeface="+mn-lt"/>
                <a:ea typeface="+mn-ea"/>
                <a:cs typeface="+mn-cs"/>
              </a:rPr>
              <a:t>Click</a:t>
            </a:r>
            <a:r>
              <a:rPr lang="en-US" sz="1200" b="1" kern="1200" baseline="0" dirty="0" smtClean="0">
                <a:solidFill>
                  <a:schemeClr val="tx1"/>
                </a:solidFill>
                <a:latin typeface="+mn-lt"/>
                <a:ea typeface="+mn-ea"/>
                <a:cs typeface="+mn-cs"/>
              </a:rPr>
              <a:t> 2</a:t>
            </a:r>
            <a:r>
              <a:rPr lang="en-US" sz="1200" kern="1200" baseline="0" dirty="0" smtClean="0">
                <a:solidFill>
                  <a:schemeClr val="tx1"/>
                </a:solidFill>
                <a:latin typeface="+mn-lt"/>
                <a:ea typeface="+mn-ea"/>
                <a:cs typeface="+mn-cs"/>
              </a:rPr>
              <a:t>: Analysis Services</a:t>
            </a:r>
            <a:r>
              <a:rPr lang="en-US" sz="1200" kern="1200" dirty="0" smtClean="0">
                <a:solidFill>
                  <a:schemeClr val="tx1"/>
                </a:solidFill>
                <a:latin typeface="+mn-lt"/>
                <a:ea typeface="+mn-ea"/>
                <a:cs typeface="+mn-cs"/>
              </a:rPr>
              <a:t> stores the delta of 4 in the writeback partition of the cube that now leverages a MOLAP store,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a:t>
            </a:r>
            <a:r>
              <a:rPr lang="en-US" sz="1200" kern="1200" baseline="0" dirty="0" smtClean="0">
                <a:solidFill>
                  <a:schemeClr val="tx1"/>
                </a:solidFill>
                <a:latin typeface="+mn-lt"/>
                <a:ea typeface="+mn-ea"/>
                <a:cs typeface="+mn-cs"/>
              </a:rPr>
              <a:t>stores the delta in the cache also.</a:t>
            </a:r>
          </a:p>
          <a:p>
            <a:r>
              <a:rPr lang="en-US" sz="1200" b="1" kern="1200" baseline="0" dirty="0" smtClean="0">
                <a:solidFill>
                  <a:schemeClr val="tx1"/>
                </a:solidFill>
                <a:latin typeface="+mn-lt"/>
                <a:ea typeface="+mn-ea"/>
                <a:cs typeface="+mn-cs"/>
              </a:rPr>
              <a:t>Click 3</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When the writeback is committed,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Analysis Services sends a copy, </a:t>
            </a:r>
            <a:r>
              <a:rPr lang="en-US" sz="1200" kern="1200" baseline="0" dirty="0" smtClean="0">
                <a:solidFill>
                  <a:schemeClr val="tx1"/>
                </a:solidFill>
                <a:latin typeface="+mn-lt"/>
                <a:ea typeface="+mn-ea"/>
                <a:cs typeface="+mn-cs"/>
              </a:rPr>
              <a:t>for backup purposes, to the writeback table in the </a:t>
            </a:r>
            <a:r>
              <a:rPr lang="en-US" sz="1200" kern="1200" dirty="0" smtClean="0">
                <a:solidFill>
                  <a:schemeClr val="tx1"/>
                </a:solidFill>
                <a:latin typeface="+mn-lt"/>
                <a:ea typeface="+mn-ea"/>
                <a:cs typeface="+mn-cs"/>
              </a:rPr>
              <a:t>original source system.</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Click 4</a:t>
            </a:r>
            <a:r>
              <a:rPr lang="en-US" sz="1200" kern="1200" dirty="0" smtClean="0">
                <a:solidFill>
                  <a:schemeClr val="tx1"/>
                </a:solidFill>
                <a:latin typeface="+mn-lt"/>
                <a:ea typeface="+mn-ea"/>
                <a:cs typeface="+mn-cs"/>
              </a:rPr>
              <a:t>: When the application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ready to retrieve the committed writeback transactions, the result is retrieved directly from the MOLAP store. Huge</a:t>
            </a:r>
            <a:r>
              <a:rPr lang="en-US" sz="1200" kern="1200" baseline="0" dirty="0" smtClean="0">
                <a:solidFill>
                  <a:schemeClr val="tx1"/>
                </a:solidFill>
                <a:latin typeface="+mn-lt"/>
                <a:ea typeface="+mn-ea"/>
                <a:cs typeface="+mn-cs"/>
              </a:rPr>
              <a:t> performance gains are achieved because n</a:t>
            </a:r>
            <a:r>
              <a:rPr lang="en-US" sz="1200" kern="1200" dirty="0" smtClean="0">
                <a:solidFill>
                  <a:schemeClr val="tx1"/>
                </a:solidFill>
                <a:latin typeface="+mn-lt"/>
                <a:ea typeface="+mn-ea"/>
                <a:cs typeface="+mn-cs"/>
              </a:rPr>
              <a:t>o additional trip</a:t>
            </a:r>
            <a:r>
              <a:rPr lang="en-US" sz="1200" kern="1200" baseline="0" dirty="0" smtClean="0">
                <a:solidFill>
                  <a:schemeClr val="tx1"/>
                </a:solidFill>
                <a:latin typeface="+mn-lt"/>
                <a:ea typeface="+mn-ea"/>
                <a:cs typeface="+mn-cs"/>
              </a:rPr>
              <a:t> back to the source system is required.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Essentially, this new feature e</a:t>
            </a:r>
            <a:r>
              <a:rPr lang="en-US" dirty="0" smtClean="0"/>
              <a:t>xtends the superior performance of the MOLAP storage mode to writeback scenarios and eliminates the need for ROLAP storage.</a:t>
            </a:r>
          </a:p>
        </p:txBody>
      </p:sp>
      <p:sp>
        <p:nvSpPr>
          <p:cNvPr id="5" name="Slide Number Placeholder 4"/>
          <p:cNvSpPr>
            <a:spLocks noGrp="1"/>
          </p:cNvSpPr>
          <p:nvPr>
            <p:ph type="sldNum" sz="quarter" idx="10"/>
          </p:nvPr>
        </p:nvSpPr>
        <p:spPr/>
        <p:txBody>
          <a:bodyPr/>
          <a:lstStyle/>
          <a:p>
            <a:fld id="{E4837776-F222-42DA-B00F-DD2BCF311B99}" type="slidenum">
              <a:rPr lang="en-US" smtClean="0"/>
              <a:pPr/>
              <a:t>20</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slide, briefly describe how Analysis Services 2008 includes advanced features for manageability, including Dynamic Management Views. These views enable the administrator to query for information about connections, sessions, and server performance.</a:t>
            </a:r>
          </a:p>
          <a:p>
            <a:endParaRPr lang="en-US" dirty="0" smtClean="0"/>
          </a:p>
          <a:p>
            <a:r>
              <a:rPr lang="en-US" i="1" dirty="0" smtClean="0"/>
              <a:t>Reference</a:t>
            </a:r>
            <a:r>
              <a:rPr lang="en-US" dirty="0" smtClean="0"/>
              <a:t>:</a:t>
            </a:r>
          </a:p>
          <a:p>
            <a:r>
              <a:rPr lang="en-US" dirty="0" smtClean="0"/>
              <a:t>Advanced Manageability for Analysis Services 2008 webcast: http://msevents.microsoft.com/CUI/EventDetail.aspx?EventID=1032352698&amp;Culture=en-US</a:t>
            </a:r>
          </a:p>
          <a:p>
            <a:endParaRPr lang="en-US" dirty="0" smtClean="0"/>
          </a:p>
          <a:p>
            <a:pPr rtl="0" eaLnBrk="1" fontAlgn="base" latinLnBrk="0" hangingPunct="1"/>
            <a:r>
              <a:rPr lang="en-US" sz="1200" b="1" i="0" u="none" strike="noStrike" kern="1200" baseline="0" dirty="0" smtClean="0">
                <a:solidFill>
                  <a:schemeClr val="tx1"/>
                </a:solidFill>
                <a:effectLst>
                  <a:outerShdw blurRad="50800" dist="38100" algn="tr" rotWithShape="0">
                    <a:prstClr val="black">
                      <a:alpha val="40000"/>
                    </a:prstClr>
                  </a:outerShdw>
                </a:effectLst>
                <a:latin typeface="+mn-lt"/>
                <a:ea typeface="+mn-ea"/>
                <a:cs typeface="+mn-cs"/>
              </a:rPr>
              <a:t>Ask/Need</a:t>
            </a:r>
          </a:p>
          <a:p>
            <a:pPr rtl="0" eaLnBrk="1" fontAlgn="t" latinLnBrk="0" hangingPunct="1"/>
            <a:r>
              <a:rPr lang="en-US" sz="1200" b="0" i="0" u="none" strike="noStrike" kern="1200" dirty="0" smtClean="0">
                <a:solidFill>
                  <a:schemeClr val="tx1"/>
                </a:solidFill>
                <a:latin typeface="+mn-lt"/>
                <a:ea typeface="+mn-ea"/>
                <a:cs typeface="+mn-cs"/>
              </a:rPr>
              <a:t>“I need to know what and who is running large queries on my server”</a:t>
            </a:r>
            <a:endParaRPr lang="es-E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“I want to find and kill runaway query”</a:t>
            </a:r>
            <a:endParaRPr lang="es-E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Monitoring server health – Infrastructure to allow for collecting server health statistics</a:t>
            </a:r>
          </a:p>
          <a:p>
            <a:pPr rtl="0" eaLnBrk="1" fontAlgn="t" latinLnBrk="0" hangingPunct="1"/>
            <a:endParaRPr lang="en-US" sz="1200" b="0" i="0" u="none" strike="noStrike" kern="1200" dirty="0" smtClean="0">
              <a:solidFill>
                <a:schemeClr val="tx1"/>
              </a:solidFill>
              <a:latin typeface="+mn-lt"/>
              <a:ea typeface="+mn-ea"/>
              <a:cs typeface="+mn-cs"/>
            </a:endParaRPr>
          </a:p>
          <a:p>
            <a:pPr rtl="0" eaLnBrk="1" fontAlgn="t" latinLnBrk="0" hangingPunct="1"/>
            <a:r>
              <a:rPr lang="en-US" sz="1200" b="1" i="0" u="none" strike="noStrike" kern="1200" dirty="0" smtClean="0">
                <a:solidFill>
                  <a:schemeClr val="tx1"/>
                </a:solidFill>
                <a:latin typeface="+mn-lt"/>
                <a:ea typeface="+mn-ea"/>
                <a:cs typeface="+mn-cs"/>
              </a:rPr>
              <a:t>Today's Problem</a:t>
            </a:r>
          </a:p>
          <a:p>
            <a:pPr rtl="0" eaLnBrk="1" fontAlgn="t" latinLnBrk="0" hangingPunct="1"/>
            <a:r>
              <a:rPr lang="en-US" sz="1200" b="0" i="0" u="none" strike="noStrike" kern="1200" dirty="0" smtClean="0">
                <a:solidFill>
                  <a:schemeClr val="tx1"/>
                </a:solidFill>
                <a:latin typeface="+mn-lt"/>
                <a:ea typeface="+mn-ea"/>
                <a:cs typeface="+mn-cs"/>
              </a:rPr>
              <a:t>AS 2005 stats are not rich enough provides basic information such as:</a:t>
            </a:r>
            <a:endParaRPr lang="es-E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User session/connection info</a:t>
            </a:r>
            <a:endParaRPr lang="es-E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Connection Time</a:t>
            </a:r>
            <a:endParaRPr lang="es-E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Last executed command (text)</a:t>
            </a:r>
            <a:endParaRPr lang="es-ES" sz="1200" b="0" i="0" u="none" strike="noStrike" kern="1200" dirty="0" smtClean="0">
              <a:solidFill>
                <a:schemeClr val="tx1"/>
              </a:solidFill>
              <a:latin typeface="+mn-lt"/>
              <a:ea typeface="+mn-ea"/>
              <a:cs typeface="+mn-cs"/>
            </a:endParaRPr>
          </a:p>
          <a:p>
            <a:pPr rtl="0" eaLnBrk="1" fontAlgn="base" latinLnBrk="0" hangingPunct="1"/>
            <a:endParaRPr lang="en-US" sz="1200" b="0" i="0" u="none" strike="noStrike" kern="1200" baseline="0" dirty="0" smtClean="0">
              <a:solidFill>
                <a:schemeClr val="tx1"/>
              </a:solidFill>
              <a:latin typeface="+mn-lt"/>
              <a:ea typeface="+mn-ea"/>
              <a:cs typeface="+mn-cs"/>
            </a:endParaRPr>
          </a:p>
          <a:p>
            <a:pPr rtl="0" eaLnBrk="1" fontAlgn="t" latinLnBrk="0" hangingPunct="1"/>
            <a:r>
              <a:rPr lang="en-US" sz="1200" b="1" i="0" u="none" strike="noStrike" kern="1200" dirty="0" smtClean="0">
                <a:solidFill>
                  <a:schemeClr val="tx1"/>
                </a:solidFill>
                <a:latin typeface="+mn-lt"/>
                <a:ea typeface="+mn-ea"/>
                <a:cs typeface="+mn-cs"/>
              </a:rPr>
              <a:t>AS 2008 Solution</a:t>
            </a:r>
          </a:p>
          <a:p>
            <a:pPr rtl="0" eaLnBrk="1" fontAlgn="t" latinLnBrk="0" hangingPunct="1"/>
            <a:r>
              <a:rPr lang="en-US" sz="1200" b="0" i="0" u="none" strike="noStrike" kern="1200" dirty="0" smtClean="0">
                <a:solidFill>
                  <a:schemeClr val="tx1"/>
                </a:solidFill>
                <a:latin typeface="+mn-lt"/>
                <a:ea typeface="+mn-ea"/>
                <a:cs typeface="+mn-cs"/>
              </a:rPr>
              <a:t>New server infrastructure for  resources monitoring collection and reporting</a:t>
            </a:r>
          </a:p>
          <a:p>
            <a:endParaRPr lang="en-US" dirty="0"/>
          </a:p>
        </p:txBody>
      </p:sp>
      <p:sp>
        <p:nvSpPr>
          <p:cNvPr id="5" name="Slide Number Placeholder 4"/>
          <p:cNvSpPr>
            <a:spLocks noGrp="1"/>
          </p:cNvSpPr>
          <p:nvPr>
            <p:ph type="sldNum" sz="quarter" idx="10"/>
          </p:nvPr>
        </p:nvSpPr>
        <p:spPr/>
        <p:txBody>
          <a:bodyPr/>
          <a:lstStyle/>
          <a:p>
            <a:fld id="{E4837776-F222-42DA-B00F-DD2BCF311B99}" type="slidenum">
              <a:rPr lang="en-US" smtClean="0"/>
              <a:pPr/>
              <a:t>21</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slide, emphasize each of the points with</a:t>
            </a:r>
            <a:r>
              <a:rPr lang="en-US" baseline="0" dirty="0" smtClean="0"/>
              <a:t>in the context of improved scalability. The improved memory management will result in performance improvements, particularly for large reports and those that involve resource-intensive rendering, such as Excel.</a:t>
            </a:r>
          </a:p>
          <a:p>
            <a:endParaRPr lang="en-US" baseline="0" dirty="0" smtClean="0"/>
          </a:p>
          <a:p>
            <a:r>
              <a:rPr lang="en-US" baseline="0" dirty="0" smtClean="0"/>
              <a:t>This topic is a major theme in Reporting Services 2008. A significant effort has been made to ensure that the report engine scales well for large reports.</a:t>
            </a:r>
          </a:p>
          <a:p>
            <a:endParaRPr lang="en-US" baseline="0" dirty="0" smtClean="0"/>
          </a:p>
          <a:p>
            <a:r>
              <a:rPr lang="en-US" baseline="0" dirty="0" smtClean="0"/>
              <a:t>In Reporting Services 2005 and 2000, report processing is instance-based, meaning that the report processing engine processes the entire report as a snapshot, including text box values, styles, and so on. As a result, these reports are memory-bound. In general, the memory consumed by this process is proportional to the size of the report. The bigger the report, the more memory it takes. Therefore, large reports do not scale well. </a:t>
            </a:r>
          </a:p>
          <a:p>
            <a:endParaRPr lang="en-US" baseline="0" dirty="0" smtClean="0"/>
          </a:p>
          <a:p>
            <a:r>
              <a:rPr lang="en-US" baseline="0" dirty="0" smtClean="0"/>
              <a:t>In contrast, the Reporting Services 2008 processing engine processes reports on-demand. It pre-computes and saves only certain invariants, such as grouping, sorting, filtering, and aggregates. However, text box values are calculated on-demand every time the containing page is rendered. As a result of the on-demand processing model, the in-memory presentation of the report is much smaller.</a:t>
            </a:r>
          </a:p>
          <a:p>
            <a:endParaRPr lang="en-US" baseline="0" dirty="0" smtClean="0"/>
          </a:p>
          <a:p>
            <a:r>
              <a:rPr lang="en-US" i="1" baseline="0" dirty="0" smtClean="0"/>
              <a:t>References</a:t>
            </a:r>
            <a:r>
              <a:rPr lang="en-US" baseline="0" dirty="0" smtClean="0"/>
              <a:t>:</a:t>
            </a:r>
          </a:p>
          <a:p>
            <a:r>
              <a:rPr lang="en-US" baseline="0" dirty="0" smtClean="0"/>
              <a:t>Teo Lachev’s blog: http://prologika.com/CS/blogs/blog/archive/2007/08/29/under-the-hood.aspx</a:t>
            </a:r>
          </a:p>
          <a:p>
            <a:r>
              <a:rPr lang="en-US" dirty="0" smtClean="0"/>
              <a:t>Enterprise Scale Reporting webcast:</a:t>
            </a:r>
            <a:r>
              <a:rPr lang="en-US" baseline="0" dirty="0" smtClean="0"/>
              <a:t> </a:t>
            </a:r>
            <a:r>
              <a:rPr lang="en-US" dirty="0" smtClean="0"/>
              <a:t>https://connect.microsoft.com/SQLServer/content/content.aspx?ContentID=6082</a:t>
            </a:r>
            <a:endParaRPr lang="en-US" dirty="0"/>
          </a:p>
        </p:txBody>
      </p:sp>
      <p:sp>
        <p:nvSpPr>
          <p:cNvPr id="5" name="Slide Number Placeholder 4"/>
          <p:cNvSpPr>
            <a:spLocks noGrp="1"/>
          </p:cNvSpPr>
          <p:nvPr>
            <p:ph type="sldNum" sz="quarter" idx="10"/>
          </p:nvPr>
        </p:nvSpPr>
        <p:spPr/>
        <p:txBody>
          <a:bodyPr/>
          <a:lstStyle/>
          <a:p>
            <a:fld id="{E4837776-F222-42DA-B00F-DD2BCF311B99}" type="slidenum">
              <a:rPr lang="en-US" smtClean="0"/>
              <a:pPr/>
              <a:t>22</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solidFill>
                  <a:srgbClr val="FFC000"/>
                </a:solidFill>
                <a:effectLst>
                  <a:outerShdw blurRad="38100" dist="38100" dir="2700000" algn="tl">
                    <a:srgbClr val="000000">
                      <a:alpha val="43137"/>
                    </a:srgbClr>
                  </a:outerShdw>
                </a:effectLst>
              </a:rPr>
              <a:t>Use this</a:t>
            </a:r>
            <a:r>
              <a:rPr lang="en-US" sz="1200" b="0" i="0" baseline="0" dirty="0" smtClean="0">
                <a:solidFill>
                  <a:srgbClr val="FFC000"/>
                </a:solidFill>
                <a:effectLst>
                  <a:outerShdw blurRad="38100" dist="38100" dir="2700000" algn="tl">
                    <a:srgbClr val="000000">
                      <a:alpha val="43137"/>
                    </a:srgbClr>
                  </a:outerShdw>
                </a:effectLst>
              </a:rPr>
              <a:t> slide to introduce the key challenges that organizations face today and to set the pitch of the presentation to the audience. It is not important to dwell on each point, but be sure to emphasize them to highlight the key challenges raised throughout the presentation (namely, the three messaging pillars that you will shortly introduce: unlocking data, delivering relevant information, and driving actionable insights).</a:t>
            </a:r>
            <a:endParaRPr lang="en-US" b="0" i="0" dirty="0">
              <a:effectLst/>
            </a:endParaRPr>
          </a:p>
        </p:txBody>
      </p:sp>
      <p:sp>
        <p:nvSpPr>
          <p:cNvPr id="4" name="Date Placeholder 3"/>
          <p:cNvSpPr>
            <a:spLocks noGrp="1"/>
          </p:cNvSpPr>
          <p:nvPr>
            <p:ph type="dt" idx="10"/>
          </p:nvPr>
        </p:nvSpPr>
        <p:spPr/>
        <p:txBody>
          <a:bodyPr/>
          <a:lstStyle/>
          <a:p>
            <a:pPr>
              <a:defRPr/>
            </a:pPr>
            <a:fld id="{94532DC5-80AE-477B-BC53-76DBFE4CEE0F}" type="datetime8">
              <a:rPr lang="en-US" smtClean="0"/>
              <a:pPr>
                <a:defRPr/>
              </a:pPr>
              <a:t>3/5/2008 10:47 PM</a:t>
            </a:fld>
            <a:endParaRPr lang="en-US" dirty="0"/>
          </a:p>
        </p:txBody>
      </p:sp>
      <p:sp>
        <p:nvSpPr>
          <p:cNvPr id="7" name="Slide Number Placeholder 6"/>
          <p:cNvSpPr>
            <a:spLocks noGrp="1"/>
          </p:cNvSpPr>
          <p:nvPr>
            <p:ph type="sldNum" sz="quarter" idx="12"/>
          </p:nvPr>
        </p:nvSpPr>
        <p:spPr/>
        <p:txBody>
          <a:bodyPr/>
          <a:lstStyle/>
          <a:p>
            <a:fld id="{E4837776-F222-42DA-B00F-DD2BCF311B99}" type="slidenum">
              <a:rPr lang="en-US" smtClean="0"/>
              <a:pPr/>
              <a:t>4</a:t>
            </a:fld>
            <a:endParaRPr lang="en-US" dirty="0"/>
          </a:p>
        </p:txBody>
      </p:sp>
      <p:sp>
        <p:nvSpPr>
          <p:cNvPr id="8" name="Footer Placeholder 7"/>
          <p:cNvSpPr>
            <a:spLocks noGrp="1"/>
          </p:cNvSpPr>
          <p:nvPr>
            <p:ph type="ftr" sz="quarter" idx="13"/>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this slide to emphasize</a:t>
            </a:r>
            <a:r>
              <a:rPr lang="en-US" baseline="0" dirty="0" smtClean="0"/>
              <a:t> how SQL Server-managed data can be delivered to the information worker through Office.</a:t>
            </a:r>
          </a:p>
          <a:p>
            <a:endParaRPr lang="en-US" baseline="0" dirty="0" smtClean="0"/>
          </a:p>
          <a:p>
            <a:r>
              <a:rPr lang="en-US" b="1" baseline="0" dirty="0" smtClean="0"/>
              <a:t>Analyze data in Excel</a:t>
            </a:r>
            <a:r>
              <a:rPr lang="en-US" baseline="0" dirty="0" smtClean="0"/>
              <a:t>: Excel PivotTables provide a simple and effective way to analyze and navigate across data stored in a cube.</a:t>
            </a:r>
          </a:p>
          <a:p>
            <a:endParaRPr lang="en-US" baseline="0" dirty="0" smtClean="0"/>
          </a:p>
          <a:p>
            <a:r>
              <a:rPr lang="en-US" b="1" baseline="0" dirty="0" smtClean="0"/>
              <a:t>Publish reports and analysis to SharePoint</a:t>
            </a:r>
            <a:r>
              <a:rPr lang="en-US" baseline="0" dirty="0" smtClean="0"/>
              <a:t>: </a:t>
            </a:r>
            <a:r>
              <a:rPr lang="en-US" dirty="0" smtClean="0"/>
              <a:t>The integration of Reporting</a:t>
            </a:r>
            <a:r>
              <a:rPr lang="en-US" baseline="0" dirty="0" smtClean="0"/>
              <a:t> Services and SharePoint </a:t>
            </a:r>
            <a:r>
              <a:rPr lang="en-US" dirty="0" smtClean="0"/>
              <a:t>enables publishing, viewing, and management of reports. In SQL Server 2008, data-driven subscriptions can now</a:t>
            </a:r>
            <a:r>
              <a:rPr lang="en-US" baseline="0" dirty="0" smtClean="0"/>
              <a:t> be configured in integrated mode. Also, analysis performed in Excel can be published to SharePoint and then made available through document libraries or embedded in dashboards.</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1" baseline="0" dirty="0" smtClean="0"/>
              <a:t>Render reports in Microsoft Office</a:t>
            </a:r>
            <a:r>
              <a:rPr lang="en-US" baseline="0" dirty="0" smtClean="0"/>
              <a:t>: Reporting Services reports can be rendered in Excel or Word format. </a:t>
            </a:r>
            <a:r>
              <a:rPr lang="en-US" dirty="0" smtClean="0"/>
              <a:t>This allows the delivery of reports in the format that makes the most sense for the end users.</a:t>
            </a:r>
            <a:endParaRPr lang="en-US" baseline="0" dirty="0" smtClean="0"/>
          </a:p>
          <a:p>
            <a:endParaRPr lang="en-US" b="1" baseline="0" dirty="0" smtClean="0"/>
          </a:p>
          <a:p>
            <a:r>
              <a:rPr lang="en-US" b="1" baseline="0" dirty="0" smtClean="0"/>
              <a:t>Collaborate and share reports, analysis, and scorecards</a:t>
            </a:r>
            <a:r>
              <a:rPr lang="en-US" baseline="0" dirty="0" smtClean="0"/>
              <a:t>: PerformancePoint monitoring can effectively convey performance-monitoring information in the form of analytic and standard reports and scorecards.</a:t>
            </a:r>
          </a:p>
        </p:txBody>
      </p:sp>
      <p:sp>
        <p:nvSpPr>
          <p:cNvPr id="5" name="Slide Number Placeholder 4"/>
          <p:cNvSpPr>
            <a:spLocks noGrp="1"/>
          </p:cNvSpPr>
          <p:nvPr>
            <p:ph type="sldNum" sz="quarter" idx="10"/>
          </p:nvPr>
        </p:nvSpPr>
        <p:spPr/>
        <p:txBody>
          <a:bodyPr/>
          <a:lstStyle/>
          <a:p>
            <a:fld id="{E4837776-F222-42DA-B00F-DD2BCF311B99}" type="slidenum">
              <a:rPr lang="en-US" smtClean="0"/>
              <a:pPr/>
              <a:t>24</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914400" y="4756626"/>
            <a:ext cx="5029200" cy="4506278"/>
          </a:xfrm>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t>Refer</a:t>
            </a:r>
            <a:r>
              <a:rPr lang="en-US" sz="1200" baseline="0" dirty="0" smtClean="0"/>
              <a:t> to the demonstration notes.</a:t>
            </a:r>
            <a:endParaRPr lang="en-US" sz="1200" dirty="0" smtClean="0"/>
          </a:p>
          <a:p>
            <a:pPr eaLnBrk="1" hangingPunct="1">
              <a:buFont typeface="Arial" pitchFamily="34" charset="0"/>
              <a:buNone/>
            </a:pPr>
            <a:endParaRPr lang="en-US" sz="1000" b="1" dirty="0" smtClean="0"/>
          </a:p>
        </p:txBody>
      </p:sp>
      <p:sp>
        <p:nvSpPr>
          <p:cNvPr id="5" name="Slide Number Placeholder 4"/>
          <p:cNvSpPr>
            <a:spLocks noGrp="1"/>
          </p:cNvSpPr>
          <p:nvPr>
            <p:ph type="sldNum" sz="quarter" idx="10"/>
          </p:nvPr>
        </p:nvSpPr>
        <p:spPr/>
        <p:txBody>
          <a:bodyPr/>
          <a:lstStyle/>
          <a:p>
            <a:fld id="{E4837776-F222-42DA-B00F-DD2BCF311B99}" type="slidenum">
              <a:rPr lang="en-US" smtClean="0"/>
              <a:pPr/>
              <a:t>25</a:t>
            </a:fld>
            <a:endParaRPr lang="en-US" dirty="0"/>
          </a:p>
        </p:txBody>
      </p:sp>
      <p:sp>
        <p:nvSpPr>
          <p:cNvPr id="8" name="Footer Placeholder 7"/>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4"/>
          <p:cNvSpPr txBox="1">
            <a:spLocks noGrp="1" noChangeArrowheads="1"/>
          </p:cNvSpPr>
          <p:nvPr/>
        </p:nvSpPr>
        <p:spPr bwMode="auto">
          <a:xfrm>
            <a:off x="3884613" y="9511515"/>
            <a:ext cx="2971800" cy="500698"/>
          </a:xfrm>
          <a:prstGeom prst="rect">
            <a:avLst/>
          </a:prstGeom>
          <a:noFill/>
          <a:ln w="9525">
            <a:noFill/>
            <a:miter lim="800000"/>
            <a:headEnd/>
            <a:tailEnd/>
          </a:ln>
        </p:spPr>
        <p:txBody>
          <a:bodyPr lIns="95819" tIns="47912" rIns="95819" bIns="47912" anchor="b"/>
          <a:lstStyle/>
          <a:p>
            <a:pPr algn="r">
              <a:spcBef>
                <a:spcPct val="50000"/>
              </a:spcBef>
            </a:pPr>
            <a:fld id="{CD2A4EF8-879D-4082-9DAC-77E0CB376948}" type="slidenum">
              <a:rPr lang="en-US" sz="1200">
                <a:latin typeface="Calibri" pitchFamily="34" charset="0"/>
              </a:rPr>
              <a:pPr algn="r">
                <a:spcBef>
                  <a:spcPct val="50000"/>
                </a:spcBef>
              </a:pPr>
              <a:t>26</a:t>
            </a:fld>
            <a:endParaRPr lang="en-US" sz="1200" dirty="0">
              <a:latin typeface="Calibri" pitchFamily="34" charset="0"/>
            </a:endParaRPr>
          </a:p>
        </p:txBody>
      </p:sp>
      <p:sp>
        <p:nvSpPr>
          <p:cNvPr id="25602" name="Rectangle 834561"/>
          <p:cNvSpPr>
            <a:spLocks noGrp="1" noRot="1" noChangeAspect="1" noChangeArrowheads="1" noTextEdit="1"/>
          </p:cNvSpPr>
          <p:nvPr>
            <p:ph type="sldImg"/>
          </p:nvPr>
        </p:nvSpPr>
        <p:spPr bwMode="auto">
          <a:xfrm>
            <a:off x="2147888" y="750888"/>
            <a:ext cx="2830512" cy="2124075"/>
          </a:xfrm>
          <a:noFill/>
          <a:ln cap="flat">
            <a:solidFill>
              <a:srgbClr val="000000"/>
            </a:solidFill>
            <a:miter lim="800000"/>
            <a:headEnd type="none" w="med" len="med"/>
            <a:tailEnd type="none" w="med" len="med"/>
          </a:ln>
        </p:spPr>
      </p:sp>
      <p:sp>
        <p:nvSpPr>
          <p:cNvPr id="25603" name="Rectangle 834562"/>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latin typeface="+mn-lt"/>
              </a:rPr>
              <a:t>Use this slide to re-introduce each of the three pillars that cover the new business intelligence features in SQL Server 2008, then invoke the animation to de-emphasize the first and second pillars. Emphasize that we have arrived at the third </a:t>
            </a:r>
            <a:r>
              <a:rPr lang="en-US" dirty="0" smtClean="0">
                <a:latin typeface="+mn-lt"/>
              </a:rPr>
              <a:t>pillar, </a:t>
            </a:r>
            <a:r>
              <a:rPr lang="en-US" baseline="0" dirty="0" smtClean="0">
                <a:latin typeface="+mn-lt"/>
              </a:rPr>
              <a:t>“Drive Actionable Insights.”</a:t>
            </a:r>
            <a:endParaRPr lang="en-US" dirty="0" smtClean="0">
              <a:latin typeface="+mn-lt"/>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latin typeface="+mn-lt"/>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latin typeface="+mn-lt"/>
              </a:rPr>
              <a:t>Read each of the three bullet points for the emphasized pillar, and then move directly to the next slide.</a:t>
            </a:r>
            <a:endParaRPr lang="en-US" dirty="0" smtClean="0">
              <a:latin typeface="+mn-lt"/>
            </a:endParaRPr>
          </a:p>
        </p:txBody>
      </p:sp>
      <p:sp>
        <p:nvSpPr>
          <p:cNvPr id="5" name="Slide Number Placeholder 4"/>
          <p:cNvSpPr>
            <a:spLocks noGrp="1"/>
          </p:cNvSpPr>
          <p:nvPr>
            <p:ph type="sldNum" sz="quarter" idx="10"/>
          </p:nvPr>
        </p:nvSpPr>
        <p:spPr/>
        <p:txBody>
          <a:bodyPr/>
          <a:lstStyle/>
          <a:p>
            <a:fld id="{E4837776-F222-42DA-B00F-DD2BCF311B99}" type="slidenum">
              <a:rPr lang="en-US" smtClean="0"/>
              <a:pPr/>
              <a:t>26</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 this slide, you will elaborate on the three points in</a:t>
            </a:r>
            <a:r>
              <a:rPr lang="en-US" baseline="0" dirty="0" smtClean="0"/>
              <a:t> the “Drive Actionable Insights” pillar. Keep this discussion high-level because these points are covered in more detail in later slides.</a:t>
            </a:r>
          </a:p>
          <a:p>
            <a:endParaRPr lang="en-US" baseline="0" dirty="0" smtClean="0"/>
          </a:p>
          <a:p>
            <a:r>
              <a:rPr lang="en-US" b="1" baseline="0" dirty="0" smtClean="0"/>
              <a:t>Predict outcomes: </a:t>
            </a:r>
            <a:r>
              <a:rPr lang="en-US" baseline="0" dirty="0" smtClean="0"/>
              <a:t>Improvements to the data mining offerings include the enhanced Time Series algorithm and new features in the data mining add-ins. </a:t>
            </a:r>
          </a:p>
          <a:p>
            <a:endParaRPr lang="en-US" baseline="0" dirty="0" smtClean="0"/>
          </a:p>
          <a:p>
            <a:r>
              <a:rPr lang="en-US" b="1" dirty="0" smtClean="0"/>
              <a:t>Personalize the experience:</a:t>
            </a:r>
            <a:r>
              <a:rPr lang="en-US" baseline="0" dirty="0" smtClean="0"/>
              <a:t> In response to user and customer feedback, a more powerful Report Designer hosted outside of Visual Studio will allow the authoring of rich reports. The new gauges, charts, and rich text support provide rich and professional visualizations. The support for multiple data sources and data regions and the new Tablix control provide flexible report layout.</a:t>
            </a:r>
          </a:p>
          <a:p>
            <a:endParaRPr lang="en-US" baseline="0" dirty="0" smtClean="0"/>
          </a:p>
          <a:p>
            <a:r>
              <a:rPr lang="en-US" b="1" baseline="0" dirty="0" smtClean="0"/>
              <a:t>Embed insights:</a:t>
            </a:r>
            <a:r>
              <a:rPr lang="en-US" baseline="0" dirty="0" smtClean="0"/>
              <a:t> The Report Viewer control easily allows the embedding of server- or local-based reports into your Windows and Web applications. Full programmatic access via Web service APIs provide access to report management and rendering.</a:t>
            </a:r>
            <a:endParaRPr lang="en-US" dirty="0" smtClean="0"/>
          </a:p>
        </p:txBody>
      </p:sp>
      <p:sp>
        <p:nvSpPr>
          <p:cNvPr id="5" name="Slide Number Placeholder 4"/>
          <p:cNvSpPr>
            <a:spLocks noGrp="1"/>
          </p:cNvSpPr>
          <p:nvPr>
            <p:ph type="sldNum" sz="quarter" idx="10"/>
          </p:nvPr>
        </p:nvSpPr>
        <p:spPr/>
        <p:txBody>
          <a:bodyPr/>
          <a:lstStyle/>
          <a:p>
            <a:fld id="{E4837776-F222-42DA-B00F-DD2BCF311B99}" type="slidenum">
              <a:rPr lang="en-US" smtClean="0"/>
              <a:pPr/>
              <a:t>27</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In this slide, briefly discuss each</a:t>
            </a:r>
            <a:r>
              <a:rPr lang="en-US" baseline="0" dirty="0" smtClean="0"/>
              <a:t> of the following points:</a:t>
            </a:r>
            <a:endParaRPr lang="en-US" dirty="0" smtClean="0"/>
          </a:p>
          <a:p>
            <a:endParaRPr lang="en-US" dirty="0" smtClean="0"/>
          </a:p>
          <a:p>
            <a:r>
              <a:rPr lang="en-US" b="1" dirty="0" smtClean="0"/>
              <a:t>Engine and algorithm improvements</a:t>
            </a:r>
            <a:r>
              <a:rPr lang="en-US" dirty="0" smtClean="0"/>
              <a:t>: To improve the accuracy and stability of some predictions in time series models, a new algorithm has been added to the Microsoft Time Series algorithm. Based on the well-known ARIMA algorithm, the new algorithm provides better long-term predictions than the ARTxp algorithm that Analysis Services has been using. (ARTxp is an auto-regressive tree algorithm that is optimized for either a single time slice or short-term predictions.)</a:t>
            </a:r>
          </a:p>
          <a:p>
            <a:endParaRPr lang="en-US" dirty="0" smtClean="0"/>
          </a:p>
          <a:p>
            <a:r>
              <a:rPr lang="en-US" b="1" dirty="0" smtClean="0"/>
              <a:t>Enhanced mining structures</a:t>
            </a:r>
            <a:r>
              <a:rPr lang="en-US" baseline="0" dirty="0" smtClean="0"/>
              <a:t>: </a:t>
            </a:r>
            <a:r>
              <a:rPr lang="en-US" dirty="0" smtClean="0"/>
              <a:t>When creating a mining structure, you can now divide the data in the mining structure into permanent training and testing sets. The definition of the partition is stored with the structure, and you can reuse the test set with any mining models that are based on that structure.</a:t>
            </a:r>
          </a:p>
          <a:p>
            <a:endParaRPr lang="en-US" dirty="0" smtClean="0"/>
          </a:p>
          <a:p>
            <a:r>
              <a:rPr lang="en-US" dirty="0" smtClean="0"/>
              <a:t>You can now query data cached in a mining structure, much like you could query case detail from a model.</a:t>
            </a:r>
          </a:p>
          <a:p>
            <a:endParaRPr lang="en-US" dirty="0" smtClean="0"/>
          </a:p>
          <a:p>
            <a:r>
              <a:rPr lang="en-US" dirty="0" smtClean="0"/>
              <a:t>You can now attach filters to a mining model and use the filter during both training and testing. Applying a filter to the model lets you control the data that is used to train the model and lets you more easily assess the performance of the model on subsets of the data.</a:t>
            </a:r>
          </a:p>
          <a:p>
            <a:endParaRPr lang="en-US" dirty="0" smtClean="0"/>
          </a:p>
          <a:p>
            <a:r>
              <a:rPr lang="en-US" dirty="0" smtClean="0"/>
              <a:t>Cross-validation is an established method of assessing the accuracy of data mining models. In cross-validation, you iteratively partition the mining structure data into subsets, build models on the subsets, and then measure the accuracy of the model for each partition. By reviewing the returned statistics, you can determine how reliable the mining model is and more easily compare models that are based on the same structure. </a:t>
            </a:r>
          </a:p>
          <a:p>
            <a:endParaRPr lang="en-US" dirty="0" smtClean="0"/>
          </a:p>
          <a:p>
            <a:r>
              <a:rPr lang="en-US" i="1" dirty="0" smtClean="0"/>
              <a:t>Reference</a:t>
            </a:r>
            <a:r>
              <a:rPr lang="en-US" dirty="0" smtClean="0"/>
              <a:t>:</a:t>
            </a:r>
          </a:p>
          <a:p>
            <a:r>
              <a:rPr lang="en-US" dirty="0" smtClean="0"/>
              <a:t>What's New (Analysis Services - Data Mining): http://msdn2.microsoft.com/en-us/library/bb510513(SQL.100).aspx</a:t>
            </a:r>
            <a:endParaRPr lang="en-US" dirty="0"/>
          </a:p>
        </p:txBody>
      </p:sp>
      <p:sp>
        <p:nvSpPr>
          <p:cNvPr id="5" name="Slide Number Placeholder 4"/>
          <p:cNvSpPr>
            <a:spLocks noGrp="1"/>
          </p:cNvSpPr>
          <p:nvPr>
            <p:ph type="sldNum" sz="quarter" idx="10"/>
          </p:nvPr>
        </p:nvSpPr>
        <p:spPr/>
        <p:txBody>
          <a:bodyPr/>
          <a:lstStyle/>
          <a:p>
            <a:fld id="{E4837776-F222-42DA-B00F-DD2BCF311B99}" type="slidenum">
              <a:rPr lang="en-US" smtClean="0"/>
              <a:pPr/>
              <a:t>28</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914400" y="4756626"/>
            <a:ext cx="5029200" cy="4506278"/>
          </a:xfrm>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t>Refer</a:t>
            </a:r>
            <a:r>
              <a:rPr lang="en-US" sz="1200" baseline="0" dirty="0" smtClean="0"/>
              <a:t> to the demonstration notes.</a:t>
            </a:r>
            <a:endParaRPr lang="en-US" sz="1200" dirty="0" smtClean="0"/>
          </a:p>
          <a:p>
            <a:pPr eaLnBrk="1" hangingPunct="1">
              <a:buFont typeface="Arial" pitchFamily="34" charset="0"/>
              <a:buNone/>
            </a:pPr>
            <a:endParaRPr lang="en-US" sz="1000" b="1" dirty="0" smtClean="0"/>
          </a:p>
        </p:txBody>
      </p:sp>
      <p:sp>
        <p:nvSpPr>
          <p:cNvPr id="5" name="Slide Number Placeholder 4"/>
          <p:cNvSpPr>
            <a:spLocks noGrp="1"/>
          </p:cNvSpPr>
          <p:nvPr>
            <p:ph type="sldNum" sz="quarter" idx="10"/>
          </p:nvPr>
        </p:nvSpPr>
        <p:spPr/>
        <p:txBody>
          <a:bodyPr/>
          <a:lstStyle/>
          <a:p>
            <a:fld id="{E4837776-F222-42DA-B00F-DD2BCF311B99}" type="slidenum">
              <a:rPr lang="en-US" smtClean="0"/>
              <a:pPr/>
              <a:t>29</a:t>
            </a:fld>
            <a:endParaRPr lang="en-US" dirty="0"/>
          </a:p>
        </p:txBody>
      </p:sp>
      <p:sp>
        <p:nvSpPr>
          <p:cNvPr id="8" name="Footer Placeholder 7"/>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new Report Builder provides an enhanced authoring</a:t>
            </a:r>
            <a:r>
              <a:rPr lang="en-US" baseline="0" dirty="0" smtClean="0"/>
              <a:t> environment and has been designed in response to user feedback asking for more powerful functionality, such as that available in Report Designer. It can work with direct database data sources as well as Report Builder models. It also lets the author customize the report regardless of where the report was originally designed; this way, a report developed by an IT professional can be maintained or extended by a user. This overcomes the limitations in SQL Server 2005, where reports designed in Report Designer could not be opened in Report Builder.</a:t>
            </a:r>
          </a:p>
          <a:p>
            <a:endParaRPr lang="en-US" baseline="0" dirty="0" smtClean="0"/>
          </a:p>
          <a:p>
            <a:r>
              <a:rPr lang="en-US" baseline="0" dirty="0" smtClean="0"/>
              <a:t>While not a new feature in SQL Server 2008, emphasize that there is support for relational and multidimensional data sources, and for multiple data sources and data regions.</a:t>
            </a:r>
            <a:endParaRPr lang="en-US" dirty="0" smtClean="0"/>
          </a:p>
          <a:p>
            <a:endParaRPr lang="en-US" dirty="0" smtClean="0"/>
          </a:p>
          <a:p>
            <a:r>
              <a:rPr lang="en-US" dirty="0" smtClean="0"/>
              <a:t>Use the slide’s last point, new visualization</a:t>
            </a:r>
            <a:r>
              <a:rPr lang="en-US" baseline="0" dirty="0" smtClean="0"/>
              <a:t> controls,</a:t>
            </a:r>
            <a:r>
              <a:rPr lang="en-US" dirty="0" smtClean="0"/>
              <a:t> to lead</a:t>
            </a:r>
            <a:r>
              <a:rPr lang="en-US" baseline="0" dirty="0" smtClean="0"/>
              <a:t> into the next slide. Some of these features will be demonstrated.</a:t>
            </a:r>
            <a:endParaRPr lang="en-US" dirty="0"/>
          </a:p>
        </p:txBody>
      </p:sp>
      <p:sp>
        <p:nvSpPr>
          <p:cNvPr id="5" name="Slide Number Placeholder 4"/>
          <p:cNvSpPr>
            <a:spLocks noGrp="1"/>
          </p:cNvSpPr>
          <p:nvPr>
            <p:ph type="sldNum" sz="quarter" idx="10"/>
          </p:nvPr>
        </p:nvSpPr>
        <p:spPr/>
        <p:txBody>
          <a:bodyPr/>
          <a:lstStyle/>
          <a:p>
            <a:fld id="{E4837776-F222-42DA-B00F-DD2BCF311B99}" type="slidenum">
              <a:rPr lang="en-US" smtClean="0"/>
              <a:pPr/>
              <a:t>30</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In this slide, discuss</a:t>
            </a:r>
            <a:r>
              <a:rPr lang="en-US" b="0" baseline="0" dirty="0" smtClean="0"/>
              <a:t> each of the following points:</a:t>
            </a:r>
            <a:endParaRPr lang="en-US" b="0" dirty="0" smtClean="0"/>
          </a:p>
          <a:p>
            <a:endParaRPr lang="en-US" dirty="0" smtClean="0"/>
          </a:p>
          <a:p>
            <a:r>
              <a:rPr lang="en-US" b="1" dirty="0" smtClean="0"/>
              <a:t>Powerful</a:t>
            </a:r>
            <a:r>
              <a:rPr lang="en-US" b="1" baseline="0" dirty="0" smtClean="0"/>
              <a:t> visualizations</a:t>
            </a:r>
            <a:r>
              <a:rPr lang="en-US" baseline="0" dirty="0" smtClean="0"/>
              <a:t>: Describe how Microsoft acquired (June 2007) the Dundas Chart and Gauge components, and that they are now a standard feature of Reporting Services 2008.</a:t>
            </a:r>
          </a:p>
          <a:p>
            <a:endParaRPr lang="en-US" baseline="0" dirty="0" smtClean="0"/>
          </a:p>
          <a:p>
            <a:r>
              <a:rPr lang="en-US" baseline="0" dirty="0" smtClean="0"/>
              <a:t>Key features of the chart types include annotations, custom palettes, multiple axes (demonstrated), axis break, large data volumes, error bars, merged charts, anti-aliasing, alpha blending, and custom drawing events.</a:t>
            </a:r>
          </a:p>
          <a:p>
            <a:endParaRPr lang="en-US" baseline="0" dirty="0" smtClean="0"/>
          </a:p>
          <a:p>
            <a:r>
              <a:rPr lang="en-US" baseline="0" dirty="0" smtClean="0"/>
              <a:t>Additional chart types include Stepped line, Spline area, Pie callout, Polar, Radar, Gantt, Range line/column, Funnel, Pyramid, Histogram, and Box.</a:t>
            </a:r>
          </a:p>
          <a:p>
            <a:endParaRPr lang="en-US" baseline="0" dirty="0" smtClean="0"/>
          </a:p>
          <a:p>
            <a:r>
              <a:rPr lang="en-US" baseline="0" dirty="0" smtClean="0"/>
              <a:t>Supported gauge types include circular gauges, linear gauges, numeric indicators, and state indicators.</a:t>
            </a:r>
          </a:p>
          <a:p>
            <a:endParaRPr lang="en-US" baseline="0" dirty="0" smtClean="0"/>
          </a:p>
          <a:p>
            <a:r>
              <a:rPr lang="en-US" b="1" baseline="0" dirty="0" smtClean="0"/>
              <a:t>Rich text support</a:t>
            </a:r>
            <a:r>
              <a:rPr lang="en-US" baseline="0" dirty="0" smtClean="0"/>
              <a:t>: Text boxes now support mixing styles and hyperlinks, allowing report authors to further customize the look and functionality of their reports.</a:t>
            </a:r>
          </a:p>
          <a:p>
            <a:endParaRPr lang="en-US" baseline="0" dirty="0" smtClean="0"/>
          </a:p>
          <a:p>
            <a:r>
              <a:rPr lang="en-US" b="1" baseline="0" dirty="0" smtClean="0"/>
              <a:t>Design Surface</a:t>
            </a:r>
            <a:r>
              <a:rPr lang="en-US" baseline="0" dirty="0" smtClean="0"/>
              <a:t>: The new Report Designer, hosted in BIDS, provides an improved authoring experience supporting the four points listed.</a:t>
            </a:r>
          </a:p>
          <a:p>
            <a:endParaRPr lang="en-US" baseline="0" dirty="0" smtClean="0"/>
          </a:p>
          <a:p>
            <a:r>
              <a:rPr lang="en-US" baseline="0" dirty="0" smtClean="0"/>
              <a:t>Note that </a:t>
            </a:r>
            <a:r>
              <a:rPr lang="en-US" dirty="0" smtClean="0"/>
              <a:t>Report Designer in BIDS is still included with the October CTP release of SQL Server 2008, used in the demonstrations. You can access this tool through BIDS just as in earlier releases. However, you cannot use it to access the new features in SQL Server 2008.</a:t>
            </a:r>
            <a:endParaRPr lang="en-US" baseline="0" dirty="0" smtClean="0"/>
          </a:p>
          <a:p>
            <a:endParaRPr lang="en-US" baseline="0" dirty="0" smtClean="0"/>
          </a:p>
          <a:p>
            <a:r>
              <a:rPr lang="en-US" i="1" dirty="0" smtClean="0"/>
              <a:t>References</a:t>
            </a:r>
            <a:r>
              <a:rPr lang="en-US" dirty="0" smtClean="0"/>
              <a:t>:</a:t>
            </a:r>
          </a:p>
          <a:p>
            <a:r>
              <a:rPr lang="en-US" dirty="0" smtClean="0"/>
              <a:t>Dundas</a:t>
            </a:r>
            <a:r>
              <a:rPr lang="en-US" baseline="0" dirty="0" smtClean="0"/>
              <a:t> press release: http://dundas.com/Company/Media/PressSQL2008.aspx</a:t>
            </a:r>
          </a:p>
          <a:p>
            <a:r>
              <a:rPr lang="en-US" dirty="0" smtClean="0"/>
              <a:t>Rich Report Design with SQL Server 2008 Reporting Services  webcast: http://msevents.microsoft.com/CUI/WebCastEventDetails.aspx?culture=en-US&amp;EventID=1032354776&amp;CountryCode=US</a:t>
            </a:r>
            <a:endParaRPr lang="en-US" dirty="0"/>
          </a:p>
        </p:txBody>
      </p:sp>
      <p:sp>
        <p:nvSpPr>
          <p:cNvPr id="5" name="Slide Number Placeholder 4"/>
          <p:cNvSpPr>
            <a:spLocks noGrp="1"/>
          </p:cNvSpPr>
          <p:nvPr>
            <p:ph type="sldNum" sz="quarter" idx="10"/>
          </p:nvPr>
        </p:nvSpPr>
        <p:spPr/>
        <p:txBody>
          <a:bodyPr/>
          <a:lstStyle/>
          <a:p>
            <a:fld id="{E4837776-F222-42DA-B00F-DD2BCF311B99}" type="slidenum">
              <a:rPr lang="en-US" smtClean="0"/>
              <a:pPr/>
              <a:t>31</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slide, first</a:t>
            </a:r>
            <a:r>
              <a:rPr lang="en-US" baseline="0" dirty="0" smtClean="0"/>
              <a:t> explain that the Tablix data region </a:t>
            </a:r>
            <a:r>
              <a:rPr lang="en-US" dirty="0" smtClean="0"/>
              <a:t>combines the flexibility of the Table and the crosstab reporting features of the Matrix,</a:t>
            </a:r>
            <a:r>
              <a:rPr lang="en-US" baseline="0" dirty="0" smtClean="0"/>
              <a:t> then click to invoke the animation.</a:t>
            </a:r>
          </a:p>
          <a:p>
            <a:endParaRPr lang="en-US" baseline="0" dirty="0" smtClean="0"/>
          </a:p>
          <a:p>
            <a:r>
              <a:rPr lang="en-US" baseline="0" dirty="0" smtClean="0"/>
              <a:t>Explain that the Tablix overcomes many of the limitations of the Matrix and adds functionality. The Table data region provides data presentation based on fixed columns and groupings on the rows. The Matrix data region allows for grouping on both the rows and columns. The Matrix provides superior and flexible presentation of data by supporting the combination of dynamic and static data. For example, it is now possible to </a:t>
            </a:r>
            <a:r>
              <a:rPr lang="en-US" dirty="0" smtClean="0"/>
              <a:t>have stepped columns with crosstab reports (where group values from different groups appear in the same column) as well as to have </a:t>
            </a:r>
            <a:r>
              <a:rPr lang="en-US" baseline="0" dirty="0" smtClean="0"/>
              <a:t>side-by-side sections, whereby different groups appear across the columns.</a:t>
            </a:r>
          </a:p>
          <a:p>
            <a:endParaRPr lang="en-US" baseline="0" dirty="0" smtClean="0"/>
          </a:p>
          <a:p>
            <a:r>
              <a:rPr lang="en-US" baseline="0" dirty="0" smtClean="0"/>
              <a:t>In this animation, point out the way that two groups of data can be combined into one region.</a:t>
            </a:r>
          </a:p>
          <a:p>
            <a:endParaRPr lang="en-US" baseline="0" dirty="0" smtClean="0"/>
          </a:p>
          <a:p>
            <a:r>
              <a:rPr lang="en-US" baseline="0" dirty="0" smtClean="0"/>
              <a:t>The following demonstration will provide an example of the flexibility of this new data region.</a:t>
            </a:r>
            <a:endParaRPr lang="en-US" dirty="0"/>
          </a:p>
        </p:txBody>
      </p:sp>
      <p:sp>
        <p:nvSpPr>
          <p:cNvPr id="5" name="Slide Number Placeholder 4"/>
          <p:cNvSpPr>
            <a:spLocks noGrp="1"/>
          </p:cNvSpPr>
          <p:nvPr>
            <p:ph type="sldNum" sz="quarter" idx="10"/>
          </p:nvPr>
        </p:nvSpPr>
        <p:spPr/>
        <p:txBody>
          <a:bodyPr/>
          <a:lstStyle/>
          <a:p>
            <a:fld id="{E4837776-F222-42DA-B00F-DD2BCF311B99}" type="slidenum">
              <a:rPr lang="en-US" smtClean="0"/>
              <a:pPr/>
              <a:t>32</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914400" y="4756626"/>
            <a:ext cx="5029200" cy="4506278"/>
          </a:xfrm>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t>Refer</a:t>
            </a:r>
            <a:r>
              <a:rPr lang="en-US" sz="1200" baseline="0" dirty="0" smtClean="0"/>
              <a:t> to the demonstration notes.</a:t>
            </a:r>
            <a:endParaRPr lang="en-US" sz="1200" dirty="0" smtClean="0"/>
          </a:p>
          <a:p>
            <a:pPr eaLnBrk="1" hangingPunct="1">
              <a:buFont typeface="Arial" pitchFamily="34" charset="0"/>
              <a:buNone/>
            </a:pPr>
            <a:endParaRPr lang="en-US" sz="1000" b="1" dirty="0" smtClean="0"/>
          </a:p>
        </p:txBody>
      </p:sp>
      <p:sp>
        <p:nvSpPr>
          <p:cNvPr id="5" name="Slide Number Placeholder 4"/>
          <p:cNvSpPr>
            <a:spLocks noGrp="1"/>
          </p:cNvSpPr>
          <p:nvPr>
            <p:ph type="sldNum" sz="quarter" idx="10"/>
          </p:nvPr>
        </p:nvSpPr>
        <p:spPr/>
        <p:txBody>
          <a:bodyPr/>
          <a:lstStyle/>
          <a:p>
            <a:fld id="{E4837776-F222-42DA-B00F-DD2BCF311B99}" type="slidenum">
              <a:rPr lang="en-US" smtClean="0"/>
              <a:pPr/>
              <a:t>33</a:t>
            </a:fld>
            <a:endParaRPr lang="en-US" dirty="0"/>
          </a:p>
        </p:txBody>
      </p:sp>
      <p:sp>
        <p:nvSpPr>
          <p:cNvPr id="8" name="Footer Placeholder 7"/>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might be familiar</a:t>
            </a:r>
            <a:r>
              <a:rPr lang="en-US" baseline="0" dirty="0" smtClean="0"/>
              <a:t> to many. It is an important slide that clearly states Microsoft’s vision and strategy. The message hasn’t changed over the past decade, and it is important to emphasize that the same commitment to business intelligence exists today. SQL Server 2008 is the latest manifestation of delivering the vision.</a:t>
            </a:r>
            <a:endParaRPr lang="en-US" dirty="0" smtClean="0"/>
          </a:p>
          <a:p>
            <a:endParaRPr lang="en-US" dirty="0" smtClean="0"/>
          </a:p>
          <a:p>
            <a:r>
              <a:rPr lang="en-US" dirty="0" smtClean="0"/>
              <a:t>Read</a:t>
            </a:r>
            <a:r>
              <a:rPr lang="en-US" baseline="0" dirty="0" smtClean="0"/>
              <a:t> the vision aloud, and be sure to discuss how business intelligence is relevant to the different decisions made in the organization. To support sound strategic (big), tactical, and operational (small) decisions, delivery of the right information, at the right time, and in the right format is increasingly important.</a:t>
            </a:r>
          </a:p>
          <a:p>
            <a:endParaRPr lang="en-US" baseline="0" dirty="0" smtClean="0"/>
          </a:p>
          <a:p>
            <a:r>
              <a:rPr lang="en-US" baseline="0" dirty="0" smtClean="0"/>
              <a:t>Don’t talk about specific product offerings at this stage because they will be introduced in the following slide. Do use the three bullet points to discuss how Microsoft provides the only true end-to-end BI offering from data platform to information platform, including performance management. Today, as evidenced by strong adoption by large organizations, these platforms are enterprise-grade in that they are trustworthy, high performing, and reliable. From a cost perspective, competitive offerings are generally more expensive. This last point is particularly relevant for small and medium-sized organizations that consider BI a luxury afforded only by larger organizations.</a:t>
            </a:r>
            <a:endParaRPr lang="en-US" dirty="0"/>
          </a:p>
        </p:txBody>
      </p:sp>
      <p:sp>
        <p:nvSpPr>
          <p:cNvPr id="5" name="Slide Number Placeholder 4"/>
          <p:cNvSpPr>
            <a:spLocks noGrp="1"/>
          </p:cNvSpPr>
          <p:nvPr>
            <p:ph type="sldNum" sz="quarter" idx="10"/>
          </p:nvPr>
        </p:nvSpPr>
        <p:spPr/>
        <p:txBody>
          <a:bodyPr/>
          <a:lstStyle/>
          <a:p>
            <a:fld id="{E4837776-F222-42DA-B00F-DD2BCF311B99}" type="slidenum">
              <a:rPr lang="en-US" smtClean="0"/>
              <a:pPr/>
              <a:t>5</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this</a:t>
            </a:r>
            <a:r>
              <a:rPr lang="en-US" baseline="0" dirty="0" smtClean="0"/>
              <a:t> slide to recapitulate the messages and vision statements introduced at the beginning of the presentation.</a:t>
            </a:r>
            <a:endParaRPr lang="en-US" dirty="0"/>
          </a:p>
        </p:txBody>
      </p:sp>
      <p:sp>
        <p:nvSpPr>
          <p:cNvPr id="5" name="Slide Number Placeholder 4"/>
          <p:cNvSpPr>
            <a:spLocks noGrp="1"/>
          </p:cNvSpPr>
          <p:nvPr>
            <p:ph type="sldNum" sz="quarter" idx="10"/>
          </p:nvPr>
        </p:nvSpPr>
        <p:spPr/>
        <p:txBody>
          <a:bodyPr/>
          <a:lstStyle/>
          <a:p>
            <a:fld id="{E4837776-F222-42DA-B00F-DD2BCF311B99}" type="slidenum">
              <a:rPr lang="en-US" smtClean="0"/>
              <a:pPr/>
              <a:t>34</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E4837776-F222-42DA-B00F-DD2BCF311B99}" type="slidenum">
              <a:rPr lang="en-US" smtClean="0"/>
              <a:pPr/>
              <a:t>36</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E4837776-F222-42DA-B00F-DD2BCF311B99}"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3/5/2008 10:47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E4837776-F222-42DA-B00F-DD2BCF311B99}"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This presentation</a:t>
            </a:r>
            <a:r>
              <a:rPr lang="en-US" baseline="0" dirty="0" smtClean="0"/>
              <a:t> is principally about showcasing SQL Server 2008 offerings. Use this slide to introduce the data (BI) platform and how it has been designed to integrate with other Microsoft offerings.</a:t>
            </a:r>
          </a:p>
          <a:p>
            <a:endParaRPr lang="en-US" baseline="0" dirty="0" smtClean="0"/>
          </a:p>
          <a:p>
            <a:r>
              <a:rPr lang="en-US" baseline="0" dirty="0" smtClean="0"/>
              <a:t>Use this slide to introduce the three BI services and the relational engine, which in this presentation is usually referred to in the role of a data warehouse. In general, do not spend too much time talking about the relational engine improvements because they will be addressed in other presentations.</a:t>
            </a:r>
          </a:p>
          <a:p>
            <a:endParaRPr lang="en-US" baseline="0" dirty="0" smtClean="0"/>
          </a:p>
          <a:p>
            <a:r>
              <a:rPr lang="en-US" baseline="0" dirty="0" smtClean="0"/>
              <a:t>Briefly describe each of the three BI services:</a:t>
            </a:r>
          </a:p>
          <a:p>
            <a:pPr>
              <a:buFont typeface="Arial" pitchFamily="34" charset="0"/>
              <a:buChar char="•"/>
            </a:pPr>
            <a:r>
              <a:rPr lang="en-US" baseline="0" dirty="0" smtClean="0"/>
              <a:t> Integration Services—typically used to perform ETL operations to populate data warehouses—can integrate, cleanse, and transform data from a large variety of data sources.</a:t>
            </a:r>
          </a:p>
          <a:p>
            <a:pPr>
              <a:buFont typeface="Arial" pitchFamily="34" charset="0"/>
              <a:buChar char="•"/>
            </a:pPr>
            <a:r>
              <a:rPr lang="en-US" baseline="0" dirty="0" smtClean="0"/>
              <a:t> Analysis Services, consisting of OLAP and data mining components, provides superior aggregated analysis over large volumes of data and the ability to perform predictive analytics.</a:t>
            </a:r>
          </a:p>
          <a:p>
            <a:pPr>
              <a:buFont typeface="Arial" pitchFamily="34" charset="0"/>
              <a:buChar char="•"/>
            </a:pPr>
            <a:r>
              <a:rPr lang="en-US" baseline="0" dirty="0" smtClean="0"/>
              <a:t> Reporting Services—which can source data from relational, multidimensional, and data mining data sources—can be used to present and distribute information.</a:t>
            </a:r>
          </a:p>
          <a:p>
            <a:pPr>
              <a:buFont typeface="Arial" pitchFamily="34" charset="0"/>
              <a:buNone/>
            </a:pPr>
            <a:endParaRPr lang="en-US" baseline="0" dirty="0" smtClean="0"/>
          </a:p>
          <a:p>
            <a:pPr>
              <a:buFont typeface="Arial" pitchFamily="34" charset="0"/>
              <a:buNone/>
            </a:pPr>
            <a:r>
              <a:rPr lang="en-US" baseline="0" dirty="0" smtClean="0"/>
              <a:t>These BI services have been designed to work together but work just as well independently.</a:t>
            </a:r>
          </a:p>
          <a:p>
            <a:endParaRPr lang="en-US" baseline="0" dirty="0" smtClean="0"/>
          </a:p>
          <a:p>
            <a:r>
              <a:rPr lang="en-US" baseline="0" dirty="0" smtClean="0"/>
              <a:t>Spend less time introducing the Office offerings. The important message to deliver is that the information-worker platform rests solidly on top of the SQL Server data platform to deliver relevant information to information workers (to support strategic, tactical, and operational decisions). In particular, define the role of Excel and PerformancePoint Server to help prepare for the upcoming demonstrations.</a:t>
            </a:r>
            <a:endParaRPr lang="en-US" dirty="0"/>
          </a:p>
        </p:txBody>
      </p:sp>
      <p:sp>
        <p:nvSpPr>
          <p:cNvPr id="5" name="Slide Number Placeholder 4"/>
          <p:cNvSpPr>
            <a:spLocks noGrp="1"/>
          </p:cNvSpPr>
          <p:nvPr>
            <p:ph type="sldNum" sz="quarter" idx="10"/>
          </p:nvPr>
        </p:nvSpPr>
        <p:spPr/>
        <p:txBody>
          <a:bodyPr/>
          <a:lstStyle/>
          <a:p>
            <a:fld id="{E4837776-F222-42DA-B00F-DD2BCF311B99}" type="slidenum">
              <a:rPr lang="en-US" smtClean="0"/>
              <a:pPr/>
              <a:t>6</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4"/>
          <p:cNvSpPr txBox="1">
            <a:spLocks noGrp="1" noChangeArrowheads="1"/>
          </p:cNvSpPr>
          <p:nvPr/>
        </p:nvSpPr>
        <p:spPr bwMode="auto">
          <a:xfrm>
            <a:off x="3884613" y="9511515"/>
            <a:ext cx="2971800" cy="500698"/>
          </a:xfrm>
          <a:prstGeom prst="rect">
            <a:avLst/>
          </a:prstGeom>
          <a:noFill/>
          <a:ln w="9525">
            <a:noFill/>
            <a:miter lim="800000"/>
            <a:headEnd/>
            <a:tailEnd/>
          </a:ln>
        </p:spPr>
        <p:txBody>
          <a:bodyPr lIns="95819" tIns="47912" rIns="95819" bIns="47912" anchor="b"/>
          <a:lstStyle/>
          <a:p>
            <a:pPr algn="r">
              <a:spcBef>
                <a:spcPct val="50000"/>
              </a:spcBef>
            </a:pPr>
            <a:fld id="{CD2A4EF8-879D-4082-9DAC-77E0CB376948}" type="slidenum">
              <a:rPr lang="en-US" sz="1200">
                <a:latin typeface="Calibri" pitchFamily="34" charset="0"/>
              </a:rPr>
              <a:pPr algn="r">
                <a:spcBef>
                  <a:spcPct val="50000"/>
                </a:spcBef>
              </a:pPr>
              <a:t>7</a:t>
            </a:fld>
            <a:endParaRPr lang="en-US" sz="1200" dirty="0">
              <a:latin typeface="Calibri" pitchFamily="34" charset="0"/>
            </a:endParaRPr>
          </a:p>
        </p:txBody>
      </p:sp>
      <p:sp>
        <p:nvSpPr>
          <p:cNvPr id="25602" name="Rectangle 834561"/>
          <p:cNvSpPr>
            <a:spLocks noGrp="1" noRot="1" noChangeAspect="1" noChangeArrowheads="1" noTextEdit="1"/>
          </p:cNvSpPr>
          <p:nvPr>
            <p:ph type="sldImg"/>
          </p:nvPr>
        </p:nvSpPr>
        <p:spPr bwMode="auto">
          <a:xfrm>
            <a:off x="2147888" y="750888"/>
            <a:ext cx="2830512" cy="2124075"/>
          </a:xfrm>
          <a:noFill/>
          <a:ln cap="flat">
            <a:solidFill>
              <a:srgbClr val="000000"/>
            </a:solidFill>
            <a:miter lim="800000"/>
            <a:headEnd type="none" w="med" len="med"/>
            <a:tailEnd type="none" w="med" len="med"/>
          </a:ln>
        </p:spPr>
      </p:sp>
      <p:sp>
        <p:nvSpPr>
          <p:cNvPr id="25603" name="Rectangle 83456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mn-lt"/>
              </a:rPr>
              <a:t>This slide is the key messaging slide. Each of the three pillars will be used to introduce the new business intelligence features in SQL Server</a:t>
            </a:r>
            <a:r>
              <a:rPr lang="en-US" baseline="0" dirty="0" smtClean="0">
                <a:latin typeface="+mn-lt"/>
              </a:rPr>
              <a:t> 2008.</a:t>
            </a:r>
          </a:p>
          <a:p>
            <a:pPr eaLnBrk="1" hangingPunct="1">
              <a:spcBef>
                <a:spcPct val="0"/>
              </a:spcBef>
            </a:pPr>
            <a:endParaRPr lang="en-US" baseline="0" dirty="0" smtClean="0">
              <a:latin typeface="+mn-lt"/>
            </a:endParaRPr>
          </a:p>
          <a:p>
            <a:pPr eaLnBrk="1" hangingPunct="1">
              <a:spcBef>
                <a:spcPct val="0"/>
              </a:spcBef>
            </a:pPr>
            <a:r>
              <a:rPr lang="en-US" baseline="0" dirty="0" smtClean="0">
                <a:latin typeface="+mn-lt"/>
              </a:rPr>
              <a:t>Use this slide to introduce each of the three pillars, then invoke the animation to de-emphasize the second and third pillars and focus on the first pillar, “Unlock Your Data.” Read each of the three bullet points for the first pillar, and then move directly to the next slide.</a:t>
            </a:r>
            <a:endParaRPr lang="en-US" dirty="0" smtClean="0">
              <a:latin typeface="+mn-lt"/>
            </a:endParaRPr>
          </a:p>
        </p:txBody>
      </p:sp>
      <p:sp>
        <p:nvSpPr>
          <p:cNvPr id="5" name="Slide Number Placeholder 4"/>
          <p:cNvSpPr>
            <a:spLocks noGrp="1"/>
          </p:cNvSpPr>
          <p:nvPr>
            <p:ph type="sldNum" sz="quarter" idx="10"/>
          </p:nvPr>
        </p:nvSpPr>
        <p:spPr/>
        <p:txBody>
          <a:bodyPr/>
          <a:lstStyle/>
          <a:p>
            <a:fld id="{E4837776-F222-42DA-B00F-DD2BCF311B99}" type="slidenum">
              <a:rPr lang="en-US" smtClean="0"/>
              <a:pPr/>
              <a:t>7</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slide, you elaborate on the three points in</a:t>
            </a:r>
            <a:r>
              <a:rPr lang="en-US" baseline="0" dirty="0" smtClean="0"/>
              <a:t> the “Unlock Your Data” pillar. Keep the discussion high-level because these points are covered in more detail in later slides.</a:t>
            </a:r>
          </a:p>
          <a:p>
            <a:endParaRPr lang="en-US" baseline="0" dirty="0" smtClean="0"/>
          </a:p>
          <a:p>
            <a:r>
              <a:rPr lang="en-US" b="1" baseline="0" dirty="0" smtClean="0"/>
              <a:t>Connect to data: </a:t>
            </a:r>
            <a:r>
              <a:rPr lang="en-US" baseline="0" dirty="0" smtClean="0"/>
              <a:t>Data exists in different types of data stores, and users need to get to that data efficiently. Improved providers deliver better access to this data.</a:t>
            </a:r>
          </a:p>
          <a:p>
            <a:endParaRPr lang="en-US" baseline="0" dirty="0" smtClean="0"/>
          </a:p>
          <a:p>
            <a:r>
              <a:rPr lang="en-US" b="1" dirty="0" smtClean="0"/>
              <a:t>Integrate data:</a:t>
            </a:r>
            <a:r>
              <a:rPr lang="en-US" baseline="0" dirty="0" smtClean="0"/>
              <a:t> </a:t>
            </a:r>
            <a:r>
              <a:rPr lang="en-US" sz="1200" kern="1200" dirty="0" smtClean="0">
                <a:solidFill>
                  <a:schemeClr val="tx1"/>
                </a:solidFill>
                <a:latin typeface="+mn-lt"/>
                <a:ea typeface="+mn-ea"/>
                <a:cs typeface="+mn-cs"/>
              </a:rPr>
              <a:t>Describe how today, like no other time in history, organizations are storing increasingly large volumes of data. In the context of data warehousing, organizations need to integrate data from various source systems. The new</a:t>
            </a:r>
            <a:r>
              <a:rPr lang="en-US" sz="1200" kern="1200" baseline="0" dirty="0" smtClean="0">
                <a:solidFill>
                  <a:schemeClr val="tx1"/>
                </a:solidFill>
                <a:latin typeface="+mn-lt"/>
                <a:ea typeface="+mn-ea"/>
                <a:cs typeface="+mn-cs"/>
              </a:rPr>
              <a:t> and enhanced features delivered with Integration Services 2008 allow organizations to better consolidate their data.</a:t>
            </a:r>
            <a:endParaRPr lang="en-US" baseline="0" dirty="0" smtClean="0"/>
          </a:p>
          <a:p>
            <a:endParaRPr lang="en-US" baseline="0" dirty="0" smtClean="0"/>
          </a:p>
          <a:p>
            <a:r>
              <a:rPr lang="en-US" b="1" baseline="0" dirty="0" smtClean="0"/>
              <a:t>Manage your data:</a:t>
            </a:r>
            <a:r>
              <a:rPr lang="en-US" baseline="0" dirty="0" smtClean="0"/>
              <a:t> Growing volumes of data, and the need to manage those volumes, has led to innovative new features in the SQL Server 2008 database engine.</a:t>
            </a:r>
            <a:endParaRPr lang="en-US" dirty="0" smtClean="0"/>
          </a:p>
        </p:txBody>
      </p:sp>
      <p:sp>
        <p:nvSpPr>
          <p:cNvPr id="5" name="Slide Number Placeholder 4"/>
          <p:cNvSpPr>
            <a:spLocks noGrp="1"/>
          </p:cNvSpPr>
          <p:nvPr>
            <p:ph type="sldNum" sz="quarter" idx="10"/>
          </p:nvPr>
        </p:nvSpPr>
        <p:spPr/>
        <p:txBody>
          <a:bodyPr/>
          <a:lstStyle/>
          <a:p>
            <a:fld id="{E4837776-F222-42DA-B00F-DD2BCF311B99}" type="slidenum">
              <a:rPr lang="en-US" smtClean="0"/>
              <a:pPr/>
              <a:t>8</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how Change Data Capture (CDC) has been designed to capture insert, update, and delete activity applied to SQL Server tables and to make the details of the changes available in an easily consumed relational format. The change tables used by CDC contain columns that mirror the column structure of a tracked source table, along with the metadata needed to understand the changes that have occurred.</a:t>
            </a:r>
          </a:p>
          <a:p>
            <a:endParaRPr lang="en-US" dirty="0" smtClean="0"/>
          </a:p>
          <a:p>
            <a:r>
              <a:rPr lang="en-US" dirty="0" smtClean="0"/>
              <a:t>This feature can help address </a:t>
            </a:r>
            <a:r>
              <a:rPr lang="en-US" baseline="0" dirty="0" smtClean="0"/>
              <a:t>the two challenges of e</a:t>
            </a:r>
            <a:r>
              <a:rPr lang="en-US" dirty="0" smtClean="0"/>
              <a:t>fficiently integrating and managing growing volumes of data and of capturing operational changes in data.</a:t>
            </a:r>
          </a:p>
          <a:p>
            <a:endParaRPr lang="en-US" dirty="0" smtClean="0"/>
          </a:p>
          <a:p>
            <a:r>
              <a:rPr lang="en-US" dirty="0" smtClean="0"/>
              <a:t>This feature will be demonstrated</a:t>
            </a:r>
            <a:r>
              <a:rPr lang="en-US" baseline="0" dirty="0" smtClean="0"/>
              <a:t>.</a:t>
            </a:r>
            <a:endParaRPr lang="en-US" dirty="0" smtClean="0"/>
          </a:p>
          <a:p>
            <a:endParaRPr lang="en-US" dirty="0" smtClean="0"/>
          </a:p>
          <a:p>
            <a:r>
              <a:rPr lang="en-US" i="1" dirty="0" smtClean="0"/>
              <a:t>References</a:t>
            </a:r>
            <a:r>
              <a:rPr lang="en-US" dirty="0" smtClean="0"/>
              <a:t>:</a:t>
            </a:r>
          </a:p>
          <a:p>
            <a:r>
              <a:rPr lang="en-US" dirty="0" smtClean="0"/>
              <a:t>Using</a:t>
            </a:r>
            <a:r>
              <a:rPr lang="en-US" baseline="0" dirty="0" smtClean="0"/>
              <a:t> Change Data Capture: http://msdn2.microsoft.com/en-us/library/bb522489(SQL.100).aspx</a:t>
            </a:r>
            <a:endParaRPr lang="en-US" dirty="0"/>
          </a:p>
        </p:txBody>
      </p:sp>
      <p:sp>
        <p:nvSpPr>
          <p:cNvPr id="5" name="Slide Number Placeholder 4"/>
          <p:cNvSpPr>
            <a:spLocks noGrp="1"/>
          </p:cNvSpPr>
          <p:nvPr>
            <p:ph type="sldNum" sz="quarter" idx="10"/>
          </p:nvPr>
        </p:nvSpPr>
        <p:spPr/>
        <p:txBody>
          <a:bodyPr/>
          <a:lstStyle/>
          <a:p>
            <a:fld id="{E4837776-F222-42DA-B00F-DD2BCF311B99}" type="slidenum">
              <a:rPr lang="en-US" smtClean="0"/>
              <a:pPr/>
              <a:t>9</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Use this slide to describe the new features related to data integration in more detail.</a:t>
            </a:r>
          </a:p>
          <a:p>
            <a:endParaRPr lang="en-US" i="0" baseline="0" dirty="0" smtClean="0"/>
          </a:p>
          <a:p>
            <a:r>
              <a:rPr lang="en-US" b="1" i="0" baseline="0" dirty="0" smtClean="0"/>
              <a:t>Scalability</a:t>
            </a:r>
            <a:r>
              <a:rPr lang="en-US" i="0" baseline="0" dirty="0" smtClean="0"/>
              <a:t>: Do not discuss this point in any more detail than already discussed in the previous slide.</a:t>
            </a:r>
          </a:p>
          <a:p>
            <a:endParaRPr lang="en-US" i="0" baseline="0" dirty="0" smtClean="0"/>
          </a:p>
          <a:p>
            <a:r>
              <a:rPr lang="en-US" b="1" i="0" baseline="0" dirty="0" smtClean="0"/>
              <a:t>Extensibility</a:t>
            </a:r>
            <a:r>
              <a:rPr lang="en-US" i="0" baseline="0" dirty="0" smtClean="0"/>
              <a:t>: Describe how </a:t>
            </a:r>
            <a:r>
              <a:rPr lang="en-US" dirty="0" smtClean="0"/>
              <a:t>Business Intelligence Development Studio (BIDS) now integrates seamlessly with the Microsoft Visual Studio 2005 Tools for Applications (VSTA) environment. VSTA is the development environment in which a developer writes scripts for the Script task and the Script component. VSTA supports both Visual Basic 2005 and Visual C# programming languages.</a:t>
            </a:r>
          </a:p>
          <a:p>
            <a:endParaRPr lang="en-US" dirty="0" smtClean="0"/>
          </a:p>
          <a:p>
            <a:r>
              <a:rPr lang="en-US" dirty="0" smtClean="0"/>
              <a:t>Explain</a:t>
            </a:r>
            <a:r>
              <a:rPr lang="en-US" baseline="0" dirty="0" smtClean="0"/>
              <a:t> how Integration Services 2008 </a:t>
            </a:r>
            <a:r>
              <a:rPr lang="en-US" dirty="0" smtClean="0"/>
              <a:t>includes two ADO.NET</a:t>
            </a:r>
            <a:r>
              <a:rPr lang="en-US" baseline="0" dirty="0" smtClean="0"/>
              <a:t> components: a</a:t>
            </a:r>
            <a:r>
              <a:rPr lang="en-US" dirty="0" smtClean="0"/>
              <a:t>n ADO.NET source component that consumes data from a .NET Framework provider and makes the data available to the data flow,</a:t>
            </a:r>
            <a:r>
              <a:rPr lang="en-US" baseline="0" dirty="0" smtClean="0"/>
              <a:t> and an</a:t>
            </a:r>
            <a:r>
              <a:rPr lang="en-US" dirty="0" smtClean="0"/>
              <a:t> ADO.NET destination component that loads data into a variety of ADO.NET-compliant databases that use a database table or view.</a:t>
            </a:r>
          </a:p>
          <a:p>
            <a:endParaRPr lang="en-US" i="0" baseline="0" dirty="0" smtClean="0"/>
          </a:p>
          <a:p>
            <a:r>
              <a:rPr lang="en-US" i="1" baseline="0" dirty="0" smtClean="0"/>
              <a:t>References</a:t>
            </a:r>
            <a:r>
              <a:rPr lang="en-US" baseline="0" dirty="0" smtClean="0"/>
              <a:t>:</a:t>
            </a:r>
          </a:p>
          <a:p>
            <a:r>
              <a:rPr lang="en-US" baseline="0" dirty="0" smtClean="0">
                <a:solidFill>
                  <a:srgbClr val="0070C0"/>
                </a:solidFill>
              </a:rPr>
              <a:t>What’s New (Database Engine): http://msdn2.microsoft.com/en-us/library/bb510411(SQL.100).aspx</a:t>
            </a:r>
          </a:p>
        </p:txBody>
      </p:sp>
      <p:sp>
        <p:nvSpPr>
          <p:cNvPr id="5" name="Slide Number Placeholder 4"/>
          <p:cNvSpPr>
            <a:spLocks noGrp="1"/>
          </p:cNvSpPr>
          <p:nvPr>
            <p:ph type="sldNum" sz="quarter" idx="10"/>
          </p:nvPr>
        </p:nvSpPr>
        <p:spPr/>
        <p:txBody>
          <a:bodyPr/>
          <a:lstStyle/>
          <a:p>
            <a:fld id="{E4837776-F222-42DA-B00F-DD2BCF311B99}" type="slidenum">
              <a:rPr lang="en-US" smtClean="0"/>
              <a:pPr/>
              <a:t>10</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LOGO-BAR.png"/>
          <p:cNvPicPr>
            <a:picLocks noChangeAspect="1"/>
          </p:cNvPicPr>
          <p:nvPr userDrawn="1"/>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3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WALKIN 4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grpSp>
        <p:nvGrpSpPr>
          <p:cNvPr id="6" name="Group 5"/>
          <p:cNvGrpSpPr/>
          <p:nvPr userDrawn="1"/>
        </p:nvGrpSpPr>
        <p:grpSpPr>
          <a:xfrm>
            <a:off x="0" y="6268641"/>
            <a:ext cx="9144000" cy="589359"/>
            <a:chOff x="0" y="6268641"/>
            <a:chExt cx="9144000" cy="589359"/>
          </a:xfrm>
        </p:grpSpPr>
        <p:pic>
          <p:nvPicPr>
            <p:cNvPr id="4" name="Picture 3" descr="LOGO-BAR.png"/>
            <p:cNvPicPr>
              <a:picLocks noChangeAspect="1"/>
            </p:cNvPicPr>
            <p:nvPr userDrawn="1"/>
          </p:nvPicPr>
          <p:blipFill>
            <a:blip r:embed="rId3"/>
            <a:stretch>
              <a:fillRect/>
            </a:stretch>
          </p:blipFill>
          <p:spPr>
            <a:xfrm>
              <a:off x="0" y="6268641"/>
              <a:ext cx="9144000" cy="589359"/>
            </a:xfrm>
            <a:prstGeom prst="rect">
              <a:avLst/>
            </a:prstGeom>
          </p:spPr>
        </p:pic>
        <p:sp>
          <p:nvSpPr>
            <p:cNvPr id="5" name="Title 4"/>
            <p:cNvSpPr txBox="1">
              <a:spLocks/>
            </p:cNvSpPr>
            <p:nvPr userDrawn="1"/>
          </p:nvSpPr>
          <p:spPr>
            <a:xfrm>
              <a:off x="142844" y="6286520"/>
              <a:ext cx="2571768" cy="498598"/>
            </a:xfrm>
            <a:prstGeom prst="rect">
              <a:avLst/>
            </a:prstGeom>
            <a:solidFill>
              <a:schemeClr val="tx1"/>
            </a:solidFill>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1200" b="0" i="0" u="none" strike="noStrike" kern="1200" cap="none" spc="-150" normalizeH="0" baseline="0" noProof="0" dirty="0" smtClean="0">
                  <a:ln w="3175">
                    <a:noFill/>
                  </a:ln>
                  <a:solidFill>
                    <a:schemeClr val="bg1"/>
                  </a:solidFill>
                  <a:effectLst>
                    <a:outerShdw blurRad="50800" dist="38100" dir="2700000" algn="tl" rotWithShape="0">
                      <a:prstClr val="black">
                        <a:alpha val="40000"/>
                      </a:prstClr>
                    </a:outerShdw>
                  </a:effectLst>
                  <a:uLnTx/>
                  <a:uFillTx/>
                  <a:latin typeface="+mj-lt"/>
                  <a:ea typeface="+mn-ea"/>
                  <a:cs typeface="Arial" charset="0"/>
                </a:rPr>
                <a:t>Microsoft </a:t>
              </a:r>
              <a:r>
                <a:rPr kumimoji="0" lang="en-US" sz="1200" b="0" i="0" u="none" strike="noStrike" kern="1200" cap="none" spc="-150" normalizeH="0" baseline="0" noProof="0" dirty="0" err="1" smtClean="0">
                  <a:ln w="3175">
                    <a:noFill/>
                  </a:ln>
                  <a:solidFill>
                    <a:schemeClr val="bg1"/>
                  </a:solidFill>
                  <a:effectLst>
                    <a:outerShdw blurRad="50800" dist="38100" dir="2700000" algn="tl" rotWithShape="0">
                      <a:prstClr val="black">
                        <a:alpha val="40000"/>
                      </a:prstClr>
                    </a:outerShdw>
                  </a:effectLst>
                  <a:uLnTx/>
                  <a:uFillTx/>
                  <a:latin typeface="+mj-lt"/>
                  <a:ea typeface="+mn-ea"/>
                  <a:cs typeface="Arial" charset="0"/>
                </a:rPr>
                <a:t>TechDays</a:t>
              </a:r>
              <a:r>
                <a:rPr kumimoji="0" lang="en-US" sz="1600" b="0" i="0" u="none" strike="noStrike" kern="1200" cap="none" spc="-150" normalizeH="0" baseline="0" noProof="0" dirty="0" smtClean="0">
                  <a:ln w="3175">
                    <a:noFill/>
                  </a:ln>
                  <a:solidFill>
                    <a:schemeClr val="bg1"/>
                  </a:solidFill>
                  <a:effectLst>
                    <a:outerShdw blurRad="50800" dist="38100" dir="2700000" algn="tl" rotWithShape="0">
                      <a:prstClr val="black">
                        <a:alpha val="40000"/>
                      </a:prstClr>
                    </a:outerShdw>
                  </a:effectLst>
                  <a:uLnTx/>
                  <a:uFillTx/>
                  <a:latin typeface="+mj-lt"/>
                  <a:ea typeface="+mn-ea"/>
                  <a:cs typeface="Arial" charset="0"/>
                </a:rPr>
                <a:t> </a:t>
              </a:r>
              <a:r>
                <a:rPr kumimoji="0" lang="en-US" sz="2000" b="0" i="0" u="none" strike="noStrike" kern="1200" cap="none" spc="-150" normalizeH="0" baseline="0" noProof="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r>
              <a:br>
                <a:rPr kumimoji="0" lang="en-US" sz="2000" b="0" i="0" u="none" strike="noStrike" kern="1200" cap="none" spc="-150" normalizeH="0" baseline="0" noProof="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br>
              <a:r>
                <a:rPr kumimoji="0" lang="en-US" sz="2000" b="0" i="0" u="none" strike="noStrike" kern="1200" cap="none" spc="-150" normalizeH="0" baseline="0" noProof="0" dirty="0" smtClean="0">
                  <a:ln w="3175">
                    <a:noFill/>
                  </a:ln>
                  <a:solidFill>
                    <a:srgbClr val="FF0000"/>
                  </a:solidFill>
                  <a:effectLst>
                    <a:outerShdw blurRad="50800" dist="38100" dir="2700000" algn="tl" rotWithShape="0">
                      <a:prstClr val="black">
                        <a:alpha val="40000"/>
                      </a:prstClr>
                    </a:outerShdw>
                  </a:effectLst>
                  <a:uLnTx/>
                  <a:uFillTx/>
                  <a:latin typeface="+mj-lt"/>
                  <a:ea typeface="+mn-ea"/>
                  <a:cs typeface="Arial" charset="0"/>
                </a:rPr>
                <a:t>{</a:t>
              </a:r>
              <a:r>
                <a:rPr kumimoji="0" lang="en-US" sz="2000" b="0" i="0" u="none" strike="noStrike" kern="1200" cap="none" spc="-150" normalizeH="0" baseline="0" noProof="0" dirty="0" smtClean="0">
                  <a:ln w="3175">
                    <a:noFill/>
                  </a:ln>
                  <a:solidFill>
                    <a:schemeClr val="bg1"/>
                  </a:solidFill>
                  <a:effectLst>
                    <a:outerShdw blurRad="50800" dist="38100" dir="2700000" algn="tl" rotWithShape="0">
                      <a:prstClr val="black">
                        <a:alpha val="40000"/>
                      </a:prstClr>
                    </a:outerShdw>
                  </a:effectLst>
                  <a:uLnTx/>
                  <a:uFillTx/>
                  <a:latin typeface="+mj-lt"/>
                  <a:ea typeface="+mn-ea"/>
                  <a:cs typeface="Arial" charset="0"/>
                </a:rPr>
                <a:t>The Evolution Show</a:t>
              </a:r>
              <a:r>
                <a:rPr kumimoji="0" lang="en-US" sz="2000" b="0" i="0" u="none" strike="noStrike" kern="1200" cap="none" spc="-150" normalizeH="0" baseline="0" noProof="0" dirty="0" smtClean="0">
                  <a:ln w="3175">
                    <a:noFill/>
                  </a:ln>
                  <a:solidFill>
                    <a:srgbClr val="FF0000"/>
                  </a:solidFill>
                  <a:effectLst>
                    <a:outerShdw blurRad="50800" dist="38100" dir="2700000" algn="tl" rotWithShape="0">
                      <a:prstClr val="black">
                        <a:alpha val="40000"/>
                      </a:prstClr>
                    </a:outerShdw>
                  </a:effectLst>
                  <a:uLnTx/>
                  <a:uFillTx/>
                  <a:latin typeface="+mj-lt"/>
                  <a:ea typeface="+mn-ea"/>
                  <a:cs typeface="Arial" charset="0"/>
                </a:rPr>
                <a:t>}</a:t>
              </a:r>
              <a:endParaRPr kumimoji="0" lang="en-US" sz="2000" b="0" i="0" u="none" strike="noStrike" kern="1200" cap="none" spc="-150" normalizeH="0" baseline="0" noProof="0" dirty="0">
                <a:ln w="3175">
                  <a:noFill/>
                </a:ln>
                <a:solidFill>
                  <a:srgbClr val="FF0000"/>
                </a:solidFill>
                <a:effectLst>
                  <a:outerShdw blurRad="50800" dist="38100" dir="2700000" algn="tl" rotWithShape="0">
                    <a:prstClr val="black">
                      <a:alpha val="40000"/>
                    </a:prstClr>
                  </a:outerShdw>
                </a:effectLst>
                <a:uLnTx/>
                <a:uFillTx/>
                <a:latin typeface="+mj-lt"/>
                <a:ea typeface="+mn-ea"/>
                <a:cs typeface="Arial" charset="0"/>
              </a:endParaRPr>
            </a:p>
          </p:txBody>
        </p:sp>
      </p:gr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5" name="Picture 4" descr="LOGO-BAR.png"/>
          <p:cNvPicPr>
            <a:picLocks noChangeAspect="1"/>
          </p:cNvPicPr>
          <p:nvPr userDrawn="1"/>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6.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6" r:id="rId15"/>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457200" indent="-457200" algn="l" defTabSz="914363" rtl="0" eaLnBrk="1" latinLnBrk="0" hangingPunct="1">
        <a:lnSpc>
          <a:spcPct val="90000"/>
        </a:lnSpc>
        <a:spcBef>
          <a:spcPct val="20000"/>
        </a:spcBef>
        <a:buSzPct val="80000"/>
        <a:buFontTx/>
        <a:buBlip>
          <a:blip r:embed="rId18"/>
        </a:buBlip>
        <a:defRPr sz="3200" kern="1200">
          <a:solidFill>
            <a:schemeClr val="tx1"/>
          </a:solidFill>
          <a:latin typeface="+mn-lt"/>
          <a:ea typeface="+mn-ea"/>
          <a:cs typeface="+mn-cs"/>
        </a:defRPr>
      </a:lvl1pPr>
      <a:lvl2pPr marL="857250" indent="-400050" algn="l" defTabSz="914363" rtl="0" eaLnBrk="1" latinLnBrk="0" hangingPunct="1">
        <a:lnSpc>
          <a:spcPct val="90000"/>
        </a:lnSpc>
        <a:spcBef>
          <a:spcPct val="20000"/>
        </a:spcBef>
        <a:buSzPct val="80000"/>
        <a:buFontTx/>
        <a:buBlip>
          <a:blip r:embed="rId18"/>
        </a:buBlip>
        <a:defRPr sz="2800" kern="1200">
          <a:solidFill>
            <a:schemeClr val="tx1"/>
          </a:solidFill>
          <a:latin typeface="+mn-lt"/>
          <a:ea typeface="+mn-ea"/>
          <a:cs typeface="+mn-cs"/>
        </a:defRPr>
      </a:lvl2pPr>
      <a:lvl3pPr marL="1258888" indent="-401638" algn="l" defTabSz="914363" rtl="0" eaLnBrk="1" latinLnBrk="0" hangingPunct="1">
        <a:lnSpc>
          <a:spcPct val="90000"/>
        </a:lnSpc>
        <a:spcBef>
          <a:spcPct val="20000"/>
        </a:spcBef>
        <a:buSzPct val="80000"/>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35"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pn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27.png"/><Relationship Id="rId10" Type="http://schemas.openxmlformats.org/officeDocument/2006/relationships/image" Target="../media/image52.png"/><Relationship Id="rId4" Type="http://schemas.openxmlformats.org/officeDocument/2006/relationships/image" Target="../media/image26.pn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7.png"/><Relationship Id="rId7"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62.png"/><Relationship Id="rId4" Type="http://schemas.openxmlformats.org/officeDocument/2006/relationships/image" Target="../media/image58.png"/><Relationship Id="rId9" Type="http://schemas.openxmlformats.org/officeDocument/2006/relationships/image" Target="../media/image61.wm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6.png"/><Relationship Id="rId7"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hyperlink" Target="http://www.sqlpass.org/" TargetMode="External"/><Relationship Id="rId3" Type="http://schemas.openxmlformats.org/officeDocument/2006/relationships/hyperlink" Target="http://www.microsoft.com/sql/2008/solutions/bi.mspx" TargetMode="External"/><Relationship Id="rId7" Type="http://schemas.openxmlformats.org/officeDocument/2006/relationships/hyperlink" Target="http://www.microsoft.com/sql/2008/prodinfo/download.mspx"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www.microsoft.com/learning/sql/2008/default.mspx" TargetMode="External"/><Relationship Id="rId5" Type="http://schemas.openxmlformats.org/officeDocument/2006/relationships/hyperlink" Target="http://www.microsoft.com/sql/2008/learning/default.mspx" TargetMode="External"/><Relationship Id="rId4" Type="http://schemas.openxmlformats.org/officeDocument/2006/relationships/hyperlink" Target="http://www.microsoft.com/sql/2008/default.mspx"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solidq.com/"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71.png"/><Relationship Id="rId5" Type="http://schemas.openxmlformats.org/officeDocument/2006/relationships/hyperlink" Target="http://www.solidq.com/na/OurBlogs.aspx" TargetMode="External"/><Relationship Id="rId4" Type="http://schemas.openxmlformats.org/officeDocument/2006/relationships/hyperlink" Target="http://www.solidq.com/na/TechArticles.aspx"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6.xml"/><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1.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s-ES" dirty="0" smtClean="0"/>
              <a:t>Integración de datos</a:t>
            </a:r>
            <a:br>
              <a:rPr lang="es-ES" dirty="0" smtClean="0"/>
            </a:br>
            <a:r>
              <a:rPr lang="es-ES" sz="3600" dirty="0" smtClean="0">
                <a:solidFill>
                  <a:schemeClr val="tx2"/>
                </a:solidFill>
              </a:rPr>
              <a:t>Integración escalable</a:t>
            </a:r>
            <a:endParaRPr lang="es-ES" dirty="0">
              <a:solidFill>
                <a:schemeClr val="tx2"/>
              </a:solidFill>
            </a:endParaRPr>
          </a:p>
        </p:txBody>
      </p:sp>
      <p:sp>
        <p:nvSpPr>
          <p:cNvPr id="3" name="Text Placeholder 2"/>
          <p:cNvSpPr>
            <a:spLocks noGrp="1"/>
          </p:cNvSpPr>
          <p:nvPr>
            <p:ph type="body" sz="quarter" idx="10"/>
          </p:nvPr>
        </p:nvSpPr>
        <p:spPr>
          <a:xfrm>
            <a:off x="381000" y="1708153"/>
            <a:ext cx="8382000" cy="4173450"/>
          </a:xfrm>
        </p:spPr>
        <p:txBody>
          <a:bodyPr/>
          <a:lstStyle/>
          <a:p>
            <a:r>
              <a:rPr lang="es-ES" sz="2800" dirty="0" smtClean="0"/>
              <a:t>Mayor escalabilidad</a:t>
            </a:r>
          </a:p>
          <a:p>
            <a:pPr lvl="1"/>
            <a:r>
              <a:rPr lang="es-ES" sz="2400" dirty="0" smtClean="0"/>
              <a:t>Agrupamiento de threads</a:t>
            </a:r>
          </a:p>
          <a:p>
            <a:pPr lvl="1"/>
            <a:r>
              <a:rPr lang="es-ES" sz="2400" dirty="0" smtClean="0"/>
              <a:t>Transformaciones con caché permanente</a:t>
            </a:r>
          </a:p>
          <a:p>
            <a:pPr lvl="2"/>
            <a:r>
              <a:rPr lang="es-ES" sz="2000" dirty="0" smtClean="0"/>
              <a:t>Datos en cache de búsqueda</a:t>
            </a:r>
          </a:p>
          <a:p>
            <a:pPr lvl="2"/>
            <a:r>
              <a:rPr lang="es-ES" sz="2000" dirty="0" smtClean="0"/>
              <a:t>Reutilización de cache dentro del flujo de datos</a:t>
            </a:r>
          </a:p>
          <a:p>
            <a:pPr lvl="2"/>
            <a:r>
              <a:rPr lang="es-ES" sz="2000" dirty="0" smtClean="0"/>
              <a:t>Carga de datos en cache de búsqueda por programa</a:t>
            </a:r>
          </a:p>
          <a:p>
            <a:pPr lvl="2"/>
            <a:r>
              <a:rPr lang="es-ES" sz="2000" dirty="0" smtClean="0"/>
              <a:t>P.Ej: cache de todas las filas de destino perdidas</a:t>
            </a:r>
          </a:p>
          <a:p>
            <a:r>
              <a:rPr lang="es-ES" sz="2800" dirty="0" smtClean="0"/>
              <a:t>Extensible</a:t>
            </a:r>
          </a:p>
          <a:p>
            <a:pPr lvl="1"/>
            <a:r>
              <a:rPr lang="es-ES" sz="2400" dirty="0" smtClean="0"/>
              <a:t>Scripting de tareas con C#</a:t>
            </a:r>
          </a:p>
          <a:p>
            <a:pPr lvl="1"/>
            <a:r>
              <a:rPr lang="es-ES" sz="2400" dirty="0" smtClean="0"/>
              <a:t>ADO.NET para tareas y para componentes de origen y destino. </a:t>
            </a:r>
          </a:p>
        </p:txBody>
      </p:sp>
      <p:grpSp>
        <p:nvGrpSpPr>
          <p:cNvPr id="11" name="Group 10"/>
          <p:cNvGrpSpPr/>
          <p:nvPr/>
        </p:nvGrpSpPr>
        <p:grpSpPr>
          <a:xfrm>
            <a:off x="7498044" y="228600"/>
            <a:ext cx="1264956" cy="856946"/>
            <a:chOff x="1300723" y="4503580"/>
            <a:chExt cx="1264956" cy="856946"/>
          </a:xfrm>
        </p:grpSpPr>
        <p:pic>
          <p:nvPicPr>
            <p:cNvPr id="12" name="Picture 3" descr="C:\Work\Katmai Marketing\PAG_icon library\PAG_icon library\Security Threat Detected.png"/>
            <p:cNvPicPr>
              <a:picLocks noChangeAspect="1" noChangeArrowheads="1"/>
            </p:cNvPicPr>
            <p:nvPr/>
          </p:nvPicPr>
          <p:blipFill>
            <a:blip r:embed="rId3" cstate="print"/>
            <a:stretch>
              <a:fillRect/>
            </a:stretch>
          </p:blipFill>
          <p:spPr bwMode="auto">
            <a:xfrm>
              <a:off x="2053118" y="4525483"/>
              <a:ext cx="512561" cy="612649"/>
            </a:xfrm>
            <a:prstGeom prst="rect">
              <a:avLst/>
            </a:prstGeom>
            <a:noFill/>
            <a:ln w="9525">
              <a:noFill/>
              <a:miter lim="800000"/>
              <a:headEnd/>
              <a:tailEnd/>
            </a:ln>
          </p:spPr>
        </p:pic>
        <p:pic>
          <p:nvPicPr>
            <p:cNvPr id="13" name="Picture 3" descr="C:\Work\Katmai Marketing\PAG_icon library\PAG_icon library\Security Threat Detected.png"/>
            <p:cNvPicPr>
              <a:picLocks noChangeAspect="1" noChangeArrowheads="1"/>
            </p:cNvPicPr>
            <p:nvPr/>
          </p:nvPicPr>
          <p:blipFill>
            <a:blip r:embed="rId4" cstate="print"/>
            <a:stretch>
              <a:fillRect/>
            </a:stretch>
          </p:blipFill>
          <p:spPr bwMode="auto">
            <a:xfrm>
              <a:off x="1300723" y="4503580"/>
              <a:ext cx="512561" cy="612648"/>
            </a:xfrm>
            <a:prstGeom prst="rect">
              <a:avLst/>
            </a:prstGeom>
            <a:noFill/>
            <a:ln w="9525">
              <a:noFill/>
              <a:miter lim="800000"/>
              <a:headEnd/>
              <a:tailEnd/>
            </a:ln>
          </p:spPr>
        </p:pic>
        <p:pic>
          <p:nvPicPr>
            <p:cNvPr id="14" name="Picture 2" descr="C:\Work\Katmai Marketing\PAG_icon library\PAG_icon library\Database blue.png"/>
            <p:cNvPicPr>
              <a:picLocks noChangeAspect="1" noChangeArrowheads="1"/>
            </p:cNvPicPr>
            <p:nvPr/>
          </p:nvPicPr>
          <p:blipFill>
            <a:blip r:embed="rId5"/>
            <a:srcRect/>
            <a:stretch>
              <a:fillRect/>
            </a:stretch>
          </p:blipFill>
          <p:spPr bwMode="auto">
            <a:xfrm>
              <a:off x="1654642" y="4745355"/>
              <a:ext cx="511257" cy="615171"/>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82323" y="1556442"/>
            <a:ext cx="4126177" cy="1224951"/>
          </a:xfrm>
        </p:spPr>
        <p:txBody>
          <a:bodyPr/>
          <a:lstStyle/>
          <a:p>
            <a:r>
              <a:rPr lang="es-ES" sz="2400" smtClean="0"/>
              <a:t>Primer Paso</a:t>
            </a:r>
          </a:p>
          <a:p>
            <a:pPr lvl="1"/>
            <a:r>
              <a:rPr lang="es-ES" sz="2000" smtClean="0"/>
              <a:t>Llenado del caché con datos de cualquier orígen y guardado en disco</a:t>
            </a:r>
            <a:endParaRPr lang="es-ES" sz="2000"/>
          </a:p>
        </p:txBody>
      </p:sp>
      <p:sp>
        <p:nvSpPr>
          <p:cNvPr id="6" name="Content Placeholder 5"/>
          <p:cNvSpPr>
            <a:spLocks noGrp="1"/>
          </p:cNvSpPr>
          <p:nvPr>
            <p:ph sz="half" idx="2"/>
          </p:nvPr>
        </p:nvSpPr>
        <p:spPr>
          <a:xfrm>
            <a:off x="4635500" y="1556442"/>
            <a:ext cx="4127500" cy="947952"/>
          </a:xfrm>
        </p:spPr>
        <p:txBody>
          <a:bodyPr/>
          <a:lstStyle/>
          <a:p>
            <a:r>
              <a:rPr lang="es-ES" sz="2400" dirty="0" smtClean="0"/>
              <a:t>Siguientes Pasos</a:t>
            </a:r>
          </a:p>
          <a:p>
            <a:pPr lvl="1"/>
            <a:r>
              <a:rPr lang="es-ES" sz="2000" dirty="0" smtClean="0"/>
              <a:t>“Hidratación” del caché desde disco</a:t>
            </a:r>
            <a:endParaRPr lang="es-ES" sz="2000" dirty="0"/>
          </a:p>
        </p:txBody>
      </p:sp>
      <p:pic>
        <p:nvPicPr>
          <p:cNvPr id="1026" name="Picture 2"/>
          <p:cNvPicPr>
            <a:picLocks noChangeAspect="1" noChangeArrowheads="1"/>
          </p:cNvPicPr>
          <p:nvPr/>
        </p:nvPicPr>
        <p:blipFill>
          <a:blip r:embed="rId3" cstate="email"/>
          <a:srcRect/>
          <a:stretch>
            <a:fillRect/>
          </a:stretch>
        </p:blipFill>
        <p:spPr bwMode="auto">
          <a:xfrm>
            <a:off x="382323" y="2875280"/>
            <a:ext cx="2781280" cy="2762247"/>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635500" y="2875280"/>
            <a:ext cx="2781300" cy="3676648"/>
          </a:xfrm>
          <a:prstGeom prst="rect">
            <a:avLst/>
          </a:prstGeom>
          <a:noFill/>
          <a:ln w="9525">
            <a:noFill/>
            <a:miter lim="800000"/>
            <a:headEnd/>
            <a:tailEnd/>
          </a:ln>
          <a:effectLst/>
        </p:spPr>
      </p:pic>
      <p:sp>
        <p:nvSpPr>
          <p:cNvPr id="10" name="TextBox 9"/>
          <p:cNvSpPr txBox="1"/>
          <p:nvPr/>
        </p:nvSpPr>
        <p:spPr>
          <a:xfrm>
            <a:off x="2590800" y="2799081"/>
            <a:ext cx="1752600" cy="838199"/>
          </a:xfrm>
          <a:prstGeom prst="flowChartDocument">
            <a:avLst/>
          </a:prstGeom>
          <a:solidFill>
            <a:srgbClr val="000000">
              <a:alpha val="81000"/>
            </a:srgbClr>
          </a:solidFill>
          <a:ln>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style>
          <a:lnRef idx="0">
            <a:schemeClr val="accent2"/>
          </a:lnRef>
          <a:fillRef idx="3">
            <a:schemeClr val="accent2"/>
          </a:fillRef>
          <a:effectRef idx="3">
            <a:schemeClr val="accent2"/>
          </a:effectRef>
          <a:fontRef idx="minor">
            <a:schemeClr val="lt1"/>
          </a:fontRef>
        </p:style>
        <p:txBody>
          <a:bodyPr vert="horz" wrap="square" lIns="91421" tIns="45712" rIns="91421" bIns="45712" numCol="1" anchor="ctr" anchorCtr="0" compatLnSpc="1">
            <a:prstTxWarp prst="textNoShape">
              <a:avLst/>
            </a:prstTxWarp>
          </a:bodyPr>
          <a:lstStyle/>
          <a:p>
            <a:pPr algn="ctr" defTabSz="914063" eaLnBrk="0" hangingPunct="0">
              <a:lnSpc>
                <a:spcPct val="85000"/>
              </a:lnSpc>
              <a:spcBef>
                <a:spcPct val="20000"/>
              </a:spcBef>
            </a:pPr>
            <a:r>
              <a:rPr lang="es-ES" sz="1400" smtClean="0">
                <a:solidFill>
                  <a:schemeClr val="tx1"/>
                </a:solidFill>
              </a:rPr>
              <a:t>customer .csv</a:t>
            </a:r>
          </a:p>
        </p:txBody>
      </p:sp>
      <p:sp>
        <p:nvSpPr>
          <p:cNvPr id="12" name="Flowchart: Internal Storage 11"/>
          <p:cNvSpPr/>
          <p:nvPr/>
        </p:nvSpPr>
        <p:spPr bwMode="auto">
          <a:xfrm>
            <a:off x="2514600" y="5237480"/>
            <a:ext cx="1828800" cy="762000"/>
          </a:xfrm>
          <a:prstGeom prst="flowChartInternalStorage">
            <a:avLst/>
          </a:prstGeom>
          <a:solidFill>
            <a:srgbClr val="000000">
              <a:alpha val="81000"/>
            </a:srgbClr>
          </a:solidFill>
          <a:ln>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style>
          <a:lnRef idx="0">
            <a:schemeClr val="accent2"/>
          </a:lnRef>
          <a:fillRef idx="3">
            <a:schemeClr val="accent2"/>
          </a:fillRef>
          <a:effectRef idx="3">
            <a:schemeClr val="accent2"/>
          </a:effectRef>
          <a:fontRef idx="minor">
            <a:schemeClr val="lt1"/>
          </a:fontRef>
        </p:style>
        <p:txBody>
          <a:bodyPr vert="horz" wrap="square" lIns="91421" tIns="45712" rIns="91421" bIns="45712" numCol="1" anchor="t" anchorCtr="0" compatLnSpc="1">
            <a:prstTxWarp prst="textNoShape">
              <a:avLst/>
            </a:prstTxWarp>
          </a:bodyPr>
          <a:lstStyle/>
          <a:p>
            <a:pPr algn="ctr" defTabSz="914063" eaLnBrk="0" hangingPunct="0">
              <a:lnSpc>
                <a:spcPct val="85000"/>
              </a:lnSpc>
              <a:spcBef>
                <a:spcPct val="20000"/>
              </a:spcBef>
            </a:pPr>
            <a:r>
              <a:rPr lang="es-ES" sz="1400" dirty="0" smtClean="0">
                <a:solidFill>
                  <a:schemeClr val="tx1"/>
                </a:solidFill>
              </a:rPr>
              <a:t>Guardamos caché en disco o en memoria</a:t>
            </a:r>
          </a:p>
        </p:txBody>
      </p:sp>
      <p:sp>
        <p:nvSpPr>
          <p:cNvPr id="14" name="Striped Right Arrow 13"/>
          <p:cNvSpPr/>
          <p:nvPr/>
        </p:nvSpPr>
        <p:spPr bwMode="auto">
          <a:xfrm rot="19862940">
            <a:off x="4377876" y="4665797"/>
            <a:ext cx="1219200" cy="457200"/>
          </a:xfrm>
          <a:prstGeom prst="stripedRigh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tx1"/>
              </a:solidFill>
              <a:effectLst/>
              <a:latin typeface="Segoe" pitchFamily="34" charset="0"/>
            </a:endParaRPr>
          </a:p>
        </p:txBody>
      </p:sp>
      <p:cxnSp>
        <p:nvCxnSpPr>
          <p:cNvPr id="16" name="Straight Connector 15"/>
          <p:cNvCxnSpPr/>
          <p:nvPr/>
        </p:nvCxnSpPr>
        <p:spPr bwMode="auto">
          <a:xfrm rot="10800000" flipV="1">
            <a:off x="1981200" y="3370581"/>
            <a:ext cx="609600" cy="114298"/>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21" name="Straight Connector 20"/>
          <p:cNvCxnSpPr/>
          <p:nvPr/>
        </p:nvCxnSpPr>
        <p:spPr bwMode="auto">
          <a:xfrm rot="10800000">
            <a:off x="1981200" y="4627880"/>
            <a:ext cx="533400" cy="99060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1" name="TextBox 30"/>
          <p:cNvSpPr txBox="1"/>
          <p:nvPr/>
        </p:nvSpPr>
        <p:spPr>
          <a:xfrm>
            <a:off x="7162800" y="2799080"/>
            <a:ext cx="1752600" cy="547190"/>
          </a:xfrm>
          <a:prstGeom prst="flowChartMagneticDisk">
            <a:avLst/>
          </a:prstGeom>
          <a:solidFill>
            <a:srgbClr val="000000">
              <a:alpha val="81000"/>
            </a:srgbClr>
          </a:solidFill>
          <a:ln>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style>
          <a:lnRef idx="0">
            <a:schemeClr val="accent2"/>
          </a:lnRef>
          <a:fillRef idx="3">
            <a:schemeClr val="accent2"/>
          </a:fillRef>
          <a:effectRef idx="3">
            <a:schemeClr val="accent2"/>
          </a:effectRef>
          <a:fontRef idx="minor">
            <a:schemeClr val="lt1"/>
          </a:fontRef>
        </p:style>
        <p:txBody>
          <a:bodyPr vert="horz" wrap="square" lIns="91421" tIns="45712" rIns="91421" bIns="45712" numCol="1" anchor="ctr" anchorCtr="0" compatLnSpc="1">
            <a:prstTxWarp prst="textNoShape">
              <a:avLst/>
            </a:prstTxWarp>
          </a:bodyPr>
          <a:lstStyle/>
          <a:p>
            <a:pPr algn="ctr" defTabSz="914063" eaLnBrk="0" hangingPunct="0">
              <a:lnSpc>
                <a:spcPct val="85000"/>
              </a:lnSpc>
              <a:spcBef>
                <a:spcPct val="20000"/>
              </a:spcBef>
            </a:pPr>
            <a:r>
              <a:rPr lang="es-ES" sz="1400" smtClean="0">
                <a:solidFill>
                  <a:schemeClr val="tx1"/>
                </a:solidFill>
              </a:rPr>
              <a:t>Fact Sales</a:t>
            </a:r>
          </a:p>
        </p:txBody>
      </p:sp>
      <p:cxnSp>
        <p:nvCxnSpPr>
          <p:cNvPr id="32" name="Straight Connector 31"/>
          <p:cNvCxnSpPr>
            <a:stCxn id="31" idx="2"/>
          </p:cNvCxnSpPr>
          <p:nvPr/>
        </p:nvCxnSpPr>
        <p:spPr bwMode="auto">
          <a:xfrm rot="10800000" flipV="1">
            <a:off x="6781800" y="3072675"/>
            <a:ext cx="381000" cy="336004"/>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34" name="Flowchart: Internal Storage 33"/>
          <p:cNvSpPr/>
          <p:nvPr/>
        </p:nvSpPr>
        <p:spPr bwMode="auto">
          <a:xfrm>
            <a:off x="7162800" y="4094480"/>
            <a:ext cx="1752600" cy="762000"/>
          </a:xfrm>
          <a:prstGeom prst="flowChartInternalStorage">
            <a:avLst/>
          </a:prstGeom>
          <a:solidFill>
            <a:srgbClr val="000000">
              <a:alpha val="81000"/>
            </a:srgbClr>
          </a:solidFill>
          <a:ln>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style>
          <a:lnRef idx="0">
            <a:schemeClr val="accent2"/>
          </a:lnRef>
          <a:fillRef idx="3">
            <a:schemeClr val="accent2"/>
          </a:fillRef>
          <a:effectRef idx="3">
            <a:schemeClr val="accent2"/>
          </a:effectRef>
          <a:fontRef idx="minor">
            <a:schemeClr val="lt1"/>
          </a:fontRef>
        </p:style>
        <p:txBody>
          <a:bodyPr vert="horz" wrap="square" lIns="91421" tIns="45712" rIns="91421" bIns="45712" numCol="1" anchor="ctr" anchorCtr="0" compatLnSpc="1">
            <a:prstTxWarp prst="textNoShape">
              <a:avLst/>
            </a:prstTxWarp>
          </a:bodyPr>
          <a:lstStyle/>
          <a:p>
            <a:pPr marL="0" marR="0" indent="0" algn="ctr" defTabSz="914063" eaLnBrk="0" latinLnBrk="0" hangingPunct="0">
              <a:lnSpc>
                <a:spcPct val="85000"/>
              </a:lnSpc>
              <a:spcBef>
                <a:spcPct val="20000"/>
              </a:spcBef>
              <a:buClrTx/>
              <a:buSzTx/>
              <a:buFontTx/>
              <a:buNone/>
              <a:tabLst/>
            </a:pPr>
            <a:r>
              <a:rPr lang="es-ES" sz="1400" dirty="0" smtClean="0">
                <a:solidFill>
                  <a:schemeClr val="tx1"/>
                </a:solidFill>
              </a:rPr>
              <a:t>“Hidratación” del caché desde disco o memoria</a:t>
            </a:r>
          </a:p>
        </p:txBody>
      </p:sp>
      <p:cxnSp>
        <p:nvCxnSpPr>
          <p:cNvPr id="36" name="Straight Connector 35"/>
          <p:cNvCxnSpPr>
            <a:stCxn id="34" idx="1"/>
          </p:cNvCxnSpPr>
          <p:nvPr/>
        </p:nvCxnSpPr>
        <p:spPr bwMode="auto">
          <a:xfrm rot="10800000">
            <a:off x="6781800" y="4475480"/>
            <a:ext cx="381000" cy="1588"/>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44" name="Flowchart: Process 43"/>
          <p:cNvSpPr/>
          <p:nvPr/>
        </p:nvSpPr>
        <p:spPr bwMode="auto">
          <a:xfrm>
            <a:off x="7162800" y="5237480"/>
            <a:ext cx="1752600" cy="612648"/>
          </a:xfrm>
          <a:prstGeom prst="flowChartProcess">
            <a:avLst/>
          </a:prstGeom>
          <a:solidFill>
            <a:srgbClr val="000000">
              <a:alpha val="81000"/>
            </a:srgbClr>
          </a:solidFill>
          <a:ln>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style>
          <a:lnRef idx="0">
            <a:schemeClr val="accent2"/>
          </a:lnRef>
          <a:fillRef idx="3">
            <a:schemeClr val="accent2"/>
          </a:fillRef>
          <a:effectRef idx="3">
            <a:schemeClr val="accent2"/>
          </a:effectRef>
          <a:fontRef idx="minor">
            <a:schemeClr val="lt1"/>
          </a:fontRef>
        </p:style>
        <p:txBody>
          <a:bodyPr vert="horz" wrap="square" lIns="91421" tIns="45712" rIns="91421" bIns="45712" numCol="1" anchor="ctr" anchorCtr="0" compatLnSpc="1">
            <a:prstTxWarp prst="textNoShape">
              <a:avLst/>
            </a:prstTxWarp>
          </a:bodyPr>
          <a:lstStyle/>
          <a:p>
            <a:pPr marL="0" marR="0" indent="0" algn="ctr" defTabSz="914063" eaLnBrk="0" latinLnBrk="0" hangingPunct="0">
              <a:lnSpc>
                <a:spcPct val="85000"/>
              </a:lnSpc>
              <a:spcBef>
                <a:spcPct val="20000"/>
              </a:spcBef>
              <a:buClrTx/>
              <a:buSzTx/>
              <a:buFontTx/>
              <a:buNone/>
              <a:tabLst/>
            </a:pPr>
            <a:r>
              <a:rPr lang="es-ES" sz="1400" dirty="0" smtClean="0">
                <a:solidFill>
                  <a:schemeClr val="tx1"/>
                </a:solidFill>
              </a:rPr>
              <a:t>Caché “compartible” y permanente</a:t>
            </a:r>
          </a:p>
        </p:txBody>
      </p:sp>
      <p:sp>
        <p:nvSpPr>
          <p:cNvPr id="18" name="Title 1"/>
          <p:cNvSpPr>
            <a:spLocks noGrp="1"/>
          </p:cNvSpPr>
          <p:nvPr>
            <p:ph type="title"/>
          </p:nvPr>
        </p:nvSpPr>
        <p:spPr>
          <a:xfrm>
            <a:off x="381000" y="230188"/>
            <a:ext cx="8382000" cy="1163395"/>
          </a:xfrm>
        </p:spPr>
        <p:txBody>
          <a:bodyPr/>
          <a:lstStyle/>
          <a:p>
            <a:r>
              <a:rPr lang="es-ES" smtClean="0"/>
              <a:t>Integración de datos</a:t>
            </a:r>
            <a:br>
              <a:rPr lang="es-ES" smtClean="0"/>
            </a:br>
            <a:r>
              <a:rPr lang="es-ES" sz="3600" smtClean="0">
                <a:solidFill>
                  <a:schemeClr val="tx2"/>
                </a:solidFill>
              </a:rPr>
              <a:t>Integración escalable – Uso del caché</a:t>
            </a:r>
            <a:endParaRPr lang="es-ES">
              <a:solidFill>
                <a:schemeClr val="tx2"/>
              </a:solidFill>
            </a:endParaRPr>
          </a:p>
        </p:txBody>
      </p:sp>
      <p:grpSp>
        <p:nvGrpSpPr>
          <p:cNvPr id="17" name="Group 16"/>
          <p:cNvGrpSpPr/>
          <p:nvPr/>
        </p:nvGrpSpPr>
        <p:grpSpPr>
          <a:xfrm>
            <a:off x="7498044" y="228600"/>
            <a:ext cx="1264956" cy="856946"/>
            <a:chOff x="1300723" y="4503580"/>
            <a:chExt cx="1264956" cy="856946"/>
          </a:xfrm>
        </p:grpSpPr>
        <p:pic>
          <p:nvPicPr>
            <p:cNvPr id="19" name="Picture 3" descr="C:\Work\Katmai Marketing\PAG_icon library\PAG_icon library\Security Threat Detected.png"/>
            <p:cNvPicPr>
              <a:picLocks noChangeAspect="1" noChangeArrowheads="1"/>
            </p:cNvPicPr>
            <p:nvPr/>
          </p:nvPicPr>
          <p:blipFill>
            <a:blip r:embed="rId5" cstate="print"/>
            <a:stretch>
              <a:fillRect/>
            </a:stretch>
          </p:blipFill>
          <p:spPr bwMode="auto">
            <a:xfrm>
              <a:off x="2053118" y="4525483"/>
              <a:ext cx="512561" cy="612649"/>
            </a:xfrm>
            <a:prstGeom prst="rect">
              <a:avLst/>
            </a:prstGeom>
            <a:noFill/>
            <a:ln w="9525">
              <a:noFill/>
              <a:miter lim="800000"/>
              <a:headEnd/>
              <a:tailEnd/>
            </a:ln>
          </p:spPr>
        </p:pic>
        <p:pic>
          <p:nvPicPr>
            <p:cNvPr id="20" name="Picture 3" descr="C:\Work\Katmai Marketing\PAG_icon library\PAG_icon library\Security Threat Detected.png"/>
            <p:cNvPicPr>
              <a:picLocks noChangeAspect="1" noChangeArrowheads="1"/>
            </p:cNvPicPr>
            <p:nvPr/>
          </p:nvPicPr>
          <p:blipFill>
            <a:blip r:embed="rId6" cstate="print"/>
            <a:stretch>
              <a:fillRect/>
            </a:stretch>
          </p:blipFill>
          <p:spPr bwMode="auto">
            <a:xfrm>
              <a:off x="1300723" y="4503580"/>
              <a:ext cx="512561" cy="612648"/>
            </a:xfrm>
            <a:prstGeom prst="rect">
              <a:avLst/>
            </a:prstGeom>
            <a:noFill/>
            <a:ln w="9525">
              <a:noFill/>
              <a:miter lim="800000"/>
              <a:headEnd/>
              <a:tailEnd/>
            </a:ln>
          </p:spPr>
        </p:pic>
        <p:pic>
          <p:nvPicPr>
            <p:cNvPr id="22" name="Picture 2" descr="C:\Work\Katmai Marketing\PAG_icon library\PAG_icon library\Database blue.png"/>
            <p:cNvPicPr>
              <a:picLocks noChangeAspect="1" noChangeArrowheads="1"/>
            </p:cNvPicPr>
            <p:nvPr/>
          </p:nvPicPr>
          <p:blipFill>
            <a:blip r:embed="rId7"/>
            <a:srcRect/>
            <a:stretch>
              <a:fillRect/>
            </a:stretch>
          </p:blipFill>
          <p:spPr bwMode="auto">
            <a:xfrm>
              <a:off x="1654642" y="4745355"/>
              <a:ext cx="511257" cy="615171"/>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27"/>
                                        </p:tgtEl>
                                        <p:attrNameLst>
                                          <p:attrName>style.visibility</p:attrName>
                                        </p:attrNameLst>
                                      </p:cBhvr>
                                      <p:to>
                                        <p:strVal val="visible"/>
                                      </p:to>
                                    </p:set>
                                    <p:animEffect transition="in" filter="fade">
                                      <p:cBhvr>
                                        <p:cTn id="29" dur="1000"/>
                                        <p:tgtEl>
                                          <p:spTgt spid="10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childTnLst>
                                </p:cTn>
                              </p:par>
                              <p:par>
                                <p:cTn id="46" presetID="10"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animBg="1"/>
      <p:bldP spid="12" grpId="0" animBg="1"/>
      <p:bldP spid="14" grpId="0" animBg="1"/>
      <p:bldP spid="31" grpId="0" animBg="1"/>
      <p:bldP spid="34"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230188"/>
            <a:ext cx="8382000" cy="1163395"/>
          </a:xfrm>
        </p:spPr>
        <p:txBody>
          <a:bodyPr/>
          <a:lstStyle/>
          <a:p>
            <a:pPr lvl="0"/>
            <a:r>
              <a:rPr lang="es-ES" dirty="0" smtClean="0"/>
              <a:t>Integración de datos</a:t>
            </a:r>
            <a:br>
              <a:rPr lang="es-ES" dirty="0" smtClean="0"/>
            </a:br>
            <a:r>
              <a:rPr lang="es-ES" sz="3600" dirty="0" smtClean="0">
                <a:solidFill>
                  <a:schemeClr val="tx2"/>
                </a:solidFill>
              </a:rPr>
              <a:t>Perfilado de datos</a:t>
            </a:r>
            <a:endParaRPr lang="es-ES" dirty="0">
              <a:solidFill>
                <a:schemeClr val="tx2"/>
              </a:solidFill>
            </a:endParaRPr>
          </a:p>
        </p:txBody>
      </p:sp>
      <p:sp>
        <p:nvSpPr>
          <p:cNvPr id="3" name="Text Placeholder 2"/>
          <p:cNvSpPr>
            <a:spLocks noGrp="1"/>
          </p:cNvSpPr>
          <p:nvPr>
            <p:ph type="body" sz="quarter" idx="10"/>
          </p:nvPr>
        </p:nvSpPr>
        <p:spPr>
          <a:xfrm>
            <a:off x="381000" y="1898650"/>
            <a:ext cx="8382000" cy="4315027"/>
          </a:xfrm>
        </p:spPr>
        <p:txBody>
          <a:bodyPr/>
          <a:lstStyle/>
          <a:p>
            <a:pPr marL="457200" indent="-457200"/>
            <a:r>
              <a:rPr lang="es-ES" sz="2800" dirty="0" smtClean="0"/>
              <a:t>Perfilado integrado</a:t>
            </a:r>
          </a:p>
          <a:p>
            <a:pPr marL="857250" lvl="1" indent="-400050"/>
            <a:r>
              <a:rPr lang="es-ES" sz="2400" dirty="0" smtClean="0"/>
              <a:t>Tarea de flujo de datos</a:t>
            </a:r>
          </a:p>
          <a:p>
            <a:pPr marL="857250" lvl="1" indent="-400050"/>
            <a:r>
              <a:rPr lang="es-ES" sz="2400" dirty="0" smtClean="0"/>
              <a:t>Perfila cualquier tabla</a:t>
            </a:r>
          </a:p>
          <a:p>
            <a:pPr marL="857250" lvl="1" indent="-400050"/>
            <a:r>
              <a:rPr lang="es-ES" sz="2400" dirty="0" smtClean="0"/>
              <a:t>Salida a archivo</a:t>
            </a:r>
          </a:p>
          <a:p>
            <a:pPr marL="457200" indent="-457200"/>
            <a:endParaRPr lang="es-ES" sz="2800" dirty="0" smtClean="0"/>
          </a:p>
          <a:p>
            <a:pPr marL="457200" indent="-457200"/>
            <a:r>
              <a:rPr lang="es-ES" sz="2800" dirty="0" smtClean="0"/>
              <a:t>Visor externo</a:t>
            </a:r>
          </a:p>
          <a:p>
            <a:pPr marL="857250" lvl="1" indent="-400050"/>
            <a:r>
              <a:rPr lang="es-ES" sz="2400" dirty="0" smtClean="0"/>
              <a:t>Perfil por columna</a:t>
            </a:r>
          </a:p>
          <a:p>
            <a:pPr lvl="2" indent="-401638"/>
            <a:r>
              <a:rPr lang="es-ES" sz="2000" dirty="0" smtClean="0"/>
              <a:t>Outliers</a:t>
            </a:r>
          </a:p>
          <a:p>
            <a:pPr lvl="2" indent="-401638"/>
            <a:r>
              <a:rPr lang="es-ES" sz="2000" dirty="0" smtClean="0"/>
              <a:t>Claves candidatas</a:t>
            </a:r>
          </a:p>
          <a:p>
            <a:pPr lvl="2" indent="-401638"/>
            <a:r>
              <a:rPr lang="es-ES" sz="2000" dirty="0" smtClean="0"/>
              <a:t>Distribución de valor</a:t>
            </a:r>
          </a:p>
          <a:p>
            <a:pPr lvl="2" indent="-401638"/>
            <a:r>
              <a:rPr lang="es-ES" sz="2000" dirty="0" smtClean="0"/>
              <a:t>Patrones</a:t>
            </a:r>
            <a:endParaRPr lang="es-ES" dirty="0"/>
          </a:p>
        </p:txBody>
      </p:sp>
      <p:pic>
        <p:nvPicPr>
          <p:cNvPr id="5" name="Picture 4"/>
          <p:cNvPicPr>
            <a:picLocks noChangeAspect="1" noChangeArrowheads="1"/>
          </p:cNvPicPr>
          <p:nvPr/>
        </p:nvPicPr>
        <p:blipFill>
          <a:blip r:embed="rId3"/>
          <a:srcRect/>
          <a:stretch>
            <a:fillRect/>
          </a:stretch>
        </p:blipFill>
        <p:spPr bwMode="auto">
          <a:xfrm>
            <a:off x="4971963" y="1946275"/>
            <a:ext cx="3791037" cy="3409286"/>
          </a:xfrm>
          <a:prstGeom prst="rect">
            <a:avLst/>
          </a:prstGeom>
          <a:noFill/>
          <a:effectLst>
            <a:outerShdw blurRad="50800" dist="38100" dir="2700000" algn="tl" rotWithShape="0">
              <a:prstClr val="black">
                <a:alpha val="40000"/>
              </a:prstClr>
            </a:outerShdw>
          </a:effectLst>
        </p:spPr>
      </p:pic>
      <p:grpSp>
        <p:nvGrpSpPr>
          <p:cNvPr id="6" name="Group 5"/>
          <p:cNvGrpSpPr/>
          <p:nvPr/>
        </p:nvGrpSpPr>
        <p:grpSpPr>
          <a:xfrm>
            <a:off x="7498044" y="228600"/>
            <a:ext cx="1264956" cy="856946"/>
            <a:chOff x="1300723" y="4503580"/>
            <a:chExt cx="1264956" cy="856946"/>
          </a:xfrm>
        </p:grpSpPr>
        <p:pic>
          <p:nvPicPr>
            <p:cNvPr id="7" name="Picture 3" descr="C:\Work\Katmai Marketing\PAG_icon library\PAG_icon library\Security Threat Detected.png"/>
            <p:cNvPicPr>
              <a:picLocks noChangeAspect="1" noChangeArrowheads="1"/>
            </p:cNvPicPr>
            <p:nvPr/>
          </p:nvPicPr>
          <p:blipFill>
            <a:blip r:embed="rId4" cstate="print"/>
            <a:stretch>
              <a:fillRect/>
            </a:stretch>
          </p:blipFill>
          <p:spPr bwMode="auto">
            <a:xfrm>
              <a:off x="2053118" y="4525483"/>
              <a:ext cx="512561" cy="612649"/>
            </a:xfrm>
            <a:prstGeom prst="rect">
              <a:avLst/>
            </a:prstGeom>
            <a:noFill/>
            <a:ln w="9525">
              <a:noFill/>
              <a:miter lim="800000"/>
              <a:headEnd/>
              <a:tailEnd/>
            </a:ln>
          </p:spPr>
        </p:pic>
        <p:pic>
          <p:nvPicPr>
            <p:cNvPr id="8" name="Picture 3" descr="C:\Work\Katmai Marketing\PAG_icon library\PAG_icon library\Security Threat Detected.png"/>
            <p:cNvPicPr>
              <a:picLocks noChangeAspect="1" noChangeArrowheads="1"/>
            </p:cNvPicPr>
            <p:nvPr/>
          </p:nvPicPr>
          <p:blipFill>
            <a:blip r:embed="rId5" cstate="print"/>
            <a:stretch>
              <a:fillRect/>
            </a:stretch>
          </p:blipFill>
          <p:spPr bwMode="auto">
            <a:xfrm>
              <a:off x="1300723" y="4503580"/>
              <a:ext cx="512561" cy="612648"/>
            </a:xfrm>
            <a:prstGeom prst="rect">
              <a:avLst/>
            </a:prstGeom>
            <a:noFill/>
            <a:ln w="9525">
              <a:noFill/>
              <a:miter lim="800000"/>
              <a:headEnd/>
              <a:tailEnd/>
            </a:ln>
          </p:spPr>
        </p:pic>
        <p:pic>
          <p:nvPicPr>
            <p:cNvPr id="10" name="Picture 2" descr="C:\Work\Katmai Marketing\PAG_icon library\PAG_icon library\Database blue.png"/>
            <p:cNvPicPr>
              <a:picLocks noChangeAspect="1" noChangeArrowheads="1"/>
            </p:cNvPicPr>
            <p:nvPr/>
          </p:nvPicPr>
          <p:blipFill>
            <a:blip r:embed="rId6"/>
            <a:srcRect/>
            <a:stretch>
              <a:fillRect/>
            </a:stretch>
          </p:blipFill>
          <p:spPr bwMode="auto">
            <a:xfrm>
              <a:off x="1654642" y="4745355"/>
              <a:ext cx="511257" cy="615171"/>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1369218" y="649805"/>
            <a:ext cx="7393781" cy="1523494"/>
          </a:xfrm>
        </p:spPr>
        <p:txBody>
          <a:bodyPr/>
          <a:lstStyle/>
          <a:p>
            <a:r>
              <a:rPr lang="es-ES" sz="4000" dirty="0" smtClean="0">
                <a:solidFill>
                  <a:schemeClr val="tx1"/>
                </a:solidFill>
                <a:latin typeface="Segoe Light" pitchFamily="34" charset="0"/>
              </a:rPr>
              <a:t>{</a:t>
            </a:r>
            <a:r>
              <a:rPr lang="es-ES" sz="4000" dirty="0" smtClean="0"/>
              <a:t> </a:t>
            </a:r>
            <a:r>
              <a:rPr lang="es-ES" sz="4000" b="1" dirty="0" smtClean="0">
                <a:solidFill>
                  <a:srgbClr val="0099FF"/>
                </a:solidFill>
              </a:rPr>
              <a:t>Liberar los datos</a:t>
            </a:r>
            <a:r>
              <a:rPr lang="es-ES" sz="4000" dirty="0" smtClean="0">
                <a:solidFill>
                  <a:schemeClr val="tx1"/>
                </a:solidFill>
                <a:latin typeface="Segoe Light" pitchFamily="34" charset="0"/>
              </a:rPr>
              <a:t>}</a:t>
            </a:r>
            <a:endParaRPr lang="es-ES" sz="4000" spc="-100" dirty="0"/>
          </a:p>
        </p:txBody>
      </p:sp>
      <p:sp>
        <p:nvSpPr>
          <p:cNvPr id="5" name="Subtitle 4"/>
          <p:cNvSpPr>
            <a:spLocks noGrp="1"/>
          </p:cNvSpPr>
          <p:nvPr>
            <p:ph type="subTitle" idx="1"/>
          </p:nvPr>
        </p:nvSpPr>
        <p:spPr>
          <a:xfrm>
            <a:off x="1368955" y="3887788"/>
            <a:ext cx="7043208" cy="461665"/>
          </a:xfrm>
        </p:spPr>
        <p:txBody>
          <a:bodyPr/>
          <a:lstStyle/>
          <a:p>
            <a:pPr marL="282575" indent="-282575">
              <a:spcBef>
                <a:spcPct val="20000"/>
              </a:spcBef>
              <a:buBlip>
                <a:blip r:embed="rId3"/>
              </a:buBlip>
            </a:pPr>
            <a:endParaRPr lang="es-ES" dirty="0" smtClean="0">
              <a:solidFill>
                <a:schemeClr val="tx1"/>
              </a:solidFill>
            </a:endParaRPr>
          </a:p>
        </p:txBody>
      </p:sp>
      <p:sp>
        <p:nvSpPr>
          <p:cNvPr id="6" name="Text Placeholder 5"/>
          <p:cNvSpPr>
            <a:spLocks noGrp="1"/>
          </p:cNvSpPr>
          <p:nvPr>
            <p:ph type="body" sz="quarter" idx="10"/>
          </p:nvPr>
        </p:nvSpPr>
        <p:spPr/>
        <p:txBody>
          <a:bodyPr/>
          <a:lstStyle/>
          <a:p>
            <a:r>
              <a:rPr lang="es-ES" dirty="0" smtClean="0"/>
              <a:t>demo</a:t>
            </a:r>
            <a:endParaRPr lang="es-E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5" name="Picture 2"/>
          <p:cNvPicPr>
            <a:picLocks noChangeAspect="1" noChangeArrowheads="1"/>
          </p:cNvPicPr>
          <p:nvPr/>
        </p:nvPicPr>
        <p:blipFill>
          <a:blip r:embed="rId3"/>
          <a:srcRect/>
          <a:stretch>
            <a:fillRect/>
          </a:stretch>
        </p:blipFill>
        <p:spPr bwMode="auto">
          <a:xfrm>
            <a:off x="424032" y="228600"/>
            <a:ext cx="3956050" cy="838200"/>
          </a:xfrm>
          <a:prstGeom prst="rect">
            <a:avLst/>
          </a:prstGeom>
          <a:noFill/>
          <a:ln w="9525">
            <a:noFill/>
            <a:miter lim="800000"/>
            <a:headEnd/>
            <a:tailEnd/>
          </a:ln>
        </p:spPr>
      </p:pic>
      <p:grpSp>
        <p:nvGrpSpPr>
          <p:cNvPr id="2" name="Group 24"/>
          <p:cNvGrpSpPr/>
          <p:nvPr/>
        </p:nvGrpSpPr>
        <p:grpSpPr>
          <a:xfrm>
            <a:off x="5970494" y="2108659"/>
            <a:ext cx="2665506" cy="3934691"/>
            <a:chOff x="6000474" y="2183476"/>
            <a:chExt cx="2665506" cy="3934691"/>
          </a:xfrm>
        </p:grpSpPr>
        <p:sp>
          <p:nvSpPr>
            <p:cNvPr id="26" name="Rounded Rectangle 25"/>
            <p:cNvSpPr/>
            <p:nvPr/>
          </p:nvSpPr>
          <p:spPr bwMode="auto">
            <a:xfrm>
              <a:off x="6013827" y="2183476"/>
              <a:ext cx="2536243" cy="3934691"/>
            </a:xfrm>
            <a:prstGeom prst="roundRect">
              <a:avLst>
                <a:gd name="adj" fmla="val 9898"/>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grpSp>
          <p:nvGrpSpPr>
            <p:cNvPr id="3" name="Group 39"/>
            <p:cNvGrpSpPr>
              <a:grpSpLocks/>
            </p:cNvGrpSpPr>
            <p:nvPr/>
          </p:nvGrpSpPr>
          <p:grpSpPr bwMode="auto">
            <a:xfrm>
              <a:off x="6711639" y="4529617"/>
              <a:ext cx="1060576" cy="846546"/>
              <a:chOff x="542380" y="2689656"/>
              <a:chExt cx="1483033" cy="1184217"/>
            </a:xfrm>
          </p:grpSpPr>
          <p:pic>
            <p:nvPicPr>
              <p:cNvPr id="48" name="Picture 2" descr="C:\Program Files\Microsoft Resource DVD Artwork\DVD_ART\Artwork_Imagery\HARDWARE_IMAGERY\Illustration - Misc Hardware\Windows Vista Illustration Icons\Server.png"/>
              <p:cNvPicPr>
                <a:picLocks noChangeAspect="1" noChangeArrowheads="1"/>
              </p:cNvPicPr>
              <p:nvPr/>
            </p:nvPicPr>
            <p:blipFill>
              <a:blip r:embed="rId4"/>
              <a:stretch>
                <a:fillRect/>
              </a:stretch>
            </p:blipFill>
            <p:spPr bwMode="auto">
              <a:xfrm>
                <a:off x="1062948" y="2689656"/>
                <a:ext cx="962465" cy="1150857"/>
              </a:xfrm>
              <a:prstGeom prst="rect">
                <a:avLst/>
              </a:prstGeom>
              <a:noFill/>
              <a:ln w="9525">
                <a:noFill/>
                <a:miter lim="800000"/>
                <a:headEnd/>
                <a:tailEnd/>
              </a:ln>
            </p:spPr>
          </p:pic>
          <p:pic>
            <p:nvPicPr>
              <p:cNvPr id="41"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5" cstate="print"/>
              <a:stretch>
                <a:fillRect/>
              </a:stretch>
            </p:blipFill>
            <p:spPr bwMode="auto">
              <a:xfrm>
                <a:off x="542380" y="2728479"/>
                <a:ext cx="780182" cy="1145394"/>
              </a:xfrm>
              <a:prstGeom prst="rect">
                <a:avLst/>
              </a:prstGeom>
              <a:noFill/>
              <a:ln w="9525">
                <a:noFill/>
                <a:miter lim="800000"/>
                <a:headEnd/>
                <a:tailEnd/>
              </a:ln>
            </p:spPr>
          </p:pic>
        </p:grpSp>
        <p:sp>
          <p:nvSpPr>
            <p:cNvPr id="29" name="Rectangle 28"/>
            <p:cNvSpPr/>
            <p:nvPr/>
          </p:nvSpPr>
          <p:spPr bwMode="auto">
            <a:xfrm>
              <a:off x="6030883" y="231746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0" name="Rectangle 29"/>
            <p:cNvSpPr>
              <a:spLocks noChangeArrowheads="1"/>
            </p:cNvSpPr>
            <p:nvPr/>
          </p:nvSpPr>
          <p:spPr bwMode="auto">
            <a:xfrm>
              <a:off x="6020829" y="3036520"/>
              <a:ext cx="2645151" cy="1298811"/>
            </a:xfrm>
            <a:prstGeom prst="rect">
              <a:avLst/>
            </a:prstGeom>
            <a:noFill/>
            <a:ln w="9525">
              <a:noFill/>
              <a:miter lim="800000"/>
              <a:headEnd/>
              <a:tailEnd/>
            </a:ln>
          </p:spPr>
          <p:txBody>
            <a:bodyPr wrap="square" lIns="91432" tIns="45717" rIns="91432" bIns="45717">
              <a:spAutoFit/>
            </a:bodyPr>
            <a:lstStyle/>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Análisis predictivo</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Experiencia personalizada</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Integración  con otras aplicaciones</a:t>
              </a:r>
            </a:p>
          </p:txBody>
        </p:sp>
        <p:sp>
          <p:nvSpPr>
            <p:cNvPr id="34" name="TextBox 833617"/>
            <p:cNvSpPr txBox="1">
              <a:spLocks noChangeArrowheads="1"/>
            </p:cNvSpPr>
            <p:nvPr/>
          </p:nvSpPr>
          <p:spPr bwMode="auto">
            <a:xfrm>
              <a:off x="6000474" y="2187621"/>
              <a:ext cx="2541432" cy="677108"/>
            </a:xfrm>
            <a:prstGeom prst="rect">
              <a:avLst/>
            </a:prstGeom>
            <a:noFill/>
            <a:ln w="9525">
              <a:noFill/>
              <a:miter lim="800000"/>
              <a:headEnd/>
              <a:tailEnd/>
            </a:ln>
          </p:spPr>
          <p:txBody>
            <a:bodyPr wrap="square" anchor="ctr" anchorCtr="0">
              <a:noAutofit/>
            </a:bodyPr>
            <a:lstStyle/>
            <a:p>
              <a:pPr algn="ctr" fontAlgn="auto">
                <a:lnSpc>
                  <a:spcPct val="95000"/>
                </a:lnSpc>
                <a:spcBef>
                  <a:spcPct val="10000"/>
                </a:spcBef>
                <a:spcAft>
                  <a:spcPts val="0"/>
                </a:spcAft>
                <a:defRPr/>
              </a:pPr>
              <a:r>
                <a:rPr lang="es-ES" altLang="zh-CN" sz="2000" b="1" i="1" kern="0" spc="-2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Datos para la toma de decisiones</a:t>
              </a:r>
              <a:endParaRPr lang="es-ES" altLang="zh-CN" sz="2000" b="1" i="1" kern="0" spc="-2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cxnSp>
          <p:nvCxnSpPr>
            <p:cNvPr id="38" name="Straight Connector 37"/>
            <p:cNvCxnSpPr/>
            <p:nvPr/>
          </p:nvCxnSpPr>
          <p:spPr>
            <a:xfrm>
              <a:off x="6024648" y="2926079"/>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481848" y="4428600"/>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48"/>
          <p:cNvGrpSpPr/>
          <p:nvPr/>
        </p:nvGrpSpPr>
        <p:grpSpPr>
          <a:xfrm>
            <a:off x="3261360" y="2108659"/>
            <a:ext cx="2604785" cy="3934691"/>
            <a:chOff x="3262904" y="2183476"/>
            <a:chExt cx="2604785" cy="3934691"/>
          </a:xfrm>
        </p:grpSpPr>
        <p:sp>
          <p:nvSpPr>
            <p:cNvPr id="50" name="Rounded Rectangle 49"/>
            <p:cNvSpPr/>
            <p:nvPr/>
          </p:nvSpPr>
          <p:spPr bwMode="auto">
            <a:xfrm>
              <a:off x="3312191" y="2183476"/>
              <a:ext cx="2536243" cy="3934691"/>
            </a:xfrm>
            <a:prstGeom prst="roundRect">
              <a:avLst>
                <a:gd name="adj" fmla="val 9211"/>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55" name="Rectangle 54"/>
            <p:cNvSpPr/>
            <p:nvPr/>
          </p:nvSpPr>
          <p:spPr bwMode="auto">
            <a:xfrm>
              <a:off x="3329247" y="231746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6" name="Rectangle 55"/>
            <p:cNvSpPr>
              <a:spLocks noChangeArrowheads="1"/>
            </p:cNvSpPr>
            <p:nvPr/>
          </p:nvSpPr>
          <p:spPr bwMode="auto">
            <a:xfrm>
              <a:off x="3319193" y="3036520"/>
              <a:ext cx="2522239" cy="1298811"/>
            </a:xfrm>
            <a:prstGeom prst="rect">
              <a:avLst/>
            </a:prstGeom>
            <a:noFill/>
            <a:ln w="9525">
              <a:noFill/>
              <a:miter lim="800000"/>
              <a:headEnd/>
              <a:tailEnd/>
            </a:ln>
          </p:spPr>
          <p:txBody>
            <a:bodyPr wrap="square" lIns="91432" tIns="45717" rIns="91432" bIns="45717">
              <a:spAutoFit/>
            </a:bodyPr>
            <a:lstStyle/>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Diseño de forma intuitiva</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Escala corporativa</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Presentación desde Office</a:t>
              </a:r>
            </a:p>
          </p:txBody>
        </p:sp>
        <p:sp>
          <p:nvSpPr>
            <p:cNvPr id="57" name="TextBox 833617"/>
            <p:cNvSpPr txBox="1">
              <a:spLocks noChangeArrowheads="1"/>
            </p:cNvSpPr>
            <p:nvPr/>
          </p:nvSpPr>
          <p:spPr bwMode="auto">
            <a:xfrm>
              <a:off x="3262904" y="2187081"/>
              <a:ext cx="2604785" cy="707886"/>
            </a:xfrm>
            <a:prstGeom prst="rect">
              <a:avLst/>
            </a:prstGeom>
            <a:noFill/>
            <a:ln w="9525">
              <a:noFill/>
              <a:miter lim="800000"/>
              <a:headEnd/>
              <a:tailEnd/>
            </a:ln>
          </p:spPr>
          <p:txBody>
            <a:bodyPr wrap="square" anchor="ctr" anchorCtr="0">
              <a:spAutoFit/>
            </a:bodyPr>
            <a:lstStyle/>
            <a:p>
              <a:pPr algn="ctr">
                <a:lnSpc>
                  <a:spcPct val="95000"/>
                </a:lnSpc>
                <a:spcBef>
                  <a:spcPct val="10000"/>
                </a:spcBef>
                <a:defRPr/>
              </a:pPr>
              <a:r>
                <a:rPr lang="es-ES" altLang="zh-CN" sz="2000" b="1" i="1" kern="0" spc="-2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Ofrecer información </a:t>
              </a:r>
            </a:p>
            <a:p>
              <a:pPr algn="ctr">
                <a:lnSpc>
                  <a:spcPct val="95000"/>
                </a:lnSpc>
                <a:spcBef>
                  <a:spcPct val="10000"/>
                </a:spcBef>
                <a:defRPr/>
              </a:pPr>
              <a:r>
                <a:rPr lang="es-ES" altLang="zh-CN" sz="2000" b="1" i="1" kern="0" spc="-2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relevante</a:t>
              </a:r>
            </a:p>
          </p:txBody>
        </p:sp>
        <p:cxnSp>
          <p:nvCxnSpPr>
            <p:cNvPr id="58" name="Straight Connector 57"/>
            <p:cNvCxnSpPr/>
            <p:nvPr/>
          </p:nvCxnSpPr>
          <p:spPr>
            <a:xfrm>
              <a:off x="3323012" y="2926079"/>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80212" y="4419230"/>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5" name="Group 32"/>
            <p:cNvGrpSpPr/>
            <p:nvPr/>
          </p:nvGrpSpPr>
          <p:grpSpPr>
            <a:xfrm>
              <a:off x="4178566" y="4507246"/>
              <a:ext cx="945709" cy="1042416"/>
              <a:chOff x="3982595" y="3638450"/>
              <a:chExt cx="1387462" cy="1529342"/>
            </a:xfrm>
          </p:grpSpPr>
          <p:pic>
            <p:nvPicPr>
              <p:cNvPr id="61"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7"/>
              <a:stretch>
                <a:fillRect/>
              </a:stretch>
            </p:blipFill>
            <p:spPr bwMode="auto">
              <a:xfrm>
                <a:off x="4327940" y="3638450"/>
                <a:ext cx="1042117" cy="1529342"/>
              </a:xfrm>
              <a:prstGeom prst="rect">
                <a:avLst/>
              </a:prstGeom>
              <a:noFill/>
              <a:ln>
                <a:noFill/>
              </a:ln>
            </p:spPr>
          </p:pic>
          <p:pic>
            <p:nvPicPr>
              <p:cNvPr id="62" name="Picture 2" descr="C:\Program Files\Microsoft Resource DVD Artwork\DVD_ART\BoxShots_Logos\People Ready\PRB man 3 silouette people ready.png"/>
              <p:cNvPicPr>
                <a:picLocks noChangeAspect="1" noChangeArrowheads="1"/>
              </p:cNvPicPr>
              <p:nvPr/>
            </p:nvPicPr>
            <p:blipFill>
              <a:blip r:embed="rId8" cstate="print"/>
              <a:stretch>
                <a:fillRect/>
              </a:stretch>
            </p:blipFill>
            <p:spPr bwMode="auto">
              <a:xfrm>
                <a:off x="3982595" y="4003974"/>
                <a:ext cx="725822" cy="979315"/>
              </a:xfrm>
              <a:prstGeom prst="rect">
                <a:avLst/>
              </a:prstGeom>
              <a:noFill/>
            </p:spPr>
          </p:pic>
        </p:grpSp>
      </p:grpSp>
      <p:grpSp>
        <p:nvGrpSpPr>
          <p:cNvPr id="6" name="Group 62"/>
          <p:cNvGrpSpPr/>
          <p:nvPr/>
        </p:nvGrpSpPr>
        <p:grpSpPr>
          <a:xfrm>
            <a:off x="623940" y="2108659"/>
            <a:ext cx="2549751" cy="3934691"/>
            <a:chOff x="683900" y="2183476"/>
            <a:chExt cx="2549751" cy="3934691"/>
          </a:xfrm>
        </p:grpSpPr>
        <p:sp>
          <p:nvSpPr>
            <p:cNvPr id="64" name="Rounded Rectangle 63"/>
            <p:cNvSpPr/>
            <p:nvPr/>
          </p:nvSpPr>
          <p:spPr bwMode="auto">
            <a:xfrm>
              <a:off x="697408" y="2183476"/>
              <a:ext cx="2536243" cy="3934691"/>
            </a:xfrm>
            <a:prstGeom prst="roundRect">
              <a:avLst>
                <a:gd name="adj" fmla="val 9554"/>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65" name="Rectangle 64"/>
            <p:cNvSpPr/>
            <p:nvPr/>
          </p:nvSpPr>
          <p:spPr bwMode="auto">
            <a:xfrm>
              <a:off x="714464" y="231746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6" name="Rectangle 65"/>
            <p:cNvSpPr>
              <a:spLocks noChangeArrowheads="1"/>
            </p:cNvSpPr>
            <p:nvPr/>
          </p:nvSpPr>
          <p:spPr bwMode="auto">
            <a:xfrm>
              <a:off x="704410" y="3036520"/>
              <a:ext cx="2522239" cy="889468"/>
            </a:xfrm>
            <a:prstGeom prst="rect">
              <a:avLst/>
            </a:prstGeom>
            <a:noFill/>
            <a:ln w="9525">
              <a:noFill/>
              <a:miter lim="800000"/>
              <a:headEnd/>
              <a:tailEnd/>
            </a:ln>
          </p:spPr>
          <p:txBody>
            <a:bodyPr wrap="square" lIns="91432" tIns="45717" rIns="91432" bIns="45717">
              <a:spAutoFit/>
            </a:bodyPr>
            <a:lstStyle/>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Conexión a los datos</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Integración de datos</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Gestión de los datos</a:t>
              </a:r>
            </a:p>
          </p:txBody>
        </p:sp>
        <p:sp>
          <p:nvSpPr>
            <p:cNvPr id="67" name="TextBox 833617"/>
            <p:cNvSpPr txBox="1">
              <a:spLocks noChangeArrowheads="1"/>
            </p:cNvSpPr>
            <p:nvPr/>
          </p:nvSpPr>
          <p:spPr bwMode="auto">
            <a:xfrm>
              <a:off x="683900" y="2187081"/>
              <a:ext cx="2542032" cy="676656"/>
            </a:xfrm>
            <a:prstGeom prst="rect">
              <a:avLst/>
            </a:prstGeom>
            <a:noFill/>
            <a:ln w="9525">
              <a:noFill/>
              <a:miter lim="800000"/>
              <a:headEnd/>
              <a:tailEnd/>
            </a:ln>
          </p:spPr>
          <p:txBody>
            <a:bodyPr wrap="square" anchor="ctr" anchorCtr="0">
              <a:noAutofit/>
            </a:bodyPr>
            <a:lstStyle/>
            <a:p>
              <a:pPr algn="ctr">
                <a:lnSpc>
                  <a:spcPct val="95000"/>
                </a:lnSpc>
                <a:spcBef>
                  <a:spcPct val="10000"/>
                </a:spcBef>
                <a:defRPr/>
              </a:pPr>
              <a:r>
                <a:rPr lang="es-ES" altLang="zh-CN" sz="2000" b="1" i="1" kern="0" spc="-2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Liberar los datos</a:t>
              </a:r>
              <a:endParaRPr lang="es-ES" altLang="zh-CN" sz="2000" b="1" i="1" kern="0" spc="-2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nvGrpSpPr>
            <p:cNvPr id="7" name="Group 22"/>
            <p:cNvGrpSpPr>
              <a:grpSpLocks/>
            </p:cNvGrpSpPr>
            <p:nvPr/>
          </p:nvGrpSpPr>
          <p:grpSpPr bwMode="auto">
            <a:xfrm>
              <a:off x="1360683" y="4578397"/>
              <a:ext cx="1264956" cy="856946"/>
              <a:chOff x="1490610" y="1642031"/>
              <a:chExt cx="904139" cy="704508"/>
            </a:xfrm>
          </p:grpSpPr>
          <p:pic>
            <p:nvPicPr>
              <p:cNvPr id="72" name="Picture 3" descr="C:\Work\Katmai Marketing\PAG_icon library\PAG_icon library\Security Threat Detected.png"/>
              <p:cNvPicPr>
                <a:picLocks noChangeAspect="1" noChangeArrowheads="1"/>
              </p:cNvPicPr>
              <p:nvPr/>
            </p:nvPicPr>
            <p:blipFill>
              <a:blip r:embed="rId9" cstate="print"/>
              <a:stretch>
                <a:fillRect/>
              </a:stretch>
            </p:blipFill>
            <p:spPr bwMode="auto">
              <a:xfrm>
                <a:off x="2028391" y="1660038"/>
                <a:ext cx="366358" cy="503668"/>
              </a:xfrm>
              <a:prstGeom prst="rect">
                <a:avLst/>
              </a:prstGeom>
              <a:noFill/>
              <a:ln w="9525">
                <a:noFill/>
                <a:miter lim="800000"/>
                <a:headEnd/>
                <a:tailEnd/>
              </a:ln>
            </p:spPr>
          </p:pic>
          <p:pic>
            <p:nvPicPr>
              <p:cNvPr id="80" name="Picture 3" descr="C:\Work\Katmai Marketing\PAG_icon library\PAG_icon library\Security Threat Detected.png"/>
              <p:cNvPicPr>
                <a:picLocks noChangeAspect="1" noChangeArrowheads="1"/>
              </p:cNvPicPr>
              <p:nvPr/>
            </p:nvPicPr>
            <p:blipFill>
              <a:blip r:embed="rId10" cstate="print"/>
              <a:stretch>
                <a:fillRect/>
              </a:stretch>
            </p:blipFill>
            <p:spPr bwMode="auto">
              <a:xfrm>
                <a:off x="1490610" y="1642031"/>
                <a:ext cx="366358" cy="503667"/>
              </a:xfrm>
              <a:prstGeom prst="rect">
                <a:avLst/>
              </a:prstGeom>
              <a:noFill/>
              <a:ln w="9525">
                <a:noFill/>
                <a:miter lim="800000"/>
                <a:headEnd/>
                <a:tailEnd/>
              </a:ln>
            </p:spPr>
          </p:pic>
          <p:pic>
            <p:nvPicPr>
              <p:cNvPr id="71" name="Picture 2" descr="C:\Work\Katmai Marketing\PAG_icon library\PAG_icon library\Database blue.png"/>
              <p:cNvPicPr>
                <a:picLocks noChangeAspect="1" noChangeArrowheads="1"/>
              </p:cNvPicPr>
              <p:nvPr/>
            </p:nvPicPr>
            <p:blipFill>
              <a:blip r:embed="rId11"/>
              <a:srcRect/>
              <a:stretch>
                <a:fillRect/>
              </a:stretch>
            </p:blipFill>
            <p:spPr bwMode="auto">
              <a:xfrm>
                <a:off x="1743577" y="1840798"/>
                <a:ext cx="365426" cy="505741"/>
              </a:xfrm>
              <a:prstGeom prst="rect">
                <a:avLst/>
              </a:prstGeom>
              <a:noFill/>
              <a:ln w="9525">
                <a:noFill/>
                <a:miter lim="800000"/>
                <a:headEnd/>
                <a:tailEnd/>
              </a:ln>
            </p:spPr>
          </p:pic>
        </p:grpSp>
        <p:cxnSp>
          <p:nvCxnSpPr>
            <p:cNvPr id="69" name="Straight Connector 68"/>
            <p:cNvCxnSpPr/>
            <p:nvPr/>
          </p:nvCxnSpPr>
          <p:spPr>
            <a:xfrm>
              <a:off x="708229" y="2926079"/>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165429" y="4426725"/>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73" name="Rectangle 72"/>
          <p:cNvSpPr/>
          <p:nvPr/>
        </p:nvSpPr>
        <p:spPr bwMode="auto">
          <a:xfrm>
            <a:off x="614277" y="6160710"/>
            <a:ext cx="7914582" cy="697290"/>
          </a:xfrm>
          <a:prstGeom prst="rect">
            <a:avLst/>
          </a:prstGeom>
          <a:solidFill>
            <a:schemeClr val="bg1">
              <a:lumMod val="95000"/>
              <a:lumOff val="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4" name="Rounded Rectangle 30"/>
          <p:cNvSpPr/>
          <p:nvPr/>
        </p:nvSpPr>
        <p:spPr bwMode="auto">
          <a:xfrm>
            <a:off x="481806" y="5489304"/>
            <a:ext cx="8180388" cy="766085"/>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5" name="Rectangle 2"/>
          <p:cNvSpPr txBox="1">
            <a:spLocks noChangeArrowheads="1"/>
          </p:cNvSpPr>
          <p:nvPr/>
        </p:nvSpPr>
        <p:spPr>
          <a:xfrm>
            <a:off x="1119981" y="5640183"/>
            <a:ext cx="6413500" cy="498598"/>
          </a:xfrm>
          <a:prstGeom prst="rect">
            <a:avLst/>
          </a:prstGeom>
          <a:noFill/>
          <a:ln w="9525">
            <a:noFill/>
            <a:miter lim="800000"/>
            <a:headEnd/>
            <a:tailEnd/>
          </a:ln>
        </p:spPr>
        <p:txBody>
          <a:bodyPr lIns="0" tIns="0" rIns="0" bIns="0">
            <a:spAutoFit/>
          </a:bodyPr>
          <a:lstStyle/>
          <a:p>
            <a:pPr algn="ctr" defTabSz="912740" eaLnBrk="0" fontAlgn="auto" hangingPunct="0">
              <a:lnSpc>
                <a:spcPct val="90000"/>
              </a:lnSpc>
              <a:spcBef>
                <a:spcPts val="0"/>
              </a:spcBef>
              <a:spcAft>
                <a:spcPts val="0"/>
              </a:spcAft>
              <a:defRPr/>
            </a:pPr>
            <a:r>
              <a:rPr lang="es-ES" sz="36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Plataforma de Datos Inteligente</a:t>
            </a:r>
            <a:endParaRPr lang="es-ES" sz="3600" i="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79" name="Title 78"/>
          <p:cNvSpPr>
            <a:spLocks noGrp="1"/>
          </p:cNvSpPr>
          <p:nvPr>
            <p:ph type="title"/>
          </p:nvPr>
        </p:nvSpPr>
        <p:spPr>
          <a:xfrm>
            <a:off x="381000" y="1037378"/>
            <a:ext cx="8382000" cy="498598"/>
          </a:xfrm>
        </p:spPr>
        <p:txBody>
          <a:bodyPr/>
          <a:lstStyle/>
          <a:p>
            <a:r>
              <a:rPr lang="es-ES" sz="3600" dirty="0" smtClean="0">
                <a:solidFill>
                  <a:schemeClr val="tx2"/>
                </a:solidFill>
              </a:rPr>
              <a:t>Business Intelligence</a:t>
            </a:r>
            <a:endParaRPr lang="es-ES" sz="3600" dirty="0">
              <a:solidFill>
                <a:schemeClr val="tx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1000"/>
                                        <p:tgtEl>
                                          <p:spTgt spid="6"/>
                                        </p:tgtEl>
                                      </p:cBhvr>
                                    </p:animEffect>
                                  </p:childTnLst>
                                </p:cTn>
                              </p:par>
                              <p:par>
                                <p:cTn id="8" presetID="12" presetClass="entr" presetSubtype="4" fill="hold" nodeType="withEffect">
                                  <p:stCondLst>
                                    <p:cond delay="10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1000"/>
                                        <p:tgtEl>
                                          <p:spTgt spid="4"/>
                                        </p:tgtEl>
                                      </p:cBhvr>
                                    </p:animEffect>
                                  </p:childTnLst>
                                </p:cTn>
                              </p:par>
                              <p:par>
                                <p:cTn id="11" presetID="12" presetClass="entr" presetSubtype="4" fill="hold" nodeType="withEffect">
                                  <p:stCondLst>
                                    <p:cond delay="200"/>
                                  </p:stCondLst>
                                  <p:childTnLst>
                                    <p:set>
                                      <p:cBhvr>
                                        <p:cTn id="12" dur="1" fill="hold">
                                          <p:stCondLst>
                                            <p:cond delay="0"/>
                                          </p:stCondLst>
                                        </p:cTn>
                                        <p:tgtEl>
                                          <p:spTgt spid="2"/>
                                        </p:tgtEl>
                                        <p:attrNameLst>
                                          <p:attrName>style.visibility</p:attrName>
                                        </p:attrNameLst>
                                      </p:cBhvr>
                                      <p:to>
                                        <p:strVal val="visible"/>
                                      </p:to>
                                    </p:set>
                                    <p:animEffect transition="in" filter="slide(fromBottom)">
                                      <p:cBhvr>
                                        <p:cTn id="13" dur="1000"/>
                                        <p:tgtEl>
                                          <p:spTgt spid="2"/>
                                        </p:tgtEl>
                                      </p:cBhvr>
                                    </p:animEffect>
                                  </p:childTnLst>
                                </p:cTn>
                              </p:par>
                              <p:par>
                                <p:cTn id="14" presetID="55" presetClass="entr" presetSubtype="0" fill="hold" grpId="0" nodeType="withEffect">
                                  <p:stCondLst>
                                    <p:cond delay="400"/>
                                  </p:stCondLst>
                                  <p:childTnLst>
                                    <p:set>
                                      <p:cBhvr>
                                        <p:cTn id="15" dur="1" fill="hold">
                                          <p:stCondLst>
                                            <p:cond delay="0"/>
                                          </p:stCondLst>
                                        </p:cTn>
                                        <p:tgtEl>
                                          <p:spTgt spid="75"/>
                                        </p:tgtEl>
                                        <p:attrNameLst>
                                          <p:attrName>style.visibility</p:attrName>
                                        </p:attrNameLst>
                                      </p:cBhvr>
                                      <p:to>
                                        <p:strVal val="visible"/>
                                      </p:to>
                                    </p:set>
                                    <p:anim calcmode="lin" valueType="num">
                                      <p:cBhvr>
                                        <p:cTn id="16" dur="1000" fill="hold"/>
                                        <p:tgtEl>
                                          <p:spTgt spid="75"/>
                                        </p:tgtEl>
                                        <p:attrNameLst>
                                          <p:attrName>ppt_w</p:attrName>
                                        </p:attrNameLst>
                                      </p:cBhvr>
                                      <p:tavLst>
                                        <p:tav tm="0">
                                          <p:val>
                                            <p:strVal val="#ppt_w*0.70"/>
                                          </p:val>
                                        </p:tav>
                                        <p:tav tm="100000">
                                          <p:val>
                                            <p:strVal val="#ppt_w"/>
                                          </p:val>
                                        </p:tav>
                                      </p:tavLst>
                                    </p:anim>
                                    <p:anim calcmode="lin" valueType="num">
                                      <p:cBhvr>
                                        <p:cTn id="17" dur="1000" fill="hold"/>
                                        <p:tgtEl>
                                          <p:spTgt spid="75"/>
                                        </p:tgtEl>
                                        <p:attrNameLst>
                                          <p:attrName>ppt_h</p:attrName>
                                        </p:attrNameLst>
                                      </p:cBhvr>
                                      <p:tavLst>
                                        <p:tav tm="0">
                                          <p:val>
                                            <p:strVal val="#ppt_h"/>
                                          </p:val>
                                        </p:tav>
                                        <p:tav tm="100000">
                                          <p:val>
                                            <p:strVal val="#ppt_h"/>
                                          </p:val>
                                        </p:tav>
                                      </p:tavLst>
                                    </p:anim>
                                    <p:animEffect transition="in" filter="fade">
                                      <p:cBhvr>
                                        <p:cTn id="18" dur="1000"/>
                                        <p:tgtEl>
                                          <p:spTgt spid="7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6"/>
                                        </p:tgtEl>
                                        <p:attrNameLst>
                                          <p:attrName>style.opacity</p:attrName>
                                        </p:attrNameLst>
                                      </p:cBhvr>
                                      <p:to>
                                        <p:strVal val="0.25"/>
                                      </p:to>
                                    </p:set>
                                    <p:animEffect filter="image" prLst="opacity: 0.25">
                                      <p:cBhvr rctx="IE">
                                        <p:cTn id="23" dur="indefinite"/>
                                        <p:tgtEl>
                                          <p:spTgt spid="6"/>
                                        </p:tgtEl>
                                      </p:cBhvr>
                                    </p:animEffect>
                                  </p:childTnLst>
                                </p:cTn>
                              </p:par>
                              <p:par>
                                <p:cTn id="24" presetID="9" presetClass="emph" presetSubtype="0" nodeType="withEffect">
                                  <p:stCondLst>
                                    <p:cond delay="0"/>
                                  </p:stCondLst>
                                  <p:childTnLst>
                                    <p:set>
                                      <p:cBhvr rctx="PPT">
                                        <p:cTn id="25" dur="indefinite"/>
                                        <p:tgtEl>
                                          <p:spTgt spid="2"/>
                                        </p:tgtEl>
                                        <p:attrNameLst>
                                          <p:attrName>style.opacity</p:attrName>
                                        </p:attrNameLst>
                                      </p:cBhvr>
                                      <p:to>
                                        <p:strVal val="0.25"/>
                                      </p:to>
                                    </p:set>
                                    <p:animEffect filter="image" prLst="opacity: 0.25">
                                      <p:cBhvr rctx="IE">
                                        <p:cTn id="26"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s-ES" dirty="0" smtClean="0"/>
              <a:t>Ofrecer información relevante</a:t>
            </a:r>
            <a:endParaRPr lang="es-ES" dirty="0"/>
          </a:p>
        </p:txBody>
      </p:sp>
      <p:sp>
        <p:nvSpPr>
          <p:cNvPr id="37" name="Text Placeholder 4"/>
          <p:cNvSpPr txBox="1">
            <a:spLocks/>
          </p:cNvSpPr>
          <p:nvPr/>
        </p:nvSpPr>
        <p:spPr>
          <a:xfrm>
            <a:off x="3425529" y="4996632"/>
            <a:ext cx="5337471" cy="1348061"/>
          </a:xfrm>
          <a:prstGeom prst="rect">
            <a:avLst/>
          </a:prstGeom>
        </p:spPr>
        <p:txBody>
          <a:bodyPr vert="horz" wrap="square" lIns="0" tIns="0" rIns="0" bIns="0" rtlCol="0">
            <a:spAutoFit/>
          </a:bodyPr>
          <a:lstStyle/>
          <a:p>
            <a:pPr marL="400050" lvl="0" indent="-400050" defTabSz="914363">
              <a:lnSpc>
                <a:spcPct val="90000"/>
              </a:lnSpc>
              <a:spcBef>
                <a:spcPct val="20000"/>
              </a:spcBef>
              <a:buSzPct val="80000"/>
              <a:buBlip>
                <a:blip r:embed="rId3"/>
              </a:buBlip>
              <a:defRPr/>
            </a:pPr>
            <a:r>
              <a:rPr lang="es-ES" sz="2400" dirty="0" smtClean="0"/>
              <a:t>Presentación desde Office</a:t>
            </a:r>
          </a:p>
          <a:p>
            <a:pPr marL="742950" lvl="1" indent="-342900" defTabSz="914363">
              <a:lnSpc>
                <a:spcPct val="90000"/>
              </a:lnSpc>
              <a:spcBef>
                <a:spcPct val="20000"/>
              </a:spcBef>
              <a:buSzPct val="80000"/>
              <a:buBlip>
                <a:blip r:embed="rId3"/>
              </a:buBlip>
              <a:defRPr/>
            </a:pPr>
            <a:r>
              <a:rPr lang="es-ES" sz="2000" dirty="0" smtClean="0"/>
              <a:t>Elaboración de informes desde Word</a:t>
            </a:r>
          </a:p>
          <a:p>
            <a:pPr marL="742950" lvl="1" indent="-342900" defTabSz="914363">
              <a:lnSpc>
                <a:spcPct val="90000"/>
              </a:lnSpc>
              <a:spcBef>
                <a:spcPct val="20000"/>
              </a:spcBef>
              <a:buSzPct val="80000"/>
              <a:buBlip>
                <a:blip r:embed="rId3"/>
              </a:buBlip>
              <a:defRPr/>
            </a:pPr>
            <a:r>
              <a:rPr lang="es-ES" sz="2000" dirty="0" smtClean="0"/>
              <a:t>Integración con SharePoint</a:t>
            </a:r>
          </a:p>
          <a:p>
            <a:pPr marL="742950" lvl="1" indent="-342900" defTabSz="914363">
              <a:lnSpc>
                <a:spcPct val="90000"/>
              </a:lnSpc>
              <a:spcBef>
                <a:spcPct val="20000"/>
              </a:spcBef>
              <a:buSzPct val="80000"/>
              <a:buBlip>
                <a:blip r:embed="rId3"/>
              </a:buBlip>
              <a:defRPr/>
            </a:pPr>
            <a:r>
              <a:rPr lang="es-ES" sz="2000" dirty="0" smtClean="0"/>
              <a:t>Complementos “add-ins” de Data mining </a:t>
            </a:r>
          </a:p>
        </p:txBody>
      </p:sp>
      <p:grpSp>
        <p:nvGrpSpPr>
          <p:cNvPr id="2" name="Group 16"/>
          <p:cNvGrpSpPr/>
          <p:nvPr/>
        </p:nvGrpSpPr>
        <p:grpSpPr>
          <a:xfrm>
            <a:off x="7817291" y="228600"/>
            <a:ext cx="945709" cy="1042416"/>
            <a:chOff x="7817291" y="228600"/>
            <a:chExt cx="945709" cy="1042416"/>
          </a:xfrm>
        </p:grpSpPr>
        <p:pic>
          <p:nvPicPr>
            <p:cNvPr id="15"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4"/>
            <a:stretch>
              <a:fillRect/>
            </a:stretch>
          </p:blipFill>
          <p:spPr bwMode="auto">
            <a:xfrm>
              <a:off x="8052682" y="228600"/>
              <a:ext cx="710318" cy="1042416"/>
            </a:xfrm>
            <a:prstGeom prst="rect">
              <a:avLst/>
            </a:prstGeom>
            <a:noFill/>
            <a:ln>
              <a:noFill/>
            </a:ln>
          </p:spPr>
        </p:pic>
        <p:pic>
          <p:nvPicPr>
            <p:cNvPr id="16" name="Picture 2" descr="C:\Program Files\Microsoft Resource DVD Artwork\DVD_ART\BoxShots_Logos\People Ready\PRB man 3 silouette people ready.png"/>
            <p:cNvPicPr>
              <a:picLocks noChangeAspect="1" noChangeArrowheads="1"/>
            </p:cNvPicPr>
            <p:nvPr/>
          </p:nvPicPr>
          <p:blipFill>
            <a:blip r:embed="rId5" cstate="print"/>
            <a:stretch>
              <a:fillRect/>
            </a:stretch>
          </p:blipFill>
          <p:spPr bwMode="auto">
            <a:xfrm>
              <a:off x="7817291" y="477745"/>
              <a:ext cx="494728" cy="667512"/>
            </a:xfrm>
            <a:prstGeom prst="rect">
              <a:avLst/>
            </a:prstGeom>
            <a:noFill/>
          </p:spPr>
        </p:pic>
      </p:grpSp>
      <p:sp>
        <p:nvSpPr>
          <p:cNvPr id="29" name="Text Placeholder 4"/>
          <p:cNvSpPr txBox="1">
            <a:spLocks/>
          </p:cNvSpPr>
          <p:nvPr/>
        </p:nvSpPr>
        <p:spPr>
          <a:xfrm>
            <a:off x="3425529" y="1417638"/>
            <a:ext cx="5337471" cy="1348061"/>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Diseño intuitivo</a:t>
            </a:r>
          </a:p>
          <a:p>
            <a:pPr marL="742950" marR="0" lvl="1" indent="-342900"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Diseño de análisis prescriptivo</a:t>
            </a:r>
            <a:endParaRPr kumimoji="0" lang="es-ES" sz="2000" b="0" i="0" u="none" strike="noStrike" kern="1200" cap="none" spc="0" normalizeH="0" noProof="0" dirty="0" smtClean="0">
              <a:ln>
                <a:noFill/>
              </a:ln>
              <a:solidFill>
                <a:schemeClr val="tx1"/>
              </a:solidFill>
              <a:effectLst/>
              <a:uLnTx/>
              <a:uFillTx/>
              <a:latin typeface="+mn-lt"/>
              <a:ea typeface="+mn-ea"/>
              <a:cs typeface="+mn-cs"/>
            </a:endParaRPr>
          </a:p>
          <a:p>
            <a:pPr marL="742950" marR="0" lvl="1" indent="-342900" algn="l" defTabSz="914363" rtl="0" eaLnBrk="1" fontAlgn="auto" latinLnBrk="0" hangingPunct="1">
              <a:lnSpc>
                <a:spcPct val="90000"/>
              </a:lnSpc>
              <a:spcBef>
                <a:spcPct val="20000"/>
              </a:spcBef>
              <a:spcAft>
                <a:spcPts val="0"/>
              </a:spcAft>
              <a:buClrTx/>
              <a:buSzPct val="80000"/>
              <a:buFontTx/>
              <a:buBlip>
                <a:blip r:embed="rId3"/>
              </a:buBlip>
              <a:tabLst/>
              <a:defRPr/>
            </a:pPr>
            <a:r>
              <a:rPr lang="es-ES" sz="2000" dirty="0" smtClean="0"/>
              <a:t>Diseño flexible de informes</a:t>
            </a:r>
            <a:endParaRPr kumimoji="0" lang="es-ES" sz="2000" b="0" i="0" u="none" strike="noStrike" kern="1200" cap="none" spc="0" normalizeH="0" noProof="0" dirty="0" smtClean="0">
              <a:ln>
                <a:noFill/>
              </a:ln>
              <a:solidFill>
                <a:schemeClr val="tx1"/>
              </a:solidFill>
              <a:effectLst/>
              <a:uLnTx/>
              <a:uFillTx/>
              <a:latin typeface="+mn-lt"/>
              <a:ea typeface="+mn-ea"/>
              <a:cs typeface="+mn-cs"/>
            </a:endParaRPr>
          </a:p>
          <a:p>
            <a:pPr marL="576263" marR="0" lvl="1" indent="-293688" algn="l" defTabSz="914363" rtl="0" eaLnBrk="1" fontAlgn="auto" latinLnBrk="0" hangingPunct="1">
              <a:lnSpc>
                <a:spcPct val="90000"/>
              </a:lnSpc>
              <a:spcBef>
                <a:spcPct val="20000"/>
              </a:spcBef>
              <a:spcAft>
                <a:spcPts val="0"/>
              </a:spcAft>
              <a:buClrTx/>
              <a:buSzPct val="80000"/>
              <a:tabLst/>
              <a:defRPr/>
            </a:pP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0" name="Text Placeholder 4"/>
          <p:cNvSpPr txBox="1">
            <a:spLocks/>
          </p:cNvSpPr>
          <p:nvPr/>
        </p:nvSpPr>
        <p:spPr>
          <a:xfrm>
            <a:off x="3425529" y="2932172"/>
            <a:ext cx="5337471" cy="1686616"/>
          </a:xfrm>
          <a:prstGeom prst="rect">
            <a:avLst/>
          </a:prstGeom>
        </p:spPr>
        <p:txBody>
          <a:bodyPr vert="horz" wrap="square" lIns="0" tIns="0" rIns="0" bIns="0" rtlCol="0">
            <a:spAutoFit/>
          </a:bodyPr>
          <a:lstStyle/>
          <a:p>
            <a:pPr marL="400050" lvl="0" indent="-400050" defTabSz="914363">
              <a:lnSpc>
                <a:spcPct val="90000"/>
              </a:lnSpc>
              <a:spcBef>
                <a:spcPct val="20000"/>
              </a:spcBef>
              <a:buSzPct val="80000"/>
              <a:buBlip>
                <a:blip r:embed="rId3"/>
              </a:buBlip>
              <a:defRPr/>
            </a:pPr>
            <a:r>
              <a:rPr lang="es-ES" sz="2400" dirty="0" smtClean="0"/>
              <a:t>Escala corporativa</a:t>
            </a:r>
          </a:p>
          <a:p>
            <a:pPr marL="742950" lvl="1" indent="-342900" defTabSz="914363">
              <a:lnSpc>
                <a:spcPct val="90000"/>
              </a:lnSpc>
              <a:spcBef>
                <a:spcPct val="20000"/>
              </a:spcBef>
              <a:buSzPct val="80000"/>
              <a:buBlip>
                <a:blip r:embed="rId3"/>
              </a:buBlip>
              <a:defRPr/>
            </a:pPr>
            <a:r>
              <a:rPr lang="es-ES" sz="2000" dirty="0" smtClean="0"/>
              <a:t>Gestión de memoria</a:t>
            </a:r>
          </a:p>
          <a:p>
            <a:pPr marL="742950" lvl="1" indent="-342900" defTabSz="914363">
              <a:lnSpc>
                <a:spcPct val="90000"/>
              </a:lnSpc>
              <a:spcBef>
                <a:spcPct val="20000"/>
              </a:spcBef>
              <a:buSzPct val="80000"/>
              <a:buBlip>
                <a:blip r:embed="rId3"/>
              </a:buBlip>
              <a:defRPr/>
            </a:pPr>
            <a:r>
              <a:rPr lang="es-ES" sz="2000" dirty="0" smtClean="0"/>
              <a:t>Neutral con respecto a IIS</a:t>
            </a:r>
          </a:p>
          <a:p>
            <a:pPr marL="742950" lvl="1" indent="-342900" defTabSz="914363">
              <a:lnSpc>
                <a:spcPct val="90000"/>
              </a:lnSpc>
              <a:spcBef>
                <a:spcPct val="20000"/>
              </a:spcBef>
              <a:buSzPct val="80000"/>
              <a:buBlip>
                <a:blip r:embed="rId3"/>
              </a:buBlip>
              <a:defRPr/>
            </a:pPr>
            <a:r>
              <a:rPr lang="es-ES" sz="2000" dirty="0" smtClean="0"/>
              <a:t>Solo lectura, escalabilidad horizontal</a:t>
            </a:r>
          </a:p>
          <a:p>
            <a:pPr marL="742950" lvl="1" indent="-342900" defTabSz="914363">
              <a:lnSpc>
                <a:spcPct val="90000"/>
              </a:lnSpc>
              <a:spcBef>
                <a:spcPct val="20000"/>
              </a:spcBef>
              <a:buSzPct val="80000"/>
              <a:buBlip>
                <a:blip r:embed="rId3"/>
              </a:buBlip>
              <a:defRPr/>
            </a:pPr>
            <a:r>
              <a:rPr lang="es-ES" sz="2000" dirty="0" smtClean="0"/>
              <a:t>Writeback para MOLAP</a:t>
            </a:r>
          </a:p>
        </p:txBody>
      </p:sp>
      <p:pic>
        <p:nvPicPr>
          <p:cNvPr id="26" name="Picture 3"/>
          <p:cNvPicPr>
            <a:picLocks noChangeAspect="1" noChangeArrowheads="1"/>
          </p:cNvPicPr>
          <p:nvPr/>
        </p:nvPicPr>
        <p:blipFill>
          <a:blip r:embed="rId6" cstate="print"/>
          <a:srcRect/>
          <a:stretch>
            <a:fillRect/>
          </a:stretch>
        </p:blipFill>
        <p:spPr bwMode="auto">
          <a:xfrm>
            <a:off x="1163782" y="4912045"/>
            <a:ext cx="1143000" cy="156185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4" name="Picture 3" descr="C:\Program Files\Microsoft Resource DVD Artwork\DVD_ART\Artwork_Imagery\HARDWARE_IMAGERY\Illustration - Misc Hardware\Windows Vista Illustration Icons\Search Documents.png"/>
          <p:cNvPicPr>
            <a:picLocks noChangeAspect="1" noChangeArrowheads="1"/>
          </p:cNvPicPr>
          <p:nvPr/>
        </p:nvPicPr>
        <p:blipFill>
          <a:blip r:embed="rId7" cstate="print"/>
          <a:srcRect/>
          <a:stretch>
            <a:fillRect/>
          </a:stretch>
        </p:blipFill>
        <p:spPr bwMode="auto">
          <a:xfrm>
            <a:off x="1136071" y="1381989"/>
            <a:ext cx="1193803" cy="1193799"/>
          </a:xfrm>
          <a:prstGeom prst="rect">
            <a:avLst/>
          </a:prstGeom>
          <a:noFill/>
        </p:spPr>
      </p:pic>
      <p:grpSp>
        <p:nvGrpSpPr>
          <p:cNvPr id="3" name="Group 34"/>
          <p:cNvGrpSpPr/>
          <p:nvPr/>
        </p:nvGrpSpPr>
        <p:grpSpPr>
          <a:xfrm>
            <a:off x="591850" y="2932172"/>
            <a:ext cx="2283257" cy="1354758"/>
            <a:chOff x="456768" y="2275948"/>
            <a:chExt cx="2283257" cy="1354758"/>
          </a:xfrm>
        </p:grpSpPr>
        <p:grpSp>
          <p:nvGrpSpPr>
            <p:cNvPr id="4" name="Group 64"/>
            <p:cNvGrpSpPr>
              <a:grpSpLocks/>
            </p:cNvGrpSpPr>
            <p:nvPr/>
          </p:nvGrpSpPr>
          <p:grpSpPr bwMode="auto">
            <a:xfrm>
              <a:off x="1673225" y="2513013"/>
              <a:ext cx="1066800" cy="506412"/>
              <a:chOff x="6934200" y="1371600"/>
              <a:chExt cx="1524000" cy="761592"/>
            </a:xfrm>
          </p:grpSpPr>
          <p:pic>
            <p:nvPicPr>
              <p:cNvPr id="55" name="Rectangle 7185"/>
              <p:cNvPicPr>
                <a:picLocks noChangeAspect="1" noChangeArrowheads="1"/>
              </p:cNvPicPr>
              <p:nvPr/>
            </p:nvPicPr>
            <p:blipFill>
              <a:blip r:embed="rId8"/>
              <a:srcRect/>
              <a:stretch>
                <a:fillRect/>
              </a:stretch>
            </p:blipFill>
            <p:spPr bwMode="auto">
              <a:xfrm>
                <a:off x="6934200" y="1396986"/>
                <a:ext cx="411238" cy="583887"/>
              </a:xfrm>
              <a:prstGeom prst="rect">
                <a:avLst/>
              </a:prstGeom>
              <a:noFill/>
              <a:ln w="9525">
                <a:noFill/>
                <a:miter lim="800000"/>
                <a:headEnd/>
                <a:tailEnd/>
              </a:ln>
            </p:spPr>
          </p:pic>
          <p:pic>
            <p:nvPicPr>
              <p:cNvPr id="56" name="Rectangle 7185"/>
              <p:cNvPicPr>
                <a:picLocks noChangeAspect="1" noChangeArrowheads="1"/>
              </p:cNvPicPr>
              <p:nvPr/>
            </p:nvPicPr>
            <p:blipFill>
              <a:blip r:embed="rId8"/>
              <a:srcRect/>
              <a:stretch>
                <a:fillRect/>
              </a:stretch>
            </p:blipFill>
            <p:spPr bwMode="auto">
              <a:xfrm>
                <a:off x="7442200" y="1371600"/>
                <a:ext cx="411238" cy="583887"/>
              </a:xfrm>
              <a:prstGeom prst="rect">
                <a:avLst/>
              </a:prstGeom>
              <a:noFill/>
              <a:ln w="9525">
                <a:noFill/>
                <a:miter lim="800000"/>
                <a:headEnd/>
                <a:tailEnd/>
              </a:ln>
            </p:spPr>
          </p:pic>
          <p:pic>
            <p:nvPicPr>
              <p:cNvPr id="57" name="Rectangle 7185"/>
              <p:cNvPicPr>
                <a:picLocks noChangeAspect="1" noChangeArrowheads="1"/>
              </p:cNvPicPr>
              <p:nvPr/>
            </p:nvPicPr>
            <p:blipFill>
              <a:blip r:embed="rId8"/>
              <a:srcRect/>
              <a:stretch>
                <a:fillRect/>
              </a:stretch>
            </p:blipFill>
            <p:spPr bwMode="auto">
              <a:xfrm>
                <a:off x="7030961" y="1549305"/>
                <a:ext cx="411239" cy="583887"/>
              </a:xfrm>
              <a:prstGeom prst="rect">
                <a:avLst/>
              </a:prstGeom>
              <a:noFill/>
              <a:ln w="9525">
                <a:noFill/>
                <a:miter lim="800000"/>
                <a:headEnd/>
                <a:tailEnd/>
              </a:ln>
            </p:spPr>
          </p:pic>
          <p:pic>
            <p:nvPicPr>
              <p:cNvPr id="58" name="Rectangle 7185"/>
              <p:cNvPicPr>
                <a:picLocks noChangeAspect="1" noChangeArrowheads="1"/>
              </p:cNvPicPr>
              <p:nvPr/>
            </p:nvPicPr>
            <p:blipFill>
              <a:blip r:embed="rId8"/>
              <a:srcRect/>
              <a:stretch>
                <a:fillRect/>
              </a:stretch>
            </p:blipFill>
            <p:spPr bwMode="auto">
              <a:xfrm>
                <a:off x="7563153" y="1523919"/>
                <a:ext cx="411238" cy="583887"/>
              </a:xfrm>
              <a:prstGeom prst="rect">
                <a:avLst/>
              </a:prstGeom>
              <a:noFill/>
              <a:ln w="9525">
                <a:noFill/>
                <a:miter lim="800000"/>
                <a:headEnd/>
                <a:tailEnd/>
              </a:ln>
            </p:spPr>
          </p:pic>
          <p:pic>
            <p:nvPicPr>
              <p:cNvPr id="59" name="Rectangle 7185"/>
              <p:cNvPicPr>
                <a:picLocks noChangeAspect="1" noChangeArrowheads="1"/>
              </p:cNvPicPr>
              <p:nvPr/>
            </p:nvPicPr>
            <p:blipFill>
              <a:blip r:embed="rId8"/>
              <a:srcRect/>
              <a:stretch>
                <a:fillRect/>
              </a:stretch>
            </p:blipFill>
            <p:spPr bwMode="auto">
              <a:xfrm>
                <a:off x="7950200" y="1396986"/>
                <a:ext cx="411238" cy="583887"/>
              </a:xfrm>
              <a:prstGeom prst="rect">
                <a:avLst/>
              </a:prstGeom>
              <a:noFill/>
              <a:ln w="9525">
                <a:noFill/>
                <a:miter lim="800000"/>
                <a:headEnd/>
                <a:tailEnd/>
              </a:ln>
            </p:spPr>
          </p:pic>
          <p:pic>
            <p:nvPicPr>
              <p:cNvPr id="60" name="Rectangle 7185"/>
              <p:cNvPicPr>
                <a:picLocks noChangeAspect="1" noChangeArrowheads="1"/>
              </p:cNvPicPr>
              <p:nvPr/>
            </p:nvPicPr>
            <p:blipFill>
              <a:blip r:embed="rId8"/>
              <a:srcRect/>
              <a:stretch>
                <a:fillRect/>
              </a:stretch>
            </p:blipFill>
            <p:spPr bwMode="auto">
              <a:xfrm>
                <a:off x="8046962" y="1523919"/>
                <a:ext cx="411238" cy="583887"/>
              </a:xfrm>
              <a:prstGeom prst="rect">
                <a:avLst/>
              </a:prstGeom>
              <a:noFill/>
              <a:ln w="9525">
                <a:noFill/>
                <a:miter lim="800000"/>
                <a:headEnd/>
                <a:tailEnd/>
              </a:ln>
            </p:spPr>
          </p:pic>
        </p:grpSp>
        <p:grpSp>
          <p:nvGrpSpPr>
            <p:cNvPr id="5" name="Group 71"/>
            <p:cNvGrpSpPr>
              <a:grpSpLocks/>
            </p:cNvGrpSpPr>
            <p:nvPr/>
          </p:nvGrpSpPr>
          <p:grpSpPr bwMode="auto">
            <a:xfrm>
              <a:off x="456768" y="2432917"/>
              <a:ext cx="1069857" cy="1197789"/>
              <a:chOff x="6045997" y="2078911"/>
              <a:chExt cx="2136950" cy="2068538"/>
            </a:xfrm>
          </p:grpSpPr>
          <p:grpSp>
            <p:nvGrpSpPr>
              <p:cNvPr id="6" name="Group 76"/>
              <p:cNvGrpSpPr>
                <a:grpSpLocks/>
              </p:cNvGrpSpPr>
              <p:nvPr/>
            </p:nvGrpSpPr>
            <p:grpSpPr bwMode="auto">
              <a:xfrm>
                <a:off x="6045997" y="2078911"/>
                <a:ext cx="2136950" cy="2068538"/>
                <a:chOff x="3399502" y="2571630"/>
                <a:chExt cx="2621089" cy="2614883"/>
              </a:xfrm>
            </p:grpSpPr>
            <p:pic>
              <p:nvPicPr>
                <p:cNvPr id="52" name="Rectangle 7196"/>
                <p:cNvPicPr>
                  <a:picLocks noChangeAspect="1" noChangeArrowheads="1"/>
                </p:cNvPicPr>
                <p:nvPr/>
              </p:nvPicPr>
              <p:blipFill>
                <a:blip r:embed="rId9"/>
                <a:srcRect/>
                <a:stretch>
                  <a:fillRect/>
                </a:stretch>
              </p:blipFill>
              <p:spPr bwMode="auto">
                <a:xfrm>
                  <a:off x="3603942" y="2571630"/>
                  <a:ext cx="2416649" cy="2614883"/>
                </a:xfrm>
                <a:prstGeom prst="rect">
                  <a:avLst/>
                </a:prstGeom>
                <a:noFill/>
                <a:ln w="9525">
                  <a:noFill/>
                  <a:miter lim="800000"/>
                  <a:headEnd/>
                  <a:tailEnd/>
                </a:ln>
              </p:spPr>
            </p:pic>
            <p:pic>
              <p:nvPicPr>
                <p:cNvPr id="53" name="Rectangle 7197"/>
                <p:cNvPicPr>
                  <a:picLocks noChangeAspect="1" noChangeArrowheads="1"/>
                </p:cNvPicPr>
                <p:nvPr/>
              </p:nvPicPr>
              <p:blipFill>
                <a:blip r:embed="rId10"/>
                <a:srcRect/>
                <a:stretch>
                  <a:fillRect/>
                </a:stretch>
              </p:blipFill>
              <p:spPr bwMode="auto">
                <a:xfrm>
                  <a:off x="3399502" y="3015776"/>
                  <a:ext cx="1251916" cy="1357824"/>
                </a:xfrm>
                <a:prstGeom prst="rect">
                  <a:avLst/>
                </a:prstGeom>
                <a:noFill/>
                <a:ln w="9525">
                  <a:noFill/>
                  <a:miter lim="800000"/>
                  <a:headEnd/>
                  <a:tailEnd/>
                </a:ln>
              </p:spPr>
            </p:pic>
            <p:pic>
              <p:nvPicPr>
                <p:cNvPr id="54" name="Rectangle 7198"/>
                <p:cNvPicPr>
                  <a:picLocks noChangeAspect="1" noChangeArrowheads="1"/>
                </p:cNvPicPr>
                <p:nvPr/>
              </p:nvPicPr>
              <p:blipFill>
                <a:blip r:embed="rId10"/>
                <a:srcRect/>
                <a:stretch>
                  <a:fillRect/>
                </a:stretch>
              </p:blipFill>
              <p:spPr bwMode="auto">
                <a:xfrm>
                  <a:off x="5013594" y="3639831"/>
                  <a:ext cx="539661" cy="585315"/>
                </a:xfrm>
                <a:prstGeom prst="rect">
                  <a:avLst/>
                </a:prstGeom>
                <a:noFill/>
                <a:ln w="9525">
                  <a:noFill/>
                  <a:miter lim="800000"/>
                  <a:headEnd/>
                  <a:tailEnd/>
                </a:ln>
              </p:spPr>
            </p:pic>
          </p:grpSp>
          <p:pic>
            <p:nvPicPr>
              <p:cNvPr id="51" name="Rectangle 7198"/>
              <p:cNvPicPr>
                <a:picLocks noChangeAspect="1" noChangeArrowheads="1"/>
              </p:cNvPicPr>
              <p:nvPr/>
            </p:nvPicPr>
            <p:blipFill>
              <a:blip r:embed="rId10"/>
              <a:srcRect/>
              <a:stretch>
                <a:fillRect/>
              </a:stretch>
            </p:blipFill>
            <p:spPr bwMode="auto">
              <a:xfrm>
                <a:off x="6734652" y="2589140"/>
                <a:ext cx="1020676" cy="1074125"/>
              </a:xfrm>
              <a:prstGeom prst="rect">
                <a:avLst/>
              </a:prstGeom>
              <a:noFill/>
              <a:ln w="9525">
                <a:noFill/>
                <a:miter lim="800000"/>
                <a:headEnd/>
                <a:tailEnd/>
              </a:ln>
            </p:spPr>
          </p:pic>
        </p:grpSp>
        <p:sp>
          <p:nvSpPr>
            <p:cNvPr id="47" name="Bent Arrow 46"/>
            <p:cNvSpPr/>
            <p:nvPr/>
          </p:nvSpPr>
          <p:spPr bwMode="auto">
            <a:xfrm rot="11901188">
              <a:off x="1536960" y="2844871"/>
              <a:ext cx="658350" cy="682403"/>
            </a:xfrm>
            <a:prstGeom prst="bentArrow">
              <a:avLst>
                <a:gd name="adj1" fmla="val 16436"/>
                <a:gd name="adj2" fmla="val 19793"/>
                <a:gd name="adj3" fmla="val 29454"/>
                <a:gd name="adj4" fmla="val 88425"/>
              </a:avLst>
            </a:prstGeom>
            <a:solidFill>
              <a:srgbClr val="98664A"/>
            </a:solidFill>
            <a:ln w="12700" cap="flat" cmpd="sng" algn="ctr">
              <a:noFill/>
              <a:prstDash val="solid"/>
              <a:round/>
              <a:headEnd type="none" w="med" len="med"/>
              <a:tailEnd type="none" w="med" len="me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lIns="91436" tIns="45718" rIns="91436" bIns="45718" anchor="ctr"/>
            <a:lstStyle/>
            <a:p>
              <a:pPr algn="ctr" eaLnBrk="0" hangingPunct="0">
                <a:lnSpc>
                  <a:spcPct val="85000"/>
                </a:lnSpc>
                <a:spcBef>
                  <a:spcPct val="20000"/>
                </a:spcBef>
                <a:defRPr/>
              </a:pPr>
              <a:endParaRPr lang="es-ES" dirty="0">
                <a:solidFill>
                  <a:srgbClr val="FFFFFF">
                    <a:alpha val="100000"/>
                  </a:srgbClr>
                </a:solidFill>
                <a:latin typeface="Arial"/>
              </a:endParaRPr>
            </a:p>
          </p:txBody>
        </p:sp>
        <p:sp>
          <p:nvSpPr>
            <p:cNvPr id="48" name="Bent Arrow 47"/>
            <p:cNvSpPr/>
            <p:nvPr/>
          </p:nvSpPr>
          <p:spPr bwMode="auto">
            <a:xfrm rot="1101188">
              <a:off x="1322329" y="2275948"/>
              <a:ext cx="747426" cy="438274"/>
            </a:xfrm>
            <a:prstGeom prst="bentArrow">
              <a:avLst>
                <a:gd name="adj1" fmla="val 16436"/>
                <a:gd name="adj2" fmla="val 19793"/>
                <a:gd name="adj3" fmla="val 29454"/>
                <a:gd name="adj4" fmla="val 88425"/>
              </a:avLst>
            </a:prstGeom>
            <a:solidFill>
              <a:srgbClr val="98664A"/>
            </a:solidFill>
            <a:ln w="12700" cap="flat" cmpd="sng" algn="ctr">
              <a:noFill/>
              <a:prstDash val="solid"/>
              <a:round/>
              <a:headEnd type="none" w="med" len="med"/>
              <a:tailEnd type="none" w="med" len="me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lIns="91436" tIns="45718" rIns="91436" bIns="45718" anchor="ctr"/>
            <a:lstStyle/>
            <a:p>
              <a:pPr algn="ctr" eaLnBrk="0" hangingPunct="0">
                <a:lnSpc>
                  <a:spcPct val="85000"/>
                </a:lnSpc>
                <a:spcBef>
                  <a:spcPct val="20000"/>
                </a:spcBef>
                <a:defRPr/>
              </a:pPr>
              <a:endParaRPr lang="es-ES" dirty="0">
                <a:solidFill>
                  <a:srgbClr val="FFFFFF">
                    <a:alpha val="100000"/>
                  </a:srgbClr>
                </a:solidFill>
                <a:latin typeface="Aria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230188"/>
            <a:ext cx="8382000" cy="1163395"/>
          </a:xfrm>
        </p:spPr>
        <p:txBody>
          <a:bodyPr/>
          <a:lstStyle/>
          <a:p>
            <a:r>
              <a:rPr lang="es-ES" dirty="0" smtClean="0"/>
              <a:t>Diseño de forma intuitiva</a:t>
            </a:r>
            <a:br>
              <a:rPr lang="es-ES" dirty="0" smtClean="0"/>
            </a:br>
            <a:r>
              <a:rPr lang="es-ES" sz="3600" dirty="0" smtClean="0">
                <a:solidFill>
                  <a:schemeClr val="tx2"/>
                </a:solidFill>
              </a:rPr>
              <a:t>Diseñadores de Analysis Services</a:t>
            </a:r>
            <a:endParaRPr lang="es-ES" sz="3600" dirty="0">
              <a:solidFill>
                <a:schemeClr val="tx2"/>
              </a:solidFill>
            </a:endParaRPr>
          </a:p>
        </p:txBody>
      </p:sp>
      <p:sp>
        <p:nvSpPr>
          <p:cNvPr id="5" name="Text Placeholder 4"/>
          <p:cNvSpPr>
            <a:spLocks noGrp="1"/>
          </p:cNvSpPr>
          <p:nvPr>
            <p:ph type="body" sz="quarter" idx="10"/>
          </p:nvPr>
        </p:nvSpPr>
        <p:spPr>
          <a:xfrm>
            <a:off x="380999" y="1581150"/>
            <a:ext cx="5245101" cy="4807470"/>
          </a:xfrm>
        </p:spPr>
        <p:txBody>
          <a:bodyPr/>
          <a:lstStyle/>
          <a:p>
            <a:r>
              <a:rPr lang="es-ES" sz="2800" dirty="0" smtClean="0"/>
              <a:t>Diseñador de Relación/Atributo</a:t>
            </a:r>
          </a:p>
          <a:p>
            <a:pPr marL="800100" lvl="1" indent="-400050"/>
            <a:r>
              <a:rPr lang="es-ES" sz="2400" dirty="0" smtClean="0"/>
              <a:t>Visor y editor de relaciones</a:t>
            </a:r>
          </a:p>
          <a:p>
            <a:pPr marL="800100" lvl="1" indent="-400050"/>
            <a:r>
              <a:rPr lang="es-ES" sz="2400" dirty="0" smtClean="0"/>
              <a:t>Validaciones integradas</a:t>
            </a:r>
          </a:p>
          <a:p>
            <a:r>
              <a:rPr lang="es-ES" sz="2800" dirty="0" smtClean="0"/>
              <a:t>Diseñador de agregaciones</a:t>
            </a:r>
          </a:p>
          <a:p>
            <a:pPr marL="800100" lvl="1" indent="-400050"/>
            <a:r>
              <a:rPr lang="es-ES" sz="2400" dirty="0" smtClean="0"/>
              <a:t>Vistas de diseño para agregados</a:t>
            </a:r>
          </a:p>
          <a:p>
            <a:r>
              <a:rPr lang="es-ES" sz="2800" dirty="0" smtClean="0"/>
              <a:t>Alertas para un diseño basado en buenas prácticas</a:t>
            </a:r>
          </a:p>
          <a:p>
            <a:pPr marL="800100" lvl="1" indent="-400050"/>
            <a:r>
              <a:rPr lang="es-ES" sz="2400" dirty="0" smtClean="0"/>
              <a:t>Verificaciones de diseño en tiempo real </a:t>
            </a:r>
          </a:p>
          <a:p>
            <a:pPr marL="800100" lvl="1" indent="-400050"/>
            <a:r>
              <a:rPr lang="es-ES" sz="2400" dirty="0" smtClean="0"/>
              <a:t>Gestión de alertas a nivel de instancia o globales</a:t>
            </a:r>
          </a:p>
        </p:txBody>
      </p:sp>
      <p:grpSp>
        <p:nvGrpSpPr>
          <p:cNvPr id="15" name="Group 14"/>
          <p:cNvGrpSpPr/>
          <p:nvPr/>
        </p:nvGrpSpPr>
        <p:grpSpPr>
          <a:xfrm>
            <a:off x="7817291" y="228600"/>
            <a:ext cx="945709" cy="1042416"/>
            <a:chOff x="7817291" y="228600"/>
            <a:chExt cx="945709" cy="1042416"/>
          </a:xfrm>
        </p:grpSpPr>
        <p:pic>
          <p:nvPicPr>
            <p:cNvPr id="16"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3"/>
            <a:stretch>
              <a:fillRect/>
            </a:stretch>
          </p:blipFill>
          <p:spPr bwMode="auto">
            <a:xfrm>
              <a:off x="8052682" y="228600"/>
              <a:ext cx="710318" cy="1042416"/>
            </a:xfrm>
            <a:prstGeom prst="rect">
              <a:avLst/>
            </a:prstGeom>
            <a:noFill/>
            <a:ln>
              <a:noFill/>
            </a:ln>
          </p:spPr>
        </p:pic>
        <p:pic>
          <p:nvPicPr>
            <p:cNvPr id="17" name="Picture 2" descr="C:\Program Files\Microsoft Resource DVD Artwork\DVD_ART\BoxShots_Logos\People Ready\PRB man 3 silouette people ready.png"/>
            <p:cNvPicPr>
              <a:picLocks noChangeAspect="1" noChangeArrowheads="1"/>
            </p:cNvPicPr>
            <p:nvPr/>
          </p:nvPicPr>
          <p:blipFill>
            <a:blip r:embed="rId4" cstate="print"/>
            <a:stretch>
              <a:fillRect/>
            </a:stretch>
          </p:blipFill>
          <p:spPr bwMode="auto">
            <a:xfrm>
              <a:off x="7817291" y="477745"/>
              <a:ext cx="494728" cy="667512"/>
            </a:xfrm>
            <a:prstGeom prst="rect">
              <a:avLst/>
            </a:prstGeom>
            <a:noFill/>
          </p:spPr>
        </p:pic>
      </p:grpSp>
      <p:pic>
        <p:nvPicPr>
          <p:cNvPr id="8" name="Picture 7" descr="AR Designer.bmp"/>
          <p:cNvPicPr>
            <a:picLocks noChangeAspect="1"/>
          </p:cNvPicPr>
          <p:nvPr/>
        </p:nvPicPr>
        <p:blipFill>
          <a:blip r:embed="rId5" cstate="print"/>
          <a:stretch>
            <a:fillRect/>
          </a:stretch>
        </p:blipFill>
        <p:spPr>
          <a:xfrm>
            <a:off x="5745497" y="1822450"/>
            <a:ext cx="3017503" cy="2254293"/>
          </a:xfrm>
          <a:prstGeom prst="rect">
            <a:avLst/>
          </a:prstGeom>
          <a:effectLst>
            <a:outerShdw blurRad="50800" dist="38100" dir="2700000" algn="tl" rotWithShape="0">
              <a:prstClr val="black">
                <a:alpha val="40000"/>
              </a:prstClr>
            </a:outerShdw>
          </a:effectLst>
        </p:spPr>
      </p:pic>
      <p:pic>
        <p:nvPicPr>
          <p:cNvPr id="9" name="Picture 8" descr="Database (AMO) Warnings Editor.bmp"/>
          <p:cNvPicPr>
            <a:picLocks noChangeAspect="1"/>
          </p:cNvPicPr>
          <p:nvPr/>
        </p:nvPicPr>
        <p:blipFill>
          <a:blip r:embed="rId6" cstate="print"/>
          <a:stretch>
            <a:fillRect/>
          </a:stretch>
        </p:blipFill>
        <p:spPr>
          <a:xfrm>
            <a:off x="5763408" y="4269198"/>
            <a:ext cx="2999592" cy="2302417"/>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z="4000" smtClean="0">
                <a:solidFill>
                  <a:schemeClr val="tx1"/>
                </a:solidFill>
                <a:latin typeface="Segoe Light" pitchFamily="34" charset="0"/>
              </a:rPr>
              <a:t>{</a:t>
            </a:r>
            <a:r>
              <a:rPr sz="4000" b="1" smtClean="0">
                <a:solidFill>
                  <a:srgbClr val="0099FF"/>
                </a:solidFill>
              </a:rPr>
              <a:t> Diseñar de forma intuitiva</a:t>
            </a:r>
            <a:r>
              <a:rPr sz="4000" smtClean="0">
                <a:solidFill>
                  <a:schemeClr val="tx1"/>
                </a:solidFill>
                <a:latin typeface="Segoe Light" pitchFamily="34" charset="0"/>
              </a:rPr>
              <a:t>}</a:t>
            </a:r>
            <a:endParaRPr lang="en-US" sz="4000" dirty="0"/>
          </a:p>
        </p:txBody>
      </p:sp>
      <p:sp>
        <p:nvSpPr>
          <p:cNvPr id="5" name="Subtitle 4"/>
          <p:cNvSpPr>
            <a:spLocks noGrp="1"/>
          </p:cNvSpPr>
          <p:nvPr>
            <p:ph type="subTitle" idx="1"/>
          </p:nvPr>
        </p:nvSpPr>
        <p:spPr>
          <a:xfrm>
            <a:off x="1368955" y="4070668"/>
            <a:ext cx="7043208" cy="461665"/>
          </a:xfrm>
        </p:spPr>
        <p:txBody>
          <a:bodyPr/>
          <a:lstStyle/>
          <a:p>
            <a:pPr marL="282575" lvl="0" indent="-282575">
              <a:spcBef>
                <a:spcPct val="20000"/>
              </a:spcBef>
              <a:buBlip>
                <a:blip r:embed="rId3"/>
              </a:buBlip>
            </a:pPr>
            <a:endParaRPr lang="es-ES" dirty="0" smtClean="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230188"/>
            <a:ext cx="8382000" cy="1163395"/>
          </a:xfrm>
        </p:spPr>
        <p:txBody>
          <a:bodyPr/>
          <a:lstStyle/>
          <a:p>
            <a:r>
              <a:rPr lang="es-ES" dirty="0" smtClean="0"/>
              <a:t>Análisis escalable</a:t>
            </a:r>
            <a:br>
              <a:rPr lang="es-ES" dirty="0" smtClean="0"/>
            </a:br>
            <a:r>
              <a:rPr lang="es-ES" sz="3600" dirty="0" smtClean="0">
                <a:solidFill>
                  <a:schemeClr val="tx2"/>
                </a:solidFill>
              </a:rPr>
              <a:t>Cálculo de sub-espacios</a:t>
            </a:r>
            <a:endParaRPr lang="es-ES" dirty="0">
              <a:solidFill>
                <a:schemeClr val="tx2"/>
              </a:solidFill>
            </a:endParaRPr>
          </a:p>
        </p:txBody>
      </p:sp>
      <p:sp>
        <p:nvSpPr>
          <p:cNvPr id="5" name="Text Placeholder 4"/>
          <p:cNvSpPr>
            <a:spLocks noGrp="1"/>
          </p:cNvSpPr>
          <p:nvPr>
            <p:ph type="body" sz="quarter" idx="10"/>
          </p:nvPr>
        </p:nvSpPr>
        <p:spPr>
          <a:xfrm>
            <a:off x="381000" y="1624330"/>
            <a:ext cx="8382000" cy="1508105"/>
          </a:xfrm>
        </p:spPr>
        <p:txBody>
          <a:bodyPr/>
          <a:lstStyle/>
          <a:p>
            <a:pPr marL="290513" indent="-290513"/>
            <a:r>
              <a:rPr lang="es-ES" sz="2000" dirty="0" smtClean="0"/>
              <a:t>Optimiza la experiencia del usuario mediante el procesamiento exclusivamente de expresiones no-defecto</a:t>
            </a:r>
          </a:p>
          <a:p>
            <a:pPr marL="290513" indent="-290513"/>
            <a:r>
              <a:rPr lang="es-ES" sz="2000" dirty="0" smtClean="0"/>
              <a:t>Mejora la capacidad analítica con procesos de cálculo y agregación más complejos </a:t>
            </a:r>
          </a:p>
          <a:p>
            <a:pPr marL="290513" indent="-290513"/>
            <a:r>
              <a:rPr lang="es-ES" sz="2000" dirty="0" smtClean="0"/>
              <a:t>Mejor rendimiento con cubos con datos “dispersos”</a:t>
            </a:r>
          </a:p>
        </p:txBody>
      </p:sp>
      <p:graphicFrame>
        <p:nvGraphicFramePr>
          <p:cNvPr id="4" name="Table 3"/>
          <p:cNvGraphicFramePr>
            <a:graphicFrameLocks noGrp="1"/>
          </p:cNvGraphicFramePr>
          <p:nvPr/>
        </p:nvGraphicFramePr>
        <p:xfrm>
          <a:off x="533400" y="3505200"/>
          <a:ext cx="3565264" cy="891540"/>
        </p:xfrm>
        <a:graphic>
          <a:graphicData uri="http://schemas.openxmlformats.org/drawingml/2006/table">
            <a:tbl>
              <a:tblPr>
                <a:effectLst>
                  <a:outerShdw blurRad="50800" dist="38100" dir="5400000" algn="t" rotWithShape="0">
                    <a:prstClr val="black">
                      <a:alpha val="40000"/>
                    </a:prstClr>
                  </a:outerShdw>
                </a:effectLst>
              </a:tblPr>
              <a:tblGrid>
                <a:gridCol w="716036"/>
                <a:gridCol w="716036"/>
                <a:gridCol w="865543"/>
                <a:gridCol w="1267649"/>
              </a:tblGrid>
              <a:tr h="0">
                <a:tc>
                  <a:txBody>
                    <a:bodyPr/>
                    <a:lstStyle/>
                    <a:p>
                      <a:pPr algn="l" fontAlgn="b"/>
                      <a:r>
                        <a:rPr lang="es-ES" sz="1100" b="0" i="0" u="none" strike="noStrike" noProof="0" dirty="0" smtClean="0">
                          <a:solidFill>
                            <a:srgbClr val="FFFFFF"/>
                          </a:solidFill>
                          <a:latin typeface="+mn-lt"/>
                        </a:rPr>
                        <a:t> </a:t>
                      </a:r>
                      <a:endParaRPr lang="es-ES" sz="1100" b="0" i="0" u="none" strike="noStrike" noProof="0" dirty="0">
                        <a:solidFill>
                          <a:srgbClr val="FFFFFF"/>
                        </a:solidFill>
                        <a:latin typeface="+mn-lt"/>
                      </a:endParaRPr>
                    </a:p>
                  </a:txBody>
                  <a:tcPr marL="9525" marR="9525" marT="9525" anchor="b">
                    <a:lnL>
                      <a:noFill/>
                    </a:lnL>
                    <a:lnR>
                      <a:noFill/>
                    </a:lnR>
                    <a:lnT>
                      <a:noFill/>
                    </a:lnT>
                    <a:lnB>
                      <a:noFill/>
                    </a:lnB>
                    <a:solidFill>
                      <a:schemeClr val="accent1">
                        <a:alpha val="50000"/>
                      </a:schemeClr>
                    </a:solidFill>
                  </a:tcPr>
                </a:tc>
                <a:tc>
                  <a:txBody>
                    <a:bodyPr/>
                    <a:lstStyle/>
                    <a:p>
                      <a:pPr algn="l" fontAlgn="b"/>
                      <a:r>
                        <a:rPr lang="es-ES" sz="1100" b="0" i="0" u="none" strike="noStrike" noProof="0" dirty="0" smtClean="0">
                          <a:solidFill>
                            <a:srgbClr val="FFFFFF"/>
                          </a:solidFill>
                          <a:latin typeface="+mn-lt"/>
                        </a:rPr>
                        <a:t>Bebida</a:t>
                      </a:r>
                      <a:endParaRPr lang="es-ES" sz="1100" b="0" i="0" u="none" strike="noStrike" noProof="0" dirty="0">
                        <a:solidFill>
                          <a:srgbClr val="FFFFFF"/>
                        </a:solidFill>
                        <a:latin typeface="+mn-lt"/>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chemeClr val="accent1">
                        <a:alpha val="50000"/>
                      </a:schemeClr>
                    </a:solidFill>
                  </a:tcPr>
                </a:tc>
                <a:tc>
                  <a:txBody>
                    <a:bodyPr/>
                    <a:lstStyle/>
                    <a:p>
                      <a:pPr algn="l" fontAlgn="b"/>
                      <a:r>
                        <a:rPr lang="es-ES" sz="1100" b="0" i="0" u="none" strike="noStrike" noProof="0" dirty="0" smtClean="0">
                          <a:solidFill>
                            <a:srgbClr val="FFFFFF"/>
                          </a:solidFill>
                          <a:latin typeface="+mn-lt"/>
                        </a:rPr>
                        <a:t>Comida</a:t>
                      </a:r>
                      <a:endParaRPr lang="es-ES" sz="1100" b="0" i="0" u="none" strike="noStrike" noProof="0" dirty="0">
                        <a:solidFill>
                          <a:srgbClr val="FFFFFF"/>
                        </a:solidFill>
                        <a:latin typeface="+mn-lt"/>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chemeClr val="accent1">
                        <a:alpha val="50000"/>
                      </a:schemeClr>
                    </a:solidFill>
                  </a:tcPr>
                </a:tc>
                <a:tc>
                  <a:txBody>
                    <a:bodyPr/>
                    <a:lstStyle/>
                    <a:p>
                      <a:pPr algn="l" fontAlgn="b"/>
                      <a:r>
                        <a:rPr lang="es-ES" sz="1100" b="0" i="0" u="none" strike="noStrike" noProof="0" dirty="0" smtClean="0">
                          <a:solidFill>
                            <a:srgbClr val="FFFFFF"/>
                          </a:solidFill>
                          <a:latin typeface="+mn-lt"/>
                        </a:rPr>
                        <a:t>No consumible</a:t>
                      </a:r>
                      <a:endParaRPr lang="es-ES" sz="1100" b="0" i="0" u="none" strike="noStrike" noProof="0" dirty="0">
                        <a:solidFill>
                          <a:srgbClr val="FFFFFF"/>
                        </a:solidFill>
                        <a:latin typeface="+mn-lt"/>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chemeClr val="accent1">
                        <a:alpha val="50000"/>
                      </a:schemeClr>
                    </a:solidFill>
                  </a:tcPr>
                </a:tc>
              </a:tr>
              <a:tr h="190500">
                <a:tc>
                  <a:txBody>
                    <a:bodyPr/>
                    <a:lstStyle/>
                    <a:p>
                      <a:pPr algn="l" fontAlgn="b"/>
                      <a:r>
                        <a:rPr lang="es-ES" sz="1100" b="0" i="0" u="none" strike="noStrike" noProof="0" dirty="0" smtClean="0">
                          <a:solidFill>
                            <a:srgbClr val="FFFFFF"/>
                          </a:solidFill>
                          <a:latin typeface="+mn-lt"/>
                        </a:rPr>
                        <a:t>Canadá</a:t>
                      </a:r>
                      <a:endParaRPr lang="es-ES" sz="1100" b="0" i="0" u="none" strike="noStrike" noProof="0" dirty="0">
                        <a:solidFill>
                          <a:srgbClr val="FFFFFF"/>
                        </a:solidFill>
                        <a:latin typeface="+mn-lt"/>
                      </a:endParaRP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chemeClr val="accent1">
                        <a:alpha val="50000"/>
                      </a:schemeClr>
                    </a:solidFill>
                  </a:tcPr>
                </a:tc>
                <a:tc>
                  <a:txBody>
                    <a:bodyPr/>
                    <a:lstStyle/>
                    <a:p>
                      <a:pPr algn="l" fontAlgn="b"/>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c>
                  <a:txBody>
                    <a:bodyPr/>
                    <a:lstStyle/>
                    <a:p>
                      <a:pPr algn="l" fontAlgn="b"/>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c>
                  <a:txBody>
                    <a:bodyPr/>
                    <a:lstStyle/>
                    <a:p>
                      <a:pPr algn="l" fontAlgn="b"/>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r>
              <a:tr h="190500">
                <a:tc>
                  <a:txBody>
                    <a:bodyPr/>
                    <a:lstStyle/>
                    <a:p>
                      <a:pPr algn="l" fontAlgn="b"/>
                      <a:r>
                        <a:rPr lang="es-ES" sz="1100" b="0" i="0" u="none" strike="noStrike" noProof="0" dirty="0" smtClean="0">
                          <a:solidFill>
                            <a:srgbClr val="FFFFFF"/>
                          </a:solidFill>
                          <a:latin typeface="+mn-lt"/>
                        </a:rPr>
                        <a:t>México</a:t>
                      </a:r>
                      <a:endParaRPr lang="es-ES" sz="1100" b="0" i="0" u="none" strike="noStrike" noProof="0" dirty="0">
                        <a:solidFill>
                          <a:srgbClr val="FFFFFF"/>
                        </a:solidFill>
                        <a:latin typeface="+mn-lt"/>
                      </a:endParaRP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chemeClr val="accent1">
                        <a:alpha val="50000"/>
                      </a:schemeClr>
                    </a:solidFill>
                  </a:tcPr>
                </a:tc>
                <a:tc>
                  <a:txBody>
                    <a:bodyPr/>
                    <a:lstStyle/>
                    <a:p>
                      <a:pPr algn="l" fontAlgn="b"/>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c>
                  <a:txBody>
                    <a:bodyPr/>
                    <a:lstStyle/>
                    <a:p>
                      <a:pPr algn="l" fontAlgn="b"/>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c>
                  <a:txBody>
                    <a:bodyPr/>
                    <a:lstStyle/>
                    <a:p>
                      <a:pPr algn="l" fontAlgn="b"/>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r>
              <a:tr h="190500">
                <a:tc>
                  <a:txBody>
                    <a:bodyPr/>
                    <a:lstStyle/>
                    <a:p>
                      <a:pPr algn="l" fontAlgn="b"/>
                      <a:r>
                        <a:rPr lang="es-ES" sz="1100" b="0" i="0" u="none" strike="noStrike" noProof="0" dirty="0" smtClean="0">
                          <a:solidFill>
                            <a:srgbClr val="FFFFFF"/>
                          </a:solidFill>
                          <a:latin typeface="+mn-lt"/>
                        </a:rPr>
                        <a:t>USA</a:t>
                      </a:r>
                      <a:endParaRPr lang="es-ES" sz="1100" b="0" i="0" u="none" strike="noStrike" noProof="0" dirty="0">
                        <a:solidFill>
                          <a:srgbClr val="FFFFFF"/>
                        </a:solidFill>
                        <a:latin typeface="+mn-lt"/>
                      </a:endParaRP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chemeClr val="accent1">
                        <a:alpha val="50000"/>
                      </a:schemeClr>
                    </a:solidFill>
                  </a:tcPr>
                </a:tc>
                <a:tc>
                  <a:txBody>
                    <a:bodyPr/>
                    <a:lstStyle/>
                    <a:p>
                      <a:pPr algn="r" fontAlgn="b"/>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c>
                  <a:txBody>
                    <a:bodyPr/>
                    <a:lstStyle/>
                    <a:p>
                      <a:pPr algn="r" fontAlgn="b"/>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c>
                  <a:txBody>
                    <a:bodyPr/>
                    <a:lstStyle/>
                    <a:p>
                      <a:pPr algn="r" fontAlgn="b"/>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r>
            </a:tbl>
          </a:graphicData>
        </a:graphic>
      </p:graphicFrame>
      <p:graphicFrame>
        <p:nvGraphicFramePr>
          <p:cNvPr id="6" name="Table 5"/>
          <p:cNvGraphicFramePr>
            <a:graphicFrameLocks noGrp="1"/>
          </p:cNvGraphicFramePr>
          <p:nvPr/>
        </p:nvGraphicFramePr>
        <p:xfrm>
          <a:off x="533399" y="5562600"/>
          <a:ext cx="3565265" cy="891540"/>
        </p:xfrm>
        <a:graphic>
          <a:graphicData uri="http://schemas.openxmlformats.org/drawingml/2006/table">
            <a:tbl>
              <a:tblPr>
                <a:effectLst>
                  <a:outerShdw blurRad="50800" dist="38100" dir="5400000" algn="t" rotWithShape="0">
                    <a:prstClr val="black">
                      <a:alpha val="40000"/>
                    </a:prstClr>
                  </a:outerShdw>
                </a:effectLst>
              </a:tblPr>
              <a:tblGrid>
                <a:gridCol w="633825"/>
                <a:gridCol w="805486"/>
                <a:gridCol w="871509"/>
                <a:gridCol w="1254445"/>
              </a:tblGrid>
              <a:tr h="190500">
                <a:tc>
                  <a:txBody>
                    <a:bodyPr/>
                    <a:lstStyle/>
                    <a:p>
                      <a:pPr algn="l" fontAlgn="b"/>
                      <a:r>
                        <a:rPr lang="es-ES" sz="1100" b="0" i="0" u="none" strike="noStrike" noProof="0" dirty="0" smtClean="0">
                          <a:solidFill>
                            <a:srgbClr val="FFFFFF"/>
                          </a:solidFill>
                          <a:latin typeface="+mn-lt"/>
                        </a:rPr>
                        <a:t> </a:t>
                      </a:r>
                      <a:endParaRPr lang="es-ES" sz="1100" b="0" i="0" u="none" strike="noStrike" noProof="0" dirty="0">
                        <a:solidFill>
                          <a:srgbClr val="FFFFFF"/>
                        </a:solidFill>
                        <a:latin typeface="+mn-lt"/>
                      </a:endParaRPr>
                    </a:p>
                  </a:txBody>
                  <a:tcPr marL="9525" marR="9525" marT="9525" anchor="b">
                    <a:lnL>
                      <a:noFill/>
                    </a:lnL>
                    <a:lnR>
                      <a:noFill/>
                    </a:lnR>
                    <a:lnT>
                      <a:noFill/>
                    </a:lnT>
                    <a:lnB>
                      <a:noFill/>
                    </a:lnB>
                    <a:solidFill>
                      <a:schemeClr val="accent1">
                        <a:alpha val="50000"/>
                      </a:schemeClr>
                    </a:solidFill>
                  </a:tcPr>
                </a:tc>
                <a:tc>
                  <a:txBody>
                    <a:bodyPr/>
                    <a:lstStyle/>
                    <a:p>
                      <a:pPr algn="l" fontAlgn="b"/>
                      <a:r>
                        <a:rPr lang="es-ES" sz="1100" b="0" i="0" u="none" strike="noStrike" noProof="0" dirty="0" smtClean="0">
                          <a:solidFill>
                            <a:srgbClr val="FFFFFF"/>
                          </a:solidFill>
                          <a:latin typeface="+mn-lt"/>
                        </a:rPr>
                        <a:t>Bebida</a:t>
                      </a:r>
                      <a:endParaRPr lang="es-ES" sz="1100" b="0" i="0" u="none" strike="noStrike" noProof="0" dirty="0">
                        <a:solidFill>
                          <a:srgbClr val="FFFFFF"/>
                        </a:solidFill>
                        <a:latin typeface="+mn-lt"/>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chemeClr val="accent1">
                        <a:alpha val="50000"/>
                      </a:schemeClr>
                    </a:solidFill>
                  </a:tcPr>
                </a:tc>
                <a:tc>
                  <a:txBody>
                    <a:bodyPr/>
                    <a:lstStyle/>
                    <a:p>
                      <a:pPr algn="l" fontAlgn="b"/>
                      <a:r>
                        <a:rPr lang="es-ES" sz="1100" b="0" i="0" u="none" strike="noStrike" noProof="0" dirty="0" smtClean="0">
                          <a:solidFill>
                            <a:srgbClr val="FFFFFF"/>
                          </a:solidFill>
                          <a:latin typeface="+mn-lt"/>
                        </a:rPr>
                        <a:t>Comida</a:t>
                      </a:r>
                      <a:endParaRPr lang="es-ES" sz="1100" b="0" i="0" u="none" strike="noStrike" noProof="0" dirty="0">
                        <a:solidFill>
                          <a:srgbClr val="FFFFFF"/>
                        </a:solidFill>
                        <a:latin typeface="+mn-lt"/>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chemeClr val="accent1">
                        <a:alpha val="50000"/>
                      </a:schemeClr>
                    </a:solidFill>
                  </a:tcPr>
                </a:tc>
                <a:tc>
                  <a:txBody>
                    <a:bodyPr/>
                    <a:lstStyle/>
                    <a:p>
                      <a:pPr algn="l" fontAlgn="b"/>
                      <a:r>
                        <a:rPr lang="es-ES" sz="1100" b="0" i="0" u="none" strike="noStrike" noProof="0" dirty="0" smtClean="0">
                          <a:solidFill>
                            <a:srgbClr val="FFFFFF"/>
                          </a:solidFill>
                          <a:latin typeface="+mn-lt"/>
                        </a:rPr>
                        <a:t>No consumible</a:t>
                      </a:r>
                      <a:endParaRPr lang="es-ES" sz="1100" b="0" i="0" u="none" strike="noStrike" noProof="0" dirty="0">
                        <a:solidFill>
                          <a:srgbClr val="FFFFFF"/>
                        </a:solidFill>
                        <a:latin typeface="+mn-lt"/>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chemeClr val="accent1">
                        <a:alpha val="50000"/>
                      </a:schemeClr>
                    </a:solidFill>
                  </a:tcPr>
                </a:tc>
              </a:tr>
              <a:tr h="190500">
                <a:tc>
                  <a:txBody>
                    <a:bodyPr/>
                    <a:lstStyle/>
                    <a:p>
                      <a:pPr algn="l" fontAlgn="b"/>
                      <a:r>
                        <a:rPr lang="es-ES" sz="1100" b="0" i="0" u="none" strike="noStrike" noProof="0" dirty="0" smtClean="0">
                          <a:solidFill>
                            <a:srgbClr val="FFFFFF"/>
                          </a:solidFill>
                          <a:latin typeface="+mn-lt"/>
                        </a:rPr>
                        <a:t>Canadá</a:t>
                      </a:r>
                      <a:endParaRPr lang="es-ES" sz="1100" b="0" i="0" u="none" strike="noStrike" noProof="0" dirty="0">
                        <a:solidFill>
                          <a:srgbClr val="FFFFFF"/>
                        </a:solidFill>
                        <a:latin typeface="+mn-lt"/>
                      </a:endParaRP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chemeClr val="accent1">
                        <a:alpha val="50000"/>
                      </a:schemeClr>
                    </a:solidFill>
                  </a:tcPr>
                </a:tc>
                <a:tc>
                  <a:txBody>
                    <a:bodyPr/>
                    <a:lstStyle/>
                    <a:p>
                      <a:pPr algn="ctr" fontAlgn="b"/>
                      <a:r>
                        <a:rPr lang="es-ES" sz="1100" b="1" i="0" u="none" strike="noStrike" noProof="0" dirty="0" smtClean="0">
                          <a:solidFill>
                            <a:schemeClr val="tx1"/>
                          </a:solidFill>
                          <a:latin typeface="+mn-lt"/>
                        </a:rPr>
                        <a:t>(null)</a:t>
                      </a:r>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c>
                  <a:txBody>
                    <a:bodyPr/>
                    <a:lstStyle/>
                    <a:p>
                      <a:pPr algn="ctr" fontAlgn="b"/>
                      <a:r>
                        <a:rPr lang="es-ES" sz="1100" b="1" i="0" u="none" strike="noStrike" noProof="0" dirty="0" smtClean="0">
                          <a:solidFill>
                            <a:schemeClr val="tx1"/>
                          </a:solidFill>
                          <a:latin typeface="+mn-lt"/>
                        </a:rPr>
                        <a:t>(null)</a:t>
                      </a:r>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c>
                  <a:txBody>
                    <a:bodyPr/>
                    <a:lstStyle/>
                    <a:p>
                      <a:pPr algn="ctr" fontAlgn="b"/>
                      <a:r>
                        <a:rPr lang="es-ES" sz="1100" b="1" i="0" u="none" strike="noStrike" noProof="0" dirty="0" smtClean="0">
                          <a:solidFill>
                            <a:schemeClr val="tx1"/>
                          </a:solidFill>
                          <a:latin typeface="+mn-lt"/>
                        </a:rPr>
                        <a:t>(null)</a:t>
                      </a:r>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r>
              <a:tr h="190500">
                <a:tc>
                  <a:txBody>
                    <a:bodyPr/>
                    <a:lstStyle/>
                    <a:p>
                      <a:pPr algn="l" fontAlgn="b"/>
                      <a:r>
                        <a:rPr lang="es-ES" sz="1100" b="0" i="0" u="none" strike="noStrike" noProof="0" dirty="0" smtClean="0">
                          <a:solidFill>
                            <a:srgbClr val="FFFFFF"/>
                          </a:solidFill>
                          <a:latin typeface="+mn-lt"/>
                        </a:rPr>
                        <a:t>México</a:t>
                      </a:r>
                      <a:endParaRPr lang="es-ES" sz="1100" b="0" i="0" u="none" strike="noStrike" noProof="0" dirty="0">
                        <a:solidFill>
                          <a:srgbClr val="FFFFFF"/>
                        </a:solidFill>
                        <a:latin typeface="+mn-lt"/>
                      </a:endParaRP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chemeClr val="accent1">
                        <a:alpha val="50000"/>
                      </a:schemeClr>
                    </a:solidFill>
                  </a:tcPr>
                </a:tc>
                <a:tc>
                  <a:txBody>
                    <a:bodyPr/>
                    <a:lstStyle/>
                    <a:p>
                      <a:pPr algn="ctr" fontAlgn="b"/>
                      <a:r>
                        <a:rPr lang="es-ES" sz="1100" b="1" i="0" u="none" strike="noStrike" noProof="0" dirty="0" smtClean="0">
                          <a:solidFill>
                            <a:schemeClr val="tx1"/>
                          </a:solidFill>
                          <a:latin typeface="+mn-lt"/>
                        </a:rPr>
                        <a:t>(null)</a:t>
                      </a:r>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c>
                  <a:txBody>
                    <a:bodyPr/>
                    <a:lstStyle/>
                    <a:p>
                      <a:pPr algn="ctr" fontAlgn="b"/>
                      <a:r>
                        <a:rPr lang="es-ES" sz="1100" b="1" i="0" u="none" strike="noStrike" noProof="0" dirty="0" smtClean="0">
                          <a:solidFill>
                            <a:schemeClr val="tx1"/>
                          </a:solidFill>
                          <a:latin typeface="+mn-lt"/>
                        </a:rPr>
                        <a:t>(null)</a:t>
                      </a:r>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c>
                  <a:txBody>
                    <a:bodyPr/>
                    <a:lstStyle/>
                    <a:p>
                      <a:pPr algn="ctr" fontAlgn="b"/>
                      <a:r>
                        <a:rPr lang="es-ES" sz="1100" b="1" i="0" u="none" strike="noStrike" noProof="0" dirty="0" smtClean="0">
                          <a:solidFill>
                            <a:schemeClr val="tx1"/>
                          </a:solidFill>
                          <a:latin typeface="+mn-lt"/>
                        </a:rPr>
                        <a:t>(null)</a:t>
                      </a:r>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r>
              <a:tr h="190500">
                <a:tc>
                  <a:txBody>
                    <a:bodyPr/>
                    <a:lstStyle/>
                    <a:p>
                      <a:pPr algn="l" fontAlgn="b"/>
                      <a:r>
                        <a:rPr lang="es-ES" sz="1100" b="0" i="0" u="none" strike="noStrike" noProof="0" dirty="0" smtClean="0">
                          <a:solidFill>
                            <a:srgbClr val="FFFFFF"/>
                          </a:solidFill>
                          <a:latin typeface="+mn-lt"/>
                        </a:rPr>
                        <a:t>USA</a:t>
                      </a:r>
                      <a:endParaRPr lang="es-ES" sz="1100" b="0" i="0" u="none" strike="noStrike" noProof="0" dirty="0">
                        <a:solidFill>
                          <a:srgbClr val="FFFFFF"/>
                        </a:solidFill>
                        <a:latin typeface="+mn-lt"/>
                      </a:endParaRP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chemeClr val="accent1">
                        <a:alpha val="50000"/>
                      </a:schemeClr>
                    </a:solidFill>
                  </a:tcPr>
                </a:tc>
                <a:tc>
                  <a:txBody>
                    <a:bodyPr/>
                    <a:lstStyle/>
                    <a:p>
                      <a:pPr algn="r" fontAlgn="b"/>
                      <a:r>
                        <a:rPr lang="es-ES" sz="1100" b="1" i="0" u="none" strike="noStrike" noProof="0" dirty="0" smtClean="0">
                          <a:solidFill>
                            <a:schemeClr val="tx1"/>
                          </a:solidFill>
                          <a:latin typeface="+mn-lt"/>
                        </a:rPr>
                        <a:t> $24,597.00 </a:t>
                      </a:r>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c>
                  <a:txBody>
                    <a:bodyPr/>
                    <a:lstStyle/>
                    <a:p>
                      <a:pPr algn="r" fontAlgn="b"/>
                      <a:r>
                        <a:rPr lang="es-ES" sz="1100" b="1" i="0" u="none" strike="noStrike" noProof="0" dirty="0" smtClean="0">
                          <a:solidFill>
                            <a:schemeClr val="tx1"/>
                          </a:solidFill>
                          <a:latin typeface="+mn-lt"/>
                        </a:rPr>
                        <a:t> $191,940.00 </a:t>
                      </a:r>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c>
                  <a:txBody>
                    <a:bodyPr/>
                    <a:lstStyle/>
                    <a:p>
                      <a:pPr algn="r" fontAlgn="b"/>
                      <a:r>
                        <a:rPr lang="es-ES" sz="1100" b="1" i="0" u="none" strike="noStrike" noProof="0" dirty="0" smtClean="0">
                          <a:solidFill>
                            <a:schemeClr val="tx1"/>
                          </a:solidFill>
                          <a:latin typeface="+mn-lt"/>
                        </a:rPr>
                        <a:t> $50,236.00 </a:t>
                      </a:r>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r>
            </a:tbl>
          </a:graphicData>
        </a:graphic>
      </p:graphicFrame>
      <p:graphicFrame>
        <p:nvGraphicFramePr>
          <p:cNvPr id="8" name="Table 7"/>
          <p:cNvGraphicFramePr>
            <a:graphicFrameLocks noGrp="1"/>
          </p:cNvGraphicFramePr>
          <p:nvPr/>
        </p:nvGraphicFramePr>
        <p:xfrm>
          <a:off x="5181599" y="5562600"/>
          <a:ext cx="2235201" cy="891540"/>
        </p:xfrm>
        <a:graphic>
          <a:graphicData uri="http://schemas.openxmlformats.org/drawingml/2006/table">
            <a:tbl>
              <a:tblPr>
                <a:effectLst>
                  <a:outerShdw blurRad="50800" dist="38100" dir="5400000" algn="t" rotWithShape="0">
                    <a:prstClr val="black">
                      <a:alpha val="40000"/>
                    </a:prstClr>
                  </a:outerShdw>
                </a:effectLst>
              </a:tblPr>
              <a:tblGrid>
                <a:gridCol w="901594"/>
                <a:gridCol w="1333607"/>
              </a:tblGrid>
              <a:tr h="190500">
                <a:tc>
                  <a:txBody>
                    <a:bodyPr/>
                    <a:lstStyle/>
                    <a:p>
                      <a:pPr algn="l" fontAlgn="b"/>
                      <a:r>
                        <a:rPr lang="es-ES" sz="1100" b="0" i="0" u="none" strike="noStrike" noProof="0" dirty="0" smtClean="0">
                          <a:solidFill>
                            <a:srgbClr val="FFFFFF"/>
                          </a:solidFill>
                          <a:latin typeface="+mn-lt"/>
                        </a:rPr>
                        <a:t> </a:t>
                      </a:r>
                      <a:endParaRPr lang="es-ES" sz="1100" b="0" i="0" u="none" strike="noStrike" noProof="0" dirty="0">
                        <a:solidFill>
                          <a:srgbClr val="FFFFFF"/>
                        </a:solidFill>
                        <a:latin typeface="+mn-lt"/>
                      </a:endParaRPr>
                    </a:p>
                  </a:txBody>
                  <a:tcPr marL="9525" marR="9525" marT="9525" anchor="b">
                    <a:lnL>
                      <a:noFill/>
                    </a:lnL>
                    <a:lnR>
                      <a:noFill/>
                    </a:lnR>
                    <a:lnT>
                      <a:noFill/>
                    </a:lnT>
                    <a:lnB>
                      <a:noFill/>
                    </a:lnB>
                    <a:solidFill>
                      <a:schemeClr val="accent1">
                        <a:alpha val="50000"/>
                      </a:schemeClr>
                    </a:solidFill>
                  </a:tcPr>
                </a:tc>
                <a:tc>
                  <a:txBody>
                    <a:bodyPr/>
                    <a:lstStyle/>
                    <a:p>
                      <a:pPr algn="l" fontAlgn="b"/>
                      <a:r>
                        <a:rPr lang="es-ES" sz="1100" b="0" i="0" u="none" strike="noStrike" noProof="0" dirty="0" smtClean="0">
                          <a:solidFill>
                            <a:srgbClr val="FFFFFF"/>
                          </a:solidFill>
                          <a:latin typeface="+mn-lt"/>
                        </a:rPr>
                        <a:t>Todos</a:t>
                      </a:r>
                      <a:r>
                        <a:rPr lang="es-ES" sz="1100" b="0" i="0" u="none" strike="noStrike" baseline="0" noProof="0" dirty="0" smtClean="0">
                          <a:solidFill>
                            <a:srgbClr val="FFFFFF"/>
                          </a:solidFill>
                          <a:latin typeface="+mn-lt"/>
                        </a:rPr>
                        <a:t> los productos</a:t>
                      </a:r>
                      <a:endParaRPr lang="es-ES" sz="1100" b="0" i="0" u="none" strike="noStrike" noProof="0" dirty="0">
                        <a:solidFill>
                          <a:srgbClr val="FFFFFF"/>
                        </a:solidFill>
                        <a:latin typeface="+mn-lt"/>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chemeClr val="accent1">
                        <a:alpha val="50000"/>
                      </a:schemeClr>
                    </a:solidFill>
                  </a:tcPr>
                </a:tc>
              </a:tr>
              <a:tr h="190500">
                <a:tc>
                  <a:txBody>
                    <a:bodyPr/>
                    <a:lstStyle/>
                    <a:p>
                      <a:pPr algn="l" fontAlgn="b"/>
                      <a:r>
                        <a:rPr lang="es-ES" sz="1100" b="0" i="0" u="none" strike="noStrike" noProof="0" dirty="0" smtClean="0">
                          <a:solidFill>
                            <a:srgbClr val="FFFFFF"/>
                          </a:solidFill>
                          <a:latin typeface="+mn-lt"/>
                        </a:rPr>
                        <a:t>Canada</a:t>
                      </a:r>
                      <a:endParaRPr lang="es-ES" sz="1100" b="0" i="0" u="none" strike="noStrike" noProof="0" dirty="0">
                        <a:solidFill>
                          <a:srgbClr val="FFFFFF"/>
                        </a:solidFill>
                        <a:latin typeface="+mn-lt"/>
                      </a:endParaRP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chemeClr val="accent1">
                        <a:alpha val="50000"/>
                      </a:schemeClr>
                    </a:solidFill>
                  </a:tcPr>
                </a:tc>
                <a:tc>
                  <a:txBody>
                    <a:bodyPr/>
                    <a:lstStyle/>
                    <a:p>
                      <a:pPr algn="ctr" fontAlgn="b"/>
                      <a:r>
                        <a:rPr lang="es-ES" sz="1100" b="1" i="0" u="none" strike="noStrike" noProof="0" dirty="0" smtClean="0">
                          <a:solidFill>
                            <a:schemeClr val="tx1"/>
                          </a:solidFill>
                          <a:latin typeface="+mn-lt"/>
                        </a:rPr>
                        <a:t> (null) </a:t>
                      </a:r>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r>
              <a:tr h="190500">
                <a:tc>
                  <a:txBody>
                    <a:bodyPr/>
                    <a:lstStyle/>
                    <a:p>
                      <a:pPr algn="l" fontAlgn="b"/>
                      <a:r>
                        <a:rPr lang="es-ES" sz="1100" b="0" i="0" u="none" strike="noStrike" noProof="0" dirty="0" smtClean="0">
                          <a:solidFill>
                            <a:srgbClr val="FFFFFF"/>
                          </a:solidFill>
                          <a:latin typeface="+mn-lt"/>
                        </a:rPr>
                        <a:t>México</a:t>
                      </a:r>
                      <a:endParaRPr lang="es-ES" sz="1100" b="0" i="0" u="none" strike="noStrike" noProof="0" dirty="0">
                        <a:solidFill>
                          <a:srgbClr val="FFFFFF"/>
                        </a:solidFill>
                        <a:latin typeface="+mn-lt"/>
                      </a:endParaRP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chemeClr val="accent1">
                        <a:alpha val="50000"/>
                      </a:schemeClr>
                    </a:solidFill>
                  </a:tcPr>
                </a:tc>
                <a:tc>
                  <a:txBody>
                    <a:bodyPr/>
                    <a:lstStyle/>
                    <a:p>
                      <a:pPr algn="ctr" fontAlgn="b"/>
                      <a:r>
                        <a:rPr lang="es-ES" sz="1100" b="1" i="0" u="none" strike="noStrike" noProof="0" dirty="0" smtClean="0">
                          <a:solidFill>
                            <a:schemeClr val="tx1"/>
                          </a:solidFill>
                          <a:latin typeface="+mn-lt"/>
                        </a:rPr>
                        <a:t> (null) </a:t>
                      </a:r>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r>
              <a:tr h="190500">
                <a:tc>
                  <a:txBody>
                    <a:bodyPr/>
                    <a:lstStyle/>
                    <a:p>
                      <a:pPr algn="l" fontAlgn="b"/>
                      <a:r>
                        <a:rPr lang="es-ES" sz="1100" b="0" i="0" u="none" strike="noStrike" noProof="0" dirty="0" smtClean="0">
                          <a:solidFill>
                            <a:srgbClr val="FFFFFF"/>
                          </a:solidFill>
                          <a:latin typeface="+mn-lt"/>
                        </a:rPr>
                        <a:t>USA</a:t>
                      </a:r>
                      <a:endParaRPr lang="es-ES" sz="1100" b="0" i="0" u="none" strike="noStrike" noProof="0" dirty="0">
                        <a:solidFill>
                          <a:srgbClr val="FFFFFF"/>
                        </a:solidFill>
                        <a:latin typeface="+mn-lt"/>
                      </a:endParaRP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chemeClr val="accent1">
                        <a:alpha val="50000"/>
                      </a:schemeClr>
                    </a:solidFill>
                  </a:tcPr>
                </a:tc>
                <a:tc>
                  <a:txBody>
                    <a:bodyPr/>
                    <a:lstStyle/>
                    <a:p>
                      <a:pPr algn="l" fontAlgn="b"/>
                      <a:r>
                        <a:rPr lang="es-ES" sz="1100" b="1" i="0" u="none" strike="noStrike" noProof="0" dirty="0" smtClean="0">
                          <a:solidFill>
                            <a:schemeClr val="tx1"/>
                          </a:solidFill>
                          <a:latin typeface="+mn-lt"/>
                        </a:rPr>
                        <a:t> $    266,773.00 </a:t>
                      </a:r>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r>
            </a:tbl>
          </a:graphicData>
        </a:graphic>
      </p:graphicFrame>
      <p:cxnSp>
        <p:nvCxnSpPr>
          <p:cNvPr id="9" name="Straight Arrow Connector 8"/>
          <p:cNvCxnSpPr/>
          <p:nvPr/>
        </p:nvCxnSpPr>
        <p:spPr>
          <a:xfrm rot="5400000" flipH="1" flipV="1">
            <a:off x="572294" y="4914106"/>
            <a:ext cx="2057400" cy="1588"/>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600200" y="3886200"/>
            <a:ext cx="4267200" cy="20574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21"/>
          <p:cNvSpPr>
            <a:spLocks noChangeArrowheads="1"/>
          </p:cNvSpPr>
          <p:nvPr/>
        </p:nvSpPr>
        <p:spPr bwMode="auto">
          <a:xfrm>
            <a:off x="1143000" y="3124200"/>
            <a:ext cx="2763770" cy="307777"/>
          </a:xfrm>
          <a:prstGeom prst="rect">
            <a:avLst/>
          </a:prstGeom>
          <a:noFill/>
          <a:ln w="9525">
            <a:noFill/>
            <a:miter lim="800000"/>
            <a:headEnd/>
            <a:tailEnd/>
          </a:ln>
        </p:spPr>
        <p:txBody>
          <a:bodyPr wrap="none">
            <a:spAutoFit/>
          </a:bodyPr>
          <a:lstStyle/>
          <a:p>
            <a:r>
              <a:rPr lang="es-ES" sz="1400" dirty="0" smtClean="0">
                <a:solidFill>
                  <a:schemeClr val="accent1">
                    <a:lumMod val="40000"/>
                    <a:lumOff val="60000"/>
                  </a:schemeClr>
                </a:solidFill>
                <a:latin typeface="Segoe"/>
              </a:rPr>
              <a:t>Measures.ContributionToParent </a:t>
            </a:r>
            <a:endParaRPr lang="es-ES" sz="1400" dirty="0">
              <a:solidFill>
                <a:schemeClr val="accent1">
                  <a:lumMod val="40000"/>
                  <a:lumOff val="60000"/>
                </a:schemeClr>
              </a:solidFill>
              <a:latin typeface="Segoe"/>
            </a:endParaRPr>
          </a:p>
        </p:txBody>
      </p:sp>
      <p:sp>
        <p:nvSpPr>
          <p:cNvPr id="12" name="Rectangle 22"/>
          <p:cNvSpPr>
            <a:spLocks noChangeArrowheads="1"/>
          </p:cNvSpPr>
          <p:nvPr/>
        </p:nvSpPr>
        <p:spPr bwMode="auto">
          <a:xfrm>
            <a:off x="838200" y="5181600"/>
            <a:ext cx="1402179" cy="307777"/>
          </a:xfrm>
          <a:prstGeom prst="rect">
            <a:avLst/>
          </a:prstGeom>
          <a:noFill/>
          <a:ln w="9525">
            <a:noFill/>
            <a:miter lim="800000"/>
            <a:headEnd/>
            <a:tailEnd/>
          </a:ln>
        </p:spPr>
        <p:txBody>
          <a:bodyPr wrap="none">
            <a:spAutoFit/>
          </a:bodyPr>
          <a:lstStyle/>
          <a:p>
            <a:r>
              <a:rPr lang="es-ES" sz="1400" dirty="0" smtClean="0">
                <a:solidFill>
                  <a:schemeClr val="accent1">
                    <a:lumMod val="40000"/>
                    <a:lumOff val="60000"/>
                  </a:schemeClr>
                </a:solidFill>
                <a:latin typeface="Segoe"/>
              </a:rPr>
              <a:t>Measures.Sales </a:t>
            </a:r>
            <a:endParaRPr lang="es-ES" sz="1400" dirty="0">
              <a:solidFill>
                <a:schemeClr val="accent1">
                  <a:lumMod val="40000"/>
                  <a:lumOff val="60000"/>
                </a:schemeClr>
              </a:solidFill>
              <a:latin typeface="Segoe"/>
            </a:endParaRPr>
          </a:p>
        </p:txBody>
      </p:sp>
      <p:sp>
        <p:nvSpPr>
          <p:cNvPr id="13" name="Rectangle 24"/>
          <p:cNvSpPr>
            <a:spLocks noChangeArrowheads="1"/>
          </p:cNvSpPr>
          <p:nvPr/>
        </p:nvSpPr>
        <p:spPr bwMode="auto">
          <a:xfrm>
            <a:off x="4854575" y="5181600"/>
            <a:ext cx="4027385" cy="307777"/>
          </a:xfrm>
          <a:prstGeom prst="rect">
            <a:avLst/>
          </a:prstGeom>
          <a:noFill/>
          <a:ln w="9525">
            <a:noFill/>
            <a:miter lim="800000"/>
            <a:headEnd/>
            <a:tailEnd/>
          </a:ln>
        </p:spPr>
        <p:txBody>
          <a:bodyPr wrap="none">
            <a:spAutoFit/>
          </a:bodyPr>
          <a:lstStyle/>
          <a:p>
            <a:r>
              <a:rPr lang="es-ES" sz="1400" dirty="0" smtClean="0">
                <a:latin typeface="Segoe"/>
              </a:rPr>
              <a:t>(Measures.Sales, Product.CurrentMember.Parent)’</a:t>
            </a:r>
            <a:endParaRPr lang="es-ES" sz="1400" dirty="0">
              <a:latin typeface="Segoe"/>
            </a:endParaRPr>
          </a:p>
        </p:txBody>
      </p:sp>
      <p:sp>
        <p:nvSpPr>
          <p:cNvPr id="14" name="TextBox 13"/>
          <p:cNvSpPr txBox="1">
            <a:spLocks noChangeArrowheads="1"/>
          </p:cNvSpPr>
          <p:nvPr/>
        </p:nvSpPr>
        <p:spPr bwMode="auto">
          <a:xfrm>
            <a:off x="4343400" y="5486400"/>
            <a:ext cx="514885" cy="1107996"/>
          </a:xfrm>
          <a:prstGeom prst="rect">
            <a:avLst/>
          </a:prstGeom>
          <a:noFill/>
          <a:ln w="9525">
            <a:noFill/>
            <a:miter lim="800000"/>
            <a:headEnd/>
            <a:tailEnd/>
          </a:ln>
        </p:spPr>
        <p:txBody>
          <a:bodyPr wrap="none">
            <a:spAutoFit/>
          </a:bodyPr>
          <a:lstStyle/>
          <a:p>
            <a:r>
              <a:rPr lang="es-ES" sz="6600" dirty="0" smtClean="0">
                <a:solidFill>
                  <a:schemeClr val="accent1">
                    <a:lumMod val="40000"/>
                    <a:lumOff val="60000"/>
                  </a:schemeClr>
                </a:solidFill>
                <a:latin typeface="Segoe"/>
              </a:rPr>
              <a:t>/</a:t>
            </a:r>
            <a:endParaRPr lang="es-ES" sz="6600" dirty="0">
              <a:solidFill>
                <a:schemeClr val="accent1">
                  <a:lumMod val="40000"/>
                  <a:lumOff val="60000"/>
                </a:schemeClr>
              </a:solidFill>
              <a:latin typeface="Segoe"/>
            </a:endParaRPr>
          </a:p>
        </p:txBody>
      </p:sp>
      <p:sp>
        <p:nvSpPr>
          <p:cNvPr id="15" name="TextBox 14"/>
          <p:cNvSpPr txBox="1">
            <a:spLocks noChangeArrowheads="1"/>
          </p:cNvSpPr>
          <p:nvPr/>
        </p:nvSpPr>
        <p:spPr bwMode="auto">
          <a:xfrm>
            <a:off x="4724400" y="3505200"/>
            <a:ext cx="763351" cy="1107996"/>
          </a:xfrm>
          <a:prstGeom prst="rect">
            <a:avLst/>
          </a:prstGeom>
          <a:noFill/>
          <a:ln w="9525">
            <a:noFill/>
            <a:miter lim="800000"/>
            <a:headEnd/>
            <a:tailEnd/>
          </a:ln>
        </p:spPr>
        <p:txBody>
          <a:bodyPr wrap="none">
            <a:spAutoFit/>
          </a:bodyPr>
          <a:lstStyle/>
          <a:p>
            <a:r>
              <a:rPr lang="es-ES" sz="6600" dirty="0" smtClean="0">
                <a:solidFill>
                  <a:schemeClr val="accent1">
                    <a:lumMod val="40000"/>
                    <a:lumOff val="60000"/>
                  </a:schemeClr>
                </a:solidFill>
                <a:latin typeface="Segoe"/>
              </a:rPr>
              <a:t>=</a:t>
            </a:r>
            <a:endParaRPr lang="es-ES" sz="6600" dirty="0">
              <a:solidFill>
                <a:schemeClr val="accent1">
                  <a:lumMod val="40000"/>
                  <a:lumOff val="60000"/>
                </a:schemeClr>
              </a:solidFill>
              <a:latin typeface="Segoe"/>
            </a:endParaRPr>
          </a:p>
        </p:txBody>
      </p:sp>
      <p:sp>
        <p:nvSpPr>
          <p:cNvPr id="16" name="TextBox 15"/>
          <p:cNvSpPr txBox="1">
            <a:spLocks noChangeArrowheads="1"/>
          </p:cNvSpPr>
          <p:nvPr/>
        </p:nvSpPr>
        <p:spPr bwMode="auto">
          <a:xfrm>
            <a:off x="2143125" y="3679116"/>
            <a:ext cx="523875" cy="276225"/>
          </a:xfrm>
          <a:prstGeom prst="rect">
            <a:avLst/>
          </a:prstGeom>
          <a:noFill/>
          <a:ln w="9525">
            <a:noFill/>
            <a:miter lim="800000"/>
            <a:headEnd/>
            <a:tailEnd/>
          </a:ln>
        </p:spPr>
        <p:txBody>
          <a:bodyPr wrap="none">
            <a:spAutoFit/>
          </a:bodyPr>
          <a:lstStyle/>
          <a:p>
            <a:r>
              <a:rPr lang="es-ES" sz="1200" dirty="0" smtClean="0">
                <a:latin typeface="Segoe"/>
              </a:rPr>
              <a:t>(null)</a:t>
            </a:r>
            <a:endParaRPr lang="es-ES" sz="1200" dirty="0">
              <a:latin typeface="Segoe"/>
            </a:endParaRPr>
          </a:p>
        </p:txBody>
      </p:sp>
      <p:sp>
        <p:nvSpPr>
          <p:cNvPr id="17" name="TextBox 16"/>
          <p:cNvSpPr txBox="1">
            <a:spLocks noChangeArrowheads="1"/>
          </p:cNvSpPr>
          <p:nvPr/>
        </p:nvSpPr>
        <p:spPr bwMode="auto">
          <a:xfrm>
            <a:off x="1304925" y="3679116"/>
            <a:ext cx="523875" cy="276225"/>
          </a:xfrm>
          <a:prstGeom prst="rect">
            <a:avLst/>
          </a:prstGeom>
          <a:noFill/>
          <a:ln w="9525">
            <a:noFill/>
            <a:miter lim="800000"/>
            <a:headEnd/>
            <a:tailEnd/>
          </a:ln>
        </p:spPr>
        <p:txBody>
          <a:bodyPr wrap="none">
            <a:spAutoFit/>
          </a:bodyPr>
          <a:lstStyle/>
          <a:p>
            <a:r>
              <a:rPr lang="es-ES" sz="1200" dirty="0" smtClean="0">
                <a:latin typeface="Segoe"/>
              </a:rPr>
              <a:t>(null)</a:t>
            </a:r>
            <a:endParaRPr lang="es-ES" sz="1200" dirty="0">
              <a:latin typeface="Segoe"/>
            </a:endParaRPr>
          </a:p>
        </p:txBody>
      </p:sp>
      <p:sp>
        <p:nvSpPr>
          <p:cNvPr id="18" name="TextBox 17"/>
          <p:cNvSpPr txBox="1">
            <a:spLocks noChangeArrowheads="1"/>
          </p:cNvSpPr>
          <p:nvPr/>
        </p:nvSpPr>
        <p:spPr bwMode="auto">
          <a:xfrm>
            <a:off x="2971800" y="3679116"/>
            <a:ext cx="523875" cy="276225"/>
          </a:xfrm>
          <a:prstGeom prst="rect">
            <a:avLst/>
          </a:prstGeom>
          <a:noFill/>
          <a:ln w="9525">
            <a:noFill/>
            <a:miter lim="800000"/>
            <a:headEnd/>
            <a:tailEnd/>
          </a:ln>
        </p:spPr>
        <p:txBody>
          <a:bodyPr wrap="none">
            <a:spAutoFit/>
          </a:bodyPr>
          <a:lstStyle/>
          <a:p>
            <a:r>
              <a:rPr lang="es-ES" sz="1200" dirty="0" smtClean="0">
                <a:latin typeface="Segoe"/>
              </a:rPr>
              <a:t>(null)</a:t>
            </a:r>
            <a:endParaRPr lang="es-ES" sz="1200" dirty="0">
              <a:latin typeface="Segoe"/>
            </a:endParaRPr>
          </a:p>
        </p:txBody>
      </p:sp>
      <p:sp>
        <p:nvSpPr>
          <p:cNvPr id="19" name="TextBox 18"/>
          <p:cNvSpPr txBox="1">
            <a:spLocks noChangeArrowheads="1"/>
          </p:cNvSpPr>
          <p:nvPr/>
        </p:nvSpPr>
        <p:spPr bwMode="auto">
          <a:xfrm>
            <a:off x="1304925" y="3936291"/>
            <a:ext cx="523875" cy="276225"/>
          </a:xfrm>
          <a:prstGeom prst="rect">
            <a:avLst/>
          </a:prstGeom>
          <a:noFill/>
          <a:ln w="9525">
            <a:noFill/>
            <a:miter lim="800000"/>
            <a:headEnd/>
            <a:tailEnd/>
          </a:ln>
        </p:spPr>
        <p:txBody>
          <a:bodyPr wrap="none">
            <a:spAutoFit/>
          </a:bodyPr>
          <a:lstStyle/>
          <a:p>
            <a:r>
              <a:rPr lang="es-ES" sz="1200" dirty="0" smtClean="0">
                <a:latin typeface="Segoe"/>
              </a:rPr>
              <a:t>(null)</a:t>
            </a:r>
            <a:endParaRPr lang="es-ES" sz="1200" dirty="0">
              <a:latin typeface="Segoe"/>
            </a:endParaRPr>
          </a:p>
        </p:txBody>
      </p:sp>
      <p:sp>
        <p:nvSpPr>
          <p:cNvPr id="20" name="TextBox 19"/>
          <p:cNvSpPr txBox="1">
            <a:spLocks noChangeArrowheads="1"/>
          </p:cNvSpPr>
          <p:nvPr/>
        </p:nvSpPr>
        <p:spPr bwMode="auto">
          <a:xfrm>
            <a:off x="2133600" y="3936291"/>
            <a:ext cx="523875" cy="276225"/>
          </a:xfrm>
          <a:prstGeom prst="rect">
            <a:avLst/>
          </a:prstGeom>
          <a:noFill/>
          <a:ln w="9525">
            <a:noFill/>
            <a:miter lim="800000"/>
            <a:headEnd/>
            <a:tailEnd/>
          </a:ln>
        </p:spPr>
        <p:txBody>
          <a:bodyPr wrap="none">
            <a:spAutoFit/>
          </a:bodyPr>
          <a:lstStyle/>
          <a:p>
            <a:r>
              <a:rPr lang="es-ES" sz="1200" dirty="0" smtClean="0">
                <a:latin typeface="Segoe"/>
              </a:rPr>
              <a:t>(null)</a:t>
            </a:r>
            <a:endParaRPr lang="es-ES" sz="1200" dirty="0">
              <a:latin typeface="Segoe"/>
            </a:endParaRPr>
          </a:p>
        </p:txBody>
      </p:sp>
      <p:sp>
        <p:nvSpPr>
          <p:cNvPr id="21" name="TextBox 20"/>
          <p:cNvSpPr txBox="1">
            <a:spLocks noChangeArrowheads="1"/>
          </p:cNvSpPr>
          <p:nvPr/>
        </p:nvSpPr>
        <p:spPr bwMode="auto">
          <a:xfrm>
            <a:off x="2971800" y="3936291"/>
            <a:ext cx="523875" cy="276225"/>
          </a:xfrm>
          <a:prstGeom prst="rect">
            <a:avLst/>
          </a:prstGeom>
          <a:noFill/>
          <a:ln w="9525">
            <a:noFill/>
            <a:miter lim="800000"/>
            <a:headEnd/>
            <a:tailEnd/>
          </a:ln>
        </p:spPr>
        <p:txBody>
          <a:bodyPr wrap="none">
            <a:spAutoFit/>
          </a:bodyPr>
          <a:lstStyle/>
          <a:p>
            <a:r>
              <a:rPr lang="es-ES" sz="1200" dirty="0" smtClean="0">
                <a:latin typeface="Segoe"/>
              </a:rPr>
              <a:t>(null)</a:t>
            </a:r>
            <a:endParaRPr lang="es-ES" sz="1200" dirty="0">
              <a:latin typeface="Segoe"/>
            </a:endParaRPr>
          </a:p>
        </p:txBody>
      </p:sp>
      <p:cxnSp>
        <p:nvCxnSpPr>
          <p:cNvPr id="22" name="Straight Arrow Connector 21"/>
          <p:cNvCxnSpPr/>
          <p:nvPr/>
        </p:nvCxnSpPr>
        <p:spPr>
          <a:xfrm rot="5400000" flipH="1" flipV="1">
            <a:off x="1334294" y="4914106"/>
            <a:ext cx="2057400" cy="1588"/>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2248694" y="4914106"/>
            <a:ext cx="2057400" cy="1588"/>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362200" y="3886200"/>
            <a:ext cx="3581400" cy="20574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276600" y="3886200"/>
            <a:ext cx="2667000" cy="20574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572294" y="5142706"/>
            <a:ext cx="2057400" cy="1588"/>
          </a:xfrm>
          <a:prstGeom prst="straightConnector1">
            <a:avLst/>
          </a:prstGeom>
          <a:ln w="28575">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1334294" y="5142706"/>
            <a:ext cx="2057400" cy="1588"/>
          </a:xfrm>
          <a:prstGeom prst="straightConnector1">
            <a:avLst/>
          </a:prstGeom>
          <a:ln w="28575">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2248694" y="5142706"/>
            <a:ext cx="2057400" cy="1588"/>
          </a:xfrm>
          <a:prstGeom prst="straightConnector1">
            <a:avLst/>
          </a:prstGeom>
          <a:ln w="28575">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600200" y="4079875"/>
            <a:ext cx="4495800" cy="2016125"/>
          </a:xfrm>
          <a:prstGeom prst="straightConnector1">
            <a:avLst/>
          </a:prstGeom>
          <a:ln w="28575">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362200" y="4114800"/>
            <a:ext cx="3733800" cy="1828800"/>
          </a:xfrm>
          <a:prstGeom prst="straightConnector1">
            <a:avLst/>
          </a:prstGeom>
          <a:ln w="28575">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276600" y="4059238"/>
            <a:ext cx="2819400" cy="2036762"/>
          </a:xfrm>
          <a:prstGeom prst="straightConnector1">
            <a:avLst/>
          </a:prstGeom>
          <a:ln w="28575">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572294" y="5295106"/>
            <a:ext cx="2057400" cy="1588"/>
          </a:xfrm>
          <a:prstGeom prst="straightConnector1">
            <a:avLst/>
          </a:prstGeom>
          <a:ln w="28575">
            <a:solidFill>
              <a:schemeClr val="accent4">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1334294" y="5295106"/>
            <a:ext cx="2057400" cy="1588"/>
          </a:xfrm>
          <a:prstGeom prst="straightConnector1">
            <a:avLst/>
          </a:prstGeom>
          <a:ln w="28575">
            <a:solidFill>
              <a:schemeClr val="accent4">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2248694" y="5295106"/>
            <a:ext cx="2057400" cy="1588"/>
          </a:xfrm>
          <a:prstGeom prst="straightConnector1">
            <a:avLst/>
          </a:prstGeom>
          <a:ln w="28575">
            <a:solidFill>
              <a:schemeClr val="accent4">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600200" y="4267200"/>
            <a:ext cx="4648200" cy="2057400"/>
          </a:xfrm>
          <a:prstGeom prst="straightConnector1">
            <a:avLst/>
          </a:prstGeom>
          <a:ln w="28575">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362200" y="4267200"/>
            <a:ext cx="3886200" cy="2057400"/>
          </a:xfrm>
          <a:prstGeom prst="straightConnector1">
            <a:avLst/>
          </a:prstGeom>
          <a:ln w="28575">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276600" y="4267200"/>
            <a:ext cx="2971800" cy="2057400"/>
          </a:xfrm>
          <a:prstGeom prst="straightConnector1">
            <a:avLst/>
          </a:prstGeom>
          <a:ln w="28575">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1362075" y="4154133"/>
            <a:ext cx="619125" cy="276225"/>
          </a:xfrm>
          <a:prstGeom prst="rect">
            <a:avLst/>
          </a:prstGeom>
          <a:noFill/>
          <a:ln w="9525">
            <a:noFill/>
            <a:miter lim="800000"/>
            <a:headEnd/>
            <a:tailEnd/>
          </a:ln>
        </p:spPr>
        <p:txBody>
          <a:bodyPr wrap="none">
            <a:spAutoFit/>
          </a:bodyPr>
          <a:lstStyle/>
          <a:p>
            <a:r>
              <a:rPr lang="es-ES" sz="1200" b="1" dirty="0" smtClean="0">
                <a:latin typeface="Segoe"/>
              </a:rPr>
              <a:t>9.22%</a:t>
            </a:r>
            <a:endParaRPr lang="es-ES" sz="1200" dirty="0">
              <a:latin typeface="Segoe"/>
            </a:endParaRPr>
          </a:p>
        </p:txBody>
      </p:sp>
      <p:sp>
        <p:nvSpPr>
          <p:cNvPr id="39" name="TextBox 38"/>
          <p:cNvSpPr txBox="1">
            <a:spLocks noChangeArrowheads="1"/>
          </p:cNvSpPr>
          <p:nvPr/>
        </p:nvSpPr>
        <p:spPr bwMode="auto">
          <a:xfrm>
            <a:off x="2116138" y="4154133"/>
            <a:ext cx="712054" cy="276999"/>
          </a:xfrm>
          <a:prstGeom prst="rect">
            <a:avLst/>
          </a:prstGeom>
          <a:noFill/>
          <a:ln w="9525">
            <a:noFill/>
            <a:miter lim="800000"/>
            <a:headEnd/>
            <a:tailEnd/>
          </a:ln>
        </p:spPr>
        <p:txBody>
          <a:bodyPr wrap="none">
            <a:spAutoFit/>
          </a:bodyPr>
          <a:lstStyle/>
          <a:p>
            <a:r>
              <a:rPr lang="es-ES" sz="1200" b="1" dirty="0" smtClean="0">
                <a:latin typeface="Segoe"/>
              </a:rPr>
              <a:t>71.95%</a:t>
            </a:r>
            <a:endParaRPr lang="es-ES" sz="1200" dirty="0">
              <a:latin typeface="Segoe"/>
            </a:endParaRPr>
          </a:p>
        </p:txBody>
      </p:sp>
      <p:sp>
        <p:nvSpPr>
          <p:cNvPr id="40" name="TextBox 39"/>
          <p:cNvSpPr txBox="1">
            <a:spLocks noChangeArrowheads="1"/>
          </p:cNvSpPr>
          <p:nvPr/>
        </p:nvSpPr>
        <p:spPr bwMode="auto">
          <a:xfrm>
            <a:off x="2971800" y="4154133"/>
            <a:ext cx="712054" cy="276999"/>
          </a:xfrm>
          <a:prstGeom prst="rect">
            <a:avLst/>
          </a:prstGeom>
          <a:noFill/>
          <a:ln w="9525">
            <a:noFill/>
            <a:miter lim="800000"/>
            <a:headEnd/>
            <a:tailEnd/>
          </a:ln>
        </p:spPr>
        <p:txBody>
          <a:bodyPr wrap="none">
            <a:spAutoFit/>
          </a:bodyPr>
          <a:lstStyle/>
          <a:p>
            <a:r>
              <a:rPr lang="es-ES" sz="1200" b="1" dirty="0" smtClean="0">
                <a:latin typeface="Segoe"/>
              </a:rPr>
              <a:t>18.83%</a:t>
            </a:r>
            <a:endParaRPr lang="es-ES" sz="1200" b="1" dirty="0">
              <a:latin typeface="Segoe"/>
            </a:endParaRPr>
          </a:p>
        </p:txBody>
      </p:sp>
      <p:grpSp>
        <p:nvGrpSpPr>
          <p:cNvPr id="45" name="Group 44"/>
          <p:cNvGrpSpPr/>
          <p:nvPr/>
        </p:nvGrpSpPr>
        <p:grpSpPr>
          <a:xfrm>
            <a:off x="7817291" y="228600"/>
            <a:ext cx="945709" cy="1042416"/>
            <a:chOff x="7817291" y="228600"/>
            <a:chExt cx="945709" cy="1042416"/>
          </a:xfrm>
        </p:grpSpPr>
        <p:pic>
          <p:nvPicPr>
            <p:cNvPr id="52"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3"/>
            <a:stretch>
              <a:fillRect/>
            </a:stretch>
          </p:blipFill>
          <p:spPr bwMode="auto">
            <a:xfrm>
              <a:off x="8052682" y="228600"/>
              <a:ext cx="710318" cy="1042416"/>
            </a:xfrm>
            <a:prstGeom prst="rect">
              <a:avLst/>
            </a:prstGeom>
            <a:noFill/>
            <a:ln>
              <a:noFill/>
            </a:ln>
          </p:spPr>
        </p:pic>
        <p:pic>
          <p:nvPicPr>
            <p:cNvPr id="53" name="Picture 2" descr="C:\Program Files\Microsoft Resource DVD Artwork\DVD_ART\BoxShots_Logos\People Ready\PRB man 3 silouette people ready.png"/>
            <p:cNvPicPr>
              <a:picLocks noChangeAspect="1" noChangeArrowheads="1"/>
            </p:cNvPicPr>
            <p:nvPr/>
          </p:nvPicPr>
          <p:blipFill>
            <a:blip r:embed="rId4" cstate="print"/>
            <a:stretch>
              <a:fillRect/>
            </a:stretch>
          </p:blipFill>
          <p:spPr bwMode="auto">
            <a:xfrm>
              <a:off x="7817291" y="477745"/>
              <a:ext cx="494728" cy="667512"/>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ppt_w/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ppt_w</p:attrName>
                                        </p:attrNameLst>
                                      </p:cBhvr>
                                      <p:tavLst>
                                        <p:tav tm="0">
                                          <p:val>
                                            <p:fltVal val="0"/>
                                          </p:val>
                                        </p:tav>
                                        <p:tav tm="100000">
                                          <p:val>
                                            <p:strVal val="#ppt_w"/>
                                          </p:val>
                                        </p:tav>
                                      </p:tavLst>
                                    </p:anim>
                                    <p:anim calcmode="lin" valueType="num">
                                      <p:cBhvr>
                                        <p:cTn id="10" dur="500" fill="hold"/>
                                        <p:tgtEl>
                                          <p:spTgt spid="10"/>
                                        </p:tgtEl>
                                        <p:attrNameLst>
                                          <p:attrName>ppt_h</p:attrName>
                                        </p:attrNameLst>
                                      </p:cBhvr>
                                      <p:tavLst>
                                        <p:tav tm="0">
                                          <p:val>
                                            <p:strVal val="#ppt_h"/>
                                          </p:val>
                                        </p:tav>
                                        <p:tav tm="100000">
                                          <p:val>
                                            <p:strVal val="#ppt_h"/>
                                          </p:val>
                                        </p:tav>
                                      </p:tavLst>
                                    </p:anim>
                                  </p:childTnLst>
                                </p:cTn>
                              </p:par>
                              <p:par>
                                <p:cTn id="11" presetID="17" presetClass="entr" presetSubtype="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ppt_h/2"/>
                                          </p:val>
                                        </p:tav>
                                        <p:tav tm="100000">
                                          <p:val>
                                            <p:strVal val="#ppt_y"/>
                                          </p:val>
                                        </p:tav>
                                      </p:tavLst>
                                    </p:anim>
                                    <p:anim calcmode="lin" valueType="num">
                                      <p:cBhvr>
                                        <p:cTn id="15" dur="500" fill="hold"/>
                                        <p:tgtEl>
                                          <p:spTgt spid="9"/>
                                        </p:tgtEl>
                                        <p:attrNameLst>
                                          <p:attrName>ppt_w</p:attrName>
                                        </p:attrNameLst>
                                      </p:cBhvr>
                                      <p:tavLst>
                                        <p:tav tm="0">
                                          <p:val>
                                            <p:strVal val="#ppt_w"/>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ppt_x</p:attrName>
                                        </p:attrNameLst>
                                      </p:cBhvr>
                                      <p:tavLst>
                                        <p:tav tm="0">
                                          <p:val>
                                            <p:strVal val="#ppt_x-#ppt_w/2"/>
                                          </p:val>
                                        </p:tav>
                                        <p:tav tm="100000">
                                          <p:val>
                                            <p:strVal val="#ppt_x"/>
                                          </p:val>
                                        </p:tav>
                                      </p:tavLst>
                                    </p:anim>
                                    <p:anim calcmode="lin" valueType="num">
                                      <p:cBhvr>
                                        <p:cTn id="26" dur="500" fill="hold"/>
                                        <p:tgtEl>
                                          <p:spTgt spid="24"/>
                                        </p:tgtEl>
                                        <p:attrNameLst>
                                          <p:attrName>ppt_y</p:attrName>
                                        </p:attrNameLst>
                                      </p:cBhvr>
                                      <p:tavLst>
                                        <p:tav tm="0">
                                          <p:val>
                                            <p:strVal val="#ppt_y"/>
                                          </p:val>
                                        </p:tav>
                                        <p:tav tm="100000">
                                          <p:val>
                                            <p:strVal val="#ppt_y"/>
                                          </p:val>
                                        </p:tav>
                                      </p:tavLst>
                                    </p:anim>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strVal val="#ppt_h"/>
                                          </p:val>
                                        </p:tav>
                                        <p:tav tm="100000">
                                          <p:val>
                                            <p:strVal val="#ppt_h"/>
                                          </p:val>
                                        </p:tav>
                                      </p:tavLst>
                                    </p:anim>
                                  </p:childTnLst>
                                </p:cTn>
                              </p:par>
                              <p:par>
                                <p:cTn id="29" presetID="17" presetClass="entr" presetSubtype="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ppt_x</p:attrName>
                                        </p:attrNameLst>
                                      </p:cBhvr>
                                      <p:tavLst>
                                        <p:tav tm="0">
                                          <p:val>
                                            <p:strVal val="#ppt_x"/>
                                          </p:val>
                                        </p:tav>
                                        <p:tav tm="100000">
                                          <p:val>
                                            <p:strVal val="#ppt_x"/>
                                          </p:val>
                                        </p:tav>
                                      </p:tavLst>
                                    </p:anim>
                                    <p:anim calcmode="lin" valueType="num">
                                      <p:cBhvr>
                                        <p:cTn id="32" dur="500" fill="hold"/>
                                        <p:tgtEl>
                                          <p:spTgt spid="22"/>
                                        </p:tgtEl>
                                        <p:attrNameLst>
                                          <p:attrName>ppt_y</p:attrName>
                                        </p:attrNameLst>
                                      </p:cBhvr>
                                      <p:tavLst>
                                        <p:tav tm="0">
                                          <p:val>
                                            <p:strVal val="#ppt_y-#ppt_h/2"/>
                                          </p:val>
                                        </p:tav>
                                        <p:tav tm="100000">
                                          <p:val>
                                            <p:strVal val="#ppt_y"/>
                                          </p:val>
                                        </p:tav>
                                      </p:tavLst>
                                    </p:anim>
                                    <p:anim calcmode="lin" valueType="num">
                                      <p:cBhvr>
                                        <p:cTn id="33" dur="500" fill="hold"/>
                                        <p:tgtEl>
                                          <p:spTgt spid="22"/>
                                        </p:tgtEl>
                                        <p:attrNameLst>
                                          <p:attrName>ppt_w</p:attrName>
                                        </p:attrNameLst>
                                      </p:cBhvr>
                                      <p:tavLst>
                                        <p:tav tm="0">
                                          <p:val>
                                            <p:strVal val="#ppt_w"/>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7" presetClass="entr" presetSubtype="8"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ppt_x</p:attrName>
                                        </p:attrNameLst>
                                      </p:cBhvr>
                                      <p:tavLst>
                                        <p:tav tm="0">
                                          <p:val>
                                            <p:strVal val="#ppt_x-#ppt_w/2"/>
                                          </p:val>
                                        </p:tav>
                                        <p:tav tm="100000">
                                          <p:val>
                                            <p:strVal val="#ppt_x"/>
                                          </p:val>
                                        </p:tav>
                                      </p:tavLst>
                                    </p:anim>
                                    <p:anim calcmode="lin" valueType="num">
                                      <p:cBhvr>
                                        <p:cTn id="43" dur="500" fill="hold"/>
                                        <p:tgtEl>
                                          <p:spTgt spid="25"/>
                                        </p:tgtEl>
                                        <p:attrNameLst>
                                          <p:attrName>ppt_y</p:attrName>
                                        </p:attrNameLst>
                                      </p:cBhvr>
                                      <p:tavLst>
                                        <p:tav tm="0">
                                          <p:val>
                                            <p:strVal val="#ppt_y"/>
                                          </p:val>
                                        </p:tav>
                                        <p:tav tm="100000">
                                          <p:val>
                                            <p:strVal val="#ppt_y"/>
                                          </p:val>
                                        </p:tav>
                                      </p:tavLst>
                                    </p:anim>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strVal val="#ppt_h"/>
                                          </p:val>
                                        </p:tav>
                                        <p:tav tm="100000">
                                          <p:val>
                                            <p:strVal val="#ppt_h"/>
                                          </p:val>
                                        </p:tav>
                                      </p:tavLst>
                                    </p:anim>
                                  </p:childTnLst>
                                </p:cTn>
                              </p:par>
                              <p:par>
                                <p:cTn id="46" presetID="17" presetClass="entr" presetSubtype="1"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ppt_x</p:attrName>
                                        </p:attrNameLst>
                                      </p:cBhvr>
                                      <p:tavLst>
                                        <p:tav tm="0">
                                          <p:val>
                                            <p:strVal val="#ppt_x"/>
                                          </p:val>
                                        </p:tav>
                                        <p:tav tm="100000">
                                          <p:val>
                                            <p:strVal val="#ppt_x"/>
                                          </p:val>
                                        </p:tav>
                                      </p:tavLst>
                                    </p:anim>
                                    <p:anim calcmode="lin" valueType="num">
                                      <p:cBhvr>
                                        <p:cTn id="49" dur="500" fill="hold"/>
                                        <p:tgtEl>
                                          <p:spTgt spid="23"/>
                                        </p:tgtEl>
                                        <p:attrNameLst>
                                          <p:attrName>ppt_y</p:attrName>
                                        </p:attrNameLst>
                                      </p:cBhvr>
                                      <p:tavLst>
                                        <p:tav tm="0">
                                          <p:val>
                                            <p:strVal val="#ppt_y-#ppt_h/2"/>
                                          </p:val>
                                        </p:tav>
                                        <p:tav tm="100000">
                                          <p:val>
                                            <p:strVal val="#ppt_y"/>
                                          </p:val>
                                        </p:tav>
                                      </p:tavLst>
                                    </p:anim>
                                    <p:anim calcmode="lin" valueType="num">
                                      <p:cBhvr>
                                        <p:cTn id="50" dur="500" fill="hold"/>
                                        <p:tgtEl>
                                          <p:spTgt spid="23"/>
                                        </p:tgtEl>
                                        <p:attrNameLst>
                                          <p:attrName>ppt_w</p:attrName>
                                        </p:attrNameLst>
                                      </p:cBhvr>
                                      <p:tavLst>
                                        <p:tav tm="0">
                                          <p:val>
                                            <p:strVal val="#ppt_w"/>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par>
                          <p:cTn id="55" fill="hold">
                            <p:stCondLst>
                              <p:cond delay="500"/>
                            </p:stCondLst>
                            <p:childTnLst>
                              <p:par>
                                <p:cTn id="56" presetID="1" presetClass="exit" presetSubtype="0" fill="hold" nodeType="afterEffect">
                                  <p:stCondLst>
                                    <p:cond delay="0"/>
                                  </p:stCondLst>
                                  <p:childTnLst>
                                    <p:set>
                                      <p:cBhvr>
                                        <p:cTn id="57" dur="1" fill="hold">
                                          <p:stCondLst>
                                            <p:cond delay="0"/>
                                          </p:stCondLst>
                                        </p:cTn>
                                        <p:tgtEl>
                                          <p:spTgt spid="25"/>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23"/>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24"/>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22"/>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10"/>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7" presetClass="entr" presetSubtype="8"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p:cTn id="72" dur="500" fill="hold"/>
                                        <p:tgtEl>
                                          <p:spTgt spid="29"/>
                                        </p:tgtEl>
                                        <p:attrNameLst>
                                          <p:attrName>ppt_x</p:attrName>
                                        </p:attrNameLst>
                                      </p:cBhvr>
                                      <p:tavLst>
                                        <p:tav tm="0">
                                          <p:val>
                                            <p:strVal val="#ppt_x-#ppt_w/2"/>
                                          </p:val>
                                        </p:tav>
                                        <p:tav tm="100000">
                                          <p:val>
                                            <p:strVal val="#ppt_x"/>
                                          </p:val>
                                        </p:tav>
                                      </p:tavLst>
                                    </p:anim>
                                    <p:anim calcmode="lin" valueType="num">
                                      <p:cBhvr>
                                        <p:cTn id="73" dur="500" fill="hold"/>
                                        <p:tgtEl>
                                          <p:spTgt spid="29"/>
                                        </p:tgtEl>
                                        <p:attrNameLst>
                                          <p:attrName>ppt_y</p:attrName>
                                        </p:attrNameLst>
                                      </p:cBhvr>
                                      <p:tavLst>
                                        <p:tav tm="0">
                                          <p:val>
                                            <p:strVal val="#ppt_y"/>
                                          </p:val>
                                        </p:tav>
                                        <p:tav tm="100000">
                                          <p:val>
                                            <p:strVal val="#ppt_y"/>
                                          </p:val>
                                        </p:tav>
                                      </p:tavLst>
                                    </p:anim>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strVal val="#ppt_h"/>
                                          </p:val>
                                        </p:tav>
                                        <p:tav tm="100000">
                                          <p:val>
                                            <p:strVal val="#ppt_h"/>
                                          </p:val>
                                        </p:tav>
                                      </p:tavLst>
                                    </p:anim>
                                  </p:childTnLst>
                                </p:cTn>
                              </p:par>
                              <p:par>
                                <p:cTn id="76" presetID="17" presetClass="entr" presetSubtype="1" fill="hold" nodeType="with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p:cTn id="78" dur="500" fill="hold"/>
                                        <p:tgtEl>
                                          <p:spTgt spid="26"/>
                                        </p:tgtEl>
                                        <p:attrNameLst>
                                          <p:attrName>ppt_x</p:attrName>
                                        </p:attrNameLst>
                                      </p:cBhvr>
                                      <p:tavLst>
                                        <p:tav tm="0">
                                          <p:val>
                                            <p:strVal val="#ppt_x"/>
                                          </p:val>
                                        </p:tav>
                                        <p:tav tm="100000">
                                          <p:val>
                                            <p:strVal val="#ppt_x"/>
                                          </p:val>
                                        </p:tav>
                                      </p:tavLst>
                                    </p:anim>
                                    <p:anim calcmode="lin" valueType="num">
                                      <p:cBhvr>
                                        <p:cTn id="79" dur="500" fill="hold"/>
                                        <p:tgtEl>
                                          <p:spTgt spid="26"/>
                                        </p:tgtEl>
                                        <p:attrNameLst>
                                          <p:attrName>ppt_y</p:attrName>
                                        </p:attrNameLst>
                                      </p:cBhvr>
                                      <p:tavLst>
                                        <p:tav tm="0">
                                          <p:val>
                                            <p:strVal val="#ppt_y-#ppt_h/2"/>
                                          </p:val>
                                        </p:tav>
                                        <p:tav tm="100000">
                                          <p:val>
                                            <p:strVal val="#ppt_y"/>
                                          </p:val>
                                        </p:tav>
                                      </p:tavLst>
                                    </p:anim>
                                    <p:anim calcmode="lin" valueType="num">
                                      <p:cBhvr>
                                        <p:cTn id="80" dur="500" fill="hold"/>
                                        <p:tgtEl>
                                          <p:spTgt spid="26"/>
                                        </p:tgtEl>
                                        <p:attrNameLst>
                                          <p:attrName>ppt_w</p:attrName>
                                        </p:attrNameLst>
                                      </p:cBhvr>
                                      <p:tavLst>
                                        <p:tav tm="0">
                                          <p:val>
                                            <p:strVal val="#ppt_w"/>
                                          </p:val>
                                        </p:tav>
                                        <p:tav tm="100000">
                                          <p:val>
                                            <p:strVal val="#ppt_w"/>
                                          </p:val>
                                        </p:tav>
                                      </p:tavLst>
                                    </p:anim>
                                    <p:anim calcmode="lin" valueType="num">
                                      <p:cBhvr>
                                        <p:cTn id="81"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7" presetClass="entr" presetSubtype="8" fill="hold" nodeType="click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p:cTn id="90" dur="500" fill="hold"/>
                                        <p:tgtEl>
                                          <p:spTgt spid="30"/>
                                        </p:tgtEl>
                                        <p:attrNameLst>
                                          <p:attrName>ppt_x</p:attrName>
                                        </p:attrNameLst>
                                      </p:cBhvr>
                                      <p:tavLst>
                                        <p:tav tm="0">
                                          <p:val>
                                            <p:strVal val="#ppt_x-#ppt_w/2"/>
                                          </p:val>
                                        </p:tav>
                                        <p:tav tm="100000">
                                          <p:val>
                                            <p:strVal val="#ppt_x"/>
                                          </p:val>
                                        </p:tav>
                                      </p:tavLst>
                                    </p:anim>
                                    <p:anim calcmode="lin" valueType="num">
                                      <p:cBhvr>
                                        <p:cTn id="91" dur="500" fill="hold"/>
                                        <p:tgtEl>
                                          <p:spTgt spid="30"/>
                                        </p:tgtEl>
                                        <p:attrNameLst>
                                          <p:attrName>ppt_y</p:attrName>
                                        </p:attrNameLst>
                                      </p:cBhvr>
                                      <p:tavLst>
                                        <p:tav tm="0">
                                          <p:val>
                                            <p:strVal val="#ppt_y"/>
                                          </p:val>
                                        </p:tav>
                                        <p:tav tm="100000">
                                          <p:val>
                                            <p:strVal val="#ppt_y"/>
                                          </p:val>
                                        </p:tav>
                                      </p:tavLst>
                                    </p:anim>
                                    <p:anim calcmode="lin" valueType="num">
                                      <p:cBhvr>
                                        <p:cTn id="92" dur="500" fill="hold"/>
                                        <p:tgtEl>
                                          <p:spTgt spid="30"/>
                                        </p:tgtEl>
                                        <p:attrNameLst>
                                          <p:attrName>ppt_w</p:attrName>
                                        </p:attrNameLst>
                                      </p:cBhvr>
                                      <p:tavLst>
                                        <p:tav tm="0">
                                          <p:val>
                                            <p:fltVal val="0"/>
                                          </p:val>
                                        </p:tav>
                                        <p:tav tm="100000">
                                          <p:val>
                                            <p:strVal val="#ppt_w"/>
                                          </p:val>
                                        </p:tav>
                                      </p:tavLst>
                                    </p:anim>
                                    <p:anim calcmode="lin" valueType="num">
                                      <p:cBhvr>
                                        <p:cTn id="93" dur="500" fill="hold"/>
                                        <p:tgtEl>
                                          <p:spTgt spid="30"/>
                                        </p:tgtEl>
                                        <p:attrNameLst>
                                          <p:attrName>ppt_h</p:attrName>
                                        </p:attrNameLst>
                                      </p:cBhvr>
                                      <p:tavLst>
                                        <p:tav tm="0">
                                          <p:val>
                                            <p:strVal val="#ppt_h"/>
                                          </p:val>
                                        </p:tav>
                                        <p:tav tm="100000">
                                          <p:val>
                                            <p:strVal val="#ppt_h"/>
                                          </p:val>
                                        </p:tav>
                                      </p:tavLst>
                                    </p:anim>
                                  </p:childTnLst>
                                </p:cTn>
                              </p:par>
                              <p:par>
                                <p:cTn id="94" presetID="17" presetClass="entr" presetSubtype="1" fill="hold" nodeType="with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500" fill="hold"/>
                                        <p:tgtEl>
                                          <p:spTgt spid="27"/>
                                        </p:tgtEl>
                                        <p:attrNameLst>
                                          <p:attrName>ppt_x</p:attrName>
                                        </p:attrNameLst>
                                      </p:cBhvr>
                                      <p:tavLst>
                                        <p:tav tm="0">
                                          <p:val>
                                            <p:strVal val="#ppt_x"/>
                                          </p:val>
                                        </p:tav>
                                        <p:tav tm="100000">
                                          <p:val>
                                            <p:strVal val="#ppt_x"/>
                                          </p:val>
                                        </p:tav>
                                      </p:tavLst>
                                    </p:anim>
                                    <p:anim calcmode="lin" valueType="num">
                                      <p:cBhvr>
                                        <p:cTn id="97" dur="500" fill="hold"/>
                                        <p:tgtEl>
                                          <p:spTgt spid="27"/>
                                        </p:tgtEl>
                                        <p:attrNameLst>
                                          <p:attrName>ppt_y</p:attrName>
                                        </p:attrNameLst>
                                      </p:cBhvr>
                                      <p:tavLst>
                                        <p:tav tm="0">
                                          <p:val>
                                            <p:strVal val="#ppt_y-#ppt_h/2"/>
                                          </p:val>
                                        </p:tav>
                                        <p:tav tm="100000">
                                          <p:val>
                                            <p:strVal val="#ppt_y"/>
                                          </p:val>
                                        </p:tav>
                                      </p:tavLst>
                                    </p:anim>
                                    <p:anim calcmode="lin" valueType="num">
                                      <p:cBhvr>
                                        <p:cTn id="98" dur="500" fill="hold"/>
                                        <p:tgtEl>
                                          <p:spTgt spid="27"/>
                                        </p:tgtEl>
                                        <p:attrNameLst>
                                          <p:attrName>ppt_w</p:attrName>
                                        </p:attrNameLst>
                                      </p:cBhvr>
                                      <p:tavLst>
                                        <p:tav tm="0">
                                          <p:val>
                                            <p:strVal val="#ppt_w"/>
                                          </p:val>
                                        </p:tav>
                                        <p:tav tm="100000">
                                          <p:val>
                                            <p:strVal val="#ppt_w"/>
                                          </p:val>
                                        </p:tav>
                                      </p:tavLst>
                                    </p:anim>
                                    <p:anim calcmode="lin" valueType="num">
                                      <p:cBhvr>
                                        <p:cTn id="99" dur="500" fill="hold"/>
                                        <p:tgtEl>
                                          <p:spTgt spid="27"/>
                                        </p:tgtEl>
                                        <p:attrNameLst>
                                          <p:attrName>ppt_h</p:attrName>
                                        </p:attrNameLst>
                                      </p:cBhvr>
                                      <p:tavLst>
                                        <p:tav tm="0">
                                          <p:val>
                                            <p:fltVal val="0"/>
                                          </p:val>
                                        </p:tav>
                                        <p:tav tm="100000">
                                          <p:val>
                                            <p:strVal val="#ppt_h"/>
                                          </p:val>
                                        </p:tav>
                                      </p:tavLst>
                                    </p:anim>
                                  </p:childTnLst>
                                </p:cTn>
                              </p:par>
                            </p:childTnLst>
                          </p:cTn>
                        </p:par>
                        <p:par>
                          <p:cTn id="100" fill="hold">
                            <p:stCondLst>
                              <p:cond delay="500"/>
                            </p:stCondLst>
                            <p:childTnLst>
                              <p:par>
                                <p:cTn id="101" presetID="1"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childTnLst>
                                </p:cTn>
                              </p:par>
                            </p:childTnLst>
                          </p:cTn>
                        </p:par>
                        <p:par>
                          <p:cTn id="103" fill="hold">
                            <p:stCondLst>
                              <p:cond delay="500"/>
                            </p:stCondLst>
                            <p:childTnLst>
                              <p:par>
                                <p:cTn id="104" presetID="17" presetClass="entr" presetSubtype="8" fill="hold" nodeType="afterEffect">
                                  <p:stCondLst>
                                    <p:cond delay="0"/>
                                  </p:stCondLst>
                                  <p:childTnLst>
                                    <p:set>
                                      <p:cBhvr>
                                        <p:cTn id="105" dur="1" fill="hold">
                                          <p:stCondLst>
                                            <p:cond delay="0"/>
                                          </p:stCondLst>
                                        </p:cTn>
                                        <p:tgtEl>
                                          <p:spTgt spid="31"/>
                                        </p:tgtEl>
                                        <p:attrNameLst>
                                          <p:attrName>style.visibility</p:attrName>
                                        </p:attrNameLst>
                                      </p:cBhvr>
                                      <p:to>
                                        <p:strVal val="visible"/>
                                      </p:to>
                                    </p:set>
                                    <p:anim calcmode="lin" valueType="num">
                                      <p:cBhvr>
                                        <p:cTn id="106" dur="500" fill="hold"/>
                                        <p:tgtEl>
                                          <p:spTgt spid="31"/>
                                        </p:tgtEl>
                                        <p:attrNameLst>
                                          <p:attrName>ppt_x</p:attrName>
                                        </p:attrNameLst>
                                      </p:cBhvr>
                                      <p:tavLst>
                                        <p:tav tm="0">
                                          <p:val>
                                            <p:strVal val="#ppt_x-#ppt_w/2"/>
                                          </p:val>
                                        </p:tav>
                                        <p:tav tm="100000">
                                          <p:val>
                                            <p:strVal val="#ppt_x"/>
                                          </p:val>
                                        </p:tav>
                                      </p:tavLst>
                                    </p:anim>
                                    <p:anim calcmode="lin" valueType="num">
                                      <p:cBhvr>
                                        <p:cTn id="107" dur="500" fill="hold"/>
                                        <p:tgtEl>
                                          <p:spTgt spid="31"/>
                                        </p:tgtEl>
                                        <p:attrNameLst>
                                          <p:attrName>ppt_y</p:attrName>
                                        </p:attrNameLst>
                                      </p:cBhvr>
                                      <p:tavLst>
                                        <p:tav tm="0">
                                          <p:val>
                                            <p:strVal val="#ppt_y"/>
                                          </p:val>
                                        </p:tav>
                                        <p:tav tm="100000">
                                          <p:val>
                                            <p:strVal val="#ppt_y"/>
                                          </p:val>
                                        </p:tav>
                                      </p:tavLst>
                                    </p:anim>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strVal val="#ppt_h"/>
                                          </p:val>
                                        </p:tav>
                                        <p:tav tm="100000">
                                          <p:val>
                                            <p:strVal val="#ppt_h"/>
                                          </p:val>
                                        </p:tav>
                                      </p:tavLst>
                                    </p:anim>
                                  </p:childTnLst>
                                </p:cTn>
                              </p:par>
                              <p:par>
                                <p:cTn id="110" presetID="17" presetClass="entr" presetSubtype="1" fill="hold" nodeType="withEffect">
                                  <p:stCondLst>
                                    <p:cond delay="0"/>
                                  </p:stCondLst>
                                  <p:childTnLst>
                                    <p:set>
                                      <p:cBhvr>
                                        <p:cTn id="111" dur="1" fill="hold">
                                          <p:stCondLst>
                                            <p:cond delay="0"/>
                                          </p:stCondLst>
                                        </p:cTn>
                                        <p:tgtEl>
                                          <p:spTgt spid="28"/>
                                        </p:tgtEl>
                                        <p:attrNameLst>
                                          <p:attrName>style.visibility</p:attrName>
                                        </p:attrNameLst>
                                      </p:cBhvr>
                                      <p:to>
                                        <p:strVal val="visible"/>
                                      </p:to>
                                    </p:set>
                                    <p:anim calcmode="lin" valueType="num">
                                      <p:cBhvr>
                                        <p:cTn id="112" dur="500" fill="hold"/>
                                        <p:tgtEl>
                                          <p:spTgt spid="28"/>
                                        </p:tgtEl>
                                        <p:attrNameLst>
                                          <p:attrName>ppt_x</p:attrName>
                                        </p:attrNameLst>
                                      </p:cBhvr>
                                      <p:tavLst>
                                        <p:tav tm="0">
                                          <p:val>
                                            <p:strVal val="#ppt_x"/>
                                          </p:val>
                                        </p:tav>
                                        <p:tav tm="100000">
                                          <p:val>
                                            <p:strVal val="#ppt_x"/>
                                          </p:val>
                                        </p:tav>
                                      </p:tavLst>
                                    </p:anim>
                                    <p:anim calcmode="lin" valueType="num">
                                      <p:cBhvr>
                                        <p:cTn id="113" dur="500" fill="hold"/>
                                        <p:tgtEl>
                                          <p:spTgt spid="28"/>
                                        </p:tgtEl>
                                        <p:attrNameLst>
                                          <p:attrName>ppt_y</p:attrName>
                                        </p:attrNameLst>
                                      </p:cBhvr>
                                      <p:tavLst>
                                        <p:tav tm="0">
                                          <p:val>
                                            <p:strVal val="#ppt_y-#ppt_h/2"/>
                                          </p:val>
                                        </p:tav>
                                        <p:tav tm="100000">
                                          <p:val>
                                            <p:strVal val="#ppt_y"/>
                                          </p:val>
                                        </p:tav>
                                      </p:tavLst>
                                    </p:anim>
                                    <p:anim calcmode="lin" valueType="num">
                                      <p:cBhvr>
                                        <p:cTn id="114" dur="500" fill="hold"/>
                                        <p:tgtEl>
                                          <p:spTgt spid="28"/>
                                        </p:tgtEl>
                                        <p:attrNameLst>
                                          <p:attrName>ppt_w</p:attrName>
                                        </p:attrNameLst>
                                      </p:cBhvr>
                                      <p:tavLst>
                                        <p:tav tm="0">
                                          <p:val>
                                            <p:strVal val="#ppt_w"/>
                                          </p:val>
                                        </p:tav>
                                        <p:tav tm="100000">
                                          <p:val>
                                            <p:strVal val="#ppt_w"/>
                                          </p:val>
                                        </p:tav>
                                      </p:tavLst>
                                    </p:anim>
                                    <p:anim calcmode="lin" valueType="num">
                                      <p:cBhvr>
                                        <p:cTn id="115" dur="500" fill="hold"/>
                                        <p:tgtEl>
                                          <p:spTgt spid="28"/>
                                        </p:tgtEl>
                                        <p:attrNameLst>
                                          <p:attrName>ppt_h</p:attrName>
                                        </p:attrNameLst>
                                      </p:cBhvr>
                                      <p:tavLst>
                                        <p:tav tm="0">
                                          <p:val>
                                            <p:fltVal val="0"/>
                                          </p:val>
                                        </p:tav>
                                        <p:tav tm="100000">
                                          <p:val>
                                            <p:strVal val="#ppt_h"/>
                                          </p:val>
                                        </p:tav>
                                      </p:tavLst>
                                    </p:anim>
                                  </p:childTnLst>
                                </p:cTn>
                              </p:par>
                            </p:childTnLst>
                          </p:cTn>
                        </p:par>
                        <p:par>
                          <p:cTn id="116" fill="hold">
                            <p:stCondLst>
                              <p:cond delay="1000"/>
                            </p:stCondLst>
                            <p:childTnLst>
                              <p:par>
                                <p:cTn id="117" presetID="1" presetClass="entr" presetSubtype="0" fill="hold" grpId="0" nodeType="afterEffect">
                                  <p:stCondLst>
                                    <p:cond delay="0"/>
                                  </p:stCondLst>
                                  <p:childTnLst>
                                    <p:set>
                                      <p:cBhvr>
                                        <p:cTn id="118" dur="1" fill="hold">
                                          <p:stCondLst>
                                            <p:cond delay="0"/>
                                          </p:stCondLst>
                                        </p:cTn>
                                        <p:tgtEl>
                                          <p:spTgt spid="21"/>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0"/>
                                          </p:stCondLst>
                                        </p:cTn>
                                        <p:tgtEl>
                                          <p:spTgt spid="31"/>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28"/>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30"/>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27"/>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29"/>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26"/>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7" presetClass="entr" presetSubtype="8" fill="hold" nodeType="click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ppt_x</p:attrName>
                                        </p:attrNameLst>
                                      </p:cBhvr>
                                      <p:tavLst>
                                        <p:tav tm="0">
                                          <p:val>
                                            <p:strVal val="#ppt_x-#ppt_w/2"/>
                                          </p:val>
                                        </p:tav>
                                        <p:tav tm="100000">
                                          <p:val>
                                            <p:strVal val="#ppt_x"/>
                                          </p:val>
                                        </p:tav>
                                      </p:tavLst>
                                    </p:anim>
                                    <p:anim calcmode="lin" valueType="num">
                                      <p:cBhvr>
                                        <p:cTn id="138" dur="500" fill="hold"/>
                                        <p:tgtEl>
                                          <p:spTgt spid="35"/>
                                        </p:tgtEl>
                                        <p:attrNameLst>
                                          <p:attrName>ppt_y</p:attrName>
                                        </p:attrNameLst>
                                      </p:cBhvr>
                                      <p:tavLst>
                                        <p:tav tm="0">
                                          <p:val>
                                            <p:strVal val="#ppt_y"/>
                                          </p:val>
                                        </p:tav>
                                        <p:tav tm="100000">
                                          <p:val>
                                            <p:strVal val="#ppt_y"/>
                                          </p:val>
                                        </p:tav>
                                      </p:tavLst>
                                    </p:anim>
                                    <p:anim calcmode="lin" valueType="num">
                                      <p:cBhvr>
                                        <p:cTn id="139" dur="500" fill="hold"/>
                                        <p:tgtEl>
                                          <p:spTgt spid="35"/>
                                        </p:tgtEl>
                                        <p:attrNameLst>
                                          <p:attrName>ppt_w</p:attrName>
                                        </p:attrNameLst>
                                      </p:cBhvr>
                                      <p:tavLst>
                                        <p:tav tm="0">
                                          <p:val>
                                            <p:fltVal val="0"/>
                                          </p:val>
                                        </p:tav>
                                        <p:tav tm="100000">
                                          <p:val>
                                            <p:strVal val="#ppt_w"/>
                                          </p:val>
                                        </p:tav>
                                      </p:tavLst>
                                    </p:anim>
                                    <p:anim calcmode="lin" valueType="num">
                                      <p:cBhvr>
                                        <p:cTn id="140" dur="500" fill="hold"/>
                                        <p:tgtEl>
                                          <p:spTgt spid="35"/>
                                        </p:tgtEl>
                                        <p:attrNameLst>
                                          <p:attrName>ppt_h</p:attrName>
                                        </p:attrNameLst>
                                      </p:cBhvr>
                                      <p:tavLst>
                                        <p:tav tm="0">
                                          <p:val>
                                            <p:strVal val="#ppt_h"/>
                                          </p:val>
                                        </p:tav>
                                        <p:tav tm="100000">
                                          <p:val>
                                            <p:strVal val="#ppt_h"/>
                                          </p:val>
                                        </p:tav>
                                      </p:tavLst>
                                    </p:anim>
                                  </p:childTnLst>
                                </p:cTn>
                              </p:par>
                              <p:par>
                                <p:cTn id="141" presetID="17" presetClass="entr" presetSubtype="1" fill="hold" nodeType="withEffect">
                                  <p:stCondLst>
                                    <p:cond delay="0"/>
                                  </p:stCondLst>
                                  <p:childTnLst>
                                    <p:set>
                                      <p:cBhvr>
                                        <p:cTn id="142" dur="1" fill="hold">
                                          <p:stCondLst>
                                            <p:cond delay="0"/>
                                          </p:stCondLst>
                                        </p:cTn>
                                        <p:tgtEl>
                                          <p:spTgt spid="32"/>
                                        </p:tgtEl>
                                        <p:attrNameLst>
                                          <p:attrName>style.visibility</p:attrName>
                                        </p:attrNameLst>
                                      </p:cBhvr>
                                      <p:to>
                                        <p:strVal val="visible"/>
                                      </p:to>
                                    </p:set>
                                    <p:anim calcmode="lin" valueType="num">
                                      <p:cBhvr>
                                        <p:cTn id="143" dur="500" fill="hold"/>
                                        <p:tgtEl>
                                          <p:spTgt spid="32"/>
                                        </p:tgtEl>
                                        <p:attrNameLst>
                                          <p:attrName>ppt_x</p:attrName>
                                        </p:attrNameLst>
                                      </p:cBhvr>
                                      <p:tavLst>
                                        <p:tav tm="0">
                                          <p:val>
                                            <p:strVal val="#ppt_x"/>
                                          </p:val>
                                        </p:tav>
                                        <p:tav tm="100000">
                                          <p:val>
                                            <p:strVal val="#ppt_x"/>
                                          </p:val>
                                        </p:tav>
                                      </p:tavLst>
                                    </p:anim>
                                    <p:anim calcmode="lin" valueType="num">
                                      <p:cBhvr>
                                        <p:cTn id="144" dur="500" fill="hold"/>
                                        <p:tgtEl>
                                          <p:spTgt spid="32"/>
                                        </p:tgtEl>
                                        <p:attrNameLst>
                                          <p:attrName>ppt_y</p:attrName>
                                        </p:attrNameLst>
                                      </p:cBhvr>
                                      <p:tavLst>
                                        <p:tav tm="0">
                                          <p:val>
                                            <p:strVal val="#ppt_y-#ppt_h/2"/>
                                          </p:val>
                                        </p:tav>
                                        <p:tav tm="100000">
                                          <p:val>
                                            <p:strVal val="#ppt_y"/>
                                          </p:val>
                                        </p:tav>
                                      </p:tavLst>
                                    </p:anim>
                                    <p:anim calcmode="lin" valueType="num">
                                      <p:cBhvr>
                                        <p:cTn id="145" dur="500" fill="hold"/>
                                        <p:tgtEl>
                                          <p:spTgt spid="32"/>
                                        </p:tgtEl>
                                        <p:attrNameLst>
                                          <p:attrName>ppt_w</p:attrName>
                                        </p:attrNameLst>
                                      </p:cBhvr>
                                      <p:tavLst>
                                        <p:tav tm="0">
                                          <p:val>
                                            <p:strVal val="#ppt_w"/>
                                          </p:val>
                                        </p:tav>
                                        <p:tav tm="100000">
                                          <p:val>
                                            <p:strVal val="#ppt_w"/>
                                          </p:val>
                                        </p:tav>
                                      </p:tavLst>
                                    </p:anim>
                                    <p:anim calcmode="lin" valueType="num">
                                      <p:cBhvr>
                                        <p:cTn id="146" dur="500" fill="hold"/>
                                        <p:tgtEl>
                                          <p:spTgt spid="32"/>
                                        </p:tgtEl>
                                        <p:attrNameLst>
                                          <p:attrName>ppt_h</p:attrName>
                                        </p:attrNameLst>
                                      </p:cBhvr>
                                      <p:tavLst>
                                        <p:tav tm="0">
                                          <p:val>
                                            <p:fltVal val="0"/>
                                          </p:val>
                                        </p:tav>
                                        <p:tav tm="100000">
                                          <p:val>
                                            <p:strVal val="#ppt_h"/>
                                          </p:val>
                                        </p:tav>
                                      </p:tavLst>
                                    </p:anim>
                                  </p:childTnLst>
                                </p:cTn>
                              </p:par>
                            </p:childTnLst>
                          </p:cTn>
                        </p:par>
                        <p:par>
                          <p:cTn id="147" fill="hold">
                            <p:stCondLst>
                              <p:cond delay="500"/>
                            </p:stCondLst>
                            <p:childTnLst>
                              <p:par>
                                <p:cTn id="148" presetID="1" presetClass="entr" presetSubtype="0" fill="hold" grpId="0" nodeType="afterEffect">
                                  <p:stCondLst>
                                    <p:cond delay="0"/>
                                  </p:stCondLst>
                                  <p:childTnLst>
                                    <p:set>
                                      <p:cBhvr>
                                        <p:cTn id="149" dur="1" fill="hold">
                                          <p:stCondLst>
                                            <p:cond delay="0"/>
                                          </p:stCondLst>
                                        </p:cTn>
                                        <p:tgtEl>
                                          <p:spTgt spid="38"/>
                                        </p:tgtEl>
                                        <p:attrNameLst>
                                          <p:attrName>style.visibility</p:attrName>
                                        </p:attrNameLst>
                                      </p:cBhvr>
                                      <p:to>
                                        <p:strVal val="visible"/>
                                      </p:to>
                                    </p:set>
                                  </p:childTnLst>
                                </p:cTn>
                              </p:par>
                            </p:childTnLst>
                          </p:cTn>
                        </p:par>
                        <p:par>
                          <p:cTn id="150" fill="hold">
                            <p:stCondLst>
                              <p:cond delay="500"/>
                            </p:stCondLst>
                            <p:childTnLst>
                              <p:par>
                                <p:cTn id="151" presetID="17" presetClass="entr" presetSubtype="8" fill="hold" nodeType="afterEffect">
                                  <p:stCondLst>
                                    <p:cond delay="0"/>
                                  </p:stCondLst>
                                  <p:childTnLst>
                                    <p:set>
                                      <p:cBhvr>
                                        <p:cTn id="152" dur="1" fill="hold">
                                          <p:stCondLst>
                                            <p:cond delay="0"/>
                                          </p:stCondLst>
                                        </p:cTn>
                                        <p:tgtEl>
                                          <p:spTgt spid="36"/>
                                        </p:tgtEl>
                                        <p:attrNameLst>
                                          <p:attrName>style.visibility</p:attrName>
                                        </p:attrNameLst>
                                      </p:cBhvr>
                                      <p:to>
                                        <p:strVal val="visible"/>
                                      </p:to>
                                    </p:set>
                                    <p:anim calcmode="lin" valueType="num">
                                      <p:cBhvr>
                                        <p:cTn id="153" dur="500" fill="hold"/>
                                        <p:tgtEl>
                                          <p:spTgt spid="36"/>
                                        </p:tgtEl>
                                        <p:attrNameLst>
                                          <p:attrName>ppt_x</p:attrName>
                                        </p:attrNameLst>
                                      </p:cBhvr>
                                      <p:tavLst>
                                        <p:tav tm="0">
                                          <p:val>
                                            <p:strVal val="#ppt_x-#ppt_w/2"/>
                                          </p:val>
                                        </p:tav>
                                        <p:tav tm="100000">
                                          <p:val>
                                            <p:strVal val="#ppt_x"/>
                                          </p:val>
                                        </p:tav>
                                      </p:tavLst>
                                    </p:anim>
                                    <p:anim calcmode="lin" valueType="num">
                                      <p:cBhvr>
                                        <p:cTn id="154" dur="500" fill="hold"/>
                                        <p:tgtEl>
                                          <p:spTgt spid="36"/>
                                        </p:tgtEl>
                                        <p:attrNameLst>
                                          <p:attrName>ppt_y</p:attrName>
                                        </p:attrNameLst>
                                      </p:cBhvr>
                                      <p:tavLst>
                                        <p:tav tm="0">
                                          <p:val>
                                            <p:strVal val="#ppt_y"/>
                                          </p:val>
                                        </p:tav>
                                        <p:tav tm="100000">
                                          <p:val>
                                            <p:strVal val="#ppt_y"/>
                                          </p:val>
                                        </p:tav>
                                      </p:tavLst>
                                    </p:anim>
                                    <p:anim calcmode="lin" valueType="num">
                                      <p:cBhvr>
                                        <p:cTn id="155" dur="500" fill="hold"/>
                                        <p:tgtEl>
                                          <p:spTgt spid="36"/>
                                        </p:tgtEl>
                                        <p:attrNameLst>
                                          <p:attrName>ppt_w</p:attrName>
                                        </p:attrNameLst>
                                      </p:cBhvr>
                                      <p:tavLst>
                                        <p:tav tm="0">
                                          <p:val>
                                            <p:fltVal val="0"/>
                                          </p:val>
                                        </p:tav>
                                        <p:tav tm="100000">
                                          <p:val>
                                            <p:strVal val="#ppt_w"/>
                                          </p:val>
                                        </p:tav>
                                      </p:tavLst>
                                    </p:anim>
                                    <p:anim calcmode="lin" valueType="num">
                                      <p:cBhvr>
                                        <p:cTn id="156" dur="500" fill="hold"/>
                                        <p:tgtEl>
                                          <p:spTgt spid="36"/>
                                        </p:tgtEl>
                                        <p:attrNameLst>
                                          <p:attrName>ppt_h</p:attrName>
                                        </p:attrNameLst>
                                      </p:cBhvr>
                                      <p:tavLst>
                                        <p:tav tm="0">
                                          <p:val>
                                            <p:strVal val="#ppt_h"/>
                                          </p:val>
                                        </p:tav>
                                        <p:tav tm="100000">
                                          <p:val>
                                            <p:strVal val="#ppt_h"/>
                                          </p:val>
                                        </p:tav>
                                      </p:tavLst>
                                    </p:anim>
                                  </p:childTnLst>
                                </p:cTn>
                              </p:par>
                              <p:par>
                                <p:cTn id="157" presetID="17" presetClass="entr" presetSubtype="1" fill="hold" nodeType="withEffect">
                                  <p:stCondLst>
                                    <p:cond delay="0"/>
                                  </p:stCondLst>
                                  <p:childTnLst>
                                    <p:set>
                                      <p:cBhvr>
                                        <p:cTn id="158" dur="1" fill="hold">
                                          <p:stCondLst>
                                            <p:cond delay="0"/>
                                          </p:stCondLst>
                                        </p:cTn>
                                        <p:tgtEl>
                                          <p:spTgt spid="33"/>
                                        </p:tgtEl>
                                        <p:attrNameLst>
                                          <p:attrName>style.visibility</p:attrName>
                                        </p:attrNameLst>
                                      </p:cBhvr>
                                      <p:to>
                                        <p:strVal val="visible"/>
                                      </p:to>
                                    </p:set>
                                    <p:anim calcmode="lin" valueType="num">
                                      <p:cBhvr>
                                        <p:cTn id="159" dur="500" fill="hold"/>
                                        <p:tgtEl>
                                          <p:spTgt spid="33"/>
                                        </p:tgtEl>
                                        <p:attrNameLst>
                                          <p:attrName>ppt_x</p:attrName>
                                        </p:attrNameLst>
                                      </p:cBhvr>
                                      <p:tavLst>
                                        <p:tav tm="0">
                                          <p:val>
                                            <p:strVal val="#ppt_x"/>
                                          </p:val>
                                        </p:tav>
                                        <p:tav tm="100000">
                                          <p:val>
                                            <p:strVal val="#ppt_x"/>
                                          </p:val>
                                        </p:tav>
                                      </p:tavLst>
                                    </p:anim>
                                    <p:anim calcmode="lin" valueType="num">
                                      <p:cBhvr>
                                        <p:cTn id="160" dur="500" fill="hold"/>
                                        <p:tgtEl>
                                          <p:spTgt spid="33"/>
                                        </p:tgtEl>
                                        <p:attrNameLst>
                                          <p:attrName>ppt_y</p:attrName>
                                        </p:attrNameLst>
                                      </p:cBhvr>
                                      <p:tavLst>
                                        <p:tav tm="0">
                                          <p:val>
                                            <p:strVal val="#ppt_y-#ppt_h/2"/>
                                          </p:val>
                                        </p:tav>
                                        <p:tav tm="100000">
                                          <p:val>
                                            <p:strVal val="#ppt_y"/>
                                          </p:val>
                                        </p:tav>
                                      </p:tavLst>
                                    </p:anim>
                                    <p:anim calcmode="lin" valueType="num">
                                      <p:cBhvr>
                                        <p:cTn id="161" dur="500" fill="hold"/>
                                        <p:tgtEl>
                                          <p:spTgt spid="33"/>
                                        </p:tgtEl>
                                        <p:attrNameLst>
                                          <p:attrName>ppt_w</p:attrName>
                                        </p:attrNameLst>
                                      </p:cBhvr>
                                      <p:tavLst>
                                        <p:tav tm="0">
                                          <p:val>
                                            <p:strVal val="#ppt_w"/>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childTnLst>
                                </p:cTn>
                              </p:par>
                            </p:childTnLst>
                          </p:cTn>
                        </p:par>
                        <p:par>
                          <p:cTn id="163" fill="hold">
                            <p:stCondLst>
                              <p:cond delay="1000"/>
                            </p:stCondLst>
                            <p:childTnLst>
                              <p:par>
                                <p:cTn id="164" presetID="1" presetClass="entr" presetSubtype="0" fill="hold" grpId="0" nodeType="afterEffect">
                                  <p:stCondLst>
                                    <p:cond delay="0"/>
                                  </p:stCondLst>
                                  <p:childTnLst>
                                    <p:set>
                                      <p:cBhvr>
                                        <p:cTn id="165" dur="1" fill="hold">
                                          <p:stCondLst>
                                            <p:cond delay="0"/>
                                          </p:stCondLst>
                                        </p:cTn>
                                        <p:tgtEl>
                                          <p:spTgt spid="39"/>
                                        </p:tgtEl>
                                        <p:attrNameLst>
                                          <p:attrName>style.visibility</p:attrName>
                                        </p:attrNameLst>
                                      </p:cBhvr>
                                      <p:to>
                                        <p:strVal val="visible"/>
                                      </p:to>
                                    </p:set>
                                  </p:childTnLst>
                                </p:cTn>
                              </p:par>
                            </p:childTnLst>
                          </p:cTn>
                        </p:par>
                        <p:par>
                          <p:cTn id="166" fill="hold">
                            <p:stCondLst>
                              <p:cond delay="1000"/>
                            </p:stCondLst>
                            <p:childTnLst>
                              <p:par>
                                <p:cTn id="167" presetID="17" presetClass="entr" presetSubtype="8" fill="hold" nodeType="afterEffect">
                                  <p:stCondLst>
                                    <p:cond delay="0"/>
                                  </p:stCondLst>
                                  <p:childTnLst>
                                    <p:set>
                                      <p:cBhvr>
                                        <p:cTn id="168" dur="1" fill="hold">
                                          <p:stCondLst>
                                            <p:cond delay="0"/>
                                          </p:stCondLst>
                                        </p:cTn>
                                        <p:tgtEl>
                                          <p:spTgt spid="37"/>
                                        </p:tgtEl>
                                        <p:attrNameLst>
                                          <p:attrName>style.visibility</p:attrName>
                                        </p:attrNameLst>
                                      </p:cBhvr>
                                      <p:to>
                                        <p:strVal val="visible"/>
                                      </p:to>
                                    </p:set>
                                    <p:anim calcmode="lin" valueType="num">
                                      <p:cBhvr>
                                        <p:cTn id="169" dur="500" fill="hold"/>
                                        <p:tgtEl>
                                          <p:spTgt spid="37"/>
                                        </p:tgtEl>
                                        <p:attrNameLst>
                                          <p:attrName>ppt_x</p:attrName>
                                        </p:attrNameLst>
                                      </p:cBhvr>
                                      <p:tavLst>
                                        <p:tav tm="0">
                                          <p:val>
                                            <p:strVal val="#ppt_x-#ppt_w/2"/>
                                          </p:val>
                                        </p:tav>
                                        <p:tav tm="100000">
                                          <p:val>
                                            <p:strVal val="#ppt_x"/>
                                          </p:val>
                                        </p:tav>
                                      </p:tavLst>
                                    </p:anim>
                                    <p:anim calcmode="lin" valueType="num">
                                      <p:cBhvr>
                                        <p:cTn id="170" dur="500" fill="hold"/>
                                        <p:tgtEl>
                                          <p:spTgt spid="37"/>
                                        </p:tgtEl>
                                        <p:attrNameLst>
                                          <p:attrName>ppt_y</p:attrName>
                                        </p:attrNameLst>
                                      </p:cBhvr>
                                      <p:tavLst>
                                        <p:tav tm="0">
                                          <p:val>
                                            <p:strVal val="#ppt_y"/>
                                          </p:val>
                                        </p:tav>
                                        <p:tav tm="100000">
                                          <p:val>
                                            <p:strVal val="#ppt_y"/>
                                          </p:val>
                                        </p:tav>
                                      </p:tavLst>
                                    </p:anim>
                                    <p:anim calcmode="lin" valueType="num">
                                      <p:cBhvr>
                                        <p:cTn id="171" dur="500" fill="hold"/>
                                        <p:tgtEl>
                                          <p:spTgt spid="37"/>
                                        </p:tgtEl>
                                        <p:attrNameLst>
                                          <p:attrName>ppt_w</p:attrName>
                                        </p:attrNameLst>
                                      </p:cBhvr>
                                      <p:tavLst>
                                        <p:tav tm="0">
                                          <p:val>
                                            <p:fltVal val="0"/>
                                          </p:val>
                                        </p:tav>
                                        <p:tav tm="100000">
                                          <p:val>
                                            <p:strVal val="#ppt_w"/>
                                          </p:val>
                                        </p:tav>
                                      </p:tavLst>
                                    </p:anim>
                                    <p:anim calcmode="lin" valueType="num">
                                      <p:cBhvr>
                                        <p:cTn id="172" dur="500" fill="hold"/>
                                        <p:tgtEl>
                                          <p:spTgt spid="37"/>
                                        </p:tgtEl>
                                        <p:attrNameLst>
                                          <p:attrName>ppt_h</p:attrName>
                                        </p:attrNameLst>
                                      </p:cBhvr>
                                      <p:tavLst>
                                        <p:tav tm="0">
                                          <p:val>
                                            <p:strVal val="#ppt_h"/>
                                          </p:val>
                                        </p:tav>
                                        <p:tav tm="100000">
                                          <p:val>
                                            <p:strVal val="#ppt_h"/>
                                          </p:val>
                                        </p:tav>
                                      </p:tavLst>
                                    </p:anim>
                                  </p:childTnLst>
                                </p:cTn>
                              </p:par>
                              <p:par>
                                <p:cTn id="173" presetID="17" presetClass="entr" presetSubtype="1" fill="hold" nodeType="withEffect">
                                  <p:stCondLst>
                                    <p:cond delay="0"/>
                                  </p:stCondLst>
                                  <p:childTnLst>
                                    <p:set>
                                      <p:cBhvr>
                                        <p:cTn id="174" dur="1" fill="hold">
                                          <p:stCondLst>
                                            <p:cond delay="0"/>
                                          </p:stCondLst>
                                        </p:cTn>
                                        <p:tgtEl>
                                          <p:spTgt spid="34"/>
                                        </p:tgtEl>
                                        <p:attrNameLst>
                                          <p:attrName>style.visibility</p:attrName>
                                        </p:attrNameLst>
                                      </p:cBhvr>
                                      <p:to>
                                        <p:strVal val="visible"/>
                                      </p:to>
                                    </p:set>
                                    <p:anim calcmode="lin" valueType="num">
                                      <p:cBhvr>
                                        <p:cTn id="175" dur="500" fill="hold"/>
                                        <p:tgtEl>
                                          <p:spTgt spid="34"/>
                                        </p:tgtEl>
                                        <p:attrNameLst>
                                          <p:attrName>ppt_x</p:attrName>
                                        </p:attrNameLst>
                                      </p:cBhvr>
                                      <p:tavLst>
                                        <p:tav tm="0">
                                          <p:val>
                                            <p:strVal val="#ppt_x"/>
                                          </p:val>
                                        </p:tav>
                                        <p:tav tm="100000">
                                          <p:val>
                                            <p:strVal val="#ppt_x"/>
                                          </p:val>
                                        </p:tav>
                                      </p:tavLst>
                                    </p:anim>
                                    <p:anim calcmode="lin" valueType="num">
                                      <p:cBhvr>
                                        <p:cTn id="176" dur="500" fill="hold"/>
                                        <p:tgtEl>
                                          <p:spTgt spid="34"/>
                                        </p:tgtEl>
                                        <p:attrNameLst>
                                          <p:attrName>ppt_y</p:attrName>
                                        </p:attrNameLst>
                                      </p:cBhvr>
                                      <p:tavLst>
                                        <p:tav tm="0">
                                          <p:val>
                                            <p:strVal val="#ppt_y-#ppt_h/2"/>
                                          </p:val>
                                        </p:tav>
                                        <p:tav tm="100000">
                                          <p:val>
                                            <p:strVal val="#ppt_y"/>
                                          </p:val>
                                        </p:tav>
                                      </p:tavLst>
                                    </p:anim>
                                    <p:anim calcmode="lin" valueType="num">
                                      <p:cBhvr>
                                        <p:cTn id="177" dur="500" fill="hold"/>
                                        <p:tgtEl>
                                          <p:spTgt spid="34"/>
                                        </p:tgtEl>
                                        <p:attrNameLst>
                                          <p:attrName>ppt_w</p:attrName>
                                        </p:attrNameLst>
                                      </p:cBhvr>
                                      <p:tavLst>
                                        <p:tav tm="0">
                                          <p:val>
                                            <p:strVal val="#ppt_w"/>
                                          </p:val>
                                        </p:tav>
                                        <p:tav tm="100000">
                                          <p:val>
                                            <p:strVal val="#ppt_w"/>
                                          </p:val>
                                        </p:tav>
                                      </p:tavLst>
                                    </p:anim>
                                    <p:anim calcmode="lin" valueType="num">
                                      <p:cBhvr>
                                        <p:cTn id="178" dur="500" fill="hold"/>
                                        <p:tgtEl>
                                          <p:spTgt spid="34"/>
                                        </p:tgtEl>
                                        <p:attrNameLst>
                                          <p:attrName>ppt_h</p:attrName>
                                        </p:attrNameLst>
                                      </p:cBhvr>
                                      <p:tavLst>
                                        <p:tav tm="0">
                                          <p:val>
                                            <p:fltVal val="0"/>
                                          </p:val>
                                        </p:tav>
                                        <p:tav tm="100000">
                                          <p:val>
                                            <p:strVal val="#ppt_h"/>
                                          </p:val>
                                        </p:tav>
                                      </p:tavLst>
                                    </p:anim>
                                  </p:childTnLst>
                                </p:cTn>
                              </p:par>
                            </p:childTnLst>
                          </p:cTn>
                        </p:par>
                        <p:par>
                          <p:cTn id="179" fill="hold">
                            <p:stCondLst>
                              <p:cond delay="1500"/>
                            </p:stCondLst>
                            <p:childTnLst>
                              <p:par>
                                <p:cTn id="180" presetID="1" presetClass="entr" presetSubtype="0" fill="hold" grpId="0" nodeType="afterEffect">
                                  <p:stCondLst>
                                    <p:cond delay="0"/>
                                  </p:stCondLst>
                                  <p:childTnLst>
                                    <p:set>
                                      <p:cBhvr>
                                        <p:cTn id="181" dur="1" fill="hold">
                                          <p:stCondLst>
                                            <p:cond delay="0"/>
                                          </p:stCondLst>
                                        </p:cTn>
                                        <p:tgtEl>
                                          <p:spTgt spid="40"/>
                                        </p:tgtEl>
                                        <p:attrNameLst>
                                          <p:attrName>style.visibility</p:attrName>
                                        </p:attrNameLst>
                                      </p:cBhvr>
                                      <p:to>
                                        <p:strVal val="visible"/>
                                      </p:to>
                                    </p:set>
                                  </p:childTnLst>
                                </p:cTn>
                              </p:par>
                            </p:childTnLst>
                          </p:cTn>
                        </p:par>
                      </p:childTnLst>
                    </p:cTn>
                  </p:par>
                  <p:par>
                    <p:cTn id="182" fill="hold">
                      <p:stCondLst>
                        <p:cond delay="indefinite"/>
                      </p:stCondLst>
                      <p:childTnLst>
                        <p:par>
                          <p:cTn id="183" fill="hold">
                            <p:stCondLst>
                              <p:cond delay="0"/>
                            </p:stCondLst>
                            <p:childTnLst>
                              <p:par>
                                <p:cTn id="184" presetID="1" presetClass="exit" presetSubtype="0" fill="hold" nodeType="clickEffect">
                                  <p:stCondLst>
                                    <p:cond delay="0"/>
                                  </p:stCondLst>
                                  <p:childTnLst>
                                    <p:set>
                                      <p:cBhvr>
                                        <p:cTn id="185" dur="1" fill="hold">
                                          <p:stCondLst>
                                            <p:cond delay="0"/>
                                          </p:stCondLst>
                                        </p:cTn>
                                        <p:tgtEl>
                                          <p:spTgt spid="37"/>
                                        </p:tgtEl>
                                        <p:attrNameLst>
                                          <p:attrName>style.visibility</p:attrName>
                                        </p:attrNameLst>
                                      </p:cBhvr>
                                      <p:to>
                                        <p:strVal val="hidden"/>
                                      </p:to>
                                    </p:set>
                                  </p:childTnLst>
                                </p:cTn>
                              </p:par>
                              <p:par>
                                <p:cTn id="186" presetID="1" presetClass="exit" presetSubtype="0" fill="hold" nodeType="withEffect">
                                  <p:stCondLst>
                                    <p:cond delay="0"/>
                                  </p:stCondLst>
                                  <p:childTnLst>
                                    <p:set>
                                      <p:cBhvr>
                                        <p:cTn id="187" dur="1" fill="hold">
                                          <p:stCondLst>
                                            <p:cond delay="0"/>
                                          </p:stCondLst>
                                        </p:cTn>
                                        <p:tgtEl>
                                          <p:spTgt spid="34"/>
                                        </p:tgtEl>
                                        <p:attrNameLst>
                                          <p:attrName>style.visibility</p:attrName>
                                        </p:attrNameLst>
                                      </p:cBhvr>
                                      <p:to>
                                        <p:strVal val="hidden"/>
                                      </p:to>
                                    </p:set>
                                  </p:childTnLst>
                                </p:cTn>
                              </p:par>
                              <p:par>
                                <p:cTn id="188" presetID="1" presetClass="exit" presetSubtype="0" fill="hold" nodeType="withEffect">
                                  <p:stCondLst>
                                    <p:cond delay="0"/>
                                  </p:stCondLst>
                                  <p:childTnLst>
                                    <p:set>
                                      <p:cBhvr>
                                        <p:cTn id="189" dur="1" fill="hold">
                                          <p:stCondLst>
                                            <p:cond delay="0"/>
                                          </p:stCondLst>
                                        </p:cTn>
                                        <p:tgtEl>
                                          <p:spTgt spid="33"/>
                                        </p:tgtEl>
                                        <p:attrNameLst>
                                          <p:attrName>style.visibility</p:attrName>
                                        </p:attrNameLst>
                                      </p:cBhvr>
                                      <p:to>
                                        <p:strVal val="hidden"/>
                                      </p:to>
                                    </p:set>
                                  </p:childTnLst>
                                </p:cTn>
                              </p:par>
                              <p:par>
                                <p:cTn id="190" presetID="1" presetClass="exit" presetSubtype="0" fill="hold" nodeType="withEffect">
                                  <p:stCondLst>
                                    <p:cond delay="0"/>
                                  </p:stCondLst>
                                  <p:childTnLst>
                                    <p:set>
                                      <p:cBhvr>
                                        <p:cTn id="191" dur="1" fill="hold">
                                          <p:stCondLst>
                                            <p:cond delay="0"/>
                                          </p:stCondLst>
                                        </p:cTn>
                                        <p:tgtEl>
                                          <p:spTgt spid="36"/>
                                        </p:tgtEl>
                                        <p:attrNameLst>
                                          <p:attrName>style.visibility</p:attrName>
                                        </p:attrNameLst>
                                      </p:cBhvr>
                                      <p:to>
                                        <p:strVal val="hidden"/>
                                      </p:to>
                                    </p:set>
                                  </p:childTnLst>
                                </p:cTn>
                              </p:par>
                              <p:par>
                                <p:cTn id="192" presetID="1" presetClass="exit" presetSubtype="0" fill="hold" nodeType="withEffect">
                                  <p:stCondLst>
                                    <p:cond delay="0"/>
                                  </p:stCondLst>
                                  <p:childTnLst>
                                    <p:set>
                                      <p:cBhvr>
                                        <p:cTn id="193" dur="1" fill="hold">
                                          <p:stCondLst>
                                            <p:cond delay="0"/>
                                          </p:stCondLst>
                                        </p:cTn>
                                        <p:tgtEl>
                                          <p:spTgt spid="32"/>
                                        </p:tgtEl>
                                        <p:attrNameLst>
                                          <p:attrName>style.visibility</p:attrName>
                                        </p:attrNameLst>
                                      </p:cBhvr>
                                      <p:to>
                                        <p:strVal val="hidden"/>
                                      </p:to>
                                    </p:set>
                                  </p:childTnLst>
                                </p:cTn>
                              </p:par>
                              <p:par>
                                <p:cTn id="194" presetID="1" presetClass="exit" presetSubtype="0" fill="hold" nodeType="withEffect">
                                  <p:stCondLst>
                                    <p:cond delay="0"/>
                                  </p:stCondLst>
                                  <p:childTnLst>
                                    <p:set>
                                      <p:cBhvr>
                                        <p:cTn id="195"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38" grpId="0"/>
      <p:bldP spid="39"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876800" y="5196840"/>
          <a:ext cx="2468880" cy="415290"/>
        </p:xfrm>
        <a:graphic>
          <a:graphicData uri="http://schemas.openxmlformats.org/drawingml/2006/table">
            <a:tbl>
              <a:tblPr/>
              <a:tblGrid>
                <a:gridCol w="493776"/>
                <a:gridCol w="658368"/>
                <a:gridCol w="576072"/>
                <a:gridCol w="740664"/>
              </a:tblGrid>
              <a:tr h="190500">
                <a:tc>
                  <a:txBody>
                    <a:bodyPr/>
                    <a:lstStyle/>
                    <a:p>
                      <a:pPr algn="l" fontAlgn="b"/>
                      <a:r>
                        <a:rPr lang="es-ES" sz="1000" b="0" i="0" u="none" strike="noStrike" noProof="0" dirty="0" smtClean="0">
                          <a:solidFill>
                            <a:srgbClr val="FFFFFF"/>
                          </a:solidFill>
                          <a:latin typeface="Calibri"/>
                        </a:rPr>
                        <a:t>País</a:t>
                      </a:r>
                      <a:endParaRPr lang="es-ES" sz="1000" b="0" i="0" u="none" strike="noStrike" noProof="0" dirty="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s-ES" sz="1000" b="0" i="0" u="none" strike="noStrike" kern="1200" noProof="0" smtClean="0">
                          <a:solidFill>
                            <a:srgbClr val="FFFFFF"/>
                          </a:solidFill>
                          <a:latin typeface="Calibri"/>
                          <a:ea typeface="+mn-ea"/>
                          <a:cs typeface="+mn-cs"/>
                        </a:rPr>
                        <a:t>Producto</a:t>
                      </a:r>
                      <a:endParaRPr lang="es-ES" sz="1000" b="0" i="0" u="none" strike="noStrike" kern="1200" noProof="0">
                        <a:solidFill>
                          <a:srgbClr val="FFFFFF"/>
                        </a:solidFill>
                        <a:latin typeface="Calibri"/>
                        <a:ea typeface="+mn-ea"/>
                        <a:cs typeface="+mn-cs"/>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s-ES" sz="1000" b="0" i="0" u="none" strike="noStrike" kern="1200" noProof="0" smtClean="0">
                          <a:solidFill>
                            <a:srgbClr val="FFFFFF"/>
                          </a:solidFill>
                          <a:latin typeface="Calibri"/>
                          <a:ea typeface="+mn-ea"/>
                          <a:cs typeface="+mn-cs"/>
                        </a:rPr>
                        <a:t>Medida</a:t>
                      </a:r>
                      <a:endParaRPr lang="es-ES" sz="1000" b="0" i="0" u="none" strike="noStrike" kern="1200" noProof="0">
                        <a:solidFill>
                          <a:srgbClr val="FFFFFF"/>
                        </a:solidFill>
                        <a:latin typeface="Calibri"/>
                        <a:ea typeface="+mn-ea"/>
                        <a:cs typeface="+mn-cs"/>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s-ES" sz="1000" b="0" i="0" u="none" strike="noStrike" kern="1200" noProof="0" dirty="0" smtClean="0">
                          <a:solidFill>
                            <a:srgbClr val="FFFFFF"/>
                          </a:solidFill>
                          <a:latin typeface="Calibri"/>
                          <a:ea typeface="+mn-ea"/>
                          <a:cs typeface="+mn-cs"/>
                        </a:rPr>
                        <a:t>Valor</a:t>
                      </a:r>
                      <a:endParaRPr lang="es-ES" sz="1000" b="0" i="0" u="none" strike="noStrike" kern="1200" noProof="0" dirty="0">
                        <a:solidFill>
                          <a:srgbClr val="FFFFFF"/>
                        </a:solidFill>
                        <a:latin typeface="Calibri"/>
                        <a:ea typeface="+mn-ea"/>
                        <a:cs typeface="+mn-cs"/>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r>
              <a:tr h="190500">
                <a:tc>
                  <a:txBody>
                    <a:bodyPr/>
                    <a:lstStyle/>
                    <a:p>
                      <a:pPr algn="l" fontAlgn="b"/>
                      <a:r>
                        <a:rPr lang="es-ES" sz="1000" b="1" i="0" u="none" strike="noStrike" kern="1200" noProof="0" dirty="0" smtClean="0">
                          <a:solidFill>
                            <a:srgbClr val="3F3F3F"/>
                          </a:solidFill>
                          <a:latin typeface="Calibri"/>
                          <a:ea typeface="+mn-ea"/>
                          <a:cs typeface="+mn-cs"/>
                        </a:rPr>
                        <a:t>USA</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Todos</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Ventas</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dirty="0" smtClean="0">
                          <a:solidFill>
                            <a:srgbClr val="3F3F3F"/>
                          </a:solidFill>
                          <a:latin typeface="Calibri"/>
                        </a:rPr>
                        <a:t> $266,773.00 </a:t>
                      </a:r>
                      <a:endParaRPr lang="es-ES" sz="1000" b="1" i="0" u="none" strike="noStrike" noProof="0"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sp>
        <p:nvSpPr>
          <p:cNvPr id="2" name="Title 1"/>
          <p:cNvSpPr>
            <a:spLocks noGrp="1"/>
          </p:cNvSpPr>
          <p:nvPr>
            <p:ph type="title"/>
          </p:nvPr>
        </p:nvSpPr>
        <p:spPr>
          <a:xfrm>
            <a:off x="381000" y="230188"/>
            <a:ext cx="8382000" cy="1163395"/>
          </a:xfrm>
        </p:spPr>
        <p:txBody>
          <a:bodyPr/>
          <a:lstStyle/>
          <a:p>
            <a:r>
              <a:rPr lang="es-ES"/>
              <a:t>Análisis escalable</a:t>
            </a:r>
            <a:br>
              <a:rPr lang="es-ES"/>
            </a:br>
            <a:r>
              <a:rPr lang="es-ES" sz="3600">
                <a:solidFill>
                  <a:schemeClr val="tx2"/>
                </a:solidFill>
              </a:rPr>
              <a:t>Cálculo de </a:t>
            </a:r>
            <a:r>
              <a:rPr lang="es-ES" sz="3600" smtClean="0">
                <a:solidFill>
                  <a:schemeClr val="tx2"/>
                </a:solidFill>
              </a:rPr>
              <a:t>sub-espacios</a:t>
            </a:r>
            <a:endParaRPr lang="es-ES" sz="3600"/>
          </a:p>
        </p:txBody>
      </p:sp>
      <p:graphicFrame>
        <p:nvGraphicFramePr>
          <p:cNvPr id="5" name="Table 4"/>
          <p:cNvGraphicFramePr>
            <a:graphicFrameLocks noGrp="1"/>
          </p:cNvGraphicFramePr>
          <p:nvPr/>
        </p:nvGraphicFramePr>
        <p:xfrm>
          <a:off x="1219200" y="5257800"/>
          <a:ext cx="2438400" cy="982980"/>
        </p:xfrm>
        <a:graphic>
          <a:graphicData uri="http://schemas.openxmlformats.org/drawingml/2006/table">
            <a:tbl>
              <a:tblPr/>
              <a:tblGrid>
                <a:gridCol w="443346"/>
                <a:gridCol w="665018"/>
                <a:gridCol w="491835"/>
                <a:gridCol w="838201"/>
              </a:tblGrid>
              <a:tr h="190500">
                <a:tc>
                  <a:txBody>
                    <a:bodyPr/>
                    <a:lstStyle/>
                    <a:p>
                      <a:pPr algn="l" fontAlgn="b"/>
                      <a:r>
                        <a:rPr lang="es-ES" sz="1000" b="0" i="0" u="none" strike="noStrike" noProof="0" dirty="0" smtClean="0">
                          <a:solidFill>
                            <a:srgbClr val="FFFFFF"/>
                          </a:solidFill>
                          <a:latin typeface="Calibri"/>
                        </a:rPr>
                        <a:t>País</a:t>
                      </a:r>
                      <a:endParaRPr lang="es-ES" sz="1000" b="0" i="0" u="none" strike="noStrike" noProof="0" dirty="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s-ES" sz="1000" b="0" i="0" u="none" strike="noStrike" noProof="0" smtClean="0">
                          <a:solidFill>
                            <a:srgbClr val="FFFFFF"/>
                          </a:solidFill>
                          <a:latin typeface="Calibri"/>
                        </a:rPr>
                        <a:t>Producto</a:t>
                      </a:r>
                      <a:endParaRPr lang="es-ES" sz="1000" b="0" i="0" u="none" strike="noStrike" noProof="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s-ES" sz="1000" b="0" i="0" u="none" strike="noStrike" noProof="0" smtClean="0">
                          <a:solidFill>
                            <a:srgbClr val="FFFFFF"/>
                          </a:solidFill>
                          <a:latin typeface="Calibri"/>
                        </a:rPr>
                        <a:t>Medida</a:t>
                      </a:r>
                      <a:endParaRPr lang="es-ES" sz="1000" b="0" i="0" u="none" strike="noStrike" noProof="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s-ES" sz="1000" b="0" i="0" u="none" strike="noStrike" noProof="0" smtClean="0">
                          <a:solidFill>
                            <a:srgbClr val="FFFFFF"/>
                          </a:solidFill>
                          <a:latin typeface="Calibri"/>
                        </a:rPr>
                        <a:t>Valor</a:t>
                      </a:r>
                      <a:endParaRPr lang="es-ES" sz="1000" b="0" i="0" u="none" strike="noStrike" noProof="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r>
              <a:tr h="190500">
                <a:tc>
                  <a:txBody>
                    <a:bodyPr/>
                    <a:lstStyle/>
                    <a:p>
                      <a:pPr algn="l" fontAlgn="b"/>
                      <a:r>
                        <a:rPr lang="es-ES" sz="1000" b="1" i="0" u="none" strike="noStrike" noProof="0" smtClean="0">
                          <a:solidFill>
                            <a:srgbClr val="3F3F3F"/>
                          </a:solidFill>
                          <a:latin typeface="Calibri"/>
                        </a:rPr>
                        <a:t>USA</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Bebida</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Ventas</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 $24,597.00 </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0500">
                <a:tc>
                  <a:txBody>
                    <a:bodyPr/>
                    <a:lstStyle/>
                    <a:p>
                      <a:pPr algn="l" fontAlgn="b"/>
                      <a:r>
                        <a:rPr lang="es-ES" sz="1000" b="1" i="0" u="none" strike="noStrike" noProof="0" smtClean="0">
                          <a:solidFill>
                            <a:srgbClr val="3F3F3F"/>
                          </a:solidFill>
                          <a:latin typeface="Calibri"/>
                        </a:rPr>
                        <a:t>USA</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Comida</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Ventas</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 $191,940.00 </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0500">
                <a:tc>
                  <a:txBody>
                    <a:bodyPr/>
                    <a:lstStyle/>
                    <a:p>
                      <a:pPr algn="l" fontAlgn="b"/>
                      <a:r>
                        <a:rPr lang="es-ES" sz="1000" b="1" i="0" u="none" strike="noStrike" noProof="0" smtClean="0">
                          <a:solidFill>
                            <a:srgbClr val="3F3F3F"/>
                          </a:solidFill>
                          <a:latin typeface="Calibri"/>
                        </a:rPr>
                        <a:t>USA</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No consumible</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Ventas</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dirty="0" smtClean="0">
                          <a:solidFill>
                            <a:srgbClr val="3F3F3F"/>
                          </a:solidFill>
                          <a:latin typeface="Calibri"/>
                        </a:rPr>
                        <a:t> $50,236.00 </a:t>
                      </a:r>
                      <a:endParaRPr lang="es-ES" sz="1000" b="1" i="0" u="none" strike="noStrike" noProof="0"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graphicFrame>
        <p:nvGraphicFramePr>
          <p:cNvPr id="6" name="Table 5"/>
          <p:cNvGraphicFramePr>
            <a:graphicFrameLocks noGrp="1"/>
          </p:cNvGraphicFramePr>
          <p:nvPr/>
        </p:nvGraphicFramePr>
        <p:xfrm>
          <a:off x="2285999" y="3733800"/>
          <a:ext cx="3810002" cy="830580"/>
        </p:xfrm>
        <a:graphic>
          <a:graphicData uri="http://schemas.openxmlformats.org/drawingml/2006/table">
            <a:tbl>
              <a:tblPr/>
              <a:tblGrid>
                <a:gridCol w="692728"/>
                <a:gridCol w="1039091"/>
                <a:gridCol w="1241841"/>
                <a:gridCol w="836342"/>
              </a:tblGrid>
              <a:tr h="190500">
                <a:tc>
                  <a:txBody>
                    <a:bodyPr/>
                    <a:lstStyle/>
                    <a:p>
                      <a:pPr algn="l" fontAlgn="b"/>
                      <a:r>
                        <a:rPr lang="es-ES" sz="1000" b="0" i="0" u="none" strike="noStrike" noProof="0" dirty="0" smtClean="0">
                          <a:solidFill>
                            <a:srgbClr val="FFFFFF"/>
                          </a:solidFill>
                          <a:latin typeface="Calibri"/>
                        </a:rPr>
                        <a:t>País</a:t>
                      </a:r>
                      <a:endParaRPr lang="es-ES" sz="1000" b="0" i="0" u="none" strike="noStrike" noProof="0" dirty="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s-ES" sz="1000" b="0" i="0" u="none" strike="noStrike" noProof="0" smtClean="0">
                          <a:solidFill>
                            <a:srgbClr val="FFFFFF"/>
                          </a:solidFill>
                          <a:latin typeface="Calibri"/>
                        </a:rPr>
                        <a:t>Producto</a:t>
                      </a:r>
                      <a:endParaRPr lang="es-ES" sz="1000" b="0" i="0" u="none" strike="noStrike" noProof="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s-ES" sz="1000" b="0" i="0" u="none" strike="noStrike" noProof="0" smtClean="0">
                          <a:solidFill>
                            <a:srgbClr val="FFFFFF"/>
                          </a:solidFill>
                          <a:latin typeface="Calibri"/>
                        </a:rPr>
                        <a:t>Medida</a:t>
                      </a:r>
                      <a:endParaRPr lang="es-ES" sz="1000" b="0" i="0" u="none" strike="noStrike" noProof="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s-ES" sz="1000" b="0" i="0" u="none" strike="noStrike" noProof="0" smtClean="0">
                          <a:solidFill>
                            <a:srgbClr val="FFFFFF"/>
                          </a:solidFill>
                          <a:latin typeface="Calibri"/>
                        </a:rPr>
                        <a:t>Valor</a:t>
                      </a:r>
                      <a:endParaRPr lang="es-ES" sz="1000" b="0" i="0" u="none" strike="noStrike" noProof="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r>
              <a:tr h="190500">
                <a:tc>
                  <a:txBody>
                    <a:bodyPr/>
                    <a:lstStyle/>
                    <a:p>
                      <a:pPr algn="l" fontAlgn="b"/>
                      <a:r>
                        <a:rPr lang="es-ES" sz="1000" b="1" i="0" u="none" strike="noStrike" noProof="0" dirty="0" smtClean="0">
                          <a:solidFill>
                            <a:srgbClr val="3F3F3F"/>
                          </a:solidFill>
                          <a:latin typeface="Calibri"/>
                        </a:rPr>
                        <a:t>USA</a:t>
                      </a:r>
                      <a:endParaRPr lang="es-ES" sz="1000" b="1" i="0" u="none" strike="noStrike" noProof="0"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Bebida</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Contribution</a:t>
                      </a:r>
                      <a:r>
                        <a:rPr lang="es-ES" sz="1000" b="1" i="0" u="none" strike="noStrike" baseline="0" noProof="0" smtClean="0">
                          <a:solidFill>
                            <a:srgbClr val="3F3F3F"/>
                          </a:solidFill>
                          <a:latin typeface="Calibri"/>
                        </a:rPr>
                        <a:t> to Parent</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 9.22%</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0500">
                <a:tc>
                  <a:txBody>
                    <a:bodyPr/>
                    <a:lstStyle/>
                    <a:p>
                      <a:pPr algn="l" fontAlgn="b"/>
                      <a:r>
                        <a:rPr lang="es-ES" sz="1000" b="1" i="0" u="none" strike="noStrike" noProof="0" smtClean="0">
                          <a:solidFill>
                            <a:srgbClr val="3F3F3F"/>
                          </a:solidFill>
                          <a:latin typeface="Calibri"/>
                        </a:rPr>
                        <a:t>USA</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Comida</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000" b="1" i="0" u="none" strike="noStrike" noProof="0" smtClean="0">
                          <a:solidFill>
                            <a:srgbClr val="3F3F3F"/>
                          </a:solidFill>
                          <a:latin typeface="Calibri"/>
                        </a:rPr>
                        <a:t>Contribution</a:t>
                      </a:r>
                      <a:r>
                        <a:rPr lang="es-ES" sz="1000" b="1" i="0" u="none" strike="noStrike" baseline="0" noProof="0" smtClean="0">
                          <a:solidFill>
                            <a:srgbClr val="3F3F3F"/>
                          </a:solidFill>
                          <a:latin typeface="Calibri"/>
                        </a:rPr>
                        <a:t> to Parent</a:t>
                      </a:r>
                      <a:endParaRPr lang="es-ES" sz="1000" b="1" i="0" u="none" strike="noStrike" noProof="0" smtClean="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 71.95%</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0500">
                <a:tc>
                  <a:txBody>
                    <a:bodyPr/>
                    <a:lstStyle/>
                    <a:p>
                      <a:pPr algn="l" fontAlgn="b"/>
                      <a:r>
                        <a:rPr lang="es-ES" sz="1000" b="1" i="0" u="none" strike="noStrike" noProof="0" smtClean="0">
                          <a:solidFill>
                            <a:srgbClr val="3F3F3F"/>
                          </a:solidFill>
                          <a:latin typeface="Calibri"/>
                        </a:rPr>
                        <a:t>USA</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No</a:t>
                      </a:r>
                      <a:r>
                        <a:rPr lang="es-ES" sz="1000" b="1" i="0" u="none" strike="noStrike" baseline="0" noProof="0" smtClean="0">
                          <a:solidFill>
                            <a:srgbClr val="3F3F3F"/>
                          </a:solidFill>
                          <a:latin typeface="Calibri"/>
                        </a:rPr>
                        <a:t> </a:t>
                      </a:r>
                      <a:r>
                        <a:rPr lang="es-ES" sz="1000" b="1" i="0" u="none" strike="noStrike" noProof="0" smtClean="0">
                          <a:solidFill>
                            <a:srgbClr val="3F3F3F"/>
                          </a:solidFill>
                          <a:latin typeface="Calibri"/>
                        </a:rPr>
                        <a:t>consumible</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000" b="1" i="0" u="none" strike="noStrike" noProof="0" smtClean="0">
                          <a:solidFill>
                            <a:srgbClr val="3F3F3F"/>
                          </a:solidFill>
                          <a:latin typeface="Calibri"/>
                        </a:rPr>
                        <a:t>Contribution</a:t>
                      </a:r>
                      <a:r>
                        <a:rPr lang="es-ES" sz="1000" b="1" i="0" u="none" strike="noStrike" baseline="0" noProof="0" smtClean="0">
                          <a:solidFill>
                            <a:srgbClr val="3F3F3F"/>
                          </a:solidFill>
                          <a:latin typeface="Calibri"/>
                        </a:rPr>
                        <a:t> to Parent</a:t>
                      </a:r>
                      <a:endParaRPr lang="es-ES" sz="1000" b="1" i="0" u="none" strike="noStrike" noProof="0" smtClean="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dirty="0" smtClean="0">
                          <a:solidFill>
                            <a:srgbClr val="3F3F3F"/>
                          </a:solidFill>
                          <a:latin typeface="Calibri"/>
                        </a:rPr>
                        <a:t> 18.83%</a:t>
                      </a:r>
                      <a:endParaRPr lang="es-ES" sz="1000" b="1" i="0" u="none" strike="noStrike" noProof="0"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graphicFrame>
        <p:nvGraphicFramePr>
          <p:cNvPr id="7" name="Table 6"/>
          <p:cNvGraphicFramePr>
            <a:graphicFrameLocks noGrp="1"/>
          </p:cNvGraphicFramePr>
          <p:nvPr/>
        </p:nvGraphicFramePr>
        <p:xfrm>
          <a:off x="2514600" y="1828800"/>
          <a:ext cx="3428999" cy="891540"/>
        </p:xfrm>
        <a:graphic>
          <a:graphicData uri="http://schemas.openxmlformats.org/drawingml/2006/table">
            <a:tbl>
              <a:tblPr/>
              <a:tblGrid>
                <a:gridCol w="688669"/>
                <a:gridCol w="688669"/>
                <a:gridCol w="832462"/>
                <a:gridCol w="1219199"/>
              </a:tblGrid>
              <a:tr h="190500">
                <a:tc>
                  <a:txBody>
                    <a:bodyPr/>
                    <a:lstStyle/>
                    <a:p>
                      <a:pPr algn="l" fontAlgn="b"/>
                      <a:r>
                        <a:rPr lang="es-ES" sz="1100" b="0" i="0" u="none" strike="noStrike" noProof="0" dirty="0" smtClean="0">
                          <a:solidFill>
                            <a:srgbClr val="FFFFFF"/>
                          </a:solidFill>
                          <a:latin typeface="Calibri"/>
                        </a:rPr>
                        <a:t> </a:t>
                      </a:r>
                      <a:endParaRPr lang="es-ES" sz="1100" b="0" i="0" u="none" strike="noStrike" noProof="0" dirty="0">
                        <a:solidFill>
                          <a:srgbClr val="FFFFFF"/>
                        </a:solidFill>
                        <a:latin typeface="Calibri"/>
                      </a:endParaRPr>
                    </a:p>
                  </a:txBody>
                  <a:tcPr marL="9525" marR="9525" marT="9525" anchor="b">
                    <a:lnL>
                      <a:noFill/>
                    </a:lnL>
                    <a:lnR>
                      <a:noFill/>
                    </a:lnR>
                    <a:lnT>
                      <a:noFill/>
                    </a:lnT>
                    <a:lnB>
                      <a:noFill/>
                    </a:lnB>
                    <a:solidFill>
                      <a:srgbClr val="4F81BD"/>
                    </a:solidFill>
                  </a:tcPr>
                </a:tc>
                <a:tc>
                  <a:txBody>
                    <a:bodyPr/>
                    <a:lstStyle/>
                    <a:p>
                      <a:pPr algn="l" fontAlgn="b"/>
                      <a:r>
                        <a:rPr lang="es-ES" sz="1100" b="0" i="0" u="none" strike="noStrike" noProof="0" smtClean="0">
                          <a:solidFill>
                            <a:srgbClr val="FFFFFF"/>
                          </a:solidFill>
                          <a:latin typeface="Calibri"/>
                        </a:rPr>
                        <a:t>Bebida</a:t>
                      </a:r>
                      <a:endParaRPr lang="es-ES" sz="1100" b="0" i="0" u="none" strike="noStrike" noProof="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s-ES" sz="1100" b="0" i="0" u="none" strike="noStrike" noProof="0" smtClean="0">
                          <a:solidFill>
                            <a:srgbClr val="FFFFFF"/>
                          </a:solidFill>
                          <a:latin typeface="Calibri"/>
                        </a:rPr>
                        <a:t>Comida</a:t>
                      </a:r>
                      <a:endParaRPr lang="es-ES" sz="1100" b="0" i="0" u="none" strike="noStrike" noProof="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s-ES" sz="1100" b="0" i="0" u="none" strike="noStrike" noProof="0" smtClean="0">
                          <a:solidFill>
                            <a:srgbClr val="FFFFFF"/>
                          </a:solidFill>
                          <a:latin typeface="Calibri"/>
                        </a:rPr>
                        <a:t>No</a:t>
                      </a:r>
                      <a:r>
                        <a:rPr lang="es-ES" sz="1100" b="0" i="0" u="none" strike="noStrike" baseline="0" noProof="0" smtClean="0">
                          <a:solidFill>
                            <a:srgbClr val="FFFFFF"/>
                          </a:solidFill>
                          <a:latin typeface="Calibri"/>
                        </a:rPr>
                        <a:t> </a:t>
                      </a:r>
                      <a:r>
                        <a:rPr lang="es-ES" sz="1100" b="0" i="0" u="none" strike="noStrike" noProof="0" smtClean="0">
                          <a:solidFill>
                            <a:srgbClr val="FFFFFF"/>
                          </a:solidFill>
                          <a:latin typeface="Calibri"/>
                        </a:rPr>
                        <a:t>consumible</a:t>
                      </a:r>
                      <a:endParaRPr lang="es-ES" sz="1100" b="0" i="0" u="none" strike="noStrike" noProof="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r>
              <a:tr h="190500">
                <a:tc>
                  <a:txBody>
                    <a:bodyPr/>
                    <a:lstStyle/>
                    <a:p>
                      <a:pPr algn="l" fontAlgn="b"/>
                      <a:r>
                        <a:rPr lang="es-ES" sz="1100" b="0" i="0" u="none" strike="noStrike" noProof="0" dirty="0" smtClean="0">
                          <a:solidFill>
                            <a:srgbClr val="FFFFFF"/>
                          </a:solidFill>
                          <a:latin typeface="Calibri"/>
                        </a:rPr>
                        <a:t>Canadá</a:t>
                      </a:r>
                      <a:endParaRPr lang="es-ES" sz="1100" b="0" i="0" u="none" strike="noStrike" noProof="0" dirty="0">
                        <a:solidFill>
                          <a:srgbClr val="FFFFFF"/>
                        </a:solidFill>
                        <a:latin typeface="Calibri"/>
                      </a:endParaRP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rgbClr val="4F81BD"/>
                    </a:solidFill>
                  </a:tcPr>
                </a:tc>
                <a:tc>
                  <a:txBody>
                    <a:bodyPr/>
                    <a:lstStyle/>
                    <a:p>
                      <a:pPr algn="l" fontAlgn="b"/>
                      <a:r>
                        <a:rPr lang="es-ES" sz="1100" b="1" i="0" u="none" strike="noStrike" noProof="0" smtClean="0">
                          <a:solidFill>
                            <a:srgbClr val="3F3F3F"/>
                          </a:solidFill>
                          <a:latin typeface="Calibri"/>
                        </a:rPr>
                        <a:t>(null)</a:t>
                      </a:r>
                      <a:endParaRPr lang="es-ES" sz="11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100" b="1" i="0" u="none" strike="noStrike" noProof="0" smtClean="0">
                          <a:solidFill>
                            <a:srgbClr val="3F3F3F"/>
                          </a:solidFill>
                          <a:latin typeface="Calibri"/>
                        </a:rPr>
                        <a:t>(null)</a:t>
                      </a:r>
                      <a:endParaRPr lang="es-ES" sz="11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100" b="1" i="0" u="none" strike="noStrike" noProof="0" smtClean="0">
                          <a:solidFill>
                            <a:srgbClr val="3F3F3F"/>
                          </a:solidFill>
                          <a:latin typeface="Calibri"/>
                        </a:rPr>
                        <a:t>(null)</a:t>
                      </a:r>
                      <a:endParaRPr lang="es-ES" sz="11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0500">
                <a:tc>
                  <a:txBody>
                    <a:bodyPr/>
                    <a:lstStyle/>
                    <a:p>
                      <a:pPr algn="l" fontAlgn="b"/>
                      <a:r>
                        <a:rPr lang="es-ES" sz="1100" b="0" i="0" u="none" strike="noStrike" noProof="0" smtClean="0">
                          <a:solidFill>
                            <a:srgbClr val="FFFFFF"/>
                          </a:solidFill>
                          <a:latin typeface="Calibri"/>
                        </a:rPr>
                        <a:t>México</a:t>
                      </a:r>
                      <a:endParaRPr lang="es-ES" sz="1100" b="0" i="0" u="none" strike="noStrike" noProof="0">
                        <a:solidFill>
                          <a:srgbClr val="FFFFFF"/>
                        </a:solidFill>
                        <a:latin typeface="Calibri"/>
                      </a:endParaRP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rgbClr val="4F81BD"/>
                    </a:solidFill>
                  </a:tcPr>
                </a:tc>
                <a:tc>
                  <a:txBody>
                    <a:bodyPr/>
                    <a:lstStyle/>
                    <a:p>
                      <a:pPr algn="l" fontAlgn="b"/>
                      <a:r>
                        <a:rPr lang="es-ES" sz="1100" b="1" i="0" u="none" strike="noStrike" noProof="0" smtClean="0">
                          <a:solidFill>
                            <a:srgbClr val="3F3F3F"/>
                          </a:solidFill>
                          <a:latin typeface="Calibri"/>
                        </a:rPr>
                        <a:t>(null)</a:t>
                      </a:r>
                      <a:endParaRPr lang="es-ES" sz="11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100" b="1" i="0" u="none" strike="noStrike" noProof="0" smtClean="0">
                          <a:solidFill>
                            <a:srgbClr val="3F3F3F"/>
                          </a:solidFill>
                          <a:latin typeface="Calibri"/>
                        </a:rPr>
                        <a:t>(null)</a:t>
                      </a:r>
                      <a:endParaRPr lang="es-ES" sz="11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100" b="1" i="0" u="none" strike="noStrike" noProof="0" smtClean="0">
                          <a:solidFill>
                            <a:srgbClr val="3F3F3F"/>
                          </a:solidFill>
                          <a:latin typeface="Calibri"/>
                        </a:rPr>
                        <a:t>(null)</a:t>
                      </a:r>
                      <a:endParaRPr lang="es-ES" sz="11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0500">
                <a:tc>
                  <a:txBody>
                    <a:bodyPr/>
                    <a:lstStyle/>
                    <a:p>
                      <a:pPr algn="l" fontAlgn="b"/>
                      <a:r>
                        <a:rPr lang="es-ES" sz="1100" b="0" i="0" u="none" strike="noStrike" noProof="0" smtClean="0">
                          <a:solidFill>
                            <a:srgbClr val="FFFFFF"/>
                          </a:solidFill>
                          <a:latin typeface="Calibri"/>
                        </a:rPr>
                        <a:t>USA</a:t>
                      </a:r>
                      <a:endParaRPr lang="es-ES" sz="1100" b="0" i="0" u="none" strike="noStrike" noProof="0">
                        <a:solidFill>
                          <a:srgbClr val="FFFFFF"/>
                        </a:solidFill>
                        <a:latin typeface="Calibri"/>
                      </a:endParaRP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rgbClr val="4F81BD"/>
                    </a:solidFill>
                  </a:tcPr>
                </a:tc>
                <a:tc>
                  <a:txBody>
                    <a:bodyPr/>
                    <a:lstStyle/>
                    <a:p>
                      <a:pPr algn="r" fontAlgn="b"/>
                      <a:r>
                        <a:rPr lang="es-ES" sz="1100" b="1" i="0" u="none" strike="noStrike" noProof="0" smtClean="0">
                          <a:solidFill>
                            <a:srgbClr val="3F3F3F"/>
                          </a:solidFill>
                          <a:latin typeface="Calibri"/>
                        </a:rPr>
                        <a:t>9.22%</a:t>
                      </a:r>
                      <a:endParaRPr lang="es-ES" sz="11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s-ES" sz="1100" b="1" i="0" u="none" strike="noStrike" noProof="0" smtClean="0">
                          <a:solidFill>
                            <a:srgbClr val="3F3F3F"/>
                          </a:solidFill>
                          <a:latin typeface="Calibri"/>
                        </a:rPr>
                        <a:t>71.95%</a:t>
                      </a:r>
                      <a:endParaRPr lang="es-ES" sz="11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s-ES" sz="1100" b="1" i="0" u="none" strike="noStrike" noProof="0" dirty="0" smtClean="0">
                          <a:solidFill>
                            <a:srgbClr val="3F3F3F"/>
                          </a:solidFill>
                          <a:latin typeface="Calibri"/>
                        </a:rPr>
                        <a:t>18.83%</a:t>
                      </a:r>
                      <a:endParaRPr lang="es-ES" sz="1100" b="1" i="0" u="none" strike="noStrike" noProof="0"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cxnSp>
        <p:nvCxnSpPr>
          <p:cNvPr id="8" name="Straight Arrow Connector 7"/>
          <p:cNvCxnSpPr/>
          <p:nvPr/>
        </p:nvCxnSpPr>
        <p:spPr>
          <a:xfrm rot="10800000" flipV="1">
            <a:off x="3505200" y="4038600"/>
            <a:ext cx="2286000" cy="152400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V="1">
            <a:off x="5715000" y="4114800"/>
            <a:ext cx="1143000" cy="99060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3505200" y="4191000"/>
            <a:ext cx="2286000" cy="152400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3429000" y="4419600"/>
            <a:ext cx="2362200" cy="160020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V="1">
            <a:off x="5753100" y="4229100"/>
            <a:ext cx="990600" cy="91440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791200" y="4419600"/>
            <a:ext cx="838200" cy="76200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42"/>
          <p:cNvSpPr txBox="1">
            <a:spLocks noChangeArrowheads="1"/>
          </p:cNvSpPr>
          <p:nvPr/>
        </p:nvSpPr>
        <p:spPr bwMode="auto">
          <a:xfrm>
            <a:off x="6482080" y="3413760"/>
            <a:ext cx="2661920" cy="1477328"/>
          </a:xfrm>
          <a:prstGeom prst="rect">
            <a:avLst/>
          </a:prstGeom>
          <a:noFill/>
          <a:ln w="9525">
            <a:noFill/>
            <a:miter lim="800000"/>
            <a:headEnd/>
            <a:tailEnd/>
          </a:ln>
        </p:spPr>
        <p:txBody>
          <a:bodyPr wrap="square">
            <a:spAutoFit/>
          </a:bodyPr>
          <a:lstStyle/>
          <a:p>
            <a:r>
              <a:rPr lang="es-ES" dirty="0" smtClean="0">
                <a:latin typeface="Segoe"/>
              </a:rPr>
              <a:t>2) Realizamos el cálculo únicamente para los valores “non-</a:t>
            </a:r>
            <a:r>
              <a:rPr lang="es-ES" dirty="0" err="1" smtClean="0">
                <a:latin typeface="Segoe"/>
              </a:rPr>
              <a:t>null</a:t>
            </a:r>
            <a:r>
              <a:rPr lang="es-ES" dirty="0" smtClean="0">
                <a:latin typeface="Segoe"/>
              </a:rPr>
              <a:t>”. </a:t>
            </a:r>
          </a:p>
          <a:p>
            <a:r>
              <a:rPr lang="es-ES" dirty="0" smtClean="0">
                <a:latin typeface="Segoe"/>
              </a:rPr>
              <a:t>3 operaciones en lugar de 9…</a:t>
            </a:r>
            <a:endParaRPr lang="es-ES" dirty="0">
              <a:latin typeface="Segoe"/>
            </a:endParaRPr>
          </a:p>
        </p:txBody>
      </p:sp>
      <p:sp>
        <p:nvSpPr>
          <p:cNvPr id="15" name="TextBox 43"/>
          <p:cNvSpPr txBox="1">
            <a:spLocks noChangeArrowheads="1"/>
          </p:cNvSpPr>
          <p:nvPr/>
        </p:nvSpPr>
        <p:spPr bwMode="auto">
          <a:xfrm>
            <a:off x="4495800" y="2971800"/>
            <a:ext cx="3124200" cy="369888"/>
          </a:xfrm>
          <a:prstGeom prst="rect">
            <a:avLst/>
          </a:prstGeom>
          <a:noFill/>
          <a:ln w="9525">
            <a:noFill/>
            <a:miter lim="800000"/>
            <a:headEnd/>
            <a:tailEnd/>
          </a:ln>
        </p:spPr>
        <p:txBody>
          <a:bodyPr>
            <a:spAutoFit/>
          </a:bodyPr>
          <a:lstStyle/>
          <a:p>
            <a:r>
              <a:rPr lang="es-ES" smtClean="0">
                <a:latin typeface="Segoe"/>
              </a:rPr>
              <a:t>3) …y el resto es null</a:t>
            </a:r>
            <a:endParaRPr lang="es-ES">
              <a:latin typeface="Segoe"/>
            </a:endParaRPr>
          </a:p>
        </p:txBody>
      </p:sp>
      <p:sp>
        <p:nvSpPr>
          <p:cNvPr id="16" name="Down Arrow 15"/>
          <p:cNvSpPr/>
          <p:nvPr/>
        </p:nvSpPr>
        <p:spPr>
          <a:xfrm flipV="1">
            <a:off x="3962400" y="2895600"/>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7" name="TextBox 15"/>
          <p:cNvSpPr txBox="1">
            <a:spLocks noChangeArrowheads="1"/>
          </p:cNvSpPr>
          <p:nvPr/>
        </p:nvSpPr>
        <p:spPr bwMode="auto">
          <a:xfrm>
            <a:off x="304800" y="6324600"/>
            <a:ext cx="5562600" cy="369332"/>
          </a:xfrm>
          <a:prstGeom prst="rect">
            <a:avLst/>
          </a:prstGeom>
          <a:noFill/>
          <a:ln w="9525">
            <a:noFill/>
            <a:miter lim="800000"/>
            <a:headEnd/>
            <a:tailEnd/>
          </a:ln>
        </p:spPr>
        <p:txBody>
          <a:bodyPr>
            <a:spAutoFit/>
          </a:bodyPr>
          <a:lstStyle/>
          <a:p>
            <a:r>
              <a:rPr lang="es-ES" smtClean="0">
                <a:latin typeface="Segoe"/>
              </a:rPr>
              <a:t>1. Recuperación de los valores “non-null” del orígen</a:t>
            </a:r>
            <a:endParaRPr lang="es-ES">
              <a:latin typeface="Segoe"/>
            </a:endParaRPr>
          </a:p>
        </p:txBody>
      </p:sp>
      <p:grpSp>
        <p:nvGrpSpPr>
          <p:cNvPr id="18" name="Group 17"/>
          <p:cNvGrpSpPr/>
          <p:nvPr/>
        </p:nvGrpSpPr>
        <p:grpSpPr>
          <a:xfrm>
            <a:off x="7817291" y="228600"/>
            <a:ext cx="945709" cy="1042416"/>
            <a:chOff x="7817291" y="228600"/>
            <a:chExt cx="945709" cy="1042416"/>
          </a:xfrm>
        </p:grpSpPr>
        <p:pic>
          <p:nvPicPr>
            <p:cNvPr id="19"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2"/>
            <a:stretch>
              <a:fillRect/>
            </a:stretch>
          </p:blipFill>
          <p:spPr bwMode="auto">
            <a:xfrm>
              <a:off x="8052682" y="228600"/>
              <a:ext cx="710318" cy="1042416"/>
            </a:xfrm>
            <a:prstGeom prst="rect">
              <a:avLst/>
            </a:prstGeom>
            <a:noFill/>
            <a:ln>
              <a:noFill/>
            </a:ln>
          </p:spPr>
        </p:pic>
        <p:pic>
          <p:nvPicPr>
            <p:cNvPr id="20" name="Picture 2" descr="C:\Program Files\Microsoft Resource DVD Artwork\DVD_ART\BoxShots_Logos\People Ready\PRB man 3 silouette people ready.png"/>
            <p:cNvPicPr>
              <a:picLocks noChangeAspect="1" noChangeArrowheads="1"/>
            </p:cNvPicPr>
            <p:nvPr/>
          </p:nvPicPr>
          <p:blipFill>
            <a:blip r:embed="rId3" cstate="print"/>
            <a:stretch>
              <a:fillRect/>
            </a:stretch>
          </p:blipFill>
          <p:spPr bwMode="auto">
            <a:xfrm>
              <a:off x="7817291" y="477745"/>
              <a:ext cx="494728" cy="667512"/>
            </a:xfrm>
            <a:prstGeom prst="rect">
              <a:avLst/>
            </a:prstGeom>
            <a:noFill/>
          </p:spPr>
        </p:pic>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230188"/>
            <a:ext cx="8382000" cy="1163395"/>
          </a:xfrm>
        </p:spPr>
        <p:txBody>
          <a:bodyPr/>
          <a:lstStyle/>
          <a:p>
            <a:r>
              <a:rPr lang="es-ES" dirty="0" smtClean="0"/>
              <a:t>Análisis escalable</a:t>
            </a:r>
            <a:br>
              <a:rPr lang="es-ES" dirty="0" smtClean="0"/>
            </a:br>
            <a:r>
              <a:rPr lang="es-ES" sz="3600" dirty="0" smtClean="0">
                <a:solidFill>
                  <a:schemeClr val="tx2"/>
                </a:solidFill>
              </a:rPr>
              <a:t>Writeback para MOLAP</a:t>
            </a:r>
            <a:endParaRPr lang="es-ES" sz="3600" dirty="0">
              <a:solidFill>
                <a:schemeClr val="tx2"/>
              </a:solidFill>
            </a:endParaRPr>
          </a:p>
        </p:txBody>
      </p:sp>
      <p:sp>
        <p:nvSpPr>
          <p:cNvPr id="42" name="Cube 41"/>
          <p:cNvSpPr/>
          <p:nvPr/>
        </p:nvSpPr>
        <p:spPr>
          <a:xfrm>
            <a:off x="2667000" y="2667000"/>
            <a:ext cx="3124200" cy="3352800"/>
          </a:xfrm>
          <a:prstGeom prst="cub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dirty="0"/>
          </a:p>
        </p:txBody>
      </p:sp>
      <p:sp>
        <p:nvSpPr>
          <p:cNvPr id="43" name="Cube 42"/>
          <p:cNvSpPr/>
          <p:nvPr/>
        </p:nvSpPr>
        <p:spPr>
          <a:xfrm>
            <a:off x="2895600" y="3876964"/>
            <a:ext cx="1752600" cy="618836"/>
          </a:xfrm>
          <a:prstGeom prst="cub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dirty="0"/>
          </a:p>
        </p:txBody>
      </p:sp>
      <p:sp>
        <p:nvSpPr>
          <p:cNvPr id="44" name="Cube 43"/>
          <p:cNvSpPr/>
          <p:nvPr/>
        </p:nvSpPr>
        <p:spPr>
          <a:xfrm>
            <a:off x="2971800" y="4191000"/>
            <a:ext cx="1752600" cy="618836"/>
          </a:xfrm>
          <a:prstGeom prst="cub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dirty="0"/>
          </a:p>
        </p:txBody>
      </p:sp>
      <p:sp>
        <p:nvSpPr>
          <p:cNvPr id="45" name="Cube 44"/>
          <p:cNvSpPr/>
          <p:nvPr/>
        </p:nvSpPr>
        <p:spPr>
          <a:xfrm>
            <a:off x="3048000" y="4495800"/>
            <a:ext cx="1752600" cy="618836"/>
          </a:xfrm>
          <a:prstGeom prst="cub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dirty="0"/>
          </a:p>
        </p:txBody>
      </p:sp>
      <p:sp>
        <p:nvSpPr>
          <p:cNvPr id="46" name="Cube 45"/>
          <p:cNvSpPr/>
          <p:nvPr/>
        </p:nvSpPr>
        <p:spPr>
          <a:xfrm>
            <a:off x="3124200" y="4800600"/>
            <a:ext cx="1752600" cy="618836"/>
          </a:xfrm>
          <a:prstGeom prst="cub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dirty="0"/>
          </a:p>
        </p:txBody>
      </p:sp>
      <p:sp>
        <p:nvSpPr>
          <p:cNvPr id="47" name="TextBox 46"/>
          <p:cNvSpPr txBox="1"/>
          <p:nvPr/>
        </p:nvSpPr>
        <p:spPr>
          <a:xfrm>
            <a:off x="2806701" y="3505200"/>
            <a:ext cx="2209800" cy="369332"/>
          </a:xfrm>
          <a:prstGeom prst="rect">
            <a:avLst/>
          </a:prstGeom>
          <a:noFill/>
          <a:ln>
            <a:noFill/>
          </a:ln>
          <a:scene3d>
            <a:camera prst="orthographicFront"/>
            <a:lightRig rig="threePt" dir="t"/>
          </a:scene3d>
          <a:sp3d>
            <a:bevelT/>
          </a:sp3d>
        </p:spPr>
        <p:txBody>
          <a:bodyPr wrap="square" rtlCol="0">
            <a:spAutoFit/>
          </a:bodyPr>
          <a:lstStyle/>
          <a:p>
            <a:r>
              <a:rPr lang="es-ES" dirty="0" smtClean="0">
                <a:solidFill>
                  <a:schemeClr val="accent5">
                    <a:lumMod val="40000"/>
                    <a:lumOff val="60000"/>
                  </a:schemeClr>
                </a:solidFill>
              </a:rPr>
              <a:t>Particiones del cubo</a:t>
            </a:r>
            <a:endParaRPr lang="es-ES" dirty="0">
              <a:solidFill>
                <a:schemeClr val="accent5">
                  <a:lumMod val="40000"/>
                  <a:lumOff val="60000"/>
                </a:schemeClr>
              </a:solidFill>
            </a:endParaRPr>
          </a:p>
        </p:txBody>
      </p:sp>
      <p:grpSp>
        <p:nvGrpSpPr>
          <p:cNvPr id="48" name="Group 36"/>
          <p:cNvGrpSpPr/>
          <p:nvPr/>
        </p:nvGrpSpPr>
        <p:grpSpPr>
          <a:xfrm>
            <a:off x="2209800" y="2133600"/>
            <a:ext cx="2514600" cy="3429000"/>
            <a:chOff x="1981200" y="1371600"/>
            <a:chExt cx="2514600" cy="3427762"/>
          </a:xfrm>
        </p:grpSpPr>
        <p:sp>
          <p:nvSpPr>
            <p:cNvPr id="49" name="TextBox 48"/>
            <p:cNvSpPr txBox="1"/>
            <p:nvPr/>
          </p:nvSpPr>
          <p:spPr>
            <a:xfrm>
              <a:off x="2209800" y="1371600"/>
              <a:ext cx="2286000" cy="523031"/>
            </a:xfrm>
            <a:prstGeom prst="rect">
              <a:avLst/>
            </a:prstGeom>
            <a:noFill/>
          </p:spPr>
          <p:txBody>
            <a:bodyPr wrap="square" rtlCol="0">
              <a:spAutoFit/>
            </a:bodyPr>
            <a:lstStyle/>
            <a:p>
              <a:r>
                <a:rPr lang="es-ES" sz="1400" dirty="0" smtClean="0"/>
                <a:t>Recupera el writeback ejecutado desde MOLAP</a:t>
              </a:r>
              <a:endParaRPr lang="es-ES" sz="1400" dirty="0"/>
            </a:p>
          </p:txBody>
        </p:sp>
        <p:cxnSp>
          <p:nvCxnSpPr>
            <p:cNvPr id="50" name="Curved Connector 74"/>
            <p:cNvCxnSpPr/>
            <p:nvPr/>
          </p:nvCxnSpPr>
          <p:spPr>
            <a:xfrm rot="16200000" flipH="1">
              <a:off x="1981654" y="2285216"/>
              <a:ext cx="2513692" cy="2514600"/>
            </a:xfrm>
            <a:prstGeom prst="straightConnector1">
              <a:avLst/>
            </a:prstGeom>
            <a:ln cmpd="sng">
              <a:solidFill>
                <a:srgbClr val="FFC000"/>
              </a:solidFill>
              <a:tailEnd type="arrow"/>
            </a:ln>
          </p:spPr>
          <p:style>
            <a:lnRef idx="3">
              <a:schemeClr val="accent1"/>
            </a:lnRef>
            <a:fillRef idx="0">
              <a:schemeClr val="accent1"/>
            </a:fillRef>
            <a:effectRef idx="2">
              <a:schemeClr val="accent1"/>
            </a:effectRef>
            <a:fontRef idx="minor">
              <a:schemeClr val="tx1"/>
            </a:fontRef>
          </p:style>
        </p:cxnSp>
      </p:grpSp>
      <p:grpSp>
        <p:nvGrpSpPr>
          <p:cNvPr id="51" name="Group 26"/>
          <p:cNvGrpSpPr/>
          <p:nvPr/>
        </p:nvGrpSpPr>
        <p:grpSpPr>
          <a:xfrm>
            <a:off x="6324600" y="2971800"/>
            <a:ext cx="2209800" cy="2514600"/>
            <a:chOff x="5105400" y="1219200"/>
            <a:chExt cx="2209800" cy="2667000"/>
          </a:xfrm>
        </p:grpSpPr>
        <p:sp>
          <p:nvSpPr>
            <p:cNvPr id="52" name="Can 51"/>
            <p:cNvSpPr/>
            <p:nvPr/>
          </p:nvSpPr>
          <p:spPr>
            <a:xfrm>
              <a:off x="5105400" y="1219200"/>
              <a:ext cx="2209800" cy="2667000"/>
            </a:xfrm>
            <a:prstGeom prst="can">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dirty="0"/>
            </a:p>
          </p:txBody>
        </p:sp>
        <p:sp>
          <p:nvSpPr>
            <p:cNvPr id="53" name="Rectangle 52"/>
            <p:cNvSpPr/>
            <p:nvPr/>
          </p:nvSpPr>
          <p:spPr>
            <a:xfrm>
              <a:off x="5486400" y="2038927"/>
              <a:ext cx="457200" cy="8382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54" name="Rectangle 53"/>
            <p:cNvSpPr/>
            <p:nvPr/>
          </p:nvSpPr>
          <p:spPr>
            <a:xfrm>
              <a:off x="6019800" y="2038927"/>
              <a:ext cx="457200" cy="8382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55" name="Rectangle 54"/>
            <p:cNvSpPr/>
            <p:nvPr/>
          </p:nvSpPr>
          <p:spPr>
            <a:xfrm>
              <a:off x="6553200" y="2038927"/>
              <a:ext cx="457200" cy="8382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56" name="Rectangle 55"/>
            <p:cNvSpPr/>
            <p:nvPr/>
          </p:nvSpPr>
          <p:spPr>
            <a:xfrm>
              <a:off x="5562600" y="3029527"/>
              <a:ext cx="1371600" cy="5334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57" name="TextBox 56"/>
            <p:cNvSpPr txBox="1"/>
            <p:nvPr/>
          </p:nvSpPr>
          <p:spPr>
            <a:xfrm>
              <a:off x="5638800" y="3029527"/>
              <a:ext cx="1295400" cy="554930"/>
            </a:xfrm>
            <a:prstGeom prst="rect">
              <a:avLst/>
            </a:prstGeom>
            <a:noFill/>
            <a:ln>
              <a:noFill/>
            </a:ln>
          </p:spPr>
          <p:txBody>
            <a:bodyPr wrap="square" rtlCol="0">
              <a:spAutoFit/>
            </a:bodyPr>
            <a:lstStyle/>
            <a:p>
              <a:pPr algn="ctr"/>
              <a:r>
                <a:rPr lang="es-ES" sz="1400" b="1" dirty="0" smtClean="0"/>
                <a:t>Tabla de Writeback</a:t>
              </a:r>
              <a:endParaRPr lang="es-ES" sz="1400" b="1" dirty="0"/>
            </a:p>
          </p:txBody>
        </p:sp>
      </p:grpSp>
      <p:pic>
        <p:nvPicPr>
          <p:cNvPr id="58" name="Picture 3" descr="C:\Users\jstrauss\AppData\Local\Microsoft\Windows\Temporary Internet Files\Content.IE5\QZ225GN2\MCj04338470000[1].png"/>
          <p:cNvPicPr>
            <a:picLocks noChangeAspect="1" noChangeArrowheads="1"/>
          </p:cNvPicPr>
          <p:nvPr/>
        </p:nvPicPr>
        <p:blipFill>
          <a:blip r:embed="rId3"/>
          <a:srcRect/>
          <a:stretch>
            <a:fillRect/>
          </a:stretch>
        </p:blipFill>
        <p:spPr bwMode="auto">
          <a:xfrm>
            <a:off x="381000" y="1524000"/>
            <a:ext cx="2209800" cy="2209800"/>
          </a:xfrm>
          <a:prstGeom prst="rect">
            <a:avLst/>
          </a:prstGeom>
          <a:noFill/>
          <a:effectLst>
            <a:outerShdw blurRad="50800" dist="38100" dir="5400000" algn="t" rotWithShape="0">
              <a:prstClr val="black">
                <a:alpha val="40000"/>
              </a:prstClr>
            </a:outerShdw>
          </a:effectLst>
        </p:spPr>
      </p:pic>
      <p:grpSp>
        <p:nvGrpSpPr>
          <p:cNvPr id="60" name="Group 35"/>
          <p:cNvGrpSpPr/>
          <p:nvPr/>
        </p:nvGrpSpPr>
        <p:grpSpPr>
          <a:xfrm>
            <a:off x="4648200" y="4419600"/>
            <a:ext cx="1866900" cy="914400"/>
            <a:chOff x="4419600" y="3657600"/>
            <a:chExt cx="1866900" cy="914400"/>
          </a:xfrm>
        </p:grpSpPr>
        <p:cxnSp>
          <p:nvCxnSpPr>
            <p:cNvPr id="61" name="Straight Arrow Connector 60"/>
            <p:cNvCxnSpPr/>
            <p:nvPr/>
          </p:nvCxnSpPr>
          <p:spPr>
            <a:xfrm flipV="1">
              <a:off x="4419600" y="4267200"/>
              <a:ext cx="1828800" cy="304800"/>
            </a:xfrm>
            <a:prstGeom prst="straightConnector1">
              <a:avLst/>
            </a:prstGeom>
            <a:ln cmpd="sng">
              <a:solidFill>
                <a:srgbClr val="76C0D4"/>
              </a:solidFill>
              <a:tailEnd type="arrow"/>
            </a:ln>
          </p:spPr>
          <p:style>
            <a:lnRef idx="3">
              <a:schemeClr val="accent1"/>
            </a:lnRef>
            <a:fillRef idx="0">
              <a:schemeClr val="accent1"/>
            </a:fillRef>
            <a:effectRef idx="2">
              <a:schemeClr val="accent1"/>
            </a:effectRef>
            <a:fontRef idx="minor">
              <a:schemeClr val="tx1"/>
            </a:fontRef>
          </p:style>
        </p:cxnSp>
        <p:sp>
          <p:nvSpPr>
            <p:cNvPr id="62" name="TextBox 61"/>
            <p:cNvSpPr txBox="1"/>
            <p:nvPr/>
          </p:nvSpPr>
          <p:spPr>
            <a:xfrm>
              <a:off x="4800599" y="3657600"/>
              <a:ext cx="1485901" cy="523220"/>
            </a:xfrm>
            <a:prstGeom prst="rect">
              <a:avLst/>
            </a:prstGeom>
            <a:noFill/>
            <a:ln cmpd="sng">
              <a:noFill/>
            </a:ln>
          </p:spPr>
          <p:txBody>
            <a:bodyPr wrap="square" rtlCol="0">
              <a:spAutoFit/>
            </a:bodyPr>
            <a:lstStyle/>
            <a:p>
              <a:r>
                <a:rPr lang="es-ES" sz="1400" dirty="0" smtClean="0"/>
                <a:t>Copia al origen de datos</a:t>
              </a:r>
              <a:endParaRPr lang="es-ES" sz="1400" dirty="0"/>
            </a:p>
          </p:txBody>
        </p:sp>
      </p:grpSp>
      <p:grpSp>
        <p:nvGrpSpPr>
          <p:cNvPr id="63" name="Group 41"/>
          <p:cNvGrpSpPr/>
          <p:nvPr/>
        </p:nvGrpSpPr>
        <p:grpSpPr>
          <a:xfrm>
            <a:off x="457200" y="4876800"/>
            <a:ext cx="1600200" cy="838200"/>
            <a:chOff x="533400" y="4114800"/>
            <a:chExt cx="1600200" cy="838200"/>
          </a:xfrm>
          <a:solidFill>
            <a:schemeClr val="accent5">
              <a:lumMod val="75000"/>
            </a:schemeClr>
          </a:solidFill>
        </p:grpSpPr>
        <p:sp>
          <p:nvSpPr>
            <p:cNvPr id="64" name="Oval 63"/>
            <p:cNvSpPr/>
            <p:nvPr/>
          </p:nvSpPr>
          <p:spPr>
            <a:xfrm>
              <a:off x="533400" y="4114800"/>
              <a:ext cx="1600200" cy="8382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dirty="0"/>
            </a:p>
          </p:txBody>
        </p:sp>
        <p:sp>
          <p:nvSpPr>
            <p:cNvPr id="65" name="TextBox 64"/>
            <p:cNvSpPr txBox="1"/>
            <p:nvPr/>
          </p:nvSpPr>
          <p:spPr>
            <a:xfrm>
              <a:off x="748864" y="4275286"/>
              <a:ext cx="1219200" cy="535531"/>
            </a:xfrm>
            <a:prstGeom prst="rect">
              <a:avLst/>
            </a:prstGeom>
            <a:noFill/>
            <a:ln>
              <a:noFill/>
            </a:ln>
          </p:spPr>
          <p:txBody>
            <a:bodyPr wrap="square" rtlCol="0">
              <a:spAutoFit/>
            </a:bodyPr>
            <a:lstStyle/>
            <a:p>
              <a:pPr algn="ctr">
                <a:lnSpc>
                  <a:spcPct val="90000"/>
                </a:lnSpc>
              </a:pPr>
              <a:r>
                <a:rPr lang="es-ES" sz="1600" dirty="0" smtClean="0">
                  <a:solidFill>
                    <a:schemeClr val="accent5">
                      <a:lumMod val="40000"/>
                      <a:lumOff val="60000"/>
                    </a:schemeClr>
                  </a:solidFill>
                </a:rPr>
                <a:t>Cache de Writeback </a:t>
              </a:r>
              <a:endParaRPr lang="es-ES" sz="1600" dirty="0">
                <a:solidFill>
                  <a:schemeClr val="accent5">
                    <a:lumMod val="40000"/>
                    <a:lumOff val="60000"/>
                  </a:schemeClr>
                </a:solidFill>
              </a:endParaRPr>
            </a:p>
          </p:txBody>
        </p:sp>
      </p:grpSp>
      <p:cxnSp>
        <p:nvCxnSpPr>
          <p:cNvPr id="66" name="Straight Arrow Connector 65"/>
          <p:cNvCxnSpPr/>
          <p:nvPr/>
        </p:nvCxnSpPr>
        <p:spPr>
          <a:xfrm rot="16200000" flipH="1">
            <a:off x="1524000" y="3886200"/>
            <a:ext cx="1600200" cy="1295400"/>
          </a:xfrm>
          <a:prstGeom prst="straightConnector1">
            <a:avLst/>
          </a:prstGeom>
          <a:ln cmpd="sng">
            <a:solidFill>
              <a:srgbClr val="76C0D4"/>
            </a:solidFill>
            <a:tailEnd type="arrow"/>
          </a:ln>
        </p:spPr>
        <p:style>
          <a:lnRef idx="3">
            <a:schemeClr val="accent1"/>
          </a:lnRef>
          <a:fillRef idx="0">
            <a:schemeClr val="accent1"/>
          </a:fillRef>
          <a:effectRef idx="2">
            <a:schemeClr val="accent1"/>
          </a:effectRef>
          <a:fontRef idx="minor">
            <a:schemeClr val="tx1"/>
          </a:fontRef>
        </p:style>
      </p:cxnSp>
      <p:sp>
        <p:nvSpPr>
          <p:cNvPr id="67" name="TextBox 66"/>
          <p:cNvSpPr txBox="1"/>
          <p:nvPr/>
        </p:nvSpPr>
        <p:spPr>
          <a:xfrm>
            <a:off x="1066800" y="3429000"/>
            <a:ext cx="1168400" cy="523220"/>
          </a:xfrm>
          <a:prstGeom prst="rect">
            <a:avLst/>
          </a:prstGeom>
          <a:noFill/>
        </p:spPr>
        <p:txBody>
          <a:bodyPr wrap="square" rtlCol="0">
            <a:spAutoFit/>
          </a:bodyPr>
          <a:lstStyle/>
          <a:p>
            <a:r>
              <a:rPr lang="es-ES" sz="1400" dirty="0" smtClean="0"/>
              <a:t>Entrada de datos</a:t>
            </a:r>
            <a:endParaRPr lang="es-ES" sz="1400" dirty="0"/>
          </a:p>
        </p:txBody>
      </p:sp>
      <p:sp>
        <p:nvSpPr>
          <p:cNvPr id="73" name="TextBox 72"/>
          <p:cNvSpPr txBox="1"/>
          <p:nvPr/>
        </p:nvSpPr>
        <p:spPr>
          <a:xfrm>
            <a:off x="3124199" y="4953000"/>
            <a:ext cx="1600201" cy="276999"/>
          </a:xfrm>
          <a:prstGeom prst="rect">
            <a:avLst/>
          </a:prstGeom>
          <a:noFill/>
          <a:scene3d>
            <a:camera prst="orthographicFront"/>
            <a:lightRig rig="threePt" dir="t"/>
          </a:scene3d>
          <a:sp3d>
            <a:bevelT/>
          </a:sp3d>
        </p:spPr>
        <p:txBody>
          <a:bodyPr wrap="square" rtlCol="0">
            <a:spAutoFit/>
          </a:bodyPr>
          <a:lstStyle/>
          <a:p>
            <a:pPr algn="ctr"/>
            <a:r>
              <a:rPr lang="es-ES" sz="1200" b="1" dirty="0" smtClean="0">
                <a:solidFill>
                  <a:schemeClr val="accent5">
                    <a:lumMod val="40000"/>
                    <a:lumOff val="60000"/>
                  </a:schemeClr>
                </a:solidFill>
              </a:rPr>
              <a:t>Partición Writeback </a:t>
            </a:r>
            <a:endParaRPr lang="es-ES" sz="1200" b="1" dirty="0">
              <a:solidFill>
                <a:schemeClr val="accent5">
                  <a:lumMod val="40000"/>
                  <a:lumOff val="60000"/>
                </a:schemeClr>
              </a:solidFill>
            </a:endParaRPr>
          </a:p>
        </p:txBody>
      </p:sp>
      <p:cxnSp>
        <p:nvCxnSpPr>
          <p:cNvPr id="74" name="Straight Arrow Connector 73"/>
          <p:cNvCxnSpPr/>
          <p:nvPr/>
        </p:nvCxnSpPr>
        <p:spPr>
          <a:xfrm rot="10800000">
            <a:off x="1981200" y="5334000"/>
            <a:ext cx="914400" cy="1588"/>
          </a:xfrm>
          <a:prstGeom prst="straightConnector1">
            <a:avLst/>
          </a:prstGeom>
          <a:ln cmpd="sng">
            <a:solidFill>
              <a:srgbClr val="FFC000"/>
            </a:solidFill>
            <a:tailEnd type="arrow"/>
          </a:ln>
        </p:spPr>
        <p:style>
          <a:lnRef idx="3">
            <a:schemeClr val="accent1"/>
          </a:lnRef>
          <a:fillRef idx="0">
            <a:schemeClr val="accent1"/>
          </a:fillRef>
          <a:effectRef idx="2">
            <a:schemeClr val="accent1"/>
          </a:effectRef>
          <a:fontRef idx="minor">
            <a:schemeClr val="tx1"/>
          </a:fontRef>
        </p:style>
      </p:cxnSp>
      <p:cxnSp>
        <p:nvCxnSpPr>
          <p:cNvPr id="75" name="Curved Connector 74"/>
          <p:cNvCxnSpPr/>
          <p:nvPr/>
        </p:nvCxnSpPr>
        <p:spPr>
          <a:xfrm rot="10800000">
            <a:off x="2209800" y="3429000"/>
            <a:ext cx="2514600" cy="2438400"/>
          </a:xfrm>
          <a:prstGeom prst="straightConnector1">
            <a:avLst/>
          </a:prstGeom>
          <a:ln cmpd="sng">
            <a:solidFill>
              <a:srgbClr val="FFC000"/>
            </a:solidFill>
            <a:tailEnd type="arrow"/>
          </a:ln>
        </p:spPr>
        <p:style>
          <a:lnRef idx="3">
            <a:schemeClr val="accent1"/>
          </a:lnRef>
          <a:fillRef idx="0">
            <a:schemeClr val="accent1"/>
          </a:fillRef>
          <a:effectRef idx="2">
            <a:schemeClr val="accent1"/>
          </a:effectRef>
          <a:fontRef idx="minor">
            <a:schemeClr val="tx1"/>
          </a:fontRef>
        </p:style>
      </p:cxnSp>
      <p:grpSp>
        <p:nvGrpSpPr>
          <p:cNvPr id="68" name="Group 47"/>
          <p:cNvGrpSpPr/>
          <p:nvPr/>
        </p:nvGrpSpPr>
        <p:grpSpPr>
          <a:xfrm>
            <a:off x="2819400" y="5486400"/>
            <a:ext cx="2743200" cy="914400"/>
            <a:chOff x="2590800" y="4724400"/>
            <a:chExt cx="2743200" cy="914400"/>
          </a:xfrm>
        </p:grpSpPr>
        <p:sp>
          <p:nvSpPr>
            <p:cNvPr id="69" name="Cube 68"/>
            <p:cNvSpPr/>
            <p:nvPr/>
          </p:nvSpPr>
          <p:spPr>
            <a:xfrm>
              <a:off x="4419600" y="4803648"/>
              <a:ext cx="914400" cy="835152"/>
            </a:xfrm>
            <a:prstGeom prst="cub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dirty="0">
                <a:solidFill>
                  <a:schemeClr val="bg1">
                    <a:lumMod val="85000"/>
                  </a:schemeClr>
                </a:solidFill>
              </a:endParaRPr>
            </a:p>
          </p:txBody>
        </p:sp>
        <p:grpSp>
          <p:nvGrpSpPr>
            <p:cNvPr id="70" name="Group 60"/>
            <p:cNvGrpSpPr/>
            <p:nvPr/>
          </p:nvGrpSpPr>
          <p:grpSpPr>
            <a:xfrm>
              <a:off x="2590800" y="4724400"/>
              <a:ext cx="2730500" cy="795111"/>
              <a:chOff x="2590800" y="4724400"/>
              <a:chExt cx="2730500" cy="795111"/>
            </a:xfrm>
          </p:grpSpPr>
          <p:sp>
            <p:nvSpPr>
              <p:cNvPr id="71" name="TextBox 70"/>
              <p:cNvSpPr txBox="1"/>
              <p:nvPr/>
            </p:nvSpPr>
            <p:spPr>
              <a:xfrm>
                <a:off x="2590800" y="4724400"/>
                <a:ext cx="1905000" cy="480131"/>
              </a:xfrm>
              <a:prstGeom prst="rect">
                <a:avLst/>
              </a:prstGeom>
              <a:noFill/>
            </p:spPr>
            <p:txBody>
              <a:bodyPr wrap="square" rtlCol="0">
                <a:spAutoFit/>
              </a:bodyPr>
              <a:lstStyle/>
              <a:p>
                <a:pPr>
                  <a:lnSpc>
                    <a:spcPct val="90000"/>
                  </a:lnSpc>
                </a:pPr>
                <a:r>
                  <a:rPr lang="es-ES" sz="1400" dirty="0" smtClean="0"/>
                  <a:t>Envía el writeback al almacén MOLAP</a:t>
                </a:r>
                <a:endParaRPr lang="es-ES" sz="1400" dirty="0"/>
              </a:p>
            </p:txBody>
          </p:sp>
          <p:sp>
            <p:nvSpPr>
              <p:cNvPr id="72" name="Rectangle 71"/>
              <p:cNvSpPr/>
              <p:nvPr/>
            </p:nvSpPr>
            <p:spPr>
              <a:xfrm>
                <a:off x="4343400" y="5039380"/>
                <a:ext cx="977900" cy="480131"/>
              </a:xfrm>
              <a:prstGeom prst="rect">
                <a:avLst/>
              </a:prstGeom>
              <a:noFill/>
              <a:ln>
                <a:noFill/>
              </a:ln>
            </p:spPr>
            <p:txBody>
              <a:bodyPr wrap="square">
                <a:spAutoFit/>
              </a:bodyPr>
              <a:lstStyle/>
              <a:p>
                <a:pPr algn="ctr">
                  <a:lnSpc>
                    <a:spcPct val="90000"/>
                  </a:lnSpc>
                </a:pPr>
                <a:r>
                  <a:rPr lang="es-ES" sz="1400" dirty="0" smtClean="0"/>
                  <a:t>Almacén</a:t>
                </a:r>
              </a:p>
              <a:p>
                <a:pPr algn="ctr">
                  <a:lnSpc>
                    <a:spcPct val="90000"/>
                  </a:lnSpc>
                </a:pPr>
                <a:r>
                  <a:rPr lang="es-ES" sz="1400" dirty="0" smtClean="0"/>
                  <a:t>MOLAP</a:t>
                </a:r>
                <a:endParaRPr lang="es-ES" sz="1400" dirty="0"/>
              </a:p>
            </p:txBody>
          </p:sp>
        </p:grpSp>
      </p:grpSp>
      <p:grpSp>
        <p:nvGrpSpPr>
          <p:cNvPr id="78" name="Group 77"/>
          <p:cNvGrpSpPr/>
          <p:nvPr/>
        </p:nvGrpSpPr>
        <p:grpSpPr>
          <a:xfrm>
            <a:off x="7817291" y="228600"/>
            <a:ext cx="945709" cy="1042416"/>
            <a:chOff x="7817291" y="228600"/>
            <a:chExt cx="945709" cy="1042416"/>
          </a:xfrm>
        </p:grpSpPr>
        <p:pic>
          <p:nvPicPr>
            <p:cNvPr id="79"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4"/>
            <a:stretch>
              <a:fillRect/>
            </a:stretch>
          </p:blipFill>
          <p:spPr bwMode="auto">
            <a:xfrm>
              <a:off x="8052682" y="228600"/>
              <a:ext cx="710318" cy="1042416"/>
            </a:xfrm>
            <a:prstGeom prst="rect">
              <a:avLst/>
            </a:prstGeom>
            <a:noFill/>
            <a:ln>
              <a:noFill/>
            </a:ln>
          </p:spPr>
        </p:pic>
        <p:pic>
          <p:nvPicPr>
            <p:cNvPr id="80" name="Picture 2" descr="C:\Program Files\Microsoft Resource DVD Artwork\DVD_ART\BoxShots_Logos\People Ready\PRB man 3 silouette people ready.png"/>
            <p:cNvPicPr>
              <a:picLocks noChangeAspect="1" noChangeArrowheads="1"/>
            </p:cNvPicPr>
            <p:nvPr/>
          </p:nvPicPr>
          <p:blipFill>
            <a:blip r:embed="rId5" cstate="print"/>
            <a:stretch>
              <a:fillRect/>
            </a:stretch>
          </p:blipFill>
          <p:spPr bwMode="auto">
            <a:xfrm>
              <a:off x="7817291" y="477745"/>
              <a:ext cx="494728" cy="667512"/>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500"/>
                                        <p:tgtEl>
                                          <p:spTgt spid="6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500"/>
                                        <p:tgtEl>
                                          <p:spTgt spid="6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wipe(right)">
                                      <p:cBhvr>
                                        <p:cTn id="16" dur="500"/>
                                        <p:tgtEl>
                                          <p:spTgt spid="74"/>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wipe(right)">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wipe(left)">
                                      <p:cBhvr>
                                        <p:cTn id="25" dur="500"/>
                                        <p:tgtEl>
                                          <p:spTgt spid="68"/>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left)">
                                      <p:cBhvr>
                                        <p:cTn id="29" dur="5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8" fill="hold" nodeType="clickEffect">
                                  <p:stCondLst>
                                    <p:cond delay="0"/>
                                  </p:stCondLst>
                                  <p:childTnLst>
                                    <p:animEffect transition="out" filter="wipe(left)">
                                      <p:cBhvr>
                                        <p:cTn id="33" dur="1000"/>
                                        <p:tgtEl>
                                          <p:spTgt spid="63"/>
                                        </p:tgtEl>
                                      </p:cBhvr>
                                    </p:animEffect>
                                    <p:set>
                                      <p:cBhvr>
                                        <p:cTn id="34" dur="1" fill="hold">
                                          <p:stCondLst>
                                            <p:cond delay="999"/>
                                          </p:stCondLst>
                                        </p:cTn>
                                        <p:tgtEl>
                                          <p:spTgt spid="63"/>
                                        </p:tgtEl>
                                        <p:attrNameLst>
                                          <p:attrName>style.visibility</p:attrName>
                                        </p:attrNameLst>
                                      </p:cBhvr>
                                      <p:to>
                                        <p:strVal val="hidden"/>
                                      </p:to>
                                    </p:set>
                                  </p:childTnLst>
                                </p:cTn>
                              </p:par>
                              <p:par>
                                <p:cTn id="35" presetID="22" presetClass="exit" presetSubtype="8" fill="hold" nodeType="withEffect">
                                  <p:stCondLst>
                                    <p:cond delay="0"/>
                                  </p:stCondLst>
                                  <p:childTnLst>
                                    <p:animEffect transition="out" filter="wipe(left)">
                                      <p:cBhvr>
                                        <p:cTn id="36" dur="500"/>
                                        <p:tgtEl>
                                          <p:spTgt spid="74"/>
                                        </p:tgtEl>
                                      </p:cBhvr>
                                    </p:animEffect>
                                    <p:set>
                                      <p:cBhvr>
                                        <p:cTn id="37" dur="1" fill="hold">
                                          <p:stCondLst>
                                            <p:cond delay="499"/>
                                          </p:stCondLst>
                                        </p:cTn>
                                        <p:tgtEl>
                                          <p:spTgt spid="74"/>
                                        </p:tgtEl>
                                        <p:attrNameLst>
                                          <p:attrName>style.visibility</p:attrName>
                                        </p:attrNameLst>
                                      </p:cBhvr>
                                      <p:to>
                                        <p:strVal val="hidden"/>
                                      </p:to>
                                    </p:set>
                                  </p:childTnLst>
                                </p:cTn>
                              </p:par>
                            </p:childTnLst>
                          </p:cTn>
                        </p:par>
                        <p:par>
                          <p:cTn id="38" fill="hold">
                            <p:stCondLst>
                              <p:cond delay="1000"/>
                            </p:stCondLst>
                            <p:childTnLst>
                              <p:par>
                                <p:cTn id="39" presetID="22" presetClass="entr" presetSubtype="1"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2000"/>
                            </p:stCondLst>
                            <p:childTnLst>
                              <p:par>
                                <p:cTn id="43" presetID="22" presetClass="entr" presetSubtype="4" fill="hold"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down)">
                                      <p:cBhvr>
                                        <p:cTn id="45"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230188"/>
            <a:ext cx="8382000" cy="1163395"/>
          </a:xfrm>
        </p:spPr>
        <p:txBody>
          <a:bodyPr/>
          <a:lstStyle/>
          <a:p>
            <a:r>
              <a:rPr lang="es-ES" dirty="0" smtClean="0"/>
              <a:t>Análisis escalable</a:t>
            </a:r>
            <a:br>
              <a:rPr lang="es-ES" dirty="0" smtClean="0"/>
            </a:br>
            <a:r>
              <a:rPr lang="es-ES" sz="3600" dirty="0" smtClean="0">
                <a:solidFill>
                  <a:schemeClr val="tx2"/>
                </a:solidFill>
              </a:rPr>
              <a:t>Monitorización de recursos</a:t>
            </a:r>
            <a:endParaRPr lang="es-ES" dirty="0">
              <a:solidFill>
                <a:schemeClr val="tx2"/>
              </a:solidFill>
            </a:endParaRPr>
          </a:p>
        </p:txBody>
      </p:sp>
      <p:sp>
        <p:nvSpPr>
          <p:cNvPr id="5" name="Text Placeholder 4"/>
          <p:cNvSpPr>
            <a:spLocks noGrp="1"/>
          </p:cNvSpPr>
          <p:nvPr>
            <p:ph type="body" sz="quarter" idx="10"/>
          </p:nvPr>
        </p:nvSpPr>
        <p:spPr>
          <a:xfrm>
            <a:off x="381000" y="1784350"/>
            <a:ext cx="8382000" cy="1348061"/>
          </a:xfrm>
        </p:spPr>
        <p:txBody>
          <a:bodyPr/>
          <a:lstStyle/>
          <a:p>
            <a:r>
              <a:rPr lang="es-ES" sz="2400" dirty="0" smtClean="0"/>
              <a:t>Mejor análisis de recursos </a:t>
            </a:r>
          </a:p>
          <a:p>
            <a:pPr lvl="1"/>
            <a:r>
              <a:rPr lang="es-ES" sz="2000" dirty="0" smtClean="0"/>
              <a:t>Aprovecha la información de recursos del servidor expuesta</a:t>
            </a:r>
          </a:p>
          <a:p>
            <a:pPr lvl="1"/>
            <a:r>
              <a:rPr lang="es-ES" sz="2000" dirty="0" smtClean="0"/>
              <a:t>Identifica quién ejecuta qué consultas y durante cuánto tiempo</a:t>
            </a:r>
          </a:p>
          <a:p>
            <a:pPr lvl="1"/>
            <a:r>
              <a:rPr lang="es-ES" sz="2000" dirty="0" smtClean="0"/>
              <a:t>Optimiza la carga de trabajo y el uso de recursos</a:t>
            </a:r>
            <a:endParaRPr lang="es-ES" sz="2400" dirty="0" smtClean="0"/>
          </a:p>
        </p:txBody>
      </p:sp>
      <p:grpSp>
        <p:nvGrpSpPr>
          <p:cNvPr id="2" name="Group 34"/>
          <p:cNvGrpSpPr/>
          <p:nvPr/>
        </p:nvGrpSpPr>
        <p:grpSpPr>
          <a:xfrm>
            <a:off x="1066800" y="3606801"/>
            <a:ext cx="7366000" cy="2895600"/>
            <a:chOff x="1600200" y="3276600"/>
            <a:chExt cx="7366000" cy="2895600"/>
          </a:xfrm>
        </p:grpSpPr>
        <p:sp>
          <p:nvSpPr>
            <p:cNvPr id="42" name="Rectangle 41"/>
            <p:cNvSpPr/>
            <p:nvPr/>
          </p:nvSpPr>
          <p:spPr>
            <a:xfrm>
              <a:off x="1600200" y="3733800"/>
              <a:ext cx="2133600" cy="2438400"/>
            </a:xfrm>
            <a:prstGeom prst="rect">
              <a:avLst/>
            </a:prstGeom>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endParaRPr lang="es-ES" dirty="0"/>
            </a:p>
          </p:txBody>
        </p:sp>
        <p:sp>
          <p:nvSpPr>
            <p:cNvPr id="43" name="Cube 42"/>
            <p:cNvSpPr/>
            <p:nvPr/>
          </p:nvSpPr>
          <p:spPr>
            <a:xfrm>
              <a:off x="1981200" y="3810000"/>
              <a:ext cx="990600" cy="914400"/>
            </a:xfrm>
            <a:prstGeom prst="cub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050" dirty="0" smtClean="0"/>
                <a:t>Cubo de recursos por defecto</a:t>
              </a:r>
              <a:endParaRPr lang="es-ES" sz="1050" dirty="0"/>
            </a:p>
          </p:txBody>
        </p:sp>
        <p:cxnSp>
          <p:nvCxnSpPr>
            <p:cNvPr id="44" name="Straight Arrow Connector 43"/>
            <p:cNvCxnSpPr/>
            <p:nvPr/>
          </p:nvCxnSpPr>
          <p:spPr>
            <a:xfrm rot="10800000" flipV="1">
              <a:off x="2819400" y="3657600"/>
              <a:ext cx="2514600" cy="457200"/>
            </a:xfrm>
            <a:prstGeom prst="straightConnector1">
              <a:avLst/>
            </a:prstGeom>
            <a:ln w="19050">
              <a:solidFill>
                <a:srgbClr val="FFC000"/>
              </a:solidFill>
              <a:tailEnd type="arrow"/>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5" name="Rectangle 44"/>
            <p:cNvSpPr/>
            <p:nvPr/>
          </p:nvSpPr>
          <p:spPr>
            <a:xfrm>
              <a:off x="1600200" y="5017911"/>
              <a:ext cx="21336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s-ES" sz="1200" b="1" dirty="0" smtClean="0">
                  <a:solidFill>
                    <a:schemeClr val="tx1"/>
                  </a:solidFill>
                </a:rPr>
                <a:t>Tablas de recursos (DMV)</a:t>
              </a:r>
              <a:endParaRPr lang="es-ES" sz="1200" b="1" dirty="0">
                <a:solidFill>
                  <a:schemeClr val="tx1"/>
                </a:solidFill>
              </a:endParaRPr>
            </a:p>
          </p:txBody>
        </p:sp>
        <p:sp>
          <p:nvSpPr>
            <p:cNvPr id="46" name="TextBox 45"/>
            <p:cNvSpPr txBox="1"/>
            <p:nvPr/>
          </p:nvSpPr>
          <p:spPr>
            <a:xfrm>
              <a:off x="5410200" y="5181600"/>
              <a:ext cx="30480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0"/>
                </a:spcAft>
                <a:defRPr/>
              </a:pPr>
              <a:r>
                <a:rPr lang="es-ES" dirty="0" smtClean="0"/>
                <a:t>Ad hoc analysis</a:t>
              </a:r>
            </a:p>
            <a:p>
              <a:pPr fontAlgn="auto">
                <a:spcBef>
                  <a:spcPts val="0"/>
                </a:spcBef>
                <a:spcAft>
                  <a:spcPts val="0"/>
                </a:spcAft>
                <a:defRPr/>
              </a:pPr>
              <a:r>
                <a:rPr lang="es-ES" dirty="0" smtClean="0">
                  <a:latin typeface="Courier New" pitchFamily="49" charset="0"/>
                  <a:cs typeface="Courier New" pitchFamily="49" charset="0"/>
                </a:rPr>
                <a:t>SELECT * FROM Session_Resources</a:t>
              </a:r>
              <a:endParaRPr lang="es-ES" dirty="0">
                <a:latin typeface="Courier New" pitchFamily="49" charset="0"/>
                <a:cs typeface="Courier New" pitchFamily="49" charset="0"/>
              </a:endParaRPr>
            </a:p>
          </p:txBody>
        </p:sp>
        <p:cxnSp>
          <p:nvCxnSpPr>
            <p:cNvPr id="47" name="Straight Arrow Connector 46"/>
            <p:cNvCxnSpPr/>
            <p:nvPr/>
          </p:nvCxnSpPr>
          <p:spPr>
            <a:xfrm rot="10800000">
              <a:off x="3733800" y="5410200"/>
              <a:ext cx="1600200" cy="1588"/>
            </a:xfrm>
            <a:prstGeom prst="straightConnector1">
              <a:avLst/>
            </a:prstGeom>
            <a:ln w="19050">
              <a:solidFill>
                <a:srgbClr val="FFC000"/>
              </a:solidFill>
              <a:tailEnd type="arrow"/>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rot="10800000">
              <a:off x="2819400" y="4400550"/>
              <a:ext cx="2514600" cy="247650"/>
            </a:xfrm>
            <a:prstGeom prst="straightConnector1">
              <a:avLst/>
            </a:prstGeom>
            <a:ln w="19050">
              <a:solidFill>
                <a:srgbClr val="FFC000"/>
              </a:solidFill>
              <a:tailEnd type="arrow"/>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rot="5400000" flipH="1" flipV="1">
              <a:off x="2211388" y="4876800"/>
              <a:ext cx="303212" cy="1588"/>
            </a:xfrm>
            <a:prstGeom prst="straightConnector1">
              <a:avLst/>
            </a:prstGeom>
            <a:ln>
              <a:tailEnd type="arrow"/>
            </a:ln>
            <a:effectLst>
              <a:outerShdw blurRad="50800" dist="38100" algn="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50" name="Rectangle 49"/>
            <p:cNvSpPr/>
            <p:nvPr/>
          </p:nvSpPr>
          <p:spPr>
            <a:xfrm>
              <a:off x="2133600" y="5334000"/>
              <a:ext cx="533400" cy="1524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1" name="Rectangle 50"/>
            <p:cNvSpPr/>
            <p:nvPr/>
          </p:nvSpPr>
          <p:spPr>
            <a:xfrm>
              <a:off x="1828800" y="5638800"/>
              <a:ext cx="533400" cy="1524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2" name="Rectangle 51"/>
            <p:cNvSpPr/>
            <p:nvPr/>
          </p:nvSpPr>
          <p:spPr>
            <a:xfrm>
              <a:off x="2514600" y="5638800"/>
              <a:ext cx="533400" cy="1524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3" name="Rectangle 52"/>
            <p:cNvSpPr/>
            <p:nvPr/>
          </p:nvSpPr>
          <p:spPr>
            <a:xfrm>
              <a:off x="2819400" y="5943600"/>
              <a:ext cx="533400" cy="1524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s-ES" dirty="0"/>
            </a:p>
          </p:txBody>
        </p:sp>
        <p:cxnSp>
          <p:nvCxnSpPr>
            <p:cNvPr id="54" name="Straight Arrow Connector 53"/>
            <p:cNvCxnSpPr/>
            <p:nvPr/>
          </p:nvCxnSpPr>
          <p:spPr>
            <a:xfrm flipV="1">
              <a:off x="2133600" y="5486400"/>
              <a:ext cx="230188" cy="1524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rot="10800000">
              <a:off x="2439988" y="5486400"/>
              <a:ext cx="227012" cy="1524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rot="10800000">
              <a:off x="2819400" y="5791200"/>
              <a:ext cx="228600" cy="1524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57" name="AutoShape 215"/>
            <p:cNvSpPr>
              <a:spLocks noChangeArrowheads="1"/>
            </p:cNvSpPr>
            <p:nvPr/>
          </p:nvSpPr>
          <p:spPr bwMode="auto">
            <a:xfrm>
              <a:off x="5486400" y="3352800"/>
              <a:ext cx="762000" cy="609600"/>
            </a:xfrm>
            <a:prstGeom prst="flowChartMultidocument">
              <a:avLst/>
            </a:prstGeom>
            <a:ln>
              <a:solidFill>
                <a:schemeClr val="accent1">
                  <a:lumMod val="20000"/>
                  <a:lumOff val="80000"/>
                </a:schemeClr>
              </a:solidFill>
              <a:headEnd/>
              <a:tailEnd/>
            </a:ln>
          </p:spPr>
          <p:style>
            <a:lnRef idx="1">
              <a:schemeClr val="accent1"/>
            </a:lnRef>
            <a:fillRef idx="3">
              <a:schemeClr val="accent1"/>
            </a:fillRef>
            <a:effectRef idx="2">
              <a:schemeClr val="accent1"/>
            </a:effectRef>
            <a:fontRef idx="minor">
              <a:schemeClr val="lt1"/>
            </a:fontRef>
          </p:style>
          <p:txBody>
            <a:bodyPr/>
            <a:lstStyle/>
            <a:p>
              <a:pPr algn="ctr"/>
              <a:endParaRPr lang="es-ES" sz="1200" b="1" dirty="0"/>
            </a:p>
          </p:txBody>
        </p:sp>
        <p:pic>
          <p:nvPicPr>
            <p:cNvPr id="58" name="Picture 221" descr="j0188073[1]"/>
            <p:cNvPicPr>
              <a:picLocks noChangeAspect="1" noChangeArrowheads="1"/>
            </p:cNvPicPr>
            <p:nvPr/>
          </p:nvPicPr>
          <p:blipFill>
            <a:blip r:embed="rId3"/>
            <a:srcRect/>
            <a:stretch>
              <a:fillRect/>
            </a:stretch>
          </p:blipFill>
          <p:spPr bwMode="auto">
            <a:xfrm>
              <a:off x="5486400" y="4343400"/>
              <a:ext cx="615950" cy="614363"/>
            </a:xfrm>
            <a:prstGeom prst="rect">
              <a:avLst/>
            </a:prstGeom>
            <a:noFill/>
            <a:ln w="9525">
              <a:noFill/>
              <a:miter lim="800000"/>
              <a:headEnd/>
              <a:tailEnd/>
            </a:ln>
          </p:spPr>
        </p:pic>
        <p:sp>
          <p:nvSpPr>
            <p:cNvPr id="59" name="TextBox 57"/>
            <p:cNvSpPr txBox="1">
              <a:spLocks noChangeArrowheads="1"/>
            </p:cNvSpPr>
            <p:nvPr/>
          </p:nvSpPr>
          <p:spPr bwMode="auto">
            <a:xfrm>
              <a:off x="6477000" y="3276600"/>
              <a:ext cx="2438400" cy="840230"/>
            </a:xfrm>
            <a:prstGeom prst="rect">
              <a:avLst/>
            </a:prstGeom>
            <a:noFill/>
            <a:ln w="9525">
              <a:noFill/>
              <a:miter lim="800000"/>
              <a:headEnd/>
              <a:tailEnd/>
            </a:ln>
          </p:spPr>
          <p:txBody>
            <a:bodyPr>
              <a:spAutoFit/>
            </a:bodyPr>
            <a:lstStyle/>
            <a:p>
              <a:pPr>
                <a:lnSpc>
                  <a:spcPct val="90000"/>
                </a:lnSpc>
              </a:pPr>
              <a:r>
                <a:rPr lang="es-ES" dirty="0" smtClean="0">
                  <a:latin typeface="Segoe"/>
                </a:rPr>
                <a:t>Informes generados con Reporting Services</a:t>
              </a:r>
              <a:endParaRPr lang="es-ES" dirty="0">
                <a:latin typeface="Segoe"/>
              </a:endParaRPr>
            </a:p>
          </p:txBody>
        </p:sp>
        <p:sp>
          <p:nvSpPr>
            <p:cNvPr id="60" name="TextBox 58"/>
            <p:cNvSpPr txBox="1">
              <a:spLocks noChangeArrowheads="1"/>
            </p:cNvSpPr>
            <p:nvPr/>
          </p:nvSpPr>
          <p:spPr bwMode="auto">
            <a:xfrm>
              <a:off x="6464300" y="4267200"/>
              <a:ext cx="2501900" cy="590931"/>
            </a:xfrm>
            <a:prstGeom prst="rect">
              <a:avLst/>
            </a:prstGeom>
            <a:noFill/>
            <a:ln w="9525">
              <a:noFill/>
              <a:miter lim="800000"/>
              <a:headEnd/>
              <a:tailEnd/>
            </a:ln>
          </p:spPr>
          <p:txBody>
            <a:bodyPr wrap="square">
              <a:spAutoFit/>
            </a:bodyPr>
            <a:lstStyle/>
            <a:p>
              <a:pPr>
                <a:lnSpc>
                  <a:spcPct val="90000"/>
                </a:lnSpc>
              </a:pPr>
              <a:r>
                <a:rPr lang="es-ES" dirty="0" smtClean="0">
                  <a:latin typeface="Segoe"/>
                </a:rPr>
                <a:t>Aplicaciones analíticas avanzadas de cliente</a:t>
              </a:r>
              <a:endParaRPr lang="es-ES" dirty="0">
                <a:latin typeface="Segoe"/>
              </a:endParaRPr>
            </a:p>
          </p:txBody>
        </p:sp>
        <p:sp>
          <p:nvSpPr>
            <p:cNvPr id="61" name="TextBox 24"/>
            <p:cNvSpPr txBox="1">
              <a:spLocks noChangeArrowheads="1"/>
            </p:cNvSpPr>
            <p:nvPr/>
          </p:nvSpPr>
          <p:spPr bwMode="auto">
            <a:xfrm>
              <a:off x="1600200" y="3395662"/>
              <a:ext cx="2133600" cy="338138"/>
            </a:xfrm>
            <a:prstGeom prst="rect">
              <a:avLst/>
            </a:prstGeom>
            <a:noFill/>
            <a:ln w="9525">
              <a:noFill/>
              <a:miter lim="800000"/>
              <a:headEnd/>
              <a:tailEnd/>
            </a:ln>
          </p:spPr>
          <p:txBody>
            <a:bodyPr wrap="square">
              <a:spAutoFit/>
            </a:bodyPr>
            <a:lstStyle/>
            <a:p>
              <a:pPr algn="ctr"/>
              <a:r>
                <a:rPr lang="es-ES" sz="1600" b="1" dirty="0" smtClean="0">
                  <a:latin typeface="Segoe"/>
                </a:rPr>
                <a:t>Analysis Services</a:t>
              </a:r>
              <a:endParaRPr lang="es-ES" sz="1600" b="1" dirty="0">
                <a:latin typeface="Segoe"/>
              </a:endParaRPr>
            </a:p>
          </p:txBody>
        </p:sp>
        <p:cxnSp>
          <p:nvCxnSpPr>
            <p:cNvPr id="62" name="Straight Arrow Connector 61"/>
            <p:cNvCxnSpPr/>
            <p:nvPr/>
          </p:nvCxnSpPr>
          <p:spPr>
            <a:xfrm rot="10800000" flipV="1">
              <a:off x="2819400" y="3810000"/>
              <a:ext cx="2514600" cy="1676400"/>
            </a:xfrm>
            <a:prstGeom prst="straightConnector1">
              <a:avLst/>
            </a:prstGeom>
            <a:ln w="19050">
              <a:solidFill>
                <a:srgbClr val="FFC000"/>
              </a:solidFill>
              <a:tailEnd type="arrow"/>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grpSp>
        <p:nvGrpSpPr>
          <p:cNvPr id="32" name="Group 31"/>
          <p:cNvGrpSpPr/>
          <p:nvPr/>
        </p:nvGrpSpPr>
        <p:grpSpPr>
          <a:xfrm>
            <a:off x="7817291" y="228600"/>
            <a:ext cx="945709" cy="1042416"/>
            <a:chOff x="7817291" y="228600"/>
            <a:chExt cx="945709" cy="1042416"/>
          </a:xfrm>
        </p:grpSpPr>
        <p:pic>
          <p:nvPicPr>
            <p:cNvPr id="39"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4"/>
            <a:stretch>
              <a:fillRect/>
            </a:stretch>
          </p:blipFill>
          <p:spPr bwMode="auto">
            <a:xfrm>
              <a:off x="8052682" y="228600"/>
              <a:ext cx="710318" cy="1042416"/>
            </a:xfrm>
            <a:prstGeom prst="rect">
              <a:avLst/>
            </a:prstGeom>
            <a:noFill/>
            <a:ln>
              <a:noFill/>
            </a:ln>
          </p:spPr>
        </p:pic>
        <p:pic>
          <p:nvPicPr>
            <p:cNvPr id="40" name="Picture 2" descr="C:\Program Files\Microsoft Resource DVD Artwork\DVD_ART\BoxShots_Logos\People Ready\PRB man 3 silouette people ready.png"/>
            <p:cNvPicPr>
              <a:picLocks noChangeAspect="1" noChangeArrowheads="1"/>
            </p:cNvPicPr>
            <p:nvPr/>
          </p:nvPicPr>
          <p:blipFill>
            <a:blip r:embed="rId5" cstate="print"/>
            <a:stretch>
              <a:fillRect/>
            </a:stretch>
          </p:blipFill>
          <p:spPr bwMode="auto">
            <a:xfrm>
              <a:off x="7817291" y="477745"/>
              <a:ext cx="494728" cy="667512"/>
            </a:xfrm>
            <a:prstGeom prst="rect">
              <a:avLst/>
            </a:prstGeom>
            <a:noFill/>
          </p:spPr>
        </p:pic>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s-ES" dirty="0" smtClean="0"/>
              <a:t>Informes escalables</a:t>
            </a:r>
            <a:endParaRPr lang="es-ES" dirty="0"/>
          </a:p>
        </p:txBody>
      </p:sp>
      <p:sp>
        <p:nvSpPr>
          <p:cNvPr id="5" name="Text Placeholder 4"/>
          <p:cNvSpPr>
            <a:spLocks noGrp="1"/>
          </p:cNvSpPr>
          <p:nvPr>
            <p:ph type="body" sz="quarter" idx="10"/>
          </p:nvPr>
        </p:nvSpPr>
        <p:spPr>
          <a:xfrm>
            <a:off x="381000" y="1731592"/>
            <a:ext cx="6764868" cy="3293209"/>
          </a:xfrm>
        </p:spPr>
        <p:txBody>
          <a:bodyPr/>
          <a:lstStyle/>
          <a:p>
            <a:pPr marL="463550" indent="-463550"/>
            <a:r>
              <a:rPr lang="es-ES" sz="2800" dirty="0" smtClean="0"/>
              <a:t>Servicio alojado de SQL Server</a:t>
            </a:r>
          </a:p>
          <a:p>
            <a:pPr lvl="1"/>
            <a:r>
              <a:rPr lang="es-ES" sz="2400" dirty="0" smtClean="0"/>
              <a:t>Distribución neutral con respecto a IIS</a:t>
            </a:r>
          </a:p>
          <a:p>
            <a:pPr lvl="1"/>
            <a:r>
              <a:rPr lang="es-ES" sz="2400" dirty="0" smtClean="0"/>
              <a:t>Arquitectura de servicio único</a:t>
            </a:r>
          </a:p>
          <a:p>
            <a:pPr marL="463550" indent="-463550"/>
            <a:endParaRPr lang="es-ES" sz="2800" dirty="0" smtClean="0"/>
          </a:p>
          <a:p>
            <a:pPr marL="463550" indent="-463550"/>
            <a:r>
              <a:rPr lang="es-ES" sz="2800" dirty="0" smtClean="0"/>
              <a:t>Gestión de memoria </a:t>
            </a:r>
          </a:p>
          <a:p>
            <a:pPr lvl="1"/>
            <a:r>
              <a:rPr lang="es-ES" sz="2400" dirty="0" smtClean="0"/>
              <a:t>Restitución por página</a:t>
            </a:r>
          </a:p>
          <a:p>
            <a:pPr lvl="1"/>
            <a:r>
              <a:rPr lang="es-ES" sz="2400" dirty="0" smtClean="0"/>
              <a:t>Definiciones administrativas de destino máximo y mínimo</a:t>
            </a:r>
          </a:p>
        </p:txBody>
      </p:sp>
      <p:grpSp>
        <p:nvGrpSpPr>
          <p:cNvPr id="10" name="Group 9"/>
          <p:cNvGrpSpPr/>
          <p:nvPr/>
        </p:nvGrpSpPr>
        <p:grpSpPr>
          <a:xfrm>
            <a:off x="7817291" y="228600"/>
            <a:ext cx="945709" cy="1042416"/>
            <a:chOff x="7817291" y="228600"/>
            <a:chExt cx="945709" cy="1042416"/>
          </a:xfrm>
        </p:grpSpPr>
        <p:pic>
          <p:nvPicPr>
            <p:cNvPr id="11"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3"/>
            <a:stretch>
              <a:fillRect/>
            </a:stretch>
          </p:blipFill>
          <p:spPr bwMode="auto">
            <a:xfrm>
              <a:off x="8052682" y="228600"/>
              <a:ext cx="710318" cy="1042416"/>
            </a:xfrm>
            <a:prstGeom prst="rect">
              <a:avLst/>
            </a:prstGeom>
            <a:noFill/>
            <a:ln>
              <a:noFill/>
            </a:ln>
          </p:spPr>
        </p:pic>
        <p:pic>
          <p:nvPicPr>
            <p:cNvPr id="12" name="Picture 2" descr="C:\Program Files\Microsoft Resource DVD Artwork\DVD_ART\BoxShots_Logos\People Ready\PRB man 3 silouette people ready.png"/>
            <p:cNvPicPr>
              <a:picLocks noChangeAspect="1" noChangeArrowheads="1"/>
            </p:cNvPicPr>
            <p:nvPr/>
          </p:nvPicPr>
          <p:blipFill>
            <a:blip r:embed="rId4" cstate="print"/>
            <a:stretch>
              <a:fillRect/>
            </a:stretch>
          </p:blipFill>
          <p:spPr bwMode="auto">
            <a:xfrm>
              <a:off x="7817291" y="477745"/>
              <a:ext cx="494728" cy="667512"/>
            </a:xfrm>
            <a:prstGeom prst="rect">
              <a:avLst/>
            </a:prstGeom>
            <a:noFill/>
          </p:spPr>
        </p:pic>
      </p:gr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Informes escalables</a:t>
            </a:r>
            <a:endParaRPr lang="en-US" dirty="0"/>
          </a:p>
        </p:txBody>
      </p:sp>
      <p:graphicFrame>
        <p:nvGraphicFramePr>
          <p:cNvPr id="4" name="Table 3"/>
          <p:cNvGraphicFramePr>
            <a:graphicFrameLocks noGrp="1"/>
          </p:cNvGraphicFramePr>
          <p:nvPr/>
        </p:nvGraphicFramePr>
        <p:xfrm>
          <a:off x="1168400" y="2016760"/>
          <a:ext cx="7152640" cy="4240668"/>
        </p:xfrm>
        <a:graphic>
          <a:graphicData uri="http://schemas.openxmlformats.org/drawingml/2006/table">
            <a:tbl>
              <a:tblPr firstRow="1" bandRow="1">
                <a:tableStyleId>{9D7B26C5-4107-4FEC-AEDC-1716B250A1EF}</a:tableStyleId>
              </a:tblPr>
              <a:tblGrid>
                <a:gridCol w="2651760"/>
                <a:gridCol w="985520"/>
                <a:gridCol w="1828800"/>
                <a:gridCol w="1686560"/>
              </a:tblGrid>
              <a:tr h="4577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s-ES" sz="1400" b="1" dirty="0" smtClean="0"/>
                    </a:p>
                  </a:txBody>
                  <a:tcPr marL="53340" marR="53340" anchor="ctr"/>
                </a:tc>
                <a:tc>
                  <a:txBody>
                    <a:bodyPr/>
                    <a:lstStyle/>
                    <a:p>
                      <a:pPr algn="r"/>
                      <a:r>
                        <a:rPr lang="es-ES" sz="1400" dirty="0" smtClean="0"/>
                        <a:t>Tiempo(s</a:t>
                      </a:r>
                      <a:r>
                        <a:rPr lang="es-ES" sz="1400" dirty="0"/>
                        <a:t>)</a:t>
                      </a:r>
                      <a:endParaRPr lang="es-ES" sz="1400" b="1" dirty="0"/>
                    </a:p>
                  </a:txBody>
                  <a:tcPr marL="53340" marR="53340" anchor="ctr"/>
                </a:tc>
                <a:tc>
                  <a:txBody>
                    <a:bodyPr/>
                    <a:lstStyle/>
                    <a:p>
                      <a:pPr algn="r"/>
                      <a:r>
                        <a:rPr lang="es-ES" sz="1400" dirty="0" smtClean="0"/>
                        <a:t>Memoria </a:t>
                      </a:r>
                      <a:r>
                        <a:rPr lang="es-ES" sz="1400" dirty="0"/>
                        <a:t>SQL (MB)</a:t>
                      </a:r>
                      <a:endParaRPr lang="es-ES" sz="1400" b="1" dirty="0"/>
                    </a:p>
                  </a:txBody>
                  <a:tcPr marL="53340" marR="53340" anchor="ctr"/>
                </a:tc>
                <a:tc>
                  <a:txBody>
                    <a:bodyPr/>
                    <a:lstStyle/>
                    <a:p>
                      <a:pPr algn="r"/>
                      <a:r>
                        <a:rPr lang="es-ES" sz="1400" dirty="0" smtClean="0"/>
                        <a:t>Memoria </a:t>
                      </a:r>
                      <a:r>
                        <a:rPr lang="es-ES" sz="1400" dirty="0"/>
                        <a:t>RS (MB)</a:t>
                      </a:r>
                      <a:endParaRPr lang="es-ES" sz="1400" b="1" dirty="0"/>
                    </a:p>
                  </a:txBody>
                  <a:tcPr marL="53340" marR="53340" anchor="ctr"/>
                </a:tc>
              </a:tr>
              <a:tr h="4577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s-ES" sz="1400" b="1" dirty="0" smtClean="0"/>
                        <a:t>SQL Server 2005</a:t>
                      </a:r>
                    </a:p>
                  </a:txBody>
                  <a:tcPr marL="53340" marR="53340" anchor="ctr"/>
                </a:tc>
                <a:tc>
                  <a:txBody>
                    <a:bodyPr/>
                    <a:lstStyle/>
                    <a:p>
                      <a:pPr algn="r"/>
                      <a:endParaRPr lang="es-ES" sz="1400" b="1" dirty="0"/>
                    </a:p>
                  </a:txBody>
                  <a:tcPr marL="53340" marR="53340" anchor="ctr"/>
                </a:tc>
                <a:tc>
                  <a:txBody>
                    <a:bodyPr/>
                    <a:lstStyle/>
                    <a:p>
                      <a:pPr algn="r"/>
                      <a:endParaRPr lang="es-ES" sz="1400" b="1" dirty="0"/>
                    </a:p>
                  </a:txBody>
                  <a:tcPr marL="53340" marR="53340" anchor="ctr"/>
                </a:tc>
                <a:tc>
                  <a:txBody>
                    <a:bodyPr/>
                    <a:lstStyle/>
                    <a:p>
                      <a:pPr algn="r"/>
                      <a:endParaRPr lang="es-ES" sz="1400" b="1" dirty="0"/>
                    </a:p>
                  </a:txBody>
                  <a:tcPr marL="53340" marR="53340" anchor="ctr"/>
                </a:tc>
              </a:tr>
              <a:tr h="457764">
                <a:tc>
                  <a:txBody>
                    <a:bodyPr/>
                    <a:lstStyle/>
                    <a:p>
                      <a:r>
                        <a:rPr lang="en-US" sz="1400" dirty="0"/>
                        <a:t>TFP (time to first page)</a:t>
                      </a:r>
                    </a:p>
                  </a:txBody>
                  <a:tcPr marL="53340" marR="53340" anchor="ctr"/>
                </a:tc>
                <a:tc>
                  <a:txBody>
                    <a:bodyPr/>
                    <a:lstStyle/>
                    <a:p>
                      <a:pPr algn="r"/>
                      <a:r>
                        <a:rPr lang="es-ES" sz="1400"/>
                        <a:t>262</a:t>
                      </a:r>
                    </a:p>
                  </a:txBody>
                  <a:tcPr marL="53340" marR="53340" anchor="ctr"/>
                </a:tc>
                <a:tc>
                  <a:txBody>
                    <a:bodyPr/>
                    <a:lstStyle/>
                    <a:p>
                      <a:pPr algn="r"/>
                      <a:r>
                        <a:rPr lang="es-ES" sz="1400"/>
                        <a:t>130</a:t>
                      </a:r>
                    </a:p>
                  </a:txBody>
                  <a:tcPr marL="53340" marR="53340" anchor="ctr"/>
                </a:tc>
                <a:tc>
                  <a:txBody>
                    <a:bodyPr/>
                    <a:lstStyle/>
                    <a:p>
                      <a:pPr algn="r"/>
                      <a:r>
                        <a:rPr lang="es-ES" sz="1400"/>
                        <a:t>240</a:t>
                      </a:r>
                    </a:p>
                  </a:txBody>
                  <a:tcPr marL="53340" marR="53340" anchor="ctr"/>
                </a:tc>
              </a:tr>
              <a:tr h="457764">
                <a:tc>
                  <a:txBody>
                    <a:bodyPr/>
                    <a:lstStyle/>
                    <a:p>
                      <a:r>
                        <a:rPr lang="en-US" sz="1400"/>
                        <a:t>TLP (time to last page)</a:t>
                      </a:r>
                    </a:p>
                  </a:txBody>
                  <a:tcPr marL="53340" marR="53340" anchor="ctr"/>
                </a:tc>
                <a:tc>
                  <a:txBody>
                    <a:bodyPr/>
                    <a:lstStyle/>
                    <a:p>
                      <a:pPr algn="r"/>
                      <a:r>
                        <a:rPr lang="es-ES" sz="1400"/>
                        <a:t>610</a:t>
                      </a:r>
                    </a:p>
                  </a:txBody>
                  <a:tcPr marL="53340" marR="53340" anchor="ctr"/>
                </a:tc>
                <a:tc>
                  <a:txBody>
                    <a:bodyPr/>
                    <a:lstStyle/>
                    <a:p>
                      <a:pPr algn="r"/>
                      <a:r>
                        <a:rPr lang="es-ES" sz="1400"/>
                        <a:t>207</a:t>
                      </a:r>
                    </a:p>
                  </a:txBody>
                  <a:tcPr marL="53340" marR="53340" anchor="ctr"/>
                </a:tc>
                <a:tc>
                  <a:txBody>
                    <a:bodyPr/>
                    <a:lstStyle/>
                    <a:p>
                      <a:pPr algn="r"/>
                      <a:r>
                        <a:rPr lang="es-ES" sz="1400" dirty="0"/>
                        <a:t>312</a:t>
                      </a:r>
                    </a:p>
                  </a:txBody>
                  <a:tcPr marL="53340" marR="53340" anchor="ctr"/>
                </a:tc>
              </a:tr>
              <a:tr h="457764">
                <a:tc>
                  <a:txBody>
                    <a:bodyPr/>
                    <a:lstStyle/>
                    <a:p>
                      <a:r>
                        <a:rPr lang="es-ES" sz="2800"/>
                        <a:t> </a:t>
                      </a:r>
                    </a:p>
                  </a:txBody>
                  <a:tcPr marL="53340" marR="53340" anchor="ctr"/>
                </a:tc>
                <a:tc>
                  <a:txBody>
                    <a:bodyPr/>
                    <a:lstStyle/>
                    <a:p>
                      <a:r>
                        <a:rPr lang="es-ES" sz="2800"/>
                        <a:t> </a:t>
                      </a:r>
                    </a:p>
                  </a:txBody>
                  <a:tcPr marL="53340" marR="53340" anchor="ctr"/>
                </a:tc>
                <a:tc>
                  <a:txBody>
                    <a:bodyPr/>
                    <a:lstStyle/>
                    <a:p>
                      <a:r>
                        <a:rPr lang="es-ES" sz="2800"/>
                        <a:t> </a:t>
                      </a:r>
                    </a:p>
                  </a:txBody>
                  <a:tcPr marL="53340" marR="53340" anchor="ctr"/>
                </a:tc>
                <a:tc>
                  <a:txBody>
                    <a:bodyPr/>
                    <a:lstStyle/>
                    <a:p>
                      <a:r>
                        <a:rPr lang="es-ES" sz="2800"/>
                        <a:t> </a:t>
                      </a:r>
                    </a:p>
                  </a:txBody>
                  <a:tcPr marL="53340" marR="53340" anchor="ctr"/>
                </a:tc>
              </a:tr>
              <a:tr h="457764">
                <a:tc>
                  <a:txBody>
                    <a:bodyPr/>
                    <a:lstStyle/>
                    <a:p>
                      <a:r>
                        <a:rPr lang="es-ES" sz="1400" b="1" dirty="0"/>
                        <a:t>SQL Server 2008</a:t>
                      </a:r>
                      <a:endParaRPr lang="es-ES" sz="3200" b="1" dirty="0"/>
                    </a:p>
                  </a:txBody>
                  <a:tcPr marL="53340" marR="53340" anchor="ctr"/>
                </a:tc>
                <a:tc>
                  <a:txBody>
                    <a:bodyPr/>
                    <a:lstStyle/>
                    <a:p>
                      <a:r>
                        <a:rPr lang="es-ES" sz="2800"/>
                        <a:t> </a:t>
                      </a:r>
                    </a:p>
                  </a:txBody>
                  <a:tcPr marL="53340" marR="53340" anchor="ctr"/>
                </a:tc>
                <a:tc>
                  <a:txBody>
                    <a:bodyPr/>
                    <a:lstStyle/>
                    <a:p>
                      <a:r>
                        <a:rPr lang="es-ES" sz="2800"/>
                        <a:t> </a:t>
                      </a:r>
                    </a:p>
                  </a:txBody>
                  <a:tcPr marL="53340" marR="53340" anchor="ctr"/>
                </a:tc>
                <a:tc>
                  <a:txBody>
                    <a:bodyPr/>
                    <a:lstStyle/>
                    <a:p>
                      <a:r>
                        <a:rPr lang="es-ES" sz="2800"/>
                        <a:t> </a:t>
                      </a:r>
                    </a:p>
                  </a:txBody>
                  <a:tcPr marL="53340" marR="53340" anchor="ctr"/>
                </a:tc>
              </a:tr>
              <a:tr h="457764">
                <a:tc>
                  <a:txBody>
                    <a:bodyPr/>
                    <a:lstStyle/>
                    <a:p>
                      <a:r>
                        <a:rPr lang="es-ES" sz="1400" dirty="0"/>
                        <a:t>TFP</a:t>
                      </a:r>
                      <a:endParaRPr lang="es-ES" sz="3200" dirty="0"/>
                    </a:p>
                  </a:txBody>
                  <a:tcPr marL="53340" marR="53340" anchor="ctr"/>
                </a:tc>
                <a:tc>
                  <a:txBody>
                    <a:bodyPr/>
                    <a:lstStyle/>
                    <a:p>
                      <a:pPr algn="r"/>
                      <a:r>
                        <a:rPr lang="es-ES" sz="1400"/>
                        <a:t>218</a:t>
                      </a:r>
                      <a:endParaRPr lang="es-ES" sz="3200"/>
                    </a:p>
                  </a:txBody>
                  <a:tcPr marL="53340" marR="53340" anchor="ctr"/>
                </a:tc>
                <a:tc>
                  <a:txBody>
                    <a:bodyPr/>
                    <a:lstStyle/>
                    <a:p>
                      <a:pPr algn="r"/>
                      <a:r>
                        <a:rPr lang="es-ES" sz="1400"/>
                        <a:t>56</a:t>
                      </a:r>
                      <a:endParaRPr lang="es-ES" sz="3200"/>
                    </a:p>
                  </a:txBody>
                  <a:tcPr marL="53340" marR="53340" anchor="ctr"/>
                </a:tc>
                <a:tc>
                  <a:txBody>
                    <a:bodyPr/>
                    <a:lstStyle/>
                    <a:p>
                      <a:pPr algn="r"/>
                      <a:r>
                        <a:rPr lang="es-ES" sz="1400"/>
                        <a:t>95</a:t>
                      </a:r>
                      <a:endParaRPr lang="es-ES" sz="3200"/>
                    </a:p>
                  </a:txBody>
                  <a:tcPr marL="53340" marR="53340" anchor="ctr"/>
                </a:tc>
              </a:tr>
              <a:tr h="457764">
                <a:tc>
                  <a:txBody>
                    <a:bodyPr/>
                    <a:lstStyle/>
                    <a:p>
                      <a:r>
                        <a:rPr lang="es-ES" sz="1400"/>
                        <a:t>TLP</a:t>
                      </a:r>
                      <a:endParaRPr lang="es-ES" sz="3200"/>
                    </a:p>
                  </a:txBody>
                  <a:tcPr marL="53340" marR="53340" anchor="ctr"/>
                </a:tc>
                <a:tc>
                  <a:txBody>
                    <a:bodyPr/>
                    <a:lstStyle/>
                    <a:p>
                      <a:pPr algn="r"/>
                      <a:r>
                        <a:rPr lang="es-ES" sz="1400"/>
                        <a:t>430</a:t>
                      </a:r>
                      <a:endParaRPr lang="es-ES" sz="3200"/>
                    </a:p>
                  </a:txBody>
                  <a:tcPr marL="53340" marR="53340" anchor="ctr"/>
                </a:tc>
                <a:tc>
                  <a:txBody>
                    <a:bodyPr/>
                    <a:lstStyle/>
                    <a:p>
                      <a:pPr algn="r"/>
                      <a:r>
                        <a:rPr lang="es-ES" sz="1400"/>
                        <a:t>44</a:t>
                      </a:r>
                      <a:endParaRPr lang="es-ES" sz="3200"/>
                    </a:p>
                  </a:txBody>
                  <a:tcPr marL="53340" marR="53340" anchor="ctr"/>
                </a:tc>
                <a:tc>
                  <a:txBody>
                    <a:bodyPr/>
                    <a:lstStyle/>
                    <a:p>
                      <a:pPr algn="r"/>
                      <a:r>
                        <a:rPr lang="es-ES" sz="1400"/>
                        <a:t>95</a:t>
                      </a:r>
                      <a:endParaRPr lang="es-ES" sz="3200"/>
                    </a:p>
                  </a:txBody>
                  <a:tcPr marL="53340" marR="53340" anchor="ctr"/>
                </a:tc>
              </a:tr>
              <a:tr h="457764">
                <a:tc>
                  <a:txBody>
                    <a:bodyPr/>
                    <a:lstStyle/>
                    <a:p>
                      <a:r>
                        <a:rPr lang="es-ES" sz="1400" b="1" dirty="0" smtClean="0">
                          <a:solidFill>
                            <a:schemeClr val="accent1">
                              <a:lumMod val="60000"/>
                              <a:lumOff val="40000"/>
                            </a:schemeClr>
                          </a:solidFill>
                        </a:rPr>
                        <a:t>Mejora (TLP</a:t>
                      </a:r>
                      <a:r>
                        <a:rPr lang="es-ES" sz="1400" b="1" dirty="0">
                          <a:solidFill>
                            <a:schemeClr val="accent1">
                              <a:lumMod val="60000"/>
                              <a:lumOff val="40000"/>
                            </a:schemeClr>
                          </a:solidFill>
                        </a:rPr>
                        <a:t>)</a:t>
                      </a:r>
                      <a:endParaRPr lang="es-ES" sz="3200" b="1" dirty="0">
                        <a:solidFill>
                          <a:schemeClr val="accent1">
                            <a:lumMod val="60000"/>
                            <a:lumOff val="40000"/>
                          </a:schemeClr>
                        </a:solidFill>
                      </a:endParaRPr>
                    </a:p>
                  </a:txBody>
                  <a:tcPr marL="53340" marR="53340" anchor="ctr"/>
                </a:tc>
                <a:tc>
                  <a:txBody>
                    <a:bodyPr/>
                    <a:lstStyle/>
                    <a:p>
                      <a:pPr algn="r"/>
                      <a:r>
                        <a:rPr lang="es-ES" sz="1400" b="1">
                          <a:solidFill>
                            <a:schemeClr val="accent1">
                              <a:lumMod val="60000"/>
                              <a:lumOff val="40000"/>
                            </a:schemeClr>
                          </a:solidFill>
                        </a:rPr>
                        <a:t>30%</a:t>
                      </a:r>
                      <a:endParaRPr lang="es-ES" sz="3200" b="1">
                        <a:solidFill>
                          <a:schemeClr val="accent1">
                            <a:lumMod val="60000"/>
                            <a:lumOff val="40000"/>
                          </a:schemeClr>
                        </a:solidFill>
                      </a:endParaRPr>
                    </a:p>
                  </a:txBody>
                  <a:tcPr marL="53340" marR="53340" anchor="ctr"/>
                </a:tc>
                <a:tc>
                  <a:txBody>
                    <a:bodyPr/>
                    <a:lstStyle/>
                    <a:p>
                      <a:pPr algn="r"/>
                      <a:r>
                        <a:rPr lang="es-ES" sz="1400" b="1">
                          <a:solidFill>
                            <a:schemeClr val="accent1">
                              <a:lumMod val="60000"/>
                              <a:lumOff val="40000"/>
                            </a:schemeClr>
                          </a:solidFill>
                        </a:rPr>
                        <a:t>79%</a:t>
                      </a:r>
                      <a:endParaRPr lang="es-ES" sz="3200" b="1">
                        <a:solidFill>
                          <a:schemeClr val="accent1">
                            <a:lumMod val="60000"/>
                            <a:lumOff val="40000"/>
                          </a:schemeClr>
                        </a:solidFill>
                      </a:endParaRPr>
                    </a:p>
                  </a:txBody>
                  <a:tcPr marL="53340" marR="53340" anchor="ctr"/>
                </a:tc>
                <a:tc>
                  <a:txBody>
                    <a:bodyPr/>
                    <a:lstStyle/>
                    <a:p>
                      <a:pPr algn="r"/>
                      <a:r>
                        <a:rPr lang="es-ES" sz="1400" b="1" dirty="0">
                          <a:solidFill>
                            <a:schemeClr val="accent1">
                              <a:lumMod val="60000"/>
                              <a:lumOff val="40000"/>
                            </a:schemeClr>
                          </a:solidFill>
                        </a:rPr>
                        <a:t>70%</a:t>
                      </a:r>
                      <a:endParaRPr lang="es-ES" sz="3200" b="1" dirty="0">
                        <a:solidFill>
                          <a:schemeClr val="accent1">
                            <a:lumMod val="60000"/>
                            <a:lumOff val="40000"/>
                          </a:schemeClr>
                        </a:solidFill>
                      </a:endParaRPr>
                    </a:p>
                  </a:txBody>
                  <a:tcPr marL="53340" marR="53340" anchor="ctr"/>
                </a:tc>
              </a:tr>
            </a:tbl>
          </a:graphicData>
        </a:graphic>
      </p:graphicFrame>
      <p:grpSp>
        <p:nvGrpSpPr>
          <p:cNvPr id="5" name="Group 4"/>
          <p:cNvGrpSpPr/>
          <p:nvPr/>
        </p:nvGrpSpPr>
        <p:grpSpPr>
          <a:xfrm>
            <a:off x="7817291" y="228600"/>
            <a:ext cx="945709" cy="1042416"/>
            <a:chOff x="7817291" y="228600"/>
            <a:chExt cx="945709" cy="1042416"/>
          </a:xfrm>
        </p:grpSpPr>
        <p:pic>
          <p:nvPicPr>
            <p:cNvPr id="6"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2"/>
            <a:stretch>
              <a:fillRect/>
            </a:stretch>
          </p:blipFill>
          <p:spPr bwMode="auto">
            <a:xfrm>
              <a:off x="8052682" y="228600"/>
              <a:ext cx="710318" cy="1042416"/>
            </a:xfrm>
            <a:prstGeom prst="rect">
              <a:avLst/>
            </a:prstGeom>
            <a:noFill/>
            <a:ln>
              <a:noFill/>
            </a:ln>
          </p:spPr>
        </p:pic>
        <p:pic>
          <p:nvPicPr>
            <p:cNvPr id="7" name="Picture 2" descr="C:\Program Files\Microsoft Resource DVD Artwork\DVD_ART\BoxShots_Logos\People Ready\PRB man 3 silouette people ready.png"/>
            <p:cNvPicPr>
              <a:picLocks noChangeAspect="1" noChangeArrowheads="1"/>
            </p:cNvPicPr>
            <p:nvPr/>
          </p:nvPicPr>
          <p:blipFill>
            <a:blip r:embed="rId3" cstate="print"/>
            <a:stretch>
              <a:fillRect/>
            </a:stretch>
          </p:blipFill>
          <p:spPr bwMode="auto">
            <a:xfrm>
              <a:off x="7817291" y="477745"/>
              <a:ext cx="494728" cy="667512"/>
            </a:xfrm>
            <a:prstGeom prst="rect">
              <a:avLst/>
            </a:prstGeom>
            <a:noFill/>
          </p:spPr>
        </p:pic>
      </p:grpSp>
      <p:sp>
        <p:nvSpPr>
          <p:cNvPr id="8" name="TextBox 7"/>
          <p:cNvSpPr txBox="1"/>
          <p:nvPr/>
        </p:nvSpPr>
        <p:spPr>
          <a:xfrm>
            <a:off x="1056640" y="1584960"/>
            <a:ext cx="7000240" cy="369332"/>
          </a:xfrm>
          <a:prstGeom prst="rect">
            <a:avLst/>
          </a:prstGeom>
          <a:noFill/>
        </p:spPr>
        <p:txBody>
          <a:bodyPr wrap="square" rtlCol="0">
            <a:spAutoFit/>
          </a:bodyPr>
          <a:lstStyle/>
          <a:p>
            <a:r>
              <a:rPr lang="es-ES" dirty="0" smtClean="0"/>
              <a:t>Comparativa con 1,270 informes con SQL Server 2005 y 2008</a:t>
            </a:r>
            <a:endParaRPr lang="es-E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41"/>
          <p:cNvSpPr/>
          <p:nvPr/>
        </p:nvSpPr>
        <p:spPr bwMode="auto">
          <a:xfrm>
            <a:off x="4870175" y="4025348"/>
            <a:ext cx="3389242" cy="2511912"/>
          </a:xfrm>
          <a:custGeom>
            <a:avLst/>
            <a:gdLst>
              <a:gd name="connsiteX0" fmla="*/ 0 w 4195482"/>
              <a:gd name="connsiteY0" fmla="*/ 0 h 2786231"/>
              <a:gd name="connsiteX1" fmla="*/ 1333948 w 4195482"/>
              <a:gd name="connsiteY1" fmla="*/ 2786231 h 2786231"/>
              <a:gd name="connsiteX2" fmla="*/ 4195482 w 4195482"/>
              <a:gd name="connsiteY2" fmla="*/ 1000461 h 2786231"/>
              <a:gd name="connsiteX3" fmla="*/ 0 w 4195482"/>
              <a:gd name="connsiteY3" fmla="*/ 0 h 2786231"/>
            </a:gdLst>
            <a:ahLst/>
            <a:cxnLst>
              <a:cxn ang="0">
                <a:pos x="connsiteX0" y="connsiteY0"/>
              </a:cxn>
              <a:cxn ang="0">
                <a:pos x="connsiteX1" y="connsiteY1"/>
              </a:cxn>
              <a:cxn ang="0">
                <a:pos x="connsiteX2" y="connsiteY2"/>
              </a:cxn>
              <a:cxn ang="0">
                <a:pos x="connsiteX3" y="connsiteY3"/>
              </a:cxn>
            </a:cxnLst>
            <a:rect l="l" t="t" r="r" b="b"/>
            <a:pathLst>
              <a:path w="4195482" h="2786231">
                <a:moveTo>
                  <a:pt x="0" y="0"/>
                </a:moveTo>
                <a:lnTo>
                  <a:pt x="1333948" y="2786231"/>
                </a:lnTo>
                <a:lnTo>
                  <a:pt x="4195482" y="1000461"/>
                </a:lnTo>
                <a:lnTo>
                  <a:pt x="0" y="0"/>
                </a:lnTo>
                <a:close/>
              </a:path>
            </a:pathLst>
          </a:custGeom>
          <a:solidFill>
            <a:schemeClr val="bg1">
              <a:alpha val="30000"/>
            </a:schemeClr>
          </a:solidFill>
          <a:ln>
            <a:no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365760" tIns="45718" rIns="3108960" bIns="45718" numCol="1" rtlCol="0" anchor="ctr" anchorCtr="0" compatLnSpc="1">
            <a:prstTxWarp prst="textNoShape">
              <a:avLst/>
            </a:prstTxWarp>
          </a:bodyPr>
          <a:lstStyle/>
          <a:p>
            <a:pPr defTabSz="914363" fontAlgn="base">
              <a:lnSpc>
                <a:spcPct val="90000"/>
              </a:lnSpc>
              <a:spcBef>
                <a:spcPct val="20000"/>
              </a:spcBef>
              <a:spcAft>
                <a:spcPct val="0"/>
              </a:spcAft>
              <a:buSzPct val="80000"/>
              <a:defRPr/>
            </a:pPr>
            <a:endParaRPr lang="es-ES" altLang="zh-CN" sz="2800" dirty="0" smtClean="0"/>
          </a:p>
        </p:txBody>
      </p:sp>
      <p:sp>
        <p:nvSpPr>
          <p:cNvPr id="44" name="Freeform 43"/>
          <p:cNvSpPr/>
          <p:nvPr/>
        </p:nvSpPr>
        <p:spPr bwMode="auto">
          <a:xfrm>
            <a:off x="5028889" y="1191915"/>
            <a:ext cx="3121199" cy="2068120"/>
          </a:xfrm>
          <a:custGeom>
            <a:avLst/>
            <a:gdLst>
              <a:gd name="connsiteX0" fmla="*/ 1301676 w 4163210"/>
              <a:gd name="connsiteY0" fmla="*/ 0 h 2119257"/>
              <a:gd name="connsiteX1" fmla="*/ 0 w 4163210"/>
              <a:gd name="connsiteY1" fmla="*/ 2119257 h 2119257"/>
              <a:gd name="connsiteX2" fmla="*/ 4163210 w 4163210"/>
              <a:gd name="connsiteY2" fmla="*/ 1721224 h 2119257"/>
              <a:gd name="connsiteX3" fmla="*/ 1301676 w 4163210"/>
              <a:gd name="connsiteY3" fmla="*/ 0 h 2119257"/>
            </a:gdLst>
            <a:ahLst/>
            <a:cxnLst>
              <a:cxn ang="0">
                <a:pos x="connsiteX0" y="connsiteY0"/>
              </a:cxn>
              <a:cxn ang="0">
                <a:pos x="connsiteX1" y="connsiteY1"/>
              </a:cxn>
              <a:cxn ang="0">
                <a:pos x="connsiteX2" y="connsiteY2"/>
              </a:cxn>
              <a:cxn ang="0">
                <a:pos x="connsiteX3" y="connsiteY3"/>
              </a:cxn>
            </a:cxnLst>
            <a:rect l="l" t="t" r="r" b="b"/>
            <a:pathLst>
              <a:path w="4163210" h="2119257">
                <a:moveTo>
                  <a:pt x="1301676" y="0"/>
                </a:moveTo>
                <a:lnTo>
                  <a:pt x="0" y="2119257"/>
                </a:lnTo>
                <a:lnTo>
                  <a:pt x="4163210" y="1721224"/>
                </a:lnTo>
                <a:lnTo>
                  <a:pt x="1301676" y="0"/>
                </a:lnTo>
                <a:close/>
              </a:path>
            </a:pathLst>
          </a:custGeom>
          <a:solidFill>
            <a:schemeClr val="bg1">
              <a:alpha val="30000"/>
            </a:schemeClr>
          </a:solidFill>
          <a:ln>
            <a:no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365760" tIns="45718" rIns="3108960" bIns="45718" numCol="1" rtlCol="0" anchor="ctr" anchorCtr="0" compatLnSpc="1">
            <a:prstTxWarp prst="textNoShape">
              <a:avLst/>
            </a:prstTxWarp>
          </a:bodyPr>
          <a:lstStyle/>
          <a:p>
            <a:pPr defTabSz="914363" fontAlgn="base">
              <a:lnSpc>
                <a:spcPct val="90000"/>
              </a:lnSpc>
              <a:spcBef>
                <a:spcPct val="20000"/>
              </a:spcBef>
              <a:spcAft>
                <a:spcPct val="0"/>
              </a:spcAft>
              <a:buSzPct val="80000"/>
              <a:defRPr/>
            </a:pPr>
            <a:endParaRPr lang="es-ES" altLang="zh-CN" sz="2800" dirty="0" smtClean="0"/>
          </a:p>
        </p:txBody>
      </p:sp>
      <p:sp>
        <p:nvSpPr>
          <p:cNvPr id="45" name="Freeform 44"/>
          <p:cNvSpPr/>
          <p:nvPr/>
        </p:nvSpPr>
        <p:spPr bwMode="auto">
          <a:xfrm>
            <a:off x="954157" y="1162878"/>
            <a:ext cx="3409121" cy="2633870"/>
          </a:xfrm>
          <a:custGeom>
            <a:avLst/>
            <a:gdLst>
              <a:gd name="connsiteX0" fmla="*/ 4184725 w 4184725"/>
              <a:gd name="connsiteY0" fmla="*/ 2043953 h 2043953"/>
              <a:gd name="connsiteX1" fmla="*/ 0 w 4184725"/>
              <a:gd name="connsiteY1" fmla="*/ 1323191 h 2043953"/>
              <a:gd name="connsiteX2" fmla="*/ 2840019 w 4184725"/>
              <a:gd name="connsiteY2" fmla="*/ 0 h 2043953"/>
              <a:gd name="connsiteX3" fmla="*/ 4184725 w 4184725"/>
              <a:gd name="connsiteY3" fmla="*/ 2043953 h 2043953"/>
            </a:gdLst>
            <a:ahLst/>
            <a:cxnLst>
              <a:cxn ang="0">
                <a:pos x="connsiteX0" y="connsiteY0"/>
              </a:cxn>
              <a:cxn ang="0">
                <a:pos x="connsiteX1" y="connsiteY1"/>
              </a:cxn>
              <a:cxn ang="0">
                <a:pos x="connsiteX2" y="connsiteY2"/>
              </a:cxn>
              <a:cxn ang="0">
                <a:pos x="connsiteX3" y="connsiteY3"/>
              </a:cxn>
            </a:cxnLst>
            <a:rect l="l" t="t" r="r" b="b"/>
            <a:pathLst>
              <a:path w="4184725" h="2043953">
                <a:moveTo>
                  <a:pt x="4184725" y="2043953"/>
                </a:moveTo>
                <a:lnTo>
                  <a:pt x="0" y="1323191"/>
                </a:lnTo>
                <a:lnTo>
                  <a:pt x="2840019" y="0"/>
                </a:lnTo>
                <a:lnTo>
                  <a:pt x="4184725" y="2043953"/>
                </a:lnTo>
                <a:close/>
              </a:path>
            </a:pathLst>
          </a:custGeom>
          <a:solidFill>
            <a:schemeClr val="bg1">
              <a:alpha val="30000"/>
            </a:schemeClr>
          </a:solidFill>
          <a:ln>
            <a:no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365760" tIns="45718" rIns="3108960" bIns="45718" numCol="1" rtlCol="0" anchor="ctr" anchorCtr="0" compatLnSpc="1">
            <a:prstTxWarp prst="textNoShape">
              <a:avLst/>
            </a:prstTxWarp>
          </a:bodyPr>
          <a:lstStyle/>
          <a:p>
            <a:pPr defTabSz="914363" fontAlgn="base">
              <a:lnSpc>
                <a:spcPct val="90000"/>
              </a:lnSpc>
              <a:spcBef>
                <a:spcPct val="20000"/>
              </a:spcBef>
              <a:spcAft>
                <a:spcPct val="0"/>
              </a:spcAft>
              <a:buSzPct val="80000"/>
              <a:defRPr/>
            </a:pPr>
            <a:endParaRPr lang="es-ES" altLang="zh-CN" sz="2800" dirty="0" smtClean="0"/>
          </a:p>
        </p:txBody>
      </p:sp>
      <p:sp>
        <p:nvSpPr>
          <p:cNvPr id="43" name="Freeform 42"/>
          <p:cNvSpPr/>
          <p:nvPr/>
        </p:nvSpPr>
        <p:spPr bwMode="auto">
          <a:xfrm>
            <a:off x="904461" y="3866322"/>
            <a:ext cx="3379304" cy="2771146"/>
          </a:xfrm>
          <a:custGeom>
            <a:avLst/>
            <a:gdLst>
              <a:gd name="connsiteX0" fmla="*/ 4227756 w 4227756"/>
              <a:gd name="connsiteY0" fmla="*/ 0 h 2796988"/>
              <a:gd name="connsiteX1" fmla="*/ 2883050 w 4227756"/>
              <a:gd name="connsiteY1" fmla="*/ 2796988 h 2796988"/>
              <a:gd name="connsiteX2" fmla="*/ 0 w 4227756"/>
              <a:gd name="connsiteY2" fmla="*/ 989704 h 2796988"/>
              <a:gd name="connsiteX3" fmla="*/ 4227756 w 4227756"/>
              <a:gd name="connsiteY3" fmla="*/ 0 h 2796988"/>
            </a:gdLst>
            <a:ahLst/>
            <a:cxnLst>
              <a:cxn ang="0">
                <a:pos x="connsiteX0" y="connsiteY0"/>
              </a:cxn>
              <a:cxn ang="0">
                <a:pos x="connsiteX1" y="connsiteY1"/>
              </a:cxn>
              <a:cxn ang="0">
                <a:pos x="connsiteX2" y="connsiteY2"/>
              </a:cxn>
              <a:cxn ang="0">
                <a:pos x="connsiteX3" y="connsiteY3"/>
              </a:cxn>
            </a:cxnLst>
            <a:rect l="l" t="t" r="r" b="b"/>
            <a:pathLst>
              <a:path w="4227756" h="2796988">
                <a:moveTo>
                  <a:pt x="4227756" y="0"/>
                </a:moveTo>
                <a:lnTo>
                  <a:pt x="2883050" y="2796988"/>
                </a:lnTo>
                <a:lnTo>
                  <a:pt x="0" y="989704"/>
                </a:lnTo>
                <a:lnTo>
                  <a:pt x="4227756" y="0"/>
                </a:lnTo>
                <a:close/>
              </a:path>
            </a:pathLst>
          </a:custGeom>
          <a:solidFill>
            <a:schemeClr val="bg1">
              <a:alpha val="30000"/>
            </a:schemeClr>
          </a:solidFill>
          <a:ln>
            <a:no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365760" tIns="45718" rIns="3108960" bIns="45718" numCol="1" rtlCol="0" anchor="ctr" anchorCtr="0" compatLnSpc="1">
            <a:prstTxWarp prst="textNoShape">
              <a:avLst/>
            </a:prstTxWarp>
          </a:bodyPr>
          <a:lstStyle/>
          <a:p>
            <a:pPr defTabSz="914363" fontAlgn="base">
              <a:lnSpc>
                <a:spcPct val="90000"/>
              </a:lnSpc>
              <a:spcBef>
                <a:spcPct val="20000"/>
              </a:spcBef>
              <a:spcAft>
                <a:spcPct val="0"/>
              </a:spcAft>
              <a:buSzPct val="80000"/>
              <a:defRPr/>
            </a:pPr>
            <a:endParaRPr lang="es-ES" altLang="zh-CN" sz="2800" dirty="0" smtClean="0"/>
          </a:p>
        </p:txBody>
      </p:sp>
      <p:sp>
        <p:nvSpPr>
          <p:cNvPr id="7" name="Title 1"/>
          <p:cNvSpPr>
            <a:spLocks noGrp="1"/>
          </p:cNvSpPr>
          <p:nvPr>
            <p:ph type="title"/>
          </p:nvPr>
        </p:nvSpPr>
        <p:spPr/>
        <p:txBody>
          <a:bodyPr/>
          <a:lstStyle/>
          <a:p>
            <a:r>
              <a:rPr lang="es-ES" dirty="0" smtClean="0"/>
              <a:t>Presentación desde Office</a:t>
            </a:r>
            <a:endParaRPr lang="es-ES" dirty="0"/>
          </a:p>
        </p:txBody>
      </p:sp>
      <p:pic>
        <p:nvPicPr>
          <p:cNvPr id="22" name="Picture 2"/>
          <p:cNvPicPr>
            <a:picLocks noChangeAspect="1" noChangeArrowheads="1"/>
          </p:cNvPicPr>
          <p:nvPr/>
        </p:nvPicPr>
        <p:blipFill>
          <a:blip r:embed="rId3">
            <a:duotone>
              <a:prstClr val="black"/>
              <a:schemeClr val="tx2">
                <a:tint val="45000"/>
                <a:satMod val="400000"/>
              </a:schemeClr>
            </a:duotone>
          </a:blip>
          <a:srcRect/>
          <a:stretch>
            <a:fillRect/>
          </a:stretch>
        </p:blipFill>
        <p:spPr bwMode="auto">
          <a:xfrm>
            <a:off x="3494088" y="2615788"/>
            <a:ext cx="2157412" cy="2322512"/>
          </a:xfrm>
          <a:prstGeom prst="rect">
            <a:avLst/>
          </a:prstGeom>
          <a:noFill/>
          <a:ln w="9525">
            <a:noFill/>
            <a:miter lim="800000"/>
            <a:headEnd/>
            <a:tailEnd/>
          </a:ln>
        </p:spPr>
      </p:pic>
      <p:grpSp>
        <p:nvGrpSpPr>
          <p:cNvPr id="3" name="Group 39"/>
          <p:cNvGrpSpPr/>
          <p:nvPr/>
        </p:nvGrpSpPr>
        <p:grpSpPr>
          <a:xfrm>
            <a:off x="3291660" y="2409335"/>
            <a:ext cx="2625436" cy="2731819"/>
            <a:chOff x="3431484" y="2209800"/>
            <a:chExt cx="2435916" cy="2554287"/>
          </a:xfrm>
        </p:grpSpPr>
        <p:pic>
          <p:nvPicPr>
            <p:cNvPr id="38" name="Picture 15"/>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3431484" y="2209800"/>
              <a:ext cx="2435916" cy="2554287"/>
            </a:xfrm>
            <a:prstGeom prst="rect">
              <a:avLst/>
            </a:prstGeom>
            <a:noFill/>
            <a:ln w="9525">
              <a:noFill/>
              <a:miter lim="800000"/>
              <a:headEnd/>
              <a:tailEnd/>
            </a:ln>
          </p:spPr>
        </p:pic>
        <p:sp>
          <p:nvSpPr>
            <p:cNvPr id="39" name="AutoShape 16"/>
            <p:cNvSpPr>
              <a:spLocks noChangeArrowheads="1"/>
            </p:cNvSpPr>
            <p:nvPr/>
          </p:nvSpPr>
          <p:spPr bwMode="auto">
            <a:xfrm>
              <a:off x="3505200" y="3048000"/>
              <a:ext cx="2286000" cy="990600"/>
            </a:xfrm>
            <a:prstGeom prst="star32">
              <a:avLst>
                <a:gd name="adj" fmla="val 37500"/>
              </a:avLst>
            </a:prstGeom>
            <a:noFill/>
            <a:ln w="12700">
              <a:noFill/>
              <a:miter lim="800000"/>
              <a:headEnd/>
              <a:tailEnd/>
            </a:ln>
            <a:effectLst/>
          </p:spPr>
          <p:txBody>
            <a:bodyPr wrap="none" lIns="91436" tIns="45718" rIns="91436" bIns="45718" anchor="ctr"/>
            <a:lstStyle/>
            <a:p>
              <a:pPr algn="ctr">
                <a:lnSpc>
                  <a:spcPct val="90000"/>
                </a:lnSpc>
                <a:defRPr/>
              </a:pPr>
              <a:r>
                <a:rPr lang="es-ES" sz="2400" dirty="0" smtClean="0">
                  <a:latin typeface="Segoe Semibold"/>
                </a:rPr>
                <a:t>SQL Server</a:t>
              </a:r>
              <a:endParaRPr lang="es-ES" sz="2400" dirty="0">
                <a:latin typeface="Segoe Semibold"/>
              </a:endParaRPr>
            </a:p>
          </p:txBody>
        </p:sp>
      </p:grpSp>
      <p:grpSp>
        <p:nvGrpSpPr>
          <p:cNvPr id="4" name="Group 39"/>
          <p:cNvGrpSpPr/>
          <p:nvPr/>
        </p:nvGrpSpPr>
        <p:grpSpPr>
          <a:xfrm>
            <a:off x="7817291" y="228600"/>
            <a:ext cx="945709" cy="1042416"/>
            <a:chOff x="7817291" y="228600"/>
            <a:chExt cx="945709" cy="1042416"/>
          </a:xfrm>
        </p:grpSpPr>
        <p:pic>
          <p:nvPicPr>
            <p:cNvPr id="41"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5"/>
            <a:stretch>
              <a:fillRect/>
            </a:stretch>
          </p:blipFill>
          <p:spPr bwMode="auto">
            <a:xfrm>
              <a:off x="8052682" y="228600"/>
              <a:ext cx="710318" cy="1042416"/>
            </a:xfrm>
            <a:prstGeom prst="rect">
              <a:avLst/>
            </a:prstGeom>
            <a:noFill/>
            <a:ln>
              <a:noFill/>
            </a:ln>
          </p:spPr>
        </p:pic>
        <p:pic>
          <p:nvPicPr>
            <p:cNvPr id="46" name="Picture 2" descr="C:\Program Files\Microsoft Resource DVD Artwork\DVD_ART\BoxShots_Logos\People Ready\PRB man 3 silouette people ready.png"/>
            <p:cNvPicPr>
              <a:picLocks noChangeAspect="1" noChangeArrowheads="1"/>
            </p:cNvPicPr>
            <p:nvPr/>
          </p:nvPicPr>
          <p:blipFill>
            <a:blip r:embed="rId6" cstate="print"/>
            <a:stretch>
              <a:fillRect/>
            </a:stretch>
          </p:blipFill>
          <p:spPr bwMode="auto">
            <a:xfrm>
              <a:off x="7817291" y="477745"/>
              <a:ext cx="494728" cy="667512"/>
            </a:xfrm>
            <a:prstGeom prst="rect">
              <a:avLst/>
            </a:prstGeom>
            <a:noFill/>
          </p:spPr>
        </p:pic>
      </p:grpSp>
      <p:pic>
        <p:nvPicPr>
          <p:cNvPr id="35" name="Picture 9"/>
          <p:cNvPicPr>
            <a:picLocks noChangeAspect="1" noChangeArrowheads="1"/>
          </p:cNvPicPr>
          <p:nvPr/>
        </p:nvPicPr>
        <p:blipFill>
          <a:blip r:embed="rId7" cstate="print"/>
          <a:srcRect/>
          <a:stretch>
            <a:fillRect/>
          </a:stretch>
        </p:blipFill>
        <p:spPr bwMode="auto">
          <a:xfrm>
            <a:off x="5936698" y="1230630"/>
            <a:ext cx="2347036" cy="1746856"/>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8"/>
          <a:srcRect/>
          <a:stretch>
            <a:fillRect/>
          </a:stretch>
        </p:blipFill>
        <p:spPr bwMode="auto">
          <a:xfrm>
            <a:off x="831395" y="1215390"/>
            <a:ext cx="2394479" cy="1755248"/>
          </a:xfrm>
          <a:prstGeom prst="rect">
            <a:avLst/>
          </a:prstGeom>
          <a:ln>
            <a:noFill/>
          </a:ln>
          <a:effectLst>
            <a:outerShdw blurRad="292100" dist="139700" dir="2700000" algn="tl" rotWithShape="0">
              <a:srgbClr val="333333">
                <a:alpha val="65000"/>
              </a:srgbClr>
            </a:outerShdw>
          </a:effectLst>
        </p:spPr>
      </p:pic>
      <p:pic>
        <p:nvPicPr>
          <p:cNvPr id="36" name="Picture 5"/>
          <p:cNvPicPr>
            <a:picLocks noChangeAspect="1" noChangeArrowheads="1"/>
          </p:cNvPicPr>
          <p:nvPr/>
        </p:nvPicPr>
        <p:blipFill>
          <a:blip r:embed="rId9"/>
          <a:srcRect/>
          <a:stretch>
            <a:fillRect/>
          </a:stretch>
        </p:blipFill>
        <p:spPr bwMode="auto">
          <a:xfrm>
            <a:off x="813611" y="4752826"/>
            <a:ext cx="2430047" cy="1791644"/>
          </a:xfrm>
          <a:prstGeom prst="rect">
            <a:avLst/>
          </a:prstGeom>
          <a:ln>
            <a:noFill/>
          </a:ln>
          <a:effectLst>
            <a:outerShdw blurRad="292100" dist="139700" dir="2700000" algn="tl" rotWithShape="0">
              <a:srgbClr val="333333">
                <a:alpha val="65000"/>
              </a:srgbClr>
            </a:outerShdw>
          </a:effectLst>
        </p:spPr>
      </p:pic>
      <p:pic>
        <p:nvPicPr>
          <p:cNvPr id="37" name="Picture 4"/>
          <p:cNvPicPr>
            <a:picLocks noChangeAspect="1" noChangeArrowheads="1"/>
          </p:cNvPicPr>
          <p:nvPr/>
        </p:nvPicPr>
        <p:blipFill>
          <a:blip r:embed="rId10" cstate="print"/>
          <a:srcRect/>
          <a:stretch>
            <a:fillRect/>
          </a:stretch>
        </p:blipFill>
        <p:spPr bwMode="auto">
          <a:xfrm>
            <a:off x="5945957" y="4761230"/>
            <a:ext cx="2328518" cy="1749425"/>
          </a:xfrm>
          <a:prstGeom prst="rect">
            <a:avLst/>
          </a:prstGeom>
          <a:ln>
            <a:noFill/>
          </a:ln>
          <a:effectLst>
            <a:outerShdw blurRad="292100" dist="139700" dir="2700000" algn="tl" rotWithShape="0">
              <a:srgbClr val="333333">
                <a:alpha val="65000"/>
              </a:srgbClr>
            </a:outerShdw>
          </a:effectLst>
        </p:spPr>
      </p:pic>
      <p:sp>
        <p:nvSpPr>
          <p:cNvPr id="25" name="Rectangle 5"/>
          <p:cNvSpPr>
            <a:spLocks noChangeArrowheads="1"/>
          </p:cNvSpPr>
          <p:nvPr/>
        </p:nvSpPr>
        <p:spPr bwMode="auto">
          <a:xfrm>
            <a:off x="828504" y="3021395"/>
            <a:ext cx="2853274" cy="313928"/>
          </a:xfrm>
          <a:prstGeom prst="rect">
            <a:avLst/>
          </a:prstGeom>
          <a:noFill/>
          <a:ln w="9525">
            <a:noFill/>
            <a:miter lim="800000"/>
            <a:headEnd/>
            <a:tailEnd/>
          </a:ln>
          <a:effectLst/>
        </p:spPr>
        <p:txBody>
          <a:bodyPr wrap="none" lIns="91436" tIns="45718" rIns="91436" bIns="45718">
            <a:spAutoFit/>
          </a:bodyPr>
          <a:lstStyle/>
          <a:p>
            <a:pPr algn="ctr" defTabSz="762000">
              <a:lnSpc>
                <a:spcPct val="80000"/>
              </a:lnSpc>
              <a:spcBef>
                <a:spcPct val="30000"/>
              </a:spcBef>
              <a:buClr>
                <a:schemeClr val="tx2"/>
              </a:buClr>
              <a:buSzPct val="125000"/>
              <a:buFont typeface="Wingdings 2" pitchFamily="18" charset="2"/>
              <a:buNone/>
              <a:defRPr/>
            </a:pPr>
            <a:r>
              <a:rPr lang="es-ES" dirty="0" smtClean="0"/>
              <a:t>Análisis de datos con Excel</a:t>
            </a:r>
            <a:endParaRPr lang="es-ES" dirty="0"/>
          </a:p>
        </p:txBody>
      </p:sp>
      <p:sp>
        <p:nvSpPr>
          <p:cNvPr id="26" name="Rectangle 6"/>
          <p:cNvSpPr>
            <a:spLocks noChangeArrowheads="1"/>
          </p:cNvSpPr>
          <p:nvPr/>
        </p:nvSpPr>
        <p:spPr bwMode="auto">
          <a:xfrm>
            <a:off x="5925702" y="3021394"/>
            <a:ext cx="2761098" cy="535527"/>
          </a:xfrm>
          <a:prstGeom prst="rect">
            <a:avLst/>
          </a:prstGeom>
          <a:noFill/>
          <a:ln w="9525">
            <a:noFill/>
            <a:miter lim="800000"/>
            <a:headEnd/>
            <a:tailEnd/>
          </a:ln>
          <a:effectLst/>
        </p:spPr>
        <p:txBody>
          <a:bodyPr wrap="square" lIns="91436" tIns="45718" rIns="91436" bIns="45718">
            <a:spAutoFit/>
          </a:bodyPr>
          <a:lstStyle/>
          <a:p>
            <a:pPr algn="ctr" defTabSz="762000">
              <a:lnSpc>
                <a:spcPct val="80000"/>
              </a:lnSpc>
              <a:spcBef>
                <a:spcPct val="30000"/>
              </a:spcBef>
              <a:buClr>
                <a:schemeClr val="tx2"/>
              </a:buClr>
              <a:buSzPct val="125000"/>
              <a:buFont typeface="Wingdings 2" pitchFamily="18" charset="2"/>
              <a:buNone/>
              <a:defRPr/>
            </a:pPr>
            <a:r>
              <a:rPr lang="es-ES" dirty="0" smtClean="0"/>
              <a:t>Publicación de datos y análisis con SharePoint</a:t>
            </a:r>
            <a:endParaRPr lang="es-ES" dirty="0"/>
          </a:p>
        </p:txBody>
      </p:sp>
      <p:sp>
        <p:nvSpPr>
          <p:cNvPr id="27" name="Rectangle 7"/>
          <p:cNvSpPr>
            <a:spLocks noChangeArrowheads="1"/>
          </p:cNvSpPr>
          <p:nvPr/>
        </p:nvSpPr>
        <p:spPr bwMode="auto">
          <a:xfrm>
            <a:off x="807720" y="3921761"/>
            <a:ext cx="2484120" cy="757126"/>
          </a:xfrm>
          <a:prstGeom prst="rect">
            <a:avLst/>
          </a:prstGeom>
          <a:noFill/>
          <a:ln w="9525">
            <a:noFill/>
            <a:miter lim="800000"/>
            <a:headEnd/>
            <a:tailEnd/>
          </a:ln>
          <a:effectLst/>
        </p:spPr>
        <p:txBody>
          <a:bodyPr wrap="square" lIns="91436" tIns="45718" rIns="91436" bIns="45718">
            <a:spAutoFit/>
          </a:bodyPr>
          <a:lstStyle/>
          <a:p>
            <a:pPr algn="ctr" defTabSz="762000">
              <a:lnSpc>
                <a:spcPct val="80000"/>
              </a:lnSpc>
              <a:spcBef>
                <a:spcPct val="30000"/>
              </a:spcBef>
              <a:buClr>
                <a:schemeClr val="tx2"/>
              </a:buClr>
              <a:buSzPct val="125000"/>
              <a:defRPr/>
            </a:pPr>
            <a:r>
              <a:rPr lang="es-ES" dirty="0" smtClean="0"/>
              <a:t>Colaborar y compartir informes, análisis e indicadores</a:t>
            </a:r>
            <a:endParaRPr lang="es-ES" dirty="0"/>
          </a:p>
        </p:txBody>
      </p:sp>
      <p:sp>
        <p:nvSpPr>
          <p:cNvPr id="33" name="Rectangle 13"/>
          <p:cNvSpPr>
            <a:spLocks noChangeArrowheads="1"/>
          </p:cNvSpPr>
          <p:nvPr/>
        </p:nvSpPr>
        <p:spPr bwMode="auto">
          <a:xfrm>
            <a:off x="5626100" y="4260073"/>
            <a:ext cx="2971799" cy="535527"/>
          </a:xfrm>
          <a:prstGeom prst="rect">
            <a:avLst/>
          </a:prstGeom>
          <a:noFill/>
          <a:ln w="9525">
            <a:noFill/>
            <a:miter lim="800000"/>
            <a:headEnd/>
            <a:tailEnd/>
          </a:ln>
          <a:effectLst/>
        </p:spPr>
        <p:txBody>
          <a:bodyPr wrap="square" lIns="91436" tIns="45718" rIns="91436" bIns="45718">
            <a:spAutoFit/>
          </a:bodyPr>
          <a:lstStyle/>
          <a:p>
            <a:pPr algn="ctr" defTabSz="762000">
              <a:lnSpc>
                <a:spcPct val="80000"/>
              </a:lnSpc>
              <a:spcBef>
                <a:spcPct val="30000"/>
              </a:spcBef>
              <a:buClr>
                <a:schemeClr val="tx2"/>
              </a:buClr>
              <a:buSzPct val="125000"/>
              <a:buFont typeface="Wingdings 2" pitchFamily="18" charset="2"/>
              <a:buNone/>
              <a:defRPr/>
            </a:pPr>
            <a:r>
              <a:rPr lang="es-ES" dirty="0" smtClean="0"/>
              <a:t>Presentación de informes desde Microsoft Office</a:t>
            </a:r>
            <a:endParaRPr lang="es-E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1369219" y="649805"/>
            <a:ext cx="7043208" cy="1523494"/>
          </a:xfrm>
        </p:spPr>
        <p:txBody>
          <a:bodyPr vert="horz" lIns="0" tIns="0" rIns="0" bIns="0" rtlCol="0">
            <a:noAutofit/>
          </a:bodyPr>
          <a:lstStyle/>
          <a:p>
            <a:pPr marL="463550" indent="-463550">
              <a:spcBef>
                <a:spcPct val="20000"/>
              </a:spcBef>
              <a:buSzPct val="80000"/>
            </a:pPr>
            <a:r>
              <a:rPr lang="es-ES" sz="4000" dirty="0" smtClean="0">
                <a:solidFill>
                  <a:schemeClr val="tx1"/>
                </a:solidFill>
                <a:latin typeface="Segoe Light" pitchFamily="34" charset="0"/>
              </a:rPr>
              <a:t>{</a:t>
            </a:r>
            <a:r>
              <a:rPr lang="es-ES" sz="4000" b="1" dirty="0" smtClean="0">
                <a:solidFill>
                  <a:srgbClr val="0099FF"/>
                </a:solidFill>
              </a:rPr>
              <a:t> Análisis escalable</a:t>
            </a:r>
            <a:r>
              <a:rPr lang="es-ES" sz="4000" dirty="0" smtClean="0">
                <a:solidFill>
                  <a:schemeClr val="tx1"/>
                </a:solidFill>
                <a:latin typeface="Segoe Light" pitchFamily="34" charset="0"/>
              </a:rPr>
              <a:t>}</a:t>
            </a:r>
            <a:endParaRPr lang="es-ES" sz="4000" dirty="0" smtClean="0">
              <a:solidFill>
                <a:schemeClr val="tx1"/>
              </a:solidFill>
              <a:latin typeface="+mn-lt"/>
              <a:cs typeface="+mn-cs"/>
            </a:endParaRPr>
          </a:p>
        </p:txBody>
      </p:sp>
      <p:sp>
        <p:nvSpPr>
          <p:cNvPr id="7" name="Subtitle 6"/>
          <p:cNvSpPr>
            <a:spLocks noGrp="1"/>
          </p:cNvSpPr>
          <p:nvPr>
            <p:ph type="subTitle" idx="1"/>
          </p:nvPr>
        </p:nvSpPr>
        <p:spPr>
          <a:xfrm>
            <a:off x="1368955" y="4084320"/>
            <a:ext cx="7043208" cy="2057400"/>
          </a:xfrm>
        </p:spPr>
        <p:txBody>
          <a:bodyPr/>
          <a:lstStyle/>
          <a:p>
            <a:pPr marL="282575" indent="-282575">
              <a:spcBef>
                <a:spcPct val="20000"/>
              </a:spcBef>
              <a:buBlip>
                <a:blip r:embed="rId3"/>
              </a:buBlip>
            </a:pPr>
            <a:endParaRPr lang="es-ES" dirty="0" smtClean="0">
              <a:solidFill>
                <a:schemeClr val="tx1"/>
              </a:solidFill>
            </a:endParaRPr>
          </a:p>
        </p:txBody>
      </p:sp>
      <p:sp>
        <p:nvSpPr>
          <p:cNvPr id="6" name="Text Placeholder 5"/>
          <p:cNvSpPr>
            <a:spLocks noGrp="1"/>
          </p:cNvSpPr>
          <p:nvPr>
            <p:ph type="body" sz="quarter" idx="10"/>
          </p:nvPr>
        </p:nvSpPr>
        <p:spPr/>
        <p:txBody>
          <a:bodyPr/>
          <a:lstStyle/>
          <a:p>
            <a:r>
              <a:rPr lang="es-ES" dirty="0" smtClean="0"/>
              <a:t>demo</a:t>
            </a:r>
            <a:endParaRPr lang="es-E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5" name="Picture 2"/>
          <p:cNvPicPr>
            <a:picLocks noChangeAspect="1" noChangeArrowheads="1"/>
          </p:cNvPicPr>
          <p:nvPr/>
        </p:nvPicPr>
        <p:blipFill>
          <a:blip r:embed="rId3"/>
          <a:srcRect/>
          <a:stretch>
            <a:fillRect/>
          </a:stretch>
        </p:blipFill>
        <p:spPr bwMode="auto">
          <a:xfrm>
            <a:off x="424032" y="228600"/>
            <a:ext cx="3956050" cy="838200"/>
          </a:xfrm>
          <a:prstGeom prst="rect">
            <a:avLst/>
          </a:prstGeom>
          <a:noFill/>
          <a:ln w="9525">
            <a:noFill/>
            <a:miter lim="800000"/>
            <a:headEnd/>
            <a:tailEnd/>
          </a:ln>
        </p:spPr>
      </p:pic>
      <p:grpSp>
        <p:nvGrpSpPr>
          <p:cNvPr id="2" name="Group 24"/>
          <p:cNvGrpSpPr/>
          <p:nvPr/>
        </p:nvGrpSpPr>
        <p:grpSpPr>
          <a:xfrm>
            <a:off x="5970494" y="2108659"/>
            <a:ext cx="2665506" cy="3934691"/>
            <a:chOff x="6000474" y="2183476"/>
            <a:chExt cx="2665506" cy="3934691"/>
          </a:xfrm>
        </p:grpSpPr>
        <p:sp>
          <p:nvSpPr>
            <p:cNvPr id="26" name="Rounded Rectangle 25"/>
            <p:cNvSpPr/>
            <p:nvPr/>
          </p:nvSpPr>
          <p:spPr bwMode="auto">
            <a:xfrm>
              <a:off x="6013827" y="2183476"/>
              <a:ext cx="2536243" cy="3934691"/>
            </a:xfrm>
            <a:prstGeom prst="roundRect">
              <a:avLst>
                <a:gd name="adj" fmla="val 9898"/>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grpSp>
          <p:nvGrpSpPr>
            <p:cNvPr id="3" name="Group 39"/>
            <p:cNvGrpSpPr>
              <a:grpSpLocks/>
            </p:cNvGrpSpPr>
            <p:nvPr/>
          </p:nvGrpSpPr>
          <p:grpSpPr bwMode="auto">
            <a:xfrm>
              <a:off x="6711639" y="4529617"/>
              <a:ext cx="1060576" cy="846546"/>
              <a:chOff x="542380" y="2689656"/>
              <a:chExt cx="1483033" cy="1184217"/>
            </a:xfrm>
          </p:grpSpPr>
          <p:pic>
            <p:nvPicPr>
              <p:cNvPr id="48" name="Picture 2" descr="C:\Program Files\Microsoft Resource DVD Artwork\DVD_ART\Artwork_Imagery\HARDWARE_IMAGERY\Illustration - Misc Hardware\Windows Vista Illustration Icons\Server.png"/>
              <p:cNvPicPr>
                <a:picLocks noChangeAspect="1" noChangeArrowheads="1"/>
              </p:cNvPicPr>
              <p:nvPr/>
            </p:nvPicPr>
            <p:blipFill>
              <a:blip r:embed="rId4"/>
              <a:stretch>
                <a:fillRect/>
              </a:stretch>
            </p:blipFill>
            <p:spPr bwMode="auto">
              <a:xfrm>
                <a:off x="1062948" y="2689656"/>
                <a:ext cx="962465" cy="1150857"/>
              </a:xfrm>
              <a:prstGeom prst="rect">
                <a:avLst/>
              </a:prstGeom>
              <a:noFill/>
              <a:ln w="9525">
                <a:noFill/>
                <a:miter lim="800000"/>
                <a:headEnd/>
                <a:tailEnd/>
              </a:ln>
            </p:spPr>
          </p:pic>
          <p:pic>
            <p:nvPicPr>
              <p:cNvPr id="41"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5" cstate="print"/>
              <a:stretch>
                <a:fillRect/>
              </a:stretch>
            </p:blipFill>
            <p:spPr bwMode="auto">
              <a:xfrm>
                <a:off x="542380" y="2728479"/>
                <a:ext cx="780182" cy="1145394"/>
              </a:xfrm>
              <a:prstGeom prst="rect">
                <a:avLst/>
              </a:prstGeom>
              <a:noFill/>
              <a:ln w="9525">
                <a:noFill/>
                <a:miter lim="800000"/>
                <a:headEnd/>
                <a:tailEnd/>
              </a:ln>
            </p:spPr>
          </p:pic>
        </p:grpSp>
        <p:sp>
          <p:nvSpPr>
            <p:cNvPr id="29" name="Rectangle 28"/>
            <p:cNvSpPr/>
            <p:nvPr/>
          </p:nvSpPr>
          <p:spPr bwMode="auto">
            <a:xfrm>
              <a:off x="6030883" y="231746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0" name="Rectangle 29"/>
            <p:cNvSpPr>
              <a:spLocks noChangeArrowheads="1"/>
            </p:cNvSpPr>
            <p:nvPr/>
          </p:nvSpPr>
          <p:spPr bwMode="auto">
            <a:xfrm>
              <a:off x="6020829" y="3036520"/>
              <a:ext cx="2645151" cy="1298811"/>
            </a:xfrm>
            <a:prstGeom prst="rect">
              <a:avLst/>
            </a:prstGeom>
            <a:noFill/>
            <a:ln w="9525">
              <a:noFill/>
              <a:miter lim="800000"/>
              <a:headEnd/>
              <a:tailEnd/>
            </a:ln>
          </p:spPr>
          <p:txBody>
            <a:bodyPr wrap="square" lIns="91432" tIns="45717" rIns="91432" bIns="45717">
              <a:spAutoFit/>
            </a:bodyPr>
            <a:lstStyle/>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Análisis predictivo</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Experiencia personalizada</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Integración  con otras aplicaciones</a:t>
              </a:r>
            </a:p>
          </p:txBody>
        </p:sp>
        <p:sp>
          <p:nvSpPr>
            <p:cNvPr id="34" name="TextBox 833617"/>
            <p:cNvSpPr txBox="1">
              <a:spLocks noChangeArrowheads="1"/>
            </p:cNvSpPr>
            <p:nvPr/>
          </p:nvSpPr>
          <p:spPr bwMode="auto">
            <a:xfrm>
              <a:off x="6000474" y="2187621"/>
              <a:ext cx="2541432" cy="677108"/>
            </a:xfrm>
            <a:prstGeom prst="rect">
              <a:avLst/>
            </a:prstGeom>
            <a:noFill/>
            <a:ln w="9525">
              <a:noFill/>
              <a:miter lim="800000"/>
              <a:headEnd/>
              <a:tailEnd/>
            </a:ln>
          </p:spPr>
          <p:txBody>
            <a:bodyPr wrap="square" anchor="ctr" anchorCtr="0">
              <a:noAutofit/>
            </a:bodyPr>
            <a:lstStyle/>
            <a:p>
              <a:pPr algn="ctr" fontAlgn="auto">
                <a:lnSpc>
                  <a:spcPct val="95000"/>
                </a:lnSpc>
                <a:spcBef>
                  <a:spcPct val="10000"/>
                </a:spcBef>
                <a:spcAft>
                  <a:spcPts val="0"/>
                </a:spcAft>
                <a:defRPr/>
              </a:pPr>
              <a:r>
                <a:rPr lang="es-ES" altLang="zh-CN" sz="2000" b="1" i="1" kern="0" spc="-2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Datos para la toma de decisiones</a:t>
              </a:r>
              <a:endParaRPr lang="es-ES" altLang="zh-CN" sz="2000" b="1" i="1" kern="0" spc="-2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cxnSp>
          <p:nvCxnSpPr>
            <p:cNvPr id="38" name="Straight Connector 37"/>
            <p:cNvCxnSpPr/>
            <p:nvPr/>
          </p:nvCxnSpPr>
          <p:spPr>
            <a:xfrm>
              <a:off x="6024648" y="2926079"/>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481848" y="4441300"/>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48"/>
          <p:cNvGrpSpPr/>
          <p:nvPr/>
        </p:nvGrpSpPr>
        <p:grpSpPr>
          <a:xfrm>
            <a:off x="3291840" y="2108659"/>
            <a:ext cx="2574305" cy="3934691"/>
            <a:chOff x="3293384" y="2183476"/>
            <a:chExt cx="2574305" cy="3934691"/>
          </a:xfrm>
        </p:grpSpPr>
        <p:sp>
          <p:nvSpPr>
            <p:cNvPr id="50" name="Rounded Rectangle 49"/>
            <p:cNvSpPr/>
            <p:nvPr/>
          </p:nvSpPr>
          <p:spPr bwMode="auto">
            <a:xfrm>
              <a:off x="3312191" y="2183476"/>
              <a:ext cx="2536243" cy="3934691"/>
            </a:xfrm>
            <a:prstGeom prst="roundRect">
              <a:avLst>
                <a:gd name="adj" fmla="val 9211"/>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55" name="Rectangle 54"/>
            <p:cNvSpPr/>
            <p:nvPr/>
          </p:nvSpPr>
          <p:spPr bwMode="auto">
            <a:xfrm>
              <a:off x="3329247" y="231746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6" name="Rectangle 55"/>
            <p:cNvSpPr>
              <a:spLocks noChangeArrowheads="1"/>
            </p:cNvSpPr>
            <p:nvPr/>
          </p:nvSpPr>
          <p:spPr bwMode="auto">
            <a:xfrm>
              <a:off x="3319193" y="3036520"/>
              <a:ext cx="2522239" cy="1298811"/>
            </a:xfrm>
            <a:prstGeom prst="rect">
              <a:avLst/>
            </a:prstGeom>
            <a:noFill/>
            <a:ln w="9525">
              <a:noFill/>
              <a:miter lim="800000"/>
              <a:headEnd/>
              <a:tailEnd/>
            </a:ln>
          </p:spPr>
          <p:txBody>
            <a:bodyPr wrap="square" lIns="91432" tIns="45717" rIns="91432" bIns="45717">
              <a:spAutoFit/>
            </a:bodyPr>
            <a:lstStyle/>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Diseño de forma intuitiva</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Escala corporativa</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Presentación desde Office</a:t>
              </a:r>
            </a:p>
          </p:txBody>
        </p:sp>
        <p:sp>
          <p:nvSpPr>
            <p:cNvPr id="57" name="TextBox 833617"/>
            <p:cNvSpPr txBox="1">
              <a:spLocks noChangeArrowheads="1"/>
            </p:cNvSpPr>
            <p:nvPr/>
          </p:nvSpPr>
          <p:spPr bwMode="auto">
            <a:xfrm>
              <a:off x="3293384" y="2187081"/>
              <a:ext cx="2574305" cy="707886"/>
            </a:xfrm>
            <a:prstGeom prst="rect">
              <a:avLst/>
            </a:prstGeom>
            <a:noFill/>
            <a:ln w="9525">
              <a:noFill/>
              <a:miter lim="800000"/>
              <a:headEnd/>
              <a:tailEnd/>
            </a:ln>
          </p:spPr>
          <p:txBody>
            <a:bodyPr wrap="square" anchor="ctr" anchorCtr="0">
              <a:spAutoFit/>
            </a:bodyPr>
            <a:lstStyle/>
            <a:p>
              <a:pPr algn="ctr">
                <a:lnSpc>
                  <a:spcPct val="95000"/>
                </a:lnSpc>
                <a:spcBef>
                  <a:spcPct val="10000"/>
                </a:spcBef>
                <a:defRPr/>
              </a:pPr>
              <a:r>
                <a:rPr lang="es-ES" altLang="zh-CN" sz="2000" b="1" i="1" kern="0" spc="-2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Ofrecer información </a:t>
              </a:r>
            </a:p>
            <a:p>
              <a:pPr algn="ctr">
                <a:lnSpc>
                  <a:spcPct val="95000"/>
                </a:lnSpc>
                <a:spcBef>
                  <a:spcPct val="10000"/>
                </a:spcBef>
                <a:defRPr/>
              </a:pPr>
              <a:r>
                <a:rPr lang="es-ES" altLang="zh-CN" sz="2000" b="1" i="1" kern="0" spc="-2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relevante</a:t>
              </a:r>
            </a:p>
          </p:txBody>
        </p:sp>
        <p:cxnSp>
          <p:nvCxnSpPr>
            <p:cNvPr id="58" name="Straight Connector 57"/>
            <p:cNvCxnSpPr/>
            <p:nvPr/>
          </p:nvCxnSpPr>
          <p:spPr>
            <a:xfrm>
              <a:off x="3323012" y="2926079"/>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80212" y="4419230"/>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5" name="Group 32"/>
            <p:cNvGrpSpPr/>
            <p:nvPr/>
          </p:nvGrpSpPr>
          <p:grpSpPr>
            <a:xfrm>
              <a:off x="4178566" y="4507246"/>
              <a:ext cx="945709" cy="1042416"/>
              <a:chOff x="3982595" y="3638450"/>
              <a:chExt cx="1387462" cy="1529342"/>
            </a:xfrm>
          </p:grpSpPr>
          <p:pic>
            <p:nvPicPr>
              <p:cNvPr id="61"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7"/>
              <a:stretch>
                <a:fillRect/>
              </a:stretch>
            </p:blipFill>
            <p:spPr bwMode="auto">
              <a:xfrm>
                <a:off x="4327940" y="3638450"/>
                <a:ext cx="1042117" cy="1529342"/>
              </a:xfrm>
              <a:prstGeom prst="rect">
                <a:avLst/>
              </a:prstGeom>
              <a:noFill/>
              <a:ln>
                <a:noFill/>
              </a:ln>
            </p:spPr>
          </p:pic>
          <p:pic>
            <p:nvPicPr>
              <p:cNvPr id="62" name="Picture 2" descr="C:\Program Files\Microsoft Resource DVD Artwork\DVD_ART\BoxShots_Logos\People Ready\PRB man 3 silouette people ready.png"/>
              <p:cNvPicPr>
                <a:picLocks noChangeAspect="1" noChangeArrowheads="1"/>
              </p:cNvPicPr>
              <p:nvPr/>
            </p:nvPicPr>
            <p:blipFill>
              <a:blip r:embed="rId8" cstate="print"/>
              <a:stretch>
                <a:fillRect/>
              </a:stretch>
            </p:blipFill>
            <p:spPr bwMode="auto">
              <a:xfrm>
                <a:off x="3982595" y="4003974"/>
                <a:ext cx="725822" cy="979315"/>
              </a:xfrm>
              <a:prstGeom prst="rect">
                <a:avLst/>
              </a:prstGeom>
              <a:noFill/>
            </p:spPr>
          </p:pic>
        </p:grpSp>
      </p:grpSp>
      <p:grpSp>
        <p:nvGrpSpPr>
          <p:cNvPr id="6" name="Group 62"/>
          <p:cNvGrpSpPr/>
          <p:nvPr/>
        </p:nvGrpSpPr>
        <p:grpSpPr>
          <a:xfrm>
            <a:off x="623940" y="2108659"/>
            <a:ext cx="2549751" cy="3934691"/>
            <a:chOff x="683900" y="2183476"/>
            <a:chExt cx="2549751" cy="3934691"/>
          </a:xfrm>
        </p:grpSpPr>
        <p:sp>
          <p:nvSpPr>
            <p:cNvPr id="64" name="Rounded Rectangle 63"/>
            <p:cNvSpPr/>
            <p:nvPr/>
          </p:nvSpPr>
          <p:spPr bwMode="auto">
            <a:xfrm>
              <a:off x="697408" y="2183476"/>
              <a:ext cx="2536243" cy="3934691"/>
            </a:xfrm>
            <a:prstGeom prst="roundRect">
              <a:avLst>
                <a:gd name="adj" fmla="val 9554"/>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65" name="Rectangle 64"/>
            <p:cNvSpPr/>
            <p:nvPr/>
          </p:nvSpPr>
          <p:spPr bwMode="auto">
            <a:xfrm>
              <a:off x="714464" y="231746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6" name="Rectangle 65"/>
            <p:cNvSpPr>
              <a:spLocks noChangeArrowheads="1"/>
            </p:cNvSpPr>
            <p:nvPr/>
          </p:nvSpPr>
          <p:spPr bwMode="auto">
            <a:xfrm>
              <a:off x="704410" y="3036520"/>
              <a:ext cx="2522239" cy="889468"/>
            </a:xfrm>
            <a:prstGeom prst="rect">
              <a:avLst/>
            </a:prstGeom>
            <a:noFill/>
            <a:ln w="9525">
              <a:noFill/>
              <a:miter lim="800000"/>
              <a:headEnd/>
              <a:tailEnd/>
            </a:ln>
          </p:spPr>
          <p:txBody>
            <a:bodyPr wrap="square" lIns="91432" tIns="45717" rIns="91432" bIns="45717">
              <a:spAutoFit/>
            </a:bodyPr>
            <a:lstStyle/>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Conexión a los datos</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Integración de datos</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Gestión de los datos</a:t>
              </a:r>
            </a:p>
          </p:txBody>
        </p:sp>
        <p:sp>
          <p:nvSpPr>
            <p:cNvPr id="67" name="TextBox 833617"/>
            <p:cNvSpPr txBox="1">
              <a:spLocks noChangeArrowheads="1"/>
            </p:cNvSpPr>
            <p:nvPr/>
          </p:nvSpPr>
          <p:spPr bwMode="auto">
            <a:xfrm>
              <a:off x="683900" y="2187081"/>
              <a:ext cx="2542032" cy="676656"/>
            </a:xfrm>
            <a:prstGeom prst="rect">
              <a:avLst/>
            </a:prstGeom>
            <a:noFill/>
            <a:ln w="9525">
              <a:noFill/>
              <a:miter lim="800000"/>
              <a:headEnd/>
              <a:tailEnd/>
            </a:ln>
          </p:spPr>
          <p:txBody>
            <a:bodyPr wrap="square" anchor="ctr" anchorCtr="0">
              <a:noAutofit/>
            </a:bodyPr>
            <a:lstStyle/>
            <a:p>
              <a:pPr algn="ctr">
                <a:lnSpc>
                  <a:spcPct val="95000"/>
                </a:lnSpc>
                <a:spcBef>
                  <a:spcPct val="10000"/>
                </a:spcBef>
                <a:defRPr/>
              </a:pPr>
              <a:r>
                <a:rPr lang="es-ES" altLang="zh-CN" sz="2000" b="1" i="1" kern="0" spc="-2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Liberar los datos</a:t>
              </a:r>
            </a:p>
          </p:txBody>
        </p:sp>
        <p:grpSp>
          <p:nvGrpSpPr>
            <p:cNvPr id="7" name="Group 22"/>
            <p:cNvGrpSpPr>
              <a:grpSpLocks/>
            </p:cNvGrpSpPr>
            <p:nvPr/>
          </p:nvGrpSpPr>
          <p:grpSpPr bwMode="auto">
            <a:xfrm>
              <a:off x="1360683" y="4578397"/>
              <a:ext cx="1264956" cy="856946"/>
              <a:chOff x="1490610" y="1642031"/>
              <a:chExt cx="904139" cy="704508"/>
            </a:xfrm>
          </p:grpSpPr>
          <p:pic>
            <p:nvPicPr>
              <p:cNvPr id="72" name="Picture 3" descr="C:\Work\Katmai Marketing\PAG_icon library\PAG_icon library\Security Threat Detected.png"/>
              <p:cNvPicPr>
                <a:picLocks noChangeAspect="1" noChangeArrowheads="1"/>
              </p:cNvPicPr>
              <p:nvPr/>
            </p:nvPicPr>
            <p:blipFill>
              <a:blip r:embed="rId9" cstate="print"/>
              <a:stretch>
                <a:fillRect/>
              </a:stretch>
            </p:blipFill>
            <p:spPr bwMode="auto">
              <a:xfrm>
                <a:off x="2028391" y="1660038"/>
                <a:ext cx="366358" cy="503668"/>
              </a:xfrm>
              <a:prstGeom prst="rect">
                <a:avLst/>
              </a:prstGeom>
              <a:noFill/>
              <a:ln w="9525">
                <a:noFill/>
                <a:miter lim="800000"/>
                <a:headEnd/>
                <a:tailEnd/>
              </a:ln>
            </p:spPr>
          </p:pic>
          <p:pic>
            <p:nvPicPr>
              <p:cNvPr id="80" name="Picture 3" descr="C:\Work\Katmai Marketing\PAG_icon library\PAG_icon library\Security Threat Detected.png"/>
              <p:cNvPicPr>
                <a:picLocks noChangeAspect="1" noChangeArrowheads="1"/>
              </p:cNvPicPr>
              <p:nvPr/>
            </p:nvPicPr>
            <p:blipFill>
              <a:blip r:embed="rId10" cstate="print"/>
              <a:stretch>
                <a:fillRect/>
              </a:stretch>
            </p:blipFill>
            <p:spPr bwMode="auto">
              <a:xfrm>
                <a:off x="1490610" y="1642031"/>
                <a:ext cx="366358" cy="503667"/>
              </a:xfrm>
              <a:prstGeom prst="rect">
                <a:avLst/>
              </a:prstGeom>
              <a:noFill/>
              <a:ln w="9525">
                <a:noFill/>
                <a:miter lim="800000"/>
                <a:headEnd/>
                <a:tailEnd/>
              </a:ln>
            </p:spPr>
          </p:pic>
          <p:pic>
            <p:nvPicPr>
              <p:cNvPr id="71" name="Picture 2" descr="C:\Work\Katmai Marketing\PAG_icon library\PAG_icon library\Database blue.png"/>
              <p:cNvPicPr>
                <a:picLocks noChangeAspect="1" noChangeArrowheads="1"/>
              </p:cNvPicPr>
              <p:nvPr/>
            </p:nvPicPr>
            <p:blipFill>
              <a:blip r:embed="rId11"/>
              <a:srcRect/>
              <a:stretch>
                <a:fillRect/>
              </a:stretch>
            </p:blipFill>
            <p:spPr bwMode="auto">
              <a:xfrm>
                <a:off x="1743577" y="1840798"/>
                <a:ext cx="365426" cy="505741"/>
              </a:xfrm>
              <a:prstGeom prst="rect">
                <a:avLst/>
              </a:prstGeom>
              <a:noFill/>
              <a:ln w="9525">
                <a:noFill/>
                <a:miter lim="800000"/>
                <a:headEnd/>
                <a:tailEnd/>
              </a:ln>
            </p:spPr>
          </p:pic>
        </p:grpSp>
        <p:cxnSp>
          <p:nvCxnSpPr>
            <p:cNvPr id="69" name="Straight Connector 68"/>
            <p:cNvCxnSpPr/>
            <p:nvPr/>
          </p:nvCxnSpPr>
          <p:spPr>
            <a:xfrm>
              <a:off x="708229" y="2926079"/>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165429" y="4426725"/>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73" name="Rectangle 72"/>
          <p:cNvSpPr/>
          <p:nvPr/>
        </p:nvSpPr>
        <p:spPr bwMode="auto">
          <a:xfrm>
            <a:off x="614277" y="6160710"/>
            <a:ext cx="7914582" cy="697290"/>
          </a:xfrm>
          <a:prstGeom prst="rect">
            <a:avLst/>
          </a:prstGeom>
          <a:solidFill>
            <a:schemeClr val="bg1">
              <a:lumMod val="95000"/>
              <a:lumOff val="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4" name="Rounded Rectangle 30"/>
          <p:cNvSpPr/>
          <p:nvPr/>
        </p:nvSpPr>
        <p:spPr bwMode="auto">
          <a:xfrm>
            <a:off x="481806" y="5489304"/>
            <a:ext cx="8180388" cy="766085"/>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5" name="Rectangle 2"/>
          <p:cNvSpPr txBox="1">
            <a:spLocks noChangeArrowheads="1"/>
          </p:cNvSpPr>
          <p:nvPr/>
        </p:nvSpPr>
        <p:spPr>
          <a:xfrm>
            <a:off x="1119981" y="5640183"/>
            <a:ext cx="6413500" cy="498598"/>
          </a:xfrm>
          <a:prstGeom prst="rect">
            <a:avLst/>
          </a:prstGeom>
          <a:noFill/>
          <a:ln w="9525">
            <a:noFill/>
            <a:miter lim="800000"/>
            <a:headEnd/>
            <a:tailEnd/>
          </a:ln>
        </p:spPr>
        <p:txBody>
          <a:bodyPr lIns="0" tIns="0" rIns="0" bIns="0">
            <a:spAutoFit/>
          </a:bodyPr>
          <a:lstStyle/>
          <a:p>
            <a:pPr algn="ctr" defTabSz="912740" eaLnBrk="0" fontAlgn="auto" hangingPunct="0">
              <a:lnSpc>
                <a:spcPct val="90000"/>
              </a:lnSpc>
              <a:spcBef>
                <a:spcPts val="0"/>
              </a:spcBef>
              <a:spcAft>
                <a:spcPts val="0"/>
              </a:spcAft>
              <a:defRPr/>
            </a:pPr>
            <a:r>
              <a:rPr lang="es-ES" sz="36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Plataforma de Datos Inteligente</a:t>
            </a:r>
            <a:endParaRPr lang="es-ES" sz="3600" i="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79" name="Title 78"/>
          <p:cNvSpPr>
            <a:spLocks noGrp="1"/>
          </p:cNvSpPr>
          <p:nvPr>
            <p:ph type="title"/>
          </p:nvPr>
        </p:nvSpPr>
        <p:spPr>
          <a:xfrm>
            <a:off x="381000" y="1037378"/>
            <a:ext cx="8382000" cy="498598"/>
          </a:xfrm>
        </p:spPr>
        <p:txBody>
          <a:bodyPr/>
          <a:lstStyle/>
          <a:p>
            <a:r>
              <a:rPr lang="es-ES" sz="3600" dirty="0" smtClean="0">
                <a:solidFill>
                  <a:schemeClr val="tx2"/>
                </a:solidFill>
              </a:rPr>
              <a:t>Business Intelligence</a:t>
            </a:r>
            <a:endParaRPr lang="es-ES" sz="3600" dirty="0">
              <a:solidFill>
                <a:schemeClr val="tx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1000"/>
                                        <p:tgtEl>
                                          <p:spTgt spid="6"/>
                                        </p:tgtEl>
                                      </p:cBhvr>
                                    </p:animEffect>
                                  </p:childTnLst>
                                </p:cTn>
                              </p:par>
                              <p:par>
                                <p:cTn id="8" presetID="12" presetClass="entr" presetSubtype="4" fill="hold" nodeType="withEffect">
                                  <p:stCondLst>
                                    <p:cond delay="10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1000"/>
                                        <p:tgtEl>
                                          <p:spTgt spid="4"/>
                                        </p:tgtEl>
                                      </p:cBhvr>
                                    </p:animEffect>
                                  </p:childTnLst>
                                </p:cTn>
                              </p:par>
                              <p:par>
                                <p:cTn id="11" presetID="12" presetClass="entr" presetSubtype="4" fill="hold" nodeType="withEffect">
                                  <p:stCondLst>
                                    <p:cond delay="200"/>
                                  </p:stCondLst>
                                  <p:childTnLst>
                                    <p:set>
                                      <p:cBhvr>
                                        <p:cTn id="12" dur="1" fill="hold">
                                          <p:stCondLst>
                                            <p:cond delay="0"/>
                                          </p:stCondLst>
                                        </p:cTn>
                                        <p:tgtEl>
                                          <p:spTgt spid="2"/>
                                        </p:tgtEl>
                                        <p:attrNameLst>
                                          <p:attrName>style.visibility</p:attrName>
                                        </p:attrNameLst>
                                      </p:cBhvr>
                                      <p:to>
                                        <p:strVal val="visible"/>
                                      </p:to>
                                    </p:set>
                                    <p:animEffect transition="in" filter="slide(fromBottom)">
                                      <p:cBhvr>
                                        <p:cTn id="13" dur="1000"/>
                                        <p:tgtEl>
                                          <p:spTgt spid="2"/>
                                        </p:tgtEl>
                                      </p:cBhvr>
                                    </p:animEffect>
                                  </p:childTnLst>
                                </p:cTn>
                              </p:par>
                              <p:par>
                                <p:cTn id="14" presetID="55" presetClass="entr" presetSubtype="0" fill="hold" grpId="0" nodeType="withEffect">
                                  <p:stCondLst>
                                    <p:cond delay="400"/>
                                  </p:stCondLst>
                                  <p:childTnLst>
                                    <p:set>
                                      <p:cBhvr>
                                        <p:cTn id="15" dur="1" fill="hold">
                                          <p:stCondLst>
                                            <p:cond delay="0"/>
                                          </p:stCondLst>
                                        </p:cTn>
                                        <p:tgtEl>
                                          <p:spTgt spid="75"/>
                                        </p:tgtEl>
                                        <p:attrNameLst>
                                          <p:attrName>style.visibility</p:attrName>
                                        </p:attrNameLst>
                                      </p:cBhvr>
                                      <p:to>
                                        <p:strVal val="visible"/>
                                      </p:to>
                                    </p:set>
                                    <p:anim calcmode="lin" valueType="num">
                                      <p:cBhvr>
                                        <p:cTn id="16" dur="1000" fill="hold"/>
                                        <p:tgtEl>
                                          <p:spTgt spid="75"/>
                                        </p:tgtEl>
                                        <p:attrNameLst>
                                          <p:attrName>ppt_w</p:attrName>
                                        </p:attrNameLst>
                                      </p:cBhvr>
                                      <p:tavLst>
                                        <p:tav tm="0">
                                          <p:val>
                                            <p:strVal val="#ppt_w*0.70"/>
                                          </p:val>
                                        </p:tav>
                                        <p:tav tm="100000">
                                          <p:val>
                                            <p:strVal val="#ppt_w"/>
                                          </p:val>
                                        </p:tav>
                                      </p:tavLst>
                                    </p:anim>
                                    <p:anim calcmode="lin" valueType="num">
                                      <p:cBhvr>
                                        <p:cTn id="17" dur="1000" fill="hold"/>
                                        <p:tgtEl>
                                          <p:spTgt spid="75"/>
                                        </p:tgtEl>
                                        <p:attrNameLst>
                                          <p:attrName>ppt_h</p:attrName>
                                        </p:attrNameLst>
                                      </p:cBhvr>
                                      <p:tavLst>
                                        <p:tav tm="0">
                                          <p:val>
                                            <p:strVal val="#ppt_h"/>
                                          </p:val>
                                        </p:tav>
                                        <p:tav tm="100000">
                                          <p:val>
                                            <p:strVal val="#ppt_h"/>
                                          </p:val>
                                        </p:tav>
                                      </p:tavLst>
                                    </p:anim>
                                    <p:animEffect transition="in" filter="fade">
                                      <p:cBhvr>
                                        <p:cTn id="18" dur="1000"/>
                                        <p:tgtEl>
                                          <p:spTgt spid="7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6"/>
                                        </p:tgtEl>
                                        <p:attrNameLst>
                                          <p:attrName>style.opacity</p:attrName>
                                        </p:attrNameLst>
                                      </p:cBhvr>
                                      <p:to>
                                        <p:strVal val="0.25"/>
                                      </p:to>
                                    </p:set>
                                    <p:animEffect filter="image" prLst="opacity: 0.25">
                                      <p:cBhvr rctx="IE">
                                        <p:cTn id="23" dur="indefinite"/>
                                        <p:tgtEl>
                                          <p:spTgt spid="6"/>
                                        </p:tgtEl>
                                      </p:cBhvr>
                                    </p:animEffect>
                                  </p:childTnLst>
                                </p:cTn>
                              </p:par>
                              <p:par>
                                <p:cTn id="24" presetID="9" presetClass="emph" presetSubtype="0" nodeType="withEffect">
                                  <p:stCondLst>
                                    <p:cond delay="0"/>
                                  </p:stCondLst>
                                  <p:childTnLst>
                                    <p:set>
                                      <p:cBhvr rctx="PPT">
                                        <p:cTn id="25" dur="indefinite"/>
                                        <p:tgtEl>
                                          <p:spTgt spid="4"/>
                                        </p:tgtEl>
                                        <p:attrNameLst>
                                          <p:attrName>style.opacity</p:attrName>
                                        </p:attrNameLst>
                                      </p:cBhvr>
                                      <p:to>
                                        <p:strVal val="0.25"/>
                                      </p:to>
                                    </p:set>
                                    <p:animEffect filter="image" prLst="opacity: 0.25">
                                      <p:cBhvr rctx="IE">
                                        <p:cTn id="26"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s-ES" dirty="0" smtClean="0"/>
              <a:t>Datos para la toma de decisiones</a:t>
            </a:r>
            <a:endParaRPr lang="es-ES" dirty="0"/>
          </a:p>
        </p:txBody>
      </p:sp>
      <p:sp>
        <p:nvSpPr>
          <p:cNvPr id="37" name="Text Placeholder 4"/>
          <p:cNvSpPr txBox="1">
            <a:spLocks/>
          </p:cNvSpPr>
          <p:nvPr/>
        </p:nvSpPr>
        <p:spPr>
          <a:xfrm>
            <a:off x="3425529" y="4844232"/>
            <a:ext cx="5337471" cy="1009507"/>
          </a:xfrm>
          <a:prstGeom prst="rect">
            <a:avLst/>
          </a:prstGeom>
        </p:spPr>
        <p:txBody>
          <a:bodyPr vert="horz" wrap="square" lIns="0" tIns="0" rIns="0" bIns="0" rtlCol="0">
            <a:spAutoFit/>
          </a:bodyPr>
          <a:lstStyle/>
          <a:p>
            <a:pPr marL="400050" lvl="0" indent="-400050" defTabSz="914363">
              <a:lnSpc>
                <a:spcPct val="90000"/>
              </a:lnSpc>
              <a:spcBef>
                <a:spcPct val="20000"/>
              </a:spcBef>
              <a:buSzPct val="80000"/>
              <a:buBlip>
                <a:blip r:embed="rId3"/>
              </a:buBlip>
              <a:defRPr/>
            </a:pPr>
            <a:r>
              <a:rPr lang="es-ES" sz="2400" dirty="0" smtClean="0"/>
              <a:t>Integración en otras aplicaciones</a:t>
            </a:r>
          </a:p>
          <a:p>
            <a:pPr marL="742950" lvl="1" indent="-342900" defTabSz="914363">
              <a:lnSpc>
                <a:spcPct val="90000"/>
              </a:lnSpc>
              <a:spcBef>
                <a:spcPct val="20000"/>
              </a:spcBef>
              <a:buSzPct val="80000"/>
              <a:buBlip>
                <a:blip r:embed="rId3"/>
              </a:buBlip>
              <a:defRPr/>
            </a:pPr>
            <a:r>
              <a:rPr lang="es-ES" sz="2000" dirty="0" smtClean="0"/>
              <a:t>Controles de Report Viewer</a:t>
            </a:r>
          </a:p>
          <a:p>
            <a:pPr marL="742950" lvl="1" indent="-342900" defTabSz="914363">
              <a:lnSpc>
                <a:spcPct val="90000"/>
              </a:lnSpc>
              <a:spcBef>
                <a:spcPct val="20000"/>
              </a:spcBef>
              <a:buSzPct val="80000"/>
              <a:buBlip>
                <a:blip r:embed="rId3"/>
              </a:buBlip>
              <a:defRPr/>
            </a:pPr>
            <a:r>
              <a:rPr lang="es-ES" sz="2000" dirty="0" smtClean="0"/>
              <a:t>Acceso como servicio Web</a:t>
            </a:r>
          </a:p>
        </p:txBody>
      </p:sp>
      <p:sp>
        <p:nvSpPr>
          <p:cNvPr id="29" name="Text Placeholder 4"/>
          <p:cNvSpPr txBox="1">
            <a:spLocks/>
          </p:cNvSpPr>
          <p:nvPr/>
        </p:nvSpPr>
        <p:spPr>
          <a:xfrm>
            <a:off x="3425529" y="1742758"/>
            <a:ext cx="5337471" cy="1009507"/>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Análisis predictivo</a:t>
            </a:r>
          </a:p>
          <a:p>
            <a:pPr marL="742950" marR="0" lvl="1" indent="-342900"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Algoritmo de series temporales</a:t>
            </a:r>
          </a:p>
          <a:p>
            <a:pPr marL="742950" marR="0" lvl="1" indent="-342900" algn="l" defTabSz="914363" rtl="0" eaLnBrk="1" fontAlgn="auto" latinLnBrk="0" hangingPunct="1">
              <a:lnSpc>
                <a:spcPct val="90000"/>
              </a:lnSpc>
              <a:spcBef>
                <a:spcPct val="20000"/>
              </a:spcBef>
              <a:spcAft>
                <a:spcPts val="0"/>
              </a:spcAft>
              <a:buClrTx/>
              <a:buSzPct val="80000"/>
              <a:buFontTx/>
              <a:buBlip>
                <a:blip r:embed="rId3"/>
              </a:buBlip>
              <a:tabLst/>
              <a:defRPr/>
            </a:pPr>
            <a:r>
              <a:rPr lang="es-ES" sz="2000" dirty="0" smtClean="0"/>
              <a:t>Complementos de Data </a:t>
            </a:r>
            <a:r>
              <a:rPr lang="es-ES" sz="2000" dirty="0" err="1" smtClean="0"/>
              <a:t>mining</a:t>
            </a: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0" name="Text Placeholder 4"/>
          <p:cNvSpPr txBox="1">
            <a:spLocks/>
          </p:cNvSpPr>
          <p:nvPr/>
        </p:nvSpPr>
        <p:spPr>
          <a:xfrm>
            <a:off x="3425529" y="3124218"/>
            <a:ext cx="5337471" cy="1348061"/>
          </a:xfrm>
          <a:prstGeom prst="rect">
            <a:avLst/>
          </a:prstGeom>
        </p:spPr>
        <p:txBody>
          <a:bodyPr vert="horz" wrap="square" lIns="0" tIns="0" rIns="0" bIns="0" rtlCol="0">
            <a:spAutoFit/>
          </a:bodyPr>
          <a:lstStyle/>
          <a:p>
            <a:pPr marL="400050" lvl="0" indent="-400050" defTabSz="914363">
              <a:lnSpc>
                <a:spcPct val="90000"/>
              </a:lnSpc>
              <a:spcBef>
                <a:spcPct val="20000"/>
              </a:spcBef>
              <a:buSzPct val="80000"/>
              <a:buBlip>
                <a:blip r:embed="rId3"/>
              </a:buBlip>
              <a:defRPr/>
            </a:pPr>
            <a:r>
              <a:rPr lang="es-ES" sz="2400" dirty="0" smtClean="0"/>
              <a:t>Experiencia personalizada</a:t>
            </a:r>
          </a:p>
          <a:p>
            <a:pPr marL="742950" lvl="1" indent="-342900" defTabSz="914363">
              <a:lnSpc>
                <a:spcPct val="90000"/>
              </a:lnSpc>
              <a:spcBef>
                <a:spcPct val="20000"/>
              </a:spcBef>
              <a:buSzPct val="80000"/>
              <a:buBlip>
                <a:blip r:embed="rId3"/>
              </a:buBlip>
              <a:defRPr/>
            </a:pPr>
            <a:r>
              <a:rPr lang="es-ES" sz="2000" dirty="0" smtClean="0"/>
              <a:t>Autoría del usuario final</a:t>
            </a:r>
          </a:p>
          <a:p>
            <a:pPr marL="742950" lvl="1" indent="-342900" defTabSz="914363">
              <a:lnSpc>
                <a:spcPct val="90000"/>
              </a:lnSpc>
              <a:spcBef>
                <a:spcPct val="20000"/>
              </a:spcBef>
              <a:buSzPct val="80000"/>
              <a:buBlip>
                <a:blip r:embed="rId3"/>
              </a:buBlip>
              <a:defRPr/>
            </a:pPr>
            <a:r>
              <a:rPr lang="es-ES" sz="2000" dirty="0" smtClean="0"/>
              <a:t>Visualizaciones ricas y avanzadas</a:t>
            </a:r>
          </a:p>
          <a:p>
            <a:pPr marL="742950" lvl="1" indent="-342900" defTabSz="914363">
              <a:lnSpc>
                <a:spcPct val="90000"/>
              </a:lnSpc>
              <a:spcBef>
                <a:spcPct val="20000"/>
              </a:spcBef>
              <a:buSzPct val="80000"/>
              <a:buBlip>
                <a:blip r:embed="rId3"/>
              </a:buBlip>
              <a:defRPr/>
            </a:pPr>
            <a:r>
              <a:rPr lang="es-ES" sz="2000" dirty="0" smtClean="0"/>
              <a:t>Presentación flexible de la información</a:t>
            </a:r>
          </a:p>
        </p:txBody>
      </p:sp>
      <p:grpSp>
        <p:nvGrpSpPr>
          <p:cNvPr id="27" name="Group 26"/>
          <p:cNvGrpSpPr/>
          <p:nvPr/>
        </p:nvGrpSpPr>
        <p:grpSpPr>
          <a:xfrm>
            <a:off x="7702424" y="228600"/>
            <a:ext cx="1060576" cy="846546"/>
            <a:chOff x="6681659" y="4454800"/>
            <a:chExt cx="1060576" cy="846546"/>
          </a:xfrm>
        </p:grpSpPr>
        <p:pic>
          <p:nvPicPr>
            <p:cNvPr id="28" name="Picture 2" descr="C:\Program Files\Microsoft Resource DVD Artwork\DVD_ART\Artwork_Imagery\HARDWARE_IMAGERY\Illustration - Misc Hardware\Windows Vista Illustration Icons\Server.png"/>
            <p:cNvPicPr>
              <a:picLocks noChangeAspect="1" noChangeArrowheads="1"/>
            </p:cNvPicPr>
            <p:nvPr/>
          </p:nvPicPr>
          <p:blipFill>
            <a:blip r:embed="rId4"/>
            <a:stretch>
              <a:fillRect/>
            </a:stretch>
          </p:blipFill>
          <p:spPr bwMode="auto">
            <a:xfrm>
              <a:off x="7053938" y="4454800"/>
              <a:ext cx="688297" cy="822698"/>
            </a:xfrm>
            <a:prstGeom prst="rect">
              <a:avLst/>
            </a:prstGeom>
            <a:noFill/>
            <a:ln w="9525">
              <a:noFill/>
              <a:miter lim="800000"/>
              <a:headEnd/>
              <a:tailEnd/>
            </a:ln>
          </p:spPr>
        </p:pic>
        <p:pic>
          <p:nvPicPr>
            <p:cNvPr id="31"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5" cstate="print"/>
            <a:stretch>
              <a:fillRect/>
            </a:stretch>
          </p:blipFill>
          <p:spPr bwMode="auto">
            <a:xfrm>
              <a:off x="6681659" y="4482553"/>
              <a:ext cx="557939" cy="818793"/>
            </a:xfrm>
            <a:prstGeom prst="rect">
              <a:avLst/>
            </a:prstGeom>
            <a:noFill/>
            <a:ln w="9525">
              <a:noFill/>
              <a:miter lim="800000"/>
              <a:headEnd/>
              <a:tailEnd/>
            </a:ln>
          </p:spPr>
        </p:pic>
      </p:grpSp>
      <p:pic>
        <p:nvPicPr>
          <p:cNvPr id="32" name="Picture 31"/>
          <p:cNvPicPr>
            <a:picLocks noChangeAspect="1" noChangeArrowheads="1"/>
          </p:cNvPicPr>
          <p:nvPr/>
        </p:nvPicPr>
        <p:blipFill>
          <a:blip r:embed="rId6"/>
          <a:srcRect/>
          <a:stretch>
            <a:fillRect/>
          </a:stretch>
        </p:blipFill>
        <p:spPr bwMode="auto">
          <a:xfrm>
            <a:off x="398416" y="4114665"/>
            <a:ext cx="2638163" cy="8325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6" name="Picture 1" descr="image002"/>
          <p:cNvPicPr>
            <a:picLocks noChangeAspect="1" noChangeArrowheads="1"/>
          </p:cNvPicPr>
          <p:nvPr/>
        </p:nvPicPr>
        <p:blipFill>
          <a:blip r:embed="rId7"/>
          <a:srcRect r="40576" b="19150"/>
          <a:stretch>
            <a:fillRect/>
          </a:stretch>
        </p:blipFill>
        <p:spPr bwMode="auto">
          <a:xfrm>
            <a:off x="112666" y="1821635"/>
            <a:ext cx="3186972" cy="146004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230188"/>
            <a:ext cx="8382000" cy="1163395"/>
          </a:xfrm>
        </p:spPr>
        <p:txBody>
          <a:bodyPr/>
          <a:lstStyle/>
          <a:p>
            <a:r>
              <a:rPr lang="es-ES" dirty="0" smtClean="0"/>
              <a:t>Análisis predictivo</a:t>
            </a:r>
            <a:br>
              <a:rPr lang="es-ES" dirty="0" smtClean="0"/>
            </a:br>
            <a:r>
              <a:rPr lang="es-ES" sz="3600" dirty="0" smtClean="0">
                <a:solidFill>
                  <a:schemeClr val="tx2"/>
                </a:solidFill>
              </a:rPr>
              <a:t>Data Mining con SQL Server 2008</a:t>
            </a:r>
            <a:endParaRPr lang="es-ES" dirty="0">
              <a:solidFill>
                <a:schemeClr val="tx2"/>
              </a:solidFill>
            </a:endParaRPr>
          </a:p>
        </p:txBody>
      </p:sp>
      <p:sp>
        <p:nvSpPr>
          <p:cNvPr id="5" name="Text Placeholder 4"/>
          <p:cNvSpPr>
            <a:spLocks noGrp="1"/>
          </p:cNvSpPr>
          <p:nvPr>
            <p:ph type="body" sz="quarter" idx="10"/>
          </p:nvPr>
        </p:nvSpPr>
        <p:spPr>
          <a:xfrm>
            <a:off x="381000" y="1786890"/>
            <a:ext cx="8382000" cy="4512004"/>
          </a:xfrm>
        </p:spPr>
        <p:txBody>
          <a:bodyPr/>
          <a:lstStyle/>
          <a:p>
            <a:r>
              <a:rPr lang="es-ES" sz="2800" dirty="0" smtClean="0"/>
              <a:t>Mejoras en el motor y algoritmos</a:t>
            </a:r>
          </a:p>
          <a:p>
            <a:pPr lvl="1"/>
            <a:r>
              <a:rPr lang="es-ES" sz="2400" dirty="0" smtClean="0"/>
              <a:t>Predicciones a largo plazo con Series Temporales (ARIMA)</a:t>
            </a:r>
          </a:p>
          <a:p>
            <a:r>
              <a:rPr lang="es-ES" sz="2800" dirty="0" smtClean="0"/>
              <a:t>Estructuras de minería de datos mejoradas</a:t>
            </a:r>
          </a:p>
          <a:p>
            <a:pPr lvl="1"/>
            <a:r>
              <a:rPr lang="es-ES" sz="2400" dirty="0" smtClean="0"/>
              <a:t>División de particiones de entrenamiento y test</a:t>
            </a:r>
          </a:p>
          <a:p>
            <a:pPr lvl="1"/>
            <a:r>
              <a:rPr lang="es-ES" sz="2400" dirty="0" smtClean="0"/>
              <a:t>Consultas contra datos de la estructura</a:t>
            </a:r>
          </a:p>
          <a:p>
            <a:pPr lvl="1"/>
            <a:r>
              <a:rPr lang="es-ES" sz="2400" dirty="0" smtClean="0"/>
              <a:t>Filtrado de datos durante la creación de los modelos</a:t>
            </a:r>
          </a:p>
          <a:p>
            <a:pPr lvl="1"/>
            <a:r>
              <a:rPr lang="es-ES" sz="2400" dirty="0" smtClean="0"/>
              <a:t>Validación cruzada</a:t>
            </a:r>
          </a:p>
          <a:p>
            <a:r>
              <a:rPr lang="es-ES" sz="2800" dirty="0" smtClean="0"/>
              <a:t>Complementos de Data Mining para Office 2007</a:t>
            </a:r>
          </a:p>
          <a:p>
            <a:pPr lvl="1"/>
            <a:r>
              <a:rPr lang="es-ES" sz="2400" dirty="0" smtClean="0"/>
              <a:t>Análisis “Market Basket”</a:t>
            </a:r>
          </a:p>
          <a:p>
            <a:pPr lvl="1"/>
            <a:r>
              <a:rPr lang="es-ES" sz="2400" dirty="0" smtClean="0"/>
              <a:t>Cálculo predictivo</a:t>
            </a:r>
          </a:p>
        </p:txBody>
      </p:sp>
      <p:grpSp>
        <p:nvGrpSpPr>
          <p:cNvPr id="10" name="Group 9"/>
          <p:cNvGrpSpPr/>
          <p:nvPr/>
        </p:nvGrpSpPr>
        <p:grpSpPr>
          <a:xfrm>
            <a:off x="7702424" y="228600"/>
            <a:ext cx="1060576" cy="846546"/>
            <a:chOff x="6681659" y="4454800"/>
            <a:chExt cx="1060576" cy="846546"/>
          </a:xfrm>
        </p:grpSpPr>
        <p:pic>
          <p:nvPicPr>
            <p:cNvPr id="11" name="Picture 2" descr="C:\Program Files\Microsoft Resource DVD Artwork\DVD_ART\Artwork_Imagery\HARDWARE_IMAGERY\Illustration - Misc Hardware\Windows Vista Illustration Icons\Server.png"/>
            <p:cNvPicPr>
              <a:picLocks noChangeAspect="1" noChangeArrowheads="1"/>
            </p:cNvPicPr>
            <p:nvPr/>
          </p:nvPicPr>
          <p:blipFill>
            <a:blip r:embed="rId3"/>
            <a:stretch>
              <a:fillRect/>
            </a:stretch>
          </p:blipFill>
          <p:spPr bwMode="auto">
            <a:xfrm>
              <a:off x="7053938" y="4454800"/>
              <a:ext cx="688297" cy="822698"/>
            </a:xfrm>
            <a:prstGeom prst="rect">
              <a:avLst/>
            </a:prstGeom>
            <a:noFill/>
            <a:ln w="9525">
              <a:noFill/>
              <a:miter lim="800000"/>
              <a:headEnd/>
              <a:tailEnd/>
            </a:ln>
          </p:spPr>
        </p:pic>
        <p:pic>
          <p:nvPicPr>
            <p:cNvPr id="12"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4" cstate="print"/>
            <a:stretch>
              <a:fillRect/>
            </a:stretch>
          </p:blipFill>
          <p:spPr bwMode="auto">
            <a:xfrm>
              <a:off x="6681659" y="4482553"/>
              <a:ext cx="557939" cy="818793"/>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s-ES" sz="4000" dirty="0" smtClean="0">
                <a:solidFill>
                  <a:schemeClr val="tx1"/>
                </a:solidFill>
                <a:latin typeface="Segoe Light" pitchFamily="34" charset="0"/>
              </a:rPr>
              <a:t>{</a:t>
            </a:r>
            <a:r>
              <a:rPr lang="es-ES" sz="4000" b="1" dirty="0" smtClean="0">
                <a:solidFill>
                  <a:srgbClr val="0099FF"/>
                </a:solidFill>
              </a:rPr>
              <a:t> Análisis predictivo </a:t>
            </a:r>
            <a:r>
              <a:rPr lang="es-ES" sz="4000" dirty="0" smtClean="0">
                <a:solidFill>
                  <a:schemeClr val="tx1"/>
                </a:solidFill>
                <a:latin typeface="Segoe Light" pitchFamily="34" charset="0"/>
              </a:rPr>
              <a:t>}</a:t>
            </a:r>
            <a:endParaRPr lang="es-ES" sz="4000" dirty="0"/>
          </a:p>
        </p:txBody>
      </p:sp>
      <p:sp>
        <p:nvSpPr>
          <p:cNvPr id="5" name="Subtitle 4"/>
          <p:cNvSpPr>
            <a:spLocks noGrp="1"/>
          </p:cNvSpPr>
          <p:nvPr>
            <p:ph type="subTitle" idx="1"/>
          </p:nvPr>
        </p:nvSpPr>
        <p:spPr>
          <a:xfrm>
            <a:off x="1368955" y="4040188"/>
            <a:ext cx="7043208" cy="461665"/>
          </a:xfrm>
        </p:spPr>
        <p:txBody>
          <a:bodyPr/>
          <a:lstStyle/>
          <a:p>
            <a:pPr lvl="0" indent="-396875">
              <a:spcBef>
                <a:spcPct val="20000"/>
              </a:spcBef>
              <a:buBlip>
                <a:blip r:embed="rId3"/>
              </a:buBlip>
            </a:pPr>
            <a:endParaRPr lang="es-ES" dirty="0"/>
          </a:p>
        </p:txBody>
      </p:sp>
      <p:sp>
        <p:nvSpPr>
          <p:cNvPr id="6" name="Text Placeholder 5"/>
          <p:cNvSpPr>
            <a:spLocks noGrp="1"/>
          </p:cNvSpPr>
          <p:nvPr>
            <p:ph type="body" sz="quarter" idx="10"/>
          </p:nvPr>
        </p:nvSpPr>
        <p:spPr/>
        <p:txBody>
          <a:bodyPr/>
          <a:lstStyle/>
          <a:p>
            <a:r>
              <a:rPr lang="es-ES" dirty="0" smtClean="0"/>
              <a:t>demo</a:t>
            </a:r>
            <a:endParaRPr lang="es-E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185150" cy="1523495"/>
          </a:xfrm>
        </p:spPr>
        <p:txBody>
          <a:bodyPr anchor="b" anchorCtr="0"/>
          <a:lstStyle/>
          <a:p>
            <a:r>
              <a:rPr sz="4400" smtClean="0">
                <a:solidFill>
                  <a:schemeClr val="tx1"/>
                </a:solidFill>
                <a:latin typeface="Segoe Light" pitchFamily="34" charset="0"/>
              </a:rPr>
              <a:t>{</a:t>
            </a:r>
            <a:r>
              <a:rPr sz="4400" b="1" smtClean="0">
                <a:solidFill>
                  <a:schemeClr val="accent1"/>
                </a:solidFill>
              </a:rPr>
              <a:t>Business Intelligence total </a:t>
            </a:r>
            <a:r>
              <a:rPr sz="4400" smtClean="0">
                <a:solidFill>
                  <a:schemeClr val="tx1"/>
                </a:solidFill>
                <a:latin typeface="Segoe Light" pitchFamily="34" charset="0"/>
              </a:rPr>
              <a:t>}</a:t>
            </a:r>
            <a:endParaRPr sz="4400" dirty="0">
              <a:solidFill>
                <a:schemeClr val="tx1"/>
              </a:solidFill>
              <a:latin typeface="Segoe Light" pitchFamily="34" charset="0"/>
            </a:endParaRPr>
          </a:p>
        </p:txBody>
      </p:sp>
      <p:pic>
        <p:nvPicPr>
          <p:cNvPr id="6" name="Picture 2"/>
          <p:cNvPicPr>
            <a:picLocks noChangeAspect="1" noChangeArrowheads="1"/>
          </p:cNvPicPr>
          <p:nvPr/>
        </p:nvPicPr>
        <p:blipFill>
          <a:blip r:embed="rId3"/>
          <a:srcRect/>
          <a:stretch>
            <a:fillRect/>
          </a:stretch>
        </p:blipFill>
        <p:spPr bwMode="auto">
          <a:xfrm>
            <a:off x="762000" y="1284143"/>
            <a:ext cx="3956050" cy="838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s-ES" dirty="0" smtClean="0"/>
              <a:t>Experiencia personalizada</a:t>
            </a:r>
            <a:br>
              <a:rPr lang="es-ES" dirty="0" smtClean="0"/>
            </a:br>
            <a:r>
              <a:rPr lang="es-ES" sz="3600" dirty="0" smtClean="0">
                <a:solidFill>
                  <a:schemeClr val="tx2"/>
                </a:solidFill>
              </a:rPr>
              <a:t>Mejoras en el Report Builder</a:t>
            </a:r>
            <a:endParaRPr lang="es-ES" dirty="0">
              <a:solidFill>
                <a:schemeClr val="tx2"/>
              </a:solidFill>
            </a:endParaRPr>
          </a:p>
        </p:txBody>
      </p:sp>
      <p:sp>
        <p:nvSpPr>
          <p:cNvPr id="3" name="Text Placeholder 2"/>
          <p:cNvSpPr>
            <a:spLocks noGrp="1"/>
          </p:cNvSpPr>
          <p:nvPr>
            <p:ph type="body" sz="quarter" idx="10"/>
          </p:nvPr>
        </p:nvSpPr>
        <p:spPr>
          <a:xfrm>
            <a:off x="165100" y="1708150"/>
            <a:ext cx="5321300" cy="4379660"/>
          </a:xfrm>
        </p:spPr>
        <p:txBody>
          <a:bodyPr/>
          <a:lstStyle/>
          <a:p>
            <a:r>
              <a:rPr lang="es-ES" sz="2400" dirty="0" smtClean="0"/>
              <a:t>Entorno de creación intuitivo para los usuarios finales</a:t>
            </a:r>
          </a:p>
          <a:p>
            <a:pPr marL="742950" lvl="1" indent="-344488"/>
            <a:r>
              <a:rPr lang="es-ES" sz="2000" dirty="0" smtClean="0"/>
              <a:t>Soporte para capa de semántica y acceso directo a SQL</a:t>
            </a:r>
          </a:p>
          <a:p>
            <a:pPr marL="742950" lvl="1" indent="-344488"/>
            <a:r>
              <a:rPr lang="es-ES" sz="2000" dirty="0" smtClean="0"/>
              <a:t>Capacidad de personalizar los informes independientemente del sitio donde fueron diseñados inicialmente</a:t>
            </a:r>
          </a:p>
          <a:p>
            <a:pPr marL="742950" lvl="1" indent="-344488"/>
            <a:r>
              <a:rPr lang="es-ES" sz="2000" dirty="0" smtClean="0"/>
              <a:t>Modificación cómoda y sencilla de campos de datos y tipos de gráficos</a:t>
            </a:r>
          </a:p>
          <a:p>
            <a:pPr marL="742950" lvl="1" indent="-344488"/>
            <a:r>
              <a:rPr lang="es-ES" sz="2000" dirty="0" smtClean="0"/>
              <a:t>Soporte para:</a:t>
            </a:r>
          </a:p>
          <a:p>
            <a:pPr marL="1033463" lvl="2" indent="-290513"/>
            <a:r>
              <a:rPr lang="es-ES" sz="1800" dirty="0" smtClean="0"/>
              <a:t>Datos relacionales y multidimensionales</a:t>
            </a:r>
          </a:p>
          <a:p>
            <a:pPr marL="1033463" lvl="2" indent="-290513"/>
            <a:r>
              <a:rPr lang="es-ES" sz="1800" dirty="0" smtClean="0"/>
              <a:t>Múltiples orígenes de datos</a:t>
            </a:r>
          </a:p>
          <a:p>
            <a:pPr marL="1033463" lvl="2" indent="-290513"/>
            <a:r>
              <a:rPr lang="es-ES" sz="1800" dirty="0" smtClean="0"/>
              <a:t>Múltiples regiones </a:t>
            </a:r>
          </a:p>
          <a:p>
            <a:pPr marL="742950" lvl="1" indent="-344488"/>
            <a:r>
              <a:rPr lang="es-ES" sz="2000" dirty="0" smtClean="0"/>
              <a:t>Nuevos controles de visualización</a:t>
            </a:r>
            <a:endParaRPr lang="es-ES" sz="2000" dirty="0"/>
          </a:p>
        </p:txBody>
      </p:sp>
      <p:pic>
        <p:nvPicPr>
          <p:cNvPr id="10" name="Picture 2"/>
          <p:cNvPicPr>
            <a:picLocks noChangeAspect="1" noChangeArrowheads="1"/>
          </p:cNvPicPr>
          <p:nvPr/>
        </p:nvPicPr>
        <p:blipFill>
          <a:blip r:embed="rId3"/>
          <a:srcRect/>
          <a:stretch>
            <a:fillRect/>
          </a:stretch>
        </p:blipFill>
        <p:spPr bwMode="auto">
          <a:xfrm>
            <a:off x="5506122" y="2109396"/>
            <a:ext cx="3505199" cy="323725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7" name="Group 16"/>
          <p:cNvGrpSpPr/>
          <p:nvPr/>
        </p:nvGrpSpPr>
        <p:grpSpPr>
          <a:xfrm>
            <a:off x="7702424" y="228600"/>
            <a:ext cx="1060576" cy="846546"/>
            <a:chOff x="6681659" y="4454800"/>
            <a:chExt cx="1060576" cy="846546"/>
          </a:xfrm>
        </p:grpSpPr>
        <p:pic>
          <p:nvPicPr>
            <p:cNvPr id="18" name="Picture 2" descr="C:\Program Files\Microsoft Resource DVD Artwork\DVD_ART\Artwork_Imagery\HARDWARE_IMAGERY\Illustration - Misc Hardware\Windows Vista Illustration Icons\Server.png"/>
            <p:cNvPicPr>
              <a:picLocks noChangeAspect="1" noChangeArrowheads="1"/>
            </p:cNvPicPr>
            <p:nvPr/>
          </p:nvPicPr>
          <p:blipFill>
            <a:blip r:embed="rId4"/>
            <a:stretch>
              <a:fillRect/>
            </a:stretch>
          </p:blipFill>
          <p:spPr bwMode="auto">
            <a:xfrm>
              <a:off x="7053938" y="4454800"/>
              <a:ext cx="688297" cy="822698"/>
            </a:xfrm>
            <a:prstGeom prst="rect">
              <a:avLst/>
            </a:prstGeom>
            <a:noFill/>
            <a:ln w="9525">
              <a:noFill/>
              <a:miter lim="800000"/>
              <a:headEnd/>
              <a:tailEnd/>
            </a:ln>
          </p:spPr>
        </p:pic>
        <p:pic>
          <p:nvPicPr>
            <p:cNvPr id="19"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5" cstate="print"/>
            <a:stretch>
              <a:fillRect/>
            </a:stretch>
          </p:blipFill>
          <p:spPr bwMode="auto">
            <a:xfrm>
              <a:off x="6681659" y="4482553"/>
              <a:ext cx="557939" cy="818793"/>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s-ES" dirty="0" smtClean="0"/>
              <a:t>Producción de informes impactantes</a:t>
            </a:r>
            <a:endParaRPr lang="es-ES" dirty="0"/>
          </a:p>
        </p:txBody>
      </p:sp>
      <p:sp>
        <p:nvSpPr>
          <p:cNvPr id="3" name="Text Placeholder 2"/>
          <p:cNvSpPr>
            <a:spLocks noGrp="1"/>
          </p:cNvSpPr>
          <p:nvPr>
            <p:ph type="body" sz="quarter" idx="10"/>
          </p:nvPr>
        </p:nvSpPr>
        <p:spPr>
          <a:xfrm>
            <a:off x="152400" y="1726512"/>
            <a:ext cx="5295900" cy="5250668"/>
          </a:xfrm>
        </p:spPr>
        <p:txBody>
          <a:bodyPr/>
          <a:lstStyle/>
          <a:p>
            <a:r>
              <a:rPr lang="es-ES" sz="2800" dirty="0" smtClean="0"/>
              <a:t>Potentes visualizaciones</a:t>
            </a:r>
          </a:p>
          <a:p>
            <a:pPr lvl="1"/>
            <a:r>
              <a:rPr lang="es-ES" sz="2400" dirty="0" smtClean="0"/>
              <a:t>Gráficos y diagramas</a:t>
            </a:r>
          </a:p>
          <a:p>
            <a:pPr lvl="1"/>
            <a:r>
              <a:rPr lang="es-ES" sz="2400" dirty="0" smtClean="0"/>
              <a:t>Relojes</a:t>
            </a:r>
          </a:p>
          <a:p>
            <a:r>
              <a:rPr lang="es-ES" sz="2800" dirty="0" smtClean="0"/>
              <a:t>Soporte avanzado de texto</a:t>
            </a:r>
          </a:p>
          <a:p>
            <a:pPr lvl="1"/>
            <a:r>
              <a:rPr lang="es-ES" sz="2400" dirty="0" smtClean="0"/>
              <a:t>Mezcla de estilos y vínculos dentro de un mismo cuadro de texto</a:t>
            </a:r>
          </a:p>
          <a:p>
            <a:r>
              <a:rPr lang="es-ES" sz="2800" dirty="0" smtClean="0"/>
              <a:t>Report Designer </a:t>
            </a:r>
          </a:p>
          <a:p>
            <a:pPr lvl="1"/>
            <a:r>
              <a:rPr lang="es-ES" sz="2400" dirty="0" smtClean="0"/>
              <a:t>Panel de datos</a:t>
            </a:r>
          </a:p>
          <a:p>
            <a:pPr lvl="1"/>
            <a:r>
              <a:rPr lang="es-ES" sz="2400" dirty="0" smtClean="0"/>
              <a:t>Cuadros de diálogo mejorados</a:t>
            </a:r>
          </a:p>
          <a:p>
            <a:pPr lvl="1"/>
            <a:r>
              <a:rPr lang="es-ES" sz="2400" dirty="0" smtClean="0"/>
              <a:t>Líneas conectables</a:t>
            </a:r>
          </a:p>
          <a:p>
            <a:pPr lvl="1"/>
            <a:r>
              <a:rPr lang="es-ES" sz="2400" dirty="0" smtClean="0"/>
              <a:t>Paneles de agrupamiento</a:t>
            </a:r>
          </a:p>
          <a:p>
            <a:pPr lvl="1">
              <a:buNone/>
            </a:pPr>
            <a:endParaRPr lang="es-ES" sz="2400" dirty="0"/>
          </a:p>
        </p:txBody>
      </p:sp>
      <p:pic>
        <p:nvPicPr>
          <p:cNvPr id="4" name="Picture 3" descr="scalebreaks-column-after-ragged"/>
          <p:cNvPicPr>
            <a:picLocks noChangeAspect="1" noChangeArrowheads="1"/>
          </p:cNvPicPr>
          <p:nvPr/>
        </p:nvPicPr>
        <p:blipFill>
          <a:blip r:embed="rId3"/>
          <a:srcRect/>
          <a:stretch>
            <a:fillRect/>
          </a:stretch>
        </p:blipFill>
        <p:spPr bwMode="auto">
          <a:xfrm>
            <a:off x="5486400" y="1485900"/>
            <a:ext cx="2133600" cy="14859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descr="radar1"/>
          <p:cNvPicPr>
            <a:picLocks noChangeAspect="1" noChangeArrowheads="1"/>
          </p:cNvPicPr>
          <p:nvPr/>
        </p:nvPicPr>
        <p:blipFill>
          <a:blip r:embed="rId4"/>
          <a:srcRect/>
          <a:stretch>
            <a:fillRect/>
          </a:stretch>
        </p:blipFill>
        <p:spPr bwMode="auto">
          <a:xfrm>
            <a:off x="5486400" y="3467100"/>
            <a:ext cx="2133600" cy="14859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descr="pyramid1"/>
          <p:cNvPicPr>
            <a:picLocks noChangeAspect="1" noChangeArrowheads="1"/>
          </p:cNvPicPr>
          <p:nvPr/>
        </p:nvPicPr>
        <p:blipFill>
          <a:blip r:embed="rId5"/>
          <a:srcRect/>
          <a:stretch>
            <a:fillRect/>
          </a:stretch>
        </p:blipFill>
        <p:spPr bwMode="auto">
          <a:xfrm>
            <a:off x="6781800" y="1714500"/>
            <a:ext cx="2133600" cy="14859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descr="forcasting2"/>
          <p:cNvPicPr>
            <a:picLocks noChangeAspect="1" noChangeArrowheads="1"/>
          </p:cNvPicPr>
          <p:nvPr/>
        </p:nvPicPr>
        <p:blipFill>
          <a:blip r:embed="rId6"/>
          <a:srcRect/>
          <a:stretch>
            <a:fillRect/>
          </a:stretch>
        </p:blipFill>
        <p:spPr bwMode="auto">
          <a:xfrm>
            <a:off x="6781800" y="3695700"/>
            <a:ext cx="2133600" cy="14859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noChangeArrowheads="1"/>
          </p:cNvPicPr>
          <p:nvPr/>
        </p:nvPicPr>
        <p:blipFill>
          <a:blip r:embed="rId7"/>
          <a:srcRect/>
          <a:stretch>
            <a:fillRect/>
          </a:stretch>
        </p:blipFill>
        <p:spPr bwMode="auto">
          <a:xfrm>
            <a:off x="6019800" y="5655357"/>
            <a:ext cx="2362200" cy="74544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6" name="Group 15"/>
          <p:cNvGrpSpPr/>
          <p:nvPr/>
        </p:nvGrpSpPr>
        <p:grpSpPr>
          <a:xfrm>
            <a:off x="7702424" y="228600"/>
            <a:ext cx="1060576" cy="846546"/>
            <a:chOff x="6681659" y="4454800"/>
            <a:chExt cx="1060576" cy="846546"/>
          </a:xfrm>
        </p:grpSpPr>
        <p:pic>
          <p:nvPicPr>
            <p:cNvPr id="17" name="Picture 2" descr="C:\Program Files\Microsoft Resource DVD Artwork\DVD_ART\Artwork_Imagery\HARDWARE_IMAGERY\Illustration - Misc Hardware\Windows Vista Illustration Icons\Server.png"/>
            <p:cNvPicPr>
              <a:picLocks noChangeAspect="1" noChangeArrowheads="1"/>
            </p:cNvPicPr>
            <p:nvPr/>
          </p:nvPicPr>
          <p:blipFill>
            <a:blip r:embed="rId8"/>
            <a:stretch>
              <a:fillRect/>
            </a:stretch>
          </p:blipFill>
          <p:spPr bwMode="auto">
            <a:xfrm>
              <a:off x="7053938" y="4454800"/>
              <a:ext cx="688297" cy="822698"/>
            </a:xfrm>
            <a:prstGeom prst="rect">
              <a:avLst/>
            </a:prstGeom>
            <a:noFill/>
            <a:ln w="9525">
              <a:noFill/>
              <a:miter lim="800000"/>
              <a:headEnd/>
              <a:tailEnd/>
            </a:ln>
          </p:spPr>
        </p:pic>
        <p:pic>
          <p:nvPicPr>
            <p:cNvPr id="18"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9" cstate="print"/>
            <a:stretch>
              <a:fillRect/>
            </a:stretch>
          </p:blipFill>
          <p:spPr bwMode="auto">
            <a:xfrm>
              <a:off x="6681659" y="4482553"/>
              <a:ext cx="557939" cy="818793"/>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 Same Side Corner Rectangle 19"/>
          <p:cNvSpPr/>
          <p:nvPr/>
        </p:nvSpPr>
        <p:spPr bwMode="auto">
          <a:xfrm>
            <a:off x="381000" y="3259567"/>
            <a:ext cx="8382000" cy="3598433"/>
          </a:xfrm>
          <a:prstGeom prst="round2SameRect">
            <a:avLst>
              <a:gd name="adj1" fmla="val 5905"/>
              <a:gd name="adj2" fmla="val 0"/>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1000" y="230188"/>
            <a:ext cx="6063343" cy="1329595"/>
          </a:xfrm>
        </p:spPr>
        <p:txBody>
          <a:bodyPr/>
          <a:lstStyle/>
          <a:p>
            <a:r>
              <a:rPr lang="es-ES" dirty="0" smtClean="0"/>
              <a:t>Presentación flexible de los datos</a:t>
            </a:r>
            <a:endParaRPr lang="es-ES" dirty="0"/>
          </a:p>
        </p:txBody>
      </p:sp>
      <p:sp>
        <p:nvSpPr>
          <p:cNvPr id="15" name="Text Placeholder 2"/>
          <p:cNvSpPr>
            <a:spLocks noGrp="1"/>
          </p:cNvSpPr>
          <p:nvPr>
            <p:ph type="body" sz="quarter" idx="10"/>
          </p:nvPr>
        </p:nvSpPr>
        <p:spPr>
          <a:xfrm>
            <a:off x="381000" y="1716352"/>
            <a:ext cx="8763000" cy="1335750"/>
          </a:xfrm>
        </p:spPr>
        <p:txBody>
          <a:bodyPr/>
          <a:lstStyle/>
          <a:p>
            <a:pPr marL="461963" indent="-461963"/>
            <a:r>
              <a:rPr lang="es-ES" sz="2800" dirty="0" smtClean="0"/>
              <a:t>Nueva estructura de región de datos: Tablix</a:t>
            </a:r>
          </a:p>
          <a:p>
            <a:pPr lvl="1"/>
            <a:r>
              <a:rPr lang="es-ES" sz="2400" dirty="0" smtClean="0"/>
              <a:t>Lo mejor de las tablas junto con lo mejor de las matrices: </a:t>
            </a:r>
          </a:p>
          <a:p>
            <a:endParaRPr lang="es-ES" dirty="0"/>
          </a:p>
        </p:txBody>
      </p:sp>
      <p:graphicFrame>
        <p:nvGraphicFramePr>
          <p:cNvPr id="35" name="Group 2"/>
          <p:cNvGraphicFramePr>
            <a:graphicFrameLocks/>
          </p:cNvGraphicFramePr>
          <p:nvPr/>
        </p:nvGraphicFramePr>
        <p:xfrm>
          <a:off x="6134100" y="3931920"/>
          <a:ext cx="2514600" cy="335280"/>
        </p:xfrm>
        <a:graphic>
          <a:graphicData uri="http://schemas.openxmlformats.org/drawingml/2006/table">
            <a:tbl>
              <a:tblPr>
                <a:tableStyleId>{306799F8-075E-4A3A-A7F6-7FBC6576F1A4}</a:tableStyleId>
              </a:tblPr>
              <a:tblGrid>
                <a:gridCol w="838200"/>
                <a:gridCol w="838200"/>
                <a:gridCol w="838200"/>
              </a:tblGrid>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2001</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2002</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Total</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bl>
          </a:graphicData>
        </a:graphic>
      </p:graphicFrame>
      <p:graphicFrame>
        <p:nvGraphicFramePr>
          <p:cNvPr id="36" name="Group 12"/>
          <p:cNvGraphicFramePr>
            <a:graphicFrameLocks/>
          </p:cNvGraphicFramePr>
          <p:nvPr/>
        </p:nvGraphicFramePr>
        <p:xfrm>
          <a:off x="6134100" y="4297045"/>
          <a:ext cx="2514600" cy="733426"/>
        </p:xfrm>
        <a:graphic>
          <a:graphicData uri="http://schemas.openxmlformats.org/drawingml/2006/table">
            <a:tbl>
              <a:tblPr>
                <a:tableStyleId>{306799F8-075E-4A3A-A7F6-7FBC6576F1A4}</a:tableStyleId>
              </a:tblPr>
              <a:tblGrid>
                <a:gridCol w="838200"/>
                <a:gridCol w="838200"/>
                <a:gridCol w="838200"/>
              </a:tblGrid>
              <a:tr h="3667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1,115</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1,331</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2,446</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3667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152</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642</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794</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bl>
          </a:graphicData>
        </a:graphic>
      </p:graphicFrame>
      <p:graphicFrame>
        <p:nvGraphicFramePr>
          <p:cNvPr id="37" name="Group 26"/>
          <p:cNvGraphicFramePr>
            <a:graphicFrameLocks/>
          </p:cNvGraphicFramePr>
          <p:nvPr/>
        </p:nvGraphicFramePr>
        <p:xfrm>
          <a:off x="6134100" y="5030470"/>
          <a:ext cx="2514600" cy="1005840"/>
        </p:xfrm>
        <a:graphic>
          <a:graphicData uri="http://schemas.openxmlformats.org/drawingml/2006/table">
            <a:tbl>
              <a:tblPr>
                <a:tableStyleId>{306799F8-075E-4A3A-A7F6-7FBC6576F1A4}</a:tableStyleId>
              </a:tblPr>
              <a:tblGrid>
                <a:gridCol w="838200"/>
                <a:gridCol w="838200"/>
                <a:gridCol w="838200"/>
              </a:tblGrid>
              <a:tr h="2286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11,156</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13,312</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24,468</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1984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1,523</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6,421</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7,944</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1809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13,946</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21,706</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35,653</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bl>
          </a:graphicData>
        </a:graphic>
      </p:graphicFrame>
      <p:graphicFrame>
        <p:nvGraphicFramePr>
          <p:cNvPr id="38" name="Group 44"/>
          <p:cNvGraphicFramePr>
            <a:graphicFrameLocks/>
          </p:cNvGraphicFramePr>
          <p:nvPr/>
        </p:nvGraphicFramePr>
        <p:xfrm>
          <a:off x="3619500" y="3935095"/>
          <a:ext cx="2514600" cy="2106612"/>
        </p:xfrm>
        <a:graphic>
          <a:graphicData uri="http://schemas.openxmlformats.org/drawingml/2006/table">
            <a:tbl>
              <a:tblPr>
                <a:tableStyleId>{306799F8-075E-4A3A-A7F6-7FBC6576F1A4}</a:tableStyleId>
              </a:tblPr>
              <a:tblGrid>
                <a:gridCol w="1219200"/>
                <a:gridCol w="1295400"/>
              </a:tblGrid>
              <a:tr h="35110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hMerge="1">
                  <a:txBody>
                    <a:bodyPr/>
                    <a:lstStyle/>
                    <a:p>
                      <a:endParaRPr lang="en-US"/>
                    </a:p>
                  </a:txBody>
                  <a:tcPr/>
                </a:tc>
              </a:tr>
              <a:tr h="351102">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Retail</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Odin</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r h="35110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Bikes, Inc.</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r h="351102">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Wholesale</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ABC Corp.</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r h="35110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Thor, Ltd.</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r h="35110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Grand Total</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hMerge="1">
                  <a:txBody>
                    <a:bodyPr/>
                    <a:lstStyle/>
                    <a:p>
                      <a:endParaRPr lang="en-US"/>
                    </a:p>
                  </a:txBody>
                  <a:tcPr/>
                </a:tc>
              </a:tr>
            </a:tbl>
          </a:graphicData>
        </a:graphic>
      </p:graphicFrame>
      <p:graphicFrame>
        <p:nvGraphicFramePr>
          <p:cNvPr id="39" name="Group 63"/>
          <p:cNvGraphicFramePr>
            <a:graphicFrameLocks noGrp="1"/>
          </p:cNvGraphicFramePr>
          <p:nvPr/>
        </p:nvGraphicFramePr>
        <p:xfrm>
          <a:off x="495300" y="3738245"/>
          <a:ext cx="1752600" cy="2682240"/>
        </p:xfrm>
        <a:graphic>
          <a:graphicData uri="http://schemas.openxmlformats.org/drawingml/2006/table">
            <a:tbl>
              <a:tblPr>
                <a:tableStyleId>{327F97BB-C833-4FB7-BDE5-3F7075034690}</a:tableStyleId>
              </a:tblPr>
              <a:tblGrid>
                <a:gridCol w="1752600"/>
              </a:tblGrid>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Customer</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Retail</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260350">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Odin</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188913">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Bikes, Inc.</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Wholesale</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180975">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ABC Corp.</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180975">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Thor, Ltd.</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Grand Total</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bl>
          </a:graphicData>
        </a:graphic>
      </p:graphicFrame>
      <p:graphicFrame>
        <p:nvGraphicFramePr>
          <p:cNvPr id="40" name="Group 83"/>
          <p:cNvGraphicFramePr>
            <a:graphicFrameLocks noGrp="1"/>
          </p:cNvGraphicFramePr>
          <p:nvPr/>
        </p:nvGraphicFramePr>
        <p:xfrm>
          <a:off x="2247900" y="3738245"/>
          <a:ext cx="990600" cy="2683510"/>
        </p:xfrm>
        <a:graphic>
          <a:graphicData uri="http://schemas.openxmlformats.org/drawingml/2006/table">
            <a:tbl>
              <a:tblPr>
                <a:tableStyleId>{327F97BB-C833-4FB7-BDE5-3F7075034690}</a:tableStyleId>
              </a:tblPr>
              <a:tblGrid>
                <a:gridCol w="990600"/>
              </a:tblGrid>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Growth</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3365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19%</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2000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322%</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2317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19%</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2476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322%</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2635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56%</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bl>
          </a:graphicData>
        </a:graphic>
      </p:graphicFrame>
      <p:sp>
        <p:nvSpPr>
          <p:cNvPr id="41" name="Text Box 103"/>
          <p:cNvSpPr txBox="1">
            <a:spLocks noChangeArrowheads="1"/>
          </p:cNvSpPr>
          <p:nvPr/>
        </p:nvSpPr>
        <p:spPr bwMode="auto">
          <a:xfrm>
            <a:off x="2391343" y="2699665"/>
            <a:ext cx="2624180" cy="523220"/>
          </a:xfrm>
          <a:prstGeom prst="rect">
            <a:avLst/>
          </a:prstGeom>
          <a:noFill/>
          <a:ln w="9525">
            <a:noFill/>
            <a:miter lim="800000"/>
            <a:headEnd/>
            <a:tailEnd/>
          </a:ln>
          <a:effectLst/>
        </p:spPr>
        <p:txBody>
          <a:bodyPr wrap="none">
            <a:spAutoFit/>
          </a:bodyPr>
          <a:lstStyle/>
          <a:p>
            <a:pPr>
              <a:defRPr/>
            </a:pPr>
            <a:r>
              <a:rPr lang="es-ES" sz="2800" b="1" dirty="0" smtClean="0">
                <a:solidFill>
                  <a:schemeClr val="accent1"/>
                </a:solidFill>
              </a:rPr>
              <a:t>Tabla + Matriz</a:t>
            </a:r>
            <a:endParaRPr lang="es-ES" sz="2800" b="1" dirty="0">
              <a:solidFill>
                <a:schemeClr val="accent1"/>
              </a:solidFill>
            </a:endParaRPr>
          </a:p>
        </p:txBody>
      </p:sp>
      <p:graphicFrame>
        <p:nvGraphicFramePr>
          <p:cNvPr id="44" name="Group 106"/>
          <p:cNvGraphicFramePr>
            <a:graphicFrameLocks noGrp="1"/>
          </p:cNvGraphicFramePr>
          <p:nvPr/>
        </p:nvGraphicFramePr>
        <p:xfrm>
          <a:off x="3273425" y="8705533"/>
          <a:ext cx="3505200" cy="335280"/>
        </p:xfrm>
        <a:graphic>
          <a:graphicData uri="http://schemas.openxmlformats.org/drawingml/2006/table">
            <a:tbl>
              <a:tblPr>
                <a:tableStyleId>{E269D01E-BC32-4049-B463-5C60D7B0CCD2}</a:tableStyleId>
              </a:tblPr>
              <a:tblGrid>
                <a:gridCol w="838200"/>
                <a:gridCol w="838200"/>
                <a:gridCol w="838200"/>
                <a:gridCol w="990600"/>
              </a:tblGrid>
              <a:tr h="1809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1,267</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1,973</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3,230</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56%</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bl>
          </a:graphicData>
        </a:graphic>
      </p:graphicFrame>
      <p:graphicFrame>
        <p:nvGraphicFramePr>
          <p:cNvPr id="45" name="Group 124"/>
          <p:cNvGraphicFramePr>
            <a:graphicFrameLocks noGrp="1"/>
          </p:cNvGraphicFramePr>
          <p:nvPr/>
        </p:nvGraphicFramePr>
        <p:xfrm>
          <a:off x="3275013" y="9113520"/>
          <a:ext cx="3505200" cy="335280"/>
        </p:xfrm>
        <a:graphic>
          <a:graphicData uri="http://schemas.openxmlformats.org/drawingml/2006/table">
            <a:tbl>
              <a:tblPr>
                <a:tableStyleId>{E269D01E-BC32-4049-B463-5C60D7B0CCD2}</a:tableStyleId>
              </a:tblPr>
              <a:tblGrid>
                <a:gridCol w="838200"/>
                <a:gridCol w="838200"/>
                <a:gridCol w="838200"/>
                <a:gridCol w="990600"/>
              </a:tblGrid>
              <a:tr h="2286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12,679</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19,733</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32,412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57%</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bl>
          </a:graphicData>
        </a:graphic>
      </p:graphicFrame>
      <p:grpSp>
        <p:nvGrpSpPr>
          <p:cNvPr id="27" name="Group 26"/>
          <p:cNvGrpSpPr/>
          <p:nvPr/>
        </p:nvGrpSpPr>
        <p:grpSpPr>
          <a:xfrm>
            <a:off x="7702424" y="228600"/>
            <a:ext cx="1060576" cy="846546"/>
            <a:chOff x="6681659" y="4454800"/>
            <a:chExt cx="1060576" cy="846546"/>
          </a:xfrm>
        </p:grpSpPr>
        <p:pic>
          <p:nvPicPr>
            <p:cNvPr id="28" name="Picture 2" descr="C:\Program Files\Microsoft Resource DVD Artwork\DVD_ART\Artwork_Imagery\HARDWARE_IMAGERY\Illustration - Misc Hardware\Windows Vista Illustration Icons\Server.png"/>
            <p:cNvPicPr>
              <a:picLocks noChangeAspect="1" noChangeArrowheads="1"/>
            </p:cNvPicPr>
            <p:nvPr/>
          </p:nvPicPr>
          <p:blipFill>
            <a:blip r:embed="rId3"/>
            <a:stretch>
              <a:fillRect/>
            </a:stretch>
          </p:blipFill>
          <p:spPr bwMode="auto">
            <a:xfrm>
              <a:off x="7053938" y="4454800"/>
              <a:ext cx="688297" cy="822698"/>
            </a:xfrm>
            <a:prstGeom prst="rect">
              <a:avLst/>
            </a:prstGeom>
            <a:noFill/>
            <a:ln w="9525">
              <a:noFill/>
              <a:miter lim="800000"/>
              <a:headEnd/>
              <a:tailEnd/>
            </a:ln>
          </p:spPr>
        </p:pic>
        <p:pic>
          <p:nvPicPr>
            <p:cNvPr id="29"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4" cstate="print"/>
            <a:stretch>
              <a:fillRect/>
            </a:stretch>
          </p:blipFill>
          <p:spPr bwMode="auto">
            <a:xfrm>
              <a:off x="6681659" y="4482553"/>
              <a:ext cx="557939" cy="818793"/>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556E-17 7.47166E-7 L 0.1125 0.00023 " pathEditMode="relative" rAng="0" ptsTypes="AA">
                                      <p:cBhvr>
                                        <p:cTn id="6" dur="3000" fill="hold"/>
                                        <p:tgtEl>
                                          <p:spTgt spid="39"/>
                                        </p:tgtEl>
                                        <p:attrNameLst>
                                          <p:attrName>ppt_x</p:attrName>
                                          <p:attrName>ppt_y</p:attrName>
                                        </p:attrNameLst>
                                      </p:cBhvr>
                                      <p:rCtr x="56" y="0"/>
                                    </p:animMotion>
                                  </p:childTnLst>
                                </p:cTn>
                              </p:par>
                              <p:par>
                                <p:cTn id="7" presetID="35" presetClass="path" presetSubtype="0" accel="50000" decel="50000" fill="hold" nodeType="withEffect">
                                  <p:stCondLst>
                                    <p:cond delay="0"/>
                                  </p:stCondLst>
                                  <p:childTnLst>
                                    <p:animMotion origin="layout" path="M -3.33333E-6 -4.14064E-7 L -0.3118 -0.02776 " pathEditMode="relative" rAng="0" ptsTypes="AA">
                                      <p:cBhvr>
                                        <p:cTn id="8" dur="3000" fill="hold"/>
                                        <p:tgtEl>
                                          <p:spTgt spid="35"/>
                                        </p:tgtEl>
                                        <p:attrNameLst>
                                          <p:attrName>ppt_x</p:attrName>
                                          <p:attrName>ppt_y</p:attrName>
                                        </p:attrNameLst>
                                      </p:cBhvr>
                                      <p:rCtr x="-156" y="-14"/>
                                    </p:animMotion>
                                  </p:childTnLst>
                                </p:cTn>
                              </p:par>
                              <p:par>
                                <p:cTn id="9" presetID="63" presetClass="path" presetSubtype="0" accel="50000" decel="50000" fill="hold" nodeType="withEffect">
                                  <p:stCondLst>
                                    <p:cond delay="0"/>
                                  </p:stCondLst>
                                  <p:childTnLst>
                                    <p:animMotion origin="layout" path="M 5.55112E-17 7.47166E-7 L 0.38767 0.00023 " pathEditMode="relative" rAng="0" ptsTypes="AA">
                                      <p:cBhvr>
                                        <p:cTn id="10" dur="3000" fill="hold"/>
                                        <p:tgtEl>
                                          <p:spTgt spid="40"/>
                                        </p:tgtEl>
                                        <p:attrNameLst>
                                          <p:attrName>ppt_x</p:attrName>
                                          <p:attrName>ppt_y</p:attrName>
                                        </p:attrNameLst>
                                      </p:cBhvr>
                                      <p:rCtr x="194" y="0"/>
                                    </p:animMotion>
                                  </p:childTnLst>
                                </p:cTn>
                              </p:par>
                              <p:par>
                                <p:cTn id="11" presetID="42" presetClass="path" presetSubtype="0" accel="50000" decel="50000" fill="hold" nodeType="withEffect">
                                  <p:stCondLst>
                                    <p:cond delay="0"/>
                                  </p:stCondLst>
                                  <p:childTnLst>
                                    <p:animMotion origin="layout" path="M 3.33333E-6 1.70213E-6 L 3.33333E-6 0.83256 " pathEditMode="relative" rAng="0" ptsTypes="AA">
                                      <p:cBhvr>
                                        <p:cTn id="12" dur="3000" fill="hold"/>
                                        <p:tgtEl>
                                          <p:spTgt spid="38"/>
                                        </p:tgtEl>
                                        <p:attrNameLst>
                                          <p:attrName>ppt_x</p:attrName>
                                          <p:attrName>ppt_y</p:attrName>
                                        </p:attrNameLst>
                                      </p:cBhvr>
                                      <p:rCtr x="0" y="416"/>
                                    </p:animMotion>
                                  </p:childTnLst>
                                </p:cTn>
                              </p:par>
                              <p:par>
                                <p:cTn id="13" presetID="35" presetClass="path" presetSubtype="0" accel="50000" decel="50000" fill="hold" nodeType="withEffect">
                                  <p:stCondLst>
                                    <p:cond delay="0"/>
                                  </p:stCondLst>
                                  <p:childTnLst>
                                    <p:animMotion origin="layout" path="M -3.33333E-6 -9.2991E-7 L -0.31215 0.00416 " pathEditMode="relative" rAng="0" ptsTypes="AA">
                                      <p:cBhvr>
                                        <p:cTn id="14" dur="3000" fill="hold"/>
                                        <p:tgtEl>
                                          <p:spTgt spid="36"/>
                                        </p:tgtEl>
                                        <p:attrNameLst>
                                          <p:attrName>ppt_x</p:attrName>
                                          <p:attrName>ppt_y</p:attrName>
                                        </p:attrNameLst>
                                      </p:cBhvr>
                                      <p:rCtr x="-156" y="2"/>
                                    </p:animMotion>
                                  </p:childTnLst>
                                </p:cTn>
                              </p:par>
                              <p:par>
                                <p:cTn id="15" presetID="35" presetClass="path" presetSubtype="0" accel="50000" decel="50000" fill="hold" nodeType="withEffect">
                                  <p:stCondLst>
                                    <p:cond delay="0"/>
                                  </p:stCondLst>
                                  <p:childTnLst>
                                    <p:animMotion origin="layout" path="M -3.33333E-6 -1.73491E-6 L -0.31232 0.05644 " pathEditMode="relative" rAng="0" ptsTypes="AA">
                                      <p:cBhvr>
                                        <p:cTn id="16" dur="3000" fill="hold"/>
                                        <p:tgtEl>
                                          <p:spTgt spid="37"/>
                                        </p:tgtEl>
                                        <p:attrNameLst>
                                          <p:attrName>ppt_x</p:attrName>
                                          <p:attrName>ppt_y</p:attrName>
                                        </p:attrNameLst>
                                      </p:cBhvr>
                                      <p:rCtr x="-156" y="28"/>
                                    </p:animMotion>
                                  </p:childTnLst>
                                </p:cTn>
                              </p:par>
                              <p:par>
                                <p:cTn id="17" presetID="64" presetClass="path" presetSubtype="0" accel="50000" decel="50000" fill="hold" nodeType="withEffect">
                                  <p:stCondLst>
                                    <p:cond delay="0"/>
                                  </p:stCondLst>
                                  <p:childTnLst>
                                    <p:animMotion origin="layout" path="M -2.77778E-6 -0.01458 L 0.00035 -0.68518 " pathEditMode="relative" rAng="0" ptsTypes="AA">
                                      <p:cBhvr>
                                        <p:cTn id="18" dur="3000" fill="hold"/>
                                        <p:tgtEl>
                                          <p:spTgt spid="44"/>
                                        </p:tgtEl>
                                        <p:attrNameLst>
                                          <p:attrName>ppt_x</p:attrName>
                                          <p:attrName>ppt_y</p:attrName>
                                        </p:attrNameLst>
                                      </p:cBhvr>
                                      <p:rCtr x="0" y="-335"/>
                                    </p:animMotion>
                                  </p:childTnLst>
                                </p:cTn>
                              </p:par>
                              <p:par>
                                <p:cTn id="19" presetID="64" presetClass="path" presetSubtype="0" accel="50000" decel="50000" fill="hold" nodeType="withEffect">
                                  <p:stCondLst>
                                    <p:cond delay="0"/>
                                  </p:stCondLst>
                                  <p:childTnLst>
                                    <p:animMotion origin="layout" path="M 0.0085 -0.04005 L 3.61111E-6 -0.59074 " pathEditMode="relative" rAng="0" ptsTypes="AA">
                                      <p:cBhvr>
                                        <p:cTn id="20" dur="3000" fill="hold"/>
                                        <p:tgtEl>
                                          <p:spTgt spid="45"/>
                                        </p:tgtEl>
                                        <p:attrNameLst>
                                          <p:attrName>ppt_x</p:attrName>
                                          <p:attrName>ppt_y</p:attrName>
                                        </p:attrNameLst>
                                      </p:cBhvr>
                                      <p:rCtr x="-4" y="-2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2" algn="l" defTabSz="912813">
              <a:lnSpc>
                <a:spcPct val="80000"/>
              </a:lnSpc>
              <a:spcBef>
                <a:spcPct val="20000"/>
              </a:spcBef>
            </a:pPr>
            <a:r>
              <a:rPr lang="es-ES" sz="4000" b="1" kern="1200" spc="-150" dirty="0" smtClean="0">
                <a:ln w="3175">
                  <a:noFill/>
                </a:ln>
                <a:solidFill>
                  <a:srgbClr val="0099FF"/>
                </a:solidFill>
                <a:effectLst>
                  <a:outerShdw blurRad="50800" dist="38100" dir="2700000" algn="tl" rotWithShape="0">
                    <a:prstClr val="black">
                      <a:alpha val="40000"/>
                    </a:prstClr>
                  </a:outerShdw>
                </a:effectLst>
                <a:latin typeface="+mj-lt"/>
                <a:ea typeface="+mn-ea"/>
                <a:cs typeface="Arial" charset="0"/>
              </a:rPr>
              <a:t> </a:t>
            </a:r>
            <a:r>
              <a:rPr lang="es-ES" sz="4000" kern="1200" spc="-150" dirty="0" smtClean="0">
                <a:ln w="3175">
                  <a:noFill/>
                </a:ln>
                <a:solidFill>
                  <a:schemeClr val="tx1"/>
                </a:solidFill>
                <a:effectLst>
                  <a:outerShdw blurRad="50800" dist="38100" dir="2700000" algn="tl" rotWithShape="0">
                    <a:prstClr val="black">
                      <a:alpha val="40000"/>
                    </a:prstClr>
                  </a:outerShdw>
                </a:effectLst>
                <a:latin typeface="Segoe Light" pitchFamily="34" charset="0"/>
                <a:ea typeface="+mn-ea"/>
                <a:cs typeface="Arial" charset="0"/>
              </a:rPr>
              <a:t>{</a:t>
            </a:r>
            <a:r>
              <a:rPr lang="es-ES" sz="4000" b="1" kern="1200" spc="-150" dirty="0" smtClean="0">
                <a:ln w="3175">
                  <a:noFill/>
                </a:ln>
                <a:solidFill>
                  <a:srgbClr val="0099FF"/>
                </a:solidFill>
                <a:effectLst>
                  <a:outerShdw blurRad="50800" dist="38100" dir="2700000" algn="tl" rotWithShape="0">
                    <a:prstClr val="black">
                      <a:alpha val="40000"/>
                    </a:prstClr>
                  </a:outerShdw>
                </a:effectLst>
                <a:latin typeface="+mj-lt"/>
                <a:ea typeface="+mn-ea"/>
                <a:cs typeface="Arial" charset="0"/>
              </a:rPr>
              <a:t> Informes flexibles</a:t>
            </a:r>
            <a:r>
              <a:rPr lang="es-ES" sz="4000" kern="1200" spc="-150" dirty="0" smtClean="0">
                <a:ln w="3175">
                  <a:noFill/>
                </a:ln>
                <a:solidFill>
                  <a:schemeClr val="tx1"/>
                </a:solidFill>
                <a:effectLst>
                  <a:outerShdw blurRad="50800" dist="38100" dir="2700000" algn="tl" rotWithShape="0">
                    <a:prstClr val="black">
                      <a:alpha val="40000"/>
                    </a:prstClr>
                  </a:outerShdw>
                </a:effectLst>
                <a:latin typeface="Segoe Light" pitchFamily="34" charset="0"/>
                <a:ea typeface="+mn-ea"/>
                <a:cs typeface="Arial" charset="0"/>
              </a:rPr>
              <a:t>}</a:t>
            </a:r>
            <a:endParaRPr lang="es-ES" sz="4000" kern="1200" spc="-150" dirty="0">
              <a:ln w="3175">
                <a:noFill/>
              </a:ln>
              <a:solidFill>
                <a:schemeClr val="tx1"/>
              </a:solidFill>
              <a:effectLst>
                <a:outerShdw blurRad="50800" dist="38100" dir="2700000" algn="tl" rotWithShape="0">
                  <a:prstClr val="black">
                    <a:alpha val="40000"/>
                  </a:prstClr>
                </a:outerShdw>
              </a:effectLst>
              <a:latin typeface="Segoe Light" pitchFamily="34" charset="0"/>
              <a:ea typeface="+mn-ea"/>
              <a:cs typeface="Arial" charset="0"/>
            </a:endParaRPr>
          </a:p>
        </p:txBody>
      </p:sp>
      <p:sp>
        <p:nvSpPr>
          <p:cNvPr id="5" name="Subtitle 4"/>
          <p:cNvSpPr>
            <a:spLocks noGrp="1"/>
          </p:cNvSpPr>
          <p:nvPr>
            <p:ph type="subTitle" idx="1"/>
          </p:nvPr>
        </p:nvSpPr>
        <p:spPr/>
        <p:txBody>
          <a:bodyPr/>
          <a:lstStyle/>
          <a:p>
            <a:endParaRPr lang="es-ES" dirty="0"/>
          </a:p>
        </p:txBody>
      </p:sp>
      <p:sp>
        <p:nvSpPr>
          <p:cNvPr id="6" name="Text Placeholder 5"/>
          <p:cNvSpPr>
            <a:spLocks noGrp="1"/>
          </p:cNvSpPr>
          <p:nvPr>
            <p:ph type="body" sz="quarter" idx="10"/>
          </p:nvPr>
        </p:nvSpPr>
        <p:spPr/>
        <p:txBody>
          <a:bodyPr/>
          <a:lstStyle/>
          <a:p>
            <a:r>
              <a:rPr lang="es-ES" dirty="0" smtClean="0"/>
              <a:t>demo</a:t>
            </a:r>
            <a:endParaRPr lang="es-E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27960" y="1419225"/>
            <a:ext cx="8281729" cy="467427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s-ES" dirty="0" smtClean="0"/>
              <a:t>Resumen</a:t>
            </a:r>
            <a:endParaRPr lang="es-ES" dirty="0"/>
          </a:p>
        </p:txBody>
      </p:sp>
      <p:sp>
        <p:nvSpPr>
          <p:cNvPr id="3" name="Text Placeholder 2"/>
          <p:cNvSpPr>
            <a:spLocks noGrp="1"/>
          </p:cNvSpPr>
          <p:nvPr>
            <p:ph type="body" sz="quarter" idx="10"/>
          </p:nvPr>
        </p:nvSpPr>
        <p:spPr>
          <a:xfrm>
            <a:off x="762000" y="1743886"/>
            <a:ext cx="7719848" cy="4684359"/>
          </a:xfrm>
        </p:spPr>
        <p:txBody>
          <a:bodyPr/>
          <a:lstStyle/>
          <a:p>
            <a:r>
              <a:rPr lang="es-ES" sz="2800" dirty="0" smtClean="0"/>
              <a:t>SQL Server 2008 es una plataforma de BI completa y escalable que permite:</a:t>
            </a:r>
          </a:p>
          <a:p>
            <a:pPr lvl="1"/>
            <a:r>
              <a:rPr lang="es-ES" sz="2400" dirty="0" smtClean="0"/>
              <a:t>Liberar sus silos de datos</a:t>
            </a:r>
          </a:p>
          <a:p>
            <a:pPr lvl="1"/>
            <a:r>
              <a:rPr lang="es-ES" sz="2400" dirty="0" smtClean="0"/>
              <a:t>Distribuir información relevante a los usuarios a través de Microsoft Office</a:t>
            </a:r>
          </a:p>
          <a:p>
            <a:pPr lvl="1"/>
            <a:r>
              <a:rPr lang="es-ES" sz="2400" dirty="0" smtClean="0"/>
              <a:t>Disponer de vistas generales de su organización mediante potentes informes y métodos analíticos avanzados y completos</a:t>
            </a:r>
          </a:p>
          <a:p>
            <a:r>
              <a:rPr lang="es-ES" sz="2800" dirty="0" smtClean="0"/>
              <a:t>Forma parte de la oferta de BI de Microsoft</a:t>
            </a:r>
          </a:p>
          <a:p>
            <a:pPr lvl="1"/>
            <a:r>
              <a:rPr lang="es-ES" sz="2400" dirty="0" smtClean="0"/>
              <a:t>Completa e integrada</a:t>
            </a:r>
          </a:p>
          <a:p>
            <a:pPr lvl="1"/>
            <a:r>
              <a:rPr lang="es-ES" sz="2400" dirty="0" smtClean="0"/>
              <a:t>Difusión general por medio de Microsoft Office</a:t>
            </a:r>
          </a:p>
          <a:p>
            <a:pPr lvl="1"/>
            <a:r>
              <a:rPr lang="es-ES" sz="2400" dirty="0" smtClean="0"/>
              <a:t>Cómoda y para todo el ámbito corporativo</a:t>
            </a:r>
            <a:endParaRPr lang="es-ES" sz="2400"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2"/>
          <p:cNvSpPr>
            <a:spLocks noGrp="1"/>
          </p:cNvSpPr>
          <p:nvPr>
            <p:ph type="title"/>
          </p:nvPr>
        </p:nvSpPr>
        <p:spPr>
          <a:xfrm>
            <a:off x="457200" y="152401"/>
            <a:ext cx="8229600" cy="1329595"/>
          </a:xfrm>
        </p:spPr>
        <p:txBody>
          <a:bodyPr/>
          <a:lstStyle/>
          <a:p>
            <a:r>
              <a:rPr smtClean="0"/>
              <a:t>Gartner Magic Quadrant Q1 2008</a:t>
            </a:r>
          </a:p>
        </p:txBody>
      </p:sp>
      <p:pic>
        <p:nvPicPr>
          <p:cNvPr id="1026" name="Picture 1" descr="image001"/>
          <p:cNvPicPr>
            <a:picLocks noChangeAspect="1" noChangeArrowheads="1"/>
          </p:cNvPicPr>
          <p:nvPr/>
        </p:nvPicPr>
        <p:blipFill>
          <a:blip r:embed="rId2"/>
          <a:srcRect/>
          <a:stretch>
            <a:fillRect/>
          </a:stretch>
        </p:blipFill>
        <p:spPr bwMode="auto">
          <a:xfrm>
            <a:off x="3571868" y="1071546"/>
            <a:ext cx="5260972" cy="5552362"/>
          </a:xfrm>
          <a:prstGeom prst="rect">
            <a:avLst/>
          </a:prstGeom>
          <a:noFill/>
          <a:ln w="9525">
            <a:noFill/>
            <a:miter lim="800000"/>
            <a:headEnd/>
            <a:tailEnd/>
          </a:ln>
        </p:spPr>
      </p:pic>
      <p:sp>
        <p:nvSpPr>
          <p:cNvPr id="4" name="TextBox 3"/>
          <p:cNvSpPr txBox="1"/>
          <p:nvPr/>
        </p:nvSpPr>
        <p:spPr>
          <a:xfrm>
            <a:off x="387002" y="1518586"/>
            <a:ext cx="3143272" cy="5324535"/>
          </a:xfrm>
          <a:prstGeom prst="rect">
            <a:avLst/>
          </a:prstGeom>
          <a:noFill/>
        </p:spPr>
        <p:txBody>
          <a:bodyPr wrap="square" rtlCol="0">
            <a:spAutoFit/>
          </a:bodyPr>
          <a:lstStyle/>
          <a:p>
            <a:pPr lvl="0"/>
            <a:r>
              <a:rPr lang="en-US" sz="2000" i="1" smtClean="0"/>
              <a:t>“According to customers we contacted, of the mega-vendors, </a:t>
            </a:r>
            <a:r>
              <a:rPr lang="en-US" sz="2000" b="1" i="1" smtClean="0"/>
              <a:t>Microsoft's BI software quality is best</a:t>
            </a:r>
            <a:r>
              <a:rPr lang="en-US" sz="2000" i="1" smtClean="0"/>
              <a:t>, with over half of customers reporting no problems with software.  This reflects Microsoft's focus on BI, the strength of its product line management team and the fact that much of </a:t>
            </a:r>
            <a:r>
              <a:rPr lang="en-US" sz="2000" b="1" i="1" smtClean="0"/>
              <a:t>its BI technology has been internally developed rather than acquired</a:t>
            </a:r>
            <a:r>
              <a:rPr lang="en-US" sz="2000" i="1" smtClean="0"/>
              <a:t>.”</a:t>
            </a:r>
          </a:p>
          <a:p>
            <a:endParaRPr lang="en-US" sz="2000" i="1"/>
          </a:p>
        </p:txBody>
      </p:sp>
    </p:spTree>
  </p:cSld>
  <p:clrMapOvr>
    <a:masterClrMapping/>
  </p:clrMapOvr>
  <p:transition>
    <p:cover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27960" y="1419225"/>
            <a:ext cx="8281729" cy="467427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s-ES" dirty="0" smtClean="0"/>
              <a:t>Recursos</a:t>
            </a:r>
            <a:endParaRPr lang="es-ES" dirty="0"/>
          </a:p>
        </p:txBody>
      </p:sp>
      <p:sp>
        <p:nvSpPr>
          <p:cNvPr id="3" name="Text Placeholder 2"/>
          <p:cNvSpPr>
            <a:spLocks noGrp="1"/>
          </p:cNvSpPr>
          <p:nvPr>
            <p:ph type="body" sz="quarter" idx="10"/>
          </p:nvPr>
        </p:nvSpPr>
        <p:spPr>
          <a:xfrm>
            <a:off x="543560" y="1553446"/>
            <a:ext cx="8101374" cy="4869025"/>
          </a:xfrm>
        </p:spPr>
        <p:txBody>
          <a:bodyPr/>
          <a:lstStyle/>
          <a:p>
            <a:pPr lvl="0"/>
            <a:r>
              <a:rPr lang="es-ES" sz="2800" dirty="0" smtClean="0"/>
              <a:t>Más información sobre Business Intelligence</a:t>
            </a:r>
            <a:br>
              <a:rPr lang="es-ES" sz="2800" dirty="0" smtClean="0"/>
            </a:br>
            <a:r>
              <a:rPr lang="es-ES" sz="2000" dirty="0" smtClean="0">
                <a:hlinkClick r:id="rId3"/>
              </a:rPr>
              <a:t>http://www.microsoft.com/sql/2008/solutions/bi.mspx</a:t>
            </a:r>
            <a:endParaRPr lang="es-ES" sz="2800" dirty="0" smtClean="0"/>
          </a:p>
          <a:p>
            <a:pPr lvl="0"/>
            <a:r>
              <a:rPr lang="es-ES" sz="2800" dirty="0" smtClean="0"/>
              <a:t>Más información sobre SQL Server 2008</a:t>
            </a:r>
            <a:br>
              <a:rPr lang="es-ES" sz="2800" dirty="0" smtClean="0"/>
            </a:br>
            <a:r>
              <a:rPr lang="es-ES" sz="2000" dirty="0" smtClean="0">
                <a:hlinkClick r:id="rId4"/>
              </a:rPr>
              <a:t>http://www.microsoft.com/sql/2008/default.mspx</a:t>
            </a:r>
            <a:endParaRPr lang="es-ES" sz="2800" dirty="0" smtClean="0"/>
          </a:p>
          <a:p>
            <a:pPr lvl="0"/>
            <a:r>
              <a:rPr lang="es-ES" sz="2800" dirty="0" smtClean="0"/>
              <a:t>Descubra SQL Server 2008:  Webcasts, laboratorios virtuales y Whitepapers</a:t>
            </a:r>
            <a:br>
              <a:rPr lang="es-ES" sz="2800" dirty="0" smtClean="0"/>
            </a:br>
            <a:r>
              <a:rPr lang="es-ES" sz="2000" dirty="0" smtClean="0">
                <a:hlinkClick r:id="rId5"/>
              </a:rPr>
              <a:t>http://www.microsoft.com/sql/2008/learning/default.mspx</a:t>
            </a:r>
            <a:endParaRPr lang="es-ES" sz="2800" dirty="0" smtClean="0"/>
          </a:p>
          <a:p>
            <a:pPr lvl="0"/>
            <a:r>
              <a:rPr lang="es-ES" sz="2800" dirty="0" smtClean="0"/>
              <a:t>Formación en SQL Server 2008</a:t>
            </a:r>
            <a:br>
              <a:rPr lang="es-ES" sz="2800" dirty="0" smtClean="0"/>
            </a:br>
            <a:r>
              <a:rPr lang="es-ES" sz="2000" dirty="0" smtClean="0">
                <a:hlinkClick r:id="rId6"/>
              </a:rPr>
              <a:t>http://www.microsoft.com/learning/sql/2008/default.mspx</a:t>
            </a:r>
            <a:endParaRPr lang="es-ES" sz="2800" dirty="0" smtClean="0"/>
          </a:p>
          <a:p>
            <a:pPr lvl="0"/>
            <a:r>
              <a:rPr lang="es-ES" sz="2800" dirty="0" smtClean="0"/>
              <a:t>Descarga de la última CTP de SQL Server</a:t>
            </a:r>
            <a:br>
              <a:rPr lang="es-ES" sz="2800" dirty="0" smtClean="0"/>
            </a:br>
            <a:r>
              <a:rPr lang="es-ES" sz="2000" dirty="0" smtClean="0">
                <a:hlinkClick r:id="rId7"/>
              </a:rPr>
              <a:t>http://www.microsoft.com/sql/2008/prodinfo/download.mspx</a:t>
            </a:r>
            <a:endParaRPr lang="es-ES" sz="2000" dirty="0" smtClean="0"/>
          </a:p>
          <a:p>
            <a:pPr lvl="0"/>
            <a:r>
              <a:rPr lang="es-ES" sz="2800" dirty="0" smtClean="0"/>
              <a:t>Comunidad  técnica SQL PASS</a:t>
            </a:r>
            <a:endParaRPr lang="es-ES" sz="2000" dirty="0" smtClean="0"/>
          </a:p>
          <a:p>
            <a:pPr>
              <a:buNone/>
            </a:pPr>
            <a:r>
              <a:rPr lang="es-ES" sz="2000" dirty="0" smtClean="0"/>
              <a:t>	</a:t>
            </a:r>
            <a:r>
              <a:rPr lang="es-ES" sz="2000" dirty="0" smtClean="0">
                <a:hlinkClick r:id="rId8"/>
              </a:rPr>
              <a:t>http://www.sqlpass.org</a:t>
            </a:r>
            <a:endParaRPr lang="es-ES" sz="2000" dirty="0" smtClean="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09" name="Rectangle 3"/>
          <p:cNvSpPr>
            <a:spLocks noChangeArrowheads="1"/>
          </p:cNvSpPr>
          <p:nvPr/>
        </p:nvSpPr>
        <p:spPr bwMode="auto">
          <a:xfrm>
            <a:off x="304800" y="1371600"/>
            <a:ext cx="8458200" cy="461963"/>
          </a:xfrm>
          <a:prstGeom prst="rect">
            <a:avLst/>
          </a:prstGeom>
          <a:noFill/>
          <a:ln w="9525">
            <a:noFill/>
            <a:miter lim="800000"/>
            <a:headEnd/>
            <a:tailEnd/>
          </a:ln>
        </p:spPr>
        <p:txBody>
          <a:bodyPr>
            <a:spAutoFit/>
          </a:bodyPr>
          <a:lstStyle/>
          <a:p>
            <a:pPr algn="ctr"/>
            <a:r>
              <a:rPr lang="en-US" sz="2400" b="1" i="1"/>
              <a:t>Industry-Leading Technical Experts, Authors, Speakers</a:t>
            </a:r>
          </a:p>
        </p:txBody>
      </p:sp>
      <p:sp>
        <p:nvSpPr>
          <p:cNvPr id="5" name="Rectangle 4"/>
          <p:cNvSpPr/>
          <p:nvPr/>
        </p:nvSpPr>
        <p:spPr>
          <a:xfrm>
            <a:off x="152400" y="1865313"/>
            <a:ext cx="8839200" cy="5402262"/>
          </a:xfrm>
          <a:prstGeom prst="rect">
            <a:avLst/>
          </a:prstGeom>
        </p:spPr>
        <p:txBody>
          <a:bodyPr>
            <a:spAutoFit/>
          </a:bodyPr>
          <a:lstStyle/>
          <a:p>
            <a:pPr algn="ctr">
              <a:spcAft>
                <a:spcPts val="1200"/>
              </a:spcAft>
              <a:defRPr/>
            </a:pPr>
            <a:r>
              <a:rPr lang="en-US" dirty="0">
                <a:latin typeface="Arial" pitchFamily="34" charset="0"/>
              </a:rPr>
              <a:t>Solid Quality™ Mentors are </a:t>
            </a:r>
            <a:r>
              <a:rPr lang="en-US" b="1" dirty="0">
                <a:latin typeface="Arial" pitchFamily="34" charset="0"/>
              </a:rPr>
              <a:t>more than 100 </a:t>
            </a:r>
            <a:r>
              <a:rPr lang="en-US" dirty="0">
                <a:latin typeface="Arial" pitchFamily="34" charset="0"/>
              </a:rPr>
              <a:t>of the world’s top technical experts who specialize in </a:t>
            </a:r>
            <a:r>
              <a:rPr lang="en-US" i="1" u="sng" dirty="0">
                <a:latin typeface="Arial" pitchFamily="34" charset="0"/>
              </a:rPr>
              <a:t>assuring client success</a:t>
            </a:r>
            <a:r>
              <a:rPr lang="en-US" i="1" dirty="0">
                <a:latin typeface="Arial" pitchFamily="34" charset="0"/>
              </a:rPr>
              <a:t> </a:t>
            </a:r>
            <a:r>
              <a:rPr lang="en-US" dirty="0">
                <a:latin typeface="Arial" pitchFamily="34" charset="0"/>
              </a:rPr>
              <a:t>using integrated Microsoft technologies. </a:t>
            </a:r>
          </a:p>
          <a:p>
            <a:pPr algn="ctr">
              <a:spcAft>
                <a:spcPts val="1200"/>
              </a:spcAft>
              <a:defRPr/>
            </a:pPr>
            <a:r>
              <a:rPr lang="en-US" sz="2800" b="1" i="1" u="sng" dirty="0">
                <a:solidFill>
                  <a:schemeClr val="accent1">
                    <a:lumMod val="40000"/>
                    <a:lumOff val="60000"/>
                  </a:schemeClr>
                </a:solidFill>
                <a:latin typeface="Arial" pitchFamily="34" charset="0"/>
                <a:hlinkClick r:id="rId3"/>
              </a:rPr>
              <a:t>http://www.SolidQ.com</a:t>
            </a:r>
            <a:r>
              <a:rPr lang="en-US" sz="2800" b="1" i="1" u="sng" dirty="0">
                <a:solidFill>
                  <a:schemeClr val="accent1">
                    <a:lumMod val="40000"/>
                    <a:lumOff val="60000"/>
                  </a:schemeClr>
                </a:solidFill>
                <a:latin typeface="Arial" pitchFamily="34" charset="0"/>
              </a:rPr>
              <a:t> </a:t>
            </a:r>
            <a:endParaRPr lang="en-US" sz="2800" i="1" dirty="0">
              <a:latin typeface="Arial" pitchFamily="34" charset="0"/>
            </a:endParaRPr>
          </a:p>
          <a:p>
            <a:pPr algn="ctr">
              <a:spcAft>
                <a:spcPts val="1200"/>
              </a:spcAft>
              <a:defRPr/>
            </a:pPr>
            <a:r>
              <a:rPr lang="en-US" sz="2400" b="1" i="1" dirty="0">
                <a:latin typeface="Arial" pitchFamily="34" charset="0"/>
              </a:rPr>
              <a:t>Articles: </a:t>
            </a:r>
            <a:r>
              <a:rPr lang="en-US" sz="2400" b="1" i="1" dirty="0">
                <a:latin typeface="Arial" pitchFamily="34" charset="0"/>
                <a:hlinkClick r:id="rId4"/>
              </a:rPr>
              <a:t>http://www.solidq.com/na/TechArticles.aspx</a:t>
            </a:r>
            <a:endParaRPr lang="en-US" sz="2400" b="1" i="1" dirty="0">
              <a:latin typeface="Arial" pitchFamily="34" charset="0"/>
            </a:endParaRPr>
          </a:p>
          <a:p>
            <a:pPr algn="ctr">
              <a:spcAft>
                <a:spcPts val="600"/>
              </a:spcAft>
              <a:defRPr/>
            </a:pPr>
            <a:r>
              <a:rPr lang="en-US" sz="2400" b="1" i="1" dirty="0">
                <a:latin typeface="Arial" pitchFamily="34" charset="0"/>
              </a:rPr>
              <a:t>Blogs: </a:t>
            </a:r>
            <a:r>
              <a:rPr lang="en-US" sz="2400" b="1" i="1" u="sng" dirty="0">
                <a:latin typeface="Arial" pitchFamily="34" charset="0"/>
                <a:hlinkClick r:id="rId5"/>
              </a:rPr>
              <a:t>http://www.solidq.com/na/OurBlogs.aspx</a:t>
            </a:r>
            <a:endParaRPr lang="en-US" sz="2400" b="1" i="1" u="sng" dirty="0">
              <a:latin typeface="Arial" pitchFamily="34" charset="0"/>
            </a:endParaRPr>
          </a:p>
          <a:p>
            <a:pPr algn="ctr">
              <a:spcAft>
                <a:spcPts val="600"/>
              </a:spcAft>
              <a:defRPr/>
            </a:pPr>
            <a:endParaRPr lang="en-US" sz="1000" b="1" i="1" dirty="0">
              <a:latin typeface="Arial" pitchFamily="34" charset="0"/>
            </a:endParaRPr>
          </a:p>
          <a:p>
            <a:pPr algn="ctr">
              <a:spcAft>
                <a:spcPts val="600"/>
              </a:spcAft>
              <a:defRPr/>
            </a:pPr>
            <a:endParaRPr lang="en-US" sz="1000" b="1" i="1" dirty="0">
              <a:latin typeface="Arial" pitchFamily="34" charset="0"/>
            </a:endParaRPr>
          </a:p>
          <a:p>
            <a:pPr algn="ctr">
              <a:spcAft>
                <a:spcPts val="600"/>
              </a:spcAft>
              <a:defRPr/>
            </a:pPr>
            <a:r>
              <a:rPr lang="en-US" sz="1400" b="1" i="1" dirty="0">
                <a:latin typeface="Arial" pitchFamily="34" charset="0"/>
              </a:rPr>
              <a:t>42 Microsoft MVPs </a:t>
            </a:r>
          </a:p>
          <a:p>
            <a:pPr algn="ctr">
              <a:spcAft>
                <a:spcPts val="600"/>
              </a:spcAft>
              <a:defRPr/>
            </a:pPr>
            <a:r>
              <a:rPr lang="en-US" sz="1400" b="1" i="1" dirty="0">
                <a:latin typeface="Arial" pitchFamily="34" charset="0"/>
              </a:rPr>
              <a:t>7 Regional Directors</a:t>
            </a:r>
          </a:p>
          <a:p>
            <a:pPr algn="ctr">
              <a:spcAft>
                <a:spcPts val="600"/>
              </a:spcAft>
              <a:defRPr/>
            </a:pPr>
            <a:r>
              <a:rPr lang="en-US" sz="1400" dirty="0">
                <a:latin typeface="Arial" pitchFamily="34" charset="0"/>
              </a:rPr>
              <a:t> </a:t>
            </a:r>
            <a:r>
              <a:rPr lang="en-US" sz="1400" b="1" i="1" dirty="0">
                <a:latin typeface="Arial" pitchFamily="34" charset="0"/>
              </a:rPr>
              <a:t>Microsoft’s 2007 Southeast District </a:t>
            </a:r>
            <a:br>
              <a:rPr lang="en-US" sz="1400" b="1" i="1" dirty="0">
                <a:latin typeface="Arial" pitchFamily="34" charset="0"/>
              </a:rPr>
            </a:br>
            <a:r>
              <a:rPr lang="en-US" sz="1400" b="1" i="1" dirty="0">
                <a:latin typeface="Arial" pitchFamily="34" charset="0"/>
              </a:rPr>
              <a:t>Success Story of the Year</a:t>
            </a:r>
          </a:p>
          <a:p>
            <a:pPr algn="ctr">
              <a:spcAft>
                <a:spcPts val="600"/>
              </a:spcAft>
              <a:defRPr/>
            </a:pPr>
            <a:endParaRPr lang="en-US" sz="800" b="1" dirty="0">
              <a:latin typeface="Arial" pitchFamily="34" charset="0"/>
            </a:endParaRPr>
          </a:p>
          <a:p>
            <a:pPr algn="ctr">
              <a:spcAft>
                <a:spcPts val="600"/>
              </a:spcAft>
              <a:defRPr/>
            </a:pPr>
            <a:r>
              <a:rPr lang="en-US" b="1" dirty="0">
                <a:latin typeface="Arial" pitchFamily="34" charset="0"/>
              </a:rPr>
              <a:t>Mentors located in </a:t>
            </a:r>
            <a:br>
              <a:rPr lang="en-US" b="1" dirty="0">
                <a:latin typeface="Arial" pitchFamily="34" charset="0"/>
              </a:rPr>
            </a:br>
            <a:r>
              <a:rPr lang="en-US" b="1" dirty="0">
                <a:latin typeface="Arial" pitchFamily="34" charset="0"/>
              </a:rPr>
              <a:t>over 20 countries</a:t>
            </a:r>
          </a:p>
          <a:p>
            <a:pPr algn="ctr">
              <a:spcAft>
                <a:spcPts val="600"/>
              </a:spcAft>
              <a:defRPr/>
            </a:pPr>
            <a:endParaRPr lang="en-US" sz="1400" dirty="0">
              <a:latin typeface="Arial" pitchFamily="34" charset="0"/>
            </a:endParaRPr>
          </a:p>
          <a:p>
            <a:pPr algn="ctr">
              <a:spcAft>
                <a:spcPts val="600"/>
              </a:spcAft>
              <a:defRPr/>
            </a:pPr>
            <a:endParaRPr lang="en-US" sz="1400" b="1" i="1" dirty="0">
              <a:latin typeface="Arial" pitchFamily="34" charset="0"/>
            </a:endParaRPr>
          </a:p>
        </p:txBody>
      </p:sp>
      <p:graphicFrame>
        <p:nvGraphicFramePr>
          <p:cNvPr id="6" name="Table 5"/>
          <p:cNvGraphicFramePr>
            <a:graphicFrameLocks noGrp="1"/>
          </p:cNvGraphicFramePr>
          <p:nvPr/>
        </p:nvGraphicFramePr>
        <p:xfrm>
          <a:off x="304800" y="4634360"/>
          <a:ext cx="2667000" cy="1751200"/>
        </p:xfrm>
        <a:graphic>
          <a:graphicData uri="http://schemas.openxmlformats.org/drawingml/2006/table">
            <a:tbl>
              <a:tblPr firstRow="1" bandRow="1">
                <a:effectLst>
                  <a:innerShdw blurRad="114300">
                    <a:prstClr val="black"/>
                  </a:innerShdw>
                </a:effectLst>
                <a:tableStyleId>{5C22544A-7EE6-4342-B048-85BDC9FD1C3A}</a:tableStyleId>
              </a:tblPr>
              <a:tblGrid>
                <a:gridCol w="2667000"/>
              </a:tblGrid>
              <a:tr h="350240">
                <a:tc>
                  <a:txBody>
                    <a:bodyPr/>
                    <a:lstStyle/>
                    <a:p>
                      <a:r>
                        <a:rPr lang="en-US" sz="1400" b="1" dirty="0" smtClean="0"/>
                        <a:t>PRACTICE</a:t>
                      </a:r>
                      <a:r>
                        <a:rPr lang="en-US" sz="1400" b="1" baseline="0" dirty="0" smtClean="0"/>
                        <a:t>  AREAS</a:t>
                      </a:r>
                      <a:endParaRPr lang="en-US" sz="1400" b="1" dirty="0" smtClean="0"/>
                    </a:p>
                  </a:txBody>
                  <a:tcPr>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tcPr>
                </a:tc>
              </a:tr>
              <a:tr h="350240">
                <a:tc>
                  <a:txBody>
                    <a:bodyPr/>
                    <a:lstStyle/>
                    <a:p>
                      <a:r>
                        <a:rPr lang="en-US" sz="1200" b="1" dirty="0" smtClean="0"/>
                        <a:t>Relational Database</a:t>
                      </a:r>
                      <a:r>
                        <a:rPr lang="en-US" sz="1200" b="1" baseline="0" dirty="0" smtClean="0"/>
                        <a:t> Management</a:t>
                      </a:r>
                      <a:endParaRPr lang="en-US" sz="1200" b="1" dirty="0"/>
                    </a:p>
                  </a:txBody>
                  <a:tcPr>
                    <a:gradFill>
                      <a:gsLst>
                        <a:gs pos="0">
                          <a:srgbClr val="5E9EFF"/>
                        </a:gs>
                        <a:gs pos="39999">
                          <a:srgbClr val="85C2FF"/>
                        </a:gs>
                        <a:gs pos="70000">
                          <a:srgbClr val="C4D6EB"/>
                        </a:gs>
                        <a:gs pos="100000">
                          <a:srgbClr val="FFEBFA"/>
                        </a:gs>
                      </a:gsLst>
                      <a:lin ang="16200000" scaled="0"/>
                    </a:gradFill>
                  </a:tcPr>
                </a:tc>
              </a:tr>
              <a:tr h="350240">
                <a:tc>
                  <a:txBody>
                    <a:bodyPr/>
                    <a:lstStyle/>
                    <a:p>
                      <a:r>
                        <a:rPr lang="en-US" sz="1200" b="1" dirty="0" smtClean="0"/>
                        <a:t>Business Intelligence</a:t>
                      </a:r>
                      <a:endParaRPr lang="en-US" sz="1200" b="1" dirty="0"/>
                    </a:p>
                  </a:txBody>
                  <a:tcPr>
                    <a:gradFill>
                      <a:gsLst>
                        <a:gs pos="0">
                          <a:srgbClr val="5E9EFF"/>
                        </a:gs>
                        <a:gs pos="39999">
                          <a:srgbClr val="85C2FF"/>
                        </a:gs>
                        <a:gs pos="70000">
                          <a:srgbClr val="C4D6EB"/>
                        </a:gs>
                        <a:gs pos="100000">
                          <a:srgbClr val="FFEBFA"/>
                        </a:gs>
                      </a:gsLst>
                      <a:lin ang="16200000" scaled="0"/>
                    </a:gradFill>
                  </a:tcPr>
                </a:tc>
              </a:tr>
              <a:tr h="350240">
                <a:tc>
                  <a:txBody>
                    <a:bodyPr/>
                    <a:lstStyle/>
                    <a:p>
                      <a:r>
                        <a:rPr lang="en-US" sz="1200" b="1" dirty="0" smtClean="0"/>
                        <a:t>Development</a:t>
                      </a:r>
                      <a:r>
                        <a:rPr lang="en-US" sz="1200" b="1" baseline="0" dirty="0" smtClean="0"/>
                        <a:t> Methodologies</a:t>
                      </a:r>
                      <a:endParaRPr lang="en-US" sz="1200" b="1" dirty="0"/>
                    </a:p>
                  </a:txBody>
                  <a:tcPr>
                    <a:gradFill>
                      <a:gsLst>
                        <a:gs pos="0">
                          <a:srgbClr val="5E9EFF"/>
                        </a:gs>
                        <a:gs pos="39999">
                          <a:srgbClr val="85C2FF"/>
                        </a:gs>
                        <a:gs pos="70000">
                          <a:srgbClr val="C4D6EB"/>
                        </a:gs>
                        <a:gs pos="100000">
                          <a:srgbClr val="FFEBFA"/>
                        </a:gs>
                      </a:gsLst>
                      <a:lin ang="16200000" scaled="0"/>
                    </a:gradFill>
                  </a:tcPr>
                </a:tc>
              </a:tr>
              <a:tr h="350240">
                <a:tc>
                  <a:txBody>
                    <a:bodyPr/>
                    <a:lstStyle/>
                    <a:p>
                      <a:r>
                        <a:rPr lang="en-US" sz="1200" b="1" dirty="0" smtClean="0"/>
                        <a:t>SharePoint</a:t>
                      </a:r>
                      <a:r>
                        <a:rPr lang="en-US" sz="1200" b="1" baseline="0" dirty="0" smtClean="0"/>
                        <a:t> Collaboration</a:t>
                      </a:r>
                      <a:endParaRPr lang="en-US" sz="1200" b="1" dirty="0"/>
                    </a:p>
                  </a:txBody>
                  <a:tcPr>
                    <a:gradFill>
                      <a:gsLst>
                        <a:gs pos="0">
                          <a:srgbClr val="5E9EFF"/>
                        </a:gs>
                        <a:gs pos="39999">
                          <a:srgbClr val="85C2FF"/>
                        </a:gs>
                        <a:gs pos="70000">
                          <a:srgbClr val="C4D6EB"/>
                        </a:gs>
                        <a:gs pos="100000">
                          <a:srgbClr val="FFEBFA"/>
                        </a:gs>
                      </a:gsLst>
                      <a:lin ang="16200000" scaled="0"/>
                    </a:gradFill>
                  </a:tcPr>
                </a:tc>
              </a:tr>
            </a:tbl>
          </a:graphicData>
        </a:graphic>
      </p:graphicFrame>
      <p:pic>
        <p:nvPicPr>
          <p:cNvPr id="68612" name="Picture 6" descr="All White Logo.gif"/>
          <p:cNvPicPr>
            <a:picLocks noChangeAspect="1"/>
          </p:cNvPicPr>
          <p:nvPr/>
        </p:nvPicPr>
        <p:blipFill>
          <a:blip r:embed="rId6"/>
          <a:srcRect/>
          <a:stretch>
            <a:fillRect/>
          </a:stretch>
        </p:blipFill>
        <p:spPr bwMode="auto">
          <a:xfrm>
            <a:off x="2759075" y="228600"/>
            <a:ext cx="3962400" cy="1065213"/>
          </a:xfrm>
          <a:prstGeom prst="rect">
            <a:avLst/>
          </a:prstGeom>
          <a:noFill/>
          <a:ln w="9525">
            <a:noFill/>
            <a:miter lim="800000"/>
            <a:headEnd/>
            <a:tailEnd/>
          </a:ln>
        </p:spPr>
      </p:pic>
      <p:sp>
        <p:nvSpPr>
          <p:cNvPr id="68613" name="TextBox 7"/>
          <p:cNvSpPr txBox="1">
            <a:spLocks noChangeArrowheads="1"/>
          </p:cNvSpPr>
          <p:nvPr/>
        </p:nvSpPr>
        <p:spPr bwMode="auto">
          <a:xfrm>
            <a:off x="620713" y="457200"/>
            <a:ext cx="1828800" cy="646113"/>
          </a:xfrm>
          <a:prstGeom prst="rect">
            <a:avLst/>
          </a:prstGeom>
          <a:noFill/>
          <a:ln w="9525">
            <a:noFill/>
            <a:miter lim="800000"/>
            <a:headEnd/>
            <a:tailEnd/>
          </a:ln>
        </p:spPr>
        <p:txBody>
          <a:bodyPr>
            <a:spAutoFit/>
          </a:bodyPr>
          <a:lstStyle/>
          <a:p>
            <a:pPr algn="r"/>
            <a:r>
              <a:rPr lang="en-US"/>
              <a:t>Content Prepared By </a:t>
            </a:r>
          </a:p>
        </p:txBody>
      </p:sp>
      <p:graphicFrame>
        <p:nvGraphicFramePr>
          <p:cNvPr id="9" name="Table 8"/>
          <p:cNvGraphicFramePr>
            <a:graphicFrameLocks noGrp="1"/>
          </p:cNvGraphicFramePr>
          <p:nvPr/>
        </p:nvGraphicFramePr>
        <p:xfrm>
          <a:off x="6233160" y="4663440"/>
          <a:ext cx="2667000" cy="1752600"/>
        </p:xfrm>
        <a:graphic>
          <a:graphicData uri="http://schemas.openxmlformats.org/drawingml/2006/table">
            <a:tbl>
              <a:tblPr firstRow="1" bandRow="1">
                <a:effectLst>
                  <a:innerShdw blurRad="114300">
                    <a:prstClr val="black"/>
                  </a:innerShdw>
                </a:effectLst>
                <a:tableStyleId>{5C22544A-7EE6-4342-B048-85BDC9FD1C3A}</a:tableStyleId>
              </a:tblPr>
              <a:tblGrid>
                <a:gridCol w="2667000"/>
              </a:tblGrid>
              <a:tr h="350520">
                <a:tc>
                  <a:txBody>
                    <a:bodyPr/>
                    <a:lstStyle/>
                    <a:p>
                      <a:r>
                        <a:rPr lang="en-US" sz="1400" b="1" dirty="0" smtClean="0"/>
                        <a:t>SERVICES</a:t>
                      </a:r>
                      <a:endParaRPr lang="en-US" sz="1400" b="1" dirty="0"/>
                    </a:p>
                  </a:txBody>
                  <a:tcPr>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tcPr>
                </a:tc>
              </a:tr>
              <a:tr h="350520">
                <a:tc>
                  <a:txBody>
                    <a:bodyPr/>
                    <a:lstStyle/>
                    <a:p>
                      <a:r>
                        <a:rPr lang="en-US" sz="1200" b="1" dirty="0" smtClean="0"/>
                        <a:t>Advanced Public</a:t>
                      </a:r>
                      <a:r>
                        <a:rPr lang="en-US" sz="1200" b="1" baseline="0" dirty="0" smtClean="0"/>
                        <a:t> </a:t>
                      </a:r>
                      <a:r>
                        <a:rPr lang="en-US" sz="1200" b="1" dirty="0" smtClean="0"/>
                        <a:t>Training</a:t>
                      </a:r>
                    </a:p>
                  </a:txBody>
                  <a:tcPr>
                    <a:gradFill>
                      <a:gsLst>
                        <a:gs pos="0">
                          <a:srgbClr val="5E9EFF"/>
                        </a:gs>
                        <a:gs pos="39999">
                          <a:srgbClr val="85C2FF"/>
                        </a:gs>
                        <a:gs pos="70000">
                          <a:srgbClr val="C4D6EB"/>
                        </a:gs>
                        <a:gs pos="100000">
                          <a:srgbClr val="FFEBFA"/>
                        </a:gs>
                      </a:gsLst>
                      <a:lin ang="16200000" scaled="0"/>
                    </a:gradFill>
                  </a:tcPr>
                </a:tc>
              </a:tr>
              <a:tr h="350520">
                <a:tc>
                  <a:txBody>
                    <a:bodyPr/>
                    <a:lstStyle/>
                    <a:p>
                      <a:r>
                        <a:rPr lang="en-US" sz="1200" b="1" dirty="0" smtClean="0"/>
                        <a:t>Customized</a:t>
                      </a:r>
                      <a:r>
                        <a:rPr lang="en-US" sz="1200" b="1" baseline="0" dirty="0" smtClean="0"/>
                        <a:t> Private Training</a:t>
                      </a:r>
                      <a:endParaRPr lang="en-US" sz="1200" b="1" dirty="0"/>
                    </a:p>
                  </a:txBody>
                  <a:tcPr>
                    <a:gradFill>
                      <a:gsLst>
                        <a:gs pos="0">
                          <a:srgbClr val="5E9EFF"/>
                        </a:gs>
                        <a:gs pos="39999">
                          <a:srgbClr val="85C2FF"/>
                        </a:gs>
                        <a:gs pos="70000">
                          <a:srgbClr val="C4D6EB"/>
                        </a:gs>
                        <a:gs pos="100000">
                          <a:srgbClr val="FFEBFA"/>
                        </a:gs>
                      </a:gsLst>
                      <a:lin ang="16200000" scaled="0"/>
                    </a:gradFill>
                  </a:tcPr>
                </a:tc>
              </a:tr>
              <a:tr h="350520">
                <a:tc>
                  <a:txBody>
                    <a:bodyPr/>
                    <a:lstStyle/>
                    <a:p>
                      <a:r>
                        <a:rPr lang="en-US" sz="1200" b="1" dirty="0" smtClean="0"/>
                        <a:t>Solution Delivery and </a:t>
                      </a:r>
                      <a:r>
                        <a:rPr lang="en-US" sz="1200" b="1" baseline="0" dirty="0" smtClean="0"/>
                        <a:t>Tuning</a:t>
                      </a:r>
                      <a:endParaRPr lang="en-US" sz="1200" b="1" dirty="0"/>
                    </a:p>
                  </a:txBody>
                  <a:tcPr>
                    <a:gradFill>
                      <a:gsLst>
                        <a:gs pos="0">
                          <a:srgbClr val="5E9EFF"/>
                        </a:gs>
                        <a:gs pos="39999">
                          <a:srgbClr val="85C2FF"/>
                        </a:gs>
                        <a:gs pos="70000">
                          <a:srgbClr val="C4D6EB"/>
                        </a:gs>
                        <a:gs pos="100000">
                          <a:srgbClr val="FFEBFA"/>
                        </a:gs>
                      </a:gsLst>
                      <a:lin ang="16200000" scaled="0"/>
                    </a:gradFill>
                  </a:tcPr>
                </a:tc>
              </a:tr>
              <a:tr h="350520">
                <a:tc>
                  <a:txBody>
                    <a:bodyPr/>
                    <a:lstStyle/>
                    <a:p>
                      <a:r>
                        <a:rPr lang="en-US" sz="1200" b="1" dirty="0" smtClean="0"/>
                        <a:t>Enhanced</a:t>
                      </a:r>
                      <a:r>
                        <a:rPr lang="en-US" sz="1200" b="1" baseline="0" dirty="0" smtClean="0"/>
                        <a:t> </a:t>
                      </a:r>
                      <a:r>
                        <a:rPr lang="en-US" sz="1200" b="1" dirty="0" smtClean="0"/>
                        <a:t>Mentoring Services </a:t>
                      </a:r>
                      <a:endParaRPr lang="en-US" sz="1200" b="1" dirty="0"/>
                    </a:p>
                  </a:txBody>
                  <a:tcPr>
                    <a:gradFill>
                      <a:gsLst>
                        <a:gs pos="0">
                          <a:srgbClr val="5E9EFF"/>
                        </a:gs>
                        <a:gs pos="39999">
                          <a:srgbClr val="85C2FF"/>
                        </a:gs>
                        <a:gs pos="70000">
                          <a:srgbClr val="C4D6EB"/>
                        </a:gs>
                        <a:gs pos="100000">
                          <a:srgbClr val="FFEBFA"/>
                        </a:gs>
                      </a:gsLst>
                      <a:lin ang="16200000" scaled="0"/>
                    </a:gradFill>
                  </a:tcPr>
                </a:tc>
              </a:tr>
            </a:tbl>
          </a:graphicData>
        </a:graphic>
      </p:graphicFrame>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6083573"/>
            <a:ext cx="8382000" cy="646317"/>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r>
              <a:rPr lang="es-ES" sz="600" i="1" dirty="0" smtClean="0"/>
              <a:t>Este es un documento preliminar y puede cambiar notablemente antes de la aparición de la versión comercial del producto descrito en él. La información contenida en este documento representa la visión actual de Microsoft Corporation acerca de los temas analizados en la fecha de publicación. Debido a que Microsoft debe responder a condiciones de mercado cambiantes, no debe interpretarse como un compromiso por parte de Microsoft, y Microsoft no puede garantizar la exactitud de ninguna información aquí mostrada después de la fecha de su publicación. Este documento se publica con fines informativos exclusivamente. MICROSOFT NO OFRECE GARANTIAS, EXPRESAS, IMPLICITAS NI ESTATUTARIAS SOBRE LA INFORMACIÓN CONTENIDA EN ESTE DOCUMENTO.</a:t>
            </a:r>
          </a:p>
          <a:p>
            <a:r>
              <a:rPr lang="es-ES" sz="600" i="1" dirty="0" smtClean="0"/>
              <a:t>© 2008 Microsoft Corporation. Todos los derechos reservados. Microsoft, BizTalk Server,.NET Framework, el logo Office, SQL, SharePoint, Visio, Visual Studio, Windows Server y Windows  son marcas registradas o marcas comerciales de Microsoft Corporation en Estados Unidos y/o en otros países. Otros  nombres de empresas y productos mencionados aquí pueden ser marcas registradas de sus respectivos propietarios</a:t>
            </a:r>
            <a:endParaRPr lang="en-US" sz="300" dirty="0">
              <a:latin typeface="Segoe"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s-ES" dirty="0" smtClean="0"/>
              <a:t>Introducción a las Demostraciones</a:t>
            </a:r>
            <a:endParaRPr lang="es-ES" dirty="0"/>
          </a:p>
        </p:txBody>
      </p:sp>
      <p:sp>
        <p:nvSpPr>
          <p:cNvPr id="4" name="Text Placeholder 3"/>
          <p:cNvSpPr>
            <a:spLocks noGrp="1"/>
          </p:cNvSpPr>
          <p:nvPr>
            <p:ph type="body" sz="quarter" idx="10"/>
          </p:nvPr>
        </p:nvSpPr>
        <p:spPr/>
        <p:txBody>
          <a:bodyPr/>
          <a:lstStyle/>
          <a:p>
            <a:r>
              <a:rPr lang="es-ES" dirty="0" smtClean="0"/>
              <a:t>apéndice</a:t>
            </a:r>
            <a:endParaRPr lang="es-ES" dirty="0"/>
          </a:p>
        </p:txBody>
      </p:sp>
      <p:sp>
        <p:nvSpPr>
          <p:cNvPr id="5" name="Title 4"/>
          <p:cNvSpPr>
            <a:spLocks noGrp="1"/>
          </p:cNvSpPr>
          <p:nvPr>
            <p:ph type="ctrTitle"/>
          </p:nvPr>
        </p:nvSpPr>
        <p:spPr/>
        <p:txBody>
          <a:bodyPr/>
          <a:lstStyle/>
          <a:p>
            <a:r>
              <a:rPr lang="es-ES" sz="3600" dirty="0" smtClean="0">
                <a:solidFill>
                  <a:schemeClr val="tx1"/>
                </a:solidFill>
                <a:latin typeface="Segoe Light" pitchFamily="34" charset="0"/>
              </a:rPr>
              <a:t>{ </a:t>
            </a:r>
            <a:r>
              <a:rPr lang="es-ES" sz="3600" b="1" dirty="0" smtClean="0">
                <a:solidFill>
                  <a:schemeClr val="accent1"/>
                </a:solidFill>
              </a:rPr>
              <a:t>Business Intelligence  total</a:t>
            </a:r>
            <a:r>
              <a:rPr lang="es-ES" sz="3600" dirty="0" smtClean="0">
                <a:solidFill>
                  <a:schemeClr val="tx1"/>
                </a:solidFill>
                <a:latin typeface="Segoe Light" pitchFamily="34" charset="0"/>
              </a:rPr>
              <a:t>}</a:t>
            </a:r>
            <a:endParaRPr lang="es-ES" sz="36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Freeform 6"/>
          <p:cNvSpPr>
            <a:spLocks/>
          </p:cNvSpPr>
          <p:nvPr/>
        </p:nvSpPr>
        <p:spPr bwMode="auto">
          <a:xfrm>
            <a:off x="1835150" y="1417638"/>
            <a:ext cx="6927850" cy="1651000"/>
          </a:xfrm>
          <a:custGeom>
            <a:avLst/>
            <a:gdLst/>
            <a:ahLst/>
            <a:cxnLst>
              <a:cxn ang="0">
                <a:pos x="75" y="0"/>
              </a:cxn>
              <a:cxn ang="0">
                <a:pos x="0" y="75"/>
              </a:cxn>
              <a:cxn ang="0">
                <a:pos x="0" y="195"/>
              </a:cxn>
              <a:cxn ang="0">
                <a:pos x="75" y="270"/>
              </a:cxn>
              <a:cxn ang="0">
                <a:pos x="1136" y="270"/>
              </a:cxn>
              <a:cxn ang="0">
                <a:pos x="1136" y="0"/>
              </a:cxn>
              <a:cxn ang="0">
                <a:pos x="75" y="0"/>
              </a:cxn>
            </a:cxnLst>
            <a:rect l="0" t="0" r="r" b="b"/>
            <a:pathLst>
              <a:path w="1136" h="270">
                <a:moveTo>
                  <a:pt x="75" y="0"/>
                </a:moveTo>
                <a:cubicBezTo>
                  <a:pt x="34" y="0"/>
                  <a:pt x="0" y="34"/>
                  <a:pt x="0" y="75"/>
                </a:cubicBezTo>
                <a:cubicBezTo>
                  <a:pt x="0" y="75"/>
                  <a:pt x="0" y="195"/>
                  <a:pt x="0" y="195"/>
                </a:cubicBezTo>
                <a:cubicBezTo>
                  <a:pt x="0" y="236"/>
                  <a:pt x="34" y="270"/>
                  <a:pt x="75" y="270"/>
                </a:cubicBezTo>
                <a:cubicBezTo>
                  <a:pt x="75" y="270"/>
                  <a:pt x="1136" y="270"/>
                  <a:pt x="1136" y="270"/>
                </a:cubicBezTo>
                <a:cubicBezTo>
                  <a:pt x="1136" y="270"/>
                  <a:pt x="1136" y="0"/>
                  <a:pt x="1136" y="0"/>
                </a:cubicBezTo>
                <a:cubicBezTo>
                  <a:pt x="1136" y="0"/>
                  <a:pt x="75" y="0"/>
                  <a:pt x="75" y="0"/>
                </a:cubicBezTo>
                <a:close/>
              </a:path>
            </a:pathLst>
          </a:cu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80000">
                  <a:schemeClr val="accent1">
                    <a:tint val="44500"/>
                    <a:satMod val="160000"/>
                    <a:alpha val="17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688975" indent="-344488" defTabSz="914099" fontAlgn="base">
              <a:lnSpc>
                <a:spcPct val="90000"/>
              </a:lnSpc>
              <a:spcBef>
                <a:spcPct val="0"/>
              </a:spcBef>
              <a:spcAft>
                <a:spcPct val="0"/>
              </a:spcAft>
              <a:buSzPct val="80000"/>
              <a:buBlip>
                <a:blip r:embed="rId3"/>
              </a:buBlip>
              <a:defRPr/>
            </a:pPr>
            <a:r>
              <a:rPr lang="es-ES" altLang="zh-CN" sz="2800" dirty="0" smtClean="0"/>
              <a:t>Cambian las necesidades de las empresas</a:t>
            </a:r>
          </a:p>
        </p:txBody>
      </p:sp>
      <p:sp>
        <p:nvSpPr>
          <p:cNvPr id="31" name="Freeform 6"/>
          <p:cNvSpPr>
            <a:spLocks/>
          </p:cNvSpPr>
          <p:nvPr/>
        </p:nvSpPr>
        <p:spPr bwMode="auto">
          <a:xfrm>
            <a:off x="1835150" y="3199607"/>
            <a:ext cx="6927850" cy="1651000"/>
          </a:xfrm>
          <a:custGeom>
            <a:avLst/>
            <a:gdLst/>
            <a:ahLst/>
            <a:cxnLst>
              <a:cxn ang="0">
                <a:pos x="75" y="0"/>
              </a:cxn>
              <a:cxn ang="0">
                <a:pos x="0" y="75"/>
              </a:cxn>
              <a:cxn ang="0">
                <a:pos x="0" y="195"/>
              </a:cxn>
              <a:cxn ang="0">
                <a:pos x="75" y="270"/>
              </a:cxn>
              <a:cxn ang="0">
                <a:pos x="1136" y="270"/>
              </a:cxn>
              <a:cxn ang="0">
                <a:pos x="1136" y="0"/>
              </a:cxn>
              <a:cxn ang="0">
                <a:pos x="75" y="0"/>
              </a:cxn>
            </a:cxnLst>
            <a:rect l="0" t="0" r="r" b="b"/>
            <a:pathLst>
              <a:path w="1136" h="270">
                <a:moveTo>
                  <a:pt x="75" y="0"/>
                </a:moveTo>
                <a:cubicBezTo>
                  <a:pt x="34" y="0"/>
                  <a:pt x="0" y="34"/>
                  <a:pt x="0" y="75"/>
                </a:cubicBezTo>
                <a:cubicBezTo>
                  <a:pt x="0" y="75"/>
                  <a:pt x="0" y="195"/>
                  <a:pt x="0" y="195"/>
                </a:cubicBezTo>
                <a:cubicBezTo>
                  <a:pt x="0" y="236"/>
                  <a:pt x="34" y="270"/>
                  <a:pt x="75" y="270"/>
                </a:cubicBezTo>
                <a:cubicBezTo>
                  <a:pt x="75" y="270"/>
                  <a:pt x="1136" y="270"/>
                  <a:pt x="1136" y="270"/>
                </a:cubicBezTo>
                <a:cubicBezTo>
                  <a:pt x="1136" y="270"/>
                  <a:pt x="1136" y="0"/>
                  <a:pt x="1136" y="0"/>
                </a:cubicBezTo>
                <a:cubicBezTo>
                  <a:pt x="1136" y="0"/>
                  <a:pt x="75" y="0"/>
                  <a:pt x="75" y="0"/>
                </a:cubicBezTo>
                <a:close/>
              </a:path>
            </a:pathLst>
          </a:cu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80000">
                  <a:schemeClr val="accent1">
                    <a:tint val="44500"/>
                    <a:satMod val="160000"/>
                    <a:alpha val="17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688975" indent="-344488" defTabSz="914099" fontAlgn="base">
              <a:lnSpc>
                <a:spcPct val="90000"/>
              </a:lnSpc>
              <a:spcBef>
                <a:spcPct val="0"/>
              </a:spcBef>
              <a:spcAft>
                <a:spcPct val="0"/>
              </a:spcAft>
              <a:buSzPct val="80000"/>
              <a:buBlip>
                <a:blip r:embed="rId3"/>
              </a:buBlip>
              <a:defRPr/>
            </a:pPr>
            <a:r>
              <a:rPr lang="es-ES" altLang="zh-CN" sz="2800" dirty="0" smtClean="0"/>
              <a:t>Los datos están confinados dentro de las aplicaciones de negocio </a:t>
            </a:r>
          </a:p>
        </p:txBody>
      </p:sp>
      <p:sp>
        <p:nvSpPr>
          <p:cNvPr id="32" name="Freeform 6"/>
          <p:cNvSpPr>
            <a:spLocks/>
          </p:cNvSpPr>
          <p:nvPr/>
        </p:nvSpPr>
        <p:spPr bwMode="auto">
          <a:xfrm>
            <a:off x="1835150" y="4981575"/>
            <a:ext cx="6927850" cy="1651000"/>
          </a:xfrm>
          <a:custGeom>
            <a:avLst/>
            <a:gdLst/>
            <a:ahLst/>
            <a:cxnLst>
              <a:cxn ang="0">
                <a:pos x="75" y="0"/>
              </a:cxn>
              <a:cxn ang="0">
                <a:pos x="0" y="75"/>
              </a:cxn>
              <a:cxn ang="0">
                <a:pos x="0" y="195"/>
              </a:cxn>
              <a:cxn ang="0">
                <a:pos x="75" y="270"/>
              </a:cxn>
              <a:cxn ang="0">
                <a:pos x="1136" y="270"/>
              </a:cxn>
              <a:cxn ang="0">
                <a:pos x="1136" y="0"/>
              </a:cxn>
              <a:cxn ang="0">
                <a:pos x="75" y="0"/>
              </a:cxn>
            </a:cxnLst>
            <a:rect l="0" t="0" r="r" b="b"/>
            <a:pathLst>
              <a:path w="1136" h="270">
                <a:moveTo>
                  <a:pt x="75" y="0"/>
                </a:moveTo>
                <a:cubicBezTo>
                  <a:pt x="34" y="0"/>
                  <a:pt x="0" y="34"/>
                  <a:pt x="0" y="75"/>
                </a:cubicBezTo>
                <a:cubicBezTo>
                  <a:pt x="0" y="75"/>
                  <a:pt x="0" y="195"/>
                  <a:pt x="0" y="195"/>
                </a:cubicBezTo>
                <a:cubicBezTo>
                  <a:pt x="0" y="236"/>
                  <a:pt x="34" y="270"/>
                  <a:pt x="75" y="270"/>
                </a:cubicBezTo>
                <a:cubicBezTo>
                  <a:pt x="75" y="270"/>
                  <a:pt x="1136" y="270"/>
                  <a:pt x="1136" y="270"/>
                </a:cubicBezTo>
                <a:cubicBezTo>
                  <a:pt x="1136" y="270"/>
                  <a:pt x="1136" y="0"/>
                  <a:pt x="1136" y="0"/>
                </a:cubicBezTo>
                <a:cubicBezTo>
                  <a:pt x="1136" y="0"/>
                  <a:pt x="75" y="0"/>
                  <a:pt x="75" y="0"/>
                </a:cubicBezTo>
                <a:close/>
              </a:path>
            </a:pathLst>
          </a:cu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80000">
                  <a:schemeClr val="accent1">
                    <a:tint val="44500"/>
                    <a:satMod val="160000"/>
                    <a:alpha val="17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688975" indent="-344488" defTabSz="914099" fontAlgn="base">
              <a:lnSpc>
                <a:spcPct val="90000"/>
              </a:lnSpc>
              <a:spcBef>
                <a:spcPct val="0"/>
              </a:spcBef>
              <a:spcAft>
                <a:spcPct val="0"/>
              </a:spcAft>
              <a:buSzPct val="80000"/>
              <a:buBlip>
                <a:blip r:embed="rId3"/>
              </a:buBlip>
              <a:defRPr/>
            </a:pPr>
            <a:r>
              <a:rPr lang="es-ES" altLang="zh-CN" sz="2800" dirty="0" smtClean="0"/>
              <a:t>Las herramientas de BI especializadas requieren un esfuerzo de aprendizaje</a:t>
            </a:r>
          </a:p>
        </p:txBody>
      </p:sp>
      <p:sp>
        <p:nvSpPr>
          <p:cNvPr id="15" name="Rectangle 14"/>
          <p:cNvSpPr>
            <a:spLocks noGrp="1" noChangeArrowheads="1"/>
          </p:cNvSpPr>
          <p:nvPr>
            <p:ph type="title"/>
          </p:nvPr>
        </p:nvSpPr>
        <p:spPr/>
        <p:txBody>
          <a:bodyPr/>
          <a:lstStyle/>
          <a:p>
            <a:r>
              <a:rPr lang="es-ES" dirty="0" smtClean="0"/>
              <a:t>Los retos</a:t>
            </a:r>
          </a:p>
        </p:txBody>
      </p:sp>
      <p:sp>
        <p:nvSpPr>
          <p:cNvPr id="23" name="Oval 22"/>
          <p:cNvSpPr/>
          <p:nvPr/>
        </p:nvSpPr>
        <p:spPr bwMode="auto">
          <a:xfrm>
            <a:off x="381000" y="1417638"/>
            <a:ext cx="1637534" cy="163753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Oval 25"/>
          <p:cNvSpPr/>
          <p:nvPr/>
        </p:nvSpPr>
        <p:spPr bwMode="auto">
          <a:xfrm>
            <a:off x="381000" y="3206339"/>
            <a:ext cx="1637534" cy="163753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7" name="Oval 26"/>
          <p:cNvSpPr/>
          <p:nvPr/>
        </p:nvSpPr>
        <p:spPr bwMode="auto">
          <a:xfrm>
            <a:off x="381000" y="4995041"/>
            <a:ext cx="1637534" cy="163753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33" name="Group 32"/>
          <p:cNvGrpSpPr/>
          <p:nvPr/>
        </p:nvGrpSpPr>
        <p:grpSpPr>
          <a:xfrm>
            <a:off x="632142" y="5145768"/>
            <a:ext cx="1104320" cy="1255169"/>
            <a:chOff x="-723320" y="4941372"/>
            <a:chExt cx="1104320" cy="1255169"/>
          </a:xfrm>
        </p:grpSpPr>
        <p:pic>
          <p:nvPicPr>
            <p:cNvPr id="3081" name="Picture 9" descr="C:\Work\Katmai Marketing\PAG_icon library\PAG_icon library\user business user woman.png"/>
            <p:cNvPicPr>
              <a:picLocks noChangeAspect="1" noChangeArrowheads="1"/>
            </p:cNvPicPr>
            <p:nvPr/>
          </p:nvPicPr>
          <p:blipFill>
            <a:blip r:embed="rId4" cstate="print"/>
            <a:srcRect/>
            <a:stretch>
              <a:fillRect/>
            </a:stretch>
          </p:blipFill>
          <p:spPr bwMode="auto">
            <a:xfrm>
              <a:off x="-723320" y="4941372"/>
              <a:ext cx="618085" cy="835250"/>
            </a:xfrm>
            <a:prstGeom prst="rect">
              <a:avLst/>
            </a:prstGeom>
            <a:noFill/>
          </p:spPr>
        </p:pic>
        <p:pic>
          <p:nvPicPr>
            <p:cNvPr id="17" name="Picture 8" descr="C:\Work\Katmai Marketing\PAG_icon library\PAG_icon library\user business man.png"/>
            <p:cNvPicPr>
              <a:picLocks noChangeAspect="1" noChangeArrowheads="1"/>
            </p:cNvPicPr>
            <p:nvPr/>
          </p:nvPicPr>
          <p:blipFill>
            <a:blip r:embed="rId5" cstate="print"/>
            <a:srcRect/>
            <a:stretch>
              <a:fillRect/>
            </a:stretch>
          </p:blipFill>
          <p:spPr bwMode="auto">
            <a:xfrm>
              <a:off x="-247716" y="5147534"/>
              <a:ext cx="628716" cy="835251"/>
            </a:xfrm>
            <a:prstGeom prst="rect">
              <a:avLst/>
            </a:prstGeom>
            <a:noFill/>
          </p:spPr>
        </p:pic>
        <p:pic>
          <p:nvPicPr>
            <p:cNvPr id="3079" name="Picture 7" descr="C:\Work\Katmai Marketing\PAG_icon library\PAG_icon library\user business casual man.png"/>
            <p:cNvPicPr>
              <a:picLocks noChangeAspect="1" noChangeArrowheads="1"/>
            </p:cNvPicPr>
            <p:nvPr/>
          </p:nvPicPr>
          <p:blipFill>
            <a:blip r:embed="rId6" cstate="print"/>
            <a:srcRect/>
            <a:stretch>
              <a:fillRect/>
            </a:stretch>
          </p:blipFill>
          <p:spPr bwMode="auto">
            <a:xfrm>
              <a:off x="-628716" y="5361290"/>
              <a:ext cx="628716" cy="835251"/>
            </a:xfrm>
            <a:prstGeom prst="rect">
              <a:avLst/>
            </a:prstGeom>
            <a:noFill/>
          </p:spPr>
        </p:pic>
      </p:grpSp>
      <p:grpSp>
        <p:nvGrpSpPr>
          <p:cNvPr id="3" name="Group 16"/>
          <p:cNvGrpSpPr/>
          <p:nvPr/>
        </p:nvGrpSpPr>
        <p:grpSpPr>
          <a:xfrm>
            <a:off x="593217" y="3385968"/>
            <a:ext cx="1106492" cy="1189147"/>
            <a:chOff x="546538" y="1706414"/>
            <a:chExt cx="783763" cy="842310"/>
          </a:xfrm>
        </p:grpSpPr>
        <p:pic>
          <p:nvPicPr>
            <p:cNvPr id="3076" name="Picture 4" descr="C:\Work\Katmai Marketing\PAG_icon library\PAG_icon library\Host Integration Server - HIS.png"/>
            <p:cNvPicPr>
              <a:picLocks noChangeAspect="1" noChangeArrowheads="1"/>
            </p:cNvPicPr>
            <p:nvPr/>
          </p:nvPicPr>
          <p:blipFill>
            <a:blip r:embed="rId7" cstate="print"/>
            <a:srcRect/>
            <a:stretch>
              <a:fillRect/>
            </a:stretch>
          </p:blipFill>
          <p:spPr bwMode="auto">
            <a:xfrm>
              <a:off x="788276" y="1706414"/>
              <a:ext cx="542025" cy="842310"/>
            </a:xfrm>
            <a:prstGeom prst="rect">
              <a:avLst/>
            </a:prstGeom>
            <a:noFill/>
          </p:spPr>
        </p:pic>
        <p:pic>
          <p:nvPicPr>
            <p:cNvPr id="8" name="Picture 2" descr="C:\Work\Katmai Marketing\PAG_icon library\PAG_icon library\SQL sm.png"/>
            <p:cNvPicPr>
              <a:picLocks noChangeAspect="1" noChangeArrowheads="1"/>
            </p:cNvPicPr>
            <p:nvPr/>
          </p:nvPicPr>
          <p:blipFill>
            <a:blip r:embed="rId8" cstate="print"/>
            <a:srcRect/>
            <a:stretch>
              <a:fillRect/>
            </a:stretch>
          </p:blipFill>
          <p:spPr bwMode="auto">
            <a:xfrm>
              <a:off x="546538" y="1935014"/>
              <a:ext cx="378640" cy="556824"/>
            </a:xfrm>
            <a:prstGeom prst="rect">
              <a:avLst/>
            </a:prstGeom>
            <a:noFill/>
          </p:spPr>
        </p:pic>
      </p:grpSp>
      <p:grpSp>
        <p:nvGrpSpPr>
          <p:cNvPr id="2" name="Group 13"/>
          <p:cNvGrpSpPr/>
          <p:nvPr/>
        </p:nvGrpSpPr>
        <p:grpSpPr>
          <a:xfrm>
            <a:off x="634702" y="1567346"/>
            <a:ext cx="1086522" cy="1321691"/>
            <a:chOff x="381000" y="3097924"/>
            <a:chExt cx="939554" cy="1142913"/>
          </a:xfrm>
        </p:grpSpPr>
        <p:pic>
          <p:nvPicPr>
            <p:cNvPr id="18" name="Picture 3" descr="C:\Work\Katmai Marketing\PAG_icon library\PAG_icon library\Commerce Sm.png"/>
            <p:cNvPicPr>
              <a:picLocks noChangeAspect="1" noChangeArrowheads="1"/>
            </p:cNvPicPr>
            <p:nvPr/>
          </p:nvPicPr>
          <p:blipFill>
            <a:blip r:embed="rId9"/>
            <a:srcRect/>
            <a:stretch>
              <a:fillRect/>
            </a:stretch>
          </p:blipFill>
          <p:spPr bwMode="auto">
            <a:xfrm>
              <a:off x="549164" y="3097924"/>
              <a:ext cx="771390" cy="964237"/>
            </a:xfrm>
            <a:prstGeom prst="rect">
              <a:avLst/>
            </a:prstGeom>
            <a:noFill/>
          </p:spPr>
        </p:pic>
        <p:pic>
          <p:nvPicPr>
            <p:cNvPr id="19" name="Picture 3" descr="C:\Work\Katmai Marketing\PAG_icon library\PAG_icon library\Commerce Sm.png"/>
            <p:cNvPicPr>
              <a:picLocks noChangeAspect="1" noChangeArrowheads="1"/>
            </p:cNvPicPr>
            <p:nvPr/>
          </p:nvPicPr>
          <p:blipFill>
            <a:blip r:embed="rId9"/>
            <a:srcRect/>
            <a:stretch>
              <a:fillRect/>
            </a:stretch>
          </p:blipFill>
          <p:spPr bwMode="auto">
            <a:xfrm>
              <a:off x="465082" y="3187262"/>
              <a:ext cx="771390" cy="964237"/>
            </a:xfrm>
            <a:prstGeom prst="rect">
              <a:avLst/>
            </a:prstGeom>
            <a:noFill/>
          </p:spPr>
        </p:pic>
        <p:pic>
          <p:nvPicPr>
            <p:cNvPr id="20" name="Picture 3" descr="C:\Work\Katmai Marketing\PAG_icon library\PAG_icon library\Commerce Sm.png"/>
            <p:cNvPicPr>
              <a:picLocks noChangeAspect="1" noChangeArrowheads="1"/>
            </p:cNvPicPr>
            <p:nvPr/>
          </p:nvPicPr>
          <p:blipFill>
            <a:blip r:embed="rId9"/>
            <a:srcRect/>
            <a:stretch>
              <a:fillRect/>
            </a:stretch>
          </p:blipFill>
          <p:spPr bwMode="auto">
            <a:xfrm>
              <a:off x="381000" y="3276600"/>
              <a:ext cx="771390" cy="964237"/>
            </a:xfrm>
            <a:prstGeom prst="rect">
              <a:avLst/>
            </a:prstGeom>
            <a:noFill/>
          </p:spPr>
        </p:pic>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Freeform 6"/>
          <p:cNvSpPr>
            <a:spLocks/>
          </p:cNvSpPr>
          <p:nvPr/>
        </p:nvSpPr>
        <p:spPr bwMode="auto">
          <a:xfrm>
            <a:off x="381000" y="1898650"/>
            <a:ext cx="8385175" cy="2667000"/>
          </a:xfrm>
          <a:custGeom>
            <a:avLst/>
            <a:gdLst/>
            <a:ahLst/>
            <a:cxnLst>
              <a:cxn ang="0">
                <a:pos x="75" y="0"/>
              </a:cxn>
              <a:cxn ang="0">
                <a:pos x="0" y="75"/>
              </a:cxn>
              <a:cxn ang="0">
                <a:pos x="0" y="362"/>
              </a:cxn>
              <a:cxn ang="0">
                <a:pos x="75" y="437"/>
              </a:cxn>
              <a:cxn ang="0">
                <a:pos x="1375" y="437"/>
              </a:cxn>
              <a:cxn ang="0">
                <a:pos x="1375" y="0"/>
              </a:cxn>
              <a:cxn ang="0">
                <a:pos x="75" y="0"/>
              </a:cxn>
            </a:cxnLst>
            <a:rect l="0" t="0" r="r" b="b"/>
            <a:pathLst>
              <a:path w="1375" h="437">
                <a:moveTo>
                  <a:pt x="75" y="0"/>
                </a:moveTo>
                <a:cubicBezTo>
                  <a:pt x="34" y="0"/>
                  <a:pt x="0" y="34"/>
                  <a:pt x="0" y="75"/>
                </a:cubicBezTo>
                <a:cubicBezTo>
                  <a:pt x="0" y="75"/>
                  <a:pt x="0" y="362"/>
                  <a:pt x="0" y="362"/>
                </a:cubicBezTo>
                <a:cubicBezTo>
                  <a:pt x="0" y="403"/>
                  <a:pt x="34" y="437"/>
                  <a:pt x="75" y="437"/>
                </a:cubicBezTo>
                <a:cubicBezTo>
                  <a:pt x="75" y="437"/>
                  <a:pt x="1375" y="437"/>
                  <a:pt x="1375" y="437"/>
                </a:cubicBezTo>
                <a:cubicBezTo>
                  <a:pt x="1375" y="437"/>
                  <a:pt x="1375" y="0"/>
                  <a:pt x="1375" y="0"/>
                </a:cubicBezTo>
                <a:cubicBezTo>
                  <a:pt x="1375" y="0"/>
                  <a:pt x="75" y="0"/>
                  <a:pt x="75" y="0"/>
                </a:cubicBezTo>
                <a:close/>
              </a:path>
            </a:pathLst>
          </a:custGeom>
          <a:gradFill flip="none" rotWithShape="1">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0800000" scaled="1"/>
            <a:tileRect/>
          </a:gradFill>
          <a:ln>
            <a:gradFill flip="none" rotWithShape="1">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0800000" scaled="1"/>
              <a:tileRect/>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365760" tIns="45718" rIns="3108960" bIns="45718" numCol="1" rtlCol="0" anchor="ctr" anchorCtr="0" compatLnSpc="1">
            <a:prstTxWarp prst="textNoShape">
              <a:avLst/>
            </a:prstTxWarp>
          </a:bodyPr>
          <a:lstStyle/>
          <a:p>
            <a:pPr defTabSz="914363" fontAlgn="base">
              <a:lnSpc>
                <a:spcPct val="90000"/>
              </a:lnSpc>
              <a:spcBef>
                <a:spcPct val="20000"/>
              </a:spcBef>
              <a:spcAft>
                <a:spcPct val="0"/>
              </a:spcAft>
              <a:buSzPct val="80000"/>
              <a:defRPr/>
            </a:pPr>
            <a:r>
              <a:rPr lang="es-ES" altLang="zh-CN" sz="2800" dirty="0" smtClean="0"/>
              <a:t>Mejorar el potencial de las organizaciones poniendo en manos de {</a:t>
            </a:r>
            <a:r>
              <a:rPr lang="es-ES" altLang="zh-CN" sz="2800" dirty="0" smtClean="0">
                <a:solidFill>
                  <a:srgbClr val="FF0000"/>
                </a:solidFill>
              </a:rPr>
              <a:t>todos</a:t>
            </a:r>
            <a:r>
              <a:rPr lang="es-ES" altLang="zh-CN" sz="2800" dirty="0" smtClean="0"/>
              <a:t>} los empleados la información necesaria para una mejor toma de decisiones</a:t>
            </a:r>
          </a:p>
        </p:txBody>
      </p:sp>
      <p:sp>
        <p:nvSpPr>
          <p:cNvPr id="4" name="Text Placeholder 2"/>
          <p:cNvSpPr txBox="1">
            <a:spLocks/>
          </p:cNvSpPr>
          <p:nvPr/>
        </p:nvSpPr>
        <p:spPr>
          <a:xfrm>
            <a:off x="381000" y="4643446"/>
            <a:ext cx="4911762" cy="1600438"/>
          </a:xfrm>
          <a:prstGeom prst="rect">
            <a:avLst/>
          </a:prstGeom>
        </p:spPr>
        <p:txBody>
          <a:bodyPr wrap="square">
            <a:spAutoFit/>
          </a:bodyPr>
          <a:lstStyle/>
          <a:p>
            <a:pPr marL="290513" marR="0" indent="-290513" defTabSz="914363" fontAlgn="auto">
              <a:lnSpc>
                <a:spcPct val="90000"/>
              </a:lnSpc>
              <a:spcBef>
                <a:spcPct val="20000"/>
              </a:spcBef>
              <a:spcAft>
                <a:spcPts val="0"/>
              </a:spcAft>
              <a:buClrTx/>
              <a:buSzPct val="80000"/>
              <a:buBlip>
                <a:blip r:embed="rId3"/>
              </a:buBlip>
              <a:tabLst/>
              <a:defRPr/>
            </a:pPr>
            <a:r>
              <a:rPr lang="es-ES" sz="2000" dirty="0" smtClean="0"/>
              <a:t>Oferta de BI integrada y completa gestión del rendimiento</a:t>
            </a:r>
          </a:p>
          <a:p>
            <a:pPr marL="290513" marR="0" indent="-290513" defTabSz="914363" fontAlgn="auto">
              <a:lnSpc>
                <a:spcPct val="90000"/>
              </a:lnSpc>
              <a:spcBef>
                <a:spcPct val="20000"/>
              </a:spcBef>
              <a:spcAft>
                <a:spcPts val="0"/>
              </a:spcAft>
              <a:buClrTx/>
              <a:buSzPct val="80000"/>
              <a:buBlip>
                <a:blip r:embed="rId3"/>
              </a:buBlip>
              <a:tabLst/>
              <a:defRPr/>
            </a:pPr>
            <a:r>
              <a:rPr lang="es-ES" sz="2000" dirty="0" smtClean="0"/>
              <a:t>Amplia difusión del conocimiento interno por medio de Microsoft Office</a:t>
            </a:r>
          </a:p>
          <a:p>
            <a:pPr marL="290513" marR="0" indent="-290513" defTabSz="914363" fontAlgn="auto">
              <a:lnSpc>
                <a:spcPct val="90000"/>
              </a:lnSpc>
              <a:spcBef>
                <a:spcPct val="20000"/>
              </a:spcBef>
              <a:spcAft>
                <a:spcPts val="0"/>
              </a:spcAft>
              <a:buClrTx/>
              <a:buSzPct val="80000"/>
              <a:buBlip>
                <a:blip r:embed="rId3"/>
              </a:buBlip>
              <a:tabLst/>
              <a:defRPr/>
            </a:pPr>
            <a:r>
              <a:rPr lang="es-ES" sz="2000" dirty="0" smtClean="0"/>
              <a:t>Alcance corporativo y comodidad</a:t>
            </a:r>
          </a:p>
        </p:txBody>
      </p:sp>
      <p:pic>
        <p:nvPicPr>
          <p:cNvPr id="6" name="Picture 5" descr="sl03_anim1"/>
          <p:cNvPicPr>
            <a:picLocks noChangeAspect="1" noChangeArrowheads="1"/>
          </p:cNvPicPr>
          <p:nvPr/>
        </p:nvPicPr>
        <p:blipFill>
          <a:blip r:embed="rId4"/>
          <a:srcRect/>
          <a:stretch>
            <a:fillRect/>
          </a:stretch>
        </p:blipFill>
        <p:spPr bwMode="auto">
          <a:xfrm>
            <a:off x="5334000" y="3657600"/>
            <a:ext cx="3611563" cy="2919412"/>
          </a:xfrm>
          <a:prstGeom prst="rect">
            <a:avLst/>
          </a:prstGeom>
          <a:noFill/>
          <a:ln w="9525">
            <a:noFill/>
            <a:miter lim="800000"/>
            <a:headEnd/>
            <a:tailEnd/>
          </a:ln>
        </p:spPr>
      </p:pic>
      <p:pic>
        <p:nvPicPr>
          <p:cNvPr id="7" name="Picture 6" descr="sl03_anim2"/>
          <p:cNvPicPr>
            <a:picLocks noChangeAspect="1" noChangeArrowheads="1"/>
          </p:cNvPicPr>
          <p:nvPr/>
        </p:nvPicPr>
        <p:blipFill>
          <a:blip r:embed="rId5"/>
          <a:srcRect/>
          <a:stretch>
            <a:fillRect/>
          </a:stretch>
        </p:blipFill>
        <p:spPr bwMode="auto">
          <a:xfrm>
            <a:off x="5545138" y="2595562"/>
            <a:ext cx="3189287" cy="2085975"/>
          </a:xfrm>
          <a:prstGeom prst="rect">
            <a:avLst/>
          </a:prstGeom>
          <a:noFill/>
          <a:ln w="9525">
            <a:noFill/>
            <a:miter lim="800000"/>
            <a:headEnd/>
            <a:tailEnd/>
          </a:ln>
        </p:spPr>
      </p:pic>
      <p:pic>
        <p:nvPicPr>
          <p:cNvPr id="8" name="Picture 7" descr="sl03_anim3"/>
          <p:cNvPicPr>
            <a:picLocks noChangeAspect="1" noChangeArrowheads="1"/>
          </p:cNvPicPr>
          <p:nvPr/>
        </p:nvPicPr>
        <p:blipFill>
          <a:blip r:embed="rId6"/>
          <a:srcRect/>
          <a:stretch>
            <a:fillRect/>
          </a:stretch>
        </p:blipFill>
        <p:spPr bwMode="auto">
          <a:xfrm>
            <a:off x="5545138" y="938212"/>
            <a:ext cx="3189287" cy="3752850"/>
          </a:xfrm>
          <a:prstGeom prst="rect">
            <a:avLst/>
          </a:prstGeom>
          <a:noFill/>
          <a:ln w="9525">
            <a:noFill/>
            <a:miter lim="800000"/>
            <a:headEnd/>
            <a:tailEnd/>
          </a:ln>
        </p:spPr>
      </p:pic>
      <p:sp>
        <p:nvSpPr>
          <p:cNvPr id="9" name="Title 8"/>
          <p:cNvSpPr>
            <a:spLocks noGrp="1"/>
          </p:cNvSpPr>
          <p:nvPr>
            <p:ph type="title"/>
          </p:nvPr>
        </p:nvSpPr>
        <p:spPr>
          <a:xfrm>
            <a:off x="381000" y="230188"/>
            <a:ext cx="8382000" cy="1163395"/>
          </a:xfrm>
        </p:spPr>
        <p:txBody>
          <a:bodyPr/>
          <a:lstStyle/>
          <a:p>
            <a:pPr lvl="0"/>
            <a:r>
              <a:rPr lang="es-ES" dirty="0" smtClean="0"/>
              <a:t>Microsoft Business Intelligence</a:t>
            </a:r>
            <a:br>
              <a:rPr lang="es-ES" dirty="0" smtClean="0"/>
            </a:br>
            <a:r>
              <a:rPr lang="es-ES" sz="3600" dirty="0" smtClean="0">
                <a:solidFill>
                  <a:schemeClr val="tx2"/>
                </a:solidFill>
              </a:rPr>
              <a:t>Visión y estrategia</a:t>
            </a:r>
            <a:endParaRPr lang="es-ES" dirty="0">
              <a:solidFill>
                <a:schemeClr val="tx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3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300"/>
                            </p:stCondLst>
                            <p:childTnLst>
                              <p:par>
                                <p:cTn id="13" presetID="22" presetClass="entr" presetSubtype="4" fill="hold" nodeType="afterEffect">
                                  <p:stCondLst>
                                    <p:cond delay="30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Oferta completa de BI</a:t>
            </a:r>
            <a:endParaRPr lang="es-ES" dirty="0"/>
          </a:p>
        </p:txBody>
      </p:sp>
      <p:grpSp>
        <p:nvGrpSpPr>
          <p:cNvPr id="3" name="Group 122"/>
          <p:cNvGrpSpPr/>
          <p:nvPr/>
        </p:nvGrpSpPr>
        <p:grpSpPr bwMode="invGray">
          <a:xfrm>
            <a:off x="1066800" y="2726614"/>
            <a:ext cx="7010400" cy="914400"/>
            <a:chOff x="1066800" y="2651214"/>
            <a:chExt cx="7010400" cy="914400"/>
          </a:xfrm>
        </p:grpSpPr>
        <p:sp>
          <p:nvSpPr>
            <p:cNvPr id="5" name="Rounded Rectangle 4"/>
            <p:cNvSpPr/>
            <p:nvPr/>
          </p:nvSpPr>
          <p:spPr bwMode="invGray">
            <a:xfrm>
              <a:off x="1066800" y="2651214"/>
              <a:ext cx="7010400" cy="914400"/>
            </a:xfrm>
            <a:prstGeom prst="roundRect">
              <a:avLst>
                <a:gd name="adj" fmla="val 11310"/>
              </a:avLst>
            </a:prstGeom>
            <a:gradFill>
              <a:gsLst>
                <a:gs pos="0">
                  <a:schemeClr val="accent4">
                    <a:alpha val="0"/>
                  </a:schemeClr>
                </a:gs>
                <a:gs pos="42000">
                  <a:schemeClr val="accent4">
                    <a:lumMod val="75000"/>
                    <a:alpha val="49000"/>
                  </a:schemeClr>
                </a:gs>
                <a:gs pos="70000">
                  <a:schemeClr val="accent4">
                    <a:lumMod val="75000"/>
                    <a:alpha val="51000"/>
                  </a:schemeClr>
                </a:gs>
                <a:gs pos="99000">
                  <a:schemeClr val="accent4">
                    <a:alpha val="91000"/>
                  </a:schemeClr>
                </a:gs>
              </a:gsLst>
              <a:lin ang="16200000" scaled="0"/>
            </a:gradFill>
            <a:ln>
              <a:gradFill>
                <a:gsLst>
                  <a:gs pos="0">
                    <a:schemeClr val="accent4">
                      <a:lumMod val="20000"/>
                      <a:lumOff val="80000"/>
                      <a:alpha val="0"/>
                    </a:schemeClr>
                  </a:gs>
                  <a:gs pos="50000">
                    <a:schemeClr val="accent4">
                      <a:lumMod val="40000"/>
                      <a:lumOff val="60000"/>
                      <a:alpha val="52000"/>
                    </a:schemeClr>
                  </a:gs>
                  <a:gs pos="100000">
                    <a:schemeClr val="accent4">
                      <a:lumMod val="20000"/>
                      <a:lumOff val="8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defRPr/>
              </a:pPr>
              <a:r>
                <a:rPr lang="es-ES" dirty="0" smtClean="0">
                  <a:solidFill>
                    <a:srgbClr val="FFFFFF"/>
                  </a:solidFill>
                  <a:latin typeface="Segoe" pitchFamily="34" charset="0"/>
                </a:rPr>
                <a:t>Herramientas de usuario final y Aps. de Gestión del Rendimiento</a:t>
              </a:r>
              <a:endParaRPr lang="es-ES" dirty="0">
                <a:solidFill>
                  <a:srgbClr val="FFFFFF"/>
                </a:solidFill>
                <a:latin typeface="Segoe" pitchFamily="34" charset="0"/>
              </a:endParaRPr>
            </a:p>
          </p:txBody>
        </p:sp>
        <p:sp>
          <p:nvSpPr>
            <p:cNvPr id="6" name="Rounded Rectangle 5"/>
            <p:cNvSpPr/>
            <p:nvPr/>
          </p:nvSpPr>
          <p:spPr bwMode="invGray">
            <a:xfrm>
              <a:off x="1524000" y="3032214"/>
              <a:ext cx="2971800" cy="429399"/>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fontAlgn="base">
                <a:lnSpc>
                  <a:spcPct val="80000"/>
                </a:lnSpc>
                <a:spcBef>
                  <a:spcPct val="0"/>
                </a:spcBef>
                <a:spcAft>
                  <a:spcPct val="0"/>
                </a:spcAft>
                <a:defRPr/>
              </a:pPr>
              <a:r>
                <a:rPr lang="es-ES" sz="1600" kern="0" dirty="0" smtClean="0">
                  <a:solidFill>
                    <a:srgbClr val="FFFFFF"/>
                  </a:solidFill>
                </a:rPr>
                <a:t>Excel</a:t>
              </a:r>
              <a:endParaRPr lang="es-ES" sz="1600" kern="0" dirty="0">
                <a:solidFill>
                  <a:srgbClr val="FFFFFF"/>
                </a:solidFill>
              </a:endParaRPr>
            </a:p>
          </p:txBody>
        </p:sp>
        <p:sp>
          <p:nvSpPr>
            <p:cNvPr id="7" name="Rounded Rectangle 6"/>
            <p:cNvSpPr/>
            <p:nvPr/>
          </p:nvSpPr>
          <p:spPr bwMode="invGray">
            <a:xfrm>
              <a:off x="4585607" y="3032214"/>
              <a:ext cx="2971800" cy="429399"/>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fontAlgn="base">
                <a:lnSpc>
                  <a:spcPct val="80000"/>
                </a:lnSpc>
                <a:spcBef>
                  <a:spcPct val="0"/>
                </a:spcBef>
                <a:spcAft>
                  <a:spcPct val="0"/>
                </a:spcAft>
                <a:defRPr/>
              </a:pPr>
              <a:r>
                <a:rPr lang="es-ES" sz="1600" kern="0" dirty="0" smtClean="0">
                  <a:solidFill>
                    <a:srgbClr val="FFFFFF"/>
                  </a:solidFill>
                </a:rPr>
                <a:t>PerformancePoint Server</a:t>
              </a:r>
            </a:p>
          </p:txBody>
        </p:sp>
      </p:grpSp>
      <p:grpSp>
        <p:nvGrpSpPr>
          <p:cNvPr id="4" name="Group 49"/>
          <p:cNvGrpSpPr/>
          <p:nvPr/>
        </p:nvGrpSpPr>
        <p:grpSpPr>
          <a:xfrm>
            <a:off x="1363436" y="5943600"/>
            <a:ext cx="6332764" cy="762000"/>
            <a:chOff x="1363436" y="5868200"/>
            <a:chExt cx="6332764" cy="762000"/>
          </a:xfrm>
        </p:grpSpPr>
        <p:sp>
          <p:nvSpPr>
            <p:cNvPr id="9" name="Cube 8"/>
            <p:cNvSpPr/>
            <p:nvPr/>
          </p:nvSpPr>
          <p:spPr bwMode="invGray">
            <a:xfrm>
              <a:off x="5757136" y="5906300"/>
              <a:ext cx="914400" cy="685800"/>
            </a:xfrm>
            <a:prstGeom prst="cube">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1800" b="0" i="0" u="none" strike="noStrike" kern="0" cap="none" spc="0" normalizeH="0" baseline="0" dirty="0">
                <a:ln>
                  <a:noFill/>
                </a:ln>
                <a:solidFill>
                  <a:srgbClr val="FFFFFF"/>
                </a:solidFill>
                <a:effectLst/>
                <a:uLnTx/>
                <a:uFillTx/>
                <a:latin typeface="Segoe"/>
                <a:ea typeface="+mn-ea"/>
                <a:cs typeface="+mn-cs"/>
              </a:endParaRPr>
            </a:p>
          </p:txBody>
        </p:sp>
        <p:sp>
          <p:nvSpPr>
            <p:cNvPr id="10" name="Flowchart: Punched Tape 9"/>
            <p:cNvSpPr/>
            <p:nvPr/>
          </p:nvSpPr>
          <p:spPr bwMode="invGray">
            <a:xfrm>
              <a:off x="6781800" y="5906300"/>
              <a:ext cx="914400" cy="685800"/>
            </a:xfrm>
            <a:prstGeom prst="flowChartPunchedTape">
              <a:avLst/>
            </a:prstGeom>
            <a:gradFill flip="none" rotWithShape="1">
              <a:gsLst>
                <a:gs pos="0">
                  <a:srgbClr val="5F5F5F">
                    <a:lumMod val="50000"/>
                  </a:srgbClr>
                </a:gs>
                <a:gs pos="39000">
                  <a:srgbClr val="5F5F5F"/>
                </a:gs>
                <a:gs pos="58000">
                  <a:srgbClr val="5F5F5F">
                    <a:lumMod val="60000"/>
                    <a:lumOff val="40000"/>
                  </a:srgbClr>
                </a:gs>
                <a:gs pos="100000">
                  <a:srgbClr val="5F5F5F">
                    <a:lumMod val="75000"/>
                  </a:srgbClr>
                </a:gs>
              </a:gsLst>
              <a:lin ang="0" scaled="1"/>
              <a:tileRect/>
            </a:gradFill>
            <a:ln w="3175">
              <a:solidFill>
                <a:srgbClr val="5F5F5F">
                  <a:lumMod val="60000"/>
                  <a:lumOff val="40000"/>
                  <a:alpha val="44000"/>
                </a:srgbClr>
              </a:solidFill>
            </a:ln>
            <a:effectLst>
              <a:outerShdw blurRad="63500" dist="38100" dir="5400000" rotWithShape="0">
                <a:srgbClr val="00B0F0">
                  <a:alpha val="45000"/>
                </a:srgbClr>
              </a:outerShdw>
            </a:effectLst>
            <a:scene3d>
              <a:camera prst="orthographicFront" fov="0">
                <a:rot lat="0" lon="0" rev="0"/>
              </a:camera>
              <a:lightRig rig="glow" dir="t">
                <a:rot lat="0" lon="0" rev="6360000"/>
              </a:lightRig>
            </a:scene3d>
            <a:sp3d contourW="1000" prstMaterial="flat">
              <a:contourClr>
                <a:srgbClr val="7D3DA1">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1800" b="0" i="0" u="none" strike="noStrike" kern="0" cap="none" spc="0" normalizeH="0" baseline="0" dirty="0">
                <a:ln>
                  <a:noFill/>
                </a:ln>
                <a:solidFill>
                  <a:srgbClr val="FFFFFF"/>
                </a:solidFill>
                <a:effectLst/>
                <a:uLnTx/>
                <a:uFillTx/>
                <a:latin typeface="Segoe"/>
                <a:ea typeface="+mn-ea"/>
                <a:cs typeface="+mn-cs"/>
              </a:endParaRPr>
            </a:p>
          </p:txBody>
        </p:sp>
        <p:sp>
          <p:nvSpPr>
            <p:cNvPr id="11" name="Can 10"/>
            <p:cNvSpPr/>
            <p:nvPr/>
          </p:nvSpPr>
          <p:spPr bwMode="invGray">
            <a:xfrm>
              <a:off x="1371600"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1800" b="0" i="0" u="none" strike="noStrike" kern="0" cap="none" spc="0" normalizeH="0" baseline="0" dirty="0" smtClean="0">
                <a:ln>
                  <a:noFill/>
                </a:ln>
                <a:solidFill>
                  <a:srgbClr val="FFFFFF"/>
                </a:solidFill>
                <a:effectLst/>
                <a:uLnTx/>
                <a:uFillTx/>
                <a:latin typeface="Segoe"/>
                <a:ea typeface="+mn-ea"/>
                <a:cs typeface="+mn-cs"/>
              </a:endParaRPr>
            </a:p>
          </p:txBody>
        </p:sp>
        <p:sp>
          <p:nvSpPr>
            <p:cNvPr id="12" name="Can 11"/>
            <p:cNvSpPr/>
            <p:nvPr/>
          </p:nvSpPr>
          <p:spPr bwMode="invGray">
            <a:xfrm>
              <a:off x="2467984"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1800" b="0" i="0" u="none" strike="noStrike" kern="0" cap="none" spc="0" normalizeH="0" baseline="0" dirty="0" smtClean="0">
                <a:ln>
                  <a:noFill/>
                </a:ln>
                <a:solidFill>
                  <a:srgbClr val="FFFFFF"/>
                </a:solidFill>
                <a:effectLst/>
                <a:uLnTx/>
                <a:uFillTx/>
                <a:latin typeface="Segoe"/>
                <a:ea typeface="+mn-ea"/>
                <a:cs typeface="+mn-cs"/>
              </a:endParaRPr>
            </a:p>
          </p:txBody>
        </p:sp>
        <p:sp>
          <p:nvSpPr>
            <p:cNvPr id="13" name="Can 12"/>
            <p:cNvSpPr/>
            <p:nvPr/>
          </p:nvSpPr>
          <p:spPr bwMode="invGray">
            <a:xfrm>
              <a:off x="3564368"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1800" b="0" i="0" u="none" strike="noStrike" kern="0" cap="none" spc="0" normalizeH="0" baseline="0" dirty="0" smtClean="0">
                <a:ln>
                  <a:noFill/>
                </a:ln>
                <a:solidFill>
                  <a:srgbClr val="FFFFFF"/>
                </a:solidFill>
                <a:effectLst/>
                <a:uLnTx/>
                <a:uFillTx/>
                <a:latin typeface="Segoe"/>
                <a:ea typeface="+mn-ea"/>
                <a:cs typeface="+mn-cs"/>
              </a:endParaRPr>
            </a:p>
          </p:txBody>
        </p:sp>
        <p:sp>
          <p:nvSpPr>
            <p:cNvPr id="14" name="Can 13"/>
            <p:cNvSpPr/>
            <p:nvPr/>
          </p:nvSpPr>
          <p:spPr bwMode="invGray">
            <a:xfrm>
              <a:off x="4664885"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1800" b="0" i="0" u="none" strike="noStrike" kern="0" cap="none" spc="0" normalizeH="0" baseline="0" dirty="0" smtClean="0">
                <a:ln>
                  <a:noFill/>
                </a:ln>
                <a:solidFill>
                  <a:srgbClr val="FFFFFF"/>
                </a:solidFill>
                <a:effectLst/>
                <a:uLnTx/>
                <a:uFillTx/>
                <a:latin typeface="Segoe"/>
                <a:ea typeface="+mn-ea"/>
                <a:cs typeface="+mn-cs"/>
              </a:endParaRPr>
            </a:p>
          </p:txBody>
        </p:sp>
        <p:pic>
          <p:nvPicPr>
            <p:cNvPr id="15" name="Picture 2" descr="\\showsrus\images\LOGOS\GEN_LOGO\O\ORACLE.png"/>
            <p:cNvPicPr>
              <a:picLocks noChangeAspect="1" noChangeArrowheads="1"/>
            </p:cNvPicPr>
            <p:nvPr/>
          </p:nvPicPr>
          <p:blipFill>
            <a:blip r:embed="rId3" cstate="print">
              <a:lum bright="10000"/>
            </a:blip>
            <a:srcRect/>
            <a:stretch>
              <a:fillRect/>
            </a:stretch>
          </p:blipFill>
          <p:spPr bwMode="black">
            <a:xfrm>
              <a:off x="2514600" y="6324600"/>
              <a:ext cx="914400" cy="116681"/>
            </a:xfrm>
            <a:prstGeom prst="rect">
              <a:avLst/>
            </a:prstGeom>
            <a:noFill/>
          </p:spPr>
        </p:pic>
        <p:pic>
          <p:nvPicPr>
            <p:cNvPr id="16" name="Picture 3" descr="\\showsrus\images\LOGOS\GEN_LOGO\S\SAP logo med.png"/>
            <p:cNvPicPr>
              <a:picLocks noChangeAspect="1" noChangeArrowheads="1"/>
            </p:cNvPicPr>
            <p:nvPr/>
          </p:nvPicPr>
          <p:blipFill>
            <a:blip r:embed="rId4" cstate="print">
              <a:lum bright="10000"/>
            </a:blip>
            <a:srcRect/>
            <a:stretch>
              <a:fillRect/>
            </a:stretch>
          </p:blipFill>
          <p:spPr bwMode="invGray">
            <a:xfrm>
              <a:off x="3810000" y="6248400"/>
              <a:ext cx="688258" cy="304800"/>
            </a:xfrm>
            <a:prstGeom prst="rect">
              <a:avLst/>
            </a:prstGeom>
            <a:noFill/>
          </p:spPr>
        </p:pic>
        <p:pic>
          <p:nvPicPr>
            <p:cNvPr id="17" name="Picture 4" descr="\\showsrus\images\LOGOS\GEN_LOGO\S\Siebel-logo-color.png"/>
            <p:cNvPicPr>
              <a:picLocks noChangeAspect="1" noChangeArrowheads="1"/>
            </p:cNvPicPr>
            <p:nvPr/>
          </p:nvPicPr>
          <p:blipFill>
            <a:blip r:embed="rId5" cstate="print">
              <a:lum bright="20000"/>
            </a:blip>
            <a:srcRect/>
            <a:stretch>
              <a:fillRect/>
            </a:stretch>
          </p:blipFill>
          <p:spPr bwMode="invGray">
            <a:xfrm>
              <a:off x="4724400" y="6324600"/>
              <a:ext cx="897980" cy="177800"/>
            </a:xfrm>
            <a:prstGeom prst="rect">
              <a:avLst/>
            </a:prstGeom>
            <a:noFill/>
          </p:spPr>
        </p:pic>
        <p:pic>
          <p:nvPicPr>
            <p:cNvPr id="18" name="Picture 5" descr="C:\Program Files\Microsoft Resource DVD Artwork\DVD_ART\BoxShots_Logos\Microsoft Dynamics\Dynamics-Brand signature\MS Dynamics logo reverse v.png"/>
            <p:cNvPicPr>
              <a:picLocks noChangeAspect="1" noChangeArrowheads="1"/>
            </p:cNvPicPr>
            <p:nvPr/>
          </p:nvPicPr>
          <p:blipFill>
            <a:blip r:embed="rId6" cstate="print"/>
            <a:srcRect/>
            <a:stretch>
              <a:fillRect/>
            </a:stretch>
          </p:blipFill>
          <p:spPr bwMode="invGray">
            <a:xfrm>
              <a:off x="1363436" y="6172200"/>
              <a:ext cx="1019489" cy="365317"/>
            </a:xfrm>
            <a:prstGeom prst="rect">
              <a:avLst/>
            </a:prstGeom>
            <a:noFill/>
          </p:spPr>
        </p:pic>
      </p:grpSp>
      <p:grpSp>
        <p:nvGrpSpPr>
          <p:cNvPr id="8" name="Group 48"/>
          <p:cNvGrpSpPr/>
          <p:nvPr/>
        </p:nvGrpSpPr>
        <p:grpSpPr>
          <a:xfrm>
            <a:off x="1521760" y="5561800"/>
            <a:ext cx="6060141" cy="657452"/>
            <a:chOff x="1521760" y="5486400"/>
            <a:chExt cx="6060141" cy="657452"/>
          </a:xfrm>
        </p:grpSpPr>
        <p:pic>
          <p:nvPicPr>
            <p:cNvPr id="20"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1535936" y="5472224"/>
              <a:ext cx="657447" cy="685800"/>
            </a:xfrm>
            <a:prstGeom prst="rect">
              <a:avLst/>
            </a:prstGeom>
            <a:noFill/>
          </p:spPr>
        </p:pic>
        <p:pic>
          <p:nvPicPr>
            <p:cNvPr id="21"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2632320" y="5472225"/>
              <a:ext cx="657447" cy="685800"/>
            </a:xfrm>
            <a:prstGeom prst="rect">
              <a:avLst/>
            </a:prstGeom>
            <a:noFill/>
          </p:spPr>
        </p:pic>
        <p:pic>
          <p:nvPicPr>
            <p:cNvPr id="22"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3728704" y="5472226"/>
              <a:ext cx="657447" cy="685800"/>
            </a:xfrm>
            <a:prstGeom prst="rect">
              <a:avLst/>
            </a:prstGeom>
            <a:noFill/>
          </p:spPr>
        </p:pic>
        <p:pic>
          <p:nvPicPr>
            <p:cNvPr id="23"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4829221" y="5472227"/>
              <a:ext cx="657447" cy="685800"/>
            </a:xfrm>
            <a:prstGeom prst="rect">
              <a:avLst/>
            </a:prstGeom>
            <a:noFill/>
          </p:spPr>
        </p:pic>
        <p:pic>
          <p:nvPicPr>
            <p:cNvPr id="24"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5885613" y="5472228"/>
              <a:ext cx="657447" cy="685800"/>
            </a:xfrm>
            <a:prstGeom prst="rect">
              <a:avLst/>
            </a:prstGeom>
            <a:noFill/>
          </p:spPr>
        </p:pic>
        <p:pic>
          <p:nvPicPr>
            <p:cNvPr id="25"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6910277" y="5472229"/>
              <a:ext cx="657447" cy="685800"/>
            </a:xfrm>
            <a:prstGeom prst="rect">
              <a:avLst/>
            </a:prstGeom>
            <a:noFill/>
          </p:spPr>
        </p:pic>
      </p:grpSp>
      <p:grpSp>
        <p:nvGrpSpPr>
          <p:cNvPr id="19" name="Group 123"/>
          <p:cNvGrpSpPr/>
          <p:nvPr/>
        </p:nvGrpSpPr>
        <p:grpSpPr bwMode="invGray">
          <a:xfrm>
            <a:off x="1066800" y="3733800"/>
            <a:ext cx="7013448" cy="2011680"/>
            <a:chOff x="1066800" y="3658400"/>
            <a:chExt cx="7013448" cy="2011680"/>
          </a:xfrm>
        </p:grpSpPr>
        <p:sp>
          <p:nvSpPr>
            <p:cNvPr id="27" name="Round Same Side Corner Rectangle 26"/>
            <p:cNvSpPr/>
            <p:nvPr/>
          </p:nvSpPr>
          <p:spPr bwMode="invGray">
            <a:xfrm>
              <a:off x="1066800" y="3658400"/>
              <a:ext cx="7013448" cy="2011680"/>
            </a:xfrm>
            <a:prstGeom prst="round2SameRect">
              <a:avLst>
                <a:gd name="adj1" fmla="val 3680"/>
                <a:gd name="adj2" fmla="val 25222"/>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lang="es-ES" dirty="0" smtClean="0">
                  <a:solidFill>
                    <a:srgbClr val="FFFFFF"/>
                  </a:solidFill>
                  <a:latin typeface="Segoe" pitchFamily="34" charset="0"/>
                </a:rPr>
                <a:t>PLATAFORMA DE BI</a:t>
              </a:r>
              <a:endParaRPr lang="es-ES" dirty="0">
                <a:solidFill>
                  <a:srgbClr val="FFFFFF"/>
                </a:solidFill>
                <a:latin typeface="Segoe" pitchFamily="34" charset="0"/>
              </a:endParaRPr>
            </a:p>
          </p:txBody>
        </p:sp>
        <p:sp>
          <p:nvSpPr>
            <p:cNvPr id="28" name="Rounded Rectangle 27"/>
            <p:cNvSpPr/>
            <p:nvPr/>
          </p:nvSpPr>
          <p:spPr bwMode="invGray">
            <a:xfrm>
              <a:off x="1524000" y="4025075"/>
              <a:ext cx="2971800" cy="5334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s-ES" sz="1600" b="0" i="0" u="none" strike="noStrike" kern="0" cap="none" spc="0" normalizeH="0" baseline="0" dirty="0" smtClean="0">
                  <a:ln>
                    <a:noFill/>
                  </a:ln>
                  <a:solidFill>
                    <a:srgbClr val="FFFFFF"/>
                  </a:solidFill>
                  <a:uLnTx/>
                  <a:uFillTx/>
                  <a:ea typeface="+mn-ea"/>
                  <a:cs typeface="+mn-cs"/>
                </a:rPr>
                <a:t>SQL Server </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s-ES" sz="1600" b="0" i="0" u="none" strike="noStrike" kern="0" cap="none" spc="0" normalizeH="0" baseline="0" dirty="0" smtClean="0">
                  <a:ln>
                    <a:noFill/>
                  </a:ln>
                  <a:solidFill>
                    <a:srgbClr val="FFFFFF"/>
                  </a:solidFill>
                  <a:uLnTx/>
                  <a:uFillTx/>
                  <a:ea typeface="+mn-ea"/>
                  <a:cs typeface="+mn-cs"/>
                </a:rPr>
                <a:t>Reporting Services</a:t>
              </a:r>
            </a:p>
          </p:txBody>
        </p:sp>
        <p:sp>
          <p:nvSpPr>
            <p:cNvPr id="29" name="Rounded Rectangle 28"/>
            <p:cNvSpPr/>
            <p:nvPr/>
          </p:nvSpPr>
          <p:spPr bwMode="invGray">
            <a:xfrm>
              <a:off x="4565125" y="4025075"/>
              <a:ext cx="2971800" cy="5334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fontAlgn="base">
                <a:lnSpc>
                  <a:spcPct val="80000"/>
                </a:lnSpc>
                <a:spcBef>
                  <a:spcPct val="0"/>
                </a:spcBef>
                <a:spcAft>
                  <a:spcPct val="0"/>
                </a:spcAft>
                <a:defRPr/>
              </a:pPr>
              <a:r>
                <a:rPr lang="es-ES" sz="1600" kern="0" dirty="0" smtClean="0">
                  <a:solidFill>
                    <a:srgbClr val="FFFFFF"/>
                  </a:solidFill>
                </a:rPr>
                <a:t>SQL Server </a:t>
              </a:r>
            </a:p>
            <a:p>
              <a:pPr algn="ctr" fontAlgn="base">
                <a:lnSpc>
                  <a:spcPct val="80000"/>
                </a:lnSpc>
                <a:spcBef>
                  <a:spcPct val="0"/>
                </a:spcBef>
                <a:spcAft>
                  <a:spcPct val="0"/>
                </a:spcAft>
                <a:defRPr/>
              </a:pPr>
              <a:r>
                <a:rPr lang="es-ES" sz="1600" kern="0" dirty="0" smtClean="0">
                  <a:solidFill>
                    <a:srgbClr val="FFFFFF"/>
                  </a:solidFill>
                </a:rPr>
                <a:t>Analysis Services</a:t>
              </a:r>
            </a:p>
          </p:txBody>
        </p:sp>
        <p:sp>
          <p:nvSpPr>
            <p:cNvPr id="30" name="Rounded Rectangle 29"/>
            <p:cNvSpPr/>
            <p:nvPr/>
          </p:nvSpPr>
          <p:spPr bwMode="invGray">
            <a:xfrm>
              <a:off x="1524000" y="4620525"/>
              <a:ext cx="6019800" cy="422825"/>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fontAlgn="base">
                <a:lnSpc>
                  <a:spcPct val="80000"/>
                </a:lnSpc>
                <a:spcBef>
                  <a:spcPct val="0"/>
                </a:spcBef>
                <a:spcAft>
                  <a:spcPct val="0"/>
                </a:spcAft>
                <a:defRPr/>
              </a:pPr>
              <a:r>
                <a:rPr lang="es-ES" sz="1600" kern="0" dirty="0" smtClean="0">
                  <a:solidFill>
                    <a:srgbClr val="FFFFFF"/>
                  </a:solidFill>
                </a:rPr>
                <a:t>SGBD SQL Server</a:t>
              </a:r>
            </a:p>
          </p:txBody>
        </p:sp>
        <p:sp>
          <p:nvSpPr>
            <p:cNvPr id="31" name="Round Same Side Corner Rectangle 30"/>
            <p:cNvSpPr/>
            <p:nvPr/>
          </p:nvSpPr>
          <p:spPr bwMode="invGray">
            <a:xfrm>
              <a:off x="1524000" y="5105400"/>
              <a:ext cx="6016752" cy="420624"/>
            </a:xfrm>
            <a:prstGeom prst="round2SameRect">
              <a:avLst>
                <a:gd name="adj1" fmla="val 12834"/>
                <a:gd name="adj2" fmla="val 50000"/>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fontAlgn="base">
                <a:lnSpc>
                  <a:spcPct val="80000"/>
                </a:lnSpc>
                <a:spcBef>
                  <a:spcPct val="0"/>
                </a:spcBef>
                <a:spcAft>
                  <a:spcPct val="0"/>
                </a:spcAft>
                <a:defRPr/>
              </a:pPr>
              <a:r>
                <a:rPr lang="es-ES" sz="1600" kern="0" dirty="0" smtClean="0">
                  <a:solidFill>
                    <a:srgbClr val="FFFFFF"/>
                  </a:solidFill>
                </a:rPr>
                <a:t>SQL Server Integration Services</a:t>
              </a:r>
            </a:p>
          </p:txBody>
        </p:sp>
      </p:grpSp>
      <p:grpSp>
        <p:nvGrpSpPr>
          <p:cNvPr id="26" name="Group 47"/>
          <p:cNvGrpSpPr/>
          <p:nvPr/>
        </p:nvGrpSpPr>
        <p:grpSpPr>
          <a:xfrm>
            <a:off x="1045029" y="1066000"/>
            <a:ext cx="7053942" cy="3657600"/>
            <a:chOff x="1045029" y="990600"/>
            <a:chExt cx="7053942" cy="3657600"/>
          </a:xfrm>
        </p:grpSpPr>
        <p:sp>
          <p:nvSpPr>
            <p:cNvPr id="33" name="Chord 32"/>
            <p:cNvSpPr/>
            <p:nvPr/>
          </p:nvSpPr>
          <p:spPr bwMode="invGray">
            <a:xfrm>
              <a:off x="1045029" y="990600"/>
              <a:ext cx="7053942" cy="3657600"/>
            </a:xfrm>
            <a:prstGeom prst="chord">
              <a:avLst>
                <a:gd name="adj1" fmla="val 11061125"/>
                <a:gd name="adj2" fmla="val 21333444"/>
              </a:avLst>
            </a:prstGeom>
            <a:gradFill>
              <a:gsLst>
                <a:gs pos="0">
                  <a:schemeClr val="accent6">
                    <a:alpha val="0"/>
                  </a:schemeClr>
                </a:gs>
                <a:gs pos="42000">
                  <a:schemeClr val="accent6">
                    <a:lumMod val="75000"/>
                    <a:alpha val="49000"/>
                  </a:schemeClr>
                </a:gs>
                <a:gs pos="70000">
                  <a:schemeClr val="accent6">
                    <a:lumMod val="75000"/>
                    <a:alpha val="51000"/>
                  </a:schemeClr>
                </a:gs>
                <a:gs pos="99000">
                  <a:schemeClr val="accent6">
                    <a:alpha val="91000"/>
                  </a:schemeClr>
                </a:gs>
              </a:gsLst>
              <a:lin ang="16200000" scaled="0"/>
            </a:gradFill>
            <a:ln>
              <a:gradFill>
                <a:gsLst>
                  <a:gs pos="0">
                    <a:schemeClr val="accent6">
                      <a:lumMod val="20000"/>
                      <a:lumOff val="80000"/>
                      <a:alpha val="0"/>
                    </a:schemeClr>
                  </a:gs>
                  <a:gs pos="50000">
                    <a:schemeClr val="accent6">
                      <a:lumMod val="40000"/>
                      <a:lumOff val="60000"/>
                      <a:alpha val="52000"/>
                    </a:schemeClr>
                  </a:gs>
                  <a:gs pos="100000">
                    <a:schemeClr val="accent6">
                      <a:lumMod val="20000"/>
                      <a:lumOff val="8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R="0" lvl="0" indent="0" algn="ctr" defTabSz="914099" fontAlgn="base">
                <a:lnSpc>
                  <a:spcPct val="100000"/>
                </a:lnSpc>
                <a:spcBef>
                  <a:spcPct val="0"/>
                </a:spcBef>
                <a:spcAft>
                  <a:spcPct val="0"/>
                </a:spcAft>
                <a:buClrTx/>
                <a:buSzTx/>
                <a:buFontTx/>
                <a:buNone/>
                <a:tabLst/>
                <a:defRPr/>
              </a:pPr>
              <a:endParaRPr lang="es-ES" dirty="0" smtClean="0">
                <a:solidFill>
                  <a:srgbClr val="FFFFFF"/>
                </a:solidFill>
                <a:latin typeface="Segoe" pitchFamily="34" charset="0"/>
              </a:endParaRPr>
            </a:p>
          </p:txBody>
        </p:sp>
        <p:sp>
          <p:nvSpPr>
            <p:cNvPr id="34" name="Chord 33"/>
            <p:cNvSpPr/>
            <p:nvPr/>
          </p:nvSpPr>
          <p:spPr bwMode="invGray">
            <a:xfrm>
              <a:off x="1485900" y="1338944"/>
              <a:ext cx="6172200" cy="2895600"/>
            </a:xfrm>
            <a:prstGeom prst="chord">
              <a:avLst>
                <a:gd name="adj1" fmla="val 11061125"/>
                <a:gd name="adj2" fmla="val 21333444"/>
              </a:avLst>
            </a:prstGeom>
            <a:gradFill>
              <a:gsLst>
                <a:gs pos="0">
                  <a:schemeClr val="accent5">
                    <a:alpha val="0"/>
                  </a:schemeClr>
                </a:gs>
                <a:gs pos="42000">
                  <a:schemeClr val="accent5">
                    <a:lumMod val="75000"/>
                    <a:alpha val="49000"/>
                  </a:schemeClr>
                </a:gs>
                <a:gs pos="70000">
                  <a:schemeClr val="accent5">
                    <a:lumMod val="75000"/>
                    <a:alpha val="51000"/>
                  </a:schemeClr>
                </a:gs>
                <a:gs pos="99000">
                  <a:schemeClr val="accent5">
                    <a:alpha val="91000"/>
                  </a:schemeClr>
                </a:gs>
              </a:gsLst>
              <a:lin ang="16200000" scaled="0"/>
            </a:gradFill>
            <a:ln>
              <a:gradFill>
                <a:gsLst>
                  <a:gs pos="0">
                    <a:schemeClr val="accent5">
                      <a:lumMod val="20000"/>
                      <a:lumOff val="80000"/>
                      <a:alpha val="0"/>
                    </a:schemeClr>
                  </a:gs>
                  <a:gs pos="50000">
                    <a:schemeClr val="accent5">
                      <a:lumMod val="40000"/>
                      <a:lumOff val="60000"/>
                      <a:alpha val="52000"/>
                    </a:schemeClr>
                  </a:gs>
                  <a:gs pos="100000">
                    <a:schemeClr val="accent5">
                      <a:lumMod val="20000"/>
                      <a:lumOff val="8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R="0" lvl="0" indent="0" algn="ctr" defTabSz="914099" fontAlgn="base">
                <a:lnSpc>
                  <a:spcPct val="100000"/>
                </a:lnSpc>
                <a:spcBef>
                  <a:spcPct val="0"/>
                </a:spcBef>
                <a:spcAft>
                  <a:spcPct val="0"/>
                </a:spcAft>
                <a:buClrTx/>
                <a:buSzTx/>
                <a:buFontTx/>
                <a:buNone/>
                <a:tabLst/>
                <a:defRPr/>
              </a:pPr>
              <a:endParaRPr lang="es-ES" dirty="0" smtClean="0">
                <a:solidFill>
                  <a:srgbClr val="FFFFFF"/>
                </a:solidFill>
                <a:latin typeface="Segoe" pitchFamily="34" charset="0"/>
              </a:endParaRPr>
            </a:p>
          </p:txBody>
        </p:sp>
        <p:sp>
          <p:nvSpPr>
            <p:cNvPr id="35" name="TextBox 34"/>
            <p:cNvSpPr txBox="1"/>
            <p:nvPr/>
          </p:nvSpPr>
          <p:spPr bwMode="invGray">
            <a:xfrm>
              <a:off x="3229275" y="1705275"/>
              <a:ext cx="2726227" cy="27699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dirty="0" smtClean="0">
                  <a:ln>
                    <a:noFill/>
                  </a:ln>
                  <a:solidFill>
                    <a:srgbClr val="FFFFFF"/>
                  </a:solidFill>
                  <a:uLnTx/>
                  <a:uFillTx/>
                </a:rPr>
                <a:t>SharePoint Server</a:t>
              </a:r>
              <a:endParaRPr kumimoji="0" lang="es-ES" sz="1800" b="0" i="0" u="none" strike="noStrike" kern="0" cap="none" spc="0" normalizeH="0" baseline="0" dirty="0">
                <a:ln>
                  <a:noFill/>
                </a:ln>
                <a:solidFill>
                  <a:srgbClr val="FFFFFF"/>
                </a:solidFill>
                <a:uLnTx/>
                <a:uFillTx/>
              </a:endParaRPr>
            </a:p>
          </p:txBody>
        </p:sp>
        <p:sp>
          <p:nvSpPr>
            <p:cNvPr id="36" name="Rectangle 35"/>
            <p:cNvSpPr/>
            <p:nvPr/>
          </p:nvSpPr>
          <p:spPr bwMode="invGray">
            <a:xfrm rot="20407984">
              <a:off x="2040946" y="1793510"/>
              <a:ext cx="1522527" cy="372138"/>
            </a:xfrm>
            <a:prstGeom prst="rect">
              <a:avLst/>
            </a:prstGeom>
            <a:noFill/>
          </p:spPr>
          <p:txBody>
            <a:bodyPr wrap="none" lIns="91440" tIns="45720" rIns="91440" bIns="4572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0" i="1" u="none" strike="noStrike" kern="0" cap="none" spc="0" normalizeH="0" baseline="0" dirty="0" smtClean="0">
                  <a:ln>
                    <a:noFill/>
                  </a:ln>
                  <a:effectLst/>
                  <a:uLnTx/>
                  <a:uFillTx/>
                </a:rPr>
                <a:t>BUSQUEDA</a:t>
              </a:r>
              <a:endParaRPr kumimoji="0" lang="es-ES" sz="1400" b="0" i="1" u="none" strike="noStrike" kern="0" cap="none" spc="0" normalizeH="0" baseline="0" dirty="0">
                <a:ln>
                  <a:noFill/>
                </a:ln>
                <a:effectLst/>
                <a:uLnTx/>
                <a:uFillTx/>
              </a:endParaRPr>
            </a:p>
          </p:txBody>
        </p:sp>
        <p:sp>
          <p:nvSpPr>
            <p:cNvPr id="37" name="Rectangle 36"/>
            <p:cNvSpPr/>
            <p:nvPr/>
          </p:nvSpPr>
          <p:spPr bwMode="invGray">
            <a:xfrm>
              <a:off x="4114800" y="1066800"/>
              <a:ext cx="1330493" cy="246221"/>
            </a:xfrm>
            <a:prstGeom prst="rect">
              <a:avLst/>
            </a:prstGeom>
          </p:spPr>
          <p:txBody>
            <a:bodyPr wrap="non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600" b="0" i="0" u="none" strike="noStrike" kern="0" cap="none" spc="0" normalizeH="0" baseline="0" dirty="0" smtClean="0">
                  <a:ln>
                    <a:noFill/>
                  </a:ln>
                  <a:effectLst/>
                  <a:uLnTx/>
                  <a:uFillTx/>
                </a:rPr>
                <a:t>DISTRIBUCIÓN</a:t>
              </a:r>
            </a:p>
          </p:txBody>
        </p:sp>
        <p:grpSp>
          <p:nvGrpSpPr>
            <p:cNvPr id="32" name="Group 83"/>
            <p:cNvGrpSpPr/>
            <p:nvPr/>
          </p:nvGrpSpPr>
          <p:grpSpPr bwMode="invGray">
            <a:xfrm>
              <a:off x="1790701" y="2086275"/>
              <a:ext cx="5562600" cy="457200"/>
              <a:chOff x="1752600" y="2133600"/>
              <a:chExt cx="6061509" cy="381000"/>
            </a:xfrm>
          </p:grpSpPr>
          <p:sp>
            <p:nvSpPr>
              <p:cNvPr id="41" name="Round Same Side Corner Rectangle 40"/>
              <p:cNvSpPr/>
              <p:nvPr/>
            </p:nvSpPr>
            <p:spPr bwMode="invGray">
              <a:xfrm>
                <a:off x="1752600" y="2133600"/>
                <a:ext cx="990600" cy="381000"/>
              </a:xfrm>
              <a:prstGeom prst="round2SameRect">
                <a:avLst>
                  <a:gd name="adj1" fmla="val 41575"/>
                  <a:gd name="adj2" fmla="val 0"/>
                </a:avLst>
              </a:prstGeom>
              <a:ln/>
            </p:spPr>
            <p:style>
              <a:lnRef idx="0">
                <a:schemeClr val="accent5"/>
              </a:lnRef>
              <a:fillRef idx="3">
                <a:schemeClr val="accent5"/>
              </a:fillRef>
              <a:effectRef idx="3">
                <a:schemeClr val="accent5"/>
              </a:effectRef>
              <a:fontRef idx="minor">
                <a:schemeClr val="lt1"/>
              </a:fontRef>
            </p:style>
            <p:txBody>
              <a:bodyPr wrap="none" rtlCol="0" anchor="ctr" anchorCtr="0"/>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s-ES" sz="1200" b="0" i="0" u="none" strike="noStrike" kern="0" cap="none" spc="0" normalizeH="0" baseline="0" dirty="0" smtClean="0">
                    <a:ln>
                      <a:noFill/>
                    </a:ln>
                    <a:solidFill>
                      <a:srgbClr val="FFFFFF"/>
                    </a:solidFill>
                    <a:uLnTx/>
                    <a:uFillTx/>
                    <a:latin typeface="Segoe"/>
                    <a:ea typeface="+mn-ea"/>
                    <a:cs typeface="+mn-cs"/>
                  </a:rPr>
                  <a:t>Informes</a:t>
                </a:r>
                <a:endParaRPr kumimoji="0" lang="es-ES" sz="1200" b="0" i="0" u="none" strike="noStrike" kern="0" cap="none" spc="0" normalizeH="0" baseline="0" dirty="0">
                  <a:ln>
                    <a:noFill/>
                  </a:ln>
                  <a:solidFill>
                    <a:srgbClr val="FFFFFF"/>
                  </a:solidFill>
                  <a:uLnTx/>
                  <a:uFillTx/>
                  <a:latin typeface="Segoe"/>
                  <a:ea typeface="+mn-ea"/>
                  <a:cs typeface="+mn-cs"/>
                </a:endParaRPr>
              </a:p>
            </p:txBody>
          </p:sp>
          <p:sp>
            <p:nvSpPr>
              <p:cNvPr id="42" name="Round Same Side Corner Rectangle 41"/>
              <p:cNvSpPr/>
              <p:nvPr/>
            </p:nvSpPr>
            <p:spPr bwMode="invGray">
              <a:xfrm>
                <a:off x="2766782" y="2133600"/>
                <a:ext cx="990600" cy="381000"/>
              </a:xfrm>
              <a:prstGeom prst="round2SameRect">
                <a:avLst>
                  <a:gd name="adj1" fmla="val 41575"/>
                  <a:gd name="adj2" fmla="val 0"/>
                </a:avLst>
              </a:prstGeom>
              <a:ln/>
            </p:spPr>
            <p:style>
              <a:lnRef idx="0">
                <a:schemeClr val="accent5"/>
              </a:lnRef>
              <a:fillRef idx="3">
                <a:schemeClr val="accent5"/>
              </a:fillRef>
              <a:effectRef idx="3">
                <a:schemeClr val="accent5"/>
              </a:effectRef>
              <a:fontRef idx="minor">
                <a:schemeClr val="lt1"/>
              </a:fontRef>
            </p:style>
            <p:txBody>
              <a:bodyPr wrap="none" rtlCol="0" anchor="ctr" anchorCtr="0"/>
              <a:lstStyle/>
              <a:p>
                <a:pPr algn="ctr">
                  <a:lnSpc>
                    <a:spcPct val="75000"/>
                  </a:lnSpc>
                  <a:defRPr/>
                </a:pPr>
                <a:r>
                  <a:rPr lang="es-ES" sz="1200" kern="0" dirty="0" smtClean="0">
                    <a:solidFill>
                      <a:srgbClr val="FFFFFF"/>
                    </a:solidFill>
                    <a:latin typeface="Segoe"/>
                  </a:rPr>
                  <a:t>Paneles</a:t>
                </a:r>
              </a:p>
            </p:txBody>
          </p:sp>
          <p:sp>
            <p:nvSpPr>
              <p:cNvPr id="43" name="Round Same Side Corner Rectangle 42"/>
              <p:cNvSpPr/>
              <p:nvPr/>
            </p:nvSpPr>
            <p:spPr bwMode="invGray">
              <a:xfrm>
                <a:off x="3780964" y="2133600"/>
                <a:ext cx="990600" cy="381000"/>
              </a:xfrm>
              <a:prstGeom prst="round2SameRect">
                <a:avLst>
                  <a:gd name="adj1" fmla="val 41575"/>
                  <a:gd name="adj2" fmla="val 0"/>
                </a:avLst>
              </a:prstGeom>
              <a:ln/>
            </p:spPr>
            <p:style>
              <a:lnRef idx="0">
                <a:schemeClr val="accent5"/>
              </a:lnRef>
              <a:fillRef idx="3">
                <a:schemeClr val="accent5"/>
              </a:fillRef>
              <a:effectRef idx="3">
                <a:schemeClr val="accent5"/>
              </a:effectRef>
              <a:fontRef idx="minor">
                <a:schemeClr val="lt1"/>
              </a:fontRef>
            </p:style>
            <p:txBody>
              <a:bodyPr wrap="none" rtlCol="0" anchor="ctr" anchorCtr="0"/>
              <a:lstStyle/>
              <a:p>
                <a:pPr algn="ctr">
                  <a:lnSpc>
                    <a:spcPct val="75000"/>
                  </a:lnSpc>
                  <a:defRPr/>
                </a:pPr>
                <a:r>
                  <a:rPr lang="es-ES" sz="1200" kern="0" dirty="0" smtClean="0">
                    <a:solidFill>
                      <a:srgbClr val="FFFFFF"/>
                    </a:solidFill>
                    <a:latin typeface="Segoe"/>
                  </a:rPr>
                  <a:t>Archivos </a:t>
                </a:r>
              </a:p>
              <a:p>
                <a:pPr algn="ctr">
                  <a:lnSpc>
                    <a:spcPct val="75000"/>
                  </a:lnSpc>
                  <a:defRPr/>
                </a:pPr>
                <a:r>
                  <a:rPr lang="es-ES" sz="1200" kern="0" dirty="0" smtClean="0">
                    <a:solidFill>
                      <a:srgbClr val="FFFFFF"/>
                    </a:solidFill>
                    <a:latin typeface="Segoe"/>
                  </a:rPr>
                  <a:t>Excel</a:t>
                </a:r>
              </a:p>
            </p:txBody>
          </p:sp>
          <p:sp>
            <p:nvSpPr>
              <p:cNvPr id="44" name="Round Same Side Corner Rectangle 43"/>
              <p:cNvSpPr/>
              <p:nvPr/>
            </p:nvSpPr>
            <p:spPr bwMode="invGray">
              <a:xfrm>
                <a:off x="4795146" y="2133600"/>
                <a:ext cx="990600" cy="381000"/>
              </a:xfrm>
              <a:prstGeom prst="round2SameRect">
                <a:avLst>
                  <a:gd name="adj1" fmla="val 41575"/>
                  <a:gd name="adj2" fmla="val 0"/>
                </a:avLst>
              </a:prstGeom>
              <a:ln/>
            </p:spPr>
            <p:style>
              <a:lnRef idx="0">
                <a:schemeClr val="accent5"/>
              </a:lnRef>
              <a:fillRef idx="3">
                <a:schemeClr val="accent5"/>
              </a:fillRef>
              <a:effectRef idx="3">
                <a:schemeClr val="accent5"/>
              </a:effectRef>
              <a:fontRef idx="minor">
                <a:schemeClr val="lt1"/>
              </a:fontRef>
            </p:style>
            <p:txBody>
              <a:bodyPr wrap="none" rtlCol="0" anchor="ctr" anchorCtr="0"/>
              <a:lstStyle/>
              <a:p>
                <a:pPr algn="ctr">
                  <a:lnSpc>
                    <a:spcPct val="75000"/>
                  </a:lnSpc>
                  <a:defRPr/>
                </a:pPr>
                <a:r>
                  <a:rPr lang="es-ES" sz="1200" kern="0" dirty="0" smtClean="0">
                    <a:solidFill>
                      <a:srgbClr val="FFFFFF"/>
                    </a:solidFill>
                    <a:latin typeface="Segoe"/>
                  </a:rPr>
                  <a:t>Vistas de</a:t>
                </a:r>
              </a:p>
              <a:p>
                <a:pPr algn="ctr">
                  <a:lnSpc>
                    <a:spcPct val="75000"/>
                  </a:lnSpc>
                  <a:defRPr/>
                </a:pPr>
                <a:r>
                  <a:rPr lang="es-ES" sz="1200" kern="0" dirty="0" smtClean="0">
                    <a:solidFill>
                      <a:srgbClr val="FFFFFF"/>
                    </a:solidFill>
                    <a:latin typeface="Segoe"/>
                  </a:rPr>
                  <a:t> análisis</a:t>
                </a:r>
              </a:p>
            </p:txBody>
          </p:sp>
          <p:sp>
            <p:nvSpPr>
              <p:cNvPr id="45" name="Round Same Side Corner Rectangle 44"/>
              <p:cNvSpPr/>
              <p:nvPr/>
            </p:nvSpPr>
            <p:spPr bwMode="invGray">
              <a:xfrm>
                <a:off x="5809328" y="2133600"/>
                <a:ext cx="990600" cy="381000"/>
              </a:xfrm>
              <a:prstGeom prst="round2SameRect">
                <a:avLst>
                  <a:gd name="adj1" fmla="val 41575"/>
                  <a:gd name="adj2" fmla="val 0"/>
                </a:avLst>
              </a:prstGeom>
              <a:ln/>
            </p:spPr>
            <p:style>
              <a:lnRef idx="0">
                <a:schemeClr val="accent5"/>
              </a:lnRef>
              <a:fillRef idx="3">
                <a:schemeClr val="accent5"/>
              </a:fillRef>
              <a:effectRef idx="3">
                <a:schemeClr val="accent5"/>
              </a:effectRef>
              <a:fontRef idx="minor">
                <a:schemeClr val="lt1"/>
              </a:fontRef>
            </p:style>
            <p:txBody>
              <a:bodyPr wrap="none" rtlCol="0" anchor="ctr" anchorCtr="0"/>
              <a:lstStyle/>
              <a:p>
                <a:pPr algn="ctr">
                  <a:lnSpc>
                    <a:spcPct val="75000"/>
                  </a:lnSpc>
                  <a:defRPr/>
                </a:pPr>
                <a:r>
                  <a:rPr lang="es-ES" sz="1200" kern="0" dirty="0" smtClean="0">
                    <a:solidFill>
                      <a:srgbClr val="FFFFFF"/>
                    </a:solidFill>
                    <a:latin typeface="Segoe"/>
                  </a:rPr>
                  <a:t>Indicadores</a:t>
                </a:r>
              </a:p>
            </p:txBody>
          </p:sp>
          <p:sp>
            <p:nvSpPr>
              <p:cNvPr id="46" name="Round Same Side Corner Rectangle 45"/>
              <p:cNvSpPr/>
              <p:nvPr/>
            </p:nvSpPr>
            <p:spPr bwMode="invGray">
              <a:xfrm>
                <a:off x="6823509" y="2133600"/>
                <a:ext cx="990600" cy="381000"/>
              </a:xfrm>
              <a:prstGeom prst="round2SameRect">
                <a:avLst>
                  <a:gd name="adj1" fmla="val 41575"/>
                  <a:gd name="adj2" fmla="val 0"/>
                </a:avLst>
              </a:prstGeom>
              <a:ln/>
            </p:spPr>
            <p:style>
              <a:lnRef idx="0">
                <a:schemeClr val="accent5"/>
              </a:lnRef>
              <a:fillRef idx="3">
                <a:schemeClr val="accent5"/>
              </a:fillRef>
              <a:effectRef idx="3">
                <a:schemeClr val="accent5"/>
              </a:effectRef>
              <a:fontRef idx="minor">
                <a:schemeClr val="lt1"/>
              </a:fontRef>
            </p:style>
            <p:txBody>
              <a:bodyPr wrap="none" rtlCol="0" anchor="ctr" anchorCtr="0"/>
              <a:lstStyle/>
              <a:p>
                <a:pPr algn="ctr">
                  <a:lnSpc>
                    <a:spcPct val="75000"/>
                  </a:lnSpc>
                  <a:defRPr/>
                </a:pPr>
                <a:r>
                  <a:rPr lang="es-ES" sz="1200" kern="0" dirty="0" smtClean="0">
                    <a:solidFill>
                      <a:srgbClr val="FFFFFF"/>
                    </a:solidFill>
                    <a:latin typeface="Segoe"/>
                  </a:rPr>
                  <a:t>Planes</a:t>
                </a:r>
              </a:p>
            </p:txBody>
          </p:sp>
        </p:grpSp>
        <p:sp>
          <p:nvSpPr>
            <p:cNvPr id="39" name="Rectangle 38"/>
            <p:cNvSpPr/>
            <p:nvPr/>
          </p:nvSpPr>
          <p:spPr bwMode="invGray">
            <a:xfrm rot="760022">
              <a:off x="3868822" y="1623816"/>
              <a:ext cx="3622486" cy="1244762"/>
            </a:xfrm>
            <a:prstGeom prst="rect">
              <a:avLst/>
            </a:prstGeom>
            <a:noFill/>
          </p:spPr>
          <p:txBody>
            <a:bodyPr wrap="none" lIns="91440" tIns="45720" rIns="91440" bIns="4572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0" i="1" u="none" strike="noStrike" kern="0" cap="none" spc="0" normalizeH="0" baseline="0" dirty="0" smtClean="0">
                  <a:ln>
                    <a:noFill/>
                  </a:ln>
                  <a:effectLst/>
                  <a:uLnTx/>
                  <a:uFillTx/>
                </a:rPr>
                <a:t>GESTIÓN DE CONTENIDOS</a:t>
              </a:r>
            </a:p>
          </p:txBody>
        </p:sp>
        <p:sp>
          <p:nvSpPr>
            <p:cNvPr id="40" name="Rectangle 39"/>
            <p:cNvSpPr/>
            <p:nvPr/>
          </p:nvSpPr>
          <p:spPr bwMode="invGray">
            <a:xfrm rot="21189507">
              <a:off x="2254339" y="1543299"/>
              <a:ext cx="3460558" cy="1102784"/>
            </a:xfrm>
            <a:prstGeom prst="rect">
              <a:avLst/>
            </a:prstGeom>
            <a:noFill/>
          </p:spPr>
          <p:txBody>
            <a:bodyPr wrap="none" lIns="91440" tIns="45720" rIns="91440" bIns="4572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0" i="1" u="none" strike="noStrike" kern="0" cap="none" spc="0" normalizeH="0" baseline="0" dirty="0" smtClean="0">
                  <a:ln>
                    <a:noFill/>
                  </a:ln>
                  <a:effectLst/>
                  <a:uLnTx/>
                  <a:uFillTx/>
                </a:rPr>
                <a:t>COLABORACIÓN</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7"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ppt_h/2"/>
                                          </p:val>
                                        </p:tav>
                                        <p:tav tm="100000">
                                          <p:val>
                                            <p:strVal val="#ppt_y"/>
                                          </p:val>
                                        </p:tav>
                                      </p:tavLst>
                                    </p:anim>
                                    <p:anim calcmode="lin" valueType="num">
                                      <p:cBhvr>
                                        <p:cTn id="14" dur="500" fill="hold"/>
                                        <p:tgtEl>
                                          <p:spTgt spid="8"/>
                                        </p:tgtEl>
                                        <p:attrNameLst>
                                          <p:attrName>ppt_w</p:attrName>
                                        </p:attrNameLst>
                                      </p:cBhvr>
                                      <p:tavLst>
                                        <p:tav tm="0">
                                          <p:val>
                                            <p:strVal val="#ppt_w"/>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5" name="Picture 2"/>
          <p:cNvPicPr>
            <a:picLocks noChangeAspect="1" noChangeArrowheads="1"/>
          </p:cNvPicPr>
          <p:nvPr/>
        </p:nvPicPr>
        <p:blipFill>
          <a:blip r:embed="rId3"/>
          <a:srcRect/>
          <a:stretch>
            <a:fillRect/>
          </a:stretch>
        </p:blipFill>
        <p:spPr bwMode="auto">
          <a:xfrm>
            <a:off x="424032" y="228600"/>
            <a:ext cx="3956050" cy="838200"/>
          </a:xfrm>
          <a:prstGeom prst="rect">
            <a:avLst/>
          </a:prstGeom>
          <a:noFill/>
          <a:ln w="9525">
            <a:noFill/>
            <a:miter lim="800000"/>
            <a:headEnd/>
            <a:tailEnd/>
          </a:ln>
        </p:spPr>
      </p:pic>
      <p:grpSp>
        <p:nvGrpSpPr>
          <p:cNvPr id="25" name="Group 24"/>
          <p:cNvGrpSpPr/>
          <p:nvPr/>
        </p:nvGrpSpPr>
        <p:grpSpPr>
          <a:xfrm>
            <a:off x="5970494" y="2108659"/>
            <a:ext cx="2627406" cy="3934691"/>
            <a:chOff x="6000474" y="2183476"/>
            <a:chExt cx="2627406" cy="3934691"/>
          </a:xfrm>
        </p:grpSpPr>
        <p:sp>
          <p:nvSpPr>
            <p:cNvPr id="26" name="Rounded Rectangle 25"/>
            <p:cNvSpPr/>
            <p:nvPr/>
          </p:nvSpPr>
          <p:spPr bwMode="auto">
            <a:xfrm>
              <a:off x="6013827" y="2183476"/>
              <a:ext cx="2536243" cy="3934691"/>
            </a:xfrm>
            <a:prstGeom prst="roundRect">
              <a:avLst>
                <a:gd name="adj" fmla="val 9898"/>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grpSp>
          <p:nvGrpSpPr>
            <p:cNvPr id="27" name="Group 39"/>
            <p:cNvGrpSpPr>
              <a:grpSpLocks/>
            </p:cNvGrpSpPr>
            <p:nvPr/>
          </p:nvGrpSpPr>
          <p:grpSpPr bwMode="auto">
            <a:xfrm>
              <a:off x="6711639" y="4529617"/>
              <a:ext cx="1060576" cy="846546"/>
              <a:chOff x="542380" y="2689656"/>
              <a:chExt cx="1483033" cy="1184217"/>
            </a:xfrm>
          </p:grpSpPr>
          <p:pic>
            <p:nvPicPr>
              <p:cNvPr id="48" name="Picture 2" descr="C:\Program Files\Microsoft Resource DVD Artwork\DVD_ART\Artwork_Imagery\HARDWARE_IMAGERY\Illustration - Misc Hardware\Windows Vista Illustration Icons\Server.png"/>
              <p:cNvPicPr>
                <a:picLocks noChangeAspect="1" noChangeArrowheads="1"/>
              </p:cNvPicPr>
              <p:nvPr/>
            </p:nvPicPr>
            <p:blipFill>
              <a:blip r:embed="rId4"/>
              <a:stretch>
                <a:fillRect/>
              </a:stretch>
            </p:blipFill>
            <p:spPr bwMode="auto">
              <a:xfrm>
                <a:off x="1062948" y="2689656"/>
                <a:ext cx="962465" cy="1150857"/>
              </a:xfrm>
              <a:prstGeom prst="rect">
                <a:avLst/>
              </a:prstGeom>
              <a:noFill/>
              <a:ln w="9525">
                <a:noFill/>
                <a:miter lim="800000"/>
                <a:headEnd/>
                <a:tailEnd/>
              </a:ln>
            </p:spPr>
          </p:pic>
          <p:pic>
            <p:nvPicPr>
              <p:cNvPr id="41"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5" cstate="print"/>
              <a:stretch>
                <a:fillRect/>
              </a:stretch>
            </p:blipFill>
            <p:spPr bwMode="auto">
              <a:xfrm>
                <a:off x="542380" y="2728479"/>
                <a:ext cx="780182" cy="1145394"/>
              </a:xfrm>
              <a:prstGeom prst="rect">
                <a:avLst/>
              </a:prstGeom>
              <a:noFill/>
              <a:ln w="9525">
                <a:noFill/>
                <a:miter lim="800000"/>
                <a:headEnd/>
                <a:tailEnd/>
              </a:ln>
            </p:spPr>
          </p:pic>
        </p:grpSp>
        <p:sp>
          <p:nvSpPr>
            <p:cNvPr id="29" name="Rectangle 28"/>
            <p:cNvSpPr/>
            <p:nvPr/>
          </p:nvSpPr>
          <p:spPr bwMode="auto">
            <a:xfrm>
              <a:off x="6030883" y="231746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0" name="Rectangle 29"/>
            <p:cNvSpPr>
              <a:spLocks noChangeArrowheads="1"/>
            </p:cNvSpPr>
            <p:nvPr/>
          </p:nvSpPr>
          <p:spPr bwMode="auto">
            <a:xfrm>
              <a:off x="6020829" y="3036520"/>
              <a:ext cx="2607051" cy="1298811"/>
            </a:xfrm>
            <a:prstGeom prst="rect">
              <a:avLst/>
            </a:prstGeom>
            <a:noFill/>
            <a:ln w="9525">
              <a:noFill/>
              <a:miter lim="800000"/>
              <a:headEnd/>
              <a:tailEnd/>
            </a:ln>
          </p:spPr>
          <p:txBody>
            <a:bodyPr wrap="square" lIns="91432" tIns="45717" rIns="91432" bIns="45717">
              <a:spAutoFit/>
            </a:bodyPr>
            <a:lstStyle/>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Análisis predictivo</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Experiencia personalizada</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Integración  con otras aplicaciones</a:t>
              </a:r>
            </a:p>
          </p:txBody>
        </p:sp>
        <p:sp>
          <p:nvSpPr>
            <p:cNvPr id="34" name="TextBox 833617"/>
            <p:cNvSpPr txBox="1">
              <a:spLocks noChangeArrowheads="1"/>
            </p:cNvSpPr>
            <p:nvPr/>
          </p:nvSpPr>
          <p:spPr bwMode="auto">
            <a:xfrm>
              <a:off x="6000474" y="2187621"/>
              <a:ext cx="2541432" cy="677108"/>
            </a:xfrm>
            <a:prstGeom prst="rect">
              <a:avLst/>
            </a:prstGeom>
            <a:noFill/>
            <a:ln w="9525">
              <a:noFill/>
              <a:miter lim="800000"/>
              <a:headEnd/>
              <a:tailEnd/>
            </a:ln>
          </p:spPr>
          <p:txBody>
            <a:bodyPr wrap="square" anchor="ctr" anchorCtr="0">
              <a:noAutofit/>
            </a:bodyPr>
            <a:lstStyle/>
            <a:p>
              <a:pPr algn="ctr" fontAlgn="auto">
                <a:lnSpc>
                  <a:spcPct val="95000"/>
                </a:lnSpc>
                <a:spcBef>
                  <a:spcPct val="10000"/>
                </a:spcBef>
                <a:spcAft>
                  <a:spcPts val="0"/>
                </a:spcAft>
                <a:defRPr/>
              </a:pPr>
              <a:r>
                <a:rPr lang="es-ES" altLang="zh-CN" sz="2000" b="1" i="1" kern="0" spc="-2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Datos para la toma de decisiones</a:t>
              </a:r>
              <a:endParaRPr lang="es-ES" altLang="zh-CN" sz="2000" b="1" i="1" kern="0" spc="-2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cxnSp>
          <p:nvCxnSpPr>
            <p:cNvPr id="38" name="Straight Connector 37"/>
            <p:cNvCxnSpPr/>
            <p:nvPr/>
          </p:nvCxnSpPr>
          <p:spPr>
            <a:xfrm>
              <a:off x="6024648" y="2926079"/>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481848" y="4428600"/>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38500" y="2108659"/>
            <a:ext cx="2654300" cy="3934691"/>
            <a:chOff x="3240044" y="2183476"/>
            <a:chExt cx="2654300" cy="3934691"/>
          </a:xfrm>
        </p:grpSpPr>
        <p:sp>
          <p:nvSpPr>
            <p:cNvPr id="50" name="Rounded Rectangle 49"/>
            <p:cNvSpPr/>
            <p:nvPr/>
          </p:nvSpPr>
          <p:spPr bwMode="auto">
            <a:xfrm>
              <a:off x="3312191" y="2183476"/>
              <a:ext cx="2536243" cy="3934691"/>
            </a:xfrm>
            <a:prstGeom prst="roundRect">
              <a:avLst>
                <a:gd name="adj" fmla="val 9211"/>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55" name="Rectangle 54"/>
            <p:cNvSpPr/>
            <p:nvPr/>
          </p:nvSpPr>
          <p:spPr bwMode="auto">
            <a:xfrm>
              <a:off x="3329247" y="231746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6" name="Rectangle 55"/>
            <p:cNvSpPr>
              <a:spLocks noChangeArrowheads="1"/>
            </p:cNvSpPr>
            <p:nvPr/>
          </p:nvSpPr>
          <p:spPr bwMode="auto">
            <a:xfrm>
              <a:off x="3319193" y="3036520"/>
              <a:ext cx="2522239" cy="1298811"/>
            </a:xfrm>
            <a:prstGeom prst="rect">
              <a:avLst/>
            </a:prstGeom>
            <a:noFill/>
            <a:ln w="9525">
              <a:noFill/>
              <a:miter lim="800000"/>
              <a:headEnd/>
              <a:tailEnd/>
            </a:ln>
          </p:spPr>
          <p:txBody>
            <a:bodyPr wrap="square" lIns="91432" tIns="45717" rIns="91432" bIns="45717">
              <a:spAutoFit/>
            </a:bodyPr>
            <a:lstStyle/>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Diseño de forma intuitiva</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Escala corporativa</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Presentación desde Office</a:t>
              </a:r>
            </a:p>
          </p:txBody>
        </p:sp>
        <p:sp>
          <p:nvSpPr>
            <p:cNvPr id="57" name="TextBox 833617"/>
            <p:cNvSpPr txBox="1">
              <a:spLocks noChangeArrowheads="1"/>
            </p:cNvSpPr>
            <p:nvPr/>
          </p:nvSpPr>
          <p:spPr bwMode="auto">
            <a:xfrm>
              <a:off x="3240044" y="2187081"/>
              <a:ext cx="2654300" cy="707886"/>
            </a:xfrm>
            <a:prstGeom prst="rect">
              <a:avLst/>
            </a:prstGeom>
            <a:noFill/>
            <a:ln w="9525">
              <a:noFill/>
              <a:miter lim="800000"/>
              <a:headEnd/>
              <a:tailEnd/>
            </a:ln>
          </p:spPr>
          <p:txBody>
            <a:bodyPr wrap="square" anchor="ctr" anchorCtr="0">
              <a:spAutoFit/>
            </a:bodyPr>
            <a:lstStyle/>
            <a:p>
              <a:pPr algn="ctr">
                <a:lnSpc>
                  <a:spcPct val="95000"/>
                </a:lnSpc>
                <a:spcBef>
                  <a:spcPct val="10000"/>
                </a:spcBef>
                <a:defRPr/>
              </a:pPr>
              <a:r>
                <a:rPr lang="es-ES" altLang="zh-CN" sz="2000" b="1" i="1" kern="0" spc="-2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Ofrecer información </a:t>
              </a:r>
            </a:p>
            <a:p>
              <a:pPr algn="ctr">
                <a:lnSpc>
                  <a:spcPct val="95000"/>
                </a:lnSpc>
                <a:spcBef>
                  <a:spcPct val="10000"/>
                </a:spcBef>
                <a:defRPr/>
              </a:pPr>
              <a:r>
                <a:rPr lang="es-ES" altLang="zh-CN" sz="2000" b="1" i="1" kern="0" spc="-2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relevante</a:t>
              </a:r>
            </a:p>
          </p:txBody>
        </p:sp>
        <p:cxnSp>
          <p:nvCxnSpPr>
            <p:cNvPr id="58" name="Straight Connector 57"/>
            <p:cNvCxnSpPr/>
            <p:nvPr/>
          </p:nvCxnSpPr>
          <p:spPr>
            <a:xfrm>
              <a:off x="3323012" y="2926079"/>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80212" y="4419230"/>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60" name="Group 32"/>
            <p:cNvGrpSpPr/>
            <p:nvPr/>
          </p:nvGrpSpPr>
          <p:grpSpPr>
            <a:xfrm>
              <a:off x="4178566" y="4507246"/>
              <a:ext cx="945709" cy="1042416"/>
              <a:chOff x="3982595" y="3638450"/>
              <a:chExt cx="1387462" cy="1529342"/>
            </a:xfrm>
          </p:grpSpPr>
          <p:pic>
            <p:nvPicPr>
              <p:cNvPr id="61"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7"/>
              <a:stretch>
                <a:fillRect/>
              </a:stretch>
            </p:blipFill>
            <p:spPr bwMode="auto">
              <a:xfrm>
                <a:off x="4327940" y="3638450"/>
                <a:ext cx="1042117" cy="1529342"/>
              </a:xfrm>
              <a:prstGeom prst="rect">
                <a:avLst/>
              </a:prstGeom>
              <a:noFill/>
              <a:ln>
                <a:noFill/>
              </a:ln>
            </p:spPr>
          </p:pic>
          <p:pic>
            <p:nvPicPr>
              <p:cNvPr id="62" name="Picture 2" descr="C:\Program Files\Microsoft Resource DVD Artwork\DVD_ART\BoxShots_Logos\People Ready\PRB man 3 silouette people ready.png"/>
              <p:cNvPicPr>
                <a:picLocks noChangeAspect="1" noChangeArrowheads="1"/>
              </p:cNvPicPr>
              <p:nvPr/>
            </p:nvPicPr>
            <p:blipFill>
              <a:blip r:embed="rId8" cstate="print"/>
              <a:stretch>
                <a:fillRect/>
              </a:stretch>
            </p:blipFill>
            <p:spPr bwMode="auto">
              <a:xfrm>
                <a:off x="3982595" y="4003974"/>
                <a:ext cx="725822" cy="979315"/>
              </a:xfrm>
              <a:prstGeom prst="rect">
                <a:avLst/>
              </a:prstGeom>
              <a:noFill/>
            </p:spPr>
          </p:pic>
        </p:grpSp>
      </p:grpSp>
      <p:grpSp>
        <p:nvGrpSpPr>
          <p:cNvPr id="63" name="Group 62"/>
          <p:cNvGrpSpPr/>
          <p:nvPr/>
        </p:nvGrpSpPr>
        <p:grpSpPr>
          <a:xfrm>
            <a:off x="623940" y="2108659"/>
            <a:ext cx="2549751" cy="3934691"/>
            <a:chOff x="683900" y="2183476"/>
            <a:chExt cx="2549751" cy="3934691"/>
          </a:xfrm>
        </p:grpSpPr>
        <p:sp>
          <p:nvSpPr>
            <p:cNvPr id="64" name="Rounded Rectangle 63"/>
            <p:cNvSpPr/>
            <p:nvPr/>
          </p:nvSpPr>
          <p:spPr bwMode="auto">
            <a:xfrm>
              <a:off x="697408" y="2183476"/>
              <a:ext cx="2536243" cy="3934691"/>
            </a:xfrm>
            <a:prstGeom prst="roundRect">
              <a:avLst>
                <a:gd name="adj" fmla="val 9554"/>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65" name="Rectangle 64"/>
            <p:cNvSpPr/>
            <p:nvPr/>
          </p:nvSpPr>
          <p:spPr bwMode="auto">
            <a:xfrm>
              <a:off x="714464" y="231746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6" name="Rectangle 65"/>
            <p:cNvSpPr>
              <a:spLocks noChangeArrowheads="1"/>
            </p:cNvSpPr>
            <p:nvPr/>
          </p:nvSpPr>
          <p:spPr bwMode="auto">
            <a:xfrm>
              <a:off x="704410" y="3036520"/>
              <a:ext cx="2522239" cy="889468"/>
            </a:xfrm>
            <a:prstGeom prst="rect">
              <a:avLst/>
            </a:prstGeom>
            <a:noFill/>
            <a:ln w="9525">
              <a:noFill/>
              <a:miter lim="800000"/>
              <a:headEnd/>
              <a:tailEnd/>
            </a:ln>
          </p:spPr>
          <p:txBody>
            <a:bodyPr wrap="square" lIns="91432" tIns="45717" rIns="91432" bIns="45717">
              <a:spAutoFit/>
            </a:bodyPr>
            <a:lstStyle/>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Conexión a los datos</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Integración de datos</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Gestión de los datos</a:t>
              </a:r>
            </a:p>
          </p:txBody>
        </p:sp>
        <p:sp>
          <p:nvSpPr>
            <p:cNvPr id="67" name="TextBox 833617"/>
            <p:cNvSpPr txBox="1">
              <a:spLocks noChangeArrowheads="1"/>
            </p:cNvSpPr>
            <p:nvPr/>
          </p:nvSpPr>
          <p:spPr bwMode="auto">
            <a:xfrm>
              <a:off x="683900" y="2187081"/>
              <a:ext cx="2542032" cy="676656"/>
            </a:xfrm>
            <a:prstGeom prst="rect">
              <a:avLst/>
            </a:prstGeom>
            <a:noFill/>
            <a:ln w="9525">
              <a:noFill/>
              <a:miter lim="800000"/>
              <a:headEnd/>
              <a:tailEnd/>
            </a:ln>
          </p:spPr>
          <p:txBody>
            <a:bodyPr wrap="square" anchor="ctr" anchorCtr="0">
              <a:noAutofit/>
            </a:bodyPr>
            <a:lstStyle/>
            <a:p>
              <a:pPr algn="ctr">
                <a:lnSpc>
                  <a:spcPct val="95000"/>
                </a:lnSpc>
                <a:spcBef>
                  <a:spcPct val="10000"/>
                </a:spcBef>
                <a:defRPr/>
              </a:pPr>
              <a:r>
                <a:rPr lang="es-ES" altLang="zh-CN" sz="2000" b="1" i="1" kern="0" spc="-2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Liberar los datos</a:t>
              </a:r>
              <a:endParaRPr lang="es-ES" altLang="zh-CN" sz="2000" b="1" i="1" kern="0" spc="-2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nvGrpSpPr>
            <p:cNvPr id="68" name="Group 22"/>
            <p:cNvGrpSpPr>
              <a:grpSpLocks/>
            </p:cNvGrpSpPr>
            <p:nvPr/>
          </p:nvGrpSpPr>
          <p:grpSpPr bwMode="auto">
            <a:xfrm>
              <a:off x="1360683" y="4578397"/>
              <a:ext cx="1264956" cy="856946"/>
              <a:chOff x="1490610" y="1642031"/>
              <a:chExt cx="904139" cy="704508"/>
            </a:xfrm>
          </p:grpSpPr>
          <p:pic>
            <p:nvPicPr>
              <p:cNvPr id="72" name="Picture 3" descr="C:\Work\Katmai Marketing\PAG_icon library\PAG_icon library\Security Threat Detected.png"/>
              <p:cNvPicPr>
                <a:picLocks noChangeAspect="1" noChangeArrowheads="1"/>
              </p:cNvPicPr>
              <p:nvPr/>
            </p:nvPicPr>
            <p:blipFill>
              <a:blip r:embed="rId9" cstate="print"/>
              <a:stretch>
                <a:fillRect/>
              </a:stretch>
            </p:blipFill>
            <p:spPr bwMode="auto">
              <a:xfrm>
                <a:off x="2028391" y="1660038"/>
                <a:ext cx="366358" cy="503668"/>
              </a:xfrm>
              <a:prstGeom prst="rect">
                <a:avLst/>
              </a:prstGeom>
              <a:noFill/>
              <a:ln w="9525">
                <a:noFill/>
                <a:miter lim="800000"/>
                <a:headEnd/>
                <a:tailEnd/>
              </a:ln>
            </p:spPr>
          </p:pic>
          <p:pic>
            <p:nvPicPr>
              <p:cNvPr id="80" name="Picture 3" descr="C:\Work\Katmai Marketing\PAG_icon library\PAG_icon library\Security Threat Detected.png"/>
              <p:cNvPicPr>
                <a:picLocks noChangeAspect="1" noChangeArrowheads="1"/>
              </p:cNvPicPr>
              <p:nvPr/>
            </p:nvPicPr>
            <p:blipFill>
              <a:blip r:embed="rId10" cstate="print"/>
              <a:stretch>
                <a:fillRect/>
              </a:stretch>
            </p:blipFill>
            <p:spPr bwMode="auto">
              <a:xfrm>
                <a:off x="1490610" y="1642031"/>
                <a:ext cx="366358" cy="503667"/>
              </a:xfrm>
              <a:prstGeom prst="rect">
                <a:avLst/>
              </a:prstGeom>
              <a:noFill/>
              <a:ln w="9525">
                <a:noFill/>
                <a:miter lim="800000"/>
                <a:headEnd/>
                <a:tailEnd/>
              </a:ln>
            </p:spPr>
          </p:pic>
          <p:pic>
            <p:nvPicPr>
              <p:cNvPr id="71" name="Picture 2" descr="C:\Work\Katmai Marketing\PAG_icon library\PAG_icon library\Database blue.png"/>
              <p:cNvPicPr>
                <a:picLocks noChangeAspect="1" noChangeArrowheads="1"/>
              </p:cNvPicPr>
              <p:nvPr/>
            </p:nvPicPr>
            <p:blipFill>
              <a:blip r:embed="rId11"/>
              <a:srcRect/>
              <a:stretch>
                <a:fillRect/>
              </a:stretch>
            </p:blipFill>
            <p:spPr bwMode="auto">
              <a:xfrm>
                <a:off x="1743577" y="1840798"/>
                <a:ext cx="365426" cy="505741"/>
              </a:xfrm>
              <a:prstGeom prst="rect">
                <a:avLst/>
              </a:prstGeom>
              <a:noFill/>
              <a:ln w="9525">
                <a:noFill/>
                <a:miter lim="800000"/>
                <a:headEnd/>
                <a:tailEnd/>
              </a:ln>
            </p:spPr>
          </p:pic>
        </p:grpSp>
        <p:cxnSp>
          <p:nvCxnSpPr>
            <p:cNvPr id="69" name="Straight Connector 68"/>
            <p:cNvCxnSpPr/>
            <p:nvPr/>
          </p:nvCxnSpPr>
          <p:spPr>
            <a:xfrm>
              <a:off x="708229" y="2926079"/>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165429" y="4426725"/>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73" name="Rectangle 72"/>
          <p:cNvSpPr/>
          <p:nvPr/>
        </p:nvSpPr>
        <p:spPr bwMode="auto">
          <a:xfrm>
            <a:off x="614277" y="6160710"/>
            <a:ext cx="7914582" cy="697290"/>
          </a:xfrm>
          <a:prstGeom prst="rect">
            <a:avLst/>
          </a:prstGeom>
          <a:solidFill>
            <a:schemeClr val="bg1">
              <a:lumMod val="95000"/>
              <a:lumOff val="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4" name="Rounded Rectangle 30"/>
          <p:cNvSpPr/>
          <p:nvPr/>
        </p:nvSpPr>
        <p:spPr bwMode="auto">
          <a:xfrm>
            <a:off x="481806" y="5489304"/>
            <a:ext cx="8180388" cy="766085"/>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5" name="Rectangle 2"/>
          <p:cNvSpPr txBox="1">
            <a:spLocks noChangeArrowheads="1"/>
          </p:cNvSpPr>
          <p:nvPr/>
        </p:nvSpPr>
        <p:spPr>
          <a:xfrm>
            <a:off x="1119981" y="5640183"/>
            <a:ext cx="6413500" cy="498598"/>
          </a:xfrm>
          <a:prstGeom prst="rect">
            <a:avLst/>
          </a:prstGeom>
          <a:noFill/>
          <a:ln w="9525">
            <a:noFill/>
            <a:miter lim="800000"/>
            <a:headEnd/>
            <a:tailEnd/>
          </a:ln>
        </p:spPr>
        <p:txBody>
          <a:bodyPr lIns="0" tIns="0" rIns="0" bIns="0">
            <a:spAutoFit/>
          </a:bodyPr>
          <a:lstStyle/>
          <a:p>
            <a:pPr algn="ctr" defTabSz="912740" eaLnBrk="0" fontAlgn="auto" hangingPunct="0">
              <a:lnSpc>
                <a:spcPct val="90000"/>
              </a:lnSpc>
              <a:spcBef>
                <a:spcPts val="0"/>
              </a:spcBef>
              <a:spcAft>
                <a:spcPts val="0"/>
              </a:spcAft>
              <a:defRPr/>
            </a:pPr>
            <a:r>
              <a:rPr lang="es-ES" sz="36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Plataforma de Datos Inteligente</a:t>
            </a:r>
            <a:endParaRPr lang="es-ES" sz="3600" i="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79" name="Title 78"/>
          <p:cNvSpPr>
            <a:spLocks noGrp="1"/>
          </p:cNvSpPr>
          <p:nvPr>
            <p:ph type="title"/>
          </p:nvPr>
        </p:nvSpPr>
        <p:spPr>
          <a:xfrm>
            <a:off x="381000" y="1037378"/>
            <a:ext cx="8382000" cy="498598"/>
          </a:xfrm>
        </p:spPr>
        <p:txBody>
          <a:bodyPr/>
          <a:lstStyle/>
          <a:p>
            <a:r>
              <a:rPr lang="es-ES" sz="3600" dirty="0" smtClean="0">
                <a:solidFill>
                  <a:schemeClr val="tx2"/>
                </a:solidFill>
              </a:rPr>
              <a:t>Business Intelligence</a:t>
            </a:r>
            <a:endParaRPr lang="es-ES" sz="3600" dirty="0">
              <a:solidFill>
                <a:schemeClr val="tx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lide(fromBottom)">
                                      <p:cBhvr>
                                        <p:cTn id="7" dur="1000"/>
                                        <p:tgtEl>
                                          <p:spTgt spid="63"/>
                                        </p:tgtEl>
                                      </p:cBhvr>
                                    </p:animEffect>
                                  </p:childTnLst>
                                </p:cTn>
                              </p:par>
                              <p:par>
                                <p:cTn id="8" presetID="12" presetClass="entr" presetSubtype="4" fill="hold" nodeType="withEffect">
                                  <p:stCondLst>
                                    <p:cond delay="100"/>
                                  </p:stCondLst>
                                  <p:childTnLst>
                                    <p:set>
                                      <p:cBhvr>
                                        <p:cTn id="9" dur="1" fill="hold">
                                          <p:stCondLst>
                                            <p:cond delay="0"/>
                                          </p:stCondLst>
                                        </p:cTn>
                                        <p:tgtEl>
                                          <p:spTgt spid="49"/>
                                        </p:tgtEl>
                                        <p:attrNameLst>
                                          <p:attrName>style.visibility</p:attrName>
                                        </p:attrNameLst>
                                      </p:cBhvr>
                                      <p:to>
                                        <p:strVal val="visible"/>
                                      </p:to>
                                    </p:set>
                                    <p:animEffect transition="in" filter="slide(fromBottom)">
                                      <p:cBhvr>
                                        <p:cTn id="10" dur="1000"/>
                                        <p:tgtEl>
                                          <p:spTgt spid="49"/>
                                        </p:tgtEl>
                                      </p:cBhvr>
                                    </p:animEffect>
                                  </p:childTnLst>
                                </p:cTn>
                              </p:par>
                              <p:par>
                                <p:cTn id="11" presetID="12" presetClass="entr" presetSubtype="4" fill="hold" nodeType="withEffect">
                                  <p:stCondLst>
                                    <p:cond delay="200"/>
                                  </p:stCondLst>
                                  <p:childTnLst>
                                    <p:set>
                                      <p:cBhvr>
                                        <p:cTn id="12" dur="1" fill="hold">
                                          <p:stCondLst>
                                            <p:cond delay="0"/>
                                          </p:stCondLst>
                                        </p:cTn>
                                        <p:tgtEl>
                                          <p:spTgt spid="25"/>
                                        </p:tgtEl>
                                        <p:attrNameLst>
                                          <p:attrName>style.visibility</p:attrName>
                                        </p:attrNameLst>
                                      </p:cBhvr>
                                      <p:to>
                                        <p:strVal val="visible"/>
                                      </p:to>
                                    </p:set>
                                    <p:animEffect transition="in" filter="slide(fromBottom)">
                                      <p:cBhvr>
                                        <p:cTn id="13" dur="1000"/>
                                        <p:tgtEl>
                                          <p:spTgt spid="25"/>
                                        </p:tgtEl>
                                      </p:cBhvr>
                                    </p:animEffect>
                                  </p:childTnLst>
                                </p:cTn>
                              </p:par>
                              <p:par>
                                <p:cTn id="14" presetID="55" presetClass="entr" presetSubtype="0" fill="hold" grpId="0" nodeType="withEffect">
                                  <p:stCondLst>
                                    <p:cond delay="400"/>
                                  </p:stCondLst>
                                  <p:childTnLst>
                                    <p:set>
                                      <p:cBhvr>
                                        <p:cTn id="15" dur="1" fill="hold">
                                          <p:stCondLst>
                                            <p:cond delay="0"/>
                                          </p:stCondLst>
                                        </p:cTn>
                                        <p:tgtEl>
                                          <p:spTgt spid="75"/>
                                        </p:tgtEl>
                                        <p:attrNameLst>
                                          <p:attrName>style.visibility</p:attrName>
                                        </p:attrNameLst>
                                      </p:cBhvr>
                                      <p:to>
                                        <p:strVal val="visible"/>
                                      </p:to>
                                    </p:set>
                                    <p:anim calcmode="lin" valueType="num">
                                      <p:cBhvr>
                                        <p:cTn id="16" dur="1000" fill="hold"/>
                                        <p:tgtEl>
                                          <p:spTgt spid="75"/>
                                        </p:tgtEl>
                                        <p:attrNameLst>
                                          <p:attrName>ppt_w</p:attrName>
                                        </p:attrNameLst>
                                      </p:cBhvr>
                                      <p:tavLst>
                                        <p:tav tm="0">
                                          <p:val>
                                            <p:strVal val="#ppt_w*0.70"/>
                                          </p:val>
                                        </p:tav>
                                        <p:tav tm="100000">
                                          <p:val>
                                            <p:strVal val="#ppt_w"/>
                                          </p:val>
                                        </p:tav>
                                      </p:tavLst>
                                    </p:anim>
                                    <p:anim calcmode="lin" valueType="num">
                                      <p:cBhvr>
                                        <p:cTn id="17" dur="1000" fill="hold"/>
                                        <p:tgtEl>
                                          <p:spTgt spid="75"/>
                                        </p:tgtEl>
                                        <p:attrNameLst>
                                          <p:attrName>ppt_h</p:attrName>
                                        </p:attrNameLst>
                                      </p:cBhvr>
                                      <p:tavLst>
                                        <p:tav tm="0">
                                          <p:val>
                                            <p:strVal val="#ppt_h"/>
                                          </p:val>
                                        </p:tav>
                                        <p:tav tm="100000">
                                          <p:val>
                                            <p:strVal val="#ppt_h"/>
                                          </p:val>
                                        </p:tav>
                                      </p:tavLst>
                                    </p:anim>
                                    <p:animEffect transition="in" filter="fade">
                                      <p:cBhvr>
                                        <p:cTn id="18" dur="1000"/>
                                        <p:tgtEl>
                                          <p:spTgt spid="7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49"/>
                                        </p:tgtEl>
                                        <p:attrNameLst>
                                          <p:attrName>style.opacity</p:attrName>
                                        </p:attrNameLst>
                                      </p:cBhvr>
                                      <p:to>
                                        <p:strVal val="0.25"/>
                                      </p:to>
                                    </p:set>
                                    <p:animEffect filter="image" prLst="opacity: 0.25">
                                      <p:cBhvr rctx="IE">
                                        <p:cTn id="23" dur="indefinite"/>
                                        <p:tgtEl>
                                          <p:spTgt spid="49"/>
                                        </p:tgtEl>
                                      </p:cBhvr>
                                    </p:animEffect>
                                  </p:childTnLst>
                                </p:cTn>
                              </p:par>
                              <p:par>
                                <p:cTn id="24" presetID="9" presetClass="emph" presetSubtype="0" nodeType="withEffect">
                                  <p:stCondLst>
                                    <p:cond delay="0"/>
                                  </p:stCondLst>
                                  <p:childTnLst>
                                    <p:set>
                                      <p:cBhvr rctx="PPT">
                                        <p:cTn id="25" dur="indefinite"/>
                                        <p:tgtEl>
                                          <p:spTgt spid="25"/>
                                        </p:tgtEl>
                                        <p:attrNameLst>
                                          <p:attrName>style.opacity</p:attrName>
                                        </p:attrNameLst>
                                      </p:cBhvr>
                                      <p:to>
                                        <p:strVal val="0.25"/>
                                      </p:to>
                                    </p:set>
                                    <p:animEffect filter="image" prLst="opacity: 0.25">
                                      <p:cBhvr rctx="IE">
                                        <p:cTn id="26" dur="indefinite"/>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72"/>
          <p:cNvSpPr/>
          <p:nvPr/>
        </p:nvSpPr>
        <p:spPr bwMode="auto">
          <a:xfrm>
            <a:off x="524762" y="3320616"/>
            <a:ext cx="2437361" cy="94138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72" name="Rounded Rectangle 71"/>
          <p:cNvSpPr/>
          <p:nvPr/>
        </p:nvSpPr>
        <p:spPr bwMode="auto">
          <a:xfrm>
            <a:off x="524762" y="2287613"/>
            <a:ext cx="2437361" cy="94138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71" name="Rounded Rectangle 70"/>
          <p:cNvSpPr/>
          <p:nvPr/>
        </p:nvSpPr>
        <p:spPr bwMode="auto">
          <a:xfrm>
            <a:off x="524762" y="1307087"/>
            <a:ext cx="2437361" cy="94138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itle 1"/>
          <p:cNvSpPr>
            <a:spLocks noGrp="1"/>
          </p:cNvSpPr>
          <p:nvPr>
            <p:ph type="title"/>
          </p:nvPr>
        </p:nvSpPr>
        <p:spPr/>
        <p:txBody>
          <a:bodyPr/>
          <a:lstStyle/>
          <a:p>
            <a:r>
              <a:rPr lang="es-ES" dirty="0" smtClean="0"/>
              <a:t>Liberar los datos</a:t>
            </a:r>
            <a:endParaRPr lang="es-ES" dirty="0"/>
          </a:p>
        </p:txBody>
      </p:sp>
      <p:sp>
        <p:nvSpPr>
          <p:cNvPr id="33" name="Text Placeholder 4"/>
          <p:cNvSpPr txBox="1">
            <a:spLocks/>
          </p:cNvSpPr>
          <p:nvPr/>
        </p:nvSpPr>
        <p:spPr>
          <a:xfrm>
            <a:off x="3997092" y="1309273"/>
            <a:ext cx="4816707" cy="1286506"/>
          </a:xfrm>
          <a:prstGeom prst="rect">
            <a:avLst/>
          </a:prstGeom>
        </p:spPr>
        <p:txBody>
          <a:bodyPr vert="horz" wrap="square" lIns="0" tIns="0" rIns="0" bIns="0" rtlCol="0">
            <a:spAutoFit/>
          </a:bodyPr>
          <a:lstStyle/>
          <a:p>
            <a:pPr marL="344488" marR="0" lvl="0" indent="-344488"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400" b="0" i="0" u="none" strike="noStrike" kern="1200" cap="none" spc="0" normalizeH="0" baseline="0" dirty="0" smtClean="0">
                <a:ln>
                  <a:noFill/>
                </a:ln>
                <a:solidFill>
                  <a:schemeClr val="tx1"/>
                </a:solidFill>
                <a:effectLst/>
                <a:uLnTx/>
                <a:uFillTx/>
                <a:latin typeface="+mn-lt"/>
                <a:ea typeface="+mn-ea"/>
                <a:cs typeface="+mn-cs"/>
              </a:rPr>
              <a:t>Conexión a los datos</a:t>
            </a:r>
          </a:p>
          <a:p>
            <a:pPr marL="623888" marR="0" lvl="1" indent="-279400"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000" b="0" i="0" u="none" strike="noStrike" kern="1200" cap="none" spc="0" normalizeH="0" baseline="0" dirty="0" smtClean="0">
                <a:ln>
                  <a:noFill/>
                </a:ln>
                <a:solidFill>
                  <a:schemeClr val="tx1"/>
                </a:solidFill>
                <a:effectLst/>
                <a:uLnTx/>
                <a:uFillTx/>
                <a:latin typeface="+mn-lt"/>
                <a:ea typeface="+mn-ea"/>
                <a:cs typeface="+mn-cs"/>
              </a:rPr>
              <a:t>Amplia conectividad</a:t>
            </a:r>
          </a:p>
          <a:p>
            <a:pPr marL="623888" marR="0" lvl="1" indent="-279400"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000" b="0" i="0" u="none" strike="noStrike" kern="1200" cap="none" spc="0" normalizeH="0" baseline="0" dirty="0" smtClean="0">
                <a:ln>
                  <a:noFill/>
                </a:ln>
                <a:solidFill>
                  <a:schemeClr val="tx1"/>
                </a:solidFill>
                <a:effectLst/>
                <a:uLnTx/>
                <a:uFillTx/>
                <a:latin typeface="+mn-lt"/>
                <a:ea typeface="+mn-ea"/>
                <a:cs typeface="+mn-cs"/>
              </a:rPr>
              <a:t>Proveedores nativos para Oracle, Teradata, SAP BW,</a:t>
            </a:r>
            <a:r>
              <a:rPr kumimoji="0" lang="es-ES" sz="2000" b="0" i="0" u="none" strike="noStrike" kern="1200" cap="none" spc="0" normalizeH="0" dirty="0" smtClean="0">
                <a:ln>
                  <a:noFill/>
                </a:ln>
                <a:solidFill>
                  <a:schemeClr val="tx1"/>
                </a:solidFill>
                <a:effectLst/>
                <a:uLnTx/>
                <a:uFillTx/>
                <a:latin typeface="+mn-lt"/>
                <a:ea typeface="+mn-ea"/>
                <a:cs typeface="+mn-cs"/>
              </a:rPr>
              <a:t> </a:t>
            </a:r>
            <a:r>
              <a:rPr kumimoji="0" lang="es-ES" sz="2000" b="0" i="0" u="none" strike="noStrike" kern="1200" cap="none" spc="0" normalizeH="0" baseline="0" dirty="0" smtClean="0">
                <a:ln>
                  <a:noFill/>
                </a:ln>
                <a:solidFill>
                  <a:schemeClr val="tx1"/>
                </a:solidFill>
                <a:effectLst/>
                <a:uLnTx/>
                <a:uFillTx/>
                <a:latin typeface="+mn-lt"/>
                <a:ea typeface="+mn-ea"/>
                <a:cs typeface="+mn-cs"/>
              </a:rPr>
              <a:t>y MySAP</a:t>
            </a:r>
          </a:p>
        </p:txBody>
      </p:sp>
      <p:pic>
        <p:nvPicPr>
          <p:cNvPr id="12" name="Picture 3" descr="C:\Work\Katmai Marketing\PAG_icon library\PAG_icon library\Security Threat Detected.png"/>
          <p:cNvPicPr>
            <a:picLocks noChangeAspect="1" noChangeArrowheads="1"/>
          </p:cNvPicPr>
          <p:nvPr/>
        </p:nvPicPr>
        <p:blipFill>
          <a:blip r:embed="rId4" cstate="print"/>
          <a:stretch>
            <a:fillRect/>
          </a:stretch>
        </p:blipFill>
        <p:spPr bwMode="auto">
          <a:xfrm>
            <a:off x="8250439" y="250503"/>
            <a:ext cx="512561" cy="612649"/>
          </a:xfrm>
          <a:prstGeom prst="rect">
            <a:avLst/>
          </a:prstGeom>
          <a:noFill/>
          <a:ln w="9525">
            <a:noFill/>
            <a:miter lim="800000"/>
            <a:headEnd/>
            <a:tailEnd/>
          </a:ln>
        </p:spPr>
      </p:pic>
      <p:pic>
        <p:nvPicPr>
          <p:cNvPr id="13" name="Picture 3" descr="C:\Work\Katmai Marketing\PAG_icon library\PAG_icon library\Security Threat Detected.png"/>
          <p:cNvPicPr>
            <a:picLocks noChangeAspect="1" noChangeArrowheads="1"/>
          </p:cNvPicPr>
          <p:nvPr/>
        </p:nvPicPr>
        <p:blipFill>
          <a:blip r:embed="rId5" cstate="print"/>
          <a:stretch>
            <a:fillRect/>
          </a:stretch>
        </p:blipFill>
        <p:spPr bwMode="auto">
          <a:xfrm>
            <a:off x="7498044" y="228600"/>
            <a:ext cx="512561" cy="612648"/>
          </a:xfrm>
          <a:prstGeom prst="rect">
            <a:avLst/>
          </a:prstGeom>
          <a:noFill/>
          <a:ln w="9525">
            <a:noFill/>
            <a:miter lim="800000"/>
            <a:headEnd/>
            <a:tailEnd/>
          </a:ln>
        </p:spPr>
      </p:pic>
      <p:pic>
        <p:nvPicPr>
          <p:cNvPr id="14" name="Picture 2" descr="C:\Work\Katmai Marketing\PAG_icon library\PAG_icon library\Database blue.png"/>
          <p:cNvPicPr>
            <a:picLocks noChangeAspect="1" noChangeArrowheads="1"/>
          </p:cNvPicPr>
          <p:nvPr/>
        </p:nvPicPr>
        <p:blipFill>
          <a:blip r:embed="rId6"/>
          <a:srcRect/>
          <a:stretch>
            <a:fillRect/>
          </a:stretch>
        </p:blipFill>
        <p:spPr bwMode="auto">
          <a:xfrm>
            <a:off x="7851963" y="470375"/>
            <a:ext cx="511257" cy="615171"/>
          </a:xfrm>
          <a:prstGeom prst="rect">
            <a:avLst/>
          </a:prstGeom>
          <a:noFill/>
          <a:ln w="9525">
            <a:noFill/>
            <a:miter lim="800000"/>
            <a:headEnd/>
            <a:tailEnd/>
          </a:ln>
        </p:spPr>
      </p:pic>
      <p:sp>
        <p:nvSpPr>
          <p:cNvPr id="24" name="Text Placeholder 4"/>
          <p:cNvSpPr txBox="1">
            <a:spLocks/>
          </p:cNvSpPr>
          <p:nvPr/>
        </p:nvSpPr>
        <p:spPr>
          <a:xfrm>
            <a:off x="3997093" y="3272103"/>
            <a:ext cx="4191000" cy="1348061"/>
          </a:xfrm>
          <a:prstGeom prst="rect">
            <a:avLst/>
          </a:prstGeom>
        </p:spPr>
        <p:txBody>
          <a:bodyPr vert="horz" lIns="0" tIns="0" rIns="0" bIns="0" rtlCol="0">
            <a:spAutoFit/>
          </a:bodyPr>
          <a:lstStyle/>
          <a:p>
            <a:pPr marL="344488" marR="0" lvl="0" indent="-344488"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400" b="0" i="0" u="none" strike="noStrike" kern="1200" cap="none" spc="0" normalizeH="0" baseline="0" dirty="0" smtClean="0">
                <a:ln>
                  <a:noFill/>
                </a:ln>
                <a:solidFill>
                  <a:schemeClr val="tx1"/>
                </a:solidFill>
                <a:effectLst/>
                <a:uLnTx/>
                <a:uFillTx/>
                <a:latin typeface="+mn-lt"/>
                <a:ea typeface="+mn-ea"/>
                <a:cs typeface="+mn-cs"/>
              </a:rPr>
              <a:t>Integración de los datos</a:t>
            </a:r>
          </a:p>
          <a:p>
            <a:pPr marL="623888" marR="0" lvl="1" indent="-279400"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000" b="0" i="0" u="none" strike="noStrike" kern="1200" cap="none" spc="0" normalizeH="0" baseline="0" dirty="0" smtClean="0">
                <a:ln>
                  <a:noFill/>
                </a:ln>
                <a:solidFill>
                  <a:schemeClr val="tx1"/>
                </a:solidFill>
                <a:effectLst/>
                <a:uLnTx/>
                <a:uFillTx/>
                <a:latin typeface="+mn-lt"/>
                <a:ea typeface="+mn-ea"/>
                <a:cs typeface="+mn-cs"/>
              </a:rPr>
              <a:t>Mejoras en el pipeline</a:t>
            </a:r>
            <a:r>
              <a:rPr kumimoji="0" lang="es-ES" sz="2000" b="0" i="0" u="none" strike="noStrike" kern="1200" cap="none" spc="0" normalizeH="0" dirty="0" smtClean="0">
                <a:ln>
                  <a:noFill/>
                </a:ln>
                <a:solidFill>
                  <a:schemeClr val="tx1"/>
                </a:solidFill>
                <a:effectLst/>
                <a:uLnTx/>
                <a:uFillTx/>
                <a:latin typeface="+mn-lt"/>
                <a:ea typeface="+mn-ea"/>
                <a:cs typeface="+mn-cs"/>
              </a:rPr>
              <a:t> de </a:t>
            </a:r>
            <a:r>
              <a:rPr kumimoji="0" lang="es-ES" sz="2000" b="0" i="0" u="none" strike="noStrike" kern="1200" cap="none" spc="0" normalizeH="0" baseline="0" dirty="0" smtClean="0">
                <a:ln>
                  <a:noFill/>
                </a:ln>
                <a:solidFill>
                  <a:schemeClr val="tx1"/>
                </a:solidFill>
                <a:effectLst/>
                <a:uLnTx/>
                <a:uFillTx/>
                <a:latin typeface="+mn-lt"/>
                <a:ea typeface="+mn-ea"/>
                <a:cs typeface="+mn-cs"/>
              </a:rPr>
              <a:t>SSIS</a:t>
            </a:r>
          </a:p>
          <a:p>
            <a:pPr marL="623888" marR="0" lvl="1" indent="-279400"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000" b="0" i="0" u="none" strike="noStrike" kern="1200" cap="none" spc="0" normalizeH="0" baseline="0" dirty="0" smtClean="0">
                <a:ln>
                  <a:noFill/>
                </a:ln>
                <a:solidFill>
                  <a:schemeClr val="tx1"/>
                </a:solidFill>
                <a:effectLst/>
                <a:uLnTx/>
                <a:uFillTx/>
                <a:latin typeface="+mn-lt"/>
                <a:ea typeface="+mn-ea"/>
                <a:cs typeface="+mn-cs"/>
              </a:rPr>
              <a:t>Revisión permanente de SSIS</a:t>
            </a:r>
          </a:p>
          <a:p>
            <a:pPr marL="623888" marR="0" lvl="1" indent="-279400"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000" b="0" i="0" u="none" strike="noStrike" kern="1200" cap="none" spc="0" normalizeH="0" baseline="0" dirty="0" smtClean="0">
                <a:ln>
                  <a:noFill/>
                </a:ln>
                <a:solidFill>
                  <a:schemeClr val="tx1"/>
                </a:solidFill>
                <a:effectLst/>
                <a:uLnTx/>
                <a:uFillTx/>
                <a:latin typeface="+mn-lt"/>
                <a:ea typeface="+mn-ea"/>
                <a:cs typeface="+mn-cs"/>
              </a:rPr>
              <a:t>Perfilado de datos</a:t>
            </a:r>
          </a:p>
        </p:txBody>
      </p:sp>
      <p:sp>
        <p:nvSpPr>
          <p:cNvPr id="25" name="Text Placeholder 4"/>
          <p:cNvSpPr txBox="1">
            <a:spLocks/>
          </p:cNvSpPr>
          <p:nvPr/>
        </p:nvSpPr>
        <p:spPr>
          <a:xfrm>
            <a:off x="3997093" y="5072237"/>
            <a:ext cx="4191000" cy="1348061"/>
          </a:xfrm>
          <a:prstGeom prst="rect">
            <a:avLst/>
          </a:prstGeom>
        </p:spPr>
        <p:txBody>
          <a:bodyPr vert="horz" lIns="0" tIns="0" rIns="0" bIns="0" rtlCol="0">
            <a:spAutoFit/>
          </a:bodyPr>
          <a:lstStyle/>
          <a:p>
            <a:pPr marL="344488" marR="0" lvl="0" indent="-344488"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400" b="0" i="0" u="none" strike="noStrike" kern="1200" cap="none" spc="0" normalizeH="0" baseline="0" dirty="0" smtClean="0">
                <a:ln>
                  <a:noFill/>
                </a:ln>
                <a:solidFill>
                  <a:schemeClr val="tx1"/>
                </a:solidFill>
                <a:effectLst/>
                <a:uLnTx/>
                <a:uFillTx/>
                <a:latin typeface="+mn-lt"/>
                <a:ea typeface="+mn-ea"/>
                <a:cs typeface="+mn-cs"/>
              </a:rPr>
              <a:t>Gestión de los datos</a:t>
            </a:r>
          </a:p>
          <a:p>
            <a:pPr marL="623888" marR="0" lvl="1" indent="-279400"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000" b="0" i="0" u="none" strike="noStrike" kern="1200" cap="none" spc="0" normalizeH="0" baseline="0" dirty="0" smtClean="0">
                <a:ln>
                  <a:noFill/>
                </a:ln>
                <a:solidFill>
                  <a:schemeClr val="tx1"/>
                </a:solidFill>
                <a:effectLst/>
                <a:uLnTx/>
                <a:uFillTx/>
                <a:latin typeface="+mn-lt"/>
                <a:ea typeface="+mn-ea"/>
                <a:cs typeface="+mn-cs"/>
              </a:rPr>
              <a:t>Compresión de datos</a:t>
            </a:r>
          </a:p>
          <a:p>
            <a:pPr marL="623888" marR="0" lvl="1" indent="-279400"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000" b="0" i="0" u="none" strike="noStrike" kern="1200" cap="none" spc="0" normalizeH="0" baseline="0" dirty="0" smtClean="0">
                <a:ln>
                  <a:noFill/>
                </a:ln>
                <a:solidFill>
                  <a:schemeClr val="tx1"/>
                </a:solidFill>
                <a:effectLst/>
                <a:uLnTx/>
                <a:uFillTx/>
                <a:latin typeface="+mn-lt"/>
                <a:ea typeface="+mn-ea"/>
                <a:cs typeface="+mn-cs"/>
              </a:rPr>
              <a:t>Optimización en query</a:t>
            </a:r>
            <a:r>
              <a:rPr kumimoji="0" lang="es-ES" sz="2000" b="0" i="0" u="none" strike="noStrike" kern="1200" cap="none" spc="0" normalizeH="0" dirty="0" smtClean="0">
                <a:ln>
                  <a:noFill/>
                </a:ln>
                <a:solidFill>
                  <a:schemeClr val="tx1"/>
                </a:solidFill>
                <a:effectLst/>
                <a:uLnTx/>
                <a:uFillTx/>
                <a:latin typeface="+mn-lt"/>
                <a:ea typeface="+mn-ea"/>
                <a:cs typeface="+mn-cs"/>
              </a:rPr>
              <a:t> de </a:t>
            </a:r>
            <a:r>
              <a:rPr kumimoji="0" lang="es-ES" sz="2000" b="0" i="0" u="none" strike="noStrike" kern="1200" cap="none" spc="0" normalizeH="0" baseline="0" dirty="0" smtClean="0">
                <a:ln>
                  <a:noFill/>
                </a:ln>
                <a:solidFill>
                  <a:schemeClr val="tx1"/>
                </a:solidFill>
                <a:effectLst/>
                <a:uLnTx/>
                <a:uFillTx/>
                <a:latin typeface="+mn-lt"/>
                <a:ea typeface="+mn-ea"/>
                <a:cs typeface="+mn-cs"/>
              </a:rPr>
              <a:t>DW</a:t>
            </a:r>
          </a:p>
          <a:p>
            <a:pPr marL="623888" marR="0" lvl="1" indent="-279400"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000" b="0" i="0" u="none" strike="noStrike" kern="1200" cap="none" spc="0" normalizeH="0" baseline="0" dirty="0" smtClean="0">
                <a:ln>
                  <a:noFill/>
                </a:ln>
                <a:solidFill>
                  <a:schemeClr val="tx1"/>
                </a:solidFill>
                <a:effectLst/>
                <a:uLnTx/>
                <a:uFillTx/>
                <a:latin typeface="+mn-lt"/>
                <a:ea typeface="+mn-ea"/>
                <a:cs typeface="+mn-cs"/>
              </a:rPr>
              <a:t>CDC (Change Data Capture)</a:t>
            </a:r>
          </a:p>
        </p:txBody>
      </p:sp>
      <p:sp>
        <p:nvSpPr>
          <p:cNvPr id="39" name="TextBox 13371"/>
          <p:cNvSpPr txBox="1">
            <a:spLocks noChangeArrowheads="1"/>
          </p:cNvSpPr>
          <p:nvPr/>
        </p:nvSpPr>
        <p:spPr bwMode="auto">
          <a:xfrm>
            <a:off x="455255" y="1802490"/>
            <a:ext cx="2576375" cy="338900"/>
          </a:xfrm>
          <a:prstGeom prst="rect">
            <a:avLst/>
          </a:prstGeom>
          <a:noFill/>
          <a:ln w="9525">
            <a:noFill/>
            <a:miter lim="800000"/>
            <a:headEnd/>
            <a:tailEnd/>
          </a:ln>
        </p:spPr>
        <p:txBody>
          <a:bodyPr>
            <a:spAutoFit/>
          </a:bodyPr>
          <a:lstStyle/>
          <a:p>
            <a:pPr algn="ctr"/>
            <a:r>
              <a:rPr lang="es-ES" sz="1600" dirty="0" smtClean="0">
                <a:solidFill>
                  <a:schemeClr val="tx1">
                    <a:lumMod val="95000"/>
                  </a:schemeClr>
                </a:solidFill>
              </a:rPr>
              <a:t>Datos no estructurados</a:t>
            </a:r>
            <a:endParaRPr lang="es-ES" sz="1600" dirty="0">
              <a:solidFill>
                <a:schemeClr val="tx1">
                  <a:lumMod val="95000"/>
                </a:schemeClr>
              </a:solidFill>
            </a:endParaRPr>
          </a:p>
        </p:txBody>
      </p:sp>
      <p:sp>
        <p:nvSpPr>
          <p:cNvPr id="40" name="TextBox 13372"/>
          <p:cNvSpPr txBox="1">
            <a:spLocks noChangeArrowheads="1"/>
          </p:cNvSpPr>
          <p:nvPr/>
        </p:nvSpPr>
        <p:spPr bwMode="auto">
          <a:xfrm>
            <a:off x="455255" y="2758399"/>
            <a:ext cx="2576375" cy="584775"/>
          </a:xfrm>
          <a:prstGeom prst="rect">
            <a:avLst/>
          </a:prstGeom>
          <a:noFill/>
          <a:ln w="9525">
            <a:noFill/>
            <a:miter lim="800000"/>
            <a:headEnd/>
            <a:tailEnd/>
          </a:ln>
        </p:spPr>
        <p:txBody>
          <a:bodyPr>
            <a:spAutoFit/>
          </a:bodyPr>
          <a:lstStyle/>
          <a:p>
            <a:pPr algn="ctr"/>
            <a:r>
              <a:rPr lang="es-ES" sz="1600" dirty="0" smtClean="0">
                <a:solidFill>
                  <a:schemeClr val="tx1">
                    <a:lumMod val="95000"/>
                  </a:schemeClr>
                </a:solidFill>
              </a:rPr>
              <a:t>Aplicaciones antiguas: archivos binarios</a:t>
            </a:r>
            <a:endParaRPr lang="es-ES" sz="1600" dirty="0">
              <a:solidFill>
                <a:schemeClr val="tx1">
                  <a:lumMod val="95000"/>
                </a:schemeClr>
              </a:solidFill>
            </a:endParaRPr>
          </a:p>
        </p:txBody>
      </p:sp>
      <p:grpSp>
        <p:nvGrpSpPr>
          <p:cNvPr id="74" name="Group 73"/>
          <p:cNvGrpSpPr/>
          <p:nvPr/>
        </p:nvGrpSpPr>
        <p:grpSpPr>
          <a:xfrm>
            <a:off x="1009911" y="1388046"/>
            <a:ext cx="1467063" cy="390312"/>
            <a:chOff x="1117932" y="1388046"/>
            <a:chExt cx="1467063" cy="390312"/>
          </a:xfrm>
        </p:grpSpPr>
        <p:pic>
          <p:nvPicPr>
            <p:cNvPr id="55" name="Rectangle 13387"/>
            <p:cNvPicPr>
              <a:picLocks noChangeAspect="1" noChangeArrowheads="1"/>
            </p:cNvPicPr>
            <p:nvPr/>
          </p:nvPicPr>
          <p:blipFill>
            <a:blip r:embed="rId7" cstate="print"/>
            <a:srcRect/>
            <a:stretch>
              <a:fillRect/>
            </a:stretch>
          </p:blipFill>
          <p:spPr bwMode="auto">
            <a:xfrm>
              <a:off x="1117932" y="1394342"/>
              <a:ext cx="484693" cy="352540"/>
            </a:xfrm>
            <a:prstGeom prst="rect">
              <a:avLst/>
            </a:prstGeom>
            <a:noFill/>
            <a:ln w="9525">
              <a:noFill/>
              <a:miter lim="800000"/>
              <a:headEnd/>
              <a:tailEnd/>
            </a:ln>
          </p:spPr>
        </p:pic>
        <p:pic>
          <p:nvPicPr>
            <p:cNvPr id="58" name="Rectangle 13390"/>
            <p:cNvPicPr>
              <a:picLocks noChangeAspect="1" noChangeArrowheads="1"/>
            </p:cNvPicPr>
            <p:nvPr/>
          </p:nvPicPr>
          <p:blipFill>
            <a:blip r:embed="rId8" cstate="print"/>
            <a:srcRect/>
            <a:stretch>
              <a:fillRect/>
            </a:stretch>
          </p:blipFill>
          <p:spPr bwMode="auto">
            <a:xfrm>
              <a:off x="2157902" y="1388046"/>
              <a:ext cx="427093" cy="376109"/>
            </a:xfrm>
            <a:prstGeom prst="rect">
              <a:avLst/>
            </a:prstGeom>
            <a:noFill/>
            <a:ln w="9525">
              <a:noFill/>
              <a:miter lim="800000"/>
              <a:headEnd/>
              <a:tailEnd/>
            </a:ln>
          </p:spPr>
        </p:pic>
        <p:pic>
          <p:nvPicPr>
            <p:cNvPr id="59" name="Rectangle 13391"/>
            <p:cNvPicPr>
              <a:picLocks noChangeAspect="1" noChangeArrowheads="1"/>
            </p:cNvPicPr>
            <p:nvPr/>
          </p:nvPicPr>
          <p:blipFill>
            <a:blip r:embed="rId9" cstate="print"/>
            <a:srcRect/>
            <a:stretch>
              <a:fillRect/>
            </a:stretch>
          </p:blipFill>
          <p:spPr bwMode="auto">
            <a:xfrm>
              <a:off x="2088761" y="1492725"/>
              <a:ext cx="223990" cy="285633"/>
            </a:xfrm>
            <a:prstGeom prst="rect">
              <a:avLst/>
            </a:prstGeom>
            <a:noFill/>
            <a:ln w="9525">
              <a:noFill/>
              <a:miter lim="800000"/>
              <a:headEnd/>
              <a:tailEnd/>
            </a:ln>
          </p:spPr>
        </p:pic>
        <p:pic>
          <p:nvPicPr>
            <p:cNvPr id="57" name="Rectangle 13389"/>
            <p:cNvPicPr>
              <a:picLocks noChangeAspect="1" noChangeArrowheads="1"/>
            </p:cNvPicPr>
            <p:nvPr/>
          </p:nvPicPr>
          <p:blipFill>
            <a:blip r:embed="rId10" cstate="print"/>
            <a:srcRect/>
            <a:stretch>
              <a:fillRect/>
            </a:stretch>
          </p:blipFill>
          <p:spPr bwMode="auto">
            <a:xfrm>
              <a:off x="1585315" y="1424769"/>
              <a:ext cx="486136" cy="302177"/>
            </a:xfrm>
            <a:prstGeom prst="rect">
              <a:avLst/>
            </a:prstGeom>
            <a:noFill/>
            <a:ln w="9525">
              <a:noFill/>
              <a:miter lim="800000"/>
              <a:headEnd/>
              <a:tailEnd/>
            </a:ln>
          </p:spPr>
        </p:pic>
      </p:grpSp>
      <p:grpSp>
        <p:nvGrpSpPr>
          <p:cNvPr id="75" name="Group 74"/>
          <p:cNvGrpSpPr/>
          <p:nvPr/>
        </p:nvGrpSpPr>
        <p:grpSpPr>
          <a:xfrm>
            <a:off x="1128921" y="2447042"/>
            <a:ext cx="1229043" cy="382968"/>
            <a:chOff x="1256416" y="2447042"/>
            <a:chExt cx="1229043" cy="382968"/>
          </a:xfrm>
        </p:grpSpPr>
        <p:pic>
          <p:nvPicPr>
            <p:cNvPr id="51" name="Rectangle 13383"/>
            <p:cNvPicPr>
              <a:picLocks noChangeAspect="1" noChangeArrowheads="1"/>
            </p:cNvPicPr>
            <p:nvPr/>
          </p:nvPicPr>
          <p:blipFill>
            <a:blip r:embed="rId11" cstate="print"/>
            <a:srcRect/>
            <a:stretch>
              <a:fillRect/>
            </a:stretch>
          </p:blipFill>
          <p:spPr bwMode="auto">
            <a:xfrm>
              <a:off x="2244555" y="2450189"/>
              <a:ext cx="240904" cy="376672"/>
            </a:xfrm>
            <a:prstGeom prst="rect">
              <a:avLst/>
            </a:prstGeom>
            <a:noFill/>
            <a:ln w="9525">
              <a:noFill/>
              <a:miter lim="800000"/>
              <a:headEnd/>
              <a:tailEnd/>
            </a:ln>
          </p:spPr>
        </p:pic>
        <p:pic>
          <p:nvPicPr>
            <p:cNvPr id="52" name="Rectangle 13384"/>
            <p:cNvPicPr>
              <a:picLocks noChangeAspect="1" noChangeArrowheads="1"/>
            </p:cNvPicPr>
            <p:nvPr/>
          </p:nvPicPr>
          <p:blipFill>
            <a:blip r:embed="rId12" cstate="print"/>
            <a:srcRect/>
            <a:stretch>
              <a:fillRect/>
            </a:stretch>
          </p:blipFill>
          <p:spPr bwMode="auto">
            <a:xfrm>
              <a:off x="1256416" y="2447042"/>
              <a:ext cx="450072" cy="382968"/>
            </a:xfrm>
            <a:prstGeom prst="rect">
              <a:avLst/>
            </a:prstGeom>
            <a:noFill/>
            <a:ln w="9525">
              <a:noFill/>
              <a:miter lim="800000"/>
              <a:headEnd/>
              <a:tailEnd/>
            </a:ln>
          </p:spPr>
        </p:pic>
        <p:pic>
          <p:nvPicPr>
            <p:cNvPr id="53" name="Rectangle 13385"/>
            <p:cNvPicPr>
              <a:picLocks noChangeAspect="1" noChangeArrowheads="1"/>
            </p:cNvPicPr>
            <p:nvPr/>
          </p:nvPicPr>
          <p:blipFill>
            <a:blip r:embed="rId10" cstate="print"/>
            <a:srcRect/>
            <a:stretch>
              <a:fillRect/>
            </a:stretch>
          </p:blipFill>
          <p:spPr bwMode="auto">
            <a:xfrm>
              <a:off x="1741109" y="2486912"/>
              <a:ext cx="486136" cy="303227"/>
            </a:xfrm>
            <a:prstGeom prst="rect">
              <a:avLst/>
            </a:prstGeom>
            <a:noFill/>
            <a:ln w="9525">
              <a:noFill/>
              <a:miter lim="800000"/>
              <a:headEnd/>
              <a:tailEnd/>
            </a:ln>
          </p:spPr>
        </p:pic>
      </p:grpSp>
      <p:grpSp>
        <p:nvGrpSpPr>
          <p:cNvPr id="76" name="Group 75"/>
          <p:cNvGrpSpPr/>
          <p:nvPr/>
        </p:nvGrpSpPr>
        <p:grpSpPr>
          <a:xfrm>
            <a:off x="1076989" y="3429118"/>
            <a:ext cx="1332906" cy="381918"/>
            <a:chOff x="1280680" y="3429118"/>
            <a:chExt cx="1332906" cy="381918"/>
          </a:xfrm>
        </p:grpSpPr>
        <p:pic>
          <p:nvPicPr>
            <p:cNvPr id="47" name="Rectangle 13379"/>
            <p:cNvPicPr>
              <a:picLocks noChangeAspect="1" noChangeArrowheads="1"/>
            </p:cNvPicPr>
            <p:nvPr/>
          </p:nvPicPr>
          <p:blipFill>
            <a:blip r:embed="rId8" cstate="print"/>
            <a:srcRect/>
            <a:stretch>
              <a:fillRect/>
            </a:stretch>
          </p:blipFill>
          <p:spPr bwMode="auto">
            <a:xfrm>
              <a:off x="2185152" y="3432265"/>
              <a:ext cx="428434" cy="375623"/>
            </a:xfrm>
            <a:prstGeom prst="rect">
              <a:avLst/>
            </a:prstGeom>
            <a:noFill/>
            <a:ln w="9525">
              <a:noFill/>
              <a:miter lim="800000"/>
              <a:headEnd/>
              <a:tailEnd/>
            </a:ln>
          </p:spPr>
        </p:pic>
        <p:pic>
          <p:nvPicPr>
            <p:cNvPr id="48" name="Rectangle 13380"/>
            <p:cNvPicPr>
              <a:picLocks noChangeAspect="1" noChangeArrowheads="1"/>
            </p:cNvPicPr>
            <p:nvPr/>
          </p:nvPicPr>
          <p:blipFill>
            <a:blip r:embed="rId13" cstate="print"/>
            <a:srcRect/>
            <a:stretch>
              <a:fillRect/>
            </a:stretch>
          </p:blipFill>
          <p:spPr bwMode="auto">
            <a:xfrm>
              <a:off x="1280680" y="3429118"/>
              <a:ext cx="292836" cy="381918"/>
            </a:xfrm>
            <a:prstGeom prst="rect">
              <a:avLst/>
            </a:prstGeom>
            <a:noFill/>
            <a:ln w="9525">
              <a:noFill/>
              <a:miter lim="800000"/>
              <a:headEnd/>
              <a:tailEnd/>
            </a:ln>
          </p:spPr>
        </p:pic>
        <p:pic>
          <p:nvPicPr>
            <p:cNvPr id="49" name="Rectangle 13381"/>
            <p:cNvPicPr>
              <a:picLocks noChangeAspect="1" noChangeArrowheads="1"/>
            </p:cNvPicPr>
            <p:nvPr/>
          </p:nvPicPr>
          <p:blipFill>
            <a:blip r:embed="rId10" cstate="print"/>
            <a:srcRect/>
            <a:stretch>
              <a:fillRect/>
            </a:stretch>
          </p:blipFill>
          <p:spPr bwMode="auto">
            <a:xfrm>
              <a:off x="1662953" y="3467939"/>
              <a:ext cx="487578" cy="303226"/>
            </a:xfrm>
            <a:prstGeom prst="rect">
              <a:avLst/>
            </a:prstGeom>
            <a:noFill/>
            <a:ln w="9525">
              <a:noFill/>
              <a:miter lim="800000"/>
              <a:headEnd/>
              <a:tailEnd/>
            </a:ln>
          </p:spPr>
        </p:pic>
      </p:grpSp>
      <p:sp>
        <p:nvSpPr>
          <p:cNvPr id="42" name="TextBox 13374"/>
          <p:cNvSpPr txBox="1">
            <a:spLocks noChangeArrowheads="1"/>
          </p:cNvSpPr>
          <p:nvPr/>
        </p:nvSpPr>
        <p:spPr bwMode="auto">
          <a:xfrm>
            <a:off x="455255" y="3846709"/>
            <a:ext cx="2576375" cy="338900"/>
          </a:xfrm>
          <a:prstGeom prst="rect">
            <a:avLst/>
          </a:prstGeom>
          <a:noFill/>
          <a:ln w="9525">
            <a:noFill/>
            <a:miter lim="800000"/>
            <a:headEnd/>
            <a:tailEnd/>
          </a:ln>
        </p:spPr>
        <p:txBody>
          <a:bodyPr>
            <a:spAutoFit/>
          </a:bodyPr>
          <a:lstStyle/>
          <a:p>
            <a:pPr algn="ctr"/>
            <a:r>
              <a:rPr lang="es-ES" sz="1600" dirty="0" smtClean="0">
                <a:solidFill>
                  <a:schemeClr val="tx1">
                    <a:lumMod val="95000"/>
                  </a:schemeClr>
                </a:solidFill>
              </a:rPr>
              <a:t>BD aplicación</a:t>
            </a:r>
            <a:endParaRPr lang="es-ES" sz="1600" dirty="0">
              <a:solidFill>
                <a:schemeClr val="tx1">
                  <a:lumMod val="95000"/>
                </a:schemeClr>
              </a:solidFill>
            </a:endParaRPr>
          </a:p>
        </p:txBody>
      </p:sp>
      <p:pic>
        <p:nvPicPr>
          <p:cNvPr id="61" name="Rectangle 482322"/>
          <p:cNvPicPr>
            <a:picLocks noChangeAspect="1" noChangeArrowheads="1"/>
          </p:cNvPicPr>
          <p:nvPr/>
        </p:nvPicPr>
        <p:blipFill>
          <a:blip r:embed="rId14"/>
          <a:srcRect/>
          <a:stretch>
            <a:fillRect/>
          </a:stretch>
        </p:blipFill>
        <p:spPr bwMode="auto">
          <a:xfrm>
            <a:off x="1518811" y="4261023"/>
            <a:ext cx="449262" cy="663576"/>
          </a:xfrm>
          <a:prstGeom prst="rect">
            <a:avLst/>
          </a:prstGeom>
          <a:noFill/>
          <a:ln w="9525">
            <a:noFill/>
            <a:miter lim="800000"/>
            <a:headEnd/>
            <a:tailEnd/>
          </a:ln>
        </p:spPr>
      </p:pic>
      <p:pic>
        <p:nvPicPr>
          <p:cNvPr id="62" name="Rectangle 482323"/>
          <p:cNvPicPr>
            <a:picLocks noChangeAspect="1" noChangeArrowheads="1"/>
          </p:cNvPicPr>
          <p:nvPr/>
        </p:nvPicPr>
        <p:blipFill>
          <a:blip r:embed="rId14"/>
          <a:srcRect/>
          <a:stretch>
            <a:fillRect/>
          </a:stretch>
        </p:blipFill>
        <p:spPr bwMode="auto">
          <a:xfrm>
            <a:off x="1518811" y="4261023"/>
            <a:ext cx="449262" cy="663576"/>
          </a:xfrm>
          <a:prstGeom prst="rect">
            <a:avLst/>
          </a:prstGeom>
          <a:noFill/>
          <a:ln w="9525">
            <a:noFill/>
            <a:miter lim="800000"/>
            <a:headEnd/>
            <a:tailEnd/>
          </a:ln>
        </p:spPr>
      </p:pic>
      <p:pic>
        <p:nvPicPr>
          <p:cNvPr id="63" name="Rectangle 482324"/>
          <p:cNvPicPr>
            <a:picLocks noChangeAspect="1" noChangeArrowheads="1"/>
          </p:cNvPicPr>
          <p:nvPr/>
        </p:nvPicPr>
        <p:blipFill>
          <a:blip r:embed="rId14"/>
          <a:srcRect/>
          <a:stretch>
            <a:fillRect/>
          </a:stretch>
        </p:blipFill>
        <p:spPr bwMode="auto">
          <a:xfrm>
            <a:off x="1518811" y="4228365"/>
            <a:ext cx="449262" cy="663576"/>
          </a:xfrm>
          <a:prstGeom prst="rect">
            <a:avLst/>
          </a:prstGeom>
          <a:noFill/>
          <a:ln w="9525">
            <a:noFill/>
            <a:miter lim="800000"/>
            <a:headEnd/>
            <a:tailEnd/>
          </a:ln>
        </p:spPr>
      </p:pic>
      <p:sp>
        <p:nvSpPr>
          <p:cNvPr id="67" name="Down Arrow 66"/>
          <p:cNvSpPr/>
          <p:nvPr/>
        </p:nvSpPr>
        <p:spPr bwMode="auto">
          <a:xfrm>
            <a:off x="943463" y="4939064"/>
            <a:ext cx="1599958" cy="962971"/>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68" name="Picture 65" descr="developer Tools toolbox"/>
          <p:cNvPicPr>
            <a:picLocks noChangeAspect="1" noChangeArrowheads="1"/>
          </p:cNvPicPr>
          <p:nvPr/>
        </p:nvPicPr>
        <p:blipFill>
          <a:blip r:embed="rId15" cstate="print"/>
          <a:srcRect/>
          <a:stretch>
            <a:fillRect/>
          </a:stretch>
        </p:blipFill>
        <p:spPr bwMode="auto">
          <a:xfrm>
            <a:off x="1485473" y="4901374"/>
            <a:ext cx="515938" cy="776288"/>
          </a:xfrm>
          <a:prstGeom prst="rect">
            <a:avLst/>
          </a:prstGeom>
          <a:noFill/>
        </p:spPr>
      </p:pic>
      <p:pic>
        <p:nvPicPr>
          <p:cNvPr id="66" name="Rectangle 482345"/>
          <p:cNvPicPr>
            <a:picLocks noChangeAspect="1" noChangeArrowheads="1"/>
          </p:cNvPicPr>
          <p:nvPr/>
        </p:nvPicPr>
        <p:blipFill>
          <a:blip r:embed="rId16"/>
          <a:srcRect/>
          <a:stretch>
            <a:fillRect/>
          </a:stretch>
        </p:blipFill>
        <p:spPr bwMode="auto">
          <a:xfrm>
            <a:off x="1359267" y="5659209"/>
            <a:ext cx="768350" cy="11334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s-ES" dirty="0" smtClean="0"/>
              <a:t>Conexión a los datos</a:t>
            </a:r>
            <a:br>
              <a:rPr lang="es-ES" dirty="0" smtClean="0"/>
            </a:br>
            <a:r>
              <a:rPr lang="es-ES" sz="3600" dirty="0" smtClean="0">
                <a:solidFill>
                  <a:schemeClr val="tx2"/>
                </a:solidFill>
              </a:rPr>
              <a:t>CDC (Change Data Capture)</a:t>
            </a:r>
            <a:endParaRPr lang="es-ES" dirty="0">
              <a:solidFill>
                <a:schemeClr val="tx2"/>
              </a:solidFill>
            </a:endParaRPr>
          </a:p>
        </p:txBody>
      </p:sp>
      <p:sp>
        <p:nvSpPr>
          <p:cNvPr id="3" name="Text Placeholder 2"/>
          <p:cNvSpPr>
            <a:spLocks noGrp="1"/>
          </p:cNvSpPr>
          <p:nvPr>
            <p:ph type="body" sz="quarter" idx="10"/>
          </p:nvPr>
        </p:nvSpPr>
        <p:spPr>
          <a:xfrm>
            <a:off x="381000" y="1570260"/>
            <a:ext cx="6489700" cy="4210383"/>
          </a:xfrm>
        </p:spPr>
        <p:txBody>
          <a:bodyPr/>
          <a:lstStyle/>
          <a:p>
            <a:r>
              <a:rPr lang="es-ES" sz="2400" dirty="0" smtClean="0"/>
              <a:t>Mejora la escalabilidad de DW</a:t>
            </a:r>
          </a:p>
          <a:p>
            <a:pPr marL="742950" lvl="1" indent="-342900"/>
            <a:r>
              <a:rPr lang="es-ES" sz="2000" dirty="0" smtClean="0"/>
              <a:t>Registra cambios en la información, para un procesamiento más eficiente de las dimensiones</a:t>
            </a:r>
          </a:p>
          <a:p>
            <a:pPr marL="742950" lvl="1" indent="-342900"/>
            <a:r>
              <a:rPr lang="es-ES" sz="2000" dirty="0" smtClean="0"/>
              <a:t>Permite la carga continua de datos modificados</a:t>
            </a:r>
          </a:p>
          <a:p>
            <a:r>
              <a:rPr lang="es-ES" sz="2400" dirty="0" smtClean="0"/>
              <a:t>Los cambios se capturan e introducen en tablas de cambio</a:t>
            </a:r>
          </a:p>
          <a:p>
            <a:pPr marL="742950" lvl="1" indent="-342900"/>
            <a:r>
              <a:rPr lang="es-ES" sz="2000" dirty="0" smtClean="0"/>
              <a:t>Captura basada en log, con mínimo impacto sobre el origen de datos</a:t>
            </a:r>
          </a:p>
          <a:p>
            <a:pPr marL="742950" lvl="1" indent="-342900"/>
            <a:r>
              <a:rPr lang="es-ES" sz="2000" dirty="0" smtClean="0"/>
              <a:t>Los datos modificados se exponen en formato relacional empleando tablas de cambio</a:t>
            </a:r>
          </a:p>
          <a:p>
            <a:pPr marL="742950" lvl="1" indent="-342900"/>
            <a:r>
              <a:rPr lang="es-ES" sz="2000" dirty="0" smtClean="0"/>
              <a:t>Los metadatos modificados se guardan como parte de los cambios</a:t>
            </a:r>
          </a:p>
          <a:p>
            <a:pPr marL="742950" lvl="1" indent="-342900"/>
            <a:r>
              <a:rPr lang="es-ES" sz="2000" dirty="0" smtClean="0"/>
              <a:t>Enumeración de los cambios con T-SQL</a:t>
            </a:r>
            <a:endParaRPr lang="es-ES" sz="2000" dirty="0"/>
          </a:p>
        </p:txBody>
      </p:sp>
      <p:pic>
        <p:nvPicPr>
          <p:cNvPr id="4" name="Picture 2"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6957994" y="1898650"/>
            <a:ext cx="838487" cy="1236838"/>
          </a:xfrm>
          <a:prstGeom prst="rect">
            <a:avLst/>
          </a:prstGeom>
          <a:noFill/>
        </p:spPr>
      </p:pic>
      <p:pic>
        <p:nvPicPr>
          <p:cNvPr id="5" name="Picture 3" descr="C:\Program Files\Microsoft Resource DVD Artwork\DVD_ART\Artwork_Imagery\HARDWARE_IMAGERY\Illustration - Misc Hardware\XML Icons\Server.png"/>
          <p:cNvPicPr>
            <a:picLocks noChangeAspect="1" noChangeArrowheads="1"/>
          </p:cNvPicPr>
          <p:nvPr/>
        </p:nvPicPr>
        <p:blipFill>
          <a:blip r:embed="rId4" cstate="print"/>
          <a:srcRect/>
          <a:stretch>
            <a:fillRect/>
          </a:stretch>
        </p:blipFill>
        <p:spPr bwMode="auto">
          <a:xfrm>
            <a:off x="7118200" y="4128629"/>
            <a:ext cx="804992" cy="1187430"/>
          </a:xfrm>
          <a:prstGeom prst="rect">
            <a:avLst/>
          </a:prstGeom>
          <a:noFill/>
        </p:spPr>
      </p:pic>
      <p:pic>
        <p:nvPicPr>
          <p:cNvPr id="6" name="Picture 1" descr="C:\Program Files\Microsoft Resource DVD Artwork\DVD_ART\Artwork_Imagery\HARDWARE_IMAGERY\Illustration - Misc Hardware\XML Icons\database green.png"/>
          <p:cNvPicPr>
            <a:picLocks noChangeAspect="1" noChangeArrowheads="1"/>
          </p:cNvPicPr>
          <p:nvPr/>
        </p:nvPicPr>
        <p:blipFill>
          <a:blip r:embed="rId5"/>
          <a:srcRect/>
          <a:stretch>
            <a:fillRect/>
          </a:stretch>
        </p:blipFill>
        <p:spPr bwMode="auto">
          <a:xfrm>
            <a:off x="7427893" y="2401428"/>
            <a:ext cx="668084" cy="800100"/>
          </a:xfrm>
          <a:prstGeom prst="rect">
            <a:avLst/>
          </a:prstGeom>
          <a:noFill/>
        </p:spPr>
      </p:pic>
      <p:pic>
        <p:nvPicPr>
          <p:cNvPr id="7" name="Picture 1" descr="C:\Program Files\Microsoft Resource DVD Artwork\DVD_ART\Artwork_Imagery\HARDWARE_IMAGERY\Illustration - Misc Hardware\XML Icons\database green.png"/>
          <p:cNvPicPr>
            <a:picLocks noChangeAspect="1" noChangeArrowheads="1"/>
          </p:cNvPicPr>
          <p:nvPr/>
        </p:nvPicPr>
        <p:blipFill>
          <a:blip r:embed="rId5"/>
          <a:srcRect/>
          <a:stretch>
            <a:fillRect/>
          </a:stretch>
        </p:blipFill>
        <p:spPr bwMode="auto">
          <a:xfrm>
            <a:off x="7534256" y="4621723"/>
            <a:ext cx="617536" cy="739563"/>
          </a:xfrm>
          <a:prstGeom prst="rect">
            <a:avLst/>
          </a:prstGeom>
          <a:noFill/>
        </p:spPr>
      </p:pic>
      <p:sp>
        <p:nvSpPr>
          <p:cNvPr id="13" name="TextBox 12"/>
          <p:cNvSpPr txBox="1"/>
          <p:nvPr/>
        </p:nvSpPr>
        <p:spPr>
          <a:xfrm>
            <a:off x="6867280" y="3152542"/>
            <a:ext cx="838200" cy="341626"/>
          </a:xfrm>
          <a:prstGeom prst="rect">
            <a:avLst/>
          </a:prstGeom>
          <a:noFill/>
        </p:spPr>
        <p:txBody>
          <a:bodyPr wrap="square" lIns="91432" tIns="45717" rIns="91432" bIns="45717" rtlCol="0">
            <a:spAutoFit/>
          </a:bodyPr>
          <a:lstStyle/>
          <a:p>
            <a:pPr algn="ctr">
              <a:lnSpc>
                <a:spcPct val="90000"/>
              </a:lnSpc>
            </a:pPr>
            <a:r>
              <a:rPr lang="es-ES" dirty="0" smtClean="0"/>
              <a:t>OLTP</a:t>
            </a:r>
            <a:endParaRPr lang="es-ES" dirty="0"/>
          </a:p>
        </p:txBody>
      </p:sp>
      <p:sp>
        <p:nvSpPr>
          <p:cNvPr id="14" name="TextBox 13"/>
          <p:cNvSpPr txBox="1"/>
          <p:nvPr/>
        </p:nvSpPr>
        <p:spPr>
          <a:xfrm>
            <a:off x="6896180" y="5304285"/>
            <a:ext cx="1447800" cy="590925"/>
          </a:xfrm>
          <a:prstGeom prst="rect">
            <a:avLst/>
          </a:prstGeom>
          <a:noFill/>
        </p:spPr>
        <p:txBody>
          <a:bodyPr wrap="square" lIns="91432" tIns="45717" rIns="91432" bIns="45717" rtlCol="0">
            <a:spAutoFit/>
          </a:bodyPr>
          <a:lstStyle/>
          <a:p>
            <a:pPr algn="ctr">
              <a:lnSpc>
                <a:spcPct val="90000"/>
              </a:lnSpc>
            </a:pPr>
            <a:r>
              <a:rPr lang="es-ES" dirty="0" smtClean="0"/>
              <a:t>Data Warehouse</a:t>
            </a:r>
            <a:endParaRPr lang="es-ES" dirty="0"/>
          </a:p>
        </p:txBody>
      </p:sp>
      <p:sp>
        <p:nvSpPr>
          <p:cNvPr id="31" name="Left Arrow 30"/>
          <p:cNvSpPr/>
          <p:nvPr/>
        </p:nvSpPr>
        <p:spPr bwMode="auto">
          <a:xfrm rot="17047043">
            <a:off x="7261409" y="3740454"/>
            <a:ext cx="1559858" cy="513996"/>
          </a:xfrm>
          <a:prstGeom prst="leftArrow">
            <a:avLst/>
          </a:prstGeom>
          <a:gradFill flip="none" rotWithShape="1">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0800000" scaled="1"/>
            <a:tileRect/>
          </a:gradFill>
          <a:ln>
            <a:gradFill flip="none" rotWithShape="1">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0800000" scaled="1"/>
              <a:tileRect/>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365760" tIns="45718" rIns="3108960" bIns="45718" numCol="1" rtlCol="0" anchor="ctr" anchorCtr="0" compatLnSpc="1">
            <a:prstTxWarp prst="textNoShape">
              <a:avLst/>
            </a:prstTxWarp>
          </a:bodyPr>
          <a:lstStyle/>
          <a:p>
            <a:pPr defTabSz="914363" fontAlgn="base">
              <a:lnSpc>
                <a:spcPct val="90000"/>
              </a:lnSpc>
              <a:spcBef>
                <a:spcPct val="20000"/>
              </a:spcBef>
              <a:spcAft>
                <a:spcPct val="0"/>
              </a:spcAft>
              <a:buSzPct val="80000"/>
              <a:defRPr/>
            </a:pPr>
            <a:endParaRPr lang="es-ES" altLang="zh-CN" sz="2800" dirty="0" smtClean="0"/>
          </a:p>
        </p:txBody>
      </p:sp>
      <p:pic>
        <p:nvPicPr>
          <p:cNvPr id="4098" name="Picture 2" descr="C:\Program Files\Microsoft Resource DVD Artwork\DVD_ART\Artwork_Imagery\HARDWARE_IMAGERY\Illustration - Misc Hardware\Windows Server Icons\Data\Table No Data Blue.png"/>
          <p:cNvPicPr>
            <a:picLocks noChangeAspect="1" noChangeArrowheads="1"/>
          </p:cNvPicPr>
          <p:nvPr/>
        </p:nvPicPr>
        <p:blipFill>
          <a:blip r:embed="rId6"/>
          <a:srcRect/>
          <a:stretch>
            <a:fillRect/>
          </a:stretch>
        </p:blipFill>
        <p:spPr bwMode="auto">
          <a:xfrm>
            <a:off x="7761249" y="2767914"/>
            <a:ext cx="1001751" cy="838200"/>
          </a:xfrm>
          <a:prstGeom prst="rect">
            <a:avLst/>
          </a:prstGeom>
          <a:noFill/>
          <a:ln w="34925">
            <a:solidFill>
              <a:schemeClr val="tx2">
                <a:lumMod val="25000"/>
              </a:schemeClr>
            </a:solidFill>
          </a:ln>
        </p:spPr>
      </p:pic>
      <p:sp>
        <p:nvSpPr>
          <p:cNvPr id="15" name="TextBox 14"/>
          <p:cNvSpPr txBox="1"/>
          <p:nvPr/>
        </p:nvSpPr>
        <p:spPr>
          <a:xfrm>
            <a:off x="7821384" y="2985630"/>
            <a:ext cx="876300" cy="480125"/>
          </a:xfrm>
          <a:prstGeom prst="rect">
            <a:avLst/>
          </a:prstGeom>
          <a:noFill/>
        </p:spPr>
        <p:txBody>
          <a:bodyPr wrap="square" lIns="91432" tIns="45717" rIns="91432" bIns="45717" rtlCol="0">
            <a:spAutoFit/>
          </a:bodyPr>
          <a:lstStyle/>
          <a:p>
            <a:pPr algn="ctr">
              <a:lnSpc>
                <a:spcPct val="90000"/>
              </a:lnSpc>
            </a:pPr>
            <a:r>
              <a:rPr lang="es-ES" sz="1400" dirty="0" smtClean="0">
                <a:solidFill>
                  <a:schemeClr val="bg1"/>
                </a:solidFill>
              </a:rPr>
              <a:t>Tabla de cambios</a:t>
            </a:r>
            <a:endParaRPr lang="es-ES" sz="1400" dirty="0">
              <a:solidFill>
                <a:schemeClr val="bg1"/>
              </a:solidFill>
            </a:endParaRPr>
          </a:p>
        </p:txBody>
      </p:sp>
      <p:grpSp>
        <p:nvGrpSpPr>
          <p:cNvPr id="20" name="Group 19"/>
          <p:cNvGrpSpPr/>
          <p:nvPr/>
        </p:nvGrpSpPr>
        <p:grpSpPr>
          <a:xfrm>
            <a:off x="7498044" y="228600"/>
            <a:ext cx="1264956" cy="856946"/>
            <a:chOff x="1300723" y="4503580"/>
            <a:chExt cx="1264956" cy="856946"/>
          </a:xfrm>
        </p:grpSpPr>
        <p:pic>
          <p:nvPicPr>
            <p:cNvPr id="21" name="Picture 3" descr="C:\Work\Katmai Marketing\PAG_icon library\PAG_icon library\Security Threat Detected.png"/>
            <p:cNvPicPr>
              <a:picLocks noChangeAspect="1" noChangeArrowheads="1"/>
            </p:cNvPicPr>
            <p:nvPr/>
          </p:nvPicPr>
          <p:blipFill>
            <a:blip r:embed="rId7" cstate="print"/>
            <a:stretch>
              <a:fillRect/>
            </a:stretch>
          </p:blipFill>
          <p:spPr bwMode="auto">
            <a:xfrm>
              <a:off x="2053118" y="4525483"/>
              <a:ext cx="512561" cy="612649"/>
            </a:xfrm>
            <a:prstGeom prst="rect">
              <a:avLst/>
            </a:prstGeom>
            <a:noFill/>
            <a:ln w="9525">
              <a:noFill/>
              <a:miter lim="800000"/>
              <a:headEnd/>
              <a:tailEnd/>
            </a:ln>
          </p:spPr>
        </p:pic>
        <p:pic>
          <p:nvPicPr>
            <p:cNvPr id="22" name="Picture 3" descr="C:\Work\Katmai Marketing\PAG_icon library\PAG_icon library\Security Threat Detected.png"/>
            <p:cNvPicPr>
              <a:picLocks noChangeAspect="1" noChangeArrowheads="1"/>
            </p:cNvPicPr>
            <p:nvPr/>
          </p:nvPicPr>
          <p:blipFill>
            <a:blip r:embed="rId8" cstate="print"/>
            <a:stretch>
              <a:fillRect/>
            </a:stretch>
          </p:blipFill>
          <p:spPr bwMode="auto">
            <a:xfrm>
              <a:off x="1300723" y="4503580"/>
              <a:ext cx="512561" cy="612648"/>
            </a:xfrm>
            <a:prstGeom prst="rect">
              <a:avLst/>
            </a:prstGeom>
            <a:noFill/>
            <a:ln w="9525">
              <a:noFill/>
              <a:miter lim="800000"/>
              <a:headEnd/>
              <a:tailEnd/>
            </a:ln>
          </p:spPr>
        </p:pic>
        <p:pic>
          <p:nvPicPr>
            <p:cNvPr id="23" name="Picture 2" descr="C:\Work\Katmai Marketing\PAG_icon library\PAG_icon library\Database blue.png"/>
            <p:cNvPicPr>
              <a:picLocks noChangeAspect="1" noChangeArrowheads="1"/>
            </p:cNvPicPr>
            <p:nvPr/>
          </p:nvPicPr>
          <p:blipFill>
            <a:blip r:embed="rId9"/>
            <a:srcRect/>
            <a:stretch>
              <a:fillRect/>
            </a:stretch>
          </p:blipFill>
          <p:spPr bwMode="auto">
            <a:xfrm>
              <a:off x="1654642" y="4745355"/>
              <a:ext cx="511257" cy="615171"/>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008_Launch_Wave_template_4x3">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6EE094"/>
      </a:accent4>
      <a:accent5>
        <a:srgbClr val="F09D42"/>
      </a:accent5>
      <a:accent6>
        <a:srgbClr val="B092E6"/>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B26D0E28FB3F4BAF4645C63F93163E" ma:contentTypeVersion="0" ma:contentTypeDescription="Create a new document." ma:contentTypeScope="" ma:versionID="69b8cbffc3d10ab8a71b413955957f9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1FBDBCC-851F-4049-978B-C9AEB42272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257B488-EAA5-4358-A51D-F932B4A16CFF}">
  <ds:schemaRefs>
    <ds:schemaRef ds:uri="http://schemas.microsoft.com/sharepoint/v3/contenttype/forms"/>
  </ds:schemaRefs>
</ds:datastoreItem>
</file>

<file path=customXml/itemProps3.xml><?xml version="1.0" encoding="utf-8"?>
<ds:datastoreItem xmlns:ds="http://schemas.openxmlformats.org/officeDocument/2006/customXml" ds:itemID="{10F6092A-4F7C-4478-BF78-74305D4D5F8B}">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MS_BI_FINAL_template2_Aug07</Template>
  <TotalTime>0</TotalTime>
  <Words>10105</Words>
  <Application>Microsoft Office PowerPoint</Application>
  <PresentationFormat>On-screen Show (4:3)</PresentationFormat>
  <Paragraphs>791</Paragraphs>
  <Slides>39</Slides>
  <Notes>34</Notes>
  <HiddenSlides>9</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2008_Launch_Wave_template_4x3</vt:lpstr>
      <vt:lpstr>White with Courier font for code slides</vt:lpstr>
      <vt:lpstr>Slide 1</vt:lpstr>
      <vt:lpstr>Slide 2</vt:lpstr>
      <vt:lpstr>{Business Intelligence total }</vt:lpstr>
      <vt:lpstr>Los retos</vt:lpstr>
      <vt:lpstr>Microsoft Business Intelligence Visión y estrategia</vt:lpstr>
      <vt:lpstr>Oferta completa de BI</vt:lpstr>
      <vt:lpstr>Business Intelligence</vt:lpstr>
      <vt:lpstr>Liberar los datos</vt:lpstr>
      <vt:lpstr>Conexión a los datos CDC (Change Data Capture)</vt:lpstr>
      <vt:lpstr>Integración de datos Integración escalable</vt:lpstr>
      <vt:lpstr>Integración de datos Integración escalable – Uso del caché</vt:lpstr>
      <vt:lpstr>Integración de datos Perfilado de datos</vt:lpstr>
      <vt:lpstr>{ Liberar los datos}</vt:lpstr>
      <vt:lpstr>Business Intelligence</vt:lpstr>
      <vt:lpstr>Ofrecer información relevante</vt:lpstr>
      <vt:lpstr>Diseño de forma intuitiva Diseñadores de Analysis Services</vt:lpstr>
      <vt:lpstr>{ Diseñar de forma intuitiva}</vt:lpstr>
      <vt:lpstr>Análisis escalable Cálculo de sub-espacios</vt:lpstr>
      <vt:lpstr>Análisis escalable Cálculo de sub-espacios</vt:lpstr>
      <vt:lpstr>Análisis escalable Writeback para MOLAP</vt:lpstr>
      <vt:lpstr>Análisis escalable Monitorización de recursos</vt:lpstr>
      <vt:lpstr>Informes escalables</vt:lpstr>
      <vt:lpstr>Informes escalables</vt:lpstr>
      <vt:lpstr>Presentación desde Office</vt:lpstr>
      <vt:lpstr>{ Análisis escalable}</vt:lpstr>
      <vt:lpstr>Business Intelligence</vt:lpstr>
      <vt:lpstr>Datos para la toma de decisiones</vt:lpstr>
      <vt:lpstr>Análisis predictivo Data Mining con SQL Server 2008</vt:lpstr>
      <vt:lpstr>{ Análisis predictivo }</vt:lpstr>
      <vt:lpstr>Experiencia personalizada Mejoras en el Report Builder</vt:lpstr>
      <vt:lpstr>Producción de informes impactantes</vt:lpstr>
      <vt:lpstr>Presentación flexible de los datos</vt:lpstr>
      <vt:lpstr> { Informes flexibles}</vt:lpstr>
      <vt:lpstr>Resumen</vt:lpstr>
      <vt:lpstr>Gartner Magic Quadrant Q1 2008</vt:lpstr>
      <vt:lpstr>Recursos</vt:lpstr>
      <vt:lpstr>Slide 37</vt:lpstr>
      <vt:lpstr>Slide 38</vt:lpstr>
      <vt:lpstr>{ Business Intelligence  total}</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Pervasive Business Intelligence</dc:title>
  <dc:subject>Launch Wave 2008</dc:subject>
  <dc:creator>&lt;Speaker Name Here&gt;</dc:creator>
  <dc:description>Template: Opts Ideas
Formatting: David Griffith, Silver Fox Productions Inc.
Event Date: February 27, 2008
Event Location: Los Angeles, CA, USA
Audience: External - IT Pros, Developers</dc:description>
  <cp:lastModifiedBy>Jordi Bartual Paris</cp:lastModifiedBy>
  <cp:revision>764</cp:revision>
  <dcterms:created xsi:type="dcterms:W3CDTF">2007-08-13T22:18:14Z</dcterms:created>
  <dcterms:modified xsi:type="dcterms:W3CDTF">2008-03-05T22:01:09Z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0x0101007AB26D0E28FB3F4BAF4645C63F93163E</vt:lpwstr>
  </property>
</Properties>
</file>