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41"/>
  </p:notesMasterIdLst>
  <p:handoutMasterIdLst>
    <p:handoutMasterId r:id="rId42"/>
  </p:handoutMasterIdLst>
  <p:sldIdLst>
    <p:sldId id="450" r:id="rId5"/>
    <p:sldId id="399" r:id="rId6"/>
    <p:sldId id="430" r:id="rId7"/>
    <p:sldId id="386" r:id="rId8"/>
    <p:sldId id="439" r:id="rId9"/>
    <p:sldId id="360" r:id="rId10"/>
    <p:sldId id="397" r:id="rId11"/>
    <p:sldId id="388" r:id="rId12"/>
    <p:sldId id="389" r:id="rId13"/>
    <p:sldId id="436" r:id="rId14"/>
    <p:sldId id="433" r:id="rId15"/>
    <p:sldId id="440" r:id="rId16"/>
    <p:sldId id="364" r:id="rId17"/>
    <p:sldId id="404" r:id="rId18"/>
    <p:sldId id="405" r:id="rId19"/>
    <p:sldId id="390" r:id="rId20"/>
    <p:sldId id="393" r:id="rId21"/>
    <p:sldId id="434" r:id="rId22"/>
    <p:sldId id="392" r:id="rId23"/>
    <p:sldId id="387" r:id="rId24"/>
    <p:sldId id="391" r:id="rId25"/>
    <p:sldId id="410" r:id="rId26"/>
    <p:sldId id="453" r:id="rId27"/>
    <p:sldId id="451" r:id="rId28"/>
    <p:sldId id="452" r:id="rId29"/>
    <p:sldId id="431" r:id="rId30"/>
    <p:sldId id="442" r:id="rId31"/>
    <p:sldId id="435" r:id="rId32"/>
    <p:sldId id="443" r:id="rId33"/>
    <p:sldId id="444" r:id="rId34"/>
    <p:sldId id="445" r:id="rId35"/>
    <p:sldId id="446" r:id="rId36"/>
    <p:sldId id="447" r:id="rId37"/>
    <p:sldId id="448" r:id="rId38"/>
    <p:sldId id="449" r:id="rId39"/>
    <p:sldId id="42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Silver Fox Productions" initials="TLH&lt; SF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FFFF00"/>
    <a:srgbClr val="F8CABA"/>
    <a:srgbClr val="F9D4C7"/>
    <a:srgbClr val="FFCCCC"/>
    <a:srgbClr val="CC63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600" autoAdjust="0"/>
    <p:restoredTop sz="86420" autoAdjust="0"/>
  </p:normalViewPr>
  <p:slideViewPr>
    <p:cSldViewPr showGuides="1">
      <p:cViewPr>
        <p:scale>
          <a:sx n="100" d="100"/>
          <a:sy n="100" d="100"/>
        </p:scale>
        <p:origin x="-90" y="960"/>
      </p:cViewPr>
      <p:guideLst>
        <p:guide orient="horz" pos="146"/>
        <p:guide orient="horz" pos="4178"/>
        <p:guide orient="horz" pos="893"/>
        <p:guide orient="horz" pos="1488"/>
        <p:guide orient="horz" pos="1200"/>
        <p:guide pos="244"/>
        <p:guide pos="5516"/>
        <p:guide pos="2878"/>
        <p:guide pos="459"/>
      </p:guideLst>
    </p:cSldViewPr>
  </p:slideViewPr>
  <p:outlineViewPr>
    <p:cViewPr>
      <p:scale>
        <a:sx n="33" d="100"/>
        <a:sy n="33" d="100"/>
      </p:scale>
      <p:origin x="42" y="54"/>
    </p:cViewPr>
  </p:outlineViewPr>
  <p:notesTextViewPr>
    <p:cViewPr>
      <p:scale>
        <a:sx n="66" d="100"/>
        <a:sy n="66" d="100"/>
      </p:scale>
      <p:origin x="0" y="0"/>
    </p:cViewPr>
  </p:notesTextViewPr>
  <p:sorterViewPr>
    <p:cViewPr>
      <p:scale>
        <a:sx n="66" d="100"/>
        <a:sy n="66" d="100"/>
      </p:scale>
      <p:origin x="0" y="0"/>
    </p:cViewPr>
  </p:sorterViewPr>
  <p:notesViewPr>
    <p:cSldViewPr showGuides="1">
      <p:cViewPr>
        <p:scale>
          <a:sx n="90" d="100"/>
          <a:sy n="90" d="100"/>
        </p:scale>
        <p:origin x="-10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image" Target="../media/image7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203013A-F111-437E-9784-AC94661E9224}" type="datetimeFigureOut">
              <a:rPr lang="en-US"/>
              <a:pPr>
                <a:defRPr/>
              </a:pPr>
              <a:t>2/26/2008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AF92013-4228-4781-89D0-F72FCA8CA23E}"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67936EB-3547-4649-8F7A-14860A4A0120}" type="datetimeFigureOut">
              <a:rPr lang="en-US"/>
              <a:pPr>
                <a:defRPr/>
              </a:pPr>
              <a:t>2/26/2008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4366B8A-9626-4E79-B5C5-4CC6A2076D91}"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457200" indent="-223838" algn="l" rtl="0" eaLnBrk="0" fontAlgn="base" hangingPunct="0">
      <a:spcBef>
        <a:spcPct val="30000"/>
      </a:spcBef>
      <a:spcAft>
        <a:spcPct val="0"/>
      </a:spcAft>
      <a:defRPr sz="1000" kern="1200">
        <a:solidFill>
          <a:schemeClr val="tx1"/>
        </a:solidFill>
        <a:latin typeface="+mn-lt"/>
        <a:ea typeface="+mn-ea"/>
        <a:cs typeface="+mn-cs"/>
      </a:defRPr>
    </a:lvl2pPr>
    <a:lvl3pPr marL="681038" indent="-233363" algn="l" rtl="0" eaLnBrk="0" fontAlgn="base" hangingPunct="0">
      <a:spcBef>
        <a:spcPct val="30000"/>
      </a:spcBef>
      <a:spcAft>
        <a:spcPct val="0"/>
      </a:spcAft>
      <a:defRPr sz="1000" kern="1200">
        <a:solidFill>
          <a:schemeClr val="tx1"/>
        </a:solidFill>
        <a:latin typeface="+mn-lt"/>
        <a:ea typeface="+mn-ea"/>
        <a:cs typeface="+mn-cs"/>
      </a:defRPr>
    </a:lvl3pPr>
    <a:lvl4pPr marL="914400" indent="-233363" algn="l" rtl="0" eaLnBrk="0" fontAlgn="base" hangingPunct="0">
      <a:spcBef>
        <a:spcPct val="30000"/>
      </a:spcBef>
      <a:spcAft>
        <a:spcPct val="0"/>
      </a:spcAft>
      <a:defRPr sz="1000" kern="1200">
        <a:solidFill>
          <a:schemeClr val="tx1"/>
        </a:solidFill>
        <a:latin typeface="+mn-lt"/>
        <a:ea typeface="+mn-ea"/>
        <a:cs typeface="+mn-cs"/>
      </a:defRPr>
    </a:lvl4pPr>
    <a:lvl5pPr marL="1147763" indent="-233363"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4366B8A-9626-4E79-B5C5-4CC6A2076D9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Please refer to the demonstration script.</a:t>
            </a:r>
            <a:endParaRPr lang="en-US" dirty="0"/>
          </a:p>
        </p:txBody>
      </p:sp>
      <p:sp>
        <p:nvSpPr>
          <p:cNvPr id="4" name="Slide Number Placeholder 3"/>
          <p:cNvSpPr>
            <a:spLocks noGrp="1"/>
          </p:cNvSpPr>
          <p:nvPr>
            <p:ph type="sldNum" sz="quarter" idx="10"/>
          </p:nvPr>
        </p:nvSpPr>
        <p:spPr/>
        <p:txBody>
          <a:bodyPr/>
          <a:lstStyle/>
          <a:p>
            <a:pPr>
              <a:defRPr/>
            </a:pPr>
            <a:fld id="{14366B8A-9626-4E79-B5C5-4CC6A2076D9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5"/>
          </p:nvPr>
        </p:nvSpPr>
        <p:spPr bwMode="auto">
          <a:ln>
            <a:miter lim="800000"/>
            <a:headEnd/>
            <a:tailEnd/>
          </a:ln>
        </p:spPr>
        <p:txBody>
          <a:bodyPr lIns="94032" tIns="47019" rIns="94032" bIns="47019"/>
          <a:lstStyle/>
          <a:p>
            <a:pPr>
              <a:spcBef>
                <a:spcPct val="50000"/>
              </a:spcBef>
              <a:defRPr/>
            </a:pPr>
            <a:fld id="{9B0F402A-9596-4713-9F03-483C5DC2512D}" type="slidenum">
              <a:rPr lang="en-US"/>
              <a:pPr>
                <a:spcBef>
                  <a:spcPct val="50000"/>
                </a:spcBef>
                <a:defRPr/>
              </a:pPr>
              <a:t>11</a:t>
            </a:fld>
            <a:endParaRPr lang="en-US"/>
          </a:p>
        </p:txBody>
      </p:sp>
      <p:sp>
        <p:nvSpPr>
          <p:cNvPr id="46083" name="Rectangle 834561"/>
          <p:cNvSpPr>
            <a:spLocks noGrp="1" noRot="1" noChangeAspect="1" noChangeArrowheads="1" noTextEdit="1"/>
          </p:cNvSpPr>
          <p:nvPr>
            <p:ph type="sldImg"/>
          </p:nvPr>
        </p:nvSpPr>
        <p:spPr bwMode="auto">
          <a:xfrm>
            <a:off x="2271713" y="685800"/>
            <a:ext cx="2582862" cy="1938338"/>
          </a:xfrm>
          <a:noFill/>
          <a:ln cap="flat">
            <a:solidFill>
              <a:srgbClr val="000000"/>
            </a:solidFill>
            <a:miter lim="800000"/>
            <a:headEnd type="none" w="med" len="med"/>
            <a:tailEnd type="none" w="med" len="med"/>
          </a:ln>
        </p:spPr>
      </p:sp>
      <p:sp>
        <p:nvSpPr>
          <p:cNvPr id="46084"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r>
              <a:rPr lang="es-ES_tradnl" sz="1000" kern="1200" dirty="0" smtClean="0">
                <a:solidFill>
                  <a:schemeClr val="tx1"/>
                </a:solidFill>
                <a:latin typeface="+mn-lt"/>
                <a:ea typeface="+mn-ea"/>
                <a:cs typeface="+mn-cs"/>
              </a:rPr>
              <a:t>Monitorización es parte importante de la administración, pero precisa de buenas herramientas que recopilen la información de </a:t>
            </a:r>
            <a:r>
              <a:rPr lang="es-ES_tradnl" sz="1000" kern="1200" dirty="0" err="1" smtClean="0">
                <a:solidFill>
                  <a:schemeClr val="tx1"/>
                </a:solidFill>
                <a:latin typeface="+mn-lt"/>
                <a:ea typeface="+mn-ea"/>
                <a:cs typeface="+mn-cs"/>
              </a:rPr>
              <a:t>sde</a:t>
            </a:r>
            <a:r>
              <a:rPr lang="es-ES_tradnl" sz="1000" kern="1200" dirty="0" smtClean="0">
                <a:solidFill>
                  <a:schemeClr val="tx1"/>
                </a:solidFill>
                <a:latin typeface="+mn-lt"/>
                <a:ea typeface="+mn-ea"/>
                <a:cs typeface="+mn-cs"/>
              </a:rPr>
              <a:t> distintas fuentes y la </a:t>
            </a:r>
            <a:r>
              <a:rPr lang="es-ES_tradnl" sz="1000" kern="1200" dirty="0" err="1" smtClean="0">
                <a:solidFill>
                  <a:schemeClr val="tx1"/>
                </a:solidFill>
                <a:latin typeface="+mn-lt"/>
                <a:ea typeface="+mn-ea"/>
                <a:cs typeface="+mn-cs"/>
              </a:rPr>
              <a:t>sumaricen</a:t>
            </a:r>
            <a:r>
              <a:rPr lang="es-ES_tradnl" sz="1000" kern="1200" dirty="0" smtClean="0">
                <a:solidFill>
                  <a:schemeClr val="tx1"/>
                </a:solidFill>
                <a:latin typeface="+mn-lt"/>
                <a:ea typeface="+mn-ea"/>
                <a:cs typeface="+mn-cs"/>
              </a:rPr>
              <a:t>.   Esto es lo que proporciona SQL Server 2008.</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This is an animated slide, and is our agenda slide.</a:t>
            </a:r>
          </a:p>
          <a:p>
            <a:r>
              <a:rPr lang="en-US" sz="1000" kern="1200" dirty="0" smtClean="0">
                <a:solidFill>
                  <a:schemeClr val="tx1"/>
                </a:solidFill>
                <a:latin typeface="+mn-lt"/>
                <a:ea typeface="+mn-ea"/>
                <a:cs typeface="+mn-cs"/>
              </a:rPr>
              <a:t>When it first displays, talk about all three subject areas for Manageability. Then click, and announce we will be drilling down into the “Monitor with Insight” area.</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Monitoring is an important part of administration, but it requires good data collecting and summarization, and that's what SQL Server 2008 provides.</a:t>
            </a:r>
          </a:p>
          <a:p>
            <a:pPr eaLnBrk="1" hangingPunct="1"/>
            <a:endParaRPr lang="en-US" dirty="0" smtClean="0">
              <a:latin typeface="Futura Bk"/>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s-ES_tradnl" sz="1200" dirty="0" smtClean="0"/>
              <a:t>SQL</a:t>
            </a:r>
            <a:r>
              <a:rPr lang="es-ES_tradnl" sz="1200" baseline="0" dirty="0" smtClean="0"/>
              <a:t> Server 2008 proporciona Performance Studio, que representa un entorno integrado que puede ser utilizado para recoger, analizar, y almacenar información de diagnóstico de SQL Server.   Performance Studio ofrece una solución de monitorización que incluye recogida de información con baja sobrecarga, almacenamiento centralizado, e informes analíticos de datos de rendimiento.   Podemos utilizar Management Studio para gestionar la colección de tares, tales como habilitar el recolector de datos, arrancar una colección, o ver informes de rendimiento.   También se pueden utilizar procedimientos almacenados y el API ofrecido por Performance Studio para construir nuestras propias herramientas de gestión de rendimiento.</a:t>
            </a:r>
          </a:p>
          <a:p>
            <a:pPr eaLnBrk="1" fontAlgn="auto" hangingPunct="1">
              <a:spcBef>
                <a:spcPts val="0"/>
              </a:spcBef>
              <a:spcAft>
                <a:spcPts val="0"/>
              </a:spcAft>
              <a:defRPr/>
            </a:pPr>
            <a:endParaRPr lang="es-ES_tradnl" sz="1200" baseline="0" dirty="0" smtClean="0"/>
          </a:p>
          <a:p>
            <a:pPr eaLnBrk="1" fontAlgn="auto" hangingPunct="1">
              <a:spcBef>
                <a:spcPts val="0"/>
              </a:spcBef>
              <a:spcAft>
                <a:spcPts val="0"/>
              </a:spcAft>
              <a:defRPr/>
            </a:pPr>
            <a:r>
              <a:rPr lang="es-ES_tradnl" sz="1200" baseline="0" dirty="0" smtClean="0"/>
              <a:t>Performance Studio proporciona una infraestructura de recogida de datos que consiste en distintos componentes que se encargan  de recoger la información en cada instancia de SQL que queremos monitorizar.   Los componentes son flexibles y permiten gestionar el ámbito de la recogida de datos.   Existen </a:t>
            </a:r>
            <a:r>
              <a:rPr lang="es-ES_tradnl" sz="1200" baseline="0" dirty="0" err="1" smtClean="0"/>
              <a:t>frameworks</a:t>
            </a:r>
            <a:r>
              <a:rPr lang="es-ES_tradnl" sz="1200" baseline="0" dirty="0" smtClean="0"/>
              <a:t> para recoger tanto el rendimiento como datos generales sobre rendimiento.</a:t>
            </a:r>
          </a:p>
          <a:p>
            <a:pPr eaLnBrk="1" fontAlgn="auto" hangingPunct="1">
              <a:spcBef>
                <a:spcPts val="0"/>
              </a:spcBef>
              <a:spcAft>
                <a:spcPts val="0"/>
              </a:spcAft>
              <a:defRPr/>
            </a:pPr>
            <a:endParaRPr lang="es-ES_tradnl" sz="1200" baseline="0" dirty="0" smtClean="0"/>
          </a:p>
          <a:p>
            <a:pPr eaLnBrk="1" fontAlgn="auto" hangingPunct="1">
              <a:spcBef>
                <a:spcPts val="0"/>
              </a:spcBef>
              <a:spcAft>
                <a:spcPts val="0"/>
              </a:spcAft>
              <a:defRPr/>
            </a:pPr>
            <a:r>
              <a:rPr lang="es-ES_tradnl" sz="1200" baseline="0" dirty="0" smtClean="0"/>
              <a:t>La infraestructura de los componentes que recogen datos de rendimiento ofrecen nuevos conceptos y definiciones:</a:t>
            </a:r>
          </a:p>
          <a:p>
            <a:pPr eaLnBrk="1" fontAlgn="auto" hangingPunct="1">
              <a:spcBef>
                <a:spcPts val="0"/>
              </a:spcBef>
              <a:spcAft>
                <a:spcPts val="0"/>
              </a:spcAft>
              <a:buFontTx/>
              <a:buChar char="-"/>
              <a:defRPr/>
            </a:pPr>
            <a:r>
              <a:rPr lang="es-ES_tradnl" sz="1200" baseline="0" dirty="0" smtClean="0"/>
              <a:t> Data </a:t>
            </a:r>
            <a:r>
              <a:rPr lang="es-ES_tradnl" sz="1200" baseline="0" dirty="0" err="1" smtClean="0"/>
              <a:t>Provider</a:t>
            </a:r>
            <a:r>
              <a:rPr lang="es-ES_tradnl" sz="1200" baseline="0" dirty="0" smtClean="0"/>
              <a:t>:   Orígenes de datos de diagnóstico y rendimiento.   Pueden incluir trazas de SQL, contadores de rendimiento o consultas T-SQL.</a:t>
            </a:r>
          </a:p>
          <a:p>
            <a:pPr eaLnBrk="1" fontAlgn="auto" hangingPunct="1">
              <a:spcBef>
                <a:spcPts val="0"/>
              </a:spcBef>
              <a:spcAft>
                <a:spcPts val="0"/>
              </a:spcAft>
              <a:buFontTx/>
              <a:buChar char="-"/>
              <a:defRPr/>
            </a:pPr>
            <a:r>
              <a:rPr lang="es-ES_tradnl" sz="1200" dirty="0" smtClean="0"/>
              <a:t> </a:t>
            </a:r>
            <a:r>
              <a:rPr lang="es-ES_tradnl" sz="1200" dirty="0" err="1" smtClean="0"/>
              <a:t>Collector</a:t>
            </a:r>
            <a:r>
              <a:rPr lang="es-ES_tradnl" sz="1200" dirty="0" smtClean="0"/>
              <a:t> </a:t>
            </a:r>
            <a:r>
              <a:rPr lang="es-ES_tradnl" sz="1200" dirty="0" err="1" smtClean="0"/>
              <a:t>Type</a:t>
            </a:r>
            <a:r>
              <a:rPr lang="es-ES_tradnl" sz="1200" dirty="0" smtClean="0"/>
              <a:t>.   Componente</a:t>
            </a:r>
            <a:r>
              <a:rPr lang="es-ES_tradnl" sz="1200" baseline="0" dirty="0" smtClean="0"/>
              <a:t> que proporciona el mecanismo para recoger los datos que ofrece el “Data </a:t>
            </a:r>
            <a:r>
              <a:rPr lang="es-ES_tradnl" sz="1200" baseline="0" dirty="0" err="1" smtClean="0"/>
              <a:t>Provider</a:t>
            </a:r>
            <a:r>
              <a:rPr lang="es-ES_tradnl" sz="1200" baseline="0" dirty="0" smtClean="0"/>
              <a:t>”.</a:t>
            </a:r>
          </a:p>
          <a:p>
            <a:pPr eaLnBrk="1" fontAlgn="auto" hangingPunct="1">
              <a:spcBef>
                <a:spcPts val="0"/>
              </a:spcBef>
              <a:spcAft>
                <a:spcPts val="0"/>
              </a:spcAft>
              <a:buFontTx/>
              <a:buChar char="-"/>
              <a:defRPr/>
            </a:pPr>
            <a:r>
              <a:rPr lang="es-ES_tradnl" sz="1200" baseline="0" dirty="0" smtClean="0"/>
              <a:t> </a:t>
            </a:r>
            <a:r>
              <a:rPr lang="es-ES_tradnl" sz="1200" baseline="0" dirty="0" err="1" smtClean="0"/>
              <a:t>Collection</a:t>
            </a:r>
            <a:r>
              <a:rPr lang="es-ES_tradnl" sz="1200" baseline="0" dirty="0" smtClean="0"/>
              <a:t> </a:t>
            </a:r>
            <a:r>
              <a:rPr lang="es-ES_tradnl" sz="1200" baseline="0" dirty="0" err="1" smtClean="0"/>
              <a:t>Item</a:t>
            </a:r>
            <a:r>
              <a:rPr lang="es-ES_tradnl" sz="1200" baseline="0" dirty="0" smtClean="0"/>
              <a:t>.   Instancia del “</a:t>
            </a:r>
            <a:r>
              <a:rPr lang="es-ES_tradnl" sz="1200" baseline="0" dirty="0" err="1" smtClean="0"/>
              <a:t>Collector</a:t>
            </a:r>
            <a:r>
              <a:rPr lang="es-ES_tradnl" sz="1200" baseline="0" dirty="0" smtClean="0"/>
              <a:t> </a:t>
            </a:r>
            <a:r>
              <a:rPr lang="es-ES_tradnl" sz="1200" baseline="0" dirty="0" err="1" smtClean="0"/>
              <a:t>Type</a:t>
            </a:r>
            <a:r>
              <a:rPr lang="es-ES_tradnl" sz="1200" baseline="0" dirty="0" smtClean="0"/>
              <a:t>”.   Cuando lo creamos establecemos las propiedades que queremos recoger y la frecuencia con la que se realiza dicha recogida de información.   Por cada </a:t>
            </a:r>
            <a:r>
              <a:rPr lang="es-ES_tradnl" sz="1200" baseline="0" dirty="0" err="1" smtClean="0"/>
              <a:t>Item</a:t>
            </a:r>
            <a:r>
              <a:rPr lang="es-ES_tradnl" sz="1200" baseline="0" dirty="0" smtClean="0"/>
              <a:t>.</a:t>
            </a:r>
          </a:p>
          <a:p>
            <a:pPr eaLnBrk="1" fontAlgn="auto" hangingPunct="1">
              <a:spcBef>
                <a:spcPts val="0"/>
              </a:spcBef>
              <a:spcAft>
                <a:spcPts val="0"/>
              </a:spcAft>
              <a:buFontTx/>
              <a:buChar char="-"/>
              <a:defRPr/>
            </a:pPr>
            <a:r>
              <a:rPr lang="es-ES_tradnl" sz="1200" baseline="0" dirty="0" smtClean="0"/>
              <a:t> </a:t>
            </a:r>
            <a:r>
              <a:rPr lang="es-ES_tradnl" sz="1200" baseline="0" dirty="0" err="1" smtClean="0"/>
              <a:t>Collection</a:t>
            </a:r>
            <a:r>
              <a:rPr lang="es-ES_tradnl" sz="1200" baseline="0" dirty="0" smtClean="0"/>
              <a:t> Set.   Unidad básica.   Grupo de </a:t>
            </a:r>
            <a:r>
              <a:rPr lang="es-ES_tradnl" sz="1200" baseline="0" dirty="0" err="1" smtClean="0"/>
              <a:t>Collection</a:t>
            </a:r>
            <a:r>
              <a:rPr lang="es-ES_tradnl" sz="1200" baseline="0" dirty="0" smtClean="0"/>
              <a:t> </a:t>
            </a:r>
            <a:r>
              <a:rPr lang="es-ES_tradnl" sz="1200" baseline="0" dirty="0" err="1" smtClean="0"/>
              <a:t>Item</a:t>
            </a:r>
            <a:r>
              <a:rPr lang="es-ES_tradnl" sz="1200" baseline="0" dirty="0" smtClean="0"/>
              <a:t> que son definidos sobre una instancia de SQL Server.   Independientes unos de otros.</a:t>
            </a:r>
          </a:p>
          <a:p>
            <a:pPr eaLnBrk="1" fontAlgn="auto" hangingPunct="1">
              <a:spcBef>
                <a:spcPts val="0"/>
              </a:spcBef>
              <a:spcAft>
                <a:spcPts val="0"/>
              </a:spcAft>
              <a:buFontTx/>
              <a:buChar char="-"/>
              <a:defRPr/>
            </a:pPr>
            <a:r>
              <a:rPr lang="es-ES_tradnl" sz="1200" baseline="0" dirty="0" smtClean="0"/>
              <a:t> </a:t>
            </a:r>
            <a:r>
              <a:rPr lang="es-ES_tradnl" sz="1200" baseline="0" dirty="0" err="1" smtClean="0"/>
              <a:t>Collection</a:t>
            </a:r>
            <a:r>
              <a:rPr lang="es-ES_tradnl" sz="1200" baseline="0" dirty="0" smtClean="0"/>
              <a:t> </a:t>
            </a:r>
            <a:r>
              <a:rPr lang="es-ES_tradnl" sz="1200" baseline="0" dirty="0" err="1" smtClean="0"/>
              <a:t>Mode</a:t>
            </a:r>
            <a:r>
              <a:rPr lang="es-ES_tradnl" sz="1200" baseline="0" dirty="0" smtClean="0"/>
              <a:t>.   Forma en la que los datos se gestionan y almacenan.   Puede ser mediante caché o sin caché.    Esto afecta los tipos de trabajos y la planificación.</a:t>
            </a:r>
          </a:p>
          <a:p>
            <a:pPr eaLnBrk="1" fontAlgn="auto" hangingPunct="1">
              <a:spcBef>
                <a:spcPts val="0"/>
              </a:spcBef>
              <a:spcAft>
                <a:spcPts val="0"/>
              </a:spcAft>
              <a:buFontTx/>
              <a:buChar char="-"/>
              <a:defRPr/>
            </a:pPr>
            <a:endParaRPr lang="es-ES_tradnl" sz="1200" baseline="0" dirty="0" smtClean="0"/>
          </a:p>
          <a:p>
            <a:pPr eaLnBrk="1" fontAlgn="auto" hangingPunct="1">
              <a:spcBef>
                <a:spcPts val="0"/>
              </a:spcBef>
              <a:spcAft>
                <a:spcPts val="0"/>
              </a:spcAft>
              <a:buFontTx/>
              <a:buNone/>
              <a:defRPr/>
            </a:pPr>
            <a:r>
              <a:rPr lang="es-ES_tradnl" sz="1200" baseline="0" dirty="0" smtClean="0"/>
              <a:t>La plataforma es extensible y soporta nuevos adaptadores.   Cuando se configura, una base de datos relacional (MDW como nombre por defecto) se crea como estructura de </a:t>
            </a:r>
            <a:r>
              <a:rPr lang="es-ES_tradnl" sz="1200" baseline="0" dirty="0" err="1" smtClean="0"/>
              <a:t>warehouse</a:t>
            </a:r>
            <a:r>
              <a:rPr lang="es-ES_tradnl" sz="1200" baseline="0" dirty="0" smtClean="0"/>
              <a:t> en la que los datos serán almacenados.   Esta base de datos puede residir en el mismo sistema o en un servidor distinto.   Los objetos de la base de datos son agrupados bajo tres esquemas:</a:t>
            </a:r>
          </a:p>
          <a:p>
            <a:pPr eaLnBrk="1" fontAlgn="auto" hangingPunct="1">
              <a:spcBef>
                <a:spcPts val="0"/>
              </a:spcBef>
              <a:spcAft>
                <a:spcPts val="0"/>
              </a:spcAft>
              <a:buFontTx/>
              <a:buChar char="-"/>
              <a:defRPr/>
            </a:pPr>
            <a:r>
              <a:rPr lang="es-ES_tradnl" sz="1200" baseline="0" dirty="0" smtClean="0"/>
              <a:t>El esquema </a:t>
            </a:r>
            <a:r>
              <a:rPr lang="es-ES_tradnl" sz="1200" baseline="0" dirty="0" err="1" smtClean="0"/>
              <a:t>Core</a:t>
            </a:r>
            <a:r>
              <a:rPr lang="es-ES_tradnl" sz="1200" baseline="0" dirty="0" smtClean="0"/>
              <a:t> incluye tablas y procedimientos almacenados para organizar e identificar los datos recogidos.</a:t>
            </a:r>
          </a:p>
          <a:p>
            <a:pPr eaLnBrk="1" fontAlgn="auto" hangingPunct="1">
              <a:spcBef>
                <a:spcPts val="0"/>
              </a:spcBef>
              <a:spcAft>
                <a:spcPts val="0"/>
              </a:spcAft>
              <a:buFontTx/>
              <a:buChar char="-"/>
              <a:defRPr/>
            </a:pPr>
            <a:r>
              <a:rPr lang="es-ES_tradnl" sz="1200" baseline="0" dirty="0" smtClean="0"/>
              <a:t>El esquema </a:t>
            </a:r>
            <a:r>
              <a:rPr lang="es-ES_tradnl" sz="1200" baseline="0" dirty="0" err="1" smtClean="0"/>
              <a:t>Snapshot</a:t>
            </a:r>
            <a:r>
              <a:rPr lang="es-ES_tradnl" sz="1200" baseline="0" dirty="0" smtClean="0"/>
              <a:t> incluye tablas, vistas y otros objetos para soportar los datos recogidos</a:t>
            </a:r>
          </a:p>
          <a:p>
            <a:pPr eaLnBrk="1" fontAlgn="auto" hangingPunct="1">
              <a:spcBef>
                <a:spcPts val="0"/>
              </a:spcBef>
              <a:spcAft>
                <a:spcPts val="0"/>
              </a:spcAft>
              <a:buFontTx/>
              <a:buChar char="-"/>
              <a:defRPr/>
            </a:pPr>
            <a:r>
              <a:rPr lang="es-ES_tradnl" sz="1200" baseline="0" dirty="0" smtClean="0"/>
              <a:t>El esquema </a:t>
            </a:r>
            <a:r>
              <a:rPr lang="es-ES_tradnl" sz="1200" baseline="0" dirty="0" err="1" smtClean="0"/>
              <a:t>Custom_Snapshot</a:t>
            </a:r>
            <a:r>
              <a:rPr lang="es-ES_tradnl" sz="1200" baseline="0" dirty="0" smtClean="0"/>
              <a:t> incluye la creación de nuevas tablas para soportar la creación de elementos.</a:t>
            </a:r>
          </a:p>
          <a:p>
            <a:pPr eaLnBrk="1" fontAlgn="auto" hangingPunct="1">
              <a:spcBef>
                <a:spcPts val="0"/>
              </a:spcBef>
              <a:spcAft>
                <a:spcPts val="0"/>
              </a:spcAft>
              <a:buFontTx/>
              <a:buNone/>
              <a:defRPr/>
            </a:pPr>
            <a:endParaRPr lang="es-ES_tradnl" sz="1200" baseline="0" dirty="0" smtClean="0"/>
          </a:p>
          <a:p>
            <a:pPr eaLnBrk="1" fontAlgn="auto" hangingPunct="1">
              <a:spcBef>
                <a:spcPts val="0"/>
              </a:spcBef>
              <a:spcAft>
                <a:spcPts val="0"/>
              </a:spcAft>
              <a:buFontTx/>
              <a:buNone/>
              <a:defRPr/>
            </a:pPr>
            <a:r>
              <a:rPr lang="es-ES_tradnl" sz="1200" baseline="0" dirty="0" smtClean="0"/>
              <a:t>Performance Studio proporciona un conjunto de colecciones – Actividad de Servidor, Uso del disco y Consultas- para ayudar en el análisis rápido de los datos recogidos.   Normalmente se arranca el estudio con la colección correspondiente a la actividad del Servidor.   Un conjunto de informes asociados a cada colección son publicados y gestionados mediante el Management Studio.</a:t>
            </a:r>
          </a:p>
          <a:p>
            <a:pPr eaLnBrk="1" fontAlgn="auto" hangingPunct="1">
              <a:spcBef>
                <a:spcPts val="0"/>
              </a:spcBef>
              <a:spcAft>
                <a:spcPts val="0"/>
              </a:spcAft>
              <a:buFontTx/>
              <a:buChar char="-"/>
              <a:defRPr/>
            </a:pPr>
            <a:endParaRPr lang="en-US" sz="1200" dirty="0" smtClean="0"/>
          </a:p>
          <a:p>
            <a:pPr eaLnBrk="1" fontAlgn="auto" hangingPunct="1">
              <a:spcBef>
                <a:spcPts val="0"/>
              </a:spcBef>
              <a:spcAft>
                <a:spcPts val="0"/>
              </a:spcAft>
              <a:defRPr/>
            </a:pPr>
            <a:r>
              <a:rPr lang="en-US" sz="1200" dirty="0" smtClean="0"/>
              <a:t>The data collector is extensible and supports the addition of new data providers. When the data collector is configured, a relational database with the default name </a:t>
            </a:r>
            <a:r>
              <a:rPr lang="en-US" sz="1200" b="1" dirty="0" smtClean="0"/>
              <a:t>MDW</a:t>
            </a:r>
            <a:r>
              <a:rPr lang="en-US" sz="1200" dirty="0" smtClean="0"/>
              <a:t> is created as a management data warehouse in which to store the collected data. This database can reside on the same system as the data collector, or on a separate server. Objects in the management data warehouse are grouped into the following three preconfigured schemas, each of which has a different purpose: </a:t>
            </a:r>
            <a:endParaRPr lang="en-GB" sz="1200" dirty="0" smtClean="0"/>
          </a:p>
          <a:p>
            <a:pPr eaLnBrk="1" fontAlgn="auto" hangingPunct="1">
              <a:spcBef>
                <a:spcPts val="0"/>
              </a:spcBef>
              <a:spcAft>
                <a:spcPts val="0"/>
              </a:spcAft>
              <a:buFont typeface="Arial" pitchFamily="34" charset="0"/>
              <a:buChar char="•"/>
              <a:defRPr/>
            </a:pPr>
            <a:r>
              <a:rPr lang="en-US" sz="1200" dirty="0" smtClean="0"/>
              <a:t> The </a:t>
            </a:r>
            <a:r>
              <a:rPr lang="en-US" sz="1200" b="1" dirty="0" smtClean="0"/>
              <a:t>Core</a:t>
            </a:r>
            <a:r>
              <a:rPr lang="en-US" sz="1200" dirty="0" smtClean="0"/>
              <a:t> schema includes tables and stored procedures for organizing and identifying the collected date.</a:t>
            </a:r>
            <a:endParaRPr lang="en-GB" sz="1200" dirty="0" smtClean="0"/>
          </a:p>
          <a:p>
            <a:pPr eaLnBrk="1" fontAlgn="auto" hangingPunct="1">
              <a:spcBef>
                <a:spcPts val="0"/>
              </a:spcBef>
              <a:spcAft>
                <a:spcPts val="0"/>
              </a:spcAft>
              <a:buFont typeface="Arial" pitchFamily="34" charset="0"/>
              <a:buChar char="•"/>
              <a:defRPr/>
            </a:pPr>
            <a:r>
              <a:rPr lang="en-US" sz="1200" dirty="0" smtClean="0"/>
              <a:t> The </a:t>
            </a:r>
            <a:r>
              <a:rPr lang="en-US" sz="1200" b="1" dirty="0" smtClean="0"/>
              <a:t>Snapshot</a:t>
            </a:r>
            <a:r>
              <a:rPr lang="en-US" sz="1200" dirty="0" smtClean="0"/>
              <a:t> schema includes data tables, views, and other objects to support the data collected from the standard collector types.</a:t>
            </a:r>
            <a:endParaRPr lang="en-GB" sz="1200" dirty="0" smtClean="0"/>
          </a:p>
          <a:p>
            <a:pPr eaLnBrk="1" fontAlgn="auto" hangingPunct="1">
              <a:spcBef>
                <a:spcPts val="0"/>
              </a:spcBef>
              <a:spcAft>
                <a:spcPts val="0"/>
              </a:spcAft>
              <a:buFont typeface="Arial" pitchFamily="34" charset="0"/>
              <a:buChar char="•"/>
              <a:defRPr/>
            </a:pPr>
            <a:r>
              <a:rPr lang="en-US" sz="1200" dirty="0" smtClean="0"/>
              <a:t> The </a:t>
            </a:r>
            <a:r>
              <a:rPr lang="en-US" sz="1200" b="1" dirty="0" err="1" smtClean="0"/>
              <a:t>Custom_Snapshot</a:t>
            </a:r>
            <a:r>
              <a:rPr lang="en-US" sz="1200" dirty="0" smtClean="0"/>
              <a:t> schema enables the creation of new data tables to support user-defined collection sets that are created from standard and extended collector types.</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Performance Studio provides a robust set of preconfigured system collection sets—including </a:t>
            </a:r>
            <a:r>
              <a:rPr lang="en-US" sz="1200" b="1" dirty="0" smtClean="0"/>
              <a:t>Server Activity</a:t>
            </a:r>
            <a:r>
              <a:rPr lang="en-US" sz="1200" dirty="0" smtClean="0"/>
              <a:t>, </a:t>
            </a:r>
            <a:r>
              <a:rPr lang="en-US" sz="1200" b="1" dirty="0" smtClean="0"/>
              <a:t>Query </a:t>
            </a:r>
            <a:r>
              <a:rPr lang="en-US" sz="1200" b="1" dirty="0" err="1" smtClean="0"/>
              <a:t>Statistics</a:t>
            </a:r>
            <a:r>
              <a:rPr lang="en-US" sz="1200" dirty="0" err="1" smtClean="0"/>
              <a:t>,and</a:t>
            </a:r>
            <a:r>
              <a:rPr lang="en-US" sz="1200" dirty="0" smtClean="0"/>
              <a:t> </a:t>
            </a:r>
            <a:r>
              <a:rPr lang="en-US" sz="1200" b="1" dirty="0" smtClean="0"/>
              <a:t>Disk Usage—</a:t>
            </a:r>
            <a:r>
              <a:rPr lang="en-US" sz="1200" dirty="0" smtClean="0"/>
              <a:t>to help you quickly analyze your collected data. You usually start your monitoring and troubleshooting with the </a:t>
            </a:r>
            <a:r>
              <a:rPr lang="en-US" sz="1200" b="1" dirty="0" smtClean="0"/>
              <a:t>Server Activity</a:t>
            </a:r>
            <a:r>
              <a:rPr lang="en-US" sz="1200" dirty="0" smtClean="0"/>
              <a:t> system collection set. A set of reports associated with each system collection set is published in SQL Server Management Studio, and you can use these reports as a performance dashboard to help you to analyze the performance of your database systems.</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The data collector infrastructure introduces the following new concepts and definitions:</a:t>
            </a:r>
            <a:endParaRPr lang="en-GB" sz="1200" dirty="0" smtClean="0"/>
          </a:p>
          <a:p>
            <a:pPr eaLnBrk="1" fontAlgn="auto" hangingPunct="1">
              <a:spcBef>
                <a:spcPts val="0"/>
              </a:spcBef>
              <a:spcAft>
                <a:spcPts val="0"/>
              </a:spcAft>
              <a:defRPr/>
            </a:pPr>
            <a:r>
              <a:rPr lang="en-US" sz="1200" b="1" dirty="0" smtClean="0"/>
              <a:t>Data Provider</a:t>
            </a:r>
            <a:r>
              <a:rPr lang="en-US" sz="1200" dirty="0" smtClean="0"/>
              <a:t>. Sources of performance or diagnostic information that can include SQL Trace, performance counters, and Transact-SQL queries (for example, to retrieve data from Distributed Management Views).</a:t>
            </a:r>
            <a:endParaRPr lang="en-GB" sz="1200" dirty="0" smtClean="0"/>
          </a:p>
          <a:p>
            <a:pPr eaLnBrk="1" fontAlgn="auto" hangingPunct="1">
              <a:spcBef>
                <a:spcPts val="0"/>
              </a:spcBef>
              <a:spcAft>
                <a:spcPts val="0"/>
              </a:spcAft>
              <a:defRPr/>
            </a:pPr>
            <a:r>
              <a:rPr lang="en-US" sz="1200" b="1" dirty="0" smtClean="0"/>
              <a:t>Collector Type</a:t>
            </a:r>
            <a:r>
              <a:rPr lang="en-US" sz="1200" dirty="0" smtClean="0"/>
              <a:t>. A logical wrapper that provides the mechanism for collecting the data from the data provider.</a:t>
            </a:r>
            <a:endParaRPr lang="en-GB" sz="1200" dirty="0" smtClean="0"/>
          </a:p>
          <a:p>
            <a:pPr eaLnBrk="1" fontAlgn="auto" hangingPunct="1">
              <a:spcBef>
                <a:spcPts val="0"/>
              </a:spcBef>
              <a:spcAft>
                <a:spcPts val="0"/>
              </a:spcAft>
              <a:defRPr/>
            </a:pPr>
            <a:r>
              <a:rPr lang="en-US" sz="1200" b="1" dirty="0" smtClean="0"/>
              <a:t>Collection Item</a:t>
            </a:r>
            <a:r>
              <a:rPr lang="en-US" sz="1200" dirty="0" smtClean="0"/>
              <a:t>. An instance of a collector type. When you create a collection item, you define the input properties and collection frequency for the item. A collection item cannot exist on its own.</a:t>
            </a:r>
            <a:endParaRPr lang="en-GB" sz="1200" dirty="0" smtClean="0"/>
          </a:p>
          <a:p>
            <a:pPr eaLnBrk="1" fontAlgn="auto" hangingPunct="1">
              <a:spcBef>
                <a:spcPts val="0"/>
              </a:spcBef>
              <a:spcAft>
                <a:spcPts val="0"/>
              </a:spcAft>
              <a:defRPr/>
            </a:pPr>
            <a:r>
              <a:rPr lang="en-US" sz="1200" b="1" dirty="0" smtClean="0"/>
              <a:t>Collection Set</a:t>
            </a:r>
            <a:r>
              <a:rPr lang="en-US" sz="1200" dirty="0" smtClean="0"/>
              <a:t>.</a:t>
            </a:r>
            <a:r>
              <a:rPr lang="en-US" sz="1200" b="1" dirty="0" smtClean="0"/>
              <a:t> </a:t>
            </a:r>
            <a:r>
              <a:rPr lang="en-US" sz="1200" dirty="0" smtClean="0"/>
              <a:t>The basic unit of data collection. A collection set is a group of collection items that are defined and deployed on a SQL Server instance. Collection sets can run independently of each other.  </a:t>
            </a:r>
            <a:endParaRPr lang="en-GB" sz="1200" dirty="0" smtClean="0"/>
          </a:p>
          <a:p>
            <a:pPr eaLnBrk="1" fontAlgn="auto" hangingPunct="1">
              <a:spcBef>
                <a:spcPts val="0"/>
              </a:spcBef>
              <a:spcAft>
                <a:spcPts val="0"/>
              </a:spcAft>
              <a:defRPr/>
            </a:pPr>
            <a:r>
              <a:rPr lang="en-US" sz="1200" b="1" dirty="0" smtClean="0"/>
              <a:t>Collection Mode</a:t>
            </a:r>
            <a:r>
              <a:rPr lang="en-US" sz="1200" dirty="0" smtClean="0"/>
              <a:t>. The manner in which the data in a collection set is collected and stored. The collection mode can be set to cached or non-cached. The collection mode affects the type of jobs and schedules that exist for the collection set.</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SQL Server 2008 provides Performance Studio, which is an integrated framework that you can use to collect, analyze, troubleshoot, and store SQL Server diagnostics information.  Performance Studio provides an end-to-end solution for performance monitoring that includes low overhead collection, centralized storage, and analytical reporting of performance data. You can use SQL Server Management Studio to manage collection tasks, such as enabling the data collector, starting a collection set, and viewing system collection set reports as a performance dashboard. You can also use system stored procedures and the Performance Studio application programming interface (API) to build your own performance management utilities based on Performance Studio.</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Performance Studio provides a unified data collection infrastructure that consists of a data collector in each SQL Server instance you want to monitor. The data collector is flexible and provides the ability to manage the scope of data collection to fit development, test, and production environments. You can easily collect both performance and general diagnostic data with the data collection framework.  </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The data collector is extensible and supports the addition of new data providers. When the data collector is configured, a relational database with the default name </a:t>
            </a:r>
            <a:r>
              <a:rPr lang="en-US" sz="1200" b="1" dirty="0" smtClean="0"/>
              <a:t>MDW</a:t>
            </a:r>
            <a:r>
              <a:rPr lang="en-US" sz="1200" dirty="0" smtClean="0"/>
              <a:t> is created as a management data warehouse in which to store the collected data. This database can reside on the same system as the data collector, or on a separate server. Objects in the management data warehouse are grouped into the following three preconfigured schemas, each of which has a different purpose: </a:t>
            </a:r>
            <a:endParaRPr lang="en-GB" sz="1200" dirty="0" smtClean="0"/>
          </a:p>
          <a:p>
            <a:pPr eaLnBrk="1" fontAlgn="auto" hangingPunct="1">
              <a:spcBef>
                <a:spcPts val="0"/>
              </a:spcBef>
              <a:spcAft>
                <a:spcPts val="0"/>
              </a:spcAft>
              <a:buFont typeface="Arial" pitchFamily="34" charset="0"/>
              <a:buChar char="•"/>
              <a:defRPr/>
            </a:pPr>
            <a:r>
              <a:rPr lang="en-US" sz="1200" dirty="0" smtClean="0"/>
              <a:t> The </a:t>
            </a:r>
            <a:r>
              <a:rPr lang="en-US" sz="1200" b="1" dirty="0" smtClean="0"/>
              <a:t>Core</a:t>
            </a:r>
            <a:r>
              <a:rPr lang="en-US" sz="1200" dirty="0" smtClean="0"/>
              <a:t> schema includes tables and stored procedures for organizing and identifying the collected date.</a:t>
            </a:r>
            <a:endParaRPr lang="en-GB" sz="1200" dirty="0" smtClean="0"/>
          </a:p>
          <a:p>
            <a:pPr eaLnBrk="1" fontAlgn="auto" hangingPunct="1">
              <a:spcBef>
                <a:spcPts val="0"/>
              </a:spcBef>
              <a:spcAft>
                <a:spcPts val="0"/>
              </a:spcAft>
              <a:buFont typeface="Arial" pitchFamily="34" charset="0"/>
              <a:buChar char="•"/>
              <a:defRPr/>
            </a:pPr>
            <a:r>
              <a:rPr lang="en-US" sz="1200" dirty="0" smtClean="0"/>
              <a:t> The </a:t>
            </a:r>
            <a:r>
              <a:rPr lang="en-US" sz="1200" b="1" dirty="0" smtClean="0"/>
              <a:t>Snapshot</a:t>
            </a:r>
            <a:r>
              <a:rPr lang="en-US" sz="1200" dirty="0" smtClean="0"/>
              <a:t> schema includes data tables, views, and other objects to support the data collected from the standard collector types.</a:t>
            </a:r>
            <a:endParaRPr lang="en-GB" sz="1200" dirty="0" smtClean="0"/>
          </a:p>
          <a:p>
            <a:pPr eaLnBrk="1" fontAlgn="auto" hangingPunct="1">
              <a:spcBef>
                <a:spcPts val="0"/>
              </a:spcBef>
              <a:spcAft>
                <a:spcPts val="0"/>
              </a:spcAft>
              <a:buFont typeface="Arial" pitchFamily="34" charset="0"/>
              <a:buChar char="•"/>
              <a:defRPr/>
            </a:pPr>
            <a:r>
              <a:rPr lang="en-US" sz="1200" dirty="0" smtClean="0"/>
              <a:t> The </a:t>
            </a:r>
            <a:r>
              <a:rPr lang="en-US" sz="1200" b="1" dirty="0" err="1" smtClean="0"/>
              <a:t>Custom_Snapshot</a:t>
            </a:r>
            <a:r>
              <a:rPr lang="en-US" sz="1200" dirty="0" smtClean="0"/>
              <a:t> schema enables the creation of new data tables to support user-defined collection sets that are created from standard and extended collector types.</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Performance Studio provides a robust set of preconfigured system collection sets—including </a:t>
            </a:r>
            <a:r>
              <a:rPr lang="en-US" sz="1200" b="1" dirty="0" smtClean="0"/>
              <a:t>Server Activity</a:t>
            </a:r>
            <a:r>
              <a:rPr lang="en-US" sz="1200" dirty="0" smtClean="0"/>
              <a:t>, </a:t>
            </a:r>
            <a:r>
              <a:rPr lang="en-US" sz="1200" b="1" dirty="0" smtClean="0"/>
              <a:t>Query </a:t>
            </a:r>
            <a:r>
              <a:rPr lang="en-US" sz="1200" b="1" dirty="0" err="1" smtClean="0"/>
              <a:t>Statistics</a:t>
            </a:r>
            <a:r>
              <a:rPr lang="en-US" sz="1200" dirty="0" err="1" smtClean="0"/>
              <a:t>,and</a:t>
            </a:r>
            <a:r>
              <a:rPr lang="en-US" sz="1200" dirty="0" smtClean="0"/>
              <a:t> </a:t>
            </a:r>
            <a:r>
              <a:rPr lang="en-US" sz="1200" b="1" dirty="0" smtClean="0"/>
              <a:t>Disk Usage—</a:t>
            </a:r>
            <a:r>
              <a:rPr lang="en-US" sz="1200" dirty="0" smtClean="0"/>
              <a:t>to help you quickly analyze your collected data. You usually start your monitoring and troubleshooting with the </a:t>
            </a:r>
            <a:r>
              <a:rPr lang="en-US" sz="1200" b="1" dirty="0" smtClean="0"/>
              <a:t>Server Activity</a:t>
            </a:r>
            <a:r>
              <a:rPr lang="en-US" sz="1200" dirty="0" smtClean="0"/>
              <a:t> system collection set. A set of reports associated with each system collection set is published in SQL Server Management Studio, and you can use these reports as a performance dashboard to help you to analyze the performance of your database systems.</a:t>
            </a:r>
            <a:endParaRPr lang="en-GB" sz="1200" dirty="0"/>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670A5BF-BB92-465A-8042-B3D07389950C}"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This graphical</a:t>
            </a:r>
            <a:r>
              <a:rPr lang="en-US" baseline="0" dirty="0" smtClean="0"/>
              <a:t> </a:t>
            </a:r>
            <a:r>
              <a:rPr lang="en-US" dirty="0" smtClean="0"/>
              <a:t>slide summarizes the benefits of</a:t>
            </a:r>
            <a:r>
              <a:rPr lang="en-US" baseline="0" dirty="0" smtClean="0"/>
              <a:t> the </a:t>
            </a:r>
            <a:r>
              <a:rPr lang="en-US" dirty="0" smtClean="0"/>
              <a:t>Performance Studio framework that you can use to collect, analyze, troubleshoot, and store SQL Server diagnostics information.</a:t>
            </a:r>
            <a:endParaRPr lang="en-GB" dirty="0"/>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85D7FCA-55C8-421A-B680-54691412C8AE}"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mn-ea"/>
                <a:cs typeface="+mn-cs"/>
              </a:rPr>
              <a:t>SQL Server Management Studio can be used to set up the collection system initially, and to run reports at the end. </a:t>
            </a:r>
            <a:endParaRPr lang="en-US" sz="1200" b="1" kern="1200" dirty="0" smtClean="0">
              <a:solidFill>
                <a:schemeClr val="tx1"/>
              </a:solidFill>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pPr>
              <a:defRPr/>
            </a:pPr>
            <a:fld id="{14366B8A-9626-4E79-B5C5-4CC6A2076D9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000" kern="1200" dirty="0" smtClean="0">
                <a:solidFill>
                  <a:schemeClr val="tx1"/>
                </a:solidFill>
                <a:latin typeface="+mn-lt"/>
                <a:ea typeface="+mn-ea"/>
                <a:cs typeface="+mn-cs"/>
              </a:rPr>
              <a:t>Destacar las posibilidades de extensión</a:t>
            </a:r>
            <a:r>
              <a:rPr lang="es-ES_tradnl" sz="1000" kern="1200" baseline="0" dirty="0" smtClean="0">
                <a:solidFill>
                  <a:schemeClr val="tx1"/>
                </a:solidFill>
                <a:latin typeface="+mn-lt"/>
                <a:ea typeface="+mn-ea"/>
                <a:cs typeface="+mn-cs"/>
              </a:rPr>
              <a:t> del recolector de datos mediante los tipos de informes que puede soportar.   Estos informes contienen datos históricos.</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It's important to emphasize the extensibility of the data collector by the types of reports it can support. Unlike the built-in Management Studio reports that you can access in the Object Explorer for Tables, Databases,</a:t>
            </a:r>
            <a:r>
              <a:rPr lang="en-US" sz="1000" kern="1200" baseline="0" dirty="0" smtClean="0">
                <a:solidFill>
                  <a:schemeClr val="tx1"/>
                </a:solidFill>
                <a:latin typeface="+mn-lt"/>
                <a:ea typeface="+mn-ea"/>
                <a:cs typeface="+mn-cs"/>
              </a:rPr>
              <a:t> and so on,</a:t>
            </a:r>
            <a:r>
              <a:rPr lang="en-US" sz="1000" kern="1200" dirty="0" smtClean="0">
                <a:solidFill>
                  <a:schemeClr val="tx1"/>
                </a:solidFill>
                <a:latin typeface="+mn-lt"/>
                <a:ea typeface="+mn-ea"/>
                <a:cs typeface="+mn-cs"/>
              </a:rPr>
              <a:t> the data collector reports access the Management Data Warehouse for historical data. You can use the built-in reports for the system data collector sets, or you can build custom reports for any data collection sets.</a:t>
            </a:r>
            <a:endParaRPr lang="en-US" dirty="0"/>
          </a:p>
        </p:txBody>
      </p:sp>
      <p:sp>
        <p:nvSpPr>
          <p:cNvPr id="4" name="Slide Number Placeholder 3"/>
          <p:cNvSpPr>
            <a:spLocks noGrp="1"/>
          </p:cNvSpPr>
          <p:nvPr>
            <p:ph type="sldNum" sz="quarter" idx="10"/>
          </p:nvPr>
        </p:nvSpPr>
        <p:spPr/>
        <p:txBody>
          <a:bodyPr/>
          <a:lstStyle/>
          <a:p>
            <a:pPr>
              <a:defRPr/>
            </a:pPr>
            <a:fld id="{14366B8A-9626-4E79-B5C5-4CC6A2076D9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s-ES_tradnl" dirty="0" smtClean="0"/>
              <a:t>SQL Server 2008 ofrece un conjunto de herramientas para optimizar la base de datos.   Estas herramientas ofrecen a los operadores y administradores la posibilidad de recoger información estática</a:t>
            </a:r>
            <a:r>
              <a:rPr lang="es-ES_tradnl" baseline="0" dirty="0" smtClean="0"/>
              <a:t> y otros datos con el objetivo de proporcionar un entorno de base de datos con buen rendimiento en la corporación.</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SQL Server Profiler. </a:t>
            </a:r>
            <a:r>
              <a:rPr lang="en-US" dirty="0" smtClean="0"/>
              <a:t>SQL Server Profiler </a:t>
            </a:r>
            <a:r>
              <a:rPr lang="en-US" dirty="0" err="1" smtClean="0"/>
              <a:t>muestra</a:t>
            </a:r>
            <a:r>
              <a:rPr lang="en-US" dirty="0" smtClean="0"/>
              <a:t> </a:t>
            </a:r>
            <a:r>
              <a:rPr lang="en-US" dirty="0" err="1" smtClean="0"/>
              <a:t>como</a:t>
            </a:r>
            <a:r>
              <a:rPr lang="en-US" dirty="0" smtClean="0"/>
              <a:t> SQL Server </a:t>
            </a:r>
            <a:r>
              <a:rPr lang="en-US" dirty="0" err="1" smtClean="0"/>
              <a:t>resuelve</a:t>
            </a:r>
            <a:r>
              <a:rPr lang="en-US" dirty="0" smtClean="0"/>
              <a:t> </a:t>
            </a:r>
            <a:r>
              <a:rPr lang="en-US" dirty="0" err="1" smtClean="0"/>
              <a:t>las</a:t>
            </a:r>
            <a:r>
              <a:rPr lang="en-US" dirty="0" smtClean="0"/>
              <a:t> </a:t>
            </a:r>
            <a:r>
              <a:rPr lang="en-US" dirty="0" err="1" smtClean="0"/>
              <a:t>consultas</a:t>
            </a:r>
            <a:r>
              <a:rPr lang="en-US" dirty="0" smtClean="0"/>
              <a:t> </a:t>
            </a:r>
            <a:r>
              <a:rPr lang="en-US" dirty="0" err="1" smtClean="0"/>
              <a:t>proporcionando</a:t>
            </a:r>
            <a:r>
              <a:rPr lang="en-US" dirty="0" smtClean="0"/>
              <a:t> un </a:t>
            </a:r>
            <a:r>
              <a:rPr lang="en-US" dirty="0" err="1" smtClean="0"/>
              <a:t>interfaz</a:t>
            </a:r>
            <a:r>
              <a:rPr lang="en-US" dirty="0" smtClean="0"/>
              <a:t> </a:t>
            </a:r>
            <a:r>
              <a:rPr lang="en-US" dirty="0" err="1" smtClean="0"/>
              <a:t>gráfico</a:t>
            </a:r>
            <a:r>
              <a:rPr lang="en-US" dirty="0" smtClean="0"/>
              <a:t> </a:t>
            </a:r>
            <a:r>
              <a:rPr lang="en-US" dirty="0" err="1" smtClean="0"/>
              <a:t>mediante</a:t>
            </a:r>
            <a:r>
              <a:rPr lang="en-US" dirty="0" smtClean="0"/>
              <a:t> </a:t>
            </a:r>
            <a:r>
              <a:rPr lang="en-US" dirty="0" err="1" smtClean="0"/>
              <a:t>trazas</a:t>
            </a:r>
            <a:r>
              <a:rPr lang="en-US" dirty="0" smtClean="0"/>
              <a:t>.</a:t>
            </a:r>
          </a:p>
          <a:p>
            <a:pPr eaLnBrk="1" fontAlgn="auto" hangingPunct="1">
              <a:spcBef>
                <a:spcPts val="0"/>
              </a:spcBef>
              <a:spcAft>
                <a:spcPts val="0"/>
              </a:spcAft>
              <a:defRPr/>
            </a:pPr>
            <a:r>
              <a:rPr lang="en-US" dirty="0" smtClean="0"/>
              <a:t>shows how SQL Server internally resolves queries by providing a graphical interface for the functionality provided through SQL Trace. With SQL Server Profiler, you can capture the activity generated by a workload on a SQL Server instance. The events that are captured and displayed can be defined by using predefined templates, and you can modify the system-provided templates to create your own templates. You can save the captured workload to a table or to a file for future evaluation. You can immediately start a new trace from SQL Server Management Studio based on your connection context. For example, if you want to trace statement execution for a particular Query Editor session, the new </a:t>
            </a:r>
            <a:r>
              <a:rPr lang="en-US" b="1" dirty="0" smtClean="0"/>
              <a:t>Trace Query in SQL Server Profiler</a:t>
            </a:r>
            <a:r>
              <a:rPr lang="en-US" dirty="0" smtClean="0"/>
              <a:t> command immediately starts a trace that uses the query window SPID as a filter.</a:t>
            </a:r>
            <a:endParaRPr lang="en-GB"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After you have collected a workload from your production system, you can replay the workload on a new test system to verify the performance with an actual workload. You can also correlate these workloads with System Monitor Performance Counter logs to view how the workload affects the system performance.  </a:t>
            </a:r>
            <a:r>
              <a:rPr lang="en-US" b="1" dirty="0" smtClean="0"/>
              <a:t>NOTE: In SQL Server 2008, you can use SQL Server Profiler to capture activity on SQL Server 2000, SQL Server 2005, and SQL Server 2008 database engine instances, and on SQL Server 2005 and SQL Server 2008 Analysis Services instances.</a:t>
            </a:r>
            <a:endParaRPr lang="en-GB" b="1"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Database Engine Tuning Advisor. </a:t>
            </a:r>
            <a:r>
              <a:rPr lang="en-US" dirty="0" smtClean="0"/>
              <a:t>You can use the Database Engine Tuning Advisor (DTA) to gain insight into the existing indexing and partitioning structure of your databases, and to get recommendations for how to improve database performance by creating appropriate indexing and partitioning structures. In addition to optimizing your indexing structure, DTA can recommend new physical data structures, including partitioning. DTA also offers you the ability to tune across multiple servers and limit the amount of time the tuning algorithms run. DTA is available as both a command-line and graphical utility. The command-line utility enables you to take advantage of advanced scripting options.</a:t>
            </a:r>
            <a:endParaRPr lang="en-GB"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SQL Server Management Studio Reports. </a:t>
            </a:r>
            <a:r>
              <a:rPr lang="en-US" dirty="0" smtClean="0"/>
              <a:t>In addition to the performance dashboard reports provided with Performance Studio, SQL Server Management Studio includes a number of standard reports at both the server level and database level that you can use to view performance statistics and live activity. You can use these reports to troubleshoot performance problems that are caused by excessive resource usage or concurrency issues.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SQL Server Management Pack. </a:t>
            </a:r>
            <a:r>
              <a:rPr lang="en-US" dirty="0" smtClean="0"/>
              <a:t>The SQL Server Management Pack for Microsoft System Center Operations Manager monitors the availability and performance of SQL Server 2008 and can issue alerts for configuration problems. The Management Pack collects Event Log alerts and provides associated knowledge articles that provide additional user details, possible causes, and suggested resolutions.</a:t>
            </a:r>
            <a:endParaRPr lang="en-GB" dirty="0" smtClean="0"/>
          </a:p>
        </p:txBody>
      </p:sp>
      <p:sp>
        <p:nvSpPr>
          <p:cNvPr id="48131"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BE7916E-DFC8-4AC8-B26B-3EBEEADEA534}" type="datetime8">
              <a:rPr lang="en-US"/>
              <a:pPr fontAlgn="base">
                <a:spcBef>
                  <a:spcPct val="0"/>
                </a:spcBef>
                <a:spcAft>
                  <a:spcPct val="0"/>
                </a:spcAft>
                <a:defRPr/>
              </a:pPr>
              <a:t>2/26/2008 10:36 PM</a:t>
            </a:fld>
            <a:endParaRPr lang="en-US"/>
          </a:p>
        </p:txBody>
      </p:sp>
      <p:sp>
        <p:nvSpPr>
          <p:cNvPr id="4813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2004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48133"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5C77F-916D-4DE7-B070-9D5F67ACEA47}"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n-US" sz="1000" kern="1200" dirty="0" smtClean="0">
                <a:solidFill>
                  <a:schemeClr val="tx1"/>
                </a:solidFill>
                <a:latin typeface="+mn-lt"/>
                <a:ea typeface="+mn-ea"/>
                <a:cs typeface="+mn-cs"/>
              </a:rPr>
              <a:t>Please refer to the demonstration script.</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5"/>
          </p:nvPr>
        </p:nvSpPr>
        <p:spPr bwMode="auto">
          <a:ln>
            <a:miter lim="800000"/>
            <a:headEnd/>
            <a:tailEnd/>
          </a:ln>
        </p:spPr>
        <p:txBody>
          <a:bodyPr lIns="94032" tIns="47019" rIns="94032" bIns="47019"/>
          <a:lstStyle/>
          <a:p>
            <a:pPr>
              <a:spcBef>
                <a:spcPct val="50000"/>
              </a:spcBef>
              <a:defRPr/>
            </a:pPr>
            <a:fld id="{9B0F402A-9596-4713-9F03-483C5DC2512D}" type="slidenum">
              <a:rPr lang="en-US"/>
              <a:pPr>
                <a:spcBef>
                  <a:spcPct val="50000"/>
                </a:spcBef>
                <a:defRPr/>
              </a:pPr>
              <a:t>18</a:t>
            </a:fld>
            <a:endParaRPr lang="en-US"/>
          </a:p>
        </p:txBody>
      </p:sp>
      <p:sp>
        <p:nvSpPr>
          <p:cNvPr id="46083" name="Rectangle 834561"/>
          <p:cNvSpPr>
            <a:spLocks noGrp="1" noRot="1" noChangeAspect="1" noChangeArrowheads="1" noTextEdit="1"/>
          </p:cNvSpPr>
          <p:nvPr>
            <p:ph type="sldImg"/>
          </p:nvPr>
        </p:nvSpPr>
        <p:spPr bwMode="auto">
          <a:xfrm>
            <a:off x="2271713" y="685800"/>
            <a:ext cx="2582862" cy="1938338"/>
          </a:xfrm>
          <a:noFill/>
          <a:ln cap="flat">
            <a:solidFill>
              <a:srgbClr val="000000"/>
            </a:solidFill>
            <a:miter lim="800000"/>
            <a:headEnd type="none" w="med" len="med"/>
            <a:tailEnd type="none" w="med" len="med"/>
          </a:ln>
        </p:spPr>
      </p:sp>
      <p:sp>
        <p:nvSpPr>
          <p:cNvPr id="46084"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This is an animated slide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our agenda slide.</a:t>
            </a:r>
          </a:p>
          <a:p>
            <a:r>
              <a:rPr lang="en-US" sz="1200" kern="1200" dirty="0" smtClean="0">
                <a:solidFill>
                  <a:schemeClr val="tx1"/>
                </a:solidFill>
                <a:latin typeface="+mn-lt"/>
                <a:ea typeface="+mn-ea"/>
                <a:cs typeface="+mn-cs"/>
              </a:rPr>
              <a:t>When it first displays, talk about all three subject areas for Manageability. Then click, and announce we will be drilling down into the “Manage Interactively” theme, which focuses on enterprise-wide management.</a:t>
            </a:r>
            <a:endParaRPr lang="en-US" sz="1200" dirty="0" smtClean="0">
              <a:latin typeface="Futura Bk"/>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eaLnBrk="1" hangingPunct="1">
              <a:defRPr/>
            </a:pPr>
            <a:r>
              <a:rPr lang="en-US" sz="1000" kern="1200" dirty="0" smtClean="0">
                <a:solidFill>
                  <a:schemeClr val="tx1"/>
                </a:solidFill>
                <a:latin typeface="+mn-lt"/>
                <a:ea typeface="+mn-ea"/>
                <a:cs typeface="+mn-cs"/>
              </a:rPr>
              <a:t>SQL Server 2008 introduces a new way to manage multiple servers in an enterprise by enabling configuration servers in the Object Browser. Point out that this gives administrators the ability to push policies and execute queries across various groups of servers.</a:t>
            </a:r>
            <a:endParaRPr lang="en-US" dirty="0" smtClean="0"/>
          </a:p>
        </p:txBody>
      </p:sp>
      <p:sp>
        <p:nvSpPr>
          <p:cNvPr id="4" name="Slide Number Placeholder 3"/>
          <p:cNvSpPr>
            <a:spLocks noGrp="1"/>
          </p:cNvSpPr>
          <p:nvPr>
            <p:ph type="sldNum" sz="quarter" idx="5"/>
          </p:nvPr>
        </p:nvSpPr>
        <p:spPr/>
        <p:txBody>
          <a:bodyPr/>
          <a:lstStyle/>
          <a:p>
            <a:pPr>
              <a:defRPr/>
            </a:pPr>
            <a:fld id="{EC2CCE31-AE1C-4DEA-93F9-6BC4264833C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414338" y="3798888"/>
            <a:ext cx="6021387" cy="638175"/>
          </a:xfrm>
          <a:noFill/>
        </p:spPr>
        <p:txBody>
          <a:bodyPr wrap="square" numCol="1" anchor="t" anchorCtr="0" compatLnSpc="1">
            <a:prstTxWarp prst="textNoShape">
              <a:avLst/>
            </a:prstTxWarp>
          </a:bodyPr>
          <a:lstStyle/>
          <a:p>
            <a:r>
              <a:rPr lang="es-ES_tradnl" sz="1200" kern="1200" dirty="0" smtClean="0">
                <a:solidFill>
                  <a:schemeClr val="tx1"/>
                </a:solidFill>
                <a:latin typeface="+mn-lt"/>
                <a:ea typeface="+mn-ea"/>
                <a:cs typeface="+mn-cs"/>
              </a:rPr>
              <a:t>Mensaje 1:  Cada vez se demandan nuevas funcionalidades en los productos que conllevan un aumento en la complejidad de administración.</a:t>
            </a:r>
          </a:p>
          <a:p>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Mensaje 2:   El</a:t>
            </a:r>
            <a:r>
              <a:rPr lang="es-ES_tradnl" sz="1200" kern="1200" baseline="0" dirty="0" smtClean="0">
                <a:solidFill>
                  <a:schemeClr val="tx1"/>
                </a:solidFill>
                <a:latin typeface="+mn-lt"/>
                <a:ea typeface="+mn-ea"/>
                <a:cs typeface="+mn-cs"/>
              </a:rPr>
              <a:t> tamaño de las Bases de Datos aumenta con el tiempo.   Cada vez hay un mayor número de usuarios que demandan aplicaciones que acceden a las bases de datos.   Esto conlleva que el rendimiento de las bases de datos y las aplicaciones se puede ver afectado.   Las estrategias de mejora del rendimiento (</a:t>
            </a:r>
            <a:r>
              <a:rPr lang="es-ES_tradnl" sz="1200" kern="1200" baseline="0" dirty="0" err="1" smtClean="0">
                <a:solidFill>
                  <a:schemeClr val="tx1"/>
                </a:solidFill>
                <a:latin typeface="+mn-lt"/>
                <a:ea typeface="+mn-ea"/>
                <a:cs typeface="+mn-cs"/>
              </a:rPr>
              <a:t>tunning</a:t>
            </a:r>
            <a:r>
              <a:rPr lang="es-ES_tradnl" sz="1200" kern="1200" baseline="0" dirty="0" smtClean="0">
                <a:solidFill>
                  <a:schemeClr val="tx1"/>
                </a:solidFill>
                <a:latin typeface="+mn-lt"/>
                <a:ea typeface="+mn-ea"/>
                <a:cs typeface="+mn-cs"/>
              </a:rPr>
              <a:t>) cambian cuando hablamos de pequeños volúmenes de cuando hablamos de grandes volúmenes de datos.</a:t>
            </a:r>
          </a:p>
          <a:p>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Mensaje 3:   El crecimiento de las Bases</a:t>
            </a:r>
            <a:r>
              <a:rPr lang="es-ES_tradnl" sz="1200" kern="1200" baseline="0" dirty="0" smtClean="0">
                <a:solidFill>
                  <a:schemeClr val="tx1"/>
                </a:solidFill>
                <a:latin typeface="+mn-lt"/>
                <a:ea typeface="+mn-ea"/>
                <a:cs typeface="+mn-cs"/>
              </a:rPr>
              <a:t> de Datos ha conllevado también el aumento del número de servidores ha gestionar.   A pesar de la tendencia hacia la consolidación el número de administradores se ha mantenido constante por lo que disponemos del mismo número de personas para gestionar un volumen mucho mas complejo.</a:t>
            </a:r>
          </a:p>
          <a:p>
            <a:endParaRPr lang="es-ES_tradnl" sz="1200" kern="1200" dirty="0" smtClean="0">
              <a:solidFill>
                <a:schemeClr val="tx1"/>
              </a:solidFill>
              <a:latin typeface="+mn-lt"/>
              <a:ea typeface="+mn-ea"/>
              <a:cs typeface="+mn-cs"/>
            </a:endParaRPr>
          </a:p>
          <a:p>
            <a:endParaRPr lang="es-ES_tradnl"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Recent trends in the database industry lead to a number of challenges for managing SQL Server. Microsoft improves and enhances SQL Server with each new release, adding capabilities through new features. These new features are demanded by customers and help you become more effective at your job. Result: The cost of this growth in product capability is that management inevitably become more complex.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Most databases grow in size over time. Regulatory requirements mandate maintaining certain amounts of data online, but users also tend to want to see more of their data. Also the number of users for database applications tends to grow over time as users discover where relevant data is located. Result: Performance can suffer when databases grow in size. Tuning and optimization strategies for smaller databases must change when the databases grow, and it's more difficult to tune large databases than smaller ones, because more data is involved.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As data grows, it has tended to spread across numerous servers and distribute throughout the enterprise. But recent years have seen consolidation head in the opposite direction: There is an emphasis on fewer and larger data centers with hundreds of database servers and thousands of databases. However, the number of DBAs remains constant. Result: Fewer people must manage even more complex systems.</a:t>
            </a:r>
          </a:p>
          <a:p>
            <a:pPr eaLnBrk="1" hangingPunct="1">
              <a:lnSpc>
                <a:spcPct val="80000"/>
              </a:lnSpc>
            </a:pPr>
            <a:endParaRPr lang="en-US" sz="1200" dirty="0" smtClean="0"/>
          </a:p>
        </p:txBody>
      </p:sp>
      <p:sp>
        <p:nvSpPr>
          <p:cNvPr id="4" name="Slide Number Placeholder 3"/>
          <p:cNvSpPr>
            <a:spLocks noGrp="1"/>
          </p:cNvSpPr>
          <p:nvPr>
            <p:ph type="sldNum" sz="quarter" idx="5"/>
          </p:nvPr>
        </p:nvSpPr>
        <p:spPr/>
        <p:txBody>
          <a:bodyPr/>
          <a:lstStyle/>
          <a:p>
            <a:pPr>
              <a:defRPr/>
            </a:pPr>
            <a:fld id="{33182154-E3AA-4C1E-B6AC-EEE3C4E543E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F63CA2B-88B6-496E-A2AD-5F6941894CB3}" type="datetime8">
              <a:rPr lang="en-US"/>
              <a:pPr fontAlgn="base">
                <a:spcBef>
                  <a:spcPct val="0"/>
                </a:spcBef>
                <a:spcAft>
                  <a:spcPct val="0"/>
                </a:spcAft>
                <a:defRPr/>
              </a:pPr>
              <a:t>2/26/2008 10:36 PM</a:t>
            </a:fld>
            <a:endParaRPr lang="en-US"/>
          </a:p>
        </p:txBody>
      </p:sp>
      <p:sp>
        <p:nvSpPr>
          <p:cNvPr id="5120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2004 Microsoft Corporation. All rights reserved.</a:t>
            </a:r>
          </a:p>
          <a:p>
            <a:pPr eaLnBrk="0" fontAlgn="base" hangingPunct="0">
              <a:spcBef>
                <a:spcPct val="0"/>
              </a:spcBef>
              <a:spcAft>
                <a:spcPct val="0"/>
              </a:spcAft>
              <a:defRPr/>
            </a:pPr>
            <a:r>
              <a:rPr lang="en-US" smtClean="0"/>
              <a:t>This presentation is for informational purposes only. Microsoft makes no warranties, express or implied, in this summary.</a:t>
            </a:r>
          </a:p>
        </p:txBody>
      </p:sp>
      <p:sp>
        <p:nvSpPr>
          <p:cNvPr id="5120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DD63B-65A4-4E21-9D18-074F5924D29C}" type="slidenum">
              <a:rPr lang="en-US"/>
              <a:pPr fontAlgn="base">
                <a:spcBef>
                  <a:spcPct val="0"/>
                </a:spcBef>
                <a:spcAft>
                  <a:spcPct val="0"/>
                </a:spcAft>
                <a:defRPr/>
              </a:pPr>
              <a:t>20</a:t>
            </a:fld>
            <a:endParaRPr lang="en-US"/>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200" dirty="0" smtClean="0"/>
              <a:t>Today’s organizations need to store and manage ever-increasing volumes of data and support a growing number of software applications and services that access that data. This trend has led to data services solutions that span the enterprise, which dramatically increases the workload for database administrators and other operational support personnel. </a:t>
            </a:r>
          </a:p>
          <a:p>
            <a:pPr eaLnBrk="1" hangingPunct="1"/>
            <a:endParaRPr lang="en-US" sz="1200" dirty="0" smtClean="0"/>
          </a:p>
          <a:p>
            <a:pPr eaLnBrk="1" hangingPunct="1"/>
            <a:r>
              <a:rPr lang="en-US" sz="1200" dirty="0" smtClean="0"/>
              <a:t>SQL Server 2008 provides centralized data services administration with SQL Server Management Studio and Integrated Configuration options with SQL Server Configuration Manager.</a:t>
            </a:r>
          </a:p>
          <a:p>
            <a:pPr eaLnBrk="1" hangingPunct="1"/>
            <a:endParaRPr lang="en-US" sz="1200" dirty="0" smtClean="0"/>
          </a:p>
          <a:p>
            <a:pPr eaLnBrk="1" hangingPunct="1">
              <a:spcBef>
                <a:spcPct val="0"/>
              </a:spcBef>
            </a:pPr>
            <a:r>
              <a:rPr lang="en-US" sz="1200" b="1" dirty="0" smtClean="0"/>
              <a:t>Centralized Data Services Administration. </a:t>
            </a:r>
            <a:r>
              <a:rPr lang="en-US" sz="1200" dirty="0" smtClean="0"/>
              <a:t>SQL Server Management Studio is a comprehensive, centralized management tool that enables you to manage all of your SQL Server instances through a single interface. With SQL Server Management Studio, you can manage all of your database-related services, including the SQL Server database engine, Analysis Services, Reporting Services, Integration Services, and the SQL Server Anywhere edition. Database administrators can use the extensive standard and customizable reports to provide a concise and graphical view of the state of the database environment.</a:t>
            </a:r>
          </a:p>
          <a:p>
            <a:pPr eaLnBrk="1" hangingPunct="1">
              <a:spcBef>
                <a:spcPct val="0"/>
              </a:spcBef>
            </a:pPr>
            <a:endParaRPr lang="en-US" sz="1200" dirty="0" smtClean="0"/>
          </a:p>
          <a:p>
            <a:pPr eaLnBrk="1" hangingPunct="1">
              <a:spcBef>
                <a:spcPct val="0"/>
              </a:spcBef>
            </a:pPr>
            <a:r>
              <a:rPr lang="en-US" sz="1200" b="1" dirty="0" smtClean="0"/>
              <a:t>Integrated Configuration. </a:t>
            </a:r>
            <a:r>
              <a:rPr lang="en-US" sz="1200" dirty="0" smtClean="0"/>
              <a:t>SQL Server Configuration Manager enables system administrators to manage SQL Server services and network libraries from a single location.  You can add the SQL Server Configuration Tool as a snap-in to the Microsoft Management Console (MMC). By creating a custom management console that is specifically designed to support their job functions, system administrators can save time by not having to open multiple tools. Additionally, the SQL Server configuration tool helps system administrators to manage portions of the services that relate to their functions, which relieves the database administrator to manage databases and database performance.</a:t>
            </a:r>
          </a:p>
          <a:p>
            <a:pPr eaLnBrk="1" hangingPunct="1"/>
            <a:endParaRPr lang="en-US" sz="1200"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You can customize and extend your management capabilities by creating applications and scripts to perform common administrative tasks. This approach can significantly simplify the operation and management of your data services by delegating management tasks to less experienced administrators and providing a simple utility that contains only the functionality that is required for those tasks.</a:t>
            </a:r>
            <a:endParaRPr lang="en-GB" dirty="0" smtClean="0"/>
          </a:p>
          <a:p>
            <a:pPr eaLnBrk="1" hangingPunct="1">
              <a:spcBef>
                <a:spcPct val="0"/>
              </a:spcBef>
            </a:pPr>
            <a:endParaRPr lang="en-US" b="1" dirty="0" smtClean="0"/>
          </a:p>
          <a:p>
            <a:pPr eaLnBrk="1" hangingPunct="1">
              <a:spcBef>
                <a:spcPct val="0"/>
              </a:spcBef>
            </a:pPr>
            <a:r>
              <a:rPr lang="en-US" b="1" dirty="0" smtClean="0"/>
              <a:t>SQLCMD. </a:t>
            </a:r>
            <a:r>
              <a:rPr lang="en-US" dirty="0" smtClean="0"/>
              <a:t>To facilitate multi-script automation through batch files, SQL Server 2008 includes SQLCMD. SQLCMD is a comprehensive command-line tool that you can use to run parameterized and multi-server scripts that perform administrative tasks. By incorporating SQLCMD operations in a batch file or script, you can achieve a high level of administrative automation without requiring operators to use complex management interfaces.</a:t>
            </a:r>
          </a:p>
          <a:p>
            <a:pPr eaLnBrk="1" hangingPunct="1">
              <a:spcBef>
                <a:spcPct val="0"/>
              </a:spcBef>
            </a:pPr>
            <a:endParaRPr lang="en-GB" dirty="0" smtClean="0"/>
          </a:p>
          <a:p>
            <a:pPr eaLnBrk="1" hangingPunct="1">
              <a:spcBef>
                <a:spcPct val="0"/>
              </a:spcBef>
            </a:pPr>
            <a:r>
              <a:rPr lang="en-US" b="1" dirty="0" smtClean="0"/>
              <a:t>Server Management Objects. </a:t>
            </a:r>
            <a:r>
              <a:rPr lang="en-US" dirty="0" smtClean="0"/>
              <a:t>Server Management Objects (SMO) is an enhanced API that exposes the full management environment of SQL Server to developers. You can use SMO to build powerful custom applications to manage SQL Server–based solutions.</a:t>
            </a:r>
            <a:endParaRPr lang="en-GB" dirty="0" smtClean="0"/>
          </a:p>
          <a:p>
            <a:pPr eaLnBrk="1" hangingPunct="1">
              <a:spcBef>
                <a:spcPct val="0"/>
              </a:spcBef>
            </a:pPr>
            <a:endParaRPr lang="en-GB" dirty="0"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9256E8-B571-49C8-9FFD-2E0FAF5E9D95}"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Please refer</a:t>
            </a:r>
            <a:r>
              <a:rPr lang="en-US" baseline="0" dirty="0" smtClean="0"/>
              <a:t> to the demonstration script.</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14366B8A-9626-4E79-B5C5-4CC6A2076D9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24BAE0C-4984-49D9-A11C-AE142F5F70F6}" type="slidenum">
              <a:rPr lang="en-GB" sz="1200">
                <a:latin typeface="Calibri" pitchFamily="34" charset="0"/>
              </a:rPr>
              <a:pPr algn="r"/>
              <a:t>24</a:t>
            </a:fld>
            <a:endParaRPr lang="en-GB" sz="1200">
              <a:latin typeface="Calibri" pitchFamily="34"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2131" name="Rectangle 3"/>
          <p:cNvSpPr>
            <a:spLocks noGrp="1" noChangeArrowheads="1"/>
          </p:cNvSpPr>
          <p:nvPr>
            <p:ph type="body" idx="1"/>
          </p:nvPr>
        </p:nvSpPr>
        <p:spPr/>
        <p:txBody>
          <a:bodyPr>
            <a:normAutofit lnSpcReduction="10000"/>
          </a:bodyPr>
          <a:lstStyle/>
          <a:p>
            <a:pPr eaLnBrk="1" fontAlgn="auto" hangingPunct="1">
              <a:spcBef>
                <a:spcPts val="0"/>
              </a:spcBef>
              <a:spcAft>
                <a:spcPts val="0"/>
              </a:spcAft>
              <a:defRPr/>
            </a:pPr>
            <a:r>
              <a:rPr lang="en-US" sz="1200" b="1" dirty="0" smtClean="0"/>
              <a:t>Key Takeaway: </a:t>
            </a:r>
            <a:r>
              <a:rPr lang="en-US" sz="1200" dirty="0" smtClean="0"/>
              <a:t>Administration is a continuous cycle of innovation and automation – as developers release versions, administrators enhance administration and add automation. SQL Server offers scalable, insightful. and automated administration tools to support this cycle.</a:t>
            </a:r>
          </a:p>
          <a:p>
            <a:pPr eaLnBrk="1" fontAlgn="auto" hangingPunct="1">
              <a:spcBef>
                <a:spcPts val="0"/>
              </a:spcBef>
              <a:spcAft>
                <a:spcPts val="0"/>
              </a:spcAft>
              <a:defRPr/>
            </a:pPr>
            <a:r>
              <a:rPr lang="en-US" sz="1200" b="1" dirty="0" smtClean="0"/>
              <a:t>Slide Detail: </a:t>
            </a:r>
            <a:r>
              <a:rPr lang="en-US" sz="1200" dirty="0" smtClean="0"/>
              <a:t>At </a:t>
            </a:r>
            <a:r>
              <a:rPr lang="en-US" sz="1200" dirty="0"/>
              <a:t>the core of all innovation in relation to Microsoft products are the people who use those products. It is our goal to develop a synergistic </a:t>
            </a:r>
            <a:r>
              <a:rPr lang="en-US" sz="1200" dirty="0" smtClean="0"/>
              <a:t>and symbiotic </a:t>
            </a:r>
            <a:r>
              <a:rPr lang="en-US" sz="1200" dirty="0"/>
              <a:t>relationship between what you </a:t>
            </a:r>
            <a:r>
              <a:rPr lang="en-US" sz="1200" dirty="0" smtClean="0"/>
              <a:t>want </a:t>
            </a:r>
            <a:r>
              <a:rPr lang="en-US" sz="1200" dirty="0"/>
              <a:t>to do, how you do it, and how we can support those goals with innovative technology.</a:t>
            </a:r>
          </a:p>
          <a:p>
            <a:pPr marL="224325" indent="-224325" eaLnBrk="1" fontAlgn="auto" hangingPunct="1">
              <a:spcBef>
                <a:spcPts val="0"/>
              </a:spcBef>
              <a:spcAft>
                <a:spcPts val="0"/>
              </a:spcAft>
              <a:defRPr/>
            </a:pPr>
            <a:r>
              <a:rPr lang="en-US" sz="1200" dirty="0"/>
              <a:t>Our commitment is to deliver value and innovation across the entire IT </a:t>
            </a:r>
            <a:r>
              <a:rPr lang="en-US" sz="1200" dirty="0" smtClean="0"/>
              <a:t>life cycle </a:t>
            </a:r>
            <a:r>
              <a:rPr lang="en-US" sz="1200" dirty="0"/>
              <a:t>by enabling solutions that make your life better.  Our focus </a:t>
            </a:r>
            <a:r>
              <a:rPr lang="en-US" sz="1200" dirty="0" smtClean="0"/>
              <a:t>is around</a:t>
            </a:r>
            <a:r>
              <a:rPr lang="en-US" sz="1200" dirty="0"/>
              <a:t>:</a:t>
            </a:r>
          </a:p>
          <a:p>
            <a:pPr marL="224325" indent="-224325" eaLnBrk="1" fontAlgn="auto" hangingPunct="1">
              <a:spcBef>
                <a:spcPts val="0"/>
              </a:spcBef>
              <a:spcAft>
                <a:spcPts val="0"/>
              </a:spcAft>
              <a:buFontTx/>
              <a:buAutoNum type="arabicParenR"/>
              <a:defRPr/>
            </a:pPr>
            <a:r>
              <a:rPr lang="en-US" sz="1200" dirty="0" smtClean="0"/>
              <a:t>Providing tools to ease  development, deployment &amp; configuration</a:t>
            </a:r>
            <a:endParaRPr lang="en-US" sz="1200" dirty="0"/>
          </a:p>
          <a:p>
            <a:pPr marL="224325" indent="-224325" eaLnBrk="1" fontAlgn="auto" hangingPunct="1">
              <a:spcBef>
                <a:spcPts val="0"/>
              </a:spcBef>
              <a:spcAft>
                <a:spcPts val="0"/>
              </a:spcAft>
              <a:buFontTx/>
              <a:buAutoNum type="arabicParenR"/>
              <a:defRPr/>
            </a:pPr>
            <a:r>
              <a:rPr lang="en-US" sz="1200" dirty="0" smtClean="0"/>
              <a:t>Maintain the system with proactive administration through visual tools and reports</a:t>
            </a:r>
            <a:endParaRPr lang="en-US" sz="1200" dirty="0"/>
          </a:p>
          <a:p>
            <a:pPr marL="224325" indent="-224325" eaLnBrk="1" fontAlgn="auto" hangingPunct="1">
              <a:spcBef>
                <a:spcPts val="0"/>
              </a:spcBef>
              <a:spcAft>
                <a:spcPts val="0"/>
              </a:spcAft>
              <a:buFontTx/>
              <a:buAutoNum type="arabicParenR"/>
              <a:defRPr/>
            </a:pPr>
            <a:r>
              <a:rPr lang="en-US" sz="1200" dirty="0" smtClean="0"/>
              <a:t>Great instrumentation to support alert monitoring &amp; tuning</a:t>
            </a:r>
            <a:endParaRPr lang="en-US" sz="1200" dirty="0"/>
          </a:p>
          <a:p>
            <a:pPr marL="224325" indent="-224325" eaLnBrk="1" fontAlgn="auto" hangingPunct="1">
              <a:spcBef>
                <a:spcPts val="0"/>
              </a:spcBef>
              <a:spcAft>
                <a:spcPts val="0"/>
              </a:spcAft>
              <a:buFontTx/>
              <a:buAutoNum type="arabicParenR"/>
              <a:defRPr/>
            </a:pPr>
            <a:r>
              <a:rPr lang="en-US" sz="1200" dirty="0" smtClean="0"/>
              <a:t>Scalable Administration : Amplifying </a:t>
            </a:r>
            <a:r>
              <a:rPr lang="en-US" sz="1200" dirty="0"/>
              <a:t>the impact of your people</a:t>
            </a:r>
          </a:p>
          <a:p>
            <a:pPr marL="224325" indent="-224325" eaLnBrk="1" fontAlgn="auto" hangingPunct="1">
              <a:spcBef>
                <a:spcPts val="0"/>
              </a:spcBef>
              <a:spcAft>
                <a:spcPts val="0"/>
              </a:spcAft>
              <a:buFontTx/>
              <a:buAutoNum type="arabicParenR"/>
              <a:defRPr/>
            </a:pPr>
            <a:endParaRPr lang="en-US" sz="1200" dirty="0"/>
          </a:p>
          <a:p>
            <a:pPr marL="224325" indent="-224325" eaLnBrk="1" fontAlgn="auto" hangingPunct="1">
              <a:spcBef>
                <a:spcPts val="0"/>
              </a:spcBef>
              <a:spcAft>
                <a:spcPts val="0"/>
              </a:spcAft>
              <a:defRPr/>
            </a:pPr>
            <a:r>
              <a:rPr lang="en-US" sz="1200" dirty="0" smtClean="0"/>
              <a:t>This means </a:t>
            </a:r>
            <a:r>
              <a:rPr lang="en-US" sz="1200" dirty="0"/>
              <a:t>that we address the challenges of the IT environment today in a holistic way that </a:t>
            </a:r>
            <a:r>
              <a:rPr lang="en-US" sz="1200" dirty="0" smtClean="0"/>
              <a:t>brings </a:t>
            </a:r>
            <a:r>
              <a:rPr lang="en-US" sz="1200" dirty="0"/>
              <a:t>value for each </a:t>
            </a:r>
            <a:r>
              <a:rPr lang="en-US" sz="1200" dirty="0" smtClean="0"/>
              <a:t>person </a:t>
            </a:r>
            <a:r>
              <a:rPr lang="en-US" sz="1200" dirty="0"/>
              <a:t>and </a:t>
            </a:r>
            <a:r>
              <a:rPr lang="en-US" sz="1200" dirty="0" smtClean="0"/>
              <a:t>function </a:t>
            </a:r>
            <a:r>
              <a:rPr lang="en-US" sz="1200" dirty="0"/>
              <a:t>in your organization.</a:t>
            </a:r>
            <a:endParaRPr lang="en-US" sz="1200" b="1" dirty="0"/>
          </a:p>
          <a:p>
            <a:pPr marL="224325" indent="-224325" eaLnBrk="1" fontAlgn="auto" hangingPunct="1">
              <a:spcBef>
                <a:spcPts val="0"/>
              </a:spcBef>
              <a:spcAft>
                <a:spcPts val="0"/>
              </a:spcAft>
              <a:defRPr/>
            </a:pPr>
            <a:r>
              <a:rPr lang="en-US" sz="1200" b="1" dirty="0"/>
              <a:t>Note</a:t>
            </a:r>
            <a:r>
              <a:rPr lang="en-US" sz="1200" dirty="0"/>
              <a:t>: Emphasize the complete approach and the synergistic characteristic of Microsoft’s approach.  All the commitments work </a:t>
            </a:r>
            <a:r>
              <a:rPr lang="en-US" sz="1200" dirty="0" smtClean="0"/>
              <a:t>together; </a:t>
            </a:r>
            <a:r>
              <a:rPr lang="en-US" sz="1200" dirty="0"/>
              <a:t>we’re not talking about pillars here, but rather a complete approach to delivering value to each of the different types of consumers of Microsoft solutions.</a:t>
            </a:r>
          </a:p>
          <a:p>
            <a:pPr marL="224325" indent="-224325" eaLnBrk="1" fontAlgn="auto" hangingPunct="1">
              <a:spcBef>
                <a:spcPts val="0"/>
              </a:spcBef>
              <a:spcAft>
                <a:spcPts val="0"/>
              </a:spcAft>
              <a:defRPr/>
            </a:pP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Summarize very briefly the key features here, but bring it all back quickly to innovations by SQL Server 2008 for Manageability. Then move ahead to the following resources slide.</a:t>
            </a:r>
          </a:p>
          <a:p>
            <a:endParaRPr lang="en-US" dirty="0"/>
          </a:p>
        </p:txBody>
      </p:sp>
      <p:sp>
        <p:nvSpPr>
          <p:cNvPr id="4" name="Slide Number Placeholder 3"/>
          <p:cNvSpPr>
            <a:spLocks noGrp="1"/>
          </p:cNvSpPr>
          <p:nvPr>
            <p:ph type="sldNum" sz="quarter" idx="10"/>
          </p:nvPr>
        </p:nvSpPr>
        <p:spPr/>
        <p:txBody>
          <a:bodyPr/>
          <a:lstStyle/>
          <a:p>
            <a:pPr>
              <a:defRPr/>
            </a:pPr>
            <a:fld id="{14366B8A-9626-4E79-B5C5-4CC6A2076D91}"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10:36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E4837776-F222-42DA-B00F-DD2BCF311B99}"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30</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AC51E0-5F91-418A-B45C-C6DDDE1571A6}" type="slidenum">
              <a:rPr lang="en-GB" sz="1200">
                <a:latin typeface="Calibri" pitchFamily="34" charset="0"/>
              </a:rPr>
              <a:pPr algn="r"/>
              <a:t>3</a:t>
            </a:fld>
            <a:endParaRPr lang="en-GB" sz="1200">
              <a:latin typeface="Calibri"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2131" name="Rectangle 3"/>
          <p:cNvSpPr>
            <a:spLocks noGrp="1" noChangeArrowheads="1"/>
          </p:cNvSpPr>
          <p:nvPr>
            <p:ph type="body" idx="1"/>
          </p:nvPr>
        </p:nvSpPr>
        <p:spPr/>
        <p:txBody>
          <a:bodyPr>
            <a:normAutofit lnSpcReduction="10000"/>
          </a:bodyPr>
          <a:lstStyle/>
          <a:p>
            <a:pPr eaLnBrk="1" fontAlgn="auto" hangingPunct="1">
              <a:spcBef>
                <a:spcPts val="0"/>
              </a:spcBef>
              <a:spcAft>
                <a:spcPts val="0"/>
              </a:spcAft>
              <a:defRPr/>
            </a:pPr>
            <a:r>
              <a:rPr lang="en-US" sz="1200" b="1" dirty="0" smtClean="0">
                <a:latin typeface="+mn-lt"/>
              </a:rPr>
              <a:t>Key Takeaway: </a:t>
            </a:r>
            <a:r>
              <a:rPr lang="en-US" sz="1200" dirty="0" smtClean="0">
                <a:latin typeface="+mn-lt"/>
              </a:rPr>
              <a:t>Administration is a continuous cycle of innovation and automation – as developers release versions, administrators enhance administration and add automation. SQL Server offers scalable, insightful. and automated administration tools to support this cycle.</a:t>
            </a:r>
          </a:p>
          <a:p>
            <a:pPr eaLnBrk="1" fontAlgn="auto" hangingPunct="1">
              <a:spcBef>
                <a:spcPts val="0"/>
              </a:spcBef>
              <a:spcAft>
                <a:spcPts val="0"/>
              </a:spcAft>
              <a:defRPr/>
            </a:pPr>
            <a:r>
              <a:rPr lang="en-US" sz="1200" b="1" dirty="0" smtClean="0">
                <a:latin typeface="+mn-lt"/>
              </a:rPr>
              <a:t>Slide Detail: </a:t>
            </a:r>
            <a:r>
              <a:rPr lang="en-US" sz="1200" dirty="0" smtClean="0">
                <a:latin typeface="+mn-lt"/>
              </a:rPr>
              <a:t>At </a:t>
            </a:r>
            <a:r>
              <a:rPr lang="en-US" sz="1200" dirty="0">
                <a:latin typeface="+mn-lt"/>
              </a:rPr>
              <a:t>the core of all innovation in relation to Microsoft products are the people who use those products. It is our goal to develop a synergistic </a:t>
            </a:r>
            <a:r>
              <a:rPr lang="en-US" sz="1200" dirty="0" smtClean="0">
                <a:latin typeface="+mn-lt"/>
              </a:rPr>
              <a:t>and symbiotic </a:t>
            </a:r>
            <a:r>
              <a:rPr lang="en-US" sz="1200" dirty="0">
                <a:latin typeface="+mn-lt"/>
              </a:rPr>
              <a:t>relationship between what you </a:t>
            </a:r>
            <a:r>
              <a:rPr lang="en-US" sz="1200" dirty="0" smtClean="0">
                <a:latin typeface="+mn-lt"/>
              </a:rPr>
              <a:t>want </a:t>
            </a:r>
            <a:r>
              <a:rPr lang="en-US" sz="1200" dirty="0">
                <a:latin typeface="+mn-lt"/>
              </a:rPr>
              <a:t>to do, how you do it, and how we can support those goals with innovative technology.</a:t>
            </a:r>
          </a:p>
          <a:p>
            <a:pPr marL="224325" indent="-224325" eaLnBrk="1" fontAlgn="auto" hangingPunct="1">
              <a:spcBef>
                <a:spcPts val="0"/>
              </a:spcBef>
              <a:spcAft>
                <a:spcPts val="0"/>
              </a:spcAft>
              <a:defRPr/>
            </a:pPr>
            <a:r>
              <a:rPr lang="en-US" sz="1200" dirty="0">
                <a:latin typeface="+mn-lt"/>
              </a:rPr>
              <a:t>Our commitment is to deliver value and innovation across the entire IT </a:t>
            </a:r>
            <a:r>
              <a:rPr lang="en-US" sz="1200" dirty="0" smtClean="0">
                <a:latin typeface="+mn-lt"/>
              </a:rPr>
              <a:t>life cycle </a:t>
            </a:r>
            <a:r>
              <a:rPr lang="en-US" sz="1200" dirty="0">
                <a:latin typeface="+mn-lt"/>
              </a:rPr>
              <a:t>by enabling solutions that make your life better.  Our focus </a:t>
            </a:r>
            <a:r>
              <a:rPr lang="en-US" sz="1200" dirty="0" smtClean="0">
                <a:latin typeface="+mn-lt"/>
              </a:rPr>
              <a:t>is around</a:t>
            </a:r>
            <a:r>
              <a:rPr lang="en-US" sz="1200" dirty="0">
                <a:latin typeface="+mn-lt"/>
              </a:rPr>
              <a:t>:</a:t>
            </a:r>
          </a:p>
          <a:p>
            <a:pPr marL="224325" indent="-224325" eaLnBrk="1" fontAlgn="auto" hangingPunct="1">
              <a:spcBef>
                <a:spcPts val="0"/>
              </a:spcBef>
              <a:spcAft>
                <a:spcPts val="0"/>
              </a:spcAft>
              <a:buFontTx/>
              <a:buAutoNum type="arabicParenR"/>
              <a:defRPr/>
            </a:pPr>
            <a:r>
              <a:rPr lang="en-US" sz="1200" dirty="0" smtClean="0">
                <a:latin typeface="+mn-lt"/>
              </a:rPr>
              <a:t>Providing tools to ease  development, deployment &amp; configuration</a:t>
            </a:r>
            <a:endParaRPr lang="en-US" sz="1200" dirty="0">
              <a:latin typeface="+mn-lt"/>
            </a:endParaRPr>
          </a:p>
          <a:p>
            <a:pPr marL="224325" indent="-224325" eaLnBrk="1" fontAlgn="auto" hangingPunct="1">
              <a:spcBef>
                <a:spcPts val="0"/>
              </a:spcBef>
              <a:spcAft>
                <a:spcPts val="0"/>
              </a:spcAft>
              <a:buFontTx/>
              <a:buAutoNum type="arabicParenR"/>
              <a:defRPr/>
            </a:pPr>
            <a:r>
              <a:rPr lang="en-US" sz="1200" dirty="0" smtClean="0">
                <a:latin typeface="+mn-lt"/>
              </a:rPr>
              <a:t>Maintain the system with proactive administration through visual tools and reports</a:t>
            </a:r>
            <a:endParaRPr lang="en-US" sz="1200" dirty="0">
              <a:latin typeface="+mn-lt"/>
            </a:endParaRPr>
          </a:p>
          <a:p>
            <a:pPr marL="224325" indent="-224325" eaLnBrk="1" fontAlgn="auto" hangingPunct="1">
              <a:spcBef>
                <a:spcPts val="0"/>
              </a:spcBef>
              <a:spcAft>
                <a:spcPts val="0"/>
              </a:spcAft>
              <a:buFontTx/>
              <a:buAutoNum type="arabicParenR"/>
              <a:defRPr/>
            </a:pPr>
            <a:r>
              <a:rPr lang="en-US" sz="1200" dirty="0" smtClean="0">
                <a:latin typeface="+mn-lt"/>
              </a:rPr>
              <a:t>Great instrumentation to support alert monitoring &amp; tuning</a:t>
            </a:r>
            <a:endParaRPr lang="en-US" sz="1200" dirty="0">
              <a:latin typeface="+mn-lt"/>
            </a:endParaRPr>
          </a:p>
          <a:p>
            <a:pPr marL="224325" indent="-224325" eaLnBrk="1" fontAlgn="auto" hangingPunct="1">
              <a:spcBef>
                <a:spcPts val="0"/>
              </a:spcBef>
              <a:spcAft>
                <a:spcPts val="0"/>
              </a:spcAft>
              <a:buFontTx/>
              <a:buAutoNum type="arabicParenR"/>
              <a:defRPr/>
            </a:pPr>
            <a:r>
              <a:rPr lang="en-US" sz="1200" dirty="0" smtClean="0">
                <a:latin typeface="+mn-lt"/>
              </a:rPr>
              <a:t>Scalable Administration : Amplifying </a:t>
            </a:r>
            <a:r>
              <a:rPr lang="en-US" sz="1200" dirty="0">
                <a:latin typeface="+mn-lt"/>
              </a:rPr>
              <a:t>the impact of your people</a:t>
            </a:r>
          </a:p>
          <a:p>
            <a:pPr marL="224325" indent="-224325" eaLnBrk="1" fontAlgn="auto" hangingPunct="1">
              <a:spcBef>
                <a:spcPts val="0"/>
              </a:spcBef>
              <a:spcAft>
                <a:spcPts val="0"/>
              </a:spcAft>
              <a:buFontTx/>
              <a:buAutoNum type="arabicParenR"/>
              <a:defRPr/>
            </a:pPr>
            <a:endParaRPr lang="en-US" sz="1200" dirty="0">
              <a:latin typeface="+mn-lt"/>
            </a:endParaRPr>
          </a:p>
          <a:p>
            <a:pPr marL="224325" indent="-224325" eaLnBrk="1" fontAlgn="auto" hangingPunct="1">
              <a:spcBef>
                <a:spcPts val="0"/>
              </a:spcBef>
              <a:spcAft>
                <a:spcPts val="0"/>
              </a:spcAft>
              <a:defRPr/>
            </a:pPr>
            <a:r>
              <a:rPr lang="en-US" sz="1200" dirty="0" smtClean="0">
                <a:latin typeface="+mn-lt"/>
              </a:rPr>
              <a:t>This means </a:t>
            </a:r>
            <a:r>
              <a:rPr lang="en-US" sz="1200" dirty="0">
                <a:latin typeface="+mn-lt"/>
              </a:rPr>
              <a:t>that we address the challenges of the IT environment today in a holistic way that </a:t>
            </a:r>
            <a:r>
              <a:rPr lang="en-US" sz="1200" dirty="0" smtClean="0">
                <a:latin typeface="+mn-lt"/>
              </a:rPr>
              <a:t>brings </a:t>
            </a:r>
            <a:r>
              <a:rPr lang="en-US" sz="1200" dirty="0">
                <a:latin typeface="+mn-lt"/>
              </a:rPr>
              <a:t>value for each </a:t>
            </a:r>
            <a:r>
              <a:rPr lang="en-US" sz="1200" dirty="0" smtClean="0">
                <a:latin typeface="+mn-lt"/>
              </a:rPr>
              <a:t>person </a:t>
            </a:r>
            <a:r>
              <a:rPr lang="en-US" sz="1200" dirty="0">
                <a:latin typeface="+mn-lt"/>
              </a:rPr>
              <a:t>and </a:t>
            </a:r>
            <a:r>
              <a:rPr lang="en-US" sz="1200" dirty="0" smtClean="0">
                <a:latin typeface="+mn-lt"/>
              </a:rPr>
              <a:t>function </a:t>
            </a:r>
            <a:r>
              <a:rPr lang="en-US" sz="1200" dirty="0">
                <a:latin typeface="+mn-lt"/>
              </a:rPr>
              <a:t>in your organization.</a:t>
            </a:r>
            <a:endParaRPr lang="en-US" sz="1200" b="1" dirty="0">
              <a:latin typeface="+mn-lt"/>
            </a:endParaRPr>
          </a:p>
          <a:p>
            <a:pPr marL="224325" indent="-224325" eaLnBrk="1" fontAlgn="auto" hangingPunct="1">
              <a:spcBef>
                <a:spcPts val="0"/>
              </a:spcBef>
              <a:spcAft>
                <a:spcPts val="0"/>
              </a:spcAft>
              <a:defRPr/>
            </a:pPr>
            <a:r>
              <a:rPr lang="en-US" sz="1200" b="1" dirty="0">
                <a:latin typeface="+mn-lt"/>
              </a:rPr>
              <a:t>Note</a:t>
            </a:r>
            <a:r>
              <a:rPr lang="en-US" sz="1200" dirty="0">
                <a:latin typeface="+mn-lt"/>
              </a:rPr>
              <a:t>: Emphasize the complete approach and the synergistic characteristic of Microsoft’s approach.  All the commitments work </a:t>
            </a:r>
            <a:r>
              <a:rPr lang="en-US" sz="1200" dirty="0" smtClean="0">
                <a:latin typeface="+mn-lt"/>
              </a:rPr>
              <a:t>together; </a:t>
            </a:r>
            <a:r>
              <a:rPr lang="en-US" sz="1200" dirty="0">
                <a:latin typeface="+mn-lt"/>
              </a:rPr>
              <a:t>we’re not talking about pillars here, but rather a complete approach to delivering value to each of the different types of consumers of Microsoft solutions.</a:t>
            </a:r>
          </a:p>
          <a:p>
            <a:pPr marL="224325" indent="-224325" eaLnBrk="1" fontAlgn="auto" hangingPunct="1">
              <a:spcBef>
                <a:spcPts val="0"/>
              </a:spcBef>
              <a:spcAft>
                <a:spcPts val="0"/>
              </a:spcAft>
              <a:defRPr/>
            </a:pPr>
            <a:endParaRPr lang="en-US" sz="1200"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31</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32</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33</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E4837776-F222-42DA-B00F-DD2BCF311B99}" type="slidenum">
              <a:rPr lang="en-US" smtClean="0"/>
              <a:pPr/>
              <a:t>34</a:t>
            </a:fld>
            <a:endParaRPr lang="en-US" dirty="0"/>
          </a:p>
        </p:txBody>
      </p:sp>
      <p:sp>
        <p:nvSpPr>
          <p:cNvPr id="7" name="Footer Placeholder 6"/>
          <p:cNvSpPr>
            <a:spLocks noGrp="1"/>
          </p:cNvSpPr>
          <p:nvPr>
            <p:ph type="ftr" sz="quarter" idx="11"/>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Point out that the Resource Governor is a major new feature of SQL Server 2008 that for the first time enables you to set priorities among different sets of users and apportion them CPU and query memory resources.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purpose of the Resource Governor is to provide predictable performance: You can guarantee that a certain set of users will always have minimal access to the system no matter what the load.</a:t>
            </a:r>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5"/>
          </p:nvPr>
        </p:nvSpPr>
        <p:spPr bwMode="auto">
          <a:ln>
            <a:miter lim="800000"/>
            <a:headEnd/>
            <a:tailEnd/>
          </a:ln>
        </p:spPr>
        <p:txBody>
          <a:bodyPr lIns="94032" tIns="47019" rIns="94032" bIns="47019"/>
          <a:lstStyle/>
          <a:p>
            <a:pPr>
              <a:spcBef>
                <a:spcPct val="50000"/>
              </a:spcBef>
              <a:defRPr/>
            </a:pPr>
            <a:fld id="{9B0F402A-9596-4713-9F03-483C5DC2512D}" type="slidenum">
              <a:rPr lang="en-US"/>
              <a:pPr>
                <a:spcBef>
                  <a:spcPct val="50000"/>
                </a:spcBef>
                <a:defRPr/>
              </a:pPr>
              <a:t>4</a:t>
            </a:fld>
            <a:endParaRPr lang="en-US"/>
          </a:p>
        </p:txBody>
      </p:sp>
      <p:sp>
        <p:nvSpPr>
          <p:cNvPr id="46083" name="Rectangle 834561"/>
          <p:cNvSpPr>
            <a:spLocks noGrp="1" noRot="1" noChangeAspect="1" noChangeArrowheads="1" noTextEdit="1"/>
          </p:cNvSpPr>
          <p:nvPr>
            <p:ph type="sldImg"/>
          </p:nvPr>
        </p:nvSpPr>
        <p:spPr bwMode="auto">
          <a:xfrm>
            <a:off x="2271713" y="685800"/>
            <a:ext cx="2582862" cy="1938338"/>
          </a:xfrm>
          <a:noFill/>
          <a:ln cap="flat">
            <a:solidFill>
              <a:srgbClr val="000000"/>
            </a:solidFill>
            <a:miter lim="800000"/>
            <a:headEnd type="none" w="med" len="med"/>
            <a:tailEnd type="none" w="med" len="med"/>
          </a:ln>
        </p:spPr>
      </p:sp>
      <p:sp>
        <p:nvSpPr>
          <p:cNvPr id="46084"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r>
              <a:rPr lang="es-ES_tradnl" sz="1000" kern="1200" dirty="0" smtClean="0">
                <a:solidFill>
                  <a:schemeClr val="tx1"/>
                </a:solidFill>
                <a:latin typeface="+mn-lt"/>
                <a:ea typeface="+mn-ea"/>
                <a:cs typeface="+mn-cs"/>
              </a:rPr>
              <a:t>Para intentar solucionar los retos encontrados en materia de gestión y administración lo primero que hacemos es intentar ofrecer soluciones desde tres perspectivas distintas:</a:t>
            </a:r>
          </a:p>
          <a:p>
            <a:endParaRPr lang="es-ES_tradnl" sz="1000" kern="1200" dirty="0" smtClean="0">
              <a:solidFill>
                <a:schemeClr val="tx1"/>
              </a:solidFill>
              <a:latin typeface="+mn-lt"/>
              <a:ea typeface="+mn-ea"/>
              <a:cs typeface="+mn-cs"/>
            </a:endParaRPr>
          </a:p>
          <a:p>
            <a:pPr>
              <a:buFontTx/>
              <a:buChar char="-"/>
            </a:pPr>
            <a:r>
              <a:rPr lang="es-ES_tradnl" sz="1000" kern="1200" dirty="0" smtClean="0">
                <a:solidFill>
                  <a:schemeClr val="tx1"/>
                </a:solidFill>
                <a:latin typeface="+mn-lt"/>
                <a:ea typeface="+mn-ea"/>
                <a:cs typeface="+mn-cs"/>
              </a:rPr>
              <a:t>Primero:  Pudiendo asegurar nuestro entorno de forma previsiva haciendo uso del</a:t>
            </a:r>
            <a:r>
              <a:rPr lang="es-ES_tradnl" sz="1000" kern="1200" baseline="0" dirty="0" smtClean="0">
                <a:solidFill>
                  <a:schemeClr val="tx1"/>
                </a:solidFill>
                <a:latin typeface="+mn-lt"/>
                <a:ea typeface="+mn-ea"/>
                <a:cs typeface="+mn-cs"/>
              </a:rPr>
              <a:t> concepto de políticas.</a:t>
            </a:r>
            <a:endParaRPr lang="es-ES_tradnl" sz="1000" kern="1200" dirty="0" smtClean="0">
              <a:solidFill>
                <a:schemeClr val="tx1"/>
              </a:solidFill>
              <a:latin typeface="+mn-lt"/>
              <a:ea typeface="+mn-ea"/>
              <a:cs typeface="+mn-cs"/>
            </a:endParaRPr>
          </a:p>
          <a:p>
            <a:pPr>
              <a:buFontTx/>
              <a:buChar char="-"/>
            </a:pPr>
            <a:r>
              <a:rPr lang="es-ES_tradnl" sz="1000" kern="1200" dirty="0" smtClean="0">
                <a:solidFill>
                  <a:schemeClr val="tx1"/>
                </a:solidFill>
                <a:latin typeface="+mn-lt"/>
                <a:ea typeface="+mn-ea"/>
                <a:cs typeface="+mn-cs"/>
              </a:rPr>
              <a:t>Segundo:  Aumentando las capacidades de monitorización de forma que podamos obtener mas información sobre lo que ocurre en nuestros servidores y tengamos mejores informes para poder evaluar.</a:t>
            </a:r>
          </a:p>
          <a:p>
            <a:pPr>
              <a:buFontTx/>
              <a:buChar char="-"/>
            </a:pPr>
            <a:r>
              <a:rPr lang="es-ES_tradnl" sz="1000" kern="1200" dirty="0" smtClean="0">
                <a:solidFill>
                  <a:schemeClr val="tx1"/>
                </a:solidFill>
                <a:latin typeface="+mn-lt"/>
                <a:ea typeface="+mn-ea"/>
                <a:cs typeface="+mn-cs"/>
              </a:rPr>
              <a:t>Tercero:  Aumentando las capacidades de gestión</a:t>
            </a:r>
            <a:r>
              <a:rPr lang="es-ES_tradnl" sz="1000" kern="1200" baseline="0" dirty="0" smtClean="0">
                <a:solidFill>
                  <a:schemeClr val="tx1"/>
                </a:solidFill>
                <a:latin typeface="+mn-lt"/>
                <a:ea typeface="+mn-ea"/>
                <a:cs typeface="+mn-cs"/>
              </a:rPr>
              <a:t> y administración hacia el abanico de posibilidades existente.   Enlazando también con tareas y scripting.</a:t>
            </a:r>
            <a:endParaRPr lang="en-US" sz="1000" kern="1200" dirty="0" smtClean="0">
              <a:solidFill>
                <a:schemeClr val="tx1"/>
              </a:solidFill>
              <a:latin typeface="+mn-lt"/>
              <a:ea typeface="+mn-ea"/>
              <a:cs typeface="+mn-cs"/>
            </a:endParaRPr>
          </a:p>
          <a:p>
            <a:endParaRPr lang="es-ES_tradnl" sz="1000" kern="1200" dirty="0" smtClean="0">
              <a:solidFill>
                <a:schemeClr val="tx1"/>
              </a:solidFill>
              <a:latin typeface="+mn-lt"/>
              <a:ea typeface="+mn-ea"/>
              <a:cs typeface="+mn-cs"/>
            </a:endParaRPr>
          </a:p>
          <a:p>
            <a:endParaRPr lang="es-ES_tradnl" sz="1000" kern="1200" dirty="0" smtClean="0">
              <a:solidFill>
                <a:schemeClr val="tx1"/>
              </a:solidFill>
              <a:latin typeface="+mn-lt"/>
              <a:ea typeface="+mn-ea"/>
              <a:cs typeface="+mn-cs"/>
            </a:endParaRPr>
          </a:p>
          <a:p>
            <a:endParaRPr lang="es-ES_tradnl"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This is an animated slide and our agenda slide.</a:t>
            </a:r>
          </a:p>
          <a:p>
            <a:r>
              <a:rPr lang="en-US" sz="1000" kern="1200" dirty="0" smtClean="0">
                <a:solidFill>
                  <a:schemeClr val="tx1"/>
                </a:solidFill>
                <a:latin typeface="+mn-lt"/>
                <a:ea typeface="+mn-ea"/>
                <a:cs typeface="+mn-cs"/>
              </a:rPr>
              <a:t>When it first shows, talk about all three subject areas for Manageability. Then click, and announce we will be drilling down into the “Manage by Policies”  area first.</a:t>
            </a:r>
          </a:p>
          <a:p>
            <a:pPr eaLnBrk="1" hangingPunct="1"/>
            <a:endParaRPr lang="en-US" dirty="0" smtClean="0">
              <a:latin typeface="Futura Bk"/>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r>
              <a:rPr lang="es-ES_tradnl" sz="1200" kern="1200" dirty="0" smtClean="0">
                <a:solidFill>
                  <a:schemeClr val="tx1"/>
                </a:solidFill>
                <a:latin typeface="+mn-lt"/>
                <a:ea typeface="+mn-ea"/>
                <a:cs typeface="+mn-cs"/>
              </a:rPr>
              <a:t>Cuando hablamos</a:t>
            </a:r>
            <a:r>
              <a:rPr lang="es-ES_tradnl" sz="1200" kern="1200" baseline="0" dirty="0" smtClean="0">
                <a:solidFill>
                  <a:schemeClr val="tx1"/>
                </a:solidFill>
                <a:latin typeface="+mn-lt"/>
                <a:ea typeface="+mn-ea"/>
                <a:cs typeface="+mn-cs"/>
              </a:rPr>
              <a:t> del cumplimiento de políticas de seguridad  tenemos que saber el modo en que pueden ser aplicadas sobre los distintos objetos que gestionamos en nuestra base de datos.</a:t>
            </a:r>
          </a:p>
          <a:p>
            <a:endParaRPr lang="es-ES_tradnl" sz="1200" kern="1200" baseline="0" dirty="0" smtClean="0">
              <a:solidFill>
                <a:schemeClr val="tx1"/>
              </a:solidFill>
              <a:latin typeface="+mn-lt"/>
              <a:ea typeface="+mn-ea"/>
              <a:cs typeface="+mn-cs"/>
            </a:endParaRPr>
          </a:p>
          <a:p>
            <a:r>
              <a:rPr lang="es-ES_tradnl" sz="1200" kern="1200" baseline="0" dirty="0" smtClean="0">
                <a:solidFill>
                  <a:schemeClr val="tx1"/>
                </a:solidFill>
                <a:latin typeface="+mn-lt"/>
                <a:ea typeface="+mn-ea"/>
                <a:cs typeface="+mn-cs"/>
              </a:rPr>
              <a:t>En primer lugar hablamos de poder establecer políticas individuales sobre un único servidor y posteriormente ampliar el ámbito al resto de servidores.</a:t>
            </a:r>
          </a:p>
          <a:p>
            <a:endParaRPr lang="es-ES_tradnl" sz="1200" kern="1200" baseline="0" dirty="0" smtClean="0">
              <a:solidFill>
                <a:schemeClr val="tx1"/>
              </a:solidFill>
              <a:latin typeface="+mn-lt"/>
              <a:ea typeface="+mn-ea"/>
              <a:cs typeface="+mn-cs"/>
            </a:endParaRPr>
          </a:p>
          <a:p>
            <a:r>
              <a:rPr lang="es-ES_tradnl" sz="1200" kern="1200" baseline="0" dirty="0" smtClean="0">
                <a:solidFill>
                  <a:schemeClr val="tx1"/>
                </a:solidFill>
                <a:latin typeface="+mn-lt"/>
                <a:ea typeface="+mn-ea"/>
                <a:cs typeface="+mn-cs"/>
              </a:rPr>
              <a:t>La aplicación de las políticas de seguridad puede realizarse de distinta forma:</a:t>
            </a:r>
          </a:p>
          <a:p>
            <a:pPr>
              <a:buFontTx/>
              <a:buChar char="-"/>
            </a:pPr>
            <a:r>
              <a:rPr lang="es-ES_tradnl" sz="1200" kern="1200" baseline="0" dirty="0" smtClean="0">
                <a:solidFill>
                  <a:schemeClr val="tx1"/>
                </a:solidFill>
                <a:latin typeface="+mn-lt"/>
                <a:ea typeface="+mn-ea"/>
                <a:cs typeface="+mn-cs"/>
              </a:rPr>
              <a:t>Podemos establecer que previo a realizar cualquier tipo de cambio se comprueben las políticas asociadas y solo cuando la política lo permite se realicen los cambios necesarios.</a:t>
            </a:r>
          </a:p>
          <a:p>
            <a:pPr>
              <a:buFontTx/>
              <a:buChar char="-"/>
            </a:pPr>
            <a:r>
              <a:rPr lang="es-ES_tradnl" sz="1200" kern="1200" baseline="0" dirty="0" smtClean="0">
                <a:solidFill>
                  <a:schemeClr val="tx1"/>
                </a:solidFill>
                <a:latin typeface="+mn-lt"/>
                <a:ea typeface="+mn-ea"/>
                <a:cs typeface="+mn-cs"/>
              </a:rPr>
              <a:t>Podemos establecer que recibamos notificaciones mediante eventos acerca del cumplimiento o </a:t>
            </a:r>
            <a:r>
              <a:rPr lang="es-ES_tradnl" sz="1200" kern="1200" baseline="0" dirty="0" err="1" smtClean="0">
                <a:solidFill>
                  <a:schemeClr val="tx1"/>
                </a:solidFill>
                <a:latin typeface="+mn-lt"/>
                <a:ea typeface="+mn-ea"/>
                <a:cs typeface="+mn-cs"/>
              </a:rPr>
              <a:t>nó</a:t>
            </a:r>
            <a:r>
              <a:rPr lang="es-ES_tradnl" sz="1200" kern="1200" baseline="0" dirty="0" smtClean="0">
                <a:solidFill>
                  <a:schemeClr val="tx1"/>
                </a:solidFill>
                <a:latin typeface="+mn-lt"/>
                <a:ea typeface="+mn-ea"/>
                <a:cs typeface="+mn-cs"/>
              </a:rPr>
              <a:t> de las políticas.</a:t>
            </a:r>
          </a:p>
          <a:p>
            <a:pPr>
              <a:buFontTx/>
              <a:buChar char="-"/>
            </a:pPr>
            <a:r>
              <a:rPr lang="es-ES_tradnl" sz="1200" kern="1200" baseline="0" dirty="0" smtClean="0">
                <a:solidFill>
                  <a:schemeClr val="tx1"/>
                </a:solidFill>
                <a:latin typeface="+mn-lt"/>
                <a:ea typeface="+mn-ea"/>
                <a:cs typeface="+mn-cs"/>
              </a:rPr>
              <a:t>Podemos establecer tiempos de planificación que evalúen el cumplimiento de las políticas establecidas.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Walk the audience through the progressive development of policies from single machine to a second machine, and finally to groups of machines.</a:t>
            </a:r>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sz="1200" dirty="0" smtClean="0"/>
              <a:t>The DMF uses the following objects when configuring policy management:</a:t>
            </a:r>
            <a:endParaRPr lang="en-GB" sz="1200" dirty="0" smtClean="0"/>
          </a:p>
          <a:p>
            <a:pPr eaLnBrk="1" fontAlgn="auto" hangingPunct="1">
              <a:spcBef>
                <a:spcPts val="0"/>
              </a:spcBef>
              <a:spcAft>
                <a:spcPts val="0"/>
              </a:spcAft>
              <a:defRPr/>
            </a:pPr>
            <a:r>
              <a:rPr lang="en-US" sz="1200" b="1" dirty="0" smtClean="0"/>
              <a:t>Facets</a:t>
            </a:r>
            <a:r>
              <a:rPr lang="en-US" sz="1200" dirty="0" smtClean="0"/>
              <a:t>. Contain properties that expose options related to an area of policy management. For example, the </a:t>
            </a:r>
            <a:r>
              <a:rPr lang="en-US" sz="1200" b="1" dirty="0" smtClean="0"/>
              <a:t>Surface Area </a:t>
            </a:r>
            <a:r>
              <a:rPr lang="en-US" sz="1200" dirty="0" smtClean="0"/>
              <a:t>includes properties that relate to specific SQL Server features, such as </a:t>
            </a:r>
            <a:r>
              <a:rPr lang="en-US" sz="1200" b="1" dirty="0" smtClean="0"/>
              <a:t>Database Mail Enabled</a:t>
            </a:r>
            <a:r>
              <a:rPr lang="en-US" sz="1200" dirty="0" smtClean="0"/>
              <a:t> and </a:t>
            </a:r>
            <a:r>
              <a:rPr lang="en-US" sz="1200" b="1" dirty="0" smtClean="0"/>
              <a:t>CLR Integration Enabled</a:t>
            </a:r>
            <a:r>
              <a:rPr lang="en-US" sz="1200" dirty="0" smtClean="0"/>
              <a:t>.</a:t>
            </a:r>
            <a:endParaRPr lang="en-GB" sz="1200" dirty="0" smtClean="0"/>
          </a:p>
          <a:p>
            <a:pPr eaLnBrk="1" fontAlgn="auto" hangingPunct="1">
              <a:spcBef>
                <a:spcPts val="0"/>
              </a:spcBef>
              <a:spcAft>
                <a:spcPts val="0"/>
              </a:spcAft>
              <a:defRPr/>
            </a:pPr>
            <a:r>
              <a:rPr lang="en-US" sz="1200" b="1" dirty="0" smtClean="0"/>
              <a:t>Conditions</a:t>
            </a:r>
            <a:r>
              <a:rPr lang="en-US" sz="1200" dirty="0" smtClean="0"/>
              <a:t>. Express the state of a facet. are based on a single facet, and can be used in one or more policies. For example, you could create a condition named </a:t>
            </a:r>
            <a:r>
              <a:rPr lang="en-US" sz="1200" b="1" dirty="0" smtClean="0"/>
              <a:t>Minimal Surface Area</a:t>
            </a:r>
            <a:r>
              <a:rPr lang="en-US" sz="1200" dirty="0" smtClean="0"/>
              <a:t> in which all of the properties in the </a:t>
            </a:r>
            <a:r>
              <a:rPr lang="en-US" sz="1200" b="1" dirty="0" smtClean="0"/>
              <a:t>Surface Area</a:t>
            </a:r>
            <a:r>
              <a:rPr lang="en-US" sz="1200" dirty="0" smtClean="0"/>
              <a:t> facet are assigned the value </a:t>
            </a:r>
            <a:r>
              <a:rPr lang="en-US" sz="1200" b="1" dirty="0" smtClean="0"/>
              <a:t>False</a:t>
            </a:r>
            <a:r>
              <a:rPr lang="en-US" sz="1200" dirty="0" smtClean="0"/>
              <a:t>.</a:t>
            </a:r>
            <a:endParaRPr lang="en-GB" sz="1200" dirty="0" smtClean="0"/>
          </a:p>
          <a:p>
            <a:pPr eaLnBrk="1" fontAlgn="auto" hangingPunct="1">
              <a:spcBef>
                <a:spcPts val="0"/>
              </a:spcBef>
              <a:spcAft>
                <a:spcPts val="0"/>
              </a:spcAft>
              <a:defRPr/>
            </a:pPr>
            <a:r>
              <a:rPr lang="en-US" sz="1200" b="1" dirty="0" smtClean="0"/>
              <a:t>Policies</a:t>
            </a:r>
            <a:r>
              <a:rPr lang="en-US" sz="1200" dirty="0" smtClean="0"/>
              <a:t>. Contain a single condition that is enforced for one or more targets. For example, you could create a policy named </a:t>
            </a:r>
            <a:r>
              <a:rPr lang="en-US" sz="1200" b="1" dirty="0" smtClean="0"/>
              <a:t>Locked Down Server</a:t>
            </a:r>
            <a:r>
              <a:rPr lang="en-US" sz="1200" dirty="0" smtClean="0"/>
              <a:t> that assigns the </a:t>
            </a:r>
            <a:r>
              <a:rPr lang="en-US" sz="1200" b="1" dirty="0" smtClean="0"/>
              <a:t>Minimal Surface Area</a:t>
            </a:r>
            <a:r>
              <a:rPr lang="en-US" sz="1200" dirty="0" smtClean="0"/>
              <a:t> condition to the server.</a:t>
            </a:r>
            <a:endParaRPr lang="en-GB" sz="1200" dirty="0" smtClean="0"/>
          </a:p>
          <a:p>
            <a:pPr eaLnBrk="1" fontAlgn="auto" hangingPunct="1">
              <a:spcBef>
                <a:spcPts val="0"/>
              </a:spcBef>
              <a:spcAft>
                <a:spcPts val="0"/>
              </a:spcAft>
              <a:defRPr/>
            </a:pPr>
            <a:r>
              <a:rPr lang="en-US" sz="1200" b="1" dirty="0" smtClean="0"/>
              <a:t>Categories</a:t>
            </a:r>
            <a:r>
              <a:rPr lang="en-US" sz="1200" dirty="0" smtClean="0"/>
              <a:t>. Contain one or more policies. Database owners can subscribe a database to one or more categories. For example, you could create a category named </a:t>
            </a:r>
            <a:r>
              <a:rPr lang="en-US" sz="1200" b="1" dirty="0" smtClean="0"/>
              <a:t>Corporate DB Policies </a:t>
            </a:r>
            <a:r>
              <a:rPr lang="en-US" sz="1200" dirty="0" smtClean="0"/>
              <a:t>that contains a policy to enforce database object naming conventions and another policy to enforce a specific database compatibility level, and subscribe line-of-business databases to the category. By default, all databases implicitly subscribe to the default category. Additionally, categories can be marked as </a:t>
            </a:r>
            <a:r>
              <a:rPr lang="en-US" sz="1200" i="1" dirty="0" smtClean="0"/>
              <a:t>Active</a:t>
            </a:r>
            <a:r>
              <a:rPr lang="en-US" sz="1200" dirty="0" smtClean="0"/>
              <a:t> or </a:t>
            </a:r>
            <a:r>
              <a:rPr lang="en-US" sz="1200" i="1" dirty="0" smtClean="0"/>
              <a:t>Inactive</a:t>
            </a:r>
            <a:r>
              <a:rPr lang="en-US" sz="1200" dirty="0" smtClean="0"/>
              <a:t> at the server or database level, which enables administrators to control policy enforcement.</a:t>
            </a:r>
            <a:endParaRPr lang="en-GB" sz="1200" dirty="0" smtClean="0"/>
          </a:p>
          <a:p>
            <a:pPr eaLnBrk="1" fontAlgn="auto" hangingPunct="1">
              <a:spcBef>
                <a:spcPts val="0"/>
              </a:spcBef>
              <a:spcAft>
                <a:spcPts val="0"/>
              </a:spcAft>
              <a:defRPr/>
            </a:pPr>
            <a:r>
              <a:rPr lang="en-US" sz="1200" b="1" dirty="0" smtClean="0"/>
              <a:t>Targets</a:t>
            </a:r>
            <a:r>
              <a:rPr lang="en-US" sz="1200" dirty="0" smtClean="0"/>
              <a:t>. Are entities, such as servers, databases, logins, tables, or other database objects to which policies are assigned. All targets in a SQL Server instance form a target hierarchy. Within a policy, a target set is defined when a set of filters are applied to the target hierarchy. For example, a target set can include all of the indexes owned by the </a:t>
            </a:r>
            <a:r>
              <a:rPr lang="en-US" sz="1200" b="1" dirty="0" smtClean="0"/>
              <a:t>Production</a:t>
            </a:r>
            <a:r>
              <a:rPr lang="en-US" sz="1200" dirty="0" smtClean="0"/>
              <a:t> schema.</a:t>
            </a:r>
            <a:endParaRPr lang="en-GB" sz="1200" dirty="0" smtClean="0"/>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Each DMF facet represents an aspect of SQL Server management in which one or more related configuration options is defined. SQL Server 2008 includes a number of pre-defined facets, which you can use to define policies that enforce specific configuration option values. For example, SQL Server 2008 includes the </a:t>
            </a:r>
            <a:r>
              <a:rPr lang="en-US" sz="1200" b="1" dirty="0" smtClean="0"/>
              <a:t>Surface Area</a:t>
            </a:r>
            <a:r>
              <a:rPr lang="en-US" sz="1200" dirty="0" smtClean="0"/>
              <a:t> facet. You can create conditions to define a desired configuration that is based on the settings in a facet. Finally, to define a policy, you simply specify the condition that you want to enforce</a:t>
            </a:r>
          </a:p>
          <a:p>
            <a:pPr eaLnBrk="1" fontAlgn="auto" hangingPunct="1">
              <a:spcBef>
                <a:spcPts val="0"/>
              </a:spcBef>
              <a:spcAft>
                <a:spcPts val="0"/>
              </a:spcAft>
              <a:defRPr/>
            </a:pPr>
            <a:endParaRPr lang="en-US" sz="1200" dirty="0" smtClean="0"/>
          </a:p>
          <a:p>
            <a:pPr eaLnBrk="1" fontAlgn="auto" hangingPunct="1">
              <a:spcBef>
                <a:spcPts val="0"/>
              </a:spcBef>
              <a:spcAft>
                <a:spcPts val="0"/>
              </a:spcAft>
              <a:defRPr/>
            </a:pPr>
            <a:r>
              <a:rPr lang="en-US" sz="1200" dirty="0" smtClean="0"/>
              <a:t>SQL Server 2008 provides a comprehensive set of facets that you can use to specify configuration settings and rules for your SQL Server 2008 implementation. Some examples of ways in which you can use the provided facets to define policies include:</a:t>
            </a:r>
            <a:endParaRPr lang="en-GB" sz="1200" dirty="0" smtClean="0"/>
          </a:p>
          <a:p>
            <a:pPr eaLnBrk="1" fontAlgn="auto" hangingPunct="1">
              <a:spcBef>
                <a:spcPts val="0"/>
              </a:spcBef>
              <a:spcAft>
                <a:spcPts val="0"/>
              </a:spcAft>
              <a:buFont typeface="Arial" pitchFamily="34" charset="0"/>
              <a:buChar char="•"/>
              <a:defRPr/>
            </a:pPr>
            <a:r>
              <a:rPr lang="en-US" sz="1200" dirty="0" smtClean="0"/>
              <a:t> Using the </a:t>
            </a:r>
            <a:r>
              <a:rPr lang="en-US" sz="1200" b="1" dirty="0" smtClean="0"/>
              <a:t>Server</a:t>
            </a:r>
            <a:r>
              <a:rPr lang="en-US" sz="1200" dirty="0" smtClean="0"/>
              <a:t> facet to enforce specific server configuration settings such as the login authentication mode.</a:t>
            </a:r>
            <a:endParaRPr lang="en-GB" sz="1200" dirty="0" smtClean="0"/>
          </a:p>
          <a:p>
            <a:pPr eaLnBrk="1" fontAlgn="auto" hangingPunct="1">
              <a:spcBef>
                <a:spcPts val="0"/>
              </a:spcBef>
              <a:spcAft>
                <a:spcPts val="0"/>
              </a:spcAft>
              <a:buFont typeface="Arial" pitchFamily="34" charset="0"/>
              <a:buChar char="•"/>
              <a:defRPr/>
            </a:pPr>
            <a:r>
              <a:rPr lang="en-US" sz="1200" dirty="0" smtClean="0"/>
              <a:t> Using the </a:t>
            </a:r>
            <a:r>
              <a:rPr lang="en-US" sz="1200" b="1" dirty="0" smtClean="0"/>
              <a:t>Surface Area</a:t>
            </a:r>
            <a:r>
              <a:rPr lang="en-US" sz="1200" dirty="0" smtClean="0"/>
              <a:t> facet to control which features are enabled and reduce the surface area of the server.</a:t>
            </a:r>
            <a:endParaRPr lang="en-GB" sz="1200" dirty="0" smtClean="0"/>
          </a:p>
          <a:p>
            <a:pPr eaLnBrk="1" fontAlgn="auto" hangingPunct="1">
              <a:spcBef>
                <a:spcPts val="0"/>
              </a:spcBef>
              <a:spcAft>
                <a:spcPts val="0"/>
              </a:spcAft>
              <a:buFont typeface="Arial" pitchFamily="34" charset="0"/>
              <a:buChar char="•"/>
              <a:defRPr/>
            </a:pPr>
            <a:r>
              <a:rPr lang="en-US" sz="1200" dirty="0" smtClean="0"/>
              <a:t> Using the </a:t>
            </a:r>
            <a:r>
              <a:rPr lang="en-US" sz="1200" b="1" dirty="0" smtClean="0"/>
              <a:t>Database</a:t>
            </a:r>
            <a:r>
              <a:rPr lang="en-US" sz="1200" dirty="0" smtClean="0"/>
              <a:t> facet to enforce specific database settings such as the compatibility level.</a:t>
            </a:r>
            <a:endParaRPr lang="en-GB" sz="1200" dirty="0" smtClean="0"/>
          </a:p>
          <a:p>
            <a:pPr eaLnBrk="1" fontAlgn="auto" hangingPunct="1">
              <a:spcBef>
                <a:spcPts val="0"/>
              </a:spcBef>
              <a:spcAft>
                <a:spcPts val="0"/>
              </a:spcAft>
              <a:buFont typeface="Arial" pitchFamily="34" charset="0"/>
              <a:buChar char="•"/>
              <a:defRPr/>
            </a:pPr>
            <a:r>
              <a:rPr lang="en-US" sz="1200" dirty="0" smtClean="0"/>
              <a:t> Using the </a:t>
            </a:r>
            <a:r>
              <a:rPr lang="en-US" sz="1200" b="1" dirty="0" smtClean="0"/>
              <a:t>Multipart Name</a:t>
            </a:r>
            <a:r>
              <a:rPr lang="en-US" sz="1200" dirty="0" smtClean="0"/>
              <a:t> facet to enforce naming conventions for tables, views, and other schema-bound database objects.</a:t>
            </a:r>
            <a:endParaRPr lang="en-GB" sz="1200" dirty="0" smtClean="0"/>
          </a:p>
          <a:p>
            <a:pPr eaLnBrk="1" fontAlgn="auto" hangingPunct="1">
              <a:spcBef>
                <a:spcPts val="0"/>
              </a:spcBef>
              <a:spcAft>
                <a:spcPts val="0"/>
              </a:spcAft>
              <a:buFont typeface="Arial" pitchFamily="34" charset="0"/>
              <a:buChar char="•"/>
              <a:defRPr/>
            </a:pPr>
            <a:r>
              <a:rPr lang="en-US" sz="1200" dirty="0" smtClean="0"/>
              <a:t> Using a range of facets to enforce known best practices for your database solution, such as ensuring that data files are stored on a separate drive from log files.</a:t>
            </a:r>
            <a:endParaRPr lang="en-GB" sz="1200" dirty="0" smtClean="0"/>
          </a:p>
          <a:p>
            <a:pPr eaLnBrk="1" fontAlgn="auto" hangingPunct="1">
              <a:spcBef>
                <a:spcPts val="0"/>
              </a:spcBef>
              <a:spcAft>
                <a:spcPts val="0"/>
              </a:spcAft>
              <a:defRPr/>
            </a:pPr>
            <a:endParaRPr lang="en-US" sz="1200" b="1" dirty="0" smtClean="0"/>
          </a:p>
          <a:p>
            <a:pPr eaLnBrk="1" fontAlgn="auto" hangingPunct="1">
              <a:spcBef>
                <a:spcPts val="0"/>
              </a:spcBef>
              <a:spcAft>
                <a:spcPts val="0"/>
              </a:spcAft>
              <a:defRPr/>
            </a:pPr>
            <a:r>
              <a:rPr lang="en-US" sz="1200" b="1" dirty="0" smtClean="0"/>
              <a:t>Distributing Policies Across the Enterprise </a:t>
            </a:r>
            <a:endParaRPr lang="en-GB" sz="1200" b="1" dirty="0" smtClean="0"/>
          </a:p>
          <a:p>
            <a:pPr eaLnBrk="1" fontAlgn="auto" hangingPunct="1">
              <a:spcBef>
                <a:spcPts val="0"/>
              </a:spcBef>
              <a:spcAft>
                <a:spcPts val="0"/>
              </a:spcAft>
              <a:defRPr/>
            </a:pPr>
            <a:r>
              <a:rPr lang="en-US" sz="1200" dirty="0" smtClean="0"/>
              <a:t>The DMF provides the capability to publish policy categories to additional SQL Servers in your environment. You can define policies on a SQL Server instance (known as the </a:t>
            </a:r>
            <a:r>
              <a:rPr lang="en-US" sz="1200" i="1" dirty="0" smtClean="0"/>
              <a:t>configuration server</a:t>
            </a:r>
            <a:r>
              <a:rPr lang="en-US" sz="1200" dirty="0" smtClean="0"/>
              <a:t>) and then replicate those policies to other servers (known as </a:t>
            </a:r>
            <a:r>
              <a:rPr lang="en-US" sz="1200" i="1" dirty="0" smtClean="0"/>
              <a:t>configuration targets</a:t>
            </a:r>
            <a:r>
              <a:rPr lang="en-US" sz="1200" dirty="0" smtClean="0"/>
              <a:t>). Any changes made to the policies or the categories on the configuration server (such as marking a particular category as inactive) are automatically propagated to all of the configuration targets, which significantly reduces the overhead that is associated with enforcing configuration policy compliance across the enterprise. In addition to the distribution of policies, you can execute queries against the set of configuration targets by using the Query Editor.</a:t>
            </a:r>
            <a:endParaRPr lang="en-GB" sz="1200" dirty="0" smtClean="0"/>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ECCCC52-1A54-441D-81E0-14102E20EAC4}"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Walk through the sample policies, but be careful. Do not be trapped into claiming that these are model or ideal policies for all SQL Servers, or best practices. Policies are meant to apply to groups of servers, and these examples may apply to some groups and not others.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You can add other examples of your own--for  </a:t>
            </a:r>
            <a:r>
              <a:rPr lang="en-US" sz="1200" kern="1200" dirty="0" err="1" smtClean="0">
                <a:solidFill>
                  <a:schemeClr val="tx1"/>
                </a:solidFill>
                <a:latin typeface="+mn-lt"/>
                <a:ea typeface="+mn-ea"/>
                <a:cs typeface="+mn-cs"/>
              </a:rPr>
              <a:t>xample</a:t>
            </a:r>
            <a:r>
              <a:rPr lang="en-US" sz="1200" kern="1200" dirty="0" smtClean="0">
                <a:solidFill>
                  <a:schemeClr val="tx1"/>
                </a:solidFill>
                <a:latin typeface="+mn-lt"/>
                <a:ea typeface="+mn-ea"/>
                <a:cs typeface="+mn-cs"/>
              </a:rPr>
              <a:t>, that stored procedures should begin with the prefix '</a:t>
            </a:r>
            <a:r>
              <a:rPr lang="en-US" sz="1200" kern="1200" dirty="0" err="1" smtClean="0">
                <a:solidFill>
                  <a:schemeClr val="tx1"/>
                </a:solidFill>
                <a:latin typeface="+mn-lt"/>
                <a:ea typeface="+mn-ea"/>
                <a:cs typeface="+mn-cs"/>
              </a:rPr>
              <a:t>usp</a:t>
            </a:r>
            <a:r>
              <a:rPr lang="en-US" sz="1200" kern="1200" dirty="0" smtClean="0">
                <a:solidFill>
                  <a:schemeClr val="tx1"/>
                </a:solidFill>
                <a:latin typeface="+mn-lt"/>
                <a:ea typeface="+mn-ea"/>
                <a:cs typeface="+mn-cs"/>
              </a:rPr>
              <a:t>_%'.</a:t>
            </a:r>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z="1200" dirty="0" smtClean="0"/>
              <a:t>Cuando definimos una política, seleccionamos un modo de ejecución para dicha política,</a:t>
            </a:r>
            <a:r>
              <a:rPr lang="es-ES_tradnl" sz="1200" baseline="0" dirty="0" smtClean="0"/>
              <a:t> lo cual determina si la política se fuerza de forma proactiva, en una base de planificación, o manualmente mediante la intervención del administrador.   Hay 4 modos de ejecución:</a:t>
            </a:r>
          </a:p>
          <a:p>
            <a:pPr eaLnBrk="1" hangingPunct="1">
              <a:spcBef>
                <a:spcPct val="0"/>
              </a:spcBef>
            </a:pPr>
            <a:endParaRPr lang="es-ES_tradnl" sz="1200" baseline="0" dirty="0" smtClean="0"/>
          </a:p>
          <a:p>
            <a:pPr eaLnBrk="1" hangingPunct="1">
              <a:spcBef>
                <a:spcPct val="0"/>
              </a:spcBef>
              <a:buFontTx/>
              <a:buChar char="-"/>
            </a:pPr>
            <a:r>
              <a:rPr lang="es-ES_tradnl" sz="1200" baseline="0" dirty="0" smtClean="0"/>
              <a:t>Bajo Demanda.   De forma manual un administrador invoca chequear el cumplimiento de una política.</a:t>
            </a:r>
          </a:p>
          <a:p>
            <a:pPr eaLnBrk="1" hangingPunct="1">
              <a:spcBef>
                <a:spcPct val="0"/>
              </a:spcBef>
              <a:buFontTx/>
              <a:buChar char="-"/>
            </a:pPr>
            <a:r>
              <a:rPr lang="es-ES_tradnl" sz="1200" baseline="0" dirty="0" smtClean="0"/>
              <a:t>Planificado.   Un </a:t>
            </a:r>
            <a:r>
              <a:rPr lang="es-ES_tradnl" sz="1200" baseline="0" dirty="0" err="1" smtClean="0"/>
              <a:t>job</a:t>
            </a:r>
            <a:r>
              <a:rPr lang="es-ES_tradnl" sz="1200" baseline="0" dirty="0" smtClean="0"/>
              <a:t> de SQL Server </a:t>
            </a:r>
            <a:r>
              <a:rPr lang="es-ES_tradnl" sz="1200" baseline="0" dirty="0" err="1" smtClean="0"/>
              <a:t>Agent</a:t>
            </a:r>
            <a:r>
              <a:rPr lang="es-ES_tradnl" sz="1200" baseline="0" dirty="0" smtClean="0"/>
              <a:t> de forma periódica ejecuta las políticas y registra cualquier evento de no cumplimiento de una política.</a:t>
            </a:r>
          </a:p>
          <a:p>
            <a:pPr eaLnBrk="1" hangingPunct="1">
              <a:spcBef>
                <a:spcPct val="0"/>
              </a:spcBef>
              <a:buFontTx/>
              <a:buChar char="-"/>
            </a:pPr>
            <a:r>
              <a:rPr lang="es-ES_tradnl" sz="1200" baseline="0" dirty="0" smtClean="0"/>
              <a:t>Intentos de cambio, evitar cumplimientos.   Mediante </a:t>
            </a:r>
            <a:r>
              <a:rPr lang="es-ES_tradnl" sz="1200" baseline="0" dirty="0" err="1" smtClean="0"/>
              <a:t>triggers</a:t>
            </a:r>
            <a:r>
              <a:rPr lang="es-ES_tradnl" sz="1200" baseline="0" dirty="0" smtClean="0"/>
              <a:t> no se permite completar las transacciones si no cumplen las políticas activas.</a:t>
            </a:r>
          </a:p>
          <a:p>
            <a:pPr eaLnBrk="1" hangingPunct="1">
              <a:spcBef>
                <a:spcPct val="0"/>
              </a:spcBef>
              <a:buFontTx/>
              <a:buChar char="-"/>
            </a:pPr>
            <a:r>
              <a:rPr lang="es-ES_tradnl" sz="1200" baseline="0" dirty="0" smtClean="0"/>
              <a:t>Intentos de cambio, registro de cumplimientos.   Mediante notificación de eventos.</a:t>
            </a:r>
            <a:endParaRPr lang="en-US" sz="1200" dirty="0" smtClean="0"/>
          </a:p>
          <a:p>
            <a:pPr eaLnBrk="1" hangingPunct="1">
              <a:spcBef>
                <a:spcPct val="0"/>
              </a:spcBef>
            </a:pPr>
            <a:endParaRPr lang="en-US" sz="1200" dirty="0" smtClean="0"/>
          </a:p>
          <a:p>
            <a:pPr eaLnBrk="1" hangingPunct="1">
              <a:spcBef>
                <a:spcPct val="0"/>
              </a:spcBef>
            </a:pPr>
            <a:r>
              <a:rPr lang="en-US" sz="1200" dirty="0" smtClean="0"/>
              <a:t>When you define a policy, you select an execution mode for the policy, which will determine whether the policy is enforced proactively, on a scheduled basis, or manually through administrative intervention. The following four execution mode options are in the policy properties:</a:t>
            </a:r>
            <a:endParaRPr lang="en-GB" sz="1200" dirty="0" smtClean="0"/>
          </a:p>
          <a:p>
            <a:pPr eaLnBrk="1" hangingPunct="1">
              <a:spcBef>
                <a:spcPct val="0"/>
              </a:spcBef>
              <a:buFont typeface="Arial" pitchFamily="34" charset="0"/>
              <a:buChar char="•"/>
            </a:pPr>
            <a:r>
              <a:rPr lang="en-US" sz="1200" b="1" dirty="0" smtClean="0"/>
              <a:t> On Demand</a:t>
            </a:r>
            <a:r>
              <a:rPr lang="en-US" sz="1200" dirty="0" smtClean="0"/>
              <a:t>. An administrator manually invokes policy checking. </a:t>
            </a:r>
            <a:endParaRPr lang="en-GB" sz="1200" dirty="0" smtClean="0"/>
          </a:p>
          <a:p>
            <a:pPr eaLnBrk="1" hangingPunct="1">
              <a:spcBef>
                <a:spcPct val="0"/>
              </a:spcBef>
              <a:buFont typeface="Arial" pitchFamily="34" charset="0"/>
              <a:buChar char="•"/>
            </a:pPr>
            <a:r>
              <a:rPr lang="en-US" sz="1200" b="1" dirty="0" smtClean="0"/>
              <a:t> On Schedule, log out-of-compliance</a:t>
            </a:r>
            <a:r>
              <a:rPr lang="en-US" sz="1200" dirty="0" smtClean="0"/>
              <a:t>. A SQL Server Agent job periodically executes the policy and records any configuration settings that do not comply with active policies. </a:t>
            </a:r>
            <a:endParaRPr lang="en-GB" sz="1200" dirty="0" smtClean="0"/>
          </a:p>
          <a:p>
            <a:pPr eaLnBrk="1" hangingPunct="1">
              <a:spcBef>
                <a:spcPct val="0"/>
              </a:spcBef>
              <a:buFont typeface="Arial" pitchFamily="34" charset="0"/>
              <a:buChar char="•"/>
            </a:pPr>
            <a:r>
              <a:rPr lang="en-US" sz="1200" b="1" dirty="0" smtClean="0"/>
              <a:t> Changes are attempted, prevent out-of-compliance</a:t>
            </a:r>
            <a:r>
              <a:rPr lang="en-US" sz="1200" dirty="0" smtClean="0"/>
              <a:t>. DDL triggers roll-back transactions that do not comply with active policies.</a:t>
            </a:r>
            <a:endParaRPr lang="en-GB" sz="1200" dirty="0" smtClean="0"/>
          </a:p>
          <a:p>
            <a:pPr eaLnBrk="1" hangingPunct="1">
              <a:spcBef>
                <a:spcPct val="0"/>
              </a:spcBef>
              <a:buFont typeface="Arial" pitchFamily="34" charset="0"/>
              <a:buChar char="•"/>
            </a:pPr>
            <a:r>
              <a:rPr lang="en-US" sz="1200" b="1" dirty="0" smtClean="0"/>
              <a:t> Changes are attempted, log out-of-compliance</a:t>
            </a:r>
            <a:r>
              <a:rPr lang="en-US" sz="1200" dirty="0" smtClean="0"/>
              <a:t>. Event notification evaluates a policy when a relevant change occurs and records any configuration settings that do not comply with active policies.</a:t>
            </a:r>
            <a:endParaRPr lang="en-GB" sz="1200" dirty="0" smtClean="0"/>
          </a:p>
          <a:p>
            <a:pPr eaLnBrk="1" hangingPunct="1">
              <a:spcBef>
                <a:spcPct val="0"/>
              </a:spcBef>
            </a:pPr>
            <a:endParaRPr lang="en-GB" sz="1200" dirty="0" smtClean="0"/>
          </a:p>
          <a:p>
            <a:pPr eaLnBrk="1" hangingPunct="1">
              <a:spcBef>
                <a:spcPct val="0"/>
              </a:spcBef>
            </a:pPr>
            <a:r>
              <a:rPr lang="en-US" sz="1200" dirty="0" smtClean="0"/>
              <a:t>The policy defines which objects should conform to the desired state (condition) and when and how they should be checked (when changed – prevent out of compliance, when changed – log out of compliance, and on schedule – log out of compliance). You could do all this on your own, but you’ll end up with a very complex implementation that will be difficult to maintain. DMF does all of the hard work (trigger maintenance, Service Broker queue maintenance, and SQL Agent job maintenance) for you. All you have to worry about is does the condition reflect your management intent and is the policy configured to behave as you desire.</a:t>
            </a:r>
            <a:endParaRPr lang="en-GB" sz="1200" dirty="0" smtClean="0"/>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A368A7-6859-4C4D-AFD6-DAC0019FEC1F}"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This slide takes us beyond policy-based management to the topic of how SQL Server 2008 integrates with other systems-based tools such as Microsoft System Center. In particular, there will be a SQL Server 2008 Management Pack for Operations Manager.</a:t>
            </a:r>
          </a:p>
          <a:p>
            <a:endParaRPr lang="en-US" dirty="0"/>
          </a:p>
        </p:txBody>
      </p:sp>
      <p:sp>
        <p:nvSpPr>
          <p:cNvPr id="4" name="Slide Number Placeholder 3"/>
          <p:cNvSpPr>
            <a:spLocks noGrp="1"/>
          </p:cNvSpPr>
          <p:nvPr>
            <p:ph type="sldNum" sz="quarter" idx="10"/>
          </p:nvPr>
        </p:nvSpPr>
        <p:spPr/>
        <p:txBody>
          <a:bodyPr/>
          <a:lstStyle/>
          <a:p>
            <a:pPr>
              <a:defRPr/>
            </a:pPr>
            <a:fld id="{14366B8A-9626-4E79-B5C5-4CC6A2076D9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grpSp>
        <p:nvGrpSpPr>
          <p:cNvPr id="6" name="Group 5"/>
          <p:cNvGrpSpPr/>
          <p:nvPr userDrawn="1"/>
        </p:nvGrpSpPr>
        <p:grpSpPr>
          <a:xfrm>
            <a:off x="0" y="6268641"/>
            <a:ext cx="9144000" cy="589359"/>
            <a:chOff x="0" y="6268641"/>
            <a:chExt cx="9144000" cy="589359"/>
          </a:xfrm>
        </p:grpSpPr>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
          <p:nvSpPr>
            <p:cNvPr id="5" name="Title 4"/>
            <p:cNvSpPr txBox="1">
              <a:spLocks/>
            </p:cNvSpPr>
            <p:nvPr userDrawn="1"/>
          </p:nvSpPr>
          <p:spPr>
            <a:xfrm>
              <a:off x="142844" y="6286520"/>
              <a:ext cx="2571768" cy="498598"/>
            </a:xfrm>
            <a:prstGeom prst="rect">
              <a:avLst/>
            </a:prstGeom>
            <a:solidFill>
              <a:schemeClr val="tx1"/>
            </a:solidFill>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Microsoft </a:t>
              </a:r>
              <a:r>
                <a:rPr kumimoji="0" lang="en-US" sz="1200" b="0" i="0" u="none" strike="noStrike" kern="1200" cap="none" spc="-150" normalizeH="0" baseline="0" noProof="0" dirty="0" err="1"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TechDays</a:t>
              </a:r>
              <a:r>
                <a:rPr kumimoji="0" lang="en-US" sz="16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 </a:t>
              </a:r>
              <a:r>
                <a:rPr kumimoji="0" lang="en-US" sz="2000" b="0" i="0"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r>
              <a:br>
                <a:rPr kumimoji="0" lang="en-US" sz="2000" b="0" i="0" u="none" strike="noStrike" kern="1200" cap="none" spc="-150" normalizeH="0" baseline="0" noProof="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br>
              <a:r>
                <a:rPr kumimoji="0" lang="en-US" sz="20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a:t>
              </a:r>
              <a:r>
                <a:rPr kumimoji="0" lang="en-US" sz="2000" b="0" i="0" u="none" strike="noStrike" kern="120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mj-lt"/>
                  <a:ea typeface="+mn-ea"/>
                  <a:cs typeface="Arial" charset="0"/>
                </a:rPr>
                <a:t>The Evolution Show</a:t>
              </a:r>
              <a:r>
                <a:rPr kumimoji="0" lang="en-US" sz="20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rPr>
                <a:t>}</a:t>
              </a:r>
              <a:endParaRPr kumimoji="0" lang="en-US" sz="2000" b="0" i="0" u="none" strike="noStrike" kern="1200" cap="none" spc="-150" normalizeH="0" baseline="0" noProof="0" dirty="0">
                <a:ln w="3175">
                  <a:noFill/>
                </a:ln>
                <a:solidFill>
                  <a:srgbClr val="FF0000"/>
                </a:solidFill>
                <a:effectLst>
                  <a:outerShdw blurRad="50800" dist="38100" dir="2700000" algn="tl" rotWithShape="0">
                    <a:prstClr val="black">
                      <a:alpha val="40000"/>
                    </a:prstClr>
                  </a:outerShdw>
                </a:effectLst>
                <a:uLnTx/>
                <a:uFillTx/>
                <a:latin typeface="+mj-lt"/>
                <a:ea typeface="+mn-ea"/>
                <a:cs typeface="Arial" charset="0"/>
              </a:endParaRPr>
            </a:p>
          </p:txBody>
        </p:sp>
      </p:gr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2.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6.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gi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6.gif"/></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27.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26.png"/><Relationship Id="rId2" Type="http://schemas.openxmlformats.org/officeDocument/2006/relationships/notesSlide" Target="../notesSlides/notesSlide19.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25.png"/><Relationship Id="rId5" Type="http://schemas.openxmlformats.org/officeDocument/2006/relationships/image" Target="../media/image62.png"/><Relationship Id="rId15" Type="http://schemas.openxmlformats.org/officeDocument/2006/relationships/image" Target="../media/image29.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71.png"/><Relationship Id="rId12"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en.wikipedia.org/wiki/Image:Windows_PowerShell_icon.png" TargetMode="External"/><Relationship Id="rId11" Type="http://schemas.openxmlformats.org/officeDocument/2006/relationships/image" Target="../media/image28.png"/><Relationship Id="rId5" Type="http://schemas.openxmlformats.org/officeDocument/2006/relationships/image" Target="../media/image70.png"/><Relationship Id="rId10" Type="http://schemas.openxmlformats.org/officeDocument/2006/relationships/image" Target="../media/image27.png"/><Relationship Id="rId4" Type="http://schemas.openxmlformats.org/officeDocument/2006/relationships/image" Target="../media/image69.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8.png"/><Relationship Id="rId7"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6.png"/><Relationship Id="rId7" Type="http://schemas.openxmlformats.org/officeDocument/2006/relationships/image" Target="../media/image78.jpe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3.png"/><Relationship Id="rId5" Type="http://schemas.openxmlformats.org/officeDocument/2006/relationships/oleObject" Target="../embeddings/oleObject1.bin"/><Relationship Id="rId10" Type="http://schemas.openxmlformats.org/officeDocument/2006/relationships/image" Target="../media/image2.png"/><Relationship Id="rId4" Type="http://schemas.openxmlformats.org/officeDocument/2006/relationships/image" Target="../media/image77.pn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ql/2008/default.mspx" TargetMode="External"/><Relationship Id="rId7" Type="http://schemas.openxmlformats.org/officeDocument/2006/relationships/hyperlink" Target="http://www.sqlpass.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microsoft.com/sql/2008/prodinfo/download.mspx" TargetMode="External"/><Relationship Id="rId5" Type="http://schemas.openxmlformats.org/officeDocument/2006/relationships/hyperlink" Target="http://www.microsoft.com/learning/sql/2008/default.mspx" TargetMode="External"/><Relationship Id="rId4" Type="http://schemas.openxmlformats.org/officeDocument/2006/relationships/hyperlink" Target="http://www.microsoft.com/sql/2008/learning/default.m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6.png"/><Relationship Id="rId7" Type="http://schemas.openxmlformats.org/officeDocument/2006/relationships/image" Target="../media/image48.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image" Target="../media/image32.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s-ES" dirty="0" smtClean="0"/>
              <a:t>Gestión y Administración</a:t>
            </a:r>
            <a:endParaRPr lang="es-ES" dirty="0"/>
          </a:p>
        </p:txBody>
      </p:sp>
      <p:sp>
        <p:nvSpPr>
          <p:cNvPr id="11" name="Title 10"/>
          <p:cNvSpPr>
            <a:spLocks noGrp="1"/>
          </p:cNvSpPr>
          <p:nvPr>
            <p:ph type="ctrTitle"/>
          </p:nvPr>
        </p:nvSpPr>
        <p:spPr/>
        <p:txBody>
          <a:bodyPr/>
          <a:lstStyle/>
          <a:p>
            <a:r>
              <a:rPr lang="es-ES" dirty="0" smtClean="0"/>
              <a:t>SQL Server 2008</a:t>
            </a:r>
            <a:endParaRPr lang="es-E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369219" y="228600"/>
            <a:ext cx="7043208" cy="1523494"/>
          </a:xfrm>
        </p:spPr>
        <p:txBody>
          <a:bodyPr/>
          <a:lstStyle/>
          <a:p>
            <a:r>
              <a:rPr lang="es-ES" sz="4000" smtClean="0">
                <a:solidFill>
                  <a:schemeClr val="tx1"/>
                </a:solidFill>
                <a:latin typeface="Segoe Light" pitchFamily="34" charset="0"/>
              </a:rPr>
              <a:t>{</a:t>
            </a:r>
            <a:r>
              <a:rPr lang="es-ES" sz="4000" b="1" smtClean="0">
                <a:solidFill>
                  <a:srgbClr val="0099FF"/>
                </a:solidFill>
              </a:rPr>
              <a:t> Gestión mediante políticas</a:t>
            </a:r>
            <a:r>
              <a:rPr lang="es-ES" sz="4000" smtClean="0">
                <a:solidFill>
                  <a:schemeClr val="tx1"/>
                </a:solidFill>
                <a:latin typeface="Segoe Light" pitchFamily="34" charset="0"/>
              </a:rPr>
              <a:t>}</a:t>
            </a:r>
            <a:endParaRPr lang="es-ES" sz="4000"/>
          </a:p>
        </p:txBody>
      </p:sp>
      <p:sp>
        <p:nvSpPr>
          <p:cNvPr id="12" name="Subtitle 11"/>
          <p:cNvSpPr>
            <a:spLocks noGrp="1"/>
          </p:cNvSpPr>
          <p:nvPr>
            <p:ph type="subTitle" idx="1"/>
          </p:nvPr>
        </p:nvSpPr>
        <p:spPr>
          <a:xfrm>
            <a:off x="1295400" y="2819400"/>
            <a:ext cx="7043208" cy="461665"/>
          </a:xfrm>
        </p:spPr>
        <p:txBody>
          <a:bodyPr/>
          <a:lstStyle/>
          <a:p>
            <a:pPr marL="280988" lvl="1" indent="-280988" algn="l">
              <a:buBlip>
                <a:blip r:embed="rId3"/>
              </a:buBlip>
            </a:pPr>
            <a:r>
              <a:rPr lang="es-ES" dirty="0" smtClean="0">
                <a:solidFill>
                  <a:schemeClr val="tx1"/>
                </a:solidFill>
              </a:rPr>
              <a:t>Gestión simplificada con políticas</a:t>
            </a:r>
          </a:p>
          <a:p>
            <a:pPr marL="738169" lvl="2" indent="-280988" algn="l">
              <a:buBlip>
                <a:blip r:embed="rId3"/>
              </a:buBlip>
            </a:pPr>
            <a:r>
              <a:rPr lang="es-ES" sz="2000" dirty="0" smtClean="0">
                <a:solidFill>
                  <a:schemeClr val="tx1"/>
                </a:solidFill>
              </a:rPr>
              <a:t>La gestión de configuraciones complejas se facilita mediante la combinación de múltiples condiciones dentro de una misma política</a:t>
            </a:r>
          </a:p>
          <a:p>
            <a:pPr marL="738169" lvl="2" indent="-280988" algn="l">
              <a:buBlip>
                <a:blip r:embed="rId3"/>
              </a:buBlip>
            </a:pPr>
            <a:r>
              <a:rPr lang="es-ES" sz="2000" dirty="0" smtClean="0">
                <a:solidFill>
                  <a:schemeClr val="tx1"/>
                </a:solidFill>
              </a:rPr>
              <a:t>Gestión del Área de Superficie mediante políticas, facilitando la definición de las políticas necesarias para el cumplimiento de las directivas de seguridad y su aplicación obligatoria</a:t>
            </a:r>
          </a:p>
          <a:p>
            <a:pPr marL="738169" lvl="2" indent="-280988" algn="l">
              <a:buBlip>
                <a:blip r:embed="rId3"/>
              </a:buBlip>
            </a:pPr>
            <a:r>
              <a:rPr lang="es-ES" sz="2000" dirty="0" smtClean="0">
                <a:solidFill>
                  <a:schemeClr val="tx1"/>
                </a:solidFill>
              </a:rPr>
              <a:t>Su flexibilidad permite acciones preventivas y detección de incumplimientos, además de monitorización y registro</a:t>
            </a:r>
          </a:p>
        </p:txBody>
      </p:sp>
      <p:sp>
        <p:nvSpPr>
          <p:cNvPr id="6" name="Text Placeholder 5"/>
          <p:cNvSpPr>
            <a:spLocks noGrp="1"/>
          </p:cNvSpPr>
          <p:nvPr>
            <p:ph type="body" sz="quarter" idx="10"/>
          </p:nvPr>
        </p:nvSpPr>
        <p:spPr>
          <a:xfrm>
            <a:off x="722049" y="1447800"/>
            <a:ext cx="7690114" cy="1384994"/>
          </a:xfrm>
        </p:spPr>
        <p:txBody>
          <a:bodyPr/>
          <a:lstStyle/>
          <a:p>
            <a:r>
              <a:rPr lang="es-ES" smtClean="0"/>
              <a:t>demo</a:t>
            </a:r>
            <a:endParaRPr lang="es-E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1"/>
          <p:cNvSpPr txBox="1">
            <a:spLocks noChangeArrowheads="1"/>
          </p:cNvSpPr>
          <p:nvPr/>
        </p:nvSpPr>
        <p:spPr>
          <a:xfrm>
            <a:off x="762000" y="228600"/>
            <a:ext cx="7672387" cy="1255712"/>
          </a:xfrm>
          <a:prstGeom prst="rect">
            <a:avLst/>
          </a:prstGeom>
        </p:spPr>
        <p:txBody>
          <a:bodyPr anchor="ctr">
            <a:normAutofit/>
            <a:scene3d>
              <a:camera prst="orthographicFront"/>
              <a:lightRig rig="threePt" dir="t"/>
            </a:scene3d>
          </a:bodyPr>
          <a:lstStyle/>
          <a:p>
            <a:pPr fontAlgn="auto">
              <a:spcAft>
                <a:spcPts val="0"/>
              </a:spcAft>
              <a:defRPr/>
            </a:pPr>
            <a:r>
              <a:rPr lang="es-ES" sz="2400" smtClean="0">
                <a:latin typeface="Segoe" pitchFamily="34" charset="0"/>
                <a:ea typeface="+mj-ea"/>
                <a:cs typeface="+mj-cs"/>
              </a:rPr>
              <a:t/>
            </a:r>
            <a:br>
              <a:rPr lang="es-ES" sz="2400" smtClean="0">
                <a:latin typeface="Segoe" pitchFamily="34" charset="0"/>
                <a:ea typeface="+mj-ea"/>
                <a:cs typeface="+mj-cs"/>
              </a:rPr>
            </a:br>
            <a:endParaRPr lang="es-ES" sz="2400">
              <a:latin typeface="Segoe" pitchFamily="34" charset="0"/>
              <a:ea typeface="+mj-ea"/>
              <a:cs typeface="+mj-cs"/>
            </a:endParaRPr>
          </a:p>
        </p:txBody>
      </p:sp>
      <p:grpSp>
        <p:nvGrpSpPr>
          <p:cNvPr id="2" name="Group 34"/>
          <p:cNvGrpSpPr>
            <a:grpSpLocks/>
          </p:cNvGrpSpPr>
          <p:nvPr/>
        </p:nvGrpSpPr>
        <p:grpSpPr bwMode="auto">
          <a:xfrm>
            <a:off x="522288" y="352425"/>
            <a:ext cx="4537074" cy="1360488"/>
            <a:chOff x="521" y="96"/>
            <a:chExt cx="2858" cy="857"/>
          </a:xfrm>
        </p:grpSpPr>
        <p:pic>
          <p:nvPicPr>
            <p:cNvPr id="14345" name="Picture 2"/>
            <p:cNvPicPr>
              <a:picLocks noChangeAspect="1" noChangeArrowheads="1"/>
            </p:cNvPicPr>
            <p:nvPr/>
          </p:nvPicPr>
          <p:blipFill>
            <a:blip r:embed="rId3"/>
            <a:srcRect/>
            <a:stretch>
              <a:fillRect/>
            </a:stretch>
          </p:blipFill>
          <p:spPr bwMode="auto">
            <a:xfrm>
              <a:off x="580" y="96"/>
              <a:ext cx="2492" cy="528"/>
            </a:xfrm>
            <a:prstGeom prst="rect">
              <a:avLst/>
            </a:prstGeom>
            <a:noFill/>
            <a:ln w="9525">
              <a:noFill/>
              <a:miter lim="800000"/>
              <a:headEnd/>
              <a:tailEnd/>
            </a:ln>
          </p:spPr>
        </p:pic>
        <p:sp>
          <p:nvSpPr>
            <p:cNvPr id="14346" name="Text Box 32"/>
            <p:cNvSpPr txBox="1">
              <a:spLocks noChangeArrowheads="1"/>
            </p:cNvSpPr>
            <p:nvPr/>
          </p:nvSpPr>
          <p:spPr bwMode="auto">
            <a:xfrm>
              <a:off x="521" y="546"/>
              <a:ext cx="2858" cy="407"/>
            </a:xfrm>
            <a:prstGeom prst="rect">
              <a:avLst/>
            </a:prstGeom>
            <a:noFill/>
            <a:ln w="9525">
              <a:noFill/>
              <a:miter lim="800000"/>
              <a:headEnd/>
              <a:tailEnd/>
            </a:ln>
          </p:spPr>
          <p:txBody>
            <a:bodyPr wrap="none">
              <a:spAutoFit/>
            </a:bodyPr>
            <a:lstStyle/>
            <a:p>
              <a:r>
                <a:rPr lang="es-ES" sz="3600" smtClean="0">
                  <a:solidFill>
                    <a:schemeClr val="tx2"/>
                  </a:solidFill>
                  <a:latin typeface="Segoe" pitchFamily="34" charset="0"/>
                </a:rPr>
                <a:t>Capacidad de gestión</a:t>
              </a:r>
              <a:endParaRPr lang="es-ES" sz="3600">
                <a:solidFill>
                  <a:schemeClr val="tx2"/>
                </a:solidFill>
                <a:latin typeface="Segoe" pitchFamily="34" charset="0"/>
              </a:endParaRPr>
            </a:p>
          </p:txBody>
        </p:sp>
      </p:grpSp>
      <p:grpSp>
        <p:nvGrpSpPr>
          <p:cNvPr id="3" name="Group 46"/>
          <p:cNvGrpSpPr/>
          <p:nvPr/>
        </p:nvGrpSpPr>
        <p:grpSpPr>
          <a:xfrm>
            <a:off x="6045270" y="2108659"/>
            <a:ext cx="2590800" cy="3934691"/>
            <a:chOff x="6078983" y="2108659"/>
            <a:chExt cx="2590800" cy="3934691"/>
          </a:xfrm>
        </p:grpSpPr>
        <p:sp>
          <p:nvSpPr>
            <p:cNvPr id="32" name="Rounded Rectangle 31"/>
            <p:cNvSpPr/>
            <p:nvPr/>
          </p:nvSpPr>
          <p:spPr bwMode="auto">
            <a:xfrm>
              <a:off x="6106262"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endParaRPr>
            </a:p>
          </p:txBody>
        </p:sp>
        <p:sp>
          <p:nvSpPr>
            <p:cNvPr id="14366" name="Rectangle 166"/>
            <p:cNvSpPr>
              <a:spLocks noChangeArrowheads="1"/>
            </p:cNvSpPr>
            <p:nvPr/>
          </p:nvSpPr>
          <p:spPr bwMode="auto">
            <a:xfrm>
              <a:off x="6085934" y="3131744"/>
              <a:ext cx="2576899" cy="664791"/>
            </a:xfrm>
            <a:prstGeom prst="rect">
              <a:avLst/>
            </a:prstGeom>
            <a:noFill/>
            <a:ln w="9525">
              <a:noFill/>
              <a:miter lim="800000"/>
              <a:headEnd/>
              <a:tailEnd/>
            </a:ln>
          </p:spPr>
          <p:txBody>
            <a:bodyPr wrap="square"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Gestión de múltiples servidores </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Administración visual</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Tareas de programa</a:t>
              </a:r>
              <a:endParaRPr lang="es-ES" sz="1200" dirty="0">
                <a:effectLst>
                  <a:outerShdw blurRad="38100" dist="38100" dir="2700000" algn="tl">
                    <a:srgbClr val="000000">
                      <a:alpha val="43137"/>
                    </a:srgbClr>
                  </a:outerShdw>
                </a:effectLst>
                <a:latin typeface="Segoe"/>
              </a:endParaRPr>
            </a:p>
          </p:txBody>
        </p:sp>
        <p:grpSp>
          <p:nvGrpSpPr>
            <p:cNvPr id="4" name="Group 30"/>
            <p:cNvGrpSpPr>
              <a:grpSpLocks/>
            </p:cNvGrpSpPr>
            <p:nvPr/>
          </p:nvGrpSpPr>
          <p:grpSpPr bwMode="auto">
            <a:xfrm>
              <a:off x="6618733" y="4476362"/>
              <a:ext cx="1511300" cy="100647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5"/>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6"/>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14360" name="Picture 3" descr="C:\Program Files\Microsoft Resource DVD Artwork\DVD_ART\Artwork_Imagery\HARDWARE_IMAGERY\Illustration - Misc Hardware\Windows Vista Illustration Icons\Ann Help.png"/>
              <p:cNvPicPr>
                <a:picLocks noChangeAspect="1" noChangeArrowheads="1"/>
              </p:cNvPicPr>
              <p:nvPr/>
            </p:nvPicPr>
            <p:blipFill>
              <a:blip r:embed="rId7"/>
              <a:srcRect/>
              <a:stretch>
                <a:fillRect/>
              </a:stretch>
            </p:blipFill>
            <p:spPr bwMode="ltGray">
              <a:xfrm>
                <a:off x="8429769" y="4846676"/>
                <a:ext cx="302152" cy="302151"/>
              </a:xfrm>
              <a:prstGeom prst="rect">
                <a:avLst/>
              </a:prstGeom>
              <a:noFill/>
              <a:ln w="9525">
                <a:noFill/>
                <a:miter lim="800000"/>
                <a:headEnd/>
                <a:tailEnd/>
              </a:ln>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8"/>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14362"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ltGray">
              <a:xfrm rot="-1679022">
                <a:off x="8408441" y="5336955"/>
                <a:ext cx="684878" cy="381772"/>
              </a:xfrm>
              <a:prstGeom prst="rect">
                <a:avLst/>
              </a:prstGeom>
              <a:noFill/>
              <a:ln w="9525">
                <a:noFill/>
                <a:miter lim="800000"/>
                <a:headEnd/>
                <a:tailEnd/>
              </a:ln>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0"/>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39" name="Rectangle 38"/>
            <p:cNvSpPr/>
            <p:nvPr/>
          </p:nvSpPr>
          <p:spPr bwMode="auto">
            <a:xfrm>
              <a:off x="6123318"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endParaRPr>
            </a:p>
          </p:txBody>
        </p:sp>
        <p:cxnSp>
          <p:nvCxnSpPr>
            <p:cNvPr id="40" name="Straight Connector 39"/>
            <p:cNvCxnSpPr/>
            <p:nvPr/>
          </p:nvCxnSpPr>
          <p:spPr>
            <a:xfrm>
              <a:off x="6574283"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68" name="TextBox 833617"/>
            <p:cNvSpPr txBox="1">
              <a:spLocks noChangeArrowheads="1"/>
            </p:cNvSpPr>
            <p:nvPr/>
          </p:nvSpPr>
          <p:spPr bwMode="auto">
            <a:xfrm>
              <a:off x="6078983" y="2138608"/>
              <a:ext cx="2590800" cy="794064"/>
            </a:xfrm>
            <a:prstGeom prst="rect">
              <a:avLst/>
            </a:prstGeom>
            <a:noFill/>
            <a:ln w="9525">
              <a:noFill/>
              <a:miter lim="800000"/>
              <a:headEnd/>
              <a:tailEnd/>
            </a:ln>
          </p:spPr>
          <p:txBody>
            <a:bodyPr>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Gestión interactiva</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grpSp>
        <p:nvGrpSpPr>
          <p:cNvPr id="5" name="Group 47"/>
          <p:cNvGrpSpPr/>
          <p:nvPr/>
        </p:nvGrpSpPr>
        <p:grpSpPr>
          <a:xfrm>
            <a:off x="3219819" y="2108659"/>
            <a:ext cx="2753248" cy="3934691"/>
            <a:chOff x="3305908" y="2108659"/>
            <a:chExt cx="2753248" cy="3934691"/>
          </a:xfrm>
        </p:grpSpPr>
        <p:sp>
          <p:nvSpPr>
            <p:cNvPr id="33" name="Rounded Rectangle 32"/>
            <p:cNvSpPr/>
            <p:nvPr/>
          </p:nvSpPr>
          <p:spPr bwMode="auto">
            <a:xfrm>
              <a:off x="3359428"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endParaRPr>
            </a:p>
          </p:txBody>
        </p:sp>
        <p:sp>
          <p:nvSpPr>
            <p:cNvPr id="14356" name="Rectangle 43"/>
            <p:cNvSpPr>
              <a:spLocks noChangeArrowheads="1"/>
            </p:cNvSpPr>
            <p:nvPr/>
          </p:nvSpPr>
          <p:spPr bwMode="auto">
            <a:xfrm>
              <a:off x="3305908" y="3131744"/>
              <a:ext cx="2753248" cy="997190"/>
            </a:xfrm>
            <a:prstGeom prst="rect">
              <a:avLst/>
            </a:prstGeom>
            <a:noFill/>
            <a:ln w="9525">
              <a:noFill/>
              <a:miter lim="800000"/>
              <a:headEnd/>
              <a:tailEnd/>
            </a:ln>
          </p:spPr>
          <p:txBody>
            <a:bodyPr wrap="square"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Definición de configuraciones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Automatización del cumplimiento de normativas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Integración con la Gestión de Sistemas</a:t>
              </a:r>
              <a:endParaRPr lang="es-ES" sz="1200" dirty="0">
                <a:effectLst>
                  <a:outerShdw blurRad="38100" dist="38100" dir="2700000" algn="tl">
                    <a:srgbClr val="000000">
                      <a:alpha val="43137"/>
                    </a:srgbClr>
                  </a:outerShdw>
                </a:effectLst>
                <a:latin typeface="Segoe"/>
              </a:endParaRPr>
            </a:p>
          </p:txBody>
        </p:sp>
        <p:pic>
          <p:nvPicPr>
            <p:cNvPr id="14354" name="Rectangle 833584"/>
            <p:cNvPicPr>
              <a:picLocks noChangeAspect="1" noChangeArrowheads="1"/>
            </p:cNvPicPr>
            <p:nvPr/>
          </p:nvPicPr>
          <p:blipFill>
            <a:blip r:embed="rId11">
              <a:lum bright="10000" contrast="-20000"/>
            </a:blip>
            <a:srcRect r="31033"/>
            <a:stretch>
              <a:fillRect/>
            </a:stretch>
          </p:blipFill>
          <p:spPr bwMode="auto">
            <a:xfrm>
              <a:off x="3865549" y="4288134"/>
              <a:ext cx="1524000" cy="1382930"/>
            </a:xfrm>
            <a:prstGeom prst="rect">
              <a:avLst/>
            </a:prstGeom>
            <a:noFill/>
            <a:ln w="9525">
              <a:noFill/>
              <a:miter lim="800000"/>
              <a:headEnd/>
              <a:tailEnd/>
            </a:ln>
          </p:spPr>
        </p:pic>
        <p:sp>
          <p:nvSpPr>
            <p:cNvPr id="37" name="Rectangle 36"/>
            <p:cNvSpPr/>
            <p:nvPr/>
          </p:nvSpPr>
          <p:spPr bwMode="auto">
            <a:xfrm>
              <a:off x="3376484"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endParaRPr>
            </a:p>
          </p:txBody>
        </p:sp>
        <p:cxnSp>
          <p:nvCxnSpPr>
            <p:cNvPr id="38" name="Straight Connector 37"/>
            <p:cNvCxnSpPr/>
            <p:nvPr/>
          </p:nvCxnSpPr>
          <p:spPr>
            <a:xfrm>
              <a:off x="3827449"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TextBox 833617"/>
            <p:cNvSpPr txBox="1">
              <a:spLocks noChangeArrowheads="1"/>
            </p:cNvSpPr>
            <p:nvPr/>
          </p:nvSpPr>
          <p:spPr bwMode="auto">
            <a:xfrm>
              <a:off x="3408349" y="2138677"/>
              <a:ext cx="2438400" cy="794064"/>
            </a:xfrm>
            <a:prstGeom prst="rect">
              <a:avLst/>
            </a:prstGeom>
            <a:noFill/>
            <a:ln w="9525">
              <a:noFill/>
              <a:miter lim="800000"/>
              <a:headEnd/>
              <a:tailEnd/>
            </a:ln>
          </p:spPr>
          <p:txBody>
            <a:bodyPr>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Monitorización  mediante vistas</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grpSp>
        <p:nvGrpSpPr>
          <p:cNvPr id="6" name="Group 44"/>
          <p:cNvGrpSpPr/>
          <p:nvPr/>
        </p:nvGrpSpPr>
        <p:grpSpPr>
          <a:xfrm>
            <a:off x="533400" y="2078514"/>
            <a:ext cx="2614216" cy="3934691"/>
            <a:chOff x="633883" y="2078514"/>
            <a:chExt cx="2614216" cy="3934691"/>
          </a:xfrm>
        </p:grpSpPr>
        <p:sp>
          <p:nvSpPr>
            <p:cNvPr id="34" name="Rounded Rectangle 33"/>
            <p:cNvSpPr/>
            <p:nvPr/>
          </p:nvSpPr>
          <p:spPr bwMode="auto">
            <a:xfrm>
              <a:off x="673148" y="2078514"/>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endParaRPr>
            </a:p>
          </p:txBody>
        </p:sp>
        <p:sp>
          <p:nvSpPr>
            <p:cNvPr id="14351" name="Rectangle 52"/>
            <p:cNvSpPr>
              <a:spLocks noChangeArrowheads="1"/>
            </p:cNvSpPr>
            <p:nvPr/>
          </p:nvSpPr>
          <p:spPr bwMode="auto">
            <a:xfrm>
              <a:off x="634439" y="3131744"/>
              <a:ext cx="2613660" cy="997190"/>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Definición de configuraciones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Automatización del cumplimiento de normativas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Integración con la Gestión de Sistemas</a:t>
              </a:r>
              <a:endParaRPr lang="es-ES" sz="1200" dirty="0">
                <a:effectLst>
                  <a:outerShdw blurRad="38100" dist="38100" dir="2700000" algn="tl">
                    <a:srgbClr val="000000">
                      <a:alpha val="43137"/>
                    </a:srgbClr>
                  </a:outerShdw>
                </a:effectLst>
                <a:latin typeface="Segoe"/>
              </a:endParaRPr>
            </a:p>
          </p:txBody>
        </p:sp>
        <p:grpSp>
          <p:nvGrpSpPr>
            <p:cNvPr id="7" name="Group 43"/>
            <p:cNvGrpSpPr/>
            <p:nvPr/>
          </p:nvGrpSpPr>
          <p:grpSpPr>
            <a:xfrm>
              <a:off x="990599" y="4331894"/>
              <a:ext cx="1423990" cy="1295411"/>
              <a:chOff x="990599" y="4334208"/>
              <a:chExt cx="1423990" cy="1295411"/>
            </a:xfrm>
          </p:grpSpPr>
          <p:pic>
            <p:nvPicPr>
              <p:cNvPr id="14349" name="Picture 32" descr="policy rules"/>
              <p:cNvPicPr>
                <a:picLocks noChangeAspect="1" noChangeArrowheads="1"/>
              </p:cNvPicPr>
              <p:nvPr/>
            </p:nvPicPr>
            <p:blipFill>
              <a:blip r:embed="rId12"/>
              <a:srcRect/>
              <a:stretch>
                <a:fillRect/>
              </a:stretch>
            </p:blipFill>
            <p:spPr bwMode="auto">
              <a:xfrm>
                <a:off x="990599" y="4648225"/>
                <a:ext cx="461583" cy="403190"/>
              </a:xfrm>
              <a:prstGeom prst="rect">
                <a:avLst/>
              </a:prstGeom>
              <a:noFill/>
              <a:ln w="9525">
                <a:noFill/>
                <a:miter lim="800000"/>
                <a:headEnd/>
                <a:tailEnd/>
              </a:ln>
            </p:spPr>
          </p:pic>
          <p:pic>
            <p:nvPicPr>
              <p:cNvPr id="14348" name="Picture 12" descr="C:\Program Files\Microsoft Resource DVD Artwork\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1467950" y="4334208"/>
                <a:ext cx="946639" cy="1295411"/>
              </a:xfrm>
              <a:prstGeom prst="rect">
                <a:avLst/>
              </a:prstGeom>
              <a:noFill/>
              <a:ln w="9525">
                <a:noFill/>
                <a:miter lim="800000"/>
                <a:headEnd/>
                <a:tailEnd/>
              </a:ln>
            </p:spPr>
          </p:pic>
        </p:grpSp>
        <p:sp>
          <p:nvSpPr>
            <p:cNvPr id="35" name="Rectangle 34"/>
            <p:cNvSpPr/>
            <p:nvPr/>
          </p:nvSpPr>
          <p:spPr bwMode="auto">
            <a:xfrm>
              <a:off x="690204" y="252079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endParaRPr>
            </a:p>
          </p:txBody>
        </p:sp>
        <p:cxnSp>
          <p:nvCxnSpPr>
            <p:cNvPr id="36" name="Straight Connector 35"/>
            <p:cNvCxnSpPr/>
            <p:nvPr/>
          </p:nvCxnSpPr>
          <p:spPr>
            <a:xfrm>
              <a:off x="1141169"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4" name="TextBox 833617"/>
            <p:cNvSpPr txBox="1">
              <a:spLocks noChangeArrowheads="1"/>
            </p:cNvSpPr>
            <p:nvPr/>
          </p:nvSpPr>
          <p:spPr bwMode="auto">
            <a:xfrm>
              <a:off x="633883" y="2138670"/>
              <a:ext cx="2590800" cy="794064"/>
            </a:xfrm>
            <a:prstGeom prst="rect">
              <a:avLst/>
            </a:prstGeom>
            <a:noFill/>
            <a:ln w="9525">
              <a:noFill/>
              <a:miter lim="800000"/>
              <a:headEnd/>
              <a:tailEnd/>
            </a:ln>
          </p:spPr>
          <p:txBody>
            <a:bodyPr wrap="square">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Gestión mediante políticas</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sp>
        <p:nvSpPr>
          <p:cNvPr id="41" name="Rectangle 40"/>
          <p:cNvSpPr/>
          <p:nvPr/>
        </p:nvSpPr>
        <p:spPr bwMode="auto">
          <a:xfrm>
            <a:off x="614277" y="6542534"/>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481806" y="587112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ectangle 2"/>
          <p:cNvSpPr txBox="1">
            <a:spLocks noChangeArrowheads="1"/>
          </p:cNvSpPr>
          <p:nvPr/>
        </p:nvSpPr>
        <p:spPr>
          <a:xfrm>
            <a:off x="1365250" y="5936056"/>
            <a:ext cx="6413500" cy="4985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es-ES" sz="3600" i="1"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productiva</a:t>
            </a:r>
            <a:endParaRPr lang="es-ES" sz="3600" i="1" spc="-125">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par>
                                <p:cTn id="8" presetID="12" presetClass="entr" presetSubtype="4"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1000"/>
                                        <p:tgtEl>
                                          <p:spTgt spid="5"/>
                                        </p:tgtEl>
                                      </p:cBhvr>
                                    </p:animEffect>
                                  </p:childTnLst>
                                </p:cTn>
                              </p:par>
                              <p:par>
                                <p:cTn id="11" presetID="12" presetClass="entr" presetSubtype="4" fill="hold" nodeType="withEffect">
                                  <p:stCondLst>
                                    <p:cond delay="20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1000"/>
                                        <p:tgtEl>
                                          <p:spTgt spid="3"/>
                                        </p:tgtEl>
                                      </p:cBhvr>
                                    </p:animEffect>
                                  </p:childTnLst>
                                </p:cTn>
                              </p:par>
                              <p:par>
                                <p:cTn id="14" presetID="55" presetClass="entr" presetSubtype="0" fill="hold" grpId="0" nodeType="withEffect">
                                  <p:stCondLst>
                                    <p:cond delay="20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000" fill="hold"/>
                                        <p:tgtEl>
                                          <p:spTgt spid="43"/>
                                        </p:tgtEl>
                                        <p:attrNameLst>
                                          <p:attrName>ppt_w</p:attrName>
                                        </p:attrNameLst>
                                      </p:cBhvr>
                                      <p:tavLst>
                                        <p:tav tm="0">
                                          <p:val>
                                            <p:strVal val="#ppt_w*0.70"/>
                                          </p:val>
                                        </p:tav>
                                        <p:tav tm="100000">
                                          <p:val>
                                            <p:strVal val="#ppt_w"/>
                                          </p:val>
                                        </p:tav>
                                      </p:tavLst>
                                    </p:anim>
                                    <p:anim calcmode="lin" valueType="num">
                                      <p:cBhvr>
                                        <p:cTn id="17" dur="1000" fill="hold"/>
                                        <p:tgtEl>
                                          <p:spTgt spid="43"/>
                                        </p:tgtEl>
                                        <p:attrNameLst>
                                          <p:attrName>ppt_h</p:attrName>
                                        </p:attrNameLst>
                                      </p:cBhvr>
                                      <p:tavLst>
                                        <p:tav tm="0">
                                          <p:val>
                                            <p:strVal val="#ppt_h"/>
                                          </p:val>
                                        </p:tav>
                                        <p:tav tm="100000">
                                          <p:val>
                                            <p:strVal val="#ppt_h"/>
                                          </p:val>
                                        </p:tav>
                                      </p:tavLst>
                                    </p:anim>
                                    <p:animEffect transition="in" filter="fade">
                                      <p:cBhvr>
                                        <p:cTn id="18" dur="10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
                                        </p:tgtEl>
                                        <p:attrNameLst>
                                          <p:attrName>style.opacity</p:attrName>
                                        </p:attrNameLst>
                                      </p:cBhvr>
                                      <p:to>
                                        <p:strVal val="0.25"/>
                                      </p:to>
                                    </p:set>
                                    <p:animEffect filter="image" prLst="opacity: 0.25">
                                      <p:cBhvr rctx="IE">
                                        <p:cTn id="23" dur="indefinite"/>
                                        <p:tgtEl>
                                          <p:spTgt spid="6"/>
                                        </p:tgtEl>
                                      </p:cBhvr>
                                    </p:animEffect>
                                  </p:childTnLst>
                                </p:cTn>
                              </p:par>
                              <p:par>
                                <p:cTn id="24" presetID="9" presetClass="emph" presetSubtype="0" nodeType="withEffect">
                                  <p:stCondLst>
                                    <p:cond delay="0"/>
                                  </p:stCondLst>
                                  <p:childTnLst>
                                    <p:set>
                                      <p:cBhvr rctx="PPT">
                                        <p:cTn id="25" dur="indefinite"/>
                                        <p:tgtEl>
                                          <p:spTgt spid="3"/>
                                        </p:tgtEl>
                                        <p:attrNameLst>
                                          <p:attrName>style.opacity</p:attrName>
                                        </p:attrNameLst>
                                      </p:cBhvr>
                                      <p:to>
                                        <p:strVal val="0.25"/>
                                      </p:to>
                                    </p:set>
                                    <p:animEffect filter="image" prLst="opacity: 0.25">
                                      <p:cBhvr rctx="IE">
                                        <p:cTn id="2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1" descr="D:\Pennie's documents\Images for TechEd06\Shapes_and_Graphics\Arrows\multi 6 curved Arrows toward center green blue grad.png"/>
          <p:cNvPicPr>
            <a:picLocks noChangeAspect="1" noChangeArrowheads="1"/>
          </p:cNvPicPr>
          <p:nvPr/>
        </p:nvPicPr>
        <p:blipFill>
          <a:blip r:embed="rId3"/>
          <a:srcRect/>
          <a:stretch>
            <a:fillRect/>
          </a:stretch>
        </p:blipFill>
        <p:spPr bwMode="auto">
          <a:xfrm>
            <a:off x="4724400" y="2590800"/>
            <a:ext cx="3200400" cy="2667000"/>
          </a:xfrm>
          <a:prstGeom prst="rect">
            <a:avLst/>
          </a:prstGeom>
          <a:noFill/>
          <a:ln w="9525">
            <a:noFill/>
            <a:miter lim="800000"/>
            <a:headEnd/>
            <a:tailEnd/>
          </a:ln>
        </p:spPr>
      </p:pic>
      <p:sp>
        <p:nvSpPr>
          <p:cNvPr id="31" name="Text Placeholder 30"/>
          <p:cNvSpPr>
            <a:spLocks noGrp="1"/>
          </p:cNvSpPr>
          <p:nvPr>
            <p:ph type="body" sz="quarter" idx="10"/>
          </p:nvPr>
        </p:nvSpPr>
        <p:spPr>
          <a:xfrm>
            <a:off x="381000" y="1438192"/>
            <a:ext cx="8382000" cy="4327338"/>
          </a:xfrm>
        </p:spPr>
        <p:txBody>
          <a:bodyPr/>
          <a:lstStyle/>
          <a:p>
            <a:r>
              <a:rPr lang="es-ES" sz="2400" dirty="0" smtClean="0"/>
              <a:t>Recopilación de datos de rendimiento</a:t>
            </a:r>
          </a:p>
          <a:p>
            <a:pPr lvl="1"/>
            <a:r>
              <a:rPr lang="es-ES" sz="2000" dirty="0" smtClean="0"/>
              <a:t>Contadores del S.O.</a:t>
            </a:r>
          </a:p>
          <a:p>
            <a:pPr lvl="1"/>
            <a:r>
              <a:rPr lang="es-ES" sz="2000" dirty="0" smtClean="0"/>
              <a:t>Datos de rendimiento</a:t>
            </a:r>
          </a:p>
          <a:p>
            <a:pPr lvl="1"/>
            <a:r>
              <a:rPr lang="es-ES" sz="2000" dirty="0" smtClean="0"/>
              <a:t>Proceso extensible</a:t>
            </a:r>
          </a:p>
          <a:p>
            <a:endParaRPr lang="es-ES" sz="2400" dirty="0" smtClean="0"/>
          </a:p>
          <a:p>
            <a:r>
              <a:rPr lang="es-ES" sz="2400" dirty="0" smtClean="0"/>
              <a:t>Repositorio centralizado</a:t>
            </a:r>
          </a:p>
          <a:p>
            <a:pPr lvl="1"/>
            <a:r>
              <a:rPr lang="es-ES" sz="2000" dirty="0" smtClean="0"/>
              <a:t>Consolida información</a:t>
            </a:r>
          </a:p>
          <a:p>
            <a:pPr lvl="1"/>
            <a:r>
              <a:rPr lang="es-ES" sz="2000" dirty="0" smtClean="0"/>
              <a:t>Interfaz abierta</a:t>
            </a:r>
          </a:p>
          <a:p>
            <a:endParaRPr lang="es-ES" sz="2400" dirty="0" smtClean="0"/>
          </a:p>
          <a:p>
            <a:r>
              <a:rPr lang="es-ES" sz="2400" dirty="0" smtClean="0"/>
              <a:t>Informes de gestión</a:t>
            </a:r>
          </a:p>
          <a:p>
            <a:pPr lvl="1"/>
            <a:r>
              <a:rPr lang="es-ES" sz="2000" dirty="0" smtClean="0"/>
              <a:t>Informes predefinidos</a:t>
            </a:r>
          </a:p>
          <a:p>
            <a:pPr lvl="1"/>
            <a:r>
              <a:rPr lang="es-ES" sz="2000" dirty="0" smtClean="0"/>
              <a:t>Extensibles </a:t>
            </a:r>
          </a:p>
        </p:txBody>
      </p:sp>
      <p:pic>
        <p:nvPicPr>
          <p:cNvPr id="8" name="Picture 8" descr="D:\Pennie's documents\Images for TechEd06\Hardware_Imagery\database green.png"/>
          <p:cNvPicPr>
            <a:picLocks noChangeAspect="1" noChangeArrowheads="1"/>
          </p:cNvPicPr>
          <p:nvPr/>
        </p:nvPicPr>
        <p:blipFill>
          <a:blip r:embed="rId4"/>
          <a:srcRect/>
          <a:stretch>
            <a:fillRect/>
          </a:stretch>
        </p:blipFill>
        <p:spPr bwMode="auto">
          <a:xfrm>
            <a:off x="5867400" y="3276600"/>
            <a:ext cx="957263" cy="1146175"/>
          </a:xfrm>
          <a:prstGeom prst="rect">
            <a:avLst/>
          </a:prstGeom>
          <a:noFill/>
          <a:ln w="9525">
            <a:noFill/>
            <a:miter lim="800000"/>
            <a:headEnd/>
            <a:tailEnd/>
          </a:ln>
        </p:spPr>
      </p:pic>
      <p:pic>
        <p:nvPicPr>
          <p:cNvPr id="9" name="Picture 7" descr="D:\Pennie's documents\Images for TechEd06\Hardware_Imagery\Database blue.png"/>
          <p:cNvPicPr>
            <a:picLocks noChangeAspect="1" noChangeArrowheads="1"/>
          </p:cNvPicPr>
          <p:nvPr/>
        </p:nvPicPr>
        <p:blipFill>
          <a:blip r:embed="rId5"/>
          <a:srcRect/>
          <a:stretch>
            <a:fillRect/>
          </a:stretch>
        </p:blipFill>
        <p:spPr bwMode="auto">
          <a:xfrm>
            <a:off x="7010400" y="1752600"/>
            <a:ext cx="762000" cy="917575"/>
          </a:xfrm>
          <a:prstGeom prst="rect">
            <a:avLst/>
          </a:prstGeom>
          <a:noFill/>
          <a:ln w="9525">
            <a:noFill/>
            <a:miter lim="800000"/>
            <a:headEnd/>
            <a:tailEnd/>
          </a:ln>
        </p:spPr>
      </p:pic>
      <p:pic>
        <p:nvPicPr>
          <p:cNvPr id="14" name="Picture 7" descr="D:\Pennie's documents\Images for TechEd06\Hardware_Imagery\Database blue.png"/>
          <p:cNvPicPr>
            <a:picLocks noChangeAspect="1" noChangeArrowheads="1"/>
          </p:cNvPicPr>
          <p:nvPr/>
        </p:nvPicPr>
        <p:blipFill>
          <a:blip r:embed="rId5"/>
          <a:srcRect/>
          <a:stretch>
            <a:fillRect/>
          </a:stretch>
        </p:blipFill>
        <p:spPr bwMode="auto">
          <a:xfrm>
            <a:off x="7924800" y="3200400"/>
            <a:ext cx="762000" cy="917575"/>
          </a:xfrm>
          <a:prstGeom prst="rect">
            <a:avLst/>
          </a:prstGeom>
          <a:noFill/>
          <a:ln w="9525">
            <a:noFill/>
            <a:miter lim="800000"/>
            <a:headEnd/>
            <a:tailEnd/>
          </a:ln>
        </p:spPr>
      </p:pic>
      <p:pic>
        <p:nvPicPr>
          <p:cNvPr id="15" name="Picture 7" descr="D:\Pennie's documents\Images for TechEd06\Hardware_Imagery\Database blue.png"/>
          <p:cNvPicPr>
            <a:picLocks noChangeAspect="1" noChangeArrowheads="1"/>
          </p:cNvPicPr>
          <p:nvPr/>
        </p:nvPicPr>
        <p:blipFill>
          <a:blip r:embed="rId5"/>
          <a:srcRect/>
          <a:stretch>
            <a:fillRect/>
          </a:stretch>
        </p:blipFill>
        <p:spPr bwMode="auto">
          <a:xfrm>
            <a:off x="7543800" y="4800600"/>
            <a:ext cx="762000" cy="917575"/>
          </a:xfrm>
          <a:prstGeom prst="rect">
            <a:avLst/>
          </a:prstGeom>
          <a:noFill/>
          <a:ln w="9525">
            <a:noFill/>
            <a:miter lim="800000"/>
            <a:headEnd/>
            <a:tailEnd/>
          </a:ln>
        </p:spPr>
      </p:pic>
      <p:pic>
        <p:nvPicPr>
          <p:cNvPr id="16" name="Picture 7" descr="D:\Pennie's documents\Images for TechEd06\Hardware_Imagery\Database blue.png"/>
          <p:cNvPicPr>
            <a:picLocks noChangeAspect="1" noChangeArrowheads="1"/>
          </p:cNvPicPr>
          <p:nvPr/>
        </p:nvPicPr>
        <p:blipFill>
          <a:blip r:embed="rId5"/>
          <a:srcRect/>
          <a:stretch>
            <a:fillRect/>
          </a:stretch>
        </p:blipFill>
        <p:spPr bwMode="auto">
          <a:xfrm>
            <a:off x="5181600" y="5181600"/>
            <a:ext cx="762000" cy="917575"/>
          </a:xfrm>
          <a:prstGeom prst="rect">
            <a:avLst/>
          </a:prstGeom>
          <a:noFill/>
          <a:ln w="9525">
            <a:noFill/>
            <a:miter lim="800000"/>
            <a:headEnd/>
            <a:tailEnd/>
          </a:ln>
        </p:spPr>
      </p:pic>
      <p:pic>
        <p:nvPicPr>
          <p:cNvPr id="17" name="Picture 7" descr="D:\Pennie's documents\Images for TechEd06\Hardware_Imagery\Database blue.png"/>
          <p:cNvPicPr>
            <a:picLocks noChangeAspect="1" noChangeArrowheads="1"/>
          </p:cNvPicPr>
          <p:nvPr/>
        </p:nvPicPr>
        <p:blipFill>
          <a:blip r:embed="rId5"/>
          <a:srcRect/>
          <a:stretch>
            <a:fillRect/>
          </a:stretch>
        </p:blipFill>
        <p:spPr bwMode="auto">
          <a:xfrm>
            <a:off x="3962400" y="3352800"/>
            <a:ext cx="762000" cy="917575"/>
          </a:xfrm>
          <a:prstGeom prst="rect">
            <a:avLst/>
          </a:prstGeom>
          <a:noFill/>
          <a:ln w="9525">
            <a:noFill/>
            <a:miter lim="800000"/>
            <a:headEnd/>
            <a:tailEnd/>
          </a:ln>
        </p:spPr>
      </p:pic>
      <p:pic>
        <p:nvPicPr>
          <p:cNvPr id="18" name="Picture 7" descr="D:\Pennie's documents\Images for TechEd06\Hardware_Imagery\Database blue.png"/>
          <p:cNvPicPr>
            <a:picLocks noChangeAspect="1" noChangeArrowheads="1"/>
          </p:cNvPicPr>
          <p:nvPr/>
        </p:nvPicPr>
        <p:blipFill>
          <a:blip r:embed="rId5"/>
          <a:srcRect/>
          <a:stretch>
            <a:fillRect/>
          </a:stretch>
        </p:blipFill>
        <p:spPr bwMode="auto">
          <a:xfrm>
            <a:off x="4648200" y="1905000"/>
            <a:ext cx="762000" cy="917575"/>
          </a:xfrm>
          <a:prstGeom prst="rect">
            <a:avLst/>
          </a:prstGeom>
          <a:noFill/>
          <a:ln w="9525">
            <a:noFill/>
            <a:miter lim="800000"/>
            <a:headEnd/>
            <a:tailEnd/>
          </a:ln>
        </p:spPr>
      </p:pic>
      <p:pic>
        <p:nvPicPr>
          <p:cNvPr id="20" name="Picture 19" descr="system_data_type.png"/>
          <p:cNvPicPr>
            <a:picLocks noChangeAspect="1"/>
          </p:cNvPicPr>
          <p:nvPr/>
        </p:nvPicPr>
        <p:blipFill>
          <a:blip r:embed="rId6" cstate="print"/>
          <a:stretch>
            <a:fillRect/>
          </a:stretch>
        </p:blipFill>
        <p:spPr bwMode="auto">
          <a:xfrm>
            <a:off x="4902086" y="2362200"/>
            <a:ext cx="254227" cy="304800"/>
          </a:xfrm>
          <a:prstGeom prst="rect">
            <a:avLst/>
          </a:prstGeom>
          <a:noFill/>
          <a:ln w="9525">
            <a:noFill/>
            <a:miter lim="800000"/>
            <a:headEnd/>
            <a:tailEnd/>
          </a:ln>
        </p:spPr>
      </p:pic>
      <p:pic>
        <p:nvPicPr>
          <p:cNvPr id="21" name="Picture 20" descr="system_data_type.png"/>
          <p:cNvPicPr>
            <a:picLocks noChangeAspect="1"/>
          </p:cNvPicPr>
          <p:nvPr/>
        </p:nvPicPr>
        <p:blipFill>
          <a:blip r:embed="rId6" cstate="print"/>
          <a:stretch>
            <a:fillRect/>
          </a:stretch>
        </p:blipFill>
        <p:spPr bwMode="auto">
          <a:xfrm>
            <a:off x="7264286" y="2209800"/>
            <a:ext cx="254227" cy="304800"/>
          </a:xfrm>
          <a:prstGeom prst="rect">
            <a:avLst/>
          </a:prstGeom>
          <a:noFill/>
          <a:ln w="9525">
            <a:noFill/>
            <a:miter lim="800000"/>
            <a:headEnd/>
            <a:tailEnd/>
          </a:ln>
        </p:spPr>
      </p:pic>
      <p:pic>
        <p:nvPicPr>
          <p:cNvPr id="22" name="Picture 21" descr="system_data_type.png"/>
          <p:cNvPicPr>
            <a:picLocks noChangeAspect="1"/>
          </p:cNvPicPr>
          <p:nvPr/>
        </p:nvPicPr>
        <p:blipFill>
          <a:blip r:embed="rId6" cstate="print"/>
          <a:stretch>
            <a:fillRect/>
          </a:stretch>
        </p:blipFill>
        <p:spPr bwMode="auto">
          <a:xfrm>
            <a:off x="8178686" y="3657600"/>
            <a:ext cx="254227" cy="304800"/>
          </a:xfrm>
          <a:prstGeom prst="rect">
            <a:avLst/>
          </a:prstGeom>
          <a:noFill/>
          <a:ln w="9525">
            <a:noFill/>
            <a:miter lim="800000"/>
            <a:headEnd/>
            <a:tailEnd/>
          </a:ln>
        </p:spPr>
      </p:pic>
      <p:pic>
        <p:nvPicPr>
          <p:cNvPr id="23" name="Picture 22" descr="system_data_type.png"/>
          <p:cNvPicPr>
            <a:picLocks noChangeAspect="1"/>
          </p:cNvPicPr>
          <p:nvPr/>
        </p:nvPicPr>
        <p:blipFill>
          <a:blip r:embed="rId6" cstate="print"/>
          <a:stretch>
            <a:fillRect/>
          </a:stretch>
        </p:blipFill>
        <p:spPr bwMode="auto">
          <a:xfrm>
            <a:off x="7797686" y="5257800"/>
            <a:ext cx="254227" cy="304800"/>
          </a:xfrm>
          <a:prstGeom prst="rect">
            <a:avLst/>
          </a:prstGeom>
          <a:noFill/>
          <a:ln w="9525">
            <a:noFill/>
            <a:miter lim="800000"/>
            <a:headEnd/>
            <a:tailEnd/>
          </a:ln>
        </p:spPr>
      </p:pic>
      <p:pic>
        <p:nvPicPr>
          <p:cNvPr id="24" name="Picture 23" descr="system_data_type.png"/>
          <p:cNvPicPr>
            <a:picLocks noChangeAspect="1"/>
          </p:cNvPicPr>
          <p:nvPr/>
        </p:nvPicPr>
        <p:blipFill>
          <a:blip r:embed="rId6" cstate="print"/>
          <a:stretch>
            <a:fillRect/>
          </a:stretch>
        </p:blipFill>
        <p:spPr bwMode="auto">
          <a:xfrm>
            <a:off x="5435486" y="5638800"/>
            <a:ext cx="254227" cy="304800"/>
          </a:xfrm>
          <a:prstGeom prst="rect">
            <a:avLst/>
          </a:prstGeom>
          <a:noFill/>
          <a:ln w="9525">
            <a:noFill/>
            <a:miter lim="800000"/>
            <a:headEnd/>
            <a:tailEnd/>
          </a:ln>
        </p:spPr>
      </p:pic>
      <p:pic>
        <p:nvPicPr>
          <p:cNvPr id="25" name="Picture 24" descr="system_data_type.png"/>
          <p:cNvPicPr>
            <a:picLocks noChangeAspect="1"/>
          </p:cNvPicPr>
          <p:nvPr/>
        </p:nvPicPr>
        <p:blipFill>
          <a:blip r:embed="rId6" cstate="print"/>
          <a:stretch>
            <a:fillRect/>
          </a:stretch>
        </p:blipFill>
        <p:spPr bwMode="auto">
          <a:xfrm>
            <a:off x="4216286" y="3810000"/>
            <a:ext cx="254227" cy="304800"/>
          </a:xfrm>
          <a:prstGeom prst="rect">
            <a:avLst/>
          </a:prstGeom>
          <a:noFill/>
          <a:ln w="9525">
            <a:noFill/>
            <a:miter lim="800000"/>
            <a:headEnd/>
            <a:tailEnd/>
          </a:ln>
        </p:spPr>
      </p:pic>
      <p:sp>
        <p:nvSpPr>
          <p:cNvPr id="26" name="Text Placeholder 2"/>
          <p:cNvSpPr txBox="1">
            <a:spLocks/>
          </p:cNvSpPr>
          <p:nvPr/>
        </p:nvSpPr>
        <p:spPr>
          <a:xfrm>
            <a:off x="381000" y="1900238"/>
            <a:ext cx="8382000" cy="3385542"/>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Pct val="80000"/>
              <a:buFontTx/>
              <a:buBlip>
                <a:blip r:embed="rId7"/>
              </a:buBlip>
              <a:tabLst/>
              <a:defRPr/>
            </a:pPr>
            <a:endParaRPr kumimoji="0" lang="es-ES" sz="2400" b="0" i="0" u="none" strike="noStrike" kern="1200" cap="none" spc="0" normalizeH="0" baseline="0" smtClean="0">
              <a:ln>
                <a:noFill/>
              </a:ln>
              <a:solidFill>
                <a:schemeClr val="tx1"/>
              </a:solidFill>
              <a:effectLst/>
              <a:uLnTx/>
              <a:uFillTx/>
              <a:latin typeface="+mn-lt"/>
              <a:ea typeface="+mn-ea"/>
              <a:cs typeface="+mn-cs"/>
            </a:endParaRPr>
          </a:p>
        </p:txBody>
      </p:sp>
      <p:pic>
        <p:nvPicPr>
          <p:cNvPr id="28" name="Rectangle 833584"/>
          <p:cNvPicPr>
            <a:picLocks noChangeAspect="1" noChangeArrowheads="1"/>
          </p:cNvPicPr>
          <p:nvPr/>
        </p:nvPicPr>
        <p:blipFill>
          <a:blip r:embed="rId8">
            <a:lum bright="10000" contrast="-20000"/>
          </a:blip>
          <a:srcRect r="31033"/>
          <a:stretch>
            <a:fillRect/>
          </a:stretch>
        </p:blipFill>
        <p:spPr bwMode="auto">
          <a:xfrm>
            <a:off x="7620000" y="0"/>
            <a:ext cx="1524000" cy="1382713"/>
          </a:xfrm>
          <a:prstGeom prst="rect">
            <a:avLst/>
          </a:prstGeom>
          <a:noFill/>
          <a:ln w="9525">
            <a:noFill/>
            <a:miter lim="800000"/>
            <a:headEnd/>
            <a:tailEnd/>
          </a:ln>
        </p:spPr>
      </p:pic>
      <p:sp>
        <p:nvSpPr>
          <p:cNvPr id="29" name="Title 28"/>
          <p:cNvSpPr>
            <a:spLocks noGrp="1"/>
          </p:cNvSpPr>
          <p:nvPr>
            <p:ph type="title"/>
          </p:nvPr>
        </p:nvSpPr>
        <p:spPr>
          <a:xfrm>
            <a:off x="152400" y="230188"/>
            <a:ext cx="8382000" cy="664797"/>
          </a:xfrm>
        </p:spPr>
        <p:txBody>
          <a:bodyPr/>
          <a:lstStyle/>
          <a:p>
            <a:r>
              <a:rPr lang="es-ES" smtClean="0"/>
              <a:t>Monitorización mediante vistas</a:t>
            </a:r>
            <a:endParaRPr lang="es-ES"/>
          </a:p>
        </p:txBody>
      </p:sp>
      <p:pic>
        <p:nvPicPr>
          <p:cNvPr id="19" name="Picture 18" descr="SQL Server 2008 Performance and Scale WhtPaper01.gif"/>
          <p:cNvPicPr>
            <a:picLocks noChangeAspect="1"/>
          </p:cNvPicPr>
          <p:nvPr/>
        </p:nvPicPr>
        <p:blipFill>
          <a:blip r:embed="rId9"/>
          <a:stretch>
            <a:fillRect/>
          </a:stretch>
        </p:blipFill>
        <p:spPr>
          <a:xfrm>
            <a:off x="3886200" y="2362200"/>
            <a:ext cx="2720959" cy="31514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3"/>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path" presetSubtype="0" accel="50000" decel="50000" fill="hold" nodeType="clickEffect">
                                  <p:stCondLst>
                                    <p:cond delay="0"/>
                                  </p:stCondLst>
                                  <p:childTnLst>
                                    <p:animMotion origin="layout" path="M -3.33333E-6 3.33333E-6 L 0.14167 0.2 " pathEditMode="relative" rAng="0" ptsTypes="AA">
                                      <p:cBhvr>
                                        <p:cTn id="47" dur="2000" fill="hold"/>
                                        <p:tgtEl>
                                          <p:spTgt spid="20"/>
                                        </p:tgtEl>
                                        <p:attrNameLst>
                                          <p:attrName>ppt_x</p:attrName>
                                          <p:attrName>ppt_y</p:attrName>
                                        </p:attrNameLst>
                                      </p:cBhvr>
                                      <p:rCtr x="71" y="100"/>
                                    </p:animMotion>
                                  </p:childTnLst>
                                </p:cTn>
                              </p:par>
                              <p:par>
                                <p:cTn id="48" presetID="56" presetClass="path" presetSubtype="0" accel="50000" decel="50000" fill="hold" nodeType="withEffect">
                                  <p:stCondLst>
                                    <p:cond delay="0"/>
                                  </p:stCondLst>
                                  <p:childTnLst>
                                    <p:animMotion origin="layout" path="M 3.33333E-6 -4.44444E-6 L -0.11667 0.22223 " pathEditMode="relative" rAng="0" ptsTypes="AA">
                                      <p:cBhvr>
                                        <p:cTn id="49" dur="2000" fill="hold"/>
                                        <p:tgtEl>
                                          <p:spTgt spid="21"/>
                                        </p:tgtEl>
                                        <p:attrNameLst>
                                          <p:attrName>ppt_x</p:attrName>
                                          <p:attrName>ppt_y</p:attrName>
                                        </p:attrNameLst>
                                      </p:cBhvr>
                                      <p:rCtr x="-58" y="111"/>
                                    </p:animMotion>
                                  </p:childTnLst>
                                </p:cTn>
                              </p:par>
                              <p:par>
                                <p:cTn id="50" presetID="35" presetClass="path" presetSubtype="0" accel="50000" decel="50000" fill="hold" nodeType="withEffect">
                                  <p:stCondLst>
                                    <p:cond delay="0"/>
                                  </p:stCondLst>
                                  <p:childTnLst>
                                    <p:animMotion origin="layout" path="M 3.33333E-6 4.44444E-6 L -0.21667 0.01111 " pathEditMode="relative" rAng="0" ptsTypes="AA">
                                      <p:cBhvr>
                                        <p:cTn id="51" dur="2000" fill="hold"/>
                                        <p:tgtEl>
                                          <p:spTgt spid="22"/>
                                        </p:tgtEl>
                                        <p:attrNameLst>
                                          <p:attrName>ppt_x</p:attrName>
                                          <p:attrName>ppt_y</p:attrName>
                                        </p:attrNameLst>
                                      </p:cBhvr>
                                      <p:rCtr x="-108" y="6"/>
                                    </p:animMotion>
                                  </p:childTnLst>
                                </p:cTn>
                              </p:par>
                              <p:par>
                                <p:cTn id="52" presetID="35" presetClass="path" presetSubtype="0" accel="50000" decel="50000" fill="hold" nodeType="withEffect">
                                  <p:stCondLst>
                                    <p:cond delay="0"/>
                                  </p:stCondLst>
                                  <p:childTnLst>
                                    <p:animMotion origin="layout" path="M 0 1.11111E-6 L -0.175 -0.22222 " pathEditMode="relative" rAng="0" ptsTypes="AA">
                                      <p:cBhvr>
                                        <p:cTn id="53" dur="2000" fill="hold"/>
                                        <p:tgtEl>
                                          <p:spTgt spid="23"/>
                                        </p:tgtEl>
                                        <p:attrNameLst>
                                          <p:attrName>ppt_x</p:attrName>
                                          <p:attrName>ppt_y</p:attrName>
                                        </p:attrNameLst>
                                      </p:cBhvr>
                                      <p:rCtr x="-87" y="-111"/>
                                    </p:animMotion>
                                  </p:childTnLst>
                                </p:cTn>
                              </p:par>
                              <p:par>
                                <p:cTn id="54" presetID="56" presetClass="path" presetSubtype="0" accel="50000" decel="50000" fill="hold" nodeType="withEffect">
                                  <p:stCondLst>
                                    <p:cond delay="0"/>
                                  </p:stCondLst>
                                  <p:childTnLst>
                                    <p:animMotion origin="layout" path="M 3.33333E-6 -4.44444E-6 L 0.08333 -0.27777 " pathEditMode="relative" rAng="0" ptsTypes="AA">
                                      <p:cBhvr>
                                        <p:cTn id="55" dur="2000" fill="hold"/>
                                        <p:tgtEl>
                                          <p:spTgt spid="24"/>
                                        </p:tgtEl>
                                        <p:attrNameLst>
                                          <p:attrName>ppt_x</p:attrName>
                                          <p:attrName>ppt_y</p:attrName>
                                        </p:attrNameLst>
                                      </p:cBhvr>
                                      <p:rCtr x="42" y="-139"/>
                                    </p:animMotion>
                                  </p:childTnLst>
                                </p:cTn>
                              </p:par>
                              <p:par>
                                <p:cTn id="56" presetID="63" presetClass="path" presetSubtype="0" accel="50000" decel="50000" fill="hold" nodeType="withEffect">
                                  <p:stCondLst>
                                    <p:cond delay="0"/>
                                  </p:stCondLst>
                                  <p:childTnLst>
                                    <p:animMotion origin="layout" path="M -3.33333E-6 2.22222E-6 L 0.21667 -0.01111 " pathEditMode="relative" rAng="0" ptsTypes="AA">
                                      <p:cBhvr>
                                        <p:cTn id="57" dur="2000" fill="hold"/>
                                        <p:tgtEl>
                                          <p:spTgt spid="25"/>
                                        </p:tgtEl>
                                        <p:attrNameLst>
                                          <p:attrName>ppt_x</p:attrName>
                                          <p:attrName>ppt_y</p:attrName>
                                        </p:attrNameLst>
                                      </p:cBhvr>
                                      <p:rCtr x="108" y="-6"/>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00106" y="2937062"/>
            <a:ext cx="2507912" cy="2068503"/>
            <a:chOff x="277" y="1670848"/>
            <a:chExt cx="2507912" cy="2068503"/>
          </a:xfrm>
          <a:scene3d>
            <a:camera prst="orthographicFront"/>
            <a:lightRig rig="flat" dir="t"/>
          </a:scene3d>
        </p:grpSpPr>
        <p:sp>
          <p:nvSpPr>
            <p:cNvPr id="27" name="Rounded Rectangle 26"/>
            <p:cNvSpPr/>
            <p:nvPr/>
          </p:nvSpPr>
          <p:spPr>
            <a:xfrm>
              <a:off x="277" y="1670848"/>
              <a:ext cx="2507912" cy="2068503"/>
            </a:xfrm>
            <a:prstGeom prst="roundRect">
              <a:avLst>
                <a:gd name="adj" fmla="val 10000"/>
              </a:avLst>
            </a:prstGeom>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47879" y="1718450"/>
              <a:ext cx="2412708" cy="153004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228600" lvl="1" indent="-228600" defTabSz="912813">
                <a:lnSpc>
                  <a:spcPct val="90000"/>
                </a:lnSpc>
                <a:spcBef>
                  <a:spcPct val="20000"/>
                </a:spcBef>
                <a:buClr>
                  <a:schemeClr val="tx2"/>
                </a:buClr>
                <a:buSzPct val="80000"/>
                <a:buBlip>
                  <a:blip r:embed="rId3"/>
                </a:buBlip>
                <a:defRPr/>
              </a:pPr>
              <a:r>
                <a:rPr lang="es-ES" sz="1600" smtClean="0">
                  <a:solidFill>
                    <a:schemeClr val="bg1"/>
                  </a:solidFill>
                  <a:latin typeface="Segoe"/>
                </a:rPr>
                <a:t>Proveedores de </a:t>
              </a:r>
            </a:p>
            <a:p>
              <a:pPr marL="228600" lvl="1" indent="-228600" defTabSz="912813">
                <a:lnSpc>
                  <a:spcPct val="90000"/>
                </a:lnSpc>
                <a:spcBef>
                  <a:spcPct val="20000"/>
                </a:spcBef>
                <a:buClr>
                  <a:schemeClr val="tx2"/>
                </a:buClr>
                <a:buSzPct val="80000"/>
                <a:buBlip>
                  <a:blip r:embed="rId3"/>
                </a:buBlip>
                <a:defRPr/>
              </a:pPr>
              <a:r>
                <a:rPr lang="es-ES" sz="1600" smtClean="0">
                  <a:solidFill>
                    <a:schemeClr val="bg1"/>
                  </a:solidFill>
                  <a:latin typeface="Segoe"/>
                </a:rPr>
                <a:t>datos</a:t>
              </a:r>
            </a:p>
            <a:p>
              <a:pPr marL="457200" lvl="2" indent="-228600" defTabSz="912813">
                <a:lnSpc>
                  <a:spcPct val="90000"/>
                </a:lnSpc>
                <a:spcBef>
                  <a:spcPct val="20000"/>
                </a:spcBef>
                <a:buClr>
                  <a:schemeClr val="tx2"/>
                </a:buClr>
                <a:buSzPct val="80000"/>
                <a:buBlip>
                  <a:blip r:embed="rId3"/>
                </a:buBlip>
                <a:defRPr/>
              </a:pPr>
              <a:r>
                <a:rPr lang="es-ES" sz="1400" smtClean="0">
                  <a:solidFill>
                    <a:schemeClr val="bg1"/>
                  </a:solidFill>
                  <a:latin typeface="Segoe"/>
                </a:rPr>
                <a:t>Traza de SQL </a:t>
              </a:r>
            </a:p>
            <a:p>
              <a:pPr marL="457200" lvl="2" indent="-228600" defTabSz="912813">
                <a:lnSpc>
                  <a:spcPct val="90000"/>
                </a:lnSpc>
                <a:spcBef>
                  <a:spcPct val="20000"/>
                </a:spcBef>
                <a:buClr>
                  <a:schemeClr val="tx2"/>
                </a:buClr>
                <a:buSzPct val="80000"/>
                <a:buBlip>
                  <a:blip r:embed="rId3"/>
                </a:buBlip>
                <a:defRPr/>
              </a:pPr>
              <a:r>
                <a:rPr lang="es-ES" sz="1400" smtClean="0">
                  <a:solidFill>
                    <a:schemeClr val="bg1"/>
                  </a:solidFill>
                  <a:latin typeface="Segoe"/>
                </a:rPr>
                <a:t>Contadores de actividad</a:t>
              </a:r>
            </a:p>
            <a:p>
              <a:pPr marL="457200" lvl="2" indent="-228600" defTabSz="912813">
                <a:lnSpc>
                  <a:spcPct val="90000"/>
                </a:lnSpc>
                <a:spcBef>
                  <a:spcPct val="20000"/>
                </a:spcBef>
                <a:buClr>
                  <a:schemeClr val="tx2"/>
                </a:buClr>
                <a:buSzPct val="80000"/>
                <a:buBlip>
                  <a:blip r:embed="rId3"/>
                </a:buBlip>
                <a:defRPr/>
              </a:pPr>
              <a:r>
                <a:rPr lang="es-ES" sz="1400" smtClean="0">
                  <a:solidFill>
                    <a:schemeClr val="bg1"/>
                  </a:solidFill>
                  <a:latin typeface="Segoe"/>
                </a:rPr>
                <a:t>Transact-SQL</a:t>
              </a:r>
              <a:endParaRPr lang="es-ES" sz="1400">
                <a:solidFill>
                  <a:schemeClr val="bg1"/>
                </a:solidFill>
                <a:latin typeface="Segoe"/>
              </a:endParaRPr>
            </a:p>
          </p:txBody>
        </p:sp>
      </p:grpSp>
      <p:sp>
        <p:nvSpPr>
          <p:cNvPr id="10" name=" 5"/>
          <p:cNvSpPr/>
          <p:nvPr/>
        </p:nvSpPr>
        <p:spPr>
          <a:xfrm>
            <a:off x="1828143" y="3476620"/>
            <a:ext cx="2666781" cy="2666781"/>
          </a:xfrm>
          <a:prstGeom prst="leftCircularArrow">
            <a:avLst>
              <a:gd name="adj1" fmla="val 2786"/>
              <a:gd name="adj2" fmla="val 339874"/>
              <a:gd name="adj3" fmla="val 2115385"/>
              <a:gd name="adj4" fmla="val 9024489"/>
              <a:gd name="adj5" fmla="val 3250"/>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1" name="Group 10"/>
          <p:cNvGrpSpPr/>
          <p:nvPr/>
        </p:nvGrpSpPr>
        <p:grpSpPr>
          <a:xfrm>
            <a:off x="846892" y="4562314"/>
            <a:ext cx="2229255" cy="886501"/>
            <a:chOff x="557591" y="3296100"/>
            <a:chExt cx="2229255" cy="886501"/>
          </a:xfrm>
          <a:scene3d>
            <a:camera prst="orthographicFront"/>
            <a:lightRig rig="flat" dir="t"/>
          </a:scene3d>
        </p:grpSpPr>
        <p:sp>
          <p:nvSpPr>
            <p:cNvPr id="25" name="Rounded Rectangle 24"/>
            <p:cNvSpPr/>
            <p:nvPr/>
          </p:nvSpPr>
          <p:spPr>
            <a:xfrm>
              <a:off x="557591" y="3296100"/>
              <a:ext cx="2229255" cy="88650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7"/>
            <p:cNvSpPr/>
            <p:nvPr/>
          </p:nvSpPr>
          <p:spPr>
            <a:xfrm>
              <a:off x="583556" y="3322065"/>
              <a:ext cx="2177325" cy="8345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ES" sz="2000" dirty="0" smtClean="0">
                  <a:effectLst>
                    <a:outerShdw blurRad="38100" dist="38100" dir="2700000" algn="tl">
                      <a:srgbClr val="000000">
                        <a:alpha val="43137"/>
                      </a:srgbClr>
                    </a:outerShdw>
                  </a:effectLst>
                </a:rPr>
                <a:t>Mínimo impacto del proceso en el rendimiento</a:t>
              </a:r>
              <a:endParaRPr lang="es-ES" sz="2000" kern="1200" dirty="0">
                <a:effectLst>
                  <a:outerShdw blurRad="38100" dist="38100" dir="2700000" algn="tl">
                    <a:srgbClr val="000000">
                      <a:alpha val="43137"/>
                    </a:srgbClr>
                  </a:outerShdw>
                </a:effectLst>
              </a:endParaRPr>
            </a:p>
          </p:txBody>
        </p:sp>
      </p:grpSp>
      <p:grpSp>
        <p:nvGrpSpPr>
          <p:cNvPr id="12" name="Group 11"/>
          <p:cNvGrpSpPr/>
          <p:nvPr/>
        </p:nvGrpSpPr>
        <p:grpSpPr>
          <a:xfrm>
            <a:off x="3178716" y="2937062"/>
            <a:ext cx="2507912" cy="2068503"/>
            <a:chOff x="3140615" y="1670848"/>
            <a:chExt cx="2507912" cy="2068503"/>
          </a:xfrm>
          <a:scene3d>
            <a:camera prst="orthographicFront"/>
            <a:lightRig rig="flat" dir="t"/>
          </a:scene3d>
        </p:grpSpPr>
        <p:sp>
          <p:nvSpPr>
            <p:cNvPr id="23" name="Rounded Rectangle 22"/>
            <p:cNvSpPr/>
            <p:nvPr/>
          </p:nvSpPr>
          <p:spPr>
            <a:xfrm>
              <a:off x="3140615" y="1670848"/>
              <a:ext cx="2507912" cy="2068503"/>
            </a:xfrm>
            <a:prstGeom prst="roundRect">
              <a:avLst>
                <a:gd name="adj" fmla="val 10000"/>
              </a:avLst>
            </a:prstGeom>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4" name="Rounded Rectangle 9"/>
            <p:cNvSpPr/>
            <p:nvPr/>
          </p:nvSpPr>
          <p:spPr>
            <a:xfrm>
              <a:off x="3188217" y="2161701"/>
              <a:ext cx="2412708" cy="153004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228600" lvl="1" indent="-228600" defTabSz="912813">
                <a:lnSpc>
                  <a:spcPct val="90000"/>
                </a:lnSpc>
                <a:spcBef>
                  <a:spcPct val="20000"/>
                </a:spcBef>
                <a:buClr>
                  <a:schemeClr val="tx2"/>
                </a:buClr>
                <a:buSzPct val="80000"/>
                <a:buBlip>
                  <a:blip r:embed="rId3"/>
                </a:buBlip>
                <a:defRPr/>
              </a:pPr>
              <a:r>
                <a:rPr lang="es-ES" sz="1600" smtClean="0">
                  <a:solidFill>
                    <a:schemeClr val="bg1"/>
                  </a:solidFill>
                  <a:latin typeface="Segoe"/>
                </a:rPr>
                <a:t>Repositorio de datos de rendimiento</a:t>
              </a:r>
              <a:endParaRPr lang="es-ES" sz="1600">
                <a:solidFill>
                  <a:schemeClr val="bg1"/>
                </a:solidFill>
                <a:latin typeface="Segoe"/>
              </a:endParaRPr>
            </a:p>
          </p:txBody>
        </p:sp>
      </p:grpSp>
      <p:sp>
        <p:nvSpPr>
          <p:cNvPr id="13" name="Circular Arrow 12"/>
          <p:cNvSpPr/>
          <p:nvPr/>
        </p:nvSpPr>
        <p:spPr>
          <a:xfrm>
            <a:off x="3823585" y="1729483"/>
            <a:ext cx="2987236" cy="2987236"/>
          </a:xfrm>
          <a:prstGeom prst="circularArrow">
            <a:avLst>
              <a:gd name="adj1" fmla="val 2487"/>
              <a:gd name="adj2" fmla="val 301311"/>
              <a:gd name="adj3" fmla="val 19523178"/>
              <a:gd name="adj4" fmla="val 12575511"/>
              <a:gd name="adj5" fmla="val 2901"/>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4" name="Group 13"/>
          <p:cNvGrpSpPr/>
          <p:nvPr/>
        </p:nvGrpSpPr>
        <p:grpSpPr>
          <a:xfrm>
            <a:off x="3655646" y="2493811"/>
            <a:ext cx="2229255" cy="886501"/>
            <a:chOff x="3697929" y="1227597"/>
            <a:chExt cx="2229255" cy="886501"/>
          </a:xfrm>
          <a:scene3d>
            <a:camera prst="orthographicFront"/>
            <a:lightRig rig="flat" dir="t"/>
          </a:scene3d>
        </p:grpSpPr>
        <p:sp>
          <p:nvSpPr>
            <p:cNvPr id="21" name="Rounded Rectangle 20"/>
            <p:cNvSpPr/>
            <p:nvPr/>
          </p:nvSpPr>
          <p:spPr>
            <a:xfrm>
              <a:off x="3697929" y="1227597"/>
              <a:ext cx="2229255" cy="88650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12"/>
            <p:cNvSpPr/>
            <p:nvPr/>
          </p:nvSpPr>
          <p:spPr>
            <a:xfrm>
              <a:off x="3723894" y="1253562"/>
              <a:ext cx="2177325" cy="8345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ES" sz="2000" kern="1200" smtClean="0">
                  <a:effectLst>
                    <a:outerShdw blurRad="38100" dist="38100" dir="2700000" algn="tl">
                      <a:srgbClr val="000000">
                        <a:alpha val="43137"/>
                      </a:srgbClr>
                    </a:outerShdw>
                  </a:effectLst>
                </a:rPr>
                <a:t>Almacenamiento centralizado</a:t>
              </a:r>
              <a:endParaRPr lang="es-ES" sz="2000" kern="1200">
                <a:effectLst>
                  <a:outerShdw blurRad="38100" dist="38100" dir="2700000" algn="tl">
                    <a:srgbClr val="000000">
                      <a:alpha val="43137"/>
                    </a:srgbClr>
                  </a:outerShdw>
                </a:effectLst>
              </a:endParaRPr>
            </a:p>
          </p:txBody>
        </p:sp>
      </p:grpSp>
      <p:grpSp>
        <p:nvGrpSpPr>
          <p:cNvPr id="15" name="Group 14"/>
          <p:cNvGrpSpPr/>
          <p:nvPr/>
        </p:nvGrpSpPr>
        <p:grpSpPr>
          <a:xfrm>
            <a:off x="6067853" y="2937062"/>
            <a:ext cx="2507912" cy="2068503"/>
            <a:chOff x="6280952" y="1670848"/>
            <a:chExt cx="2507912" cy="2068503"/>
          </a:xfrm>
          <a:scene3d>
            <a:camera prst="orthographicFront"/>
            <a:lightRig rig="flat" dir="t"/>
          </a:scene3d>
        </p:grpSpPr>
        <p:sp>
          <p:nvSpPr>
            <p:cNvPr id="19" name="Rounded Rectangle 18"/>
            <p:cNvSpPr/>
            <p:nvPr/>
          </p:nvSpPr>
          <p:spPr>
            <a:xfrm>
              <a:off x="6280952" y="1670848"/>
              <a:ext cx="2507912" cy="2068503"/>
            </a:xfrm>
            <a:prstGeom prst="roundRect">
              <a:avLst>
                <a:gd name="adj" fmla="val 10000"/>
              </a:avLst>
            </a:prstGeom>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Rounded Rectangle 14"/>
            <p:cNvSpPr/>
            <p:nvPr/>
          </p:nvSpPr>
          <p:spPr>
            <a:xfrm>
              <a:off x="6328554" y="1718450"/>
              <a:ext cx="2412708" cy="1530048"/>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32385" rIns="32385" bIns="32385" numCol="1" spcCol="1270" anchor="t" anchorCtr="0">
              <a:noAutofit/>
            </a:bodyPr>
            <a:lstStyle/>
            <a:p>
              <a:pPr marL="171450" lvl="1" indent="-171450" algn="l" defTabSz="755650" rtl="0">
                <a:lnSpc>
                  <a:spcPct val="90000"/>
                </a:lnSpc>
                <a:spcBef>
                  <a:spcPct val="0"/>
                </a:spcBef>
                <a:spcAft>
                  <a:spcPct val="15000"/>
                </a:spcAft>
                <a:buChar char="••"/>
              </a:pPr>
              <a:endParaRPr lang="es-ES" sz="1700" kern="1200"/>
            </a:p>
          </p:txBody>
        </p:sp>
      </p:grpSp>
      <p:grpSp>
        <p:nvGrpSpPr>
          <p:cNvPr id="16" name="Group 15"/>
          <p:cNvGrpSpPr/>
          <p:nvPr/>
        </p:nvGrpSpPr>
        <p:grpSpPr>
          <a:xfrm>
            <a:off x="6514639" y="4562314"/>
            <a:ext cx="2229255" cy="886501"/>
            <a:chOff x="6838266" y="3296100"/>
            <a:chExt cx="2229255" cy="886501"/>
          </a:xfrm>
          <a:scene3d>
            <a:camera prst="orthographicFront"/>
            <a:lightRig rig="flat" dir="t"/>
          </a:scene3d>
        </p:grpSpPr>
        <p:sp>
          <p:nvSpPr>
            <p:cNvPr id="17" name="Rounded Rectangle 16"/>
            <p:cNvSpPr/>
            <p:nvPr/>
          </p:nvSpPr>
          <p:spPr>
            <a:xfrm>
              <a:off x="6838266" y="3296100"/>
              <a:ext cx="2229255" cy="88650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16"/>
            <p:cNvSpPr/>
            <p:nvPr/>
          </p:nvSpPr>
          <p:spPr>
            <a:xfrm>
              <a:off x="6864231" y="3322065"/>
              <a:ext cx="2177325" cy="8345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s-ES" sz="2000" kern="1200" smtClean="0">
                  <a:effectLst>
                    <a:outerShdw blurRad="38100" dist="38100" dir="2700000" algn="tl">
                      <a:srgbClr val="000000">
                        <a:alpha val="43137"/>
                      </a:srgbClr>
                    </a:outerShdw>
                  </a:effectLst>
                </a:rPr>
                <a:t>Informes completos</a:t>
              </a:r>
              <a:endParaRPr lang="es-ES" sz="2000" kern="1200">
                <a:effectLst>
                  <a:outerShdw blurRad="38100" dist="38100" dir="2700000" algn="tl">
                    <a:srgbClr val="000000">
                      <a:alpha val="43137"/>
                    </a:srgbClr>
                  </a:outerShdw>
                </a:effectLst>
              </a:endParaRPr>
            </a:p>
          </p:txBody>
        </p:sp>
      </p:grpSp>
      <p:pic>
        <p:nvPicPr>
          <p:cNvPr id="5" name="Picture 4" descr="SQL Server 2008 Performance and Scale WhtPaper01.gif"/>
          <p:cNvPicPr>
            <a:picLocks noChangeAspect="1"/>
          </p:cNvPicPr>
          <p:nvPr/>
        </p:nvPicPr>
        <p:blipFill>
          <a:blip r:embed="rId4"/>
          <a:stretch>
            <a:fillRect/>
          </a:stretch>
        </p:blipFill>
        <p:spPr>
          <a:xfrm>
            <a:off x="6606799" y="1733550"/>
            <a:ext cx="2187559" cy="25336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1508" name="Picture 2" descr="C:\Work\Katmai Marketing\PAG_icon library\PAG_icon library\Database Sm.png"/>
          <p:cNvPicPr>
            <a:picLocks noChangeAspect="1" noChangeArrowheads="1"/>
          </p:cNvPicPr>
          <p:nvPr/>
        </p:nvPicPr>
        <p:blipFill>
          <a:blip r:embed="rId5"/>
          <a:srcRect/>
          <a:stretch>
            <a:fillRect/>
          </a:stretch>
        </p:blipFill>
        <p:spPr bwMode="auto">
          <a:xfrm>
            <a:off x="4419600" y="3965575"/>
            <a:ext cx="823913" cy="987425"/>
          </a:xfrm>
          <a:prstGeom prst="rect">
            <a:avLst/>
          </a:prstGeom>
          <a:noFill/>
          <a:ln w="9525">
            <a:noFill/>
            <a:miter lim="800000"/>
            <a:headEnd/>
            <a:tailEnd/>
          </a:ln>
        </p:spPr>
      </p:pic>
      <p:pic>
        <p:nvPicPr>
          <p:cNvPr id="21509" name="Picture 3" descr="C:\Work\Katmai Marketing\PAG_icon library\PAG_icon library\lists.png"/>
          <p:cNvPicPr>
            <a:picLocks noChangeAspect="1" noChangeArrowheads="1"/>
          </p:cNvPicPr>
          <p:nvPr/>
        </p:nvPicPr>
        <p:blipFill>
          <a:blip r:embed="rId6"/>
          <a:srcRect/>
          <a:stretch>
            <a:fillRect/>
          </a:stretch>
        </p:blipFill>
        <p:spPr bwMode="auto">
          <a:xfrm>
            <a:off x="2215928" y="2654300"/>
            <a:ext cx="1066800" cy="1509713"/>
          </a:xfrm>
          <a:prstGeom prst="rect">
            <a:avLst/>
          </a:prstGeom>
          <a:noFill/>
          <a:ln w="9525">
            <a:noFill/>
            <a:miter lim="800000"/>
            <a:headEnd/>
            <a:tailEnd/>
          </a:ln>
        </p:spPr>
      </p:pic>
      <p:pic>
        <p:nvPicPr>
          <p:cNvPr id="21511" name="Rectangle 833584"/>
          <p:cNvPicPr>
            <a:picLocks noChangeAspect="1" noChangeArrowheads="1"/>
          </p:cNvPicPr>
          <p:nvPr/>
        </p:nvPicPr>
        <p:blipFill>
          <a:blip r:embed="rId7">
            <a:lum bright="10000" contrast="-20000"/>
          </a:blip>
          <a:srcRect r="31033"/>
          <a:stretch>
            <a:fillRect/>
          </a:stretch>
        </p:blipFill>
        <p:spPr bwMode="auto">
          <a:xfrm>
            <a:off x="7620000" y="0"/>
            <a:ext cx="1524000" cy="1382713"/>
          </a:xfrm>
          <a:prstGeom prst="rect">
            <a:avLst/>
          </a:prstGeom>
          <a:noFill/>
          <a:ln w="9525">
            <a:noFill/>
            <a:miter lim="800000"/>
            <a:headEnd/>
            <a:tailEnd/>
          </a:ln>
        </p:spPr>
      </p:pic>
      <p:sp>
        <p:nvSpPr>
          <p:cNvPr id="29" name="Title 28"/>
          <p:cNvSpPr>
            <a:spLocks noGrp="1"/>
          </p:cNvSpPr>
          <p:nvPr>
            <p:ph type="title"/>
          </p:nvPr>
        </p:nvSpPr>
        <p:spPr>
          <a:xfrm>
            <a:off x="381000" y="230188"/>
            <a:ext cx="7239000" cy="664797"/>
          </a:xfrm>
        </p:spPr>
        <p:txBody>
          <a:bodyPr/>
          <a:lstStyle/>
          <a:p>
            <a:r>
              <a:rPr lang="es-ES" smtClean="0"/>
              <a:t>Recopilación de datos</a:t>
            </a:r>
            <a:endParaRPr lang="es-ES">
              <a:solidFill>
                <a:schemeClr val="tx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p:cNvGrpSpPr/>
          <p:nvPr/>
        </p:nvGrpSpPr>
        <p:grpSpPr>
          <a:xfrm>
            <a:off x="5921829" y="4187115"/>
            <a:ext cx="1567542" cy="1762787"/>
            <a:chOff x="5823613" y="4105822"/>
            <a:chExt cx="1567542" cy="1762787"/>
          </a:xfrm>
        </p:grpSpPr>
        <p:sp>
          <p:nvSpPr>
            <p:cNvPr id="24" name="Flowchart: Magnetic Disk 23"/>
            <p:cNvSpPr/>
            <p:nvPr/>
          </p:nvSpPr>
          <p:spPr bwMode="auto">
            <a:xfrm>
              <a:off x="5823613" y="4105822"/>
              <a:ext cx="1567542" cy="1762787"/>
            </a:xfrm>
            <a:prstGeom prst="flowChartMagneticDisk">
              <a:avLst/>
            </a:prstGeom>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2551" name="Text Box 40"/>
            <p:cNvSpPr txBox="1">
              <a:spLocks noChangeArrowheads="1"/>
            </p:cNvSpPr>
            <p:nvPr/>
          </p:nvSpPr>
          <p:spPr bwMode="invGray">
            <a:xfrm>
              <a:off x="5921584" y="4691146"/>
              <a:ext cx="1368900" cy="1034129"/>
            </a:xfrm>
            <a:prstGeom prst="rect">
              <a:avLst/>
            </a:prstGeom>
            <a:noFill/>
            <a:ln w="12700" algn="ctr">
              <a:noFill/>
              <a:miter lim="800000"/>
              <a:headEnd/>
              <a:tailEnd/>
            </a:ln>
          </p:spPr>
          <p:txBody>
            <a:bodyPr wrap="none">
              <a:spAutoFit/>
            </a:bodyPr>
            <a:lstStyle/>
            <a:p>
              <a:pPr algn="ctr">
                <a:spcBef>
                  <a:spcPct val="20000"/>
                </a:spcBef>
                <a:buClr>
                  <a:srgbClr val="FFCC00"/>
                </a:buClr>
              </a:pPr>
              <a:r>
                <a:rPr lang="en-US" sz="1400" b="1" dirty="0">
                  <a:effectLst>
                    <a:outerShdw blurRad="38100" dist="38100" dir="2700000" algn="tl">
                      <a:srgbClr val="000000">
                        <a:alpha val="43137"/>
                      </a:srgbClr>
                    </a:outerShdw>
                  </a:effectLst>
                  <a:latin typeface="+mj-lt"/>
                </a:rPr>
                <a:t>   </a:t>
              </a:r>
              <a:r>
                <a:rPr lang="en-US" dirty="0" smtClean="0">
                  <a:effectLst>
                    <a:outerShdw blurRad="38100" dist="38100" dir="2700000" algn="tl">
                      <a:srgbClr val="000000">
                        <a:alpha val="43137"/>
                      </a:srgbClr>
                    </a:outerShdw>
                  </a:effectLst>
                  <a:latin typeface="+mj-lt"/>
                </a:rPr>
                <a:t>Data </a:t>
              </a:r>
            </a:p>
            <a:p>
              <a:pPr algn="ctr">
                <a:spcBef>
                  <a:spcPct val="20000"/>
                </a:spcBef>
                <a:buClr>
                  <a:srgbClr val="FFCC00"/>
                </a:buClr>
              </a:pPr>
              <a:r>
                <a:rPr lang="en-US" dirty="0" smtClean="0">
                  <a:effectLst>
                    <a:outerShdw blurRad="38100" dist="38100" dir="2700000" algn="tl">
                      <a:srgbClr val="000000">
                        <a:alpha val="43137"/>
                      </a:srgbClr>
                    </a:outerShdw>
                  </a:effectLst>
                  <a:latin typeface="+mj-lt"/>
                </a:rPr>
                <a:t>Warehouse </a:t>
              </a:r>
            </a:p>
            <a:p>
              <a:pPr algn="ctr">
                <a:spcBef>
                  <a:spcPct val="20000"/>
                </a:spcBef>
                <a:buClr>
                  <a:srgbClr val="FFCC00"/>
                </a:buClr>
              </a:pPr>
              <a:r>
                <a:rPr lang="en-US" dirty="0" smtClean="0">
                  <a:effectLst>
                    <a:outerShdw blurRad="38100" dist="38100" dir="2700000" algn="tl">
                      <a:srgbClr val="000000">
                        <a:alpha val="43137"/>
                      </a:srgbClr>
                    </a:outerShdw>
                  </a:effectLst>
                  <a:latin typeface="+mj-lt"/>
                </a:rPr>
                <a:t>de </a:t>
              </a:r>
              <a:r>
                <a:rPr lang="en-US" dirty="0" err="1" smtClean="0">
                  <a:effectLst>
                    <a:outerShdw blurRad="38100" dist="38100" dir="2700000" algn="tl">
                      <a:srgbClr val="000000">
                        <a:alpha val="43137"/>
                      </a:srgbClr>
                    </a:outerShdw>
                  </a:effectLst>
                  <a:latin typeface="+mj-lt"/>
                </a:rPr>
                <a:t>Gestión</a:t>
              </a:r>
              <a:endParaRPr lang="en-US" dirty="0">
                <a:effectLst>
                  <a:outerShdw blurRad="38100" dist="38100" dir="2700000" algn="tl">
                    <a:srgbClr val="000000">
                      <a:alpha val="43137"/>
                    </a:srgbClr>
                  </a:outerShdw>
                </a:effectLst>
                <a:latin typeface="+mj-lt"/>
              </a:endParaRPr>
            </a:p>
          </p:txBody>
        </p:sp>
      </p:grpSp>
      <p:sp>
        <p:nvSpPr>
          <p:cNvPr id="22531" name="AutoShape 8"/>
          <p:cNvSpPr>
            <a:spLocks noChangeArrowheads="1"/>
          </p:cNvSpPr>
          <p:nvPr/>
        </p:nvSpPr>
        <p:spPr bwMode="auto">
          <a:xfrm>
            <a:off x="1371600" y="1905000"/>
            <a:ext cx="6400800" cy="6858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dirty="0" err="1" smtClean="0">
                <a:effectLst>
                  <a:outerShdw blurRad="38100" dist="38100" dir="2700000" algn="tl">
                    <a:srgbClr val="000000">
                      <a:alpha val="43137"/>
                    </a:srgbClr>
                  </a:outerShdw>
                </a:effectLst>
              </a:rPr>
              <a:t>Recopilación</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datos</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desde</a:t>
            </a:r>
            <a:r>
              <a:rPr lang="en-US" dirty="0" smtClean="0">
                <a:effectLst>
                  <a:outerShdw blurRad="38100" dist="38100" dir="2700000" algn="tl">
                    <a:srgbClr val="000000">
                      <a:alpha val="43137"/>
                    </a:srgbClr>
                  </a:outerShdw>
                </a:effectLst>
              </a:rPr>
              <a:t> </a:t>
            </a:r>
          </a:p>
          <a:p>
            <a:pPr algn="ctr"/>
            <a:r>
              <a:rPr lang="en-US" dirty="0" smtClean="0">
                <a:effectLst>
                  <a:outerShdw blurRad="38100" dist="38100" dir="2700000" algn="tl">
                    <a:srgbClr val="000000">
                      <a:alpha val="43137"/>
                    </a:srgbClr>
                  </a:outerShdw>
                </a:effectLst>
              </a:rPr>
              <a:t>Management Studio</a:t>
            </a:r>
            <a:endParaRPr lang="en-US" dirty="0">
              <a:effectLst>
                <a:outerShdw blurRad="38100" dist="38100" dir="2700000" algn="tl">
                  <a:srgbClr val="000000">
                    <a:alpha val="43137"/>
                  </a:srgbClr>
                </a:outerShdw>
              </a:effectLst>
            </a:endParaRPr>
          </a:p>
        </p:txBody>
      </p:sp>
      <p:grpSp>
        <p:nvGrpSpPr>
          <p:cNvPr id="34" name="Group 33"/>
          <p:cNvGrpSpPr/>
          <p:nvPr/>
        </p:nvGrpSpPr>
        <p:grpSpPr>
          <a:xfrm>
            <a:off x="437104" y="4187115"/>
            <a:ext cx="5029200" cy="1600200"/>
            <a:chOff x="457200" y="3962400"/>
            <a:chExt cx="5029200" cy="1600200"/>
          </a:xfrm>
        </p:grpSpPr>
        <p:sp>
          <p:nvSpPr>
            <p:cNvPr id="22533" name="AutoShape 11"/>
            <p:cNvSpPr>
              <a:spLocks noChangeArrowheads="1"/>
            </p:cNvSpPr>
            <p:nvPr/>
          </p:nvSpPr>
          <p:spPr bwMode="auto">
            <a:xfrm>
              <a:off x="457200" y="3962400"/>
              <a:ext cx="5029200" cy="1600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effectLst>
                  <a:outerShdw blurRad="38100" dist="38100" dir="2700000" algn="tl">
                    <a:srgbClr val="000000">
                      <a:alpha val="43137"/>
                    </a:srgbClr>
                  </a:outerShdw>
                </a:effectLst>
              </a:endParaRPr>
            </a:p>
          </p:txBody>
        </p:sp>
        <p:grpSp>
          <p:nvGrpSpPr>
            <p:cNvPr id="33" name="Group 32"/>
            <p:cNvGrpSpPr/>
            <p:nvPr/>
          </p:nvGrpSpPr>
          <p:grpSpPr>
            <a:xfrm>
              <a:off x="988507" y="4280597"/>
              <a:ext cx="813973" cy="866205"/>
              <a:chOff x="988507" y="4280597"/>
              <a:chExt cx="813973" cy="866205"/>
            </a:xfrm>
          </p:grpSpPr>
          <p:sp>
            <p:nvSpPr>
              <p:cNvPr id="32" name="Flowchart: Magnetic Disk 31"/>
              <p:cNvSpPr/>
              <p:nvPr/>
            </p:nvSpPr>
            <p:spPr bwMode="auto">
              <a:xfrm>
                <a:off x="1032215" y="4280597"/>
                <a:ext cx="770265" cy="866205"/>
              </a:xfrm>
              <a:prstGeom prst="flowChartMagneticDisk">
                <a:avLst/>
              </a:prstGeom>
              <a:ln>
                <a:solidFill>
                  <a:schemeClr val="bg1"/>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109728" tIns="54864" rIns="109728" bIns="54864" anchor="ctr"/>
              <a:lstStyle/>
              <a:p>
                <a:pPr algn="ctr" defTabSz="914063">
                  <a:defRPr/>
                </a:pPr>
                <a:endParaRPr lang="en-US" sz="2400" dirty="0">
                  <a:solidFill>
                    <a:schemeClr val="tx1"/>
                  </a:solidFill>
                  <a:effectLst>
                    <a:outerShdw blurRad="38100" dist="38100" dir="2700000" algn="tl">
                      <a:srgbClr val="000000">
                        <a:alpha val="43137"/>
                      </a:srgbClr>
                    </a:outerShdw>
                  </a:effectLst>
                </a:endParaRPr>
              </a:p>
            </p:txBody>
          </p:sp>
          <p:sp>
            <p:nvSpPr>
              <p:cNvPr id="22549" name="Text Box 43"/>
              <p:cNvSpPr txBox="1">
                <a:spLocks noChangeArrowheads="1"/>
              </p:cNvSpPr>
              <p:nvPr/>
            </p:nvSpPr>
            <p:spPr bwMode="invGray">
              <a:xfrm>
                <a:off x="988507" y="4621213"/>
                <a:ext cx="784189" cy="307777"/>
              </a:xfrm>
              <a:prstGeom prst="rect">
                <a:avLst/>
              </a:prstGeom>
              <a:noFill/>
              <a:ln w="12700" algn="ctr">
                <a:noFill/>
                <a:miter lim="800000"/>
                <a:headEnd/>
                <a:tailEnd/>
              </a:ln>
            </p:spPr>
            <p:txBody>
              <a:bodyPr wrap="none">
                <a:spAutoFit/>
              </a:bodyPr>
              <a:lstStyle/>
              <a:p>
                <a:pPr>
                  <a:spcBef>
                    <a:spcPct val="20000"/>
                  </a:spcBef>
                  <a:buClr>
                    <a:srgbClr val="FFCC00"/>
                  </a:buClr>
                </a:pPr>
                <a:r>
                  <a:rPr lang="en-US" sz="1400" dirty="0" err="1" smtClean="0">
                    <a:effectLst>
                      <a:outerShdw blurRad="38100" dist="38100" dir="2700000" algn="tl">
                        <a:srgbClr val="000000">
                          <a:alpha val="43137"/>
                        </a:srgbClr>
                      </a:outerShdw>
                    </a:effectLst>
                    <a:latin typeface="+mj-lt"/>
                  </a:rPr>
                  <a:t>Destino</a:t>
                </a:r>
                <a:endParaRPr lang="en-US" sz="1400" dirty="0">
                  <a:effectLst>
                    <a:outerShdw blurRad="38100" dist="38100" dir="2700000" algn="tl">
                      <a:srgbClr val="000000">
                        <a:alpha val="43137"/>
                      </a:srgbClr>
                    </a:outerShdw>
                  </a:effectLst>
                  <a:latin typeface="+mj-lt"/>
                </a:endParaRPr>
              </a:p>
            </p:txBody>
          </p:sp>
        </p:grpSp>
        <p:sp>
          <p:nvSpPr>
            <p:cNvPr id="22535" name="AutoShape 15"/>
            <p:cNvSpPr>
              <a:spLocks noChangeArrowheads="1"/>
            </p:cNvSpPr>
            <p:nvPr/>
          </p:nvSpPr>
          <p:spPr bwMode="auto">
            <a:xfrm>
              <a:off x="2133600" y="4191000"/>
              <a:ext cx="1066800" cy="10668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dirty="0">
                  <a:solidFill>
                    <a:schemeClr val="tx1"/>
                  </a:solidFill>
                  <a:effectLst>
                    <a:outerShdw blurRad="38100" dist="38100" dir="2700000" algn="tl">
                      <a:srgbClr val="000000">
                        <a:alpha val="43137"/>
                      </a:srgbClr>
                    </a:outerShdw>
                  </a:effectLst>
                </a:rPr>
                <a:t>Data</a:t>
              </a:r>
            </a:p>
            <a:p>
              <a:pPr algn="ctr"/>
              <a:r>
                <a:rPr lang="en-US" dirty="0">
                  <a:solidFill>
                    <a:schemeClr val="tx1"/>
                  </a:solidFill>
                  <a:effectLst>
                    <a:outerShdw blurRad="38100" dist="38100" dir="2700000" algn="tl">
                      <a:srgbClr val="000000">
                        <a:alpha val="43137"/>
                      </a:srgbClr>
                    </a:outerShdw>
                  </a:effectLst>
                </a:rPr>
                <a:t>Collector</a:t>
              </a:r>
            </a:p>
          </p:txBody>
        </p:sp>
        <p:sp>
          <p:nvSpPr>
            <p:cNvPr id="22536" name="AutoShape 18"/>
            <p:cNvSpPr>
              <a:spLocks noChangeArrowheads="1"/>
            </p:cNvSpPr>
            <p:nvPr/>
          </p:nvSpPr>
          <p:spPr bwMode="auto">
            <a:xfrm>
              <a:off x="3657600" y="4343400"/>
              <a:ext cx="1447800" cy="10668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a:solidFill>
                    <a:schemeClr val="bg1"/>
                  </a:solidFill>
                  <a:effectLst>
                    <a:outerShdw blurRad="38100" dist="38100" dir="2700000" algn="tl">
                      <a:srgbClr val="000000">
                        <a:alpha val="43137"/>
                      </a:srgbClr>
                    </a:outerShdw>
                  </a:effectLst>
                </a:rPr>
                <a:t>Collection</a:t>
              </a:r>
            </a:p>
            <a:p>
              <a:pPr algn="ctr"/>
              <a:r>
                <a:rPr lang="en-US">
                  <a:solidFill>
                    <a:schemeClr val="bg1"/>
                  </a:solidFill>
                  <a:effectLst>
                    <a:outerShdw blurRad="38100" dist="38100" dir="2700000" algn="tl">
                      <a:srgbClr val="000000">
                        <a:alpha val="43137"/>
                      </a:srgbClr>
                    </a:outerShdw>
                  </a:effectLst>
                </a:rPr>
                <a:t>Sets</a:t>
              </a:r>
            </a:p>
          </p:txBody>
        </p:sp>
        <p:sp>
          <p:nvSpPr>
            <p:cNvPr id="22537" name="AutoShape 17"/>
            <p:cNvSpPr>
              <a:spLocks noChangeArrowheads="1"/>
            </p:cNvSpPr>
            <p:nvPr/>
          </p:nvSpPr>
          <p:spPr bwMode="auto">
            <a:xfrm>
              <a:off x="3505200" y="4191000"/>
              <a:ext cx="1447800" cy="10668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en-US" dirty="0" err="1" smtClean="0">
                  <a:solidFill>
                    <a:schemeClr val="tx1"/>
                  </a:solidFill>
                  <a:effectLst>
                    <a:outerShdw blurRad="38100" dist="38100" dir="2700000" algn="tl">
                      <a:srgbClr val="000000">
                        <a:alpha val="43137"/>
                      </a:srgbClr>
                    </a:outerShdw>
                  </a:effectLst>
                </a:rPr>
                <a:t>Grupos</a:t>
              </a:r>
              <a:r>
                <a:rPr lang="en-US" dirty="0" smtClean="0">
                  <a:solidFill>
                    <a:schemeClr val="tx1"/>
                  </a:solidFill>
                  <a:effectLst>
                    <a:outerShdw blurRad="38100" dist="38100" dir="2700000" algn="tl">
                      <a:srgbClr val="000000">
                        <a:alpha val="43137"/>
                      </a:srgbClr>
                    </a:outerShdw>
                  </a:effectLst>
                </a:rPr>
                <a:t> de </a:t>
              </a:r>
            </a:p>
            <a:p>
              <a:pPr algn="ctr"/>
              <a:r>
                <a:rPr lang="en-US" dirty="0" err="1" smtClean="0">
                  <a:solidFill>
                    <a:schemeClr val="tx1"/>
                  </a:solidFill>
                  <a:effectLst>
                    <a:outerShdw blurRad="38100" dist="38100" dir="2700000" algn="tl">
                      <a:srgbClr val="000000">
                        <a:alpha val="43137"/>
                      </a:srgbClr>
                    </a:outerShdw>
                  </a:effectLst>
                </a:rPr>
                <a:t>Captura</a:t>
              </a:r>
              <a:endParaRPr lang="en-US" dirty="0">
                <a:solidFill>
                  <a:schemeClr val="tx1"/>
                </a:solidFill>
                <a:effectLst>
                  <a:outerShdw blurRad="38100" dist="38100" dir="2700000" algn="tl">
                    <a:srgbClr val="000000">
                      <a:alpha val="43137"/>
                    </a:srgbClr>
                  </a:outerShdw>
                </a:effectLst>
              </a:endParaRPr>
            </a:p>
          </p:txBody>
        </p:sp>
      </p:grpSp>
      <p:sp>
        <p:nvSpPr>
          <p:cNvPr id="22532" name="AutoShape 10"/>
          <p:cNvSpPr>
            <a:spLocks noChangeArrowheads="1"/>
          </p:cNvSpPr>
          <p:nvPr/>
        </p:nvSpPr>
        <p:spPr bwMode="auto">
          <a:xfrm>
            <a:off x="2245807" y="3018490"/>
            <a:ext cx="2133600" cy="6858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dirty="0" err="1" smtClean="0">
                <a:effectLst>
                  <a:outerShdw blurRad="38100" dist="38100" dir="2700000" algn="tl">
                    <a:srgbClr val="000000">
                      <a:alpha val="43137"/>
                    </a:srgbClr>
                  </a:outerShdw>
                </a:effectLst>
              </a:rPr>
              <a:t>Configuración</a:t>
            </a:r>
            <a:r>
              <a:rPr lang="en-US" dirty="0" smtClean="0">
                <a:effectLst>
                  <a:outerShdw blurRad="38100" dist="38100" dir="2700000" algn="tl">
                    <a:srgbClr val="000000">
                      <a:alpha val="43137"/>
                    </a:srgbClr>
                  </a:outerShdw>
                </a:effectLst>
              </a:rPr>
              <a:t> de la </a:t>
            </a:r>
          </a:p>
          <a:p>
            <a:pPr algn="ctr"/>
            <a:r>
              <a:rPr lang="en-US" dirty="0" err="1" smtClean="0">
                <a:effectLst>
                  <a:outerShdw blurRad="38100" dist="38100" dir="2700000" algn="tl">
                    <a:srgbClr val="000000">
                      <a:alpha val="43137"/>
                    </a:srgbClr>
                  </a:outerShdw>
                </a:effectLst>
              </a:rPr>
              <a:t>captura</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datos</a:t>
            </a:r>
            <a:endParaRPr lang="en-US" dirty="0">
              <a:effectLst>
                <a:outerShdw blurRad="38100" dist="38100" dir="2700000" algn="tl">
                  <a:srgbClr val="000000">
                    <a:alpha val="43137"/>
                  </a:srgbClr>
                </a:outerShdw>
              </a:effectLst>
            </a:endParaRPr>
          </a:p>
        </p:txBody>
      </p:sp>
      <p:sp>
        <p:nvSpPr>
          <p:cNvPr id="22538" name="AutoShape 21"/>
          <p:cNvSpPr>
            <a:spLocks noChangeArrowheads="1"/>
          </p:cNvSpPr>
          <p:nvPr/>
        </p:nvSpPr>
        <p:spPr bwMode="auto">
          <a:xfrm>
            <a:off x="5638800" y="3018490"/>
            <a:ext cx="2133600" cy="6858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US" dirty="0" err="1" smtClean="0">
                <a:effectLst>
                  <a:outerShdw blurRad="38100" dist="38100" dir="2700000" algn="tl">
                    <a:srgbClr val="000000">
                      <a:alpha val="43137"/>
                    </a:srgbClr>
                  </a:outerShdw>
                </a:effectLst>
              </a:rPr>
              <a:t>Informes</a:t>
            </a:r>
            <a:r>
              <a:rPr lang="en-US" dirty="0" smtClean="0">
                <a:effectLst>
                  <a:outerShdw blurRad="38100" dist="38100" dir="2700000" algn="tl">
                    <a:srgbClr val="000000">
                      <a:alpha val="43137"/>
                    </a:srgbClr>
                  </a:outerShdw>
                </a:effectLst>
              </a:rPr>
              <a:t>  de </a:t>
            </a:r>
          </a:p>
          <a:p>
            <a:pPr algn="ctr"/>
            <a:r>
              <a:rPr lang="en-US" dirty="0" err="1" smtClean="0">
                <a:effectLst>
                  <a:outerShdw blurRad="38100" dist="38100" dir="2700000" algn="tl">
                    <a:srgbClr val="000000">
                      <a:alpha val="43137"/>
                    </a:srgbClr>
                  </a:outerShdw>
                </a:effectLst>
              </a:rPr>
              <a:t>Grupos</a:t>
            </a:r>
            <a:r>
              <a:rPr lang="en-US" dirty="0" smtClean="0">
                <a:effectLst>
                  <a:outerShdw blurRad="38100" dist="38100" dir="2700000" algn="tl">
                    <a:srgbClr val="000000">
                      <a:alpha val="43137"/>
                    </a:srgbClr>
                  </a:outerShdw>
                </a:effectLst>
              </a:rPr>
              <a:t> de </a:t>
            </a:r>
            <a:r>
              <a:rPr lang="en-US" dirty="0" err="1" smtClean="0">
                <a:effectLst>
                  <a:outerShdw blurRad="38100" dist="38100" dir="2700000" algn="tl">
                    <a:srgbClr val="000000">
                      <a:alpha val="43137"/>
                    </a:srgbClr>
                  </a:outerShdw>
                </a:effectLst>
              </a:rPr>
              <a:t>Captura</a:t>
            </a:r>
            <a:endParaRPr lang="en-US" dirty="0">
              <a:effectLst>
                <a:outerShdw blurRad="38100" dist="38100" dir="2700000" algn="tl">
                  <a:srgbClr val="000000">
                    <a:alpha val="43137"/>
                  </a:srgbClr>
                </a:outerShdw>
              </a:effectLst>
            </a:endParaRPr>
          </a:p>
        </p:txBody>
      </p:sp>
      <p:pic>
        <p:nvPicPr>
          <p:cNvPr id="22547" name="Rectangle 833584"/>
          <p:cNvPicPr>
            <a:picLocks noChangeAspect="1" noChangeArrowheads="1"/>
          </p:cNvPicPr>
          <p:nvPr/>
        </p:nvPicPr>
        <p:blipFill>
          <a:blip r:embed="rId3">
            <a:lum bright="10000" contrast="-20000"/>
          </a:blip>
          <a:srcRect r="31033"/>
          <a:stretch>
            <a:fillRect/>
          </a:stretch>
        </p:blipFill>
        <p:spPr bwMode="auto">
          <a:xfrm>
            <a:off x="7620000" y="0"/>
            <a:ext cx="1524000" cy="1382713"/>
          </a:xfrm>
          <a:prstGeom prst="rect">
            <a:avLst/>
          </a:prstGeom>
          <a:noFill/>
          <a:ln w="9525">
            <a:noFill/>
            <a:miter lim="800000"/>
            <a:headEnd/>
            <a:tailEnd/>
          </a:ln>
        </p:spPr>
      </p:pic>
      <p:sp>
        <p:nvSpPr>
          <p:cNvPr id="26" name="Up Arrow 25"/>
          <p:cNvSpPr/>
          <p:nvPr/>
        </p:nvSpPr>
        <p:spPr bwMode="auto">
          <a:xfrm rot="10800000">
            <a:off x="3134591" y="2595858"/>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Up Arrow 26"/>
          <p:cNvSpPr/>
          <p:nvPr/>
        </p:nvSpPr>
        <p:spPr bwMode="auto">
          <a:xfrm rot="10800000">
            <a:off x="3134591" y="3751418"/>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8" name="Up Arrow 27"/>
          <p:cNvSpPr/>
          <p:nvPr/>
        </p:nvSpPr>
        <p:spPr bwMode="auto">
          <a:xfrm>
            <a:off x="6527583" y="2605907"/>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9" name="Title 28"/>
          <p:cNvSpPr>
            <a:spLocks noGrp="1"/>
          </p:cNvSpPr>
          <p:nvPr>
            <p:ph type="title"/>
          </p:nvPr>
        </p:nvSpPr>
        <p:spPr>
          <a:xfrm>
            <a:off x="381000" y="230188"/>
            <a:ext cx="7239000" cy="1329595"/>
          </a:xfrm>
        </p:spPr>
        <p:txBody>
          <a:bodyPr/>
          <a:lstStyle/>
          <a:p>
            <a:r>
              <a:rPr lang="en-US" dirty="0" err="1" smtClean="0"/>
              <a:t>Consolidación</a:t>
            </a:r>
            <a:r>
              <a:rPr lang="en-US" dirty="0" smtClean="0"/>
              <a:t> de la </a:t>
            </a:r>
            <a:r>
              <a:rPr lang="en-US" dirty="0" err="1" smtClean="0"/>
              <a:t>información</a:t>
            </a:r>
            <a:r>
              <a:rPr lang="en-US" dirty="0" smtClean="0"/>
              <a:t> de </a:t>
            </a:r>
            <a:r>
              <a:rPr lang="en-US" dirty="0" err="1" smtClean="0"/>
              <a:t>rendimiento</a:t>
            </a:r>
            <a:endParaRPr lang="en-US" dirty="0">
              <a:solidFill>
                <a:schemeClr val="tx2"/>
              </a:solidFill>
            </a:endParaRPr>
          </a:p>
        </p:txBody>
      </p:sp>
      <p:sp>
        <p:nvSpPr>
          <p:cNvPr id="35" name="Up Arrow 34"/>
          <p:cNvSpPr/>
          <p:nvPr/>
        </p:nvSpPr>
        <p:spPr bwMode="auto">
          <a:xfrm>
            <a:off x="6527583" y="3751419"/>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6" name="Up Arrow 35"/>
          <p:cNvSpPr/>
          <p:nvPr/>
        </p:nvSpPr>
        <p:spPr bwMode="auto">
          <a:xfrm rot="5400000">
            <a:off x="1776321" y="4786403"/>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7" name="Up Arrow 36"/>
          <p:cNvSpPr/>
          <p:nvPr/>
        </p:nvSpPr>
        <p:spPr bwMode="auto">
          <a:xfrm rot="5400000">
            <a:off x="3213236" y="4786404"/>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8" name="Up Arrow 37"/>
          <p:cNvSpPr/>
          <p:nvPr/>
        </p:nvSpPr>
        <p:spPr bwMode="auto">
          <a:xfrm rot="5400000">
            <a:off x="5514310" y="4786405"/>
            <a:ext cx="356034" cy="38849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30188"/>
            <a:ext cx="6705600" cy="1329595"/>
          </a:xfrm>
        </p:spPr>
        <p:txBody>
          <a:bodyPr/>
          <a:lstStyle/>
          <a:p>
            <a:r>
              <a:rPr lang="es-ES" smtClean="0"/>
              <a:t>Informes con vistas de la información relevante</a:t>
            </a:r>
            <a:endParaRPr lang="es-ES">
              <a:solidFill>
                <a:schemeClr val="tx2"/>
              </a:solidFill>
            </a:endParaRPr>
          </a:p>
        </p:txBody>
      </p:sp>
      <p:sp>
        <p:nvSpPr>
          <p:cNvPr id="23554" name="Rectangle 3"/>
          <p:cNvSpPr>
            <a:spLocks noGrp="1"/>
          </p:cNvSpPr>
          <p:nvPr>
            <p:ph sz="half" idx="1"/>
          </p:nvPr>
        </p:nvSpPr>
        <p:spPr>
          <a:xfrm>
            <a:off x="387350" y="1928813"/>
            <a:ext cx="4114800" cy="3742563"/>
          </a:xfrm>
        </p:spPr>
        <p:txBody>
          <a:bodyPr/>
          <a:lstStyle/>
          <a:p>
            <a:r>
              <a:rPr lang="es-ES" smtClean="0"/>
              <a:t>Informes estándar</a:t>
            </a:r>
          </a:p>
          <a:p>
            <a:pPr lvl="1"/>
            <a:r>
              <a:rPr lang="es-ES" smtClean="0"/>
              <a:t>Para bases de datos de usuario</a:t>
            </a:r>
          </a:p>
          <a:p>
            <a:pPr lvl="1"/>
            <a:r>
              <a:rPr lang="es-ES" smtClean="0"/>
              <a:t>Para el recopilador de datos:</a:t>
            </a:r>
          </a:p>
          <a:p>
            <a:pPr lvl="2"/>
            <a:r>
              <a:rPr lang="es-ES" smtClean="0"/>
              <a:t>Uso de espacio en disco</a:t>
            </a:r>
          </a:p>
          <a:p>
            <a:pPr lvl="2"/>
            <a:r>
              <a:rPr lang="es-ES" smtClean="0"/>
              <a:t>Estadísticas de Query</a:t>
            </a:r>
          </a:p>
          <a:p>
            <a:pPr lvl="2"/>
            <a:r>
              <a:rPr lang="es-ES" smtClean="0"/>
              <a:t>Actividad del servidor</a:t>
            </a:r>
          </a:p>
          <a:p>
            <a:r>
              <a:rPr lang="es-ES" smtClean="0"/>
              <a:t>Posibilidad de informes personalizados</a:t>
            </a:r>
          </a:p>
        </p:txBody>
      </p:sp>
      <p:pic>
        <p:nvPicPr>
          <p:cNvPr id="23557" name="Rectangle 833584"/>
          <p:cNvPicPr>
            <a:picLocks noChangeAspect="1" noChangeArrowheads="1"/>
          </p:cNvPicPr>
          <p:nvPr/>
        </p:nvPicPr>
        <p:blipFill>
          <a:blip r:embed="rId3">
            <a:lum bright="10000" contrast="-20000"/>
          </a:blip>
          <a:srcRect r="31033"/>
          <a:stretch>
            <a:fillRect/>
          </a:stretch>
        </p:blipFill>
        <p:spPr bwMode="auto">
          <a:xfrm>
            <a:off x="7620000" y="0"/>
            <a:ext cx="1524000" cy="1382713"/>
          </a:xfrm>
          <a:prstGeom prst="rect">
            <a:avLst/>
          </a:prstGeom>
          <a:noFill/>
          <a:ln w="9525">
            <a:noFill/>
            <a:miter lim="800000"/>
            <a:headEnd/>
            <a:tailEnd/>
          </a:ln>
        </p:spPr>
      </p:pic>
      <p:sp>
        <p:nvSpPr>
          <p:cNvPr id="8" name="Rounded Rectangle 7"/>
          <p:cNvSpPr/>
          <p:nvPr/>
        </p:nvSpPr>
        <p:spPr bwMode="auto">
          <a:xfrm>
            <a:off x="4739899" y="1900238"/>
            <a:ext cx="3559535" cy="4069133"/>
          </a:xfrm>
          <a:prstGeom prst="roundRect">
            <a:avLst>
              <a:gd name="adj" fmla="val 1034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SQL Server 2008 Performance and Scale WhtPaper01.gif"/>
          <p:cNvPicPr>
            <a:picLocks noChangeAspect="1"/>
          </p:cNvPicPr>
          <p:nvPr/>
        </p:nvPicPr>
        <p:blipFill>
          <a:blip r:embed="rId4"/>
          <a:stretch>
            <a:fillRect/>
          </a:stretch>
        </p:blipFill>
        <p:spPr>
          <a:xfrm>
            <a:off x="5437843" y="2062794"/>
            <a:ext cx="2163647" cy="2684648"/>
          </a:xfrm>
          <a:prstGeom prst="roundRect">
            <a:avLst>
              <a:gd name="adj" fmla="val 8594"/>
            </a:avLst>
          </a:prstGeom>
          <a:solidFill>
            <a:srgbClr val="FFFFFF">
              <a:shade val="85000"/>
            </a:srgbClr>
          </a:solidFill>
          <a:ln>
            <a:noFill/>
          </a:ln>
          <a:effectLst/>
        </p:spPr>
      </p:pic>
      <p:sp>
        <p:nvSpPr>
          <p:cNvPr id="9" name="Rectangle 8"/>
          <p:cNvSpPr/>
          <p:nvPr/>
        </p:nvSpPr>
        <p:spPr bwMode="auto">
          <a:xfrm>
            <a:off x="4729987" y="5168356"/>
            <a:ext cx="3579359" cy="1689643"/>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4629611" y="4895620"/>
            <a:ext cx="3780110" cy="290947"/>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27960" y="1900238"/>
            <a:ext cx="3892831"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11" name="Title 10"/>
          <p:cNvSpPr>
            <a:spLocks noGrp="1"/>
          </p:cNvSpPr>
          <p:nvPr>
            <p:ph type="title"/>
          </p:nvPr>
        </p:nvSpPr>
        <p:spPr>
          <a:xfrm>
            <a:off x="381000" y="230188"/>
            <a:ext cx="6477000" cy="1329595"/>
          </a:xfrm>
        </p:spPr>
        <p:txBody>
          <a:bodyPr/>
          <a:lstStyle/>
          <a:p>
            <a:r>
              <a:rPr lang="es-ES" smtClean="0">
                <a:solidFill>
                  <a:schemeClr val="tx2"/>
                </a:solidFill>
              </a:rPr>
              <a:t>Ajustes aplicando Buenas Prácticas</a:t>
            </a:r>
            <a:endParaRPr lang="es-ES">
              <a:solidFill>
                <a:schemeClr val="tx2"/>
              </a:solidFill>
            </a:endParaRPr>
          </a:p>
        </p:txBody>
      </p:sp>
      <p:sp>
        <p:nvSpPr>
          <p:cNvPr id="12" name="Content Placeholder 11"/>
          <p:cNvSpPr>
            <a:spLocks noGrp="1"/>
          </p:cNvSpPr>
          <p:nvPr>
            <p:ph sz="half" idx="2"/>
          </p:nvPr>
        </p:nvSpPr>
        <p:spPr>
          <a:xfrm>
            <a:off x="4568824" y="1928813"/>
            <a:ext cx="4575175" cy="4308872"/>
          </a:xfrm>
        </p:spPr>
        <p:txBody>
          <a:bodyPr/>
          <a:lstStyle/>
          <a:p>
            <a:r>
              <a:rPr lang="es-ES" dirty="0" smtClean="0"/>
              <a:t>Informes de rendimiento</a:t>
            </a:r>
          </a:p>
          <a:p>
            <a:r>
              <a:rPr lang="es-ES" dirty="0" smtClean="0"/>
              <a:t>SQL Server </a:t>
            </a:r>
            <a:r>
              <a:rPr lang="es-ES" dirty="0" err="1" smtClean="0"/>
              <a:t>Profiler</a:t>
            </a:r>
            <a:endParaRPr lang="es-ES" dirty="0" smtClean="0"/>
          </a:p>
          <a:p>
            <a:r>
              <a:rPr lang="es-ES" dirty="0" err="1" smtClean="0"/>
              <a:t>Database</a:t>
            </a:r>
            <a:r>
              <a:rPr lang="es-ES" dirty="0" smtClean="0"/>
              <a:t> </a:t>
            </a:r>
            <a:r>
              <a:rPr lang="es-ES" dirty="0" err="1" smtClean="0"/>
              <a:t>Engine</a:t>
            </a:r>
            <a:r>
              <a:rPr lang="es-ES" dirty="0" smtClean="0"/>
              <a:t> </a:t>
            </a:r>
            <a:r>
              <a:rPr lang="es-ES" dirty="0" err="1" smtClean="0"/>
              <a:t>Tuning</a:t>
            </a:r>
            <a:r>
              <a:rPr lang="es-ES" dirty="0" smtClean="0"/>
              <a:t> </a:t>
            </a:r>
            <a:r>
              <a:rPr lang="es-ES" dirty="0" err="1" smtClean="0"/>
              <a:t>Advisor</a:t>
            </a:r>
            <a:r>
              <a:rPr lang="es-ES" dirty="0" smtClean="0"/>
              <a:t> </a:t>
            </a:r>
          </a:p>
          <a:p>
            <a:r>
              <a:rPr lang="es-ES" dirty="0" smtClean="0"/>
              <a:t>SQL Server </a:t>
            </a:r>
            <a:r>
              <a:rPr lang="es-ES" smtClean="0"/>
              <a:t>Management Pack</a:t>
            </a:r>
            <a:endParaRPr lang="es-ES" dirty="0" smtClean="0"/>
          </a:p>
          <a:p>
            <a:r>
              <a:rPr lang="es-ES" dirty="0" smtClean="0"/>
              <a:t>Analizador de Buenas Prácticas (</a:t>
            </a:r>
            <a:r>
              <a:rPr lang="es-ES" dirty="0" err="1" smtClean="0"/>
              <a:t>Best</a:t>
            </a:r>
            <a:r>
              <a:rPr lang="es-ES" dirty="0" smtClean="0"/>
              <a:t> </a:t>
            </a:r>
            <a:r>
              <a:rPr lang="es-ES" dirty="0" err="1" smtClean="0"/>
              <a:t>Practices</a:t>
            </a:r>
            <a:r>
              <a:rPr lang="es-ES" dirty="0" smtClean="0"/>
              <a:t> </a:t>
            </a:r>
            <a:r>
              <a:rPr lang="es-ES" dirty="0" err="1" smtClean="0"/>
              <a:t>Analyzer</a:t>
            </a:r>
            <a:r>
              <a:rPr lang="es-ES" dirty="0" smtClean="0"/>
              <a:t>)</a:t>
            </a:r>
          </a:p>
          <a:p>
            <a:endParaRPr lang="es-ES" dirty="0"/>
          </a:p>
        </p:txBody>
      </p:sp>
      <p:grpSp>
        <p:nvGrpSpPr>
          <p:cNvPr id="2" name="Group 3"/>
          <p:cNvGrpSpPr/>
          <p:nvPr/>
        </p:nvGrpSpPr>
        <p:grpSpPr>
          <a:xfrm>
            <a:off x="770235" y="2022230"/>
            <a:ext cx="3406258" cy="3243105"/>
            <a:chOff x="2286000" y="2238854"/>
            <a:chExt cx="4611425" cy="4390546"/>
          </a:xfrm>
          <a:scene3d>
            <a:camera prst="isometricOffAxis2Top">
              <a:rot lat="600000" lon="0" rev="0"/>
            </a:camera>
            <a:lightRig rig="threePt" dir="t"/>
          </a:scene3d>
        </p:grpSpPr>
        <p:pic>
          <p:nvPicPr>
            <p:cNvPr id="5" name="Picture 2" descr="\\showsrus\infoDVD\Clip_Installer\DVD_ART\Artwork_Imagery\Shapes and Graphics\Arrows - arrow\Curved\virtuous cycle arrows.png"/>
            <p:cNvPicPr>
              <a:picLocks noChangeAspect="1" noChangeArrowheads="1"/>
            </p:cNvPicPr>
            <p:nvPr/>
          </p:nvPicPr>
          <p:blipFill>
            <a:blip r:embed="rId3"/>
            <a:srcRect/>
            <a:stretch>
              <a:fillRect/>
            </a:stretch>
          </p:blipFill>
          <p:spPr bwMode="auto">
            <a:xfrm>
              <a:off x="2286000" y="2238854"/>
              <a:ext cx="4343400" cy="4390546"/>
            </a:xfrm>
            <a:prstGeom prst="rect">
              <a:avLst/>
            </a:prstGeom>
            <a:noFill/>
            <a:sp3d/>
          </p:spPr>
        </p:pic>
        <p:sp>
          <p:nvSpPr>
            <p:cNvPr id="6" name="TextBox 5"/>
            <p:cNvSpPr txBox="1"/>
            <p:nvPr/>
          </p:nvSpPr>
          <p:spPr>
            <a:xfrm>
              <a:off x="3276600" y="3022600"/>
              <a:ext cx="1469633" cy="541673"/>
            </a:xfrm>
            <a:prstGeom prst="rect">
              <a:avLst/>
            </a:prstGeom>
            <a:noFill/>
            <a:sp3d/>
          </p:spPr>
          <p:txBody>
            <a:bodyPr wrap="none">
              <a:spAutoFit/>
            </a:bodyPr>
            <a:lstStyle/>
            <a:p>
              <a:pPr fontAlgn="auto">
                <a:spcBef>
                  <a:spcPts val="0"/>
                </a:spcBef>
                <a:spcAft>
                  <a:spcPts val="0"/>
                </a:spcAft>
                <a:defRPr/>
              </a:pPr>
              <a:r>
                <a:rPr lang="es-ES" sz="2000" smtClean="0">
                  <a:latin typeface="Segoe" pitchFamily="34" charset="0"/>
                </a:rPr>
                <a:t>Analizar</a:t>
              </a:r>
              <a:endParaRPr lang="es-ES" sz="2000">
                <a:latin typeface="Segoe" pitchFamily="34" charset="0"/>
              </a:endParaRPr>
            </a:p>
          </p:txBody>
        </p:sp>
        <p:sp>
          <p:nvSpPr>
            <p:cNvPr id="7" name="TextBox 6"/>
            <p:cNvSpPr txBox="1"/>
            <p:nvPr/>
          </p:nvSpPr>
          <p:spPr>
            <a:xfrm>
              <a:off x="5143501" y="3683000"/>
              <a:ext cx="1753924" cy="541673"/>
            </a:xfrm>
            <a:prstGeom prst="rect">
              <a:avLst/>
            </a:prstGeom>
            <a:noFill/>
            <a:sp3d/>
          </p:spPr>
          <p:txBody>
            <a:bodyPr wrap="none">
              <a:spAutoFit/>
            </a:bodyPr>
            <a:lstStyle/>
            <a:p>
              <a:pPr fontAlgn="auto">
                <a:spcBef>
                  <a:spcPts val="0"/>
                </a:spcBef>
                <a:spcAft>
                  <a:spcPts val="0"/>
                </a:spcAft>
                <a:defRPr/>
              </a:pPr>
              <a:r>
                <a:rPr lang="es-ES" sz="2000" smtClean="0">
                  <a:latin typeface="Segoe" pitchFamily="34" charset="0"/>
                </a:rPr>
                <a:t>Optimizar</a:t>
              </a:r>
              <a:endParaRPr lang="es-ES" sz="2000">
                <a:latin typeface="Segoe" pitchFamily="34" charset="0"/>
              </a:endParaRPr>
            </a:p>
          </p:txBody>
        </p:sp>
        <p:sp>
          <p:nvSpPr>
            <p:cNvPr id="8" name="TextBox 7"/>
            <p:cNvSpPr txBox="1"/>
            <p:nvPr/>
          </p:nvSpPr>
          <p:spPr>
            <a:xfrm>
              <a:off x="4292600" y="5321301"/>
              <a:ext cx="1725712" cy="541673"/>
            </a:xfrm>
            <a:prstGeom prst="rect">
              <a:avLst/>
            </a:prstGeom>
            <a:noFill/>
            <a:sp3d/>
          </p:spPr>
          <p:txBody>
            <a:bodyPr wrap="none">
              <a:spAutoFit/>
            </a:bodyPr>
            <a:lstStyle/>
            <a:p>
              <a:pPr fontAlgn="auto">
                <a:spcBef>
                  <a:spcPts val="0"/>
                </a:spcBef>
                <a:spcAft>
                  <a:spcPts val="0"/>
                </a:spcAft>
                <a:defRPr/>
              </a:pPr>
              <a:r>
                <a:rPr lang="es-ES" sz="2000" smtClean="0">
                  <a:latin typeface="Segoe" pitchFamily="34" charset="0"/>
                </a:rPr>
                <a:t>Aconsejar</a:t>
              </a:r>
              <a:endParaRPr lang="es-ES" sz="2000">
                <a:latin typeface="Segoe" pitchFamily="34" charset="0"/>
              </a:endParaRPr>
            </a:p>
          </p:txBody>
        </p:sp>
        <p:sp>
          <p:nvSpPr>
            <p:cNvPr id="9" name="TextBox 8"/>
            <p:cNvSpPr txBox="1"/>
            <p:nvPr/>
          </p:nvSpPr>
          <p:spPr>
            <a:xfrm>
              <a:off x="2768601" y="4724401"/>
              <a:ext cx="1300360" cy="541673"/>
            </a:xfrm>
            <a:prstGeom prst="rect">
              <a:avLst/>
            </a:prstGeom>
            <a:noFill/>
            <a:sp3d/>
          </p:spPr>
          <p:txBody>
            <a:bodyPr wrap="none">
              <a:spAutoFit/>
            </a:bodyPr>
            <a:lstStyle/>
            <a:p>
              <a:pPr fontAlgn="auto">
                <a:spcBef>
                  <a:spcPts val="0"/>
                </a:spcBef>
                <a:spcAft>
                  <a:spcPts val="0"/>
                </a:spcAft>
                <a:defRPr/>
              </a:pPr>
              <a:r>
                <a:rPr lang="es-ES" sz="2000" smtClean="0">
                  <a:latin typeface="Segoe" pitchFamily="34" charset="0"/>
                </a:rPr>
                <a:t>Aplicar</a:t>
              </a:r>
              <a:endParaRPr lang="es-ES" sz="2000">
                <a:latin typeface="Segoe" pitchFamily="34" charset="0"/>
              </a:endParaRPr>
            </a:p>
          </p:txBody>
        </p:sp>
      </p:grpSp>
      <p:pic>
        <p:nvPicPr>
          <p:cNvPr id="24581" name="Rectangle 833584"/>
          <p:cNvPicPr>
            <a:picLocks noChangeAspect="1" noChangeArrowheads="1"/>
          </p:cNvPicPr>
          <p:nvPr/>
        </p:nvPicPr>
        <p:blipFill>
          <a:blip r:embed="rId4">
            <a:lum bright="10000" contrast="-20000"/>
          </a:blip>
          <a:srcRect r="31033"/>
          <a:stretch>
            <a:fillRect/>
          </a:stretch>
        </p:blipFill>
        <p:spPr bwMode="auto">
          <a:xfrm>
            <a:off x="7620000" y="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ctrTitle"/>
          </p:nvPr>
        </p:nvSpPr>
        <p:spPr>
          <a:xfrm>
            <a:off x="685800" y="304800"/>
            <a:ext cx="7726627" cy="1523494"/>
          </a:xfrm>
        </p:spPr>
        <p:txBody>
          <a:bodyPr/>
          <a:lstStyle/>
          <a:p>
            <a:r>
              <a:rPr lang="es-ES" sz="4000" smtClean="0">
                <a:solidFill>
                  <a:schemeClr val="tx1"/>
                </a:solidFill>
              </a:rPr>
              <a:t>{</a:t>
            </a:r>
            <a:r>
              <a:rPr lang="es-ES" sz="4000" b="1" smtClean="0">
                <a:solidFill>
                  <a:srgbClr val="0099FF"/>
                </a:solidFill>
              </a:rPr>
              <a:t> Monitorización mediante vistas</a:t>
            </a:r>
            <a:r>
              <a:rPr lang="es-ES" sz="4000" smtClean="0">
                <a:solidFill>
                  <a:schemeClr val="tx1"/>
                </a:solidFill>
              </a:rPr>
              <a:t>}</a:t>
            </a:r>
            <a:endParaRPr lang="es-ES" sz="4000" smtClean="0"/>
          </a:p>
        </p:txBody>
      </p:sp>
      <p:sp>
        <p:nvSpPr>
          <p:cNvPr id="25603" name="Rectangle 3"/>
          <p:cNvSpPr>
            <a:spLocks noGrp="1"/>
          </p:cNvSpPr>
          <p:nvPr>
            <p:ph type="subTitle" idx="1"/>
          </p:nvPr>
        </p:nvSpPr>
        <p:spPr>
          <a:xfrm>
            <a:off x="1371600" y="2895600"/>
            <a:ext cx="7043208" cy="461665"/>
          </a:xfrm>
        </p:spPr>
        <p:txBody>
          <a:bodyPr/>
          <a:lstStyle/>
          <a:p>
            <a:pPr marL="284163" indent="-284163">
              <a:spcBef>
                <a:spcPct val="20000"/>
              </a:spcBef>
              <a:buBlip>
                <a:blip r:embed="rId3"/>
              </a:buBlip>
            </a:pPr>
            <a:r>
              <a:rPr lang="es-ES" sz="2800" smtClean="0"/>
              <a:t>Conocimiento del sistema mediante recopilación de datos de rendimiento</a:t>
            </a:r>
            <a:endParaRPr lang="es-ES" sz="2800" smtClean="0">
              <a:solidFill>
                <a:schemeClr val="tx1"/>
              </a:solidFill>
            </a:endParaRPr>
          </a:p>
          <a:p>
            <a:pPr marL="569913" lvl="2" indent="-285750" algn="l">
              <a:buBlip>
                <a:blip r:embed="rId3"/>
              </a:buBlip>
            </a:pPr>
            <a:r>
              <a:rPr lang="es-ES" sz="1800" smtClean="0">
                <a:solidFill>
                  <a:schemeClr val="tx1"/>
                </a:solidFill>
              </a:rPr>
              <a:t>Informes preconfigurados basados en la captura de datos para obtener una panorámica general del rendimiento del sistema</a:t>
            </a:r>
          </a:p>
          <a:p>
            <a:pPr marL="569913" lvl="2" indent="-285750" algn="l">
              <a:buBlip>
                <a:blip r:embed="rId3"/>
              </a:buBlip>
            </a:pPr>
            <a:r>
              <a:rPr lang="es-ES" sz="1800" smtClean="0">
                <a:solidFill>
                  <a:schemeClr val="tx1"/>
                </a:solidFill>
              </a:rPr>
              <a:t>Monitorización de la actividad de disco, rendimiento de las queries y de la actvididad del servidor</a:t>
            </a:r>
          </a:p>
          <a:p>
            <a:pPr marL="569913" lvl="2" indent="-285750" algn="l">
              <a:buBlip>
                <a:blip r:embed="rId3"/>
              </a:buBlip>
            </a:pPr>
            <a:r>
              <a:rPr lang="es-ES" sz="1800" smtClean="0">
                <a:solidFill>
                  <a:schemeClr val="tx1"/>
                </a:solidFill>
              </a:rPr>
              <a:t>La captura de datos de rendimeinto es extensible</a:t>
            </a:r>
          </a:p>
          <a:p>
            <a:pPr marL="569913" lvl="2" indent="-285750" algn="l">
              <a:buBlip>
                <a:blip r:embed="rId3"/>
              </a:buBlip>
            </a:pPr>
            <a:r>
              <a:rPr lang="es-ES" sz="1800" smtClean="0">
                <a:solidFill>
                  <a:schemeClr val="tx1"/>
                </a:solidFill>
              </a:rPr>
              <a:t>Permite crear grupos de captura de datos personalizados</a:t>
            </a:r>
          </a:p>
          <a:p>
            <a:pPr marL="569913" lvl="2" indent="-285750" algn="l">
              <a:buBlip>
                <a:blip r:embed="rId3"/>
              </a:buBlip>
            </a:pPr>
            <a:r>
              <a:rPr lang="es-ES" sz="1800" smtClean="0">
                <a:solidFill>
                  <a:schemeClr val="tx1"/>
                </a:solidFill>
              </a:rPr>
              <a:t>La gestión basada en políticas se integra con la Recopilación de Datos</a:t>
            </a:r>
          </a:p>
        </p:txBody>
      </p:sp>
      <p:sp>
        <p:nvSpPr>
          <p:cNvPr id="6" name="Text Placeholder 5"/>
          <p:cNvSpPr>
            <a:spLocks noGrp="1"/>
          </p:cNvSpPr>
          <p:nvPr>
            <p:ph type="body" sz="quarter" idx="10"/>
          </p:nvPr>
        </p:nvSpPr>
        <p:spPr>
          <a:xfrm>
            <a:off x="722049" y="1524000"/>
            <a:ext cx="7690114" cy="1384994"/>
          </a:xfrm>
        </p:spPr>
        <p:txBody>
          <a:bodyPr/>
          <a:lstStyle/>
          <a:p>
            <a:r>
              <a:rPr lang="es-ES" smtClean="0"/>
              <a:t>demo</a:t>
            </a:r>
            <a:endParaRPr lang="es-E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1"/>
          <p:cNvSpPr txBox="1">
            <a:spLocks noChangeArrowheads="1"/>
          </p:cNvSpPr>
          <p:nvPr/>
        </p:nvSpPr>
        <p:spPr>
          <a:xfrm>
            <a:off x="762000" y="228600"/>
            <a:ext cx="7672387" cy="1255712"/>
          </a:xfrm>
          <a:prstGeom prst="rect">
            <a:avLst/>
          </a:prstGeom>
        </p:spPr>
        <p:txBody>
          <a:bodyPr anchor="ctr">
            <a:normAutofit/>
            <a:scene3d>
              <a:camera prst="orthographicFront"/>
              <a:lightRig rig="threePt" dir="t"/>
            </a:scene3d>
          </a:bodyPr>
          <a:lstStyle/>
          <a:p>
            <a:pPr fontAlgn="auto">
              <a:spcAft>
                <a:spcPts val="0"/>
              </a:spcAft>
              <a:defRPr/>
            </a:pPr>
            <a:r>
              <a:rPr lang="en-US" sz="2400" dirty="0">
                <a:latin typeface="Segoe" pitchFamily="34" charset="0"/>
                <a:ea typeface="+mj-ea"/>
                <a:cs typeface="+mj-cs"/>
              </a:rPr>
              <a:t/>
            </a:r>
            <a:br>
              <a:rPr lang="en-US" sz="2400" dirty="0">
                <a:latin typeface="Segoe" pitchFamily="34" charset="0"/>
                <a:ea typeface="+mj-ea"/>
                <a:cs typeface="+mj-cs"/>
              </a:rPr>
            </a:br>
            <a:endParaRPr lang="en-US" sz="2400" dirty="0">
              <a:latin typeface="Segoe" pitchFamily="34" charset="0"/>
              <a:ea typeface="+mj-ea"/>
              <a:cs typeface="+mj-cs"/>
            </a:endParaRPr>
          </a:p>
        </p:txBody>
      </p:sp>
      <p:grpSp>
        <p:nvGrpSpPr>
          <p:cNvPr id="2" name="Group 34"/>
          <p:cNvGrpSpPr>
            <a:grpSpLocks/>
          </p:cNvGrpSpPr>
          <p:nvPr/>
        </p:nvGrpSpPr>
        <p:grpSpPr bwMode="auto">
          <a:xfrm>
            <a:off x="522288" y="334780"/>
            <a:ext cx="4584699" cy="1360488"/>
            <a:chOff x="521" y="96"/>
            <a:chExt cx="2888" cy="857"/>
          </a:xfrm>
        </p:grpSpPr>
        <p:pic>
          <p:nvPicPr>
            <p:cNvPr id="14345" name="Picture 2"/>
            <p:cNvPicPr>
              <a:picLocks noChangeAspect="1" noChangeArrowheads="1"/>
            </p:cNvPicPr>
            <p:nvPr/>
          </p:nvPicPr>
          <p:blipFill>
            <a:blip r:embed="rId3"/>
            <a:srcRect/>
            <a:stretch>
              <a:fillRect/>
            </a:stretch>
          </p:blipFill>
          <p:spPr bwMode="auto">
            <a:xfrm>
              <a:off x="580" y="96"/>
              <a:ext cx="2492" cy="528"/>
            </a:xfrm>
            <a:prstGeom prst="rect">
              <a:avLst/>
            </a:prstGeom>
            <a:noFill/>
            <a:ln w="9525">
              <a:noFill/>
              <a:miter lim="800000"/>
              <a:headEnd/>
              <a:tailEnd/>
            </a:ln>
          </p:spPr>
        </p:pic>
        <p:sp>
          <p:nvSpPr>
            <p:cNvPr id="14346" name="Text Box 32"/>
            <p:cNvSpPr txBox="1">
              <a:spLocks noChangeArrowheads="1"/>
            </p:cNvSpPr>
            <p:nvPr/>
          </p:nvSpPr>
          <p:spPr bwMode="auto">
            <a:xfrm>
              <a:off x="521" y="546"/>
              <a:ext cx="2888" cy="407"/>
            </a:xfrm>
            <a:prstGeom prst="rect">
              <a:avLst/>
            </a:prstGeom>
            <a:noFill/>
            <a:ln w="9525">
              <a:noFill/>
              <a:miter lim="800000"/>
              <a:headEnd/>
              <a:tailEnd/>
            </a:ln>
          </p:spPr>
          <p:txBody>
            <a:bodyPr wrap="none">
              <a:spAutoFit/>
            </a:bodyPr>
            <a:lstStyle/>
            <a:p>
              <a:r>
                <a:rPr lang="en-US" sz="3600" dirty="0" err="1" smtClean="0">
                  <a:solidFill>
                    <a:schemeClr val="tx2"/>
                  </a:solidFill>
                  <a:latin typeface="Segoe" pitchFamily="34" charset="0"/>
                </a:rPr>
                <a:t>Capacidad</a:t>
              </a:r>
              <a:r>
                <a:rPr lang="en-US" sz="3600" dirty="0" smtClean="0">
                  <a:solidFill>
                    <a:schemeClr val="tx2"/>
                  </a:solidFill>
                  <a:latin typeface="Segoe" pitchFamily="34" charset="0"/>
                </a:rPr>
                <a:t> de </a:t>
              </a:r>
              <a:r>
                <a:rPr lang="en-US" sz="3600" dirty="0" err="1" smtClean="0">
                  <a:solidFill>
                    <a:schemeClr val="tx2"/>
                  </a:solidFill>
                  <a:latin typeface="Segoe" pitchFamily="34" charset="0"/>
                </a:rPr>
                <a:t>Gestión</a:t>
              </a:r>
              <a:endParaRPr lang="en-US" sz="3600" dirty="0">
                <a:solidFill>
                  <a:schemeClr val="tx2"/>
                </a:solidFill>
                <a:latin typeface="Segoe" pitchFamily="34" charset="0"/>
              </a:endParaRPr>
            </a:p>
          </p:txBody>
        </p:sp>
      </p:grpSp>
      <p:grpSp>
        <p:nvGrpSpPr>
          <p:cNvPr id="3" name="Group 46"/>
          <p:cNvGrpSpPr/>
          <p:nvPr/>
        </p:nvGrpSpPr>
        <p:grpSpPr>
          <a:xfrm>
            <a:off x="6045270" y="2108659"/>
            <a:ext cx="2590800" cy="3934691"/>
            <a:chOff x="6078983" y="2108659"/>
            <a:chExt cx="2590800" cy="3934691"/>
          </a:xfrm>
        </p:grpSpPr>
        <p:sp>
          <p:nvSpPr>
            <p:cNvPr id="32" name="Rounded Rectangle 31"/>
            <p:cNvSpPr/>
            <p:nvPr/>
          </p:nvSpPr>
          <p:spPr bwMode="auto">
            <a:xfrm>
              <a:off x="6106262"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4366" name="Rectangle 166"/>
            <p:cNvSpPr>
              <a:spLocks noChangeArrowheads="1"/>
            </p:cNvSpPr>
            <p:nvPr/>
          </p:nvSpPr>
          <p:spPr bwMode="auto">
            <a:xfrm>
              <a:off x="6085934" y="3131744"/>
              <a:ext cx="2576899" cy="664791"/>
            </a:xfrm>
            <a:prstGeom prst="rect">
              <a:avLst/>
            </a:prstGeom>
            <a:noFill/>
            <a:ln w="9525">
              <a:noFill/>
              <a:miter lim="800000"/>
              <a:headEnd/>
              <a:tailEnd/>
            </a:ln>
          </p:spPr>
          <p:txBody>
            <a:bodyPr wrap="square"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Gestión de múltiples servidores </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Administración visual</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Tareas de programa</a:t>
              </a:r>
              <a:endParaRPr lang="es-ES" sz="1200" dirty="0">
                <a:effectLst>
                  <a:outerShdw blurRad="38100" dist="38100" dir="2700000" algn="tl">
                    <a:srgbClr val="000000">
                      <a:alpha val="43137"/>
                    </a:srgbClr>
                  </a:outerShdw>
                </a:effectLst>
                <a:latin typeface="Segoe"/>
              </a:endParaRPr>
            </a:p>
          </p:txBody>
        </p:sp>
        <p:grpSp>
          <p:nvGrpSpPr>
            <p:cNvPr id="4" name="Group 30"/>
            <p:cNvGrpSpPr>
              <a:grpSpLocks/>
            </p:cNvGrpSpPr>
            <p:nvPr/>
          </p:nvGrpSpPr>
          <p:grpSpPr bwMode="auto">
            <a:xfrm>
              <a:off x="6618733" y="4476362"/>
              <a:ext cx="1511300" cy="100647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5"/>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6"/>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14360" name="Picture 3" descr="C:\Program Files\Microsoft Resource DVD Artwork\DVD_ART\Artwork_Imagery\HARDWARE_IMAGERY\Illustration - Misc Hardware\Windows Vista Illustration Icons\Ann Help.png"/>
              <p:cNvPicPr>
                <a:picLocks noChangeAspect="1" noChangeArrowheads="1"/>
              </p:cNvPicPr>
              <p:nvPr/>
            </p:nvPicPr>
            <p:blipFill>
              <a:blip r:embed="rId7"/>
              <a:srcRect/>
              <a:stretch>
                <a:fillRect/>
              </a:stretch>
            </p:blipFill>
            <p:spPr bwMode="ltGray">
              <a:xfrm>
                <a:off x="8429769" y="4846676"/>
                <a:ext cx="302152" cy="302151"/>
              </a:xfrm>
              <a:prstGeom prst="rect">
                <a:avLst/>
              </a:prstGeom>
              <a:noFill/>
              <a:ln w="9525">
                <a:noFill/>
                <a:miter lim="800000"/>
                <a:headEnd/>
                <a:tailEnd/>
              </a:ln>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8"/>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14362"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ltGray">
              <a:xfrm rot="-1679022">
                <a:off x="8408441" y="5336955"/>
                <a:ext cx="684878" cy="381772"/>
              </a:xfrm>
              <a:prstGeom prst="rect">
                <a:avLst/>
              </a:prstGeom>
              <a:noFill/>
              <a:ln w="9525">
                <a:noFill/>
                <a:miter lim="800000"/>
                <a:headEnd/>
                <a:tailEnd/>
              </a:ln>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0"/>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39" name="Rectangle 38"/>
            <p:cNvSpPr/>
            <p:nvPr/>
          </p:nvSpPr>
          <p:spPr bwMode="auto">
            <a:xfrm>
              <a:off x="6123318"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endParaRPr>
            </a:p>
          </p:txBody>
        </p:sp>
        <p:cxnSp>
          <p:nvCxnSpPr>
            <p:cNvPr id="40" name="Straight Connector 39"/>
            <p:cNvCxnSpPr/>
            <p:nvPr/>
          </p:nvCxnSpPr>
          <p:spPr>
            <a:xfrm>
              <a:off x="6574283"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68" name="TextBox 833617"/>
            <p:cNvSpPr txBox="1">
              <a:spLocks noChangeArrowheads="1"/>
            </p:cNvSpPr>
            <p:nvPr/>
          </p:nvSpPr>
          <p:spPr bwMode="auto">
            <a:xfrm>
              <a:off x="6078983" y="2138608"/>
              <a:ext cx="2590800" cy="794064"/>
            </a:xfrm>
            <a:prstGeom prst="rect">
              <a:avLst/>
            </a:prstGeom>
            <a:noFill/>
            <a:ln w="9525">
              <a:noFill/>
              <a:miter lim="800000"/>
              <a:headEnd/>
              <a:tailEnd/>
            </a:ln>
          </p:spPr>
          <p:txBody>
            <a:bodyPr>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Gestión interactiva</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grpSp>
        <p:nvGrpSpPr>
          <p:cNvPr id="5" name="Group 47"/>
          <p:cNvGrpSpPr/>
          <p:nvPr/>
        </p:nvGrpSpPr>
        <p:grpSpPr>
          <a:xfrm>
            <a:off x="3219819" y="2108659"/>
            <a:ext cx="2753248" cy="3934691"/>
            <a:chOff x="3305908" y="2108659"/>
            <a:chExt cx="2753248" cy="3934691"/>
          </a:xfrm>
        </p:grpSpPr>
        <p:sp>
          <p:nvSpPr>
            <p:cNvPr id="33" name="Rounded Rectangle 32"/>
            <p:cNvSpPr/>
            <p:nvPr/>
          </p:nvSpPr>
          <p:spPr bwMode="auto">
            <a:xfrm>
              <a:off x="3359428"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4356" name="Rectangle 43"/>
            <p:cNvSpPr>
              <a:spLocks noChangeArrowheads="1"/>
            </p:cNvSpPr>
            <p:nvPr/>
          </p:nvSpPr>
          <p:spPr bwMode="auto">
            <a:xfrm>
              <a:off x="3305908" y="3131744"/>
              <a:ext cx="2753248" cy="997190"/>
            </a:xfrm>
            <a:prstGeom prst="rect">
              <a:avLst/>
            </a:prstGeom>
            <a:noFill/>
            <a:ln w="9525">
              <a:noFill/>
              <a:miter lim="800000"/>
              <a:headEnd/>
              <a:tailEnd/>
            </a:ln>
          </p:spPr>
          <p:txBody>
            <a:bodyPr wrap="square"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Definición de configuraciones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Automatización del cumplimiento de normativas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Integración con la Gestión de Sistemas</a:t>
              </a:r>
              <a:endParaRPr lang="es-ES" sz="1200" dirty="0">
                <a:effectLst>
                  <a:outerShdw blurRad="38100" dist="38100" dir="2700000" algn="tl">
                    <a:srgbClr val="000000">
                      <a:alpha val="43137"/>
                    </a:srgbClr>
                  </a:outerShdw>
                </a:effectLst>
                <a:latin typeface="Segoe"/>
              </a:endParaRPr>
            </a:p>
          </p:txBody>
        </p:sp>
        <p:pic>
          <p:nvPicPr>
            <p:cNvPr id="14354" name="Rectangle 833584"/>
            <p:cNvPicPr>
              <a:picLocks noChangeAspect="1" noChangeArrowheads="1"/>
            </p:cNvPicPr>
            <p:nvPr/>
          </p:nvPicPr>
          <p:blipFill>
            <a:blip r:embed="rId11">
              <a:lum bright="10000" contrast="-20000"/>
            </a:blip>
            <a:srcRect r="31033"/>
            <a:stretch>
              <a:fillRect/>
            </a:stretch>
          </p:blipFill>
          <p:spPr bwMode="auto">
            <a:xfrm>
              <a:off x="3865549" y="4288134"/>
              <a:ext cx="1524000" cy="1382930"/>
            </a:xfrm>
            <a:prstGeom prst="rect">
              <a:avLst/>
            </a:prstGeom>
            <a:noFill/>
            <a:ln w="9525">
              <a:noFill/>
              <a:miter lim="800000"/>
              <a:headEnd/>
              <a:tailEnd/>
            </a:ln>
          </p:spPr>
        </p:pic>
        <p:sp>
          <p:nvSpPr>
            <p:cNvPr id="37" name="Rectangle 36"/>
            <p:cNvSpPr/>
            <p:nvPr/>
          </p:nvSpPr>
          <p:spPr bwMode="auto">
            <a:xfrm>
              <a:off x="3376484"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endParaRPr>
            </a:p>
          </p:txBody>
        </p:sp>
        <p:cxnSp>
          <p:nvCxnSpPr>
            <p:cNvPr id="38" name="Straight Connector 37"/>
            <p:cNvCxnSpPr/>
            <p:nvPr/>
          </p:nvCxnSpPr>
          <p:spPr>
            <a:xfrm>
              <a:off x="3827449"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TextBox 833617"/>
            <p:cNvSpPr txBox="1">
              <a:spLocks noChangeArrowheads="1"/>
            </p:cNvSpPr>
            <p:nvPr/>
          </p:nvSpPr>
          <p:spPr bwMode="auto">
            <a:xfrm>
              <a:off x="3408349" y="2138677"/>
              <a:ext cx="2438400" cy="794064"/>
            </a:xfrm>
            <a:prstGeom prst="rect">
              <a:avLst/>
            </a:prstGeom>
            <a:noFill/>
            <a:ln w="9525">
              <a:noFill/>
              <a:miter lim="800000"/>
              <a:headEnd/>
              <a:tailEnd/>
            </a:ln>
          </p:spPr>
          <p:txBody>
            <a:bodyPr>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Monitorización  mediante vistas</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grpSp>
        <p:nvGrpSpPr>
          <p:cNvPr id="6" name="Group 44"/>
          <p:cNvGrpSpPr/>
          <p:nvPr/>
        </p:nvGrpSpPr>
        <p:grpSpPr>
          <a:xfrm>
            <a:off x="533400" y="2078514"/>
            <a:ext cx="2614216" cy="3934691"/>
            <a:chOff x="633883" y="2078514"/>
            <a:chExt cx="2614216" cy="3934691"/>
          </a:xfrm>
        </p:grpSpPr>
        <p:sp>
          <p:nvSpPr>
            <p:cNvPr id="34" name="Rounded Rectangle 33"/>
            <p:cNvSpPr/>
            <p:nvPr/>
          </p:nvSpPr>
          <p:spPr bwMode="auto">
            <a:xfrm>
              <a:off x="673148" y="2078514"/>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14351" name="Rectangle 52"/>
            <p:cNvSpPr>
              <a:spLocks noChangeArrowheads="1"/>
            </p:cNvSpPr>
            <p:nvPr/>
          </p:nvSpPr>
          <p:spPr bwMode="auto">
            <a:xfrm>
              <a:off x="634439" y="3131744"/>
              <a:ext cx="2613660" cy="997190"/>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Definición de configuraciones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Automatización del cumplimiento de normativas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Integración con la Gestión de Sistemas</a:t>
              </a:r>
              <a:endParaRPr lang="es-ES" sz="1200" dirty="0">
                <a:effectLst>
                  <a:outerShdw blurRad="38100" dist="38100" dir="2700000" algn="tl">
                    <a:srgbClr val="000000">
                      <a:alpha val="43137"/>
                    </a:srgbClr>
                  </a:outerShdw>
                </a:effectLst>
                <a:latin typeface="Segoe"/>
              </a:endParaRPr>
            </a:p>
          </p:txBody>
        </p:sp>
        <p:grpSp>
          <p:nvGrpSpPr>
            <p:cNvPr id="7" name="Group 43"/>
            <p:cNvGrpSpPr/>
            <p:nvPr/>
          </p:nvGrpSpPr>
          <p:grpSpPr>
            <a:xfrm>
              <a:off x="990599" y="4331894"/>
              <a:ext cx="1423990" cy="1295411"/>
              <a:chOff x="990599" y="4334208"/>
              <a:chExt cx="1423990" cy="1295411"/>
            </a:xfrm>
          </p:grpSpPr>
          <p:pic>
            <p:nvPicPr>
              <p:cNvPr id="14349" name="Picture 32" descr="policy rules"/>
              <p:cNvPicPr>
                <a:picLocks noChangeAspect="1" noChangeArrowheads="1"/>
              </p:cNvPicPr>
              <p:nvPr/>
            </p:nvPicPr>
            <p:blipFill>
              <a:blip r:embed="rId12"/>
              <a:srcRect/>
              <a:stretch>
                <a:fillRect/>
              </a:stretch>
            </p:blipFill>
            <p:spPr bwMode="auto">
              <a:xfrm>
                <a:off x="990599" y="4648225"/>
                <a:ext cx="461583" cy="403190"/>
              </a:xfrm>
              <a:prstGeom prst="rect">
                <a:avLst/>
              </a:prstGeom>
              <a:noFill/>
              <a:ln w="9525">
                <a:noFill/>
                <a:miter lim="800000"/>
                <a:headEnd/>
                <a:tailEnd/>
              </a:ln>
            </p:spPr>
          </p:pic>
          <p:pic>
            <p:nvPicPr>
              <p:cNvPr id="14348" name="Picture 12" descr="C:\Program Files\Microsoft Resource DVD Artwork\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1467950" y="4334208"/>
                <a:ext cx="946639" cy="1295411"/>
              </a:xfrm>
              <a:prstGeom prst="rect">
                <a:avLst/>
              </a:prstGeom>
              <a:noFill/>
              <a:ln w="9525">
                <a:noFill/>
                <a:miter lim="800000"/>
                <a:headEnd/>
                <a:tailEnd/>
              </a:ln>
            </p:spPr>
          </p:pic>
        </p:grpSp>
        <p:sp>
          <p:nvSpPr>
            <p:cNvPr id="35" name="Rectangle 34"/>
            <p:cNvSpPr/>
            <p:nvPr/>
          </p:nvSpPr>
          <p:spPr bwMode="auto">
            <a:xfrm>
              <a:off x="690204" y="252079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endParaRPr>
            </a:p>
          </p:txBody>
        </p:sp>
        <p:cxnSp>
          <p:nvCxnSpPr>
            <p:cNvPr id="36" name="Straight Connector 35"/>
            <p:cNvCxnSpPr/>
            <p:nvPr/>
          </p:nvCxnSpPr>
          <p:spPr>
            <a:xfrm>
              <a:off x="1141169"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4" name="TextBox 833617"/>
            <p:cNvSpPr txBox="1">
              <a:spLocks noChangeArrowheads="1"/>
            </p:cNvSpPr>
            <p:nvPr/>
          </p:nvSpPr>
          <p:spPr bwMode="auto">
            <a:xfrm>
              <a:off x="633883" y="2138670"/>
              <a:ext cx="2514600" cy="794064"/>
            </a:xfrm>
            <a:prstGeom prst="rect">
              <a:avLst/>
            </a:prstGeom>
            <a:noFill/>
            <a:ln w="9525">
              <a:noFill/>
              <a:miter lim="800000"/>
              <a:headEnd/>
              <a:tailEnd/>
            </a:ln>
          </p:spPr>
          <p:txBody>
            <a:bodyPr wrap="square">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rPr>
                <a:t>Gestión mediante políticas</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ea typeface="宋体" pitchFamily="2" charset="-122"/>
                <a:cs typeface="Arial" charset="0"/>
              </a:endParaRPr>
            </a:p>
          </p:txBody>
        </p:sp>
      </p:grpSp>
      <p:sp>
        <p:nvSpPr>
          <p:cNvPr id="41" name="Rectangle 40"/>
          <p:cNvSpPr/>
          <p:nvPr/>
        </p:nvSpPr>
        <p:spPr bwMode="auto">
          <a:xfrm>
            <a:off x="614277" y="6542534"/>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481806" y="587112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ectangle 2"/>
          <p:cNvSpPr txBox="1">
            <a:spLocks noChangeArrowheads="1"/>
          </p:cNvSpPr>
          <p:nvPr/>
        </p:nvSpPr>
        <p:spPr>
          <a:xfrm>
            <a:off x="1365250" y="5936056"/>
            <a:ext cx="6413500" cy="4985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productiva</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55" presetClass="entr" presetSubtype="0" fill="hold" grpId="0" nodeType="withEffect">
                                  <p:stCondLst>
                                    <p:cond delay="20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strVal val="#ppt_w*0.70"/>
                                          </p:val>
                                        </p:tav>
                                        <p:tav tm="100000">
                                          <p:val>
                                            <p:strVal val="#ppt_w"/>
                                          </p:val>
                                        </p:tav>
                                      </p:tavLst>
                                    </p:anim>
                                    <p:anim calcmode="lin" valueType="num">
                                      <p:cBhvr>
                                        <p:cTn id="20" dur="1000" fill="hold"/>
                                        <p:tgtEl>
                                          <p:spTgt spid="43"/>
                                        </p:tgtEl>
                                        <p:attrNameLst>
                                          <p:attrName>ppt_h</p:attrName>
                                        </p:attrNameLst>
                                      </p:cBhvr>
                                      <p:tavLst>
                                        <p:tav tm="0">
                                          <p:val>
                                            <p:strVal val="#ppt_h"/>
                                          </p:val>
                                        </p:tav>
                                        <p:tav tm="100000">
                                          <p:val>
                                            <p:strVal val="#ppt_h"/>
                                          </p:val>
                                        </p:tav>
                                      </p:tavLst>
                                    </p:anim>
                                    <p:animEffect transition="in" filter="fade">
                                      <p:cBhvr>
                                        <p:cTn id="21" dur="1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6"/>
                                        </p:tgtEl>
                                        <p:attrNameLst>
                                          <p:attrName>style.opacity</p:attrName>
                                        </p:attrNameLst>
                                      </p:cBhvr>
                                      <p:to>
                                        <p:strVal val="0.25"/>
                                      </p:to>
                                    </p:set>
                                    <p:animEffect filter="image" prLst="opacity: 0.25">
                                      <p:cBhvr rctx="IE">
                                        <p:cTn id="26" dur="indefinite"/>
                                        <p:tgtEl>
                                          <p:spTgt spid="6"/>
                                        </p:tgtEl>
                                      </p:cBhvr>
                                    </p:animEffect>
                                  </p:childTnLst>
                                </p:cTn>
                              </p:par>
                              <p:par>
                                <p:cTn id="27" presetID="9" presetClass="emph" presetSubtype="0" nodeType="withEffect">
                                  <p:stCondLst>
                                    <p:cond delay="0"/>
                                  </p:stCondLst>
                                  <p:childTnLst>
                                    <p:set>
                                      <p:cBhvr rctx="PPT">
                                        <p:cTn id="28" dur="indefinite"/>
                                        <p:tgtEl>
                                          <p:spTgt spid="5"/>
                                        </p:tgtEl>
                                        <p:attrNameLst>
                                          <p:attrName>style.opacity</p:attrName>
                                        </p:attrNameLst>
                                      </p:cBhvr>
                                      <p:to>
                                        <p:strVal val="0.25"/>
                                      </p:to>
                                    </p:set>
                                    <p:animEffect filter="image" prLst="opacity: 0.25">
                                      <p:cBhvr rctx="IE">
                                        <p:cTn id="2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212360" y="1900238"/>
            <a:ext cx="4288971"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grpSp>
        <p:nvGrpSpPr>
          <p:cNvPr id="27652" name="Group 33"/>
          <p:cNvGrpSpPr>
            <a:grpSpLocks/>
          </p:cNvGrpSpPr>
          <p:nvPr/>
        </p:nvGrpSpPr>
        <p:grpSpPr bwMode="auto">
          <a:xfrm>
            <a:off x="1133109" y="2065250"/>
            <a:ext cx="2655119" cy="2290210"/>
            <a:chOff x="248850" y="1533525"/>
            <a:chExt cx="3201725" cy="2762327"/>
          </a:xfrm>
        </p:grpSpPr>
        <p:grpSp>
          <p:nvGrpSpPr>
            <p:cNvPr id="27669" name="Group 31"/>
            <p:cNvGrpSpPr>
              <a:grpSpLocks/>
            </p:cNvGrpSpPr>
            <p:nvPr/>
          </p:nvGrpSpPr>
          <p:grpSpPr bwMode="auto">
            <a:xfrm>
              <a:off x="248850" y="1533525"/>
              <a:ext cx="3005525" cy="2657475"/>
              <a:chOff x="20250" y="4008438"/>
              <a:chExt cx="3005525" cy="2657475"/>
            </a:xfrm>
          </p:grpSpPr>
          <p:grpSp>
            <p:nvGrpSpPr>
              <p:cNvPr id="27673" name="Group 13"/>
              <p:cNvGrpSpPr>
                <a:grpSpLocks/>
              </p:cNvGrpSpPr>
              <p:nvPr/>
            </p:nvGrpSpPr>
            <p:grpSpPr bwMode="auto">
              <a:xfrm>
                <a:off x="20250" y="4459288"/>
                <a:ext cx="989012" cy="1463675"/>
                <a:chOff x="870" y="1045"/>
                <a:chExt cx="1221" cy="1807"/>
              </a:xfrm>
            </p:grpSpPr>
            <p:pic>
              <p:nvPicPr>
                <p:cNvPr id="27677" name="Picture 14" descr="Server SQL database"/>
                <p:cNvPicPr>
                  <a:picLocks noChangeAspect="1" noChangeArrowheads="1"/>
                </p:cNvPicPr>
                <p:nvPr/>
              </p:nvPicPr>
              <p:blipFill>
                <a:blip r:embed="rId3" cstate="print"/>
                <a:srcRect/>
                <a:stretch>
                  <a:fillRect/>
                </a:stretch>
              </p:blipFill>
              <p:spPr bwMode="auto">
                <a:xfrm>
                  <a:off x="870" y="1045"/>
                  <a:ext cx="1221" cy="1807"/>
                </a:xfrm>
                <a:prstGeom prst="rect">
                  <a:avLst/>
                </a:prstGeom>
                <a:noFill/>
                <a:ln w="9525">
                  <a:noFill/>
                  <a:miter lim="800000"/>
                  <a:headEnd/>
                  <a:tailEnd/>
                </a:ln>
              </p:spPr>
            </p:pic>
            <p:pic>
              <p:nvPicPr>
                <p:cNvPr id="27678" name="Picture 15" descr="SQL Server 2005"/>
                <p:cNvPicPr>
                  <a:picLocks noChangeAspect="1" noChangeArrowheads="1"/>
                </p:cNvPicPr>
                <p:nvPr/>
              </p:nvPicPr>
              <p:blipFill>
                <a:blip r:embed="rId4" cstate="print"/>
                <a:srcRect r="24501"/>
                <a:stretch>
                  <a:fillRect/>
                </a:stretch>
              </p:blipFill>
              <p:spPr bwMode="auto">
                <a:xfrm>
                  <a:off x="1362" y="1845"/>
                  <a:ext cx="587" cy="162"/>
                </a:xfrm>
                <a:prstGeom prst="rect">
                  <a:avLst/>
                </a:prstGeom>
                <a:noFill/>
                <a:ln w="9525">
                  <a:noFill/>
                  <a:miter lim="800000"/>
                  <a:headEnd/>
                  <a:tailEnd/>
                </a:ln>
              </p:spPr>
            </p:pic>
          </p:grpSp>
          <p:pic>
            <p:nvPicPr>
              <p:cNvPr id="27674" name="Picture 16" descr="double arrow green arrow"/>
              <p:cNvPicPr>
                <a:picLocks noChangeAspect="1" noChangeArrowheads="1"/>
              </p:cNvPicPr>
              <p:nvPr/>
            </p:nvPicPr>
            <p:blipFill>
              <a:blip r:embed="rId5"/>
              <a:srcRect/>
              <a:stretch>
                <a:fillRect/>
              </a:stretch>
            </p:blipFill>
            <p:spPr bwMode="auto">
              <a:xfrm>
                <a:off x="1222375" y="4216400"/>
                <a:ext cx="1185863" cy="1936750"/>
              </a:xfrm>
              <a:prstGeom prst="rect">
                <a:avLst/>
              </a:prstGeom>
              <a:noFill/>
              <a:ln w="9525">
                <a:noFill/>
                <a:miter lim="800000"/>
                <a:headEnd/>
                <a:tailEnd/>
              </a:ln>
            </p:spPr>
          </p:pic>
          <p:pic>
            <p:nvPicPr>
              <p:cNvPr id="27675" name="Picture 18" descr="Server SQL database"/>
              <p:cNvPicPr>
                <a:picLocks noChangeAspect="1" noChangeArrowheads="1"/>
              </p:cNvPicPr>
              <p:nvPr/>
            </p:nvPicPr>
            <p:blipFill>
              <a:blip r:embed="rId6" cstate="print"/>
              <a:srcRect/>
              <a:stretch>
                <a:fillRect/>
              </a:stretch>
            </p:blipFill>
            <p:spPr bwMode="auto">
              <a:xfrm>
                <a:off x="2163763" y="5434013"/>
                <a:ext cx="834802" cy="1231900"/>
              </a:xfrm>
              <a:prstGeom prst="rect">
                <a:avLst/>
              </a:prstGeom>
              <a:noFill/>
              <a:ln w="9525">
                <a:noFill/>
                <a:miter lim="800000"/>
                <a:headEnd/>
                <a:tailEnd/>
              </a:ln>
            </p:spPr>
          </p:pic>
          <p:pic>
            <p:nvPicPr>
              <p:cNvPr id="27676" name="Picture 21" descr="Server SQL database"/>
              <p:cNvPicPr>
                <a:picLocks noChangeAspect="1" noChangeArrowheads="1"/>
              </p:cNvPicPr>
              <p:nvPr/>
            </p:nvPicPr>
            <p:blipFill>
              <a:blip r:embed="rId6" cstate="print"/>
              <a:srcRect/>
              <a:stretch>
                <a:fillRect/>
              </a:stretch>
            </p:blipFill>
            <p:spPr bwMode="auto">
              <a:xfrm>
                <a:off x="2190750" y="4008438"/>
                <a:ext cx="835025" cy="1231900"/>
              </a:xfrm>
              <a:prstGeom prst="rect">
                <a:avLst/>
              </a:prstGeom>
              <a:noFill/>
              <a:ln w="9525">
                <a:noFill/>
                <a:miter lim="800000"/>
                <a:headEnd/>
                <a:tailEnd/>
              </a:ln>
            </p:spPr>
          </p:pic>
        </p:grpSp>
        <p:pic>
          <p:nvPicPr>
            <p:cNvPr id="27670" name="Picture 2" descr="C:\Work\Katmai Marketing\PAG_icon library\PAG_icon library\settings checklist icon.png"/>
            <p:cNvPicPr>
              <a:picLocks noChangeAspect="1" noChangeArrowheads="1"/>
            </p:cNvPicPr>
            <p:nvPr/>
          </p:nvPicPr>
          <p:blipFill>
            <a:blip r:embed="rId7" cstate="print"/>
            <a:srcRect/>
            <a:stretch>
              <a:fillRect/>
            </a:stretch>
          </p:blipFill>
          <p:spPr bwMode="auto">
            <a:xfrm>
              <a:off x="914400" y="3124200"/>
              <a:ext cx="478775" cy="485852"/>
            </a:xfrm>
            <a:prstGeom prst="rect">
              <a:avLst/>
            </a:prstGeom>
            <a:noFill/>
            <a:ln w="9525">
              <a:noFill/>
              <a:miter lim="800000"/>
              <a:headEnd/>
              <a:tailEnd/>
            </a:ln>
          </p:spPr>
        </p:pic>
        <p:pic>
          <p:nvPicPr>
            <p:cNvPr id="27671" name="Picture 2" descr="C:\Work\Katmai Marketing\PAG_icon library\PAG_icon library\settings checklist icon.png"/>
            <p:cNvPicPr>
              <a:picLocks noChangeAspect="1" noChangeArrowheads="1"/>
            </p:cNvPicPr>
            <p:nvPr/>
          </p:nvPicPr>
          <p:blipFill>
            <a:blip r:embed="rId7" cstate="print"/>
            <a:srcRect/>
            <a:stretch>
              <a:fillRect/>
            </a:stretch>
          </p:blipFill>
          <p:spPr bwMode="auto">
            <a:xfrm>
              <a:off x="2895600" y="3810000"/>
              <a:ext cx="478775" cy="485852"/>
            </a:xfrm>
            <a:prstGeom prst="rect">
              <a:avLst/>
            </a:prstGeom>
            <a:noFill/>
            <a:ln w="9525">
              <a:noFill/>
              <a:miter lim="800000"/>
              <a:headEnd/>
              <a:tailEnd/>
            </a:ln>
          </p:spPr>
        </p:pic>
        <p:pic>
          <p:nvPicPr>
            <p:cNvPr id="27672" name="Picture 2" descr="C:\Work\Katmai Marketing\PAG_icon library\PAG_icon library\settings checklist icon.png"/>
            <p:cNvPicPr>
              <a:picLocks noChangeAspect="1" noChangeArrowheads="1"/>
            </p:cNvPicPr>
            <p:nvPr/>
          </p:nvPicPr>
          <p:blipFill>
            <a:blip r:embed="rId7" cstate="print"/>
            <a:srcRect/>
            <a:stretch>
              <a:fillRect/>
            </a:stretch>
          </p:blipFill>
          <p:spPr bwMode="auto">
            <a:xfrm>
              <a:off x="2971800" y="2438400"/>
              <a:ext cx="478775" cy="485852"/>
            </a:xfrm>
            <a:prstGeom prst="rect">
              <a:avLst/>
            </a:prstGeom>
            <a:noFill/>
            <a:ln w="9525">
              <a:noFill/>
              <a:miter lim="800000"/>
              <a:headEnd/>
              <a:tailEnd/>
            </a:ln>
          </p:spPr>
        </p:pic>
      </p:grpSp>
      <p:sp>
        <p:nvSpPr>
          <p:cNvPr id="37" name="Oval 36"/>
          <p:cNvSpPr/>
          <p:nvPr/>
        </p:nvSpPr>
        <p:spPr>
          <a:xfrm>
            <a:off x="387350" y="4879975"/>
            <a:ext cx="3810000" cy="17526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7656" name="Picture 2" descr="C:\Work\Katmai Marketing\PAG_icon library\PAG_icon library\SQL sm.png"/>
          <p:cNvPicPr>
            <a:picLocks noChangeAspect="1" noChangeArrowheads="1"/>
          </p:cNvPicPr>
          <p:nvPr/>
        </p:nvPicPr>
        <p:blipFill>
          <a:blip r:embed="rId8"/>
          <a:srcRect/>
          <a:stretch>
            <a:fillRect/>
          </a:stretch>
        </p:blipFill>
        <p:spPr bwMode="auto">
          <a:xfrm>
            <a:off x="2749550" y="4803775"/>
            <a:ext cx="762000" cy="1120775"/>
          </a:xfrm>
          <a:prstGeom prst="rect">
            <a:avLst/>
          </a:prstGeom>
          <a:noFill/>
          <a:ln w="9525">
            <a:noFill/>
            <a:miter lim="800000"/>
            <a:headEnd/>
            <a:tailEnd/>
          </a:ln>
        </p:spPr>
      </p:pic>
      <p:pic>
        <p:nvPicPr>
          <p:cNvPr id="27657" name="Picture 2" descr="C:\Work\Katmai Marketing\PAG_icon library\PAG_icon library\SQL sm.png"/>
          <p:cNvPicPr>
            <a:picLocks noChangeAspect="1" noChangeArrowheads="1"/>
          </p:cNvPicPr>
          <p:nvPr/>
        </p:nvPicPr>
        <p:blipFill>
          <a:blip r:embed="rId8"/>
          <a:srcRect/>
          <a:stretch>
            <a:fillRect/>
          </a:stretch>
        </p:blipFill>
        <p:spPr bwMode="auto">
          <a:xfrm>
            <a:off x="996950" y="4651375"/>
            <a:ext cx="762000" cy="1120775"/>
          </a:xfrm>
          <a:prstGeom prst="rect">
            <a:avLst/>
          </a:prstGeom>
          <a:noFill/>
          <a:ln w="9525">
            <a:noFill/>
            <a:miter lim="800000"/>
            <a:headEnd/>
            <a:tailEnd/>
          </a:ln>
        </p:spPr>
      </p:pic>
      <p:pic>
        <p:nvPicPr>
          <p:cNvPr id="27658" name="Picture 2" descr="C:\Work\Katmai Marketing\PAG_icon library\PAG_icon library\SQL sm.png"/>
          <p:cNvPicPr>
            <a:picLocks noChangeAspect="1" noChangeArrowheads="1"/>
          </p:cNvPicPr>
          <p:nvPr/>
        </p:nvPicPr>
        <p:blipFill>
          <a:blip r:embed="rId8"/>
          <a:srcRect/>
          <a:stretch>
            <a:fillRect/>
          </a:stretch>
        </p:blipFill>
        <p:spPr bwMode="auto">
          <a:xfrm>
            <a:off x="1835150" y="5283200"/>
            <a:ext cx="762000" cy="1120775"/>
          </a:xfrm>
          <a:prstGeom prst="rect">
            <a:avLst/>
          </a:prstGeom>
          <a:noFill/>
          <a:ln w="9525">
            <a:noFill/>
            <a:miter lim="800000"/>
            <a:headEnd/>
            <a:tailEnd/>
          </a:ln>
        </p:spPr>
      </p:pic>
      <p:pic>
        <p:nvPicPr>
          <p:cNvPr id="27659" name="Picture 3" descr="C:\Work\Katmai Marketing\PAG_icon library\PAG_icon library\Document Sm.png"/>
          <p:cNvPicPr>
            <a:picLocks noChangeAspect="1" noChangeArrowheads="1"/>
          </p:cNvPicPr>
          <p:nvPr/>
        </p:nvPicPr>
        <p:blipFill>
          <a:blip r:embed="rId9"/>
          <a:srcRect/>
          <a:stretch>
            <a:fillRect/>
          </a:stretch>
        </p:blipFill>
        <p:spPr bwMode="auto">
          <a:xfrm>
            <a:off x="2095500" y="3983038"/>
            <a:ext cx="425450" cy="896937"/>
          </a:xfrm>
          <a:prstGeom prst="rect">
            <a:avLst/>
          </a:prstGeom>
          <a:noFill/>
          <a:ln w="9525">
            <a:noFill/>
            <a:miter lim="800000"/>
            <a:headEnd/>
            <a:tailEnd/>
          </a:ln>
        </p:spPr>
      </p:pic>
      <p:pic>
        <p:nvPicPr>
          <p:cNvPr id="27660" name="Picture 16" descr="double arrow green arrow"/>
          <p:cNvPicPr>
            <a:picLocks noChangeAspect="1" noChangeArrowheads="1"/>
          </p:cNvPicPr>
          <p:nvPr/>
        </p:nvPicPr>
        <p:blipFill>
          <a:blip r:embed="rId10"/>
          <a:srcRect/>
          <a:stretch>
            <a:fillRect/>
          </a:stretch>
        </p:blipFill>
        <p:spPr bwMode="auto">
          <a:xfrm>
            <a:off x="1304925" y="4413250"/>
            <a:ext cx="1936750" cy="1185863"/>
          </a:xfrm>
          <a:prstGeom prst="rect">
            <a:avLst/>
          </a:prstGeom>
          <a:noFill/>
          <a:ln w="9525">
            <a:noFill/>
            <a:miter lim="800000"/>
            <a:headEnd/>
            <a:tailEnd/>
          </a:ln>
        </p:spPr>
      </p:pic>
      <p:grpSp>
        <p:nvGrpSpPr>
          <p:cNvPr id="30" name="Group 30"/>
          <p:cNvGrpSpPr>
            <a:grpSpLocks/>
          </p:cNvGrpSpPr>
          <p:nvPr/>
        </p:nvGrpSpPr>
        <p:grpSpPr bwMode="auto">
          <a:xfrm>
            <a:off x="7245350" y="228600"/>
            <a:ext cx="1511300" cy="1006475"/>
            <a:chOff x="8025164" y="4711692"/>
            <a:chExt cx="1510555" cy="1007035"/>
          </a:xfrm>
        </p:grpSpPr>
        <p:pic>
          <p:nvPicPr>
            <p:cNvPr id="33"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11"/>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34"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12"/>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35"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3"/>
            <a:srcRect/>
            <a:stretch>
              <a:fillRect/>
            </a:stretch>
          </p:blipFill>
          <p:spPr bwMode="ltGray">
            <a:xfrm>
              <a:off x="8429769" y="4846676"/>
              <a:ext cx="302152" cy="302151"/>
            </a:xfrm>
            <a:prstGeom prst="rect">
              <a:avLst/>
            </a:prstGeom>
            <a:noFill/>
            <a:ln w="9525">
              <a:noFill/>
              <a:miter lim="800000"/>
              <a:headEnd/>
              <a:tailEnd/>
            </a:ln>
          </p:spPr>
        </p:pic>
        <p:pic>
          <p:nvPicPr>
            <p:cNvPr id="36" name="Picture 6" descr="C:\Program Files\Microsoft Resource DVD Artwork\DVD_ART\Artwork_Imagery\HARDWARE_IMAGERY\Illustration - Misc Hardware\XML Icons\data.png"/>
            <p:cNvPicPr>
              <a:picLocks noChangeAspect="1" noChangeArrowheads="1"/>
            </p:cNvPicPr>
            <p:nvPr/>
          </p:nvPicPr>
          <p:blipFill>
            <a:blip r:embed="rId14"/>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38" name="Picture 11" descr="C:\Program Files\Microsoft Resource DVD Artwork\DVD_ART\Artwork_Imagery\Shapes and Graphics\Arrows - arrow\Curved\orange and yellow shadowed bottom arrow.png"/>
            <p:cNvPicPr>
              <a:picLocks noChangeAspect="1" noChangeArrowheads="1"/>
            </p:cNvPicPr>
            <p:nvPr/>
          </p:nvPicPr>
          <p:blipFill>
            <a:blip r:embed="rId15"/>
            <a:srcRect/>
            <a:stretch>
              <a:fillRect/>
            </a:stretch>
          </p:blipFill>
          <p:spPr bwMode="ltGray">
            <a:xfrm rot="-1679022">
              <a:off x="8408441" y="5336955"/>
              <a:ext cx="684878" cy="381772"/>
            </a:xfrm>
            <a:prstGeom prst="rect">
              <a:avLst/>
            </a:prstGeom>
            <a:noFill/>
            <a:ln w="9525">
              <a:noFill/>
              <a:miter lim="800000"/>
              <a:headEnd/>
              <a:tailEnd/>
            </a:ln>
          </p:spPr>
        </p:pic>
        <p:pic>
          <p:nvPicPr>
            <p:cNvPr id="39" name="Picture 11" descr="C:\Program Files\Microsoft Resource DVD Artwork\DVD_ART\Artwork_Imagery\Shapes and Graphics\Arrows - arrow\Curved\orange and yellow shadowed bottom arrow.png"/>
            <p:cNvPicPr>
              <a:picLocks noChangeAspect="1" noChangeArrowheads="1"/>
            </p:cNvPicPr>
            <p:nvPr/>
          </p:nvPicPr>
          <p:blipFill>
            <a:blip r:embed="rId15"/>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40"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6"/>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45" name="Title 44"/>
          <p:cNvSpPr>
            <a:spLocks noGrp="1"/>
          </p:cNvSpPr>
          <p:nvPr>
            <p:ph type="title"/>
          </p:nvPr>
        </p:nvSpPr>
        <p:spPr>
          <a:xfrm>
            <a:off x="381000" y="230188"/>
            <a:ext cx="8382000" cy="664797"/>
          </a:xfrm>
        </p:spPr>
        <p:txBody>
          <a:bodyPr/>
          <a:lstStyle/>
          <a:p>
            <a:r>
              <a:rPr lang="es-ES" smtClean="0"/>
              <a:t>Gestión multi-servidor</a:t>
            </a:r>
            <a:endParaRPr lang="es-ES">
              <a:solidFill>
                <a:schemeClr val="tx2"/>
              </a:solidFill>
            </a:endParaRPr>
          </a:p>
        </p:txBody>
      </p:sp>
      <p:sp>
        <p:nvSpPr>
          <p:cNvPr id="43" name="Content Placeholder 42"/>
          <p:cNvSpPr>
            <a:spLocks noGrp="1"/>
          </p:cNvSpPr>
          <p:nvPr>
            <p:ph sz="half" idx="2"/>
          </p:nvPr>
        </p:nvSpPr>
        <p:spPr>
          <a:xfrm>
            <a:off x="4648200" y="1900238"/>
            <a:ext cx="4343400" cy="3600986"/>
          </a:xfrm>
        </p:spPr>
        <p:txBody>
          <a:bodyPr/>
          <a:lstStyle/>
          <a:p>
            <a:r>
              <a:rPr lang="es-ES" sz="2400" smtClean="0"/>
              <a:t>Políticas corporativas</a:t>
            </a:r>
          </a:p>
          <a:p>
            <a:pPr lvl="1"/>
            <a:r>
              <a:rPr lang="es-ES" sz="2000" smtClean="0"/>
              <a:t>Gestión centralizada de políticas</a:t>
            </a:r>
          </a:p>
          <a:p>
            <a:pPr lvl="1"/>
            <a:r>
              <a:rPr lang="es-ES" sz="2000" smtClean="0"/>
              <a:t>Publicada para todos los servidores</a:t>
            </a:r>
          </a:p>
          <a:p>
            <a:pPr lvl="1"/>
            <a:r>
              <a:rPr lang="es-ES" sz="2000" smtClean="0"/>
              <a:t>Monitorización de múltiples servidores en la organización</a:t>
            </a:r>
          </a:p>
          <a:p>
            <a:r>
              <a:rPr lang="es-ES" sz="2400" smtClean="0"/>
              <a:t>Configuración multi-servidor</a:t>
            </a:r>
          </a:p>
          <a:p>
            <a:pPr lvl="1"/>
            <a:r>
              <a:rPr lang="es-ES" sz="2000" smtClean="0"/>
              <a:t>Servidor de configuración único</a:t>
            </a:r>
          </a:p>
          <a:p>
            <a:pPr lvl="1"/>
            <a:r>
              <a:rPr lang="es-ES" sz="2000" smtClean="0"/>
              <a:t>Grupos personalizados de servidores</a:t>
            </a:r>
          </a:p>
          <a:p>
            <a:pPr lvl="1"/>
            <a:r>
              <a:rPr lang="es-ES" sz="2000" smtClean="0"/>
              <a:t>Consultas multi-servidor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s-ES" smtClean="0"/>
              <a:t>Retos actuales</a:t>
            </a:r>
            <a:endParaRPr lang="es-ES"/>
          </a:p>
        </p:txBody>
      </p:sp>
      <p:grpSp>
        <p:nvGrpSpPr>
          <p:cNvPr id="20" name="Group 19"/>
          <p:cNvGrpSpPr/>
          <p:nvPr/>
        </p:nvGrpSpPr>
        <p:grpSpPr>
          <a:xfrm>
            <a:off x="387350" y="1417638"/>
            <a:ext cx="8369300" cy="1245845"/>
            <a:chOff x="387350" y="1853578"/>
            <a:chExt cx="8369300" cy="1245845"/>
          </a:xfrm>
        </p:grpSpPr>
        <p:sp>
          <p:nvSpPr>
            <p:cNvPr id="4" name="TextBox 3"/>
            <p:cNvSpPr txBox="1"/>
            <p:nvPr/>
          </p:nvSpPr>
          <p:spPr bwMode="auto">
            <a:xfrm>
              <a:off x="387350" y="1896532"/>
              <a:ext cx="3165450" cy="11599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2000" smtClean="0">
                  <a:solidFill>
                    <a:schemeClr val="tx1"/>
                  </a:solidFill>
                  <a:effectLst>
                    <a:outerShdw blurRad="38100" dist="38100" dir="2700000" algn="tl">
                      <a:srgbClr val="000000">
                        <a:alpha val="43137"/>
                      </a:srgbClr>
                    </a:outerShdw>
                  </a:effectLst>
                </a:rPr>
                <a:t>Los productos disponen de capacidades cada vez más potentes</a:t>
              </a:r>
              <a:endParaRPr lang="es-ES" sz="2000">
                <a:solidFill>
                  <a:schemeClr val="tx1"/>
                </a:solidFill>
                <a:effectLst>
                  <a:outerShdw blurRad="38100" dist="38100" dir="2700000" algn="tl">
                    <a:srgbClr val="000000">
                      <a:alpha val="43137"/>
                    </a:srgbClr>
                  </a:outerShdw>
                </a:effectLst>
              </a:endParaRPr>
            </a:p>
          </p:txBody>
        </p:sp>
        <p:sp>
          <p:nvSpPr>
            <p:cNvPr id="6" name="TextBox 5"/>
            <p:cNvSpPr txBox="1"/>
            <p:nvPr/>
          </p:nvSpPr>
          <p:spPr bwMode="auto">
            <a:xfrm>
              <a:off x="5395949" y="1889789"/>
              <a:ext cx="3360701" cy="1173423"/>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 sz="2000" smtClean="0">
                  <a:solidFill>
                    <a:schemeClr val="tx1"/>
                  </a:solidFill>
                  <a:effectLst>
                    <a:outerShdw blurRad="38100" dist="38100" dir="2700000" algn="tl">
                      <a:srgbClr val="000000">
                        <a:alpha val="43137"/>
                      </a:srgbClr>
                    </a:outerShdw>
                  </a:effectLst>
                </a:rPr>
                <a:t>Aumenta la complejidad de su gestión</a:t>
              </a:r>
              <a:endParaRPr lang="es-ES" sz="2000">
                <a:solidFill>
                  <a:schemeClr val="tx1"/>
                </a:solidFill>
                <a:effectLst>
                  <a:outerShdw blurRad="38100" dist="38100" dir="2700000" algn="tl">
                    <a:srgbClr val="000000">
                      <a:alpha val="43137"/>
                    </a:srgbClr>
                  </a:outerShdw>
                </a:effectLst>
              </a:endParaRPr>
            </a:p>
          </p:txBody>
        </p:sp>
        <p:sp>
          <p:nvSpPr>
            <p:cNvPr id="17" name="Up Arrow 16"/>
            <p:cNvSpPr/>
            <p:nvPr/>
          </p:nvSpPr>
          <p:spPr bwMode="auto">
            <a:xfrm rot="5400000">
              <a:off x="3590434" y="1538906"/>
              <a:ext cx="1245845" cy="187518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latin typeface="Segoe" pitchFamily="34" charset="0"/>
              </a:endParaRPr>
            </a:p>
          </p:txBody>
        </p:sp>
      </p:grpSp>
      <p:grpSp>
        <p:nvGrpSpPr>
          <p:cNvPr id="21" name="Group 20"/>
          <p:cNvGrpSpPr/>
          <p:nvPr/>
        </p:nvGrpSpPr>
        <p:grpSpPr>
          <a:xfrm>
            <a:off x="387351" y="2840660"/>
            <a:ext cx="8369299" cy="1245845"/>
            <a:chOff x="387351" y="3276600"/>
            <a:chExt cx="8369299" cy="1245845"/>
          </a:xfrm>
        </p:grpSpPr>
        <p:sp>
          <p:nvSpPr>
            <p:cNvPr id="10" name="TextBox 9"/>
            <p:cNvSpPr txBox="1"/>
            <p:nvPr/>
          </p:nvSpPr>
          <p:spPr bwMode="auto">
            <a:xfrm>
              <a:off x="387351" y="3366198"/>
              <a:ext cx="3125809" cy="10666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2000" smtClean="0">
                  <a:solidFill>
                    <a:schemeClr val="tx1"/>
                  </a:solidFill>
                  <a:effectLst>
                    <a:outerShdw blurRad="38100" dist="38100" dir="2700000" algn="tl">
                      <a:srgbClr val="000000">
                        <a:alpha val="43137"/>
                      </a:srgbClr>
                    </a:outerShdw>
                  </a:effectLst>
                </a:rPr>
                <a:t>Sigue creciendo el volumen de datos de los clientes</a:t>
              </a:r>
              <a:endParaRPr lang="es-ES" sz="2000">
                <a:solidFill>
                  <a:schemeClr val="tx1"/>
                </a:solidFill>
                <a:effectLst>
                  <a:outerShdw blurRad="38100" dist="38100" dir="2700000" algn="tl">
                    <a:srgbClr val="000000">
                      <a:alpha val="43137"/>
                    </a:srgbClr>
                  </a:outerShdw>
                </a:effectLst>
              </a:endParaRPr>
            </a:p>
          </p:txBody>
        </p:sp>
        <p:sp>
          <p:nvSpPr>
            <p:cNvPr id="11" name="TextBox 10"/>
            <p:cNvSpPr txBox="1"/>
            <p:nvPr/>
          </p:nvSpPr>
          <p:spPr bwMode="auto">
            <a:xfrm>
              <a:off x="5395950" y="3346102"/>
              <a:ext cx="3360700" cy="110684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 sz="2000" smtClean="0">
                  <a:solidFill>
                    <a:schemeClr val="tx1"/>
                  </a:solidFill>
                  <a:effectLst>
                    <a:outerShdw blurRad="38100" dist="38100" dir="2700000" algn="tl">
                      <a:srgbClr val="000000">
                        <a:alpha val="43137"/>
                      </a:srgbClr>
                    </a:outerShdw>
                  </a:effectLst>
                </a:rPr>
                <a:t>Se necesita información específica para la optimización y ajustes</a:t>
              </a:r>
              <a:endParaRPr lang="es-ES" sz="1050">
                <a:solidFill>
                  <a:schemeClr val="tx1"/>
                </a:solidFill>
                <a:effectLst>
                  <a:outerShdw blurRad="38100" dist="38100" dir="2700000" algn="tl">
                    <a:srgbClr val="000000">
                      <a:alpha val="43137"/>
                    </a:srgbClr>
                  </a:outerShdw>
                </a:effectLst>
              </a:endParaRPr>
            </a:p>
          </p:txBody>
        </p:sp>
        <p:sp>
          <p:nvSpPr>
            <p:cNvPr id="18" name="Up Arrow 17"/>
            <p:cNvSpPr/>
            <p:nvPr/>
          </p:nvSpPr>
          <p:spPr bwMode="auto">
            <a:xfrm rot="5400000">
              <a:off x="3590434" y="2961928"/>
              <a:ext cx="1245845" cy="187518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latin typeface="Segoe" pitchFamily="34" charset="0"/>
              </a:endParaRPr>
            </a:p>
          </p:txBody>
        </p:sp>
      </p:grpSp>
      <p:grpSp>
        <p:nvGrpSpPr>
          <p:cNvPr id="22" name="Group 21"/>
          <p:cNvGrpSpPr/>
          <p:nvPr/>
        </p:nvGrpSpPr>
        <p:grpSpPr>
          <a:xfrm>
            <a:off x="396874" y="4288460"/>
            <a:ext cx="8359775" cy="1245845"/>
            <a:chOff x="396874" y="4724400"/>
            <a:chExt cx="8359775" cy="1245845"/>
          </a:xfrm>
        </p:grpSpPr>
        <p:sp>
          <p:nvSpPr>
            <p:cNvPr id="25" name="TextBox 24"/>
            <p:cNvSpPr txBox="1"/>
            <p:nvPr/>
          </p:nvSpPr>
          <p:spPr bwMode="auto">
            <a:xfrm>
              <a:off x="396874" y="4798119"/>
              <a:ext cx="3128050" cy="109840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2000" smtClean="0">
                  <a:solidFill>
                    <a:schemeClr val="tx1"/>
                  </a:solidFill>
                  <a:effectLst>
                    <a:outerShdw blurRad="38100" dist="38100" dir="2700000" algn="tl">
                      <a:srgbClr val="000000">
                        <a:alpha val="43137"/>
                      </a:srgbClr>
                    </a:outerShdw>
                  </a:effectLst>
                </a:rPr>
                <a:t>Consolidación y virtualización del Datacenter</a:t>
              </a:r>
              <a:endParaRPr lang="es-ES" sz="2000">
                <a:solidFill>
                  <a:schemeClr val="tx1"/>
                </a:solidFill>
                <a:effectLst>
                  <a:outerShdw blurRad="38100" dist="38100" dir="2700000" algn="tl">
                    <a:srgbClr val="000000">
                      <a:alpha val="43137"/>
                    </a:srgbClr>
                  </a:outerShdw>
                </a:effectLst>
              </a:endParaRPr>
            </a:p>
          </p:txBody>
        </p:sp>
        <p:sp>
          <p:nvSpPr>
            <p:cNvPr id="26" name="TextBox 25"/>
            <p:cNvSpPr txBox="1"/>
            <p:nvPr/>
          </p:nvSpPr>
          <p:spPr bwMode="auto">
            <a:xfrm>
              <a:off x="5393539" y="4785347"/>
              <a:ext cx="3363110" cy="112395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 sz="2000" smtClean="0">
                  <a:solidFill>
                    <a:schemeClr val="tx1"/>
                  </a:solidFill>
                  <a:effectLst>
                    <a:outerShdw blurRad="38100" dist="38100" dir="2700000" algn="tl">
                      <a:srgbClr val="000000">
                        <a:alpha val="43137"/>
                      </a:srgbClr>
                    </a:outerShdw>
                  </a:effectLst>
                </a:rPr>
                <a:t>Mayor demanda de escalabilidad en la gestión</a:t>
              </a:r>
              <a:endParaRPr lang="es-ES" sz="2000">
                <a:solidFill>
                  <a:schemeClr val="tx1"/>
                </a:solidFill>
                <a:effectLst>
                  <a:outerShdw blurRad="38100" dist="38100" dir="2700000" algn="tl">
                    <a:srgbClr val="000000">
                      <a:alpha val="43137"/>
                    </a:srgbClr>
                  </a:outerShdw>
                </a:effectLst>
              </a:endParaRPr>
            </a:p>
          </p:txBody>
        </p:sp>
        <p:sp>
          <p:nvSpPr>
            <p:cNvPr id="19" name="Up Arrow 18"/>
            <p:cNvSpPr/>
            <p:nvPr/>
          </p:nvSpPr>
          <p:spPr bwMode="auto">
            <a:xfrm rot="5400000">
              <a:off x="3590434" y="4409728"/>
              <a:ext cx="1245845" cy="1875189"/>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81000" y="230188"/>
            <a:ext cx="8382000" cy="1163395"/>
          </a:xfrm>
        </p:spPr>
        <p:txBody>
          <a:bodyPr/>
          <a:lstStyle/>
          <a:p>
            <a:r>
              <a:rPr lang="es-ES" smtClean="0"/>
              <a:t>Administración visual</a:t>
            </a:r>
            <a:br>
              <a:rPr lang="es-ES" smtClean="0"/>
            </a:br>
            <a:r>
              <a:rPr lang="es-ES" sz="3600" smtClean="0">
                <a:solidFill>
                  <a:schemeClr val="tx2"/>
                </a:solidFill>
              </a:rPr>
              <a:t>Management Studio</a:t>
            </a:r>
            <a:endParaRPr lang="es-ES" sz="3600">
              <a:solidFill>
                <a:schemeClr val="tx2"/>
              </a:solidFill>
            </a:endParaRPr>
          </a:p>
        </p:txBody>
      </p:sp>
      <p:sp>
        <p:nvSpPr>
          <p:cNvPr id="23" name="Content Placeholder 22"/>
          <p:cNvSpPr>
            <a:spLocks noGrp="1"/>
          </p:cNvSpPr>
          <p:nvPr>
            <p:ph sz="half" idx="2"/>
          </p:nvPr>
        </p:nvSpPr>
        <p:spPr>
          <a:xfrm>
            <a:off x="4648200" y="1900238"/>
            <a:ext cx="4114800" cy="4308872"/>
          </a:xfrm>
        </p:spPr>
        <p:txBody>
          <a:bodyPr/>
          <a:lstStyle/>
          <a:p>
            <a:r>
              <a:rPr lang="es-ES" dirty="0" smtClean="0"/>
              <a:t>Gestión centralizada</a:t>
            </a:r>
          </a:p>
          <a:p>
            <a:r>
              <a:rPr lang="es-ES" dirty="0" err="1" smtClean="0"/>
              <a:t>Intellisense</a:t>
            </a:r>
            <a:r>
              <a:rPr lang="es-ES" dirty="0" smtClean="0"/>
              <a:t>, para mejorar la productividad </a:t>
            </a:r>
          </a:p>
          <a:p>
            <a:r>
              <a:rPr lang="es-ES" dirty="0" smtClean="0"/>
              <a:t>Ventana de lista de errores</a:t>
            </a:r>
          </a:p>
          <a:p>
            <a:r>
              <a:rPr lang="es-ES" dirty="0" smtClean="0"/>
              <a:t>Servidores de configuración</a:t>
            </a:r>
          </a:p>
          <a:p>
            <a:r>
              <a:rPr lang="es-ES" dirty="0" err="1" smtClean="0"/>
              <a:t>Queries</a:t>
            </a:r>
            <a:r>
              <a:rPr lang="es-ES" dirty="0" smtClean="0"/>
              <a:t> </a:t>
            </a:r>
            <a:r>
              <a:rPr lang="es-ES" dirty="0" err="1" smtClean="0"/>
              <a:t>multi</a:t>
            </a:r>
            <a:r>
              <a:rPr lang="es-ES" dirty="0" smtClean="0"/>
              <a:t>-servidor</a:t>
            </a:r>
          </a:p>
          <a:p>
            <a:r>
              <a:rPr lang="es-ES" dirty="0" smtClean="0"/>
              <a:t>Monitor de replicación</a:t>
            </a:r>
          </a:p>
        </p:txBody>
      </p:sp>
      <p:grpSp>
        <p:nvGrpSpPr>
          <p:cNvPr id="14" name="Group 30"/>
          <p:cNvGrpSpPr>
            <a:grpSpLocks/>
          </p:cNvGrpSpPr>
          <p:nvPr/>
        </p:nvGrpSpPr>
        <p:grpSpPr bwMode="auto">
          <a:xfrm>
            <a:off x="7245350" y="228600"/>
            <a:ext cx="1511300" cy="1006475"/>
            <a:chOff x="8025164" y="4711692"/>
            <a:chExt cx="1510555" cy="1007035"/>
          </a:xfrm>
        </p:grpSpPr>
        <p:pic>
          <p:nvPicPr>
            <p:cNvPr id="15"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16"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17"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a:srcRect/>
            <a:stretch>
              <a:fillRect/>
            </a:stretch>
          </p:blipFill>
          <p:spPr bwMode="ltGray">
            <a:xfrm>
              <a:off x="8429769" y="4846676"/>
              <a:ext cx="302152" cy="302151"/>
            </a:xfrm>
            <a:prstGeom prst="rect">
              <a:avLst/>
            </a:prstGeom>
            <a:noFill/>
            <a:ln w="9525">
              <a:noFill/>
              <a:miter lim="800000"/>
              <a:headEnd/>
              <a:tailEnd/>
            </a:ln>
          </p:spPr>
        </p:pic>
        <p:pic>
          <p:nvPicPr>
            <p:cNvPr id="18" name="Picture 6" descr="C:\Program Files\Microsoft Resource DVD Artwork\DVD_ART\Artwork_Imagery\HARDWARE_IMAGERY\Illustration - Misc Hardware\XML Icons\data.png"/>
            <p:cNvPicPr>
              <a:picLocks noChangeAspect="1" noChangeArrowheads="1"/>
            </p:cNvPicPr>
            <p:nvPr/>
          </p:nvPicPr>
          <p:blipFill>
            <a:blip r:embed="rId6"/>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19" name="Picture 11" descr="C:\Program Files\Microsoft Resource DVD Artwork\DVD_ART\Artwork_Imagery\Shapes and Graphics\Arrows - arrow\Curved\orange and yellow shadowed bottom arrow.png"/>
            <p:cNvPicPr>
              <a:picLocks noChangeAspect="1" noChangeArrowheads="1"/>
            </p:cNvPicPr>
            <p:nvPr/>
          </p:nvPicPr>
          <p:blipFill>
            <a:blip r:embed="rId7"/>
            <a:srcRect/>
            <a:stretch>
              <a:fillRect/>
            </a:stretch>
          </p:blipFill>
          <p:spPr bwMode="ltGray">
            <a:xfrm rot="-1679022">
              <a:off x="8408441" y="5336955"/>
              <a:ext cx="684878" cy="381772"/>
            </a:xfrm>
            <a:prstGeom prst="rect">
              <a:avLst/>
            </a:prstGeom>
            <a:noFill/>
            <a:ln w="9525">
              <a:noFill/>
              <a:miter lim="800000"/>
              <a:headEnd/>
              <a:tailEnd/>
            </a:ln>
          </p:spPr>
        </p:pic>
        <p:pic>
          <p:nvPicPr>
            <p:cNvPr id="20" name="Picture 11" descr="C:\Program Files\Microsoft Resource DVD Artwork\DVD_ART\Artwork_Imagery\Shapes and Graphics\Arrows - arrow\Curved\orange and yellow shadowed bottom arrow.png"/>
            <p:cNvPicPr>
              <a:picLocks noChangeAspect="1" noChangeArrowheads="1"/>
            </p:cNvPicPr>
            <p:nvPr/>
          </p:nvPicPr>
          <p:blipFill>
            <a:blip r:embed="rId7"/>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21"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24" name="Rounded Rectangle 23"/>
          <p:cNvSpPr/>
          <p:nvPr/>
        </p:nvSpPr>
        <p:spPr bwMode="auto">
          <a:xfrm>
            <a:off x="688138" y="1900238"/>
            <a:ext cx="3559535" cy="4069133"/>
          </a:xfrm>
          <a:prstGeom prst="roundRect">
            <a:avLst>
              <a:gd name="adj" fmla="val 1034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678226" y="5168356"/>
            <a:ext cx="3579359" cy="1689643"/>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577850" y="4895620"/>
            <a:ext cx="3780110" cy="290947"/>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p:cNvPicPr>
            <a:picLocks noChangeAspect="1" noChangeArrowheads="1"/>
          </p:cNvPicPr>
          <p:nvPr/>
        </p:nvPicPr>
        <p:blipFill>
          <a:blip r:embed="rId9"/>
          <a:srcRect/>
          <a:stretch>
            <a:fillRect/>
          </a:stretch>
        </p:blipFill>
        <p:spPr bwMode="auto">
          <a:xfrm>
            <a:off x="787400" y="2260600"/>
            <a:ext cx="3314700" cy="2386584"/>
          </a:xfrm>
          <a:prstGeom prst="roundRect">
            <a:avLst>
              <a:gd name="adj" fmla="val 8594"/>
            </a:avLst>
          </a:prstGeom>
          <a:solidFill>
            <a:srgbClr val="FFFFFF">
              <a:shade val="85000"/>
            </a:srgbClr>
          </a:solidFill>
          <a:ln>
            <a:noFill/>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entagon 27"/>
          <p:cNvSpPr/>
          <p:nvPr/>
        </p:nvSpPr>
        <p:spPr>
          <a:xfrm rot="10800000">
            <a:off x="1817011" y="1900238"/>
            <a:ext cx="6182106" cy="1344255"/>
          </a:xfrm>
          <a:prstGeom prst="homePlate">
            <a:avLst/>
          </a:prstGeom>
        </p:spPr>
        <p:style>
          <a:lnRef idx="0">
            <a:schemeClr val="accent1"/>
          </a:lnRef>
          <a:fillRef idx="3">
            <a:schemeClr val="accent1"/>
          </a:fillRef>
          <a:effectRef idx="3">
            <a:schemeClr val="accent1"/>
          </a:effectRef>
          <a:fontRef idx="minor">
            <a:schemeClr val="lt1"/>
          </a:fontRef>
        </p:style>
      </p:sp>
      <p:sp>
        <p:nvSpPr>
          <p:cNvPr id="29" name="Pentagon 4"/>
          <p:cNvSpPr/>
          <p:nvPr/>
        </p:nvSpPr>
        <p:spPr>
          <a:xfrm>
            <a:off x="2153078" y="1900238"/>
            <a:ext cx="5846039" cy="13442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92779" tIns="91440" rIns="170688" bIns="91440" numCol="1" spcCol="1270" anchor="t" anchorCtr="0">
            <a:noAutofit/>
          </a:bodyPr>
          <a:lstStyle/>
          <a:p>
            <a:pPr lvl="0" algn="l" defTabSz="1066800" rtl="0">
              <a:lnSpc>
                <a:spcPct val="90000"/>
              </a:lnSpc>
              <a:spcBef>
                <a:spcPct val="0"/>
              </a:spcBef>
              <a:spcAft>
                <a:spcPct val="35000"/>
              </a:spcAft>
            </a:pPr>
            <a:r>
              <a:rPr lang="es-ES" sz="2400" kern="1200" dirty="0" smtClean="0">
                <a:effectLst>
                  <a:outerShdw blurRad="38100" dist="38100" dir="2700000" algn="tl">
                    <a:srgbClr val="000000">
                      <a:alpha val="43137"/>
                    </a:srgbClr>
                  </a:outerShdw>
                </a:effectLst>
              </a:rPr>
              <a:t>SQLCMD</a:t>
            </a:r>
          </a:p>
          <a:p>
            <a:pPr marL="228600" lvl="1" indent="-228600" defTabSz="912813">
              <a:lnSpc>
                <a:spcPct val="90000"/>
              </a:lnSpc>
              <a:spcBef>
                <a:spcPct val="20000"/>
              </a:spcBef>
              <a:buClr>
                <a:schemeClr val="tx2"/>
              </a:buClr>
              <a:buSzPct val="80000"/>
              <a:buBlip>
                <a:blip r:embed="rId3"/>
              </a:buBlip>
              <a:defRPr/>
            </a:pPr>
            <a:r>
              <a:rPr lang="es-ES" sz="2000" dirty="0" smtClean="0">
                <a:solidFill>
                  <a:schemeClr val="tx1"/>
                </a:solidFill>
                <a:effectLst>
                  <a:outerShdw blurRad="38100" dist="38100" dir="2700000" algn="tl">
                    <a:srgbClr val="000000">
                      <a:alpha val="43137"/>
                    </a:srgbClr>
                  </a:outerShdw>
                </a:effectLst>
                <a:latin typeface="Segoe"/>
              </a:rPr>
              <a:t>Creación de archivos </a:t>
            </a:r>
            <a:r>
              <a:rPr lang="es-ES" sz="2000" dirty="0" err="1" smtClean="0">
                <a:solidFill>
                  <a:schemeClr val="tx1"/>
                </a:solidFill>
                <a:effectLst>
                  <a:outerShdw blurRad="38100" dist="38100" dir="2700000" algn="tl">
                    <a:srgbClr val="000000">
                      <a:alpha val="43137"/>
                    </a:srgbClr>
                  </a:outerShdw>
                </a:effectLst>
                <a:latin typeface="Segoe"/>
              </a:rPr>
              <a:t>batch</a:t>
            </a:r>
            <a:endParaRPr lang="es-ES" sz="2000" dirty="0" smtClean="0">
              <a:solidFill>
                <a:schemeClr val="tx1"/>
              </a:solidFill>
              <a:effectLst>
                <a:outerShdw blurRad="38100" dist="38100" dir="2700000" algn="tl">
                  <a:srgbClr val="000000">
                    <a:alpha val="43137"/>
                  </a:srgbClr>
                </a:outerShdw>
              </a:effectLst>
              <a:latin typeface="Segoe"/>
            </a:endParaRPr>
          </a:p>
          <a:p>
            <a:pPr marL="228600" lvl="1" indent="-228600" defTabSz="912813">
              <a:lnSpc>
                <a:spcPct val="90000"/>
              </a:lnSpc>
              <a:spcBef>
                <a:spcPct val="20000"/>
              </a:spcBef>
              <a:buClr>
                <a:schemeClr val="tx2"/>
              </a:buClr>
              <a:buSzPct val="80000"/>
              <a:buBlip>
                <a:blip r:embed="rId3"/>
              </a:buBlip>
              <a:defRPr/>
            </a:pPr>
            <a:r>
              <a:rPr lang="es-ES" sz="2000" dirty="0" smtClean="0">
                <a:solidFill>
                  <a:schemeClr val="tx1"/>
                </a:solidFill>
                <a:effectLst>
                  <a:outerShdw blurRad="38100" dist="38100" dir="2700000" algn="tl">
                    <a:srgbClr val="000000">
                      <a:alpha val="43137"/>
                    </a:srgbClr>
                  </a:outerShdw>
                </a:effectLst>
                <a:latin typeface="Segoe"/>
              </a:rPr>
              <a:t>Automatización de múltiples scripts</a:t>
            </a:r>
            <a:endParaRPr lang="es-ES" sz="2000" dirty="0">
              <a:solidFill>
                <a:schemeClr val="tx1"/>
              </a:solidFill>
              <a:effectLst>
                <a:outerShdw blurRad="38100" dist="38100" dir="2700000" algn="tl">
                  <a:srgbClr val="000000">
                    <a:alpha val="43137"/>
                  </a:srgbClr>
                </a:outerShdw>
              </a:effectLst>
              <a:latin typeface="Segoe"/>
            </a:endParaRPr>
          </a:p>
        </p:txBody>
      </p:sp>
      <p:sp>
        <p:nvSpPr>
          <p:cNvPr id="19" name="Oval 18"/>
          <p:cNvSpPr/>
          <p:nvPr/>
        </p:nvSpPr>
        <p:spPr>
          <a:xfrm>
            <a:off x="1144884" y="1900238"/>
            <a:ext cx="1344255" cy="1344255"/>
          </a:xfrm>
          <a:prstGeom prst="ellipse">
            <a:avLst/>
          </a:prstGeom>
        </p:spPr>
        <p:style>
          <a:lnRef idx="0">
            <a:schemeClr val="accent4"/>
          </a:lnRef>
          <a:fillRef idx="3">
            <a:schemeClr val="accent4"/>
          </a:fillRef>
          <a:effectRef idx="3">
            <a:schemeClr val="accent4"/>
          </a:effectRef>
          <a:fontRef idx="minor">
            <a:schemeClr val="lt1"/>
          </a:fontRef>
        </p:style>
      </p:sp>
      <p:sp>
        <p:nvSpPr>
          <p:cNvPr id="26" name="Pentagon 25"/>
          <p:cNvSpPr/>
          <p:nvPr/>
        </p:nvSpPr>
        <p:spPr>
          <a:xfrm rot="10800000">
            <a:off x="1817011" y="3333986"/>
            <a:ext cx="6182106" cy="1344255"/>
          </a:xfrm>
          <a:prstGeom prst="homePlate">
            <a:avLst/>
          </a:prstGeom>
        </p:spPr>
        <p:style>
          <a:lnRef idx="0">
            <a:schemeClr val="accent1"/>
          </a:lnRef>
          <a:fillRef idx="3">
            <a:schemeClr val="accent1"/>
          </a:fillRef>
          <a:effectRef idx="3">
            <a:schemeClr val="accent1"/>
          </a:effectRef>
          <a:fontRef idx="minor">
            <a:schemeClr val="lt1"/>
          </a:fontRef>
        </p:style>
      </p:sp>
      <p:sp>
        <p:nvSpPr>
          <p:cNvPr id="27" name="Pentagon 7"/>
          <p:cNvSpPr/>
          <p:nvPr/>
        </p:nvSpPr>
        <p:spPr>
          <a:xfrm>
            <a:off x="2153078" y="3333986"/>
            <a:ext cx="5846039" cy="13442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92779" tIns="91440" rIns="170688" bIns="91440" numCol="1" spcCol="1270" anchor="t" anchorCtr="0">
            <a:noAutofit/>
          </a:bodyPr>
          <a:lstStyle/>
          <a:p>
            <a:pPr lvl="0" algn="l" defTabSz="1066800" rtl="0">
              <a:lnSpc>
                <a:spcPct val="90000"/>
              </a:lnSpc>
              <a:spcBef>
                <a:spcPct val="0"/>
              </a:spcBef>
              <a:spcAft>
                <a:spcPct val="35000"/>
              </a:spcAft>
            </a:pPr>
            <a:r>
              <a:rPr lang="es-ES" sz="2400" kern="1200" dirty="0" smtClean="0">
                <a:effectLst>
                  <a:outerShdw blurRad="38100" dist="38100" dir="2700000" algn="tl">
                    <a:srgbClr val="000000">
                      <a:alpha val="43137"/>
                    </a:srgbClr>
                  </a:outerShdw>
                </a:effectLst>
              </a:rPr>
              <a:t>Server Management </a:t>
            </a:r>
            <a:r>
              <a:rPr lang="es-ES" sz="2400" kern="1200" dirty="0" err="1" smtClean="0">
                <a:effectLst>
                  <a:outerShdw blurRad="38100" dist="38100" dir="2700000" algn="tl">
                    <a:srgbClr val="000000">
                      <a:alpha val="43137"/>
                    </a:srgbClr>
                  </a:outerShdw>
                </a:effectLst>
              </a:rPr>
              <a:t>Objects</a:t>
            </a:r>
            <a:r>
              <a:rPr lang="es-ES" sz="2400" kern="1200" dirty="0" smtClean="0">
                <a:effectLst>
                  <a:outerShdw blurRad="38100" dist="38100" dir="2700000" algn="tl">
                    <a:srgbClr val="000000">
                      <a:alpha val="43137"/>
                    </a:srgbClr>
                  </a:outerShdw>
                </a:effectLst>
              </a:rPr>
              <a:t> (SMO)</a:t>
            </a:r>
          </a:p>
          <a:p>
            <a:pPr marL="228600" lvl="1" indent="-228600" defTabSz="912813">
              <a:lnSpc>
                <a:spcPct val="90000"/>
              </a:lnSpc>
              <a:spcBef>
                <a:spcPct val="20000"/>
              </a:spcBef>
              <a:buClr>
                <a:schemeClr val="tx2"/>
              </a:buClr>
              <a:buSzPct val="80000"/>
              <a:buBlip>
                <a:blip r:embed="rId3"/>
              </a:buBlip>
              <a:defRPr/>
            </a:pPr>
            <a:r>
              <a:rPr lang="es-ES" sz="2000" dirty="0" smtClean="0">
                <a:solidFill>
                  <a:schemeClr val="tx1"/>
                </a:solidFill>
                <a:effectLst>
                  <a:outerShdw blurRad="38100" dist="38100" dir="2700000" algn="tl">
                    <a:srgbClr val="000000">
                      <a:alpha val="43137"/>
                    </a:srgbClr>
                  </a:outerShdw>
                </a:effectLst>
                <a:latin typeface="Segoe"/>
              </a:rPr>
              <a:t>Creación de herramientas de gestión a medida, basadas en .NET</a:t>
            </a:r>
            <a:endParaRPr lang="es-ES" sz="2000" dirty="0">
              <a:solidFill>
                <a:schemeClr val="tx1"/>
              </a:solidFill>
              <a:effectLst>
                <a:outerShdw blurRad="38100" dist="38100" dir="2700000" algn="tl">
                  <a:srgbClr val="000000">
                    <a:alpha val="43137"/>
                  </a:srgbClr>
                </a:outerShdw>
              </a:effectLst>
              <a:latin typeface="Segoe"/>
            </a:endParaRPr>
          </a:p>
        </p:txBody>
      </p:sp>
      <p:sp>
        <p:nvSpPr>
          <p:cNvPr id="21" name="Oval 20"/>
          <p:cNvSpPr/>
          <p:nvPr/>
        </p:nvSpPr>
        <p:spPr>
          <a:xfrm>
            <a:off x="1144884" y="3333986"/>
            <a:ext cx="1344255" cy="1344255"/>
          </a:xfrm>
          <a:prstGeom prst="ellipse">
            <a:avLst/>
          </a:prstGeom>
        </p:spPr>
        <p:style>
          <a:lnRef idx="0">
            <a:schemeClr val="accent4"/>
          </a:lnRef>
          <a:fillRef idx="3">
            <a:schemeClr val="accent4"/>
          </a:fillRef>
          <a:effectRef idx="3">
            <a:schemeClr val="accent4"/>
          </a:effectRef>
          <a:fontRef idx="minor">
            <a:schemeClr val="lt1"/>
          </a:fontRef>
        </p:style>
      </p:sp>
      <p:sp>
        <p:nvSpPr>
          <p:cNvPr id="24" name="Pentagon 23"/>
          <p:cNvSpPr/>
          <p:nvPr/>
        </p:nvSpPr>
        <p:spPr>
          <a:xfrm rot="10800000">
            <a:off x="1817011" y="4908690"/>
            <a:ext cx="6182106" cy="1344255"/>
          </a:xfrm>
          <a:prstGeom prst="homePlate">
            <a:avLst/>
          </a:prstGeom>
        </p:spPr>
        <p:style>
          <a:lnRef idx="0">
            <a:schemeClr val="accent1"/>
          </a:lnRef>
          <a:fillRef idx="3">
            <a:schemeClr val="accent1"/>
          </a:fillRef>
          <a:effectRef idx="3">
            <a:schemeClr val="accent1"/>
          </a:effectRef>
          <a:fontRef idx="minor">
            <a:schemeClr val="lt1"/>
          </a:fontRef>
        </p:style>
      </p:sp>
      <p:sp>
        <p:nvSpPr>
          <p:cNvPr id="25" name="Pentagon 10"/>
          <p:cNvSpPr/>
          <p:nvPr/>
        </p:nvSpPr>
        <p:spPr>
          <a:xfrm>
            <a:off x="2153078" y="4908690"/>
            <a:ext cx="5846039" cy="13442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92779" tIns="91440" rIns="170688" bIns="91440" numCol="1" spcCol="1270" anchor="t" anchorCtr="0">
            <a:noAutofit/>
          </a:bodyPr>
          <a:lstStyle/>
          <a:p>
            <a:pPr lvl="0" algn="l" defTabSz="1066800" rtl="0">
              <a:lnSpc>
                <a:spcPct val="90000"/>
              </a:lnSpc>
              <a:spcBef>
                <a:spcPct val="0"/>
              </a:spcBef>
              <a:spcAft>
                <a:spcPct val="35000"/>
              </a:spcAft>
            </a:pPr>
            <a:r>
              <a:rPr lang="es-ES" sz="2400" kern="1200" dirty="0" err="1" smtClean="0">
                <a:effectLst>
                  <a:outerShdw blurRad="38100" dist="38100" dir="2700000" algn="tl">
                    <a:srgbClr val="000000">
                      <a:alpha val="43137"/>
                    </a:srgbClr>
                  </a:outerShdw>
                </a:effectLst>
              </a:rPr>
              <a:t>Powershell</a:t>
            </a:r>
            <a:endParaRPr lang="es-ES" sz="2400" kern="1200" dirty="0" smtClean="0">
              <a:effectLst>
                <a:outerShdw blurRad="38100" dist="38100" dir="2700000" algn="tl">
                  <a:srgbClr val="000000">
                    <a:alpha val="43137"/>
                  </a:srgbClr>
                </a:outerShdw>
              </a:effectLst>
            </a:endParaRPr>
          </a:p>
          <a:p>
            <a:pPr marL="228600" lvl="1" indent="-228600" defTabSz="912813">
              <a:lnSpc>
                <a:spcPct val="90000"/>
              </a:lnSpc>
              <a:spcBef>
                <a:spcPct val="20000"/>
              </a:spcBef>
              <a:buClr>
                <a:schemeClr val="tx2"/>
              </a:buClr>
              <a:buSzPct val="80000"/>
              <a:buBlip>
                <a:blip r:embed="rId3"/>
              </a:buBlip>
              <a:defRPr/>
            </a:pPr>
            <a:r>
              <a:rPr lang="es-ES" sz="2000" dirty="0" smtClean="0">
                <a:solidFill>
                  <a:schemeClr val="tx1"/>
                </a:solidFill>
                <a:effectLst>
                  <a:outerShdw blurRad="38100" dist="38100" dir="2700000" algn="tl">
                    <a:srgbClr val="000000">
                      <a:alpha val="43137"/>
                    </a:srgbClr>
                  </a:outerShdw>
                </a:effectLst>
                <a:latin typeface="Segoe"/>
              </a:rPr>
              <a:t>Integrado con el scripting de gestión de Windows</a:t>
            </a:r>
            <a:endParaRPr lang="es-ES" sz="2000" dirty="0">
              <a:solidFill>
                <a:schemeClr val="tx1"/>
              </a:solidFill>
              <a:effectLst>
                <a:outerShdw blurRad="38100" dist="38100" dir="2700000" algn="tl">
                  <a:srgbClr val="000000">
                    <a:alpha val="43137"/>
                  </a:srgbClr>
                </a:outerShdw>
              </a:effectLst>
              <a:latin typeface="Segoe"/>
            </a:endParaRPr>
          </a:p>
        </p:txBody>
      </p:sp>
      <p:sp>
        <p:nvSpPr>
          <p:cNvPr id="23" name="Oval 22"/>
          <p:cNvSpPr/>
          <p:nvPr/>
        </p:nvSpPr>
        <p:spPr>
          <a:xfrm>
            <a:off x="1144884" y="4908690"/>
            <a:ext cx="1344255" cy="1344255"/>
          </a:xfrm>
          <a:prstGeom prst="ellipse">
            <a:avLst/>
          </a:prstGeom>
        </p:spPr>
        <p:style>
          <a:lnRef idx="0">
            <a:schemeClr val="accent4"/>
          </a:lnRef>
          <a:fillRef idx="3">
            <a:schemeClr val="accent4"/>
          </a:fillRef>
          <a:effectRef idx="3">
            <a:schemeClr val="accent4"/>
          </a:effectRef>
          <a:fontRef idx="minor">
            <a:schemeClr val="lt1"/>
          </a:fontRef>
        </p:style>
      </p:sp>
      <p:pic>
        <p:nvPicPr>
          <p:cNvPr id="29699" name="Picture 2" descr="C:\Work\MSL_PNG_Object_Library\SolutionExplorer.png"/>
          <p:cNvPicPr>
            <a:picLocks noChangeAspect="1" noChangeArrowheads="1"/>
          </p:cNvPicPr>
          <p:nvPr/>
        </p:nvPicPr>
        <p:blipFill>
          <a:blip r:embed="rId4" cstate="print"/>
          <a:srcRect/>
          <a:stretch>
            <a:fillRect/>
          </a:stretch>
        </p:blipFill>
        <p:spPr bwMode="auto">
          <a:xfrm>
            <a:off x="1371600" y="3637504"/>
            <a:ext cx="929205" cy="730180"/>
          </a:xfrm>
          <a:prstGeom prst="rect">
            <a:avLst/>
          </a:prstGeom>
          <a:noFill/>
          <a:ln w="9525">
            <a:noFill/>
            <a:miter lim="800000"/>
            <a:headEnd/>
            <a:tailEnd/>
          </a:ln>
        </p:spPr>
      </p:pic>
      <p:grpSp>
        <p:nvGrpSpPr>
          <p:cNvPr id="29700" name="Group 7"/>
          <p:cNvGrpSpPr>
            <a:grpSpLocks/>
          </p:cNvGrpSpPr>
          <p:nvPr/>
        </p:nvGrpSpPr>
        <p:grpSpPr bwMode="auto">
          <a:xfrm>
            <a:off x="1055915" y="2112945"/>
            <a:ext cx="1452563" cy="914400"/>
            <a:chOff x="580985" y="1600200"/>
            <a:chExt cx="3434732" cy="1219200"/>
          </a:xfrm>
        </p:grpSpPr>
        <p:pic>
          <p:nvPicPr>
            <p:cNvPr id="29711" name="Picture 5" descr="Application_Console - Black.png"/>
            <p:cNvPicPr>
              <a:picLocks noChangeAspect="1"/>
            </p:cNvPicPr>
            <p:nvPr/>
          </p:nvPicPr>
          <p:blipFill>
            <a:blip r:embed="rId5"/>
            <a:srcRect/>
            <a:stretch>
              <a:fillRect/>
            </a:stretch>
          </p:blipFill>
          <p:spPr bwMode="auto">
            <a:xfrm>
              <a:off x="1600200" y="1600200"/>
              <a:ext cx="1372180" cy="1219200"/>
            </a:xfrm>
            <a:prstGeom prst="rect">
              <a:avLst/>
            </a:prstGeom>
            <a:noFill/>
            <a:ln w="9525">
              <a:noFill/>
              <a:miter lim="800000"/>
              <a:headEnd/>
              <a:tailEnd/>
            </a:ln>
          </p:spPr>
        </p:pic>
        <p:sp>
          <p:nvSpPr>
            <p:cNvPr id="7" name="TextBox 6"/>
            <p:cNvSpPr txBox="1"/>
            <p:nvPr/>
          </p:nvSpPr>
          <p:spPr>
            <a:xfrm>
              <a:off x="580985" y="1960057"/>
              <a:ext cx="3434732" cy="348813"/>
            </a:xfrm>
            <a:prstGeom prst="rect">
              <a:avLst/>
            </a:prstGeom>
            <a:noFill/>
            <a:scene3d>
              <a:camera prst="isometricOffAxis2Left"/>
              <a:lightRig rig="threePt" dir="t"/>
            </a:scene3d>
          </p:spPr>
          <p:txBody>
            <a:bodyPr wrap="none">
              <a:spAutoFit/>
            </a:bodyPr>
            <a:lstStyle/>
            <a:p>
              <a:pPr fontAlgn="auto">
                <a:spcBef>
                  <a:spcPts val="0"/>
                </a:spcBef>
                <a:spcAft>
                  <a:spcPts val="0"/>
                </a:spcAft>
                <a:defRPr/>
              </a:pPr>
              <a:r>
                <a:rPr lang="es-ES" sz="1100" smtClean="0">
                  <a:latin typeface="Andalus" pitchFamily="2" charset="-78"/>
                  <a:cs typeface="Andalus" pitchFamily="2" charset="-78"/>
                </a:rPr>
                <a:t>C:\&gt;sqlcmd –I Insert..</a:t>
              </a:r>
              <a:endParaRPr lang="es-ES" sz="1100">
                <a:latin typeface="Andalus" pitchFamily="2" charset="-78"/>
                <a:cs typeface="Andalus" pitchFamily="2" charset="-78"/>
              </a:endParaRPr>
            </a:p>
          </p:txBody>
        </p:sp>
      </p:grpSp>
      <p:pic>
        <p:nvPicPr>
          <p:cNvPr id="29701" name="Picture 10" descr="http://upload.wikimedia.org/wikipedia/en/thumb/7/7f/Windows_PowerShell_icon.png/64px-Windows_PowerShell_icon.png">
            <a:hlinkClick r:id="rId6" tooltip="Windows PowerShell icon.png"/>
          </p:cNvPr>
          <p:cNvPicPr>
            <a:picLocks noChangeAspect="1" noChangeArrowheads="1"/>
          </p:cNvPicPr>
          <p:nvPr/>
        </p:nvPicPr>
        <p:blipFill>
          <a:blip r:embed="rId7"/>
          <a:srcRect/>
          <a:stretch>
            <a:fillRect/>
          </a:stretch>
        </p:blipFill>
        <p:spPr bwMode="auto">
          <a:xfrm>
            <a:off x="1281165" y="5105400"/>
            <a:ext cx="914400" cy="914400"/>
          </a:xfrm>
          <a:prstGeom prst="rect">
            <a:avLst/>
          </a:prstGeom>
          <a:noFill/>
          <a:ln w="9525">
            <a:noFill/>
            <a:miter lim="800000"/>
            <a:headEnd/>
            <a:tailEnd/>
          </a:ln>
        </p:spPr>
      </p:pic>
      <p:grpSp>
        <p:nvGrpSpPr>
          <p:cNvPr id="29703" name="Group 30"/>
          <p:cNvGrpSpPr>
            <a:grpSpLocks/>
          </p:cNvGrpSpPr>
          <p:nvPr/>
        </p:nvGrpSpPr>
        <p:grpSpPr bwMode="auto">
          <a:xfrm>
            <a:off x="7245350" y="228600"/>
            <a:ext cx="1511300" cy="1006475"/>
            <a:chOff x="8025164" y="4711692"/>
            <a:chExt cx="1510555" cy="1007035"/>
          </a:xfrm>
        </p:grpSpPr>
        <p:pic>
          <p:nvPicPr>
            <p:cNvPr id="11"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8"/>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1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9"/>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29706" name="Picture 3" descr="C:\Program Files\Microsoft Resource DVD Artwork\DVD_ART\Artwork_Imagery\HARDWARE_IMAGERY\Illustration - Misc Hardware\Windows Vista Illustration Icons\Ann Help.png"/>
            <p:cNvPicPr>
              <a:picLocks noChangeAspect="1" noChangeArrowheads="1"/>
            </p:cNvPicPr>
            <p:nvPr/>
          </p:nvPicPr>
          <p:blipFill>
            <a:blip r:embed="rId10"/>
            <a:srcRect/>
            <a:stretch>
              <a:fillRect/>
            </a:stretch>
          </p:blipFill>
          <p:spPr bwMode="ltGray">
            <a:xfrm>
              <a:off x="8429769" y="4846676"/>
              <a:ext cx="302152" cy="302151"/>
            </a:xfrm>
            <a:prstGeom prst="rect">
              <a:avLst/>
            </a:prstGeom>
            <a:noFill/>
            <a:ln w="9525">
              <a:noFill/>
              <a:miter lim="800000"/>
              <a:headEnd/>
              <a:tailEnd/>
            </a:ln>
          </p:spPr>
        </p:pic>
        <p:pic>
          <p:nvPicPr>
            <p:cNvPr id="14" name="Picture 6" descr="C:\Program Files\Microsoft Resource DVD Artwork\DVD_ART\Artwork_Imagery\HARDWARE_IMAGERY\Illustration - Misc Hardware\XML Icons\data.png"/>
            <p:cNvPicPr>
              <a:picLocks noChangeAspect="1" noChangeArrowheads="1"/>
            </p:cNvPicPr>
            <p:nvPr/>
          </p:nvPicPr>
          <p:blipFill>
            <a:blip r:embed="rId11"/>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29708" name="Picture 11" descr="C:\Program Files\Microsoft Resource DVD Artwork\DVD_ART\Artwork_Imagery\Shapes and Graphics\Arrows - arrow\Curved\orange and yellow shadowed bottom arrow.png"/>
            <p:cNvPicPr>
              <a:picLocks noChangeAspect="1" noChangeArrowheads="1"/>
            </p:cNvPicPr>
            <p:nvPr/>
          </p:nvPicPr>
          <p:blipFill>
            <a:blip r:embed="rId12"/>
            <a:srcRect/>
            <a:stretch>
              <a:fillRect/>
            </a:stretch>
          </p:blipFill>
          <p:spPr bwMode="ltGray">
            <a:xfrm rot="-1679022">
              <a:off x="8408441" y="5336955"/>
              <a:ext cx="684878" cy="381772"/>
            </a:xfrm>
            <a:prstGeom prst="rect">
              <a:avLst/>
            </a:prstGeom>
            <a:noFill/>
            <a:ln w="9525">
              <a:noFill/>
              <a:miter lim="800000"/>
              <a:headEnd/>
              <a:tailEnd/>
            </a:ln>
          </p:spPr>
        </p:pic>
        <p:pic>
          <p:nvPicPr>
            <p:cNvPr id="16" name="Picture 11" descr="C:\Program Files\Microsoft Resource DVD Artwork\DVD_ART\Artwork_Imagery\Shapes and Graphics\Arrows - arrow\Curved\orange and yellow shadowed bottom arrow.png"/>
            <p:cNvPicPr>
              <a:picLocks noChangeAspect="1" noChangeArrowheads="1"/>
            </p:cNvPicPr>
            <p:nvPr/>
          </p:nvPicPr>
          <p:blipFill>
            <a:blip r:embed="rId12"/>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17"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3"/>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30" name="Title 29"/>
          <p:cNvSpPr>
            <a:spLocks noGrp="1"/>
          </p:cNvSpPr>
          <p:nvPr>
            <p:ph type="title"/>
          </p:nvPr>
        </p:nvSpPr>
        <p:spPr>
          <a:xfrm>
            <a:off x="381000" y="230188"/>
            <a:ext cx="8382000" cy="1163395"/>
          </a:xfrm>
        </p:spPr>
        <p:txBody>
          <a:bodyPr/>
          <a:lstStyle/>
          <a:p>
            <a:r>
              <a:rPr lang="es-ES" smtClean="0"/>
              <a:t>Tareas comunes de programa</a:t>
            </a:r>
            <a:br>
              <a:rPr lang="es-ES" smtClean="0"/>
            </a:br>
            <a:r>
              <a:rPr lang="es-ES" sz="3600" smtClean="0">
                <a:solidFill>
                  <a:schemeClr val="tx2"/>
                </a:solidFill>
              </a:rPr>
              <a:t>Gestión automatizada</a:t>
            </a:r>
            <a:endParaRPr lang="es-ES" sz="3600">
              <a:solidFill>
                <a:schemeClr val="tx2"/>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p:cNvSpPr>
          <p:nvPr>
            <p:ph type="ctrTitle"/>
          </p:nvPr>
        </p:nvSpPr>
        <p:spPr>
          <a:xfrm>
            <a:off x="1369219" y="152400"/>
            <a:ext cx="7043208" cy="1523494"/>
          </a:xfrm>
        </p:spPr>
        <p:txBody>
          <a:bodyPr/>
          <a:lstStyle/>
          <a:p>
            <a:r>
              <a:rPr lang="es-ES" sz="4000" smtClean="0">
                <a:solidFill>
                  <a:schemeClr val="tx1"/>
                </a:solidFill>
              </a:rPr>
              <a:t>{</a:t>
            </a:r>
            <a:r>
              <a:rPr lang="es-ES" sz="4000" smtClean="0"/>
              <a:t> </a:t>
            </a:r>
            <a:r>
              <a:rPr lang="es-ES" sz="4000" b="1" smtClean="0">
                <a:solidFill>
                  <a:srgbClr val="0099FF"/>
                </a:solidFill>
              </a:rPr>
              <a:t>Gestión interactiva</a:t>
            </a:r>
            <a:r>
              <a:rPr lang="es-ES" sz="4000" smtClean="0">
                <a:solidFill>
                  <a:schemeClr val="tx1"/>
                </a:solidFill>
              </a:rPr>
              <a:t>}</a:t>
            </a:r>
            <a:endParaRPr lang="es-ES" sz="4000" smtClean="0"/>
          </a:p>
        </p:txBody>
      </p:sp>
      <p:sp>
        <p:nvSpPr>
          <p:cNvPr id="30723" name="Rectangle 5"/>
          <p:cNvSpPr>
            <a:spLocks noGrp="1"/>
          </p:cNvSpPr>
          <p:nvPr>
            <p:ph type="subTitle" idx="1"/>
          </p:nvPr>
        </p:nvSpPr>
        <p:spPr>
          <a:xfrm>
            <a:off x="1371600" y="2895600"/>
            <a:ext cx="7043208" cy="461665"/>
          </a:xfrm>
        </p:spPr>
        <p:txBody>
          <a:bodyPr/>
          <a:lstStyle/>
          <a:p>
            <a:pPr marL="231775" indent="-231775">
              <a:spcBef>
                <a:spcPct val="20000"/>
              </a:spcBef>
              <a:buBlip>
                <a:blip r:embed="rId3"/>
              </a:buBlip>
            </a:pPr>
            <a:r>
              <a:rPr lang="es-ES" sz="2800" smtClean="0">
                <a:solidFill>
                  <a:schemeClr val="tx1"/>
                </a:solidFill>
              </a:rPr>
              <a:t>Administrar todos los sistemas dentro de la empresa</a:t>
            </a:r>
          </a:p>
          <a:p>
            <a:pPr marL="401638" lvl="2" indent="-169863" algn="l">
              <a:buBlip>
                <a:blip r:embed="rId3"/>
              </a:buBlip>
            </a:pPr>
            <a:r>
              <a:rPr lang="es-ES" sz="1600" smtClean="0">
                <a:solidFill>
                  <a:schemeClr val="tx1"/>
                </a:solidFill>
              </a:rPr>
              <a:t>Extender la gestión basada en políticas a todo el ámbito corporativo</a:t>
            </a:r>
          </a:p>
          <a:p>
            <a:pPr marL="401638" lvl="2" indent="-169863" algn="l">
              <a:buBlip>
                <a:blip r:embed="rId3"/>
              </a:buBlip>
            </a:pPr>
            <a:r>
              <a:rPr lang="es-ES" sz="1600" smtClean="0">
                <a:solidFill>
                  <a:schemeClr val="tx1"/>
                </a:solidFill>
              </a:rPr>
              <a:t>Definición de grupos de servidores basados en clases de funcionalidades desde un servidor de configuración.</a:t>
            </a:r>
          </a:p>
          <a:p>
            <a:pPr marL="401638" lvl="2" indent="-169863" algn="l">
              <a:buBlip>
                <a:blip r:embed="rId3"/>
              </a:buBlip>
            </a:pPr>
            <a:r>
              <a:rPr lang="es-ES" sz="1600" smtClean="0">
                <a:solidFill>
                  <a:schemeClr val="tx1"/>
                </a:solidFill>
              </a:rPr>
              <a:t>Aplicaciónd e políticas a grupos de servidores desde el servidor de configuración.</a:t>
            </a:r>
          </a:p>
          <a:p>
            <a:pPr marL="401638" lvl="2" indent="-169863" algn="l">
              <a:buBlip>
                <a:blip r:embed="rId3"/>
              </a:buBlip>
            </a:pPr>
            <a:r>
              <a:rPr lang="es-ES" sz="1600" smtClean="0">
                <a:solidFill>
                  <a:schemeClr val="tx1"/>
                </a:solidFill>
              </a:rPr>
              <a:t>Clonar la configuración de un servidor y aplicarla a un grupo entero</a:t>
            </a:r>
          </a:p>
          <a:p>
            <a:pPr marL="401638" lvl="2" indent="-169863" algn="l">
              <a:buBlip>
                <a:blip r:embed="rId3"/>
              </a:buBlip>
            </a:pPr>
            <a:r>
              <a:rPr lang="es-ES" sz="1600" smtClean="0">
                <a:solidFill>
                  <a:schemeClr val="tx1"/>
                </a:solidFill>
              </a:rPr>
              <a:t>Management Studio soporta la gestión a nivel corporativo</a:t>
            </a:r>
          </a:p>
          <a:p>
            <a:pPr marL="401638" lvl="2" indent="-169863" algn="l">
              <a:buBlip>
                <a:blip r:embed="rId3"/>
              </a:buBlip>
            </a:pPr>
            <a:r>
              <a:rPr lang="es-ES" sz="1600" smtClean="0">
                <a:solidFill>
                  <a:schemeClr val="tx1"/>
                </a:solidFill>
              </a:rPr>
              <a:t>Queries contra múltiples servidores a la vez</a:t>
            </a:r>
          </a:p>
          <a:p>
            <a:pPr marL="401638" lvl="2" indent="-169863" algn="l">
              <a:buBlip>
                <a:blip r:embed="rId3"/>
              </a:buBlip>
            </a:pPr>
            <a:r>
              <a:rPr lang="es-ES" sz="1600" smtClean="0">
                <a:solidFill>
                  <a:schemeClr val="tx1"/>
                </a:solidFill>
              </a:rPr>
              <a:t>SSMS incorpora ahora Intellisense y una nueva ventana de Lista de Errores</a:t>
            </a:r>
          </a:p>
        </p:txBody>
      </p:sp>
      <p:sp>
        <p:nvSpPr>
          <p:cNvPr id="4" name="Text Placeholder 3"/>
          <p:cNvSpPr>
            <a:spLocks noGrp="1"/>
          </p:cNvSpPr>
          <p:nvPr>
            <p:ph type="body" sz="quarter" idx="10"/>
          </p:nvPr>
        </p:nvSpPr>
        <p:spPr>
          <a:xfrm>
            <a:off x="722049" y="1447800"/>
            <a:ext cx="7690114" cy="1384994"/>
          </a:xfrm>
        </p:spPr>
        <p:txBody>
          <a:bodyPr/>
          <a:lstStyle/>
          <a:p>
            <a:r>
              <a:rPr lang="es-ES" smtClean="0"/>
              <a:t>demo</a:t>
            </a:r>
            <a:endParaRPr lang="es-E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s-ES" dirty="0" smtClean="0"/>
              <a:t>Valor añadido en Gestión</a:t>
            </a:r>
            <a:endParaRPr lang="es-ES" dirty="0"/>
          </a:p>
        </p:txBody>
      </p:sp>
      <p:sp>
        <p:nvSpPr>
          <p:cNvPr id="11" name="Title 10"/>
          <p:cNvSpPr>
            <a:spLocks noGrp="1"/>
          </p:cNvSpPr>
          <p:nvPr>
            <p:ph type="ctrTitle"/>
          </p:nvPr>
        </p:nvSpPr>
        <p:spPr/>
        <p:txBody>
          <a:bodyPr/>
          <a:lstStyle/>
          <a:p>
            <a:r>
              <a:rPr lang="es-ES" dirty="0" smtClean="0"/>
              <a:t>SQL Server </a:t>
            </a:r>
            <a:r>
              <a:rPr lang="es-ES" dirty="0" smtClean="0"/>
              <a:t>2008</a:t>
            </a:r>
            <a:br>
              <a:rPr lang="es-ES" dirty="0" smtClean="0"/>
            </a:br>
            <a:r>
              <a:rPr lang="es-ES" dirty="0" smtClean="0"/>
              <a:t>QUEST</a:t>
            </a:r>
            <a:endParaRPr lang="es-E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990600" y="1390650"/>
            <a:ext cx="7080250" cy="5391150"/>
            <a:chOff x="720" y="1087"/>
            <a:chExt cx="4796" cy="3636"/>
          </a:xfrm>
        </p:grpSpPr>
        <p:pic>
          <p:nvPicPr>
            <p:cNvPr id="23553" name="Picture 35" descr="crc-inner-blueDk"/>
            <p:cNvPicPr>
              <a:picLocks noChangeAspect="1" noChangeArrowheads="1"/>
            </p:cNvPicPr>
            <p:nvPr/>
          </p:nvPicPr>
          <p:blipFill>
            <a:blip r:embed="rId3">
              <a:lum bright="-12000"/>
            </a:blip>
            <a:srcRect/>
            <a:stretch>
              <a:fillRect/>
            </a:stretch>
          </p:blipFill>
          <p:spPr bwMode="auto">
            <a:xfrm>
              <a:off x="720" y="1087"/>
              <a:ext cx="4796" cy="3636"/>
            </a:xfrm>
            <a:prstGeom prst="rect">
              <a:avLst/>
            </a:prstGeom>
            <a:noFill/>
            <a:ln w="9525">
              <a:noFill/>
              <a:miter lim="800000"/>
              <a:headEnd/>
              <a:tailEnd/>
            </a:ln>
          </p:spPr>
        </p:pic>
        <p:pic>
          <p:nvPicPr>
            <p:cNvPr id="23594" name="Picture 36" descr="arrow-rt-blue"/>
            <p:cNvPicPr>
              <a:picLocks noChangeAspect="1" noChangeArrowheads="1"/>
            </p:cNvPicPr>
            <p:nvPr/>
          </p:nvPicPr>
          <p:blipFill>
            <a:blip r:embed="rId4"/>
            <a:srcRect/>
            <a:stretch>
              <a:fillRect/>
            </a:stretch>
          </p:blipFill>
          <p:spPr bwMode="auto">
            <a:xfrm rot="-10784090">
              <a:off x="1309" y="1566"/>
              <a:ext cx="803" cy="1170"/>
            </a:xfrm>
            <a:prstGeom prst="rect">
              <a:avLst/>
            </a:prstGeom>
            <a:noFill/>
            <a:ln w="9525">
              <a:noFill/>
              <a:miter lim="800000"/>
              <a:headEnd/>
              <a:tailEnd/>
            </a:ln>
          </p:spPr>
        </p:pic>
        <p:pic>
          <p:nvPicPr>
            <p:cNvPr id="23591" name="Picture 38" descr="arrow-top-blue"/>
            <p:cNvPicPr>
              <a:picLocks noChangeAspect="1" noChangeArrowheads="1"/>
            </p:cNvPicPr>
            <p:nvPr/>
          </p:nvPicPr>
          <p:blipFill>
            <a:blip r:embed="rId5"/>
            <a:srcRect/>
            <a:stretch>
              <a:fillRect/>
            </a:stretch>
          </p:blipFill>
          <p:spPr bwMode="auto">
            <a:xfrm rot="-8977595">
              <a:off x="1090" y="3072"/>
              <a:ext cx="1310" cy="629"/>
            </a:xfrm>
            <a:prstGeom prst="rect">
              <a:avLst/>
            </a:prstGeom>
            <a:noFill/>
            <a:ln w="9525">
              <a:noFill/>
              <a:miter lim="800000"/>
              <a:headEnd/>
              <a:tailEnd/>
            </a:ln>
          </p:spPr>
        </p:pic>
        <p:pic>
          <p:nvPicPr>
            <p:cNvPr id="23589" name="Picture 38" descr="arrow-top-blue"/>
            <p:cNvPicPr>
              <a:picLocks noChangeAspect="1" noChangeArrowheads="1"/>
            </p:cNvPicPr>
            <p:nvPr/>
          </p:nvPicPr>
          <p:blipFill>
            <a:blip r:embed="rId5"/>
            <a:srcRect/>
            <a:stretch>
              <a:fillRect/>
            </a:stretch>
          </p:blipFill>
          <p:spPr bwMode="auto">
            <a:xfrm rot="-961249">
              <a:off x="2064" y="1243"/>
              <a:ext cx="1610" cy="629"/>
            </a:xfrm>
            <a:prstGeom prst="rect">
              <a:avLst/>
            </a:prstGeom>
            <a:noFill/>
            <a:ln w="9525">
              <a:noFill/>
              <a:miter lim="800000"/>
              <a:headEnd/>
              <a:tailEnd/>
            </a:ln>
          </p:spPr>
        </p:pic>
        <p:pic>
          <p:nvPicPr>
            <p:cNvPr id="23583" name="Picture 43" descr="arrow-bot-blue"/>
            <p:cNvPicPr>
              <a:picLocks noChangeAspect="1" noChangeArrowheads="1"/>
            </p:cNvPicPr>
            <p:nvPr/>
          </p:nvPicPr>
          <p:blipFill>
            <a:blip r:embed="rId6"/>
            <a:srcRect/>
            <a:stretch>
              <a:fillRect/>
            </a:stretch>
          </p:blipFill>
          <p:spPr bwMode="auto">
            <a:xfrm rot="-266911">
              <a:off x="2160" y="3792"/>
              <a:ext cx="1259" cy="736"/>
            </a:xfrm>
            <a:prstGeom prst="rect">
              <a:avLst/>
            </a:prstGeom>
            <a:noFill/>
            <a:ln w="9525">
              <a:noFill/>
              <a:miter lim="800000"/>
              <a:headEnd/>
              <a:tailEnd/>
            </a:ln>
          </p:spPr>
        </p:pic>
        <p:pic>
          <p:nvPicPr>
            <p:cNvPr id="23579" name="Picture 38" descr="arrow-top-blue"/>
            <p:cNvPicPr>
              <a:picLocks noChangeAspect="1" noChangeArrowheads="1"/>
            </p:cNvPicPr>
            <p:nvPr/>
          </p:nvPicPr>
          <p:blipFill>
            <a:blip r:embed="rId5"/>
            <a:srcRect/>
            <a:stretch>
              <a:fillRect/>
            </a:stretch>
          </p:blipFill>
          <p:spPr bwMode="auto">
            <a:xfrm rot="1367197">
              <a:off x="3382" y="1579"/>
              <a:ext cx="1610" cy="629"/>
            </a:xfrm>
            <a:prstGeom prst="rect">
              <a:avLst/>
            </a:prstGeom>
            <a:noFill/>
            <a:ln w="9525">
              <a:noFill/>
              <a:miter lim="800000"/>
              <a:headEnd/>
              <a:tailEnd/>
            </a:ln>
          </p:spPr>
        </p:pic>
        <p:pic>
          <p:nvPicPr>
            <p:cNvPr id="23573" name="Picture 36" descr="arrow-rt-blue"/>
            <p:cNvPicPr>
              <a:picLocks noChangeAspect="1" noChangeArrowheads="1"/>
            </p:cNvPicPr>
            <p:nvPr/>
          </p:nvPicPr>
          <p:blipFill>
            <a:blip r:embed="rId4"/>
            <a:srcRect/>
            <a:stretch>
              <a:fillRect/>
            </a:stretch>
          </p:blipFill>
          <p:spPr bwMode="auto">
            <a:xfrm>
              <a:off x="4464" y="2352"/>
              <a:ext cx="803" cy="1170"/>
            </a:xfrm>
            <a:prstGeom prst="rect">
              <a:avLst/>
            </a:prstGeom>
            <a:noFill/>
            <a:ln w="9525">
              <a:noFill/>
              <a:miter lim="800000"/>
              <a:headEnd/>
              <a:tailEnd/>
            </a:ln>
          </p:spPr>
        </p:pic>
        <p:pic>
          <p:nvPicPr>
            <p:cNvPr id="23569" name="Picture 43" descr="arrow-bot-blue"/>
            <p:cNvPicPr>
              <a:picLocks noChangeAspect="1" noChangeArrowheads="1"/>
            </p:cNvPicPr>
            <p:nvPr/>
          </p:nvPicPr>
          <p:blipFill>
            <a:blip r:embed="rId6"/>
            <a:srcRect/>
            <a:stretch>
              <a:fillRect/>
            </a:stretch>
          </p:blipFill>
          <p:spPr bwMode="auto">
            <a:xfrm rot="-2292626">
              <a:off x="3312" y="3550"/>
              <a:ext cx="1638" cy="674"/>
            </a:xfrm>
            <a:prstGeom prst="rect">
              <a:avLst/>
            </a:prstGeom>
            <a:noFill/>
            <a:ln w="9525">
              <a:noFill/>
              <a:miter lim="800000"/>
              <a:headEnd/>
              <a:tailEnd/>
            </a:ln>
          </p:spPr>
        </p:pic>
      </p:grpSp>
      <p:sp>
        <p:nvSpPr>
          <p:cNvPr id="23602" name="Text Box 50"/>
          <p:cNvSpPr txBox="1">
            <a:spLocks noChangeArrowheads="1"/>
          </p:cNvSpPr>
          <p:nvPr/>
        </p:nvSpPr>
        <p:spPr bwMode="auto">
          <a:xfrm>
            <a:off x="1905000" y="2452688"/>
            <a:ext cx="1143000" cy="366712"/>
          </a:xfrm>
          <a:prstGeom prst="rect">
            <a:avLst/>
          </a:prstGeom>
          <a:noFill/>
          <a:ln w="9525">
            <a:noFill/>
            <a:miter lim="800000"/>
            <a:headEnd/>
            <a:tailEnd/>
          </a:ln>
          <a:effectLst/>
        </p:spPr>
        <p:txBody>
          <a:bodyPr>
            <a:spAutoFit/>
          </a:bodyPr>
          <a:lstStyle/>
          <a:p>
            <a:pPr>
              <a:spcBef>
                <a:spcPct val="50000"/>
              </a:spcBef>
            </a:pPr>
            <a:r>
              <a:rPr lang="es-ES_tradnl" b="1"/>
              <a:t>Diseño</a:t>
            </a:r>
            <a:endParaRPr lang="en-US" b="1"/>
          </a:p>
        </p:txBody>
      </p:sp>
      <p:sp>
        <p:nvSpPr>
          <p:cNvPr id="23603" name="Text Box 51"/>
          <p:cNvSpPr txBox="1">
            <a:spLocks noChangeArrowheads="1"/>
          </p:cNvSpPr>
          <p:nvPr/>
        </p:nvSpPr>
        <p:spPr bwMode="auto">
          <a:xfrm>
            <a:off x="3962400" y="1524000"/>
            <a:ext cx="1371600" cy="366713"/>
          </a:xfrm>
          <a:prstGeom prst="rect">
            <a:avLst/>
          </a:prstGeom>
          <a:noFill/>
          <a:ln w="9525">
            <a:noFill/>
            <a:miter lim="800000"/>
            <a:headEnd/>
            <a:tailEnd/>
          </a:ln>
          <a:effectLst/>
        </p:spPr>
        <p:txBody>
          <a:bodyPr>
            <a:spAutoFit/>
          </a:bodyPr>
          <a:lstStyle/>
          <a:p>
            <a:pPr>
              <a:spcBef>
                <a:spcPct val="50000"/>
              </a:spcBef>
            </a:pPr>
            <a:r>
              <a:rPr lang="es-ES_tradnl" b="1"/>
              <a:t>Desarrollo</a:t>
            </a:r>
            <a:endParaRPr lang="en-US" b="1"/>
          </a:p>
        </p:txBody>
      </p:sp>
      <p:sp>
        <p:nvSpPr>
          <p:cNvPr id="23604" name="Text Box 52"/>
          <p:cNvSpPr txBox="1">
            <a:spLocks noChangeArrowheads="1"/>
          </p:cNvSpPr>
          <p:nvPr/>
        </p:nvSpPr>
        <p:spPr bwMode="auto">
          <a:xfrm>
            <a:off x="6096000" y="2224088"/>
            <a:ext cx="1905000" cy="366712"/>
          </a:xfrm>
          <a:prstGeom prst="rect">
            <a:avLst/>
          </a:prstGeom>
          <a:noFill/>
          <a:ln w="9525">
            <a:noFill/>
            <a:miter lim="800000"/>
            <a:headEnd/>
            <a:tailEnd/>
          </a:ln>
          <a:effectLst/>
        </p:spPr>
        <p:txBody>
          <a:bodyPr>
            <a:spAutoFit/>
          </a:bodyPr>
          <a:lstStyle/>
          <a:p>
            <a:pPr>
              <a:spcBef>
                <a:spcPct val="50000"/>
              </a:spcBef>
            </a:pPr>
            <a:r>
              <a:rPr lang="es-ES_tradnl" b="1"/>
              <a:t>Optimizacion</a:t>
            </a:r>
            <a:endParaRPr lang="en-US" b="1"/>
          </a:p>
        </p:txBody>
      </p:sp>
      <p:sp>
        <p:nvSpPr>
          <p:cNvPr id="23605" name="Text Box 53"/>
          <p:cNvSpPr txBox="1">
            <a:spLocks noChangeArrowheads="1"/>
          </p:cNvSpPr>
          <p:nvPr/>
        </p:nvSpPr>
        <p:spPr bwMode="auto">
          <a:xfrm>
            <a:off x="6781800" y="3900488"/>
            <a:ext cx="1905000" cy="366712"/>
          </a:xfrm>
          <a:prstGeom prst="rect">
            <a:avLst/>
          </a:prstGeom>
          <a:noFill/>
          <a:ln w="9525">
            <a:noFill/>
            <a:miter lim="800000"/>
            <a:headEnd/>
            <a:tailEnd/>
          </a:ln>
          <a:effectLst/>
        </p:spPr>
        <p:txBody>
          <a:bodyPr>
            <a:spAutoFit/>
          </a:bodyPr>
          <a:lstStyle/>
          <a:p>
            <a:pPr>
              <a:spcBef>
                <a:spcPct val="50000"/>
              </a:spcBef>
            </a:pPr>
            <a:r>
              <a:rPr lang="es-ES_tradnl" b="1"/>
              <a:t>Diagnostico</a:t>
            </a:r>
            <a:endParaRPr lang="en-US" b="1"/>
          </a:p>
        </p:txBody>
      </p:sp>
      <p:sp>
        <p:nvSpPr>
          <p:cNvPr id="23606" name="Text Box 54"/>
          <p:cNvSpPr txBox="1">
            <a:spLocks noChangeArrowheads="1"/>
          </p:cNvSpPr>
          <p:nvPr/>
        </p:nvSpPr>
        <p:spPr bwMode="auto">
          <a:xfrm>
            <a:off x="5486400" y="5500688"/>
            <a:ext cx="1905000" cy="366712"/>
          </a:xfrm>
          <a:prstGeom prst="rect">
            <a:avLst/>
          </a:prstGeom>
          <a:noFill/>
          <a:ln w="9525">
            <a:noFill/>
            <a:miter lim="800000"/>
            <a:headEnd/>
            <a:tailEnd/>
          </a:ln>
          <a:effectLst/>
        </p:spPr>
        <p:txBody>
          <a:bodyPr>
            <a:spAutoFit/>
          </a:bodyPr>
          <a:lstStyle/>
          <a:p>
            <a:pPr>
              <a:spcBef>
                <a:spcPct val="50000"/>
              </a:spcBef>
            </a:pPr>
            <a:r>
              <a:rPr lang="es-ES_tradnl" b="1"/>
              <a:t>Resolución</a:t>
            </a:r>
            <a:endParaRPr lang="en-US" b="1"/>
          </a:p>
        </p:txBody>
      </p:sp>
      <p:sp>
        <p:nvSpPr>
          <p:cNvPr id="23607" name="Text Box 55"/>
          <p:cNvSpPr txBox="1">
            <a:spLocks noChangeArrowheads="1"/>
          </p:cNvSpPr>
          <p:nvPr/>
        </p:nvSpPr>
        <p:spPr bwMode="auto">
          <a:xfrm>
            <a:off x="3429000" y="5729288"/>
            <a:ext cx="1905000" cy="366712"/>
          </a:xfrm>
          <a:prstGeom prst="rect">
            <a:avLst/>
          </a:prstGeom>
          <a:noFill/>
          <a:ln w="9525">
            <a:noFill/>
            <a:miter lim="800000"/>
            <a:headEnd/>
            <a:tailEnd/>
          </a:ln>
          <a:effectLst/>
        </p:spPr>
        <p:txBody>
          <a:bodyPr>
            <a:spAutoFit/>
          </a:bodyPr>
          <a:lstStyle/>
          <a:p>
            <a:pPr>
              <a:spcBef>
                <a:spcPct val="50000"/>
              </a:spcBef>
            </a:pPr>
            <a:r>
              <a:rPr lang="es-ES_tradnl" b="1"/>
              <a:t>Informes</a:t>
            </a:r>
            <a:endParaRPr lang="en-US" b="1"/>
          </a:p>
        </p:txBody>
      </p:sp>
      <p:sp>
        <p:nvSpPr>
          <p:cNvPr id="23608" name="Text Box 56"/>
          <p:cNvSpPr txBox="1">
            <a:spLocks noChangeArrowheads="1"/>
          </p:cNvSpPr>
          <p:nvPr/>
        </p:nvSpPr>
        <p:spPr bwMode="auto">
          <a:xfrm>
            <a:off x="1676400" y="4572000"/>
            <a:ext cx="1905000" cy="366713"/>
          </a:xfrm>
          <a:prstGeom prst="rect">
            <a:avLst/>
          </a:prstGeom>
          <a:noFill/>
          <a:ln w="9525">
            <a:noFill/>
            <a:miter lim="800000"/>
            <a:headEnd/>
            <a:tailEnd/>
          </a:ln>
          <a:effectLst/>
        </p:spPr>
        <p:txBody>
          <a:bodyPr>
            <a:spAutoFit/>
          </a:bodyPr>
          <a:lstStyle/>
          <a:p>
            <a:pPr>
              <a:spcBef>
                <a:spcPct val="50000"/>
              </a:spcBef>
            </a:pPr>
            <a:r>
              <a:rPr lang="es-ES_tradnl" b="1"/>
              <a:t>Administración</a:t>
            </a:r>
            <a:endParaRPr lang="en-US" b="1"/>
          </a:p>
        </p:txBody>
      </p:sp>
      <p:pic>
        <p:nvPicPr>
          <p:cNvPr id="23609" name="Picture 57" descr="DM_QuestCentral_DS"/>
          <p:cNvPicPr>
            <a:picLocks noChangeAspect="1" noChangeArrowheads="1"/>
          </p:cNvPicPr>
          <p:nvPr/>
        </p:nvPicPr>
        <p:blipFill>
          <a:blip r:embed="rId7"/>
          <a:srcRect/>
          <a:stretch>
            <a:fillRect/>
          </a:stretch>
        </p:blipFill>
        <p:spPr bwMode="auto">
          <a:xfrm>
            <a:off x="2286000" y="3352800"/>
            <a:ext cx="4451350" cy="1103313"/>
          </a:xfrm>
          <a:prstGeom prst="rect">
            <a:avLst/>
          </a:prstGeom>
          <a:noFill/>
          <a:ln w="12700">
            <a:solidFill>
              <a:srgbClr val="000000"/>
            </a:solidFill>
            <a:miter lim="800000"/>
            <a:headEnd/>
            <a:tailEnd/>
          </a:ln>
        </p:spPr>
      </p:pic>
      <p:sp>
        <p:nvSpPr>
          <p:cNvPr id="23611" name="Rectangle 59"/>
          <p:cNvSpPr>
            <a:spLocks/>
          </p:cNvSpPr>
          <p:nvPr/>
        </p:nvSpPr>
        <p:spPr bwMode="auto">
          <a:xfrm>
            <a:off x="381000" y="230188"/>
            <a:ext cx="8382000" cy="603250"/>
          </a:xfrm>
          <a:prstGeom prst="rect">
            <a:avLst/>
          </a:prstGeom>
          <a:noFill/>
          <a:ln w="9525">
            <a:noFill/>
            <a:miter lim="800000"/>
            <a:headEnd/>
            <a:tailEnd/>
          </a:ln>
        </p:spPr>
        <p:txBody>
          <a:bodyPr lIns="0" tIns="0" rIns="0" bIns="0">
            <a:spAutoFit/>
          </a:bodyPr>
          <a:lstStyle/>
          <a:p>
            <a:pPr defTabSz="912813">
              <a:lnSpc>
                <a:spcPct val="90000"/>
              </a:lnSpc>
            </a:pPr>
            <a:r>
              <a:rPr lang="es-ES_tradnl" sz="4400" b="1">
                <a:latin typeface="Segoe"/>
                <a:cs typeface="Arial" charset="0"/>
              </a:rPr>
              <a:t>Quest Central</a:t>
            </a:r>
            <a:endParaRPr lang="en-US" sz="4400" b="1">
              <a:latin typeface="Segoe"/>
              <a:cs typeface="Arial" charset="0"/>
            </a:endParaRPr>
          </a:p>
        </p:txBody>
      </p:sp>
      <p:sp>
        <p:nvSpPr>
          <p:cNvPr id="23612" name="Rectangle 60"/>
          <p:cNvSpPr>
            <a:spLocks/>
          </p:cNvSpPr>
          <p:nvPr/>
        </p:nvSpPr>
        <p:spPr bwMode="auto">
          <a:xfrm>
            <a:off x="457200" y="838200"/>
            <a:ext cx="8382000" cy="255588"/>
          </a:xfrm>
          <a:prstGeom prst="rect">
            <a:avLst/>
          </a:prstGeom>
          <a:noFill/>
          <a:ln w="9525">
            <a:noFill/>
            <a:miter lim="800000"/>
            <a:headEnd/>
            <a:tailEnd/>
          </a:ln>
        </p:spPr>
        <p:txBody>
          <a:bodyPr lIns="0" tIns="0" rIns="0" bIns="0">
            <a:spAutoFit/>
          </a:bodyPr>
          <a:lstStyle/>
          <a:p>
            <a:pPr defTabSz="912813">
              <a:lnSpc>
                <a:spcPct val="70000"/>
              </a:lnSpc>
            </a:pPr>
            <a:r>
              <a:rPr lang="es-ES_tradnl" sz="2400" b="1">
                <a:solidFill>
                  <a:schemeClr val="tx2"/>
                </a:solidFill>
                <a:latin typeface="Segoe"/>
                <a:cs typeface="Arial" charset="0"/>
              </a:rPr>
              <a:t>Añadiendo valor a SQL Server</a:t>
            </a:r>
            <a:endParaRPr lang="en-US" sz="2400" b="1">
              <a:solidFill>
                <a:schemeClr val="tx2"/>
              </a:solidFill>
              <a:latin typeface="Segoe"/>
              <a:cs typeface="Arial" charset="0"/>
            </a:endParaRPr>
          </a:p>
        </p:txBody>
      </p:sp>
      <p:pic>
        <p:nvPicPr>
          <p:cNvPr id="23614" name="Picture 62" descr="QlogoReverse"/>
          <p:cNvPicPr>
            <a:picLocks noChangeAspect="1" noChangeArrowheads="1"/>
          </p:cNvPicPr>
          <p:nvPr/>
        </p:nvPicPr>
        <p:blipFill>
          <a:blip r:embed="rId8"/>
          <a:srcRect/>
          <a:stretch>
            <a:fillRect/>
          </a:stretch>
        </p:blipFill>
        <p:spPr bwMode="auto">
          <a:xfrm>
            <a:off x="6934200" y="6324600"/>
            <a:ext cx="2133600" cy="3841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609"/>
                                        </p:tgtEl>
                                        <p:attrNameLst>
                                          <p:attrName>style.visibility</p:attrName>
                                        </p:attrNameLst>
                                      </p:cBhvr>
                                      <p:to>
                                        <p:strVal val="visible"/>
                                      </p:to>
                                    </p:set>
                                    <p:anim calcmode="lin" valueType="num">
                                      <p:cBhvr>
                                        <p:cTn id="7" dur="500" fill="hold"/>
                                        <p:tgtEl>
                                          <p:spTgt spid="23609"/>
                                        </p:tgtEl>
                                        <p:attrNameLst>
                                          <p:attrName>ppt_w</p:attrName>
                                        </p:attrNameLst>
                                      </p:cBhvr>
                                      <p:tavLst>
                                        <p:tav tm="0">
                                          <p:val>
                                            <p:fltVal val="0"/>
                                          </p:val>
                                        </p:tav>
                                        <p:tav tm="100000">
                                          <p:val>
                                            <p:strVal val="#ppt_w"/>
                                          </p:val>
                                        </p:tav>
                                      </p:tavLst>
                                    </p:anim>
                                    <p:anim calcmode="lin" valueType="num">
                                      <p:cBhvr>
                                        <p:cTn id="8" dur="500" fill="hold"/>
                                        <p:tgtEl>
                                          <p:spTgt spid="23609"/>
                                        </p:tgtEl>
                                        <p:attrNameLst>
                                          <p:attrName>ppt_h</p:attrName>
                                        </p:attrNameLst>
                                      </p:cBhvr>
                                      <p:tavLst>
                                        <p:tav tm="0">
                                          <p:val>
                                            <p:fltVal val="0"/>
                                          </p:val>
                                        </p:tav>
                                        <p:tav tm="100000">
                                          <p:val>
                                            <p:strVal val="#ppt_h"/>
                                          </p:val>
                                        </p:tav>
                                      </p:tavLst>
                                    </p:anim>
                                    <p:animEffect transition="in" filter="fade">
                                      <p:cBhvr>
                                        <p:cTn id="9" dur="500"/>
                                        <p:tgtEl>
                                          <p:spTgt spid="2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descr="yellow6"/>
          <p:cNvPicPr>
            <a:picLocks noChangeAspect="1" noChangeArrowheads="1"/>
          </p:cNvPicPr>
          <p:nvPr/>
        </p:nvPicPr>
        <p:blipFill>
          <a:blip r:embed="rId3"/>
          <a:srcRect/>
          <a:stretch>
            <a:fillRect/>
          </a:stretch>
        </p:blipFill>
        <p:spPr bwMode="auto">
          <a:xfrm>
            <a:off x="4451350" y="635000"/>
            <a:ext cx="2311400" cy="5684838"/>
          </a:xfrm>
          <a:prstGeom prst="rect">
            <a:avLst/>
          </a:prstGeom>
          <a:noFill/>
        </p:spPr>
      </p:pic>
      <p:pic>
        <p:nvPicPr>
          <p:cNvPr id="94216" name="Picture 8" descr="blue-button"/>
          <p:cNvPicPr>
            <a:picLocks noChangeAspect="1" noChangeArrowheads="1"/>
          </p:cNvPicPr>
          <p:nvPr/>
        </p:nvPicPr>
        <p:blipFill>
          <a:blip r:embed="rId4"/>
          <a:srcRect/>
          <a:stretch>
            <a:fillRect/>
          </a:stretch>
        </p:blipFill>
        <p:spPr bwMode="auto">
          <a:xfrm>
            <a:off x="2298700" y="3109913"/>
            <a:ext cx="717550" cy="801687"/>
          </a:xfrm>
          <a:prstGeom prst="rect">
            <a:avLst/>
          </a:prstGeom>
          <a:noFill/>
        </p:spPr>
      </p:pic>
      <p:pic>
        <p:nvPicPr>
          <p:cNvPr id="94217" name="Picture 9" descr="blue-button"/>
          <p:cNvPicPr>
            <a:picLocks noChangeAspect="1" noChangeArrowheads="1"/>
          </p:cNvPicPr>
          <p:nvPr/>
        </p:nvPicPr>
        <p:blipFill>
          <a:blip r:embed="rId4"/>
          <a:srcRect/>
          <a:stretch>
            <a:fillRect/>
          </a:stretch>
        </p:blipFill>
        <p:spPr bwMode="auto">
          <a:xfrm>
            <a:off x="4291013" y="3109913"/>
            <a:ext cx="717550" cy="801687"/>
          </a:xfrm>
          <a:prstGeom prst="rect">
            <a:avLst/>
          </a:prstGeom>
          <a:noFill/>
        </p:spPr>
      </p:pic>
      <p:pic>
        <p:nvPicPr>
          <p:cNvPr id="94218" name="Picture 10" descr="blue-button"/>
          <p:cNvPicPr>
            <a:picLocks noChangeAspect="1" noChangeArrowheads="1"/>
          </p:cNvPicPr>
          <p:nvPr/>
        </p:nvPicPr>
        <p:blipFill>
          <a:blip r:embed="rId4"/>
          <a:srcRect/>
          <a:stretch>
            <a:fillRect/>
          </a:stretch>
        </p:blipFill>
        <p:spPr bwMode="auto">
          <a:xfrm>
            <a:off x="6284913" y="3109913"/>
            <a:ext cx="717550" cy="801687"/>
          </a:xfrm>
          <a:prstGeom prst="rect">
            <a:avLst/>
          </a:prstGeom>
          <a:noFill/>
        </p:spPr>
      </p:pic>
      <p:sp>
        <p:nvSpPr>
          <p:cNvPr id="94220" name="TextBox 50"/>
          <p:cNvSpPr txBox="1">
            <a:spLocks noChangeArrowheads="1"/>
          </p:cNvSpPr>
          <p:nvPr/>
        </p:nvSpPr>
        <p:spPr bwMode="auto">
          <a:xfrm>
            <a:off x="909638" y="288925"/>
            <a:ext cx="1985962" cy="396875"/>
          </a:xfrm>
          <a:prstGeom prst="rect">
            <a:avLst/>
          </a:prstGeom>
          <a:noFill/>
          <a:ln w="9525">
            <a:noFill/>
            <a:miter lim="800000"/>
            <a:headEnd/>
            <a:tailEnd/>
          </a:ln>
        </p:spPr>
        <p:txBody>
          <a:bodyPr>
            <a:spAutoFit/>
          </a:bodyPr>
          <a:lstStyle/>
          <a:p>
            <a:r>
              <a:rPr lang="en-US" sz="2000"/>
              <a:t>Backup</a:t>
            </a:r>
          </a:p>
        </p:txBody>
      </p:sp>
      <p:sp>
        <p:nvSpPr>
          <p:cNvPr id="94221" name="TextBox 50"/>
          <p:cNvSpPr txBox="1">
            <a:spLocks noChangeArrowheads="1"/>
          </p:cNvSpPr>
          <p:nvPr/>
        </p:nvSpPr>
        <p:spPr bwMode="auto">
          <a:xfrm>
            <a:off x="2855913" y="293688"/>
            <a:ext cx="1985962" cy="396875"/>
          </a:xfrm>
          <a:prstGeom prst="rect">
            <a:avLst/>
          </a:prstGeom>
          <a:noFill/>
          <a:ln w="9525">
            <a:noFill/>
            <a:miter lim="800000"/>
            <a:headEnd/>
            <a:tailEnd/>
          </a:ln>
        </p:spPr>
        <p:txBody>
          <a:bodyPr>
            <a:spAutoFit/>
          </a:bodyPr>
          <a:lstStyle/>
          <a:p>
            <a:r>
              <a:rPr lang="en-US" sz="2000"/>
              <a:t>Performance</a:t>
            </a:r>
          </a:p>
        </p:txBody>
      </p:sp>
      <p:sp>
        <p:nvSpPr>
          <p:cNvPr id="94222" name="TextBox 50"/>
          <p:cNvSpPr txBox="1">
            <a:spLocks noChangeArrowheads="1"/>
          </p:cNvSpPr>
          <p:nvPr/>
        </p:nvSpPr>
        <p:spPr bwMode="auto">
          <a:xfrm>
            <a:off x="6929438" y="293688"/>
            <a:ext cx="1985962" cy="396875"/>
          </a:xfrm>
          <a:prstGeom prst="rect">
            <a:avLst/>
          </a:prstGeom>
          <a:noFill/>
          <a:ln w="9525">
            <a:noFill/>
            <a:miter lim="800000"/>
            <a:headEnd/>
            <a:tailEnd/>
          </a:ln>
        </p:spPr>
        <p:txBody>
          <a:bodyPr>
            <a:spAutoFit/>
          </a:bodyPr>
          <a:lstStyle/>
          <a:p>
            <a:r>
              <a:rPr lang="en-US" sz="2000"/>
              <a:t>Security</a:t>
            </a:r>
          </a:p>
        </p:txBody>
      </p:sp>
      <p:sp>
        <p:nvSpPr>
          <p:cNvPr id="94223" name="TextBox 50"/>
          <p:cNvSpPr txBox="1">
            <a:spLocks noChangeArrowheads="1"/>
          </p:cNvSpPr>
          <p:nvPr/>
        </p:nvSpPr>
        <p:spPr bwMode="auto">
          <a:xfrm>
            <a:off x="5008563" y="293688"/>
            <a:ext cx="1985962" cy="396875"/>
          </a:xfrm>
          <a:prstGeom prst="rect">
            <a:avLst/>
          </a:prstGeom>
          <a:noFill/>
          <a:ln w="9525">
            <a:noFill/>
            <a:miter lim="800000"/>
            <a:headEnd/>
            <a:tailEnd/>
          </a:ln>
        </p:spPr>
        <p:txBody>
          <a:bodyPr>
            <a:spAutoFit/>
          </a:bodyPr>
          <a:lstStyle/>
          <a:p>
            <a:r>
              <a:rPr lang="en-US" sz="2000"/>
              <a:t>Capacity</a:t>
            </a:r>
          </a:p>
        </p:txBody>
      </p:sp>
      <p:pic>
        <p:nvPicPr>
          <p:cNvPr id="94213" name="Picture 5" descr="yellow6"/>
          <p:cNvPicPr>
            <a:picLocks noChangeAspect="1" noChangeArrowheads="1"/>
          </p:cNvPicPr>
          <p:nvPr/>
        </p:nvPicPr>
        <p:blipFill>
          <a:blip r:embed="rId3"/>
          <a:srcRect/>
          <a:stretch>
            <a:fillRect/>
          </a:stretch>
        </p:blipFill>
        <p:spPr bwMode="auto">
          <a:xfrm>
            <a:off x="2378075" y="639763"/>
            <a:ext cx="2311400" cy="5684837"/>
          </a:xfrm>
          <a:prstGeom prst="rect">
            <a:avLst/>
          </a:prstGeom>
          <a:noFill/>
        </p:spPr>
      </p:pic>
      <p:grpSp>
        <p:nvGrpSpPr>
          <p:cNvPr id="5" name="Group 39"/>
          <p:cNvGrpSpPr>
            <a:grpSpLocks/>
          </p:cNvGrpSpPr>
          <p:nvPr/>
        </p:nvGrpSpPr>
        <p:grpSpPr bwMode="auto">
          <a:xfrm>
            <a:off x="304800" y="635000"/>
            <a:ext cx="2311400" cy="5684838"/>
            <a:chOff x="288" y="864"/>
            <a:chExt cx="1392" cy="3315"/>
          </a:xfrm>
        </p:grpSpPr>
        <p:pic>
          <p:nvPicPr>
            <p:cNvPr id="94212" name="Picture 4" descr="yellow6"/>
            <p:cNvPicPr>
              <a:picLocks noChangeAspect="1" noChangeArrowheads="1"/>
            </p:cNvPicPr>
            <p:nvPr/>
          </p:nvPicPr>
          <p:blipFill>
            <a:blip r:embed="rId3"/>
            <a:srcRect/>
            <a:stretch>
              <a:fillRect/>
            </a:stretch>
          </p:blipFill>
          <p:spPr bwMode="auto">
            <a:xfrm>
              <a:off x="288" y="864"/>
              <a:ext cx="1392" cy="3315"/>
            </a:xfrm>
            <a:prstGeom prst="rect">
              <a:avLst/>
            </a:prstGeom>
            <a:noFill/>
          </p:spPr>
        </p:pic>
        <p:graphicFrame>
          <p:nvGraphicFramePr>
            <p:cNvPr id="94234" name="Object 26"/>
            <p:cNvGraphicFramePr>
              <a:graphicFrameLocks noChangeAspect="1"/>
            </p:cNvGraphicFramePr>
            <p:nvPr/>
          </p:nvGraphicFramePr>
          <p:xfrm>
            <a:off x="528" y="3696"/>
            <a:ext cx="1032" cy="386"/>
          </p:xfrm>
          <a:graphic>
            <a:graphicData uri="http://schemas.openxmlformats.org/presentationml/2006/ole">
              <p:oleObj spid="_x0000_s1027" name="Image" r:id="rId5" imgW="3390476" imgH="1269841" progId="">
                <p:embed/>
              </p:oleObj>
            </a:graphicData>
          </a:graphic>
        </p:graphicFrame>
      </p:grpSp>
      <p:grpSp>
        <p:nvGrpSpPr>
          <p:cNvPr id="6" name="Group 40"/>
          <p:cNvGrpSpPr>
            <a:grpSpLocks/>
          </p:cNvGrpSpPr>
          <p:nvPr/>
        </p:nvGrpSpPr>
        <p:grpSpPr bwMode="auto">
          <a:xfrm>
            <a:off x="6443663" y="635000"/>
            <a:ext cx="2312987" cy="5684838"/>
            <a:chOff x="3888" y="861"/>
            <a:chExt cx="1392" cy="3315"/>
          </a:xfrm>
        </p:grpSpPr>
        <p:pic>
          <p:nvPicPr>
            <p:cNvPr id="94215" name="Picture 7" descr="yellow6"/>
            <p:cNvPicPr>
              <a:picLocks noChangeAspect="1" noChangeArrowheads="1"/>
            </p:cNvPicPr>
            <p:nvPr/>
          </p:nvPicPr>
          <p:blipFill>
            <a:blip r:embed="rId3"/>
            <a:srcRect/>
            <a:stretch>
              <a:fillRect/>
            </a:stretch>
          </p:blipFill>
          <p:spPr bwMode="auto">
            <a:xfrm>
              <a:off x="3888" y="861"/>
              <a:ext cx="1392" cy="3315"/>
            </a:xfrm>
            <a:prstGeom prst="rect">
              <a:avLst/>
            </a:prstGeom>
            <a:noFill/>
          </p:spPr>
        </p:pic>
        <p:graphicFrame>
          <p:nvGraphicFramePr>
            <p:cNvPr id="94235" name="Object 27"/>
            <p:cNvGraphicFramePr>
              <a:graphicFrameLocks noChangeAspect="1"/>
            </p:cNvGraphicFramePr>
            <p:nvPr/>
          </p:nvGraphicFramePr>
          <p:xfrm>
            <a:off x="4128" y="3712"/>
            <a:ext cx="1056" cy="355"/>
          </p:xfrm>
          <a:graphic>
            <a:graphicData uri="http://schemas.openxmlformats.org/presentationml/2006/ole">
              <p:oleObj spid="_x0000_s1026" name="Image" r:id="rId6" imgW="2831746" imgH="952045" progId="">
                <p:embed/>
              </p:oleObj>
            </a:graphicData>
          </a:graphic>
        </p:graphicFrame>
      </p:grpSp>
      <p:sp>
        <p:nvSpPr>
          <p:cNvPr id="94242" name="Text Box 34"/>
          <p:cNvSpPr txBox="1">
            <a:spLocks noChangeArrowheads="1"/>
          </p:cNvSpPr>
          <p:nvPr/>
        </p:nvSpPr>
        <p:spPr bwMode="auto">
          <a:xfrm>
            <a:off x="4768850" y="5413375"/>
            <a:ext cx="1674813"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94265" name="Picture 57" descr="Untitled-2"/>
          <p:cNvPicPr>
            <a:picLocks noChangeAspect="1" noChangeArrowheads="1"/>
          </p:cNvPicPr>
          <p:nvPr/>
        </p:nvPicPr>
        <p:blipFill>
          <a:blip r:embed="rId7"/>
          <a:srcRect/>
          <a:stretch>
            <a:fillRect/>
          </a:stretch>
        </p:blipFill>
        <p:spPr bwMode="auto">
          <a:xfrm>
            <a:off x="2776538" y="5495925"/>
            <a:ext cx="1754187" cy="576263"/>
          </a:xfrm>
          <a:prstGeom prst="rect">
            <a:avLst/>
          </a:prstGeom>
          <a:noFill/>
        </p:spPr>
      </p:pic>
      <p:pic>
        <p:nvPicPr>
          <p:cNvPr id="94270" name="Picture 62" descr="Untitled-3"/>
          <p:cNvPicPr>
            <a:picLocks noChangeAspect="1" noChangeArrowheads="1"/>
          </p:cNvPicPr>
          <p:nvPr/>
        </p:nvPicPr>
        <p:blipFill>
          <a:blip r:embed="rId8"/>
          <a:srcRect/>
          <a:stretch>
            <a:fillRect/>
          </a:stretch>
        </p:blipFill>
        <p:spPr bwMode="auto">
          <a:xfrm>
            <a:off x="4816475" y="5632450"/>
            <a:ext cx="1787525" cy="439738"/>
          </a:xfrm>
          <a:prstGeom prst="rect">
            <a:avLst/>
          </a:prstGeom>
          <a:noFill/>
        </p:spPr>
      </p:pic>
      <p:pic>
        <p:nvPicPr>
          <p:cNvPr id="94283" name="Picture 75" descr="blue7"/>
          <p:cNvPicPr>
            <a:picLocks noChangeAspect="1" noChangeArrowheads="1"/>
          </p:cNvPicPr>
          <p:nvPr/>
        </p:nvPicPr>
        <p:blipFill>
          <a:blip r:embed="rId9"/>
          <a:srcRect/>
          <a:stretch>
            <a:fillRect/>
          </a:stretch>
        </p:blipFill>
        <p:spPr bwMode="auto">
          <a:xfrm>
            <a:off x="558800" y="722313"/>
            <a:ext cx="2232025" cy="4773612"/>
          </a:xfrm>
          <a:prstGeom prst="rect">
            <a:avLst/>
          </a:prstGeom>
          <a:noFill/>
        </p:spPr>
      </p:pic>
      <p:sp>
        <p:nvSpPr>
          <p:cNvPr id="14351" name="Rectangle 52"/>
          <p:cNvSpPr>
            <a:spLocks noChangeArrowheads="1"/>
          </p:cNvSpPr>
          <p:nvPr/>
        </p:nvSpPr>
        <p:spPr bwMode="auto">
          <a:xfrm>
            <a:off x="782638" y="1133475"/>
            <a:ext cx="1833562" cy="2922588"/>
          </a:xfrm>
          <a:prstGeom prst="rect">
            <a:avLst/>
          </a:prstGeom>
          <a:noFill/>
          <a:ln w="9525">
            <a:noFill/>
            <a:miter lim="800000"/>
            <a:headEnd/>
            <a:tailEnd/>
          </a:ln>
        </p:spPr>
        <p:txBody>
          <a:bodyPr lIns="91432" tIns="45717" rIns="91432" bIns="45717">
            <a:spAutoFit/>
          </a:bodyPr>
          <a:lstStyle/>
          <a:p>
            <a:pPr marL="228600" indent="-228600" defTabSz="912813">
              <a:lnSpc>
                <a:spcPct val="110000"/>
              </a:lnSpc>
              <a:spcBef>
                <a:spcPct val="20000"/>
              </a:spcBef>
              <a:buClr>
                <a:schemeClr val="tx2"/>
              </a:buClr>
              <a:buSzPct val="80000"/>
              <a:buFontTx/>
              <a:buBlip>
                <a:blip r:embed="rId10"/>
              </a:buBlip>
            </a:pPr>
            <a:r>
              <a:rPr lang="en-US" sz="1600" b="1">
                <a:effectLst>
                  <a:outerShdw blurRad="38100" dist="38100" dir="2700000" algn="tl">
                    <a:srgbClr val="4D4D4D"/>
                  </a:outerShdw>
                </a:effectLst>
                <a:latin typeface="Segoe"/>
              </a:rPr>
              <a:t>Backup con cifrado y compresión</a:t>
            </a:r>
          </a:p>
          <a:p>
            <a:pPr marL="228600" indent="-228600" defTabSz="912813">
              <a:lnSpc>
                <a:spcPct val="110000"/>
              </a:lnSpc>
              <a:spcBef>
                <a:spcPct val="20000"/>
              </a:spcBef>
              <a:buClr>
                <a:schemeClr val="tx2"/>
              </a:buClr>
              <a:buSzPct val="80000"/>
              <a:buFontTx/>
              <a:buBlip>
                <a:blip r:embed="rId10"/>
              </a:buBlip>
            </a:pPr>
            <a:r>
              <a:rPr lang="en-US" sz="1600" b="1">
                <a:effectLst>
                  <a:outerShdw blurRad="38100" dist="38100" dir="2700000" algn="tl">
                    <a:srgbClr val="4D4D4D"/>
                  </a:outerShdw>
                </a:effectLst>
                <a:latin typeface="Segoe"/>
              </a:rPr>
              <a:t>Recovery a nivel de objeto</a:t>
            </a:r>
          </a:p>
          <a:p>
            <a:pPr marL="228600" indent="-228600" defTabSz="912813">
              <a:lnSpc>
                <a:spcPct val="110000"/>
              </a:lnSpc>
              <a:spcBef>
                <a:spcPct val="20000"/>
              </a:spcBef>
              <a:buClr>
                <a:schemeClr val="tx2"/>
              </a:buClr>
              <a:buSzPct val="80000"/>
              <a:buFontTx/>
              <a:buBlip>
                <a:blip r:embed="rId10"/>
              </a:buBlip>
            </a:pPr>
            <a:r>
              <a:rPr lang="en-US" sz="1600" b="1">
                <a:effectLst>
                  <a:outerShdw blurRad="38100" dist="38100" dir="2700000" algn="tl">
                    <a:srgbClr val="4D4D4D"/>
                  </a:outerShdw>
                </a:effectLst>
                <a:latin typeface="Segoe"/>
              </a:rPr>
              <a:t>Reporting</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Integración automática con TSM</a:t>
            </a:r>
            <a:endParaRPr lang="en-US" sz="1600" b="1">
              <a:effectLst>
                <a:outerShdw blurRad="38100" dist="38100" dir="2700000" algn="tl">
                  <a:srgbClr val="4D4D4D"/>
                </a:outerShdw>
              </a:effectLst>
              <a:latin typeface="Segoe"/>
            </a:endParaRPr>
          </a:p>
        </p:txBody>
      </p:sp>
      <p:pic>
        <p:nvPicPr>
          <p:cNvPr id="94284" name="Picture 76" descr="blue7"/>
          <p:cNvPicPr>
            <a:picLocks noChangeAspect="1" noChangeArrowheads="1"/>
          </p:cNvPicPr>
          <p:nvPr/>
        </p:nvPicPr>
        <p:blipFill>
          <a:blip r:embed="rId9"/>
          <a:srcRect/>
          <a:stretch>
            <a:fillRect/>
          </a:stretch>
        </p:blipFill>
        <p:spPr bwMode="auto">
          <a:xfrm>
            <a:off x="2632075" y="722313"/>
            <a:ext cx="2232025" cy="4773612"/>
          </a:xfrm>
          <a:prstGeom prst="rect">
            <a:avLst/>
          </a:prstGeom>
          <a:noFill/>
        </p:spPr>
      </p:pic>
      <p:sp>
        <p:nvSpPr>
          <p:cNvPr id="2" name="Rectangle 52"/>
          <p:cNvSpPr>
            <a:spLocks noChangeArrowheads="1"/>
          </p:cNvSpPr>
          <p:nvPr/>
        </p:nvSpPr>
        <p:spPr bwMode="auto">
          <a:xfrm>
            <a:off x="2776538" y="1133475"/>
            <a:ext cx="1833562" cy="2971800"/>
          </a:xfrm>
          <a:prstGeom prst="rect">
            <a:avLst/>
          </a:prstGeom>
          <a:noFill/>
          <a:ln w="9525">
            <a:noFill/>
            <a:miter lim="800000"/>
            <a:headEnd/>
            <a:tailEnd/>
          </a:ln>
        </p:spPr>
        <p:txBody>
          <a:bodyPr lIns="91432" tIns="45717" rIns="91432" bIns="45717">
            <a:spAutoFit/>
          </a:bodyPr>
          <a:lstStyle/>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Baseline inteligente</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Filtrado por dimensiones</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Reporting y Comparacion</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20 recogidas de datos/s</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Advisories iteligentes</a:t>
            </a:r>
            <a:endParaRPr lang="en-US" sz="1600" b="1">
              <a:effectLst>
                <a:outerShdw blurRad="38100" dist="38100" dir="2700000" algn="tl">
                  <a:srgbClr val="4D4D4D"/>
                </a:outerShdw>
              </a:effectLst>
              <a:latin typeface="Segoe"/>
            </a:endParaRPr>
          </a:p>
        </p:txBody>
      </p:sp>
      <p:pic>
        <p:nvPicPr>
          <p:cNvPr id="94287" name="Picture 79" descr="blue7"/>
          <p:cNvPicPr>
            <a:picLocks noChangeAspect="1" noChangeArrowheads="1"/>
          </p:cNvPicPr>
          <p:nvPr/>
        </p:nvPicPr>
        <p:blipFill>
          <a:blip r:embed="rId9"/>
          <a:srcRect/>
          <a:stretch>
            <a:fillRect/>
          </a:stretch>
        </p:blipFill>
        <p:spPr bwMode="auto">
          <a:xfrm>
            <a:off x="4689475" y="722313"/>
            <a:ext cx="2232025" cy="4773612"/>
          </a:xfrm>
          <a:prstGeom prst="rect">
            <a:avLst/>
          </a:prstGeom>
          <a:noFill/>
        </p:spPr>
      </p:pic>
      <p:sp>
        <p:nvSpPr>
          <p:cNvPr id="3" name="Rectangle 52"/>
          <p:cNvSpPr>
            <a:spLocks noChangeArrowheads="1"/>
          </p:cNvSpPr>
          <p:nvPr/>
        </p:nvSpPr>
        <p:spPr bwMode="auto">
          <a:xfrm>
            <a:off x="4754563" y="1050925"/>
            <a:ext cx="1833562" cy="2703513"/>
          </a:xfrm>
          <a:prstGeom prst="rect">
            <a:avLst/>
          </a:prstGeom>
          <a:noFill/>
          <a:ln w="9525">
            <a:noFill/>
            <a:miter lim="800000"/>
            <a:headEnd/>
            <a:tailEnd/>
          </a:ln>
        </p:spPr>
        <p:txBody>
          <a:bodyPr lIns="91432" tIns="45717" rIns="91432" bIns="45717">
            <a:spAutoFit/>
          </a:bodyPr>
          <a:lstStyle/>
          <a:p>
            <a:pPr marL="228600" indent="-228600" defTabSz="912813">
              <a:lnSpc>
                <a:spcPct val="110000"/>
              </a:lnSpc>
              <a:spcBef>
                <a:spcPct val="20000"/>
              </a:spcBef>
              <a:buClr>
                <a:schemeClr val="tx2"/>
              </a:buClr>
              <a:buSzPct val="80000"/>
              <a:buFontTx/>
              <a:buBlip>
                <a:blip r:embed="rId10"/>
              </a:buBlip>
            </a:pPr>
            <a:r>
              <a:rPr lang="en-US" sz="1600" b="1">
                <a:effectLst>
                  <a:outerShdw blurRad="38100" dist="38100" dir="2700000" algn="tl">
                    <a:srgbClr val="4D4D4D"/>
                  </a:outerShdw>
                </a:effectLst>
                <a:latin typeface="Segoe"/>
              </a:rPr>
              <a:t>Capacity Planning</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Forecasting y Alerting</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Sharepoint</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Particionamiento</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Análisis y Rebuild</a:t>
            </a:r>
            <a:endParaRPr lang="en-US" sz="1600" b="1">
              <a:effectLst>
                <a:outerShdw blurRad="38100" dist="38100" dir="2700000" algn="tl">
                  <a:srgbClr val="4D4D4D"/>
                </a:outerShdw>
              </a:effectLst>
              <a:latin typeface="Segoe"/>
            </a:endParaRPr>
          </a:p>
        </p:txBody>
      </p:sp>
      <p:pic>
        <p:nvPicPr>
          <p:cNvPr id="94289" name="Picture 81" descr="blue7"/>
          <p:cNvPicPr>
            <a:picLocks noChangeAspect="1" noChangeArrowheads="1"/>
          </p:cNvPicPr>
          <p:nvPr/>
        </p:nvPicPr>
        <p:blipFill>
          <a:blip r:embed="rId9"/>
          <a:srcRect/>
          <a:stretch>
            <a:fillRect/>
          </a:stretch>
        </p:blipFill>
        <p:spPr bwMode="auto">
          <a:xfrm>
            <a:off x="6683375" y="722313"/>
            <a:ext cx="2232025" cy="4773612"/>
          </a:xfrm>
          <a:prstGeom prst="rect">
            <a:avLst/>
          </a:prstGeom>
          <a:noFill/>
        </p:spPr>
      </p:pic>
      <p:sp>
        <p:nvSpPr>
          <p:cNvPr id="4" name="Rectangle 52"/>
          <p:cNvSpPr>
            <a:spLocks noChangeArrowheads="1"/>
          </p:cNvSpPr>
          <p:nvPr/>
        </p:nvSpPr>
        <p:spPr bwMode="auto">
          <a:xfrm>
            <a:off x="6827838" y="1133475"/>
            <a:ext cx="1833562" cy="3240088"/>
          </a:xfrm>
          <a:prstGeom prst="rect">
            <a:avLst/>
          </a:prstGeom>
          <a:noFill/>
          <a:ln w="9525">
            <a:noFill/>
            <a:miter lim="800000"/>
            <a:headEnd/>
            <a:tailEnd/>
          </a:ln>
        </p:spPr>
        <p:txBody>
          <a:bodyPr lIns="91432" tIns="45717" rIns="91432" bIns="45717">
            <a:spAutoFit/>
          </a:bodyPr>
          <a:lstStyle/>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Agrupación de recursos en perfiles</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Políticas de seguridad</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Workflow de incidentes</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Registro de toda actividad ocurrida</a:t>
            </a:r>
          </a:p>
          <a:p>
            <a:pPr marL="228600" indent="-228600" defTabSz="912813">
              <a:lnSpc>
                <a:spcPct val="110000"/>
              </a:lnSpc>
              <a:spcBef>
                <a:spcPct val="20000"/>
              </a:spcBef>
              <a:buClr>
                <a:schemeClr val="tx2"/>
              </a:buClr>
              <a:buSzPct val="80000"/>
              <a:buFontTx/>
              <a:buBlip>
                <a:blip r:embed="rId10"/>
              </a:buBlip>
            </a:pPr>
            <a:r>
              <a:rPr lang="es-ES_tradnl" sz="1600" b="1">
                <a:effectLst>
                  <a:outerShdw blurRad="38100" dist="38100" dir="2700000" algn="tl">
                    <a:srgbClr val="4D4D4D"/>
                  </a:outerShdw>
                </a:effectLst>
                <a:latin typeface="Segoe"/>
              </a:rPr>
              <a:t>LOPD</a:t>
            </a:r>
            <a:endParaRPr lang="en-US" sz="1600" b="1">
              <a:effectLst>
                <a:outerShdw blurRad="38100" dist="38100" dir="2700000" algn="tl">
                  <a:srgbClr val="4D4D4D"/>
                </a:outerShdw>
              </a:effectLst>
              <a:latin typeface="Segoe"/>
            </a:endParaRPr>
          </a:p>
        </p:txBody>
      </p:sp>
      <p:pic>
        <p:nvPicPr>
          <p:cNvPr id="94292" name="Picture 84" descr="QlogoReverse"/>
          <p:cNvPicPr>
            <a:picLocks noChangeAspect="1" noChangeArrowheads="1"/>
          </p:cNvPicPr>
          <p:nvPr/>
        </p:nvPicPr>
        <p:blipFill>
          <a:blip r:embed="rId11"/>
          <a:srcRect/>
          <a:stretch>
            <a:fillRect/>
          </a:stretch>
        </p:blipFill>
        <p:spPr bwMode="auto">
          <a:xfrm>
            <a:off x="6934200" y="6324600"/>
            <a:ext cx="2133600" cy="384175"/>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smtClean="0"/>
              <a:t>Resumen</a:t>
            </a:r>
            <a:endParaRPr lang="es-ES"/>
          </a:p>
        </p:txBody>
      </p:sp>
      <p:sp>
        <p:nvSpPr>
          <p:cNvPr id="31747" name="Content Placeholder 2"/>
          <p:cNvSpPr>
            <a:spLocks noGrp="1"/>
          </p:cNvSpPr>
          <p:nvPr>
            <p:ph idx="1"/>
          </p:nvPr>
        </p:nvSpPr>
        <p:spPr>
          <a:xfrm>
            <a:off x="762000" y="1752600"/>
            <a:ext cx="7848600" cy="4247317"/>
          </a:xfrm>
        </p:spPr>
        <p:txBody>
          <a:bodyPr/>
          <a:lstStyle/>
          <a:p>
            <a:r>
              <a:rPr lang="es-ES" smtClean="0"/>
              <a:t>SQL Server 2008 permite una gestión efectiva de la infraestructura mediante:</a:t>
            </a:r>
          </a:p>
          <a:p>
            <a:pPr marL="854075" lvl="1" indent="-452438"/>
            <a:r>
              <a:rPr lang="es-ES" smtClean="0"/>
              <a:t>Gestión basada en políticas para implementar medidas de seguridad y buenas prácticas de administración</a:t>
            </a:r>
          </a:p>
          <a:p>
            <a:pPr marL="854075" lvl="1" indent="-452438"/>
            <a:r>
              <a:rPr lang="es-ES" smtClean="0"/>
              <a:t>Panorámicas de rendimiento que permiten consolidar la información de monitorización y ajustar adecuadamente los sistemas</a:t>
            </a:r>
          </a:p>
          <a:p>
            <a:pPr marL="854075" lvl="1" indent="-452438"/>
            <a:r>
              <a:rPr lang="es-ES" smtClean="0"/>
              <a:t>Gestión multi-servidor en todo el ámbito de la organización.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smtClean="0"/>
              <a:t>Recursos en Internet</a:t>
            </a:r>
            <a:endParaRPr lang="es-ES"/>
          </a:p>
        </p:txBody>
      </p:sp>
      <p:sp>
        <p:nvSpPr>
          <p:cNvPr id="3" name="Text Placeholder 2"/>
          <p:cNvSpPr>
            <a:spLocks noGrp="1"/>
          </p:cNvSpPr>
          <p:nvPr>
            <p:ph type="body" sz="quarter" idx="10"/>
          </p:nvPr>
        </p:nvSpPr>
        <p:spPr>
          <a:xfrm>
            <a:off x="621792" y="1524000"/>
            <a:ext cx="8065008" cy="3591752"/>
          </a:xfrm>
        </p:spPr>
        <p:txBody>
          <a:bodyPr/>
          <a:lstStyle/>
          <a:p>
            <a:pPr lvl="0"/>
            <a:r>
              <a:rPr lang="es-ES" sz="2400" smtClean="0"/>
              <a:t>Learn more about SQL Server 2008</a:t>
            </a:r>
            <a:br>
              <a:rPr lang="es-ES" sz="2400" smtClean="0"/>
            </a:br>
            <a:r>
              <a:rPr lang="es-ES" sz="1800" smtClean="0">
                <a:hlinkClick r:id="rId3"/>
              </a:rPr>
              <a:t>http://www.microsoft.com/sql/2008/default.mspx</a:t>
            </a:r>
            <a:endParaRPr lang="es-ES" sz="1800" smtClean="0"/>
          </a:p>
          <a:p>
            <a:pPr lvl="0"/>
            <a:r>
              <a:rPr lang="es-ES" sz="2400" smtClean="0"/>
              <a:t>Descubre SQL Server 2008:  Webcasts, laboratorios virtuales y Whitepapers</a:t>
            </a:r>
            <a:br>
              <a:rPr lang="es-ES" sz="2400" smtClean="0"/>
            </a:br>
            <a:r>
              <a:rPr lang="es-ES" sz="1800" smtClean="0">
                <a:hlinkClick r:id="rId4"/>
              </a:rPr>
              <a:t>http://www.microsoft.com/sql/2008/learning/default.mspx</a:t>
            </a:r>
            <a:endParaRPr lang="es-ES" sz="1800" smtClean="0"/>
          </a:p>
          <a:p>
            <a:pPr lvl="0"/>
            <a:r>
              <a:rPr lang="es-ES" sz="2400" smtClean="0"/>
              <a:t>Formación en SQL Server 2008</a:t>
            </a:r>
            <a:br>
              <a:rPr lang="es-ES" sz="2400" smtClean="0"/>
            </a:br>
            <a:r>
              <a:rPr lang="es-ES" sz="1800" smtClean="0">
                <a:hlinkClick r:id="rId5"/>
              </a:rPr>
              <a:t>http://www.microsoft.com/learning/sql/2008/default.mspx</a:t>
            </a:r>
            <a:endParaRPr lang="es-ES" sz="1800" smtClean="0"/>
          </a:p>
          <a:p>
            <a:pPr lvl="0"/>
            <a:r>
              <a:rPr lang="es-ES" sz="2400" smtClean="0"/>
              <a:t>Descargas de las CTPs más recientes de SQL Server</a:t>
            </a:r>
            <a:br>
              <a:rPr lang="es-ES" sz="2400" smtClean="0"/>
            </a:br>
            <a:r>
              <a:rPr lang="es-ES" sz="1800" smtClean="0">
                <a:hlinkClick r:id="rId6"/>
              </a:rPr>
              <a:t>http://www.microsoft.com/sql/2008/prodinfo/download.mspx</a:t>
            </a:r>
            <a:endParaRPr lang="es-ES" sz="1800" smtClean="0"/>
          </a:p>
          <a:p>
            <a:pPr lvl="0"/>
            <a:r>
              <a:rPr lang="es-ES" sz="2400" smtClean="0"/>
              <a:t>Comunidad de SQL PASS</a:t>
            </a:r>
            <a:endParaRPr lang="es-ES" sz="1800" smtClean="0"/>
          </a:p>
          <a:p>
            <a:pPr>
              <a:buNone/>
            </a:pPr>
            <a:r>
              <a:rPr lang="es-ES" sz="1800" smtClean="0"/>
              <a:t>	</a:t>
            </a:r>
            <a:r>
              <a:rPr lang="es-ES" sz="1800" smtClean="0">
                <a:hlinkClick r:id="rId7"/>
              </a:rPr>
              <a:t>http://www.sqlpass.org</a:t>
            </a:r>
            <a:endParaRPr lang="es-ES" sz="180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646317"/>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r>
              <a:rPr lang="es-ES" sz="600" i="1" dirty="0" smtClean="0"/>
              <a:t>Este es un documento preliminar y puede cambiar notablemente antes de la aparición de la versión comercial del producto descrito en él. La información contenida en este documento representa la visión actual de Microsoft </a:t>
            </a:r>
            <a:r>
              <a:rPr lang="es-ES" sz="600" i="1" dirty="0" err="1" smtClean="0"/>
              <a:t>Corporation</a:t>
            </a:r>
            <a:r>
              <a:rPr lang="es-ES" sz="600" i="1" dirty="0" smtClean="0"/>
              <a:t> acerca de los temas analizados en la fecha de publicación. Debido a que Microsoft debe responder a condiciones de mercado cambiantes, no debe interpretarse como un compromiso por parte de Microsoft, y Microsoft no puede garantizar la exactitud de ninguna información aquí mostrada después de la fecha de su publicación. Este documento se publica con fines informativos exclusivamente. MICROSOFT NO OFRECE GARANTIAS, EXPRESAS, IMPLICITAS NI ESTATUTARIAS SOBRE LA INFORMACIÓN CONTENIDA EN ESTE DOCUMENTO.</a:t>
            </a:r>
          </a:p>
          <a:p>
            <a:r>
              <a:rPr lang="es-ES" sz="600" i="1" smtClean="0"/>
              <a:t>© 2008 </a:t>
            </a:r>
            <a:r>
              <a:rPr lang="es-ES" sz="600" i="1" dirty="0" smtClean="0"/>
              <a:t>Microsoft </a:t>
            </a:r>
            <a:r>
              <a:rPr lang="es-ES" sz="600" i="1" dirty="0" err="1" smtClean="0"/>
              <a:t>Corporation</a:t>
            </a:r>
            <a:r>
              <a:rPr lang="es-ES" sz="600" i="1" dirty="0" smtClean="0"/>
              <a:t>. Todos los derechos reservados. Microsoft, BizTalk </a:t>
            </a:r>
            <a:r>
              <a:rPr lang="es-ES" sz="600" i="1" dirty="0" err="1" smtClean="0"/>
              <a:t>Server,.NET</a:t>
            </a:r>
            <a:r>
              <a:rPr lang="es-ES" sz="600" i="1" dirty="0" smtClean="0"/>
              <a:t> Framework, el logo Office, SQL, SharePoint, Visio, Visual Studio, Windows Server y Windows  son marcas registradas o marcas comerciales de Microsoft </a:t>
            </a:r>
            <a:r>
              <a:rPr lang="es-ES" sz="600" i="1" dirty="0" err="1" smtClean="0"/>
              <a:t>Corporation</a:t>
            </a:r>
            <a:r>
              <a:rPr lang="es-ES" sz="600" i="1" dirty="0" smtClean="0"/>
              <a:t> en Estados Unidos y/o en otros países. Otros  nombres de empresas y productos mencionados aquí pueden ser marcas registradas de sus respectivos propietarios</a:t>
            </a:r>
            <a:endParaRPr lang="en-US" sz="300" dirty="0">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ES" smtClean="0"/>
              <a:t>Diapositivas opcionales</a:t>
            </a:r>
            <a:endParaRPr lang="es-ES"/>
          </a:p>
        </p:txBody>
      </p:sp>
      <p:sp>
        <p:nvSpPr>
          <p:cNvPr id="4" name="Text Placeholder 3"/>
          <p:cNvSpPr>
            <a:spLocks noGrp="1"/>
          </p:cNvSpPr>
          <p:nvPr>
            <p:ph type="body" sz="quarter" idx="10"/>
          </p:nvPr>
        </p:nvSpPr>
        <p:spPr/>
        <p:txBody>
          <a:bodyPr/>
          <a:lstStyle/>
          <a:p>
            <a:r>
              <a:rPr lang="es-ES" smtClean="0"/>
              <a:t>apéndice</a:t>
            </a:r>
            <a:endParaRPr lang="es-ES"/>
          </a:p>
        </p:txBody>
      </p:sp>
      <p:sp>
        <p:nvSpPr>
          <p:cNvPr id="5" name="Title 4"/>
          <p:cNvSpPr>
            <a:spLocks noGrp="1"/>
          </p:cNvSpPr>
          <p:nvPr>
            <p:ph type="ctrTitle"/>
          </p:nvPr>
        </p:nvSpPr>
        <p:spPr/>
        <p:txBody>
          <a:bodyPr/>
          <a:lstStyle/>
          <a:p>
            <a:r>
              <a:rPr lang="es-ES" sz="4000" smtClean="0">
                <a:solidFill>
                  <a:schemeClr val="tx1"/>
                </a:solidFill>
                <a:latin typeface="Segoe Light" pitchFamily="34" charset="0"/>
              </a:rPr>
              <a:t>{ </a:t>
            </a:r>
            <a:r>
              <a:rPr lang="es-ES" sz="4000" b="1" smtClean="0">
                <a:solidFill>
                  <a:schemeClr val="accent1"/>
                </a:solidFill>
              </a:rPr>
              <a:t>Capacidad de Gestión </a:t>
            </a:r>
            <a:r>
              <a:rPr lang="es-ES" sz="4000" smtClean="0">
                <a:solidFill>
                  <a:schemeClr val="tx1"/>
                </a:solidFill>
                <a:latin typeface="Segoe Light" pitchFamily="34" charset="0"/>
              </a:rPr>
              <a:t>}</a:t>
            </a:r>
            <a:endParaRPr lang="es-ES" sz="400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35" descr="crc-inner-blueDk"/>
          <p:cNvPicPr>
            <a:picLocks noChangeAspect="1" noChangeArrowheads="1"/>
          </p:cNvPicPr>
          <p:nvPr/>
        </p:nvPicPr>
        <p:blipFill>
          <a:blip r:embed="rId3">
            <a:lum bright="-12000"/>
          </a:blip>
          <a:srcRect/>
          <a:stretch>
            <a:fillRect/>
          </a:stretch>
        </p:blipFill>
        <p:spPr bwMode="auto">
          <a:xfrm>
            <a:off x="2311121" y="1724864"/>
            <a:ext cx="6445529" cy="4887074"/>
          </a:xfrm>
          <a:prstGeom prst="rect">
            <a:avLst/>
          </a:prstGeom>
          <a:noFill/>
          <a:ln w="9525">
            <a:noFill/>
            <a:miter lim="800000"/>
            <a:headEnd/>
            <a:tailEnd/>
          </a:ln>
        </p:spPr>
      </p:pic>
      <p:sp>
        <p:nvSpPr>
          <p:cNvPr id="49" name="Title 48"/>
          <p:cNvSpPr>
            <a:spLocks noGrp="1"/>
          </p:cNvSpPr>
          <p:nvPr>
            <p:ph type="title"/>
          </p:nvPr>
        </p:nvSpPr>
        <p:spPr>
          <a:xfrm>
            <a:off x="381000" y="230188"/>
            <a:ext cx="8382000" cy="1163395"/>
          </a:xfrm>
        </p:spPr>
        <p:txBody>
          <a:bodyPr/>
          <a:lstStyle/>
          <a:p>
            <a:r>
              <a:rPr lang="es-ES" smtClean="0"/>
              <a:t>SQL Server 2008 </a:t>
            </a:r>
            <a:br>
              <a:rPr lang="es-ES" smtClean="0"/>
            </a:br>
            <a:r>
              <a:rPr lang="es-ES" sz="3600" smtClean="0">
                <a:solidFill>
                  <a:schemeClr val="tx2"/>
                </a:solidFill>
              </a:rPr>
              <a:t>Respuesta a los retos de gestión</a:t>
            </a:r>
            <a:endParaRPr lang="es-ES">
              <a:solidFill>
                <a:schemeClr val="tx2"/>
              </a:solidFill>
            </a:endParaRPr>
          </a:p>
        </p:txBody>
      </p:sp>
      <p:sp>
        <p:nvSpPr>
          <p:cNvPr id="61" name="Content Placeholder 2"/>
          <p:cNvSpPr>
            <a:spLocks noGrp="1"/>
          </p:cNvSpPr>
          <p:nvPr>
            <p:ph idx="4294967295"/>
          </p:nvPr>
        </p:nvSpPr>
        <p:spPr>
          <a:xfrm>
            <a:off x="158750" y="1676400"/>
            <a:ext cx="2965450" cy="1357295"/>
          </a:xfrm>
        </p:spPr>
        <p:txBody>
          <a:bodyPr/>
          <a:lstStyle/>
          <a:p>
            <a:pPr marL="231775" indent="-231775" eaLnBrk="1" hangingPunct="1"/>
            <a:r>
              <a:rPr lang="es-ES" sz="1800" smtClean="0"/>
              <a:t>Gestión mediante políticas</a:t>
            </a:r>
          </a:p>
          <a:p>
            <a:pPr marL="231775" indent="-231775" eaLnBrk="1" hangingPunct="1"/>
            <a:r>
              <a:rPr lang="es-ES" sz="1800" smtClean="0"/>
              <a:t>Monitorización mediante visión interna </a:t>
            </a:r>
          </a:p>
          <a:p>
            <a:pPr marL="231775" indent="-231775" eaLnBrk="1" hangingPunct="1"/>
            <a:r>
              <a:rPr lang="es-ES" sz="1800" smtClean="0"/>
              <a:t>Gestión en todo el ámbito corporativo</a:t>
            </a:r>
          </a:p>
        </p:txBody>
      </p:sp>
      <p:grpSp>
        <p:nvGrpSpPr>
          <p:cNvPr id="2" name="Group 76"/>
          <p:cNvGrpSpPr>
            <a:grpSpLocks/>
          </p:cNvGrpSpPr>
          <p:nvPr/>
        </p:nvGrpSpPr>
        <p:grpSpPr bwMode="auto">
          <a:xfrm>
            <a:off x="2749117" y="2409584"/>
            <a:ext cx="1605289" cy="1857615"/>
            <a:chOff x="-1289" y="1950"/>
            <a:chExt cx="1037" cy="1200"/>
          </a:xfrm>
        </p:grpSpPr>
        <p:pic>
          <p:nvPicPr>
            <p:cNvPr id="13355" name="Picture 36" descr="arrow-rt-blue"/>
            <p:cNvPicPr>
              <a:picLocks noChangeAspect="1" noChangeArrowheads="1"/>
            </p:cNvPicPr>
            <p:nvPr/>
          </p:nvPicPr>
          <p:blipFill>
            <a:blip r:embed="rId4"/>
            <a:srcRect/>
            <a:stretch>
              <a:fillRect/>
            </a:stretch>
          </p:blipFill>
          <p:spPr bwMode="auto">
            <a:xfrm rot="-10784090">
              <a:off x="-1179" y="1950"/>
              <a:ext cx="823" cy="1200"/>
            </a:xfrm>
            <a:prstGeom prst="rect">
              <a:avLst/>
            </a:prstGeom>
            <a:noFill/>
            <a:ln w="9525">
              <a:noFill/>
              <a:miter lim="800000"/>
              <a:headEnd/>
              <a:tailEnd/>
            </a:ln>
          </p:spPr>
        </p:pic>
        <p:sp>
          <p:nvSpPr>
            <p:cNvPr id="306200" name="Text Box 24"/>
            <p:cNvSpPr txBox="1">
              <a:spLocks noChangeArrowheads="1"/>
            </p:cNvSpPr>
            <p:nvPr/>
          </p:nvSpPr>
          <p:spPr bwMode="auto">
            <a:xfrm>
              <a:off x="-1289" y="2638"/>
              <a:ext cx="1037"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Configuración</a:t>
              </a:r>
              <a:endParaRPr lang="es-ES">
                <a:effectLst>
                  <a:outerShdw blurRad="38100" dist="38100" dir="2700000" algn="tl">
                    <a:srgbClr val="000000"/>
                  </a:outerShdw>
                </a:effectLst>
                <a:latin typeface="+mn-lt"/>
              </a:endParaRPr>
            </a:p>
          </p:txBody>
        </p:sp>
        <p:grpSp>
          <p:nvGrpSpPr>
            <p:cNvPr id="13357" name="Group 25"/>
            <p:cNvGrpSpPr>
              <a:grpSpLocks/>
            </p:cNvGrpSpPr>
            <p:nvPr/>
          </p:nvGrpSpPr>
          <p:grpSpPr bwMode="auto">
            <a:xfrm rot="-424611">
              <a:off x="-1041" y="1997"/>
              <a:ext cx="547" cy="672"/>
              <a:chOff x="6000" y="3984"/>
              <a:chExt cx="626" cy="768"/>
            </a:xfrm>
          </p:grpSpPr>
          <p:pic>
            <p:nvPicPr>
              <p:cNvPr id="13358" name="Picture 26" descr="XP icon other options"/>
              <p:cNvPicPr>
                <a:picLocks noChangeAspect="1" noChangeArrowheads="1"/>
              </p:cNvPicPr>
              <p:nvPr/>
            </p:nvPicPr>
            <p:blipFill>
              <a:blip r:embed="rId5"/>
              <a:srcRect/>
              <a:stretch>
                <a:fillRect/>
              </a:stretch>
            </p:blipFill>
            <p:spPr bwMode="auto">
              <a:xfrm>
                <a:off x="6240" y="4104"/>
                <a:ext cx="386" cy="432"/>
              </a:xfrm>
              <a:prstGeom prst="rect">
                <a:avLst/>
              </a:prstGeom>
              <a:noFill/>
              <a:ln w="9525">
                <a:noFill/>
                <a:miter lim="800000"/>
                <a:headEnd/>
                <a:tailEnd/>
              </a:ln>
            </p:spPr>
          </p:pic>
          <p:pic>
            <p:nvPicPr>
              <p:cNvPr id="13359" name="Picture 27" descr="XP icon other options"/>
              <p:cNvPicPr>
                <a:picLocks noChangeAspect="1" noChangeArrowheads="1"/>
              </p:cNvPicPr>
              <p:nvPr/>
            </p:nvPicPr>
            <p:blipFill>
              <a:blip r:embed="rId5"/>
              <a:srcRect/>
              <a:stretch>
                <a:fillRect/>
              </a:stretch>
            </p:blipFill>
            <p:spPr bwMode="auto">
              <a:xfrm>
                <a:off x="6048" y="4320"/>
                <a:ext cx="386" cy="432"/>
              </a:xfrm>
              <a:prstGeom prst="rect">
                <a:avLst/>
              </a:prstGeom>
              <a:noFill/>
              <a:ln w="9525">
                <a:noFill/>
                <a:miter lim="800000"/>
                <a:headEnd/>
                <a:tailEnd/>
              </a:ln>
            </p:spPr>
          </p:pic>
          <p:pic>
            <p:nvPicPr>
              <p:cNvPr id="13360" name="Picture 28" descr="XP icon other options"/>
              <p:cNvPicPr>
                <a:picLocks noChangeAspect="1" noChangeArrowheads="1"/>
              </p:cNvPicPr>
              <p:nvPr/>
            </p:nvPicPr>
            <p:blipFill>
              <a:blip r:embed="rId5"/>
              <a:srcRect/>
              <a:stretch>
                <a:fillRect/>
              </a:stretch>
            </p:blipFill>
            <p:spPr bwMode="auto">
              <a:xfrm>
                <a:off x="6000" y="3984"/>
                <a:ext cx="386" cy="432"/>
              </a:xfrm>
              <a:prstGeom prst="rect">
                <a:avLst/>
              </a:prstGeom>
              <a:noFill/>
              <a:ln w="9525">
                <a:noFill/>
                <a:miter lim="800000"/>
                <a:headEnd/>
                <a:tailEnd/>
              </a:ln>
            </p:spPr>
          </p:pic>
        </p:grpSp>
      </p:grpSp>
      <p:grpSp>
        <p:nvGrpSpPr>
          <p:cNvPr id="4" name="Group 43"/>
          <p:cNvGrpSpPr>
            <a:grpSpLocks/>
          </p:cNvGrpSpPr>
          <p:nvPr/>
        </p:nvGrpSpPr>
        <p:grpSpPr bwMode="auto">
          <a:xfrm>
            <a:off x="2578579" y="4142954"/>
            <a:ext cx="2078981" cy="1103733"/>
            <a:chOff x="1495425" y="4419600"/>
            <a:chExt cx="2132013" cy="1131888"/>
          </a:xfrm>
        </p:grpSpPr>
        <p:pic>
          <p:nvPicPr>
            <p:cNvPr id="13352" name="Picture 38" descr="arrow-top-blue"/>
            <p:cNvPicPr>
              <a:picLocks noChangeAspect="1" noChangeArrowheads="1"/>
            </p:cNvPicPr>
            <p:nvPr/>
          </p:nvPicPr>
          <p:blipFill>
            <a:blip r:embed="rId6"/>
            <a:srcRect/>
            <a:stretch>
              <a:fillRect/>
            </a:stretch>
          </p:blipFill>
          <p:spPr bwMode="auto">
            <a:xfrm rot="-8977595">
              <a:off x="1495425" y="4527550"/>
              <a:ext cx="2132013" cy="1023938"/>
            </a:xfrm>
            <a:prstGeom prst="rect">
              <a:avLst/>
            </a:prstGeom>
            <a:noFill/>
            <a:ln w="9525">
              <a:noFill/>
              <a:miter lim="800000"/>
              <a:headEnd/>
              <a:tailEnd/>
            </a:ln>
          </p:spPr>
        </p:pic>
        <p:pic>
          <p:nvPicPr>
            <p:cNvPr id="13353" name="Picture 2" descr="C:\Work\Katmai Marketing\PAG_icon library\PAG_icon library\Databases Sm.png"/>
            <p:cNvPicPr>
              <a:picLocks noChangeAspect="1" noChangeArrowheads="1"/>
            </p:cNvPicPr>
            <p:nvPr/>
          </p:nvPicPr>
          <p:blipFill>
            <a:blip r:embed="rId7"/>
            <a:srcRect/>
            <a:stretch>
              <a:fillRect/>
            </a:stretch>
          </p:blipFill>
          <p:spPr bwMode="auto">
            <a:xfrm>
              <a:off x="1676400" y="4419600"/>
              <a:ext cx="941388" cy="762257"/>
            </a:xfrm>
            <a:prstGeom prst="rect">
              <a:avLst/>
            </a:prstGeom>
            <a:noFill/>
            <a:ln w="9525">
              <a:noFill/>
              <a:miter lim="800000"/>
              <a:headEnd/>
              <a:tailEnd/>
            </a:ln>
          </p:spPr>
        </p:pic>
        <p:sp>
          <p:nvSpPr>
            <p:cNvPr id="306182" name="Text Box 6"/>
            <p:cNvSpPr txBox="1">
              <a:spLocks noChangeArrowheads="1"/>
            </p:cNvSpPr>
            <p:nvPr/>
          </p:nvSpPr>
          <p:spPr bwMode="auto">
            <a:xfrm>
              <a:off x="2093913" y="5035550"/>
              <a:ext cx="1405858" cy="37875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Esalabilidad</a:t>
              </a:r>
              <a:endParaRPr lang="es-ES">
                <a:effectLst>
                  <a:outerShdw blurRad="38100" dist="38100" dir="2700000" algn="tl">
                    <a:srgbClr val="000000"/>
                  </a:outerShdw>
                </a:effectLst>
                <a:latin typeface="+mn-lt"/>
              </a:endParaRPr>
            </a:p>
          </p:txBody>
        </p:sp>
      </p:grpSp>
      <p:grpSp>
        <p:nvGrpSpPr>
          <p:cNvPr id="5" name="Group 45"/>
          <p:cNvGrpSpPr>
            <a:grpSpLocks/>
          </p:cNvGrpSpPr>
          <p:nvPr/>
        </p:nvGrpSpPr>
        <p:grpSpPr bwMode="auto">
          <a:xfrm>
            <a:off x="3428850" y="1626282"/>
            <a:ext cx="2718310" cy="1252342"/>
            <a:chOff x="2347913" y="1524000"/>
            <a:chExt cx="2787651" cy="1284288"/>
          </a:xfrm>
        </p:grpSpPr>
        <p:grpSp>
          <p:nvGrpSpPr>
            <p:cNvPr id="13346" name="Group 67"/>
            <p:cNvGrpSpPr>
              <a:grpSpLocks/>
            </p:cNvGrpSpPr>
            <p:nvPr/>
          </p:nvGrpSpPr>
          <p:grpSpPr bwMode="auto">
            <a:xfrm>
              <a:off x="2347913" y="1784350"/>
              <a:ext cx="2787651" cy="1023938"/>
              <a:chOff x="2542" y="-766"/>
              <a:chExt cx="1756" cy="645"/>
            </a:xfrm>
          </p:grpSpPr>
          <p:pic>
            <p:nvPicPr>
              <p:cNvPr id="13350" name="Picture 38" descr="arrow-top-blue"/>
              <p:cNvPicPr>
                <a:picLocks noChangeAspect="1" noChangeArrowheads="1"/>
              </p:cNvPicPr>
              <p:nvPr/>
            </p:nvPicPr>
            <p:blipFill>
              <a:blip r:embed="rId6"/>
              <a:srcRect/>
              <a:stretch>
                <a:fillRect/>
              </a:stretch>
            </p:blipFill>
            <p:spPr bwMode="auto">
              <a:xfrm rot="-961249">
                <a:off x="2647" y="-766"/>
                <a:ext cx="1651" cy="645"/>
              </a:xfrm>
              <a:prstGeom prst="rect">
                <a:avLst/>
              </a:prstGeom>
              <a:noFill/>
              <a:ln w="9525">
                <a:noFill/>
                <a:miter lim="800000"/>
                <a:headEnd/>
                <a:tailEnd/>
              </a:ln>
            </p:spPr>
          </p:pic>
          <p:sp>
            <p:nvSpPr>
              <p:cNvPr id="306207" name="Text Box 31"/>
              <p:cNvSpPr txBox="1">
                <a:spLocks noChangeArrowheads="1"/>
              </p:cNvSpPr>
              <p:nvPr/>
            </p:nvSpPr>
            <p:spPr bwMode="auto">
              <a:xfrm>
                <a:off x="2542" y="-751"/>
                <a:ext cx="1100"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Monitorización</a:t>
                </a:r>
                <a:endParaRPr lang="es-ES">
                  <a:effectLst>
                    <a:outerShdw blurRad="38100" dist="38100" dir="2700000" algn="tl">
                      <a:srgbClr val="000000"/>
                    </a:outerShdw>
                  </a:effectLst>
                  <a:latin typeface="+mn-lt"/>
                </a:endParaRPr>
              </a:p>
            </p:txBody>
          </p:sp>
        </p:grpSp>
        <p:grpSp>
          <p:nvGrpSpPr>
            <p:cNvPr id="13347" name="Group 44"/>
            <p:cNvGrpSpPr>
              <a:grpSpLocks/>
            </p:cNvGrpSpPr>
            <p:nvPr/>
          </p:nvGrpSpPr>
          <p:grpSpPr bwMode="auto">
            <a:xfrm>
              <a:off x="4114800" y="1524000"/>
              <a:ext cx="683822" cy="868362"/>
              <a:chOff x="6324600" y="-373063"/>
              <a:chExt cx="2117725" cy="2689225"/>
            </a:xfrm>
          </p:grpSpPr>
          <p:pic>
            <p:nvPicPr>
              <p:cNvPr id="13348" name="Picture 2" descr="C:\Work\Katmai Marketing\PAG_icon library\PAG_icon library\SQL sm.png"/>
              <p:cNvPicPr>
                <a:picLocks noChangeAspect="1" noChangeArrowheads="1"/>
              </p:cNvPicPr>
              <p:nvPr/>
            </p:nvPicPr>
            <p:blipFill>
              <a:blip r:embed="rId8"/>
              <a:srcRect/>
              <a:stretch>
                <a:fillRect/>
              </a:stretch>
            </p:blipFill>
            <p:spPr bwMode="auto">
              <a:xfrm>
                <a:off x="6367463" y="-373063"/>
                <a:ext cx="1727200" cy="2540001"/>
              </a:xfrm>
              <a:prstGeom prst="rect">
                <a:avLst/>
              </a:prstGeom>
              <a:noFill/>
              <a:ln w="9525">
                <a:noFill/>
                <a:miter lim="800000"/>
                <a:headEnd/>
                <a:tailEnd/>
              </a:ln>
            </p:spPr>
          </p:pic>
          <p:pic>
            <p:nvPicPr>
              <p:cNvPr id="13349" name="Picture 3" descr="C:\Work\Katmai Marketing\PAG_icon library\PAG_icon library\Search the Web magnifying glass icon.png"/>
              <p:cNvPicPr>
                <a:picLocks noChangeAspect="1" noChangeArrowheads="1"/>
              </p:cNvPicPr>
              <p:nvPr/>
            </p:nvPicPr>
            <p:blipFill>
              <a:blip r:embed="rId9"/>
              <a:srcRect/>
              <a:stretch>
                <a:fillRect/>
              </a:stretch>
            </p:blipFill>
            <p:spPr bwMode="auto">
              <a:xfrm>
                <a:off x="6324600" y="352921"/>
                <a:ext cx="2117725" cy="1963241"/>
              </a:xfrm>
              <a:prstGeom prst="rect">
                <a:avLst/>
              </a:prstGeom>
              <a:noFill/>
              <a:ln w="9525">
                <a:noFill/>
                <a:miter lim="800000"/>
                <a:headEnd/>
                <a:tailEnd/>
              </a:ln>
            </p:spPr>
          </p:pic>
        </p:grpSp>
      </p:grpSp>
      <p:grpSp>
        <p:nvGrpSpPr>
          <p:cNvPr id="8" name="Group 47"/>
          <p:cNvGrpSpPr>
            <a:grpSpLocks/>
          </p:cNvGrpSpPr>
          <p:nvPr/>
        </p:nvGrpSpPr>
        <p:grpSpPr bwMode="auto">
          <a:xfrm>
            <a:off x="3793222" y="5161173"/>
            <a:ext cx="2096009" cy="1168750"/>
            <a:chOff x="2971801" y="5181600"/>
            <a:chExt cx="2149476" cy="1198563"/>
          </a:xfrm>
        </p:grpSpPr>
        <p:grpSp>
          <p:nvGrpSpPr>
            <p:cNvPr id="13342" name="Group 63"/>
            <p:cNvGrpSpPr>
              <a:grpSpLocks/>
            </p:cNvGrpSpPr>
            <p:nvPr/>
          </p:nvGrpSpPr>
          <p:grpSpPr bwMode="auto">
            <a:xfrm>
              <a:off x="2971801" y="5181600"/>
              <a:ext cx="2149476" cy="1198563"/>
              <a:chOff x="2144" y="3286"/>
              <a:chExt cx="1354" cy="755"/>
            </a:xfrm>
          </p:grpSpPr>
          <p:pic>
            <p:nvPicPr>
              <p:cNvPr id="13344" name="Picture 43" descr="arrow-bot-blue"/>
              <p:cNvPicPr>
                <a:picLocks noChangeAspect="1" noChangeArrowheads="1"/>
              </p:cNvPicPr>
              <p:nvPr/>
            </p:nvPicPr>
            <p:blipFill>
              <a:blip r:embed="rId10"/>
              <a:srcRect/>
              <a:stretch>
                <a:fillRect/>
              </a:stretch>
            </p:blipFill>
            <p:spPr bwMode="auto">
              <a:xfrm rot="-266911">
                <a:off x="2144" y="3286"/>
                <a:ext cx="1291" cy="755"/>
              </a:xfrm>
              <a:prstGeom prst="rect">
                <a:avLst/>
              </a:prstGeom>
              <a:noFill/>
              <a:ln w="9525">
                <a:noFill/>
                <a:miter lim="800000"/>
                <a:headEnd/>
                <a:tailEnd/>
              </a:ln>
            </p:spPr>
          </p:pic>
          <p:sp>
            <p:nvSpPr>
              <p:cNvPr id="306194" name="Text Box 18"/>
              <p:cNvSpPr txBox="1">
                <a:spLocks noChangeArrowheads="1"/>
              </p:cNvSpPr>
              <p:nvPr/>
            </p:nvSpPr>
            <p:spPr bwMode="auto">
              <a:xfrm>
                <a:off x="2808" y="3617"/>
                <a:ext cx="690"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Informes</a:t>
                </a:r>
                <a:endParaRPr lang="es-ES">
                  <a:effectLst>
                    <a:outerShdw blurRad="38100" dist="38100" dir="2700000" algn="tl">
                      <a:srgbClr val="000000"/>
                    </a:outerShdw>
                  </a:effectLst>
                  <a:latin typeface="+mn-lt"/>
                </a:endParaRPr>
              </a:p>
            </p:txBody>
          </p:sp>
        </p:grpSp>
        <p:pic>
          <p:nvPicPr>
            <p:cNvPr id="13343" name="Picture 4" descr="C:\Work\Katmai Marketing\PAG_icon library\PAG_icon library\Template sm.png"/>
            <p:cNvPicPr>
              <a:picLocks noChangeAspect="1" noChangeArrowheads="1"/>
            </p:cNvPicPr>
            <p:nvPr/>
          </p:nvPicPr>
          <p:blipFill>
            <a:blip r:embed="rId11"/>
            <a:srcRect/>
            <a:stretch>
              <a:fillRect/>
            </a:stretch>
          </p:blipFill>
          <p:spPr bwMode="auto">
            <a:xfrm>
              <a:off x="3429000" y="5334000"/>
              <a:ext cx="487085" cy="1025442"/>
            </a:xfrm>
            <a:prstGeom prst="rect">
              <a:avLst/>
            </a:prstGeom>
            <a:noFill/>
            <a:ln w="9525">
              <a:noFill/>
              <a:miter lim="800000"/>
              <a:headEnd/>
              <a:tailEnd/>
            </a:ln>
          </p:spPr>
        </p:pic>
      </p:grpSp>
      <p:grpSp>
        <p:nvGrpSpPr>
          <p:cNvPr id="10" name="Group 51"/>
          <p:cNvGrpSpPr>
            <a:grpSpLocks/>
          </p:cNvGrpSpPr>
          <p:nvPr/>
        </p:nvGrpSpPr>
        <p:grpSpPr bwMode="auto">
          <a:xfrm>
            <a:off x="5580171" y="1937894"/>
            <a:ext cx="3233798" cy="1289494"/>
            <a:chOff x="4784727" y="1905000"/>
            <a:chExt cx="3316289" cy="1322388"/>
          </a:xfrm>
        </p:grpSpPr>
        <p:grpSp>
          <p:nvGrpSpPr>
            <p:cNvPr id="13336" name="Group 81"/>
            <p:cNvGrpSpPr>
              <a:grpSpLocks/>
            </p:cNvGrpSpPr>
            <p:nvPr/>
          </p:nvGrpSpPr>
          <p:grpSpPr bwMode="auto">
            <a:xfrm>
              <a:off x="4784727" y="1905000"/>
              <a:ext cx="3316289" cy="1322388"/>
              <a:chOff x="3014" y="1200"/>
              <a:chExt cx="2089" cy="833"/>
            </a:xfrm>
          </p:grpSpPr>
          <p:pic>
            <p:nvPicPr>
              <p:cNvPr id="13340" name="Picture 38" descr="arrow-top-blue"/>
              <p:cNvPicPr>
                <a:picLocks noChangeAspect="1" noChangeArrowheads="1"/>
              </p:cNvPicPr>
              <p:nvPr/>
            </p:nvPicPr>
            <p:blipFill>
              <a:blip r:embed="rId6"/>
              <a:srcRect/>
              <a:stretch>
                <a:fillRect/>
              </a:stretch>
            </p:blipFill>
            <p:spPr bwMode="auto">
              <a:xfrm rot="1367197">
                <a:off x="3014" y="1388"/>
                <a:ext cx="1651" cy="645"/>
              </a:xfrm>
              <a:prstGeom prst="rect">
                <a:avLst/>
              </a:prstGeom>
              <a:noFill/>
              <a:ln w="9525">
                <a:noFill/>
                <a:miter lim="800000"/>
                <a:headEnd/>
                <a:tailEnd/>
              </a:ln>
            </p:spPr>
          </p:pic>
          <p:sp>
            <p:nvSpPr>
              <p:cNvPr id="306216" name="Text Box 40"/>
              <p:cNvSpPr txBox="1">
                <a:spLocks noChangeArrowheads="1"/>
              </p:cNvSpPr>
              <p:nvPr/>
            </p:nvSpPr>
            <p:spPr bwMode="auto">
              <a:xfrm>
                <a:off x="3332" y="1200"/>
                <a:ext cx="1771"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Resolución de incidencias</a:t>
                </a:r>
                <a:endParaRPr lang="es-ES">
                  <a:effectLst>
                    <a:outerShdw blurRad="38100" dist="38100" dir="2700000" algn="tl">
                      <a:srgbClr val="000000"/>
                    </a:outerShdw>
                  </a:effectLst>
                  <a:latin typeface="+mn-lt"/>
                </a:endParaRPr>
              </a:p>
            </p:txBody>
          </p:sp>
        </p:grpSp>
        <p:grpSp>
          <p:nvGrpSpPr>
            <p:cNvPr id="13337" name="Group 50"/>
            <p:cNvGrpSpPr>
              <a:grpSpLocks/>
            </p:cNvGrpSpPr>
            <p:nvPr/>
          </p:nvGrpSpPr>
          <p:grpSpPr bwMode="auto">
            <a:xfrm>
              <a:off x="6248400" y="2209800"/>
              <a:ext cx="839788" cy="1008529"/>
              <a:chOff x="7543800" y="1379071"/>
              <a:chExt cx="839788" cy="1008529"/>
            </a:xfrm>
          </p:grpSpPr>
          <p:pic>
            <p:nvPicPr>
              <p:cNvPr id="13338" name="Picture 5" descr="C:\Work\Katmai Marketing\PAG_icon library\PAG_icon library\SQL sm.png"/>
              <p:cNvPicPr>
                <a:picLocks noChangeAspect="1" noChangeArrowheads="1"/>
              </p:cNvPicPr>
              <p:nvPr/>
            </p:nvPicPr>
            <p:blipFill>
              <a:blip r:embed="rId12"/>
              <a:srcRect/>
              <a:stretch>
                <a:fillRect/>
              </a:stretch>
            </p:blipFill>
            <p:spPr bwMode="auto">
              <a:xfrm>
                <a:off x="7543800" y="1379071"/>
                <a:ext cx="685800" cy="1008529"/>
              </a:xfrm>
              <a:prstGeom prst="rect">
                <a:avLst/>
              </a:prstGeom>
              <a:noFill/>
              <a:ln w="9525">
                <a:noFill/>
                <a:miter lim="800000"/>
                <a:headEnd/>
                <a:tailEnd/>
              </a:ln>
            </p:spPr>
          </p:pic>
          <p:pic>
            <p:nvPicPr>
              <p:cNvPr id="13339" name="Picture 6" descr="C:\Work\Katmai Marketing\PAG_icon library\PAG_icon library\MSN icon alert sign.png"/>
              <p:cNvPicPr>
                <a:picLocks noChangeAspect="1" noChangeArrowheads="1"/>
              </p:cNvPicPr>
              <p:nvPr/>
            </p:nvPicPr>
            <p:blipFill>
              <a:blip r:embed="rId13"/>
              <a:srcRect/>
              <a:stretch>
                <a:fillRect/>
              </a:stretch>
            </p:blipFill>
            <p:spPr bwMode="auto">
              <a:xfrm>
                <a:off x="7924800" y="1752600"/>
                <a:ext cx="458788" cy="435103"/>
              </a:xfrm>
              <a:prstGeom prst="rect">
                <a:avLst/>
              </a:prstGeom>
              <a:noFill/>
              <a:ln w="9525">
                <a:noFill/>
                <a:miter lim="800000"/>
                <a:headEnd/>
                <a:tailEnd/>
              </a:ln>
            </p:spPr>
          </p:pic>
        </p:grpSp>
      </p:grpSp>
      <p:grpSp>
        <p:nvGrpSpPr>
          <p:cNvPr id="13" name="Group 53"/>
          <p:cNvGrpSpPr>
            <a:grpSpLocks/>
          </p:cNvGrpSpPr>
          <p:nvPr/>
        </p:nvGrpSpPr>
        <p:grpSpPr bwMode="auto">
          <a:xfrm>
            <a:off x="7025435" y="3135074"/>
            <a:ext cx="1337481" cy="1857614"/>
            <a:chOff x="6262686" y="3087688"/>
            <a:chExt cx="1371599" cy="1905000"/>
          </a:xfrm>
        </p:grpSpPr>
        <p:grpSp>
          <p:nvGrpSpPr>
            <p:cNvPr id="13332" name="Group 80"/>
            <p:cNvGrpSpPr>
              <a:grpSpLocks/>
            </p:cNvGrpSpPr>
            <p:nvPr/>
          </p:nvGrpSpPr>
          <p:grpSpPr bwMode="auto">
            <a:xfrm>
              <a:off x="6262686" y="3087688"/>
              <a:ext cx="1371599" cy="1905000"/>
              <a:chOff x="3945" y="1945"/>
              <a:chExt cx="864" cy="1200"/>
            </a:xfrm>
          </p:grpSpPr>
          <p:pic>
            <p:nvPicPr>
              <p:cNvPr id="13334" name="Picture 36" descr="arrow-rt-blue"/>
              <p:cNvPicPr>
                <a:picLocks noChangeAspect="1" noChangeArrowheads="1"/>
              </p:cNvPicPr>
              <p:nvPr/>
            </p:nvPicPr>
            <p:blipFill>
              <a:blip r:embed="rId4"/>
              <a:srcRect/>
              <a:stretch>
                <a:fillRect/>
              </a:stretch>
            </p:blipFill>
            <p:spPr bwMode="auto">
              <a:xfrm>
                <a:off x="3945" y="1945"/>
                <a:ext cx="823" cy="1200"/>
              </a:xfrm>
              <a:prstGeom prst="rect">
                <a:avLst/>
              </a:prstGeom>
              <a:noFill/>
              <a:ln w="9525">
                <a:noFill/>
                <a:miter lim="800000"/>
                <a:headEnd/>
                <a:tailEnd/>
              </a:ln>
            </p:spPr>
          </p:pic>
          <p:sp>
            <p:nvSpPr>
              <p:cNvPr id="306211" name="Text Box 35"/>
              <p:cNvSpPr txBox="1">
                <a:spLocks noChangeArrowheads="1"/>
              </p:cNvSpPr>
              <p:nvPr/>
            </p:nvSpPr>
            <p:spPr bwMode="auto">
              <a:xfrm>
                <a:off x="4231" y="2232"/>
                <a:ext cx="578" cy="239"/>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Ajustes</a:t>
                </a:r>
                <a:endParaRPr lang="es-ES">
                  <a:effectLst>
                    <a:outerShdw blurRad="38100" dist="38100" dir="2700000" algn="tl">
                      <a:srgbClr val="000000"/>
                    </a:outerShdw>
                  </a:effectLst>
                  <a:latin typeface="+mn-lt"/>
                </a:endParaRPr>
              </a:p>
            </p:txBody>
          </p:sp>
        </p:grpSp>
        <p:pic>
          <p:nvPicPr>
            <p:cNvPr id="13333" name="Picture 7" descr="C:\Work\Katmai Marketing\PAG_icon library\PAG_icon library\Tools sm.png"/>
            <p:cNvPicPr>
              <a:picLocks noChangeAspect="1" noChangeArrowheads="1"/>
            </p:cNvPicPr>
            <p:nvPr/>
          </p:nvPicPr>
          <p:blipFill>
            <a:blip r:embed="rId14"/>
            <a:srcRect/>
            <a:stretch>
              <a:fillRect/>
            </a:stretch>
          </p:blipFill>
          <p:spPr bwMode="auto">
            <a:xfrm>
              <a:off x="6553200" y="3810000"/>
              <a:ext cx="698500" cy="1042537"/>
            </a:xfrm>
            <a:prstGeom prst="rect">
              <a:avLst/>
            </a:prstGeom>
            <a:noFill/>
            <a:ln w="9525">
              <a:noFill/>
              <a:miter lim="800000"/>
              <a:headEnd/>
              <a:tailEnd/>
            </a:ln>
          </p:spPr>
        </p:pic>
      </p:grpSp>
      <p:grpSp>
        <p:nvGrpSpPr>
          <p:cNvPr id="15" name="Group 55"/>
          <p:cNvGrpSpPr>
            <a:grpSpLocks/>
          </p:cNvGrpSpPr>
          <p:nvPr/>
        </p:nvGrpSpPr>
        <p:grpSpPr bwMode="auto">
          <a:xfrm>
            <a:off x="5673391" y="4844510"/>
            <a:ext cx="2600660" cy="1721389"/>
            <a:chOff x="4876800" y="4800602"/>
            <a:chExt cx="2667000" cy="1764584"/>
          </a:xfrm>
        </p:grpSpPr>
        <p:grpSp>
          <p:nvGrpSpPr>
            <p:cNvPr id="13328" name="Group 64"/>
            <p:cNvGrpSpPr>
              <a:grpSpLocks/>
            </p:cNvGrpSpPr>
            <p:nvPr/>
          </p:nvGrpSpPr>
          <p:grpSpPr bwMode="auto">
            <a:xfrm>
              <a:off x="4876800" y="4800602"/>
              <a:ext cx="2667000" cy="1096963"/>
              <a:chOff x="3113" y="2951"/>
              <a:chExt cx="1680" cy="691"/>
            </a:xfrm>
          </p:grpSpPr>
          <p:pic>
            <p:nvPicPr>
              <p:cNvPr id="13330" name="Picture 43" descr="arrow-bot-blue"/>
              <p:cNvPicPr>
                <a:picLocks noChangeAspect="1" noChangeArrowheads="1"/>
              </p:cNvPicPr>
              <p:nvPr/>
            </p:nvPicPr>
            <p:blipFill>
              <a:blip r:embed="rId10"/>
              <a:srcRect/>
              <a:stretch>
                <a:fillRect/>
              </a:stretch>
            </p:blipFill>
            <p:spPr bwMode="auto">
              <a:xfrm rot="-2292626">
                <a:off x="3113" y="2951"/>
                <a:ext cx="1680" cy="691"/>
              </a:xfrm>
              <a:prstGeom prst="rect">
                <a:avLst/>
              </a:prstGeom>
              <a:noFill/>
              <a:ln w="9525">
                <a:noFill/>
                <a:miter lim="800000"/>
                <a:headEnd/>
                <a:tailEnd/>
              </a:ln>
            </p:spPr>
          </p:pic>
          <p:sp>
            <p:nvSpPr>
              <p:cNvPr id="306191" name="Text Box 15"/>
              <p:cNvSpPr txBox="1">
                <a:spLocks noChangeArrowheads="1"/>
              </p:cNvSpPr>
              <p:nvPr/>
            </p:nvSpPr>
            <p:spPr bwMode="auto">
              <a:xfrm>
                <a:off x="3698" y="3158"/>
                <a:ext cx="765" cy="238"/>
              </a:xfrm>
              <a:prstGeom prst="rect">
                <a:avLst/>
              </a:prstGeom>
              <a:noFill/>
              <a:ln w="9525">
                <a:noFill/>
                <a:miter lim="800000"/>
                <a:headEnd/>
                <a:tailEnd/>
              </a:ln>
              <a:effectLst/>
            </p:spPr>
            <p:txBody>
              <a:bodyPr>
                <a:spAutoFit/>
              </a:bodyPr>
              <a:lstStyle/>
              <a:p>
                <a:pPr fontAlgn="auto">
                  <a:spcBef>
                    <a:spcPts val="0"/>
                  </a:spcBef>
                  <a:spcAft>
                    <a:spcPts val="0"/>
                  </a:spcAft>
                  <a:defRPr/>
                </a:pPr>
                <a:r>
                  <a:rPr lang="es-ES" smtClean="0">
                    <a:effectLst>
                      <a:outerShdw blurRad="38100" dist="38100" dir="2700000" algn="tl">
                        <a:srgbClr val="000000"/>
                      </a:outerShdw>
                    </a:effectLst>
                    <a:latin typeface="+mn-lt"/>
                  </a:rPr>
                  <a:t>Auditoría</a:t>
                </a:r>
                <a:endParaRPr lang="es-ES">
                  <a:effectLst>
                    <a:outerShdw blurRad="38100" dist="38100" dir="2700000" algn="tl">
                      <a:srgbClr val="000000"/>
                    </a:outerShdw>
                  </a:effectLst>
                  <a:latin typeface="+mn-lt"/>
                </a:endParaRPr>
              </a:p>
            </p:txBody>
          </p:sp>
        </p:grpSp>
        <p:pic>
          <p:nvPicPr>
            <p:cNvPr id="13329" name="Picture 8" descr="C:\Work\Katmai Marketing\PAG_icon library\PAG_icon library\lists.png"/>
            <p:cNvPicPr>
              <a:picLocks noChangeAspect="1" noChangeArrowheads="1"/>
            </p:cNvPicPr>
            <p:nvPr/>
          </p:nvPicPr>
          <p:blipFill>
            <a:blip r:embed="rId15"/>
            <a:srcRect/>
            <a:stretch>
              <a:fillRect/>
            </a:stretch>
          </p:blipFill>
          <p:spPr bwMode="auto">
            <a:xfrm>
              <a:off x="5334000" y="5486400"/>
              <a:ext cx="762000" cy="1078786"/>
            </a:xfrm>
            <a:prstGeom prst="rect">
              <a:avLst/>
            </a:prstGeom>
            <a:noFill/>
            <a:ln w="9525">
              <a:noFill/>
              <a:miter lim="800000"/>
              <a:headEnd/>
              <a:tailEnd/>
            </a:ln>
          </p:spPr>
        </p:pic>
      </p:grpSp>
      <p:pic>
        <p:nvPicPr>
          <p:cNvPr id="60" name="Picture 59" descr="SQL08_bL.png"/>
          <p:cNvPicPr>
            <a:picLocks noChangeAspect="1"/>
          </p:cNvPicPr>
          <p:nvPr/>
        </p:nvPicPr>
        <p:blipFill>
          <a:blip r:embed="rId16"/>
          <a:srcRect/>
          <a:stretch>
            <a:fillRect/>
          </a:stretch>
        </p:blipFill>
        <p:spPr bwMode="auto">
          <a:xfrm>
            <a:off x="4216113" y="3765084"/>
            <a:ext cx="2229137" cy="472144"/>
          </a:xfrm>
          <a:prstGeom prst="rect">
            <a:avLst/>
          </a:prstGeom>
          <a:noFill/>
          <a:ln w="9525">
            <a:noFill/>
            <a:miter lim="800000"/>
            <a:headEnd/>
            <a:tailEnd/>
          </a:ln>
        </p:spPr>
      </p:pic>
      <p:grpSp>
        <p:nvGrpSpPr>
          <p:cNvPr id="13325" name="Group 22"/>
          <p:cNvGrpSpPr>
            <a:grpSpLocks/>
          </p:cNvGrpSpPr>
          <p:nvPr/>
        </p:nvGrpSpPr>
        <p:grpSpPr bwMode="auto">
          <a:xfrm>
            <a:off x="7537450" y="231775"/>
            <a:ext cx="1219200" cy="1295400"/>
            <a:chOff x="1600200" y="1606130"/>
            <a:chExt cx="645459" cy="742406"/>
          </a:xfrm>
        </p:grpSpPr>
        <p:pic>
          <p:nvPicPr>
            <p:cNvPr id="13326" name="Picture 2" descr="C:\Work\Katmai Marketing\PAG_icon library\PAG_icon library\Database blue.png"/>
            <p:cNvPicPr>
              <a:picLocks noChangeAspect="1" noChangeArrowheads="1"/>
            </p:cNvPicPr>
            <p:nvPr/>
          </p:nvPicPr>
          <p:blipFill>
            <a:blip r:embed="rId17"/>
            <a:srcRect/>
            <a:stretch>
              <a:fillRect/>
            </a:stretch>
          </p:blipFill>
          <p:spPr bwMode="auto">
            <a:xfrm>
              <a:off x="1736163" y="1734669"/>
              <a:ext cx="509496" cy="613867"/>
            </a:xfrm>
            <a:prstGeom prst="rect">
              <a:avLst/>
            </a:prstGeom>
            <a:noFill/>
            <a:ln w="9525">
              <a:noFill/>
              <a:miter lim="800000"/>
              <a:headEnd/>
              <a:tailEnd/>
            </a:ln>
          </p:spPr>
        </p:pic>
        <p:pic>
          <p:nvPicPr>
            <p:cNvPr id="13327" name="Picture 3" descr="C:\Work\Katmai Marketing\PAG_icon library\PAG_icon library\Security Threat Detected.png"/>
            <p:cNvPicPr>
              <a:picLocks noChangeAspect="1" noChangeArrowheads="1"/>
            </p:cNvPicPr>
            <p:nvPr/>
          </p:nvPicPr>
          <p:blipFill>
            <a:blip r:embed="rId18"/>
            <a:srcRect/>
            <a:stretch>
              <a:fillRect/>
            </a:stretch>
          </p:blipFill>
          <p:spPr bwMode="auto">
            <a:xfrm>
              <a:off x="1600200" y="1606130"/>
              <a:ext cx="550582" cy="62888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53" presetClass="entr" presetSubtype="0"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61">
                                            <p:txEl>
                                              <p:pRg st="0" end="0"/>
                                            </p:txEl>
                                          </p:spTgt>
                                        </p:tgtEl>
                                        <p:attrNameLst>
                                          <p:attrName>style.visibility</p:attrName>
                                        </p:attrNameLst>
                                      </p:cBhvr>
                                      <p:to>
                                        <p:strVal val="visible"/>
                                      </p:to>
                                    </p:set>
                                    <p:anim calcmode="lin" valueType="num">
                                      <p:cBhvr>
                                        <p:cTn id="40"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61">
                                            <p:txEl>
                                              <p:pRg st="1" end="1"/>
                                            </p:txEl>
                                          </p:spTgt>
                                        </p:tgtEl>
                                        <p:attrNameLst>
                                          <p:attrName>style.visibility</p:attrName>
                                        </p:attrNameLst>
                                      </p:cBhvr>
                                      <p:to>
                                        <p:strVal val="visible"/>
                                      </p:to>
                                    </p:set>
                                    <p:anim calcmode="lin" valueType="num">
                                      <p:cBhvr>
                                        <p:cTn id="47" dur="500" fill="hold"/>
                                        <p:tgtEl>
                                          <p:spTgt spid="61">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61">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6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61">
                                            <p:txEl>
                                              <p:pRg st="2" end="2"/>
                                            </p:txEl>
                                          </p:spTgt>
                                        </p:tgtEl>
                                        <p:attrNameLst>
                                          <p:attrName>style.visibility</p:attrName>
                                        </p:attrNameLst>
                                      </p:cBhvr>
                                      <p:to>
                                        <p:strVal val="visible"/>
                                      </p:to>
                                    </p:set>
                                    <p:anim calcmode="lin" valueType="num">
                                      <p:cBhvr>
                                        <p:cTn id="54" dur="500" fill="hold"/>
                                        <p:tgtEl>
                                          <p:spTgt spid="61">
                                            <p:txEl>
                                              <p:pRg st="2" end="2"/>
                                            </p:txEl>
                                          </p:spTgt>
                                        </p:tgtEl>
                                        <p:attrNameLst>
                                          <p:attrName>ppt_w</p:attrName>
                                        </p:attrNameLst>
                                      </p:cBhvr>
                                      <p:tavLst>
                                        <p:tav tm="0">
                                          <p:val>
                                            <p:fltVal val="0"/>
                                          </p:val>
                                        </p:tav>
                                        <p:tav tm="100000">
                                          <p:val>
                                            <p:strVal val="#ppt_w"/>
                                          </p:val>
                                        </p:tav>
                                      </p:tavLst>
                                    </p:anim>
                                    <p:anim calcmode="lin" valueType="num">
                                      <p:cBhvr>
                                        <p:cTn id="55" dur="500" fill="hold"/>
                                        <p:tgtEl>
                                          <p:spTgt spid="61">
                                            <p:txEl>
                                              <p:pRg st="2" end="2"/>
                                            </p:txEl>
                                          </p:spTgt>
                                        </p:tgtEl>
                                        <p:attrNameLst>
                                          <p:attrName>ppt_h</p:attrName>
                                        </p:attrNameLst>
                                      </p:cBhvr>
                                      <p:tavLst>
                                        <p:tav tm="0">
                                          <p:val>
                                            <p:fltVal val="0"/>
                                          </p:val>
                                        </p:tav>
                                        <p:tav tm="100000">
                                          <p:val>
                                            <p:strVal val="#ppt_h"/>
                                          </p:val>
                                        </p:tav>
                                      </p:tavLst>
                                    </p:anim>
                                    <p:animEffect transition="in" filter="fade">
                                      <p:cBhvr>
                                        <p:cTn id="56"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315200" cy="1107996"/>
          </a:xfrm>
        </p:spPr>
        <p:txBody>
          <a:bodyPr/>
          <a:lstStyle/>
          <a:p>
            <a:r>
              <a:rPr lang="es-ES" sz="4000" smtClean="0"/>
              <a:t>Recogida de información de auditoría con All Actions Audited</a:t>
            </a:r>
            <a:endParaRPr lang="es-ES" sz="4000"/>
          </a:p>
        </p:txBody>
      </p:sp>
      <p:sp>
        <p:nvSpPr>
          <p:cNvPr id="3" name="Content Placeholder 2"/>
          <p:cNvSpPr>
            <a:spLocks noGrp="1"/>
          </p:cNvSpPr>
          <p:nvPr>
            <p:ph type="body" sz="quarter" idx="10"/>
          </p:nvPr>
        </p:nvSpPr>
        <p:spPr>
          <a:xfrm>
            <a:off x="381000" y="1894951"/>
            <a:ext cx="8382000" cy="3908762"/>
          </a:xfrm>
        </p:spPr>
        <p:txBody>
          <a:bodyPr/>
          <a:lstStyle/>
          <a:p>
            <a:r>
              <a:rPr lang="es-ES" sz="2800" dirty="0" smtClean="0"/>
              <a:t>Recopila información de auditoría personalizada</a:t>
            </a:r>
          </a:p>
          <a:p>
            <a:pPr lvl="1"/>
            <a:r>
              <a:rPr lang="es-ES" sz="2400" dirty="0" smtClean="0"/>
              <a:t>Nuevos comandos para la configuración de la auditoría</a:t>
            </a:r>
          </a:p>
          <a:p>
            <a:pPr lvl="1"/>
            <a:r>
              <a:rPr lang="es-ES" sz="2400" dirty="0" smtClean="0"/>
              <a:t>Permisos para controlar la auditoría</a:t>
            </a:r>
          </a:p>
          <a:p>
            <a:pPr lvl="1"/>
            <a:r>
              <a:rPr lang="es-ES" sz="2400" dirty="0" smtClean="0"/>
              <a:t>Filtra </a:t>
            </a:r>
            <a:r>
              <a:rPr lang="es-ES" sz="2400" dirty="0" err="1" smtClean="0"/>
              <a:t>audits</a:t>
            </a:r>
            <a:r>
              <a:rPr lang="es-ES" sz="2400" dirty="0" smtClean="0"/>
              <a:t> a nivel de servidor y base de datos:</a:t>
            </a:r>
          </a:p>
          <a:p>
            <a:pPr lvl="2"/>
            <a:r>
              <a:rPr lang="es-ES" sz="2000" dirty="0" smtClean="0"/>
              <a:t>Por acción, objeto o principal</a:t>
            </a:r>
          </a:p>
          <a:p>
            <a:pPr lvl="2"/>
            <a:r>
              <a:rPr lang="es-ES" sz="2000" dirty="0" smtClean="0"/>
              <a:t>Compatibilidad con los eventos de SQL Trace</a:t>
            </a:r>
          </a:p>
          <a:p>
            <a:r>
              <a:rPr lang="es-ES" sz="2800" dirty="0" smtClean="0"/>
              <a:t>Basado en eventos extendidos</a:t>
            </a:r>
          </a:p>
          <a:p>
            <a:pPr lvl="1"/>
            <a:r>
              <a:rPr lang="es-ES" sz="2400" dirty="0" smtClean="0"/>
              <a:t>Nuevo enfoque de la gestión de eventos</a:t>
            </a:r>
          </a:p>
          <a:p>
            <a:pPr lvl="1"/>
            <a:r>
              <a:rPr lang="es-ES" sz="2400" dirty="0" err="1" smtClean="0"/>
              <a:t>Event</a:t>
            </a:r>
            <a:r>
              <a:rPr lang="es-ES" sz="2400" dirty="0" smtClean="0"/>
              <a:t> </a:t>
            </a:r>
            <a:r>
              <a:rPr lang="es-ES" sz="2400" dirty="0" err="1" smtClean="0"/>
              <a:t>Tracing</a:t>
            </a:r>
            <a:r>
              <a:rPr lang="es-ES" sz="2400" dirty="0" smtClean="0"/>
              <a:t> </a:t>
            </a:r>
            <a:r>
              <a:rPr lang="es-ES" sz="2400" dirty="0" err="1" smtClean="0"/>
              <a:t>for</a:t>
            </a:r>
            <a:r>
              <a:rPr lang="es-ES" sz="2400" dirty="0" smtClean="0"/>
              <a:t> Windows (ETW) “habilitado”</a:t>
            </a:r>
          </a:p>
          <a:p>
            <a:pPr marL="344488" indent="-344488"/>
            <a:endParaRPr lang="es-ES" sz="2000" dirty="0"/>
          </a:p>
        </p:txBody>
      </p:sp>
      <p:pic>
        <p:nvPicPr>
          <p:cNvPr id="4" name="Rectangle 833584"/>
          <p:cNvPicPr>
            <a:picLocks noChangeAspect="1" noChangeArrowheads="1"/>
          </p:cNvPicPr>
          <p:nvPr/>
        </p:nvPicPr>
        <p:blipFill>
          <a:blip r:embed="rId3">
            <a:lum bright="10000" contrast="-20000"/>
          </a:blip>
          <a:srcRect r="31033"/>
          <a:stretch>
            <a:fillRect/>
          </a:stretch>
        </p:blipFill>
        <p:spPr bwMode="auto">
          <a:xfrm>
            <a:off x="7239000" y="22860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s-ES" sz="4000" smtClean="0"/>
              <a:t>Monitorización de Cambios con Seguimiento de Cambios</a:t>
            </a:r>
            <a:endParaRPr lang="es-ES" sz="4000"/>
          </a:p>
        </p:txBody>
      </p:sp>
      <p:sp>
        <p:nvSpPr>
          <p:cNvPr id="3" name="Content Placeholder 2"/>
          <p:cNvSpPr>
            <a:spLocks noGrp="1"/>
          </p:cNvSpPr>
          <p:nvPr>
            <p:ph type="body" sz="quarter" idx="10"/>
          </p:nvPr>
        </p:nvSpPr>
        <p:spPr>
          <a:xfrm>
            <a:off x="381000" y="1894951"/>
            <a:ext cx="8382000" cy="4592026"/>
          </a:xfrm>
        </p:spPr>
        <p:txBody>
          <a:bodyPr/>
          <a:lstStyle/>
          <a:p>
            <a:r>
              <a:rPr lang="es-ES" dirty="0" smtClean="0"/>
              <a:t>Registra que ha cambiado una línea concreta de una tabla</a:t>
            </a:r>
          </a:p>
          <a:p>
            <a:pPr lvl="1"/>
            <a:r>
              <a:rPr lang="es-ES" dirty="0" smtClean="0"/>
              <a:t>No registra en qué ha consistido el cambio</a:t>
            </a:r>
          </a:p>
          <a:p>
            <a:r>
              <a:rPr lang="es-ES" dirty="0" smtClean="0"/>
              <a:t>Permite detectar conflictos con los datos</a:t>
            </a:r>
          </a:p>
          <a:p>
            <a:pPr lvl="1"/>
            <a:r>
              <a:rPr lang="es-ES" dirty="0" smtClean="0"/>
              <a:t>Ayuda con la sincronización de datos</a:t>
            </a:r>
          </a:p>
          <a:p>
            <a:r>
              <a:rPr lang="es-ES" dirty="0" smtClean="0"/>
              <a:t>Soportado por el sistema</a:t>
            </a:r>
          </a:p>
          <a:p>
            <a:pPr lvl="1"/>
            <a:r>
              <a:rPr lang="es-ES" dirty="0" smtClean="0"/>
              <a:t>Baja carga y limpieza automática</a:t>
            </a:r>
          </a:p>
          <a:p>
            <a:pPr lvl="1"/>
            <a:r>
              <a:rPr lang="es-ES" dirty="0" smtClean="0"/>
              <a:t>No necesita </a:t>
            </a:r>
            <a:r>
              <a:rPr lang="es-ES" dirty="0" err="1" smtClean="0"/>
              <a:t>triggers</a:t>
            </a:r>
            <a:r>
              <a:rPr lang="es-ES" dirty="0" smtClean="0"/>
              <a:t>, columnas de </a:t>
            </a:r>
            <a:r>
              <a:rPr lang="es-ES" dirty="0" err="1" smtClean="0"/>
              <a:t>timestamp</a:t>
            </a:r>
            <a:r>
              <a:rPr lang="es-ES" dirty="0" smtClean="0"/>
              <a:t> o tablas adicionales</a:t>
            </a:r>
          </a:p>
          <a:p>
            <a:pPr marL="344488" indent="-344488"/>
            <a:endParaRPr lang="es-ES" sz="2000" dirty="0"/>
          </a:p>
        </p:txBody>
      </p:sp>
      <p:pic>
        <p:nvPicPr>
          <p:cNvPr id="4" name="Rectangle 833584"/>
          <p:cNvPicPr>
            <a:picLocks noChangeAspect="1" noChangeArrowheads="1"/>
          </p:cNvPicPr>
          <p:nvPr/>
        </p:nvPicPr>
        <p:blipFill>
          <a:blip r:embed="rId3">
            <a:lum bright="10000" contrast="-20000"/>
          </a:blip>
          <a:srcRect r="31033"/>
          <a:stretch>
            <a:fillRect/>
          </a:stretch>
        </p:blipFill>
        <p:spPr bwMode="auto">
          <a:xfrm>
            <a:off x="7239000" y="22860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391400" cy="1107996"/>
          </a:xfrm>
        </p:spPr>
        <p:txBody>
          <a:bodyPr/>
          <a:lstStyle/>
          <a:p>
            <a:r>
              <a:rPr lang="es-ES" sz="4000" smtClean="0"/>
              <a:t>Monitorización de cambios con Captura de Cambios en los Datos</a:t>
            </a:r>
            <a:endParaRPr lang="es-ES" sz="4000"/>
          </a:p>
        </p:txBody>
      </p:sp>
      <p:sp>
        <p:nvSpPr>
          <p:cNvPr id="3" name="Content Placeholder 2"/>
          <p:cNvSpPr>
            <a:spLocks noGrp="1"/>
          </p:cNvSpPr>
          <p:nvPr>
            <p:ph type="body" sz="quarter" idx="10"/>
          </p:nvPr>
        </p:nvSpPr>
        <p:spPr>
          <a:xfrm>
            <a:off x="381000" y="1676400"/>
            <a:ext cx="8382000" cy="5490734"/>
          </a:xfrm>
        </p:spPr>
        <p:txBody>
          <a:bodyPr/>
          <a:lstStyle/>
          <a:p>
            <a:r>
              <a:rPr lang="es-ES" smtClean="0"/>
              <a:t>Utiliza un proceso asíncrono</a:t>
            </a:r>
          </a:p>
          <a:p>
            <a:pPr lvl="1"/>
            <a:r>
              <a:rPr lang="es-ES" smtClean="0"/>
              <a:t>Lee del log de transacciones</a:t>
            </a:r>
          </a:p>
          <a:p>
            <a:pPr lvl="1"/>
            <a:r>
              <a:rPr lang="es-ES" smtClean="0"/>
              <a:t>Captura todos los cambios producidos en las tablas seleccionadas durante intervalos de tiempo especificados</a:t>
            </a:r>
          </a:p>
          <a:p>
            <a:pPr lvl="1"/>
            <a:r>
              <a:rPr lang="es-ES" smtClean="0"/>
              <a:t>Registra la actividades de insert, update y delete</a:t>
            </a:r>
          </a:p>
          <a:p>
            <a:r>
              <a:rPr lang="es-ES" smtClean="0"/>
              <a:t>Devuelve los resultados en formato relacional</a:t>
            </a:r>
          </a:p>
          <a:p>
            <a:r>
              <a:rPr lang="es-ES" smtClean="0"/>
              <a:t>Consumo de recursos mayor que el seguimiento de cambios</a:t>
            </a:r>
          </a:p>
          <a:p>
            <a:r>
              <a:rPr lang="es-ES" smtClean="0"/>
              <a:t>Diseñado para utilizarlo con aplicaciones ETL</a:t>
            </a:r>
          </a:p>
          <a:p>
            <a:pPr marL="344488" indent="-344488"/>
            <a:endParaRPr lang="es-ES" sz="2000"/>
          </a:p>
        </p:txBody>
      </p:sp>
      <p:pic>
        <p:nvPicPr>
          <p:cNvPr id="4" name="Rectangle 833584"/>
          <p:cNvPicPr>
            <a:picLocks noChangeAspect="1" noChangeArrowheads="1"/>
          </p:cNvPicPr>
          <p:nvPr/>
        </p:nvPicPr>
        <p:blipFill>
          <a:blip r:embed="rId3">
            <a:lum bright="10000" contrast="-20000"/>
          </a:blip>
          <a:srcRect r="31033"/>
          <a:stretch>
            <a:fillRect/>
          </a:stretch>
        </p:blipFill>
        <p:spPr bwMode="auto">
          <a:xfrm>
            <a:off x="7239000" y="22860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s-ES" sz="4000" smtClean="0"/>
              <a:t>Monitorización con Eventos y Contadores</a:t>
            </a:r>
            <a:endParaRPr lang="es-ES" sz="4000"/>
          </a:p>
        </p:txBody>
      </p:sp>
      <p:sp>
        <p:nvSpPr>
          <p:cNvPr id="3" name="Content Placeholder 2"/>
          <p:cNvSpPr>
            <a:spLocks noGrp="1"/>
          </p:cNvSpPr>
          <p:nvPr>
            <p:ph type="body" sz="quarter" idx="10"/>
          </p:nvPr>
        </p:nvSpPr>
        <p:spPr>
          <a:xfrm>
            <a:off x="381000" y="1894951"/>
            <a:ext cx="8382000" cy="4068806"/>
          </a:xfrm>
        </p:spPr>
        <p:txBody>
          <a:bodyPr/>
          <a:lstStyle/>
          <a:p>
            <a:r>
              <a:rPr lang="es-ES" smtClean="0"/>
              <a:t>Nuevo SQLServer:  el objeto Deprecated Features en el System Monitor</a:t>
            </a:r>
          </a:p>
          <a:p>
            <a:pPr lvl="1"/>
            <a:r>
              <a:rPr lang="es-ES" smtClean="0"/>
              <a:t>Detecta la aparición de operaciones y comandos considerados obsoletos</a:t>
            </a:r>
          </a:p>
          <a:p>
            <a:r>
              <a:rPr lang="es-ES" smtClean="0"/>
              <a:t>Triggers DDL triggers y notificación de eventos</a:t>
            </a:r>
          </a:p>
          <a:p>
            <a:pPr lvl="1"/>
            <a:r>
              <a:rPr lang="es-ES" smtClean="0"/>
              <a:t>La clase de eventos se ha ampliado</a:t>
            </a:r>
          </a:p>
          <a:p>
            <a:pPr lvl="1"/>
            <a:r>
              <a:rPr lang="es-ES" smtClean="0"/>
              <a:t>Ahora incluye procedimientos almacenados del sistema que realizan operaciones de tipo DDL</a:t>
            </a:r>
            <a:endParaRPr lang="es-ES" sz="2000"/>
          </a:p>
        </p:txBody>
      </p:sp>
      <p:pic>
        <p:nvPicPr>
          <p:cNvPr id="4" name="Rectangle 833584"/>
          <p:cNvPicPr>
            <a:picLocks noChangeAspect="1" noChangeArrowheads="1"/>
          </p:cNvPicPr>
          <p:nvPr/>
        </p:nvPicPr>
        <p:blipFill>
          <a:blip r:embed="rId3">
            <a:lum bright="10000" contrast="-20000"/>
          </a:blip>
          <a:srcRect r="31033"/>
          <a:stretch>
            <a:fillRect/>
          </a:stretch>
        </p:blipFill>
        <p:spPr bwMode="auto">
          <a:xfrm>
            <a:off x="7239000" y="22860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s-ES" sz="4000" smtClean="0"/>
              <a:t>Monitorización de dependiencias</a:t>
            </a:r>
            <a:br>
              <a:rPr lang="es-ES" sz="4000" smtClean="0"/>
            </a:br>
            <a:r>
              <a:rPr lang="es-ES" sz="4000" smtClean="0"/>
              <a:t>entre objetos de Base de Datos</a:t>
            </a:r>
            <a:endParaRPr lang="es-ES" sz="4000"/>
          </a:p>
        </p:txBody>
      </p:sp>
      <p:sp>
        <p:nvSpPr>
          <p:cNvPr id="3" name="Content Placeholder 2"/>
          <p:cNvSpPr>
            <a:spLocks noGrp="1"/>
          </p:cNvSpPr>
          <p:nvPr>
            <p:ph type="body" sz="quarter" idx="10"/>
          </p:nvPr>
        </p:nvSpPr>
        <p:spPr>
          <a:xfrm>
            <a:off x="381000" y="1894951"/>
            <a:ext cx="8382000" cy="3736407"/>
          </a:xfrm>
        </p:spPr>
        <p:txBody>
          <a:bodyPr/>
          <a:lstStyle/>
          <a:p>
            <a:r>
              <a:rPr lang="es-ES" dirty="0" smtClean="0"/>
              <a:t>Mejoras en el seguimiento de las dependencias entre objetos de BD.</a:t>
            </a:r>
          </a:p>
          <a:p>
            <a:r>
              <a:rPr lang="es-ES" dirty="0" smtClean="0"/>
              <a:t>Nueva vista del catálogo  </a:t>
            </a:r>
            <a:r>
              <a:rPr lang="es-ES" dirty="0" err="1" smtClean="0"/>
              <a:t>sys.sql_expression_dependencies</a:t>
            </a:r>
            <a:endParaRPr lang="es-ES" dirty="0" smtClean="0"/>
          </a:p>
          <a:p>
            <a:r>
              <a:rPr lang="es-ES" dirty="0" smtClean="0"/>
              <a:t>Dos nuevas funciones de gestión dinámica</a:t>
            </a:r>
          </a:p>
          <a:p>
            <a:r>
              <a:rPr lang="es-ES" dirty="0" smtClean="0"/>
              <a:t>Nuevo cuadro de diálogo “View </a:t>
            </a:r>
            <a:r>
              <a:rPr lang="es-ES" dirty="0" err="1" smtClean="0"/>
              <a:t>Dependencies</a:t>
            </a:r>
            <a:r>
              <a:rPr lang="es-ES" dirty="0" smtClean="0"/>
              <a:t>” de Management Studio</a:t>
            </a:r>
          </a:p>
          <a:p>
            <a:pPr marL="344488" indent="-344488"/>
            <a:endParaRPr lang="es-ES" sz="2000" dirty="0"/>
          </a:p>
        </p:txBody>
      </p:sp>
      <p:pic>
        <p:nvPicPr>
          <p:cNvPr id="4" name="Rectangle 833584"/>
          <p:cNvPicPr>
            <a:picLocks noChangeAspect="1" noChangeArrowheads="1"/>
          </p:cNvPicPr>
          <p:nvPr/>
        </p:nvPicPr>
        <p:blipFill>
          <a:blip r:embed="rId3">
            <a:lum bright="10000" contrast="-20000"/>
          </a:blip>
          <a:srcRect r="31033"/>
          <a:stretch>
            <a:fillRect/>
          </a:stretch>
        </p:blipFill>
        <p:spPr bwMode="auto">
          <a:xfrm>
            <a:off x="7239000" y="22860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427960" y="1573967"/>
            <a:ext cx="4856073" cy="4519535"/>
          </a:xfrm>
          <a:prstGeom prst="roundRect">
            <a:avLst>
              <a:gd name="adj" fmla="val 6026"/>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itle 40"/>
          <p:cNvSpPr>
            <a:spLocks noGrp="1"/>
          </p:cNvSpPr>
          <p:nvPr>
            <p:ph type="title"/>
          </p:nvPr>
        </p:nvSpPr>
        <p:spPr>
          <a:xfrm>
            <a:off x="381000" y="230188"/>
            <a:ext cx="8382000" cy="1163395"/>
          </a:xfrm>
        </p:spPr>
        <p:txBody>
          <a:bodyPr/>
          <a:lstStyle/>
          <a:p>
            <a:r>
              <a:rPr lang="es-ES" dirty="0" smtClean="0"/>
              <a:t>Gestión de cargas mixtas</a:t>
            </a:r>
            <a:br>
              <a:rPr lang="es-ES" dirty="0" smtClean="0"/>
            </a:br>
            <a:r>
              <a:rPr lang="es-ES" sz="3600" dirty="0" smtClean="0">
                <a:solidFill>
                  <a:schemeClr val="tx2"/>
                </a:solidFill>
              </a:rPr>
              <a:t>Resource Governor</a:t>
            </a:r>
            <a:endParaRPr lang="es-ES" dirty="0">
              <a:solidFill>
                <a:schemeClr val="tx2"/>
              </a:solidFill>
            </a:endParaRPr>
          </a:p>
        </p:txBody>
      </p:sp>
      <p:sp>
        <p:nvSpPr>
          <p:cNvPr id="52" name="Text Placeholder 51"/>
          <p:cNvSpPr>
            <a:spLocks noGrp="1"/>
          </p:cNvSpPr>
          <p:nvPr>
            <p:ph type="body" sz="quarter" idx="10"/>
          </p:nvPr>
        </p:nvSpPr>
        <p:spPr>
          <a:xfrm>
            <a:off x="5561350" y="2359025"/>
            <a:ext cx="3582650" cy="3733330"/>
          </a:xfrm>
        </p:spPr>
        <p:txBody>
          <a:bodyPr/>
          <a:lstStyle/>
          <a:p>
            <a:pPr marL="231775" indent="-231775"/>
            <a:r>
              <a:rPr lang="es-ES" sz="2000" dirty="0" smtClean="0"/>
              <a:t>Gestión de recursos</a:t>
            </a:r>
          </a:p>
          <a:p>
            <a:pPr marL="457200" lvl="1" indent="-225425"/>
            <a:r>
              <a:rPr lang="es-ES" sz="1800" dirty="0" smtClean="0"/>
              <a:t>Reserva recursos</a:t>
            </a:r>
          </a:p>
          <a:p>
            <a:pPr marL="630238" lvl="2" indent="-173038"/>
            <a:r>
              <a:rPr lang="es-ES" sz="1600" dirty="0" smtClean="0"/>
              <a:t>Asigna logins a las actividades</a:t>
            </a:r>
          </a:p>
          <a:p>
            <a:pPr marL="630238" lvl="2" indent="-173038"/>
            <a:r>
              <a:rPr lang="es-ES" sz="1600" dirty="0" smtClean="0"/>
              <a:t>Mapea tareas con recursos</a:t>
            </a:r>
          </a:p>
          <a:p>
            <a:pPr marL="457200" lvl="1" indent="-225425"/>
            <a:r>
              <a:rPr lang="es-ES" sz="1800" dirty="0" smtClean="0"/>
              <a:t>Define límites</a:t>
            </a:r>
          </a:p>
          <a:p>
            <a:pPr marL="457200" lvl="1" indent="-225425"/>
            <a:r>
              <a:rPr lang="es-ES" sz="1800" dirty="0" smtClean="0"/>
              <a:t>Evita queries con consumos excesivos de recursos</a:t>
            </a:r>
          </a:p>
          <a:p>
            <a:pPr marL="457200" lvl="1" indent="-225425"/>
            <a:r>
              <a:rPr lang="es-ES" sz="1800" dirty="0" smtClean="0"/>
              <a:t>Facilita el mantenimiento online</a:t>
            </a:r>
          </a:p>
          <a:p>
            <a:pPr marL="231775" indent="-231775"/>
            <a:r>
              <a:rPr lang="es-ES" sz="2000" dirty="0" smtClean="0"/>
              <a:t>Priorización de tareas</a:t>
            </a:r>
          </a:p>
          <a:p>
            <a:pPr marL="396875" lvl="1" indent="-165100"/>
            <a:r>
              <a:rPr lang="es-ES" sz="1800" dirty="0" smtClean="0"/>
              <a:t>Define prioridades</a:t>
            </a:r>
          </a:p>
          <a:p>
            <a:pPr marL="396875" lvl="1" indent="-165100"/>
            <a:r>
              <a:rPr lang="es-ES" sz="1800" dirty="0" smtClean="0"/>
              <a:t>Reasignación dinámica de recursos</a:t>
            </a:r>
            <a:endParaRPr lang="es-ES" sz="2000" dirty="0"/>
          </a:p>
        </p:txBody>
      </p:sp>
      <p:grpSp>
        <p:nvGrpSpPr>
          <p:cNvPr id="2" name="Group 39"/>
          <p:cNvGrpSpPr>
            <a:grpSpLocks/>
          </p:cNvGrpSpPr>
          <p:nvPr/>
        </p:nvGrpSpPr>
        <p:grpSpPr bwMode="auto">
          <a:xfrm>
            <a:off x="7315200" y="152400"/>
            <a:ext cx="1493837" cy="927100"/>
            <a:chOff x="381001" y="2606675"/>
            <a:chExt cx="1917699" cy="1190625"/>
          </a:xfrm>
        </p:grpSpPr>
        <p:grpSp>
          <p:nvGrpSpPr>
            <p:cNvPr id="3" name="Group 38"/>
            <p:cNvGrpSpPr>
              <a:grpSpLocks/>
            </p:cNvGrpSpPr>
            <p:nvPr/>
          </p:nvGrpSpPr>
          <p:grpSpPr bwMode="auto">
            <a:xfrm>
              <a:off x="381001" y="2730500"/>
              <a:ext cx="934592" cy="800994"/>
              <a:chOff x="381001" y="2730500"/>
              <a:chExt cx="934592" cy="800994"/>
            </a:xfrm>
          </p:grpSpPr>
          <p:pic>
            <p:nvPicPr>
              <p:cNvPr id="38" name="Picture 2"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381001" y="2730500"/>
                <a:ext cx="494850" cy="677162"/>
              </a:xfrm>
              <a:prstGeom prst="rect">
                <a:avLst/>
              </a:prstGeom>
              <a:noFill/>
              <a:ln w="9525">
                <a:noFill/>
                <a:miter lim="800000"/>
                <a:headEnd/>
                <a:tailEnd/>
              </a:ln>
            </p:spPr>
          </p:pic>
          <p:pic>
            <p:nvPicPr>
              <p:cNvPr id="39"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552451" y="2730500"/>
                <a:ext cx="536614" cy="734312"/>
              </a:xfrm>
              <a:prstGeom prst="rect">
                <a:avLst/>
              </a:prstGeom>
              <a:noFill/>
              <a:ln w="9525">
                <a:noFill/>
                <a:miter lim="800000"/>
                <a:headEnd/>
                <a:tailEnd/>
              </a:ln>
            </p:spPr>
          </p:pic>
          <p:pic>
            <p:nvPicPr>
              <p:cNvPr id="40" name="Picture 2"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730250" y="2730500"/>
                <a:ext cx="585343" cy="800994"/>
              </a:xfrm>
              <a:prstGeom prst="rect">
                <a:avLst/>
              </a:prstGeom>
              <a:noFill/>
              <a:ln w="9525">
                <a:noFill/>
                <a:miter lim="800000"/>
                <a:headEnd/>
                <a:tailEnd/>
              </a:ln>
            </p:spPr>
          </p:pic>
        </p:grpSp>
        <p:pic>
          <p:nvPicPr>
            <p:cNvPr id="36"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725488" y="2606675"/>
              <a:ext cx="1143000" cy="1143000"/>
            </a:xfrm>
            <a:prstGeom prst="rect">
              <a:avLst/>
            </a:prstGeom>
            <a:noFill/>
            <a:ln w="9525">
              <a:noFill/>
              <a:miter lim="800000"/>
              <a:headEnd/>
              <a:tailEnd/>
            </a:ln>
          </p:spPr>
        </p:pic>
        <p:pic>
          <p:nvPicPr>
            <p:cNvPr id="3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1155700" y="2654300"/>
              <a:ext cx="1143000" cy="1143000"/>
            </a:xfrm>
            <a:prstGeom prst="rect">
              <a:avLst/>
            </a:prstGeom>
            <a:noFill/>
            <a:ln w="9525">
              <a:noFill/>
              <a:miter lim="800000"/>
              <a:headEnd/>
              <a:tailEnd/>
            </a:ln>
          </p:spPr>
        </p:pic>
      </p:grpSp>
      <p:sp>
        <p:nvSpPr>
          <p:cNvPr id="80" name="Rounded Rectangle 79"/>
          <p:cNvSpPr/>
          <p:nvPr/>
        </p:nvSpPr>
        <p:spPr bwMode="auto">
          <a:xfrm>
            <a:off x="609601" y="1726367"/>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2152651" y="1726367"/>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2" name="Rounded Rectangle 81"/>
          <p:cNvSpPr/>
          <p:nvPr/>
        </p:nvSpPr>
        <p:spPr bwMode="auto">
          <a:xfrm>
            <a:off x="3695701" y="1726367"/>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68629" name="Picture 2" descr="\\showsrus\infoDVD\Clip_Installer\DVD_ART\Artwork_Imagery\Shapes and Graphics\MSN Illustration Icon\MSN icon alert sign.png"/>
          <p:cNvPicPr>
            <a:picLocks noChangeAspect="1" noChangeArrowheads="1"/>
          </p:cNvPicPr>
          <p:nvPr/>
        </p:nvPicPr>
        <p:blipFill>
          <a:blip r:embed="rId7"/>
          <a:stretch>
            <a:fillRect/>
          </a:stretch>
        </p:blipFill>
        <p:spPr bwMode="auto">
          <a:xfrm>
            <a:off x="2487547" y="2465388"/>
            <a:ext cx="802217" cy="760651"/>
          </a:xfrm>
          <a:prstGeom prst="rect">
            <a:avLst/>
          </a:prstGeom>
          <a:noFill/>
          <a:ln>
            <a:noFill/>
          </a:ln>
        </p:spPr>
      </p:pic>
      <p:sp>
        <p:nvSpPr>
          <p:cNvPr id="83" name="Rounded Rectangle 82"/>
          <p:cNvSpPr/>
          <p:nvPr/>
        </p:nvSpPr>
        <p:spPr bwMode="auto">
          <a:xfrm>
            <a:off x="609601" y="4356100"/>
            <a:ext cx="1689370"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5" name="Rounded Rectangle 84"/>
          <p:cNvSpPr/>
          <p:nvPr/>
        </p:nvSpPr>
        <p:spPr bwMode="auto">
          <a:xfrm>
            <a:off x="2367815" y="4356100"/>
            <a:ext cx="2727237"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15"/>
          <p:cNvSpPr>
            <a:spLocks noChangeArrowheads="1"/>
          </p:cNvSpPr>
          <p:nvPr/>
        </p:nvSpPr>
        <p:spPr bwMode="auto">
          <a:xfrm>
            <a:off x="831306" y="1812925"/>
            <a:ext cx="947944" cy="369328"/>
          </a:xfrm>
          <a:prstGeom prst="rect">
            <a:avLst/>
          </a:prstGeom>
          <a:noFill/>
          <a:ln w="12700">
            <a:noFill/>
            <a:miter lim="800000"/>
            <a:headEnd/>
            <a:tailEnd/>
          </a:ln>
        </p:spPr>
        <p:txBody>
          <a:bodyPr wrap="none" lIns="91436" tIns="45718" rIns="91436" bIns="45718">
            <a:spAutoFit/>
          </a:bodyPr>
          <a:lstStyle/>
          <a:p>
            <a:r>
              <a:rPr lang="es-ES" dirty="0" smtClean="0">
                <a:effectLst>
                  <a:outerShdw blurRad="38100" dist="38100" dir="2700000" algn="tl">
                    <a:srgbClr val="000000">
                      <a:alpha val="43137"/>
                    </a:srgbClr>
                  </a:outerShdw>
                </a:effectLst>
                <a:latin typeface="Segoe Semibold"/>
                <a:cs typeface="Arial" charset="0"/>
              </a:rPr>
              <a:t>Backup</a:t>
            </a:r>
            <a:endParaRPr lang="es-ES" dirty="0">
              <a:effectLst>
                <a:outerShdw blurRad="38100" dist="38100" dir="2700000" algn="tl">
                  <a:srgbClr val="000000">
                    <a:alpha val="43137"/>
                  </a:srgbClr>
                </a:outerShdw>
              </a:effectLst>
              <a:latin typeface="Segoe Semibold"/>
              <a:cs typeface="Arial" charset="0"/>
            </a:endParaRPr>
          </a:p>
        </p:txBody>
      </p:sp>
      <p:sp>
        <p:nvSpPr>
          <p:cNvPr id="59" name="Rectangle 15"/>
          <p:cNvSpPr>
            <a:spLocks noChangeArrowheads="1"/>
          </p:cNvSpPr>
          <p:nvPr/>
        </p:nvSpPr>
        <p:spPr bwMode="auto">
          <a:xfrm>
            <a:off x="533400" y="2624138"/>
            <a:ext cx="1549399" cy="584771"/>
          </a:xfrm>
          <a:prstGeom prst="rect">
            <a:avLst/>
          </a:prstGeom>
          <a:noFill/>
          <a:ln w="12700">
            <a:noFill/>
            <a:miter lim="800000"/>
            <a:headEnd/>
            <a:tailEnd/>
          </a:ln>
        </p:spPr>
        <p:txBody>
          <a:bodyPr wrap="square" lIns="91436" tIns="45718" rIns="91436" bIns="45718">
            <a:spAutoFit/>
          </a:bodyPr>
          <a:lstStyle/>
          <a:p>
            <a:pPr algn="ctr"/>
            <a:r>
              <a:rPr lang="es-ES" sz="1600" dirty="0" smtClean="0">
                <a:effectLst>
                  <a:outerShdw blurRad="38100" dist="38100" dir="2700000" algn="tl">
                    <a:srgbClr val="000000">
                      <a:alpha val="43137"/>
                    </a:srgbClr>
                  </a:outerShdw>
                </a:effectLst>
                <a:latin typeface="Segoe Semibold"/>
                <a:cs typeface="Arial" charset="0"/>
              </a:rPr>
              <a:t>Tareas de administración</a:t>
            </a:r>
            <a:endParaRPr lang="es-ES" sz="1600" dirty="0">
              <a:effectLst>
                <a:outerShdw blurRad="38100" dist="38100" dir="2700000" algn="tl">
                  <a:srgbClr val="000000">
                    <a:alpha val="43137"/>
                  </a:srgbClr>
                </a:outerShdw>
              </a:effectLst>
              <a:latin typeface="Segoe Semibold"/>
              <a:cs typeface="Arial" charset="0"/>
            </a:endParaRPr>
          </a:p>
        </p:txBody>
      </p:sp>
      <p:sp>
        <p:nvSpPr>
          <p:cNvPr id="63" name="Rectangle 15"/>
          <p:cNvSpPr>
            <a:spLocks noChangeArrowheads="1"/>
          </p:cNvSpPr>
          <p:nvPr/>
        </p:nvSpPr>
        <p:spPr bwMode="auto">
          <a:xfrm>
            <a:off x="2148840" y="1812925"/>
            <a:ext cx="1424940" cy="646327"/>
          </a:xfrm>
          <a:prstGeom prst="rect">
            <a:avLst/>
          </a:prstGeom>
          <a:noFill/>
          <a:ln w="12700">
            <a:noFill/>
            <a:miter lim="800000"/>
            <a:headEnd/>
            <a:tailEnd/>
          </a:ln>
        </p:spPr>
        <p:txBody>
          <a:bodyPr wrap="square" lIns="91436" tIns="45718" rIns="91436" bIns="45718">
            <a:spAutoFit/>
          </a:bodyPr>
          <a:lstStyle/>
          <a:p>
            <a:pPr algn="ctr"/>
            <a:r>
              <a:rPr lang="es-ES" dirty="0" smtClean="0">
                <a:effectLst>
                  <a:outerShdw blurRad="38100" dist="38100" dir="2700000" algn="tl">
                    <a:srgbClr val="000000">
                      <a:alpha val="43137"/>
                    </a:srgbClr>
                  </a:outerShdw>
                </a:effectLst>
                <a:latin typeface="Segoe Semibold"/>
                <a:cs typeface="Arial" charset="0"/>
              </a:rPr>
              <a:t>Carga continua</a:t>
            </a:r>
            <a:endParaRPr lang="es-ES" dirty="0">
              <a:effectLst>
                <a:outerShdw blurRad="38100" dist="38100" dir="2700000" algn="tl">
                  <a:srgbClr val="000000">
                    <a:alpha val="43137"/>
                  </a:srgbClr>
                </a:outerShdw>
              </a:effectLst>
              <a:latin typeface="Segoe Semibold"/>
              <a:cs typeface="Arial" charset="0"/>
            </a:endParaRPr>
          </a:p>
        </p:txBody>
      </p:sp>
      <p:sp>
        <p:nvSpPr>
          <p:cNvPr id="64" name="Rectangle 15"/>
          <p:cNvSpPr>
            <a:spLocks noChangeArrowheads="1"/>
          </p:cNvSpPr>
          <p:nvPr/>
        </p:nvSpPr>
        <p:spPr bwMode="auto">
          <a:xfrm>
            <a:off x="3835037" y="1812925"/>
            <a:ext cx="1114697" cy="646327"/>
          </a:xfrm>
          <a:prstGeom prst="rect">
            <a:avLst/>
          </a:prstGeom>
          <a:noFill/>
          <a:ln w="12700">
            <a:noFill/>
            <a:miter lim="800000"/>
            <a:headEnd/>
            <a:tailEnd/>
          </a:ln>
        </p:spPr>
        <p:txBody>
          <a:bodyPr lIns="91436" tIns="45718" rIns="91436" bIns="45718">
            <a:spAutoFit/>
          </a:bodyPr>
          <a:lstStyle/>
          <a:p>
            <a:pPr algn="ctr"/>
            <a:r>
              <a:rPr lang="es-ES" dirty="0" smtClean="0">
                <a:effectLst>
                  <a:outerShdw blurRad="38100" dist="38100" dir="2700000" algn="tl">
                    <a:srgbClr val="000000">
                      <a:alpha val="43137"/>
                    </a:srgbClr>
                  </a:outerShdw>
                </a:effectLst>
                <a:latin typeface="Segoe Semibold"/>
                <a:cs typeface="Arial" charset="0"/>
              </a:rPr>
              <a:t>Ejec. informes</a:t>
            </a:r>
            <a:endParaRPr lang="es-ES" dirty="0">
              <a:effectLst>
                <a:outerShdw blurRad="38100" dist="38100" dir="2700000" algn="tl">
                  <a:srgbClr val="000000">
                    <a:alpha val="43137"/>
                  </a:srgbClr>
                </a:outerShdw>
              </a:effectLst>
              <a:latin typeface="Segoe Semibold"/>
              <a:cs typeface="Arial" charset="0"/>
            </a:endParaRPr>
          </a:p>
        </p:txBody>
      </p:sp>
      <p:sp>
        <p:nvSpPr>
          <p:cNvPr id="65" name="Rectangle 15"/>
          <p:cNvSpPr>
            <a:spLocks noChangeArrowheads="1"/>
          </p:cNvSpPr>
          <p:nvPr/>
        </p:nvSpPr>
        <p:spPr bwMode="auto">
          <a:xfrm>
            <a:off x="3619500" y="2624138"/>
            <a:ext cx="1574800" cy="584771"/>
          </a:xfrm>
          <a:prstGeom prst="rect">
            <a:avLst/>
          </a:prstGeom>
          <a:noFill/>
          <a:ln w="12700">
            <a:noFill/>
            <a:miter lim="800000"/>
            <a:headEnd/>
            <a:tailEnd/>
          </a:ln>
        </p:spPr>
        <p:txBody>
          <a:bodyPr wrap="square" lIns="91436" tIns="45718" rIns="91436" bIns="45718">
            <a:spAutoFit/>
          </a:bodyPr>
          <a:lstStyle/>
          <a:p>
            <a:pPr algn="ctr"/>
            <a:r>
              <a:rPr lang="es-ES" sz="1600" dirty="0" smtClean="0">
                <a:effectLst>
                  <a:outerShdw blurRad="38100" dist="38100" dir="2700000" algn="tl">
                    <a:srgbClr val="000000">
                      <a:alpha val="43137"/>
                    </a:srgbClr>
                  </a:outerShdw>
                </a:effectLst>
                <a:latin typeface="Segoe Semibold"/>
                <a:cs typeface="Arial" charset="0"/>
              </a:rPr>
              <a:t>Informes personalizados</a:t>
            </a:r>
            <a:endParaRPr lang="es-ES" sz="1600" dirty="0">
              <a:effectLst>
                <a:outerShdw blurRad="38100" dist="38100" dir="2700000" algn="tl">
                  <a:srgbClr val="000000">
                    <a:alpha val="43137"/>
                  </a:srgbClr>
                </a:outerShdw>
              </a:effectLst>
              <a:latin typeface="Segoe Semibold"/>
              <a:cs typeface="Arial" charset="0"/>
            </a:endParaRPr>
          </a:p>
        </p:txBody>
      </p:sp>
      <p:sp>
        <p:nvSpPr>
          <p:cNvPr id="86" name="Up Arrow 85"/>
          <p:cNvSpPr/>
          <p:nvPr/>
        </p:nvSpPr>
        <p:spPr bwMode="auto">
          <a:xfrm rot="10800000">
            <a:off x="659154" y="3527162"/>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7" name="Up Arrow 86"/>
          <p:cNvSpPr/>
          <p:nvPr/>
        </p:nvSpPr>
        <p:spPr bwMode="auto">
          <a:xfrm rot="10800000">
            <a:off x="2232884" y="3527162"/>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9" name="Up Arrow 88"/>
          <p:cNvSpPr/>
          <p:nvPr/>
        </p:nvSpPr>
        <p:spPr bwMode="auto">
          <a:xfrm rot="10800000">
            <a:off x="3752874" y="3527162"/>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bwMode="auto">
          <a:xfrm>
            <a:off x="3903430" y="3560365"/>
            <a:ext cx="873628" cy="523216"/>
          </a:xfrm>
          <a:prstGeom prst="rect">
            <a:avLst/>
          </a:prstGeom>
          <a:noFill/>
        </p:spPr>
        <p:txBody>
          <a:bodyPr wrap="none" lIns="91436" tIns="45718" rIns="91436" bIns="45718">
            <a:spAutoFit/>
          </a:bodyPr>
          <a:lstStyle/>
          <a:p>
            <a:pPr algn="ctr">
              <a:defRPr/>
            </a:pPr>
            <a:r>
              <a:rPr lang="es-ES" sz="1400" dirty="0" smtClean="0">
                <a:effectLst>
                  <a:outerShdw blurRad="38100" dist="38100" dir="2700000" algn="tl">
                    <a:srgbClr val="000000">
                      <a:alpha val="43137"/>
                    </a:srgbClr>
                  </a:outerShdw>
                </a:effectLst>
                <a:latin typeface="+mj-lt"/>
              </a:rPr>
              <a:t>Carga</a:t>
            </a:r>
          </a:p>
          <a:p>
            <a:pPr algn="ctr">
              <a:defRPr/>
            </a:pPr>
            <a:r>
              <a:rPr lang="es-ES" sz="1400" dirty="0" smtClean="0">
                <a:effectLst>
                  <a:outerShdw blurRad="38100" dist="38100" dir="2700000" algn="tl">
                    <a:srgbClr val="000000">
                      <a:alpha val="43137"/>
                    </a:srgbClr>
                  </a:outerShdw>
                </a:effectLst>
                <a:latin typeface="+mj-lt"/>
              </a:rPr>
              <a:t>Informes</a:t>
            </a:r>
            <a:endParaRPr lang="es-ES" sz="1400" dirty="0">
              <a:effectLst>
                <a:outerShdw blurRad="38100" dist="38100" dir="2700000" algn="tl">
                  <a:srgbClr val="000000">
                    <a:alpha val="43137"/>
                  </a:srgbClr>
                </a:outerShdw>
              </a:effectLst>
              <a:latin typeface="+mj-lt"/>
            </a:endParaRPr>
          </a:p>
        </p:txBody>
      </p:sp>
      <p:sp>
        <p:nvSpPr>
          <p:cNvPr id="62" name="TextBox 61"/>
          <p:cNvSpPr txBox="1"/>
          <p:nvPr/>
        </p:nvSpPr>
        <p:spPr bwMode="auto">
          <a:xfrm>
            <a:off x="2555235" y="3560365"/>
            <a:ext cx="643951" cy="523216"/>
          </a:xfrm>
          <a:prstGeom prst="rect">
            <a:avLst/>
          </a:prstGeom>
          <a:noFill/>
        </p:spPr>
        <p:txBody>
          <a:bodyPr wrap="none" lIns="91436" tIns="45718" rIns="91436" bIns="45718">
            <a:spAutoFit/>
          </a:bodyPr>
          <a:lstStyle/>
          <a:p>
            <a:pPr algn="ctr">
              <a:defRPr/>
            </a:pPr>
            <a:r>
              <a:rPr lang="es-ES" sz="1400" dirty="0" smtClean="0">
                <a:effectLst>
                  <a:outerShdw blurRad="38100" dist="38100" dir="2700000" algn="tl">
                    <a:srgbClr val="000000">
                      <a:alpha val="43137"/>
                    </a:srgbClr>
                  </a:outerShdw>
                </a:effectLst>
                <a:latin typeface="+mj-lt"/>
              </a:rPr>
              <a:t>Carga</a:t>
            </a:r>
          </a:p>
          <a:p>
            <a:pPr algn="ctr">
              <a:defRPr/>
            </a:pPr>
            <a:r>
              <a:rPr lang="es-ES" sz="1400" dirty="0" smtClean="0">
                <a:effectLst>
                  <a:outerShdw blurRad="38100" dist="38100" dir="2700000" algn="tl">
                    <a:srgbClr val="000000">
                      <a:alpha val="43137"/>
                    </a:srgbClr>
                  </a:outerShdw>
                </a:effectLst>
                <a:latin typeface="+mj-lt"/>
              </a:rPr>
              <a:t>OLTP</a:t>
            </a:r>
            <a:endParaRPr lang="es-ES" sz="1400" dirty="0">
              <a:effectLst>
                <a:outerShdw blurRad="38100" dist="38100" dir="2700000" algn="tl">
                  <a:srgbClr val="000000">
                    <a:alpha val="43137"/>
                  </a:srgbClr>
                </a:outerShdw>
              </a:effectLst>
              <a:latin typeface="+mj-lt"/>
            </a:endParaRPr>
          </a:p>
        </p:txBody>
      </p:sp>
      <p:sp>
        <p:nvSpPr>
          <p:cNvPr id="67" name="TextBox 25"/>
          <p:cNvSpPr txBox="1">
            <a:spLocks noChangeArrowheads="1"/>
          </p:cNvSpPr>
          <p:nvPr/>
        </p:nvSpPr>
        <p:spPr bwMode="auto">
          <a:xfrm>
            <a:off x="2399928" y="3114040"/>
            <a:ext cx="967564" cy="369328"/>
          </a:xfrm>
          <a:prstGeom prst="rect">
            <a:avLst/>
          </a:prstGeom>
          <a:noFill/>
          <a:ln w="9525">
            <a:noFill/>
            <a:miter lim="800000"/>
            <a:headEnd/>
            <a:tailEnd/>
          </a:ln>
        </p:spPr>
        <p:txBody>
          <a:bodyPr wrap="none" lIns="91436" tIns="45718" rIns="91436" bIns="45718">
            <a:spAutoFit/>
          </a:bodyPr>
          <a:lstStyle/>
          <a:p>
            <a:r>
              <a:rPr lang="es-ES" dirty="0" smtClean="0">
                <a:solidFill>
                  <a:schemeClr val="accent2">
                    <a:lumMod val="40000"/>
                    <a:lumOff val="60000"/>
                  </a:schemeClr>
                </a:solidFill>
                <a:effectLst>
                  <a:glow rad="101600">
                    <a:schemeClr val="accent2">
                      <a:satMod val="175000"/>
                      <a:alpha val="40000"/>
                    </a:schemeClr>
                  </a:glow>
                </a:effectLst>
                <a:latin typeface="+mj-lt"/>
              </a:rPr>
              <a:t>Elevado</a:t>
            </a:r>
            <a:endParaRPr lang="es-ES" dirty="0">
              <a:solidFill>
                <a:schemeClr val="accent2">
                  <a:lumMod val="40000"/>
                  <a:lumOff val="60000"/>
                </a:schemeClr>
              </a:solidFill>
              <a:effectLst>
                <a:glow rad="101600">
                  <a:schemeClr val="accent2">
                    <a:satMod val="175000"/>
                    <a:alpha val="40000"/>
                  </a:schemeClr>
                </a:glow>
              </a:effectLst>
              <a:latin typeface="+mj-lt"/>
            </a:endParaRPr>
          </a:p>
        </p:txBody>
      </p:sp>
      <p:sp>
        <p:nvSpPr>
          <p:cNvPr id="57" name="TextBox 56"/>
          <p:cNvSpPr txBox="1"/>
          <p:nvPr/>
        </p:nvSpPr>
        <p:spPr bwMode="auto">
          <a:xfrm>
            <a:off x="781539" y="3560365"/>
            <a:ext cx="803417" cy="523216"/>
          </a:xfrm>
          <a:prstGeom prst="rect">
            <a:avLst/>
          </a:prstGeom>
          <a:noFill/>
        </p:spPr>
        <p:txBody>
          <a:bodyPr wrap="none" lIns="91436" tIns="45718" rIns="91436" bIns="45718">
            <a:spAutoFit/>
          </a:bodyPr>
          <a:lstStyle/>
          <a:p>
            <a:pPr algn="ctr">
              <a:defRPr/>
            </a:pPr>
            <a:r>
              <a:rPr lang="es-ES" sz="1400" dirty="0" smtClean="0">
                <a:effectLst>
                  <a:outerShdw blurRad="38100" dist="38100" dir="2700000" algn="tl">
                    <a:srgbClr val="000000">
                      <a:alpha val="43137"/>
                    </a:srgbClr>
                  </a:outerShdw>
                </a:effectLst>
                <a:latin typeface="+mj-lt"/>
              </a:rPr>
              <a:t>Carga </a:t>
            </a:r>
          </a:p>
          <a:p>
            <a:pPr algn="ctr">
              <a:defRPr/>
            </a:pPr>
            <a:r>
              <a:rPr lang="es-ES" sz="1400" dirty="0" smtClean="0">
                <a:effectLst>
                  <a:outerShdw blurRad="38100" dist="38100" dir="2700000" algn="tl">
                    <a:srgbClr val="000000">
                      <a:alpha val="43137"/>
                    </a:srgbClr>
                  </a:outerShdw>
                </a:effectLst>
                <a:latin typeface="+mj-lt"/>
              </a:rPr>
              <a:t>Admon.</a:t>
            </a:r>
            <a:endParaRPr lang="es-ES" sz="1400" dirty="0">
              <a:effectLst>
                <a:outerShdw blurRad="38100" dist="38100" dir="2700000" algn="tl">
                  <a:srgbClr val="000000">
                    <a:alpha val="43137"/>
                  </a:srgbClr>
                </a:outerShdw>
              </a:effectLst>
              <a:latin typeface="+mj-lt"/>
            </a:endParaRPr>
          </a:p>
        </p:txBody>
      </p:sp>
      <p:sp>
        <p:nvSpPr>
          <p:cNvPr id="90" name="TextBox 89"/>
          <p:cNvSpPr txBox="1"/>
          <p:nvPr/>
        </p:nvSpPr>
        <p:spPr bwMode="auto">
          <a:xfrm>
            <a:off x="828172" y="5842742"/>
            <a:ext cx="1407309" cy="369332"/>
          </a:xfrm>
          <a:prstGeom prst="rect">
            <a:avLst/>
          </a:prstGeom>
          <a:noFill/>
        </p:spPr>
        <p:txBody>
          <a:bodyPr wrap="none">
            <a:spAutoFit/>
          </a:bodyPr>
          <a:lstStyle/>
          <a:p>
            <a:pPr algn="ctr">
              <a:defRPr/>
            </a:pPr>
            <a:r>
              <a:rPr lang="es-ES" dirty="0" smtClean="0">
                <a:effectLst>
                  <a:outerShdw blurRad="38100" dist="38100" dir="2700000" algn="tl">
                    <a:srgbClr val="000000">
                      <a:alpha val="43137"/>
                    </a:srgbClr>
                  </a:outerShdw>
                </a:effectLst>
                <a:latin typeface="Segoe Semibold"/>
                <a:cs typeface="Arial" charset="0"/>
              </a:rPr>
              <a:t>Admin Pool</a:t>
            </a:r>
            <a:endParaRPr lang="es-ES" dirty="0">
              <a:effectLst>
                <a:outerShdw blurRad="38100" dist="38100" dir="2700000" algn="tl">
                  <a:srgbClr val="000000">
                    <a:alpha val="43137"/>
                  </a:srgbClr>
                </a:outerShdw>
              </a:effectLst>
              <a:latin typeface="Segoe Semibold"/>
              <a:cs typeface="Arial" charset="0"/>
            </a:endParaRPr>
          </a:p>
        </p:txBody>
      </p:sp>
      <p:sp>
        <p:nvSpPr>
          <p:cNvPr id="91" name="TextBox 90"/>
          <p:cNvSpPr txBox="1"/>
          <p:nvPr/>
        </p:nvSpPr>
        <p:spPr bwMode="auto">
          <a:xfrm>
            <a:off x="2782564" y="5833114"/>
            <a:ext cx="1912255" cy="369332"/>
          </a:xfrm>
          <a:prstGeom prst="rect">
            <a:avLst/>
          </a:prstGeom>
          <a:noFill/>
        </p:spPr>
        <p:txBody>
          <a:bodyPr wrap="none">
            <a:spAutoFit/>
          </a:bodyPr>
          <a:lstStyle/>
          <a:p>
            <a:pPr algn="ctr">
              <a:defRPr/>
            </a:pPr>
            <a:r>
              <a:rPr lang="es-ES" dirty="0" smtClean="0">
                <a:effectLst>
                  <a:outerShdw blurRad="38100" dist="38100" dir="2700000" algn="tl">
                    <a:srgbClr val="000000">
                      <a:alpha val="43137"/>
                    </a:srgbClr>
                  </a:outerShdw>
                </a:effectLst>
                <a:latin typeface="Segoe Semibold"/>
                <a:cs typeface="Arial" charset="0"/>
              </a:rPr>
              <a:t>Application Pool</a:t>
            </a:r>
            <a:endParaRPr lang="es-ES" dirty="0">
              <a:effectLst>
                <a:outerShdw blurRad="38100" dist="38100" dir="2700000" algn="tl">
                  <a:srgbClr val="000000">
                    <a:alpha val="43137"/>
                  </a:srgbClr>
                </a:outerShdw>
              </a:effectLst>
              <a:latin typeface="Segoe Semibold"/>
              <a:cs typeface="Arial" charset="0"/>
            </a:endParaRPr>
          </a:p>
        </p:txBody>
      </p:sp>
      <p:sp>
        <p:nvSpPr>
          <p:cNvPr id="92" name="Rectangle 91"/>
          <p:cNvSpPr/>
          <p:nvPr/>
        </p:nvSpPr>
        <p:spPr>
          <a:xfrm>
            <a:off x="609600" y="4971395"/>
            <a:ext cx="1671587" cy="738664"/>
          </a:xfrm>
          <a:prstGeom prst="rect">
            <a:avLst/>
          </a:prstGeom>
        </p:spPr>
        <p:txBody>
          <a:bodyPr wrap="square">
            <a:spAutoFit/>
          </a:bodyPr>
          <a:lstStyle/>
          <a:p>
            <a:pPr algn="ctr">
              <a:defRPr/>
            </a:pPr>
            <a:r>
              <a:rPr lang="es-ES" sz="1400" dirty="0" smtClean="0">
                <a:effectLst>
                  <a:outerShdw blurRad="38100" dist="38100" dir="2700000" algn="tl">
                    <a:srgbClr val="000000">
                      <a:alpha val="43137"/>
                    </a:srgbClr>
                  </a:outerShdw>
                </a:effectLst>
                <a:latin typeface="+mj-lt"/>
              </a:rPr>
              <a:t>Min Memoria 10%</a:t>
            </a:r>
          </a:p>
          <a:p>
            <a:pPr algn="ctr">
              <a:defRPr/>
            </a:pPr>
            <a:r>
              <a:rPr lang="es-ES" sz="1400" dirty="0" smtClean="0">
                <a:effectLst>
                  <a:outerShdw blurRad="38100" dist="38100" dir="2700000" algn="tl">
                    <a:srgbClr val="000000">
                      <a:alpha val="43137"/>
                    </a:srgbClr>
                  </a:outerShdw>
                </a:effectLst>
                <a:latin typeface="+mj-lt"/>
              </a:rPr>
              <a:t>Max Memoria 20%</a:t>
            </a:r>
          </a:p>
          <a:p>
            <a:pPr algn="ctr">
              <a:defRPr/>
            </a:pPr>
            <a:r>
              <a:rPr lang="es-ES" sz="1400" dirty="0" smtClean="0">
                <a:effectLst>
                  <a:outerShdw blurRad="38100" dist="38100" dir="2700000" algn="tl">
                    <a:srgbClr val="000000">
                      <a:alpha val="43137"/>
                    </a:srgbClr>
                  </a:outerShdw>
                </a:effectLst>
                <a:latin typeface="+mj-lt"/>
              </a:rPr>
              <a:t>Max CPU 20%</a:t>
            </a:r>
            <a:endParaRPr lang="es-ES" sz="1400" dirty="0">
              <a:effectLst>
                <a:outerShdw blurRad="38100" dist="38100" dir="2700000" algn="tl">
                  <a:srgbClr val="000000">
                    <a:alpha val="43137"/>
                  </a:srgbClr>
                </a:outerShdw>
              </a:effectLst>
              <a:latin typeface="+mj-lt"/>
            </a:endParaRPr>
          </a:p>
        </p:txBody>
      </p:sp>
      <p:sp>
        <p:nvSpPr>
          <p:cNvPr id="93" name="Rectangle 92"/>
          <p:cNvSpPr/>
          <p:nvPr/>
        </p:nvSpPr>
        <p:spPr>
          <a:xfrm>
            <a:off x="2933700" y="5186839"/>
            <a:ext cx="2148840" cy="307777"/>
          </a:xfrm>
          <a:prstGeom prst="rect">
            <a:avLst/>
          </a:prstGeom>
        </p:spPr>
        <p:txBody>
          <a:bodyPr wrap="square">
            <a:spAutoFit/>
          </a:bodyPr>
          <a:lstStyle/>
          <a:p>
            <a:pPr algn="ctr">
              <a:defRPr/>
            </a:pPr>
            <a:r>
              <a:rPr lang="es-ES" sz="1400" dirty="0" smtClean="0">
                <a:effectLst>
                  <a:outerShdw blurRad="38100" dist="38100" dir="2700000" algn="tl">
                    <a:srgbClr val="000000">
                      <a:alpha val="43137"/>
                    </a:srgbClr>
                  </a:outerShdw>
                </a:effectLst>
                <a:latin typeface="+mj-lt"/>
              </a:rPr>
              <a:t>Max CPU 90%</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228600" y="230188"/>
            <a:ext cx="8382000" cy="1218795"/>
          </a:xfrm>
        </p:spPr>
        <p:txBody>
          <a:bodyPr/>
          <a:lstStyle/>
          <a:p>
            <a:r>
              <a:rPr lang="es-ES" sz="4400" smtClean="0"/>
              <a:t>Gestión de tablas particionadas</a:t>
            </a:r>
            <a:br>
              <a:rPr lang="es-ES" sz="4400" smtClean="0"/>
            </a:br>
            <a:r>
              <a:rPr lang="es-ES" sz="4400" smtClean="0"/>
              <a:t>con vistas indexadas</a:t>
            </a:r>
          </a:p>
        </p:txBody>
      </p:sp>
      <p:sp>
        <p:nvSpPr>
          <p:cNvPr id="40963" name="Rectangle 3"/>
          <p:cNvSpPr>
            <a:spLocks noGrp="1"/>
          </p:cNvSpPr>
          <p:nvPr>
            <p:ph idx="1"/>
          </p:nvPr>
        </p:nvSpPr>
        <p:spPr>
          <a:xfrm>
            <a:off x="381000" y="1412875"/>
            <a:ext cx="8382000" cy="4598182"/>
          </a:xfrm>
        </p:spPr>
        <p:txBody>
          <a:bodyPr/>
          <a:lstStyle/>
          <a:p>
            <a:endParaRPr lang="es-ES" dirty="0" smtClean="0"/>
          </a:p>
          <a:p>
            <a:r>
              <a:rPr lang="es-ES" sz="2800" dirty="0" smtClean="0"/>
              <a:t>El cambio entre particiones ahora permite vistas de índice asociadas con la partición</a:t>
            </a:r>
          </a:p>
          <a:p>
            <a:pPr lvl="2"/>
            <a:r>
              <a:rPr lang="es-ES" sz="2000" dirty="0" smtClean="0"/>
              <a:t>Los mismos límites de partición, función y columna que la tabla particionada</a:t>
            </a:r>
          </a:p>
          <a:p>
            <a:pPr lvl="2"/>
            <a:r>
              <a:rPr lang="es-ES" sz="2000" dirty="0" smtClean="0"/>
              <a:t>Debe alinearse únicamente con una tabla particionada</a:t>
            </a:r>
          </a:p>
          <a:p>
            <a:r>
              <a:rPr lang="es-ES" sz="2800" dirty="0" smtClean="0"/>
              <a:t>La vista indexada se asocia a una nueva partición al mismo tiempo que la tabla</a:t>
            </a:r>
          </a:p>
          <a:p>
            <a:pPr lvl="1"/>
            <a:r>
              <a:rPr lang="es-ES" sz="2400" dirty="0" smtClean="0"/>
              <a:t>La alternancia es rápida, se trata de una operación de metadatos únicamente</a:t>
            </a:r>
          </a:p>
          <a:p>
            <a:pPr lvl="1"/>
            <a:r>
              <a:rPr lang="es-ES" sz="2400" smtClean="0"/>
              <a:t>SQL </a:t>
            </a:r>
            <a:r>
              <a:rPr lang="es-ES" sz="2400" dirty="0" smtClean="0"/>
              <a:t>Server mantiene automáticamente los datos de la </a:t>
            </a:r>
            <a:r>
              <a:rPr lang="es-ES" sz="2400" smtClean="0"/>
              <a:t>vista indexada</a:t>
            </a:r>
            <a:endParaRPr lang="es-ES" sz="2400" dirty="0" smtClean="0"/>
          </a:p>
        </p:txBody>
      </p:sp>
      <p:pic>
        <p:nvPicPr>
          <p:cNvPr id="40964" name="Rectangle 833584"/>
          <p:cNvPicPr>
            <a:picLocks noChangeAspect="1" noChangeArrowheads="1"/>
          </p:cNvPicPr>
          <p:nvPr/>
        </p:nvPicPr>
        <p:blipFill>
          <a:blip r:embed="rId2">
            <a:lum bright="10000" contrast="-20000"/>
          </a:blip>
          <a:srcRect r="31033"/>
          <a:stretch>
            <a:fillRect/>
          </a:stretch>
        </p:blipFill>
        <p:spPr bwMode="auto">
          <a:xfrm>
            <a:off x="7239000" y="228600"/>
            <a:ext cx="1524000"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614277" y="6542534"/>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481806" y="587112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
          <p:cNvSpPr txBox="1">
            <a:spLocks noChangeArrowheads="1"/>
          </p:cNvSpPr>
          <p:nvPr/>
        </p:nvSpPr>
        <p:spPr>
          <a:xfrm>
            <a:off x="1365250" y="5936056"/>
            <a:ext cx="6413500" cy="498598"/>
          </a:xfrm>
          <a:prstGeom prst="rect">
            <a:avLst/>
          </a:prstGeom>
          <a:noFill/>
          <a:ln w="9525">
            <a:noFill/>
            <a:miter lim="800000"/>
            <a:headEnd/>
            <a:tailEnd/>
          </a:ln>
        </p:spPr>
        <p:txBody>
          <a:bodyPr lIns="0" tIns="0" rIns="0" bIns="0">
            <a:spAutoFit/>
          </a:bodyPr>
          <a:lstStyle/>
          <a:p>
            <a:pPr algn="ctr" defTabSz="912740" eaLnBrk="0" hangingPunct="0">
              <a:lnSpc>
                <a:spcPct val="90000"/>
              </a:lnSpc>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productiva</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0" name="Rectangle 51"/>
          <p:cNvSpPr txBox="1">
            <a:spLocks noChangeArrowheads="1"/>
          </p:cNvSpPr>
          <p:nvPr/>
        </p:nvSpPr>
        <p:spPr>
          <a:xfrm>
            <a:off x="762000" y="228600"/>
            <a:ext cx="7672387" cy="1255712"/>
          </a:xfrm>
          <a:prstGeom prst="rect">
            <a:avLst/>
          </a:prstGeom>
        </p:spPr>
        <p:txBody>
          <a:bodyPr anchor="ctr">
            <a:normAutofit/>
            <a:scene3d>
              <a:camera prst="orthographicFront"/>
              <a:lightRig rig="threePt" dir="t"/>
            </a:scene3d>
          </a:bodyPr>
          <a:lstStyle/>
          <a:p>
            <a:pPr fontAlgn="auto">
              <a:spcAft>
                <a:spcPts val="0"/>
              </a:spcAft>
              <a:defRPr/>
            </a:pPr>
            <a:r>
              <a:rPr lang="es-ES" sz="2400" smtClean="0">
                <a:latin typeface="Segoe" pitchFamily="34" charset="0"/>
                <a:ea typeface="+mj-ea"/>
                <a:cs typeface="+mj-cs"/>
              </a:rPr>
              <a:t/>
            </a:r>
            <a:br>
              <a:rPr lang="es-ES" sz="2400" smtClean="0">
                <a:latin typeface="Segoe" pitchFamily="34" charset="0"/>
                <a:ea typeface="+mj-ea"/>
                <a:cs typeface="+mj-cs"/>
              </a:rPr>
            </a:br>
            <a:endParaRPr lang="es-ES" sz="2400">
              <a:latin typeface="Segoe" pitchFamily="34" charset="0"/>
              <a:ea typeface="+mj-ea"/>
              <a:cs typeface="+mj-cs"/>
            </a:endParaRPr>
          </a:p>
        </p:txBody>
      </p:sp>
      <p:grpSp>
        <p:nvGrpSpPr>
          <p:cNvPr id="14344" name="Group 34"/>
          <p:cNvGrpSpPr>
            <a:grpSpLocks/>
          </p:cNvGrpSpPr>
          <p:nvPr/>
        </p:nvGrpSpPr>
        <p:grpSpPr bwMode="auto">
          <a:xfrm>
            <a:off x="519113" y="337435"/>
            <a:ext cx="4537074" cy="1360488"/>
            <a:chOff x="521" y="96"/>
            <a:chExt cx="2858" cy="857"/>
          </a:xfrm>
        </p:grpSpPr>
        <p:pic>
          <p:nvPicPr>
            <p:cNvPr id="14345" name="Picture 2"/>
            <p:cNvPicPr>
              <a:picLocks noChangeAspect="1" noChangeArrowheads="1"/>
            </p:cNvPicPr>
            <p:nvPr/>
          </p:nvPicPr>
          <p:blipFill>
            <a:blip r:embed="rId3"/>
            <a:srcRect/>
            <a:stretch>
              <a:fillRect/>
            </a:stretch>
          </p:blipFill>
          <p:spPr bwMode="auto">
            <a:xfrm>
              <a:off x="580" y="96"/>
              <a:ext cx="2492" cy="528"/>
            </a:xfrm>
            <a:prstGeom prst="rect">
              <a:avLst/>
            </a:prstGeom>
            <a:noFill/>
            <a:ln w="9525">
              <a:noFill/>
              <a:miter lim="800000"/>
              <a:headEnd/>
              <a:tailEnd/>
            </a:ln>
          </p:spPr>
        </p:pic>
        <p:sp>
          <p:nvSpPr>
            <p:cNvPr id="14346" name="Text Box 32"/>
            <p:cNvSpPr txBox="1">
              <a:spLocks noChangeArrowheads="1"/>
            </p:cNvSpPr>
            <p:nvPr/>
          </p:nvSpPr>
          <p:spPr bwMode="auto">
            <a:xfrm>
              <a:off x="521" y="546"/>
              <a:ext cx="2858" cy="407"/>
            </a:xfrm>
            <a:prstGeom prst="rect">
              <a:avLst/>
            </a:prstGeom>
            <a:noFill/>
            <a:ln w="9525">
              <a:noFill/>
              <a:miter lim="800000"/>
              <a:headEnd/>
              <a:tailEnd/>
            </a:ln>
          </p:spPr>
          <p:txBody>
            <a:bodyPr wrap="none">
              <a:spAutoFit/>
            </a:bodyPr>
            <a:lstStyle/>
            <a:p>
              <a:r>
                <a:rPr lang="es-ES" sz="3600" smtClean="0">
                  <a:solidFill>
                    <a:schemeClr val="tx2"/>
                  </a:solidFill>
                  <a:latin typeface="Segoe" pitchFamily="34" charset="0"/>
                </a:rPr>
                <a:t>Capacidad de gestión</a:t>
              </a:r>
              <a:endParaRPr lang="es-ES" sz="3600">
                <a:solidFill>
                  <a:schemeClr val="tx2"/>
                </a:solidFill>
                <a:latin typeface="Segoe" pitchFamily="34" charset="0"/>
              </a:endParaRPr>
            </a:p>
          </p:txBody>
        </p:sp>
      </p:grpSp>
      <p:grpSp>
        <p:nvGrpSpPr>
          <p:cNvPr id="47" name="Group 46"/>
          <p:cNvGrpSpPr/>
          <p:nvPr/>
        </p:nvGrpSpPr>
        <p:grpSpPr>
          <a:xfrm>
            <a:off x="6045270" y="2108659"/>
            <a:ext cx="2583850" cy="3934691"/>
            <a:chOff x="6078983" y="2108659"/>
            <a:chExt cx="2583850" cy="3934691"/>
          </a:xfrm>
        </p:grpSpPr>
        <p:sp>
          <p:nvSpPr>
            <p:cNvPr id="32" name="Rounded Rectangle 31"/>
            <p:cNvSpPr/>
            <p:nvPr/>
          </p:nvSpPr>
          <p:spPr bwMode="auto">
            <a:xfrm>
              <a:off x="6106262"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endParaRPr>
            </a:p>
          </p:txBody>
        </p:sp>
        <p:sp>
          <p:nvSpPr>
            <p:cNvPr id="14366" name="Rectangle 166"/>
            <p:cNvSpPr>
              <a:spLocks noChangeArrowheads="1"/>
            </p:cNvSpPr>
            <p:nvPr/>
          </p:nvSpPr>
          <p:spPr bwMode="auto">
            <a:xfrm>
              <a:off x="6085934" y="3221409"/>
              <a:ext cx="2576899" cy="664791"/>
            </a:xfrm>
            <a:prstGeom prst="rect">
              <a:avLst/>
            </a:prstGeom>
            <a:noFill/>
            <a:ln w="9525">
              <a:noFill/>
              <a:miter lim="800000"/>
              <a:headEnd/>
              <a:tailEnd/>
            </a:ln>
          </p:spPr>
          <p:txBody>
            <a:bodyPr wrap="square"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Gestión de múltiples servidores </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Administración visual</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Tareas de programa</a:t>
              </a:r>
              <a:endParaRPr lang="es-ES" sz="1200" dirty="0">
                <a:effectLst>
                  <a:outerShdw blurRad="38100" dist="38100" dir="2700000" algn="tl">
                    <a:srgbClr val="000000">
                      <a:alpha val="43137"/>
                    </a:srgbClr>
                  </a:outerShdw>
                </a:effectLst>
                <a:latin typeface="Segoe"/>
              </a:endParaRPr>
            </a:p>
          </p:txBody>
        </p:sp>
        <p:grpSp>
          <p:nvGrpSpPr>
            <p:cNvPr id="14340" name="Group 30"/>
            <p:cNvGrpSpPr>
              <a:grpSpLocks/>
            </p:cNvGrpSpPr>
            <p:nvPr/>
          </p:nvGrpSpPr>
          <p:grpSpPr bwMode="auto">
            <a:xfrm>
              <a:off x="6618733" y="4476362"/>
              <a:ext cx="1511300" cy="100647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5"/>
              <a:srcRect/>
              <a:stretch>
                <a:fillRect/>
              </a:stretch>
            </p:blipFill>
            <p:spPr bwMode="ltGray">
              <a:xfrm>
                <a:off x="8664612" y="4924535"/>
                <a:ext cx="699742" cy="698889"/>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6"/>
              <a:srcRect/>
              <a:stretch>
                <a:fillRect/>
              </a:stretch>
            </p:blipFill>
            <p:spPr bwMode="ltGray">
              <a:xfrm>
                <a:off x="8572582" y="5374048"/>
                <a:ext cx="331623" cy="331972"/>
              </a:xfrm>
              <a:prstGeom prst="rect">
                <a:avLst/>
              </a:prstGeom>
              <a:noFill/>
              <a:effectLst>
                <a:outerShdw blurRad="76200" dist="12700" dir="8100000" sy="-23000" kx="800400" algn="br" rotWithShape="0">
                  <a:prstClr val="black">
                    <a:alpha val="20000"/>
                  </a:prstClr>
                </a:outerShdw>
              </a:effectLst>
            </p:spPr>
          </p:pic>
          <p:pic>
            <p:nvPicPr>
              <p:cNvPr id="14360" name="Picture 3" descr="C:\Program Files\Microsoft Resource DVD Artwork\DVD_ART\Artwork_Imagery\HARDWARE_IMAGERY\Illustration - Misc Hardware\Windows Vista Illustration Icons\Ann Help.png"/>
              <p:cNvPicPr>
                <a:picLocks noChangeAspect="1" noChangeArrowheads="1"/>
              </p:cNvPicPr>
              <p:nvPr/>
            </p:nvPicPr>
            <p:blipFill>
              <a:blip r:embed="rId7"/>
              <a:srcRect/>
              <a:stretch>
                <a:fillRect/>
              </a:stretch>
            </p:blipFill>
            <p:spPr bwMode="ltGray">
              <a:xfrm>
                <a:off x="8429769" y="4846676"/>
                <a:ext cx="302152" cy="302151"/>
              </a:xfrm>
              <a:prstGeom prst="rect">
                <a:avLst/>
              </a:prstGeom>
              <a:noFill/>
              <a:ln w="9525">
                <a:noFill/>
                <a:miter lim="800000"/>
                <a:headEnd/>
                <a:tailEnd/>
              </a:ln>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8"/>
              <a:srcRect/>
              <a:stretch>
                <a:fillRect/>
              </a:stretch>
            </p:blipFill>
            <p:spPr bwMode="ltGray">
              <a:xfrm>
                <a:off x="8832804" y="4711692"/>
                <a:ext cx="702915" cy="600409"/>
              </a:xfrm>
              <a:prstGeom prst="rect">
                <a:avLst/>
              </a:prstGeom>
              <a:noFill/>
              <a:effectLst>
                <a:outerShdw blurRad="76200" dist="12700" dir="8100000" sy="-23000" kx="800400" algn="br" rotWithShape="0">
                  <a:prstClr val="black">
                    <a:alpha val="20000"/>
                  </a:prstClr>
                </a:outerShdw>
              </a:effectLst>
            </p:spPr>
          </p:pic>
          <p:pic>
            <p:nvPicPr>
              <p:cNvPr id="14362"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ltGray">
              <a:xfrm rot="-1679022">
                <a:off x="8408441" y="5336955"/>
                <a:ext cx="684878" cy="381772"/>
              </a:xfrm>
              <a:prstGeom prst="rect">
                <a:avLst/>
              </a:prstGeom>
              <a:noFill/>
              <a:ln w="9525">
                <a:noFill/>
                <a:miter lim="800000"/>
                <a:headEnd/>
                <a:tailEnd/>
              </a:ln>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9"/>
              <a:srcRect/>
              <a:stretch>
                <a:fillRect/>
              </a:stretch>
            </p:blipFill>
            <p:spPr bwMode="ltGray">
              <a:xfrm rot="8281635">
                <a:off x="8242545" y="4835586"/>
                <a:ext cx="685462" cy="382801"/>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10"/>
              <a:srcRect/>
              <a:stretch>
                <a:fillRect/>
              </a:stretch>
            </p:blipFill>
            <p:spPr bwMode="ltGray">
              <a:xfrm>
                <a:off x="8025164" y="4864177"/>
                <a:ext cx="701329" cy="725892"/>
              </a:xfrm>
              <a:prstGeom prst="rect">
                <a:avLst/>
              </a:prstGeom>
              <a:noFill/>
              <a:effectLst>
                <a:outerShdw blurRad="76200" dist="12700" dir="8100000" sy="-23000" kx="800400" algn="br" rotWithShape="0">
                  <a:prstClr val="black">
                    <a:alpha val="20000"/>
                  </a:prstClr>
                </a:outerShdw>
              </a:effectLst>
            </p:spPr>
          </p:pic>
        </p:grpSp>
        <p:sp>
          <p:nvSpPr>
            <p:cNvPr id="39" name="Rectangle 38"/>
            <p:cNvSpPr/>
            <p:nvPr/>
          </p:nvSpPr>
          <p:spPr bwMode="auto">
            <a:xfrm>
              <a:off x="6123318"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endParaRPr>
            </a:p>
          </p:txBody>
        </p:sp>
        <p:cxnSp>
          <p:nvCxnSpPr>
            <p:cNvPr id="40" name="Straight Connector 39"/>
            <p:cNvCxnSpPr/>
            <p:nvPr/>
          </p:nvCxnSpPr>
          <p:spPr>
            <a:xfrm>
              <a:off x="6574283" y="421008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68" name="TextBox 833617"/>
            <p:cNvSpPr txBox="1">
              <a:spLocks noChangeArrowheads="1"/>
            </p:cNvSpPr>
            <p:nvPr/>
          </p:nvSpPr>
          <p:spPr bwMode="auto">
            <a:xfrm>
              <a:off x="6078983" y="2138608"/>
              <a:ext cx="2489130" cy="794064"/>
            </a:xfrm>
            <a:prstGeom prst="rect">
              <a:avLst/>
            </a:prstGeom>
            <a:noFill/>
            <a:ln w="9525">
              <a:noFill/>
              <a:miter lim="800000"/>
              <a:headEnd/>
              <a:tailEnd/>
            </a:ln>
          </p:spPr>
          <p:txBody>
            <a:bodyPr wrap="square">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rPr>
                <a:t>Gestión interactiva</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48" name="Group 47"/>
          <p:cNvGrpSpPr/>
          <p:nvPr/>
        </p:nvGrpSpPr>
        <p:grpSpPr>
          <a:xfrm>
            <a:off x="3219819" y="2108659"/>
            <a:ext cx="2753248" cy="3934691"/>
            <a:chOff x="3305908" y="2108659"/>
            <a:chExt cx="2753248" cy="3934691"/>
          </a:xfrm>
        </p:grpSpPr>
        <p:sp>
          <p:nvSpPr>
            <p:cNvPr id="33" name="Rounded Rectangle 32"/>
            <p:cNvSpPr/>
            <p:nvPr/>
          </p:nvSpPr>
          <p:spPr bwMode="auto">
            <a:xfrm>
              <a:off x="3359428"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endParaRPr>
            </a:p>
          </p:txBody>
        </p:sp>
        <p:sp>
          <p:nvSpPr>
            <p:cNvPr id="14356" name="Rectangle 43"/>
            <p:cNvSpPr>
              <a:spLocks noChangeArrowheads="1"/>
            </p:cNvSpPr>
            <p:nvPr/>
          </p:nvSpPr>
          <p:spPr bwMode="auto">
            <a:xfrm>
              <a:off x="3305908" y="3103811"/>
              <a:ext cx="2753248" cy="997190"/>
            </a:xfrm>
            <a:prstGeom prst="rect">
              <a:avLst/>
            </a:prstGeom>
            <a:noFill/>
            <a:ln w="9525">
              <a:noFill/>
              <a:miter lim="800000"/>
              <a:headEnd/>
              <a:tailEnd/>
            </a:ln>
          </p:spPr>
          <p:txBody>
            <a:bodyPr wrap="square"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Definición de configuraciones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Automatización del cumplimiento de normativas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Integración con la Gestión de Sistemas</a:t>
              </a:r>
              <a:endParaRPr lang="es-ES" sz="1200" dirty="0">
                <a:effectLst>
                  <a:outerShdw blurRad="38100" dist="38100" dir="2700000" algn="tl">
                    <a:srgbClr val="000000">
                      <a:alpha val="43137"/>
                    </a:srgbClr>
                  </a:outerShdw>
                </a:effectLst>
                <a:latin typeface="Segoe"/>
              </a:endParaRPr>
            </a:p>
          </p:txBody>
        </p:sp>
        <p:pic>
          <p:nvPicPr>
            <p:cNvPr id="14354" name="Rectangle 833584"/>
            <p:cNvPicPr>
              <a:picLocks noChangeAspect="1" noChangeArrowheads="1"/>
            </p:cNvPicPr>
            <p:nvPr/>
          </p:nvPicPr>
          <p:blipFill>
            <a:blip r:embed="rId11">
              <a:lum bright="10000" contrast="-20000"/>
            </a:blip>
            <a:srcRect r="31033"/>
            <a:stretch>
              <a:fillRect/>
            </a:stretch>
          </p:blipFill>
          <p:spPr bwMode="auto">
            <a:xfrm>
              <a:off x="3865549" y="4288134"/>
              <a:ext cx="1524000" cy="1382930"/>
            </a:xfrm>
            <a:prstGeom prst="rect">
              <a:avLst/>
            </a:prstGeom>
            <a:noFill/>
            <a:ln w="9525">
              <a:noFill/>
              <a:miter lim="800000"/>
              <a:headEnd/>
              <a:tailEnd/>
            </a:ln>
          </p:spPr>
        </p:pic>
        <p:sp>
          <p:nvSpPr>
            <p:cNvPr id="37" name="Rectangle 36"/>
            <p:cNvSpPr/>
            <p:nvPr/>
          </p:nvSpPr>
          <p:spPr bwMode="auto">
            <a:xfrm>
              <a:off x="3376484"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endParaRPr>
            </a:p>
          </p:txBody>
        </p:sp>
        <p:cxnSp>
          <p:nvCxnSpPr>
            <p:cNvPr id="38" name="Straight Connector 37"/>
            <p:cNvCxnSpPr/>
            <p:nvPr/>
          </p:nvCxnSpPr>
          <p:spPr>
            <a:xfrm>
              <a:off x="382744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TextBox 833617"/>
            <p:cNvSpPr txBox="1">
              <a:spLocks noChangeArrowheads="1"/>
            </p:cNvSpPr>
            <p:nvPr/>
          </p:nvSpPr>
          <p:spPr bwMode="auto">
            <a:xfrm>
              <a:off x="3408349" y="2138677"/>
              <a:ext cx="2438400" cy="794064"/>
            </a:xfrm>
            <a:prstGeom prst="rect">
              <a:avLst/>
            </a:prstGeom>
            <a:noFill/>
            <a:ln w="9525">
              <a:noFill/>
              <a:miter lim="800000"/>
              <a:headEnd/>
              <a:tailEnd/>
            </a:ln>
          </p:spPr>
          <p:txBody>
            <a:bodyPr>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rPr>
                <a:t>Monitorización  mediante vistas</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grpSp>
        <p:nvGrpSpPr>
          <p:cNvPr id="45" name="Group 44"/>
          <p:cNvGrpSpPr/>
          <p:nvPr/>
        </p:nvGrpSpPr>
        <p:grpSpPr>
          <a:xfrm>
            <a:off x="533400" y="2078514"/>
            <a:ext cx="2614216" cy="3934691"/>
            <a:chOff x="633883" y="2078514"/>
            <a:chExt cx="2614216" cy="3934691"/>
          </a:xfrm>
        </p:grpSpPr>
        <p:sp>
          <p:nvSpPr>
            <p:cNvPr id="34" name="Rounded Rectangle 33"/>
            <p:cNvSpPr/>
            <p:nvPr/>
          </p:nvSpPr>
          <p:spPr bwMode="auto">
            <a:xfrm>
              <a:off x="673148" y="2078514"/>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endParaRPr>
            </a:p>
          </p:txBody>
        </p:sp>
        <p:sp>
          <p:nvSpPr>
            <p:cNvPr id="14351" name="Rectangle 52"/>
            <p:cNvSpPr>
              <a:spLocks noChangeArrowheads="1"/>
            </p:cNvSpPr>
            <p:nvPr/>
          </p:nvSpPr>
          <p:spPr bwMode="auto">
            <a:xfrm>
              <a:off x="634439" y="3193810"/>
              <a:ext cx="2613660" cy="997190"/>
            </a:xfrm>
            <a:prstGeom prst="rect">
              <a:avLst/>
            </a:prstGeom>
            <a:noFill/>
            <a:ln w="9525">
              <a:noFill/>
              <a:miter lim="800000"/>
              <a:headEnd/>
              <a:tailEnd/>
            </a:ln>
          </p:spPr>
          <p:txBody>
            <a:bodyPr lIns="91432" tIns="45717" rIns="91432" bIns="45717">
              <a:spAutoFit/>
            </a:bodyPr>
            <a:lstStyle/>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Definición de configuraciones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Automatización del cumplimiento de normativas</a:t>
              </a:r>
            </a:p>
            <a:p>
              <a:pPr marL="228600" indent="-228600" defTabSz="912813">
                <a:lnSpc>
                  <a:spcPct val="90000"/>
                </a:lnSpc>
                <a:spcBef>
                  <a:spcPct val="20000"/>
                </a:spcBef>
                <a:buClr>
                  <a:schemeClr val="tx2"/>
                </a:buClr>
                <a:buSzPct val="80000"/>
                <a:buBlip>
                  <a:blip r:embed="rId4"/>
                </a:buBlip>
                <a:defRPr/>
              </a:pPr>
              <a:r>
                <a:rPr lang="es-ES" sz="1200" dirty="0" smtClean="0">
                  <a:effectLst>
                    <a:outerShdw blurRad="38100" dist="38100" dir="2700000" algn="tl">
                      <a:srgbClr val="000000">
                        <a:alpha val="43137"/>
                      </a:srgbClr>
                    </a:outerShdw>
                  </a:effectLst>
                  <a:latin typeface="Segoe"/>
                </a:rPr>
                <a:t>Integración con la Gestión de Sistemas</a:t>
              </a:r>
              <a:endParaRPr lang="es-ES" sz="1200" dirty="0">
                <a:effectLst>
                  <a:outerShdw blurRad="38100" dist="38100" dir="2700000" algn="tl">
                    <a:srgbClr val="000000">
                      <a:alpha val="43137"/>
                    </a:srgbClr>
                  </a:outerShdw>
                </a:effectLst>
                <a:latin typeface="Segoe"/>
              </a:endParaRPr>
            </a:p>
          </p:txBody>
        </p:sp>
        <p:grpSp>
          <p:nvGrpSpPr>
            <p:cNvPr id="44" name="Group 43"/>
            <p:cNvGrpSpPr/>
            <p:nvPr/>
          </p:nvGrpSpPr>
          <p:grpSpPr>
            <a:xfrm>
              <a:off x="990599" y="4331894"/>
              <a:ext cx="1423990" cy="1295411"/>
              <a:chOff x="990599" y="4334208"/>
              <a:chExt cx="1423990" cy="1295411"/>
            </a:xfrm>
          </p:grpSpPr>
          <p:pic>
            <p:nvPicPr>
              <p:cNvPr id="14349" name="Picture 32" descr="policy rules"/>
              <p:cNvPicPr>
                <a:picLocks noChangeAspect="1" noChangeArrowheads="1"/>
              </p:cNvPicPr>
              <p:nvPr/>
            </p:nvPicPr>
            <p:blipFill>
              <a:blip r:embed="rId12"/>
              <a:srcRect/>
              <a:stretch>
                <a:fillRect/>
              </a:stretch>
            </p:blipFill>
            <p:spPr bwMode="auto">
              <a:xfrm>
                <a:off x="990599" y="4648225"/>
                <a:ext cx="461583" cy="403190"/>
              </a:xfrm>
              <a:prstGeom prst="rect">
                <a:avLst/>
              </a:prstGeom>
              <a:noFill/>
              <a:ln w="9525">
                <a:noFill/>
                <a:miter lim="800000"/>
                <a:headEnd/>
                <a:tailEnd/>
              </a:ln>
            </p:spPr>
          </p:pic>
          <p:pic>
            <p:nvPicPr>
              <p:cNvPr id="14348" name="Picture 12" descr="C:\Program Files\Microsoft Resource DVD Artwork\DVD_ART\Artwork_Imagery\HARDWARE_IMAGERY\Illustration - Misc Hardware\Windows Vista Illustration Icons\Server.png"/>
              <p:cNvPicPr>
                <a:picLocks noChangeAspect="1" noChangeArrowheads="1"/>
              </p:cNvPicPr>
              <p:nvPr/>
            </p:nvPicPr>
            <p:blipFill>
              <a:blip r:embed="rId13"/>
              <a:srcRect/>
              <a:stretch>
                <a:fillRect/>
              </a:stretch>
            </p:blipFill>
            <p:spPr bwMode="auto">
              <a:xfrm>
                <a:off x="1467950" y="4334208"/>
                <a:ext cx="946639" cy="1295411"/>
              </a:xfrm>
              <a:prstGeom prst="rect">
                <a:avLst/>
              </a:prstGeom>
              <a:noFill/>
              <a:ln w="9525">
                <a:noFill/>
                <a:miter lim="800000"/>
                <a:headEnd/>
                <a:tailEnd/>
              </a:ln>
            </p:spPr>
          </p:pic>
        </p:grpSp>
        <p:sp>
          <p:nvSpPr>
            <p:cNvPr id="35" name="Rectangle 34"/>
            <p:cNvSpPr/>
            <p:nvPr/>
          </p:nvSpPr>
          <p:spPr bwMode="auto">
            <a:xfrm>
              <a:off x="690204" y="252079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endParaRPr>
            </a:p>
          </p:txBody>
        </p:sp>
        <p:cxnSp>
          <p:nvCxnSpPr>
            <p:cNvPr id="36" name="Straight Connector 35"/>
            <p:cNvCxnSpPr/>
            <p:nvPr/>
          </p:nvCxnSpPr>
          <p:spPr>
            <a:xfrm>
              <a:off x="1141169" y="4265612"/>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4" name="TextBox 833617"/>
            <p:cNvSpPr txBox="1">
              <a:spLocks noChangeArrowheads="1"/>
            </p:cNvSpPr>
            <p:nvPr/>
          </p:nvSpPr>
          <p:spPr bwMode="auto">
            <a:xfrm>
              <a:off x="633883" y="2138670"/>
              <a:ext cx="2514600" cy="794064"/>
            </a:xfrm>
            <a:prstGeom prst="rect">
              <a:avLst/>
            </a:prstGeom>
            <a:noFill/>
            <a:ln w="9525">
              <a:noFill/>
              <a:miter lim="800000"/>
              <a:headEnd/>
              <a:tailEnd/>
            </a:ln>
          </p:spPr>
          <p:txBody>
            <a:bodyPr wrap="square">
              <a:spAutoFit/>
            </a:bodyPr>
            <a:lstStyle/>
            <a:p>
              <a:pPr algn="ctr">
                <a:lnSpc>
                  <a:spcPct val="95000"/>
                </a:lnSpc>
                <a:spcBef>
                  <a:spcPct val="10000"/>
                </a:spcBef>
                <a:defRPr/>
              </a:pPr>
              <a:r>
                <a:rPr lang="es-E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rPr>
                <a:t>Gestión mediante políticas</a:t>
              </a:r>
              <a:endParaRPr lang="es-E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ea typeface="宋体" pitchFamily="2" charset="-122"/>
                <a:cs typeface="Arial"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Bottom)">
                                      <p:cBhvr>
                                        <p:cTn id="7" dur="1000"/>
                                        <p:tgtEl>
                                          <p:spTgt spid="45"/>
                                        </p:tgtEl>
                                      </p:cBhvr>
                                    </p:animEffect>
                                  </p:childTnLst>
                                </p:cTn>
                              </p:par>
                              <p:par>
                                <p:cTn id="8" presetID="12" presetClass="entr" presetSubtype="4" fill="hold" nodeType="withEffect">
                                  <p:stCondLst>
                                    <p:cond delay="100"/>
                                  </p:stCondLst>
                                  <p:childTnLst>
                                    <p:set>
                                      <p:cBhvr>
                                        <p:cTn id="9" dur="1" fill="hold">
                                          <p:stCondLst>
                                            <p:cond delay="0"/>
                                          </p:stCondLst>
                                        </p:cTn>
                                        <p:tgtEl>
                                          <p:spTgt spid="48"/>
                                        </p:tgtEl>
                                        <p:attrNameLst>
                                          <p:attrName>style.visibility</p:attrName>
                                        </p:attrNameLst>
                                      </p:cBhvr>
                                      <p:to>
                                        <p:strVal val="visible"/>
                                      </p:to>
                                    </p:set>
                                    <p:animEffect transition="in" filter="slide(fromBottom)">
                                      <p:cBhvr>
                                        <p:cTn id="10" dur="1000"/>
                                        <p:tgtEl>
                                          <p:spTgt spid="48"/>
                                        </p:tgtEl>
                                      </p:cBhvr>
                                    </p:animEffect>
                                  </p:childTnLst>
                                </p:cTn>
                              </p:par>
                              <p:par>
                                <p:cTn id="11" presetID="12" presetClass="entr" presetSubtype="4" fill="hold" nodeType="withEffect">
                                  <p:stCondLst>
                                    <p:cond delay="200"/>
                                  </p:stCondLst>
                                  <p:childTnLst>
                                    <p:set>
                                      <p:cBhvr>
                                        <p:cTn id="12" dur="1" fill="hold">
                                          <p:stCondLst>
                                            <p:cond delay="0"/>
                                          </p:stCondLst>
                                        </p:cTn>
                                        <p:tgtEl>
                                          <p:spTgt spid="47"/>
                                        </p:tgtEl>
                                        <p:attrNameLst>
                                          <p:attrName>style.visibility</p:attrName>
                                        </p:attrNameLst>
                                      </p:cBhvr>
                                      <p:to>
                                        <p:strVal val="visible"/>
                                      </p:to>
                                    </p:set>
                                    <p:animEffect transition="in" filter="slide(fromBottom)">
                                      <p:cBhvr>
                                        <p:cTn id="13" dur="1000"/>
                                        <p:tgtEl>
                                          <p:spTgt spid="47"/>
                                        </p:tgtEl>
                                      </p:cBhvr>
                                    </p:animEffect>
                                  </p:childTnLst>
                                </p:cTn>
                              </p:par>
                              <p:par>
                                <p:cTn id="14" presetID="55" presetClass="entr" presetSubtype="0" fill="hold" grpId="0" nodeType="withEffect">
                                  <p:stCondLst>
                                    <p:cond delay="20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strVal val="#ppt_w*0.70"/>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animEffect transition="in" filter="fade">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48"/>
                                        </p:tgtEl>
                                        <p:attrNameLst>
                                          <p:attrName>style.opacity</p:attrName>
                                        </p:attrNameLst>
                                      </p:cBhvr>
                                      <p:to>
                                        <p:strVal val="0.25"/>
                                      </p:to>
                                    </p:set>
                                    <p:animEffect filter="image" prLst="opacity: 0.25">
                                      <p:cBhvr rctx="IE">
                                        <p:cTn id="23" dur="indefinite"/>
                                        <p:tgtEl>
                                          <p:spTgt spid="48"/>
                                        </p:tgtEl>
                                      </p:cBhvr>
                                    </p:animEffect>
                                  </p:childTnLst>
                                </p:cTn>
                              </p:par>
                              <p:par>
                                <p:cTn id="24" presetID="9" presetClass="emph" presetSubtype="0" nodeType="withEffect">
                                  <p:stCondLst>
                                    <p:cond delay="0"/>
                                  </p:stCondLst>
                                  <p:childTnLst>
                                    <p:set>
                                      <p:cBhvr rctx="PPT">
                                        <p:cTn id="25" dur="indefinite"/>
                                        <p:tgtEl>
                                          <p:spTgt spid="47"/>
                                        </p:tgtEl>
                                        <p:attrNameLst>
                                          <p:attrName>style.opacity</p:attrName>
                                        </p:attrNameLst>
                                      </p:cBhvr>
                                      <p:to>
                                        <p:strVal val="0.25"/>
                                      </p:to>
                                    </p:set>
                                    <p:animEffect filter="image" prLst="opacity: 0.25">
                                      <p:cBhvr rctx="IE">
                                        <p:cTn id="26" dur="indefinite"/>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Policy.png"/>
          <p:cNvPicPr>
            <a:picLocks noChangeAspect="1"/>
          </p:cNvPicPr>
          <p:nvPr/>
        </p:nvPicPr>
        <p:blipFill>
          <a:blip r:embed="rId3"/>
          <a:stretch>
            <a:fillRect/>
          </a:stretch>
        </p:blipFill>
        <p:spPr bwMode="auto">
          <a:xfrm>
            <a:off x="6375172" y="4212254"/>
            <a:ext cx="508455" cy="443268"/>
          </a:xfrm>
          <a:prstGeom prst="rect">
            <a:avLst/>
          </a:prstGeom>
          <a:noFill/>
          <a:ln w="9525">
            <a:noFill/>
            <a:miter lim="800000"/>
            <a:headEnd/>
            <a:tailEnd/>
          </a:ln>
        </p:spPr>
      </p:pic>
      <p:pic>
        <p:nvPicPr>
          <p:cNvPr id="40" name="Picture 39" descr="Policy.png"/>
          <p:cNvPicPr>
            <a:picLocks noChangeAspect="1"/>
          </p:cNvPicPr>
          <p:nvPr/>
        </p:nvPicPr>
        <p:blipFill>
          <a:blip r:embed="rId3"/>
          <a:stretch>
            <a:fillRect/>
          </a:stretch>
        </p:blipFill>
        <p:spPr bwMode="auto">
          <a:xfrm>
            <a:off x="6375172" y="4212254"/>
            <a:ext cx="508455" cy="443268"/>
          </a:xfrm>
          <a:prstGeom prst="rect">
            <a:avLst/>
          </a:prstGeom>
          <a:noFill/>
          <a:ln w="9525">
            <a:noFill/>
            <a:miter lim="800000"/>
            <a:headEnd/>
            <a:tailEnd/>
          </a:ln>
        </p:spPr>
      </p:pic>
      <p:pic>
        <p:nvPicPr>
          <p:cNvPr id="41" name="Picture 40" descr="Policy.png"/>
          <p:cNvPicPr>
            <a:picLocks noChangeAspect="1"/>
          </p:cNvPicPr>
          <p:nvPr/>
        </p:nvPicPr>
        <p:blipFill>
          <a:blip r:embed="rId3"/>
          <a:stretch>
            <a:fillRect/>
          </a:stretch>
        </p:blipFill>
        <p:spPr bwMode="auto">
          <a:xfrm>
            <a:off x="6375172" y="4212254"/>
            <a:ext cx="508455" cy="443268"/>
          </a:xfrm>
          <a:prstGeom prst="rect">
            <a:avLst/>
          </a:prstGeom>
          <a:noFill/>
          <a:ln w="9525">
            <a:noFill/>
            <a:miter lim="800000"/>
            <a:headEnd/>
            <a:tailEnd/>
          </a:ln>
        </p:spPr>
      </p:pic>
      <p:pic>
        <p:nvPicPr>
          <p:cNvPr id="42" name="Picture 41" descr="Policy.png"/>
          <p:cNvPicPr>
            <a:picLocks noChangeAspect="1"/>
          </p:cNvPicPr>
          <p:nvPr/>
        </p:nvPicPr>
        <p:blipFill>
          <a:blip r:embed="rId3"/>
          <a:stretch>
            <a:fillRect/>
          </a:stretch>
        </p:blipFill>
        <p:spPr bwMode="auto">
          <a:xfrm>
            <a:off x="6375172" y="4212254"/>
            <a:ext cx="508455" cy="443268"/>
          </a:xfrm>
          <a:prstGeom prst="rect">
            <a:avLst/>
          </a:prstGeom>
          <a:noFill/>
          <a:ln w="9525">
            <a:noFill/>
            <a:miter lim="800000"/>
            <a:headEnd/>
            <a:tailEnd/>
          </a:ln>
        </p:spPr>
      </p:pic>
      <p:pic>
        <p:nvPicPr>
          <p:cNvPr id="43" name="Picture 42" descr="Policy.png"/>
          <p:cNvPicPr>
            <a:picLocks noChangeAspect="1"/>
          </p:cNvPicPr>
          <p:nvPr/>
        </p:nvPicPr>
        <p:blipFill>
          <a:blip r:embed="rId3"/>
          <a:stretch>
            <a:fillRect/>
          </a:stretch>
        </p:blipFill>
        <p:spPr bwMode="auto">
          <a:xfrm>
            <a:off x="6375172" y="4212254"/>
            <a:ext cx="508455" cy="443268"/>
          </a:xfrm>
          <a:prstGeom prst="rect">
            <a:avLst/>
          </a:prstGeom>
          <a:noFill/>
          <a:ln w="9525">
            <a:noFill/>
            <a:miter lim="800000"/>
            <a:headEnd/>
            <a:tailEnd/>
          </a:ln>
        </p:spPr>
      </p:pic>
      <p:pic>
        <p:nvPicPr>
          <p:cNvPr id="44" name="Picture 43" descr="Policy.png"/>
          <p:cNvPicPr>
            <a:picLocks noChangeAspect="1"/>
          </p:cNvPicPr>
          <p:nvPr/>
        </p:nvPicPr>
        <p:blipFill>
          <a:blip r:embed="rId3"/>
          <a:stretch>
            <a:fillRect/>
          </a:stretch>
        </p:blipFill>
        <p:spPr bwMode="auto">
          <a:xfrm>
            <a:off x="6375172" y="4212254"/>
            <a:ext cx="508455" cy="443268"/>
          </a:xfrm>
          <a:prstGeom prst="rect">
            <a:avLst/>
          </a:prstGeom>
          <a:noFill/>
          <a:ln w="9525">
            <a:noFill/>
            <a:miter lim="800000"/>
            <a:headEnd/>
            <a:tailEnd/>
          </a:ln>
        </p:spPr>
      </p:pic>
      <p:pic>
        <p:nvPicPr>
          <p:cNvPr id="23595" name="Picture 35" descr="Policy.png"/>
          <p:cNvPicPr>
            <a:picLocks noChangeAspect="1"/>
          </p:cNvPicPr>
          <p:nvPr/>
        </p:nvPicPr>
        <p:blipFill>
          <a:blip r:embed="rId3"/>
          <a:stretch>
            <a:fillRect/>
          </a:stretch>
        </p:blipFill>
        <p:spPr bwMode="auto">
          <a:xfrm>
            <a:off x="6375548" y="4211499"/>
            <a:ext cx="508381" cy="443203"/>
          </a:xfrm>
          <a:prstGeom prst="rect">
            <a:avLst/>
          </a:prstGeom>
          <a:noFill/>
          <a:ln w="9525">
            <a:noFill/>
            <a:miter lim="800000"/>
            <a:headEnd/>
            <a:tailEnd/>
          </a:ln>
        </p:spPr>
      </p:pic>
      <p:pic>
        <p:nvPicPr>
          <p:cNvPr id="23588" name="Picture 42" descr="D:\Pennie's documents\Images for TechEd06\Shapes_and_Graphics\Arrows\multi bunch of arrows 40.png"/>
          <p:cNvPicPr>
            <a:picLocks noChangeAspect="1" noChangeArrowheads="1"/>
          </p:cNvPicPr>
          <p:nvPr/>
        </p:nvPicPr>
        <p:blipFill>
          <a:blip r:embed="rId4"/>
          <a:srcRect/>
          <a:stretch>
            <a:fillRect/>
          </a:stretch>
        </p:blipFill>
        <p:spPr bwMode="auto">
          <a:xfrm>
            <a:off x="5181600" y="3429000"/>
            <a:ext cx="2819849" cy="2098575"/>
          </a:xfrm>
          <a:prstGeom prst="rect">
            <a:avLst/>
          </a:prstGeom>
          <a:noFill/>
          <a:ln w="9525">
            <a:noFill/>
            <a:miter lim="800000"/>
            <a:headEnd/>
            <a:tailEnd/>
          </a:ln>
        </p:spPr>
      </p:pic>
      <p:pic>
        <p:nvPicPr>
          <p:cNvPr id="23589" name="Picture 7" descr="D:\Pennie's documents\Images for TechEd06\Hardware_Imagery\Database blue.png"/>
          <p:cNvPicPr>
            <a:picLocks noChangeAspect="1" noChangeArrowheads="1"/>
          </p:cNvPicPr>
          <p:nvPr/>
        </p:nvPicPr>
        <p:blipFill>
          <a:blip r:embed="rId5"/>
          <a:srcRect/>
          <a:stretch>
            <a:fillRect/>
          </a:stretch>
        </p:blipFill>
        <p:spPr bwMode="auto">
          <a:xfrm>
            <a:off x="6519258" y="2667000"/>
            <a:ext cx="643967" cy="775646"/>
          </a:xfrm>
          <a:prstGeom prst="rect">
            <a:avLst/>
          </a:prstGeom>
          <a:noFill/>
          <a:ln w="9525">
            <a:noFill/>
            <a:miter lim="800000"/>
            <a:headEnd/>
            <a:tailEnd/>
          </a:ln>
        </p:spPr>
      </p:pic>
      <p:pic>
        <p:nvPicPr>
          <p:cNvPr id="23590" name="Picture 7" descr="D:\Pennie's documents\Images for TechEd06\Hardware_Imagery\Database blue.png"/>
          <p:cNvPicPr>
            <a:picLocks noChangeAspect="1" noChangeArrowheads="1"/>
          </p:cNvPicPr>
          <p:nvPr/>
        </p:nvPicPr>
        <p:blipFill>
          <a:blip r:embed="rId5"/>
          <a:srcRect/>
          <a:stretch>
            <a:fillRect/>
          </a:stretch>
        </p:blipFill>
        <p:spPr bwMode="auto">
          <a:xfrm>
            <a:off x="5105497" y="3137892"/>
            <a:ext cx="643967" cy="775646"/>
          </a:xfrm>
          <a:prstGeom prst="rect">
            <a:avLst/>
          </a:prstGeom>
          <a:noFill/>
          <a:ln w="9525">
            <a:noFill/>
            <a:miter lim="800000"/>
            <a:headEnd/>
            <a:tailEnd/>
          </a:ln>
        </p:spPr>
      </p:pic>
      <p:pic>
        <p:nvPicPr>
          <p:cNvPr id="23591" name="Picture 7" descr="D:\Pennie's documents\Images for TechEd06\Hardware_Imagery\Database blue.png"/>
          <p:cNvPicPr>
            <a:picLocks noChangeAspect="1" noChangeArrowheads="1"/>
          </p:cNvPicPr>
          <p:nvPr/>
        </p:nvPicPr>
        <p:blipFill>
          <a:blip r:embed="rId5"/>
          <a:srcRect/>
          <a:stretch>
            <a:fillRect/>
          </a:stretch>
        </p:blipFill>
        <p:spPr bwMode="auto">
          <a:xfrm>
            <a:off x="4495800" y="4204534"/>
            <a:ext cx="643967" cy="775646"/>
          </a:xfrm>
          <a:prstGeom prst="rect">
            <a:avLst/>
          </a:prstGeom>
          <a:noFill/>
          <a:ln w="9525">
            <a:noFill/>
            <a:miter lim="800000"/>
            <a:headEnd/>
            <a:tailEnd/>
          </a:ln>
        </p:spPr>
      </p:pic>
      <p:pic>
        <p:nvPicPr>
          <p:cNvPr id="23592" name="Picture 7" descr="D:\Pennie's documents\Images for TechEd06\Hardware_Imagery\Database blue.png"/>
          <p:cNvPicPr>
            <a:picLocks noChangeAspect="1" noChangeArrowheads="1"/>
          </p:cNvPicPr>
          <p:nvPr/>
        </p:nvPicPr>
        <p:blipFill>
          <a:blip r:embed="rId5"/>
          <a:srcRect/>
          <a:stretch>
            <a:fillRect/>
          </a:stretch>
        </p:blipFill>
        <p:spPr bwMode="auto">
          <a:xfrm>
            <a:off x="5715194" y="5499742"/>
            <a:ext cx="643967" cy="775646"/>
          </a:xfrm>
          <a:prstGeom prst="rect">
            <a:avLst/>
          </a:prstGeom>
          <a:noFill/>
          <a:ln w="9525">
            <a:noFill/>
            <a:miter lim="800000"/>
            <a:headEnd/>
            <a:tailEnd/>
          </a:ln>
        </p:spPr>
      </p:pic>
      <p:pic>
        <p:nvPicPr>
          <p:cNvPr id="23593" name="Picture 7" descr="D:\Pennie's documents\Images for TechEd06\Hardware_Imagery\Database blue.png"/>
          <p:cNvPicPr>
            <a:picLocks noChangeAspect="1" noChangeArrowheads="1"/>
          </p:cNvPicPr>
          <p:nvPr/>
        </p:nvPicPr>
        <p:blipFill>
          <a:blip r:embed="rId5"/>
          <a:srcRect/>
          <a:stretch>
            <a:fillRect/>
          </a:stretch>
        </p:blipFill>
        <p:spPr bwMode="auto">
          <a:xfrm>
            <a:off x="7391861" y="5423553"/>
            <a:ext cx="643967" cy="775646"/>
          </a:xfrm>
          <a:prstGeom prst="rect">
            <a:avLst/>
          </a:prstGeom>
          <a:noFill/>
          <a:ln w="9525">
            <a:noFill/>
            <a:miter lim="800000"/>
            <a:headEnd/>
            <a:tailEnd/>
          </a:ln>
        </p:spPr>
      </p:pic>
      <p:pic>
        <p:nvPicPr>
          <p:cNvPr id="23594" name="Picture 7" descr="D:\Pennie's documents\Images for TechEd06\Hardware_Imagery\Database blue.png"/>
          <p:cNvPicPr>
            <a:picLocks noChangeAspect="1" noChangeArrowheads="1"/>
          </p:cNvPicPr>
          <p:nvPr/>
        </p:nvPicPr>
        <p:blipFill>
          <a:blip r:embed="rId5"/>
          <a:srcRect/>
          <a:stretch>
            <a:fillRect/>
          </a:stretch>
        </p:blipFill>
        <p:spPr bwMode="auto">
          <a:xfrm>
            <a:off x="8001558" y="4052157"/>
            <a:ext cx="643967" cy="775646"/>
          </a:xfrm>
          <a:prstGeom prst="rect">
            <a:avLst/>
          </a:prstGeom>
          <a:noFill/>
          <a:ln w="9525">
            <a:noFill/>
            <a:miter lim="800000"/>
            <a:headEnd/>
            <a:tailEnd/>
          </a:ln>
        </p:spPr>
      </p:pic>
      <p:pic>
        <p:nvPicPr>
          <p:cNvPr id="46" name="Picture 5" descr="D:\Pennie's documents\Images for TechEd06\Shapes_and_Graphics\Arrows\arrow 0 blue arrow curved 9.png"/>
          <p:cNvPicPr>
            <a:picLocks noChangeAspect="1" noChangeArrowheads="1"/>
          </p:cNvPicPr>
          <p:nvPr/>
        </p:nvPicPr>
        <p:blipFill>
          <a:blip r:embed="rId6"/>
          <a:srcRect/>
          <a:stretch>
            <a:fillRect/>
          </a:stretch>
        </p:blipFill>
        <p:spPr bwMode="auto">
          <a:xfrm>
            <a:off x="1905000" y="2819400"/>
            <a:ext cx="1039813" cy="1177925"/>
          </a:xfrm>
          <a:prstGeom prst="rect">
            <a:avLst/>
          </a:prstGeom>
          <a:noFill/>
          <a:ln w="9525">
            <a:noFill/>
            <a:miter lim="800000"/>
            <a:headEnd/>
            <a:tailEnd/>
          </a:ln>
        </p:spPr>
      </p:pic>
      <p:pic>
        <p:nvPicPr>
          <p:cNvPr id="54" name="Picture 28" descr="D:\Pennie's documents\Images for TechEd06\Shapes_and_Graphics\Arrows\curved white arrow.png"/>
          <p:cNvPicPr>
            <a:picLocks noChangeAspect="1" noChangeArrowheads="1"/>
          </p:cNvPicPr>
          <p:nvPr/>
        </p:nvPicPr>
        <p:blipFill>
          <a:blip r:embed="rId7"/>
          <a:srcRect/>
          <a:stretch>
            <a:fillRect/>
          </a:stretch>
        </p:blipFill>
        <p:spPr bwMode="auto">
          <a:xfrm rot="10270164">
            <a:off x="1390650" y="3498850"/>
            <a:ext cx="1012825" cy="1312863"/>
          </a:xfrm>
          <a:prstGeom prst="rect">
            <a:avLst/>
          </a:prstGeom>
          <a:noFill/>
          <a:ln w="9525">
            <a:noFill/>
            <a:miter lim="800000"/>
            <a:headEnd/>
            <a:tailEnd/>
          </a:ln>
        </p:spPr>
      </p:pic>
      <p:pic>
        <p:nvPicPr>
          <p:cNvPr id="12" name="Picture 7" descr="D:\Pennie's documents\Images for TechEd06\Hardware_Imagery\Database blue.png"/>
          <p:cNvPicPr>
            <a:picLocks noChangeAspect="1" noChangeArrowheads="1"/>
          </p:cNvPicPr>
          <p:nvPr/>
        </p:nvPicPr>
        <p:blipFill>
          <a:blip r:embed="rId8"/>
          <a:srcRect/>
          <a:stretch>
            <a:fillRect/>
          </a:stretch>
        </p:blipFill>
        <p:spPr bwMode="auto">
          <a:xfrm>
            <a:off x="609600" y="4724400"/>
            <a:ext cx="949325" cy="1143000"/>
          </a:xfrm>
          <a:prstGeom prst="rect">
            <a:avLst/>
          </a:prstGeom>
          <a:noFill/>
          <a:ln w="9525">
            <a:noFill/>
            <a:miter lim="800000"/>
            <a:headEnd/>
            <a:tailEnd/>
          </a:ln>
        </p:spPr>
      </p:pic>
      <p:pic>
        <p:nvPicPr>
          <p:cNvPr id="16" name="Picture 28" descr="D:\Pennie's documents\Images for TechEd06\Shapes_and_Graphics\Arrows\curved white arrow.png"/>
          <p:cNvPicPr>
            <a:picLocks noChangeAspect="1" noChangeArrowheads="1"/>
          </p:cNvPicPr>
          <p:nvPr/>
        </p:nvPicPr>
        <p:blipFill>
          <a:blip r:embed="rId7"/>
          <a:srcRect/>
          <a:stretch>
            <a:fillRect/>
          </a:stretch>
        </p:blipFill>
        <p:spPr bwMode="auto">
          <a:xfrm rot="10270164">
            <a:off x="1412875" y="3473450"/>
            <a:ext cx="1012825" cy="1312863"/>
          </a:xfrm>
          <a:prstGeom prst="rect">
            <a:avLst/>
          </a:prstGeom>
          <a:noFill/>
          <a:ln w="9525">
            <a:noFill/>
            <a:miter lim="800000"/>
            <a:headEnd/>
            <a:tailEnd/>
          </a:ln>
        </p:spPr>
      </p:pic>
      <p:pic>
        <p:nvPicPr>
          <p:cNvPr id="18" name="Picture 17" descr="Policy.png"/>
          <p:cNvPicPr>
            <a:picLocks noChangeAspect="1"/>
          </p:cNvPicPr>
          <p:nvPr/>
        </p:nvPicPr>
        <p:blipFill>
          <a:blip r:embed="rId3"/>
          <a:stretch>
            <a:fillRect/>
          </a:stretch>
        </p:blipFill>
        <p:spPr bwMode="auto">
          <a:xfrm>
            <a:off x="2323929" y="4035170"/>
            <a:ext cx="444898" cy="387859"/>
          </a:xfrm>
          <a:prstGeom prst="rect">
            <a:avLst/>
          </a:prstGeom>
          <a:noFill/>
          <a:ln w="9525">
            <a:noFill/>
            <a:miter lim="800000"/>
            <a:headEnd/>
            <a:tailEnd/>
          </a:ln>
        </p:spPr>
      </p:pic>
      <p:pic>
        <p:nvPicPr>
          <p:cNvPr id="24" name="Picture 23" descr="Policy.png"/>
          <p:cNvPicPr>
            <a:picLocks noChangeAspect="1"/>
          </p:cNvPicPr>
          <p:nvPr/>
        </p:nvPicPr>
        <p:blipFill>
          <a:blip r:embed="rId3"/>
          <a:stretch>
            <a:fillRect/>
          </a:stretch>
        </p:blipFill>
        <p:spPr bwMode="auto">
          <a:xfrm>
            <a:off x="3619329" y="4339970"/>
            <a:ext cx="444898" cy="387859"/>
          </a:xfrm>
          <a:prstGeom prst="rect">
            <a:avLst/>
          </a:prstGeom>
          <a:noFill/>
          <a:ln w="9525">
            <a:noFill/>
            <a:miter lim="800000"/>
            <a:headEnd/>
            <a:tailEnd/>
          </a:ln>
        </p:spPr>
      </p:pic>
      <p:pic>
        <p:nvPicPr>
          <p:cNvPr id="21" name="Picture 20" descr="open_table.png"/>
          <p:cNvPicPr>
            <a:picLocks noChangeAspect="1"/>
          </p:cNvPicPr>
          <p:nvPr/>
        </p:nvPicPr>
        <p:blipFill>
          <a:blip r:embed="rId9"/>
          <a:stretch>
            <a:fillRect/>
          </a:stretch>
        </p:blipFill>
        <p:spPr bwMode="auto">
          <a:xfrm>
            <a:off x="2057400" y="2937641"/>
            <a:ext cx="457200" cy="373117"/>
          </a:xfrm>
          <a:prstGeom prst="rect">
            <a:avLst/>
          </a:prstGeom>
          <a:noFill/>
          <a:ln w="9525">
            <a:noFill/>
            <a:miter lim="800000"/>
            <a:headEnd/>
            <a:tailEnd/>
          </a:ln>
        </p:spPr>
      </p:pic>
      <p:pic>
        <p:nvPicPr>
          <p:cNvPr id="45" name="Picture 28" descr="D:\Pennie's documents\Images for TechEd06\Shapes_and_Graphics\Arrows\curved white arrow.png"/>
          <p:cNvPicPr>
            <a:picLocks noChangeAspect="1" noChangeArrowheads="1"/>
          </p:cNvPicPr>
          <p:nvPr/>
        </p:nvPicPr>
        <p:blipFill>
          <a:blip r:embed="rId7"/>
          <a:srcRect/>
          <a:stretch>
            <a:fillRect/>
          </a:stretch>
        </p:blipFill>
        <p:spPr bwMode="auto">
          <a:xfrm rot="9831693" flipH="1">
            <a:off x="2406650" y="3162300"/>
            <a:ext cx="1012825" cy="1314450"/>
          </a:xfrm>
          <a:prstGeom prst="rect">
            <a:avLst/>
          </a:prstGeom>
          <a:noFill/>
          <a:ln w="9525">
            <a:noFill/>
            <a:miter lim="800000"/>
            <a:headEnd/>
            <a:tailEnd/>
          </a:ln>
        </p:spPr>
      </p:pic>
      <p:pic>
        <p:nvPicPr>
          <p:cNvPr id="47" name="Picture 5" descr="D:\Pennie's documents\Images for TechEd06\Shapes_and_Graphics\Arrows\arrow 0 blue arrow curved 9.png"/>
          <p:cNvPicPr>
            <a:picLocks noChangeAspect="1" noChangeArrowheads="1"/>
          </p:cNvPicPr>
          <p:nvPr/>
        </p:nvPicPr>
        <p:blipFill>
          <a:blip r:embed="rId6"/>
          <a:srcRect/>
          <a:stretch>
            <a:fillRect/>
          </a:stretch>
        </p:blipFill>
        <p:spPr bwMode="auto">
          <a:xfrm rot="5217758">
            <a:off x="1543845" y="4533106"/>
            <a:ext cx="1039812" cy="1177925"/>
          </a:xfrm>
          <a:prstGeom prst="rect">
            <a:avLst/>
          </a:prstGeom>
          <a:noFill/>
          <a:ln w="9525">
            <a:noFill/>
            <a:miter lim="800000"/>
            <a:headEnd/>
            <a:tailEnd/>
          </a:ln>
        </p:spPr>
      </p:pic>
      <p:pic>
        <p:nvPicPr>
          <p:cNvPr id="48" name="Picture 47" descr="open_table.png"/>
          <p:cNvPicPr>
            <a:picLocks noChangeAspect="1"/>
          </p:cNvPicPr>
          <p:nvPr/>
        </p:nvPicPr>
        <p:blipFill>
          <a:blip r:embed="rId9"/>
          <a:stretch>
            <a:fillRect/>
          </a:stretch>
        </p:blipFill>
        <p:spPr bwMode="auto">
          <a:xfrm>
            <a:off x="2362200" y="4156841"/>
            <a:ext cx="457200" cy="373117"/>
          </a:xfrm>
          <a:prstGeom prst="rect">
            <a:avLst/>
          </a:prstGeom>
          <a:noFill/>
          <a:ln w="9525">
            <a:noFill/>
            <a:miter lim="800000"/>
            <a:headEnd/>
            <a:tailEnd/>
          </a:ln>
        </p:spPr>
      </p:pic>
      <p:pic>
        <p:nvPicPr>
          <p:cNvPr id="20" name="Picture 19" descr="open_table.png"/>
          <p:cNvPicPr>
            <a:picLocks noChangeAspect="1"/>
          </p:cNvPicPr>
          <p:nvPr/>
        </p:nvPicPr>
        <p:blipFill>
          <a:blip r:embed="rId9"/>
          <a:stretch>
            <a:fillRect/>
          </a:stretch>
        </p:blipFill>
        <p:spPr bwMode="auto">
          <a:xfrm>
            <a:off x="1371600" y="2632841"/>
            <a:ext cx="457200" cy="373117"/>
          </a:xfrm>
          <a:prstGeom prst="rect">
            <a:avLst/>
          </a:prstGeom>
          <a:noFill/>
          <a:ln w="9525">
            <a:noFill/>
            <a:miter lim="800000"/>
            <a:headEnd/>
            <a:tailEnd/>
          </a:ln>
        </p:spPr>
      </p:pic>
      <p:pic>
        <p:nvPicPr>
          <p:cNvPr id="28" name="Picture 20" descr="D:\Pennie's documents\MS Image\NEWFeb15\Windows_Vista_Icons_ for_Marketing_use\Error.png"/>
          <p:cNvPicPr>
            <a:picLocks noChangeAspect="1" noChangeArrowheads="1"/>
          </p:cNvPicPr>
          <p:nvPr/>
        </p:nvPicPr>
        <p:blipFill>
          <a:blip r:embed="rId10"/>
          <a:srcRect/>
          <a:stretch>
            <a:fillRect/>
          </a:stretch>
        </p:blipFill>
        <p:spPr bwMode="auto">
          <a:xfrm>
            <a:off x="2590800" y="4038600"/>
            <a:ext cx="304800" cy="304800"/>
          </a:xfrm>
          <a:prstGeom prst="rect">
            <a:avLst/>
          </a:prstGeom>
          <a:noFill/>
          <a:ln w="9525">
            <a:noFill/>
            <a:miter lim="800000"/>
            <a:headEnd/>
            <a:tailEnd/>
          </a:ln>
        </p:spPr>
      </p:pic>
      <p:pic>
        <p:nvPicPr>
          <p:cNvPr id="10" name="Picture 13" descr="D:\Pennie's documents\MS Image\NEWFeb15\Windows_Vista_Icons_ for_Marketing_use\Complete.png"/>
          <p:cNvPicPr>
            <a:picLocks noChangeAspect="1" noChangeArrowheads="1"/>
          </p:cNvPicPr>
          <p:nvPr/>
        </p:nvPicPr>
        <p:blipFill>
          <a:blip r:embed="rId11"/>
          <a:srcRect/>
          <a:stretch>
            <a:fillRect/>
          </a:stretch>
        </p:blipFill>
        <p:spPr bwMode="auto">
          <a:xfrm>
            <a:off x="2590800" y="4038600"/>
            <a:ext cx="304800" cy="304800"/>
          </a:xfrm>
          <a:prstGeom prst="rect">
            <a:avLst/>
          </a:prstGeom>
          <a:noFill/>
          <a:ln w="9525">
            <a:noFill/>
            <a:miter lim="800000"/>
            <a:headEnd/>
            <a:tailEnd/>
          </a:ln>
        </p:spPr>
      </p:pic>
      <p:pic>
        <p:nvPicPr>
          <p:cNvPr id="49" name="Picture 48" descr="open_table.png"/>
          <p:cNvPicPr>
            <a:picLocks noChangeAspect="1"/>
          </p:cNvPicPr>
          <p:nvPr/>
        </p:nvPicPr>
        <p:blipFill>
          <a:blip r:embed="rId9"/>
          <a:stretch>
            <a:fillRect/>
          </a:stretch>
        </p:blipFill>
        <p:spPr bwMode="auto">
          <a:xfrm>
            <a:off x="2057400" y="2937641"/>
            <a:ext cx="457200" cy="373117"/>
          </a:xfrm>
          <a:prstGeom prst="rect">
            <a:avLst/>
          </a:prstGeom>
          <a:noFill/>
          <a:ln w="9525">
            <a:noFill/>
            <a:miter lim="800000"/>
            <a:headEnd/>
            <a:tailEnd/>
          </a:ln>
        </p:spPr>
      </p:pic>
      <p:pic>
        <p:nvPicPr>
          <p:cNvPr id="27" name="Picture 13" descr="D:\Pennie's documents\MS Image\NEWFeb15\Windows_Vista_Icons_ for_Marketing_use\Complete.png"/>
          <p:cNvPicPr>
            <a:picLocks noChangeAspect="1" noChangeArrowheads="1"/>
          </p:cNvPicPr>
          <p:nvPr/>
        </p:nvPicPr>
        <p:blipFill>
          <a:blip r:embed="rId11"/>
          <a:srcRect/>
          <a:stretch>
            <a:fillRect/>
          </a:stretch>
        </p:blipFill>
        <p:spPr bwMode="auto">
          <a:xfrm>
            <a:off x="3886200" y="4343400"/>
            <a:ext cx="304800" cy="304800"/>
          </a:xfrm>
          <a:prstGeom prst="rect">
            <a:avLst/>
          </a:prstGeom>
          <a:noFill/>
          <a:ln w="9525">
            <a:noFill/>
            <a:miter lim="800000"/>
            <a:headEnd/>
            <a:tailEnd/>
          </a:ln>
        </p:spPr>
      </p:pic>
      <p:grpSp>
        <p:nvGrpSpPr>
          <p:cNvPr id="3" name="Group 59"/>
          <p:cNvGrpSpPr>
            <a:grpSpLocks/>
          </p:cNvGrpSpPr>
          <p:nvPr/>
        </p:nvGrpSpPr>
        <p:grpSpPr bwMode="auto">
          <a:xfrm>
            <a:off x="457200" y="4918842"/>
            <a:ext cx="685800" cy="1058916"/>
            <a:chOff x="4800600" y="1413642"/>
            <a:chExt cx="685801" cy="1058917"/>
          </a:xfrm>
        </p:grpSpPr>
        <p:pic>
          <p:nvPicPr>
            <p:cNvPr id="23584" name="Picture 49" descr="open_table.png"/>
            <p:cNvPicPr>
              <a:picLocks noChangeAspect="1"/>
            </p:cNvPicPr>
            <p:nvPr/>
          </p:nvPicPr>
          <p:blipFill>
            <a:blip r:embed="rId9"/>
            <a:stretch>
              <a:fillRect/>
            </a:stretch>
          </p:blipFill>
          <p:spPr bwMode="auto">
            <a:xfrm>
              <a:off x="5029200" y="1413642"/>
              <a:ext cx="457201" cy="373117"/>
            </a:xfrm>
            <a:prstGeom prst="rect">
              <a:avLst/>
            </a:prstGeom>
            <a:noFill/>
            <a:ln w="9525">
              <a:noFill/>
              <a:miter lim="800000"/>
              <a:headEnd/>
              <a:tailEnd/>
            </a:ln>
          </p:spPr>
        </p:pic>
        <p:pic>
          <p:nvPicPr>
            <p:cNvPr id="23585" name="Picture 50" descr="open_table.png"/>
            <p:cNvPicPr>
              <a:picLocks noChangeAspect="1"/>
            </p:cNvPicPr>
            <p:nvPr/>
          </p:nvPicPr>
          <p:blipFill>
            <a:blip r:embed="rId9"/>
            <a:stretch>
              <a:fillRect/>
            </a:stretch>
          </p:blipFill>
          <p:spPr bwMode="auto">
            <a:xfrm>
              <a:off x="4953000" y="1642242"/>
              <a:ext cx="457201" cy="373117"/>
            </a:xfrm>
            <a:prstGeom prst="rect">
              <a:avLst/>
            </a:prstGeom>
            <a:noFill/>
            <a:ln w="9525">
              <a:noFill/>
              <a:miter lim="800000"/>
              <a:headEnd/>
              <a:tailEnd/>
            </a:ln>
          </p:spPr>
        </p:pic>
        <p:pic>
          <p:nvPicPr>
            <p:cNvPr id="23586" name="Picture 51" descr="open_table.png"/>
            <p:cNvPicPr>
              <a:picLocks noChangeAspect="1"/>
            </p:cNvPicPr>
            <p:nvPr/>
          </p:nvPicPr>
          <p:blipFill>
            <a:blip r:embed="rId9"/>
            <a:stretch>
              <a:fillRect/>
            </a:stretch>
          </p:blipFill>
          <p:spPr bwMode="auto">
            <a:xfrm>
              <a:off x="4876800" y="1870842"/>
              <a:ext cx="457201" cy="373117"/>
            </a:xfrm>
            <a:prstGeom prst="rect">
              <a:avLst/>
            </a:prstGeom>
            <a:noFill/>
            <a:ln w="9525">
              <a:noFill/>
              <a:miter lim="800000"/>
              <a:headEnd/>
              <a:tailEnd/>
            </a:ln>
          </p:spPr>
        </p:pic>
        <p:pic>
          <p:nvPicPr>
            <p:cNvPr id="23587" name="Picture 52" descr="open_table.png"/>
            <p:cNvPicPr>
              <a:picLocks noChangeAspect="1"/>
            </p:cNvPicPr>
            <p:nvPr/>
          </p:nvPicPr>
          <p:blipFill>
            <a:blip r:embed="rId9"/>
            <a:stretch>
              <a:fillRect/>
            </a:stretch>
          </p:blipFill>
          <p:spPr bwMode="auto">
            <a:xfrm>
              <a:off x="4800600" y="2099442"/>
              <a:ext cx="457201" cy="373117"/>
            </a:xfrm>
            <a:prstGeom prst="rect">
              <a:avLst/>
            </a:prstGeom>
            <a:noFill/>
            <a:ln w="9525">
              <a:noFill/>
              <a:miter lim="800000"/>
              <a:headEnd/>
              <a:tailEnd/>
            </a:ln>
          </p:spPr>
        </p:pic>
      </p:grpSp>
      <p:grpSp>
        <p:nvGrpSpPr>
          <p:cNvPr id="4" name="Group 58"/>
          <p:cNvGrpSpPr>
            <a:grpSpLocks/>
          </p:cNvGrpSpPr>
          <p:nvPr/>
        </p:nvGrpSpPr>
        <p:grpSpPr bwMode="auto">
          <a:xfrm>
            <a:off x="762000" y="4876800"/>
            <a:ext cx="457200" cy="914400"/>
            <a:chOff x="5105400" y="1371601"/>
            <a:chExt cx="457199" cy="914399"/>
          </a:xfrm>
        </p:grpSpPr>
        <p:pic>
          <p:nvPicPr>
            <p:cNvPr id="23580" name="Picture 13" descr="D:\Pennie's documents\MS Image\NEWFeb15\Windows_Vista_Icons_ for_Marketing_use\Complete.png"/>
            <p:cNvPicPr>
              <a:picLocks noChangeAspect="1" noChangeArrowheads="1"/>
            </p:cNvPicPr>
            <p:nvPr/>
          </p:nvPicPr>
          <p:blipFill>
            <a:blip r:embed="rId12"/>
            <a:srcRect/>
            <a:stretch>
              <a:fillRect/>
            </a:stretch>
          </p:blipFill>
          <p:spPr bwMode="auto">
            <a:xfrm>
              <a:off x="5257801" y="1600201"/>
              <a:ext cx="228600" cy="228600"/>
            </a:xfrm>
            <a:prstGeom prst="rect">
              <a:avLst/>
            </a:prstGeom>
            <a:noFill/>
            <a:ln w="9525">
              <a:noFill/>
              <a:miter lim="800000"/>
              <a:headEnd/>
              <a:tailEnd/>
            </a:ln>
          </p:spPr>
        </p:pic>
        <p:pic>
          <p:nvPicPr>
            <p:cNvPr id="23581" name="Picture 20" descr="D:\Pennie's documents\MS Image\NEWFeb15\Windows_Vista_Icons_ for_Marketing_use\Error.png"/>
            <p:cNvPicPr>
              <a:picLocks noChangeAspect="1" noChangeArrowheads="1"/>
            </p:cNvPicPr>
            <p:nvPr/>
          </p:nvPicPr>
          <p:blipFill>
            <a:blip r:embed="rId13"/>
            <a:srcRect/>
            <a:stretch>
              <a:fillRect/>
            </a:stretch>
          </p:blipFill>
          <p:spPr bwMode="auto">
            <a:xfrm>
              <a:off x="5334000" y="1371601"/>
              <a:ext cx="228599" cy="228599"/>
            </a:xfrm>
            <a:prstGeom prst="rect">
              <a:avLst/>
            </a:prstGeom>
            <a:noFill/>
            <a:ln w="9525">
              <a:noFill/>
              <a:miter lim="800000"/>
              <a:headEnd/>
              <a:tailEnd/>
            </a:ln>
          </p:spPr>
        </p:pic>
        <p:pic>
          <p:nvPicPr>
            <p:cNvPr id="23582" name="Picture 13" descr="D:\Pennie's documents\MS Image\NEWFeb15\Windows_Vista_Icons_ for_Marketing_use\Complete.png"/>
            <p:cNvPicPr>
              <a:picLocks noChangeAspect="1" noChangeArrowheads="1"/>
            </p:cNvPicPr>
            <p:nvPr/>
          </p:nvPicPr>
          <p:blipFill>
            <a:blip r:embed="rId12"/>
            <a:srcRect/>
            <a:stretch>
              <a:fillRect/>
            </a:stretch>
          </p:blipFill>
          <p:spPr bwMode="auto">
            <a:xfrm>
              <a:off x="5181600" y="1828800"/>
              <a:ext cx="228600" cy="228600"/>
            </a:xfrm>
            <a:prstGeom prst="rect">
              <a:avLst/>
            </a:prstGeom>
            <a:noFill/>
            <a:ln w="9525">
              <a:noFill/>
              <a:miter lim="800000"/>
              <a:headEnd/>
              <a:tailEnd/>
            </a:ln>
          </p:spPr>
        </p:pic>
        <p:pic>
          <p:nvPicPr>
            <p:cNvPr id="23583" name="Picture 13" descr="D:\Pennie's documents\MS Image\NEWFeb15\Windows_Vista_Icons_ for_Marketing_use\Complete.png"/>
            <p:cNvPicPr>
              <a:picLocks noChangeAspect="1" noChangeArrowheads="1"/>
            </p:cNvPicPr>
            <p:nvPr/>
          </p:nvPicPr>
          <p:blipFill>
            <a:blip r:embed="rId12"/>
            <a:srcRect/>
            <a:stretch>
              <a:fillRect/>
            </a:stretch>
          </p:blipFill>
          <p:spPr bwMode="auto">
            <a:xfrm>
              <a:off x="5105400" y="2057400"/>
              <a:ext cx="228600" cy="228600"/>
            </a:xfrm>
            <a:prstGeom prst="rect">
              <a:avLst/>
            </a:prstGeom>
            <a:noFill/>
            <a:ln w="9525">
              <a:noFill/>
              <a:miter lim="800000"/>
              <a:headEnd/>
              <a:tailEnd/>
            </a:ln>
          </p:spPr>
        </p:pic>
      </p:grpSp>
      <p:pic>
        <p:nvPicPr>
          <p:cNvPr id="25" name="Picture 24" descr="Policy.png"/>
          <p:cNvPicPr>
            <a:picLocks noChangeAspect="1"/>
          </p:cNvPicPr>
          <p:nvPr/>
        </p:nvPicPr>
        <p:blipFill>
          <a:blip r:embed="rId3"/>
          <a:stretch>
            <a:fillRect/>
          </a:stretch>
        </p:blipFill>
        <p:spPr bwMode="auto">
          <a:xfrm>
            <a:off x="2107972" y="3415174"/>
            <a:ext cx="381341" cy="332451"/>
          </a:xfrm>
          <a:prstGeom prst="rect">
            <a:avLst/>
          </a:prstGeom>
          <a:noFill/>
          <a:ln w="9525">
            <a:noFill/>
            <a:miter lim="800000"/>
            <a:headEnd/>
            <a:tailEnd/>
          </a:ln>
        </p:spPr>
      </p:pic>
      <p:pic>
        <p:nvPicPr>
          <p:cNvPr id="9" name="Picture 10" descr="D:\Pennie's documents\MS Image\NEWFeb15\Windows_Vista_Icons_ for_Marketing_use\Clock.png"/>
          <p:cNvPicPr>
            <a:picLocks noChangeAspect="1" noChangeArrowheads="1"/>
          </p:cNvPicPr>
          <p:nvPr/>
        </p:nvPicPr>
        <p:blipFill>
          <a:blip r:embed="rId14" cstate="print"/>
          <a:srcRect/>
          <a:stretch>
            <a:fillRect/>
          </a:stretch>
        </p:blipFill>
        <p:spPr bwMode="auto">
          <a:xfrm>
            <a:off x="2438400" y="3048000"/>
            <a:ext cx="457200" cy="457200"/>
          </a:xfrm>
          <a:prstGeom prst="rect">
            <a:avLst/>
          </a:prstGeom>
          <a:noFill/>
          <a:ln w="9525">
            <a:noFill/>
            <a:miter lim="800000"/>
            <a:headEnd/>
            <a:tailEnd/>
          </a:ln>
        </p:spPr>
      </p:pic>
      <p:sp>
        <p:nvSpPr>
          <p:cNvPr id="50" name="TextBox 49"/>
          <p:cNvSpPr txBox="1"/>
          <p:nvPr/>
        </p:nvSpPr>
        <p:spPr>
          <a:xfrm>
            <a:off x="4876800" y="1905000"/>
            <a:ext cx="3505199" cy="830997"/>
          </a:xfrm>
          <a:prstGeom prst="rect">
            <a:avLst/>
          </a:prstGeom>
          <a:noFill/>
        </p:spPr>
        <p:txBody>
          <a:bodyPr wrap="square" rtlCol="0">
            <a:spAutoFit/>
          </a:bodyPr>
          <a:lstStyle/>
          <a:p>
            <a:r>
              <a:rPr lang="en-US" sz="2400" dirty="0" err="1" smtClean="0"/>
              <a:t>Gestión</a:t>
            </a:r>
            <a:r>
              <a:rPr lang="en-US" sz="2400" dirty="0" smtClean="0"/>
              <a:t> de </a:t>
            </a:r>
            <a:r>
              <a:rPr lang="en-US" sz="2400" dirty="0" err="1" smtClean="0"/>
              <a:t>todo</a:t>
            </a:r>
            <a:r>
              <a:rPr lang="en-US" sz="2400" dirty="0" smtClean="0"/>
              <a:t> el </a:t>
            </a:r>
            <a:r>
              <a:rPr lang="en-US" sz="2400" dirty="0" err="1" smtClean="0"/>
              <a:t>ámbito</a:t>
            </a:r>
            <a:r>
              <a:rPr lang="en-US" sz="2400" dirty="0" smtClean="0"/>
              <a:t> </a:t>
            </a:r>
            <a:r>
              <a:rPr lang="en-US" sz="2400" dirty="0" err="1" smtClean="0"/>
              <a:t>corporativo</a:t>
            </a:r>
            <a:endParaRPr lang="en-US" sz="2400" dirty="0"/>
          </a:p>
        </p:txBody>
      </p:sp>
      <p:sp>
        <p:nvSpPr>
          <p:cNvPr id="51" name="TextBox 50"/>
          <p:cNvSpPr txBox="1"/>
          <p:nvPr/>
        </p:nvSpPr>
        <p:spPr>
          <a:xfrm>
            <a:off x="533400" y="1828800"/>
            <a:ext cx="3352800" cy="830997"/>
          </a:xfrm>
          <a:prstGeom prst="rect">
            <a:avLst/>
          </a:prstGeom>
          <a:noFill/>
        </p:spPr>
        <p:txBody>
          <a:bodyPr wrap="square" rtlCol="0">
            <a:spAutoFit/>
          </a:bodyPr>
          <a:lstStyle/>
          <a:p>
            <a:r>
              <a:rPr lang="en-US" sz="2400" dirty="0" err="1" smtClean="0"/>
              <a:t>Gestión</a:t>
            </a:r>
            <a:r>
              <a:rPr lang="en-US" sz="2400" dirty="0" smtClean="0"/>
              <a:t> de </a:t>
            </a:r>
            <a:r>
              <a:rPr lang="en-US" sz="2400" dirty="0" err="1" smtClean="0"/>
              <a:t>una</a:t>
            </a:r>
            <a:r>
              <a:rPr lang="en-US" sz="2400" dirty="0" smtClean="0"/>
              <a:t> </a:t>
            </a:r>
            <a:r>
              <a:rPr lang="en-US" sz="2400" dirty="0" err="1" smtClean="0"/>
              <a:t>única</a:t>
            </a:r>
            <a:r>
              <a:rPr lang="en-US" sz="2400" dirty="0" smtClean="0"/>
              <a:t> </a:t>
            </a:r>
            <a:r>
              <a:rPr lang="en-US" sz="2400" dirty="0" err="1" smtClean="0"/>
              <a:t>instancia</a:t>
            </a:r>
            <a:endParaRPr lang="en-US" sz="2400" dirty="0"/>
          </a:p>
        </p:txBody>
      </p:sp>
      <p:sp>
        <p:nvSpPr>
          <p:cNvPr id="52" name="Title 51"/>
          <p:cNvSpPr>
            <a:spLocks noGrp="1"/>
          </p:cNvSpPr>
          <p:nvPr>
            <p:ph type="title"/>
          </p:nvPr>
        </p:nvSpPr>
        <p:spPr>
          <a:xfrm>
            <a:off x="381000" y="230188"/>
            <a:ext cx="8382000" cy="1329595"/>
          </a:xfrm>
        </p:spPr>
        <p:txBody>
          <a:bodyPr/>
          <a:lstStyle/>
          <a:p>
            <a:r>
              <a:rPr lang="en-US" dirty="0" err="1" smtClean="0"/>
              <a:t>Gestión</a:t>
            </a:r>
            <a:r>
              <a:rPr lang="en-US" dirty="0" smtClean="0"/>
              <a:t> </a:t>
            </a:r>
            <a:r>
              <a:rPr lang="en-US" dirty="0" err="1" smtClean="0"/>
              <a:t>basada</a:t>
            </a:r>
            <a:r>
              <a:rPr lang="en-US" dirty="0" smtClean="0"/>
              <a:t> en </a:t>
            </a:r>
            <a:r>
              <a:rPr lang="en-US" dirty="0" err="1" smtClean="0"/>
              <a:t>políticas</a:t>
            </a:r>
            <a:r>
              <a:rPr lang="en-US" dirty="0" smtClean="0"/>
              <a:t/>
            </a:r>
            <a:br>
              <a:rPr lang="en-US" dirty="0" smtClean="0"/>
            </a:br>
            <a:r>
              <a:rPr smtClean="0"/>
              <a:t>en acción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6.66667E-6 -3.33333E-6 C 0.03732 0.00278 0.07482 0.00556 0.0927 0.04167 C 0.11058 0.07778 0.10885 0.14722 0.10729 0.21667 " pathEditMode="relative" ptsTypes="aaA">
                                      <p:cBhvr>
                                        <p:cTn id="22" dur="2000" fill="hold"/>
                                        <p:tgtEl>
                                          <p:spTgt spid="20"/>
                                        </p:tgtEl>
                                        <p:attrNameLst>
                                          <p:attrName>ppt_x</p:attrName>
                                          <p:attrName>ppt_y</p:attrName>
                                        </p:attrNameLst>
                                      </p:cBhvr>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3.33333E-6 -2.22222E-6 C 0.03784 -2.22222E-6 0.07569 -2.22222E-6 0.09375 0.03611 C 0.1118 0.07222 0.11007 0.14444 0.10833 0.21667 " pathEditMode="relative" ptsTypes="aaA">
                                      <p:cBhvr>
                                        <p:cTn id="33" dur="2000" fill="hold"/>
                                        <p:tgtEl>
                                          <p:spTgt spid="20"/>
                                        </p:tgtEl>
                                        <p:attrNameLst>
                                          <p:attrName>ppt_x</p:attrName>
                                          <p:attrName>ppt_y</p:attrName>
                                        </p:attrNameLst>
                                      </p:cBhvr>
                                    </p:animMotion>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1.66667E-6 -2.22222E-6 C 0.0033 0.03519 0.00677 0.0706 -0.01875 0.09167 C -0.04427 0.11273 -0.13038 0.12037 -0.15312 0.12639 " pathEditMode="relative" ptsTypes="aaA">
                                      <p:cBhvr>
                                        <p:cTn id="45" dur="2000" fill="hold"/>
                                        <p:tgtEl>
                                          <p:spTgt spid="48"/>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7"/>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3.33333E-6 -2.96296E-6 C 0.00833 0.03704 0.01684 0.07407 -0.00278 0.12407 C -0.0224 0.17407 -0.09878 0.2706 -0.11806 0.3 " pathEditMode="relative" ptsTypes="aaA">
                                      <p:cBhvr>
                                        <p:cTn id="73" dur="2000" fill="hold"/>
                                        <p:tgtEl>
                                          <p:spTgt spid="21"/>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3.33333E-6 2.22222E-6 C 0.00625 0.01759 0.01111 0.07106 0.0375 0.10555 C 0.06389 0.14004 0.13316 0.18611 0.15833 0.20741 " pathEditMode="relative" rAng="0" ptsTypes="aaa">
                                      <p:cBhvr>
                                        <p:cTn id="75" dur="2000" fill="hold"/>
                                        <p:tgtEl>
                                          <p:spTgt spid="49"/>
                                        </p:tgtEl>
                                        <p:attrNameLst>
                                          <p:attrName>ppt_x</p:attrName>
                                          <p:attrName>ppt_y</p:attrName>
                                        </p:attrNameLst>
                                      </p:cBhvr>
                                      <p:rCtr x="79" y="104"/>
                                    </p:animMotion>
                                  </p:childTnLst>
                                </p:cTn>
                              </p:par>
                            </p:childTnLst>
                          </p:cTn>
                        </p:par>
                        <p:par>
                          <p:cTn id="76" fill="hold">
                            <p:stCondLst>
                              <p:cond delay="2000"/>
                            </p:stCondLst>
                            <p:childTnLst>
                              <p:par>
                                <p:cTn id="77" presetID="1"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5"/>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0 2.22222E-6 C 0.00278 0.02014 0.00556 0.03356 -0.01285 0.07338 C -0.03125 0.11319 -0.0901 0.2044 -0.11042 0.23889 " pathEditMode="relative" rAng="0" ptsTypes="aaa">
                                      <p:cBhvr>
                                        <p:cTn id="106" dur="2000" fill="hold"/>
                                        <p:tgtEl>
                                          <p:spTgt spid="25"/>
                                        </p:tgtEl>
                                        <p:attrNameLst>
                                          <p:attrName>ppt_x</p:attrName>
                                          <p:attrName>ppt_y</p:attrName>
                                        </p:attrNameLst>
                                      </p:cBhvr>
                                      <p:rCtr x="-52" y="119"/>
                                    </p:animMotion>
                                  </p:childTnLst>
                                </p:cTn>
                              </p:par>
                            </p:childTnLst>
                          </p:cTn>
                        </p:par>
                        <p:par>
                          <p:cTn id="107" fill="hold">
                            <p:stCondLst>
                              <p:cond delay="2000"/>
                            </p:stCondLst>
                            <p:childTnLst>
                              <p:par>
                                <p:cTn id="108" presetID="1" presetClass="entr" presetSubtype="0" fill="hold" nodeType="afterEffect">
                                  <p:stCondLst>
                                    <p:cond delay="0"/>
                                  </p:stCondLst>
                                  <p:childTnLst>
                                    <p:set>
                                      <p:cBhvr>
                                        <p:cTn id="109" dur="1" fill="hold">
                                          <p:stCondLst>
                                            <p:cond delay="0"/>
                                          </p:stCondLst>
                                        </p:cTn>
                                        <p:tgtEl>
                                          <p:spTgt spid="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12"/>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9"/>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5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3"/>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4"/>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39"/>
                                        </p:tgtEl>
                                        <p:attrNameLst>
                                          <p:attrName>style.visibility</p:attrName>
                                        </p:attrNameLst>
                                      </p:cBhvr>
                                      <p:to>
                                        <p:strVal val="visible"/>
                                      </p:to>
                                    </p:set>
                                  </p:childTnLst>
                                </p:cTn>
                              </p:par>
                              <p:par>
                                <p:cTn id="128" presetID="56" presetClass="path" presetSubtype="0" accel="50000" decel="50000" fill="hold" nodeType="withEffect">
                                  <p:stCondLst>
                                    <p:cond delay="0"/>
                                  </p:stCondLst>
                                  <p:childTnLst>
                                    <p:animMotion origin="layout" path="M 0 -1.11111E-6 L 0.03333 -0.17778 " pathEditMode="relative" rAng="0" ptsTypes="AA">
                                      <p:cBhvr>
                                        <p:cTn id="129" dur="2000" fill="hold"/>
                                        <p:tgtEl>
                                          <p:spTgt spid="39"/>
                                        </p:tgtEl>
                                        <p:attrNameLst>
                                          <p:attrName>ppt_x</p:attrName>
                                          <p:attrName>ppt_y</p:attrName>
                                        </p:attrNameLst>
                                      </p:cBhvr>
                                      <p:rCtr x="17" y="-89"/>
                                    </p:animMotion>
                                  </p:childTnLst>
                                </p:cTn>
                              </p:par>
                              <p:par>
                                <p:cTn id="130" presetID="1" presetClass="entr" presetSubtype="0" fill="hold" nodeType="withEffect">
                                  <p:stCondLst>
                                    <p:cond delay="0"/>
                                  </p:stCondLst>
                                  <p:childTnLst>
                                    <p:set>
                                      <p:cBhvr>
                                        <p:cTn id="131" dur="1" fill="hold">
                                          <p:stCondLst>
                                            <p:cond delay="0"/>
                                          </p:stCondLst>
                                        </p:cTn>
                                        <p:tgtEl>
                                          <p:spTgt spid="40"/>
                                        </p:tgtEl>
                                        <p:attrNameLst>
                                          <p:attrName>style.visibility</p:attrName>
                                        </p:attrNameLst>
                                      </p:cBhvr>
                                      <p:to>
                                        <p:strVal val="visible"/>
                                      </p:to>
                                    </p:set>
                                  </p:childTnLst>
                                </p:cTn>
                              </p:par>
                              <p:par>
                                <p:cTn id="132" presetID="56" presetClass="path" presetSubtype="0" accel="50000" decel="50000" fill="hold" nodeType="withEffect">
                                  <p:stCondLst>
                                    <p:cond delay="0"/>
                                  </p:stCondLst>
                                  <p:childTnLst>
                                    <p:animMotion origin="layout" path="M 0 -1.11111E-6 L 0.175 0.02222 " pathEditMode="relative" rAng="0" ptsTypes="AA">
                                      <p:cBhvr>
                                        <p:cTn id="133" dur="2000" fill="hold"/>
                                        <p:tgtEl>
                                          <p:spTgt spid="40"/>
                                        </p:tgtEl>
                                        <p:attrNameLst>
                                          <p:attrName>ppt_x</p:attrName>
                                          <p:attrName>ppt_y</p:attrName>
                                        </p:attrNameLst>
                                      </p:cBhvr>
                                      <p:rCtr x="87" y="11"/>
                                    </p:animMotion>
                                  </p:childTnLst>
                                </p:cTn>
                              </p:par>
                              <p:par>
                                <p:cTn id="134" presetID="1" presetClass="entr" presetSubtype="0" fill="hold" nodeType="withEffect">
                                  <p:stCondLst>
                                    <p:cond delay="0"/>
                                  </p:stCondLst>
                                  <p:childTnLst>
                                    <p:set>
                                      <p:cBhvr>
                                        <p:cTn id="135" dur="1" fill="hold">
                                          <p:stCondLst>
                                            <p:cond delay="0"/>
                                          </p:stCondLst>
                                        </p:cTn>
                                        <p:tgtEl>
                                          <p:spTgt spid="41"/>
                                        </p:tgtEl>
                                        <p:attrNameLst>
                                          <p:attrName>style.visibility</p:attrName>
                                        </p:attrNameLst>
                                      </p:cBhvr>
                                      <p:to>
                                        <p:strVal val="visible"/>
                                      </p:to>
                                    </p:set>
                                  </p:childTnLst>
                                </p:cTn>
                              </p:par>
                              <p:par>
                                <p:cTn id="136" presetID="49" presetClass="path" presetSubtype="0" accel="50000" decel="50000" fill="hold" nodeType="withEffect">
                                  <p:stCondLst>
                                    <p:cond delay="0"/>
                                  </p:stCondLst>
                                  <p:childTnLst>
                                    <p:animMotion origin="layout" path="M 0 -1.11111E-6 L 0.10833 0.22222 " pathEditMode="relative" rAng="0" ptsTypes="AA">
                                      <p:cBhvr>
                                        <p:cTn id="137" dur="2000" fill="hold"/>
                                        <p:tgtEl>
                                          <p:spTgt spid="41"/>
                                        </p:tgtEl>
                                        <p:attrNameLst>
                                          <p:attrName>ppt_x</p:attrName>
                                          <p:attrName>ppt_y</p:attrName>
                                        </p:attrNameLst>
                                      </p:cBhvr>
                                      <p:rCtr x="54" y="111"/>
                                    </p:animMotion>
                                  </p:childTnLst>
                                </p:cTn>
                              </p:par>
                              <p:par>
                                <p:cTn id="138" presetID="1" presetClass="entr" presetSubtype="0"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childTnLst>
                                </p:cTn>
                              </p:par>
                              <p:par>
                                <p:cTn id="140" presetID="49" presetClass="path" presetSubtype="0" accel="50000" decel="50000" fill="hold" nodeType="withEffect">
                                  <p:stCondLst>
                                    <p:cond delay="0"/>
                                  </p:stCondLst>
                                  <p:childTnLst>
                                    <p:animMotion origin="layout" path="M 0 -1.11111E-6 L -0.08333 0.23333 " pathEditMode="relative" rAng="0" ptsTypes="AA">
                                      <p:cBhvr>
                                        <p:cTn id="141" dur="2000" fill="hold"/>
                                        <p:tgtEl>
                                          <p:spTgt spid="42"/>
                                        </p:tgtEl>
                                        <p:attrNameLst>
                                          <p:attrName>ppt_x</p:attrName>
                                          <p:attrName>ppt_y</p:attrName>
                                        </p:attrNameLst>
                                      </p:cBhvr>
                                      <p:rCtr x="-42" y="117"/>
                                    </p:animMotion>
                                  </p:childTnLst>
                                </p:cTn>
                              </p:par>
                              <p:par>
                                <p:cTn id="142" presetID="1" presetClass="entr" presetSubtype="0" fill="hold" nodeType="withEffect">
                                  <p:stCondLst>
                                    <p:cond delay="0"/>
                                  </p:stCondLst>
                                  <p:childTnLst>
                                    <p:set>
                                      <p:cBhvr>
                                        <p:cTn id="143" dur="1" fill="hold">
                                          <p:stCondLst>
                                            <p:cond delay="0"/>
                                          </p:stCondLst>
                                        </p:cTn>
                                        <p:tgtEl>
                                          <p:spTgt spid="43"/>
                                        </p:tgtEl>
                                        <p:attrNameLst>
                                          <p:attrName>style.visibility</p:attrName>
                                        </p:attrNameLst>
                                      </p:cBhvr>
                                      <p:to>
                                        <p:strVal val="visible"/>
                                      </p:to>
                                    </p:set>
                                  </p:childTnLst>
                                </p:cTn>
                              </p:par>
                              <p:par>
                                <p:cTn id="144" presetID="35" presetClass="path" presetSubtype="0" accel="50000" decel="50000" fill="hold" nodeType="withEffect">
                                  <p:stCondLst>
                                    <p:cond delay="0"/>
                                  </p:stCondLst>
                                  <p:childTnLst>
                                    <p:animMotion origin="layout" path="M 0 -1.11111E-6 L -0.2 0.04445 " pathEditMode="relative" rAng="0" ptsTypes="AA">
                                      <p:cBhvr>
                                        <p:cTn id="145" dur="2000" fill="hold"/>
                                        <p:tgtEl>
                                          <p:spTgt spid="43"/>
                                        </p:tgtEl>
                                        <p:attrNameLst>
                                          <p:attrName>ppt_x</p:attrName>
                                          <p:attrName>ppt_y</p:attrName>
                                        </p:attrNameLst>
                                      </p:cBhvr>
                                      <p:rCtr x="-100" y="22"/>
                                    </p:animMotion>
                                  </p:childTnLst>
                                </p:cTn>
                              </p:par>
                              <p:par>
                                <p:cTn id="146" presetID="1" presetClass="entr" presetSubtype="0" fill="hold" nodeType="withEffect">
                                  <p:stCondLst>
                                    <p:cond delay="0"/>
                                  </p:stCondLst>
                                  <p:childTnLst>
                                    <p:set>
                                      <p:cBhvr>
                                        <p:cTn id="147" dur="1" fill="hold">
                                          <p:stCondLst>
                                            <p:cond delay="0"/>
                                          </p:stCondLst>
                                        </p:cTn>
                                        <p:tgtEl>
                                          <p:spTgt spid="44"/>
                                        </p:tgtEl>
                                        <p:attrNameLst>
                                          <p:attrName>style.visibility</p:attrName>
                                        </p:attrNameLst>
                                      </p:cBhvr>
                                      <p:to>
                                        <p:strVal val="visible"/>
                                      </p:to>
                                    </p:set>
                                  </p:childTnLst>
                                </p:cTn>
                              </p:par>
                              <p:par>
                                <p:cTn id="148" presetID="35" presetClass="path" presetSubtype="0" accel="50000" decel="50000" fill="hold" nodeType="withEffect">
                                  <p:stCondLst>
                                    <p:cond delay="0"/>
                                  </p:stCondLst>
                                  <p:childTnLst>
                                    <p:animMotion origin="layout" path="M 0 -1.11111E-6 L -0.13333 -0.11111 " pathEditMode="relative" rAng="0" ptsTypes="AA">
                                      <p:cBhvr>
                                        <p:cTn id="149" dur="2000" fill="hold"/>
                                        <p:tgtEl>
                                          <p:spTgt spid="44"/>
                                        </p:tgtEl>
                                        <p:attrNameLst>
                                          <p:attrName>ppt_x</p:attrName>
                                          <p:attrName>ppt_y</p:attrName>
                                        </p:attrNameLst>
                                      </p:cBhvr>
                                      <p:rCtr x="-67"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1000" y="230188"/>
            <a:ext cx="8382000" cy="1163395"/>
          </a:xfrm>
        </p:spPr>
        <p:txBody>
          <a:bodyPr/>
          <a:lstStyle/>
          <a:p>
            <a:r>
              <a:rPr lang="es-ES" smtClean="0"/>
              <a:t>Gestión mediante políticas</a:t>
            </a:r>
            <a:br>
              <a:rPr lang="es-ES" smtClean="0"/>
            </a:br>
            <a:r>
              <a:rPr lang="es-ES" sz="3600" smtClean="0">
                <a:solidFill>
                  <a:schemeClr val="tx2"/>
                </a:solidFill>
              </a:rPr>
              <a:t>Definición de políticas</a:t>
            </a:r>
            <a:endParaRPr lang="es-ES">
              <a:solidFill>
                <a:schemeClr val="tx2"/>
              </a:solidFill>
            </a:endParaRPr>
          </a:p>
        </p:txBody>
      </p:sp>
      <p:sp>
        <p:nvSpPr>
          <p:cNvPr id="8" name="Rounded Rectangle 7"/>
          <p:cNvSpPr/>
          <p:nvPr/>
        </p:nvSpPr>
        <p:spPr>
          <a:xfrm>
            <a:off x="6531830" y="5218020"/>
            <a:ext cx="2057400" cy="1066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2800" dirty="0" smtClean="0">
                <a:effectLst>
                  <a:outerShdw blurRad="38100" dist="38100" dir="2700000" algn="tl">
                    <a:srgbClr val="000000">
                      <a:alpha val="43137"/>
                    </a:srgbClr>
                  </a:outerShdw>
                </a:effectLst>
              </a:rPr>
              <a:t>Categorías</a:t>
            </a:r>
            <a:endParaRPr lang="es-ES" sz="2800" dirty="0">
              <a:effectLst>
                <a:outerShdw blurRad="38100" dist="38100" dir="2700000" algn="tl">
                  <a:srgbClr val="000000">
                    <a:alpha val="43137"/>
                  </a:srgbClr>
                </a:outerShdw>
              </a:effectLst>
            </a:endParaRPr>
          </a:p>
        </p:txBody>
      </p:sp>
      <p:grpSp>
        <p:nvGrpSpPr>
          <p:cNvPr id="2" name="Group 9"/>
          <p:cNvGrpSpPr/>
          <p:nvPr/>
        </p:nvGrpSpPr>
        <p:grpSpPr>
          <a:xfrm rot="5400000">
            <a:off x="7244858" y="4590647"/>
            <a:ext cx="631345" cy="489092"/>
            <a:chOff x="5422252" y="1044553"/>
            <a:chExt cx="631345" cy="489092"/>
          </a:xfrm>
          <a:scene3d>
            <a:camera prst="orthographicFront"/>
            <a:lightRig rig="flat" dir="t"/>
          </a:scene3d>
        </p:grpSpPr>
        <p:sp>
          <p:nvSpPr>
            <p:cNvPr id="11" name="Right Arrow 10"/>
            <p:cNvSpPr/>
            <p:nvPr/>
          </p:nvSpPr>
          <p:spPr>
            <a:xfrm>
              <a:off x="5422252" y="10445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2" name="Right Arrow 4"/>
            <p:cNvSpPr/>
            <p:nvPr/>
          </p:nvSpPr>
          <p:spPr>
            <a:xfrm>
              <a:off x="5422252" y="11423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450" fontAlgn="auto">
                <a:lnSpc>
                  <a:spcPct val="90000"/>
                </a:lnSpc>
                <a:spcAft>
                  <a:spcPct val="35000"/>
                </a:spcAft>
                <a:defRPr/>
              </a:pPr>
              <a:endParaRPr lang="es-ES" sz="2100"/>
            </a:p>
          </p:txBody>
        </p:sp>
      </p:grpSp>
      <p:grpSp>
        <p:nvGrpSpPr>
          <p:cNvPr id="3" name="Group 13"/>
          <p:cNvGrpSpPr/>
          <p:nvPr/>
        </p:nvGrpSpPr>
        <p:grpSpPr>
          <a:xfrm flipH="1">
            <a:off x="5769229" y="5506874"/>
            <a:ext cx="631345" cy="489092"/>
            <a:chOff x="5422252" y="1044553"/>
            <a:chExt cx="631345" cy="489092"/>
          </a:xfrm>
          <a:scene3d>
            <a:camera prst="orthographicFront"/>
            <a:lightRig rig="flat" dir="t"/>
          </a:scene3d>
        </p:grpSpPr>
        <p:sp>
          <p:nvSpPr>
            <p:cNvPr id="15" name="Right Arrow 14"/>
            <p:cNvSpPr/>
            <p:nvPr/>
          </p:nvSpPr>
          <p:spPr>
            <a:xfrm>
              <a:off x="5422252" y="10445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Right Arrow 4"/>
            <p:cNvSpPr/>
            <p:nvPr/>
          </p:nvSpPr>
          <p:spPr>
            <a:xfrm>
              <a:off x="5422252" y="11423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33450" fontAlgn="auto">
                <a:lnSpc>
                  <a:spcPct val="90000"/>
                </a:lnSpc>
                <a:spcAft>
                  <a:spcPct val="35000"/>
                </a:spcAft>
                <a:defRPr/>
              </a:pPr>
              <a:endParaRPr lang="es-ES" sz="2100"/>
            </a:p>
          </p:txBody>
        </p:sp>
      </p:grpSp>
      <p:grpSp>
        <p:nvGrpSpPr>
          <p:cNvPr id="38" name="Group 37"/>
          <p:cNvGrpSpPr/>
          <p:nvPr/>
        </p:nvGrpSpPr>
        <p:grpSpPr>
          <a:xfrm>
            <a:off x="3526772" y="4887820"/>
            <a:ext cx="2112028" cy="1371600"/>
            <a:chOff x="3935086" y="4875120"/>
            <a:chExt cx="2112028" cy="1371600"/>
          </a:xfrm>
        </p:grpSpPr>
        <p:sp>
          <p:nvSpPr>
            <p:cNvPr id="13" name="Rounded Rectangle 12"/>
            <p:cNvSpPr/>
            <p:nvPr/>
          </p:nvSpPr>
          <p:spPr>
            <a:xfrm>
              <a:off x="3935086" y="5321300"/>
              <a:ext cx="2112028" cy="92542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2400" dirty="0" smtClean="0">
                  <a:effectLst>
                    <a:outerShdw blurRad="38100" dist="38100" dir="2700000" algn="tl">
                      <a:srgbClr val="000000">
                        <a:alpha val="43137"/>
                      </a:srgbClr>
                    </a:outerShdw>
                  </a:effectLst>
                </a:rPr>
                <a:t>Sistemas objetivo</a:t>
              </a:r>
              <a:endParaRPr lang="es-ES" sz="2400" dirty="0">
                <a:effectLst>
                  <a:outerShdw blurRad="38100" dist="38100" dir="2700000" algn="tl">
                    <a:srgbClr val="000000">
                      <a:alpha val="43137"/>
                    </a:srgbClr>
                  </a:outerShdw>
                </a:effectLst>
              </a:endParaRPr>
            </a:p>
          </p:txBody>
        </p:sp>
        <p:grpSp>
          <p:nvGrpSpPr>
            <p:cNvPr id="15374" name="Group 18"/>
            <p:cNvGrpSpPr>
              <a:grpSpLocks/>
            </p:cNvGrpSpPr>
            <p:nvPr/>
          </p:nvGrpSpPr>
          <p:grpSpPr bwMode="auto">
            <a:xfrm>
              <a:off x="4379913" y="4875120"/>
              <a:ext cx="1182687" cy="617538"/>
              <a:chOff x="2590800" y="4953000"/>
              <a:chExt cx="1181926" cy="617538"/>
            </a:xfrm>
          </p:grpSpPr>
          <p:pic>
            <p:nvPicPr>
              <p:cNvPr id="15378" name="Picture 2" descr="C:\Work\Katmai Marketing\PAG_icon library\PAG_icon library\SQL sm.png"/>
              <p:cNvPicPr>
                <a:picLocks noChangeAspect="1" noChangeArrowheads="1"/>
              </p:cNvPicPr>
              <p:nvPr/>
            </p:nvPicPr>
            <p:blipFill>
              <a:blip r:embed="rId3"/>
              <a:srcRect/>
              <a:stretch>
                <a:fillRect/>
              </a:stretch>
            </p:blipFill>
            <p:spPr bwMode="auto">
              <a:xfrm>
                <a:off x="2590800" y="4953000"/>
                <a:ext cx="419926" cy="617538"/>
              </a:xfrm>
              <a:prstGeom prst="rect">
                <a:avLst/>
              </a:prstGeom>
              <a:noFill/>
              <a:ln w="9525">
                <a:noFill/>
                <a:miter lim="800000"/>
                <a:headEnd/>
                <a:tailEnd/>
              </a:ln>
            </p:spPr>
          </p:pic>
          <p:pic>
            <p:nvPicPr>
              <p:cNvPr id="15379" name="Picture 2" descr="C:\Work\Katmai Marketing\PAG_icon library\PAG_icon library\SQL sm.png"/>
              <p:cNvPicPr>
                <a:picLocks noChangeAspect="1" noChangeArrowheads="1"/>
              </p:cNvPicPr>
              <p:nvPr/>
            </p:nvPicPr>
            <p:blipFill>
              <a:blip r:embed="rId3"/>
              <a:srcRect/>
              <a:stretch>
                <a:fillRect/>
              </a:stretch>
            </p:blipFill>
            <p:spPr bwMode="auto">
              <a:xfrm>
                <a:off x="2971800" y="4953000"/>
                <a:ext cx="419926" cy="617538"/>
              </a:xfrm>
              <a:prstGeom prst="rect">
                <a:avLst/>
              </a:prstGeom>
              <a:noFill/>
              <a:ln w="9525">
                <a:noFill/>
                <a:miter lim="800000"/>
                <a:headEnd/>
                <a:tailEnd/>
              </a:ln>
            </p:spPr>
          </p:pic>
          <p:pic>
            <p:nvPicPr>
              <p:cNvPr id="15380" name="Picture 2" descr="C:\Work\Katmai Marketing\PAG_icon library\PAG_icon library\SQL sm.png"/>
              <p:cNvPicPr>
                <a:picLocks noChangeAspect="1" noChangeArrowheads="1"/>
              </p:cNvPicPr>
              <p:nvPr/>
            </p:nvPicPr>
            <p:blipFill>
              <a:blip r:embed="rId3"/>
              <a:srcRect/>
              <a:stretch>
                <a:fillRect/>
              </a:stretch>
            </p:blipFill>
            <p:spPr bwMode="auto">
              <a:xfrm>
                <a:off x="3352800" y="4953000"/>
                <a:ext cx="419926" cy="617538"/>
              </a:xfrm>
              <a:prstGeom prst="rect">
                <a:avLst/>
              </a:prstGeom>
              <a:noFill/>
              <a:ln w="9525">
                <a:noFill/>
                <a:miter lim="800000"/>
                <a:headEnd/>
                <a:tailEnd/>
              </a:ln>
            </p:spPr>
          </p:pic>
        </p:grpSp>
      </p:grpSp>
      <p:pic>
        <p:nvPicPr>
          <p:cNvPr id="15376" name="Picture 1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7772400" y="228600"/>
            <a:ext cx="946150" cy="1295400"/>
          </a:xfrm>
          <a:prstGeom prst="rect">
            <a:avLst/>
          </a:prstGeom>
          <a:noFill/>
          <a:ln w="9525">
            <a:noFill/>
            <a:miter lim="800000"/>
            <a:headEnd/>
            <a:tailEnd/>
          </a:ln>
        </p:spPr>
      </p:pic>
      <p:pic>
        <p:nvPicPr>
          <p:cNvPr id="15377" name="Picture 32" descr="policy rules"/>
          <p:cNvPicPr>
            <a:picLocks noChangeAspect="1" noChangeArrowheads="1"/>
          </p:cNvPicPr>
          <p:nvPr/>
        </p:nvPicPr>
        <p:blipFill>
          <a:blip r:embed="rId5"/>
          <a:srcRect/>
          <a:stretch>
            <a:fillRect/>
          </a:stretch>
        </p:blipFill>
        <p:spPr bwMode="auto">
          <a:xfrm>
            <a:off x="7696200" y="914400"/>
            <a:ext cx="461963" cy="403225"/>
          </a:xfrm>
          <a:prstGeom prst="rect">
            <a:avLst/>
          </a:prstGeom>
          <a:noFill/>
          <a:ln w="9525">
            <a:noFill/>
            <a:miter lim="800000"/>
            <a:headEnd/>
            <a:tailEnd/>
          </a:ln>
        </p:spPr>
      </p:pic>
      <p:sp>
        <p:nvSpPr>
          <p:cNvPr id="36" name="Rounded Rectangle 35"/>
          <p:cNvSpPr/>
          <p:nvPr/>
        </p:nvSpPr>
        <p:spPr>
          <a:xfrm>
            <a:off x="593376" y="1913919"/>
            <a:ext cx="1964455" cy="1123200"/>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fontAlgn="auto">
              <a:spcBef>
                <a:spcPts val="0"/>
              </a:spcBef>
              <a:spcAft>
                <a:spcPts val="0"/>
              </a:spcAft>
              <a:defRPr/>
            </a:pPr>
            <a:r>
              <a:rPr lang="es-ES" sz="2400" dirty="0" smtClean="0">
                <a:effectLst>
                  <a:outerShdw blurRad="38100" dist="38100" dir="2700000" algn="tl">
                    <a:srgbClr val="000000">
                      <a:alpha val="43137"/>
                    </a:srgbClr>
                  </a:outerShdw>
                </a:effectLst>
              </a:rPr>
              <a:t>Facetas</a:t>
            </a:r>
          </a:p>
        </p:txBody>
      </p:sp>
      <p:grpSp>
        <p:nvGrpSpPr>
          <p:cNvPr id="24" name="Group 23"/>
          <p:cNvGrpSpPr/>
          <p:nvPr/>
        </p:nvGrpSpPr>
        <p:grpSpPr>
          <a:xfrm>
            <a:off x="2696360" y="1989673"/>
            <a:ext cx="631345" cy="489092"/>
            <a:chOff x="2266580" y="1102153"/>
            <a:chExt cx="631345" cy="489092"/>
          </a:xfrm>
          <a:scene3d>
            <a:camera prst="orthographicFront"/>
            <a:lightRig rig="flat" dir="t"/>
          </a:scene3d>
        </p:grpSpPr>
        <p:sp>
          <p:nvSpPr>
            <p:cNvPr id="34" name="Right Arrow 33"/>
            <p:cNvSpPr/>
            <p:nvPr/>
          </p:nvSpPr>
          <p:spPr>
            <a:xfrm>
              <a:off x="2266580" y="11021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5" name="Right Arrow 6"/>
            <p:cNvSpPr/>
            <p:nvPr/>
          </p:nvSpPr>
          <p:spPr>
            <a:xfrm>
              <a:off x="2266580" y="11999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p:txBody>
        </p:sp>
      </p:grpSp>
      <p:sp>
        <p:nvSpPr>
          <p:cNvPr id="32" name="Rounded Rectangle 31"/>
          <p:cNvSpPr/>
          <p:nvPr/>
        </p:nvSpPr>
        <p:spPr>
          <a:xfrm>
            <a:off x="3600559" y="1913919"/>
            <a:ext cx="1964455" cy="1123200"/>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fontAlgn="auto">
              <a:spcBef>
                <a:spcPts val="0"/>
              </a:spcBef>
              <a:spcAft>
                <a:spcPts val="0"/>
              </a:spcAft>
              <a:defRPr/>
            </a:pPr>
            <a:r>
              <a:rPr lang="es-ES" sz="2400" dirty="0" smtClean="0">
                <a:effectLst>
                  <a:outerShdw blurRad="38100" dist="38100" dir="2700000" algn="tl">
                    <a:srgbClr val="000000">
                      <a:alpha val="43137"/>
                    </a:srgbClr>
                  </a:outerShdw>
                </a:effectLst>
              </a:rPr>
              <a:t>Condiciones</a:t>
            </a:r>
          </a:p>
        </p:txBody>
      </p:sp>
      <p:grpSp>
        <p:nvGrpSpPr>
          <p:cNvPr id="26" name="Group 25"/>
          <p:cNvGrpSpPr/>
          <p:nvPr/>
        </p:nvGrpSpPr>
        <p:grpSpPr>
          <a:xfrm>
            <a:off x="5807329" y="1989673"/>
            <a:ext cx="631345" cy="489092"/>
            <a:chOff x="5422252" y="1102153"/>
            <a:chExt cx="631345" cy="489092"/>
          </a:xfrm>
          <a:scene3d>
            <a:camera prst="orthographicFront"/>
            <a:lightRig rig="flat" dir="t"/>
          </a:scene3d>
        </p:grpSpPr>
        <p:sp>
          <p:nvSpPr>
            <p:cNvPr id="30" name="Right Arrow 29"/>
            <p:cNvSpPr/>
            <p:nvPr/>
          </p:nvSpPr>
          <p:spPr>
            <a:xfrm>
              <a:off x="5422252" y="1102153"/>
              <a:ext cx="631345" cy="489092"/>
            </a:xfrm>
            <a:prstGeom prst="rightArrow">
              <a:avLst>
                <a:gd name="adj1" fmla="val 60000"/>
                <a:gd name="adj2" fmla="val 50000"/>
              </a:avLst>
            </a:prstGeom>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1" name="Right Arrow 10"/>
            <p:cNvSpPr/>
            <p:nvPr/>
          </p:nvSpPr>
          <p:spPr>
            <a:xfrm>
              <a:off x="5422252" y="1199971"/>
              <a:ext cx="484617" cy="293456"/>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p:txBody>
        </p:sp>
      </p:grpSp>
      <p:sp>
        <p:nvSpPr>
          <p:cNvPr id="28" name="Rounded Rectangle 27"/>
          <p:cNvSpPr/>
          <p:nvPr/>
        </p:nvSpPr>
        <p:spPr>
          <a:xfrm>
            <a:off x="6578303" y="1913919"/>
            <a:ext cx="1964455" cy="1123200"/>
          </a:xfrm>
          <a:prstGeom prst="roundRect">
            <a:avLst>
              <a:gd name="adj" fmla="val 1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lvl="0" algn="ctr" fontAlgn="auto">
              <a:spcBef>
                <a:spcPts val="0"/>
              </a:spcBef>
              <a:spcAft>
                <a:spcPts val="0"/>
              </a:spcAft>
              <a:defRPr/>
            </a:pPr>
            <a:r>
              <a:rPr lang="es-ES" sz="2400" dirty="0" smtClean="0">
                <a:effectLst>
                  <a:outerShdw blurRad="38100" dist="38100" dir="2700000" algn="tl">
                    <a:srgbClr val="000000">
                      <a:alpha val="43137"/>
                    </a:srgbClr>
                  </a:outerShdw>
                </a:effectLst>
              </a:rPr>
              <a:t>Políticas</a:t>
            </a:r>
          </a:p>
        </p:txBody>
      </p:sp>
      <p:sp>
        <p:nvSpPr>
          <p:cNvPr id="29" name="Rounded Rectangle 12"/>
          <p:cNvSpPr/>
          <p:nvPr/>
        </p:nvSpPr>
        <p:spPr>
          <a:xfrm>
            <a:off x="6693892" y="1900238"/>
            <a:ext cx="1964455" cy="7488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99060" numCol="1" spcCol="1270" anchor="t" anchorCtr="0">
            <a:noAutofit/>
          </a:bodyPr>
          <a:lstStyle/>
          <a:p>
            <a:pPr lvl="0" algn="l" defTabSz="1155700" rtl="0">
              <a:lnSpc>
                <a:spcPct val="90000"/>
              </a:lnSpc>
              <a:spcBef>
                <a:spcPct val="0"/>
              </a:spcBef>
              <a:spcAft>
                <a:spcPct val="35000"/>
              </a:spcAft>
            </a:pPr>
            <a:endParaRPr lang="es-ES" sz="2600" kern="1200">
              <a:effectLst>
                <a:outerShdw blurRad="38100" dist="38100" dir="2700000" algn="tl">
                  <a:srgbClr val="000000">
                    <a:alpha val="43137"/>
                  </a:srgbClr>
                </a:outerShdw>
              </a:effectLst>
            </a:endParaRPr>
          </a:p>
        </p:txBody>
      </p:sp>
      <p:pic>
        <p:nvPicPr>
          <p:cNvPr id="5" name="Picture 4" descr="SQL Server 2008 Manageability WhtPaper01.gif"/>
          <p:cNvPicPr>
            <a:picLocks noChangeAspect="1"/>
          </p:cNvPicPr>
          <p:nvPr/>
        </p:nvPicPr>
        <p:blipFill>
          <a:blip r:embed="rId6"/>
          <a:stretch>
            <a:fillRect/>
          </a:stretch>
        </p:blipFill>
        <p:spPr>
          <a:xfrm>
            <a:off x="394157" y="2622620"/>
            <a:ext cx="2362893" cy="1840941"/>
          </a:xfrm>
          <a:prstGeom prst="roundRect">
            <a:avLst>
              <a:gd name="adj" fmla="val 8594"/>
            </a:avLst>
          </a:prstGeom>
          <a:solidFill>
            <a:srgbClr val="FFFFFF">
              <a:shade val="85000"/>
            </a:srgbClr>
          </a:solidFill>
          <a:ln>
            <a:noFill/>
          </a:ln>
          <a:effectLst/>
        </p:spPr>
      </p:pic>
      <p:pic>
        <p:nvPicPr>
          <p:cNvPr id="6" name="Picture 5" descr="SQL Server 2008 Manageability WhtPaper02.gif"/>
          <p:cNvPicPr>
            <a:picLocks noChangeAspect="1"/>
          </p:cNvPicPr>
          <p:nvPr/>
        </p:nvPicPr>
        <p:blipFill>
          <a:blip r:embed="rId7"/>
          <a:stretch>
            <a:fillRect/>
          </a:stretch>
        </p:blipFill>
        <p:spPr>
          <a:xfrm>
            <a:off x="3392162" y="2566516"/>
            <a:ext cx="2381249" cy="1905000"/>
          </a:xfrm>
          <a:prstGeom prst="roundRect">
            <a:avLst>
              <a:gd name="adj" fmla="val 8594"/>
            </a:avLst>
          </a:prstGeom>
          <a:solidFill>
            <a:srgbClr val="FFFFFF">
              <a:shade val="85000"/>
            </a:srgbClr>
          </a:solidFill>
          <a:ln>
            <a:noFill/>
          </a:ln>
          <a:effectLst/>
        </p:spPr>
      </p:pic>
      <p:pic>
        <p:nvPicPr>
          <p:cNvPr id="7" name="Picture 6" descr="SQL Server 2008 Manageability WhtPaper03.gif"/>
          <p:cNvPicPr>
            <a:picLocks noChangeAspect="1"/>
          </p:cNvPicPr>
          <p:nvPr/>
        </p:nvPicPr>
        <p:blipFill>
          <a:blip r:embed="rId8"/>
          <a:stretch>
            <a:fillRect/>
          </a:stretch>
        </p:blipFill>
        <p:spPr>
          <a:xfrm>
            <a:off x="6369472" y="2586612"/>
            <a:ext cx="2382117" cy="1877250"/>
          </a:xfrm>
          <a:prstGeom prst="roundRect">
            <a:avLst>
              <a:gd name="adj" fmla="val 8594"/>
            </a:avLst>
          </a:prstGeom>
          <a:solidFill>
            <a:srgbClr val="FFFFFF">
              <a:shade val="85000"/>
            </a:srgbClr>
          </a:solidFill>
          <a:ln>
            <a:noFill/>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1"/>
            <a:ext cx="8380412" cy="664797"/>
          </a:xfrm>
        </p:spPr>
        <p:txBody>
          <a:bodyPr/>
          <a:lstStyle/>
          <a:p>
            <a:pPr eaLnBrk="1" hangingPunct="1">
              <a:defRPr/>
            </a:pPr>
            <a:r>
              <a:rPr lang="es-ES" smtClean="0"/>
              <a:t>Ejemplos de políticas</a:t>
            </a:r>
            <a:endParaRPr lang="es-ES"/>
          </a:p>
        </p:txBody>
      </p:sp>
      <p:sp>
        <p:nvSpPr>
          <p:cNvPr id="16387" name="AutoShape 2" descr="http://sqlserver/sites/sqldu/Shared%20Documents/DMF/UI/Icons/Policy.ico"/>
          <p:cNvSpPr>
            <a:spLocks noChangeAspect="1" noChangeArrowheads="1"/>
          </p:cNvSpPr>
          <p:nvPr/>
        </p:nvSpPr>
        <p:spPr bwMode="auto">
          <a:xfrm>
            <a:off x="52388" y="-114300"/>
            <a:ext cx="254000" cy="254000"/>
          </a:xfrm>
          <a:prstGeom prst="rect">
            <a:avLst/>
          </a:prstGeom>
          <a:noFill/>
          <a:ln w="9525">
            <a:noFill/>
            <a:miter lim="800000"/>
            <a:headEnd/>
            <a:tailEnd/>
          </a:ln>
        </p:spPr>
        <p:txBody>
          <a:bodyPr lIns="76194" tIns="38097" rIns="76194" bIns="38097"/>
          <a:lstStyle/>
          <a:p>
            <a:endParaRPr lang="es-ES"/>
          </a:p>
        </p:txBody>
      </p:sp>
      <p:pic>
        <p:nvPicPr>
          <p:cNvPr id="16391" name="Picture 12"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7772400" y="228600"/>
            <a:ext cx="946150" cy="1295400"/>
          </a:xfrm>
          <a:prstGeom prst="rect">
            <a:avLst/>
          </a:prstGeom>
          <a:noFill/>
          <a:ln w="9525">
            <a:noFill/>
            <a:miter lim="800000"/>
            <a:headEnd/>
            <a:tailEnd/>
          </a:ln>
        </p:spPr>
      </p:pic>
      <p:pic>
        <p:nvPicPr>
          <p:cNvPr id="16392" name="Picture 32" descr="policy rules"/>
          <p:cNvPicPr>
            <a:picLocks noChangeAspect="1" noChangeArrowheads="1"/>
          </p:cNvPicPr>
          <p:nvPr/>
        </p:nvPicPr>
        <p:blipFill>
          <a:blip r:embed="rId4"/>
          <a:srcRect/>
          <a:stretch>
            <a:fillRect/>
          </a:stretch>
        </p:blipFill>
        <p:spPr bwMode="auto">
          <a:xfrm>
            <a:off x="7696200" y="914400"/>
            <a:ext cx="461963" cy="403225"/>
          </a:xfrm>
          <a:prstGeom prst="rect">
            <a:avLst/>
          </a:prstGeom>
          <a:noFill/>
          <a:ln w="9525">
            <a:noFill/>
            <a:miter lim="800000"/>
            <a:headEnd/>
            <a:tailEnd/>
          </a:ln>
        </p:spPr>
      </p:pic>
      <p:grpSp>
        <p:nvGrpSpPr>
          <p:cNvPr id="40" name="Group 39"/>
          <p:cNvGrpSpPr/>
          <p:nvPr/>
        </p:nvGrpSpPr>
        <p:grpSpPr>
          <a:xfrm>
            <a:off x="387350" y="1411153"/>
            <a:ext cx="6106298" cy="1702594"/>
            <a:chOff x="387350" y="1411153"/>
            <a:chExt cx="6106298" cy="1702594"/>
          </a:xfrm>
        </p:grpSpPr>
        <p:sp>
          <p:nvSpPr>
            <p:cNvPr id="8" name="TextBox 7"/>
            <p:cNvSpPr txBox="1"/>
            <p:nvPr/>
          </p:nvSpPr>
          <p:spPr bwMode="auto">
            <a:xfrm>
              <a:off x="387350" y="1411153"/>
              <a:ext cx="3246046" cy="1702594"/>
            </a:xfrm>
            <a:prstGeom prst="roundRect">
              <a:avLst/>
            </a:prstGeom>
          </p:spPr>
          <p:style>
            <a:lnRef idx="0">
              <a:schemeClr val="accent1"/>
            </a:lnRef>
            <a:fillRef idx="3">
              <a:schemeClr val="accent1"/>
            </a:fillRef>
            <a:effectRef idx="3">
              <a:schemeClr val="accent1"/>
            </a:effectRef>
            <a:fontRef idx="minor">
              <a:schemeClr val="lt1"/>
            </a:fontRef>
          </p:style>
          <p:txBody>
            <a:bodyPr anchor="ctr" anchorCtr="0">
              <a:spAutoFit/>
            </a:bodyPr>
            <a:lstStyle/>
            <a:p>
              <a:pPr marL="282575" indent="-282575" defTabSz="912813">
                <a:lnSpc>
                  <a:spcPct val="90000"/>
                </a:lnSpc>
                <a:spcBef>
                  <a:spcPct val="20000"/>
                </a:spcBef>
                <a:buSzPct val="80000"/>
                <a:buBlip>
                  <a:blip r:embed="rId5"/>
                </a:buBlip>
                <a:defRPr/>
              </a:pPr>
              <a:r>
                <a:rPr lang="es-ES" dirty="0" smtClean="0">
                  <a:solidFill>
                    <a:schemeClr val="tx1"/>
                  </a:solidFill>
                  <a:effectLst>
                    <a:outerShdw blurRad="38100" dist="38100" dir="2700000" algn="tl">
                      <a:srgbClr val="000000">
                        <a:alpha val="43137"/>
                      </a:srgbClr>
                    </a:outerShdw>
                  </a:effectLst>
                  <a:latin typeface="Segoe"/>
                </a:rPr>
                <a:t>Reducción del área de superficie</a:t>
              </a:r>
            </a:p>
            <a:p>
              <a:pPr lvl="1" indent="-168275" defTabSz="914363" fontAlgn="auto">
                <a:lnSpc>
                  <a:spcPct val="90000"/>
                </a:lnSpc>
                <a:spcBef>
                  <a:spcPct val="20000"/>
                </a:spcBef>
                <a:spcAft>
                  <a:spcPts val="0"/>
                </a:spcAft>
                <a:buSzPct val="80000"/>
                <a:buBlip>
                  <a:blip r:embed="rId5"/>
                </a:buBlip>
                <a:defRPr/>
              </a:pPr>
              <a:r>
                <a:rPr lang="es-ES" sz="1400" dirty="0" err="1" smtClean="0">
                  <a:solidFill>
                    <a:srgbClr val="FFFFFF"/>
                  </a:solidFill>
                  <a:effectLst>
                    <a:outerShdw blurRad="38100" dist="38100" dir="2700000" algn="tl">
                      <a:srgbClr val="000000">
                        <a:alpha val="43137"/>
                      </a:srgbClr>
                    </a:outerShdw>
                  </a:effectLst>
                  <a:latin typeface="Segoe"/>
                </a:rPr>
                <a:t>XPCmdShell</a:t>
              </a:r>
              <a:r>
                <a:rPr lang="es-ES" sz="1400" dirty="0" smtClean="0">
                  <a:solidFill>
                    <a:srgbClr val="FFFFFF"/>
                  </a:solidFill>
                  <a:effectLst>
                    <a:outerShdw blurRad="38100" dist="38100" dir="2700000" algn="tl">
                      <a:srgbClr val="000000">
                        <a:alpha val="43137"/>
                      </a:srgbClr>
                    </a:outerShdw>
                  </a:effectLst>
                  <a:latin typeface="Segoe"/>
                </a:rPr>
                <a:t> == False</a:t>
              </a:r>
            </a:p>
            <a:p>
              <a:pPr lvl="1" indent="-168275" defTabSz="914363" fontAlgn="auto">
                <a:lnSpc>
                  <a:spcPct val="90000"/>
                </a:lnSpc>
                <a:spcBef>
                  <a:spcPct val="20000"/>
                </a:spcBef>
                <a:spcAft>
                  <a:spcPts val="0"/>
                </a:spcAft>
                <a:buSzPct val="80000"/>
                <a:buBlip>
                  <a:blip r:embed="rId5"/>
                </a:buBlip>
                <a:defRPr/>
              </a:pPr>
              <a:r>
                <a:rPr lang="es-ES" sz="1400" dirty="0" smtClean="0">
                  <a:solidFill>
                    <a:srgbClr val="FFFFFF"/>
                  </a:solidFill>
                  <a:effectLst>
                    <a:outerShdw blurRad="38100" dist="38100" dir="2700000" algn="tl">
                      <a:srgbClr val="000000">
                        <a:alpha val="43137"/>
                      </a:srgbClr>
                    </a:outerShdw>
                  </a:effectLst>
                  <a:latin typeface="Segoe"/>
                </a:rPr>
                <a:t>SQLCLR == True</a:t>
              </a:r>
            </a:p>
            <a:p>
              <a:pPr lvl="1" indent="-168275" defTabSz="914363" fontAlgn="auto">
                <a:lnSpc>
                  <a:spcPct val="90000"/>
                </a:lnSpc>
                <a:spcBef>
                  <a:spcPct val="20000"/>
                </a:spcBef>
                <a:spcAft>
                  <a:spcPts val="0"/>
                </a:spcAft>
                <a:buSzPct val="80000"/>
                <a:buBlip>
                  <a:blip r:embed="rId5"/>
                </a:buBlip>
                <a:defRPr/>
              </a:pPr>
              <a:r>
                <a:rPr lang="es-ES" sz="1400" dirty="0" err="1" smtClean="0">
                  <a:solidFill>
                    <a:srgbClr val="FFFFFF"/>
                  </a:solidFill>
                  <a:effectLst>
                    <a:outerShdw blurRad="38100" dist="38100" dir="2700000" algn="tl">
                      <a:srgbClr val="000000">
                        <a:alpha val="43137"/>
                      </a:srgbClr>
                    </a:outerShdw>
                  </a:effectLst>
                  <a:latin typeface="Segoe"/>
                </a:rPr>
                <a:t>DBMail</a:t>
              </a:r>
              <a:r>
                <a:rPr lang="es-ES" sz="1400" dirty="0" smtClean="0">
                  <a:solidFill>
                    <a:srgbClr val="FFFFFF"/>
                  </a:solidFill>
                  <a:effectLst>
                    <a:outerShdw blurRad="38100" dist="38100" dir="2700000" algn="tl">
                      <a:srgbClr val="000000">
                        <a:alpha val="43137"/>
                      </a:srgbClr>
                    </a:outerShdw>
                  </a:effectLst>
                  <a:latin typeface="Segoe"/>
                </a:rPr>
                <a:t> == False</a:t>
              </a:r>
            </a:p>
            <a:p>
              <a:pPr lvl="1" indent="-168275" defTabSz="914363" fontAlgn="auto">
                <a:lnSpc>
                  <a:spcPct val="90000"/>
                </a:lnSpc>
                <a:spcBef>
                  <a:spcPct val="20000"/>
                </a:spcBef>
                <a:spcAft>
                  <a:spcPts val="0"/>
                </a:spcAft>
                <a:buSzPct val="80000"/>
                <a:buBlip>
                  <a:blip r:embed="rId5"/>
                </a:buBlip>
                <a:defRPr/>
              </a:pPr>
              <a:r>
                <a:rPr lang="es-ES" sz="1400" dirty="0" err="1" smtClean="0">
                  <a:solidFill>
                    <a:srgbClr val="FFFFFF"/>
                  </a:solidFill>
                  <a:effectLst>
                    <a:outerShdw blurRad="38100" dist="38100" dir="2700000" algn="tl">
                      <a:srgbClr val="000000">
                        <a:alpha val="43137"/>
                      </a:srgbClr>
                    </a:outerShdw>
                  </a:effectLst>
                  <a:latin typeface="Segoe"/>
                </a:rPr>
                <a:t>RemoteDAC</a:t>
              </a:r>
              <a:r>
                <a:rPr lang="es-ES" sz="1400" dirty="0" smtClean="0">
                  <a:solidFill>
                    <a:srgbClr val="FFFFFF"/>
                  </a:solidFill>
                  <a:effectLst>
                    <a:outerShdw blurRad="38100" dist="38100" dir="2700000" algn="tl">
                      <a:srgbClr val="000000">
                        <a:alpha val="43137"/>
                      </a:srgbClr>
                    </a:outerShdw>
                  </a:effectLst>
                  <a:latin typeface="Segoe"/>
                </a:rPr>
                <a:t> == False</a:t>
              </a:r>
              <a:endParaRPr lang="es-ES" sz="1400" dirty="0">
                <a:solidFill>
                  <a:srgbClr val="FFFFFF"/>
                </a:solidFill>
                <a:effectLst>
                  <a:outerShdw blurRad="38100" dist="38100" dir="2700000" algn="tl">
                    <a:srgbClr val="000000">
                      <a:alpha val="43137"/>
                    </a:srgbClr>
                  </a:outerShdw>
                </a:effectLst>
                <a:latin typeface="Segoe"/>
              </a:endParaRPr>
            </a:p>
          </p:txBody>
        </p:sp>
        <p:grpSp>
          <p:nvGrpSpPr>
            <p:cNvPr id="37" name="Group 36"/>
            <p:cNvGrpSpPr/>
            <p:nvPr/>
          </p:nvGrpSpPr>
          <p:grpSpPr>
            <a:xfrm>
              <a:off x="5189366" y="1528211"/>
              <a:ext cx="1304282" cy="1382748"/>
              <a:chOff x="6009331" y="1343025"/>
              <a:chExt cx="1304282" cy="1382748"/>
            </a:xfrm>
          </p:grpSpPr>
          <p:pic>
            <p:nvPicPr>
              <p:cNvPr id="16403" name="Picture 5" descr="HP Server tc2110"/>
              <p:cNvPicPr>
                <a:picLocks noChangeAspect="1" noChangeArrowheads="1"/>
              </p:cNvPicPr>
              <p:nvPr/>
            </p:nvPicPr>
            <p:blipFill>
              <a:blip r:embed="rId6"/>
              <a:srcRect/>
              <a:stretch>
                <a:fillRect/>
              </a:stretch>
            </p:blipFill>
            <p:spPr bwMode="auto">
              <a:xfrm>
                <a:off x="6033985" y="1343025"/>
                <a:ext cx="515363" cy="797114"/>
              </a:xfrm>
              <a:prstGeom prst="rect">
                <a:avLst/>
              </a:prstGeom>
              <a:noFill/>
              <a:ln w="9525">
                <a:noFill/>
                <a:miter lim="800000"/>
                <a:headEnd/>
                <a:tailEnd/>
              </a:ln>
            </p:spPr>
          </p:pic>
          <p:pic>
            <p:nvPicPr>
              <p:cNvPr id="16404" name="Picture 5" descr="HP Server tc2110"/>
              <p:cNvPicPr>
                <a:picLocks noChangeAspect="1" noChangeArrowheads="1"/>
              </p:cNvPicPr>
              <p:nvPr/>
            </p:nvPicPr>
            <p:blipFill>
              <a:blip r:embed="rId6"/>
              <a:srcRect/>
              <a:stretch>
                <a:fillRect/>
              </a:stretch>
            </p:blipFill>
            <p:spPr bwMode="auto">
              <a:xfrm>
                <a:off x="6292849" y="1343025"/>
                <a:ext cx="515363" cy="797114"/>
              </a:xfrm>
              <a:prstGeom prst="rect">
                <a:avLst/>
              </a:prstGeom>
              <a:noFill/>
              <a:ln w="9525">
                <a:noFill/>
                <a:miter lim="800000"/>
                <a:headEnd/>
                <a:tailEnd/>
              </a:ln>
            </p:spPr>
          </p:pic>
          <p:pic>
            <p:nvPicPr>
              <p:cNvPr id="16405" name="Picture 5" descr="HP Server tc2110"/>
              <p:cNvPicPr>
                <a:picLocks noChangeAspect="1" noChangeArrowheads="1"/>
              </p:cNvPicPr>
              <p:nvPr/>
            </p:nvPicPr>
            <p:blipFill>
              <a:blip r:embed="rId6"/>
              <a:srcRect/>
              <a:stretch>
                <a:fillRect/>
              </a:stretch>
            </p:blipFill>
            <p:spPr bwMode="auto">
              <a:xfrm>
                <a:off x="6539386" y="1343025"/>
                <a:ext cx="515363" cy="797114"/>
              </a:xfrm>
              <a:prstGeom prst="rect">
                <a:avLst/>
              </a:prstGeom>
              <a:noFill/>
              <a:ln w="9525">
                <a:noFill/>
                <a:miter lim="800000"/>
                <a:headEnd/>
                <a:tailEnd/>
              </a:ln>
            </p:spPr>
          </p:pic>
          <p:pic>
            <p:nvPicPr>
              <p:cNvPr id="16406" name="Picture 5" descr="HP Server tc2110"/>
              <p:cNvPicPr>
                <a:picLocks noChangeAspect="1" noChangeArrowheads="1"/>
              </p:cNvPicPr>
              <p:nvPr/>
            </p:nvPicPr>
            <p:blipFill>
              <a:blip r:embed="rId6"/>
              <a:srcRect/>
              <a:stretch>
                <a:fillRect/>
              </a:stretch>
            </p:blipFill>
            <p:spPr bwMode="auto">
              <a:xfrm>
                <a:off x="6798250" y="1343025"/>
                <a:ext cx="515363" cy="797114"/>
              </a:xfrm>
              <a:prstGeom prst="rect">
                <a:avLst/>
              </a:prstGeom>
              <a:noFill/>
              <a:ln w="9525">
                <a:noFill/>
                <a:miter lim="800000"/>
                <a:headEnd/>
                <a:tailEnd/>
              </a:ln>
            </p:spPr>
          </p:pic>
          <p:pic>
            <p:nvPicPr>
              <p:cNvPr id="16407" name="Picture 5" descr="HP Server tc2110"/>
              <p:cNvPicPr>
                <a:picLocks noChangeAspect="1" noChangeArrowheads="1"/>
              </p:cNvPicPr>
              <p:nvPr/>
            </p:nvPicPr>
            <p:blipFill>
              <a:blip r:embed="rId6"/>
              <a:srcRect/>
              <a:stretch>
                <a:fillRect/>
              </a:stretch>
            </p:blipFill>
            <p:spPr bwMode="auto">
              <a:xfrm>
                <a:off x="6009331" y="1928659"/>
                <a:ext cx="515363" cy="797114"/>
              </a:xfrm>
              <a:prstGeom prst="rect">
                <a:avLst/>
              </a:prstGeom>
              <a:noFill/>
              <a:ln w="9525">
                <a:noFill/>
                <a:miter lim="800000"/>
                <a:headEnd/>
                <a:tailEnd/>
              </a:ln>
            </p:spPr>
          </p:pic>
          <p:pic>
            <p:nvPicPr>
              <p:cNvPr id="16408" name="Picture 5" descr="HP Server tc2110"/>
              <p:cNvPicPr>
                <a:picLocks noChangeAspect="1" noChangeArrowheads="1"/>
              </p:cNvPicPr>
              <p:nvPr/>
            </p:nvPicPr>
            <p:blipFill>
              <a:blip r:embed="rId6"/>
              <a:srcRect/>
              <a:stretch>
                <a:fillRect/>
              </a:stretch>
            </p:blipFill>
            <p:spPr bwMode="auto">
              <a:xfrm>
                <a:off x="6268195" y="1928659"/>
                <a:ext cx="515363" cy="797114"/>
              </a:xfrm>
              <a:prstGeom prst="rect">
                <a:avLst/>
              </a:prstGeom>
              <a:noFill/>
              <a:ln w="9525">
                <a:noFill/>
                <a:miter lim="800000"/>
                <a:headEnd/>
                <a:tailEnd/>
              </a:ln>
            </p:spPr>
          </p:pic>
          <p:pic>
            <p:nvPicPr>
              <p:cNvPr id="16409" name="Picture 5" descr="HP Server tc2110"/>
              <p:cNvPicPr>
                <a:picLocks noChangeAspect="1" noChangeArrowheads="1"/>
              </p:cNvPicPr>
              <p:nvPr/>
            </p:nvPicPr>
            <p:blipFill>
              <a:blip r:embed="rId6"/>
              <a:srcRect/>
              <a:stretch>
                <a:fillRect/>
              </a:stretch>
            </p:blipFill>
            <p:spPr bwMode="auto">
              <a:xfrm>
                <a:off x="6514732" y="1928659"/>
                <a:ext cx="515363" cy="797114"/>
              </a:xfrm>
              <a:prstGeom prst="rect">
                <a:avLst/>
              </a:prstGeom>
              <a:noFill/>
              <a:ln w="9525">
                <a:noFill/>
                <a:miter lim="800000"/>
                <a:headEnd/>
                <a:tailEnd/>
              </a:ln>
            </p:spPr>
          </p:pic>
          <p:pic>
            <p:nvPicPr>
              <p:cNvPr id="16410" name="Picture 5" descr="HP Server tc2110"/>
              <p:cNvPicPr>
                <a:picLocks noChangeAspect="1" noChangeArrowheads="1"/>
              </p:cNvPicPr>
              <p:nvPr/>
            </p:nvPicPr>
            <p:blipFill>
              <a:blip r:embed="rId6"/>
              <a:srcRect/>
              <a:stretch>
                <a:fillRect/>
              </a:stretch>
            </p:blipFill>
            <p:spPr bwMode="auto">
              <a:xfrm>
                <a:off x="6773596" y="1928659"/>
                <a:ext cx="515363" cy="797114"/>
              </a:xfrm>
              <a:prstGeom prst="rect">
                <a:avLst/>
              </a:prstGeom>
              <a:noFill/>
              <a:ln w="9525">
                <a:noFill/>
                <a:miter lim="800000"/>
                <a:headEnd/>
                <a:tailEnd/>
              </a:ln>
            </p:spPr>
          </p:pic>
          <p:sp>
            <p:nvSpPr>
              <p:cNvPr id="23" name="Flowchart: Magnetic Disk 22"/>
              <p:cNvSpPr/>
              <p:nvPr/>
            </p:nvSpPr>
            <p:spPr bwMode="auto">
              <a:xfrm>
                <a:off x="6172200" y="1606550"/>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24" name="Flowchart: Magnetic Disk 23"/>
              <p:cNvSpPr/>
              <p:nvPr/>
            </p:nvSpPr>
            <p:spPr bwMode="auto">
              <a:xfrm>
                <a:off x="6407150" y="1606550"/>
                <a:ext cx="171450"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25" name="Flowchart: Magnetic Disk 24"/>
              <p:cNvSpPr/>
              <p:nvPr/>
            </p:nvSpPr>
            <p:spPr bwMode="auto">
              <a:xfrm>
                <a:off x="6665913" y="1606550"/>
                <a:ext cx="171450"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26" name="Flowchart: Magnetic Disk 25"/>
              <p:cNvSpPr/>
              <p:nvPr/>
            </p:nvSpPr>
            <p:spPr bwMode="auto">
              <a:xfrm>
                <a:off x="6911975" y="1606550"/>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27" name="Flowchart: Magnetic Disk 26"/>
              <p:cNvSpPr/>
              <p:nvPr/>
            </p:nvSpPr>
            <p:spPr bwMode="auto">
              <a:xfrm>
                <a:off x="6159500" y="2244725"/>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28" name="Flowchart: Magnetic Disk 27"/>
              <p:cNvSpPr/>
              <p:nvPr/>
            </p:nvSpPr>
            <p:spPr bwMode="auto">
              <a:xfrm>
                <a:off x="6394450" y="2244725"/>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29" name="Flowchart: Magnetic Disk 28"/>
              <p:cNvSpPr/>
              <p:nvPr/>
            </p:nvSpPr>
            <p:spPr bwMode="auto">
              <a:xfrm>
                <a:off x="6653213" y="2244725"/>
                <a:ext cx="173037"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30" name="Flowchart: Magnetic Disk 29"/>
              <p:cNvSpPr/>
              <p:nvPr/>
            </p:nvSpPr>
            <p:spPr bwMode="auto">
              <a:xfrm>
                <a:off x="6899275" y="2244725"/>
                <a:ext cx="173038" cy="285750"/>
              </a:xfrm>
              <a:prstGeom prst="flowChartMagneticDisk">
                <a:avLst/>
              </a:prstGeom>
              <a:solidFill>
                <a:srgbClr val="CC9900">
                  <a:alpha val="30196"/>
                </a:srgb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grpSp>
        <p:sp>
          <p:nvSpPr>
            <p:cNvPr id="34" name="Up Arrow 33"/>
            <p:cNvSpPr/>
            <p:nvPr/>
          </p:nvSpPr>
          <p:spPr bwMode="auto">
            <a:xfrm rot="5400000">
              <a:off x="3406176" y="1539861"/>
              <a:ext cx="1245845" cy="1359448"/>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grpSp>
      <p:grpSp>
        <p:nvGrpSpPr>
          <p:cNvPr id="39" name="Group 38"/>
          <p:cNvGrpSpPr/>
          <p:nvPr/>
        </p:nvGrpSpPr>
        <p:grpSpPr>
          <a:xfrm>
            <a:off x="387350" y="3195520"/>
            <a:ext cx="5900245" cy="1245845"/>
            <a:chOff x="387350" y="3195520"/>
            <a:chExt cx="5900245" cy="1245845"/>
          </a:xfrm>
        </p:grpSpPr>
        <p:sp>
          <p:nvSpPr>
            <p:cNvPr id="31" name="TextBox 30"/>
            <p:cNvSpPr txBox="1"/>
            <p:nvPr/>
          </p:nvSpPr>
          <p:spPr bwMode="auto">
            <a:xfrm>
              <a:off x="387350" y="3374690"/>
              <a:ext cx="3246767" cy="949151"/>
            </a:xfrm>
            <a:prstGeom prst="roundRect">
              <a:avLst/>
            </a:prstGeom>
          </p:spPr>
          <p:style>
            <a:lnRef idx="0">
              <a:schemeClr val="accent1"/>
            </a:lnRef>
            <a:fillRef idx="3">
              <a:schemeClr val="accent1"/>
            </a:fillRef>
            <a:effectRef idx="3">
              <a:schemeClr val="accent1"/>
            </a:effectRef>
            <a:fontRef idx="minor">
              <a:schemeClr val="lt1"/>
            </a:fontRef>
          </p:style>
          <p:txBody>
            <a:bodyPr wrap="square" anchor="ctr" anchorCtr="0">
              <a:noAutofit/>
            </a:bodyPr>
            <a:lstStyle/>
            <a:p>
              <a:pPr marL="282575" indent="-282575" defTabSz="912813">
                <a:lnSpc>
                  <a:spcPct val="90000"/>
                </a:lnSpc>
                <a:spcBef>
                  <a:spcPct val="20000"/>
                </a:spcBef>
                <a:buSzPct val="80000"/>
                <a:buBlip>
                  <a:blip r:embed="rId5"/>
                </a:buBlip>
                <a:defRPr/>
              </a:pPr>
              <a:r>
                <a:rPr lang="es-ES" dirty="0" smtClean="0">
                  <a:solidFill>
                    <a:schemeClr val="tx1"/>
                  </a:solidFill>
                  <a:effectLst>
                    <a:outerShdw blurRad="38100" dist="38100" dir="2700000" algn="tl">
                      <a:srgbClr val="000000">
                        <a:alpha val="43137"/>
                      </a:srgbClr>
                    </a:outerShdw>
                  </a:effectLst>
                  <a:latin typeface="Segoe"/>
                </a:rPr>
                <a:t>Los nombres de tablas tienen que terminar con “%_</a:t>
              </a:r>
              <a:r>
                <a:rPr lang="es-ES" dirty="0" err="1" smtClean="0">
                  <a:solidFill>
                    <a:schemeClr val="tx1"/>
                  </a:solidFill>
                  <a:effectLst>
                    <a:outerShdw blurRad="38100" dist="38100" dir="2700000" algn="tl">
                      <a:srgbClr val="000000">
                        <a:alpha val="43137"/>
                      </a:srgbClr>
                    </a:outerShdw>
                  </a:effectLst>
                  <a:latin typeface="Segoe"/>
                </a:rPr>
                <a:t>tbl</a:t>
              </a:r>
              <a:r>
                <a:rPr lang="es-ES" dirty="0" smtClean="0">
                  <a:solidFill>
                    <a:schemeClr val="tx1"/>
                  </a:solidFill>
                  <a:effectLst>
                    <a:outerShdw blurRad="38100" dist="38100" dir="2700000" algn="tl">
                      <a:srgbClr val="000000">
                        <a:alpha val="43137"/>
                      </a:srgbClr>
                    </a:outerShdw>
                  </a:effectLst>
                  <a:latin typeface="Segoe"/>
                </a:rPr>
                <a:t>”</a:t>
              </a:r>
              <a:endParaRPr lang="es-ES" dirty="0">
                <a:solidFill>
                  <a:schemeClr val="tx1"/>
                </a:solidFill>
                <a:effectLst>
                  <a:outerShdw blurRad="38100" dist="38100" dir="2700000" algn="tl">
                    <a:srgbClr val="000000">
                      <a:alpha val="43137"/>
                    </a:srgbClr>
                  </a:outerShdw>
                </a:effectLst>
                <a:latin typeface="Segoe"/>
              </a:endParaRPr>
            </a:p>
          </p:txBody>
        </p:sp>
        <p:sp>
          <p:nvSpPr>
            <p:cNvPr id="46" name="Flowchart: Magnetic Disk 45"/>
            <p:cNvSpPr/>
            <p:nvPr/>
          </p:nvSpPr>
          <p:spPr bwMode="auto">
            <a:xfrm>
              <a:off x="5395420" y="3347615"/>
              <a:ext cx="892175" cy="1003300"/>
            </a:xfrm>
            <a:prstGeom prst="flowChartMagneticDisk">
              <a:avLst/>
            </a:prstGeom>
            <a:ln>
              <a:solidFill>
                <a:schemeClr val="bg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09728" tIns="54864" rIns="109728" bIns="54864" anchor="ctr"/>
            <a:lstStyle/>
            <a:p>
              <a:pPr algn="ctr" defTabSz="914063">
                <a:defRPr/>
              </a:pPr>
              <a:endParaRPr lang="es-ES" sz="2400">
                <a:solidFill>
                  <a:schemeClr val="tx1"/>
                </a:solidFill>
                <a:effectLst>
                  <a:outerShdw blurRad="38100" dist="38100" dir="2700000" algn="tl">
                    <a:srgbClr val="000000">
                      <a:alpha val="43137"/>
                    </a:srgbClr>
                  </a:outerShdw>
                </a:effectLst>
              </a:endParaRPr>
            </a:p>
          </p:txBody>
        </p:sp>
        <p:sp>
          <p:nvSpPr>
            <p:cNvPr id="35" name="Up Arrow 34"/>
            <p:cNvSpPr/>
            <p:nvPr/>
          </p:nvSpPr>
          <p:spPr bwMode="auto">
            <a:xfrm rot="5400000">
              <a:off x="3406176" y="3138719"/>
              <a:ext cx="1245845" cy="1359448"/>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grpSp>
      <p:grpSp>
        <p:nvGrpSpPr>
          <p:cNvPr id="38" name="Group 37"/>
          <p:cNvGrpSpPr/>
          <p:nvPr/>
        </p:nvGrpSpPr>
        <p:grpSpPr>
          <a:xfrm>
            <a:off x="387350" y="4542039"/>
            <a:ext cx="6418575" cy="1430952"/>
            <a:chOff x="387350" y="4542039"/>
            <a:chExt cx="6418575" cy="1430952"/>
          </a:xfrm>
        </p:grpSpPr>
        <p:pic>
          <p:nvPicPr>
            <p:cNvPr id="11" name="Picture 5"/>
            <p:cNvPicPr>
              <a:picLocks noChangeAspect="1" noChangeArrowheads="1"/>
            </p:cNvPicPr>
            <p:nvPr/>
          </p:nvPicPr>
          <p:blipFill>
            <a:blip r:embed="rId7"/>
            <a:srcRect l="13976" t="15492" r="55381" b="54412"/>
            <a:stretch>
              <a:fillRect/>
            </a:stretch>
          </p:blipFill>
          <p:spPr bwMode="auto">
            <a:xfrm>
              <a:off x="4877089" y="4542039"/>
              <a:ext cx="1928836" cy="1421510"/>
            </a:xfrm>
            <a:prstGeom prst="rect">
              <a:avLst/>
            </a:prstGeom>
            <a:noFill/>
            <a:ln w="9525">
              <a:noFill/>
              <a:miter lim="800000"/>
              <a:headEnd/>
              <a:tailEnd/>
            </a:ln>
            <a:effectLst>
              <a:reflection blurRad="6350" stA="52000" endA="300" endPos="35000" dir="5400000" sy="-100000" algn="bl" rotWithShape="0"/>
            </a:effectLst>
          </p:spPr>
        </p:pic>
        <p:sp>
          <p:nvSpPr>
            <p:cNvPr id="12" name="TextBox 11"/>
            <p:cNvSpPr txBox="1"/>
            <p:nvPr/>
          </p:nvSpPr>
          <p:spPr bwMode="auto">
            <a:xfrm>
              <a:off x="387350" y="4767555"/>
              <a:ext cx="3245986" cy="1205436"/>
            </a:xfrm>
            <a:prstGeom prst="roundRect">
              <a:avLst/>
            </a:prstGeom>
          </p:spPr>
          <p:style>
            <a:lnRef idx="0">
              <a:schemeClr val="accent1"/>
            </a:lnRef>
            <a:fillRef idx="3">
              <a:schemeClr val="accent1"/>
            </a:fillRef>
            <a:effectRef idx="3">
              <a:schemeClr val="accent1"/>
            </a:effectRef>
            <a:fontRef idx="minor">
              <a:schemeClr val="lt1"/>
            </a:fontRef>
          </p:style>
          <p:txBody>
            <a:bodyPr wrap="square" anchor="ctr" anchorCtr="0">
              <a:spAutoFit/>
            </a:bodyPr>
            <a:lstStyle/>
            <a:p>
              <a:pPr marL="282575" indent="-282575" defTabSz="912813">
                <a:lnSpc>
                  <a:spcPct val="90000"/>
                </a:lnSpc>
                <a:spcBef>
                  <a:spcPct val="20000"/>
                </a:spcBef>
                <a:buSzPct val="80000"/>
                <a:buBlip>
                  <a:blip r:embed="rId5"/>
                </a:buBlip>
                <a:defRPr/>
              </a:pPr>
              <a:r>
                <a:rPr lang="es-ES" smtClean="0">
                  <a:solidFill>
                    <a:schemeClr val="tx1"/>
                  </a:solidFill>
                  <a:effectLst>
                    <a:outerShdw blurRad="38100" dist="38100" dir="2700000" algn="tl">
                      <a:srgbClr val="000000">
                        <a:alpha val="43137"/>
                      </a:srgbClr>
                    </a:outerShdw>
                  </a:effectLst>
                  <a:latin typeface="Segoe"/>
                </a:rPr>
                <a:t>Solo las ediciones Express y Developer se permiten en las estaciones de trabajo</a:t>
              </a:r>
              <a:endParaRPr lang="es-ES">
                <a:solidFill>
                  <a:schemeClr val="tx1"/>
                </a:solidFill>
                <a:effectLst>
                  <a:outerShdw blurRad="38100" dist="38100" dir="2700000" algn="tl">
                    <a:srgbClr val="000000">
                      <a:alpha val="43137"/>
                    </a:srgbClr>
                  </a:outerShdw>
                </a:effectLst>
                <a:latin typeface="Segoe"/>
              </a:endParaRPr>
            </a:p>
          </p:txBody>
        </p:sp>
        <p:sp>
          <p:nvSpPr>
            <p:cNvPr id="36" name="Up Arrow 35"/>
            <p:cNvSpPr/>
            <p:nvPr/>
          </p:nvSpPr>
          <p:spPr bwMode="auto">
            <a:xfrm rot="5400000">
              <a:off x="3406176" y="4542248"/>
              <a:ext cx="1245845" cy="1359448"/>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704057" y="2133601"/>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04057" y="3200400"/>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704057" y="4267200"/>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37" name="Rounded Rectangle 36"/>
          <p:cNvSpPr/>
          <p:nvPr/>
        </p:nvSpPr>
        <p:spPr bwMode="auto">
          <a:xfrm>
            <a:off x="704057" y="5334000"/>
            <a:ext cx="7729536" cy="685800"/>
          </a:xfrm>
          <a:prstGeom prst="roundRect">
            <a:avLst>
              <a:gd name="adj" fmla="val 7553"/>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pic>
        <p:nvPicPr>
          <p:cNvPr id="17412" name="Picture 12"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7772400" y="228600"/>
            <a:ext cx="946150" cy="1295400"/>
          </a:xfrm>
          <a:prstGeom prst="rect">
            <a:avLst/>
          </a:prstGeom>
          <a:noFill/>
          <a:ln w="9525">
            <a:noFill/>
            <a:miter lim="800000"/>
            <a:headEnd/>
            <a:tailEnd/>
          </a:ln>
        </p:spPr>
      </p:pic>
      <p:pic>
        <p:nvPicPr>
          <p:cNvPr id="17413" name="Picture 32" descr="policy rules"/>
          <p:cNvPicPr>
            <a:picLocks noChangeAspect="1" noChangeArrowheads="1"/>
          </p:cNvPicPr>
          <p:nvPr/>
        </p:nvPicPr>
        <p:blipFill>
          <a:blip r:embed="rId4"/>
          <a:srcRect/>
          <a:stretch>
            <a:fillRect/>
          </a:stretch>
        </p:blipFill>
        <p:spPr bwMode="auto">
          <a:xfrm>
            <a:off x="7696200" y="914400"/>
            <a:ext cx="461963" cy="403225"/>
          </a:xfrm>
          <a:prstGeom prst="rect">
            <a:avLst/>
          </a:prstGeom>
          <a:noFill/>
          <a:ln w="9525">
            <a:noFill/>
            <a:miter lim="800000"/>
            <a:headEnd/>
            <a:tailEnd/>
          </a:ln>
        </p:spPr>
      </p:pic>
      <p:sp>
        <p:nvSpPr>
          <p:cNvPr id="29" name="Rectangle 28"/>
          <p:cNvSpPr/>
          <p:nvPr/>
        </p:nvSpPr>
        <p:spPr>
          <a:xfrm>
            <a:off x="747010" y="2111283"/>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es-ES" sz="1600" smtClean="0">
                <a:solidFill>
                  <a:schemeClr val="tx1"/>
                </a:solidFill>
                <a:latin typeface="Segoe"/>
              </a:rPr>
              <a:t>Comprobación manual por parte del administrador</a:t>
            </a:r>
            <a:endParaRPr lang="es-ES" sz="1600">
              <a:solidFill>
                <a:schemeClr val="tx1"/>
              </a:solidFill>
              <a:latin typeface="Segoe"/>
            </a:endParaRPr>
          </a:p>
        </p:txBody>
      </p:sp>
      <p:grpSp>
        <p:nvGrpSpPr>
          <p:cNvPr id="7" name="Group 6"/>
          <p:cNvGrpSpPr/>
          <p:nvPr/>
        </p:nvGrpSpPr>
        <p:grpSpPr>
          <a:xfrm>
            <a:off x="1040130" y="1860360"/>
            <a:ext cx="5494020" cy="501840"/>
            <a:chOff x="392430" y="604836"/>
            <a:chExt cx="5494020" cy="501840"/>
          </a:xfrm>
          <a:scene3d>
            <a:camera prst="orthographicFront"/>
            <a:lightRig rig="flat" dir="t"/>
          </a:scene3d>
        </p:grpSpPr>
        <p:sp>
          <p:nvSpPr>
            <p:cNvPr id="26" name="Rounded Rectangle 25"/>
            <p:cNvSpPr/>
            <p:nvPr/>
          </p:nvSpPr>
          <p:spPr>
            <a:xfrm>
              <a:off x="392430" y="604836"/>
              <a:ext cx="5494020" cy="5018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ounded Rectangle 6"/>
            <p:cNvSpPr/>
            <p:nvPr/>
          </p:nvSpPr>
          <p:spPr>
            <a:xfrm>
              <a:off x="416928" y="629334"/>
              <a:ext cx="5445024"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lvl="0" algn="l" defTabSz="755650" rtl="0">
                <a:lnSpc>
                  <a:spcPct val="90000"/>
                </a:lnSpc>
                <a:spcBef>
                  <a:spcPct val="0"/>
                </a:spcBef>
                <a:spcAft>
                  <a:spcPct val="35000"/>
                </a:spcAft>
              </a:pPr>
              <a:r>
                <a:rPr lang="es-ES" sz="1700" kern="1200" smtClean="0">
                  <a:effectLst>
                    <a:outerShdw blurRad="38100" dist="38100" dir="2700000" algn="tl">
                      <a:srgbClr val="000000">
                        <a:alpha val="43137"/>
                      </a:srgbClr>
                    </a:outerShdw>
                  </a:effectLst>
                </a:rPr>
                <a:t>Bajo demanda</a:t>
              </a:r>
              <a:endParaRPr lang="es-ES" sz="1700" kern="1200">
                <a:effectLst>
                  <a:outerShdw blurRad="38100" dist="38100" dir="2700000" algn="tl">
                    <a:srgbClr val="000000">
                      <a:alpha val="43137"/>
                    </a:srgbClr>
                  </a:outerShdw>
                </a:effectLst>
              </a:endParaRPr>
            </a:p>
          </p:txBody>
        </p:sp>
      </p:grpSp>
      <p:sp>
        <p:nvSpPr>
          <p:cNvPr id="25" name="Rectangle 24"/>
          <p:cNvSpPr/>
          <p:nvPr/>
        </p:nvSpPr>
        <p:spPr>
          <a:xfrm>
            <a:off x="747010" y="3203703"/>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es-ES" sz="1600" dirty="0" smtClean="0">
                <a:solidFill>
                  <a:schemeClr val="tx1"/>
                </a:solidFill>
                <a:latin typeface="Segoe"/>
              </a:rPr>
              <a:t>Una tarea del Agente SQL Server  comprueba periódicamente y registra los incumplimientos</a:t>
            </a:r>
            <a:endParaRPr lang="es-ES" sz="1600" dirty="0">
              <a:solidFill>
                <a:schemeClr val="tx1"/>
              </a:solidFill>
              <a:latin typeface="Segoe"/>
            </a:endParaRPr>
          </a:p>
        </p:txBody>
      </p:sp>
      <p:grpSp>
        <p:nvGrpSpPr>
          <p:cNvPr id="9" name="Group 8"/>
          <p:cNvGrpSpPr/>
          <p:nvPr/>
        </p:nvGrpSpPr>
        <p:grpSpPr>
          <a:xfrm>
            <a:off x="1040130" y="2952780"/>
            <a:ext cx="5494020" cy="501840"/>
            <a:chOff x="392430" y="1697256"/>
            <a:chExt cx="5494020" cy="501840"/>
          </a:xfrm>
          <a:scene3d>
            <a:camera prst="orthographicFront"/>
            <a:lightRig rig="flat" dir="t"/>
          </a:scene3d>
        </p:grpSpPr>
        <p:sp>
          <p:nvSpPr>
            <p:cNvPr id="22" name="Rounded Rectangle 21"/>
            <p:cNvSpPr/>
            <p:nvPr/>
          </p:nvSpPr>
          <p:spPr>
            <a:xfrm>
              <a:off x="392430" y="1697256"/>
              <a:ext cx="5494020" cy="5018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10"/>
            <p:cNvSpPr/>
            <p:nvPr/>
          </p:nvSpPr>
          <p:spPr>
            <a:xfrm>
              <a:off x="416928" y="1721754"/>
              <a:ext cx="5445024"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lvl="0" algn="l" defTabSz="755650" rtl="0">
                <a:lnSpc>
                  <a:spcPct val="90000"/>
                </a:lnSpc>
                <a:spcBef>
                  <a:spcPct val="0"/>
                </a:spcBef>
                <a:spcAft>
                  <a:spcPct val="35000"/>
                </a:spcAft>
              </a:pPr>
              <a:r>
                <a:rPr lang="es-ES" sz="1700" kern="1200" smtClean="0">
                  <a:effectLst>
                    <a:outerShdw blurRad="38100" dist="38100" dir="2700000" algn="tl">
                      <a:srgbClr val="000000">
                        <a:alpha val="43137"/>
                      </a:srgbClr>
                    </a:outerShdw>
                  </a:effectLst>
                </a:rPr>
                <a:t>Planificado, registro de incumplimiento de normas</a:t>
              </a:r>
              <a:endParaRPr lang="es-ES" sz="1700" kern="1200">
                <a:effectLst>
                  <a:outerShdw blurRad="38100" dist="38100" dir="2700000" algn="tl">
                    <a:srgbClr val="000000">
                      <a:alpha val="43137"/>
                    </a:srgbClr>
                  </a:outerShdw>
                </a:effectLst>
              </a:endParaRPr>
            </a:p>
          </p:txBody>
        </p:sp>
      </p:grpSp>
      <p:sp>
        <p:nvSpPr>
          <p:cNvPr id="21" name="Rectangle 20"/>
          <p:cNvSpPr/>
          <p:nvPr/>
        </p:nvSpPr>
        <p:spPr>
          <a:xfrm>
            <a:off x="747010" y="4296123"/>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es-ES" sz="1600" smtClean="0">
                <a:solidFill>
                  <a:schemeClr val="tx1"/>
                </a:solidFill>
                <a:latin typeface="Segoe"/>
              </a:rPr>
              <a:t>El trigger de DDL trigger retrocede todos los cambios no conformes</a:t>
            </a:r>
            <a:endParaRPr lang="es-ES" sz="1600">
              <a:solidFill>
                <a:schemeClr val="tx1"/>
              </a:solidFill>
              <a:latin typeface="Segoe"/>
            </a:endParaRPr>
          </a:p>
        </p:txBody>
      </p:sp>
      <p:grpSp>
        <p:nvGrpSpPr>
          <p:cNvPr id="11" name="Group 10"/>
          <p:cNvGrpSpPr/>
          <p:nvPr/>
        </p:nvGrpSpPr>
        <p:grpSpPr>
          <a:xfrm>
            <a:off x="1040130" y="4045200"/>
            <a:ext cx="5494020" cy="501840"/>
            <a:chOff x="392430" y="2789676"/>
            <a:chExt cx="5494020" cy="501840"/>
          </a:xfrm>
          <a:scene3d>
            <a:camera prst="orthographicFront"/>
            <a:lightRig rig="flat" dir="t"/>
          </a:scene3d>
        </p:grpSpPr>
        <p:sp>
          <p:nvSpPr>
            <p:cNvPr id="18" name="Rounded Rectangle 17"/>
            <p:cNvSpPr/>
            <p:nvPr/>
          </p:nvSpPr>
          <p:spPr>
            <a:xfrm>
              <a:off x="392430" y="2789676"/>
              <a:ext cx="5494020" cy="5018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14"/>
            <p:cNvSpPr/>
            <p:nvPr/>
          </p:nvSpPr>
          <p:spPr>
            <a:xfrm>
              <a:off x="416928" y="2814174"/>
              <a:ext cx="5445024"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lvl="0" algn="l" defTabSz="755650" rtl="0">
                <a:lnSpc>
                  <a:spcPct val="90000"/>
                </a:lnSpc>
                <a:spcBef>
                  <a:spcPct val="0"/>
                </a:spcBef>
                <a:spcAft>
                  <a:spcPct val="35000"/>
                </a:spcAft>
              </a:pPr>
              <a:r>
                <a:rPr lang="es-ES" sz="1700" kern="1200" dirty="0" smtClean="0">
                  <a:effectLst>
                    <a:outerShdw blurRad="38100" dist="38100" dir="2700000" algn="tl">
                      <a:srgbClr val="000000">
                        <a:alpha val="43137"/>
                      </a:srgbClr>
                    </a:outerShdw>
                  </a:effectLst>
                </a:rPr>
                <a:t>Intentos de cambio, evitar incumplimientos</a:t>
              </a:r>
              <a:endParaRPr lang="es-ES" sz="1700" kern="1200" dirty="0">
                <a:effectLst>
                  <a:outerShdw blurRad="38100" dist="38100" dir="2700000" algn="tl">
                    <a:srgbClr val="000000">
                      <a:alpha val="43137"/>
                    </a:srgbClr>
                  </a:outerShdw>
                </a:effectLst>
              </a:endParaRPr>
            </a:p>
          </p:txBody>
        </p:sp>
      </p:grpSp>
      <p:sp>
        <p:nvSpPr>
          <p:cNvPr id="17" name="Rectangle 16"/>
          <p:cNvSpPr/>
          <p:nvPr/>
        </p:nvSpPr>
        <p:spPr>
          <a:xfrm>
            <a:off x="747010" y="5349864"/>
            <a:ext cx="7848600" cy="749700"/>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139" tIns="354076" rIns="609139" bIns="120904" numCol="1" spcCol="1270" anchor="t" anchorCtr="0">
            <a:noAutofit/>
          </a:bodyPr>
          <a:lstStyle/>
          <a:p>
            <a:pPr marL="228600" lvl="1" indent="-228600" defTabSz="912813">
              <a:lnSpc>
                <a:spcPct val="90000"/>
              </a:lnSpc>
              <a:spcBef>
                <a:spcPct val="20000"/>
              </a:spcBef>
              <a:buClr>
                <a:schemeClr val="tx2"/>
              </a:buClr>
              <a:buSzPct val="80000"/>
              <a:buBlip>
                <a:blip r:embed="rId5"/>
              </a:buBlip>
              <a:defRPr/>
            </a:pPr>
            <a:r>
              <a:rPr lang="es-ES" sz="1600" smtClean="0">
                <a:solidFill>
                  <a:schemeClr val="tx1"/>
                </a:solidFill>
                <a:latin typeface="Segoe"/>
              </a:rPr>
              <a:t>Registro mediante Notificación de Eventos de los cambios no conformes con las normativas aplicables</a:t>
            </a:r>
            <a:endParaRPr lang="es-ES" sz="1600">
              <a:solidFill>
                <a:schemeClr val="tx1"/>
              </a:solidFill>
              <a:latin typeface="Segoe"/>
            </a:endParaRPr>
          </a:p>
        </p:txBody>
      </p:sp>
      <p:grpSp>
        <p:nvGrpSpPr>
          <p:cNvPr id="13" name="Group 12"/>
          <p:cNvGrpSpPr/>
          <p:nvPr/>
        </p:nvGrpSpPr>
        <p:grpSpPr>
          <a:xfrm>
            <a:off x="1040130" y="5137620"/>
            <a:ext cx="5494020" cy="501840"/>
            <a:chOff x="392430" y="3882096"/>
            <a:chExt cx="5494020" cy="501840"/>
          </a:xfrm>
          <a:scene3d>
            <a:camera prst="orthographicFront"/>
            <a:lightRig rig="flat" dir="t"/>
          </a:scene3d>
        </p:grpSpPr>
        <p:sp>
          <p:nvSpPr>
            <p:cNvPr id="14" name="Rounded Rectangle 13"/>
            <p:cNvSpPr/>
            <p:nvPr/>
          </p:nvSpPr>
          <p:spPr>
            <a:xfrm>
              <a:off x="392430" y="3882096"/>
              <a:ext cx="5494020" cy="50184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18"/>
            <p:cNvSpPr/>
            <p:nvPr/>
          </p:nvSpPr>
          <p:spPr>
            <a:xfrm>
              <a:off x="416928" y="3906594"/>
              <a:ext cx="5445024"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7661" tIns="0" rIns="207661" bIns="0" numCol="1" spcCol="1270" anchor="ctr" anchorCtr="0">
              <a:noAutofit/>
            </a:bodyPr>
            <a:lstStyle/>
            <a:p>
              <a:pPr lvl="0" algn="l" defTabSz="755650" rtl="0">
                <a:lnSpc>
                  <a:spcPct val="90000"/>
                </a:lnSpc>
                <a:spcBef>
                  <a:spcPct val="0"/>
                </a:spcBef>
                <a:spcAft>
                  <a:spcPct val="35000"/>
                </a:spcAft>
              </a:pPr>
              <a:r>
                <a:rPr lang="es-ES" sz="1700" kern="1200" smtClean="0">
                  <a:effectLst>
                    <a:outerShdw blurRad="38100" dist="38100" dir="2700000" algn="tl">
                      <a:srgbClr val="000000">
                        <a:alpha val="43137"/>
                      </a:srgbClr>
                    </a:outerShdw>
                  </a:effectLst>
                </a:rPr>
                <a:t>Intentos de cambio, registro de incumplimiento</a:t>
              </a:r>
              <a:endParaRPr lang="es-ES" sz="1700" kern="1200">
                <a:effectLst>
                  <a:outerShdw blurRad="38100" dist="38100" dir="2700000" algn="tl">
                    <a:srgbClr val="000000">
                      <a:alpha val="43137"/>
                    </a:srgbClr>
                  </a:outerShdw>
                </a:effectLst>
              </a:endParaRPr>
            </a:p>
          </p:txBody>
        </p:sp>
      </p:grpSp>
      <p:sp>
        <p:nvSpPr>
          <p:cNvPr id="31" name="Title 30"/>
          <p:cNvSpPr>
            <a:spLocks noGrp="1"/>
          </p:cNvSpPr>
          <p:nvPr>
            <p:ph type="title"/>
          </p:nvPr>
        </p:nvSpPr>
        <p:spPr>
          <a:xfrm>
            <a:off x="381000" y="230188"/>
            <a:ext cx="8382000" cy="1163395"/>
          </a:xfrm>
        </p:spPr>
        <p:txBody>
          <a:bodyPr/>
          <a:lstStyle/>
          <a:p>
            <a:r>
              <a:rPr lang="es-ES" smtClean="0"/>
              <a:t>Gestión mediante políticas</a:t>
            </a:r>
            <a:br>
              <a:rPr lang="es-ES" smtClean="0"/>
            </a:br>
            <a:r>
              <a:rPr lang="es-ES" sz="3600" smtClean="0">
                <a:solidFill>
                  <a:schemeClr val="tx2"/>
                </a:solidFill>
              </a:rPr>
              <a:t>Monitorización y cumplimiento</a:t>
            </a:r>
            <a:endParaRPr lang="es-ES">
              <a:solidFill>
                <a:schemeClr val="tx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30188"/>
            <a:ext cx="8382000" cy="1163395"/>
          </a:xfrm>
        </p:spPr>
        <p:txBody>
          <a:bodyPr/>
          <a:lstStyle/>
          <a:p>
            <a:r>
              <a:rPr lang="es-ES" smtClean="0"/>
              <a:t>Gestión mediante políticas</a:t>
            </a:r>
            <a:br>
              <a:rPr lang="es-ES" smtClean="0"/>
            </a:br>
            <a:r>
              <a:rPr lang="es-ES" sz="3600" smtClean="0">
                <a:solidFill>
                  <a:schemeClr val="tx2"/>
                </a:solidFill>
              </a:rPr>
              <a:t>Gestión integrada de sistemas</a:t>
            </a:r>
            <a:endParaRPr lang="es-ES" sz="3600">
              <a:solidFill>
                <a:schemeClr val="tx2"/>
              </a:solidFill>
            </a:endParaRPr>
          </a:p>
        </p:txBody>
      </p:sp>
      <p:sp>
        <p:nvSpPr>
          <p:cNvPr id="18434" name="Text Placeholder 2"/>
          <p:cNvSpPr>
            <a:spLocks noGrp="1"/>
          </p:cNvSpPr>
          <p:nvPr>
            <p:ph idx="1"/>
          </p:nvPr>
        </p:nvSpPr>
        <p:spPr>
          <a:xfrm>
            <a:off x="381000" y="2024658"/>
            <a:ext cx="8382000" cy="3385542"/>
          </a:xfrm>
        </p:spPr>
        <p:txBody>
          <a:bodyPr/>
          <a:lstStyle/>
          <a:p>
            <a:r>
              <a:rPr lang="es-ES" smtClean="0"/>
              <a:t>SQL Server 2008 soporta </a:t>
            </a:r>
            <a:br>
              <a:rPr lang="es-ES" smtClean="0"/>
            </a:br>
            <a:r>
              <a:rPr lang="es-ES" smtClean="0"/>
              <a:t>Microsoft System Center</a:t>
            </a:r>
          </a:p>
          <a:p>
            <a:pPr lvl="1"/>
            <a:r>
              <a:rPr lang="es-ES" smtClean="0"/>
              <a:t>Data Protection Manager 2007</a:t>
            </a:r>
          </a:p>
          <a:p>
            <a:pPr lvl="2"/>
            <a:r>
              <a:rPr lang="es-ES" smtClean="0"/>
              <a:t>Operaciones de backup y restauración de SQL Server en todo el ámbito corporativo</a:t>
            </a:r>
          </a:p>
          <a:p>
            <a:pPr lvl="2"/>
            <a:r>
              <a:rPr lang="es-ES" smtClean="0"/>
              <a:t>Redundancia para el datacenter</a:t>
            </a:r>
          </a:p>
          <a:p>
            <a:pPr lvl="1"/>
            <a:r>
              <a:rPr lang="es-ES" smtClean="0"/>
              <a:t>Operations Manager 2007</a:t>
            </a:r>
          </a:p>
          <a:p>
            <a:pPr lvl="2"/>
            <a:r>
              <a:rPr lang="es-ES" smtClean="0"/>
              <a:t>SQL Server 2008 Management Pack</a:t>
            </a:r>
          </a:p>
        </p:txBody>
      </p:sp>
      <p:pic>
        <p:nvPicPr>
          <p:cNvPr id="18436" name="Picture 12"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7772400" y="228600"/>
            <a:ext cx="946150" cy="1295400"/>
          </a:xfrm>
          <a:prstGeom prst="rect">
            <a:avLst/>
          </a:prstGeom>
          <a:noFill/>
          <a:ln w="9525">
            <a:noFill/>
            <a:miter lim="800000"/>
            <a:headEnd/>
            <a:tailEnd/>
          </a:ln>
        </p:spPr>
      </p:pic>
      <p:pic>
        <p:nvPicPr>
          <p:cNvPr id="18437" name="Picture 32" descr="policy rules"/>
          <p:cNvPicPr>
            <a:picLocks noChangeAspect="1" noChangeArrowheads="1"/>
          </p:cNvPicPr>
          <p:nvPr/>
        </p:nvPicPr>
        <p:blipFill>
          <a:blip r:embed="rId4"/>
          <a:srcRect/>
          <a:stretch>
            <a:fillRect/>
          </a:stretch>
        </p:blipFill>
        <p:spPr bwMode="auto">
          <a:xfrm>
            <a:off x="7696200" y="914400"/>
            <a:ext cx="461963" cy="403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B26D0E28FB3F4BAF4645C63F93163E" ma:contentTypeVersion="0" ma:contentTypeDescription="Create a new document." ma:contentTypeScope="" ma:versionID="69b8cbffc3d10ab8a71b413955957f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36CD534-A5B5-420C-B465-723BC46D7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189FBDD-7530-46AE-83FD-796B850F4ED3}">
  <ds:schemaRefs>
    <ds:schemaRef ds:uri="http://schemas.microsoft.com/sharepoint/v3/contenttype/forms"/>
  </ds:schemaRefs>
</ds:datastoreItem>
</file>

<file path=customXml/itemProps3.xml><?xml version="1.0" encoding="utf-8"?>
<ds:datastoreItem xmlns:ds="http://schemas.openxmlformats.org/officeDocument/2006/customXml" ds:itemID="{DF3E1A6B-491D-420C-9F90-FB0A5C79EFA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8521</TotalTime>
  <Words>6990</Words>
  <Application>Microsoft Office PowerPoint</Application>
  <PresentationFormat>Presentación en pantalla (4:3)</PresentationFormat>
  <Paragraphs>555</Paragraphs>
  <Slides>36</Slides>
  <Notes>34</Notes>
  <HiddenSlides>10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2008_Launch_Wave_template_4x3</vt:lpstr>
      <vt:lpstr>Image</vt:lpstr>
      <vt:lpstr>SQL Server 2008</vt:lpstr>
      <vt:lpstr>Retos actuales</vt:lpstr>
      <vt:lpstr>SQL Server 2008  Respuesta a los retos de gestión</vt:lpstr>
      <vt:lpstr>Diapositiva 4</vt:lpstr>
      <vt:lpstr>Gestión basada en políticas en acción</vt:lpstr>
      <vt:lpstr>Gestión mediante políticas Definición de políticas</vt:lpstr>
      <vt:lpstr>Ejemplos de políticas</vt:lpstr>
      <vt:lpstr>Gestión mediante políticas Monitorización y cumplimiento</vt:lpstr>
      <vt:lpstr>Gestión mediante políticas Gestión integrada de sistemas</vt:lpstr>
      <vt:lpstr>{ Gestión mediante políticas}</vt:lpstr>
      <vt:lpstr>Diapositiva 11</vt:lpstr>
      <vt:lpstr>Monitorización mediante vistas</vt:lpstr>
      <vt:lpstr>Recopilación de datos</vt:lpstr>
      <vt:lpstr>Consolidación de la información de rendimiento</vt:lpstr>
      <vt:lpstr>Informes con vistas de la información relevante</vt:lpstr>
      <vt:lpstr>Ajustes aplicando Buenas Prácticas</vt:lpstr>
      <vt:lpstr>{ Monitorización mediante vistas}</vt:lpstr>
      <vt:lpstr>Diapositiva 18</vt:lpstr>
      <vt:lpstr>Gestión multi-servidor</vt:lpstr>
      <vt:lpstr>Administración visual Management Studio</vt:lpstr>
      <vt:lpstr>Tareas comunes de programa Gestión automatizada</vt:lpstr>
      <vt:lpstr>{ Gestión interactiva}</vt:lpstr>
      <vt:lpstr>SQL Server 2008 QUEST</vt:lpstr>
      <vt:lpstr>Diapositiva 24</vt:lpstr>
      <vt:lpstr>Diapositiva 25</vt:lpstr>
      <vt:lpstr>Resumen</vt:lpstr>
      <vt:lpstr>Recursos en Internet</vt:lpstr>
      <vt:lpstr>Diapositiva 28</vt:lpstr>
      <vt:lpstr>{ Capacidad de Gestión }</vt:lpstr>
      <vt:lpstr>Recogida de información de auditoría con All Actions Audited</vt:lpstr>
      <vt:lpstr>Monitorización de Cambios con Seguimiento de Cambios</vt:lpstr>
      <vt:lpstr>Monitorización de cambios con Captura de Cambios en los Datos</vt:lpstr>
      <vt:lpstr>Monitorización con Eventos y Contadores</vt:lpstr>
      <vt:lpstr>Monitorización de dependiencias entre objetos de Base de Datos</vt:lpstr>
      <vt:lpstr>Gestión de cargas mixtas Resource Governor</vt:lpstr>
      <vt:lpstr>Gestión de tablas particionadas con vistas indexadas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&lt;Speaker Name Here&gt;</dc:creator>
  <dc:description>Template: Opts Ideas
Formatting: Chris Wells; Silver Fox Productions Inc.
Event Date: February 27, 2008
Event Location: Los Angeles, CA, USA
Audience: External - IT Pros, Developers</dc:description>
  <cp:lastModifiedBy>oscar</cp:lastModifiedBy>
  <cp:revision>580</cp:revision>
  <dcterms:created xsi:type="dcterms:W3CDTF">2006-08-16T00:00:00Z</dcterms:created>
  <dcterms:modified xsi:type="dcterms:W3CDTF">2008-02-26T21:39:15Z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0x0101007AB26D0E28FB3F4BAF4645C63F93163E</vt:lpwstr>
  </property>
</Properties>
</file>