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98" r:id="rId2"/>
    <p:sldMasterId id="2147483717" r:id="rId3"/>
    <p:sldMasterId id="2147483719" r:id="rId4"/>
    <p:sldMasterId id="2147483738" r:id="rId5"/>
  </p:sldMasterIdLst>
  <p:notesMasterIdLst>
    <p:notesMasterId r:id="rId43"/>
  </p:notesMasterIdLst>
  <p:handoutMasterIdLst>
    <p:handoutMasterId r:id="rId44"/>
  </p:handoutMasterIdLst>
  <p:sldIdLst>
    <p:sldId id="839" r:id="rId6"/>
    <p:sldId id="299" r:id="rId7"/>
    <p:sldId id="829" r:id="rId8"/>
    <p:sldId id="828" r:id="rId9"/>
    <p:sldId id="830" r:id="rId10"/>
    <p:sldId id="649" r:id="rId11"/>
    <p:sldId id="785" r:id="rId12"/>
    <p:sldId id="803" r:id="rId13"/>
    <p:sldId id="821" r:id="rId14"/>
    <p:sldId id="838" r:id="rId15"/>
    <p:sldId id="652" r:id="rId16"/>
    <p:sldId id="547" r:id="rId17"/>
    <p:sldId id="619" r:id="rId18"/>
    <p:sldId id="768" r:id="rId19"/>
    <p:sldId id="809" r:id="rId20"/>
    <p:sldId id="725" r:id="rId21"/>
    <p:sldId id="726" r:id="rId22"/>
    <p:sldId id="731" r:id="rId23"/>
    <p:sldId id="786" r:id="rId24"/>
    <p:sldId id="787" r:id="rId25"/>
    <p:sldId id="788" r:id="rId26"/>
    <p:sldId id="791" r:id="rId27"/>
    <p:sldId id="790" r:id="rId28"/>
    <p:sldId id="794" r:id="rId29"/>
    <p:sldId id="810" r:id="rId30"/>
    <p:sldId id="658" r:id="rId31"/>
    <p:sldId id="553" r:id="rId32"/>
    <p:sldId id="780" r:id="rId33"/>
    <p:sldId id="804" r:id="rId34"/>
    <p:sldId id="629" r:id="rId35"/>
    <p:sldId id="805" r:id="rId36"/>
    <p:sldId id="630" r:id="rId37"/>
    <p:sldId id="840" r:id="rId38"/>
    <p:sldId id="841" r:id="rId39"/>
    <p:sldId id="647" r:id="rId40"/>
    <p:sldId id="554" r:id="rId41"/>
    <p:sldId id="450" r:id="rId4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0"/>
  <p:prnPr prnWhat="handouts6" clrMode="bw" hiddenSlides="1" frameSlides="1"/>
  <p:showPr showNarration="1" useTimings="0">
    <p:present/>
    <p:sldAll/>
    <p:penClr>
      <a:srgbClr val="FF0000"/>
    </p:penClr>
  </p:showPr>
  <p:clrMru>
    <a:srgbClr val="FFFFFF"/>
    <a:srgbClr val="777777"/>
    <a:srgbClr val="DDDDDD"/>
    <a:srgbClr val="D06800"/>
    <a:srgbClr val="BC5E00"/>
    <a:srgbClr val="FF9933"/>
    <a:srgbClr val="22233A"/>
    <a:srgbClr val="DA4B24"/>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69529" autoAdjust="0"/>
  </p:normalViewPr>
  <p:slideViewPr>
    <p:cSldViewPr snapToGrid="0">
      <p:cViewPr varScale="1">
        <p:scale>
          <a:sx n="84" d="100"/>
          <a:sy n="84" d="100"/>
        </p:scale>
        <p:origin x="-684" y="-84"/>
      </p:cViewPr>
      <p:guideLst>
        <p:guide orient="horz" pos="144"/>
        <p:guide orient="horz" pos="892"/>
        <p:guide orient="horz" pos="1196"/>
        <p:guide orient="horz" pos="1484"/>
        <p:guide orient="horz" pos="2160"/>
        <p:guide orient="horz" pos="4116"/>
        <p:guide pos="243"/>
        <p:guide pos="5520"/>
        <p:guide pos="2881"/>
        <p:guide pos="43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83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lstStyle>
            <a:lvl1pPr>
              <a:spcBef>
                <a:spcPct val="0"/>
              </a:spcBef>
              <a:defRPr sz="1200">
                <a:effectLst/>
                <a:latin typeface="Segoe" pitchFamily="34" charset="0"/>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lstStyle>
            <a:lvl1pPr algn="r">
              <a:spcBef>
                <a:spcPct val="0"/>
              </a:spcBef>
              <a:defRPr sz="1000" b="0">
                <a:effectLst/>
                <a:latin typeface="Segoe" pitchFamily="34" charset="0"/>
              </a:defRPr>
            </a:lvl1pPr>
          </a:lstStyle>
          <a:p>
            <a:pPr>
              <a:defRPr/>
            </a:pPr>
            <a:fld id="{220D43A9-4186-4386-A463-4ECB13EDD142}" type="datetime8">
              <a:rPr lang="en-US"/>
              <a:pPr>
                <a:defRPr/>
              </a:pPr>
              <a:t>4/7/2008 3:15 PM</a:t>
            </a:fld>
            <a:endParaRPr lang="en-US"/>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lstStyle>
            <a:lvl1pPr algn="r">
              <a:spcBef>
                <a:spcPct val="0"/>
              </a:spcBef>
              <a:defRPr sz="1200">
                <a:effectLst/>
                <a:latin typeface="Segoe" pitchFamily="34" charset="0"/>
              </a:defRPr>
            </a:lvl1pPr>
          </a:lstStyle>
          <a:p>
            <a:pPr>
              <a:defRPr/>
            </a:pPr>
            <a:fld id="{20DA67B9-EB52-4EBD-9866-60675A2DF6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lstStyle>
            <a:lvl1pPr>
              <a:spcBef>
                <a:spcPct val="0"/>
              </a:spcBef>
              <a:defRPr sz="1200" b="0">
                <a:effectLst/>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lstStyle>
            <a:lvl1pPr algn="r">
              <a:spcBef>
                <a:spcPct val="0"/>
              </a:spcBef>
              <a:defRPr sz="1200" b="0">
                <a:effectLst/>
                <a:latin typeface="Times New Roman" pitchFamily="18" charset="0"/>
              </a:defRPr>
            </a:lvl1pPr>
          </a:lstStyle>
          <a:p>
            <a:pPr>
              <a:defRPr/>
            </a:pPr>
            <a:fld id="{D6F3B075-77CE-45E4-AFAF-CD16FA01D00A}" type="datetime8">
              <a:rPr lang="en-US"/>
              <a:pPr>
                <a:defRPr/>
              </a:pPr>
              <a:t>4/7/2008 3:15 PM</a:t>
            </a:fld>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lstStyle>
            <a:lvl1pPr eaLnBrk="0" hangingPunct="0">
              <a:spcBef>
                <a:spcPct val="0"/>
              </a:spcBef>
              <a:defRPr sz="800" b="0" dirty="0" smtClean="0">
                <a:effectLst/>
                <a:latin typeface="Segoe" pitchFamily="34" charset="0"/>
                <a:cs typeface="Arial"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lstStyle>
            <a:lvl1pPr algn="r">
              <a:spcBef>
                <a:spcPct val="0"/>
              </a:spcBef>
              <a:defRPr sz="1200" b="0">
                <a:effectLst/>
                <a:latin typeface="Times New Roman" pitchFamily="18" charset="0"/>
              </a:defRPr>
            </a:lvl1pPr>
          </a:lstStyle>
          <a:p>
            <a:pPr>
              <a:defRPr/>
            </a:pPr>
            <a:fld id="{65471215-1EA5-41F6-9850-910C745304F6}"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prstTxWarp prst="textNoShape">
              <a:avLst/>
            </a:prstTxWarp>
          </a:bodyPr>
          <a:lstStyle/>
          <a:p>
            <a:fld id="{505DD211-D2BC-45E6-B23C-258B3ECBC6E3}" type="datetime8">
              <a:rPr lang="en-US" smtClean="0"/>
              <a:pPr/>
              <a:t>4/7/2008 3:15 PM</a:t>
            </a:fld>
            <a:endParaRPr lang="en-US" smtClean="0"/>
          </a:p>
        </p:txBody>
      </p:sp>
      <p:sp>
        <p:nvSpPr>
          <p:cNvPr id="18434" name="Rectangle 6"/>
          <p:cNvSpPr>
            <a:spLocks noGrp="1" noChangeArrowheads="1"/>
          </p:cNvSpPr>
          <p:nvPr>
            <p:ph type="ftr" sz="quarter" idx="4"/>
          </p:nvPr>
        </p:nvSpPr>
        <p:spPr>
          <a:noFill/>
        </p:spPr>
        <p:txBody>
          <a:bodyPr>
            <a:prstTxWarp prst="textNoShape">
              <a:avLst/>
            </a:prstTxWarp>
          </a:bodyPr>
          <a:lstStyle/>
          <a:p>
            <a:pPr eaLnBrk="1" hangingPunct="1"/>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18435" name="Rectangle 7"/>
          <p:cNvSpPr>
            <a:spLocks noGrp="1" noChangeArrowheads="1"/>
          </p:cNvSpPr>
          <p:nvPr>
            <p:ph type="sldNum" sz="quarter" idx="5"/>
          </p:nvPr>
        </p:nvSpPr>
        <p:spPr>
          <a:noFill/>
        </p:spPr>
        <p:txBody>
          <a:bodyPr>
            <a:prstTxWarp prst="textNoShape">
              <a:avLst/>
            </a:prstTxWarp>
          </a:bodyPr>
          <a:lstStyle/>
          <a:p>
            <a:fld id="{26A4200D-C0F7-43F1-A437-7A75AB3227B5}" type="slidenum">
              <a:rPr lang="en-US" smtClean="0"/>
              <a:pPr/>
              <a:t>2</a:t>
            </a:fld>
            <a:endParaRPr lang="en-US" smtClean="0"/>
          </a:p>
        </p:txBody>
      </p:sp>
      <p:sp>
        <p:nvSpPr>
          <p:cNvPr id="18436"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prstTxWarp prst="textNoShape">
              <a:avLst/>
            </a:prstTxWarp>
          </a:bodyPr>
          <a:lstStyle/>
          <a:p>
            <a:pPr eaLnBrk="1" hangingPunct="1"/>
            <a:endParaRPr lang="cs-CZ" smtClean="0"/>
          </a:p>
        </p:txBody>
      </p:sp>
      <p:sp>
        <p:nvSpPr>
          <p:cNvPr id="49155" name="Slide Number Placeholder 3"/>
          <p:cNvSpPr>
            <a:spLocks noGrp="1"/>
          </p:cNvSpPr>
          <p:nvPr>
            <p:ph type="sldNum" sz="quarter" idx="5"/>
          </p:nvPr>
        </p:nvSpPr>
        <p:spPr>
          <a:noFill/>
        </p:spPr>
        <p:txBody>
          <a:bodyPr>
            <a:prstTxWarp prst="textNoShape">
              <a:avLst/>
            </a:prstTxWarp>
          </a:bodyPr>
          <a:lstStyle/>
          <a:p>
            <a:fld id="{D626C4C2-30AE-4BF5-A6E5-0B835600FF54}" type="slidenum">
              <a:rPr lang="en-US" smtClean="0">
                <a:latin typeface="Arial" charset="0"/>
              </a:rPr>
              <a:pPr/>
              <a:t>17</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prstTxWarp prst="textNoShape">
              <a:avLst/>
            </a:prstTxWarp>
          </a:bodyPr>
          <a:lstStyle/>
          <a:p>
            <a:pPr eaLnBrk="1" hangingPunct="1"/>
            <a:endParaRPr lang="cs-CZ" smtClean="0"/>
          </a:p>
        </p:txBody>
      </p:sp>
      <p:sp>
        <p:nvSpPr>
          <p:cNvPr id="51203" name="Rectangle 3"/>
          <p:cNvSpPr>
            <a:spLocks noGrp="1" noChangeArrowheads="1"/>
          </p:cNvSpPr>
          <p:nvPr>
            <p:ph type="dt" sz="quarter" idx="1"/>
          </p:nvPr>
        </p:nvSpPr>
        <p:spPr>
          <a:noFill/>
        </p:spPr>
        <p:txBody>
          <a:bodyPr>
            <a:prstTxWarp prst="textNoShape">
              <a:avLst/>
            </a:prstTxWarp>
          </a:bodyPr>
          <a:lstStyle/>
          <a:p>
            <a:fld id="{3CEC0088-3C1A-4DC2-BFC5-371186E473A3}" type="datetime8">
              <a:rPr lang="en-US" smtClean="0"/>
              <a:pPr/>
              <a:t>4/7/2008 3:15 PM</a:t>
            </a:fld>
            <a:endParaRPr lang="en-US" smtClean="0"/>
          </a:p>
        </p:txBody>
      </p:sp>
      <p:sp>
        <p:nvSpPr>
          <p:cNvPr id="51204" name="Rectangle 7"/>
          <p:cNvSpPr>
            <a:spLocks noGrp="1" noChangeArrowheads="1"/>
          </p:cNvSpPr>
          <p:nvPr>
            <p:ph type="sldNum" sz="quarter" idx="5"/>
          </p:nvPr>
        </p:nvSpPr>
        <p:spPr>
          <a:noFill/>
        </p:spPr>
        <p:txBody>
          <a:bodyPr>
            <a:prstTxWarp prst="textNoShape">
              <a:avLst/>
            </a:prstTxWarp>
          </a:bodyPr>
          <a:lstStyle/>
          <a:p>
            <a:fld id="{686FAB40-D509-4007-95AE-E9240E8BA0A8}"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a:ln/>
        </p:spPr>
      </p:sp>
      <p:sp>
        <p:nvSpPr>
          <p:cNvPr id="53250"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53251" name="Zástupný symbol pro datum 3"/>
          <p:cNvSpPr>
            <a:spLocks noGrp="1"/>
          </p:cNvSpPr>
          <p:nvPr>
            <p:ph type="dt" sz="quarter" idx="1"/>
          </p:nvPr>
        </p:nvSpPr>
        <p:spPr>
          <a:noFill/>
        </p:spPr>
        <p:txBody>
          <a:bodyPr>
            <a:prstTxWarp prst="textNoShape">
              <a:avLst/>
            </a:prstTxWarp>
          </a:bodyPr>
          <a:lstStyle/>
          <a:p>
            <a:fld id="{E852E379-2AAD-44B2-B2BF-57B823362CF9}" type="datetime8">
              <a:rPr lang="en-US" smtClean="0"/>
              <a:pPr/>
              <a:t>4/7/2008 3:15 PM</a:t>
            </a:fld>
            <a:endParaRPr lang="en-US" smtClean="0"/>
          </a:p>
        </p:txBody>
      </p:sp>
      <p:sp>
        <p:nvSpPr>
          <p:cNvPr id="53252"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53253" name="Zástupný symbol pro číslo snímku 5"/>
          <p:cNvSpPr>
            <a:spLocks noGrp="1"/>
          </p:cNvSpPr>
          <p:nvPr>
            <p:ph type="sldNum" sz="quarter" idx="5"/>
          </p:nvPr>
        </p:nvSpPr>
        <p:spPr>
          <a:noFill/>
        </p:spPr>
        <p:txBody>
          <a:bodyPr>
            <a:prstTxWarp prst="textNoShape">
              <a:avLst/>
            </a:prstTxWarp>
          </a:bodyPr>
          <a:lstStyle/>
          <a:p>
            <a:fld id="{B2D78620-AE5A-41C1-864F-5E6797FB1A5B}" type="slidenum">
              <a:rPr lang="en-US" smtClean="0"/>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prstTxWarp prst="textNoShape">
              <a:avLst/>
            </a:prstTxWarp>
          </a:bodyPr>
          <a:lstStyle/>
          <a:p>
            <a:fld id="{CA367208-8062-46EB-A291-2CEEB6EFB638}" type="slidenum">
              <a:rPr lang="en-US" smtClean="0">
                <a:latin typeface="Arial" charset="0"/>
              </a:rPr>
              <a:pPr/>
              <a:t>20</a:t>
            </a:fld>
            <a:endParaRPr lang="en-US" smtClean="0">
              <a:latin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prstTxWarp prst="textNoShape">
              <a:avLst/>
            </a:prstTxWarp>
          </a:bodyPr>
          <a:lstStyle/>
          <a:p>
            <a:pPr eaLnBrk="1" hangingPunct="1"/>
            <a:endParaRPr lang="cs-CZ"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ástupný symbol pro obrázek snímku 1"/>
          <p:cNvSpPr>
            <a:spLocks noGrp="1" noRot="1" noChangeAspect="1"/>
          </p:cNvSpPr>
          <p:nvPr>
            <p:ph type="sldImg"/>
          </p:nvPr>
        </p:nvSpPr>
        <p:spPr>
          <a:ln/>
        </p:spPr>
      </p:sp>
      <p:sp>
        <p:nvSpPr>
          <p:cNvPr id="57346" name="Zástupný symbol pro poznámky 2"/>
          <p:cNvSpPr>
            <a:spLocks noGrp="1"/>
          </p:cNvSpPr>
          <p:nvPr>
            <p:ph type="body" idx="1"/>
          </p:nvPr>
        </p:nvSpPr>
        <p:spPr>
          <a:noFill/>
          <a:ln/>
        </p:spPr>
        <p:txBody>
          <a:bodyPr>
            <a:prstTxWarp prst="textNoShape">
              <a:avLst/>
            </a:prstTxWarp>
          </a:bodyPr>
          <a:lstStyle/>
          <a:p>
            <a:pPr eaLnBrk="1" hangingPunct="1"/>
            <a:endParaRPr lang="cs-CZ" dirty="0" smtClean="0"/>
          </a:p>
        </p:txBody>
      </p:sp>
      <p:sp>
        <p:nvSpPr>
          <p:cNvPr id="57347" name="Zástupný symbol pro datum 3"/>
          <p:cNvSpPr>
            <a:spLocks noGrp="1"/>
          </p:cNvSpPr>
          <p:nvPr>
            <p:ph type="dt" sz="quarter" idx="1"/>
          </p:nvPr>
        </p:nvSpPr>
        <p:spPr>
          <a:noFill/>
        </p:spPr>
        <p:txBody>
          <a:bodyPr>
            <a:prstTxWarp prst="textNoShape">
              <a:avLst/>
            </a:prstTxWarp>
          </a:bodyPr>
          <a:lstStyle/>
          <a:p>
            <a:fld id="{E5FC8321-63FB-49F0-AF35-AB81FDFB99A3}" type="datetime8">
              <a:rPr lang="en-US" smtClean="0"/>
              <a:pPr/>
              <a:t>4/7/2008 3:15 PM</a:t>
            </a:fld>
            <a:endParaRPr lang="en-US" dirty="0" smtClean="0"/>
          </a:p>
        </p:txBody>
      </p:sp>
      <p:sp>
        <p:nvSpPr>
          <p:cNvPr id="57348" name="Zástupný symbol pro zápatí 4"/>
          <p:cNvSpPr>
            <a:spLocks noGrp="1"/>
          </p:cNvSpPr>
          <p:nvPr>
            <p:ph type="ftr" sz="quarter" idx="4"/>
          </p:nvPr>
        </p:nvSpPr>
        <p:spPr>
          <a:noFill/>
        </p:spPr>
        <p:txBody>
          <a:bodyPr>
            <a:prstTxWarp prst="textNoShape">
              <a:avLst/>
            </a:prstTxWarp>
          </a:bodyPr>
          <a:lstStyle/>
          <a:p>
            <a:r>
              <a:rPr lang="en-US" dirty="0">
                <a:latin typeface="Segoe"/>
              </a:rPr>
              <a:t>© 2006 Microsoft Corporation. All rights reserved.</a:t>
            </a:r>
          </a:p>
          <a:p>
            <a:r>
              <a:rPr lang="en-US" dirty="0">
                <a:latin typeface="Segoe"/>
              </a:rPr>
              <a:t>This presentation is for informational purposes only. Microsoft makes no warranties, express or implied, in this summary.</a:t>
            </a:r>
          </a:p>
        </p:txBody>
      </p:sp>
      <p:sp>
        <p:nvSpPr>
          <p:cNvPr id="57349" name="Zástupný symbol pro číslo snímku 5"/>
          <p:cNvSpPr>
            <a:spLocks noGrp="1"/>
          </p:cNvSpPr>
          <p:nvPr>
            <p:ph type="sldNum" sz="quarter" idx="5"/>
          </p:nvPr>
        </p:nvSpPr>
        <p:spPr>
          <a:noFill/>
        </p:spPr>
        <p:txBody>
          <a:bodyPr>
            <a:prstTxWarp prst="textNoShape">
              <a:avLst/>
            </a:prstTxWarp>
          </a:bodyPr>
          <a:lstStyle/>
          <a:p>
            <a:fld id="{13AF45C7-77DD-47C1-9D90-0E214CC33876}" type="slidenum">
              <a:rPr lang="en-US" smtClean="0"/>
              <a:pPr/>
              <a:t>21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prstTxWarp prst="textNoShape">
              <a:avLst/>
            </a:prstTxWarp>
          </a:bodyPr>
          <a:lstStyle/>
          <a:p>
            <a:fld id="{6ACDA1BC-9809-4C3E-BB12-BA0DB0EBF856}" type="slidenum">
              <a:rPr lang="en-US" smtClean="0">
                <a:latin typeface="Arial" charset="0"/>
              </a:rPr>
              <a:pPr/>
              <a:t>22</a:t>
            </a:fld>
            <a:endParaRPr lang="en-US" smtClean="0">
              <a:latin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prstTxWarp prst="textNoShape">
              <a:avLst/>
            </a:prstTxWarp>
          </a:bodyPr>
          <a:lstStyle/>
          <a:p>
            <a:pPr eaLnBrk="1" hangingPunct="1"/>
            <a:endParaRPr lang="cs-CZ" sz="10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prstTxWarp prst="textNoShape">
              <a:avLst/>
            </a:prstTxWarp>
          </a:bodyPr>
          <a:lstStyle/>
          <a:p>
            <a:fld id="{74091AAE-6ECA-41BB-8750-C994D20A207C}" type="slidenum">
              <a:rPr lang="en-US" smtClean="0">
                <a:latin typeface="Arial" charset="0"/>
              </a:rPr>
              <a:pPr/>
              <a:t>23</a:t>
            </a:fld>
            <a:endParaRPr lang="en-US" smtClean="0">
              <a:latin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prstTxWarp prst="textNoShape">
              <a:avLst/>
            </a:prstTxWarp>
          </a:bodyPr>
          <a:lstStyle/>
          <a:p>
            <a:pPr eaLnBrk="1" hangingPunct="1"/>
            <a:endParaRPr lang="cs-CZ" sz="10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Zástupný symbol pro obrázek snímku 1"/>
          <p:cNvSpPr>
            <a:spLocks noGrp="1" noRot="1" noChangeAspect="1"/>
          </p:cNvSpPr>
          <p:nvPr>
            <p:ph type="sldImg"/>
          </p:nvPr>
        </p:nvSpPr>
        <p:spPr>
          <a:ln/>
        </p:spPr>
      </p:sp>
      <p:sp>
        <p:nvSpPr>
          <p:cNvPr id="64514"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64515" name="Zástupný symbol pro datum 3"/>
          <p:cNvSpPr>
            <a:spLocks noGrp="1"/>
          </p:cNvSpPr>
          <p:nvPr>
            <p:ph type="dt" sz="quarter" idx="1"/>
          </p:nvPr>
        </p:nvSpPr>
        <p:spPr>
          <a:noFill/>
        </p:spPr>
        <p:txBody>
          <a:bodyPr>
            <a:prstTxWarp prst="textNoShape">
              <a:avLst/>
            </a:prstTxWarp>
          </a:bodyPr>
          <a:lstStyle/>
          <a:p>
            <a:fld id="{E6400364-8F79-4486-BFE0-61B4B38E720D}" type="datetime8">
              <a:rPr lang="en-US" smtClean="0"/>
              <a:pPr/>
              <a:t>4/7/2008 3:15 PM</a:t>
            </a:fld>
            <a:endParaRPr lang="en-US" smtClean="0"/>
          </a:p>
        </p:txBody>
      </p:sp>
      <p:sp>
        <p:nvSpPr>
          <p:cNvPr id="64516"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64517" name="Zástupný symbol pro číslo snímku 5"/>
          <p:cNvSpPr>
            <a:spLocks noGrp="1"/>
          </p:cNvSpPr>
          <p:nvPr>
            <p:ph type="sldNum" sz="quarter" idx="5"/>
          </p:nvPr>
        </p:nvSpPr>
        <p:spPr>
          <a:noFill/>
        </p:spPr>
        <p:txBody>
          <a:bodyPr>
            <a:prstTxWarp prst="textNoShape">
              <a:avLst/>
            </a:prstTxWarp>
          </a:bodyPr>
          <a:lstStyle/>
          <a:p>
            <a:fld id="{F9896FD9-A5EC-40ED-9CB5-C79E16C2D39F}"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ástupný symbol pro obrázek snímku 1"/>
          <p:cNvSpPr>
            <a:spLocks noGrp="1" noRot="1" noChangeAspect="1"/>
          </p:cNvSpPr>
          <p:nvPr>
            <p:ph type="sldImg"/>
          </p:nvPr>
        </p:nvSpPr>
        <p:spPr>
          <a:ln/>
        </p:spPr>
      </p:sp>
      <p:sp>
        <p:nvSpPr>
          <p:cNvPr id="73730"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73731" name="Zástupný symbol pro datum 3"/>
          <p:cNvSpPr>
            <a:spLocks noGrp="1"/>
          </p:cNvSpPr>
          <p:nvPr>
            <p:ph type="dt" sz="quarter" idx="1"/>
          </p:nvPr>
        </p:nvSpPr>
        <p:spPr>
          <a:noFill/>
        </p:spPr>
        <p:txBody>
          <a:bodyPr>
            <a:prstTxWarp prst="textNoShape">
              <a:avLst/>
            </a:prstTxWarp>
          </a:bodyPr>
          <a:lstStyle/>
          <a:p>
            <a:fld id="{ED8F5213-E7B8-4D0E-A2B4-D35CAF962E5C}" type="datetime8">
              <a:rPr lang="en-US" smtClean="0"/>
              <a:pPr/>
              <a:t>4/7/2008 3:15 PM</a:t>
            </a:fld>
            <a:endParaRPr lang="en-US" smtClean="0"/>
          </a:p>
        </p:txBody>
      </p:sp>
      <p:sp>
        <p:nvSpPr>
          <p:cNvPr id="73732"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73733" name="Zástupný symbol pro číslo snímku 5"/>
          <p:cNvSpPr>
            <a:spLocks noGrp="1"/>
          </p:cNvSpPr>
          <p:nvPr>
            <p:ph type="sldNum" sz="quarter" idx="5"/>
          </p:nvPr>
        </p:nvSpPr>
        <p:spPr>
          <a:noFill/>
        </p:spPr>
        <p:txBody>
          <a:bodyPr>
            <a:prstTxWarp prst="textNoShape">
              <a:avLst/>
            </a:prstTxWarp>
          </a:bodyPr>
          <a:lstStyle/>
          <a:p>
            <a:fld id="{D46F1453-3DA7-4CCB-A180-76754B44B05E}"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prstTxWarp prst="textNoShape">
              <a:avLst/>
            </a:prstTxWarp>
          </a:bodyPr>
          <a:lstStyle/>
          <a:p>
            <a:pPr eaLnBrk="1" hangingPunct="1"/>
            <a:endParaRPr lang="cs-CZ" smtClean="0"/>
          </a:p>
        </p:txBody>
      </p:sp>
      <p:sp>
        <p:nvSpPr>
          <p:cNvPr id="75779" name="Slide Number Placeholder 3"/>
          <p:cNvSpPr>
            <a:spLocks noGrp="1"/>
          </p:cNvSpPr>
          <p:nvPr>
            <p:ph type="sldNum" sz="quarter" idx="5"/>
          </p:nvPr>
        </p:nvSpPr>
        <p:spPr>
          <a:noFill/>
        </p:spPr>
        <p:txBody>
          <a:bodyPr>
            <a:prstTxWarp prst="textNoShape">
              <a:avLst/>
            </a:prstTxWarp>
          </a:bodyPr>
          <a:lstStyle/>
          <a:p>
            <a:fld id="{CC594620-6BC0-4E4C-8B3B-DC3F64B7C1E2}" type="slidenum">
              <a:rPr lang="en-US" smtClean="0">
                <a:latin typeface="Arial" charset="0"/>
              </a:rPr>
              <a:pPr/>
              <a:t>27</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96963" rtl="0" eaLnBrk="1" fontAlgn="base" latinLnBrk="0" hangingPunct="1">
              <a:lnSpc>
                <a:spcPct val="90000"/>
              </a:lnSpc>
              <a:spcBef>
                <a:spcPct val="30000"/>
              </a:spcBef>
              <a:spcAft>
                <a:spcPts val="40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EA5A229-0FC7-41C6-BF3A-50574C6CB0B1}"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prstTxWarp prst="textNoShape">
              <a:avLst/>
            </a:prstTxWarp>
          </a:bodyPr>
          <a:lstStyle/>
          <a:p>
            <a:pPr eaLnBrk="1" hangingPunct="1"/>
            <a:endParaRPr lang="cs-CZ" smtClean="0"/>
          </a:p>
        </p:txBody>
      </p:sp>
      <p:sp>
        <p:nvSpPr>
          <p:cNvPr id="75779" name="Slide Number Placeholder 3"/>
          <p:cNvSpPr>
            <a:spLocks noGrp="1"/>
          </p:cNvSpPr>
          <p:nvPr>
            <p:ph type="sldNum" sz="quarter" idx="5"/>
          </p:nvPr>
        </p:nvSpPr>
        <p:spPr>
          <a:noFill/>
        </p:spPr>
        <p:txBody>
          <a:bodyPr>
            <a:prstTxWarp prst="textNoShape">
              <a:avLst/>
            </a:prstTxWarp>
          </a:bodyPr>
          <a:lstStyle/>
          <a:p>
            <a:fld id="{CC594620-6BC0-4E4C-8B3B-DC3F64B7C1E2}" type="slidenum">
              <a:rPr lang="en-US" smtClean="0">
                <a:latin typeface="Arial" charset="0"/>
              </a:rPr>
              <a:pPr/>
              <a:t>29</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2971800" y="8686800"/>
            <a:ext cx="520700" cy="457200"/>
          </a:xfrm>
          <a:prstGeom prst="rect">
            <a:avLst/>
          </a:prstGeom>
          <a:noFill/>
          <a:ln w="9525" algn="ctr">
            <a:noFill/>
            <a:miter lim="800000"/>
            <a:headEnd/>
            <a:tailEnd/>
          </a:ln>
        </p:spPr>
        <p:txBody>
          <a:bodyPr anchor="b"/>
          <a:lstStyle/>
          <a:p>
            <a:pPr algn="r" eaLnBrk="0" hangingPunct="0">
              <a:spcBef>
                <a:spcPct val="50000"/>
              </a:spcBef>
              <a:defRPr/>
            </a:pPr>
            <a:fld id="{63FED395-08F8-4E6F-8947-8B03D60701C4}" type="slidenum">
              <a:rPr lang="en-GB" sz="1200">
                <a:effectLst>
                  <a:outerShdw blurRad="38100" dist="38100" dir="2700000" algn="tl">
                    <a:srgbClr val="000000">
                      <a:alpha val="43137"/>
                    </a:srgbClr>
                  </a:outerShdw>
                </a:effectLst>
                <a:latin typeface="Times New Roman" pitchFamily="18" charset="0"/>
              </a:rPr>
              <a:pPr algn="r" eaLnBrk="0" hangingPunct="0">
                <a:spcBef>
                  <a:spcPct val="50000"/>
                </a:spcBef>
                <a:defRPr/>
              </a:pPr>
              <a:t>30</a:t>
            </a:fld>
            <a:endParaRPr lang="en-US" sz="1200">
              <a:effectLst>
                <a:outerShdw blurRad="38100" dist="38100" dir="2700000" algn="tl">
                  <a:srgbClr val="000000">
                    <a:alpha val="43137"/>
                  </a:srgbClr>
                </a:outerShdw>
              </a:effectLst>
              <a:latin typeface="Times New Roman" pitchFamily="18" charset="0"/>
            </a:endParaRPr>
          </a:p>
        </p:txBody>
      </p:sp>
      <p:sp>
        <p:nvSpPr>
          <p:cNvPr id="80898" name="Rectangle 4"/>
          <p:cNvSpPr>
            <a:spLocks noGrp="1" noRot="1" noChangeAspect="1" noChangeArrowheads="1" noTextEdit="1"/>
          </p:cNvSpPr>
          <p:nvPr>
            <p:ph type="sldImg"/>
          </p:nvPr>
        </p:nvSpPr>
        <p:spPr>
          <a:ln/>
        </p:spPr>
      </p:sp>
      <p:sp>
        <p:nvSpPr>
          <p:cNvPr id="80899" name="Rectangle 5"/>
          <p:cNvSpPr>
            <a:spLocks noGrp="1" noChangeArrowheads="1"/>
          </p:cNvSpPr>
          <p:nvPr>
            <p:ph type="body" idx="1"/>
          </p:nvPr>
        </p:nvSpPr>
        <p:spPr>
          <a:noFill/>
          <a:ln/>
        </p:spPr>
        <p:txBody>
          <a:bodyPr>
            <a:prstTxWarp prst="textNoShape">
              <a:avLst/>
            </a:prstTxWarp>
          </a:bodyPr>
          <a:lstStyle/>
          <a:p>
            <a:pPr eaLnBrk="1" hangingPunct="1"/>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prstTxWarp prst="textNoShape">
              <a:avLst/>
            </a:prstTxWarp>
          </a:bodyPr>
          <a:lstStyle/>
          <a:p>
            <a:pPr eaLnBrk="1" hangingPunct="1"/>
            <a:endParaRPr lang="cs-CZ" smtClean="0"/>
          </a:p>
        </p:txBody>
      </p:sp>
      <p:sp>
        <p:nvSpPr>
          <p:cNvPr id="75779" name="Slide Number Placeholder 3"/>
          <p:cNvSpPr>
            <a:spLocks noGrp="1"/>
          </p:cNvSpPr>
          <p:nvPr>
            <p:ph type="sldNum" sz="quarter" idx="5"/>
          </p:nvPr>
        </p:nvSpPr>
        <p:spPr>
          <a:noFill/>
        </p:spPr>
        <p:txBody>
          <a:bodyPr>
            <a:prstTxWarp prst="textNoShape">
              <a:avLst/>
            </a:prstTxWarp>
          </a:bodyPr>
          <a:lstStyle/>
          <a:p>
            <a:fld id="{CC594620-6BC0-4E4C-8B3B-DC3F64B7C1E2}" type="slidenum">
              <a:rPr lang="en-US" smtClean="0">
                <a:latin typeface="Arial" charset="0"/>
              </a:rPr>
              <a:pPr/>
              <a:t>31</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2971800" y="8686800"/>
            <a:ext cx="520700" cy="457200"/>
          </a:xfrm>
          <a:prstGeom prst="rect">
            <a:avLst/>
          </a:prstGeom>
          <a:noFill/>
          <a:ln w="9525" algn="ctr">
            <a:noFill/>
            <a:miter lim="800000"/>
            <a:headEnd/>
            <a:tailEnd/>
          </a:ln>
        </p:spPr>
        <p:txBody>
          <a:bodyPr anchor="b"/>
          <a:lstStyle/>
          <a:p>
            <a:pPr algn="r" eaLnBrk="0" hangingPunct="0">
              <a:spcBef>
                <a:spcPct val="50000"/>
              </a:spcBef>
              <a:defRPr/>
            </a:pPr>
            <a:fld id="{C4472217-6002-4920-9C9C-5B619C3C2887}" type="slidenum">
              <a:rPr lang="en-GB" sz="1200">
                <a:effectLst>
                  <a:outerShdw blurRad="38100" dist="38100" dir="2700000" algn="tl">
                    <a:srgbClr val="000000">
                      <a:alpha val="43137"/>
                    </a:srgbClr>
                  </a:outerShdw>
                </a:effectLst>
                <a:latin typeface="Times New Roman" pitchFamily="18" charset="0"/>
              </a:rPr>
              <a:pPr algn="r" eaLnBrk="0" hangingPunct="0">
                <a:spcBef>
                  <a:spcPct val="50000"/>
                </a:spcBef>
                <a:defRPr/>
              </a:pPr>
              <a:t>32</a:t>
            </a:fld>
            <a:endParaRPr lang="en-US" sz="1200">
              <a:effectLst>
                <a:outerShdw blurRad="38100" dist="38100" dir="2700000" algn="tl">
                  <a:srgbClr val="000000">
                    <a:alpha val="43137"/>
                  </a:srgbClr>
                </a:outerShdw>
              </a:effectLst>
              <a:latin typeface="Times New Roman" pitchFamily="18" charset="0"/>
            </a:endParaRPr>
          </a:p>
        </p:txBody>
      </p:sp>
      <p:sp>
        <p:nvSpPr>
          <p:cNvPr id="84994" name="Rectangle 4"/>
          <p:cNvSpPr>
            <a:spLocks noGrp="1" noRot="1" noChangeAspect="1" noChangeArrowheads="1" noTextEdit="1"/>
          </p:cNvSpPr>
          <p:nvPr>
            <p:ph type="sldImg"/>
          </p:nvPr>
        </p:nvSpPr>
        <p:spPr>
          <a:ln/>
        </p:spPr>
      </p:sp>
      <p:sp>
        <p:nvSpPr>
          <p:cNvPr id="84995" name="Rectangle 5"/>
          <p:cNvSpPr>
            <a:spLocks noGrp="1" noChangeArrowheads="1"/>
          </p:cNvSpPr>
          <p:nvPr>
            <p:ph type="body" idx="1"/>
          </p:nvPr>
        </p:nvSpPr>
        <p:spPr>
          <a:noFill/>
          <a:ln/>
        </p:spPr>
        <p:txBody>
          <a:bodyPr>
            <a:prstTxWarp prst="textNoShape">
              <a:avLst/>
            </a:prstTxWarp>
          </a:bodyPr>
          <a:lstStyle/>
          <a:p>
            <a:pPr eaLnBrk="1" hangingPunct="1"/>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ástupný symbol pro obrázek snímku 1"/>
          <p:cNvSpPr>
            <a:spLocks noGrp="1" noRot="1" noChangeAspect="1"/>
          </p:cNvSpPr>
          <p:nvPr>
            <p:ph type="sldImg"/>
          </p:nvPr>
        </p:nvSpPr>
        <p:spPr>
          <a:ln/>
        </p:spPr>
      </p:sp>
      <p:sp>
        <p:nvSpPr>
          <p:cNvPr id="73730"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73731" name="Zástupný symbol pro datum 3"/>
          <p:cNvSpPr>
            <a:spLocks noGrp="1"/>
          </p:cNvSpPr>
          <p:nvPr>
            <p:ph type="dt" sz="quarter" idx="1"/>
          </p:nvPr>
        </p:nvSpPr>
        <p:spPr>
          <a:noFill/>
        </p:spPr>
        <p:txBody>
          <a:bodyPr>
            <a:prstTxWarp prst="textNoShape">
              <a:avLst/>
            </a:prstTxWarp>
          </a:bodyPr>
          <a:lstStyle/>
          <a:p>
            <a:fld id="{ED8F5213-E7B8-4D0E-A2B4-D35CAF962E5C}" type="datetime8">
              <a:rPr lang="en-US" smtClean="0"/>
              <a:pPr/>
              <a:t>4/7/2008 3:15 PM</a:t>
            </a:fld>
            <a:endParaRPr lang="en-US" smtClean="0"/>
          </a:p>
        </p:txBody>
      </p:sp>
      <p:sp>
        <p:nvSpPr>
          <p:cNvPr id="73732"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73733" name="Zástupný symbol pro číslo snímku 5"/>
          <p:cNvSpPr>
            <a:spLocks noGrp="1"/>
          </p:cNvSpPr>
          <p:nvPr>
            <p:ph type="sldNum" sz="quarter" idx="5"/>
          </p:nvPr>
        </p:nvSpPr>
        <p:spPr>
          <a:noFill/>
        </p:spPr>
        <p:txBody>
          <a:bodyPr>
            <a:prstTxWarp prst="textNoShape">
              <a:avLst/>
            </a:prstTxWarp>
          </a:bodyPr>
          <a:lstStyle/>
          <a:p>
            <a:fld id="{D46F1453-3DA7-4CCB-A180-76754B44B05E}" type="slidenum">
              <a:rPr lang="en-US" smtClean="0"/>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Zástupný symbol pro obrázek snímku 1"/>
          <p:cNvSpPr>
            <a:spLocks noGrp="1" noRot="1" noChangeAspect="1"/>
          </p:cNvSpPr>
          <p:nvPr>
            <p:ph type="sldImg"/>
          </p:nvPr>
        </p:nvSpPr>
        <p:spPr>
          <a:ln/>
        </p:spPr>
      </p:sp>
      <p:sp>
        <p:nvSpPr>
          <p:cNvPr id="87042" name="Zástupný symbol pro poznámky 2"/>
          <p:cNvSpPr>
            <a:spLocks noGrp="1"/>
          </p:cNvSpPr>
          <p:nvPr>
            <p:ph type="body" idx="1"/>
          </p:nvPr>
        </p:nvSpPr>
        <p:spPr>
          <a:noFill/>
          <a:ln/>
        </p:spPr>
        <p:txBody>
          <a:bodyPr>
            <a:prstTxWarp prst="textNoShape">
              <a:avLst/>
            </a:prstTxWarp>
          </a:bodyPr>
          <a:lstStyle/>
          <a:p>
            <a:pPr eaLnBrk="1" hangingPunct="1"/>
            <a:endParaRPr lang="cs-CZ" dirty="0" smtClean="0"/>
          </a:p>
        </p:txBody>
      </p:sp>
      <p:sp>
        <p:nvSpPr>
          <p:cNvPr id="87043" name="Zástupný symbol pro datum 3"/>
          <p:cNvSpPr>
            <a:spLocks noGrp="1"/>
          </p:cNvSpPr>
          <p:nvPr>
            <p:ph type="dt" sz="quarter" idx="1"/>
          </p:nvPr>
        </p:nvSpPr>
        <p:spPr>
          <a:noFill/>
        </p:spPr>
        <p:txBody>
          <a:bodyPr>
            <a:prstTxWarp prst="textNoShape">
              <a:avLst/>
            </a:prstTxWarp>
          </a:bodyPr>
          <a:lstStyle/>
          <a:p>
            <a:fld id="{601FB4D9-D119-47F6-AD4A-31AF68D66656}" type="datetime8">
              <a:rPr lang="en-US" smtClean="0"/>
              <a:pPr/>
              <a:t>4/7/2008 3:15 PM</a:t>
            </a:fld>
            <a:endParaRPr lang="en-US" smtClean="0"/>
          </a:p>
        </p:txBody>
      </p:sp>
      <p:sp>
        <p:nvSpPr>
          <p:cNvPr id="87044"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87045" name="Zástupný symbol pro číslo snímku 5"/>
          <p:cNvSpPr>
            <a:spLocks noGrp="1"/>
          </p:cNvSpPr>
          <p:nvPr>
            <p:ph type="sldNum" sz="quarter" idx="5"/>
          </p:nvPr>
        </p:nvSpPr>
        <p:spPr>
          <a:noFill/>
        </p:spPr>
        <p:txBody>
          <a:bodyPr>
            <a:prstTxWarp prst="textNoShape">
              <a:avLst/>
            </a:prstTxWarp>
          </a:bodyPr>
          <a:lstStyle/>
          <a:p>
            <a:fld id="{C38F8077-FA29-4DAF-92A7-6993ADC37765}" type="slidenum">
              <a:rPr lang="en-US" smtClean="0"/>
              <a:pPr/>
              <a:t>35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prstTxWarp prst="textNoShape">
              <a:avLst/>
            </a:prstTxWarp>
          </a:bodyPr>
          <a:lstStyle/>
          <a:p>
            <a:pPr eaLnBrk="1" hangingPunct="1"/>
            <a:endParaRPr lang="cs-CZ" smtClean="0"/>
          </a:p>
        </p:txBody>
      </p:sp>
      <p:sp>
        <p:nvSpPr>
          <p:cNvPr id="89091" name="Slide Number Placeholder 3"/>
          <p:cNvSpPr>
            <a:spLocks noGrp="1"/>
          </p:cNvSpPr>
          <p:nvPr>
            <p:ph type="sldNum" sz="quarter" idx="5"/>
          </p:nvPr>
        </p:nvSpPr>
        <p:spPr>
          <a:noFill/>
        </p:spPr>
        <p:txBody>
          <a:bodyPr>
            <a:prstTxWarp prst="textNoShape">
              <a:avLst/>
            </a:prstTxWarp>
          </a:bodyPr>
          <a:lstStyle/>
          <a:p>
            <a:fld id="{935E3DCC-251A-4B46-9FA6-1757CE0DA980}" type="slidenum">
              <a:rPr lang="en-US" smtClean="0">
                <a:latin typeface="Arial" charset="0"/>
              </a:rPr>
              <a:pPr/>
              <a:t>36</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Zástupný symbol pro obrázek snímku 1"/>
          <p:cNvSpPr>
            <a:spLocks noGrp="1" noRot="1" noChangeAspect="1"/>
          </p:cNvSpPr>
          <p:nvPr>
            <p:ph type="sldImg"/>
          </p:nvPr>
        </p:nvSpPr>
        <p:spPr>
          <a:ln/>
        </p:spPr>
      </p:sp>
      <p:sp>
        <p:nvSpPr>
          <p:cNvPr id="109570"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109571" name="Zástupný symbol pro datum 3"/>
          <p:cNvSpPr>
            <a:spLocks noGrp="1"/>
          </p:cNvSpPr>
          <p:nvPr>
            <p:ph type="dt" sz="quarter" idx="1"/>
          </p:nvPr>
        </p:nvSpPr>
        <p:spPr>
          <a:noFill/>
        </p:spPr>
        <p:txBody>
          <a:bodyPr>
            <a:prstTxWarp prst="textNoShape">
              <a:avLst/>
            </a:prstTxWarp>
          </a:bodyPr>
          <a:lstStyle/>
          <a:p>
            <a:fld id="{E5FF2ABB-0C52-4333-8595-47CF8EBACD5D}" type="datetime8">
              <a:rPr lang="en-US" smtClean="0"/>
              <a:pPr/>
              <a:t>4/7/2008 3:15 PM</a:t>
            </a:fld>
            <a:endParaRPr lang="en-US" smtClean="0"/>
          </a:p>
        </p:txBody>
      </p:sp>
      <p:sp>
        <p:nvSpPr>
          <p:cNvPr id="109572"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109573" name="Zástupný symbol pro číslo snímku 5"/>
          <p:cNvSpPr>
            <a:spLocks noGrp="1"/>
          </p:cNvSpPr>
          <p:nvPr>
            <p:ph type="sldNum" sz="quarter" idx="5"/>
          </p:nvPr>
        </p:nvSpPr>
        <p:spPr>
          <a:noFill/>
        </p:spPr>
        <p:txBody>
          <a:bodyPr>
            <a:prstTxWarp prst="textNoShape">
              <a:avLst/>
            </a:prstTxWarp>
          </a:bodyPr>
          <a:lstStyle/>
          <a:p>
            <a:fld id="{516B7BE8-0CA6-4A16-ADFE-37F7FD2470C3}"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a:ln/>
        </p:spPr>
      </p:sp>
      <p:sp>
        <p:nvSpPr>
          <p:cNvPr id="24578" name="Zástupný symbol pro poznámky 2"/>
          <p:cNvSpPr>
            <a:spLocks noGrp="1"/>
          </p:cNvSpPr>
          <p:nvPr>
            <p:ph type="body" idx="1"/>
          </p:nvPr>
        </p:nvSpPr>
        <p:spPr>
          <a:noFill/>
          <a:ln/>
        </p:spPr>
        <p:txBody>
          <a:bodyPr>
            <a:prstTxWarp prst="textNoShape">
              <a:avLst/>
            </a:prstTxWarp>
          </a:bodyPr>
          <a:lstStyle/>
          <a:p>
            <a:pPr eaLnBrk="1" hangingPunct="1"/>
            <a:endParaRPr lang="cs-CZ" dirty="0" smtClean="0"/>
          </a:p>
        </p:txBody>
      </p:sp>
      <p:sp>
        <p:nvSpPr>
          <p:cNvPr id="24579" name="Zástupný symbol pro datum 3"/>
          <p:cNvSpPr>
            <a:spLocks noGrp="1"/>
          </p:cNvSpPr>
          <p:nvPr>
            <p:ph type="dt" sz="quarter" idx="1"/>
          </p:nvPr>
        </p:nvSpPr>
        <p:spPr>
          <a:noFill/>
        </p:spPr>
        <p:txBody>
          <a:bodyPr>
            <a:prstTxWarp prst="textNoShape">
              <a:avLst/>
            </a:prstTxWarp>
          </a:bodyPr>
          <a:lstStyle/>
          <a:p>
            <a:fld id="{FD9C8DE1-FD1D-4EBC-9BBE-FF94DE4B3DAB}" type="datetime8">
              <a:rPr lang="en-US" smtClean="0"/>
              <a:pPr/>
              <a:t>4/7/2008 3:15 PM</a:t>
            </a:fld>
            <a:endParaRPr lang="en-US" dirty="0" smtClean="0"/>
          </a:p>
        </p:txBody>
      </p:sp>
      <p:sp>
        <p:nvSpPr>
          <p:cNvPr id="24580" name="Zástupný symbol pro zápatí 4"/>
          <p:cNvSpPr>
            <a:spLocks noGrp="1"/>
          </p:cNvSpPr>
          <p:nvPr>
            <p:ph type="ftr" sz="quarter" idx="4"/>
          </p:nvPr>
        </p:nvSpPr>
        <p:spPr>
          <a:noFill/>
        </p:spPr>
        <p:txBody>
          <a:bodyPr>
            <a:prstTxWarp prst="textNoShape">
              <a:avLst/>
            </a:prstTxWarp>
          </a:bodyPr>
          <a:lstStyle/>
          <a:p>
            <a:r>
              <a:rPr lang="en-US" dirty="0">
                <a:latin typeface="Segoe"/>
              </a:rPr>
              <a:t>© 2006 Microsoft Corporation. All rights reserved.</a:t>
            </a:r>
          </a:p>
          <a:p>
            <a:r>
              <a:rPr lang="en-US" dirty="0">
                <a:latin typeface="Segoe"/>
              </a:rPr>
              <a:t>This presentation is for informational purposes only. Microsoft makes no warranties, express or implied, in this summary.</a:t>
            </a:r>
          </a:p>
        </p:txBody>
      </p:sp>
      <p:sp>
        <p:nvSpPr>
          <p:cNvPr id="24581" name="Zástupný symbol pro číslo snímku 5"/>
          <p:cNvSpPr>
            <a:spLocks noGrp="1"/>
          </p:cNvSpPr>
          <p:nvPr>
            <p:ph type="sldNum" sz="quarter" idx="5"/>
          </p:nvPr>
        </p:nvSpPr>
        <p:spPr>
          <a:noFill/>
        </p:spPr>
        <p:txBody>
          <a:bodyPr>
            <a:prstTxWarp prst="textNoShape">
              <a:avLst/>
            </a:prstTxWarp>
          </a:bodyPr>
          <a:lstStyle/>
          <a:p>
            <a:fld id="{0E4ED070-1049-4AE5-8CD0-CE05B67A58CB}" type="slidenum">
              <a:rPr lang="en-US" smtClean="0"/>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noChangeArrowheads="1"/>
          </p:cNvSpPr>
          <p:nvPr>
            <p:ph type="ftr" sz="quarter" idx="4"/>
          </p:nvPr>
        </p:nvSpPr>
        <p:spPr>
          <a:noFill/>
        </p:spPr>
        <p:txBody>
          <a:bodyPr>
            <a:prstTxWarp prst="textNoShape">
              <a:avLst/>
            </a:prstTxWarp>
          </a:bodyPr>
          <a:lstStyle/>
          <a:p>
            <a:r>
              <a:rPr lang="en-GB" sz="500">
                <a:latin typeface="Segoe"/>
              </a:rPr>
              <a:t>INF210</a:t>
            </a:r>
          </a:p>
        </p:txBody>
      </p:sp>
      <p:sp>
        <p:nvSpPr>
          <p:cNvPr id="26626" name="Rectangle 7"/>
          <p:cNvSpPr>
            <a:spLocks noGrp="1" noChangeArrowheads="1"/>
          </p:cNvSpPr>
          <p:nvPr>
            <p:ph type="sldNum" sz="quarter" idx="5"/>
          </p:nvPr>
        </p:nvSpPr>
        <p:spPr>
          <a:noFill/>
        </p:spPr>
        <p:txBody>
          <a:bodyPr>
            <a:prstTxWarp prst="textNoShape">
              <a:avLst/>
            </a:prstTxWarp>
          </a:bodyPr>
          <a:lstStyle/>
          <a:p>
            <a:fld id="{B1F86EF5-8CBB-4D8C-9B1F-153DBD2A4FA1}" type="slidenum">
              <a:rPr lang="en-US" smtClean="0">
                <a:latin typeface="Segoe Semibold"/>
              </a:rPr>
              <a:pPr/>
              <a:t>7</a:t>
            </a:fld>
            <a:endParaRPr lang="en-US" smtClean="0">
              <a:latin typeface="Segoe Semibo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ro obrázek snímku 1"/>
          <p:cNvSpPr>
            <a:spLocks noGrp="1" noRot="1" noChangeAspect="1"/>
          </p:cNvSpPr>
          <p:nvPr>
            <p:ph type="sldImg"/>
          </p:nvPr>
        </p:nvSpPr>
        <p:spPr>
          <a:ln/>
        </p:spPr>
      </p:sp>
      <p:sp>
        <p:nvSpPr>
          <p:cNvPr id="33794" name="Zástupný symbol pro poznámky 2"/>
          <p:cNvSpPr>
            <a:spLocks noGrp="1"/>
          </p:cNvSpPr>
          <p:nvPr>
            <p:ph type="body" idx="1"/>
          </p:nvPr>
        </p:nvSpPr>
        <p:spPr>
          <a:noFill/>
          <a:ln/>
        </p:spPr>
        <p:txBody>
          <a:bodyPr>
            <a:prstTxWarp prst="textNoShape">
              <a:avLst/>
            </a:prstTxWarp>
          </a:bodyPr>
          <a:lstStyle/>
          <a:p>
            <a:pPr eaLnBrk="1" hangingPunct="1"/>
            <a:endParaRPr lang="cs-CZ" dirty="0" smtClean="0"/>
          </a:p>
        </p:txBody>
      </p:sp>
      <p:sp>
        <p:nvSpPr>
          <p:cNvPr id="33795" name="Zástupný symbol pro datum 3"/>
          <p:cNvSpPr>
            <a:spLocks noGrp="1"/>
          </p:cNvSpPr>
          <p:nvPr>
            <p:ph type="dt" sz="quarter" idx="1"/>
          </p:nvPr>
        </p:nvSpPr>
        <p:spPr>
          <a:noFill/>
        </p:spPr>
        <p:txBody>
          <a:bodyPr>
            <a:prstTxWarp prst="textNoShape">
              <a:avLst/>
            </a:prstTxWarp>
          </a:bodyPr>
          <a:lstStyle/>
          <a:p>
            <a:fld id="{9920E8A8-1C10-4E79-A4D7-351660F4C9AF}" type="datetime8">
              <a:rPr lang="en-US" smtClean="0"/>
              <a:pPr/>
              <a:t>4/7/2008 3:15 PM</a:t>
            </a:fld>
            <a:endParaRPr lang="en-US" dirty="0" smtClean="0"/>
          </a:p>
        </p:txBody>
      </p:sp>
      <p:sp>
        <p:nvSpPr>
          <p:cNvPr id="33796" name="Zástupný symbol pro zápatí 4"/>
          <p:cNvSpPr>
            <a:spLocks noGrp="1"/>
          </p:cNvSpPr>
          <p:nvPr>
            <p:ph type="ftr" sz="quarter" idx="4"/>
          </p:nvPr>
        </p:nvSpPr>
        <p:spPr>
          <a:noFill/>
        </p:spPr>
        <p:txBody>
          <a:bodyPr>
            <a:prstTxWarp prst="textNoShape">
              <a:avLst/>
            </a:prstTxWarp>
          </a:bodyPr>
          <a:lstStyle/>
          <a:p>
            <a:r>
              <a:rPr lang="en-US" dirty="0">
                <a:latin typeface="Segoe"/>
              </a:rPr>
              <a:t>© 2006 Microsoft Corporation. All rights reserved.</a:t>
            </a:r>
          </a:p>
          <a:p>
            <a:r>
              <a:rPr lang="en-US" dirty="0">
                <a:latin typeface="Segoe"/>
              </a:rPr>
              <a:t>This presentation is for informational purposes only. Microsoft makes no warranties, express or implied, in this summary.</a:t>
            </a:r>
          </a:p>
        </p:txBody>
      </p:sp>
      <p:sp>
        <p:nvSpPr>
          <p:cNvPr id="33797" name="Zástupný symbol pro číslo snímku 5"/>
          <p:cNvSpPr>
            <a:spLocks noGrp="1"/>
          </p:cNvSpPr>
          <p:nvPr>
            <p:ph type="sldNum" sz="quarter" idx="5"/>
          </p:nvPr>
        </p:nvSpPr>
        <p:spPr>
          <a:noFill/>
        </p:spPr>
        <p:txBody>
          <a:bodyPr>
            <a:prstTxWarp prst="textNoShape">
              <a:avLst/>
            </a:prstTxWarp>
          </a:bodyPr>
          <a:lstStyle/>
          <a:p>
            <a:fld id="{83885616-448B-4E37-9387-8A2BBFB8B4F5}" type="slidenum">
              <a:rPr lang="en-US" smtClean="0"/>
              <a:pPr/>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prstTxWarp prst="textNoShape">
              <a:avLst/>
            </a:prstTxWarp>
          </a:bodyPr>
          <a:lstStyle/>
          <a:p>
            <a:pPr eaLnBrk="1" hangingPunct="1"/>
            <a:endParaRPr lang="cs-CZ" dirty="0" smtClean="0"/>
          </a:p>
        </p:txBody>
      </p:sp>
      <p:sp>
        <p:nvSpPr>
          <p:cNvPr id="37891" name="Slide Number Placeholder 3"/>
          <p:cNvSpPr>
            <a:spLocks noGrp="1"/>
          </p:cNvSpPr>
          <p:nvPr>
            <p:ph type="sldNum" sz="quarter" idx="5"/>
          </p:nvPr>
        </p:nvSpPr>
        <p:spPr>
          <a:noFill/>
        </p:spPr>
        <p:txBody>
          <a:bodyPr>
            <a:prstTxWarp prst="textNoShape">
              <a:avLst/>
            </a:prstTxWarp>
          </a:bodyPr>
          <a:lstStyle/>
          <a:p>
            <a:fld id="{A55382C0-5FAF-43B6-A6B2-C5B51C3B039E}" type="slidenum">
              <a:rPr lang="en-US" smtClean="0">
                <a:latin typeface="Arial" charset="0"/>
              </a:rPr>
              <a:pPr/>
              <a:t>12</a:t>
            </a:fld>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5"/>
          </p:nvPr>
        </p:nvSpPr>
        <p:spPr>
          <a:noFill/>
        </p:spPr>
        <p:txBody>
          <a:bodyPr>
            <a:prstTxWarp prst="textNoShape">
              <a:avLst/>
            </a:prstTxWarp>
          </a:bodyPr>
          <a:lstStyle/>
          <a:p>
            <a:fld id="{0B5A1D2F-FB47-4DD3-9666-27F2665070A9}" type="slidenum">
              <a:rPr lang="en-US" smtClean="0"/>
              <a:pPr/>
              <a:t>13</a:t>
            </a:fld>
            <a:endParaRPr lang="en-US" smtClean="0"/>
          </a:p>
        </p:txBody>
      </p:sp>
      <p:sp>
        <p:nvSpPr>
          <p:cNvPr id="41986"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5"/>
          </p:nvPr>
        </p:nvSpPr>
        <p:spPr>
          <a:noFill/>
        </p:spPr>
        <p:txBody>
          <a:bodyPr>
            <a:prstTxWarp prst="textNoShape">
              <a:avLst/>
            </a:prstTxWarp>
          </a:bodyPr>
          <a:lstStyle/>
          <a:p>
            <a:fld id="{C099DCEF-6330-47AF-B60B-8E0A7FBFD622}" type="slidenum">
              <a:rPr lang="en-US" smtClean="0"/>
              <a:pPr/>
              <a:t>14</a:t>
            </a:fld>
            <a:endParaRPr lang="en-US" smtClean="0"/>
          </a:p>
        </p:txBody>
      </p:sp>
      <p:sp>
        <p:nvSpPr>
          <p:cNvPr id="44034"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ástupný symbol pro obrázek snímku 1"/>
          <p:cNvSpPr>
            <a:spLocks noGrp="1" noRot="1" noChangeAspect="1"/>
          </p:cNvSpPr>
          <p:nvPr>
            <p:ph type="sldImg"/>
          </p:nvPr>
        </p:nvSpPr>
        <p:spPr>
          <a:ln/>
        </p:spPr>
      </p:sp>
      <p:sp>
        <p:nvSpPr>
          <p:cNvPr id="47106" name="Zástupný symbol pro poznámky 2"/>
          <p:cNvSpPr>
            <a:spLocks noGrp="1"/>
          </p:cNvSpPr>
          <p:nvPr>
            <p:ph type="body" idx="1"/>
          </p:nvPr>
        </p:nvSpPr>
        <p:spPr>
          <a:noFill/>
          <a:ln/>
        </p:spPr>
        <p:txBody>
          <a:bodyPr>
            <a:prstTxWarp prst="textNoShape">
              <a:avLst/>
            </a:prstTxWarp>
          </a:bodyPr>
          <a:lstStyle/>
          <a:p>
            <a:pPr eaLnBrk="1" hangingPunct="1"/>
            <a:endParaRPr lang="cs-CZ" smtClean="0"/>
          </a:p>
        </p:txBody>
      </p:sp>
      <p:sp>
        <p:nvSpPr>
          <p:cNvPr id="47107" name="Zástupný symbol pro datum 3"/>
          <p:cNvSpPr>
            <a:spLocks noGrp="1"/>
          </p:cNvSpPr>
          <p:nvPr>
            <p:ph type="dt" sz="quarter" idx="1"/>
          </p:nvPr>
        </p:nvSpPr>
        <p:spPr>
          <a:noFill/>
        </p:spPr>
        <p:txBody>
          <a:bodyPr>
            <a:prstTxWarp prst="textNoShape">
              <a:avLst/>
            </a:prstTxWarp>
          </a:bodyPr>
          <a:lstStyle/>
          <a:p>
            <a:fld id="{A1E5F853-EEA8-4D22-A93E-B21664026174}" type="datetime8">
              <a:rPr lang="en-US" smtClean="0"/>
              <a:pPr/>
              <a:t>4/7/2008 3:15 PM</a:t>
            </a:fld>
            <a:endParaRPr lang="en-US" smtClean="0"/>
          </a:p>
        </p:txBody>
      </p:sp>
      <p:sp>
        <p:nvSpPr>
          <p:cNvPr id="47108" name="Zástupný symbol pro zápatí 4"/>
          <p:cNvSpPr>
            <a:spLocks noGrp="1"/>
          </p:cNvSpPr>
          <p:nvPr>
            <p:ph type="ftr" sz="quarter" idx="4"/>
          </p:nvPr>
        </p:nvSpPr>
        <p:spPr>
          <a:noFill/>
        </p:spPr>
        <p:txBody>
          <a:bodyPr>
            <a:prstTxWarp prst="textNoShape">
              <a:avLst/>
            </a:prstTxWarp>
          </a:bodyPr>
          <a:lstStyle/>
          <a:p>
            <a:r>
              <a:rPr lang="en-US">
                <a:latin typeface="Segoe"/>
              </a:rPr>
              <a:t>© 2006 Microsoft Corporation. All rights reserved.</a:t>
            </a:r>
          </a:p>
          <a:p>
            <a:r>
              <a:rPr lang="en-US">
                <a:latin typeface="Segoe"/>
              </a:rPr>
              <a:t>This presentation is for informational purposes only. Microsoft makes no warranties, express or implied, in this summary.</a:t>
            </a:r>
          </a:p>
        </p:txBody>
      </p:sp>
      <p:sp>
        <p:nvSpPr>
          <p:cNvPr id="47109" name="Zástupný symbol pro číslo snímku 5"/>
          <p:cNvSpPr>
            <a:spLocks noGrp="1"/>
          </p:cNvSpPr>
          <p:nvPr>
            <p:ph type="sldNum" sz="quarter" idx="5"/>
          </p:nvPr>
        </p:nvSpPr>
        <p:spPr>
          <a:noFill/>
        </p:spPr>
        <p:txBody>
          <a:bodyPr>
            <a:prstTxWarp prst="textNoShape">
              <a:avLst/>
            </a:prstTxWarp>
          </a:bodyPr>
          <a:lstStyle/>
          <a:p>
            <a:fld id="{71DC1979-38A4-4514-AF02-59B1C76B16F1}"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TechNet_bL.png"/>
          <p:cNvPicPr>
            <a:picLocks noChangeAspect="1"/>
          </p:cNvPicPr>
          <p:nvPr/>
        </p:nvPicPr>
        <p:blipFill>
          <a:blip r:embed="rId2"/>
          <a:stretch>
            <a:fillRect/>
          </a:stretch>
        </p:blipFill>
        <p:spPr>
          <a:xfrm>
            <a:off x="1800225" y="5657850"/>
            <a:ext cx="5895975" cy="1200150"/>
          </a:xfrm>
          <a:prstGeom prst="rect">
            <a:avLst/>
          </a:prstGeom>
          <a:effectLst>
            <a:outerShdw blurRad="254000" algn="tl" rotWithShape="0">
              <a:schemeClr val="tx1"/>
            </a:outerShdw>
          </a:effec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text 2"/>
          <p:cNvSpPr>
            <a:spLocks noGrp="1"/>
          </p:cNvSpPr>
          <p:nvPr>
            <p:ph type="body"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atin typeface="Segoe Semibold"/>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atin typeface="Sego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Klepnutím lze upravit styly předlohy textu.</a:t>
            </a:r>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219200"/>
            <a:ext cx="4113212"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114800" cy="100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371725"/>
            <a:ext cx="4114800" cy="1001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defRPr>
                <a:effectLst>
                  <a:outerShdw blurRad="38100" dist="38100" dir="2700000" algn="tl">
                    <a:srgbClr val="000000">
                      <a:alpha val="43137"/>
                    </a:srgbClr>
                  </a:outerShdw>
                </a:effectLst>
              </a:defRPr>
            </a:lvl1pPr>
          </a:lstStyle>
          <a:p>
            <a:pPr>
              <a:defRPr/>
            </a:pPr>
            <a:fld id="{1A0CCC79-692F-4A62-8999-5F49AEFFD905}"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219200"/>
            <a:ext cx="8380412" cy="2154238"/>
          </a:xfrm>
        </p:spPr>
        <p:txBody>
          <a:bodyPr rtlCol="0"/>
          <a:lstStyle/>
          <a:p>
            <a:pPr lvl="0"/>
            <a:endParaRPr lang="en-US" noProof="0" smtClean="0"/>
          </a:p>
        </p:txBody>
      </p:sp>
      <p:sp>
        <p:nvSpPr>
          <p:cNvPr id="4" name="Rectangle 2"/>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defRPr>
                <a:effectLst>
                  <a:outerShdw blurRad="38100" dist="38100" dir="2700000" algn="tl">
                    <a:srgbClr val="000000">
                      <a:alpha val="43137"/>
                    </a:srgbClr>
                  </a:outerShdw>
                </a:effectLst>
              </a:defRPr>
            </a:lvl1pPr>
          </a:lstStyle>
          <a:p>
            <a:pPr>
              <a:defRPr/>
            </a:pPr>
            <a:fld id="{0879D555-E49C-4D0C-A03E-E4EE1972E345}"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8" descr="white-curve-bar.png"/>
          <p:cNvPicPr>
            <a:picLocks noChangeAspect="1"/>
          </p:cNvPicPr>
          <p:nvPr/>
        </p:nvPicPr>
        <p:blipFill>
          <a:blip r:embed="rId3"/>
          <a:srcRect/>
          <a:stretch>
            <a:fillRect/>
          </a:stretch>
        </p:blipFill>
        <p:spPr bwMode="auto">
          <a:xfrm>
            <a:off x="0" y="1630363"/>
            <a:ext cx="9144000" cy="1900237"/>
          </a:xfrm>
          <a:prstGeom prst="rect">
            <a:avLst/>
          </a:prstGeom>
          <a:noFill/>
          <a:ln w="9525">
            <a:noFill/>
            <a:miter lim="800000"/>
            <a:headEnd/>
            <a:tailEnd/>
          </a:ln>
        </p:spPr>
      </p:pic>
      <p:pic>
        <p:nvPicPr>
          <p:cNvPr id="6" name="Picture 10" descr="TechNet_bL.png"/>
          <p:cNvPicPr>
            <a:picLocks noChangeAspect="1"/>
          </p:cNvPicPr>
          <p:nvPr/>
        </p:nvPicPr>
        <p:blipFill>
          <a:blip r:embed="rId4">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ctrTitle"/>
          </p:nvPr>
        </p:nvSpPr>
        <p:spPr>
          <a:xfrm>
            <a:off x="730250" y="235585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11256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2886" y="443806"/>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1000" b="0" i="1" u="none" strike="noStrike" kern="1200" cap="none" spc="-642" normalizeH="0" baseline="0" noProof="0" dirty="0" smtClean="0">
                <a:ln w="11430"/>
                <a:gradFill flip="none" rotWithShape="1">
                  <a:gsLst>
                    <a:gs pos="0">
                      <a:srgbClr val="FF9929">
                        <a:lumMod val="20000"/>
                        <a:lumOff val="80000"/>
                      </a:srgbClr>
                    </a:gs>
                    <a:gs pos="41000">
                      <a:srgbClr val="F5E47F"/>
                    </a:gs>
                    <a:gs pos="63000">
                      <a:srgbClr val="D39A45"/>
                    </a:gs>
                    <a:gs pos="88000">
                      <a:srgbClr val="DF6D2D"/>
                    </a:gs>
                  </a:gsLst>
                  <a:lin ang="5400000" scaled="1"/>
                  <a:tileRect/>
                </a:gradFill>
                <a:effectLst>
                  <a:outerShdw blurRad="50800" dist="38100" dir="540000" algn="bl" rotWithShape="0">
                    <a:prstClr val="black">
                      <a:alpha val="40000"/>
                    </a:prstClr>
                  </a:outerShdw>
                </a:effectLst>
                <a:uLnTx/>
                <a:uFillTx/>
                <a:latin typeface="Segoe" pitchFamily="34" charset="0"/>
                <a:ea typeface="+mn-ea"/>
                <a:cs typeface="+mn-cs"/>
              </a:defRPr>
            </a:lvl1pPr>
          </a:lstStyle>
          <a:p>
            <a:pPr lvl="0"/>
            <a:r>
              <a:rPr lang="en-US" dirty="0" smtClean="0"/>
              <a:t>Click to edit Master text styles</a:t>
            </a:r>
          </a:p>
        </p:txBody>
      </p:sp>
      <p:sp>
        <p:nvSpPr>
          <p:cNvPr id="8" name="Footer Placeholder 6"/>
          <p:cNvSpPr>
            <a:spLocks noGrp="1"/>
          </p:cNvSpPr>
          <p:nvPr>
            <p:ph type="ftr" sz="quarter" idx="11"/>
          </p:nvPr>
        </p:nvSpPr>
        <p:spPr>
          <a:xfrm>
            <a:off x="3143250" y="6492875"/>
            <a:ext cx="2895600" cy="365125"/>
          </a:xfrm>
        </p:spPr>
        <p:txBody>
          <a:bodyPr/>
          <a:lstStyle>
            <a:lvl1pPr>
              <a:defRPr sz="1200" smtClean="0"/>
            </a:lvl1pPr>
          </a:lstStyle>
          <a:p>
            <a:pPr>
              <a:defRPr/>
            </a:pPr>
            <a:r>
              <a:rPr lang="cs-CZ"/>
              <a:t>http://www.microsoft.com/cze/technet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atin typeface="Segoe Semibold"/>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atin typeface="Sego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Klepnutím lze upravit styly předlohy textu.</a:t>
            </a:r>
          </a:p>
        </p:txBody>
      </p:sp>
    </p:spTree>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text 2"/>
          <p:cNvSpPr>
            <a:spLocks noGrp="1"/>
          </p:cNvSpPr>
          <p:nvPr>
            <p:ph type="body"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8" descr="TechNet_bL.png"/>
          <p:cNvPicPr>
            <a:picLocks noChangeAspect="1"/>
          </p:cNvPicPr>
          <p:nvPr/>
        </p:nvPicPr>
        <p:blipFill>
          <a:blip r:embed="rId2">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80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6"/>
          <p:cNvSpPr>
            <a:spLocks noGrp="1"/>
          </p:cNvSpPr>
          <p:nvPr>
            <p:ph type="ftr" sz="quarter" idx="11"/>
          </p:nvPr>
        </p:nvSpPr>
        <p:spPr/>
        <p:txBody>
          <a:bodyPr/>
          <a:lstStyle>
            <a:lvl1pPr>
              <a:defRPr sz="1200" dirty="0" smtClean="0"/>
            </a:lvl1pPr>
          </a:lstStyle>
          <a:p>
            <a:pPr>
              <a:defRPr/>
            </a:pPr>
            <a:r>
              <a:rPr lang="cs-CZ"/>
              <a:t>http://www.microsoft.com/cze/technet</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2588" y="1219200"/>
            <a:ext cx="4113212"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114800" cy="100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371725"/>
            <a:ext cx="4114800" cy="1001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defRPr>
                <a:effectLst>
                  <a:outerShdw blurRad="38100" dist="38100" dir="2700000" algn="tl">
                    <a:srgbClr val="000000">
                      <a:alpha val="43137"/>
                    </a:srgbClr>
                  </a:outerShdw>
                </a:effectLst>
              </a:defRPr>
            </a:lvl1pPr>
          </a:lstStyle>
          <a:p>
            <a:pPr>
              <a:defRPr/>
            </a:pPr>
            <a:fld id="{1A0CCC79-692F-4A62-8999-5F49AEFFD905}" type="slidenum">
              <a:rPr lang="en-US"/>
              <a:pPr>
                <a:defRPr/>
              </a:pPr>
              <a:t>‹#›</a:t>
            </a:fld>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219200"/>
            <a:ext cx="8380412" cy="2154238"/>
          </a:xfrm>
        </p:spPr>
        <p:txBody>
          <a:bodyPr rtlCol="0"/>
          <a:lstStyle/>
          <a:p>
            <a:pPr lvl="0"/>
            <a:endParaRPr lang="en-US" noProof="0" smtClean="0"/>
          </a:p>
        </p:txBody>
      </p:sp>
      <p:sp>
        <p:nvSpPr>
          <p:cNvPr id="4" name="Rectangle 2"/>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defRPr>
                <a:effectLst>
                  <a:outerShdw blurRad="38100" dist="38100" dir="2700000" algn="tl">
                    <a:srgbClr val="000000">
                      <a:alpha val="43137"/>
                    </a:srgbClr>
                  </a:outerShdw>
                </a:effectLst>
              </a:defRPr>
            </a:lvl1pPr>
          </a:lstStyle>
          <a:p>
            <a:pPr>
              <a:defRPr/>
            </a:pPr>
            <a:fld id="{0879D555-E49C-4D0C-A03E-E4EE1972E345}" type="slidenum">
              <a:rPr lang="en-US"/>
              <a:pPr>
                <a:defRPr/>
              </a:pPr>
              <a:t>‹#›</a:t>
            </a:fld>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877704"/>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echNet_bL.png"/>
          <p:cNvPicPr>
            <a:picLocks noChangeAspect="1"/>
          </p:cNvPicPr>
          <p:nvPr/>
        </p:nvPicPr>
        <p:blipFill>
          <a:blip r:embed="rId2">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title"/>
          </p:nvPr>
        </p:nvSpPr>
        <p:spPr>
          <a:xfrm>
            <a:off x="228600" y="131802"/>
            <a:ext cx="8382000" cy="55399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80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6"/>
          <p:cNvSpPr>
            <a:spLocks noGrp="1"/>
          </p:cNvSpPr>
          <p:nvPr>
            <p:ph type="ftr" sz="quarter" idx="10"/>
          </p:nvPr>
        </p:nvSpPr>
        <p:spPr/>
        <p:txBody>
          <a:bodyPr/>
          <a:lstStyle>
            <a:lvl1pPr>
              <a:defRPr sz="1200" dirty="0" smtClean="0"/>
            </a:lvl1pPr>
          </a:lstStyle>
          <a:p>
            <a:pPr>
              <a:defRPr/>
            </a:pPr>
            <a:r>
              <a:rPr lang="cs-CZ"/>
              <a:t>http://www.microsoft.com/cze/technet</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Partneri">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descr="Cisco_Logo.png"/>
          <p:cNvPicPr>
            <a:picLocks noChangeAspect="1"/>
          </p:cNvPicPr>
          <p:nvPr/>
        </p:nvPicPr>
        <p:blipFill>
          <a:blip r:embed="rId3"/>
          <a:stretch>
            <a:fillRect/>
          </a:stretch>
        </p:blipFill>
        <p:spPr>
          <a:xfrm>
            <a:off x="990600" y="1295400"/>
            <a:ext cx="2143125" cy="1666875"/>
          </a:xfrm>
          <a:prstGeom prst="rect">
            <a:avLst/>
          </a:prstGeom>
        </p:spPr>
      </p:pic>
      <p:pic>
        <p:nvPicPr>
          <p:cNvPr id="3" name="Picture 2" descr="HP_Logo_2.png"/>
          <p:cNvPicPr>
            <a:picLocks noChangeAspect="1"/>
          </p:cNvPicPr>
          <p:nvPr/>
        </p:nvPicPr>
        <p:blipFill>
          <a:blip r:embed="rId4"/>
          <a:stretch>
            <a:fillRect/>
          </a:stretch>
        </p:blipFill>
        <p:spPr>
          <a:xfrm>
            <a:off x="3505200" y="1447800"/>
            <a:ext cx="2143125" cy="1666875"/>
          </a:xfrm>
          <a:prstGeom prst="rect">
            <a:avLst/>
          </a:prstGeom>
        </p:spPr>
      </p:pic>
      <p:pic>
        <p:nvPicPr>
          <p:cNvPr id="4" name="Picture 3" descr="intel_logo.png"/>
          <p:cNvPicPr>
            <a:picLocks noChangeAspect="1"/>
          </p:cNvPicPr>
          <p:nvPr/>
        </p:nvPicPr>
        <p:blipFill>
          <a:blip r:embed="rId5"/>
          <a:stretch>
            <a:fillRect/>
          </a:stretch>
        </p:blipFill>
        <p:spPr>
          <a:xfrm>
            <a:off x="6172200" y="1295400"/>
            <a:ext cx="2143125" cy="1666875"/>
          </a:xfrm>
          <a:prstGeom prst="rect">
            <a:avLst/>
          </a:prstGeom>
        </p:spPr>
      </p:pic>
      <p:pic>
        <p:nvPicPr>
          <p:cNvPr id="5" name="Picture 4" descr="BSP_logo.png"/>
          <p:cNvPicPr>
            <a:picLocks noChangeAspect="1"/>
          </p:cNvPicPr>
          <p:nvPr/>
        </p:nvPicPr>
        <p:blipFill>
          <a:blip r:embed="rId6"/>
          <a:stretch>
            <a:fillRect/>
          </a:stretch>
        </p:blipFill>
        <p:spPr>
          <a:xfrm>
            <a:off x="2590800" y="3429000"/>
            <a:ext cx="1285875" cy="1000125"/>
          </a:xfrm>
          <a:prstGeom prst="rect">
            <a:avLst/>
          </a:prstGeom>
        </p:spPr>
      </p:pic>
      <p:pic>
        <p:nvPicPr>
          <p:cNvPr id="6" name="Picture 5" descr="citrix_logo.png"/>
          <p:cNvPicPr>
            <a:picLocks noChangeAspect="1"/>
          </p:cNvPicPr>
          <p:nvPr/>
        </p:nvPicPr>
        <p:blipFill>
          <a:blip r:embed="rId7"/>
          <a:stretch>
            <a:fillRect/>
          </a:stretch>
        </p:blipFill>
        <p:spPr>
          <a:xfrm>
            <a:off x="4724400" y="3352800"/>
            <a:ext cx="1285875" cy="1000125"/>
          </a:xfrm>
          <a:prstGeom prst="rect">
            <a:avLst/>
          </a:prstGeom>
        </p:spPr>
      </p:pic>
      <p:pic>
        <p:nvPicPr>
          <p:cNvPr id="7" name="Picture 6" descr="cit_logo.png"/>
          <p:cNvPicPr>
            <a:picLocks noChangeAspect="1"/>
          </p:cNvPicPr>
          <p:nvPr/>
        </p:nvPicPr>
        <p:blipFill>
          <a:blip r:embed="rId8"/>
          <a:stretch>
            <a:fillRect/>
          </a:stretch>
        </p:blipFill>
        <p:spPr>
          <a:xfrm>
            <a:off x="1828800" y="4953000"/>
            <a:ext cx="666750" cy="495300"/>
          </a:xfrm>
          <a:prstGeom prst="rect">
            <a:avLst/>
          </a:prstGeom>
        </p:spPr>
      </p:pic>
      <p:pic>
        <p:nvPicPr>
          <p:cNvPr id="8" name="Picture 7" descr="COMPAREX-logo.png"/>
          <p:cNvPicPr>
            <a:picLocks noChangeAspect="1"/>
          </p:cNvPicPr>
          <p:nvPr/>
        </p:nvPicPr>
        <p:blipFill>
          <a:blip r:embed="rId9"/>
          <a:stretch>
            <a:fillRect/>
          </a:stretch>
        </p:blipFill>
        <p:spPr>
          <a:xfrm>
            <a:off x="2895600" y="4953000"/>
            <a:ext cx="666750" cy="495300"/>
          </a:xfrm>
          <a:prstGeom prst="rect">
            <a:avLst/>
          </a:prstGeom>
        </p:spPr>
      </p:pic>
      <p:pic>
        <p:nvPicPr>
          <p:cNvPr id="9" name="Picture 8" descr="GOPAS_logo.png"/>
          <p:cNvPicPr>
            <a:picLocks noChangeAspect="1"/>
          </p:cNvPicPr>
          <p:nvPr/>
        </p:nvPicPr>
        <p:blipFill>
          <a:blip r:embed="rId10"/>
          <a:stretch>
            <a:fillRect/>
          </a:stretch>
        </p:blipFill>
        <p:spPr>
          <a:xfrm>
            <a:off x="3962400" y="4953000"/>
            <a:ext cx="666750" cy="495300"/>
          </a:xfrm>
          <a:prstGeom prst="rect">
            <a:avLst/>
          </a:prstGeom>
        </p:spPr>
      </p:pic>
      <p:pic>
        <p:nvPicPr>
          <p:cNvPr id="10" name="Picture 9" descr="siemens_logo.png"/>
          <p:cNvPicPr>
            <a:picLocks noChangeAspect="1"/>
          </p:cNvPicPr>
          <p:nvPr/>
        </p:nvPicPr>
        <p:blipFill>
          <a:blip r:embed="rId11"/>
          <a:stretch>
            <a:fillRect/>
          </a:stretch>
        </p:blipFill>
        <p:spPr>
          <a:xfrm>
            <a:off x="5105400" y="4953000"/>
            <a:ext cx="666750" cy="495300"/>
          </a:xfrm>
          <a:prstGeom prst="rect">
            <a:avLst/>
          </a:prstGeom>
        </p:spPr>
      </p:pic>
      <p:pic>
        <p:nvPicPr>
          <p:cNvPr id="11" name="Picture 10" descr="WBI-logo.png"/>
          <p:cNvPicPr>
            <a:picLocks noChangeAspect="1"/>
          </p:cNvPicPr>
          <p:nvPr/>
        </p:nvPicPr>
        <p:blipFill>
          <a:blip r:embed="rId12"/>
          <a:stretch>
            <a:fillRect/>
          </a:stretch>
        </p:blipFill>
        <p:spPr>
          <a:xfrm>
            <a:off x="6324600" y="4953000"/>
            <a:ext cx="666750" cy="495300"/>
          </a:xfrm>
          <a:prstGeom prst="rect">
            <a:avLst/>
          </a:prstGeom>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Demo, Video etc. Slide">
    <p:spTree>
      <p:nvGrpSpPr>
        <p:cNvPr id="1" name=""/>
        <p:cNvGrpSpPr/>
        <p:nvPr/>
      </p:nvGrpSpPr>
      <p:grpSpPr>
        <a:xfrm>
          <a:off x="0" y="0"/>
          <a:ext cx="0" cy="0"/>
          <a:chOff x="0" y="0"/>
          <a:chExt cx="0" cy="0"/>
        </a:xfrm>
      </p:grpSpPr>
      <p:sp>
        <p:nvSpPr>
          <p:cNvPr id="2" name="Title 1"/>
          <p:cNvSpPr>
            <a:spLocks noGrp="1"/>
          </p:cNvSpPr>
          <p:nvPr>
            <p:ph type="ctrTitle"/>
          </p:nvPr>
        </p:nvSpPr>
        <p:spPr>
          <a:xfrm>
            <a:off x="3442010" y="570643"/>
            <a:ext cx="5320990" cy="1329595"/>
          </a:xfrm>
        </p:spPr>
        <p:txBody>
          <a:bodyPr vert="horz" wrap="square" lIns="0" tIns="0" rIns="0" bIns="0" rtlCol="0" anchor="ctr" anchorCtr="0">
            <a:spAutoFit/>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36000">
                      <a:schemeClr val="accent5">
                        <a:lumMod val="20000"/>
                        <a:lumOff val="80000"/>
                      </a:schemeClr>
                    </a:gs>
                    <a:gs pos="86000">
                      <a:schemeClr val="accent5">
                        <a:lumMod val="40000"/>
                        <a:lumOff val="60000"/>
                      </a:schemeClr>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997930" y="3976688"/>
            <a:ext cx="3454400" cy="461665"/>
          </a:xfrm>
        </p:spPr>
        <p:txBody>
          <a:bodyPr vert="horz" lIns="0" tIns="0" rIns="0" bIns="0" rtlCol="0" anchor="b" anchorCtr="0">
            <a:noAutofit/>
          </a:bodyPr>
          <a:lstStyle>
            <a:lvl1pPr marL="0" indent="0" algn="l" defTabSz="914363" rtl="0" eaLnBrk="1" latinLnBrk="0" hangingPunct="1">
              <a:lnSpc>
                <a:spcPct val="90000"/>
              </a:lnSpc>
              <a:spcBef>
                <a:spcPts val="0"/>
              </a:spcBef>
              <a:buSzPct val="100000"/>
              <a:buFontTx/>
              <a:buNone/>
              <a:defRPr lang="en-US" sz="2800" kern="1200" baseline="0" dirty="0" smtClean="0">
                <a:ln>
                  <a:solidFill>
                    <a:schemeClr val="tx1">
                      <a:alpha val="45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Speaker Name Here</a:t>
            </a:r>
          </a:p>
        </p:txBody>
      </p:sp>
      <p:sp>
        <p:nvSpPr>
          <p:cNvPr id="5" name="Text Placeholder 4"/>
          <p:cNvSpPr>
            <a:spLocks noGrp="1"/>
          </p:cNvSpPr>
          <p:nvPr>
            <p:ph type="body" sz="quarter" idx="10" hasCustomPrompt="1"/>
          </p:nvPr>
        </p:nvSpPr>
        <p:spPr>
          <a:xfrm>
            <a:off x="1997930" y="4573546"/>
            <a:ext cx="3454400" cy="387798"/>
          </a:xfrm>
        </p:spPr>
        <p:txBody>
          <a:bodyPr vert="horz" lIns="0" tIns="0" rIns="0" bIns="0" rtlCol="0">
            <a:noAutofit/>
          </a:bodyPr>
          <a:lstStyle>
            <a:lvl1pPr marL="0" indent="0">
              <a:lnSpc>
                <a:spcPct val="90000"/>
              </a:lnSpc>
              <a:spcBef>
                <a:spcPts val="300"/>
              </a:spcBef>
              <a:buFont typeface="Arial" pitchFamily="34" charset="0"/>
              <a:buNone/>
              <a:defRPr lang="en-US" sz="2000" kern="1200" dirty="0" smtClean="0">
                <a:ln>
                  <a:solidFill>
                    <a:schemeClr val="accent5">
                      <a:lumMod val="60000"/>
                      <a:lumOff val="40000"/>
                      <a:alpha val="28000"/>
                    </a:schemeClr>
                  </a:solidFill>
                </a:ln>
                <a:solidFill>
                  <a:schemeClr val="accent1">
                    <a:lumMod val="40000"/>
                    <a:lumOff val="60000"/>
                  </a:schemeClr>
                </a:solidFill>
                <a:effectLst>
                  <a:outerShdw blurRad="38100" dist="38100" dir="2700000" algn="tl">
                    <a:srgbClr val="000000">
                      <a:alpha val="43137"/>
                    </a:srgbClr>
                  </a:outerShdw>
                </a:effectLst>
                <a:latin typeface="+mn-lt"/>
                <a:ea typeface="+mn-ea"/>
                <a:cs typeface="+mn-cs"/>
              </a:defRPr>
            </a:lvl1pPr>
          </a:lstStyle>
          <a:p>
            <a:pPr marL="0" lvl="0" indent="0" algn="l" defTabSz="914363" rtl="0" eaLnBrk="1" latinLnBrk="0" hangingPunct="1">
              <a:lnSpc>
                <a:spcPct val="90000"/>
              </a:lnSpc>
              <a:spcBef>
                <a:spcPts val="300"/>
              </a:spcBef>
              <a:buSzPct val="100000"/>
              <a:buFont typeface="Arial" pitchFamily="34" charset="0"/>
              <a:buNone/>
            </a:pPr>
            <a:r>
              <a:rPr lang="en-US" dirty="0" smtClean="0"/>
              <a:t>Title</a:t>
            </a:r>
          </a:p>
          <a:p>
            <a:pPr marL="0" lvl="0" indent="0" algn="l" defTabSz="914363" rtl="0" eaLnBrk="1" latinLnBrk="0" hangingPunct="1">
              <a:lnSpc>
                <a:spcPct val="90000"/>
              </a:lnSpc>
              <a:spcBef>
                <a:spcPts val="300"/>
              </a:spcBef>
              <a:buSzPct val="100000"/>
              <a:buFont typeface="Arial" pitchFamily="34" charset="0"/>
              <a:buNone/>
            </a:pPr>
            <a:r>
              <a:rPr lang="en-US" dirty="0" smtClean="0"/>
              <a:t>Company</a:t>
            </a:r>
          </a:p>
        </p:txBody>
      </p:sp>
      <p:sp>
        <p:nvSpPr>
          <p:cNvPr id="6" name="Text Placeholder 6"/>
          <p:cNvSpPr>
            <a:spLocks noGrp="1"/>
          </p:cNvSpPr>
          <p:nvPr>
            <p:ph type="body" sz="quarter" idx="11" hasCustomPrompt="1"/>
          </p:nvPr>
        </p:nvSpPr>
        <p:spPr>
          <a:xfrm>
            <a:off x="381000" y="1900238"/>
            <a:ext cx="3048000" cy="1329595"/>
          </a:xfrm>
        </p:spPr>
        <p:txBody>
          <a:bodyPr vert="horz" wrap="square" lIns="0" tIns="0" rIns="0" bIns="0" rtlCol="0" anchor="ctr" anchorCtr="0">
            <a:spAutoFit/>
          </a:bodyPr>
          <a:lstStyle>
            <a:lvl1pPr marL="0" indent="0" algn="l" defTabSz="914363" rtl="0" eaLnBrk="1" latinLnBrk="0" hangingPunct="1">
              <a:lnSpc>
                <a:spcPct val="90000"/>
              </a:lnSpc>
              <a:spcBef>
                <a:spcPct val="0"/>
              </a:spcBef>
              <a:buFont typeface="Arial" pitchFamily="34" charset="0"/>
              <a:buNone/>
              <a:defRPr lang="en-US" sz="9600" b="0" i="1"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lvl="0"/>
            <a:r>
              <a:rPr lang="en-US" dirty="0" smtClean="0"/>
              <a:t>demo</a:t>
            </a:r>
          </a:p>
        </p:txBody>
      </p:sp>
      <p:pic>
        <p:nvPicPr>
          <p:cNvPr id="7" name="Picture 2" descr="C:\Clients\Logos\VS08_h_rgb_r.png"/>
          <p:cNvPicPr>
            <a:picLocks noChangeAspect="1" noChangeArrowheads="1"/>
          </p:cNvPicPr>
          <p:nvPr/>
        </p:nvPicPr>
        <p:blipFill>
          <a:blip r:embed="rId2"/>
          <a:srcRect/>
          <a:stretch>
            <a:fillRect/>
          </a:stretch>
        </p:blipFill>
        <p:spPr bwMode="auto">
          <a:xfrm>
            <a:off x="6266876" y="6268915"/>
            <a:ext cx="2496124" cy="316523"/>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text 2"/>
          <p:cNvSpPr>
            <a:spLocks noGrp="1"/>
          </p:cNvSpPr>
          <p:nvPr>
            <p:ph type="body"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TechNet_bL.png"/>
          <p:cNvPicPr>
            <a:picLocks noChangeAspect="1"/>
          </p:cNvPicPr>
          <p:nvPr/>
        </p:nvPicPr>
        <p:blipFill>
          <a:blip r:embed="rId2">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80000"/>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0000"/>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0"/>
          </p:nvPr>
        </p:nvSpPr>
        <p:spPr/>
        <p:txBody>
          <a:bodyPr/>
          <a:lstStyle>
            <a:lvl1pPr>
              <a:defRPr sz="1200" dirty="0" smtClean="0"/>
            </a:lvl1pPr>
          </a:lstStyle>
          <a:p>
            <a:pPr>
              <a:defRPr/>
            </a:pPr>
            <a:r>
              <a:rPr lang="cs-CZ"/>
              <a:t>http://www.microsoft.com/cze/technet</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2588" y="1219200"/>
            <a:ext cx="8380412" cy="2154238"/>
          </a:xfrm>
        </p:spPr>
        <p:txBody>
          <a:bodyPr rtlCol="0"/>
          <a:lstStyle/>
          <a:p>
            <a:pPr lvl="0"/>
            <a:endParaRPr lang="en-US" noProof="0" smtClean="0"/>
          </a:p>
        </p:txBody>
      </p:sp>
      <p:sp>
        <p:nvSpPr>
          <p:cNvPr id="4" name="Rectangle 2"/>
          <p:cNvSpPr>
            <a:spLocks noGrp="1" noChangeArrowheads="1"/>
          </p:cNvSpPr>
          <p:nvPr>
            <p:ph type="sldNum" sz="quarter" idx="10"/>
          </p:nvPr>
        </p:nvSpPr>
        <p:spPr>
          <a:xfrm>
            <a:off x="6553200" y="6245225"/>
            <a:ext cx="2133600" cy="476250"/>
          </a:xfrm>
          <a:prstGeom prst="rect">
            <a:avLst/>
          </a:prstGeom>
        </p:spPr>
        <p:txBody>
          <a:bodyPr/>
          <a:lstStyle>
            <a:lvl1pPr>
              <a:spcBef>
                <a:spcPct val="50000"/>
              </a:spcBef>
              <a:defRPr>
                <a:effectLst>
                  <a:outerShdw blurRad="38100" dist="38100" dir="2700000" algn="tl">
                    <a:srgbClr val="000000">
                      <a:alpha val="43137"/>
                    </a:srgbClr>
                  </a:outerShdw>
                </a:effectLst>
              </a:defRPr>
            </a:lvl1pPr>
          </a:lstStyle>
          <a:p>
            <a:pPr>
              <a:defRPr/>
            </a:pPr>
            <a:fld id="{0879D555-E49C-4D0C-A03E-E4EE1972E345}" type="slidenum">
              <a:rPr lang="en-US"/>
              <a:pPr>
                <a:defRPr/>
              </a:pPr>
              <a:t>‹#›</a:t>
            </a:fld>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TechNet_bL.png"/>
          <p:cNvPicPr>
            <a:picLocks noChangeAspect="1"/>
          </p:cNvPicPr>
          <p:nvPr/>
        </p:nvPicPr>
        <p:blipFill>
          <a:blip r:embed="rId2">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80000"/>
            <a:ext cx="4114800" cy="664797"/>
          </a:xfrm>
        </p:spPr>
        <p:txBody>
          <a:bodyPr anchor="b"/>
          <a:lstStyle>
            <a:lvl1pPr marL="0" indent="0">
              <a:lnSpc>
                <a:spcPct val="90000"/>
              </a:lnSpc>
              <a:spcBef>
                <a:spcPts val="0"/>
              </a:spcBef>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905000"/>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80000"/>
            <a:ext cx="4117019" cy="664797"/>
          </a:xfrm>
        </p:spPr>
        <p:txBody>
          <a:bodyPr anchor="b"/>
          <a:lstStyle>
            <a:lvl1pPr marL="0" indent="0">
              <a:lnSpc>
                <a:spcPct val="90000"/>
              </a:lnSpc>
              <a:spcBef>
                <a:spcPts val="0"/>
              </a:spcBef>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05000"/>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10"/>
          </p:nvPr>
        </p:nvSpPr>
        <p:spPr/>
        <p:txBody>
          <a:bodyPr/>
          <a:lstStyle>
            <a:lvl1pPr>
              <a:defRPr sz="1200" dirty="0" smtClean="0"/>
            </a:lvl1pPr>
          </a:lstStyle>
          <a:p>
            <a:pPr>
              <a:defRPr/>
            </a:pPr>
            <a:r>
              <a:rPr lang="cs-CZ"/>
              <a:t>http://www.microsoft.com/cze/technet</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TechNet_bL.png"/>
          <p:cNvPicPr>
            <a:picLocks noChangeAspect="1"/>
          </p:cNvPicPr>
          <p:nvPr/>
        </p:nvPicPr>
        <p:blipFill>
          <a:blip r:embed="rId2">
            <a:lum bright="100000"/>
          </a:blip>
          <a:stretch>
            <a:fillRect/>
          </a:stretch>
        </p:blipFill>
        <p:spPr>
          <a:xfrm>
            <a:off x="7286625" y="6480175"/>
            <a:ext cx="1857375" cy="377825"/>
          </a:xfrm>
          <a:prstGeom prst="rect">
            <a:avLst/>
          </a:prstGeom>
          <a:effectLst>
            <a:outerShdw blurRad="254000" algn="tl" rotWithShape="0">
              <a:schemeClr val="tx1"/>
            </a:outerShdw>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6"/>
          <p:cNvSpPr>
            <a:spLocks noGrp="1"/>
          </p:cNvSpPr>
          <p:nvPr>
            <p:ph type="ftr" sz="quarter" idx="10"/>
          </p:nvPr>
        </p:nvSpPr>
        <p:spPr/>
        <p:txBody>
          <a:bodyPr/>
          <a:lstStyle>
            <a:lvl1pPr>
              <a:defRPr sz="1200" dirty="0" smtClean="0"/>
            </a:lvl1pPr>
          </a:lstStyle>
          <a:p>
            <a:pPr>
              <a:defRPr/>
            </a:pPr>
            <a:r>
              <a:rPr lang="cs-CZ"/>
              <a:t>http://www.microsoft.com/cze/technet</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r>
              <a:rPr lang="cs-CZ"/>
              <a:t>http://www.microsoft.com/cze/technet</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7.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2.xml"/><Relationship Id="rId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7.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6.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51.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382000" cy="55403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1619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6"/>
          <p:cNvSpPr>
            <a:spLocks noGrp="1"/>
          </p:cNvSpPr>
          <p:nvPr>
            <p:ph type="ftr" sz="quarter" idx="3"/>
          </p:nvPr>
        </p:nvSpPr>
        <p:spPr>
          <a:xfrm>
            <a:off x="3143250" y="6569075"/>
            <a:ext cx="2895600" cy="212725"/>
          </a:xfrm>
          <a:prstGeom prst="rect">
            <a:avLst/>
          </a:prstGeom>
        </p:spPr>
        <p:txBody>
          <a:bodyPr/>
          <a:lstStyle>
            <a:lvl1pPr>
              <a:spcBef>
                <a:spcPct val="50000"/>
              </a:spcBef>
              <a:defRPr sz="1200" dirty="0" smtClean="0">
                <a:effectLst>
                  <a:outerShdw blurRad="38100" dist="38100" dir="2700000" algn="tl">
                    <a:srgbClr val="000000">
                      <a:alpha val="43137"/>
                    </a:srgbClr>
                  </a:outerShdw>
                </a:effectLst>
              </a:defRPr>
            </a:lvl1pPr>
          </a:lstStyle>
          <a:p>
            <a:pPr>
              <a:defRPr/>
            </a:pPr>
            <a:r>
              <a:rPr lang="cs-CZ"/>
              <a:t>http://www.microsoft.com/cze/technet</a:t>
            </a:r>
            <a:endParaRPr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85" r:id="rId8"/>
    <p:sldLayoutId id="2147483693" r:id="rId9"/>
    <p:sldLayoutId id="2147483694" r:id="rId10"/>
    <p:sldLayoutId id="2147483695" r:id="rId11"/>
    <p:sldLayoutId id="2147483696" r:id="rId12"/>
    <p:sldLayoutId id="2147483697" r:id="rId13"/>
  </p:sldLayoutIdLst>
  <p:transition>
    <p:fade/>
  </p:transition>
  <p:txStyles>
    <p:titleStyle>
      <a:lvl1pPr algn="l" defTabSz="912813" rtl="0" fontAlgn="base">
        <a:lnSpc>
          <a:spcPct val="90000"/>
        </a:lnSpc>
        <a:spcBef>
          <a:spcPct val="0"/>
        </a:spcBef>
        <a:spcAft>
          <a:spcPct val="0"/>
        </a:spcAft>
        <a:defRPr lang="en-US" sz="40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000">
          <a:solidFill>
            <a:schemeClr val="tx1"/>
          </a:solidFill>
          <a:latin typeface="Segoe"/>
          <a:cs typeface="Arial" charset="0"/>
        </a:defRPr>
      </a:lvl2pPr>
      <a:lvl3pPr algn="l" defTabSz="912813" rtl="0" fontAlgn="base">
        <a:lnSpc>
          <a:spcPct val="90000"/>
        </a:lnSpc>
        <a:spcBef>
          <a:spcPct val="0"/>
        </a:spcBef>
        <a:spcAft>
          <a:spcPct val="0"/>
        </a:spcAft>
        <a:defRPr sz="4000">
          <a:solidFill>
            <a:schemeClr val="tx1"/>
          </a:solidFill>
          <a:latin typeface="Segoe"/>
          <a:cs typeface="Arial" charset="0"/>
        </a:defRPr>
      </a:lvl3pPr>
      <a:lvl4pPr algn="l" defTabSz="912813" rtl="0" fontAlgn="base">
        <a:lnSpc>
          <a:spcPct val="90000"/>
        </a:lnSpc>
        <a:spcBef>
          <a:spcPct val="0"/>
        </a:spcBef>
        <a:spcAft>
          <a:spcPct val="0"/>
        </a:spcAft>
        <a:defRPr sz="4000">
          <a:solidFill>
            <a:schemeClr val="tx1"/>
          </a:solidFill>
          <a:latin typeface="Segoe"/>
          <a:cs typeface="Arial" charset="0"/>
        </a:defRPr>
      </a:lvl4pPr>
      <a:lvl5pPr algn="l" defTabSz="912813" rtl="0" fontAlgn="base">
        <a:lnSpc>
          <a:spcPct val="90000"/>
        </a:lnSpc>
        <a:spcBef>
          <a:spcPct val="0"/>
        </a:spcBef>
        <a:spcAft>
          <a:spcPct val="0"/>
        </a:spcAft>
        <a:defRPr sz="4000">
          <a:solidFill>
            <a:schemeClr val="tx1"/>
          </a:solidFill>
          <a:latin typeface="Segoe"/>
          <a:cs typeface="Arial" charset="0"/>
        </a:defRPr>
      </a:lvl5pPr>
      <a:lvl6pPr marL="457200" algn="l" defTabSz="912813" rtl="0" fontAlgn="base">
        <a:lnSpc>
          <a:spcPct val="90000"/>
        </a:lnSpc>
        <a:spcBef>
          <a:spcPct val="0"/>
        </a:spcBef>
        <a:spcAft>
          <a:spcPct val="0"/>
        </a:spcAft>
        <a:defRPr sz="4000">
          <a:solidFill>
            <a:schemeClr val="tx1"/>
          </a:solidFill>
          <a:latin typeface="Segoe"/>
          <a:cs typeface="Arial" charset="0"/>
        </a:defRPr>
      </a:lvl6pPr>
      <a:lvl7pPr marL="914400" algn="l" defTabSz="912813" rtl="0" fontAlgn="base">
        <a:lnSpc>
          <a:spcPct val="90000"/>
        </a:lnSpc>
        <a:spcBef>
          <a:spcPct val="0"/>
        </a:spcBef>
        <a:spcAft>
          <a:spcPct val="0"/>
        </a:spcAft>
        <a:defRPr sz="4000">
          <a:solidFill>
            <a:schemeClr val="tx1"/>
          </a:solidFill>
          <a:latin typeface="Segoe"/>
          <a:cs typeface="Arial" charset="0"/>
        </a:defRPr>
      </a:lvl7pPr>
      <a:lvl8pPr marL="1371600" algn="l" defTabSz="912813" rtl="0" fontAlgn="base">
        <a:lnSpc>
          <a:spcPct val="90000"/>
        </a:lnSpc>
        <a:spcBef>
          <a:spcPct val="0"/>
        </a:spcBef>
        <a:spcAft>
          <a:spcPct val="0"/>
        </a:spcAft>
        <a:defRPr sz="4000">
          <a:solidFill>
            <a:schemeClr val="tx1"/>
          </a:solidFill>
          <a:latin typeface="Segoe"/>
          <a:cs typeface="Arial" charset="0"/>
        </a:defRPr>
      </a:lvl8pPr>
      <a:lvl9pPr marL="1828800" algn="l" defTabSz="912813" rtl="0" fontAlgn="base">
        <a:lnSpc>
          <a:spcPct val="90000"/>
        </a:lnSpc>
        <a:spcBef>
          <a:spcPct val="0"/>
        </a:spcBef>
        <a:spcAft>
          <a:spcPct val="0"/>
        </a:spcAft>
        <a:defRPr sz="4000">
          <a:solidFill>
            <a:schemeClr val="tx1"/>
          </a:solidFill>
          <a:latin typeface="Segoe"/>
          <a:cs typeface="Arial" charset="0"/>
        </a:defRPr>
      </a:lvl9pPr>
    </p:titleStyle>
    <p:bodyStyle>
      <a:lvl1pPr marL="396875" indent="-3968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7"/>
        </a:buBlip>
        <a:defRPr sz="20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7"/>
        </a:buBlip>
        <a:defRPr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7"/>
        </a:buBlip>
        <a:defRPr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7"/>
        </a:buBlip>
        <a:defRPr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8"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9"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emf"/><Relationship Id="rId12"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76.png"/><Relationship Id="rId11" Type="http://schemas.openxmlformats.org/officeDocument/2006/relationships/image" Target="../media/image81.emf"/><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emf"/><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3.png"/><Relationship Id="rId7"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87.jpeg"/><Relationship Id="rId5" Type="http://schemas.openxmlformats.org/officeDocument/2006/relationships/image" Target="../media/image86.jpeg"/><Relationship Id="rId10" Type="http://schemas.openxmlformats.org/officeDocument/2006/relationships/image" Target="../media/image89.png"/><Relationship Id="rId4" Type="http://schemas.openxmlformats.org/officeDocument/2006/relationships/image" Target="../media/image80.emf"/><Relationship Id="rId9" Type="http://schemas.openxmlformats.org/officeDocument/2006/relationships/image" Target="../media/image88.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sk-SK" dirty="0" smtClean="0"/>
              <a:t>Server Manager</a:t>
            </a:r>
            <a:endParaRPr lang="sk-SK" dirty="0"/>
          </a:p>
        </p:txBody>
      </p:sp>
      <p:sp>
        <p:nvSpPr>
          <p:cNvPr id="8" name="Subtitle 7"/>
          <p:cNvSpPr>
            <a:spLocks noGrp="1"/>
          </p:cNvSpPr>
          <p:nvPr>
            <p:ph type="subTitle" idx="1"/>
          </p:nvPr>
        </p:nvSpPr>
        <p:spPr/>
        <p:txBody>
          <a:bodyPr/>
          <a:lstStyle/>
          <a:p>
            <a:endParaRPr lang="sk-SK"/>
          </a:p>
        </p:txBody>
      </p:sp>
      <p:sp>
        <p:nvSpPr>
          <p:cNvPr id="6" name="Text Placeholder 5"/>
          <p:cNvSpPr>
            <a:spLocks noGrp="1"/>
          </p:cNvSpPr>
          <p:nvPr>
            <p:ph type="body" sz="quarter" idx="10"/>
          </p:nvPr>
        </p:nvSpPr>
        <p:spPr/>
        <p:txBody>
          <a:bodyPr/>
          <a:lstStyle/>
          <a:p>
            <a:r>
              <a:rPr lang="sk-SK" dirty="0" err="1" smtClean="0"/>
              <a:t>Demo</a:t>
            </a:r>
            <a:endParaRPr lang="sk-SK"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pPr lvl="0"/>
            <a:r>
              <a:rPr lang="sk-SK" b="0" cap="all"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cs typeface="Arial" charset="0"/>
              </a:rPr>
              <a:t>server core</a:t>
            </a:r>
          </a:p>
          <a:p>
            <a:endParaRPr lang="sk-SK" b="0" dirty="0"/>
          </a:p>
        </p:txBody>
      </p:sp>
      <p:pic>
        <p:nvPicPr>
          <p:cNvPr id="7"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defTabSz="914363" fontAlgn="auto">
              <a:spcAft>
                <a:spcPts val="0"/>
              </a:spcAft>
              <a:defRPr/>
            </a:pPr>
            <a:r>
              <a:t>Server Core</a:t>
            </a:r>
          </a:p>
        </p:txBody>
      </p:sp>
      <p:sp>
        <p:nvSpPr>
          <p:cNvPr id="36866" name="Content Placeholder 2"/>
          <p:cNvSpPr>
            <a:spLocks noGrp="1"/>
          </p:cNvSpPr>
          <p:nvPr>
            <p:ph type="body" idx="1"/>
          </p:nvPr>
        </p:nvSpPr>
        <p:spPr>
          <a:xfrm>
            <a:off x="381000" y="1412875"/>
            <a:ext cx="8382000" cy="4985980"/>
          </a:xfrm>
        </p:spPr>
        <p:txBody>
          <a:bodyPr/>
          <a:lstStyle/>
          <a:p>
            <a:r>
              <a:rPr lang="sk-SK" sz="2000" dirty="0" smtClean="0"/>
              <a:t>Verzia bez GUI, ktorá ponúka len základné serverové funkcie</a:t>
            </a:r>
          </a:p>
          <a:p>
            <a:r>
              <a:rPr lang="sk-SK" sz="2000" dirty="0" smtClean="0"/>
              <a:t>Bezpečnejšie riešenie (“reduced attack surface”)</a:t>
            </a:r>
            <a:endParaRPr lang="sk-SK" sz="1600" dirty="0" smtClean="0"/>
          </a:p>
          <a:p>
            <a:pPr lvl="1"/>
            <a:r>
              <a:rPr lang="sk-SK" sz="1600" dirty="0" smtClean="0"/>
              <a:t>Server Core znižuje celkový počet opráv o ~60%</a:t>
            </a:r>
          </a:p>
          <a:p>
            <a:pPr lvl="1"/>
            <a:r>
              <a:rPr lang="sk-SK" sz="1600" dirty="0" smtClean="0"/>
              <a:t>Na servery nebežia procesy, ktoré nie sú nevyhnutne potrebné a vďaka tomu ponúka Server Core bezpečnejšie a výkonnejšie riešenie</a:t>
            </a:r>
          </a:p>
          <a:p>
            <a:r>
              <a:rPr lang="sk-SK" sz="2000" dirty="0" smtClean="0"/>
              <a:t>Len nová inštalácia – nie je možný upgrade!</a:t>
            </a:r>
          </a:p>
          <a:p>
            <a:r>
              <a:rPr lang="sk-SK" sz="2000" dirty="0" smtClean="0"/>
              <a:t>Umožňuje prevádzkovať niektoré z rolí WS2008:</a:t>
            </a:r>
          </a:p>
          <a:p>
            <a:pPr lvl="1"/>
            <a:r>
              <a:rPr lang="sk-SK" sz="1600" dirty="0" smtClean="0"/>
              <a:t>Napr. AD, AD LDS, DHCP, DNS, File, Print, WMS, IIS, Virtualization</a:t>
            </a:r>
          </a:p>
          <a:p>
            <a:r>
              <a:rPr lang="sk-SK" sz="2000" dirty="0" smtClean="0"/>
              <a:t>Ponúka ďalšiu funkcionalitu pomocou vybraných funkcií:</a:t>
            </a:r>
          </a:p>
          <a:p>
            <a:pPr lvl="1"/>
            <a:r>
              <a:rPr lang="sk-SK" sz="1600" dirty="0" smtClean="0"/>
              <a:t>WINS, Failover Clustering, Backup, Multipath IO, Removable Storage Management, Bitlocker Drive Encryption, SNMP, Telnet Client</a:t>
            </a:r>
          </a:p>
          <a:p>
            <a:r>
              <a:rPr lang="sk-SK" sz="2000" dirty="0" smtClean="0"/>
              <a:t>Podporuje: </a:t>
            </a:r>
          </a:p>
          <a:p>
            <a:pPr lvl="1"/>
            <a:r>
              <a:rPr lang="sk-SK" sz="1600" dirty="0" smtClean="0"/>
              <a:t>Notepad, Task Manager…</a:t>
            </a:r>
          </a:p>
          <a:p>
            <a:r>
              <a:rPr lang="sk-SK" sz="2000" dirty="0" smtClean="0"/>
              <a:t>Neumožňuje:</a:t>
            </a:r>
          </a:p>
          <a:p>
            <a:pPr lvl="1"/>
            <a:r>
              <a:rPr lang="sk-SK" sz="1600" dirty="0" smtClean="0"/>
              <a:t>Shell, CLR, GUI, aplikáce ako IE, Windows Mail, Windows Media Player, atd.</a:t>
            </a:r>
          </a:p>
          <a:p>
            <a:pPr lvl="1"/>
            <a:endParaRPr lang="sk-SK" sz="1600" dirty="0" smtClean="0"/>
          </a:p>
          <a:p>
            <a:pPr>
              <a:buFontTx/>
              <a:buNone/>
            </a:pPr>
            <a:r>
              <a:rPr lang="sk-SK" sz="1600" dirty="0" smtClean="0"/>
              <a:t>… je obsiahnutý vo verziách Standard, Enterprise a Datacenter (x86 and x64)</a:t>
            </a: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lstStyle/>
          <a:p>
            <a:pPr defTabSz="914363" fontAlgn="auto">
              <a:spcAft>
                <a:spcPts val="0"/>
              </a:spcAft>
              <a:defRPr/>
            </a:pPr>
            <a:r>
              <a:rPr lang="sk-SK" dirty="0" smtClean="0"/>
              <a:t>Inštalácia serverových rolí</a:t>
            </a:r>
            <a:endParaRPr lang="sk-SK" dirty="0"/>
          </a:p>
        </p:txBody>
      </p:sp>
      <p:sp>
        <p:nvSpPr>
          <p:cNvPr id="40962" name="Rectangle 5"/>
          <p:cNvSpPr>
            <a:spLocks noGrp="1" noChangeArrowheads="1"/>
          </p:cNvSpPr>
          <p:nvPr>
            <p:ph type="body" idx="1"/>
          </p:nvPr>
        </p:nvSpPr>
        <p:spPr>
          <a:xfrm>
            <a:off x="355833" y="1219929"/>
            <a:ext cx="8382000" cy="5423023"/>
          </a:xfrm>
        </p:spPr>
        <p:txBody>
          <a:bodyPr/>
          <a:lstStyle/>
          <a:p>
            <a:r>
              <a:rPr lang="sk-SK" sz="2400" dirty="0" smtClean="0"/>
              <a:t>Len z príkazového riadku, žiadny Server Manager</a:t>
            </a:r>
          </a:p>
          <a:p>
            <a:pPr lvl="1"/>
            <a:r>
              <a:rPr lang="sk-SK" sz="2000" dirty="0" smtClean="0"/>
              <a:t>pozor – case sensitive!</a:t>
            </a:r>
          </a:p>
          <a:p>
            <a:r>
              <a:rPr lang="sk-SK" sz="2400" dirty="0" smtClean="0"/>
              <a:t>Start /w OCSetup RolePackage</a:t>
            </a:r>
          </a:p>
          <a:p>
            <a:pPr lvl="1"/>
            <a:r>
              <a:rPr lang="sk-SK" sz="2000" dirty="0" smtClean="0"/>
              <a:t>DHCP = </a:t>
            </a:r>
            <a:r>
              <a:rPr lang="sk-SK" sz="2000" dirty="0" err="1" smtClean="0"/>
              <a:t>DHCPServerCore</a:t>
            </a:r>
            <a:r>
              <a:rPr lang="sk-SK" sz="2000" dirty="0" smtClean="0"/>
              <a:t> </a:t>
            </a:r>
          </a:p>
          <a:p>
            <a:pPr lvl="1"/>
            <a:r>
              <a:rPr lang="sk-SK" sz="2000" dirty="0" smtClean="0"/>
              <a:t>DNS = </a:t>
            </a:r>
            <a:r>
              <a:rPr lang="sk-SK" sz="2000" dirty="0" err="1" smtClean="0"/>
              <a:t>DNS-Server-Core-Role</a:t>
            </a:r>
            <a:r>
              <a:rPr lang="sk-SK" sz="2000" dirty="0" smtClean="0"/>
              <a:t> </a:t>
            </a:r>
          </a:p>
          <a:p>
            <a:pPr lvl="1"/>
            <a:r>
              <a:rPr lang="sk-SK" sz="2000" dirty="0" smtClean="0"/>
              <a:t>File = </a:t>
            </a:r>
            <a:r>
              <a:rPr lang="sk-SK" sz="2000" dirty="0" err="1" smtClean="0"/>
              <a:t>File-Server-Core-Role</a:t>
            </a:r>
            <a:r>
              <a:rPr lang="sk-SK" sz="2000" dirty="0" smtClean="0"/>
              <a:t> </a:t>
            </a:r>
          </a:p>
          <a:p>
            <a:pPr lvl="1"/>
            <a:r>
              <a:rPr lang="sk-SK" sz="2000" dirty="0" smtClean="0"/>
              <a:t>File </a:t>
            </a:r>
            <a:r>
              <a:rPr lang="sk-SK" sz="2000" dirty="0" err="1" smtClean="0"/>
              <a:t>Replication</a:t>
            </a:r>
            <a:r>
              <a:rPr lang="sk-SK" sz="2000" dirty="0" smtClean="0"/>
              <a:t> </a:t>
            </a:r>
            <a:r>
              <a:rPr lang="sk-SK" sz="2000" dirty="0" err="1" smtClean="0"/>
              <a:t>service</a:t>
            </a:r>
            <a:r>
              <a:rPr lang="sk-SK" sz="2000" dirty="0" smtClean="0"/>
              <a:t> = </a:t>
            </a:r>
            <a:r>
              <a:rPr lang="sk-SK" sz="2000" dirty="0" err="1" smtClean="0"/>
              <a:t>FRS-Infrastructure</a:t>
            </a:r>
            <a:endParaRPr lang="sk-SK" sz="2000" dirty="0" smtClean="0"/>
          </a:p>
          <a:p>
            <a:pPr lvl="1"/>
            <a:r>
              <a:rPr lang="sk-SK" sz="2000" dirty="0" err="1" smtClean="0"/>
              <a:t>Distributed</a:t>
            </a:r>
            <a:r>
              <a:rPr lang="sk-SK" sz="2000" dirty="0" smtClean="0"/>
              <a:t> File </a:t>
            </a:r>
            <a:r>
              <a:rPr lang="sk-SK" sz="2000" dirty="0" err="1" smtClean="0"/>
              <a:t>System</a:t>
            </a:r>
            <a:r>
              <a:rPr lang="sk-SK" sz="2000" dirty="0" smtClean="0"/>
              <a:t> </a:t>
            </a:r>
            <a:r>
              <a:rPr lang="sk-SK" sz="2000" dirty="0" err="1" smtClean="0"/>
              <a:t>service</a:t>
            </a:r>
            <a:r>
              <a:rPr lang="sk-SK" sz="2000" dirty="0" smtClean="0"/>
              <a:t> = </a:t>
            </a:r>
            <a:r>
              <a:rPr lang="sk-SK" sz="2000" dirty="0" err="1" smtClean="0"/>
              <a:t>DFSN-Server</a:t>
            </a:r>
            <a:endParaRPr lang="sk-SK" sz="2000" dirty="0" smtClean="0"/>
          </a:p>
          <a:p>
            <a:pPr lvl="1"/>
            <a:r>
              <a:rPr lang="sk-SK" sz="2000" dirty="0" err="1" smtClean="0"/>
              <a:t>Distributed</a:t>
            </a:r>
            <a:r>
              <a:rPr lang="sk-SK" sz="2000" dirty="0" smtClean="0"/>
              <a:t> File </a:t>
            </a:r>
            <a:r>
              <a:rPr lang="sk-SK" sz="2000" dirty="0" err="1" smtClean="0"/>
              <a:t>System</a:t>
            </a:r>
            <a:r>
              <a:rPr lang="sk-SK" sz="2000" dirty="0" smtClean="0"/>
              <a:t> </a:t>
            </a:r>
            <a:r>
              <a:rPr lang="sk-SK" sz="2000" dirty="0" err="1" smtClean="0"/>
              <a:t>Replication</a:t>
            </a:r>
            <a:r>
              <a:rPr lang="sk-SK" sz="2000" dirty="0" smtClean="0"/>
              <a:t> = </a:t>
            </a:r>
            <a:r>
              <a:rPr lang="sk-SK" sz="2000" dirty="0" err="1" smtClean="0"/>
              <a:t>DFSR-Infrastructure-ServerEdition</a:t>
            </a:r>
            <a:endParaRPr lang="sk-SK" sz="2000" dirty="0" smtClean="0"/>
          </a:p>
          <a:p>
            <a:pPr lvl="1"/>
            <a:r>
              <a:rPr lang="sk-SK" sz="2000" dirty="0" err="1" smtClean="0"/>
              <a:t>Network</a:t>
            </a:r>
            <a:r>
              <a:rPr lang="sk-SK" sz="2000" dirty="0" smtClean="0"/>
              <a:t> File </a:t>
            </a:r>
            <a:r>
              <a:rPr lang="sk-SK" sz="2000" dirty="0" err="1" smtClean="0"/>
              <a:t>System</a:t>
            </a:r>
            <a:r>
              <a:rPr lang="sk-SK" sz="2000" dirty="0" smtClean="0"/>
              <a:t> = </a:t>
            </a:r>
            <a:r>
              <a:rPr lang="sk-SK" sz="2000" dirty="0" err="1" smtClean="0"/>
              <a:t>ServerForNFS-Base</a:t>
            </a:r>
            <a:endParaRPr lang="sk-SK" sz="2000" dirty="0" smtClean="0"/>
          </a:p>
          <a:p>
            <a:pPr lvl="1"/>
            <a:r>
              <a:rPr lang="sk-SK" sz="2000" dirty="0" smtClean="0"/>
              <a:t>Media Server = </a:t>
            </a:r>
            <a:r>
              <a:rPr lang="sk-SK" sz="2000" dirty="0" err="1" smtClean="0"/>
              <a:t>MediaServer</a:t>
            </a:r>
            <a:endParaRPr lang="sk-SK" sz="2000" dirty="0" smtClean="0"/>
          </a:p>
          <a:p>
            <a:r>
              <a:rPr lang="sk-SK" sz="2400" dirty="0" err="1" smtClean="0"/>
              <a:t>Active</a:t>
            </a:r>
            <a:r>
              <a:rPr lang="sk-SK" sz="2400" dirty="0" smtClean="0"/>
              <a:t> </a:t>
            </a:r>
            <a:r>
              <a:rPr lang="sk-SK" sz="2400" dirty="0" err="1" smtClean="0"/>
              <a:t>Directory</a:t>
            </a:r>
            <a:endParaRPr lang="sk-SK" sz="2400" dirty="0" smtClean="0"/>
          </a:p>
          <a:p>
            <a:pPr lvl="1"/>
            <a:r>
              <a:rPr lang="sk-SK" sz="2000" dirty="0" err="1" smtClean="0"/>
              <a:t>Dcpromo</a:t>
            </a:r>
            <a:r>
              <a:rPr lang="sk-SK" sz="2000" dirty="0" smtClean="0"/>
              <a:t> /</a:t>
            </a:r>
            <a:r>
              <a:rPr lang="sk-SK" sz="2000" dirty="0" err="1" smtClean="0"/>
              <a:t>unattend:Unattendfile</a:t>
            </a:r>
            <a:endParaRPr lang="sk-SK" sz="2000" dirty="0" smtClean="0"/>
          </a:p>
          <a:p>
            <a:pPr lvl="1"/>
            <a:r>
              <a:rPr lang="sk-SK" sz="2000" dirty="0" smtClean="0"/>
              <a:t>Na inštaláciu </a:t>
            </a:r>
            <a:r>
              <a:rPr lang="sk-SK" sz="2000" dirty="0" err="1" smtClean="0"/>
              <a:t>Active</a:t>
            </a:r>
            <a:r>
              <a:rPr lang="sk-SK" sz="2000" dirty="0" smtClean="0"/>
              <a:t> </a:t>
            </a:r>
            <a:r>
              <a:rPr lang="sk-SK" sz="2000" dirty="0" err="1" smtClean="0"/>
              <a:t>Directory</a:t>
            </a:r>
            <a:r>
              <a:rPr lang="sk-SK" sz="2000" dirty="0" smtClean="0"/>
              <a:t> nie je podporovaný OCSetup, ale </a:t>
            </a:r>
            <a:r>
              <a:rPr lang="sk-SK" sz="2000" dirty="0" err="1" smtClean="0"/>
              <a:t>DCpromo</a:t>
            </a:r>
            <a:endParaRPr lang="sk-SK" sz="2000" dirty="0" smtClean="0"/>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xfrm>
            <a:off x="381000" y="230188"/>
            <a:ext cx="8528108" cy="1329595"/>
          </a:xfrm>
        </p:spPr>
        <p:txBody>
          <a:bodyPr/>
          <a:lstStyle/>
          <a:p>
            <a:pPr defTabSz="914363" fontAlgn="auto">
              <a:spcAft>
                <a:spcPts val="0"/>
              </a:spcAft>
              <a:defRPr/>
            </a:pPr>
            <a:r>
              <a:rPr lang="sk-SK" dirty="0" smtClean="0"/>
              <a:t>Inštalácia systémových komponentov</a:t>
            </a:r>
            <a:endParaRPr lang="sk-SK" dirty="0"/>
          </a:p>
        </p:txBody>
      </p:sp>
      <p:sp>
        <p:nvSpPr>
          <p:cNvPr id="43010" name="Rectangle 5"/>
          <p:cNvSpPr>
            <a:spLocks noGrp="1" noChangeArrowheads="1"/>
          </p:cNvSpPr>
          <p:nvPr>
            <p:ph type="body" idx="1"/>
          </p:nvPr>
        </p:nvSpPr>
        <p:spPr>
          <a:xfrm>
            <a:off x="397778" y="2151107"/>
            <a:ext cx="8382000" cy="3994940"/>
          </a:xfrm>
        </p:spPr>
        <p:txBody>
          <a:bodyPr/>
          <a:lstStyle/>
          <a:p>
            <a:r>
              <a:rPr lang="en-US" sz="2400" dirty="0" smtClean="0"/>
              <a:t>Start /w </a:t>
            </a:r>
            <a:r>
              <a:rPr lang="sk-SK" sz="2400" dirty="0" smtClean="0"/>
              <a:t>„</a:t>
            </a:r>
            <a:r>
              <a:rPr lang="en-US" sz="2400" dirty="0" err="1" smtClean="0"/>
              <a:t>ocsetup</a:t>
            </a:r>
            <a:r>
              <a:rPr lang="sk-SK" sz="2400" dirty="0" smtClean="0"/>
              <a:t>“</a:t>
            </a:r>
            <a:r>
              <a:rPr lang="en-US" sz="2400" dirty="0" smtClean="0"/>
              <a:t> </a:t>
            </a:r>
            <a:r>
              <a:rPr lang="en-US" sz="2400" dirty="0" err="1" smtClean="0"/>
              <a:t>OptionalFeaturePackage</a:t>
            </a:r>
            <a:endParaRPr lang="en-US" sz="2400" dirty="0" smtClean="0"/>
          </a:p>
          <a:p>
            <a:pPr lvl="1"/>
            <a:r>
              <a:rPr lang="en-US" sz="2000" dirty="0" smtClean="0"/>
              <a:t>Failover Cluster = </a:t>
            </a:r>
            <a:r>
              <a:rPr lang="en-US" sz="2000" dirty="0" err="1" smtClean="0"/>
              <a:t>FailoverCluster</a:t>
            </a:r>
            <a:r>
              <a:rPr lang="en-US" sz="2000" dirty="0" smtClean="0"/>
              <a:t>-Core</a:t>
            </a:r>
          </a:p>
          <a:p>
            <a:pPr lvl="1"/>
            <a:r>
              <a:rPr lang="en-US" sz="2000" dirty="0" smtClean="0"/>
              <a:t>Network Load Balancing = </a:t>
            </a:r>
            <a:r>
              <a:rPr lang="en-US" sz="2000" dirty="0" err="1" smtClean="0"/>
              <a:t>NetworkLoadBalancingHeadlessServer</a:t>
            </a:r>
            <a:endParaRPr lang="en-US" sz="2000" dirty="0" smtClean="0"/>
          </a:p>
          <a:p>
            <a:pPr lvl="1"/>
            <a:r>
              <a:rPr lang="en-US" sz="2000" dirty="0" smtClean="0"/>
              <a:t>Subsystem for UNIX-bases applications = SUA</a:t>
            </a:r>
          </a:p>
          <a:p>
            <a:pPr lvl="1"/>
            <a:r>
              <a:rPr lang="en-US" sz="2000" dirty="0" smtClean="0"/>
              <a:t>Multipath IO = Microsoft-Windows-</a:t>
            </a:r>
            <a:r>
              <a:rPr lang="en-US" sz="2000" dirty="0" err="1" smtClean="0"/>
              <a:t>MultipathIO</a:t>
            </a:r>
            <a:endParaRPr lang="en-US" sz="2000" dirty="0" smtClean="0"/>
          </a:p>
          <a:p>
            <a:pPr lvl="1"/>
            <a:r>
              <a:rPr lang="en-US" sz="2000" dirty="0" smtClean="0"/>
              <a:t>Removable Storage Management = Microsoft-Windows-</a:t>
            </a:r>
            <a:r>
              <a:rPr lang="en-US" sz="2000" dirty="0" err="1" smtClean="0"/>
              <a:t>RemovableStorageManagementCore</a:t>
            </a:r>
            <a:endParaRPr lang="en-US" sz="2000" dirty="0" smtClean="0"/>
          </a:p>
          <a:p>
            <a:pPr lvl="1"/>
            <a:r>
              <a:rPr lang="en-US" sz="2000" dirty="0" err="1" smtClean="0"/>
              <a:t>Bitlocker</a:t>
            </a:r>
            <a:r>
              <a:rPr lang="en-US" sz="2000" dirty="0" smtClean="0"/>
              <a:t> Drive Encryption = </a:t>
            </a:r>
            <a:r>
              <a:rPr lang="en-US" sz="2000" dirty="0" err="1" smtClean="0"/>
              <a:t>BitLocker</a:t>
            </a:r>
            <a:endParaRPr lang="en-US" sz="2000" dirty="0" smtClean="0"/>
          </a:p>
          <a:p>
            <a:pPr lvl="1"/>
            <a:r>
              <a:rPr lang="en-US" sz="2000" dirty="0" smtClean="0"/>
              <a:t>Backup = </a:t>
            </a:r>
            <a:r>
              <a:rPr lang="en-US" sz="2000" dirty="0" err="1" smtClean="0"/>
              <a:t>WindowsServerBackup</a:t>
            </a:r>
            <a:endParaRPr lang="en-US" sz="2000" dirty="0" smtClean="0"/>
          </a:p>
          <a:p>
            <a:pPr lvl="1"/>
            <a:r>
              <a:rPr lang="en-US" sz="2000" dirty="0" smtClean="0"/>
              <a:t>Simple Network Management Protocol (SNMP) = SNMP-SC</a:t>
            </a:r>
          </a:p>
          <a:p>
            <a:pPr lvl="1"/>
            <a:r>
              <a:rPr lang="en-US" sz="2000" dirty="0" smtClean="0"/>
              <a:t>Telnet Client = </a:t>
            </a:r>
            <a:r>
              <a:rPr lang="en-US" sz="2000" dirty="0" err="1" smtClean="0"/>
              <a:t>TelnetClient</a:t>
            </a:r>
            <a:endParaRPr lang="en-US" sz="2000" dirty="0" smtClean="0"/>
          </a:p>
          <a:p>
            <a:pPr lvl="1"/>
            <a:r>
              <a:rPr lang="en-US" sz="2000" dirty="0" smtClean="0"/>
              <a:t>WINS = WINS-SC</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Server Core</a:t>
            </a:r>
            <a:endParaRPr lang="sk-SK" dirty="0"/>
          </a:p>
        </p:txBody>
      </p:sp>
      <p:sp>
        <p:nvSpPr>
          <p:cNvPr id="5" name="Subtitle 4"/>
          <p:cNvSpPr>
            <a:spLocks noGrp="1"/>
          </p:cNvSpPr>
          <p:nvPr>
            <p:ph type="subTitle" idx="1"/>
          </p:nvPr>
        </p:nvSpPr>
        <p:spPr/>
        <p:txBody>
          <a:bodyPr/>
          <a:lstStyle/>
          <a:p>
            <a:endParaRPr lang="sk-SK" dirty="0"/>
          </a:p>
        </p:txBody>
      </p:sp>
      <p:sp>
        <p:nvSpPr>
          <p:cNvPr id="6" name="Text Placeholder 5"/>
          <p:cNvSpPr>
            <a:spLocks noGrp="1"/>
          </p:cNvSpPr>
          <p:nvPr>
            <p:ph type="body" sz="quarter" idx="10"/>
          </p:nvPr>
        </p:nvSpPr>
        <p:spPr/>
        <p:txBody>
          <a:bodyPr/>
          <a:lstStyle/>
          <a:p>
            <a:r>
              <a:rPr smtClean="0"/>
              <a:t>Demo</a:t>
            </a:r>
            <a:endParaRPr lang="sk-SK"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cs-CZ" b="0" dirty="0" err="1" smtClean="0">
                <a:effectLst>
                  <a:outerShdw blurRad="38100" dist="38100" dir="2700000" algn="tl">
                    <a:srgbClr val="000000">
                      <a:alpha val="43137"/>
                    </a:srgbClr>
                  </a:outerShdw>
                </a:effectLst>
              </a:rPr>
              <a:t>Read</a:t>
            </a:r>
            <a:r>
              <a:rPr lang="cs-CZ" b="0" dirty="0" smtClean="0">
                <a:effectLst>
                  <a:outerShdw blurRad="38100" dist="38100" dir="2700000" algn="tl">
                    <a:srgbClr val="000000">
                      <a:alpha val="43137"/>
                    </a:srgbClr>
                  </a:outerShdw>
                </a:effectLst>
              </a:rPr>
              <a:t> </a:t>
            </a:r>
            <a:r>
              <a:rPr lang="cs-CZ" b="0" dirty="0" err="1" smtClean="0">
                <a:effectLst>
                  <a:outerShdw blurRad="38100" dist="38100" dir="2700000" algn="tl">
                    <a:srgbClr val="000000">
                      <a:alpha val="43137"/>
                    </a:srgbClr>
                  </a:outerShdw>
                </a:effectLst>
              </a:rPr>
              <a:t>only</a:t>
            </a:r>
            <a:r>
              <a:rPr lang="cs-CZ" b="0" dirty="0" smtClean="0">
                <a:effectLst>
                  <a:outerShdw blurRad="38100" dist="38100" dir="2700000" algn="tl">
                    <a:srgbClr val="000000">
                      <a:alpha val="43137"/>
                    </a:srgbClr>
                  </a:outerShdw>
                </a:effectLst>
              </a:rPr>
              <a:t> </a:t>
            </a:r>
            <a:r>
              <a:rPr lang="cs-CZ" b="0" dirty="0" err="1" smtClean="0">
                <a:effectLst>
                  <a:outerShdw blurRad="38100" dist="38100" dir="2700000" algn="tl">
                    <a:srgbClr val="000000">
                      <a:alpha val="43137"/>
                    </a:srgbClr>
                  </a:outerShdw>
                </a:effectLst>
              </a:rPr>
              <a:t>Domain</a:t>
            </a:r>
            <a:r>
              <a:rPr lang="cs-CZ" b="0" dirty="0" smtClean="0">
                <a:effectLst>
                  <a:outerShdw blurRad="38100" dist="38100" dir="2700000" algn="tl">
                    <a:srgbClr val="000000">
                      <a:alpha val="43137"/>
                    </a:srgbClr>
                  </a:outerShdw>
                </a:effectLst>
              </a:rPr>
              <a:t> </a:t>
            </a:r>
            <a:r>
              <a:rPr lang="cs-CZ" b="0" dirty="0" err="1" smtClean="0">
                <a:effectLst>
                  <a:outerShdw blurRad="38100" dist="38100" dir="2700000" algn="tl">
                    <a:srgbClr val="000000">
                      <a:alpha val="43137"/>
                    </a:srgbClr>
                  </a:outerShdw>
                </a:effectLst>
              </a:rPr>
              <a:t>Controller</a:t>
            </a:r>
            <a:endParaRPr lang="sk-SK" b="0" dirty="0">
              <a:effectLst>
                <a:outerShdw blurRad="38100" dist="38100" dir="2700000" algn="tl">
                  <a:srgbClr val="000000">
                    <a:alpha val="43137"/>
                  </a:srgbClr>
                </a:outerShdw>
              </a:effectLst>
            </a:endParaRPr>
          </a:p>
        </p:txBody>
      </p:sp>
      <p:pic>
        <p:nvPicPr>
          <p:cNvPr id="5"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defTabSz="914363" fontAlgn="auto">
              <a:spcAft>
                <a:spcPts val="0"/>
              </a:spcAft>
              <a:defRPr/>
            </a:pPr>
            <a:r>
              <a:t>Read-Only Domain Controller (RODC)</a:t>
            </a:r>
          </a:p>
        </p:txBody>
      </p:sp>
      <p:sp>
        <p:nvSpPr>
          <p:cNvPr id="48130" name="Content Placeholder 2"/>
          <p:cNvSpPr>
            <a:spLocks noGrp="1"/>
          </p:cNvSpPr>
          <p:nvPr>
            <p:ph idx="1"/>
          </p:nvPr>
        </p:nvSpPr>
        <p:spPr>
          <a:xfrm>
            <a:off x="457200" y="2281107"/>
            <a:ext cx="8229600" cy="3280898"/>
          </a:xfrm>
        </p:spPr>
        <p:txBody>
          <a:bodyPr/>
          <a:lstStyle/>
          <a:p>
            <a:r>
              <a:rPr lang="sk-SK" sz="2000" dirty="0" smtClean="0"/>
              <a:t>Riešenie pre pobočky</a:t>
            </a:r>
          </a:p>
          <a:p>
            <a:pPr lvl="1"/>
            <a:r>
              <a:rPr lang="sk-SK" sz="1600" dirty="0" smtClean="0"/>
              <a:t>s nedostatočným fyzickým zabezpečením</a:t>
            </a:r>
          </a:p>
          <a:p>
            <a:pPr lvl="1"/>
            <a:r>
              <a:rPr lang="sk-SK" sz="1600" dirty="0" smtClean="0"/>
              <a:t>s pomalým či nespoľahlivým pripojením</a:t>
            </a:r>
          </a:p>
          <a:p>
            <a:r>
              <a:rPr lang="sk-SK" sz="2000" dirty="0" smtClean="0"/>
              <a:t>Doménový radič s </a:t>
            </a:r>
            <a:r>
              <a:rPr lang="sk-SK" sz="2000" dirty="0" err="1" smtClean="0"/>
              <a:t>read-only</a:t>
            </a:r>
            <a:r>
              <a:rPr lang="sk-SK" sz="2000" dirty="0" smtClean="0"/>
              <a:t> AD databázou a jednosmernou replikáciou</a:t>
            </a:r>
          </a:p>
          <a:p>
            <a:r>
              <a:rPr lang="sk-SK" sz="2000" dirty="0" smtClean="0"/>
              <a:t>Ukladá heslá iba pre </a:t>
            </a:r>
            <a:r>
              <a:rPr lang="sk-SK" sz="2000" u="sng" dirty="0" smtClean="0"/>
              <a:t>vybraných</a:t>
            </a:r>
            <a:r>
              <a:rPr lang="sk-SK" sz="2000" dirty="0" smtClean="0"/>
              <a:t> užívateľov (väčšinou lokálnych)</a:t>
            </a:r>
          </a:p>
          <a:p>
            <a:r>
              <a:rPr lang="sk-SK" sz="2000" dirty="0" smtClean="0"/>
              <a:t>V prípade napadnutia doménového radiča musí administrátor len vymazať radič z AD a v sprievodcovi vybrať spôsob zmeny hesla zreplikovaných užívateľov (nie všetkých)!</a:t>
            </a:r>
          </a:p>
          <a:p>
            <a:r>
              <a:rPr lang="sk-SK" sz="2000" dirty="0" smtClean="0"/>
              <a:t>Na zaistenie vysokej bezpečnosti je ideálny v kombinácii s Bitlocker, EFS a verziou „Server Core“</a:t>
            </a:r>
          </a:p>
        </p:txBody>
      </p:sp>
      <p:pic>
        <p:nvPicPr>
          <p:cNvPr id="4" name="Picture 1" descr="D:\Aeshen\TechNet 2006\12-December\Msft-longhorn-papers\fodder\RODCCrack.bmp"/>
          <p:cNvPicPr>
            <a:picLocks noChangeAspect="1" noChangeArrowheads="1"/>
          </p:cNvPicPr>
          <p:nvPr/>
        </p:nvPicPr>
        <p:blipFill>
          <a:blip r:embed="rId3"/>
          <a:srcRect/>
          <a:stretch>
            <a:fillRect/>
          </a:stretch>
        </p:blipFill>
        <p:spPr bwMode="auto">
          <a:xfrm>
            <a:off x="1850899" y="1612450"/>
            <a:ext cx="5029200" cy="5095875"/>
          </a:xfrm>
          <a:prstGeom prst="rect">
            <a:avLst/>
          </a:prstGeom>
          <a:noFill/>
          <a:ln>
            <a:solidFill>
              <a:schemeClr val="bg2"/>
            </a:solidFill>
          </a:ln>
          <a:effectLst>
            <a:outerShdw blurRad="50800" dist="38100" dir="2700000" algn="tl" rotWithShape="0">
              <a:prstClr val="black">
                <a:alpha val="40000"/>
              </a:prstClr>
            </a:outerShdw>
          </a:effectLst>
        </p:spPr>
      </p:pic>
      <p:pic>
        <p:nvPicPr>
          <p:cNvPr id="5" name="Picture 6"/>
          <p:cNvPicPr>
            <a:picLocks noChangeAspect="1" noChangeArrowheads="1"/>
          </p:cNvPicPr>
          <p:nvPr/>
        </p:nvPicPr>
        <p:blipFill>
          <a:blip r:embed="rId4"/>
          <a:srcRect/>
          <a:stretch>
            <a:fillRect/>
          </a:stretch>
        </p:blipFill>
        <p:spPr bwMode="auto">
          <a:xfrm>
            <a:off x="1599496" y="2199335"/>
            <a:ext cx="5640388" cy="36925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 name="Oval 92"/>
          <p:cNvSpPr/>
          <p:nvPr/>
        </p:nvSpPr>
        <p:spPr bwMode="auto">
          <a:xfrm>
            <a:off x="5882639" y="1793049"/>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anchor="ctr">
            <a:flatTx/>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endParaRPr>
          </a:p>
        </p:txBody>
      </p:sp>
      <p:pic>
        <p:nvPicPr>
          <p:cNvPr id="69" name="Picture 2" descr="D:\Aeshen\Templates\Sample Documents\New Graphics\Shapes and Graphics\Map Globe\map north america purple faded.png"/>
          <p:cNvPicPr>
            <a:picLocks noChangeAspect="1" noChangeArrowheads="1"/>
          </p:cNvPicPr>
          <p:nvPr/>
        </p:nvPicPr>
        <p:blipFill>
          <a:blip r:embed="rId3"/>
          <a:srcRect/>
          <a:stretch>
            <a:fillRect/>
          </a:stretch>
        </p:blipFill>
        <p:spPr bwMode="auto">
          <a:xfrm>
            <a:off x="0" y="842206"/>
            <a:ext cx="9144000" cy="4027487"/>
          </a:xfrm>
          <a:prstGeom prst="rect">
            <a:avLst/>
          </a:prstGeom>
          <a:noFill/>
          <a:effectLst>
            <a:outerShdw blurRad="50800" dist="38100" dir="2700000" algn="tl" rotWithShape="0">
              <a:prstClr val="black">
                <a:alpha val="40000"/>
              </a:prstClr>
            </a:outerShdw>
          </a:effectLst>
        </p:spPr>
      </p:pic>
      <p:pic>
        <p:nvPicPr>
          <p:cNvPr id="120833" name="Picture 1"/>
          <p:cNvPicPr>
            <a:picLocks noChangeAspect="1" noChangeArrowheads="1"/>
          </p:cNvPicPr>
          <p:nvPr/>
        </p:nvPicPr>
        <p:blipFill>
          <a:blip r:embed="rId4"/>
          <a:srcRect/>
          <a:stretch>
            <a:fillRect/>
          </a:stretch>
        </p:blipFill>
        <p:spPr bwMode="auto">
          <a:xfrm>
            <a:off x="1989138" y="2629731"/>
            <a:ext cx="1227137" cy="1397000"/>
          </a:xfrm>
          <a:prstGeom prst="rect">
            <a:avLst/>
          </a:prstGeom>
          <a:noFill/>
          <a:ln w="9525">
            <a:noFill/>
            <a:miter lim="800000"/>
            <a:headEnd/>
            <a:tailEnd/>
          </a:ln>
        </p:spPr>
      </p:pic>
      <p:pic>
        <p:nvPicPr>
          <p:cNvPr id="99" name="Picture 1"/>
          <p:cNvPicPr>
            <a:picLocks noChangeAspect="1" noChangeArrowheads="1"/>
          </p:cNvPicPr>
          <p:nvPr/>
        </p:nvPicPr>
        <p:blipFill>
          <a:blip r:embed="rId4"/>
          <a:srcRect/>
          <a:stretch>
            <a:fillRect/>
          </a:stretch>
        </p:blipFill>
        <p:spPr bwMode="auto">
          <a:xfrm>
            <a:off x="5983288" y="2618618"/>
            <a:ext cx="1227137" cy="1397000"/>
          </a:xfrm>
          <a:prstGeom prst="rect">
            <a:avLst/>
          </a:prstGeom>
          <a:noFill/>
          <a:ln w="9525">
            <a:noFill/>
            <a:miter lim="800000"/>
            <a:headEnd/>
            <a:tailEnd/>
          </a:ln>
        </p:spPr>
      </p:pic>
      <p:sp>
        <p:nvSpPr>
          <p:cNvPr id="70" name="Rounded Rectangle 69"/>
          <p:cNvSpPr/>
          <p:nvPr/>
        </p:nvSpPr>
        <p:spPr bwMode="auto">
          <a:xfrm>
            <a:off x="2168832" y="6038840"/>
            <a:ext cx="5024436" cy="707225"/>
          </a:xfrm>
          <a:prstGeom prst="roundRect">
            <a:avLst/>
          </a:prstGeom>
          <a:gradFill flip="none" rotWithShape="1">
            <a:gsLst>
              <a:gs pos="0">
                <a:schemeClr val="accent2">
                  <a:lumMod val="50000"/>
                  <a:alpha val="90000"/>
                </a:schemeClr>
              </a:gs>
              <a:gs pos="100000">
                <a:schemeClr val="accent2">
                  <a:alpha val="90000"/>
                </a:schemeClr>
              </a:gs>
            </a:gsLst>
            <a:lin ang="2700000" scaled="1"/>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anchor="ctr"/>
          <a:lstStyle/>
          <a:p>
            <a:pPr algn="ctr" eaLnBrk="0" hangingPunct="0">
              <a:lnSpc>
                <a:spcPct val="85000"/>
              </a:lnSpc>
              <a:spcBef>
                <a:spcPct val="20000"/>
              </a:spcBef>
              <a:defRPr/>
            </a:pPr>
            <a:endParaRPr lang="cs-CZ">
              <a:effectLst>
                <a:outerShdw blurRad="38100" dist="38100" dir="2700000" algn="tl">
                  <a:srgbClr val="000000"/>
                </a:outerShdw>
              </a:effectLst>
            </a:endParaRPr>
          </a:p>
        </p:txBody>
      </p:sp>
      <p:pic>
        <p:nvPicPr>
          <p:cNvPr id="51" name="Picture 1" descr="D:\Aeshen\TechNet 2006\12-December\Msft-longhorn-papers\TDM Deck\Windows Illustration Icons\Computer.png"/>
          <p:cNvPicPr>
            <a:picLocks noChangeAspect="1" noChangeArrowheads="1"/>
          </p:cNvPicPr>
          <p:nvPr/>
        </p:nvPicPr>
        <p:blipFill>
          <a:blip r:embed="rId5"/>
          <a:srcRect/>
          <a:stretch>
            <a:fillRect/>
          </a:stretch>
        </p:blipFill>
        <p:spPr bwMode="auto">
          <a:xfrm>
            <a:off x="7661275" y="4525206"/>
            <a:ext cx="1093788" cy="1093787"/>
          </a:xfrm>
          <a:prstGeom prst="rect">
            <a:avLst/>
          </a:prstGeom>
          <a:noFill/>
          <a:effectLst>
            <a:outerShdw blurRad="50800" dist="38100" dir="2700000" algn="tl" rotWithShape="0">
              <a:prstClr val="black">
                <a:alpha val="40000"/>
              </a:prstClr>
            </a:outerShdw>
          </a:effectLst>
        </p:spPr>
      </p:pic>
      <p:pic>
        <p:nvPicPr>
          <p:cNvPr id="68" name="Picture 4" descr="D:\Aeshen\TechNet 2006\12-December\Msft-longhorn-papers\TDM Deck\Windows Illustration Icons\Male User.png"/>
          <p:cNvPicPr>
            <a:picLocks noChangeAspect="1" noChangeArrowheads="1"/>
          </p:cNvPicPr>
          <p:nvPr/>
        </p:nvPicPr>
        <p:blipFill>
          <a:blip r:embed="rId6"/>
          <a:srcRect/>
          <a:stretch>
            <a:fillRect/>
          </a:stretch>
        </p:blipFill>
        <p:spPr bwMode="auto">
          <a:xfrm>
            <a:off x="6986588" y="4639506"/>
            <a:ext cx="1122362" cy="1158875"/>
          </a:xfrm>
          <a:prstGeom prst="rect">
            <a:avLst/>
          </a:prstGeom>
          <a:noFill/>
          <a:ln w="9525">
            <a:noFill/>
            <a:miter lim="800000"/>
            <a:headEnd/>
            <a:tailEnd/>
          </a:ln>
          <a:effectLst>
            <a:outerShdw dist="38100" dir="2700000" algn="tl" rotWithShape="0">
              <a:srgbClr val="000000">
                <a:alpha val="39999"/>
              </a:srgbClr>
            </a:outerShdw>
          </a:effectLst>
        </p:spPr>
      </p:pic>
      <p:sp>
        <p:nvSpPr>
          <p:cNvPr id="199682" name="AutoShape 2"/>
          <p:cNvSpPr>
            <a:spLocks noChangeArrowheads="1"/>
          </p:cNvSpPr>
          <p:nvPr/>
        </p:nvSpPr>
        <p:spPr bwMode="invGray">
          <a:xfrm>
            <a:off x="7662884" y="2989585"/>
            <a:ext cx="1389352" cy="457088"/>
          </a:xfrm>
          <a:prstGeom prst="roundRect">
            <a:avLst>
              <a:gd name="adj" fmla="val 16667"/>
            </a:avLst>
          </a:prstGeom>
          <a:gradFill rotWithShape="1">
            <a:gsLst>
              <a:gs pos="0">
                <a:schemeClr val="accent2">
                  <a:lumMod val="50000"/>
                  <a:alpha val="60000"/>
                </a:schemeClr>
              </a:gs>
              <a:gs pos="100000">
                <a:schemeClr val="accent2">
                  <a:alpha val="60000"/>
                </a:scheme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lnSpc>
                <a:spcPct val="85000"/>
              </a:lnSpc>
              <a:spcBef>
                <a:spcPct val="20000"/>
              </a:spcBef>
              <a:defRPr/>
            </a:pPr>
            <a:r>
              <a:rPr lang="cs-CZ" sz="2000" dirty="0">
                <a:effectLst>
                  <a:outerShdw blurRad="38100" dist="38100" dir="2700000" algn="tl">
                    <a:srgbClr val="000000"/>
                  </a:outerShdw>
                </a:effectLst>
              </a:rPr>
              <a:t>Pobočka</a:t>
            </a:r>
            <a:endParaRPr lang="en-US" sz="2000" dirty="0">
              <a:effectLst>
                <a:outerShdw blurRad="38100" dist="38100" dir="2700000" algn="tl">
                  <a:srgbClr val="000000"/>
                </a:outerShdw>
              </a:effectLst>
            </a:endParaRPr>
          </a:p>
        </p:txBody>
      </p:sp>
      <p:sp>
        <p:nvSpPr>
          <p:cNvPr id="199683" name="AutoShape 3"/>
          <p:cNvSpPr>
            <a:spLocks noChangeArrowheads="1"/>
          </p:cNvSpPr>
          <p:nvPr/>
        </p:nvSpPr>
        <p:spPr bwMode="invGray">
          <a:xfrm>
            <a:off x="126971" y="2989612"/>
            <a:ext cx="1389888" cy="457088"/>
          </a:xfrm>
          <a:prstGeom prst="roundRect">
            <a:avLst>
              <a:gd name="adj" fmla="val 16667"/>
            </a:avLst>
          </a:prstGeom>
          <a:gradFill rotWithShape="1">
            <a:gsLst>
              <a:gs pos="0">
                <a:schemeClr val="accent2">
                  <a:lumMod val="50000"/>
                  <a:alpha val="60000"/>
                </a:schemeClr>
              </a:gs>
              <a:gs pos="100000">
                <a:schemeClr val="accent2">
                  <a:alpha val="60000"/>
                </a:scheme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lnSpc>
                <a:spcPct val="85000"/>
              </a:lnSpc>
              <a:spcBef>
                <a:spcPct val="20000"/>
              </a:spcBef>
              <a:defRPr/>
            </a:pPr>
            <a:r>
              <a:rPr lang="cs-CZ" sz="2000" dirty="0">
                <a:effectLst>
                  <a:outerShdw blurRad="38100" dist="38100" dir="2700000" algn="tl">
                    <a:srgbClr val="000000"/>
                  </a:outerShdw>
                </a:effectLst>
              </a:rPr>
              <a:t>Centrála</a:t>
            </a:r>
            <a:endParaRPr lang="en-US" sz="2000" dirty="0">
              <a:effectLst>
                <a:outerShdw blurRad="38100" dist="38100" dir="2700000" algn="tl">
                  <a:srgbClr val="000000"/>
                </a:outerShdw>
              </a:effectLst>
            </a:endParaRPr>
          </a:p>
        </p:txBody>
      </p:sp>
      <p:sp>
        <p:nvSpPr>
          <p:cNvPr id="199685" name="AutoShape 5"/>
          <p:cNvSpPr>
            <a:spLocks noChangeArrowheads="1"/>
          </p:cNvSpPr>
          <p:nvPr/>
        </p:nvSpPr>
        <p:spPr bwMode="invGray">
          <a:xfrm>
            <a:off x="5842000" y="2207456"/>
            <a:ext cx="1458913" cy="304800"/>
          </a:xfrm>
          <a:prstGeom prst="roundRect">
            <a:avLst>
              <a:gd name="adj" fmla="val 16667"/>
            </a:avLst>
          </a:prstGeom>
          <a:noFill/>
          <a:ln w="12700" algn="ctr">
            <a:noFill/>
            <a:round/>
            <a:headEnd/>
            <a:tailEnd/>
          </a:ln>
          <a:effectLst/>
        </p:spPr>
        <p:txBody>
          <a:bodyPr anchor="ctr">
            <a:spAutoFit/>
          </a:bodyPr>
          <a:lstStyle/>
          <a:p>
            <a:pPr algn="ctr" eaLnBrk="0" hangingPunct="0">
              <a:lnSpc>
                <a:spcPct val="85000"/>
              </a:lnSpc>
              <a:spcBef>
                <a:spcPct val="20000"/>
              </a:spcBef>
              <a:defRPr/>
            </a:pPr>
            <a:r>
              <a:rPr lang="en-US" sz="1400" dirty="0">
                <a:effectLst>
                  <a:outerShdw blurRad="38100" dist="38100" dir="2700000" algn="tl">
                    <a:srgbClr val="000000">
                      <a:alpha val="43137"/>
                    </a:srgbClr>
                  </a:outerShdw>
                </a:effectLst>
              </a:rPr>
              <a:t>Read-Only DC</a:t>
            </a:r>
          </a:p>
        </p:txBody>
      </p:sp>
      <p:sp>
        <p:nvSpPr>
          <p:cNvPr id="285711" name="Straight Connector 285710"/>
          <p:cNvSpPr>
            <a:spLocks noChangeShapeType="1"/>
          </p:cNvSpPr>
          <p:nvPr/>
        </p:nvSpPr>
        <p:spPr bwMode="auto">
          <a:xfrm flipH="1" flipV="1">
            <a:off x="3494088" y="2842456"/>
            <a:ext cx="2149475" cy="0"/>
          </a:xfrm>
          <a:prstGeom prst="line">
            <a:avLst/>
          </a:prstGeom>
          <a:noFill/>
          <a:ln w="38100" cap="rnd" algn="ctr">
            <a:solidFill>
              <a:schemeClr val="tx1"/>
            </a:solidFill>
            <a:prstDash val="sysDot"/>
            <a:round/>
            <a:headEnd/>
            <a:tailEnd type="triangle" w="med" len="med"/>
          </a:ln>
          <a:effectLst>
            <a:outerShdw blurRad="50800" dist="38100" dir="2700000" algn="tl" rotWithShape="0">
              <a:prstClr val="black">
                <a:alpha val="40000"/>
              </a:prstClr>
            </a:outerShdw>
          </a:effectLst>
        </p:spPr>
        <p:txBody>
          <a:bodyPr/>
          <a:lstStyle/>
          <a:p>
            <a:pPr algn="ctr" eaLnBrk="0" hangingPunct="0">
              <a:lnSpc>
                <a:spcPct val="85000"/>
              </a:lnSpc>
              <a:spcBef>
                <a:spcPct val="20000"/>
              </a:spcBef>
              <a:defRPr/>
            </a:pPr>
            <a:endParaRPr lang="en-US" dirty="0">
              <a:effectLst>
                <a:outerShdw blurRad="38100" dist="38100" dir="2700000" algn="tl">
                  <a:srgbClr val="000000">
                    <a:alpha val="43137"/>
                  </a:srgbClr>
                </a:outerShdw>
              </a:effectLst>
              <a:latin typeface="+mn-lt"/>
            </a:endParaRPr>
          </a:p>
        </p:txBody>
      </p:sp>
      <p:sp>
        <p:nvSpPr>
          <p:cNvPr id="285712" name="Straight Connector 285711"/>
          <p:cNvSpPr>
            <a:spLocks noChangeShapeType="1"/>
          </p:cNvSpPr>
          <p:nvPr/>
        </p:nvSpPr>
        <p:spPr bwMode="auto">
          <a:xfrm flipV="1">
            <a:off x="3494088" y="3071056"/>
            <a:ext cx="2149475" cy="0"/>
          </a:xfrm>
          <a:prstGeom prst="line">
            <a:avLst/>
          </a:prstGeom>
          <a:noFill/>
          <a:ln w="38100" cap="rnd" algn="ctr">
            <a:solidFill>
              <a:schemeClr val="tx1"/>
            </a:solidFill>
            <a:prstDash val="sysDot"/>
            <a:round/>
            <a:headEnd/>
            <a:tailEnd type="triangle" w="med" len="med"/>
          </a:ln>
          <a:effectLst>
            <a:outerShdw blurRad="50800" dist="38100" dir="2700000" algn="tl" rotWithShape="0">
              <a:prstClr val="black">
                <a:alpha val="40000"/>
              </a:prstClr>
            </a:outerShdw>
          </a:effectLst>
        </p:spPr>
        <p:txBody>
          <a:bodyPr/>
          <a:lstStyle/>
          <a:p>
            <a:pPr algn="ctr" eaLnBrk="0" hangingPunct="0">
              <a:lnSpc>
                <a:spcPct val="85000"/>
              </a:lnSpc>
              <a:spcBef>
                <a:spcPct val="20000"/>
              </a:spcBef>
              <a:defRPr/>
            </a:pPr>
            <a:endParaRPr lang="en-US" dirty="0">
              <a:effectLst>
                <a:outerShdw blurRad="38100" dist="38100" dir="2700000" algn="tl">
                  <a:srgbClr val="000000">
                    <a:alpha val="43137"/>
                  </a:srgbClr>
                </a:outerShdw>
              </a:effectLst>
              <a:latin typeface="+mn-lt"/>
            </a:endParaRPr>
          </a:p>
        </p:txBody>
      </p:sp>
      <p:sp>
        <p:nvSpPr>
          <p:cNvPr id="285719" name="Straight Connector 285718"/>
          <p:cNvSpPr>
            <a:spLocks noChangeShapeType="1"/>
          </p:cNvSpPr>
          <p:nvPr/>
        </p:nvSpPr>
        <p:spPr bwMode="auto">
          <a:xfrm>
            <a:off x="6724650" y="3788606"/>
            <a:ext cx="931863" cy="990600"/>
          </a:xfrm>
          <a:prstGeom prst="line">
            <a:avLst/>
          </a:prstGeom>
          <a:noFill/>
          <a:ln w="38100" cap="rnd" algn="ctr">
            <a:solidFill>
              <a:schemeClr val="tx1"/>
            </a:solidFill>
            <a:prstDash val="sysDot"/>
            <a:round/>
            <a:headEnd/>
            <a:tailEnd type="triangle" w="med" len="med"/>
          </a:ln>
          <a:effectLst>
            <a:outerShdw blurRad="50800" dist="38100" dir="8100000" algn="tr" rotWithShape="0">
              <a:prstClr val="black">
                <a:alpha val="40000"/>
              </a:prstClr>
            </a:outerShdw>
          </a:effectLst>
        </p:spPr>
        <p:txBody>
          <a:bodyPr/>
          <a:lstStyle/>
          <a:p>
            <a:pPr algn="ctr" eaLnBrk="0" hangingPunct="0">
              <a:lnSpc>
                <a:spcPct val="85000"/>
              </a:lnSpc>
              <a:spcBef>
                <a:spcPct val="20000"/>
              </a:spcBef>
              <a:defRPr/>
            </a:pPr>
            <a:endParaRPr lang="en-US" dirty="0">
              <a:effectLst>
                <a:outerShdw blurRad="38100" dist="38100" dir="2700000" algn="tl">
                  <a:srgbClr val="000000">
                    <a:alpha val="43137"/>
                  </a:srgbClr>
                </a:outerShdw>
              </a:effectLst>
              <a:latin typeface="+mn-lt"/>
            </a:endParaRPr>
          </a:p>
        </p:txBody>
      </p:sp>
      <p:sp>
        <p:nvSpPr>
          <p:cNvPr id="199713" name="AutoShape 33"/>
          <p:cNvSpPr>
            <a:spLocks noChangeArrowheads="1"/>
          </p:cNvSpPr>
          <p:nvPr/>
        </p:nvSpPr>
        <p:spPr bwMode="invGray">
          <a:xfrm>
            <a:off x="1235075" y="2191581"/>
            <a:ext cx="2555875" cy="304800"/>
          </a:xfrm>
          <a:prstGeom prst="roundRect">
            <a:avLst>
              <a:gd name="adj" fmla="val 16667"/>
            </a:avLst>
          </a:prstGeom>
          <a:noFill/>
          <a:ln w="12700" algn="ctr">
            <a:noFill/>
            <a:round/>
            <a:headEnd/>
            <a:tailEnd/>
          </a:ln>
          <a:effectLst/>
        </p:spPr>
        <p:txBody>
          <a:bodyPr anchor="ctr">
            <a:spAutoFit/>
          </a:bodyPr>
          <a:lstStyle/>
          <a:p>
            <a:pPr algn="ctr" eaLnBrk="0" hangingPunct="0">
              <a:lnSpc>
                <a:spcPct val="85000"/>
              </a:lnSpc>
              <a:spcBef>
                <a:spcPct val="20000"/>
              </a:spcBef>
              <a:defRPr/>
            </a:pPr>
            <a:r>
              <a:rPr lang="en-US" sz="1400" dirty="0">
                <a:effectLst>
                  <a:outerShdw blurRad="38100" dist="38100" dir="2700000" algn="tl">
                    <a:srgbClr val="000000">
                      <a:alpha val="43137"/>
                    </a:srgbClr>
                  </a:outerShdw>
                </a:effectLst>
                <a:latin typeface="+mn-lt"/>
              </a:rPr>
              <a:t>Windows Server </a:t>
            </a:r>
            <a:r>
              <a:rPr lang="cs-CZ" sz="1400" dirty="0">
                <a:effectLst>
                  <a:outerShdw blurRad="38100" dist="38100" dir="2700000" algn="tl">
                    <a:srgbClr val="000000">
                      <a:alpha val="43137"/>
                    </a:srgbClr>
                  </a:outerShdw>
                </a:effectLst>
                <a:latin typeface="+mn-lt"/>
              </a:rPr>
              <a:t>2008 </a:t>
            </a:r>
            <a:r>
              <a:rPr lang="en-US" sz="1400" dirty="0">
                <a:effectLst>
                  <a:outerShdw blurRad="38100" dist="38100" dir="2700000" algn="tl">
                    <a:srgbClr val="000000">
                      <a:alpha val="43137"/>
                    </a:srgbClr>
                  </a:outerShdw>
                </a:effectLst>
                <a:latin typeface="+mn-lt"/>
              </a:rPr>
              <a:t>DC</a:t>
            </a:r>
          </a:p>
        </p:txBody>
      </p:sp>
      <p:sp>
        <p:nvSpPr>
          <p:cNvPr id="52" name="Arc 51"/>
          <p:cNvSpPr/>
          <p:nvPr/>
        </p:nvSpPr>
        <p:spPr bwMode="auto">
          <a:xfrm>
            <a:off x="1674781" y="792223"/>
            <a:ext cx="1676400" cy="5051833"/>
          </a:xfrm>
          <a:prstGeom prst="arc">
            <a:avLst>
              <a:gd name="adj1" fmla="val 16813851"/>
              <a:gd name="adj2" fmla="val 4862915"/>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anchor="ctr">
            <a:scene3d>
              <a:camera prst="orthographicFront"/>
              <a:lightRig rig="balanced" dir="t"/>
            </a:scene3d>
            <a:flatTx/>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latin typeface="+mn-lt"/>
            </a:endParaRPr>
          </a:p>
        </p:txBody>
      </p:sp>
      <p:sp>
        <p:nvSpPr>
          <p:cNvPr id="54" name="Arc 53"/>
          <p:cNvSpPr/>
          <p:nvPr/>
        </p:nvSpPr>
        <p:spPr bwMode="auto">
          <a:xfrm rot="10800000">
            <a:off x="5792618" y="795025"/>
            <a:ext cx="1676400" cy="5056632"/>
          </a:xfrm>
          <a:prstGeom prst="arc">
            <a:avLst>
              <a:gd name="adj1" fmla="val 16698830"/>
              <a:gd name="adj2" fmla="val 4836224"/>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anchor="ctr">
            <a:scene3d>
              <a:camera prst="orthographicFront"/>
              <a:lightRig rig="balanced" dir="t"/>
            </a:scene3d>
            <a:flatTx/>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latin typeface="+mn-lt"/>
            </a:endParaRPr>
          </a:p>
        </p:txBody>
      </p:sp>
      <p:sp>
        <p:nvSpPr>
          <p:cNvPr id="56" name="Oval 55"/>
          <p:cNvSpPr>
            <a:spLocks noChangeArrowheads="1"/>
          </p:cNvSpPr>
          <p:nvPr/>
        </p:nvSpPr>
        <p:spPr bwMode="auto">
          <a:xfrm>
            <a:off x="7563826" y="3901058"/>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1</a:t>
            </a:r>
            <a:endParaRPr lang="en-US" kern="0" dirty="0">
              <a:effectLst>
                <a:outerShdw blurRad="38100" dist="38100" dir="2700000" algn="tl">
                  <a:srgbClr val="000000">
                    <a:alpha val="43137"/>
                  </a:srgbClr>
                </a:outerShdw>
              </a:effectLst>
              <a:latin typeface="+mn-lt"/>
            </a:endParaRPr>
          </a:p>
        </p:txBody>
      </p:sp>
      <p:sp>
        <p:nvSpPr>
          <p:cNvPr id="57" name="Oval 56"/>
          <p:cNvSpPr>
            <a:spLocks noChangeArrowheads="1"/>
          </p:cNvSpPr>
          <p:nvPr/>
        </p:nvSpPr>
        <p:spPr bwMode="auto">
          <a:xfrm>
            <a:off x="6987209" y="2757682"/>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2</a:t>
            </a:r>
            <a:endParaRPr lang="en-US" kern="0" dirty="0">
              <a:effectLst>
                <a:outerShdw blurRad="38100" dist="38100" dir="2700000" algn="tl">
                  <a:srgbClr val="000000">
                    <a:alpha val="43137"/>
                  </a:srgbClr>
                </a:outerShdw>
              </a:effectLst>
              <a:latin typeface="+mn-lt"/>
            </a:endParaRPr>
          </a:p>
        </p:txBody>
      </p:sp>
      <p:sp>
        <p:nvSpPr>
          <p:cNvPr id="58" name="Oval 57"/>
          <p:cNvSpPr>
            <a:spLocks noChangeArrowheads="1"/>
          </p:cNvSpPr>
          <p:nvPr/>
        </p:nvSpPr>
        <p:spPr bwMode="auto">
          <a:xfrm>
            <a:off x="5312365" y="24225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3</a:t>
            </a:r>
            <a:endParaRPr lang="en-US" kern="0" dirty="0">
              <a:effectLst>
                <a:outerShdw blurRad="38100" dist="38100" dir="2700000" algn="tl">
                  <a:srgbClr val="000000">
                    <a:alpha val="43137"/>
                  </a:srgbClr>
                </a:outerShdw>
              </a:effectLst>
              <a:latin typeface="+mn-lt"/>
            </a:endParaRPr>
          </a:p>
        </p:txBody>
      </p:sp>
      <p:sp>
        <p:nvSpPr>
          <p:cNvPr id="59" name="Oval 58"/>
          <p:cNvSpPr>
            <a:spLocks noChangeArrowheads="1"/>
          </p:cNvSpPr>
          <p:nvPr/>
        </p:nvSpPr>
        <p:spPr bwMode="auto">
          <a:xfrm>
            <a:off x="1694723" y="2706423"/>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4</a:t>
            </a:r>
            <a:endParaRPr lang="en-US" kern="0" dirty="0">
              <a:effectLst>
                <a:outerShdw blurRad="38100" dist="38100" dir="2700000" algn="tl">
                  <a:srgbClr val="000000">
                    <a:alpha val="43137"/>
                  </a:srgbClr>
                </a:outerShdw>
              </a:effectLst>
              <a:latin typeface="+mn-lt"/>
            </a:endParaRPr>
          </a:p>
        </p:txBody>
      </p:sp>
      <p:sp>
        <p:nvSpPr>
          <p:cNvPr id="60" name="Oval 59"/>
          <p:cNvSpPr>
            <a:spLocks noChangeArrowheads="1"/>
          </p:cNvSpPr>
          <p:nvPr/>
        </p:nvSpPr>
        <p:spPr bwMode="auto">
          <a:xfrm>
            <a:off x="3532607" y="3126745"/>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5</a:t>
            </a:r>
            <a:endParaRPr lang="en-US" kern="0" dirty="0">
              <a:effectLst>
                <a:outerShdw blurRad="38100" dist="38100" dir="2700000" algn="tl">
                  <a:srgbClr val="000000">
                    <a:alpha val="43137"/>
                  </a:srgbClr>
                </a:outerShdw>
              </a:effectLst>
              <a:latin typeface="+mn-lt"/>
            </a:endParaRPr>
          </a:p>
        </p:txBody>
      </p:sp>
      <p:sp>
        <p:nvSpPr>
          <p:cNvPr id="61" name="Oval 60"/>
          <p:cNvSpPr>
            <a:spLocks noChangeArrowheads="1"/>
          </p:cNvSpPr>
          <p:nvPr/>
        </p:nvSpPr>
        <p:spPr bwMode="auto">
          <a:xfrm>
            <a:off x="6970339" y="3241430"/>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6</a:t>
            </a:r>
            <a:endParaRPr lang="en-US" kern="0" dirty="0">
              <a:effectLst>
                <a:outerShdw blurRad="38100" dist="38100" dir="2700000" algn="tl">
                  <a:srgbClr val="000000">
                    <a:alpha val="43137"/>
                  </a:srgbClr>
                </a:outerShdw>
              </a:effectLst>
              <a:latin typeface="+mn-lt"/>
            </a:endParaRPr>
          </a:p>
        </p:txBody>
      </p:sp>
      <p:sp>
        <p:nvSpPr>
          <p:cNvPr id="62" name="Oval 61"/>
          <p:cNvSpPr>
            <a:spLocks noChangeArrowheads="1"/>
          </p:cNvSpPr>
          <p:nvPr/>
        </p:nvSpPr>
        <p:spPr bwMode="auto">
          <a:xfrm>
            <a:off x="6718968" y="420015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fontAlgn="auto">
              <a:spcBef>
                <a:spcPct val="50000"/>
              </a:spcBef>
              <a:spcAft>
                <a:spcPts val="0"/>
              </a:spcAft>
              <a:defRPr/>
            </a:pPr>
            <a:r>
              <a:rPr lang="en-US" sz="1200" kern="0" dirty="0">
                <a:effectLst>
                  <a:outerShdw blurRad="38100" dist="38100" dir="2700000" algn="tl">
                    <a:srgbClr val="000000"/>
                  </a:outerShdw>
                </a:effectLst>
                <a:latin typeface="+mn-lt"/>
              </a:rPr>
              <a:t>6</a:t>
            </a:r>
            <a:endParaRPr lang="en-US" kern="0" dirty="0">
              <a:effectLst>
                <a:outerShdw blurRad="38100" dist="38100" dir="2700000" algn="tl">
                  <a:srgbClr val="000000">
                    <a:alpha val="43137"/>
                  </a:srgbClr>
                </a:outerShdw>
              </a:effectLst>
              <a:latin typeface="+mn-lt"/>
            </a:endParaRPr>
          </a:p>
        </p:txBody>
      </p:sp>
      <p:sp>
        <p:nvSpPr>
          <p:cNvPr id="36" name="Oval 35"/>
          <p:cNvSpPr>
            <a:spLocks noChangeArrowheads="1"/>
          </p:cNvSpPr>
          <p:nvPr/>
        </p:nvSpPr>
        <p:spPr bwMode="auto">
          <a:xfrm>
            <a:off x="2036480" y="621759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1</a:t>
            </a:r>
            <a:endParaRPr lang="en-US">
              <a:effectLst>
                <a:outerShdw blurRad="38100" dist="38100" dir="2700000" algn="tl">
                  <a:srgbClr val="000000"/>
                </a:outerShdw>
              </a:effectLst>
            </a:endParaRPr>
          </a:p>
        </p:txBody>
      </p:sp>
      <p:sp>
        <p:nvSpPr>
          <p:cNvPr id="37" name="Oval 36"/>
          <p:cNvSpPr>
            <a:spLocks noChangeArrowheads="1"/>
          </p:cNvSpPr>
          <p:nvPr/>
        </p:nvSpPr>
        <p:spPr bwMode="auto">
          <a:xfrm>
            <a:off x="2036699" y="62174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2</a:t>
            </a:r>
            <a:endParaRPr lang="en-US">
              <a:effectLst>
                <a:outerShdw blurRad="38100" dist="38100" dir="2700000" algn="tl">
                  <a:srgbClr val="000000"/>
                </a:outerShdw>
              </a:effectLst>
            </a:endParaRPr>
          </a:p>
        </p:txBody>
      </p:sp>
      <p:sp>
        <p:nvSpPr>
          <p:cNvPr id="38" name="Oval 37"/>
          <p:cNvSpPr>
            <a:spLocks noChangeArrowheads="1"/>
          </p:cNvSpPr>
          <p:nvPr/>
        </p:nvSpPr>
        <p:spPr bwMode="auto">
          <a:xfrm>
            <a:off x="2036699" y="62174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3</a:t>
            </a:r>
            <a:endParaRPr lang="en-US">
              <a:effectLst>
                <a:outerShdw blurRad="38100" dist="38100" dir="2700000" algn="tl">
                  <a:srgbClr val="000000"/>
                </a:outerShdw>
              </a:effectLst>
            </a:endParaRPr>
          </a:p>
        </p:txBody>
      </p:sp>
      <p:sp>
        <p:nvSpPr>
          <p:cNvPr id="39" name="Oval 38"/>
          <p:cNvSpPr>
            <a:spLocks noChangeArrowheads="1"/>
          </p:cNvSpPr>
          <p:nvPr/>
        </p:nvSpPr>
        <p:spPr bwMode="auto">
          <a:xfrm>
            <a:off x="2036699" y="62174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4</a:t>
            </a:r>
            <a:endParaRPr lang="en-US">
              <a:effectLst>
                <a:outerShdw blurRad="38100" dist="38100" dir="2700000" algn="tl">
                  <a:srgbClr val="000000"/>
                </a:outerShdw>
              </a:effectLst>
            </a:endParaRPr>
          </a:p>
        </p:txBody>
      </p:sp>
      <p:sp>
        <p:nvSpPr>
          <p:cNvPr id="40" name="Oval 39"/>
          <p:cNvSpPr>
            <a:spLocks noChangeArrowheads="1"/>
          </p:cNvSpPr>
          <p:nvPr/>
        </p:nvSpPr>
        <p:spPr bwMode="auto">
          <a:xfrm>
            <a:off x="2036699" y="62174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5</a:t>
            </a:r>
            <a:endParaRPr lang="en-US">
              <a:effectLst>
                <a:outerShdw blurRad="38100" dist="38100" dir="2700000" algn="tl">
                  <a:srgbClr val="000000"/>
                </a:outerShdw>
              </a:effectLst>
            </a:endParaRPr>
          </a:p>
        </p:txBody>
      </p:sp>
      <p:sp>
        <p:nvSpPr>
          <p:cNvPr id="41" name="Oval 40"/>
          <p:cNvSpPr>
            <a:spLocks noChangeArrowheads="1"/>
          </p:cNvSpPr>
          <p:nvPr/>
        </p:nvSpPr>
        <p:spPr bwMode="auto">
          <a:xfrm>
            <a:off x="2036699" y="621741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algn="ctr">
              <a:spcBef>
                <a:spcPct val="50000"/>
              </a:spcBef>
              <a:defRPr/>
            </a:pPr>
            <a:r>
              <a:rPr lang="en-US" sz="1200">
                <a:effectLst>
                  <a:outerShdw blurRad="38100" dist="38100" dir="2700000" algn="tl">
                    <a:srgbClr val="000000"/>
                  </a:outerShdw>
                </a:effectLst>
              </a:rPr>
              <a:t>6</a:t>
            </a:r>
            <a:endParaRPr lang="en-US">
              <a:effectLst>
                <a:outerShdw blurRad="38100" dist="38100" dir="2700000" algn="tl">
                  <a:srgbClr val="000000"/>
                </a:outerShdw>
              </a:effectLst>
            </a:endParaRPr>
          </a:p>
        </p:txBody>
      </p:sp>
      <p:sp>
        <p:nvSpPr>
          <p:cNvPr id="86" name="TextBox 85"/>
          <p:cNvSpPr txBox="1">
            <a:spLocks noChangeArrowheads="1"/>
          </p:cNvSpPr>
          <p:nvPr/>
        </p:nvSpPr>
        <p:spPr bwMode="auto">
          <a:xfrm>
            <a:off x="2430463" y="6231768"/>
            <a:ext cx="4657725" cy="325438"/>
          </a:xfrm>
          <a:prstGeom prst="rect">
            <a:avLst/>
          </a:prstGeom>
          <a:noFill/>
          <a:ln w="9525">
            <a:noFill/>
            <a:miter lim="800000"/>
            <a:headEnd/>
            <a:tailEnd/>
          </a:ln>
        </p:spPr>
        <p:txBody>
          <a:bodyPr>
            <a:spAutoFit/>
          </a:bodyPr>
          <a:lstStyle/>
          <a:p>
            <a:pPr eaLnBrk="0" hangingPunct="0">
              <a:lnSpc>
                <a:spcPct val="85000"/>
              </a:lnSpc>
              <a:spcBef>
                <a:spcPct val="20000"/>
              </a:spcBef>
              <a:defRPr/>
            </a:pPr>
            <a:r>
              <a:rPr lang="cs-CZ" dirty="0" err="1" smtClean="0">
                <a:effectLst>
                  <a:outerShdw blurRad="38100" dist="38100" dir="2700000" algn="tl">
                    <a:srgbClr val="000000"/>
                  </a:outerShdw>
                </a:effectLst>
              </a:rPr>
              <a:t>Užívateľ</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sa</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prihlasuje</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a </a:t>
            </a:r>
            <a:r>
              <a:rPr lang="cs-CZ" dirty="0" err="1" smtClean="0">
                <a:effectLst>
                  <a:outerShdw blurRad="38100" dist="38100" dir="2700000" algn="tl">
                    <a:srgbClr val="000000"/>
                  </a:outerShdw>
                </a:effectLst>
              </a:rPr>
              <a:t>autentifikuje</a:t>
            </a:r>
            <a:endParaRPr lang="en-US" dirty="0">
              <a:effectLst>
                <a:outerShdw blurRad="38100" dist="38100" dir="2700000" algn="tl">
                  <a:srgbClr val="000000"/>
                </a:outerShdw>
              </a:effectLst>
            </a:endParaRPr>
          </a:p>
        </p:txBody>
      </p:sp>
      <p:sp>
        <p:nvSpPr>
          <p:cNvPr id="87" name="TextBox 86"/>
          <p:cNvSpPr txBox="1">
            <a:spLocks noChangeArrowheads="1"/>
          </p:cNvSpPr>
          <p:nvPr/>
        </p:nvSpPr>
        <p:spPr bwMode="auto">
          <a:xfrm>
            <a:off x="2438029" y="6113315"/>
            <a:ext cx="4662487" cy="563563"/>
          </a:xfrm>
          <a:prstGeom prst="rect">
            <a:avLst/>
          </a:prstGeom>
          <a:noFill/>
          <a:ln w="9525">
            <a:noFill/>
            <a:miter lim="800000"/>
            <a:headEnd/>
            <a:tailEnd/>
          </a:ln>
        </p:spPr>
        <p:txBody>
          <a:bodyPr>
            <a:spAutoFit/>
          </a:bodyPr>
          <a:lstStyle/>
          <a:p>
            <a:pPr eaLnBrk="0" hangingPunct="0">
              <a:lnSpc>
                <a:spcPct val="85000"/>
              </a:lnSpc>
              <a:spcBef>
                <a:spcPct val="20000"/>
              </a:spcBef>
              <a:defRPr/>
            </a:pPr>
            <a:r>
              <a:rPr lang="en-US" dirty="0">
                <a:effectLst>
                  <a:outerShdw blurRad="38100" dist="38100" dir="2700000" algn="tl">
                    <a:srgbClr val="000000"/>
                  </a:outerShdw>
                </a:effectLst>
              </a:rPr>
              <a:t>RODC: </a:t>
            </a:r>
            <a:r>
              <a:rPr lang="cs-CZ" dirty="0" err="1" smtClean="0">
                <a:effectLst>
                  <a:outerShdw blurRad="38100" dist="38100" dir="2700000" algn="tl">
                    <a:srgbClr val="000000"/>
                  </a:outerShdw>
                </a:effectLst>
              </a:rPr>
              <a:t>Nazrie</a:t>
            </a:r>
            <a:r>
              <a:rPr lang="cs-CZ" dirty="0" smtClean="0">
                <a:effectLst>
                  <a:outerShdw blurRad="38100" dist="38100" dir="2700000" algn="tl">
                    <a:srgbClr val="000000"/>
                  </a:outerShdw>
                </a:effectLst>
              </a:rPr>
              <a:t> do </a:t>
            </a:r>
            <a:r>
              <a:rPr lang="cs-CZ" dirty="0" err="1" smtClean="0">
                <a:effectLst>
                  <a:outerShdw blurRad="38100" dist="38100" dir="2700000" algn="tl">
                    <a:srgbClr val="000000"/>
                  </a:outerShdw>
                </a:effectLst>
              </a:rPr>
              <a:t>databázy</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„Nemám </a:t>
            </a:r>
            <a:r>
              <a:rPr lang="cs-CZ" dirty="0" smtClean="0">
                <a:effectLst>
                  <a:outerShdw blurRad="38100" dist="38100" dir="2700000" algn="tl">
                    <a:srgbClr val="000000"/>
                  </a:outerShdw>
                </a:effectLst>
              </a:rPr>
              <a:t> heslo </a:t>
            </a:r>
            <a:r>
              <a:rPr lang="cs-CZ" dirty="0" err="1" smtClean="0">
                <a:effectLst>
                  <a:outerShdw blurRad="38100" dist="38100" dir="2700000" algn="tl">
                    <a:srgbClr val="000000"/>
                  </a:outerShdw>
                </a:effectLst>
              </a:rPr>
              <a:t>užívateľa</a:t>
            </a:r>
            <a:r>
              <a:rPr lang="cs-CZ" dirty="0" smtClean="0">
                <a:effectLst>
                  <a:outerShdw blurRad="38100" dist="38100" dir="2700000" algn="tl">
                    <a:srgbClr val="000000"/>
                  </a:outerShdw>
                </a:effectLst>
              </a:rPr>
              <a:t>.“</a:t>
            </a:r>
            <a:endParaRPr lang="en-US" dirty="0">
              <a:effectLst>
                <a:outerShdw blurRad="38100" dist="38100" dir="2700000" algn="tl">
                  <a:srgbClr val="000000"/>
                </a:outerShdw>
              </a:effectLst>
            </a:endParaRPr>
          </a:p>
        </p:txBody>
      </p:sp>
      <p:sp>
        <p:nvSpPr>
          <p:cNvPr id="88" name="TextBox 87"/>
          <p:cNvSpPr txBox="1">
            <a:spLocks noChangeArrowheads="1"/>
          </p:cNvSpPr>
          <p:nvPr/>
        </p:nvSpPr>
        <p:spPr bwMode="auto">
          <a:xfrm>
            <a:off x="2445654" y="6115196"/>
            <a:ext cx="4662488" cy="563231"/>
          </a:xfrm>
          <a:prstGeom prst="rect">
            <a:avLst/>
          </a:prstGeom>
          <a:noFill/>
          <a:ln w="9525">
            <a:noFill/>
            <a:miter lim="800000"/>
            <a:headEnd/>
            <a:tailEnd/>
          </a:ln>
        </p:spPr>
        <p:txBody>
          <a:bodyPr>
            <a:spAutoFit/>
          </a:bodyPr>
          <a:lstStyle/>
          <a:p>
            <a:pPr eaLnBrk="0" hangingPunct="0">
              <a:lnSpc>
                <a:spcPct val="85000"/>
              </a:lnSpc>
              <a:spcBef>
                <a:spcPct val="20000"/>
              </a:spcBef>
              <a:defRPr/>
            </a:pPr>
            <a:r>
              <a:rPr lang="cs-CZ" dirty="0" err="1" smtClean="0">
                <a:effectLst>
                  <a:outerShdw blurRad="38100" dist="38100" dir="2700000" algn="tl">
                    <a:srgbClr val="000000"/>
                  </a:outerShdw>
                </a:effectLst>
              </a:rPr>
              <a:t>Odovzdá</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žiadosť</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na </a:t>
            </a:r>
            <a:r>
              <a:rPr lang="en-US" dirty="0">
                <a:effectLst>
                  <a:outerShdw blurRad="38100" dist="38100" dir="2700000" algn="tl">
                    <a:srgbClr val="000000"/>
                  </a:outerShdw>
                </a:effectLst>
              </a:rPr>
              <a:t>Windows Server </a:t>
            </a:r>
            <a:r>
              <a:rPr lang="cs-CZ" dirty="0">
                <a:effectLst>
                  <a:outerShdw blurRad="38100" dist="38100" dir="2700000" algn="tl">
                    <a:srgbClr val="000000"/>
                  </a:outerShdw>
                </a:effectLst>
              </a:rPr>
              <a:t>2008</a:t>
            </a:r>
            <a:r>
              <a:rPr lang="en-US" dirty="0">
                <a:effectLst>
                  <a:outerShdw blurRad="38100" dist="38100" dir="2700000" algn="tl">
                    <a:srgbClr val="000000"/>
                  </a:outerShdw>
                </a:effectLst>
              </a:rPr>
              <a:t> DC</a:t>
            </a:r>
          </a:p>
        </p:txBody>
      </p:sp>
      <p:sp>
        <p:nvSpPr>
          <p:cNvPr id="89" name="TextBox 88"/>
          <p:cNvSpPr txBox="1">
            <a:spLocks noChangeArrowheads="1"/>
          </p:cNvSpPr>
          <p:nvPr/>
        </p:nvSpPr>
        <p:spPr bwMode="auto">
          <a:xfrm>
            <a:off x="2446614" y="6093618"/>
            <a:ext cx="4662487" cy="563562"/>
          </a:xfrm>
          <a:prstGeom prst="rect">
            <a:avLst/>
          </a:prstGeom>
          <a:noFill/>
          <a:ln w="9525">
            <a:noFill/>
            <a:miter lim="800000"/>
            <a:headEnd/>
            <a:tailEnd/>
          </a:ln>
        </p:spPr>
        <p:txBody>
          <a:bodyPr>
            <a:spAutoFit/>
          </a:bodyPr>
          <a:lstStyle/>
          <a:p>
            <a:pPr eaLnBrk="0" hangingPunct="0">
              <a:lnSpc>
                <a:spcPct val="85000"/>
              </a:lnSpc>
              <a:spcBef>
                <a:spcPct val="20000"/>
              </a:spcBef>
              <a:defRPr/>
            </a:pPr>
            <a:r>
              <a:rPr lang="en-US" dirty="0">
                <a:effectLst>
                  <a:outerShdw blurRad="38100" dist="38100" dir="2700000" algn="tl">
                    <a:srgbClr val="000000"/>
                  </a:outerShdw>
                </a:effectLst>
              </a:rPr>
              <a:t>Windows Server </a:t>
            </a:r>
            <a:r>
              <a:rPr lang="cs-CZ" dirty="0">
                <a:effectLst>
                  <a:outerShdw blurRad="38100" dist="38100" dir="2700000" algn="tl">
                    <a:srgbClr val="000000"/>
                  </a:outerShdw>
                </a:effectLst>
              </a:rPr>
              <a:t>2008 </a:t>
            </a:r>
            <a:r>
              <a:rPr lang="en-US" dirty="0">
                <a:effectLst>
                  <a:outerShdw blurRad="38100" dist="38100" dir="2700000" algn="tl">
                    <a:srgbClr val="000000"/>
                  </a:outerShdw>
                </a:effectLst>
              </a:rPr>
              <a:t>DC </a:t>
            </a:r>
            <a:r>
              <a:rPr lang="cs-CZ" dirty="0" err="1" smtClean="0">
                <a:effectLst>
                  <a:outerShdw blurRad="38100" dist="38100" dir="2700000" algn="tl">
                    <a:srgbClr val="000000"/>
                  </a:outerShdw>
                </a:effectLst>
              </a:rPr>
              <a:t>autentifikuje</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žiadosť</a:t>
            </a:r>
            <a:endParaRPr lang="en-US" dirty="0">
              <a:effectLst>
                <a:outerShdw blurRad="38100" dist="38100" dir="2700000" algn="tl">
                  <a:srgbClr val="000000"/>
                </a:outerShdw>
              </a:effectLst>
            </a:endParaRPr>
          </a:p>
        </p:txBody>
      </p:sp>
      <p:sp>
        <p:nvSpPr>
          <p:cNvPr id="90" name="TextBox 89"/>
          <p:cNvSpPr txBox="1">
            <a:spLocks noChangeArrowheads="1"/>
          </p:cNvSpPr>
          <p:nvPr/>
        </p:nvSpPr>
        <p:spPr bwMode="auto">
          <a:xfrm>
            <a:off x="2447259" y="6112513"/>
            <a:ext cx="4662488" cy="563562"/>
          </a:xfrm>
          <a:prstGeom prst="rect">
            <a:avLst/>
          </a:prstGeom>
          <a:noFill/>
          <a:ln w="9525">
            <a:noFill/>
            <a:miter lim="800000"/>
            <a:headEnd/>
            <a:tailEnd/>
          </a:ln>
        </p:spPr>
        <p:txBody>
          <a:bodyPr>
            <a:spAutoFit/>
          </a:bodyPr>
          <a:lstStyle/>
          <a:p>
            <a:pPr eaLnBrk="0" hangingPunct="0">
              <a:lnSpc>
                <a:spcPct val="85000"/>
              </a:lnSpc>
              <a:spcBef>
                <a:spcPct val="20000"/>
              </a:spcBef>
              <a:defRPr/>
            </a:pPr>
            <a:r>
              <a:rPr lang="cs-CZ" dirty="0" err="1" smtClean="0">
                <a:effectLst>
                  <a:outerShdw blurRad="38100" dist="38100" dir="2700000" algn="tl">
                    <a:srgbClr val="000000"/>
                  </a:outerShdw>
                </a:effectLst>
              </a:rPr>
              <a:t>Vracia</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autentifikačnú</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sekvenciu</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a ticket-granting-ticket (TGT) </a:t>
            </a:r>
            <a:r>
              <a:rPr lang="cs-CZ" dirty="0" err="1" smtClean="0">
                <a:effectLst>
                  <a:outerShdw blurRad="38100" dist="38100" dir="2700000" algn="tl">
                    <a:srgbClr val="000000"/>
                  </a:outerShdw>
                </a:effectLst>
              </a:rPr>
              <a:t>späť</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na RODC</a:t>
            </a:r>
            <a:endParaRPr lang="en-US" dirty="0">
              <a:effectLst>
                <a:outerShdw blurRad="38100" dist="38100" dir="2700000" algn="tl">
                  <a:srgbClr val="000000"/>
                </a:outerShdw>
              </a:effectLst>
            </a:endParaRPr>
          </a:p>
        </p:txBody>
      </p:sp>
      <p:sp>
        <p:nvSpPr>
          <p:cNvPr id="91" name="TextBox 90"/>
          <p:cNvSpPr txBox="1">
            <a:spLocks noChangeArrowheads="1"/>
          </p:cNvSpPr>
          <p:nvPr/>
        </p:nvSpPr>
        <p:spPr bwMode="auto">
          <a:xfrm>
            <a:off x="2461529" y="6113376"/>
            <a:ext cx="4662488" cy="563562"/>
          </a:xfrm>
          <a:prstGeom prst="rect">
            <a:avLst/>
          </a:prstGeom>
          <a:noFill/>
          <a:ln w="9525">
            <a:noFill/>
            <a:miter lim="800000"/>
            <a:headEnd/>
            <a:tailEnd/>
          </a:ln>
        </p:spPr>
        <p:txBody>
          <a:bodyPr>
            <a:spAutoFit/>
          </a:bodyPr>
          <a:lstStyle/>
          <a:p>
            <a:pPr eaLnBrk="0" hangingPunct="0">
              <a:lnSpc>
                <a:spcPct val="85000"/>
              </a:lnSpc>
              <a:spcBef>
                <a:spcPct val="20000"/>
              </a:spcBef>
              <a:defRPr/>
            </a:pPr>
            <a:r>
              <a:rPr lang="en-US" dirty="0">
                <a:effectLst>
                  <a:outerShdw blurRad="38100" dist="38100" dir="2700000" algn="tl">
                    <a:srgbClr val="000000"/>
                  </a:outerShdw>
                </a:effectLst>
              </a:rPr>
              <a:t>RODC </a:t>
            </a:r>
            <a:r>
              <a:rPr lang="cs-CZ" dirty="0" err="1" smtClean="0">
                <a:effectLst>
                  <a:outerShdw blurRad="38100" dist="38100" dir="2700000" algn="tl">
                    <a:srgbClr val="000000"/>
                  </a:outerShdw>
                </a:effectLst>
              </a:rPr>
              <a:t>odovzdá</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TGT </a:t>
            </a:r>
            <a:r>
              <a:rPr lang="cs-CZ" dirty="0" err="1" smtClean="0">
                <a:effectLst>
                  <a:outerShdw blurRad="38100" dist="38100" dir="2700000" algn="tl">
                    <a:srgbClr val="000000"/>
                  </a:outerShdw>
                </a:effectLst>
              </a:rPr>
              <a:t>užívateľovi</a:t>
            </a:r>
            <a:r>
              <a:rPr lang="cs-CZ" dirty="0" smtClean="0">
                <a:effectLst>
                  <a:outerShdw blurRad="38100" dist="38100" dir="2700000" algn="tl">
                    <a:srgbClr val="000000"/>
                  </a:outerShdw>
                </a:effectLst>
              </a:rPr>
              <a:t> </a:t>
            </a:r>
            <a:r>
              <a:rPr lang="cs-CZ" dirty="0">
                <a:effectLst>
                  <a:outerShdw blurRad="38100" dist="38100" dir="2700000" algn="tl">
                    <a:srgbClr val="000000"/>
                  </a:outerShdw>
                </a:effectLst>
              </a:rPr>
              <a:t>a </a:t>
            </a:r>
            <a:r>
              <a:rPr lang="cs-CZ" dirty="0" err="1" smtClean="0">
                <a:effectLst>
                  <a:outerShdw blurRad="38100" dist="38100" dir="2700000" algn="tl">
                    <a:srgbClr val="000000"/>
                  </a:outerShdw>
                </a:effectLst>
              </a:rPr>
              <a:t>povoľuje</a:t>
            </a:r>
            <a:r>
              <a:rPr lang="cs-CZ" dirty="0" smtClean="0">
                <a:effectLst>
                  <a:outerShdw blurRad="38100" dist="38100" dir="2700000" algn="tl">
                    <a:srgbClr val="000000"/>
                  </a:outerShdw>
                </a:effectLst>
              </a:rPr>
              <a:t> </a:t>
            </a:r>
            <a:r>
              <a:rPr lang="cs-CZ" dirty="0" err="1" smtClean="0">
                <a:effectLst>
                  <a:outerShdw blurRad="38100" dist="38100" dir="2700000" algn="tl">
                    <a:srgbClr val="000000"/>
                  </a:outerShdw>
                </a:effectLst>
              </a:rPr>
              <a:t>prihlásenie</a:t>
            </a:r>
            <a:r>
              <a:rPr lang="cs-CZ" dirty="0" smtClean="0">
                <a:effectLst>
                  <a:outerShdw blurRad="38100" dist="38100" dir="2700000" algn="tl">
                    <a:srgbClr val="000000"/>
                  </a:outerShdw>
                </a:effectLst>
              </a:rPr>
              <a:t> </a:t>
            </a:r>
            <a:endParaRPr lang="en-US" dirty="0">
              <a:effectLst>
                <a:outerShdw blurRad="38100" dist="38100" dir="2700000" algn="tl">
                  <a:srgbClr val="000000"/>
                </a:outerShdw>
              </a:effectLst>
            </a:endParaRPr>
          </a:p>
        </p:txBody>
      </p:sp>
      <p:sp>
        <p:nvSpPr>
          <p:cNvPr id="285707" name="Straight Connector 285706"/>
          <p:cNvSpPr>
            <a:spLocks noChangeShapeType="1"/>
          </p:cNvSpPr>
          <p:nvPr/>
        </p:nvSpPr>
        <p:spPr bwMode="auto">
          <a:xfrm flipH="1" flipV="1">
            <a:off x="6954838" y="3652081"/>
            <a:ext cx="1062037" cy="1114425"/>
          </a:xfrm>
          <a:prstGeom prst="line">
            <a:avLst/>
          </a:prstGeom>
          <a:noFill/>
          <a:ln w="38100" cap="rnd" algn="ctr">
            <a:solidFill>
              <a:schemeClr val="tx1"/>
            </a:solidFill>
            <a:prstDash val="sysDot"/>
            <a:round/>
            <a:headEnd/>
            <a:tailEnd type="triangle" w="med" len="med"/>
          </a:ln>
          <a:effectLst>
            <a:outerShdw blurRad="50800" dist="38100" dir="8100000" algn="tr" rotWithShape="0">
              <a:prstClr val="black">
                <a:alpha val="40000"/>
              </a:prstClr>
            </a:outerShdw>
          </a:effectLst>
        </p:spPr>
        <p:txBody>
          <a:bodyPr/>
          <a:lstStyle/>
          <a:p>
            <a:pPr algn="ctr" eaLnBrk="0" hangingPunct="0">
              <a:lnSpc>
                <a:spcPct val="85000"/>
              </a:lnSpc>
              <a:spcBef>
                <a:spcPct val="20000"/>
              </a:spcBef>
              <a:defRPr/>
            </a:pPr>
            <a:endParaRPr lang="en-US" dirty="0">
              <a:effectLst>
                <a:outerShdw blurRad="38100" dist="38100" dir="2700000" algn="tl">
                  <a:srgbClr val="000000">
                    <a:alpha val="43137"/>
                  </a:srgbClr>
                </a:outerShdw>
              </a:effectLst>
              <a:latin typeface="+mn-lt"/>
            </a:endParaRPr>
          </a:p>
        </p:txBody>
      </p:sp>
      <p:sp>
        <p:nvSpPr>
          <p:cNvPr id="73" name="Oval 72"/>
          <p:cNvSpPr/>
          <p:nvPr/>
        </p:nvSpPr>
        <p:spPr bwMode="auto">
          <a:xfrm>
            <a:off x="2105689" y="1657962"/>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anchor="ctr">
            <a:flatTx/>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endParaRPr>
          </a:p>
        </p:txBody>
      </p:sp>
      <p:pic>
        <p:nvPicPr>
          <p:cNvPr id="74" name="Picture 1" descr="D:\Aeshen\TechNet 2006\12-December\Msft-longhorn-papers\TDM Deck\Windows Illustration Icons\Computer.png"/>
          <p:cNvPicPr>
            <a:picLocks noChangeAspect="1" noChangeArrowheads="1"/>
          </p:cNvPicPr>
          <p:nvPr/>
        </p:nvPicPr>
        <p:blipFill>
          <a:blip r:embed="rId5"/>
          <a:srcRect/>
          <a:stretch>
            <a:fillRect/>
          </a:stretch>
        </p:blipFill>
        <p:spPr bwMode="auto">
          <a:xfrm>
            <a:off x="2409825" y="2461456"/>
            <a:ext cx="676275" cy="676275"/>
          </a:xfrm>
          <a:prstGeom prst="rect">
            <a:avLst/>
          </a:prstGeom>
          <a:noFill/>
          <a:effectLst>
            <a:outerShdw blurRad="50800" dist="38100" dir="2700000" algn="tl" rotWithShape="0">
              <a:prstClr val="black">
                <a:alpha val="40000"/>
              </a:prstClr>
            </a:outerShdw>
          </a:effectLst>
        </p:spPr>
      </p:pic>
      <p:pic>
        <p:nvPicPr>
          <p:cNvPr id="75" name="Picture 2" descr="D:\Aeshen\TechNet 2006\12-December\Msft-longhorn-papers\TDM Deck\Windows Illustration Icons\Server.png"/>
          <p:cNvPicPr>
            <a:picLocks noChangeAspect="1" noChangeArrowheads="1"/>
          </p:cNvPicPr>
          <p:nvPr/>
        </p:nvPicPr>
        <p:blipFill>
          <a:blip r:embed="rId7"/>
          <a:srcRect/>
          <a:stretch>
            <a:fillRect/>
          </a:stretch>
        </p:blipFill>
        <p:spPr bwMode="auto">
          <a:xfrm>
            <a:off x="2533650" y="1802643"/>
            <a:ext cx="627063" cy="755650"/>
          </a:xfrm>
          <a:prstGeom prst="rect">
            <a:avLst/>
          </a:prstGeom>
          <a:noFill/>
          <a:effectLst>
            <a:outerShdw blurRad="50800" dist="38100" dir="2700000" algn="tl" rotWithShape="0">
              <a:prstClr val="black">
                <a:alpha val="40000"/>
              </a:prstClr>
            </a:outerShdw>
          </a:effectLst>
        </p:spPr>
      </p:pic>
      <p:pic>
        <p:nvPicPr>
          <p:cNvPr id="94" name="Picture 1" descr="D:\Aeshen\TechNet 2006\12-December\Msft-longhorn-papers\TDM Deck\Windows Illustration Icons\Computer.png"/>
          <p:cNvPicPr>
            <a:picLocks noChangeAspect="1" noChangeArrowheads="1"/>
          </p:cNvPicPr>
          <p:nvPr/>
        </p:nvPicPr>
        <p:blipFill>
          <a:blip r:embed="rId5"/>
          <a:srcRect/>
          <a:stretch>
            <a:fillRect/>
          </a:stretch>
        </p:blipFill>
        <p:spPr bwMode="auto">
          <a:xfrm>
            <a:off x="6186488" y="2596393"/>
            <a:ext cx="676275" cy="677863"/>
          </a:xfrm>
          <a:prstGeom prst="rect">
            <a:avLst/>
          </a:prstGeom>
          <a:noFill/>
          <a:effectLst>
            <a:outerShdw blurRad="50800" dist="38100" dir="2700000" algn="tl" rotWithShape="0">
              <a:prstClr val="black">
                <a:alpha val="40000"/>
              </a:prstClr>
            </a:outerShdw>
          </a:effectLst>
        </p:spPr>
      </p:pic>
      <p:pic>
        <p:nvPicPr>
          <p:cNvPr id="95" name="Picture 1" descr="D:\Aeshen\TechNet 2006\12-December\Msft-longhorn-papers\TDM Deck\Windows Illustration Icons\Computer.png"/>
          <p:cNvPicPr>
            <a:picLocks noChangeAspect="1" noChangeArrowheads="1"/>
          </p:cNvPicPr>
          <p:nvPr/>
        </p:nvPicPr>
        <p:blipFill>
          <a:blip r:embed="rId5"/>
          <a:srcRect/>
          <a:stretch>
            <a:fillRect/>
          </a:stretch>
        </p:blipFill>
        <p:spPr bwMode="auto">
          <a:xfrm>
            <a:off x="6126163" y="1847093"/>
            <a:ext cx="676275" cy="676275"/>
          </a:xfrm>
          <a:prstGeom prst="rect">
            <a:avLst/>
          </a:prstGeom>
          <a:noFill/>
          <a:effectLst>
            <a:outerShdw blurRad="50800" dist="38100" dir="2700000" algn="tl" rotWithShape="0">
              <a:prstClr val="black">
                <a:alpha val="40000"/>
              </a:prstClr>
            </a:outerShdw>
          </a:effectLst>
        </p:spPr>
      </p:pic>
      <p:sp>
        <p:nvSpPr>
          <p:cNvPr id="79" name="Text Box 79"/>
          <p:cNvSpPr txBox="1">
            <a:spLocks noChangeArrowheads="1"/>
          </p:cNvSpPr>
          <p:nvPr/>
        </p:nvSpPr>
        <p:spPr bwMode="auto">
          <a:xfrm>
            <a:off x="6767513" y="2980568"/>
            <a:ext cx="1047750" cy="366713"/>
          </a:xfrm>
          <a:prstGeom prst="rect">
            <a:avLst/>
          </a:prstGeom>
          <a:noFill/>
          <a:ln w="12700">
            <a:noFill/>
            <a:miter lim="800000"/>
            <a:headEnd/>
            <a:tailEnd/>
          </a:ln>
        </p:spPr>
        <p:txBody>
          <a:bodyPr>
            <a:spAutoFit/>
          </a:bodyPr>
          <a:lstStyle/>
          <a:p>
            <a:pPr algn="ctr" fontAlgn="auto">
              <a:spcBef>
                <a:spcPts val="0"/>
              </a:spcBef>
              <a:spcAft>
                <a:spcPts val="0"/>
              </a:spcAft>
              <a:defRPr/>
            </a:pPr>
            <a:r>
              <a:rPr lang="en-US" kern="0" dirty="0">
                <a:effectLst>
                  <a:outerShdw blurRad="38100" dist="38100" dir="2700000" algn="tl">
                    <a:srgbClr val="000000">
                      <a:alpha val="43137"/>
                    </a:srgbClr>
                  </a:outerShdw>
                </a:effectLst>
              </a:rPr>
              <a:t>RODC</a:t>
            </a:r>
          </a:p>
        </p:txBody>
      </p:sp>
      <p:sp>
        <p:nvSpPr>
          <p:cNvPr id="96" name="Arc 95"/>
          <p:cNvSpPr/>
          <p:nvPr/>
        </p:nvSpPr>
        <p:spPr bwMode="auto">
          <a:xfrm rot="16509344">
            <a:off x="4345714" y="1552853"/>
            <a:ext cx="1054934" cy="2617775"/>
          </a:xfrm>
          <a:prstGeom prst="arc">
            <a:avLst>
              <a:gd name="adj1" fmla="val 17062574"/>
              <a:gd name="adj2" fmla="val 4402144"/>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anchor="ctr">
            <a:scene3d>
              <a:camera prst="orthographicFront"/>
              <a:lightRig rig="balanced" dir="t"/>
            </a:scene3d>
            <a:flatTx/>
          </a:bodyPr>
          <a:lstStyle/>
          <a:p>
            <a:pPr algn="ctr" eaLnBrk="0" hangingPunct="0">
              <a:lnSpc>
                <a:spcPct val="85000"/>
              </a:lnSpc>
              <a:spcBef>
                <a:spcPct val="20000"/>
              </a:spcBef>
              <a:defRPr/>
            </a:pPr>
            <a:endParaRPr lang="en-US">
              <a:effectLst>
                <a:outerShdw blurRad="38100" dist="38100" dir="2700000" algn="tl">
                  <a:srgbClr val="000000">
                    <a:alpha val="43137"/>
                  </a:srgbClr>
                </a:outerShdw>
              </a:effectLst>
            </a:endParaRPr>
          </a:p>
        </p:txBody>
      </p:sp>
      <p:grpSp>
        <p:nvGrpSpPr>
          <p:cNvPr id="3" name="Group 38"/>
          <p:cNvGrpSpPr>
            <a:grpSpLocks/>
          </p:cNvGrpSpPr>
          <p:nvPr/>
        </p:nvGrpSpPr>
        <p:grpSpPr bwMode="auto">
          <a:xfrm>
            <a:off x="3733800" y="3061531"/>
            <a:ext cx="536575" cy="636587"/>
            <a:chOff x="9144000" y="1757412"/>
            <a:chExt cx="1411706" cy="1669182"/>
          </a:xfrm>
        </p:grpSpPr>
        <p:pic>
          <p:nvPicPr>
            <p:cNvPr id="76" name="Picture 6" descr="D:\Aeshen\TechNet 2006\12-December\Msft-longhorn-papers\TDM Deck\Windows Illustration Icons\Generic Doc.png"/>
            <p:cNvPicPr>
              <a:picLocks noChangeAspect="1" noChangeArrowheads="1"/>
            </p:cNvPicPr>
            <p:nvPr/>
          </p:nvPicPr>
          <p:blipFill>
            <a:blip r:embed="rId8"/>
            <a:srcRect/>
            <a:stretch>
              <a:fillRect/>
            </a:stretch>
          </p:blipFill>
          <p:spPr bwMode="auto">
            <a:xfrm>
              <a:off x="9144000" y="1757412"/>
              <a:ext cx="1411706" cy="1411104"/>
            </a:xfrm>
            <a:prstGeom prst="rect">
              <a:avLst/>
            </a:prstGeom>
            <a:noFill/>
            <a:effectLst>
              <a:outerShdw blurRad="50800" dist="38100" dir="2700000" algn="tl" rotWithShape="0">
                <a:prstClr val="black">
                  <a:alpha val="40000"/>
                </a:prstClr>
              </a:outerShdw>
            </a:effectLst>
          </p:spPr>
        </p:pic>
        <p:pic>
          <p:nvPicPr>
            <p:cNvPr id="77" name="Picture 3" descr="D:\Aeshen\TechNet 2006\12-December\Msft-longhorn-papers\TDM Deck\Windows Illustration Icons\New\seal-for-doc5.png"/>
            <p:cNvPicPr>
              <a:picLocks noChangeAspect="1" noChangeArrowheads="1"/>
            </p:cNvPicPr>
            <p:nvPr/>
          </p:nvPicPr>
          <p:blipFill>
            <a:blip r:embed="rId9"/>
            <a:srcRect/>
            <a:stretch>
              <a:fillRect/>
            </a:stretch>
          </p:blipFill>
          <p:spPr bwMode="auto">
            <a:xfrm>
              <a:off x="9260946" y="2602409"/>
              <a:ext cx="676616" cy="824185"/>
            </a:xfrm>
            <a:prstGeom prst="rect">
              <a:avLst/>
            </a:prstGeom>
            <a:noFill/>
            <a:effectLst>
              <a:outerShdw blurRad="50800" dist="38100" dir="2700000" algn="tl" rotWithShape="0">
                <a:prstClr val="black">
                  <a:alpha val="40000"/>
                </a:prstClr>
              </a:outerShdw>
            </a:effectLst>
          </p:spPr>
        </p:pic>
      </p:grpSp>
      <p:grpSp>
        <p:nvGrpSpPr>
          <p:cNvPr id="4" name="Group 38"/>
          <p:cNvGrpSpPr>
            <a:grpSpLocks/>
          </p:cNvGrpSpPr>
          <p:nvPr/>
        </p:nvGrpSpPr>
        <p:grpSpPr bwMode="auto">
          <a:xfrm>
            <a:off x="5954713" y="3415543"/>
            <a:ext cx="536575" cy="638175"/>
            <a:chOff x="9144000" y="1757412"/>
            <a:chExt cx="1411706" cy="1669182"/>
          </a:xfrm>
        </p:grpSpPr>
        <p:pic>
          <p:nvPicPr>
            <p:cNvPr id="97" name="Picture 6" descr="D:\Aeshen\TechNet 2006\12-December\Msft-longhorn-papers\TDM Deck\Windows Illustration Icons\Generic Doc.png"/>
            <p:cNvPicPr>
              <a:picLocks noChangeAspect="1" noChangeArrowheads="1"/>
            </p:cNvPicPr>
            <p:nvPr/>
          </p:nvPicPr>
          <p:blipFill>
            <a:blip r:embed="rId8"/>
            <a:srcRect/>
            <a:stretch>
              <a:fillRect/>
            </a:stretch>
          </p:blipFill>
          <p:spPr bwMode="auto">
            <a:xfrm>
              <a:off x="9144000" y="1757412"/>
              <a:ext cx="1411706" cy="1411746"/>
            </a:xfrm>
            <a:prstGeom prst="rect">
              <a:avLst/>
            </a:prstGeom>
            <a:noFill/>
            <a:effectLst>
              <a:outerShdw blurRad="50800" dist="38100" dir="2700000" algn="tl" rotWithShape="0">
                <a:prstClr val="black">
                  <a:alpha val="40000"/>
                </a:prstClr>
              </a:outerShdw>
            </a:effectLst>
          </p:spPr>
        </p:pic>
        <p:pic>
          <p:nvPicPr>
            <p:cNvPr id="98" name="Picture 3" descr="D:\Aeshen\TechNet 2006\12-December\Msft-longhorn-papers\TDM Deck\Windows Illustration Icons\New\seal-for-doc5.png"/>
            <p:cNvPicPr>
              <a:picLocks noChangeAspect="1" noChangeArrowheads="1"/>
            </p:cNvPicPr>
            <p:nvPr/>
          </p:nvPicPr>
          <p:blipFill>
            <a:blip r:embed="rId9"/>
            <a:srcRect/>
            <a:stretch>
              <a:fillRect/>
            </a:stretch>
          </p:blipFill>
          <p:spPr bwMode="auto">
            <a:xfrm>
              <a:off x="9260946" y="2604460"/>
              <a:ext cx="676616" cy="822134"/>
            </a:xfrm>
            <a:prstGeom prst="rect">
              <a:avLst/>
            </a:prstGeom>
            <a:noFill/>
            <a:effectLst>
              <a:outerShdw blurRad="50800" dist="38100" dir="2700000" algn="tl" rotWithShape="0">
                <a:prstClr val="black">
                  <a:alpha val="40000"/>
                </a:prstClr>
              </a:outerShdw>
            </a:effectLst>
          </p:spPr>
        </p:pic>
      </p:grpSp>
      <p:pic>
        <p:nvPicPr>
          <p:cNvPr id="65" name="Picture 1"/>
          <p:cNvPicPr>
            <a:picLocks noChangeAspect="1" noChangeArrowheads="1"/>
          </p:cNvPicPr>
          <p:nvPr/>
        </p:nvPicPr>
        <p:blipFill>
          <a:blip r:embed="rId10"/>
          <a:srcRect/>
          <a:stretch>
            <a:fillRect/>
          </a:stretch>
        </p:blipFill>
        <p:spPr bwMode="auto">
          <a:xfrm>
            <a:off x="6816725" y="2124906"/>
            <a:ext cx="795338" cy="903287"/>
          </a:xfrm>
          <a:prstGeom prst="rect">
            <a:avLst/>
          </a:prstGeom>
          <a:noFill/>
          <a:ln w="9525">
            <a:noFill/>
            <a:miter lim="800000"/>
            <a:headEnd/>
            <a:tailEnd/>
          </a:ln>
        </p:spPr>
      </p:pic>
      <p:pic>
        <p:nvPicPr>
          <p:cNvPr id="100" name="Picture 1"/>
          <p:cNvPicPr>
            <a:picLocks noChangeAspect="1" noChangeArrowheads="1"/>
          </p:cNvPicPr>
          <p:nvPr/>
        </p:nvPicPr>
        <p:blipFill>
          <a:blip r:embed="rId10"/>
          <a:srcRect/>
          <a:stretch>
            <a:fillRect/>
          </a:stretch>
        </p:blipFill>
        <p:spPr bwMode="auto">
          <a:xfrm>
            <a:off x="3084513" y="2124906"/>
            <a:ext cx="793750" cy="903287"/>
          </a:xfrm>
          <a:prstGeom prst="rect">
            <a:avLst/>
          </a:prstGeom>
          <a:noFill/>
          <a:ln w="9525">
            <a:noFill/>
            <a:miter lim="800000"/>
            <a:headEnd/>
            <a:tailEnd/>
          </a:ln>
        </p:spPr>
      </p:pic>
      <p:sp>
        <p:nvSpPr>
          <p:cNvPr id="65639" name="Rectangle 103"/>
          <p:cNvSpPr>
            <a:spLocks noGrp="1" noChangeArrowheads="1"/>
          </p:cNvSpPr>
          <p:nvPr>
            <p:ph type="title"/>
          </p:nvPr>
        </p:nvSpPr>
        <p:spPr/>
        <p:txBody>
          <a:bodyPr/>
          <a:lstStyle/>
          <a:p>
            <a:pPr defTabSz="914363" fontAlgn="auto">
              <a:spcAft>
                <a:spcPts val="0"/>
              </a:spcAft>
              <a:defRPr/>
            </a:pPr>
            <a:r>
              <a:rPr lang="sk-SK" dirty="0" smtClean="0"/>
              <a:t>Ako</a:t>
            </a:r>
            <a:r>
              <a:rPr smtClean="0"/>
              <a:t> </a:t>
            </a:r>
            <a:r>
              <a:rPr/>
              <a:t>RODC </a:t>
            </a:r>
            <a:r>
              <a:rPr lang="cs-CZ" dirty="0"/>
              <a:t>funguje</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95"/>
                                        </p:tgtEl>
                                      </p:cBhvr>
                                    </p:animEffect>
                                    <p:set>
                                      <p:cBhvr>
                                        <p:cTn id="7" dur="1" fill="hold">
                                          <p:stCondLst>
                                            <p:cond delay="999"/>
                                          </p:stCondLst>
                                        </p:cTn>
                                        <p:tgtEl>
                                          <p:spTgt spid="9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4"/>
                                        </p:tgtEl>
                                      </p:cBhvr>
                                    </p:animEffect>
                                    <p:set>
                                      <p:cBhvr>
                                        <p:cTn id="10" dur="1" fill="hold">
                                          <p:stCondLst>
                                            <p:cond delay="999"/>
                                          </p:stCondLst>
                                        </p:cTn>
                                        <p:tgtEl>
                                          <p:spTgt spid="7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75"/>
                                        </p:tgtEl>
                                      </p:cBhvr>
                                    </p:animEffect>
                                    <p:set>
                                      <p:cBhvr>
                                        <p:cTn id="13" dur="1" fill="hold">
                                          <p:stCondLst>
                                            <p:cond delay="999"/>
                                          </p:stCondLst>
                                        </p:cTn>
                                        <p:tgtEl>
                                          <p:spTgt spid="7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96"/>
                                        </p:tgtEl>
                                      </p:cBhvr>
                                    </p:animEffect>
                                    <p:set>
                                      <p:cBhvr>
                                        <p:cTn id="16" dur="1" fill="hold">
                                          <p:stCondLst>
                                            <p:cond delay="999"/>
                                          </p:stCondLst>
                                        </p:cTn>
                                        <p:tgtEl>
                                          <p:spTgt spid="9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79"/>
                                        </p:tgtEl>
                                      </p:cBhvr>
                                    </p:animEffect>
                                    <p:set>
                                      <p:cBhvr>
                                        <p:cTn id="19" dur="1" fill="hold">
                                          <p:stCondLst>
                                            <p:cond delay="999"/>
                                          </p:stCondLst>
                                        </p:cTn>
                                        <p:tgtEl>
                                          <p:spTgt spid="79"/>
                                        </p:tgtEl>
                                        <p:attrNameLst>
                                          <p:attrName>style.visibility</p:attrName>
                                        </p:attrNameLst>
                                      </p:cBhvr>
                                      <p:to>
                                        <p:strVal val="hidden"/>
                                      </p:to>
                                    </p:set>
                                  </p:childTnLst>
                                </p:cTn>
                              </p:par>
                            </p:childTnLst>
                          </p:cTn>
                        </p:par>
                        <p:par>
                          <p:cTn id="20" fill="hold">
                            <p:stCondLst>
                              <p:cond delay="1000"/>
                            </p:stCondLst>
                            <p:childTnLst>
                              <p:par>
                                <p:cTn id="21" presetID="6" presetClass="emph" presetSubtype="0" fill="hold" nodeType="afterEffect">
                                  <p:stCondLst>
                                    <p:cond delay="0"/>
                                  </p:stCondLst>
                                  <p:childTnLst>
                                    <p:animScale>
                                      <p:cBhvr>
                                        <p:cTn id="22" dur="2000" fill="hold"/>
                                        <p:tgtEl>
                                          <p:spTgt spid="93"/>
                                        </p:tgtEl>
                                      </p:cBhvr>
                                      <p:by x="200000" y="200000"/>
                                    </p:animScale>
                                  </p:childTnLst>
                                </p:cTn>
                              </p:par>
                              <p:par>
                                <p:cTn id="23" presetID="6" presetClass="emph" presetSubtype="0" fill="hold" nodeType="withEffect">
                                  <p:stCondLst>
                                    <p:cond delay="0"/>
                                  </p:stCondLst>
                                  <p:childTnLst>
                                    <p:animScale>
                                      <p:cBhvr>
                                        <p:cTn id="24" dur="2000" fill="hold"/>
                                        <p:tgtEl>
                                          <p:spTgt spid="73"/>
                                        </p:tgtEl>
                                      </p:cBhvr>
                                      <p:by x="200000" y="200000"/>
                                    </p:animScale>
                                  </p:childTnLst>
                                </p:cTn>
                              </p:par>
                              <p:par>
                                <p:cTn id="25" presetID="42" presetClass="path" presetSubtype="0" accel="50000" decel="50000" fill="hold" nodeType="withEffect">
                                  <p:stCondLst>
                                    <p:cond delay="0"/>
                                  </p:stCondLst>
                                  <p:childTnLst>
                                    <p:animMotion origin="layout" path="M 3.88889E-6 -1.45038E-6 L 0.10573 0.0842 " pathEditMode="relative" rAng="0" ptsTypes="AA">
                                      <p:cBhvr>
                                        <p:cTn id="26" dur="2000" fill="hold"/>
                                        <p:tgtEl>
                                          <p:spTgt spid="93"/>
                                        </p:tgtEl>
                                        <p:attrNameLst>
                                          <p:attrName>ppt_x</p:attrName>
                                          <p:attrName>ppt_y</p:attrName>
                                        </p:attrNameLst>
                                      </p:cBhvr>
                                      <p:rCtr x="53" y="42"/>
                                    </p:animMotion>
                                  </p:childTnLst>
                                </p:cTn>
                              </p:par>
                              <p:par>
                                <p:cTn id="27" presetID="42" presetClass="path" presetSubtype="0" accel="50000" decel="50000" fill="hold" nodeType="withEffect">
                                  <p:stCondLst>
                                    <p:cond delay="0"/>
                                  </p:stCondLst>
                                  <p:childTnLst>
                                    <p:animMotion origin="layout" path="M -1.66667E-6 8.21189E-7 L -0.15677 0.09623 " pathEditMode="relative" rAng="0" ptsTypes="AA">
                                      <p:cBhvr>
                                        <p:cTn id="28" dur="2000" fill="hold"/>
                                        <p:tgtEl>
                                          <p:spTgt spid="73"/>
                                        </p:tgtEl>
                                        <p:attrNameLst>
                                          <p:attrName>ppt_x</p:attrName>
                                          <p:attrName>ppt_y</p:attrName>
                                        </p:attrNameLst>
                                      </p:cBhvr>
                                      <p:rCtr x="-78" y="48"/>
                                    </p:animMotion>
                                  </p:childTnLst>
                                </p:cTn>
                              </p:par>
                              <p:par>
                                <p:cTn id="29" presetID="49" presetClass="path" presetSubtype="0" accel="50000" decel="50000" fill="hold" nodeType="withEffect">
                                  <p:stCondLst>
                                    <p:cond delay="0"/>
                                  </p:stCondLst>
                                  <p:childTnLst>
                                    <p:animMotion origin="layout" path="M 0.00018 0.03955 L 0.18941 0.36641 " pathEditMode="relative" rAng="0" ptsTypes="AA">
                                      <p:cBhvr>
                                        <p:cTn id="30" dur="2000" fill="hold"/>
                                        <p:tgtEl>
                                          <p:spTgt spid="94"/>
                                        </p:tgtEl>
                                        <p:attrNameLst>
                                          <p:attrName>ppt_x</p:attrName>
                                          <p:attrName>ppt_y</p:attrName>
                                        </p:attrNameLst>
                                      </p:cBhvr>
                                      <p:rCtr x="95" y="163"/>
                                    </p:animMotion>
                                  </p:childTnLst>
                                </p:cTn>
                              </p:par>
                              <p:par>
                                <p:cTn id="31" presetID="49" presetClass="path" presetSubtype="0" accel="50000" decel="50000" fill="hold" nodeType="withEffect">
                                  <p:stCondLst>
                                    <p:cond delay="0"/>
                                  </p:stCondLst>
                                  <p:childTnLst>
                                    <p:animMotion origin="layout" path="M -3.05556E-6 -2.96296E-6 L -0.07899 0.07361 " pathEditMode="relative" rAng="0" ptsTypes="AA">
                                      <p:cBhvr>
                                        <p:cTn id="32" dur="2000" fill="hold"/>
                                        <p:tgtEl>
                                          <p:spTgt spid="100"/>
                                        </p:tgtEl>
                                        <p:attrNameLst>
                                          <p:attrName>ppt_x</p:attrName>
                                          <p:attrName>ppt_y</p:attrName>
                                        </p:attrNameLst>
                                      </p:cBhvr>
                                      <p:rCtr x="-40" y="37"/>
                                    </p:animMotion>
                                  </p:childTnLst>
                                </p:cTn>
                              </p:par>
                              <p:par>
                                <p:cTn id="33" presetID="49" presetClass="path" presetSubtype="0" accel="50000" decel="50000" fill="hold" nodeType="withEffect">
                                  <p:stCondLst>
                                    <p:cond delay="0"/>
                                  </p:stCondLst>
                                  <p:childTnLst>
                                    <p:animMotion origin="layout" path="M -3.05556E-6 -2.96296E-6 L -0.07899 0.07361 " pathEditMode="relative" rAng="0" ptsTypes="AA">
                                      <p:cBhvr>
                                        <p:cTn id="34" dur="2000" fill="hold"/>
                                        <p:tgtEl>
                                          <p:spTgt spid="65"/>
                                        </p:tgtEl>
                                        <p:attrNameLst>
                                          <p:attrName>ppt_x</p:attrName>
                                          <p:attrName>ppt_y</p:attrName>
                                        </p:attrNameLst>
                                      </p:cBhvr>
                                      <p:rCtr x="-40" y="37"/>
                                    </p:animMotion>
                                  </p:childTnLst>
                                </p:cTn>
                              </p:par>
                            </p:childTnLst>
                          </p:cTn>
                        </p:par>
                        <p:par>
                          <p:cTn id="35" fill="hold">
                            <p:stCondLst>
                              <p:cond delay="3000"/>
                            </p:stCondLst>
                            <p:childTnLst>
                              <p:par>
                                <p:cTn id="36" presetID="10" presetClass="exit" presetSubtype="0" fill="hold" nodeType="afterEffect">
                                  <p:stCondLst>
                                    <p:cond delay="0"/>
                                  </p:stCondLst>
                                  <p:childTnLst>
                                    <p:animEffect transition="out" filter="fade">
                                      <p:cBhvr>
                                        <p:cTn id="37" dur="2000"/>
                                        <p:tgtEl>
                                          <p:spTgt spid="93"/>
                                        </p:tgtEl>
                                      </p:cBhvr>
                                    </p:animEffect>
                                    <p:set>
                                      <p:cBhvr>
                                        <p:cTn id="38" dur="1" fill="hold">
                                          <p:stCondLst>
                                            <p:cond delay="1999"/>
                                          </p:stCondLst>
                                        </p:cTn>
                                        <p:tgtEl>
                                          <p:spTgt spid="9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73"/>
                                        </p:tgtEl>
                                      </p:cBhvr>
                                    </p:animEffect>
                                    <p:set>
                                      <p:cBhvr>
                                        <p:cTn id="41" dur="1" fill="hold">
                                          <p:stCondLst>
                                            <p:cond delay="1999"/>
                                          </p:stCondLst>
                                        </p:cTn>
                                        <p:tgtEl>
                                          <p:spTgt spid="7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20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2000"/>
                                        <p:tgtEl>
                                          <p:spTgt spid="54"/>
                                        </p:tgtEl>
                                      </p:cBhvr>
                                    </p:animEffect>
                                  </p:childTnLst>
                                </p:cTn>
                              </p:par>
                              <p:par>
                                <p:cTn id="48" presetID="10" presetClass="exit" presetSubtype="0" fill="hold" nodeType="withEffect">
                                  <p:stCondLst>
                                    <p:cond delay="0"/>
                                  </p:stCondLst>
                                  <p:childTnLst>
                                    <p:animEffect transition="out" filter="fade">
                                      <p:cBhvr>
                                        <p:cTn id="49" dur="2000"/>
                                        <p:tgtEl>
                                          <p:spTgt spid="94"/>
                                        </p:tgtEl>
                                      </p:cBhvr>
                                    </p:animEffect>
                                    <p:set>
                                      <p:cBhvr>
                                        <p:cTn id="50" dur="1" fill="hold">
                                          <p:stCondLst>
                                            <p:cond delay="1999"/>
                                          </p:stCondLst>
                                        </p:cTn>
                                        <p:tgtEl>
                                          <p:spTgt spid="94"/>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2000"/>
                                        <p:tgtEl>
                                          <p:spTgt spid="51"/>
                                        </p:tgtEl>
                                      </p:cBhvr>
                                    </p:animEffect>
                                  </p:childTnLst>
                                </p:cTn>
                              </p:par>
                              <p:par>
                                <p:cTn id="54" presetID="10" presetClass="entr" presetSubtype="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2000"/>
                                        <p:tgtEl>
                                          <p:spTgt spid="68"/>
                                        </p:tgtEl>
                                      </p:cBhvr>
                                    </p:animEffect>
                                  </p:childTnLst>
                                </p:cTn>
                              </p:par>
                              <p:par>
                                <p:cTn id="57" presetID="10" presetClass="exit" presetSubtype="0" fill="hold" nodeType="withEffect">
                                  <p:stCondLst>
                                    <p:cond delay="0"/>
                                  </p:stCondLst>
                                  <p:childTnLst>
                                    <p:animEffect transition="out" filter="fade">
                                      <p:cBhvr>
                                        <p:cTn id="58" dur="2000"/>
                                        <p:tgtEl>
                                          <p:spTgt spid="100"/>
                                        </p:tgtEl>
                                      </p:cBhvr>
                                    </p:animEffect>
                                    <p:set>
                                      <p:cBhvr>
                                        <p:cTn id="59" dur="1" fill="hold">
                                          <p:stCondLst>
                                            <p:cond delay="1999"/>
                                          </p:stCondLst>
                                        </p:cTn>
                                        <p:tgtEl>
                                          <p:spTgt spid="10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65"/>
                                        </p:tgtEl>
                                      </p:cBhvr>
                                    </p:animEffect>
                                    <p:set>
                                      <p:cBhvr>
                                        <p:cTn id="62" dur="1" fill="hold">
                                          <p:stCondLst>
                                            <p:cond delay="1999"/>
                                          </p:stCondLst>
                                        </p:cTn>
                                        <p:tgtEl>
                                          <p:spTgt spid="6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20833"/>
                                        </p:tgtEl>
                                        <p:attrNameLst>
                                          <p:attrName>style.visibility</p:attrName>
                                        </p:attrNameLst>
                                      </p:cBhvr>
                                      <p:to>
                                        <p:strVal val="visible"/>
                                      </p:to>
                                    </p:set>
                                    <p:animEffect transition="in" filter="fade">
                                      <p:cBhvr>
                                        <p:cTn id="65" dur="2000"/>
                                        <p:tgtEl>
                                          <p:spTgt spid="120833"/>
                                        </p:tgtEl>
                                      </p:cBhvr>
                                    </p:animEffect>
                                  </p:childTnLst>
                                </p:cTn>
                              </p:par>
                              <p:par>
                                <p:cTn id="66" presetID="10" presetClass="entr" presetSubtype="0" fill="hold"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2000"/>
                                        <p:tgtEl>
                                          <p:spTgt spid="99"/>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199685"/>
                                        </p:tgtEl>
                                        <p:attrNameLst>
                                          <p:attrName>style.visibility</p:attrName>
                                        </p:attrNameLst>
                                      </p:cBhvr>
                                      <p:to>
                                        <p:strVal val="visible"/>
                                      </p:to>
                                    </p:set>
                                    <p:animEffect transition="in" filter="fade">
                                      <p:cBhvr>
                                        <p:cTn id="72" dur="1000"/>
                                        <p:tgtEl>
                                          <p:spTgt spid="1996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9713"/>
                                        </p:tgtEl>
                                        <p:attrNameLst>
                                          <p:attrName>style.visibility</p:attrName>
                                        </p:attrNameLst>
                                      </p:cBhvr>
                                      <p:to>
                                        <p:strVal val="visible"/>
                                      </p:to>
                                    </p:set>
                                    <p:animEffect transition="in" filter="fade">
                                      <p:cBhvr>
                                        <p:cTn id="75" dur="1000"/>
                                        <p:tgtEl>
                                          <p:spTgt spid="199713"/>
                                        </p:tgtEl>
                                      </p:cBhvr>
                                    </p:animEffect>
                                  </p:childTnLst>
                                </p:cTn>
                              </p:par>
                            </p:childTnLst>
                          </p:cTn>
                        </p:par>
                        <p:par>
                          <p:cTn id="76" fill="hold">
                            <p:stCondLst>
                              <p:cond delay="6000"/>
                            </p:stCondLst>
                            <p:childTnLst>
                              <p:par>
                                <p:cTn id="77" presetID="53" presetClass="entr" presetSubtype="0" fill="hold" nodeType="afterEffect">
                                  <p:stCondLst>
                                    <p:cond delay="0"/>
                                  </p:stCondLst>
                                  <p:childTnLst>
                                    <p:set>
                                      <p:cBhvr>
                                        <p:cTn id="78" dur="1" fill="hold">
                                          <p:stCondLst>
                                            <p:cond delay="0"/>
                                          </p:stCondLst>
                                        </p:cTn>
                                        <p:tgtEl>
                                          <p:spTgt spid="199683"/>
                                        </p:tgtEl>
                                        <p:attrNameLst>
                                          <p:attrName>style.visibility</p:attrName>
                                        </p:attrNameLst>
                                      </p:cBhvr>
                                      <p:to>
                                        <p:strVal val="visible"/>
                                      </p:to>
                                    </p:set>
                                    <p:anim calcmode="lin" valueType="num">
                                      <p:cBhvr>
                                        <p:cTn id="79" dur="1000" fill="hold"/>
                                        <p:tgtEl>
                                          <p:spTgt spid="199683"/>
                                        </p:tgtEl>
                                        <p:attrNameLst>
                                          <p:attrName>ppt_w</p:attrName>
                                        </p:attrNameLst>
                                      </p:cBhvr>
                                      <p:tavLst>
                                        <p:tav tm="0">
                                          <p:val>
                                            <p:fltVal val="0"/>
                                          </p:val>
                                        </p:tav>
                                        <p:tav tm="100000">
                                          <p:val>
                                            <p:strVal val="#ppt_w"/>
                                          </p:val>
                                        </p:tav>
                                      </p:tavLst>
                                    </p:anim>
                                    <p:anim calcmode="lin" valueType="num">
                                      <p:cBhvr>
                                        <p:cTn id="80" dur="1000" fill="hold"/>
                                        <p:tgtEl>
                                          <p:spTgt spid="199683"/>
                                        </p:tgtEl>
                                        <p:attrNameLst>
                                          <p:attrName>ppt_h</p:attrName>
                                        </p:attrNameLst>
                                      </p:cBhvr>
                                      <p:tavLst>
                                        <p:tav tm="0">
                                          <p:val>
                                            <p:fltVal val="0"/>
                                          </p:val>
                                        </p:tav>
                                        <p:tav tm="100000">
                                          <p:val>
                                            <p:strVal val="#ppt_h"/>
                                          </p:val>
                                        </p:tav>
                                      </p:tavLst>
                                    </p:anim>
                                    <p:animEffect transition="in" filter="fade">
                                      <p:cBhvr>
                                        <p:cTn id="81" dur="1000"/>
                                        <p:tgtEl>
                                          <p:spTgt spid="199683"/>
                                        </p:tgtEl>
                                      </p:cBhvr>
                                    </p:animEffect>
                                  </p:childTnLst>
                                </p:cTn>
                              </p:par>
                              <p:par>
                                <p:cTn id="82" presetID="53" presetClass="entr" presetSubtype="0" fill="hold" nodeType="withEffect">
                                  <p:stCondLst>
                                    <p:cond delay="0"/>
                                  </p:stCondLst>
                                  <p:childTnLst>
                                    <p:set>
                                      <p:cBhvr>
                                        <p:cTn id="83" dur="1" fill="hold">
                                          <p:stCondLst>
                                            <p:cond delay="0"/>
                                          </p:stCondLst>
                                        </p:cTn>
                                        <p:tgtEl>
                                          <p:spTgt spid="199682"/>
                                        </p:tgtEl>
                                        <p:attrNameLst>
                                          <p:attrName>style.visibility</p:attrName>
                                        </p:attrNameLst>
                                      </p:cBhvr>
                                      <p:to>
                                        <p:strVal val="visible"/>
                                      </p:to>
                                    </p:set>
                                    <p:anim calcmode="lin" valueType="num">
                                      <p:cBhvr>
                                        <p:cTn id="84" dur="1000" fill="hold"/>
                                        <p:tgtEl>
                                          <p:spTgt spid="199682"/>
                                        </p:tgtEl>
                                        <p:attrNameLst>
                                          <p:attrName>ppt_w</p:attrName>
                                        </p:attrNameLst>
                                      </p:cBhvr>
                                      <p:tavLst>
                                        <p:tav tm="0">
                                          <p:val>
                                            <p:fltVal val="0"/>
                                          </p:val>
                                        </p:tav>
                                        <p:tav tm="100000">
                                          <p:val>
                                            <p:strVal val="#ppt_w"/>
                                          </p:val>
                                        </p:tav>
                                      </p:tavLst>
                                    </p:anim>
                                    <p:anim calcmode="lin" valueType="num">
                                      <p:cBhvr>
                                        <p:cTn id="85" dur="1000" fill="hold"/>
                                        <p:tgtEl>
                                          <p:spTgt spid="199682"/>
                                        </p:tgtEl>
                                        <p:attrNameLst>
                                          <p:attrName>ppt_h</p:attrName>
                                        </p:attrNameLst>
                                      </p:cBhvr>
                                      <p:tavLst>
                                        <p:tav tm="0">
                                          <p:val>
                                            <p:fltVal val="0"/>
                                          </p:val>
                                        </p:tav>
                                        <p:tav tm="100000">
                                          <p:val>
                                            <p:strVal val="#ppt_h"/>
                                          </p:val>
                                        </p:tav>
                                      </p:tavLst>
                                    </p:anim>
                                    <p:animEffect transition="in" filter="fade">
                                      <p:cBhvr>
                                        <p:cTn id="86" dur="1000"/>
                                        <p:tgtEl>
                                          <p:spTgt spid="1996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childTnLst>
                                </p:cTn>
                              </p:par>
                              <p:par>
                                <p:cTn id="92" presetID="22" presetClass="entr" presetSubtype="4" fill="hold" nodeType="withEffect">
                                  <p:stCondLst>
                                    <p:cond delay="0"/>
                                  </p:stCondLst>
                                  <p:childTnLst>
                                    <p:set>
                                      <p:cBhvr>
                                        <p:cTn id="93" dur="1" fill="hold">
                                          <p:stCondLst>
                                            <p:cond delay="0"/>
                                          </p:stCondLst>
                                        </p:cTn>
                                        <p:tgtEl>
                                          <p:spTgt spid="285707"/>
                                        </p:tgtEl>
                                        <p:attrNameLst>
                                          <p:attrName>style.visibility</p:attrName>
                                        </p:attrNameLst>
                                      </p:cBhvr>
                                      <p:to>
                                        <p:strVal val="visible"/>
                                      </p:to>
                                    </p:set>
                                    <p:animEffect transition="in" filter="wipe(down)">
                                      <p:cBhvr>
                                        <p:cTn id="94" dur="1000"/>
                                        <p:tgtEl>
                                          <p:spTgt spid="285707"/>
                                        </p:tgtEl>
                                      </p:cBhvr>
                                    </p:animEffect>
                                  </p:childTnLst>
                                </p:cTn>
                              </p:par>
                              <p:par>
                                <p:cTn id="95" presetID="10"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1000"/>
                                        <p:tgtEl>
                                          <p:spTgt spid="70"/>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wipe(left)">
                                      <p:cBhvr>
                                        <p:cTn id="105" dur="1000"/>
                                        <p:tgtEl>
                                          <p:spTgt spid="8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1000"/>
                                        <p:tgtEl>
                                          <p:spTgt spid="57"/>
                                        </p:tgtEl>
                                      </p:cBhvr>
                                    </p:animEffect>
                                  </p:childTnLst>
                                </p:cTn>
                              </p:par>
                              <p:par>
                                <p:cTn id="111" presetID="10"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0"/>
                                        <p:tgtEl>
                                          <p:spTgt spid="37"/>
                                        </p:tgtEl>
                                      </p:cBhvr>
                                    </p:animEffect>
                                  </p:childTnLst>
                                </p:cTn>
                              </p:par>
                              <p:par>
                                <p:cTn id="114" presetID="10" presetClass="exit" presetSubtype="0" fill="hold" nodeType="withEffect">
                                  <p:stCondLst>
                                    <p:cond delay="0"/>
                                  </p:stCondLst>
                                  <p:childTnLst>
                                    <p:animEffect transition="out" filter="fade">
                                      <p:cBhvr>
                                        <p:cTn id="115" dur="1000"/>
                                        <p:tgtEl>
                                          <p:spTgt spid="36"/>
                                        </p:tgtEl>
                                      </p:cBhvr>
                                    </p:animEffect>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wipe(left)">
                                      <p:cBhvr>
                                        <p:cTn id="120" dur="1000"/>
                                        <p:tgtEl>
                                          <p:spTgt spid="87"/>
                                        </p:tgtEl>
                                      </p:cBhvr>
                                    </p:animEffect>
                                  </p:childTnLst>
                                </p:cTn>
                              </p:par>
                              <p:par>
                                <p:cTn id="121" presetID="1" presetClass="exit" presetSubtype="0" fill="hold" grpId="1" nodeType="withEffect">
                                  <p:stCondLst>
                                    <p:cond delay="0"/>
                                  </p:stCondLst>
                                  <p:childTnLst>
                                    <p:set>
                                      <p:cBhvr>
                                        <p:cTn id="122" dur="1" fill="hold">
                                          <p:stCondLst>
                                            <p:cond delay="0"/>
                                          </p:stCondLst>
                                        </p:cTn>
                                        <p:tgtEl>
                                          <p:spTgt spid="8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childTnLst>
                                </p:cTn>
                              </p:par>
                            </p:childTnLst>
                          </p:cTn>
                        </p:par>
                        <p:par>
                          <p:cTn id="128" fill="hold">
                            <p:stCondLst>
                              <p:cond delay="1000"/>
                            </p:stCondLst>
                            <p:childTnLst>
                              <p:par>
                                <p:cTn id="129" presetID="22" presetClass="entr" presetSubtype="2" fill="hold" nodeType="afterEffect">
                                  <p:stCondLst>
                                    <p:cond delay="0"/>
                                  </p:stCondLst>
                                  <p:childTnLst>
                                    <p:set>
                                      <p:cBhvr>
                                        <p:cTn id="130" dur="1" fill="hold">
                                          <p:stCondLst>
                                            <p:cond delay="0"/>
                                          </p:stCondLst>
                                        </p:cTn>
                                        <p:tgtEl>
                                          <p:spTgt spid="285711"/>
                                        </p:tgtEl>
                                        <p:attrNameLst>
                                          <p:attrName>style.visibility</p:attrName>
                                        </p:attrNameLst>
                                      </p:cBhvr>
                                      <p:to>
                                        <p:strVal val="visible"/>
                                      </p:to>
                                    </p:set>
                                    <p:animEffect transition="in" filter="wipe(right)">
                                      <p:cBhvr>
                                        <p:cTn id="131" dur="1000"/>
                                        <p:tgtEl>
                                          <p:spTgt spid="285711"/>
                                        </p:tgtEl>
                                      </p:cBhvr>
                                    </p:animEffect>
                                  </p:childTnLst>
                                </p:cTn>
                              </p:par>
                              <p:par>
                                <p:cTn id="132" presetID="10" presetClass="entr" presetSubtype="0" fill="hold"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childTnLst>
                                </p:cTn>
                              </p:par>
                              <p:par>
                                <p:cTn id="135" presetID="10" presetClass="exit" presetSubtype="0" fill="hold" nodeType="withEffect">
                                  <p:stCondLst>
                                    <p:cond delay="0"/>
                                  </p:stCondLst>
                                  <p:childTnLst>
                                    <p:animEffect transition="out" filter="fade">
                                      <p:cBhvr>
                                        <p:cTn id="136" dur="1000"/>
                                        <p:tgtEl>
                                          <p:spTgt spid="37"/>
                                        </p:tgtEl>
                                      </p:cBhvr>
                                    </p:animEffect>
                                    <p:set>
                                      <p:cBhvr>
                                        <p:cTn id="137" dur="1" fill="hold">
                                          <p:stCondLst>
                                            <p:cond delay="999"/>
                                          </p:stCondLst>
                                        </p:cTn>
                                        <p:tgtEl>
                                          <p:spTgt spid="37"/>
                                        </p:tgtEl>
                                        <p:attrNameLst>
                                          <p:attrName>style.visibility</p:attrName>
                                        </p:attrNameLst>
                                      </p:cBhvr>
                                      <p:to>
                                        <p:strVal val="hidden"/>
                                      </p:to>
                                    </p:se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wipe(left)">
                                      <p:cBhvr>
                                        <p:cTn id="141" dur="1000"/>
                                        <p:tgtEl>
                                          <p:spTgt spid="88"/>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87"/>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fade">
                                      <p:cBhvr>
                                        <p:cTn id="148" dur="1000"/>
                                        <p:tgtEl>
                                          <p:spTgt spid="59"/>
                                        </p:tgtEl>
                                      </p:cBhvr>
                                    </p:animEffect>
                                  </p:childTnLst>
                                </p:cTn>
                              </p:par>
                              <p:par>
                                <p:cTn id="149" presetID="10" presetClass="entr" presetSubtype="0" fill="hold"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1000"/>
                                        <p:tgtEl>
                                          <p:spTgt spid="39"/>
                                        </p:tgtEl>
                                      </p:cBhvr>
                                    </p:animEffect>
                                  </p:childTnLst>
                                </p:cTn>
                              </p:par>
                              <p:par>
                                <p:cTn id="152" presetID="10" presetClass="exit" presetSubtype="0" fill="hold" nodeType="withEffect">
                                  <p:stCondLst>
                                    <p:cond delay="0"/>
                                  </p:stCondLst>
                                  <p:childTnLst>
                                    <p:animEffect transition="out" filter="fade">
                                      <p:cBhvr>
                                        <p:cTn id="153" dur="1000"/>
                                        <p:tgtEl>
                                          <p:spTgt spid="38"/>
                                        </p:tgtEl>
                                      </p:cBhvr>
                                    </p:animEffect>
                                    <p:set>
                                      <p:cBhvr>
                                        <p:cTn id="154" dur="1" fill="hold">
                                          <p:stCondLst>
                                            <p:cond delay="999"/>
                                          </p:stCondLst>
                                        </p:cTn>
                                        <p:tgtEl>
                                          <p:spTgt spid="38"/>
                                        </p:tgtEl>
                                        <p:attrNameLst>
                                          <p:attrName>style.visibility</p:attrName>
                                        </p:attrNameLst>
                                      </p:cBhvr>
                                      <p:to>
                                        <p:strVal val="hidden"/>
                                      </p:to>
                                    </p:se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89"/>
                                        </p:tgtEl>
                                        <p:attrNameLst>
                                          <p:attrName>style.visibility</p:attrName>
                                        </p:attrNameLst>
                                      </p:cBhvr>
                                      <p:to>
                                        <p:strVal val="visible"/>
                                      </p:to>
                                    </p:set>
                                    <p:animEffect transition="in" filter="wipe(left)">
                                      <p:cBhvr>
                                        <p:cTn id="158" dur="1000"/>
                                        <p:tgtEl>
                                          <p:spTgt spid="89"/>
                                        </p:tgtEl>
                                      </p:cBhvr>
                                    </p:animEffect>
                                  </p:childTnLst>
                                </p:cTn>
                              </p:par>
                              <p:par>
                                <p:cTn id="159" presetID="1" presetClass="exit" presetSubtype="0" fill="hold" grpId="1" nodeType="withEffect">
                                  <p:stCondLst>
                                    <p:cond delay="0"/>
                                  </p:stCondLst>
                                  <p:childTnLst>
                                    <p:set>
                                      <p:cBhvr>
                                        <p:cTn id="160" dur="1" fill="hold">
                                          <p:stCondLst>
                                            <p:cond delay="0"/>
                                          </p:stCondLst>
                                        </p:cTn>
                                        <p:tgtEl>
                                          <p:spTgt spid="8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60"/>
                                        </p:tgtEl>
                                        <p:attrNameLst>
                                          <p:attrName>style.visibility</p:attrName>
                                        </p:attrNameLst>
                                      </p:cBhvr>
                                      <p:to>
                                        <p:strVal val="visible"/>
                                      </p:to>
                                    </p:set>
                                    <p:animEffect transition="in" filter="fade">
                                      <p:cBhvr>
                                        <p:cTn id="165" dur="1000"/>
                                        <p:tgtEl>
                                          <p:spTgt spid="60"/>
                                        </p:tgtEl>
                                      </p:cBhvr>
                                    </p:animEffect>
                                  </p:childTnLst>
                                </p:cTn>
                              </p:par>
                              <p:par>
                                <p:cTn id="166" presetID="22" presetClass="entr" presetSubtype="8" fill="hold" nodeType="withEffect">
                                  <p:stCondLst>
                                    <p:cond delay="0"/>
                                  </p:stCondLst>
                                  <p:childTnLst>
                                    <p:set>
                                      <p:cBhvr>
                                        <p:cTn id="167" dur="1" fill="hold">
                                          <p:stCondLst>
                                            <p:cond delay="0"/>
                                          </p:stCondLst>
                                        </p:cTn>
                                        <p:tgtEl>
                                          <p:spTgt spid="285712"/>
                                        </p:tgtEl>
                                        <p:attrNameLst>
                                          <p:attrName>style.visibility</p:attrName>
                                        </p:attrNameLst>
                                      </p:cBhvr>
                                      <p:to>
                                        <p:strVal val="visible"/>
                                      </p:to>
                                    </p:set>
                                    <p:animEffect transition="in" filter="wipe(left)">
                                      <p:cBhvr>
                                        <p:cTn id="168" dur="1000"/>
                                        <p:tgtEl>
                                          <p:spTgt spid="285712"/>
                                        </p:tgtEl>
                                      </p:cBhvr>
                                    </p:animEffect>
                                  </p:childTnLst>
                                </p:cTn>
                              </p:par>
                              <p:par>
                                <p:cTn id="169" presetID="10" presetClass="entr" presetSubtype="0" fill="hold" nodeType="with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fade">
                                      <p:cBhvr>
                                        <p:cTn id="171" dur="1000"/>
                                        <p:tgtEl>
                                          <p:spTgt spid="40"/>
                                        </p:tgtEl>
                                      </p:cBhvr>
                                    </p:animEffect>
                                  </p:childTnLst>
                                </p:cTn>
                              </p:par>
                              <p:par>
                                <p:cTn id="172" presetID="10" presetClass="exit" presetSubtype="0" fill="hold" nodeType="withEffect">
                                  <p:stCondLst>
                                    <p:cond delay="0"/>
                                  </p:stCondLst>
                                  <p:childTnLst>
                                    <p:animEffect transition="out" filter="fade">
                                      <p:cBhvr>
                                        <p:cTn id="173" dur="1000"/>
                                        <p:tgtEl>
                                          <p:spTgt spid="39"/>
                                        </p:tgtEl>
                                      </p:cBhvr>
                                    </p:animEffect>
                                    <p:set>
                                      <p:cBhvr>
                                        <p:cTn id="174" dur="1" fill="hold">
                                          <p:stCondLst>
                                            <p:cond delay="999"/>
                                          </p:stCondLst>
                                        </p:cTn>
                                        <p:tgtEl>
                                          <p:spTgt spid="39"/>
                                        </p:tgtEl>
                                        <p:attrNameLst>
                                          <p:attrName>style.visibility</p:attrName>
                                        </p:attrNameLst>
                                      </p:cBhvr>
                                      <p:to>
                                        <p:strVal val="hidden"/>
                                      </p:to>
                                    </p:set>
                                  </p:childTnLst>
                                </p:cTn>
                              </p:par>
                            </p:childTnLst>
                          </p:cTn>
                        </p:par>
                        <p:par>
                          <p:cTn id="175" fill="hold">
                            <p:stCondLst>
                              <p:cond delay="1000"/>
                            </p:stCondLst>
                            <p:childTnLst>
                              <p:par>
                                <p:cTn id="176" presetID="22" presetClass="entr" presetSubtype="8" fill="hold" grpId="0" nodeType="afterEffect">
                                  <p:stCondLst>
                                    <p:cond delay="0"/>
                                  </p:stCondLst>
                                  <p:childTnLst>
                                    <p:set>
                                      <p:cBhvr>
                                        <p:cTn id="177" dur="1" fill="hold">
                                          <p:stCondLst>
                                            <p:cond delay="0"/>
                                          </p:stCondLst>
                                        </p:cTn>
                                        <p:tgtEl>
                                          <p:spTgt spid="90"/>
                                        </p:tgtEl>
                                        <p:attrNameLst>
                                          <p:attrName>style.visibility</p:attrName>
                                        </p:attrNameLst>
                                      </p:cBhvr>
                                      <p:to>
                                        <p:strVal val="visible"/>
                                      </p:to>
                                    </p:set>
                                    <p:animEffect transition="in" filter="wipe(left)">
                                      <p:cBhvr>
                                        <p:cTn id="178" dur="1000"/>
                                        <p:tgtEl>
                                          <p:spTgt spid="90"/>
                                        </p:tgtEl>
                                      </p:cBhvr>
                                    </p:animEffect>
                                  </p:childTnLst>
                                </p:cTn>
                              </p:par>
                              <p:par>
                                <p:cTn id="179" presetID="1" presetClass="exit" presetSubtype="0" fill="hold" grpId="1" nodeType="withEffect">
                                  <p:stCondLst>
                                    <p:cond delay="0"/>
                                  </p:stCondLst>
                                  <p:childTnLst>
                                    <p:set>
                                      <p:cBhvr>
                                        <p:cTn id="180" dur="1" fill="hold">
                                          <p:stCondLst>
                                            <p:cond delay="0"/>
                                          </p:stCondLst>
                                        </p:cTn>
                                        <p:tgtEl>
                                          <p:spTgt spid="89"/>
                                        </p:tgtEl>
                                        <p:attrNameLst>
                                          <p:attrName>style.visibility</p:attrName>
                                        </p:attrNameLst>
                                      </p:cBhvr>
                                      <p:to>
                                        <p:strVal val="hidden"/>
                                      </p:to>
                                    </p:set>
                                  </p:childTnLst>
                                </p:cTn>
                              </p:par>
                            </p:childTnLst>
                          </p:cTn>
                        </p:par>
                        <p:par>
                          <p:cTn id="181" fill="hold">
                            <p:stCondLst>
                              <p:cond delay="2000"/>
                            </p:stCondLst>
                            <p:childTnLst>
                              <p:par>
                                <p:cTn id="182" presetID="10" presetClass="entr" presetSubtype="0" fill="hold" nodeType="after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fade">
                                      <p:cBhvr>
                                        <p:cTn id="184" dur="1000"/>
                                        <p:tgtEl>
                                          <p:spTgt spid="3"/>
                                        </p:tgtEl>
                                      </p:cBhvr>
                                    </p:animEffect>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8.33333E-7 3.22924E-6 L 0.22795 3.22924E-6 " pathEditMode="relative" rAng="0" ptsTypes="AA">
                                      <p:cBhvr>
                                        <p:cTn id="187" dur="2000" fill="hold"/>
                                        <p:tgtEl>
                                          <p:spTgt spid="3"/>
                                        </p:tgtEl>
                                        <p:attrNameLst>
                                          <p:attrName>ppt_x</p:attrName>
                                          <p:attrName>ppt_y</p:attrName>
                                        </p:attrNameLst>
                                      </p:cBhvr>
                                      <p:rCtr x="114" y="0"/>
                                    </p:animMotion>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61"/>
                                        </p:tgtEl>
                                        <p:attrNameLst>
                                          <p:attrName>style.visibility</p:attrName>
                                        </p:attrNameLst>
                                      </p:cBhvr>
                                      <p:to>
                                        <p:strVal val="visible"/>
                                      </p:to>
                                    </p:set>
                                    <p:animEffect transition="in" filter="fade">
                                      <p:cBhvr>
                                        <p:cTn id="192" dur="1000"/>
                                        <p:tgtEl>
                                          <p:spTgt spid="61"/>
                                        </p:tgtEl>
                                      </p:cBhvr>
                                    </p:animEffect>
                                  </p:childTnLst>
                                </p:cTn>
                              </p:par>
                            </p:childTnLst>
                          </p:cTn>
                        </p:par>
                        <p:par>
                          <p:cTn id="193" fill="hold">
                            <p:stCondLst>
                              <p:cond delay="1000"/>
                            </p:stCondLst>
                            <p:childTnLst>
                              <p:par>
                                <p:cTn id="194" presetID="10" presetClass="entr" presetSubtype="0" fill="hold" nodeType="after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fade">
                                      <p:cBhvr>
                                        <p:cTn id="196" dur="1000"/>
                                        <p:tgtEl>
                                          <p:spTgt spid="62"/>
                                        </p:tgtEl>
                                      </p:cBhvr>
                                    </p:animEffect>
                                  </p:childTnLst>
                                </p:cTn>
                              </p:par>
                              <p:par>
                                <p:cTn id="197" presetID="22" presetClass="entr" presetSubtype="8" fill="hold" nodeType="withEffect">
                                  <p:stCondLst>
                                    <p:cond delay="0"/>
                                  </p:stCondLst>
                                  <p:childTnLst>
                                    <p:set>
                                      <p:cBhvr>
                                        <p:cTn id="198" dur="1" fill="hold">
                                          <p:stCondLst>
                                            <p:cond delay="0"/>
                                          </p:stCondLst>
                                        </p:cTn>
                                        <p:tgtEl>
                                          <p:spTgt spid="285719"/>
                                        </p:tgtEl>
                                        <p:attrNameLst>
                                          <p:attrName>style.visibility</p:attrName>
                                        </p:attrNameLst>
                                      </p:cBhvr>
                                      <p:to>
                                        <p:strVal val="visible"/>
                                      </p:to>
                                    </p:set>
                                    <p:animEffect transition="in" filter="wipe(left)">
                                      <p:cBhvr>
                                        <p:cTn id="199" dur="1000"/>
                                        <p:tgtEl>
                                          <p:spTgt spid="285719"/>
                                        </p:tgtEl>
                                      </p:cBhvr>
                                    </p:animEffect>
                                  </p:childTnLst>
                                </p:cTn>
                              </p:par>
                              <p:par>
                                <p:cTn id="200" presetID="10" presetClass="entr" presetSubtype="0" fill="hold"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1000"/>
                                        <p:tgtEl>
                                          <p:spTgt spid="41"/>
                                        </p:tgtEl>
                                      </p:cBhvr>
                                    </p:animEffect>
                                  </p:childTnLst>
                                </p:cTn>
                              </p:par>
                              <p:par>
                                <p:cTn id="203" presetID="10" presetClass="exit" presetSubtype="0" fill="hold" nodeType="withEffect">
                                  <p:stCondLst>
                                    <p:cond delay="0"/>
                                  </p:stCondLst>
                                  <p:childTnLst>
                                    <p:animEffect transition="out" filter="fade">
                                      <p:cBhvr>
                                        <p:cTn id="204" dur="1000"/>
                                        <p:tgtEl>
                                          <p:spTgt spid="40"/>
                                        </p:tgtEl>
                                      </p:cBhvr>
                                    </p:animEffect>
                                    <p:set>
                                      <p:cBhvr>
                                        <p:cTn id="205" dur="1" fill="hold">
                                          <p:stCondLst>
                                            <p:cond delay="999"/>
                                          </p:stCondLst>
                                        </p:cTn>
                                        <p:tgtEl>
                                          <p:spTgt spid="40"/>
                                        </p:tgtEl>
                                        <p:attrNameLst>
                                          <p:attrName>style.visibility</p:attrName>
                                        </p:attrNameLst>
                                      </p:cBhvr>
                                      <p:to>
                                        <p:strVal val="hidden"/>
                                      </p:to>
                                    </p:set>
                                  </p:childTnLst>
                                </p:cTn>
                              </p:par>
                            </p:childTnLst>
                          </p:cTn>
                        </p:par>
                        <p:par>
                          <p:cTn id="206" fill="hold">
                            <p:stCondLst>
                              <p:cond delay="2000"/>
                            </p:stCondLst>
                            <p:childTnLst>
                              <p:par>
                                <p:cTn id="207" presetID="22" presetClass="entr" presetSubtype="8" fill="hold" grpId="0" nodeType="afterEffect">
                                  <p:stCondLst>
                                    <p:cond delay="0"/>
                                  </p:stCondLst>
                                  <p:childTnLst>
                                    <p:set>
                                      <p:cBhvr>
                                        <p:cTn id="208" dur="1" fill="hold">
                                          <p:stCondLst>
                                            <p:cond delay="0"/>
                                          </p:stCondLst>
                                        </p:cTn>
                                        <p:tgtEl>
                                          <p:spTgt spid="91"/>
                                        </p:tgtEl>
                                        <p:attrNameLst>
                                          <p:attrName>style.visibility</p:attrName>
                                        </p:attrNameLst>
                                      </p:cBhvr>
                                      <p:to>
                                        <p:strVal val="visible"/>
                                      </p:to>
                                    </p:set>
                                    <p:animEffect transition="in" filter="wipe(left)">
                                      <p:cBhvr>
                                        <p:cTn id="209" dur="1000"/>
                                        <p:tgtEl>
                                          <p:spTgt spid="91"/>
                                        </p:tgtEl>
                                      </p:cBhvr>
                                    </p:animEffect>
                                  </p:childTnLst>
                                </p:cTn>
                              </p:par>
                              <p:par>
                                <p:cTn id="210" presetID="1" presetClass="exit" presetSubtype="0" fill="hold" grpId="1" nodeType="withEffect">
                                  <p:stCondLst>
                                    <p:cond delay="0"/>
                                  </p:stCondLst>
                                  <p:childTnLst>
                                    <p:set>
                                      <p:cBhvr>
                                        <p:cTn id="211" dur="1" fill="hold">
                                          <p:stCondLst>
                                            <p:cond delay="0"/>
                                          </p:stCondLst>
                                        </p:cTn>
                                        <p:tgtEl>
                                          <p:spTgt spid="90"/>
                                        </p:tgtEl>
                                        <p:attrNameLst>
                                          <p:attrName>style.visibility</p:attrName>
                                        </p:attrNameLst>
                                      </p:cBhvr>
                                      <p:to>
                                        <p:strVal val="hidden"/>
                                      </p:to>
                                    </p:set>
                                  </p:childTnLst>
                                </p:cTn>
                              </p:par>
                            </p:childTnLst>
                          </p:cTn>
                        </p:par>
                        <p:par>
                          <p:cTn id="212" fill="hold">
                            <p:stCondLst>
                              <p:cond delay="3000"/>
                            </p:stCondLst>
                            <p:childTnLst>
                              <p:par>
                                <p:cTn id="213" presetID="10" presetClass="entr" presetSubtype="0" fill="hold" nodeType="afterEffect">
                                  <p:stCondLst>
                                    <p:cond delay="0"/>
                                  </p:stCondLst>
                                  <p:childTnLst>
                                    <p:set>
                                      <p:cBhvr>
                                        <p:cTn id="214" dur="1" fill="hold">
                                          <p:stCondLst>
                                            <p:cond delay="0"/>
                                          </p:stCondLst>
                                        </p:cTn>
                                        <p:tgtEl>
                                          <p:spTgt spid="4"/>
                                        </p:tgtEl>
                                        <p:attrNameLst>
                                          <p:attrName>style.visibility</p:attrName>
                                        </p:attrNameLst>
                                      </p:cBhvr>
                                      <p:to>
                                        <p:strVal val="visible"/>
                                      </p:to>
                                    </p:set>
                                    <p:animEffect transition="in" filter="fade">
                                      <p:cBhvr>
                                        <p:cTn id="215" dur="1000"/>
                                        <p:tgtEl>
                                          <p:spTgt spid="4"/>
                                        </p:tgtEl>
                                      </p:cBhvr>
                                    </p:animEffect>
                                  </p:childTnLst>
                                </p:cTn>
                              </p:par>
                            </p:childTnLst>
                          </p:cTn>
                        </p:par>
                        <p:par>
                          <p:cTn id="216" fill="hold">
                            <p:stCondLst>
                              <p:cond delay="4000"/>
                            </p:stCondLst>
                            <p:childTnLst>
                              <p:par>
                                <p:cTn id="217" presetID="63" presetClass="path" presetSubtype="0" accel="50000" decel="50000" fill="hold" nodeType="afterEffect">
                                  <p:stCondLst>
                                    <p:cond delay="0"/>
                                  </p:stCondLst>
                                  <p:childTnLst>
                                    <p:animMotion origin="layout" path="M 1.11111E-6 2.82211E-6 L 0.13958 0.22438 " pathEditMode="relative" rAng="0" ptsTypes="AA">
                                      <p:cBhvr>
                                        <p:cTn id="218" dur="2000" fill="hold"/>
                                        <p:tgtEl>
                                          <p:spTgt spid="4"/>
                                        </p:tgtEl>
                                        <p:attrNameLst>
                                          <p:attrName>ppt_x</p:attrName>
                                          <p:attrName>ppt_y</p:attrName>
                                        </p:attrNameLst>
                                      </p:cBhvr>
                                      <p:rCtr x="7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p:bldP spid="199713" grpId="0"/>
      <p:bldP spid="86" grpId="0"/>
      <p:bldP spid="86" grpId="1"/>
      <p:bldP spid="87" grpId="0"/>
      <p:bldP spid="87" grpId="1"/>
      <p:bldP spid="88" grpId="0"/>
      <p:bldP spid="88" grpId="1"/>
      <p:bldP spid="89" grpId="0"/>
      <p:bldP spid="89" grpId="1"/>
      <p:bldP spid="90" grpId="0"/>
      <p:bldP spid="90" grpId="1"/>
      <p:bldP spid="91"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cs-CZ" b="0" dirty="0" smtClean="0">
                <a:effectLst>
                  <a:outerShdw blurRad="38100" dist="38100" dir="2700000" algn="tl">
                    <a:srgbClr val="000000">
                      <a:alpha val="43137"/>
                    </a:srgbClr>
                  </a:outerShdw>
                </a:effectLst>
              </a:rPr>
              <a:t>Network Access </a:t>
            </a:r>
            <a:r>
              <a:rPr lang="en-US" b="0" dirty="0" smtClean="0">
                <a:effectLst>
                  <a:outerShdw blurRad="38100" dist="38100" dir="2700000" algn="tl">
                    <a:srgbClr val="000000">
                      <a:alpha val="43137"/>
                    </a:srgbClr>
                  </a:outerShdw>
                </a:effectLst>
              </a:rPr>
              <a:t>Protection</a:t>
            </a:r>
            <a:r>
              <a:rPr lang="sk-SK" b="0" dirty="0" smtClean="0">
                <a:effectLst>
                  <a:outerShdw blurRad="38100" dist="38100" dir="2700000" algn="tl">
                    <a:srgbClr val="000000">
                      <a:alpha val="43137"/>
                    </a:srgbClr>
                  </a:outerShdw>
                </a:effectLst>
              </a:rPr>
              <a:t> - NAP</a:t>
            </a:r>
            <a:endParaRPr lang="en-US" b="0" dirty="0">
              <a:effectLst>
                <a:outerShdw blurRad="38100" dist="38100" dir="2700000" algn="tl">
                  <a:srgbClr val="000000">
                    <a:alpha val="43137"/>
                  </a:srgbClr>
                </a:outerShdw>
              </a:effectLst>
            </a:endParaRPr>
          </a:p>
        </p:txBody>
      </p:sp>
      <p:pic>
        <p:nvPicPr>
          <p:cNvPr id="7"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4" name="Rectangle 6"/>
          <p:cNvSpPr>
            <a:spLocks noGrp="1" noChangeArrowheads="1"/>
          </p:cNvSpPr>
          <p:nvPr>
            <p:ph type="ctrTitle"/>
          </p:nvPr>
        </p:nvSpPr>
        <p:spPr>
          <a:xfrm>
            <a:off x="692150" y="3280094"/>
            <a:ext cx="7934325" cy="599755"/>
          </a:xfrm>
        </p:spPr>
        <p:txBody>
          <a:bodyPr/>
          <a:lstStyle/>
          <a:p>
            <a:pPr defTabSz="914363" fontAlgn="auto">
              <a:spcBef>
                <a:spcPct val="20000"/>
              </a:spcBef>
              <a:spcAft>
                <a:spcPct val="20000"/>
              </a:spcAft>
              <a:buSzPct val="110000"/>
              <a:defRPr/>
            </a:pPr>
            <a:r>
              <a:rPr lang="sk-SK" sz="2800" dirty="0" smtClean="0"/>
              <a:t>Bezpečná a spoľahlivá infraštruktúra</a:t>
            </a:r>
            <a:endParaRPr dirty="0">
              <a:solidFill>
                <a:schemeClr val="tx1"/>
              </a:solidFill>
              <a:effectLst/>
              <a:latin typeface="Segoe Semibold"/>
            </a:endParaRPr>
          </a:p>
        </p:txBody>
      </p:sp>
      <p:sp>
        <p:nvSpPr>
          <p:cNvPr id="10" name="Rectangle 14"/>
          <p:cNvSpPr>
            <a:spLocks noGrp="1" noChangeArrowheads="1"/>
          </p:cNvSpPr>
          <p:nvPr>
            <p:ph type="subTitle" idx="1"/>
          </p:nvPr>
        </p:nvSpPr>
        <p:spPr>
          <a:xfrm>
            <a:off x="695748" y="4379913"/>
            <a:ext cx="4159250" cy="879984"/>
          </a:xfrm>
        </p:spPr>
        <p:txBody>
          <a:bodyPr rtlCol="0"/>
          <a:lstStyle/>
          <a:p>
            <a:pPr defTabSz="914363" fontAlgn="auto">
              <a:spcAft>
                <a:spcPts val="0"/>
              </a:spcAft>
              <a:defRPr/>
            </a:pPr>
            <a:r>
              <a:rPr lang="cs-CZ" sz="2000" b="0" dirty="0" smtClean="0">
                <a:effectLst>
                  <a:outerShdw blurRad="38100" dist="38100" dir="2700000" algn="tl">
                    <a:srgbClr val="000000">
                      <a:alpha val="43137"/>
                    </a:srgbClr>
                  </a:outerShdw>
                </a:effectLst>
                <a:latin typeface="+mj-lt"/>
                <a:ea typeface="Verdana" pitchFamily="34" charset="0"/>
                <a:cs typeface="Verdana" pitchFamily="34" charset="0"/>
              </a:rPr>
              <a:t>Boris Grešák</a:t>
            </a:r>
          </a:p>
          <a:p>
            <a:pPr lvl="1" algn="l">
              <a:defRPr/>
            </a:pPr>
            <a:r>
              <a:rPr lang="cs-CZ" sz="1600" b="0" dirty="0" smtClean="0">
                <a:effectLst>
                  <a:outerShdw blurRad="38100" dist="38100" dir="2700000" algn="tl">
                    <a:srgbClr val="000000">
                      <a:alpha val="43137"/>
                    </a:srgbClr>
                  </a:outerShdw>
                </a:effectLst>
                <a:latin typeface="+mj-lt"/>
                <a:ea typeface="Verdana" pitchFamily="34" charset="0"/>
                <a:cs typeface="Verdana" pitchFamily="34" charset="0"/>
              </a:rPr>
              <a:t>Partner Technology </a:t>
            </a:r>
            <a:r>
              <a:rPr lang="cs-CZ" sz="1600" b="0" dirty="0" err="1" smtClean="0">
                <a:effectLst>
                  <a:outerShdw blurRad="38100" dist="38100" dir="2700000" algn="tl">
                    <a:srgbClr val="000000">
                      <a:alpha val="43137"/>
                    </a:srgbClr>
                  </a:outerShdw>
                </a:effectLst>
                <a:latin typeface="+mj-lt"/>
                <a:ea typeface="Verdana" pitchFamily="34" charset="0"/>
                <a:cs typeface="Verdana" pitchFamily="34" charset="0"/>
              </a:rPr>
              <a:t>Specialist</a:t>
            </a:r>
            <a:endParaRPr lang="cs-CZ" sz="1600" b="0" dirty="0" smtClean="0">
              <a:effectLst>
                <a:outerShdw blurRad="38100" dist="38100" dir="2700000" algn="tl">
                  <a:srgbClr val="000000">
                    <a:alpha val="43137"/>
                  </a:srgbClr>
                </a:outerShdw>
              </a:effectLst>
              <a:latin typeface="+mj-lt"/>
              <a:ea typeface="Verdana" pitchFamily="34" charset="0"/>
              <a:cs typeface="Verdana" pitchFamily="34" charset="0"/>
            </a:endParaRPr>
          </a:p>
          <a:p>
            <a:pPr lvl="1" algn="l">
              <a:defRPr/>
            </a:pPr>
            <a:r>
              <a:rPr lang="cs-CZ" sz="1600" b="0" dirty="0" smtClean="0">
                <a:effectLst>
                  <a:outerShdw blurRad="38100" dist="38100" dir="2700000" algn="tl">
                    <a:srgbClr val="000000">
                      <a:alpha val="43137"/>
                    </a:srgbClr>
                  </a:outerShdw>
                </a:effectLst>
                <a:latin typeface="+mj-lt"/>
                <a:ea typeface="Verdana" pitchFamily="34" charset="0"/>
                <a:cs typeface="Verdana" pitchFamily="34" charset="0"/>
              </a:rPr>
              <a:t>Microsoft </a:t>
            </a:r>
            <a:r>
              <a:rPr lang="cs-CZ" sz="1600" b="0" dirty="0" err="1" smtClean="0">
                <a:effectLst>
                  <a:outerShdw blurRad="38100" dist="38100" dir="2700000" algn="tl">
                    <a:srgbClr val="000000">
                      <a:alpha val="43137"/>
                    </a:srgbClr>
                  </a:outerShdw>
                </a:effectLst>
                <a:latin typeface="+mj-lt"/>
                <a:ea typeface="Verdana" pitchFamily="34" charset="0"/>
                <a:cs typeface="Verdana" pitchFamily="34" charset="0"/>
              </a:rPr>
              <a:t>Slovakia</a:t>
            </a:r>
            <a:endParaRPr lang="cs-CZ" sz="1600" b="0" dirty="0" smtClean="0">
              <a:effectLst>
                <a:outerShdw blurRad="38100" dist="38100" dir="2700000" algn="tl">
                  <a:srgbClr val="000000">
                    <a:alpha val="43137"/>
                  </a:srgbClr>
                </a:outerShdw>
              </a:effectLst>
              <a:latin typeface="+mj-lt"/>
              <a:ea typeface="Verdana" pitchFamily="34" charset="0"/>
              <a:cs typeface="Verdana" pitchFamily="34" charset="0"/>
            </a:endParaRPr>
          </a:p>
        </p:txBody>
      </p:sp>
      <p:pic>
        <p:nvPicPr>
          <p:cNvPr id="4" name="Picture 3" descr="C:\Users\bgresak\Documents\SMS&amp;P\PTS\WS2008\WS08_h_rgb_r.png"/>
          <p:cNvPicPr>
            <a:picLocks noChangeAspect="1" noChangeArrowheads="1"/>
          </p:cNvPicPr>
          <p:nvPr/>
        </p:nvPicPr>
        <p:blipFill>
          <a:blip r:embed="rId3"/>
          <a:srcRect/>
          <a:stretch>
            <a:fillRect/>
          </a:stretch>
        </p:blipFill>
        <p:spPr bwMode="auto">
          <a:xfrm>
            <a:off x="690563" y="2103073"/>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10" name="Picture 2" descr="cloud illustration icon"/>
          <p:cNvPicPr>
            <a:picLocks noChangeAspect="1" noChangeArrowheads="1"/>
          </p:cNvPicPr>
          <p:nvPr/>
        </p:nvPicPr>
        <p:blipFill>
          <a:blip r:embed="rId3"/>
          <a:srcRect/>
          <a:stretch>
            <a:fillRect/>
          </a:stretch>
        </p:blipFill>
        <p:spPr bwMode="auto">
          <a:xfrm>
            <a:off x="0" y="1752600"/>
            <a:ext cx="9448800" cy="5478463"/>
          </a:xfrm>
          <a:prstGeom prst="rect">
            <a:avLst/>
          </a:prstGeom>
          <a:noFill/>
          <a:ln w="9525">
            <a:noFill/>
            <a:miter lim="800000"/>
            <a:headEnd/>
            <a:tailEnd/>
          </a:ln>
        </p:spPr>
      </p:pic>
      <p:pic>
        <p:nvPicPr>
          <p:cNvPr id="54274" name="Picture 3" descr="gray oval disc"/>
          <p:cNvPicPr>
            <a:picLocks noChangeAspect="1" noChangeArrowheads="1"/>
          </p:cNvPicPr>
          <p:nvPr/>
        </p:nvPicPr>
        <p:blipFill>
          <a:blip r:embed="rId4"/>
          <a:srcRect/>
          <a:stretch>
            <a:fillRect/>
          </a:stretch>
        </p:blipFill>
        <p:spPr bwMode="auto">
          <a:xfrm>
            <a:off x="2133600" y="3724275"/>
            <a:ext cx="4913313" cy="2570163"/>
          </a:xfrm>
          <a:prstGeom prst="rect">
            <a:avLst/>
          </a:prstGeom>
          <a:noFill/>
          <a:ln w="9525">
            <a:noFill/>
            <a:miter lim="800000"/>
            <a:headEnd/>
            <a:tailEnd/>
          </a:ln>
        </p:spPr>
      </p:pic>
      <p:pic>
        <p:nvPicPr>
          <p:cNvPr id="171012" name="Picture 4" descr="cloud"/>
          <p:cNvPicPr>
            <a:picLocks noChangeAspect="1" noChangeArrowheads="1"/>
          </p:cNvPicPr>
          <p:nvPr/>
        </p:nvPicPr>
        <p:blipFill>
          <a:blip r:embed="rId5"/>
          <a:srcRect/>
          <a:stretch>
            <a:fillRect/>
          </a:stretch>
        </p:blipFill>
        <p:spPr bwMode="auto">
          <a:xfrm>
            <a:off x="-76200" y="2066925"/>
            <a:ext cx="7696200" cy="4505325"/>
          </a:xfrm>
          <a:prstGeom prst="rect">
            <a:avLst/>
          </a:prstGeom>
          <a:noFill/>
          <a:ln w="9525">
            <a:noFill/>
            <a:miter lim="800000"/>
            <a:headEnd/>
            <a:tailEnd/>
          </a:ln>
        </p:spPr>
      </p:pic>
      <p:pic>
        <p:nvPicPr>
          <p:cNvPr id="54276" name="Picture 5" descr="laptop"/>
          <p:cNvPicPr>
            <a:picLocks noChangeAspect="1" noChangeArrowheads="1"/>
          </p:cNvPicPr>
          <p:nvPr/>
        </p:nvPicPr>
        <p:blipFill>
          <a:blip r:embed="rId6"/>
          <a:srcRect/>
          <a:stretch>
            <a:fillRect/>
          </a:stretch>
        </p:blipFill>
        <p:spPr bwMode="auto">
          <a:xfrm>
            <a:off x="1633538" y="5284788"/>
            <a:ext cx="1309687" cy="1017587"/>
          </a:xfrm>
          <a:prstGeom prst="rect">
            <a:avLst/>
          </a:prstGeom>
          <a:noFill/>
          <a:ln w="9525">
            <a:noFill/>
            <a:miter lim="800000"/>
            <a:headEnd/>
            <a:tailEnd/>
          </a:ln>
        </p:spPr>
      </p:pic>
      <p:pic>
        <p:nvPicPr>
          <p:cNvPr id="54277" name="Picture 6" descr="XP icon cell phone"/>
          <p:cNvPicPr>
            <a:picLocks noChangeAspect="1" noChangeArrowheads="1"/>
          </p:cNvPicPr>
          <p:nvPr/>
        </p:nvPicPr>
        <p:blipFill>
          <a:blip r:embed="rId7"/>
          <a:srcRect/>
          <a:stretch>
            <a:fillRect/>
          </a:stretch>
        </p:blipFill>
        <p:spPr bwMode="auto">
          <a:xfrm>
            <a:off x="6854825" y="4957763"/>
            <a:ext cx="463550" cy="1219200"/>
          </a:xfrm>
          <a:prstGeom prst="rect">
            <a:avLst/>
          </a:prstGeom>
          <a:noFill/>
          <a:ln w="9525">
            <a:noFill/>
            <a:miter lim="800000"/>
            <a:headEnd/>
            <a:tailEnd/>
          </a:ln>
        </p:spPr>
      </p:pic>
      <p:pic>
        <p:nvPicPr>
          <p:cNvPr id="54278" name="Picture 7" descr="iMac new Apple"/>
          <p:cNvPicPr>
            <a:picLocks noChangeAspect="1" noChangeArrowheads="1"/>
          </p:cNvPicPr>
          <p:nvPr/>
        </p:nvPicPr>
        <p:blipFill>
          <a:blip r:embed="rId8"/>
          <a:srcRect/>
          <a:stretch>
            <a:fillRect/>
          </a:stretch>
        </p:blipFill>
        <p:spPr bwMode="auto">
          <a:xfrm>
            <a:off x="6116638" y="2632075"/>
            <a:ext cx="1362075" cy="1363663"/>
          </a:xfrm>
          <a:prstGeom prst="rect">
            <a:avLst/>
          </a:prstGeom>
          <a:noFill/>
          <a:ln w="9525">
            <a:noFill/>
            <a:miter lim="800000"/>
            <a:headEnd/>
            <a:tailEnd/>
          </a:ln>
        </p:spPr>
      </p:pic>
      <p:pic>
        <p:nvPicPr>
          <p:cNvPr id="54279" name="Picture 8" descr="enterprise blue"/>
          <p:cNvPicPr>
            <a:picLocks noChangeAspect="1" noChangeArrowheads="1"/>
          </p:cNvPicPr>
          <p:nvPr/>
        </p:nvPicPr>
        <p:blipFill>
          <a:blip r:embed="rId9"/>
          <a:srcRect/>
          <a:stretch>
            <a:fillRect/>
          </a:stretch>
        </p:blipFill>
        <p:spPr bwMode="auto">
          <a:xfrm>
            <a:off x="1828800" y="2441575"/>
            <a:ext cx="1084263" cy="1625600"/>
          </a:xfrm>
          <a:prstGeom prst="rect">
            <a:avLst/>
          </a:prstGeom>
          <a:noFill/>
          <a:ln w="9525">
            <a:noFill/>
            <a:miter lim="800000"/>
            <a:headEnd/>
            <a:tailEnd/>
          </a:ln>
        </p:spPr>
      </p:pic>
      <p:pic>
        <p:nvPicPr>
          <p:cNvPr id="171017" name="Picture 9" descr="brick-wall"/>
          <p:cNvPicPr>
            <a:picLocks noChangeAspect="1" noChangeArrowheads="1"/>
          </p:cNvPicPr>
          <p:nvPr/>
        </p:nvPicPr>
        <p:blipFill>
          <a:blip r:embed="rId10"/>
          <a:srcRect b="49663"/>
          <a:stretch>
            <a:fillRect/>
          </a:stretch>
        </p:blipFill>
        <p:spPr bwMode="auto">
          <a:xfrm>
            <a:off x="2552700" y="3321050"/>
            <a:ext cx="4057650" cy="946150"/>
          </a:xfrm>
          <a:prstGeom prst="rect">
            <a:avLst/>
          </a:prstGeom>
          <a:noFill/>
          <a:ln w="9525">
            <a:noFill/>
            <a:miter lim="800000"/>
            <a:headEnd/>
            <a:tailEnd/>
          </a:ln>
        </p:spPr>
      </p:pic>
      <p:pic>
        <p:nvPicPr>
          <p:cNvPr id="171018" name="Picture 10" descr="purple starburst"/>
          <p:cNvPicPr>
            <a:picLocks noChangeAspect="1" noChangeArrowheads="1"/>
          </p:cNvPicPr>
          <p:nvPr/>
        </p:nvPicPr>
        <p:blipFill>
          <a:blip r:embed="rId11"/>
          <a:srcRect b="50256"/>
          <a:stretch>
            <a:fillRect/>
          </a:stretch>
        </p:blipFill>
        <p:spPr bwMode="auto">
          <a:xfrm>
            <a:off x="2582863" y="2932113"/>
            <a:ext cx="4106862" cy="1212850"/>
          </a:xfrm>
          <a:prstGeom prst="rect">
            <a:avLst/>
          </a:prstGeom>
          <a:noFill/>
          <a:ln w="9525">
            <a:noFill/>
            <a:miter lim="800000"/>
            <a:headEnd/>
            <a:tailEnd/>
          </a:ln>
        </p:spPr>
      </p:pic>
      <p:pic>
        <p:nvPicPr>
          <p:cNvPr id="171019" name="Picture 11" descr="brick-wall"/>
          <p:cNvPicPr>
            <a:picLocks noChangeAspect="1" noChangeArrowheads="1"/>
          </p:cNvPicPr>
          <p:nvPr/>
        </p:nvPicPr>
        <p:blipFill>
          <a:blip r:embed="rId10"/>
          <a:srcRect t="50169"/>
          <a:stretch>
            <a:fillRect/>
          </a:stretch>
        </p:blipFill>
        <p:spPr bwMode="auto">
          <a:xfrm>
            <a:off x="2552700" y="4264025"/>
            <a:ext cx="4057650" cy="936625"/>
          </a:xfrm>
          <a:prstGeom prst="rect">
            <a:avLst/>
          </a:prstGeom>
          <a:noFill/>
          <a:ln w="9525">
            <a:noFill/>
            <a:miter lim="800000"/>
            <a:headEnd/>
            <a:tailEnd/>
          </a:ln>
        </p:spPr>
      </p:pic>
      <p:pic>
        <p:nvPicPr>
          <p:cNvPr id="171020" name="Picture 12" descr="purple starburst"/>
          <p:cNvPicPr>
            <a:picLocks noChangeAspect="1" noChangeArrowheads="1"/>
          </p:cNvPicPr>
          <p:nvPr/>
        </p:nvPicPr>
        <p:blipFill>
          <a:blip r:embed="rId11"/>
          <a:srcRect t="49948"/>
          <a:stretch>
            <a:fillRect/>
          </a:stretch>
        </p:blipFill>
        <p:spPr bwMode="auto">
          <a:xfrm>
            <a:off x="2478088" y="4141788"/>
            <a:ext cx="4106862" cy="1546225"/>
          </a:xfrm>
          <a:prstGeom prst="rect">
            <a:avLst/>
          </a:prstGeom>
          <a:noFill/>
          <a:ln w="9525">
            <a:noFill/>
            <a:miter lim="800000"/>
            <a:headEnd/>
            <a:tailEnd/>
          </a:ln>
        </p:spPr>
      </p:pic>
      <p:pic>
        <p:nvPicPr>
          <p:cNvPr id="54284" name="Picture 13" descr="enterprise red taller"/>
          <p:cNvPicPr>
            <a:picLocks noChangeAspect="1" noChangeArrowheads="1"/>
          </p:cNvPicPr>
          <p:nvPr/>
        </p:nvPicPr>
        <p:blipFill>
          <a:blip r:embed="rId12"/>
          <a:srcRect/>
          <a:stretch>
            <a:fillRect/>
          </a:stretch>
        </p:blipFill>
        <p:spPr bwMode="auto">
          <a:xfrm>
            <a:off x="4011613" y="2486025"/>
            <a:ext cx="949325" cy="2211388"/>
          </a:xfrm>
          <a:prstGeom prst="rect">
            <a:avLst/>
          </a:prstGeom>
          <a:noFill/>
          <a:ln w="9525">
            <a:noFill/>
            <a:miter lim="800000"/>
            <a:headEnd/>
            <a:tailEnd/>
          </a:ln>
        </p:spPr>
      </p:pic>
      <p:grpSp>
        <p:nvGrpSpPr>
          <p:cNvPr id="2" name="Group 14"/>
          <p:cNvGrpSpPr>
            <a:grpSpLocks/>
          </p:cNvGrpSpPr>
          <p:nvPr/>
        </p:nvGrpSpPr>
        <p:grpSpPr bwMode="auto">
          <a:xfrm>
            <a:off x="2852738" y="3584575"/>
            <a:ext cx="3327400" cy="1749425"/>
            <a:chOff x="1797" y="2258"/>
            <a:chExt cx="2096" cy="1102"/>
          </a:xfrm>
        </p:grpSpPr>
        <p:pic>
          <p:nvPicPr>
            <p:cNvPr id="54287" name="Picture 15" descr="arrow 1 Bright blue Curved Arrow Large"/>
            <p:cNvPicPr>
              <a:picLocks noChangeAspect="1" noChangeArrowheads="1"/>
            </p:cNvPicPr>
            <p:nvPr/>
          </p:nvPicPr>
          <p:blipFill>
            <a:blip r:embed="rId13"/>
            <a:srcRect/>
            <a:stretch>
              <a:fillRect/>
            </a:stretch>
          </p:blipFill>
          <p:spPr bwMode="auto">
            <a:xfrm rot="12343915" flipH="1">
              <a:off x="1797" y="2258"/>
              <a:ext cx="824" cy="478"/>
            </a:xfrm>
            <a:prstGeom prst="rect">
              <a:avLst/>
            </a:prstGeom>
            <a:noFill/>
            <a:ln w="9525">
              <a:noFill/>
              <a:miter lim="800000"/>
              <a:headEnd/>
              <a:tailEnd/>
            </a:ln>
          </p:spPr>
        </p:pic>
        <p:pic>
          <p:nvPicPr>
            <p:cNvPr id="54288" name="Picture 16" descr="arrow 1 Bright blue Curved Arrow Large"/>
            <p:cNvPicPr>
              <a:picLocks noChangeAspect="1" noChangeArrowheads="1"/>
            </p:cNvPicPr>
            <p:nvPr/>
          </p:nvPicPr>
          <p:blipFill>
            <a:blip r:embed="rId13"/>
            <a:srcRect/>
            <a:stretch>
              <a:fillRect/>
            </a:stretch>
          </p:blipFill>
          <p:spPr bwMode="auto">
            <a:xfrm rot="9572494">
              <a:off x="2991" y="2294"/>
              <a:ext cx="824" cy="478"/>
            </a:xfrm>
            <a:prstGeom prst="rect">
              <a:avLst/>
            </a:prstGeom>
            <a:noFill/>
            <a:ln w="9525">
              <a:noFill/>
              <a:miter lim="800000"/>
              <a:headEnd/>
              <a:tailEnd/>
            </a:ln>
          </p:spPr>
        </p:pic>
        <p:pic>
          <p:nvPicPr>
            <p:cNvPr id="54289" name="Picture 17" descr="arrow 1 Bright blue Curved Arrow Large"/>
            <p:cNvPicPr>
              <a:picLocks noChangeAspect="1" noChangeArrowheads="1"/>
            </p:cNvPicPr>
            <p:nvPr/>
          </p:nvPicPr>
          <p:blipFill>
            <a:blip r:embed="rId13"/>
            <a:srcRect/>
            <a:stretch>
              <a:fillRect/>
            </a:stretch>
          </p:blipFill>
          <p:spPr bwMode="auto">
            <a:xfrm rot="-9249002">
              <a:off x="3069" y="2882"/>
              <a:ext cx="824" cy="478"/>
            </a:xfrm>
            <a:prstGeom prst="rect">
              <a:avLst/>
            </a:prstGeom>
            <a:noFill/>
            <a:ln w="9525">
              <a:noFill/>
              <a:miter lim="800000"/>
              <a:headEnd/>
              <a:tailEnd/>
            </a:ln>
          </p:spPr>
        </p:pic>
        <p:pic>
          <p:nvPicPr>
            <p:cNvPr id="54290" name="Picture 18" descr="arrow 1 Bright blue Curved Arrow Large"/>
            <p:cNvPicPr>
              <a:picLocks noChangeAspect="1" noChangeArrowheads="1"/>
            </p:cNvPicPr>
            <p:nvPr/>
          </p:nvPicPr>
          <p:blipFill>
            <a:blip r:embed="rId13"/>
            <a:srcRect/>
            <a:stretch>
              <a:fillRect/>
            </a:stretch>
          </p:blipFill>
          <p:spPr bwMode="auto">
            <a:xfrm rot="9249002" flipH="1">
              <a:off x="1821" y="2828"/>
              <a:ext cx="824" cy="478"/>
            </a:xfrm>
            <a:prstGeom prst="rect">
              <a:avLst/>
            </a:prstGeom>
            <a:noFill/>
            <a:ln w="9525">
              <a:noFill/>
              <a:miter lim="800000"/>
              <a:headEnd/>
              <a:tailEnd/>
            </a:ln>
          </p:spPr>
        </p:pic>
      </p:grpSp>
      <p:sp>
        <p:nvSpPr>
          <p:cNvPr id="22" name="Nadpis 21"/>
          <p:cNvSpPr>
            <a:spLocks noGrp="1"/>
          </p:cNvSpPr>
          <p:nvPr>
            <p:ph type="title"/>
          </p:nvPr>
        </p:nvSpPr>
        <p:spPr>
          <a:xfrm>
            <a:off x="457200" y="220663"/>
            <a:ext cx="8408504" cy="609398"/>
          </a:xfrm>
        </p:spPr>
        <p:txBody>
          <a:bodyPr/>
          <a:lstStyle/>
          <a:p>
            <a:pPr defTabSz="914363" fontAlgn="auto">
              <a:spcAft>
                <a:spcPts val="0"/>
              </a:spcAft>
              <a:defRPr/>
            </a:pPr>
            <a:r>
              <a:rPr lang="sk-SK" sz="4400" dirty="0" smtClean="0"/>
              <a:t>Sieť definuje politika, nie </a:t>
            </a:r>
            <a:r>
              <a:rPr lang="sk-SK" sz="4400" dirty="0" err="1" smtClean="0"/>
              <a:t>topológia</a:t>
            </a:r>
            <a:r>
              <a:rPr lang="sk-SK" sz="4400" dirty="0" smtClean="0"/>
              <a:t>!</a:t>
            </a:r>
            <a:endParaRPr lang="sk-SK"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71010"/>
                                        </p:tgtEl>
                                        <p:attrNameLst>
                                          <p:attrName>style.opacity</p:attrName>
                                        </p:attrNameLst>
                                      </p:cBhvr>
                                      <p:to>
                                        <p:strVal val="0.25"/>
                                      </p:to>
                                    </p:set>
                                    <p:animEffect filter="image" prLst="opacity: 0.25">
                                      <p:cBhvr rctx="IE">
                                        <p:cTn id="7" dur="indefinite"/>
                                        <p:tgtEl>
                                          <p:spTgt spid="1710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71020"/>
                                        </p:tgtEl>
                                        <p:attrNameLst>
                                          <p:attrName>style.visibility</p:attrName>
                                        </p:attrNameLst>
                                      </p:cBhvr>
                                      <p:to>
                                        <p:strVal val="visible"/>
                                      </p:to>
                                    </p:set>
                                    <p:animEffect transition="in" filter="fade">
                                      <p:cBhvr>
                                        <p:cTn id="15" dur="500"/>
                                        <p:tgtEl>
                                          <p:spTgt spid="171020"/>
                                        </p:tgtEl>
                                      </p:cBhvr>
                                    </p:animEffect>
                                  </p:childTnLst>
                                </p:cTn>
                              </p:par>
                              <p:par>
                                <p:cTn id="16" presetID="10" presetClass="entr" presetSubtype="0" fill="hold" nodeType="withEffect">
                                  <p:stCondLst>
                                    <p:cond delay="0"/>
                                  </p:stCondLst>
                                  <p:childTnLst>
                                    <p:set>
                                      <p:cBhvr>
                                        <p:cTn id="17" dur="1" fill="hold">
                                          <p:stCondLst>
                                            <p:cond delay="0"/>
                                          </p:stCondLst>
                                        </p:cTn>
                                        <p:tgtEl>
                                          <p:spTgt spid="171018"/>
                                        </p:tgtEl>
                                        <p:attrNameLst>
                                          <p:attrName>style.visibility</p:attrName>
                                        </p:attrNameLst>
                                      </p:cBhvr>
                                      <p:to>
                                        <p:strVal val="visible"/>
                                      </p:to>
                                    </p:set>
                                    <p:animEffect transition="in" filter="fade">
                                      <p:cBhvr>
                                        <p:cTn id="18" dur="500"/>
                                        <p:tgtEl>
                                          <p:spTgt spid="171018"/>
                                        </p:tgtEl>
                                      </p:cBhvr>
                                    </p:animEffect>
                                  </p:childTnLst>
                                </p:cTn>
                              </p:par>
                              <p:par>
                                <p:cTn id="19" presetID="6" presetClass="entr" presetSubtype="32" fill="hold" nodeType="withEffect">
                                  <p:stCondLst>
                                    <p:cond delay="900"/>
                                  </p:stCondLst>
                                  <p:childTnLst>
                                    <p:set>
                                      <p:cBhvr>
                                        <p:cTn id="20" dur="1" fill="hold">
                                          <p:stCondLst>
                                            <p:cond delay="0"/>
                                          </p:stCondLst>
                                        </p:cTn>
                                        <p:tgtEl>
                                          <p:spTgt spid="171012"/>
                                        </p:tgtEl>
                                        <p:attrNameLst>
                                          <p:attrName>style.visibility</p:attrName>
                                        </p:attrNameLst>
                                      </p:cBhvr>
                                      <p:to>
                                        <p:strVal val="visible"/>
                                      </p:to>
                                    </p:set>
                                    <p:animEffect transition="in" filter="circle(out)">
                                      <p:cBhvr>
                                        <p:cTn id="21" dur="900"/>
                                        <p:tgtEl>
                                          <p:spTgt spid="171012"/>
                                        </p:tgtEl>
                                      </p:cBhvr>
                                    </p:animEffect>
                                  </p:childTnLst>
                                </p:cTn>
                              </p:par>
                              <p:par>
                                <p:cTn id="22" presetID="10" presetClass="exit" presetSubtype="0" fill="hold" nodeType="withEffect">
                                  <p:stCondLst>
                                    <p:cond delay="500"/>
                                  </p:stCondLst>
                                  <p:childTnLst>
                                    <p:animEffect transition="out" filter="fade">
                                      <p:cBhvr>
                                        <p:cTn id="23" dur="500"/>
                                        <p:tgtEl>
                                          <p:spTgt spid="171019"/>
                                        </p:tgtEl>
                                      </p:cBhvr>
                                    </p:animEffect>
                                    <p:set>
                                      <p:cBhvr>
                                        <p:cTn id="24" dur="1" fill="hold">
                                          <p:stCondLst>
                                            <p:cond delay="499"/>
                                          </p:stCondLst>
                                        </p:cTn>
                                        <p:tgtEl>
                                          <p:spTgt spid="171019"/>
                                        </p:tgtEl>
                                        <p:attrNameLst>
                                          <p:attrName>style.visibility</p:attrName>
                                        </p:attrNameLst>
                                      </p:cBhvr>
                                      <p:to>
                                        <p:strVal val="hidden"/>
                                      </p:to>
                                    </p:set>
                                  </p:childTnLst>
                                </p:cTn>
                              </p:par>
                              <p:par>
                                <p:cTn id="25" presetID="10" presetClass="exit" presetSubtype="0" fill="hold" nodeType="withEffect">
                                  <p:stCondLst>
                                    <p:cond delay="500"/>
                                  </p:stCondLst>
                                  <p:childTnLst>
                                    <p:animEffect transition="out" filter="fade">
                                      <p:cBhvr>
                                        <p:cTn id="26" dur="500"/>
                                        <p:tgtEl>
                                          <p:spTgt spid="171017"/>
                                        </p:tgtEl>
                                      </p:cBhvr>
                                    </p:animEffect>
                                    <p:set>
                                      <p:cBhvr>
                                        <p:cTn id="27" dur="1" fill="hold">
                                          <p:stCondLst>
                                            <p:cond delay="499"/>
                                          </p:stCondLst>
                                        </p:cTn>
                                        <p:tgtEl>
                                          <p:spTgt spid="171017"/>
                                        </p:tgtEl>
                                        <p:attrNameLst>
                                          <p:attrName>style.visibility</p:attrName>
                                        </p:attrNameLst>
                                      </p:cBhvr>
                                      <p:to>
                                        <p:strVal val="hidden"/>
                                      </p:to>
                                    </p:set>
                                  </p:childTnLst>
                                </p:cTn>
                              </p:par>
                              <p:par>
                                <p:cTn id="28" presetID="10" presetClass="exit" presetSubtype="0" fill="hold" nodeType="withEffect">
                                  <p:stCondLst>
                                    <p:cond delay="1600"/>
                                  </p:stCondLst>
                                  <p:childTnLst>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sk-SK" dirty="0"/>
              <a:t>Čo zákazníkov najviac trápi?</a:t>
            </a:r>
          </a:p>
        </p:txBody>
      </p:sp>
      <p:sp>
        <p:nvSpPr>
          <p:cNvPr id="14339" name="Rectangle 3"/>
          <p:cNvSpPr>
            <a:spLocks noGrp="1" noChangeArrowheads="1"/>
          </p:cNvSpPr>
          <p:nvPr>
            <p:ph type="body" sz="quarter" idx="10"/>
          </p:nvPr>
        </p:nvSpPr>
        <p:spPr>
          <a:xfrm>
            <a:off x="381000" y="1411552"/>
            <a:ext cx="4031609" cy="2210862"/>
          </a:xfrm>
        </p:spPr>
        <p:txBody>
          <a:bodyPr rtlCol="0"/>
          <a:lstStyle/>
          <a:p>
            <a:pPr marL="0" indent="0" defTabSz="914363" fontAlgn="auto">
              <a:spcAft>
                <a:spcPts val="0"/>
              </a:spcAft>
              <a:buFont typeface="Wingdings 2" pitchFamily="18" charset="2"/>
              <a:buNone/>
              <a:defRPr/>
            </a:pPr>
            <a:r>
              <a:rPr lang="sk-SK" sz="2100" dirty="0" smtClean="0">
                <a:solidFill>
                  <a:schemeClr val="accent1"/>
                </a:solidFill>
                <a:effectLst>
                  <a:outerShdw blurRad="38100" dist="38100" dir="2700000" algn="tl">
                    <a:srgbClr val="000000"/>
                  </a:outerShdw>
                </a:effectLst>
                <a:latin typeface="Segoe Semibold" pitchFamily="34" charset="0"/>
              </a:rPr>
              <a:t>Ako vírusy najčastejšie napádajú firemné prostredie:</a:t>
            </a:r>
          </a:p>
          <a:p>
            <a:pPr marL="342900" lvl="1" indent="-228600" defTabSz="914363" fontAlgn="auto">
              <a:spcAft>
                <a:spcPts val="0"/>
              </a:spcAft>
              <a:defRPr/>
            </a:pPr>
            <a:r>
              <a:rPr lang="sk-SK" sz="1900" dirty="0" smtClean="0"/>
              <a:t>Zamestnanci, ktorí sa vrátia z ciest</a:t>
            </a:r>
          </a:p>
          <a:p>
            <a:pPr marL="342900" lvl="1" indent="-228600" defTabSz="914363" fontAlgn="auto">
              <a:spcAft>
                <a:spcPts val="0"/>
              </a:spcAft>
              <a:defRPr/>
            </a:pPr>
            <a:r>
              <a:rPr lang="sk-SK" sz="1900" dirty="0" smtClean="0"/>
              <a:t>Hostia pripojení do miestnej siete</a:t>
            </a:r>
          </a:p>
          <a:p>
            <a:pPr marL="342900" lvl="1" indent="-228600" defTabSz="914363" fontAlgn="auto">
              <a:spcAft>
                <a:spcPts val="0"/>
              </a:spcAft>
              <a:defRPr/>
            </a:pPr>
            <a:r>
              <a:rPr lang="sk-SK" sz="1900" dirty="0" smtClean="0"/>
              <a:t>Zamestnanci používajúci VPN</a:t>
            </a:r>
          </a:p>
          <a:p>
            <a:pPr marL="342900" lvl="1" indent="-228600" defTabSz="914363" fontAlgn="auto">
              <a:spcAft>
                <a:spcPts val="0"/>
              </a:spcAft>
              <a:defRPr/>
            </a:pPr>
            <a:r>
              <a:rPr lang="sk-SK" sz="1900" dirty="0" smtClean="0"/>
              <a:t>Útoky na nechránené počítače v sieti</a:t>
            </a:r>
          </a:p>
        </p:txBody>
      </p:sp>
      <p:graphicFrame>
        <p:nvGraphicFramePr>
          <p:cNvPr id="193540" name="Group 4"/>
          <p:cNvGraphicFramePr>
            <a:graphicFrameLocks noGrp="1"/>
          </p:cNvGraphicFramePr>
          <p:nvPr>
            <p:ph sz="quarter" idx="4294967295"/>
          </p:nvPr>
        </p:nvGraphicFramePr>
        <p:xfrm>
          <a:off x="5048250" y="1495425"/>
          <a:ext cx="4095750" cy="2250314"/>
        </p:xfrm>
        <a:graphic>
          <a:graphicData uri="http://schemas.openxmlformats.org/drawingml/2006/table">
            <a:tbl>
              <a:tblPr/>
              <a:tblGrid>
                <a:gridCol w="846138"/>
                <a:gridCol w="1387475"/>
                <a:gridCol w="1862137"/>
              </a:tblGrid>
              <a:tr h="4619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sz="1400" b="0" i="0" u="none" strike="noStrike" cap="none" normalizeH="0" baseline="0" dirty="0" smtClean="0">
                          <a:ln>
                            <a:noFill/>
                          </a:ln>
                          <a:solidFill>
                            <a:schemeClr val="bg1"/>
                          </a:solidFill>
                          <a:effectLst/>
                          <a:latin typeface="Segoe Semibold" pitchFamily="34" charset="0"/>
                        </a:rPr>
                        <a:t>Rok</a:t>
                      </a:r>
                      <a:endParaRPr kumimoji="0" lang="en-US" sz="1400" b="0" i="0" u="none" strike="noStrike" cap="none" normalizeH="0" baseline="0" dirty="0" smtClean="0">
                        <a:ln>
                          <a:noFill/>
                        </a:ln>
                        <a:solidFill>
                          <a:schemeClr val="bg1"/>
                        </a:solidFill>
                        <a:effectLst/>
                        <a:latin typeface="Arial" charset="0"/>
                      </a:endParaRPr>
                    </a:p>
                  </a:txBody>
                  <a:tcPr anchor="ctr" anchorCtr="1"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Segoe Semibold" pitchFamily="34" charset="0"/>
                        </a:rPr>
                        <a:t>Virus</a:t>
                      </a:r>
                      <a:endParaRPr kumimoji="0" lang="en-US" sz="1400" b="0" i="0" u="none" strike="noStrike" cap="none" normalizeH="0" baseline="0" dirty="0" smtClean="0">
                        <a:ln>
                          <a:noFill/>
                        </a:ln>
                        <a:solidFill>
                          <a:schemeClr val="bg1"/>
                        </a:solidFill>
                        <a:effectLst/>
                        <a:latin typeface="Arial" charset="0"/>
                      </a:endParaRPr>
                    </a:p>
                  </a:txBody>
                  <a:tcPr anchor="ctr" anchorCtr="1"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Segoe Semibold" pitchFamily="34" charset="0"/>
                        </a:rPr>
                        <a:t>WW Financial Impact (USD)</a:t>
                      </a:r>
                      <a:endParaRPr kumimoji="0" lang="en-US" sz="1400" b="0" i="0" u="none" strike="noStrike" cap="none" normalizeH="0" baseline="0" smtClean="0">
                        <a:ln>
                          <a:noFill/>
                        </a:ln>
                        <a:solidFill>
                          <a:schemeClr val="bg1"/>
                        </a:solidFill>
                        <a:effectLst/>
                        <a:latin typeface="Arial" charset="0"/>
                      </a:endParaRPr>
                    </a:p>
                  </a:txBody>
                  <a:tcPr anchor="ctr" anchorCtr="1"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D9D9D9"/>
                    </a:solidFill>
                  </a:tcPr>
                </a:tc>
              </a:tr>
              <a:tr h="3556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1999</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Melissa</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1.10 Billion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2000</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Love Bug</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8.75 Billion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2001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Code Red</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2.75 Billion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2002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Klez</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750 Million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2003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C0C0C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Segoe Semibold" pitchFamily="34" charset="0"/>
                        </a:rPr>
                        <a:t>Slammer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Segoe Semibold" pitchFamily="34" charset="0"/>
                        </a:rPr>
                        <a:t>1.25 Billion</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C0C0C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14370" name="AutoShape 34"/>
          <p:cNvSpPr>
            <a:spLocks noChangeArrowheads="1"/>
          </p:cNvSpPr>
          <p:nvPr/>
        </p:nvSpPr>
        <p:spPr bwMode="auto">
          <a:xfrm rot="5400000">
            <a:off x="3432969" y="2563019"/>
            <a:ext cx="2193925" cy="236537"/>
          </a:xfrm>
          <a:prstGeom prst="triangle">
            <a:avLst>
              <a:gd name="adj" fmla="val 50000"/>
            </a:avLst>
          </a:prstGeom>
          <a:solidFill>
            <a:srgbClr val="DDDDDD"/>
          </a:solidFill>
          <a:ln w="9525">
            <a:noFill/>
            <a:miter lim="800000"/>
            <a:headEnd/>
            <a:tailEnd/>
          </a:ln>
        </p:spPr>
        <p:txBody>
          <a:bodyPr rot="10800000" vert="eaVert" wrap="none" anchor="ctr"/>
          <a:lstStyle/>
          <a:p>
            <a:pPr algn="ctr" eaLnBrk="0" hangingPunct="0">
              <a:spcBef>
                <a:spcPct val="50000"/>
              </a:spcBef>
              <a:defRPr/>
            </a:pPr>
            <a:endParaRPr lang="cs-CZ" i="1">
              <a:solidFill>
                <a:schemeClr val="bg1"/>
              </a:solidFill>
              <a:effectLst>
                <a:outerShdw blurRad="38100" dist="38100" dir="2700000" algn="tl">
                  <a:srgbClr val="000000">
                    <a:alpha val="43137"/>
                  </a:srgbClr>
                </a:outerShdw>
              </a:effectLst>
              <a:latin typeface="Segoe"/>
            </a:endParaRPr>
          </a:p>
        </p:txBody>
      </p:sp>
      <p:sp>
        <p:nvSpPr>
          <p:cNvPr id="193571" name="Rectangle 35"/>
          <p:cNvSpPr>
            <a:spLocks noChangeArrowheads="1"/>
          </p:cNvSpPr>
          <p:nvPr/>
        </p:nvSpPr>
        <p:spPr bwMode="auto">
          <a:xfrm>
            <a:off x="4689446" y="1152525"/>
            <a:ext cx="4454554" cy="307777"/>
          </a:xfrm>
          <a:prstGeom prst="rect">
            <a:avLst/>
          </a:prstGeom>
          <a:noFill/>
          <a:ln w="9525">
            <a:noFill/>
            <a:miter lim="800000"/>
            <a:headEnd/>
            <a:tailEnd/>
          </a:ln>
          <a:effectLst/>
        </p:spPr>
        <p:txBody>
          <a:bodyPr wrap="square">
            <a:spAutoFit/>
          </a:bodyPr>
          <a:lstStyle/>
          <a:p>
            <a:pPr eaLnBrk="0" hangingPunct="0">
              <a:spcBef>
                <a:spcPct val="50000"/>
              </a:spcBef>
              <a:defRPr/>
            </a:pPr>
            <a:r>
              <a:rPr lang="sk-SK" sz="1400" b="0" smtClean="0">
                <a:effectLst>
                  <a:outerShdw blurRad="38100" dist="38100" dir="2700000" algn="tl">
                    <a:srgbClr val="000000"/>
                  </a:outerShdw>
                </a:effectLst>
                <a:latin typeface="Segoe Semibold" pitchFamily="34" charset="0"/>
              </a:rPr>
              <a:t>Príčiny straty produktivity a miera finančnej straty</a:t>
            </a:r>
            <a:endParaRPr lang="sk-SK" sz="1400" b="0">
              <a:effectLst>
                <a:outerShdw blurRad="38100" dist="38100" dir="2700000" algn="tl">
                  <a:srgbClr val="000000"/>
                </a:outerShdw>
              </a:effectLst>
              <a:latin typeface="Segoe Semibold" pitchFamily="34" charset="0"/>
            </a:endParaRPr>
          </a:p>
        </p:txBody>
      </p:sp>
      <p:sp>
        <p:nvSpPr>
          <p:cNvPr id="14372" name="Rectangle 36"/>
          <p:cNvSpPr>
            <a:spLocks noChangeArrowheads="1"/>
          </p:cNvSpPr>
          <p:nvPr/>
        </p:nvSpPr>
        <p:spPr bwMode="auto">
          <a:xfrm>
            <a:off x="4756150" y="3803650"/>
            <a:ext cx="4052888" cy="338138"/>
          </a:xfrm>
          <a:prstGeom prst="rect">
            <a:avLst/>
          </a:prstGeom>
          <a:noFill/>
          <a:ln w="9525">
            <a:noFill/>
            <a:miter lim="800000"/>
            <a:headEnd/>
            <a:tailEnd/>
          </a:ln>
        </p:spPr>
        <p:txBody>
          <a:bodyPr anchor="ctr">
            <a:spAutoFit/>
          </a:bodyPr>
          <a:lstStyle/>
          <a:p>
            <a:pPr>
              <a:spcBef>
                <a:spcPct val="50000"/>
              </a:spcBef>
              <a:defRPr/>
            </a:pPr>
            <a:r>
              <a:rPr lang="cs-CZ" sz="800" i="1" dirty="0">
                <a:effectLst>
                  <a:outerShdw blurRad="38100" dist="38100" dir="2700000" algn="tl">
                    <a:srgbClr val="000000">
                      <a:alpha val="43137"/>
                    </a:srgbClr>
                  </a:outerShdw>
                </a:effectLst>
                <a:latin typeface="Segoe"/>
              </a:rPr>
              <a:t>Zdroj</a:t>
            </a:r>
            <a:r>
              <a:rPr lang="en-US" sz="800" i="1" dirty="0">
                <a:effectLst>
                  <a:outerShdw blurRad="38100" dist="38100" dir="2700000" algn="tl">
                    <a:srgbClr val="000000">
                      <a:alpha val="43137"/>
                    </a:srgbClr>
                  </a:outerShdw>
                </a:effectLst>
                <a:latin typeface="Segoe"/>
              </a:rPr>
              <a:t>: Virus Attack Costs are Rising –Again. Computer Economics, Inc. Sept 2003. </a:t>
            </a:r>
          </a:p>
        </p:txBody>
      </p:sp>
      <p:sp>
        <p:nvSpPr>
          <p:cNvPr id="193573" name="Rectangle 37"/>
          <p:cNvSpPr>
            <a:spLocks noChangeArrowheads="1"/>
          </p:cNvSpPr>
          <p:nvPr/>
        </p:nvSpPr>
        <p:spPr bwMode="auto">
          <a:xfrm>
            <a:off x="278235" y="4343400"/>
            <a:ext cx="7467600" cy="1932837"/>
          </a:xfrm>
          <a:prstGeom prst="rect">
            <a:avLst/>
          </a:prstGeom>
          <a:noFill/>
          <a:ln w="9525">
            <a:noFill/>
            <a:miter lim="800000"/>
            <a:headEnd/>
            <a:tailEnd/>
          </a:ln>
          <a:effectLst/>
        </p:spPr>
        <p:txBody>
          <a:bodyPr>
            <a:spAutoFit/>
          </a:bodyPr>
          <a:lstStyle/>
          <a:p>
            <a:pPr defTabSz="914363" fontAlgn="auto">
              <a:lnSpc>
                <a:spcPct val="90000"/>
              </a:lnSpc>
              <a:spcBef>
                <a:spcPct val="20000"/>
              </a:spcBef>
              <a:spcAft>
                <a:spcPts val="0"/>
              </a:spcAft>
              <a:buClr>
                <a:schemeClr val="tx2"/>
              </a:buClr>
              <a:defRPr/>
            </a:pPr>
            <a:r>
              <a:rPr lang="sk-SK" sz="2100" b="0" dirty="0" smtClean="0">
                <a:solidFill>
                  <a:schemeClr val="accent1"/>
                </a:solidFill>
                <a:effectLst>
                  <a:outerShdw blurRad="38100" dist="38100" dir="2700000" algn="tl">
                    <a:srgbClr val="000000"/>
                  </a:outerShdw>
                </a:effectLst>
                <a:latin typeface="Segoe Semibold" pitchFamily="34" charset="0"/>
              </a:rPr>
              <a:t>Správca potrebuje nástroje, ktoré:</a:t>
            </a:r>
          </a:p>
          <a:p>
            <a:pPr marL="342900" lvl="1" indent="-228600" defTabSz="914363" fontAlgn="auto">
              <a:lnSpc>
                <a:spcPct val="90000"/>
              </a:lnSpc>
              <a:spcBef>
                <a:spcPct val="20000"/>
              </a:spcBef>
              <a:spcAft>
                <a:spcPts val="0"/>
              </a:spcAft>
              <a:buSzPct val="80000"/>
              <a:buBlip>
                <a:blip r:embed="rId3"/>
              </a:buBlip>
              <a:defRPr/>
            </a:pPr>
            <a:r>
              <a:rPr lang="sk-SK" sz="1900" b="0" dirty="0" smtClean="0">
                <a:latin typeface="Segoe"/>
              </a:rPr>
              <a:t>Detekujú a chránia pred útokmi</a:t>
            </a:r>
          </a:p>
          <a:p>
            <a:pPr marL="342900" lvl="1" indent="-228600" defTabSz="914363" fontAlgn="auto">
              <a:lnSpc>
                <a:spcPct val="90000"/>
              </a:lnSpc>
              <a:spcBef>
                <a:spcPct val="20000"/>
              </a:spcBef>
              <a:spcAft>
                <a:spcPts val="0"/>
              </a:spcAft>
              <a:buSzPct val="80000"/>
              <a:buBlip>
                <a:blip r:embed="rId3"/>
              </a:buBlip>
              <a:defRPr/>
            </a:pPr>
            <a:r>
              <a:rPr lang="sk-SK" sz="1900" b="0" dirty="0" smtClean="0">
                <a:latin typeface="Segoe"/>
              </a:rPr>
              <a:t>Nastavujú politiky, ktoré vyžadujú dodržať základné podmienky na pripojenie</a:t>
            </a:r>
          </a:p>
          <a:p>
            <a:pPr marL="342900" lvl="1" indent="-228600" defTabSz="914363" fontAlgn="auto">
              <a:lnSpc>
                <a:spcPct val="90000"/>
              </a:lnSpc>
              <a:spcBef>
                <a:spcPct val="20000"/>
              </a:spcBef>
              <a:spcAft>
                <a:spcPts val="0"/>
              </a:spcAft>
              <a:buSzPct val="80000"/>
              <a:buBlip>
                <a:blip r:embed="rId3"/>
              </a:buBlip>
              <a:defRPr/>
            </a:pPr>
            <a:r>
              <a:rPr lang="sk-SK" sz="1900" b="0" dirty="0" smtClean="0">
                <a:latin typeface="Segoe"/>
              </a:rPr>
              <a:t>Udržia sieť čo najmenej napadnuteľnú</a:t>
            </a:r>
          </a:p>
          <a:p>
            <a:pPr marL="342900" lvl="1" indent="-228600" defTabSz="914363" fontAlgn="auto">
              <a:lnSpc>
                <a:spcPct val="90000"/>
              </a:lnSpc>
              <a:spcBef>
                <a:spcPct val="20000"/>
              </a:spcBef>
              <a:spcAft>
                <a:spcPts val="0"/>
              </a:spcAft>
              <a:buSzPct val="80000"/>
              <a:buBlip>
                <a:blip r:embed="rId3"/>
              </a:buBlip>
              <a:defRPr/>
            </a:pPr>
            <a:r>
              <a:rPr lang="sk-SK" sz="1900" b="0" dirty="0" smtClean="0">
                <a:latin typeface="Segoe"/>
              </a:rPr>
              <a:t>Pomôžu pri riešení prienikov</a:t>
            </a:r>
            <a:endParaRPr lang="sk-SK" sz="1900" b="0" dirty="0">
              <a:latin typeface="Segoe"/>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k-SK" dirty="0"/>
              <a:t>NAP - možnosti</a:t>
            </a:r>
          </a:p>
        </p:txBody>
      </p:sp>
      <p:graphicFrame>
        <p:nvGraphicFramePr>
          <p:cNvPr id="209923" name="Group 3"/>
          <p:cNvGraphicFramePr>
            <a:graphicFrameLocks noGrp="1"/>
          </p:cNvGraphicFramePr>
          <p:nvPr>
            <p:ph idx="4294967295"/>
          </p:nvPr>
        </p:nvGraphicFramePr>
        <p:xfrm>
          <a:off x="914400" y="1292225"/>
          <a:ext cx="8229600" cy="4967288"/>
        </p:xfrm>
        <a:graphic>
          <a:graphicData uri="http://schemas.openxmlformats.org/drawingml/2006/table">
            <a:tbl>
              <a:tblPr/>
              <a:tblGrid>
                <a:gridCol w="2080469"/>
                <a:gridCol w="2928094"/>
                <a:gridCol w="3221037"/>
              </a:tblGrid>
              <a:tr h="6635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sk-SK" sz="2100" b="1"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2100" b="1"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„Zdravý“ klient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2100" b="1"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Ostatní klienti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DHCP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Priradená IP adresa, úplný prístup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Obmedzené možnosti presmerovania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VPN (MS a externé nástroje)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Úplný prístup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Vyhradená VLAN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802.1X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Úplný prístup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Vyhradená VLAN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err="1" smtClean="0">
                          <a:ln>
                            <a:noFill/>
                          </a:ln>
                          <a:solidFill>
                            <a:schemeClr val="tx1"/>
                          </a:solidFill>
                          <a:effectLst>
                            <a:outerShdw blurRad="38100" dist="38100" dir="2700000" algn="tl">
                              <a:srgbClr val="000000"/>
                            </a:outerShdw>
                          </a:effectLst>
                          <a:latin typeface="Segoe Semibold" pitchFamily="34" charset="0"/>
                        </a:rPr>
                        <a:t>IPsec</a:t>
                      </a:r>
                      <a:endPar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Môže komunikovať s dôveryhodným systémom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„Zdraví“ klienti odmietnu požiadavky na spojenie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050">
                <a:tc vMerge="1">
                  <a:txBody>
                    <a:bodyPr/>
                    <a:lstStyle/>
                    <a:p>
                      <a:endParaRPr lang="en-US"/>
                    </a:p>
                  </a:txBody>
                  <a:tcPr/>
                </a:tc>
                <a:tc gridSpan="2">
                  <a:txBody>
                    <a:bodyPr/>
                    <a:lstStyle/>
                    <a:p>
                      <a:pPr marL="0" marR="0" lvl="0" indent="233363" algn="l" defTabSz="914400" rtl="0" eaLnBrk="1" fontAlgn="base" latinLnBrk="0" hangingPunct="1">
                        <a:lnSpc>
                          <a:spcPct val="75000"/>
                        </a:lnSpc>
                        <a:spcBef>
                          <a:spcPct val="30000"/>
                        </a:spcBef>
                        <a:spcAft>
                          <a:spcPct val="0"/>
                        </a:spcAft>
                        <a:buClr>
                          <a:schemeClr val="tx2"/>
                        </a:buClr>
                        <a:buSzTx/>
                        <a:buFont typeface="Wingdings 2" pitchFamily="18" charset="2"/>
                        <a:buBlip>
                          <a:blip r:embed="rId3"/>
                        </a:buBlip>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Doplnenie ochrany na druhej vrstve</a:t>
                      </a:r>
                    </a:p>
                    <a:p>
                      <a:pPr marL="0" marR="0" lvl="0" indent="233363" algn="l" defTabSz="914400" rtl="0" eaLnBrk="1" fontAlgn="base" latinLnBrk="0" hangingPunct="1">
                        <a:lnSpc>
                          <a:spcPct val="75000"/>
                        </a:lnSpc>
                        <a:spcBef>
                          <a:spcPct val="30000"/>
                        </a:spcBef>
                        <a:spcAft>
                          <a:spcPct val="0"/>
                        </a:spcAft>
                        <a:buClr>
                          <a:schemeClr val="tx2"/>
                        </a:buClr>
                        <a:buSzTx/>
                        <a:buFont typeface="Wingdings 2" pitchFamily="18" charset="2"/>
                        <a:buBlip>
                          <a:blip r:embed="rId3"/>
                        </a:buBlip>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Pracuje s existujúcimi servermi a infraštruktúrou</a:t>
                      </a:r>
                    </a:p>
                    <a:p>
                      <a:pPr marL="0" marR="0" lvl="0" indent="233363" algn="l" defTabSz="914400" rtl="0" eaLnBrk="1" fontAlgn="base" latinLnBrk="0" hangingPunct="1">
                        <a:lnSpc>
                          <a:spcPct val="75000"/>
                        </a:lnSpc>
                        <a:spcBef>
                          <a:spcPct val="30000"/>
                        </a:spcBef>
                        <a:spcAft>
                          <a:spcPct val="0"/>
                        </a:spcAft>
                        <a:buClr>
                          <a:schemeClr val="tx2"/>
                        </a:buClr>
                        <a:buSzTx/>
                        <a:buFont typeface="Wingdings 2" pitchFamily="18" charset="2"/>
                        <a:buBlip>
                          <a:blip r:embed="rId3"/>
                        </a:buBlip>
                        <a:tabLst/>
                      </a:pPr>
                      <a:r>
                        <a:rPr kumimoji="0" lang="sk-SK" sz="1900" b="0" i="0" u="none" strike="noStrike" cap="none" normalizeH="0" baseline="0" noProof="0" dirty="0" smtClean="0">
                          <a:ln>
                            <a:noFill/>
                          </a:ln>
                          <a:solidFill>
                            <a:schemeClr val="tx1"/>
                          </a:solidFill>
                          <a:effectLst>
                            <a:outerShdw blurRad="38100" dist="38100" dir="2700000" algn="tl">
                              <a:srgbClr val="000000"/>
                            </a:outerShdw>
                          </a:effectLst>
                          <a:latin typeface="Segoe Semibold" pitchFamily="34" charset="0"/>
                        </a:rPr>
                        <a:t>Flexibilná izolácia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746620" y="3798888"/>
            <a:ext cx="2788743" cy="584765"/>
          </a:xfrm>
          <a:prstGeom prst="rect">
            <a:avLst/>
          </a:prstGeom>
          <a:noFill/>
          <a:ln w="9525">
            <a:noFill/>
            <a:miter lim="800000"/>
            <a:headEnd/>
            <a:tailEnd/>
          </a:ln>
          <a:effectLst/>
        </p:spPr>
        <p:txBody>
          <a:bodyPr wrap="square" lIns="91430" tIns="45715" rIns="91430" bIns="45715">
            <a:spAutoFit/>
          </a:bodyPr>
          <a:lstStyle/>
          <a:p>
            <a:pPr algn="r" eaLnBrk="0" hangingPunct="0">
              <a:spcBef>
                <a:spcPts val="0"/>
              </a:spcBef>
              <a:defRPr/>
            </a:pPr>
            <a:r>
              <a:rPr lang="cs-CZ" sz="1600" b="0" dirty="0" err="1" smtClean="0">
                <a:latin typeface="+mj-lt"/>
              </a:rPr>
              <a:t>Požadujem</a:t>
            </a:r>
            <a:r>
              <a:rPr lang="cs-CZ" sz="1600" b="0" dirty="0" smtClean="0">
                <a:latin typeface="+mj-lt"/>
              </a:rPr>
              <a:t> znovu </a:t>
            </a:r>
            <a:r>
              <a:rPr lang="cs-CZ" sz="1600" b="0" dirty="0" err="1" smtClean="0">
                <a:latin typeface="+mj-lt"/>
              </a:rPr>
              <a:t>prístup</a:t>
            </a:r>
            <a:r>
              <a:rPr lang="en-US" sz="1600" b="0" dirty="0">
                <a:latin typeface="+mj-lt"/>
              </a:rPr>
              <a:t>. </a:t>
            </a:r>
            <a:r>
              <a:rPr lang="cs-CZ" sz="1600" b="0" dirty="0" smtClean="0">
                <a:latin typeface="+mj-lt"/>
              </a:rPr>
              <a:t>Tu </a:t>
            </a:r>
            <a:r>
              <a:rPr lang="cs-CZ" sz="1600" b="0" dirty="0">
                <a:latin typeface="+mj-lt"/>
              </a:rPr>
              <a:t>je </a:t>
            </a:r>
            <a:r>
              <a:rPr lang="cs-CZ" sz="1600" b="0" dirty="0" err="1" smtClean="0">
                <a:latin typeface="+mj-lt"/>
              </a:rPr>
              <a:t>môj</a:t>
            </a:r>
            <a:r>
              <a:rPr lang="cs-CZ" sz="1600" b="0" dirty="0" smtClean="0">
                <a:latin typeface="+mj-lt"/>
              </a:rPr>
              <a:t> </a:t>
            </a:r>
            <a:r>
              <a:rPr lang="cs-CZ" sz="1600" b="0" dirty="0" err="1" smtClean="0">
                <a:latin typeface="+mj-lt"/>
              </a:rPr>
              <a:t>aktuálny</a:t>
            </a:r>
            <a:r>
              <a:rPr lang="cs-CZ" sz="1600" b="0" dirty="0" smtClean="0">
                <a:latin typeface="+mj-lt"/>
              </a:rPr>
              <a:t> </a:t>
            </a:r>
            <a:r>
              <a:rPr lang="cs-CZ" sz="1600" b="0" dirty="0">
                <a:latin typeface="+mj-lt"/>
              </a:rPr>
              <a:t>stav.</a:t>
            </a:r>
            <a:endParaRPr lang="en-US" sz="1600" b="0" dirty="0">
              <a:latin typeface="+mj-lt"/>
            </a:endParaRPr>
          </a:p>
        </p:txBody>
      </p:sp>
      <p:sp>
        <p:nvSpPr>
          <p:cNvPr id="179203" name="Line 3"/>
          <p:cNvSpPr>
            <a:spLocks noChangeShapeType="1"/>
          </p:cNvSpPr>
          <p:nvPr/>
        </p:nvSpPr>
        <p:spPr bwMode="auto">
          <a:xfrm rot="-5400000">
            <a:off x="1137444" y="3367882"/>
            <a:ext cx="5348287" cy="25400"/>
          </a:xfrm>
          <a:prstGeom prst="line">
            <a:avLst/>
          </a:prstGeom>
          <a:noFill/>
          <a:ln w="38100">
            <a:solidFill>
              <a:srgbClr val="FAA906">
                <a:alpha val="74901"/>
              </a:srgbClr>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79204" name="Rectangle 4"/>
          <p:cNvSpPr>
            <a:spLocks noGrp="1" noChangeArrowheads="1"/>
          </p:cNvSpPr>
          <p:nvPr>
            <p:ph type="title"/>
          </p:nvPr>
        </p:nvSpPr>
        <p:spPr>
          <a:xfrm>
            <a:off x="382588" y="258763"/>
            <a:ext cx="8380412" cy="664797"/>
          </a:xfrm>
        </p:spPr>
        <p:txBody>
          <a:bodyPr/>
          <a:lstStyle/>
          <a:p>
            <a:pPr defTabSz="914363" fontAlgn="auto">
              <a:spcAft>
                <a:spcPts val="0"/>
              </a:spcAft>
              <a:defRPr/>
            </a:pPr>
            <a:r>
              <a:rPr lang="sk-SK" dirty="0" smtClean="0">
                <a:effectLst>
                  <a:outerShdw blurRad="38100" dist="38100" dir="2700000" algn="tl">
                    <a:srgbClr val="000000"/>
                  </a:outerShdw>
                </a:effectLst>
              </a:rPr>
              <a:t>NAP v praxi</a:t>
            </a:r>
            <a:endParaRPr lang="sk-SK" dirty="0">
              <a:effectLst>
                <a:outerShdw blurRad="38100" dist="38100" dir="2700000" algn="tl">
                  <a:srgbClr val="000000"/>
                </a:outerShdw>
              </a:effectLst>
            </a:endParaRPr>
          </a:p>
        </p:txBody>
      </p:sp>
      <p:pic>
        <p:nvPicPr>
          <p:cNvPr id="179205" name="Picture 5" descr="application server"/>
          <p:cNvPicPr>
            <a:picLocks noChangeAspect="1" noChangeArrowheads="1"/>
          </p:cNvPicPr>
          <p:nvPr/>
        </p:nvPicPr>
        <p:blipFill>
          <a:blip r:embed="rId3"/>
          <a:srcRect/>
          <a:stretch>
            <a:fillRect/>
          </a:stretch>
        </p:blipFill>
        <p:spPr bwMode="auto">
          <a:xfrm>
            <a:off x="7724775" y="4151313"/>
            <a:ext cx="635000" cy="923925"/>
          </a:xfrm>
          <a:prstGeom prst="rect">
            <a:avLst/>
          </a:prstGeom>
          <a:noFill/>
          <a:ln w="9525">
            <a:noFill/>
            <a:miter lim="800000"/>
            <a:headEnd/>
            <a:tailEnd/>
          </a:ln>
        </p:spPr>
      </p:pic>
      <p:sp>
        <p:nvSpPr>
          <p:cNvPr id="179206" name="Rectangle 6"/>
          <p:cNvSpPr>
            <a:spLocks noChangeArrowheads="1"/>
          </p:cNvSpPr>
          <p:nvPr/>
        </p:nvSpPr>
        <p:spPr bwMode="auto">
          <a:xfrm>
            <a:off x="7462838" y="5302250"/>
            <a:ext cx="1160462" cy="336550"/>
          </a:xfrm>
          <a:prstGeom prst="rect">
            <a:avLst/>
          </a:prstGeom>
          <a:noFill/>
          <a:ln w="9525">
            <a:noFill/>
            <a:miter lim="800000"/>
            <a:headEnd/>
            <a:tailEnd/>
          </a:ln>
          <a:effectLst/>
        </p:spPr>
        <p:txBody>
          <a:bodyPr wrap="none" anchor="ctr"/>
          <a:lstStyle/>
          <a:p>
            <a:pPr algn="ctr">
              <a:spcBef>
                <a:spcPts val="0"/>
              </a:spcBef>
              <a:defRPr/>
            </a:pPr>
            <a:r>
              <a:rPr lang="en-US" sz="1600" b="0" dirty="0">
                <a:solidFill>
                  <a:schemeClr val="accent4"/>
                </a:solidFill>
                <a:latin typeface="+mj-lt"/>
              </a:rPr>
              <a:t>IAS Policy</a:t>
            </a:r>
          </a:p>
          <a:p>
            <a:pPr algn="ctr">
              <a:spcBef>
                <a:spcPts val="0"/>
              </a:spcBef>
              <a:defRPr/>
            </a:pPr>
            <a:r>
              <a:rPr lang="en-US" sz="1600" b="0" dirty="0">
                <a:solidFill>
                  <a:schemeClr val="accent4"/>
                </a:solidFill>
                <a:latin typeface="+mj-lt"/>
              </a:rPr>
              <a:t>Server</a:t>
            </a:r>
            <a:endParaRPr lang="cs-CZ" sz="1600" b="0" dirty="0">
              <a:solidFill>
                <a:schemeClr val="accent4"/>
              </a:solidFill>
              <a:latin typeface="+mj-lt"/>
            </a:endParaRPr>
          </a:p>
          <a:p>
            <a:pPr algn="ctr">
              <a:spcBef>
                <a:spcPts val="0"/>
              </a:spcBef>
              <a:defRPr/>
            </a:pPr>
            <a:r>
              <a:rPr lang="cs-CZ" sz="1600" b="0" dirty="0">
                <a:solidFill>
                  <a:schemeClr val="accent4"/>
                </a:solidFill>
                <a:latin typeface="+mj-lt"/>
              </a:rPr>
              <a:t>(RADIUS)</a:t>
            </a:r>
            <a:endParaRPr lang="en-US" sz="1600" b="0" dirty="0">
              <a:solidFill>
                <a:schemeClr val="accent4"/>
              </a:solidFill>
              <a:latin typeface="+mj-lt"/>
            </a:endParaRPr>
          </a:p>
        </p:txBody>
      </p:sp>
      <p:pic>
        <p:nvPicPr>
          <p:cNvPr id="179207" name="Picture 7" descr="laptop"/>
          <p:cNvPicPr>
            <a:picLocks noChangeAspect="1" noChangeArrowheads="1"/>
          </p:cNvPicPr>
          <p:nvPr/>
        </p:nvPicPr>
        <p:blipFill>
          <a:blip r:embed="rId4"/>
          <a:srcRect/>
          <a:stretch>
            <a:fillRect/>
          </a:stretch>
        </p:blipFill>
        <p:spPr bwMode="auto">
          <a:xfrm>
            <a:off x="731838" y="4383088"/>
            <a:ext cx="784225" cy="576262"/>
          </a:xfrm>
          <a:prstGeom prst="rect">
            <a:avLst/>
          </a:prstGeom>
          <a:noFill/>
          <a:ln w="9525">
            <a:noFill/>
            <a:miter lim="800000"/>
            <a:headEnd/>
            <a:tailEnd/>
          </a:ln>
        </p:spPr>
      </p:pic>
      <p:sp>
        <p:nvSpPr>
          <p:cNvPr id="179208" name="Rectangle 8"/>
          <p:cNvSpPr>
            <a:spLocks noChangeArrowheads="1"/>
          </p:cNvSpPr>
          <p:nvPr/>
        </p:nvSpPr>
        <p:spPr bwMode="auto">
          <a:xfrm>
            <a:off x="779463" y="5070475"/>
            <a:ext cx="511175" cy="334963"/>
          </a:xfrm>
          <a:prstGeom prst="rect">
            <a:avLst/>
          </a:prstGeom>
          <a:noFill/>
          <a:ln w="9525">
            <a:noFill/>
            <a:miter lim="800000"/>
            <a:headEnd/>
            <a:tailEnd/>
          </a:ln>
          <a:effectLst/>
        </p:spPr>
        <p:txBody>
          <a:bodyPr wrap="none" anchor="ctr"/>
          <a:lstStyle/>
          <a:p>
            <a:pPr>
              <a:spcBef>
                <a:spcPct val="50000"/>
              </a:spcBef>
              <a:defRPr/>
            </a:pPr>
            <a:r>
              <a:rPr lang="cs-CZ" sz="1600" b="0" dirty="0">
                <a:solidFill>
                  <a:schemeClr val="accent4"/>
                </a:solidFill>
                <a:latin typeface="+mj-lt"/>
              </a:rPr>
              <a:t>Klient</a:t>
            </a:r>
            <a:endParaRPr lang="en-US" sz="1600" b="0" dirty="0">
              <a:solidFill>
                <a:schemeClr val="accent4"/>
              </a:solidFill>
              <a:latin typeface="+mj-lt"/>
            </a:endParaRPr>
          </a:p>
        </p:txBody>
      </p:sp>
      <p:sp>
        <p:nvSpPr>
          <p:cNvPr id="179209" name="Rectangle 9"/>
          <p:cNvSpPr>
            <a:spLocks noChangeArrowheads="1"/>
          </p:cNvSpPr>
          <p:nvPr/>
        </p:nvSpPr>
        <p:spPr bwMode="auto">
          <a:xfrm>
            <a:off x="4075113" y="4986338"/>
            <a:ext cx="738187" cy="1144587"/>
          </a:xfrm>
          <a:prstGeom prst="rect">
            <a:avLst/>
          </a:prstGeom>
          <a:noFill/>
          <a:ln w="9525">
            <a:noFill/>
            <a:miter lim="800000"/>
            <a:headEnd/>
            <a:tailEnd/>
          </a:ln>
          <a:effectLst/>
        </p:spPr>
        <p:txBody>
          <a:bodyPr wrap="none" anchor="ctr"/>
          <a:lstStyle/>
          <a:p>
            <a:pPr algn="ctr">
              <a:spcBef>
                <a:spcPts val="0"/>
              </a:spcBef>
              <a:defRPr/>
            </a:pPr>
            <a:r>
              <a:rPr lang="en-US" sz="1600" b="0" dirty="0">
                <a:solidFill>
                  <a:schemeClr val="accent4"/>
                </a:solidFill>
                <a:latin typeface="+mj-lt"/>
              </a:rPr>
              <a:t>Network </a:t>
            </a:r>
          </a:p>
          <a:p>
            <a:pPr algn="ctr">
              <a:spcBef>
                <a:spcPts val="0"/>
              </a:spcBef>
              <a:defRPr/>
            </a:pPr>
            <a:r>
              <a:rPr lang="en-US" sz="1600" b="0" dirty="0">
                <a:solidFill>
                  <a:schemeClr val="accent4"/>
                </a:solidFill>
                <a:latin typeface="+mj-lt"/>
              </a:rPr>
              <a:t>Access </a:t>
            </a:r>
          </a:p>
          <a:p>
            <a:pPr algn="ctr">
              <a:spcBef>
                <a:spcPts val="0"/>
              </a:spcBef>
              <a:defRPr/>
            </a:pPr>
            <a:r>
              <a:rPr lang="en-US" sz="1600" b="0" dirty="0">
                <a:solidFill>
                  <a:schemeClr val="accent4"/>
                </a:solidFill>
                <a:latin typeface="+mj-lt"/>
              </a:rPr>
              <a:t>Device</a:t>
            </a:r>
          </a:p>
          <a:p>
            <a:pPr algn="ctr">
              <a:spcBef>
                <a:spcPts val="0"/>
              </a:spcBef>
              <a:defRPr/>
            </a:pPr>
            <a:r>
              <a:rPr lang="en-US" sz="1600" b="0" dirty="0">
                <a:solidFill>
                  <a:schemeClr val="accent4"/>
                </a:solidFill>
                <a:latin typeface="+mj-lt"/>
              </a:rPr>
              <a:t>(</a:t>
            </a:r>
            <a:r>
              <a:rPr lang="cs-CZ" sz="1600" b="0" dirty="0" err="1">
                <a:solidFill>
                  <a:schemeClr val="accent4"/>
                </a:solidFill>
                <a:latin typeface="+mj-lt"/>
              </a:rPr>
              <a:t>Switch</a:t>
            </a:r>
            <a:r>
              <a:rPr lang="en-US" sz="1600" b="0" dirty="0">
                <a:solidFill>
                  <a:schemeClr val="accent4"/>
                </a:solidFill>
                <a:latin typeface="+mj-lt"/>
              </a:rPr>
              <a:t>, VPN)</a:t>
            </a:r>
          </a:p>
        </p:txBody>
      </p:sp>
      <p:grpSp>
        <p:nvGrpSpPr>
          <p:cNvPr id="60425" name="Group 10"/>
          <p:cNvGrpSpPr>
            <a:grpSpLocks/>
          </p:cNvGrpSpPr>
          <p:nvPr/>
        </p:nvGrpSpPr>
        <p:grpSpPr bwMode="auto">
          <a:xfrm>
            <a:off x="4164013" y="2033588"/>
            <a:ext cx="581025" cy="687387"/>
            <a:chOff x="3703" y="1281"/>
            <a:chExt cx="366" cy="433"/>
          </a:xfrm>
        </p:grpSpPr>
        <p:pic>
          <p:nvPicPr>
            <p:cNvPr id="60454" name="Picture 11" descr="application server"/>
            <p:cNvPicPr>
              <a:picLocks noChangeAspect="1" noChangeArrowheads="1"/>
            </p:cNvPicPr>
            <p:nvPr/>
          </p:nvPicPr>
          <p:blipFill>
            <a:blip r:embed="rId5"/>
            <a:srcRect/>
            <a:stretch>
              <a:fillRect/>
            </a:stretch>
          </p:blipFill>
          <p:spPr bwMode="auto">
            <a:xfrm>
              <a:off x="3842" y="1332"/>
              <a:ext cx="227" cy="382"/>
            </a:xfrm>
            <a:prstGeom prst="rect">
              <a:avLst/>
            </a:prstGeom>
            <a:noFill/>
            <a:ln w="9525">
              <a:noFill/>
              <a:miter lim="800000"/>
              <a:headEnd/>
              <a:tailEnd/>
            </a:ln>
          </p:spPr>
        </p:pic>
        <p:pic>
          <p:nvPicPr>
            <p:cNvPr id="60455" name="Picture 12" descr="application server"/>
            <p:cNvPicPr>
              <a:picLocks noChangeAspect="1" noChangeArrowheads="1"/>
            </p:cNvPicPr>
            <p:nvPr/>
          </p:nvPicPr>
          <p:blipFill>
            <a:blip r:embed="rId6"/>
            <a:srcRect/>
            <a:stretch>
              <a:fillRect/>
            </a:stretch>
          </p:blipFill>
          <p:spPr bwMode="auto">
            <a:xfrm>
              <a:off x="3703" y="1281"/>
              <a:ext cx="249" cy="421"/>
            </a:xfrm>
            <a:prstGeom prst="rect">
              <a:avLst/>
            </a:prstGeom>
            <a:noFill/>
            <a:ln w="9525">
              <a:noFill/>
              <a:miter lim="800000"/>
              <a:headEnd/>
              <a:tailEnd/>
            </a:ln>
          </p:spPr>
        </p:pic>
      </p:grpSp>
      <p:sp>
        <p:nvSpPr>
          <p:cNvPr id="179213" name="Rectangle 13"/>
          <p:cNvSpPr>
            <a:spLocks noChangeArrowheads="1"/>
          </p:cNvSpPr>
          <p:nvPr/>
        </p:nvSpPr>
        <p:spPr bwMode="auto">
          <a:xfrm>
            <a:off x="3790950" y="1403350"/>
            <a:ext cx="1531938" cy="347663"/>
          </a:xfrm>
          <a:prstGeom prst="rect">
            <a:avLst/>
          </a:prstGeom>
          <a:noFill/>
          <a:ln w="9525">
            <a:noFill/>
            <a:miter lim="800000"/>
            <a:headEnd/>
            <a:tailEnd/>
          </a:ln>
          <a:effectLst/>
        </p:spPr>
        <p:txBody>
          <a:bodyPr wrap="none" anchor="ctr"/>
          <a:lstStyle/>
          <a:p>
            <a:pPr algn="ctr">
              <a:spcBef>
                <a:spcPts val="0"/>
              </a:spcBef>
              <a:defRPr/>
            </a:pPr>
            <a:r>
              <a:rPr lang="en-US" sz="1600" b="0" dirty="0">
                <a:solidFill>
                  <a:schemeClr val="accent4"/>
                </a:solidFill>
                <a:latin typeface="+mj-lt"/>
              </a:rPr>
              <a:t>Remediation </a:t>
            </a:r>
          </a:p>
          <a:p>
            <a:pPr algn="ctr">
              <a:spcBef>
                <a:spcPts val="0"/>
              </a:spcBef>
              <a:defRPr/>
            </a:pPr>
            <a:r>
              <a:rPr lang="en-US" sz="1600" b="0" dirty="0">
                <a:solidFill>
                  <a:schemeClr val="accent4"/>
                </a:solidFill>
                <a:latin typeface="+mj-lt"/>
              </a:rPr>
              <a:t>Servers</a:t>
            </a:r>
            <a:endParaRPr lang="cs-CZ" sz="1600" b="0" dirty="0">
              <a:solidFill>
                <a:schemeClr val="accent4"/>
              </a:solidFill>
              <a:latin typeface="+mj-lt"/>
            </a:endParaRPr>
          </a:p>
          <a:p>
            <a:pPr algn="ctr">
              <a:spcBef>
                <a:spcPts val="0"/>
              </a:spcBef>
              <a:defRPr/>
            </a:pPr>
            <a:r>
              <a:rPr lang="cs-CZ" sz="1600" b="0" dirty="0">
                <a:solidFill>
                  <a:schemeClr val="accent4"/>
                </a:solidFill>
                <a:latin typeface="+mj-lt"/>
              </a:rPr>
              <a:t>(např. SCCM)</a:t>
            </a:r>
            <a:endParaRPr lang="en-US" sz="1600" b="0" dirty="0">
              <a:solidFill>
                <a:schemeClr val="accent4"/>
              </a:solidFill>
              <a:latin typeface="+mj-lt"/>
            </a:endParaRPr>
          </a:p>
        </p:txBody>
      </p:sp>
      <p:pic>
        <p:nvPicPr>
          <p:cNvPr id="179214" name="Picture 14" descr="application server"/>
          <p:cNvPicPr>
            <a:picLocks noChangeAspect="1" noChangeArrowheads="1"/>
          </p:cNvPicPr>
          <p:nvPr/>
        </p:nvPicPr>
        <p:blipFill>
          <a:blip r:embed="rId7"/>
          <a:srcRect/>
          <a:stretch>
            <a:fillRect/>
          </a:stretch>
        </p:blipFill>
        <p:spPr bwMode="auto">
          <a:xfrm>
            <a:off x="4186238" y="4298950"/>
            <a:ext cx="514350" cy="693738"/>
          </a:xfrm>
          <a:prstGeom prst="rect">
            <a:avLst/>
          </a:prstGeom>
          <a:noFill/>
          <a:ln w="9525">
            <a:noFill/>
            <a:miter lim="800000"/>
            <a:headEnd/>
            <a:tailEnd/>
          </a:ln>
        </p:spPr>
      </p:pic>
      <p:sp>
        <p:nvSpPr>
          <p:cNvPr id="179215" name="Line 15"/>
          <p:cNvSpPr>
            <a:spLocks noChangeShapeType="1"/>
          </p:cNvSpPr>
          <p:nvPr/>
        </p:nvSpPr>
        <p:spPr bwMode="auto">
          <a:xfrm>
            <a:off x="1935163" y="4610100"/>
            <a:ext cx="1554162" cy="0"/>
          </a:xfrm>
          <a:prstGeom prst="line">
            <a:avLst/>
          </a:prstGeom>
          <a:noFill/>
          <a:ln w="12700">
            <a:solidFill>
              <a:srgbClr val="DDDDDD"/>
            </a:solidFill>
            <a:round/>
            <a:headEnd/>
            <a:tailEnd type="arrow" w="med" len="med"/>
          </a:ln>
        </p:spPr>
        <p:txBody>
          <a:bodyPr anchor="ctr"/>
          <a:lstStyle/>
          <a:p>
            <a:pPr>
              <a:spcBef>
                <a:spcPct val="50000"/>
              </a:spcBef>
              <a:defRPr/>
            </a:pPr>
            <a:endParaRPr lang="cs-CZ" b="0">
              <a:latin typeface="+mj-lt"/>
            </a:endParaRPr>
          </a:p>
        </p:txBody>
      </p:sp>
      <p:sp>
        <p:nvSpPr>
          <p:cNvPr id="179216" name="Line 16"/>
          <p:cNvSpPr>
            <a:spLocks noChangeShapeType="1"/>
          </p:cNvSpPr>
          <p:nvPr/>
        </p:nvSpPr>
        <p:spPr bwMode="auto">
          <a:xfrm>
            <a:off x="5434013" y="4619625"/>
            <a:ext cx="1685925" cy="0"/>
          </a:xfrm>
          <a:prstGeom prst="line">
            <a:avLst/>
          </a:prstGeom>
          <a:noFill/>
          <a:ln w="12700">
            <a:solidFill>
              <a:srgbClr val="DDDDDD"/>
            </a:solidFill>
            <a:round/>
            <a:headEnd/>
            <a:tailEnd type="arrow" w="med" len="med"/>
          </a:ln>
        </p:spPr>
        <p:txBody>
          <a:bodyPr anchor="ctr"/>
          <a:lstStyle/>
          <a:p>
            <a:pPr>
              <a:spcBef>
                <a:spcPct val="50000"/>
              </a:spcBef>
              <a:defRPr/>
            </a:pPr>
            <a:endParaRPr lang="cs-CZ" b="0" u="sng" dirty="0">
              <a:latin typeface="+mj-lt"/>
            </a:endParaRPr>
          </a:p>
        </p:txBody>
      </p:sp>
      <p:sp>
        <p:nvSpPr>
          <p:cNvPr id="179217" name="Line 17"/>
          <p:cNvSpPr>
            <a:spLocks noChangeShapeType="1"/>
          </p:cNvSpPr>
          <p:nvPr/>
        </p:nvSpPr>
        <p:spPr bwMode="auto">
          <a:xfrm>
            <a:off x="5434013" y="4733925"/>
            <a:ext cx="1685925" cy="0"/>
          </a:xfrm>
          <a:prstGeom prst="line">
            <a:avLst/>
          </a:prstGeom>
          <a:noFill/>
          <a:ln w="12700">
            <a:solidFill>
              <a:srgbClr val="DDDDDD"/>
            </a:solidFill>
            <a:round/>
            <a:headEnd type="arrow" w="med" len="med"/>
            <a:tailEnd/>
          </a:ln>
        </p:spPr>
        <p:txBody>
          <a:bodyPr anchor="ctr"/>
          <a:lstStyle/>
          <a:p>
            <a:pPr>
              <a:spcBef>
                <a:spcPct val="50000"/>
              </a:spcBef>
              <a:defRPr/>
            </a:pPr>
            <a:endParaRPr lang="cs-CZ" b="0">
              <a:latin typeface="+mj-lt"/>
            </a:endParaRPr>
          </a:p>
        </p:txBody>
      </p:sp>
      <p:sp>
        <p:nvSpPr>
          <p:cNvPr id="179218" name="Line 18"/>
          <p:cNvSpPr>
            <a:spLocks noChangeShapeType="1"/>
          </p:cNvSpPr>
          <p:nvPr/>
        </p:nvSpPr>
        <p:spPr bwMode="auto">
          <a:xfrm>
            <a:off x="1916113" y="4733925"/>
            <a:ext cx="1554162" cy="0"/>
          </a:xfrm>
          <a:prstGeom prst="line">
            <a:avLst/>
          </a:prstGeom>
          <a:noFill/>
          <a:ln w="12700">
            <a:solidFill>
              <a:srgbClr val="DDDDDD"/>
            </a:solidFill>
            <a:round/>
            <a:headEnd type="arrow" w="med" len="med"/>
            <a:tailEnd/>
          </a:ln>
        </p:spPr>
        <p:txBody>
          <a:bodyPr anchor="ctr"/>
          <a:lstStyle/>
          <a:p>
            <a:pPr>
              <a:spcBef>
                <a:spcPct val="50000"/>
              </a:spcBef>
              <a:defRPr/>
            </a:pPr>
            <a:endParaRPr lang="cs-CZ" b="0">
              <a:latin typeface="+mj-lt"/>
            </a:endParaRPr>
          </a:p>
        </p:txBody>
      </p:sp>
      <p:sp>
        <p:nvSpPr>
          <p:cNvPr id="179219" name="Text Box 19"/>
          <p:cNvSpPr txBox="1">
            <a:spLocks noChangeArrowheads="1"/>
          </p:cNvSpPr>
          <p:nvPr/>
        </p:nvSpPr>
        <p:spPr bwMode="auto">
          <a:xfrm>
            <a:off x="981075" y="3684588"/>
            <a:ext cx="2724150" cy="584200"/>
          </a:xfrm>
          <a:prstGeom prst="rect">
            <a:avLst/>
          </a:prstGeom>
          <a:noFill/>
          <a:ln w="9525">
            <a:noFill/>
            <a:miter lim="800000"/>
            <a:headEnd/>
            <a:tailEnd/>
          </a:ln>
          <a:effectLst/>
        </p:spPr>
        <p:txBody>
          <a:bodyPr lIns="91430" tIns="45715" rIns="91430" bIns="45715">
            <a:spAutoFit/>
          </a:bodyPr>
          <a:lstStyle/>
          <a:p>
            <a:pPr eaLnBrk="0" hangingPunct="0">
              <a:spcBef>
                <a:spcPts val="0"/>
              </a:spcBef>
              <a:defRPr/>
            </a:pPr>
            <a:r>
              <a:rPr lang="cs-CZ" sz="1600" b="0" dirty="0" err="1" smtClean="0">
                <a:latin typeface="+mj-lt"/>
              </a:rPr>
              <a:t>Požadujem</a:t>
            </a:r>
            <a:r>
              <a:rPr lang="cs-CZ" sz="1600" b="0" dirty="0" smtClean="0">
                <a:latin typeface="+mj-lt"/>
              </a:rPr>
              <a:t> </a:t>
            </a:r>
            <a:r>
              <a:rPr lang="cs-CZ" sz="1600" b="0" dirty="0" err="1" smtClean="0">
                <a:latin typeface="+mj-lt"/>
              </a:rPr>
              <a:t>prístup</a:t>
            </a:r>
            <a:r>
              <a:rPr lang="en-US" sz="1600" b="0" dirty="0">
                <a:latin typeface="+mj-lt"/>
              </a:rPr>
              <a:t>.</a:t>
            </a:r>
          </a:p>
          <a:p>
            <a:pPr eaLnBrk="0" hangingPunct="0">
              <a:spcBef>
                <a:spcPts val="0"/>
              </a:spcBef>
              <a:defRPr/>
            </a:pPr>
            <a:r>
              <a:rPr lang="cs-CZ" sz="1600" b="0" dirty="0" smtClean="0">
                <a:latin typeface="+mj-lt"/>
              </a:rPr>
              <a:t>Tu </a:t>
            </a:r>
            <a:r>
              <a:rPr lang="cs-CZ" sz="1600" b="0" dirty="0">
                <a:latin typeface="+mj-lt"/>
              </a:rPr>
              <a:t>je </a:t>
            </a:r>
            <a:r>
              <a:rPr lang="cs-CZ" sz="1600" b="0" dirty="0" err="1" smtClean="0">
                <a:latin typeface="+mj-lt"/>
              </a:rPr>
              <a:t>môj</a:t>
            </a:r>
            <a:r>
              <a:rPr lang="cs-CZ" sz="1600" b="0" dirty="0" smtClean="0">
                <a:latin typeface="+mj-lt"/>
              </a:rPr>
              <a:t> </a:t>
            </a:r>
            <a:r>
              <a:rPr lang="cs-CZ" sz="1600" b="0" dirty="0">
                <a:latin typeface="+mj-lt"/>
              </a:rPr>
              <a:t>stav.</a:t>
            </a:r>
            <a:endParaRPr lang="en-US" sz="1600" b="0" dirty="0">
              <a:latin typeface="+mj-lt"/>
            </a:endParaRPr>
          </a:p>
        </p:txBody>
      </p:sp>
      <p:sp>
        <p:nvSpPr>
          <p:cNvPr id="179220" name="Text Box 20"/>
          <p:cNvSpPr txBox="1">
            <a:spLocks noChangeArrowheads="1"/>
          </p:cNvSpPr>
          <p:nvPr/>
        </p:nvSpPr>
        <p:spPr bwMode="auto">
          <a:xfrm>
            <a:off x="5173663" y="3752850"/>
            <a:ext cx="2460319" cy="830987"/>
          </a:xfrm>
          <a:prstGeom prst="rect">
            <a:avLst/>
          </a:prstGeom>
          <a:noFill/>
          <a:ln w="9525">
            <a:noFill/>
            <a:miter lim="800000"/>
            <a:headEnd/>
            <a:tailEnd/>
          </a:ln>
          <a:effectLst/>
        </p:spPr>
        <p:txBody>
          <a:bodyPr wrap="square" lIns="91430" tIns="45715" rIns="91430" bIns="45715">
            <a:spAutoFit/>
          </a:bodyPr>
          <a:lstStyle/>
          <a:p>
            <a:pPr eaLnBrk="0" hangingPunct="0">
              <a:spcBef>
                <a:spcPct val="50000"/>
              </a:spcBef>
              <a:defRPr/>
            </a:pPr>
            <a:r>
              <a:rPr lang="cs-CZ" sz="1600" b="0" dirty="0" smtClean="0">
                <a:latin typeface="+mj-lt"/>
              </a:rPr>
              <a:t>Má byť </a:t>
            </a:r>
            <a:r>
              <a:rPr lang="cs-CZ" sz="1600" b="0" dirty="0">
                <a:latin typeface="+mj-lt"/>
              </a:rPr>
              <a:t>tento klient </a:t>
            </a:r>
            <a:r>
              <a:rPr lang="cs-CZ" sz="1600" b="0" dirty="0" err="1" smtClean="0">
                <a:latin typeface="+mj-lt"/>
              </a:rPr>
              <a:t>obmedzený</a:t>
            </a:r>
            <a:r>
              <a:rPr lang="cs-CZ" sz="1600" b="0" dirty="0" smtClean="0">
                <a:latin typeface="+mj-lt"/>
              </a:rPr>
              <a:t> </a:t>
            </a:r>
            <a:r>
              <a:rPr lang="cs-CZ" sz="1600" b="0" dirty="0">
                <a:latin typeface="+mj-lt"/>
              </a:rPr>
              <a:t>na </a:t>
            </a:r>
            <a:r>
              <a:rPr lang="cs-CZ" sz="1600" b="0" dirty="0" smtClean="0">
                <a:latin typeface="+mj-lt"/>
              </a:rPr>
              <a:t>základe </a:t>
            </a:r>
            <a:r>
              <a:rPr lang="cs-CZ" sz="1600" b="0" dirty="0" err="1" smtClean="0">
                <a:latin typeface="+mj-lt"/>
              </a:rPr>
              <a:t>svojho</a:t>
            </a:r>
            <a:r>
              <a:rPr lang="cs-CZ" sz="1600" b="0" dirty="0" smtClean="0">
                <a:latin typeface="+mj-lt"/>
              </a:rPr>
              <a:t> </a:t>
            </a:r>
            <a:r>
              <a:rPr lang="cs-CZ" sz="1600" b="0" dirty="0">
                <a:latin typeface="+mj-lt"/>
              </a:rPr>
              <a:t>stavu?</a:t>
            </a:r>
            <a:endParaRPr lang="en-US" sz="1600" b="0" dirty="0">
              <a:latin typeface="+mj-lt"/>
            </a:endParaRPr>
          </a:p>
        </p:txBody>
      </p:sp>
      <p:sp>
        <p:nvSpPr>
          <p:cNvPr id="179221" name="Text Box 21"/>
          <p:cNvSpPr txBox="1">
            <a:spLocks noChangeArrowheads="1"/>
          </p:cNvSpPr>
          <p:nvPr/>
        </p:nvSpPr>
        <p:spPr bwMode="auto">
          <a:xfrm>
            <a:off x="4627563" y="3046893"/>
            <a:ext cx="3209925" cy="338138"/>
          </a:xfrm>
          <a:prstGeom prst="rect">
            <a:avLst/>
          </a:prstGeom>
          <a:noFill/>
          <a:ln w="9525">
            <a:noFill/>
            <a:miter lim="800000"/>
            <a:headEnd/>
            <a:tailEnd/>
          </a:ln>
          <a:effectLst/>
        </p:spPr>
        <p:txBody>
          <a:bodyPr lIns="91430" tIns="45715" rIns="91430" bIns="45715">
            <a:spAutoFit/>
          </a:bodyPr>
          <a:lstStyle/>
          <a:p>
            <a:pPr algn="r" eaLnBrk="0" hangingPunct="0">
              <a:spcBef>
                <a:spcPct val="50000"/>
              </a:spcBef>
              <a:defRPr/>
            </a:pPr>
            <a:r>
              <a:rPr lang="cs-CZ" sz="1600" b="0" dirty="0">
                <a:solidFill>
                  <a:schemeClr val="accent4"/>
                </a:solidFill>
                <a:latin typeface="+mj-lt"/>
              </a:rPr>
              <a:t>Politiky </a:t>
            </a:r>
            <a:r>
              <a:rPr lang="cs-CZ" sz="1600" b="0" dirty="0" err="1" smtClean="0">
                <a:solidFill>
                  <a:schemeClr val="accent4"/>
                </a:solidFill>
                <a:latin typeface="+mj-lt"/>
              </a:rPr>
              <a:t>aktualizujú</a:t>
            </a:r>
            <a:r>
              <a:rPr lang="cs-CZ" sz="1600" b="0" dirty="0" smtClean="0">
                <a:solidFill>
                  <a:schemeClr val="accent4"/>
                </a:solidFill>
                <a:latin typeface="+mj-lt"/>
              </a:rPr>
              <a:t> </a:t>
            </a:r>
            <a:r>
              <a:rPr lang="cs-CZ" sz="1600" b="0" dirty="0">
                <a:solidFill>
                  <a:schemeClr val="accent4"/>
                </a:solidFill>
                <a:latin typeface="+mj-lt"/>
              </a:rPr>
              <a:t>IAS Server</a:t>
            </a:r>
            <a:endParaRPr lang="en-US" sz="1600" b="0" dirty="0">
              <a:solidFill>
                <a:schemeClr val="accent4"/>
              </a:solidFill>
              <a:latin typeface="+mj-lt"/>
            </a:endParaRPr>
          </a:p>
        </p:txBody>
      </p:sp>
      <p:sp>
        <p:nvSpPr>
          <p:cNvPr id="179222" name="Text Box 22"/>
          <p:cNvSpPr txBox="1">
            <a:spLocks noChangeArrowheads="1"/>
          </p:cNvSpPr>
          <p:nvPr/>
        </p:nvSpPr>
        <p:spPr bwMode="auto">
          <a:xfrm>
            <a:off x="1622250" y="4946650"/>
            <a:ext cx="2478088" cy="830263"/>
          </a:xfrm>
          <a:prstGeom prst="rect">
            <a:avLst/>
          </a:prstGeom>
          <a:noFill/>
          <a:ln w="9525">
            <a:noFill/>
            <a:miter lim="800000"/>
            <a:headEnd/>
            <a:tailEnd/>
          </a:ln>
          <a:effectLst/>
        </p:spPr>
        <p:txBody>
          <a:bodyPr lIns="91430" tIns="45715" rIns="91430" bIns="45715">
            <a:spAutoFit/>
          </a:bodyPr>
          <a:lstStyle/>
          <a:p>
            <a:pPr eaLnBrk="0" hangingPunct="0">
              <a:spcBef>
                <a:spcPts val="0"/>
              </a:spcBef>
              <a:defRPr/>
            </a:pPr>
            <a:r>
              <a:rPr lang="cs-CZ" sz="1600" b="0" dirty="0" err="1" smtClean="0">
                <a:solidFill>
                  <a:srgbClr val="FFC000"/>
                </a:solidFill>
                <a:latin typeface="+mj-lt"/>
              </a:rPr>
              <a:t>Získavaš</a:t>
            </a:r>
            <a:r>
              <a:rPr lang="cs-CZ" sz="1600" b="0" dirty="0" smtClean="0">
                <a:solidFill>
                  <a:srgbClr val="FFC000"/>
                </a:solidFill>
                <a:latin typeface="+mj-lt"/>
              </a:rPr>
              <a:t> </a:t>
            </a:r>
            <a:r>
              <a:rPr lang="cs-CZ" sz="1600" b="0" dirty="0" err="1" smtClean="0">
                <a:solidFill>
                  <a:srgbClr val="FFC000"/>
                </a:solidFill>
                <a:latin typeface="+mj-lt"/>
              </a:rPr>
              <a:t>obmedzený</a:t>
            </a:r>
            <a:r>
              <a:rPr lang="cs-CZ" sz="1600" b="0" dirty="0" smtClean="0">
                <a:solidFill>
                  <a:srgbClr val="FFC000"/>
                </a:solidFill>
                <a:latin typeface="+mj-lt"/>
              </a:rPr>
              <a:t> </a:t>
            </a:r>
            <a:r>
              <a:rPr lang="cs-CZ" sz="1600" b="0" dirty="0" err="1" smtClean="0">
                <a:solidFill>
                  <a:srgbClr val="FFC000"/>
                </a:solidFill>
                <a:latin typeface="+mj-lt"/>
              </a:rPr>
              <a:t>prístup</a:t>
            </a:r>
            <a:r>
              <a:rPr lang="cs-CZ" sz="1600" b="0" dirty="0" smtClean="0">
                <a:solidFill>
                  <a:srgbClr val="FFC000"/>
                </a:solidFill>
                <a:latin typeface="+mj-lt"/>
              </a:rPr>
              <a:t> </a:t>
            </a:r>
            <a:r>
              <a:rPr lang="cs-CZ" sz="1600" b="0" dirty="0">
                <a:solidFill>
                  <a:srgbClr val="FFC000"/>
                </a:solidFill>
                <a:latin typeface="+mj-lt"/>
              </a:rPr>
              <a:t>do doby, než splníš </a:t>
            </a:r>
            <a:r>
              <a:rPr lang="cs-CZ" sz="1600" b="0" dirty="0" err="1" smtClean="0">
                <a:solidFill>
                  <a:srgbClr val="FFC000"/>
                </a:solidFill>
                <a:latin typeface="+mj-lt"/>
              </a:rPr>
              <a:t>podmienky</a:t>
            </a:r>
            <a:r>
              <a:rPr lang="en-US" sz="1600" b="0" dirty="0">
                <a:solidFill>
                  <a:srgbClr val="FFC000"/>
                </a:solidFill>
                <a:latin typeface="+mj-lt"/>
              </a:rPr>
              <a:t>.</a:t>
            </a:r>
          </a:p>
        </p:txBody>
      </p:sp>
      <p:sp>
        <p:nvSpPr>
          <p:cNvPr id="179223" name="Text Box 23"/>
          <p:cNvSpPr txBox="1">
            <a:spLocks noChangeArrowheads="1"/>
          </p:cNvSpPr>
          <p:nvPr/>
        </p:nvSpPr>
        <p:spPr bwMode="auto">
          <a:xfrm>
            <a:off x="964734" y="3006725"/>
            <a:ext cx="2875430" cy="338544"/>
          </a:xfrm>
          <a:prstGeom prst="rect">
            <a:avLst/>
          </a:prstGeom>
          <a:noFill/>
          <a:ln w="9525">
            <a:noFill/>
            <a:miter lim="800000"/>
            <a:headEnd/>
            <a:tailEnd/>
          </a:ln>
          <a:effectLst/>
        </p:spPr>
        <p:txBody>
          <a:bodyPr wrap="square" lIns="91430" tIns="45715" rIns="91430" bIns="45715">
            <a:spAutoFit/>
          </a:bodyPr>
          <a:lstStyle/>
          <a:p>
            <a:pPr eaLnBrk="0" hangingPunct="0">
              <a:spcBef>
                <a:spcPct val="50000"/>
              </a:spcBef>
              <a:defRPr/>
            </a:pPr>
            <a:r>
              <a:rPr lang="cs-CZ" sz="1600" b="0" dirty="0" err="1" smtClean="0">
                <a:latin typeface="+mj-lt"/>
              </a:rPr>
              <a:t>Môžem</a:t>
            </a:r>
            <a:r>
              <a:rPr lang="cs-CZ" sz="1600" b="0" dirty="0" smtClean="0">
                <a:latin typeface="+mj-lt"/>
              </a:rPr>
              <a:t> </a:t>
            </a:r>
            <a:r>
              <a:rPr lang="cs-CZ" sz="1600" b="0" dirty="0" err="1" smtClean="0">
                <a:latin typeface="+mj-lt"/>
              </a:rPr>
              <a:t>získať</a:t>
            </a:r>
            <a:r>
              <a:rPr lang="cs-CZ" sz="1600" b="0" dirty="0" smtClean="0">
                <a:latin typeface="+mj-lt"/>
              </a:rPr>
              <a:t> </a:t>
            </a:r>
            <a:r>
              <a:rPr lang="cs-CZ" sz="1600" b="0" dirty="0" err="1" smtClean="0">
                <a:latin typeface="+mj-lt"/>
              </a:rPr>
              <a:t>aktualizáciu</a:t>
            </a:r>
            <a:r>
              <a:rPr lang="cs-CZ" sz="1600" b="0" dirty="0" smtClean="0">
                <a:latin typeface="+mj-lt"/>
              </a:rPr>
              <a:t>?</a:t>
            </a:r>
            <a:endParaRPr lang="en-US" sz="1600" b="0" dirty="0">
              <a:latin typeface="+mj-lt"/>
            </a:endParaRPr>
          </a:p>
        </p:txBody>
      </p:sp>
      <p:sp>
        <p:nvSpPr>
          <p:cNvPr id="179224" name="Text Box 24"/>
          <p:cNvSpPr txBox="1">
            <a:spLocks noChangeArrowheads="1"/>
          </p:cNvSpPr>
          <p:nvPr/>
        </p:nvSpPr>
        <p:spPr bwMode="auto">
          <a:xfrm>
            <a:off x="2192338" y="2466975"/>
            <a:ext cx="1790700" cy="336550"/>
          </a:xfrm>
          <a:prstGeom prst="rect">
            <a:avLst/>
          </a:prstGeom>
          <a:noFill/>
          <a:ln w="9525">
            <a:noFill/>
            <a:miter lim="800000"/>
            <a:headEnd/>
            <a:tailEnd/>
          </a:ln>
          <a:effectLst/>
        </p:spPr>
        <p:txBody>
          <a:bodyPr lIns="91430" tIns="45715" rIns="91430" bIns="45715">
            <a:spAutoFit/>
          </a:bodyPr>
          <a:lstStyle/>
          <a:p>
            <a:pPr eaLnBrk="0" hangingPunct="0">
              <a:spcBef>
                <a:spcPct val="50000"/>
              </a:spcBef>
              <a:defRPr/>
            </a:pPr>
            <a:r>
              <a:rPr lang="cs-CZ" sz="1600" b="0" dirty="0" smtClean="0">
                <a:solidFill>
                  <a:srgbClr val="92D050"/>
                </a:solidFill>
                <a:latin typeface="+mj-lt"/>
              </a:rPr>
              <a:t>Tu </a:t>
            </a:r>
            <a:r>
              <a:rPr lang="cs-CZ" sz="1600" b="0" dirty="0" err="1" smtClean="0">
                <a:solidFill>
                  <a:srgbClr val="92D050"/>
                </a:solidFill>
                <a:latin typeface="+mj-lt"/>
              </a:rPr>
              <a:t>ju</a:t>
            </a:r>
            <a:r>
              <a:rPr lang="cs-CZ" sz="1600" b="0" dirty="0" smtClean="0">
                <a:solidFill>
                  <a:srgbClr val="92D050"/>
                </a:solidFill>
                <a:latin typeface="+mj-lt"/>
              </a:rPr>
              <a:t> </a:t>
            </a:r>
            <a:r>
              <a:rPr lang="cs-CZ" sz="1600" b="0" dirty="0">
                <a:solidFill>
                  <a:srgbClr val="92D050"/>
                </a:solidFill>
                <a:latin typeface="+mj-lt"/>
              </a:rPr>
              <a:t>máš!</a:t>
            </a:r>
            <a:endParaRPr lang="en-US" sz="1600" b="0" dirty="0">
              <a:solidFill>
                <a:srgbClr val="92D050"/>
              </a:solidFill>
              <a:latin typeface="+mj-lt"/>
            </a:endParaRPr>
          </a:p>
        </p:txBody>
      </p:sp>
      <p:sp>
        <p:nvSpPr>
          <p:cNvPr id="179225" name="Text Box 25"/>
          <p:cNvSpPr txBox="1">
            <a:spLocks noChangeArrowheads="1"/>
          </p:cNvSpPr>
          <p:nvPr/>
        </p:nvSpPr>
        <p:spPr bwMode="auto">
          <a:xfrm>
            <a:off x="5360988" y="4797425"/>
            <a:ext cx="2092325" cy="830987"/>
          </a:xfrm>
          <a:prstGeom prst="rect">
            <a:avLst/>
          </a:prstGeom>
          <a:noFill/>
          <a:ln w="9525">
            <a:noFill/>
            <a:miter lim="800000"/>
            <a:headEnd/>
            <a:tailEnd/>
          </a:ln>
          <a:effectLst/>
        </p:spPr>
        <p:txBody>
          <a:bodyPr lIns="91430" tIns="45715" rIns="91430" bIns="45715">
            <a:spAutoFit/>
          </a:bodyPr>
          <a:lstStyle/>
          <a:p>
            <a:pPr eaLnBrk="0" hangingPunct="0">
              <a:spcBef>
                <a:spcPct val="50000"/>
              </a:spcBef>
              <a:defRPr/>
            </a:pPr>
            <a:r>
              <a:rPr lang="cs-CZ" sz="1600" b="0" dirty="0">
                <a:solidFill>
                  <a:srgbClr val="FF0000"/>
                </a:solidFill>
                <a:latin typeface="+mj-lt"/>
              </a:rPr>
              <a:t>Klient </a:t>
            </a:r>
            <a:r>
              <a:rPr lang="cs-CZ" sz="1600" b="0" dirty="0" err="1" smtClean="0">
                <a:solidFill>
                  <a:srgbClr val="FF0000"/>
                </a:solidFill>
                <a:latin typeface="+mj-lt"/>
              </a:rPr>
              <a:t>nieje</a:t>
            </a:r>
            <a:r>
              <a:rPr lang="cs-CZ" sz="1600" b="0" dirty="0" smtClean="0">
                <a:solidFill>
                  <a:srgbClr val="FF0000"/>
                </a:solidFill>
                <a:latin typeface="+mj-lt"/>
              </a:rPr>
              <a:t> </a:t>
            </a:r>
            <a:r>
              <a:rPr lang="cs-CZ" sz="1600" b="0" dirty="0">
                <a:solidFill>
                  <a:srgbClr val="FF0000"/>
                </a:solidFill>
                <a:latin typeface="+mj-lt"/>
              </a:rPr>
              <a:t>v </a:t>
            </a:r>
            <a:r>
              <a:rPr lang="cs-CZ" sz="1600" b="0" dirty="0" err="1" smtClean="0">
                <a:solidFill>
                  <a:srgbClr val="FF0000"/>
                </a:solidFill>
                <a:latin typeface="+mj-lt"/>
              </a:rPr>
              <a:t>poriadku</a:t>
            </a:r>
            <a:r>
              <a:rPr lang="cs-CZ" sz="1600" b="0" dirty="0">
                <a:solidFill>
                  <a:srgbClr val="FF0000"/>
                </a:solidFill>
                <a:latin typeface="+mj-lt"/>
              </a:rPr>
              <a:t>. </a:t>
            </a:r>
            <a:r>
              <a:rPr lang="cs-CZ" sz="1600" b="0" dirty="0" err="1" smtClean="0">
                <a:solidFill>
                  <a:srgbClr val="FF0000"/>
                </a:solidFill>
                <a:latin typeface="+mj-lt"/>
              </a:rPr>
              <a:t>Zamietni</a:t>
            </a:r>
            <a:r>
              <a:rPr lang="cs-CZ" sz="1600" b="0" dirty="0" smtClean="0">
                <a:solidFill>
                  <a:srgbClr val="FF0000"/>
                </a:solidFill>
                <a:latin typeface="+mj-lt"/>
              </a:rPr>
              <a:t> mu </a:t>
            </a:r>
            <a:r>
              <a:rPr lang="cs-CZ" sz="1600" b="0" dirty="0" err="1" smtClean="0">
                <a:solidFill>
                  <a:srgbClr val="FF0000"/>
                </a:solidFill>
                <a:latin typeface="+mj-lt"/>
              </a:rPr>
              <a:t>prístup</a:t>
            </a:r>
            <a:r>
              <a:rPr lang="cs-CZ" sz="1600" b="0" dirty="0" smtClean="0">
                <a:solidFill>
                  <a:srgbClr val="FF0000"/>
                </a:solidFill>
                <a:latin typeface="+mj-lt"/>
              </a:rPr>
              <a:t>.</a:t>
            </a:r>
            <a:endParaRPr lang="en-US" sz="1600" b="0" dirty="0">
              <a:solidFill>
                <a:srgbClr val="FF0000"/>
              </a:solidFill>
              <a:latin typeface="+mj-lt"/>
            </a:endParaRPr>
          </a:p>
        </p:txBody>
      </p:sp>
      <p:sp>
        <p:nvSpPr>
          <p:cNvPr id="179226" name="Text Box 26"/>
          <p:cNvSpPr txBox="1">
            <a:spLocks noChangeArrowheads="1"/>
          </p:cNvSpPr>
          <p:nvPr/>
        </p:nvSpPr>
        <p:spPr bwMode="auto">
          <a:xfrm>
            <a:off x="3930650" y="708025"/>
            <a:ext cx="1423788" cy="338554"/>
          </a:xfrm>
          <a:prstGeom prst="rect">
            <a:avLst/>
          </a:prstGeom>
          <a:noFill/>
          <a:ln w="12700">
            <a:noFill/>
            <a:miter lim="800000"/>
            <a:headEnd/>
            <a:tailEnd/>
          </a:ln>
          <a:effectLst/>
        </p:spPr>
        <p:txBody>
          <a:bodyPr wrap="none">
            <a:spAutoFit/>
          </a:bodyPr>
          <a:lstStyle/>
          <a:p>
            <a:pPr>
              <a:spcBef>
                <a:spcPct val="50000"/>
              </a:spcBef>
              <a:defRPr/>
            </a:pPr>
            <a:r>
              <a:rPr lang="cs-CZ" sz="1600" dirty="0" err="1" smtClean="0">
                <a:solidFill>
                  <a:schemeClr val="folHlink"/>
                </a:solidFill>
                <a:effectLst>
                  <a:outerShdw blurRad="38100" dist="38100" dir="2700000" algn="tl">
                    <a:srgbClr val="000000"/>
                  </a:outerShdw>
                </a:effectLst>
                <a:latin typeface="Segoe Semibold" pitchFamily="34" charset="0"/>
              </a:rPr>
              <a:t>Firemná</a:t>
            </a:r>
            <a:r>
              <a:rPr lang="cs-CZ" sz="1600" dirty="0" smtClean="0">
                <a:solidFill>
                  <a:schemeClr val="folHlink"/>
                </a:solidFill>
                <a:effectLst>
                  <a:outerShdw blurRad="38100" dist="38100" dir="2700000" algn="tl">
                    <a:srgbClr val="000000"/>
                  </a:outerShdw>
                </a:effectLst>
                <a:latin typeface="Segoe Semibold" pitchFamily="34" charset="0"/>
              </a:rPr>
              <a:t> </a:t>
            </a:r>
            <a:r>
              <a:rPr lang="cs-CZ" sz="1600" dirty="0" err="1" smtClean="0">
                <a:solidFill>
                  <a:schemeClr val="folHlink"/>
                </a:solidFill>
                <a:effectLst>
                  <a:outerShdw blurRad="38100" dist="38100" dir="2700000" algn="tl">
                    <a:srgbClr val="000000"/>
                  </a:outerShdw>
                </a:effectLst>
                <a:latin typeface="Segoe Semibold" pitchFamily="34" charset="0"/>
              </a:rPr>
              <a:t>sieť</a:t>
            </a:r>
            <a:endParaRPr lang="en-US" sz="1600" dirty="0">
              <a:solidFill>
                <a:schemeClr val="folHlink"/>
              </a:solidFill>
              <a:effectLst>
                <a:outerShdw blurRad="38100" dist="38100" dir="2700000" algn="tl">
                  <a:srgbClr val="000000"/>
                </a:outerShdw>
              </a:effectLst>
              <a:latin typeface="Segoe Semibold" pitchFamily="34" charset="0"/>
            </a:endParaRPr>
          </a:p>
        </p:txBody>
      </p:sp>
      <p:sp>
        <p:nvSpPr>
          <p:cNvPr id="179227" name="Text Box 27"/>
          <p:cNvSpPr txBox="1">
            <a:spLocks noChangeArrowheads="1"/>
          </p:cNvSpPr>
          <p:nvPr/>
        </p:nvSpPr>
        <p:spPr bwMode="auto">
          <a:xfrm>
            <a:off x="590550" y="1185863"/>
            <a:ext cx="2863284" cy="338554"/>
          </a:xfrm>
          <a:prstGeom prst="rect">
            <a:avLst/>
          </a:prstGeom>
          <a:noFill/>
          <a:ln w="12700">
            <a:noFill/>
            <a:miter lim="800000"/>
            <a:headEnd/>
            <a:tailEnd/>
          </a:ln>
          <a:effectLst/>
        </p:spPr>
        <p:txBody>
          <a:bodyPr wrap="none">
            <a:spAutoFit/>
          </a:bodyPr>
          <a:lstStyle/>
          <a:p>
            <a:pPr>
              <a:spcBef>
                <a:spcPct val="50000"/>
              </a:spcBef>
              <a:defRPr/>
            </a:pPr>
            <a:r>
              <a:rPr lang="cs-CZ" sz="1600" b="0" dirty="0" err="1" smtClean="0">
                <a:solidFill>
                  <a:schemeClr val="folHlink"/>
                </a:solidFill>
                <a:latin typeface="+mj-lt"/>
              </a:rPr>
              <a:t>Sieť</a:t>
            </a:r>
            <a:r>
              <a:rPr lang="cs-CZ" sz="1600" b="0" dirty="0" smtClean="0">
                <a:solidFill>
                  <a:schemeClr val="folHlink"/>
                </a:solidFill>
                <a:latin typeface="+mj-lt"/>
              </a:rPr>
              <a:t> </a:t>
            </a:r>
            <a:r>
              <a:rPr lang="cs-CZ" sz="1600" b="0" dirty="0">
                <a:solidFill>
                  <a:schemeClr val="folHlink"/>
                </a:solidFill>
                <a:latin typeface="+mj-lt"/>
              </a:rPr>
              <a:t>s </a:t>
            </a:r>
            <a:r>
              <a:rPr lang="cs-CZ" sz="1600" b="0" dirty="0" smtClean="0">
                <a:solidFill>
                  <a:schemeClr val="folHlink"/>
                </a:solidFill>
                <a:latin typeface="+mj-lt"/>
              </a:rPr>
              <a:t>obmezeným </a:t>
            </a:r>
            <a:r>
              <a:rPr lang="cs-CZ" sz="1600" b="0" dirty="0" err="1" smtClean="0">
                <a:solidFill>
                  <a:schemeClr val="folHlink"/>
                </a:solidFill>
                <a:latin typeface="+mj-lt"/>
              </a:rPr>
              <a:t>prístupom</a:t>
            </a:r>
            <a:endParaRPr lang="en-US" sz="1600" b="0" dirty="0">
              <a:solidFill>
                <a:schemeClr val="folHlink"/>
              </a:solidFill>
              <a:latin typeface="+mj-lt"/>
            </a:endParaRPr>
          </a:p>
        </p:txBody>
      </p:sp>
      <p:sp>
        <p:nvSpPr>
          <p:cNvPr id="179228" name="Rectangle 28"/>
          <p:cNvSpPr>
            <a:spLocks noChangeArrowheads="1"/>
          </p:cNvSpPr>
          <p:nvPr/>
        </p:nvSpPr>
        <p:spPr bwMode="auto">
          <a:xfrm>
            <a:off x="1993900" y="3178175"/>
            <a:ext cx="3552825" cy="361950"/>
          </a:xfrm>
          <a:prstGeom prst="rect">
            <a:avLst/>
          </a:prstGeom>
          <a:noFill/>
          <a:ln w="12700">
            <a:noFill/>
            <a:miter lim="800000"/>
            <a:headEnd/>
            <a:tailEnd/>
          </a:ln>
          <a:effectLst/>
        </p:spPr>
        <p:txBody>
          <a:bodyPr wrap="none" anchor="ctr"/>
          <a:lstStyle/>
          <a:p>
            <a:pPr>
              <a:spcBef>
                <a:spcPct val="50000"/>
              </a:spcBef>
              <a:defRPr/>
            </a:pPr>
            <a:r>
              <a:rPr lang="cs-CZ" sz="2400" b="0" dirty="0">
                <a:solidFill>
                  <a:srgbClr val="92D050"/>
                </a:solidFill>
                <a:latin typeface="+mj-lt"/>
              </a:rPr>
              <a:t>Klient </a:t>
            </a:r>
            <a:r>
              <a:rPr lang="cs-CZ" sz="2400" b="0" dirty="0" err="1" smtClean="0">
                <a:solidFill>
                  <a:srgbClr val="92D050"/>
                </a:solidFill>
                <a:latin typeface="+mj-lt"/>
              </a:rPr>
              <a:t>získava</a:t>
            </a:r>
            <a:r>
              <a:rPr lang="cs-CZ" sz="2400" b="0" dirty="0" smtClean="0">
                <a:solidFill>
                  <a:srgbClr val="92D050"/>
                </a:solidFill>
                <a:latin typeface="+mj-lt"/>
              </a:rPr>
              <a:t> </a:t>
            </a:r>
            <a:r>
              <a:rPr lang="cs-CZ" sz="2400" b="0" dirty="0">
                <a:solidFill>
                  <a:srgbClr val="92D050"/>
                </a:solidFill>
                <a:latin typeface="+mj-lt"/>
              </a:rPr>
              <a:t>plný </a:t>
            </a:r>
            <a:r>
              <a:rPr lang="cs-CZ" sz="2400" b="0" dirty="0" err="1" smtClean="0">
                <a:solidFill>
                  <a:srgbClr val="92D050"/>
                </a:solidFill>
                <a:latin typeface="+mj-lt"/>
              </a:rPr>
              <a:t>prístup</a:t>
            </a:r>
            <a:r>
              <a:rPr lang="cs-CZ" sz="2400" b="0" dirty="0" smtClean="0">
                <a:solidFill>
                  <a:srgbClr val="92D050"/>
                </a:solidFill>
                <a:latin typeface="+mj-lt"/>
              </a:rPr>
              <a:t> </a:t>
            </a:r>
            <a:r>
              <a:rPr lang="cs-CZ" sz="2400" b="0" dirty="0">
                <a:solidFill>
                  <a:srgbClr val="92D050"/>
                </a:solidFill>
                <a:latin typeface="+mj-lt"/>
              </a:rPr>
              <a:t>do LAN!</a:t>
            </a:r>
            <a:endParaRPr lang="en-US" sz="2400" b="0" dirty="0">
              <a:solidFill>
                <a:srgbClr val="92D050"/>
              </a:solidFill>
              <a:latin typeface="+mj-lt"/>
            </a:endParaRPr>
          </a:p>
        </p:txBody>
      </p:sp>
      <p:sp>
        <p:nvSpPr>
          <p:cNvPr id="179229" name="PubL"/>
          <p:cNvSpPr>
            <a:spLocks noEditPoints="1" noChangeArrowheads="1"/>
          </p:cNvSpPr>
          <p:nvPr/>
        </p:nvSpPr>
        <p:spPr bwMode="auto">
          <a:xfrm rot="5400000">
            <a:off x="361950" y="1254125"/>
            <a:ext cx="5102225" cy="4822825"/>
          </a:xfrm>
          <a:custGeom>
            <a:avLst/>
            <a:gdLst>
              <a:gd name="T0" fmla="*/ 258619763 w 21600"/>
              <a:gd name="T1" fmla="*/ 0 h 21600"/>
              <a:gd name="T2" fmla="*/ 0 w 21600"/>
              <a:gd name="T3" fmla="*/ 538417532 h 21600"/>
              <a:gd name="T4" fmla="*/ 602608695 w 21600"/>
              <a:gd name="T5" fmla="*/ 1076835064 h 21600"/>
              <a:gd name="T6" fmla="*/ 1205217391 w 21600"/>
              <a:gd name="T7" fmla="*/ 538567129 h 21600"/>
              <a:gd name="T8" fmla="*/ 17694720 60000 65536"/>
              <a:gd name="T9" fmla="*/ 11796480 60000 65536"/>
              <a:gd name="T10" fmla="*/ 5898240 60000 65536"/>
              <a:gd name="T11" fmla="*/ 0 60000 65536"/>
              <a:gd name="T12" fmla="*/ 0 w 21600"/>
              <a:gd name="T13" fmla="*/ 5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solidFill>
              <a:srgbClr val="00FF99"/>
            </a:solidFill>
            <a:prstDash val="dash"/>
            <a:miter lim="800000"/>
            <a:headEnd/>
            <a:tailEnd/>
          </a:ln>
        </p:spPr>
        <p:txBody>
          <a:bodyPr/>
          <a:lstStyle/>
          <a:p>
            <a:pPr>
              <a:spcBef>
                <a:spcPct val="50000"/>
              </a:spcBef>
              <a:defRPr/>
            </a:pPr>
            <a:endParaRPr lang="cs-CZ" b="0">
              <a:latin typeface="+mj-lt"/>
            </a:endParaRPr>
          </a:p>
        </p:txBody>
      </p:sp>
      <p:sp>
        <p:nvSpPr>
          <p:cNvPr id="179231" name="Rectangle 31"/>
          <p:cNvSpPr>
            <a:spLocks noChangeArrowheads="1"/>
          </p:cNvSpPr>
          <p:nvPr/>
        </p:nvSpPr>
        <p:spPr bwMode="auto">
          <a:xfrm>
            <a:off x="7459663" y="1401763"/>
            <a:ext cx="1168400" cy="349250"/>
          </a:xfrm>
          <a:prstGeom prst="rect">
            <a:avLst/>
          </a:prstGeom>
          <a:noFill/>
          <a:ln w="9525">
            <a:noFill/>
            <a:miter lim="800000"/>
            <a:headEnd/>
            <a:tailEnd/>
          </a:ln>
          <a:effectLst/>
        </p:spPr>
        <p:txBody>
          <a:bodyPr wrap="none" anchor="ctr"/>
          <a:lstStyle/>
          <a:p>
            <a:pPr algn="ctr">
              <a:spcBef>
                <a:spcPts val="0"/>
              </a:spcBef>
              <a:defRPr/>
            </a:pPr>
            <a:r>
              <a:rPr lang="cs-CZ" sz="1600" b="0" dirty="0">
                <a:solidFill>
                  <a:schemeClr val="accent4"/>
                </a:solidFill>
                <a:latin typeface="+mj-lt"/>
              </a:rPr>
              <a:t>Windows Server 2008</a:t>
            </a:r>
          </a:p>
          <a:p>
            <a:pPr algn="ctr">
              <a:spcBef>
                <a:spcPts val="0"/>
              </a:spcBef>
              <a:defRPr/>
            </a:pPr>
            <a:r>
              <a:rPr lang="en-US" sz="1600" b="0" dirty="0">
                <a:solidFill>
                  <a:schemeClr val="accent4"/>
                </a:solidFill>
                <a:latin typeface="+mj-lt"/>
              </a:rPr>
              <a:t>System Health </a:t>
            </a:r>
          </a:p>
          <a:p>
            <a:pPr algn="ctr">
              <a:spcBef>
                <a:spcPts val="0"/>
              </a:spcBef>
              <a:defRPr/>
            </a:pPr>
            <a:r>
              <a:rPr lang="en-US" sz="1600" b="0" dirty="0">
                <a:solidFill>
                  <a:schemeClr val="accent4"/>
                </a:solidFill>
                <a:latin typeface="+mj-lt"/>
              </a:rPr>
              <a:t>Servers </a:t>
            </a:r>
          </a:p>
        </p:txBody>
      </p:sp>
      <p:grpSp>
        <p:nvGrpSpPr>
          <p:cNvPr id="60444" name="Group 32"/>
          <p:cNvGrpSpPr>
            <a:grpSpLocks/>
          </p:cNvGrpSpPr>
          <p:nvPr/>
        </p:nvGrpSpPr>
        <p:grpSpPr bwMode="auto">
          <a:xfrm>
            <a:off x="7737475" y="2052638"/>
            <a:ext cx="581025" cy="687387"/>
            <a:chOff x="4789" y="1293"/>
            <a:chExt cx="366" cy="433"/>
          </a:xfrm>
        </p:grpSpPr>
        <p:pic>
          <p:nvPicPr>
            <p:cNvPr id="60452" name="Picture 33" descr="application server"/>
            <p:cNvPicPr>
              <a:picLocks noChangeAspect="1" noChangeArrowheads="1"/>
            </p:cNvPicPr>
            <p:nvPr/>
          </p:nvPicPr>
          <p:blipFill>
            <a:blip r:embed="rId5"/>
            <a:srcRect/>
            <a:stretch>
              <a:fillRect/>
            </a:stretch>
          </p:blipFill>
          <p:spPr bwMode="auto">
            <a:xfrm>
              <a:off x="4928" y="1344"/>
              <a:ext cx="227" cy="382"/>
            </a:xfrm>
            <a:prstGeom prst="rect">
              <a:avLst/>
            </a:prstGeom>
            <a:noFill/>
            <a:ln w="9525">
              <a:noFill/>
              <a:miter lim="800000"/>
              <a:headEnd/>
              <a:tailEnd/>
            </a:ln>
          </p:spPr>
        </p:pic>
        <p:pic>
          <p:nvPicPr>
            <p:cNvPr id="60453" name="Picture 34" descr="application server"/>
            <p:cNvPicPr>
              <a:picLocks noChangeAspect="1" noChangeArrowheads="1"/>
            </p:cNvPicPr>
            <p:nvPr/>
          </p:nvPicPr>
          <p:blipFill>
            <a:blip r:embed="rId6"/>
            <a:srcRect/>
            <a:stretch>
              <a:fillRect/>
            </a:stretch>
          </p:blipFill>
          <p:spPr bwMode="auto">
            <a:xfrm>
              <a:off x="4789" y="1293"/>
              <a:ext cx="249" cy="421"/>
            </a:xfrm>
            <a:prstGeom prst="rect">
              <a:avLst/>
            </a:prstGeom>
            <a:noFill/>
            <a:ln w="9525">
              <a:noFill/>
              <a:miter lim="800000"/>
              <a:headEnd/>
              <a:tailEnd/>
            </a:ln>
          </p:spPr>
        </p:pic>
      </p:grpSp>
      <p:grpSp>
        <p:nvGrpSpPr>
          <p:cNvPr id="5" name="Group 35"/>
          <p:cNvGrpSpPr>
            <a:grpSpLocks/>
          </p:cNvGrpSpPr>
          <p:nvPr/>
        </p:nvGrpSpPr>
        <p:grpSpPr bwMode="auto">
          <a:xfrm>
            <a:off x="7889875" y="3022600"/>
            <a:ext cx="304800" cy="889000"/>
            <a:chOff x="5056" y="1904"/>
            <a:chExt cx="192" cy="560"/>
          </a:xfrm>
        </p:grpSpPr>
        <p:sp>
          <p:nvSpPr>
            <p:cNvPr id="18465" name="Line 36"/>
            <p:cNvSpPr>
              <a:spLocks noChangeShapeType="1"/>
            </p:cNvSpPr>
            <p:nvPr/>
          </p:nvSpPr>
          <p:spPr bwMode="auto">
            <a:xfrm flipH="1">
              <a:off x="5056" y="1904"/>
              <a:ext cx="48" cy="560"/>
            </a:xfrm>
            <a:prstGeom prst="line">
              <a:avLst/>
            </a:prstGeom>
            <a:noFill/>
            <a:ln w="15875">
              <a:solidFill>
                <a:srgbClr val="DDDDDD"/>
              </a:solidFill>
              <a:prstDash val="dash"/>
              <a:round/>
              <a:headEnd/>
              <a:tailEnd type="arrow" w="med" len="med"/>
            </a:ln>
          </p:spPr>
          <p:txBody>
            <a:bodyPr wrap="none" anchor="ctr"/>
            <a:lstStyle/>
            <a:p>
              <a:pPr>
                <a:spcBef>
                  <a:spcPct val="50000"/>
                </a:spcBef>
                <a:defRPr/>
              </a:pPr>
              <a:endParaRPr lang="cs-CZ" b="0">
                <a:latin typeface="+mj-lt"/>
              </a:endParaRPr>
            </a:p>
          </p:txBody>
        </p:sp>
        <p:sp>
          <p:nvSpPr>
            <p:cNvPr id="18466" name="Line 37"/>
            <p:cNvSpPr>
              <a:spLocks noChangeShapeType="1"/>
            </p:cNvSpPr>
            <p:nvPr/>
          </p:nvSpPr>
          <p:spPr bwMode="auto">
            <a:xfrm>
              <a:off x="5184" y="1912"/>
              <a:ext cx="64" cy="552"/>
            </a:xfrm>
            <a:prstGeom prst="line">
              <a:avLst/>
            </a:prstGeom>
            <a:noFill/>
            <a:ln w="15875">
              <a:solidFill>
                <a:srgbClr val="DDDDDD"/>
              </a:solidFill>
              <a:prstDash val="dash"/>
              <a:round/>
              <a:headEnd/>
              <a:tailEnd type="arrow" w="med" len="med"/>
            </a:ln>
          </p:spPr>
          <p:txBody>
            <a:bodyPr wrap="none" anchor="ctr"/>
            <a:lstStyle/>
            <a:p>
              <a:pPr>
                <a:spcBef>
                  <a:spcPct val="50000"/>
                </a:spcBef>
                <a:defRPr/>
              </a:pPr>
              <a:endParaRPr lang="cs-CZ" b="0">
                <a:latin typeface="+mj-lt"/>
              </a:endParaRPr>
            </a:p>
          </p:txBody>
        </p:sp>
        <p:sp>
          <p:nvSpPr>
            <p:cNvPr id="18467" name="Line 38"/>
            <p:cNvSpPr>
              <a:spLocks noChangeShapeType="1"/>
            </p:cNvSpPr>
            <p:nvPr/>
          </p:nvSpPr>
          <p:spPr bwMode="auto">
            <a:xfrm>
              <a:off x="5144" y="1920"/>
              <a:ext cx="0" cy="528"/>
            </a:xfrm>
            <a:prstGeom prst="line">
              <a:avLst/>
            </a:prstGeom>
            <a:noFill/>
            <a:ln w="15875">
              <a:solidFill>
                <a:srgbClr val="DDDDDD"/>
              </a:solidFill>
              <a:prstDash val="dash"/>
              <a:round/>
              <a:headEnd/>
              <a:tailEnd type="arrow" w="med" len="med"/>
            </a:ln>
          </p:spPr>
          <p:txBody>
            <a:bodyPr wrap="none" anchor="ctr"/>
            <a:lstStyle/>
            <a:p>
              <a:pPr>
                <a:spcBef>
                  <a:spcPct val="50000"/>
                </a:spcBef>
                <a:defRPr/>
              </a:pPr>
              <a:endParaRPr lang="cs-CZ" b="0">
                <a:latin typeface="+mj-lt"/>
              </a:endParaRPr>
            </a:p>
          </p:txBody>
        </p:sp>
      </p:grpSp>
      <p:sp>
        <p:nvSpPr>
          <p:cNvPr id="179239" name="Text Box 39"/>
          <p:cNvSpPr txBox="1">
            <a:spLocks noChangeArrowheads="1"/>
          </p:cNvSpPr>
          <p:nvPr/>
        </p:nvSpPr>
        <p:spPr bwMode="auto">
          <a:xfrm>
            <a:off x="5399772" y="4813300"/>
            <a:ext cx="2079625" cy="584765"/>
          </a:xfrm>
          <a:prstGeom prst="rect">
            <a:avLst/>
          </a:prstGeom>
          <a:noFill/>
          <a:ln w="9525">
            <a:noFill/>
            <a:miter lim="800000"/>
            <a:headEnd/>
            <a:tailEnd/>
          </a:ln>
          <a:effectLst/>
        </p:spPr>
        <p:txBody>
          <a:bodyPr lIns="91430" tIns="45715" rIns="91430" bIns="45715">
            <a:spAutoFit/>
          </a:bodyPr>
          <a:lstStyle/>
          <a:p>
            <a:pPr eaLnBrk="0" hangingPunct="0">
              <a:spcBef>
                <a:spcPct val="50000"/>
              </a:spcBef>
              <a:defRPr/>
            </a:pPr>
            <a:r>
              <a:rPr lang="cs-CZ" sz="1600" b="0" dirty="0">
                <a:solidFill>
                  <a:srgbClr val="92D050"/>
                </a:solidFill>
                <a:latin typeface="+mj-lt"/>
              </a:rPr>
              <a:t>Klient je v </a:t>
            </a:r>
            <a:r>
              <a:rPr lang="cs-CZ" sz="1600" b="0" dirty="0" err="1" smtClean="0">
                <a:solidFill>
                  <a:srgbClr val="92D050"/>
                </a:solidFill>
                <a:latin typeface="+mj-lt"/>
              </a:rPr>
              <a:t>poriadku</a:t>
            </a:r>
            <a:r>
              <a:rPr lang="cs-CZ" sz="1600" b="0" dirty="0">
                <a:solidFill>
                  <a:srgbClr val="92D050"/>
                </a:solidFill>
                <a:latin typeface="+mj-lt"/>
              </a:rPr>
              <a:t>, </a:t>
            </a:r>
            <a:r>
              <a:rPr lang="cs-CZ" sz="1600" b="0" dirty="0" err="1" smtClean="0">
                <a:solidFill>
                  <a:srgbClr val="92D050"/>
                </a:solidFill>
                <a:latin typeface="+mj-lt"/>
              </a:rPr>
              <a:t>daj</a:t>
            </a:r>
            <a:r>
              <a:rPr lang="cs-CZ" sz="1600" b="0" dirty="0" smtClean="0">
                <a:solidFill>
                  <a:srgbClr val="92D050"/>
                </a:solidFill>
                <a:latin typeface="+mj-lt"/>
              </a:rPr>
              <a:t> mu </a:t>
            </a:r>
            <a:r>
              <a:rPr lang="cs-CZ" sz="1600" b="0" dirty="0" err="1" smtClean="0">
                <a:solidFill>
                  <a:srgbClr val="92D050"/>
                </a:solidFill>
                <a:latin typeface="+mj-lt"/>
              </a:rPr>
              <a:t>prístup</a:t>
            </a:r>
            <a:r>
              <a:rPr lang="cs-CZ" sz="1600" b="0" dirty="0">
                <a:solidFill>
                  <a:srgbClr val="92D050"/>
                </a:solidFill>
                <a:latin typeface="+mj-lt"/>
              </a:rPr>
              <a:t>.</a:t>
            </a:r>
            <a:endParaRPr lang="en-US" sz="1600" b="0" dirty="0">
              <a:solidFill>
                <a:srgbClr val="92D050"/>
              </a:solidFill>
              <a:latin typeface="+mj-lt"/>
            </a:endParaRPr>
          </a:p>
        </p:txBody>
      </p:sp>
      <p:sp>
        <p:nvSpPr>
          <p:cNvPr id="179240" name="Line 40"/>
          <p:cNvSpPr>
            <a:spLocks noChangeShapeType="1"/>
          </p:cNvSpPr>
          <p:nvPr/>
        </p:nvSpPr>
        <p:spPr bwMode="auto">
          <a:xfrm flipV="1">
            <a:off x="1625600" y="2667000"/>
            <a:ext cx="1971675" cy="1270000"/>
          </a:xfrm>
          <a:prstGeom prst="line">
            <a:avLst/>
          </a:prstGeom>
          <a:noFill/>
          <a:ln w="12700">
            <a:solidFill>
              <a:schemeClr val="tx1"/>
            </a:solidFill>
            <a:round/>
            <a:headEnd/>
            <a:tailEnd type="triangle" w="med" len="med"/>
          </a:ln>
        </p:spPr>
        <p:txBody>
          <a:bodyPr anchor="ctr"/>
          <a:lstStyle/>
          <a:p>
            <a:pPr>
              <a:spcBef>
                <a:spcPct val="50000"/>
              </a:spcBef>
              <a:defRPr/>
            </a:pPr>
            <a:endParaRPr lang="cs-CZ" b="0">
              <a:latin typeface="+mj-lt"/>
            </a:endParaRPr>
          </a:p>
        </p:txBody>
      </p:sp>
      <p:sp>
        <p:nvSpPr>
          <p:cNvPr id="179241" name="Line 41"/>
          <p:cNvSpPr>
            <a:spLocks noChangeShapeType="1"/>
          </p:cNvSpPr>
          <p:nvPr/>
        </p:nvSpPr>
        <p:spPr bwMode="auto">
          <a:xfrm flipH="1">
            <a:off x="1778000" y="2832100"/>
            <a:ext cx="1797050" cy="1193800"/>
          </a:xfrm>
          <a:prstGeom prst="line">
            <a:avLst/>
          </a:prstGeom>
          <a:noFill/>
          <a:ln w="12700">
            <a:solidFill>
              <a:schemeClr val="tx1"/>
            </a:solidFill>
            <a:round/>
            <a:headEnd/>
            <a:tailEnd type="triangle" w="med" len="med"/>
          </a:ln>
        </p:spPr>
        <p:txBody>
          <a:bodyPr anchor="ctr"/>
          <a:lstStyle/>
          <a:p>
            <a:pPr>
              <a:spcBef>
                <a:spcPct val="50000"/>
              </a:spcBef>
              <a:defRPr/>
            </a:pPr>
            <a:endParaRPr lang="cs-CZ" b="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79221"/>
                                        </p:tgtEl>
                                        <p:attrNameLst>
                                          <p:attrName>style.visibility</p:attrName>
                                        </p:attrNameLst>
                                      </p:cBhvr>
                                      <p:to>
                                        <p:strVal val="visible"/>
                                      </p:to>
                                    </p:set>
                                    <p:animEffect transition="in" filter="wipe(left)">
                                      <p:cBhvr>
                                        <p:cTn id="7" dur="500"/>
                                        <p:tgtEl>
                                          <p:spTgt spid="179221"/>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79221"/>
                                        </p:tgtEl>
                                      </p:cBhvr>
                                    </p:animEffect>
                                    <p:set>
                                      <p:cBhvr>
                                        <p:cTn id="23" dur="1" fill="hold">
                                          <p:stCondLst>
                                            <p:cond delay="499"/>
                                          </p:stCondLst>
                                        </p:cTn>
                                        <p:tgtEl>
                                          <p:spTgt spid="179221"/>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9215"/>
                                        </p:tgtEl>
                                        <p:attrNameLst>
                                          <p:attrName>style.visibility</p:attrName>
                                        </p:attrNameLst>
                                      </p:cBhvr>
                                      <p:to>
                                        <p:strVal val="visible"/>
                                      </p:to>
                                    </p:set>
                                    <p:animEffect transition="in" filter="wipe(left)">
                                      <p:cBhvr>
                                        <p:cTn id="29" dur="500"/>
                                        <p:tgtEl>
                                          <p:spTgt spid="1792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9219"/>
                                        </p:tgtEl>
                                        <p:attrNameLst>
                                          <p:attrName>style.visibility</p:attrName>
                                        </p:attrNameLst>
                                      </p:cBhvr>
                                      <p:to>
                                        <p:strVal val="visible"/>
                                      </p:to>
                                    </p:set>
                                    <p:animEffect transition="in" filter="wipe(left)">
                                      <p:cBhvr>
                                        <p:cTn id="32" dur="500"/>
                                        <p:tgtEl>
                                          <p:spTgt spid="1792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9216"/>
                                        </p:tgtEl>
                                        <p:attrNameLst>
                                          <p:attrName>style.visibility</p:attrName>
                                        </p:attrNameLst>
                                      </p:cBhvr>
                                      <p:to>
                                        <p:strVal val="visible"/>
                                      </p:to>
                                    </p:set>
                                    <p:animEffect transition="in" filter="wipe(left)">
                                      <p:cBhvr>
                                        <p:cTn id="37" dur="500"/>
                                        <p:tgtEl>
                                          <p:spTgt spid="1792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9220"/>
                                        </p:tgtEl>
                                        <p:attrNameLst>
                                          <p:attrName>style.visibility</p:attrName>
                                        </p:attrNameLst>
                                      </p:cBhvr>
                                      <p:to>
                                        <p:strVal val="visible"/>
                                      </p:to>
                                    </p:set>
                                    <p:animEffect transition="in" filter="wipe(left)">
                                      <p:cBhvr>
                                        <p:cTn id="40" dur="500"/>
                                        <p:tgtEl>
                                          <p:spTgt spid="179220"/>
                                        </p:tgtEl>
                                      </p:cBhvr>
                                    </p:animEffect>
                                  </p:childTnLst>
                                </p:cTn>
                              </p:par>
                              <p:par>
                                <p:cTn id="41" presetID="9" presetClass="exit" presetSubtype="0" fill="hold" grpId="1" nodeType="withEffect">
                                  <p:stCondLst>
                                    <p:cond delay="0"/>
                                  </p:stCondLst>
                                  <p:childTnLst>
                                    <p:animEffect transition="out" filter="dissolve">
                                      <p:cBhvr>
                                        <p:cTn id="42" dur="500"/>
                                        <p:tgtEl>
                                          <p:spTgt spid="179219"/>
                                        </p:tgtEl>
                                      </p:cBhvr>
                                    </p:animEffect>
                                    <p:set>
                                      <p:cBhvr>
                                        <p:cTn id="43" dur="1" fill="hold">
                                          <p:stCondLst>
                                            <p:cond delay="499"/>
                                          </p:stCondLst>
                                        </p:cTn>
                                        <p:tgtEl>
                                          <p:spTgt spid="179219"/>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79215"/>
                                        </p:tgtEl>
                                      </p:cBhvr>
                                    </p:animEffect>
                                    <p:set>
                                      <p:cBhvr>
                                        <p:cTn id="46" dur="1" fill="hold">
                                          <p:stCondLst>
                                            <p:cond delay="499"/>
                                          </p:stCondLst>
                                        </p:cTn>
                                        <p:tgtEl>
                                          <p:spTgt spid="1792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79217"/>
                                        </p:tgtEl>
                                        <p:attrNameLst>
                                          <p:attrName>style.visibility</p:attrName>
                                        </p:attrNameLst>
                                      </p:cBhvr>
                                      <p:to>
                                        <p:strVal val="visible"/>
                                      </p:to>
                                    </p:set>
                                    <p:animEffect transition="in" filter="wipe(right)">
                                      <p:cBhvr>
                                        <p:cTn id="51" dur="500"/>
                                        <p:tgtEl>
                                          <p:spTgt spid="17921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79225"/>
                                        </p:tgtEl>
                                        <p:attrNameLst>
                                          <p:attrName>style.visibility</p:attrName>
                                        </p:attrNameLst>
                                      </p:cBhvr>
                                      <p:to>
                                        <p:strVal val="visible"/>
                                      </p:to>
                                    </p:set>
                                    <p:animEffect transition="in" filter="wipe(right)">
                                      <p:cBhvr>
                                        <p:cTn id="54" dur="500"/>
                                        <p:tgtEl>
                                          <p:spTgt spid="179225"/>
                                        </p:tgtEl>
                                      </p:cBhvr>
                                    </p:animEffect>
                                  </p:childTnLst>
                                </p:cTn>
                              </p:par>
                              <p:par>
                                <p:cTn id="55" presetID="9" presetClass="exit" presetSubtype="0" fill="hold" grpId="1" nodeType="withEffect">
                                  <p:stCondLst>
                                    <p:cond delay="0"/>
                                  </p:stCondLst>
                                  <p:childTnLst>
                                    <p:animEffect transition="out" filter="dissolve">
                                      <p:cBhvr>
                                        <p:cTn id="56" dur="500"/>
                                        <p:tgtEl>
                                          <p:spTgt spid="179220"/>
                                        </p:tgtEl>
                                      </p:cBhvr>
                                    </p:animEffect>
                                    <p:set>
                                      <p:cBhvr>
                                        <p:cTn id="57" dur="1" fill="hold">
                                          <p:stCondLst>
                                            <p:cond delay="499"/>
                                          </p:stCondLst>
                                        </p:cTn>
                                        <p:tgtEl>
                                          <p:spTgt spid="179220"/>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79216"/>
                                        </p:tgtEl>
                                      </p:cBhvr>
                                    </p:animEffect>
                                    <p:set>
                                      <p:cBhvr>
                                        <p:cTn id="60" dur="1" fill="hold">
                                          <p:stCondLst>
                                            <p:cond delay="499"/>
                                          </p:stCondLst>
                                        </p:cTn>
                                        <p:tgtEl>
                                          <p:spTgt spid="1792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79218"/>
                                        </p:tgtEl>
                                        <p:attrNameLst>
                                          <p:attrName>style.visibility</p:attrName>
                                        </p:attrNameLst>
                                      </p:cBhvr>
                                      <p:to>
                                        <p:strVal val="visible"/>
                                      </p:to>
                                    </p:set>
                                    <p:animEffect transition="in" filter="wipe(right)">
                                      <p:cBhvr>
                                        <p:cTn id="65" dur="500"/>
                                        <p:tgtEl>
                                          <p:spTgt spid="17921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79222"/>
                                        </p:tgtEl>
                                        <p:attrNameLst>
                                          <p:attrName>style.visibility</p:attrName>
                                        </p:attrNameLst>
                                      </p:cBhvr>
                                      <p:to>
                                        <p:strVal val="visible"/>
                                      </p:to>
                                    </p:set>
                                    <p:animEffect transition="in" filter="wipe(right)">
                                      <p:cBhvr>
                                        <p:cTn id="68" dur="500"/>
                                        <p:tgtEl>
                                          <p:spTgt spid="179222"/>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79227"/>
                                        </p:tgtEl>
                                        <p:attrNameLst>
                                          <p:attrName>style.visibility</p:attrName>
                                        </p:attrNameLst>
                                      </p:cBhvr>
                                      <p:to>
                                        <p:strVal val="visible"/>
                                      </p:to>
                                    </p:set>
                                    <p:animEffect transition="in" filter="wipe(left)">
                                      <p:cBhvr>
                                        <p:cTn id="72" dur="500"/>
                                        <p:tgtEl>
                                          <p:spTgt spid="17922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79229"/>
                                        </p:tgtEl>
                                        <p:attrNameLst>
                                          <p:attrName>style.visibility</p:attrName>
                                        </p:attrNameLst>
                                      </p:cBhvr>
                                      <p:to>
                                        <p:strVal val="visible"/>
                                      </p:to>
                                    </p:set>
                                    <p:animEffect transition="in" filter="wipe(down)">
                                      <p:cBhvr>
                                        <p:cTn id="75" dur="1000"/>
                                        <p:tgtEl>
                                          <p:spTgt spid="179229"/>
                                        </p:tgtEl>
                                      </p:cBhvr>
                                    </p:animEffect>
                                  </p:childTnLst>
                                </p:cTn>
                              </p:par>
                            </p:childTnLst>
                          </p:cTn>
                        </p:par>
                        <p:par>
                          <p:cTn id="76" fill="hold">
                            <p:stCondLst>
                              <p:cond delay="1500"/>
                            </p:stCondLst>
                            <p:childTnLst>
                              <p:par>
                                <p:cTn id="77" presetID="24" presetClass="emph" presetSubtype="0" fill="hold" grpId="0" nodeType="afterEffect">
                                  <p:stCondLst>
                                    <p:cond delay="0"/>
                                  </p:stCondLst>
                                  <p:childTnLst>
                                    <p:animClr clrSpc="hsl" dir="cw">
                                      <p:cBhvr override="childStyle">
                                        <p:cTn id="78" dur="500" fill="hold"/>
                                        <p:tgtEl>
                                          <p:spTgt spid="179226"/>
                                        </p:tgtEl>
                                        <p:attrNameLst>
                                          <p:attrName>style.color</p:attrName>
                                        </p:attrNameLst>
                                      </p:cBhvr>
                                      <p:by>
                                        <p:hsl h="0" s="-12549" l="-25098"/>
                                      </p:by>
                                    </p:animClr>
                                    <p:animClr clrSpc="hsl" dir="cw">
                                      <p:cBhvr>
                                        <p:cTn id="79" dur="500" fill="hold"/>
                                        <p:tgtEl>
                                          <p:spTgt spid="179226"/>
                                        </p:tgtEl>
                                        <p:attrNameLst>
                                          <p:attrName>fillcolor</p:attrName>
                                        </p:attrNameLst>
                                      </p:cBhvr>
                                      <p:by>
                                        <p:hsl h="0" s="-12549" l="-25098"/>
                                      </p:by>
                                    </p:animClr>
                                    <p:animClr clrSpc="hsl" dir="cw">
                                      <p:cBhvr>
                                        <p:cTn id="80" dur="500" fill="hold"/>
                                        <p:tgtEl>
                                          <p:spTgt spid="179226"/>
                                        </p:tgtEl>
                                        <p:attrNameLst>
                                          <p:attrName>stroke.color</p:attrName>
                                        </p:attrNameLst>
                                      </p:cBhvr>
                                      <p:by>
                                        <p:hsl h="0" s="-12549" l="-25098"/>
                                      </p:by>
                                    </p:animClr>
                                    <p:set>
                                      <p:cBhvr>
                                        <p:cTn id="81" dur="500" fill="hold"/>
                                        <p:tgtEl>
                                          <p:spTgt spid="179226"/>
                                        </p:tgtEl>
                                        <p:attrNameLst>
                                          <p:attrName>fill.type</p:attrName>
                                        </p:attrNameLst>
                                      </p:cBhvr>
                                      <p:to>
                                        <p:strVal val="solid"/>
                                      </p:to>
                                    </p:set>
                                  </p:childTnLst>
                                </p:cTn>
                              </p:par>
                              <p:par>
                                <p:cTn id="82" presetID="24" presetClass="emph" presetSubtype="0" fill="hold" grpId="0" nodeType="withEffect">
                                  <p:stCondLst>
                                    <p:cond delay="0"/>
                                  </p:stCondLst>
                                  <p:childTnLst>
                                    <p:animClr clrSpc="hsl" dir="cw">
                                      <p:cBhvr override="childStyle">
                                        <p:cTn id="83" dur="500" fill="hold"/>
                                        <p:tgtEl>
                                          <p:spTgt spid="179203"/>
                                        </p:tgtEl>
                                        <p:attrNameLst>
                                          <p:attrName>style.color</p:attrName>
                                        </p:attrNameLst>
                                      </p:cBhvr>
                                      <p:by>
                                        <p:hsl h="0" s="-12549" l="-25098"/>
                                      </p:by>
                                    </p:animClr>
                                    <p:animClr clrSpc="hsl" dir="cw">
                                      <p:cBhvr>
                                        <p:cTn id="84" dur="500" fill="hold"/>
                                        <p:tgtEl>
                                          <p:spTgt spid="179203"/>
                                        </p:tgtEl>
                                        <p:attrNameLst>
                                          <p:attrName>fillcolor</p:attrName>
                                        </p:attrNameLst>
                                      </p:cBhvr>
                                      <p:by>
                                        <p:hsl h="0" s="-12549" l="-25098"/>
                                      </p:by>
                                    </p:animClr>
                                    <p:animClr clrSpc="hsl" dir="cw">
                                      <p:cBhvr>
                                        <p:cTn id="85" dur="500" fill="hold"/>
                                        <p:tgtEl>
                                          <p:spTgt spid="179203"/>
                                        </p:tgtEl>
                                        <p:attrNameLst>
                                          <p:attrName>stroke.color</p:attrName>
                                        </p:attrNameLst>
                                      </p:cBhvr>
                                      <p:by>
                                        <p:hsl h="0" s="-12549" l="-25098"/>
                                      </p:by>
                                    </p:animClr>
                                    <p:set>
                                      <p:cBhvr>
                                        <p:cTn id="86" dur="500" fill="hold"/>
                                        <p:tgtEl>
                                          <p:spTgt spid="179203"/>
                                        </p:tgtEl>
                                        <p:attrNameLst>
                                          <p:attrName>fill.type</p:attrName>
                                        </p:attrNameLst>
                                      </p:cBhvr>
                                      <p:to>
                                        <p:strVal val="solid"/>
                                      </p:to>
                                    </p:set>
                                  </p:childTnLst>
                                </p:cTn>
                              </p:par>
                              <p:par>
                                <p:cTn id="87" presetID="9" presetClass="exit" presetSubtype="0" fill="hold" grpId="1" nodeType="withEffect">
                                  <p:stCondLst>
                                    <p:cond delay="0"/>
                                  </p:stCondLst>
                                  <p:childTnLst>
                                    <p:animEffect transition="out" filter="dissolve">
                                      <p:cBhvr>
                                        <p:cTn id="88" dur="500"/>
                                        <p:tgtEl>
                                          <p:spTgt spid="179217"/>
                                        </p:tgtEl>
                                      </p:cBhvr>
                                    </p:animEffect>
                                    <p:set>
                                      <p:cBhvr>
                                        <p:cTn id="89" dur="1" fill="hold">
                                          <p:stCondLst>
                                            <p:cond delay="499"/>
                                          </p:stCondLst>
                                        </p:cTn>
                                        <p:tgtEl>
                                          <p:spTgt spid="179217"/>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179225"/>
                                        </p:tgtEl>
                                      </p:cBhvr>
                                    </p:animEffect>
                                    <p:set>
                                      <p:cBhvr>
                                        <p:cTn id="92" dur="1" fill="hold">
                                          <p:stCondLst>
                                            <p:cond delay="499"/>
                                          </p:stCondLst>
                                        </p:cTn>
                                        <p:tgtEl>
                                          <p:spTgt spid="1792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79240"/>
                                        </p:tgtEl>
                                        <p:attrNameLst>
                                          <p:attrName>style.visibility</p:attrName>
                                        </p:attrNameLst>
                                      </p:cBhvr>
                                      <p:to>
                                        <p:strVal val="visible"/>
                                      </p:to>
                                    </p:set>
                                    <p:animEffect transition="in" filter="wipe(down)">
                                      <p:cBhvr>
                                        <p:cTn id="97" dur="500"/>
                                        <p:tgtEl>
                                          <p:spTgt spid="17924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79223"/>
                                        </p:tgtEl>
                                        <p:attrNameLst>
                                          <p:attrName>style.visibility</p:attrName>
                                        </p:attrNameLst>
                                      </p:cBhvr>
                                      <p:to>
                                        <p:strVal val="visible"/>
                                      </p:to>
                                    </p:set>
                                    <p:animEffect transition="in" filter="wipe(left)">
                                      <p:cBhvr>
                                        <p:cTn id="100" dur="500"/>
                                        <p:tgtEl>
                                          <p:spTgt spid="179223"/>
                                        </p:tgtEl>
                                      </p:cBhvr>
                                    </p:animEffect>
                                  </p:childTnLst>
                                </p:cTn>
                              </p:par>
                              <p:par>
                                <p:cTn id="101" presetID="9" presetClass="exit" presetSubtype="0" fill="hold" grpId="1" nodeType="withEffect">
                                  <p:stCondLst>
                                    <p:cond delay="0"/>
                                  </p:stCondLst>
                                  <p:childTnLst>
                                    <p:animEffect transition="out" filter="dissolve">
                                      <p:cBhvr>
                                        <p:cTn id="102" dur="500"/>
                                        <p:tgtEl>
                                          <p:spTgt spid="179218"/>
                                        </p:tgtEl>
                                      </p:cBhvr>
                                    </p:animEffect>
                                    <p:set>
                                      <p:cBhvr>
                                        <p:cTn id="103" dur="1" fill="hold">
                                          <p:stCondLst>
                                            <p:cond delay="499"/>
                                          </p:stCondLst>
                                        </p:cTn>
                                        <p:tgtEl>
                                          <p:spTgt spid="179218"/>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179222"/>
                                        </p:tgtEl>
                                      </p:cBhvr>
                                    </p:animEffect>
                                    <p:set>
                                      <p:cBhvr>
                                        <p:cTn id="106" dur="1" fill="hold">
                                          <p:stCondLst>
                                            <p:cond delay="499"/>
                                          </p:stCondLst>
                                        </p:cTn>
                                        <p:tgtEl>
                                          <p:spTgt spid="1792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79241"/>
                                        </p:tgtEl>
                                        <p:attrNameLst>
                                          <p:attrName>style.visibility</p:attrName>
                                        </p:attrNameLst>
                                      </p:cBhvr>
                                      <p:to>
                                        <p:strVal val="visible"/>
                                      </p:to>
                                    </p:set>
                                    <p:animEffect transition="in" filter="wipe(up)">
                                      <p:cBhvr>
                                        <p:cTn id="111" dur="500"/>
                                        <p:tgtEl>
                                          <p:spTgt spid="179241"/>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79224"/>
                                        </p:tgtEl>
                                        <p:attrNameLst>
                                          <p:attrName>style.visibility</p:attrName>
                                        </p:attrNameLst>
                                      </p:cBhvr>
                                      <p:to>
                                        <p:strVal val="visible"/>
                                      </p:to>
                                    </p:set>
                                    <p:animEffect transition="in" filter="wipe(right)">
                                      <p:cBhvr>
                                        <p:cTn id="114" dur="500"/>
                                        <p:tgtEl>
                                          <p:spTgt spid="179224"/>
                                        </p:tgtEl>
                                      </p:cBhvr>
                                    </p:animEffect>
                                  </p:childTnLst>
                                </p:cTn>
                              </p:par>
                              <p:par>
                                <p:cTn id="115" presetID="10" presetClass="exit" presetSubtype="0" fill="hold" grpId="1" nodeType="withEffect">
                                  <p:stCondLst>
                                    <p:cond delay="0"/>
                                  </p:stCondLst>
                                  <p:childTnLst>
                                    <p:animEffect transition="out" filter="fade">
                                      <p:cBhvr>
                                        <p:cTn id="116" dur="500"/>
                                        <p:tgtEl>
                                          <p:spTgt spid="179240"/>
                                        </p:tgtEl>
                                      </p:cBhvr>
                                    </p:animEffect>
                                    <p:set>
                                      <p:cBhvr>
                                        <p:cTn id="117" dur="1" fill="hold">
                                          <p:stCondLst>
                                            <p:cond delay="499"/>
                                          </p:stCondLst>
                                        </p:cTn>
                                        <p:tgtEl>
                                          <p:spTgt spid="179240"/>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179223"/>
                                        </p:tgtEl>
                                      </p:cBhvr>
                                    </p:animEffect>
                                    <p:set>
                                      <p:cBhvr>
                                        <p:cTn id="120" dur="1" fill="hold">
                                          <p:stCondLst>
                                            <p:cond delay="499"/>
                                          </p:stCondLst>
                                        </p:cTn>
                                        <p:tgtEl>
                                          <p:spTgt spid="17922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2" nodeType="clickEffect">
                                  <p:stCondLst>
                                    <p:cond delay="0"/>
                                  </p:stCondLst>
                                  <p:childTnLst>
                                    <p:set>
                                      <p:cBhvr>
                                        <p:cTn id="124" dur="1" fill="hold">
                                          <p:stCondLst>
                                            <p:cond delay="0"/>
                                          </p:stCondLst>
                                        </p:cTn>
                                        <p:tgtEl>
                                          <p:spTgt spid="179215"/>
                                        </p:tgtEl>
                                        <p:attrNameLst>
                                          <p:attrName>style.visibility</p:attrName>
                                        </p:attrNameLst>
                                      </p:cBhvr>
                                      <p:to>
                                        <p:strVal val="visible"/>
                                      </p:to>
                                    </p:set>
                                    <p:animEffect transition="in" filter="wipe(left)">
                                      <p:cBhvr>
                                        <p:cTn id="125" dur="500"/>
                                        <p:tgtEl>
                                          <p:spTgt spid="179215"/>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79202"/>
                                        </p:tgtEl>
                                        <p:attrNameLst>
                                          <p:attrName>style.visibility</p:attrName>
                                        </p:attrNameLst>
                                      </p:cBhvr>
                                      <p:to>
                                        <p:strVal val="visible"/>
                                      </p:to>
                                    </p:set>
                                    <p:animEffect transition="in" filter="wipe(left)">
                                      <p:cBhvr>
                                        <p:cTn id="128" dur="500"/>
                                        <p:tgtEl>
                                          <p:spTgt spid="179202"/>
                                        </p:tgtEl>
                                      </p:cBhvr>
                                    </p:animEffect>
                                  </p:childTnLst>
                                </p:cTn>
                              </p:par>
                              <p:par>
                                <p:cTn id="129" presetID="10" presetClass="exit" presetSubtype="0" fill="hold" grpId="1" nodeType="withEffect">
                                  <p:stCondLst>
                                    <p:cond delay="0"/>
                                  </p:stCondLst>
                                  <p:childTnLst>
                                    <p:animEffect transition="out" filter="fade">
                                      <p:cBhvr>
                                        <p:cTn id="130" dur="500"/>
                                        <p:tgtEl>
                                          <p:spTgt spid="179241"/>
                                        </p:tgtEl>
                                      </p:cBhvr>
                                    </p:animEffect>
                                    <p:set>
                                      <p:cBhvr>
                                        <p:cTn id="131" dur="1" fill="hold">
                                          <p:stCondLst>
                                            <p:cond delay="499"/>
                                          </p:stCondLst>
                                        </p:cTn>
                                        <p:tgtEl>
                                          <p:spTgt spid="179241"/>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179224"/>
                                        </p:tgtEl>
                                      </p:cBhvr>
                                    </p:animEffect>
                                    <p:set>
                                      <p:cBhvr>
                                        <p:cTn id="134" dur="1" fill="hold">
                                          <p:stCondLst>
                                            <p:cond delay="499"/>
                                          </p:stCondLst>
                                        </p:cTn>
                                        <p:tgtEl>
                                          <p:spTgt spid="179224"/>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2" nodeType="clickEffect">
                                  <p:stCondLst>
                                    <p:cond delay="0"/>
                                  </p:stCondLst>
                                  <p:childTnLst>
                                    <p:set>
                                      <p:cBhvr>
                                        <p:cTn id="138" dur="1" fill="hold">
                                          <p:stCondLst>
                                            <p:cond delay="0"/>
                                          </p:stCondLst>
                                        </p:cTn>
                                        <p:tgtEl>
                                          <p:spTgt spid="179216"/>
                                        </p:tgtEl>
                                        <p:attrNameLst>
                                          <p:attrName>style.visibility</p:attrName>
                                        </p:attrNameLst>
                                      </p:cBhvr>
                                      <p:to>
                                        <p:strVal val="visible"/>
                                      </p:to>
                                    </p:set>
                                    <p:animEffect transition="in" filter="wipe(left)">
                                      <p:cBhvr>
                                        <p:cTn id="139" dur="500"/>
                                        <p:tgtEl>
                                          <p:spTgt spid="179216"/>
                                        </p:tgtEl>
                                      </p:cBhvr>
                                    </p:animEffect>
                                  </p:childTnLst>
                                </p:cTn>
                              </p:par>
                              <p:par>
                                <p:cTn id="140" presetID="22" presetClass="entr" presetSubtype="8" fill="hold" grpId="2" nodeType="withEffect">
                                  <p:stCondLst>
                                    <p:cond delay="0"/>
                                  </p:stCondLst>
                                  <p:childTnLst>
                                    <p:set>
                                      <p:cBhvr>
                                        <p:cTn id="141" dur="1" fill="hold">
                                          <p:stCondLst>
                                            <p:cond delay="0"/>
                                          </p:stCondLst>
                                        </p:cTn>
                                        <p:tgtEl>
                                          <p:spTgt spid="179220"/>
                                        </p:tgtEl>
                                        <p:attrNameLst>
                                          <p:attrName>style.visibility</p:attrName>
                                        </p:attrNameLst>
                                      </p:cBhvr>
                                      <p:to>
                                        <p:strVal val="visible"/>
                                      </p:to>
                                    </p:set>
                                    <p:animEffect transition="in" filter="wipe(left)">
                                      <p:cBhvr>
                                        <p:cTn id="142" dur="500"/>
                                        <p:tgtEl>
                                          <p:spTgt spid="179220"/>
                                        </p:tgtEl>
                                      </p:cBhvr>
                                    </p:animEffect>
                                  </p:childTnLst>
                                </p:cTn>
                              </p:par>
                              <p:par>
                                <p:cTn id="143" presetID="9" presetClass="exit" presetSubtype="0" fill="hold" grpId="1" nodeType="withEffect">
                                  <p:stCondLst>
                                    <p:cond delay="0"/>
                                  </p:stCondLst>
                                  <p:childTnLst>
                                    <p:animEffect transition="out" filter="dissolve">
                                      <p:cBhvr>
                                        <p:cTn id="144" dur="500"/>
                                        <p:tgtEl>
                                          <p:spTgt spid="179202"/>
                                        </p:tgtEl>
                                      </p:cBhvr>
                                    </p:animEffect>
                                    <p:set>
                                      <p:cBhvr>
                                        <p:cTn id="145" dur="1" fill="hold">
                                          <p:stCondLst>
                                            <p:cond delay="499"/>
                                          </p:stCondLst>
                                        </p:cTn>
                                        <p:tgtEl>
                                          <p:spTgt spid="179202"/>
                                        </p:tgtEl>
                                        <p:attrNameLst>
                                          <p:attrName>style.visibility</p:attrName>
                                        </p:attrNameLst>
                                      </p:cBhvr>
                                      <p:to>
                                        <p:strVal val="hidden"/>
                                      </p:to>
                                    </p:set>
                                  </p:childTnLst>
                                </p:cTn>
                              </p:par>
                              <p:par>
                                <p:cTn id="146" presetID="9" presetClass="exit" presetSubtype="0" fill="hold" grpId="3" nodeType="withEffect">
                                  <p:stCondLst>
                                    <p:cond delay="0"/>
                                  </p:stCondLst>
                                  <p:childTnLst>
                                    <p:animEffect transition="out" filter="dissolve">
                                      <p:cBhvr>
                                        <p:cTn id="147" dur="500"/>
                                        <p:tgtEl>
                                          <p:spTgt spid="179215"/>
                                        </p:tgtEl>
                                      </p:cBhvr>
                                    </p:animEffect>
                                    <p:set>
                                      <p:cBhvr>
                                        <p:cTn id="148" dur="1" fill="hold">
                                          <p:stCondLst>
                                            <p:cond delay="499"/>
                                          </p:stCondLst>
                                        </p:cTn>
                                        <p:tgtEl>
                                          <p:spTgt spid="17921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2" nodeType="clickEffect">
                                  <p:stCondLst>
                                    <p:cond delay="0"/>
                                  </p:stCondLst>
                                  <p:childTnLst>
                                    <p:set>
                                      <p:cBhvr>
                                        <p:cTn id="152" dur="1" fill="hold">
                                          <p:stCondLst>
                                            <p:cond delay="0"/>
                                          </p:stCondLst>
                                        </p:cTn>
                                        <p:tgtEl>
                                          <p:spTgt spid="179217"/>
                                        </p:tgtEl>
                                        <p:attrNameLst>
                                          <p:attrName>style.visibility</p:attrName>
                                        </p:attrNameLst>
                                      </p:cBhvr>
                                      <p:to>
                                        <p:strVal val="visible"/>
                                      </p:to>
                                    </p:set>
                                    <p:animEffect transition="in" filter="wipe(right)">
                                      <p:cBhvr>
                                        <p:cTn id="153" dur="500"/>
                                        <p:tgtEl>
                                          <p:spTgt spid="179217"/>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179239"/>
                                        </p:tgtEl>
                                        <p:attrNameLst>
                                          <p:attrName>style.visibility</p:attrName>
                                        </p:attrNameLst>
                                      </p:cBhvr>
                                      <p:to>
                                        <p:strVal val="visible"/>
                                      </p:to>
                                    </p:set>
                                    <p:animEffect transition="in" filter="wipe(right)">
                                      <p:cBhvr>
                                        <p:cTn id="156" dur="500"/>
                                        <p:tgtEl>
                                          <p:spTgt spid="179239"/>
                                        </p:tgtEl>
                                      </p:cBhvr>
                                    </p:animEffect>
                                  </p:childTnLst>
                                </p:cTn>
                              </p:par>
                              <p:par>
                                <p:cTn id="157" presetID="9" presetClass="exit" presetSubtype="0" fill="hold" grpId="3" nodeType="withEffect">
                                  <p:stCondLst>
                                    <p:cond delay="0"/>
                                  </p:stCondLst>
                                  <p:childTnLst>
                                    <p:animEffect transition="out" filter="dissolve">
                                      <p:cBhvr>
                                        <p:cTn id="158" dur="500"/>
                                        <p:tgtEl>
                                          <p:spTgt spid="179220"/>
                                        </p:tgtEl>
                                      </p:cBhvr>
                                    </p:animEffect>
                                    <p:set>
                                      <p:cBhvr>
                                        <p:cTn id="159" dur="1" fill="hold">
                                          <p:stCondLst>
                                            <p:cond delay="499"/>
                                          </p:stCondLst>
                                        </p:cTn>
                                        <p:tgtEl>
                                          <p:spTgt spid="179220"/>
                                        </p:tgtEl>
                                        <p:attrNameLst>
                                          <p:attrName>style.visibility</p:attrName>
                                        </p:attrNameLst>
                                      </p:cBhvr>
                                      <p:to>
                                        <p:strVal val="hidden"/>
                                      </p:to>
                                    </p:set>
                                  </p:childTnLst>
                                </p:cTn>
                              </p:par>
                              <p:par>
                                <p:cTn id="160" presetID="9" presetClass="exit" presetSubtype="0" fill="hold" grpId="3" nodeType="withEffect">
                                  <p:stCondLst>
                                    <p:cond delay="0"/>
                                  </p:stCondLst>
                                  <p:childTnLst>
                                    <p:animEffect transition="out" filter="dissolve">
                                      <p:cBhvr>
                                        <p:cTn id="161" dur="500"/>
                                        <p:tgtEl>
                                          <p:spTgt spid="179216"/>
                                        </p:tgtEl>
                                      </p:cBhvr>
                                    </p:animEffect>
                                    <p:set>
                                      <p:cBhvr>
                                        <p:cTn id="162" dur="1" fill="hold">
                                          <p:stCondLst>
                                            <p:cond delay="499"/>
                                          </p:stCondLst>
                                        </p:cTn>
                                        <p:tgtEl>
                                          <p:spTgt spid="179216"/>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grpId="1" nodeType="afterEffect">
                                  <p:stCondLst>
                                    <p:cond delay="0"/>
                                  </p:stCondLst>
                                  <p:childTnLst>
                                    <p:animEffect transition="out" filter="dissolve">
                                      <p:cBhvr>
                                        <p:cTn id="165" dur="500"/>
                                        <p:tgtEl>
                                          <p:spTgt spid="179229"/>
                                        </p:tgtEl>
                                      </p:cBhvr>
                                    </p:animEffect>
                                    <p:set>
                                      <p:cBhvr>
                                        <p:cTn id="166" dur="1" fill="hold">
                                          <p:stCondLst>
                                            <p:cond delay="499"/>
                                          </p:stCondLst>
                                        </p:cTn>
                                        <p:tgtEl>
                                          <p:spTgt spid="179229"/>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179227"/>
                                        </p:tgtEl>
                                      </p:cBhvr>
                                    </p:animEffect>
                                    <p:set>
                                      <p:cBhvr>
                                        <p:cTn id="169" dur="1" fill="hold">
                                          <p:stCondLst>
                                            <p:cond delay="499"/>
                                          </p:stCondLst>
                                        </p:cTn>
                                        <p:tgtEl>
                                          <p:spTgt spid="179227"/>
                                        </p:tgtEl>
                                        <p:attrNameLst>
                                          <p:attrName>style.visibility</p:attrName>
                                        </p:attrNameLst>
                                      </p:cBhvr>
                                      <p:to>
                                        <p:strVal val="hidden"/>
                                      </p:to>
                                    </p:set>
                                  </p:childTnLst>
                                </p:cTn>
                              </p:par>
                              <p:par>
                                <p:cTn id="170" presetID="30" presetClass="emph" presetSubtype="0" fill="hold" grpId="1" nodeType="withEffect">
                                  <p:stCondLst>
                                    <p:cond delay="0"/>
                                  </p:stCondLst>
                                  <p:childTnLst>
                                    <p:animClr clrSpc="hsl" dir="cw">
                                      <p:cBhvr override="childStyle">
                                        <p:cTn id="171" dur="500" fill="hold"/>
                                        <p:tgtEl>
                                          <p:spTgt spid="179226"/>
                                        </p:tgtEl>
                                        <p:attrNameLst>
                                          <p:attrName>style.color</p:attrName>
                                        </p:attrNameLst>
                                      </p:cBhvr>
                                      <p:by>
                                        <p:hsl h="0" s="12549" l="25098"/>
                                      </p:by>
                                    </p:animClr>
                                    <p:animClr clrSpc="hsl" dir="cw">
                                      <p:cBhvr>
                                        <p:cTn id="172" dur="500" fill="hold"/>
                                        <p:tgtEl>
                                          <p:spTgt spid="179226"/>
                                        </p:tgtEl>
                                        <p:attrNameLst>
                                          <p:attrName>fillcolor</p:attrName>
                                        </p:attrNameLst>
                                      </p:cBhvr>
                                      <p:by>
                                        <p:hsl h="0" s="12549" l="25098"/>
                                      </p:by>
                                    </p:animClr>
                                    <p:animClr clrSpc="hsl" dir="cw">
                                      <p:cBhvr>
                                        <p:cTn id="173" dur="500" fill="hold"/>
                                        <p:tgtEl>
                                          <p:spTgt spid="179226"/>
                                        </p:tgtEl>
                                        <p:attrNameLst>
                                          <p:attrName>stroke.color</p:attrName>
                                        </p:attrNameLst>
                                      </p:cBhvr>
                                      <p:by>
                                        <p:hsl h="0" s="12549" l="25098"/>
                                      </p:by>
                                    </p:animClr>
                                    <p:set>
                                      <p:cBhvr>
                                        <p:cTn id="174" dur="500" fill="hold"/>
                                        <p:tgtEl>
                                          <p:spTgt spid="179226"/>
                                        </p:tgtEl>
                                        <p:attrNameLst>
                                          <p:attrName>fill.type</p:attrName>
                                        </p:attrNameLst>
                                      </p:cBhvr>
                                      <p:to>
                                        <p:strVal val="solid"/>
                                      </p:to>
                                    </p:set>
                                  </p:childTnLst>
                                </p:cTn>
                              </p:par>
                              <p:par>
                                <p:cTn id="175" presetID="30" presetClass="emph" presetSubtype="0" fill="hold" grpId="1" nodeType="withEffect">
                                  <p:stCondLst>
                                    <p:cond delay="0"/>
                                  </p:stCondLst>
                                  <p:childTnLst>
                                    <p:animClr clrSpc="hsl" dir="cw">
                                      <p:cBhvr override="childStyle">
                                        <p:cTn id="176" dur="500" fill="hold"/>
                                        <p:tgtEl>
                                          <p:spTgt spid="179203"/>
                                        </p:tgtEl>
                                        <p:attrNameLst>
                                          <p:attrName>style.color</p:attrName>
                                        </p:attrNameLst>
                                      </p:cBhvr>
                                      <p:by>
                                        <p:hsl h="0" s="12549" l="25098"/>
                                      </p:by>
                                    </p:animClr>
                                    <p:animClr clrSpc="hsl" dir="cw">
                                      <p:cBhvr>
                                        <p:cTn id="177" dur="500" fill="hold"/>
                                        <p:tgtEl>
                                          <p:spTgt spid="179203"/>
                                        </p:tgtEl>
                                        <p:attrNameLst>
                                          <p:attrName>fillcolor</p:attrName>
                                        </p:attrNameLst>
                                      </p:cBhvr>
                                      <p:by>
                                        <p:hsl h="0" s="12549" l="25098"/>
                                      </p:by>
                                    </p:animClr>
                                    <p:animClr clrSpc="hsl" dir="cw">
                                      <p:cBhvr>
                                        <p:cTn id="178" dur="500" fill="hold"/>
                                        <p:tgtEl>
                                          <p:spTgt spid="179203"/>
                                        </p:tgtEl>
                                        <p:attrNameLst>
                                          <p:attrName>stroke.color</p:attrName>
                                        </p:attrNameLst>
                                      </p:cBhvr>
                                      <p:by>
                                        <p:hsl h="0" s="12549" l="25098"/>
                                      </p:by>
                                    </p:animClr>
                                    <p:set>
                                      <p:cBhvr>
                                        <p:cTn id="179" dur="500" fill="hold"/>
                                        <p:tgtEl>
                                          <p:spTgt spid="179203"/>
                                        </p:tgtEl>
                                        <p:attrNameLst>
                                          <p:attrName>fill.type</p:attrName>
                                        </p:attrNameLst>
                                      </p:cBhvr>
                                      <p:to>
                                        <p:strVal val="solid"/>
                                      </p:to>
                                    </p:set>
                                  </p:childTnLst>
                                </p:cTn>
                              </p:par>
                            </p:childTnLst>
                          </p:cTn>
                        </p:par>
                        <p:par>
                          <p:cTn id="180" fill="hold">
                            <p:stCondLst>
                              <p:cond delay="1000"/>
                            </p:stCondLst>
                            <p:childTnLst>
                              <p:par>
                                <p:cTn id="181" presetID="35" presetClass="path" presetSubtype="0" accel="50000" decel="50000" fill="hold" grpId="2" nodeType="afterEffect">
                                  <p:stCondLst>
                                    <p:cond delay="0"/>
                                  </p:stCondLst>
                                  <p:childTnLst>
                                    <p:animMotion origin="layout" path="M 8.33333E-7 2.96296E-6 L -0.12292 2.96296E-6 " pathEditMode="relative" rAng="0" ptsTypes="AA">
                                      <p:cBhvr>
                                        <p:cTn id="182" dur="2000" fill="hold"/>
                                        <p:tgtEl>
                                          <p:spTgt spid="179203"/>
                                        </p:tgtEl>
                                        <p:attrNameLst>
                                          <p:attrName>ppt_x</p:attrName>
                                          <p:attrName>ppt_y</p:attrName>
                                        </p:attrNameLst>
                                      </p:cBhvr>
                                      <p:rCtr x="-61" y="0"/>
                                    </p:animMotion>
                                  </p:childTnLst>
                                </p:cTn>
                              </p:par>
                              <p:par>
                                <p:cTn id="183" presetID="35" presetClass="path" presetSubtype="0" accel="50000" decel="50000" fill="hold" grpId="2" nodeType="withEffect">
                                  <p:stCondLst>
                                    <p:cond delay="0"/>
                                  </p:stCondLst>
                                  <p:childTnLst>
                                    <p:animMotion origin="layout" path="M 1.94444E-6 -4.07407E-6 L -0.11979 -4.07407E-6 " pathEditMode="relative" rAng="0" ptsTypes="AA">
                                      <p:cBhvr>
                                        <p:cTn id="184" dur="2000" fill="hold"/>
                                        <p:tgtEl>
                                          <p:spTgt spid="179226"/>
                                        </p:tgtEl>
                                        <p:attrNameLst>
                                          <p:attrName>ppt_x</p:attrName>
                                          <p:attrName>ppt_y</p:attrName>
                                        </p:attrNameLst>
                                      </p:cBhvr>
                                      <p:rCtr x="-60" y="0"/>
                                    </p:animMotion>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4.44444E-6 1.48148E-6 L 0.24618 1.48148E-6 " pathEditMode="relative" rAng="0" ptsTypes="AA">
                                      <p:cBhvr>
                                        <p:cTn id="187" dur="2000" fill="hold"/>
                                        <p:tgtEl>
                                          <p:spTgt spid="179207"/>
                                        </p:tgtEl>
                                        <p:attrNameLst>
                                          <p:attrName>ppt_x</p:attrName>
                                          <p:attrName>ppt_y</p:attrName>
                                        </p:attrNameLst>
                                      </p:cBhvr>
                                      <p:rCtr x="123" y="0"/>
                                    </p:animMotion>
                                  </p:childTnLst>
                                </p:cTn>
                              </p:par>
                              <p:par>
                                <p:cTn id="188" presetID="63" presetClass="path" presetSubtype="0" accel="50000" decel="50000" fill="hold" grpId="0" nodeType="withEffect">
                                  <p:stCondLst>
                                    <p:cond delay="0"/>
                                  </p:stCondLst>
                                  <p:childTnLst>
                                    <p:animMotion origin="layout" path="M 1.11111E-6 -2.96296E-6 L 0.2316 -2.96296E-6 " pathEditMode="relative" rAng="0" ptsTypes="AA">
                                      <p:cBhvr>
                                        <p:cTn id="189" dur="2000" fill="hold"/>
                                        <p:tgtEl>
                                          <p:spTgt spid="179208"/>
                                        </p:tgtEl>
                                        <p:attrNameLst>
                                          <p:attrName>ppt_x</p:attrName>
                                          <p:attrName>ppt_y</p:attrName>
                                        </p:attrNameLst>
                                      </p:cBhvr>
                                      <p:rCtr x="116" y="0"/>
                                    </p:animMotion>
                                  </p:childTnLst>
                                </p:cTn>
                              </p:par>
                              <p:par>
                                <p:cTn id="190" presetID="30" presetClass="emph" presetSubtype="0" fill="hold" nodeType="withEffect">
                                  <p:stCondLst>
                                    <p:cond delay="0"/>
                                  </p:stCondLst>
                                  <p:childTnLst>
                                    <p:animClr clrSpc="hsl" dir="cw">
                                      <p:cBhvr override="childStyle">
                                        <p:cTn id="191" dur="500" fill="hold"/>
                                        <p:tgtEl>
                                          <p:spTgt spid="179214"/>
                                        </p:tgtEl>
                                        <p:attrNameLst>
                                          <p:attrName>style.color</p:attrName>
                                        </p:attrNameLst>
                                      </p:cBhvr>
                                      <p:by>
                                        <p:hsl h="0" s="12549" l="25098"/>
                                      </p:by>
                                    </p:animClr>
                                    <p:animClr clrSpc="hsl" dir="cw">
                                      <p:cBhvr>
                                        <p:cTn id="192" dur="500" fill="hold"/>
                                        <p:tgtEl>
                                          <p:spTgt spid="179214"/>
                                        </p:tgtEl>
                                        <p:attrNameLst>
                                          <p:attrName>fillcolor</p:attrName>
                                        </p:attrNameLst>
                                      </p:cBhvr>
                                      <p:by>
                                        <p:hsl h="0" s="12549" l="25098"/>
                                      </p:by>
                                    </p:animClr>
                                    <p:animClr clrSpc="hsl" dir="cw">
                                      <p:cBhvr>
                                        <p:cTn id="193" dur="500" fill="hold"/>
                                        <p:tgtEl>
                                          <p:spTgt spid="179214"/>
                                        </p:tgtEl>
                                        <p:attrNameLst>
                                          <p:attrName>stroke.color</p:attrName>
                                        </p:attrNameLst>
                                      </p:cBhvr>
                                      <p:by>
                                        <p:hsl h="0" s="12549" l="25098"/>
                                      </p:by>
                                    </p:animClr>
                                    <p:set>
                                      <p:cBhvr>
                                        <p:cTn id="194" dur="500" fill="hold"/>
                                        <p:tgtEl>
                                          <p:spTgt spid="179214"/>
                                        </p:tgtEl>
                                        <p:attrNameLst>
                                          <p:attrName>fill.type</p:attrName>
                                        </p:attrNameLst>
                                      </p:cBhvr>
                                      <p:to>
                                        <p:strVal val="solid"/>
                                      </p:to>
                                    </p:set>
                                  </p:childTnLst>
                                </p:cTn>
                              </p:par>
                              <p:par>
                                <p:cTn id="195" presetID="30" presetClass="emph" presetSubtype="0" fill="hold" grpId="0" nodeType="withEffect">
                                  <p:stCondLst>
                                    <p:cond delay="0"/>
                                  </p:stCondLst>
                                  <p:childTnLst>
                                    <p:animClr clrSpc="hsl" dir="cw">
                                      <p:cBhvr override="childStyle">
                                        <p:cTn id="196" dur="500" fill="hold"/>
                                        <p:tgtEl>
                                          <p:spTgt spid="179209"/>
                                        </p:tgtEl>
                                        <p:attrNameLst>
                                          <p:attrName>style.color</p:attrName>
                                        </p:attrNameLst>
                                      </p:cBhvr>
                                      <p:by>
                                        <p:hsl h="0" s="12549" l="25098"/>
                                      </p:by>
                                    </p:animClr>
                                    <p:animClr clrSpc="hsl" dir="cw">
                                      <p:cBhvr>
                                        <p:cTn id="197" dur="500" fill="hold"/>
                                        <p:tgtEl>
                                          <p:spTgt spid="179209"/>
                                        </p:tgtEl>
                                        <p:attrNameLst>
                                          <p:attrName>fillcolor</p:attrName>
                                        </p:attrNameLst>
                                      </p:cBhvr>
                                      <p:by>
                                        <p:hsl h="0" s="12549" l="25098"/>
                                      </p:by>
                                    </p:animClr>
                                    <p:animClr clrSpc="hsl" dir="cw">
                                      <p:cBhvr>
                                        <p:cTn id="198" dur="500" fill="hold"/>
                                        <p:tgtEl>
                                          <p:spTgt spid="179209"/>
                                        </p:tgtEl>
                                        <p:attrNameLst>
                                          <p:attrName>stroke.color</p:attrName>
                                        </p:attrNameLst>
                                      </p:cBhvr>
                                      <p:by>
                                        <p:hsl h="0" s="12549" l="25098"/>
                                      </p:by>
                                    </p:animClr>
                                    <p:set>
                                      <p:cBhvr>
                                        <p:cTn id="199" dur="500" fill="hold"/>
                                        <p:tgtEl>
                                          <p:spTgt spid="179209"/>
                                        </p:tgtEl>
                                        <p:attrNameLst>
                                          <p:attrName>fill.type</p:attrName>
                                        </p:attrNameLst>
                                      </p:cBhvr>
                                      <p:to>
                                        <p:strVal val="solid"/>
                                      </p:to>
                                    </p:set>
                                  </p:childTnLst>
                                </p:cTn>
                              </p:par>
                              <p:par>
                                <p:cTn id="200" presetID="30" presetClass="emph" presetSubtype="0" fill="hold" nodeType="withEffect">
                                  <p:stCondLst>
                                    <p:cond delay="0"/>
                                  </p:stCondLst>
                                  <p:childTnLst>
                                    <p:animClr clrSpc="hsl" dir="cw">
                                      <p:cBhvr override="childStyle">
                                        <p:cTn id="201" dur="500" fill="hold"/>
                                        <p:tgtEl>
                                          <p:spTgt spid="179205"/>
                                        </p:tgtEl>
                                        <p:attrNameLst>
                                          <p:attrName>style.color</p:attrName>
                                        </p:attrNameLst>
                                      </p:cBhvr>
                                      <p:by>
                                        <p:hsl h="0" s="12549" l="25098"/>
                                      </p:by>
                                    </p:animClr>
                                    <p:animClr clrSpc="hsl" dir="cw">
                                      <p:cBhvr>
                                        <p:cTn id="202" dur="500" fill="hold"/>
                                        <p:tgtEl>
                                          <p:spTgt spid="179205"/>
                                        </p:tgtEl>
                                        <p:attrNameLst>
                                          <p:attrName>fillcolor</p:attrName>
                                        </p:attrNameLst>
                                      </p:cBhvr>
                                      <p:by>
                                        <p:hsl h="0" s="12549" l="25098"/>
                                      </p:by>
                                    </p:animClr>
                                    <p:animClr clrSpc="hsl" dir="cw">
                                      <p:cBhvr>
                                        <p:cTn id="203" dur="500" fill="hold"/>
                                        <p:tgtEl>
                                          <p:spTgt spid="179205"/>
                                        </p:tgtEl>
                                        <p:attrNameLst>
                                          <p:attrName>stroke.color</p:attrName>
                                        </p:attrNameLst>
                                      </p:cBhvr>
                                      <p:by>
                                        <p:hsl h="0" s="12549" l="25098"/>
                                      </p:by>
                                    </p:animClr>
                                    <p:set>
                                      <p:cBhvr>
                                        <p:cTn id="204" dur="500" fill="hold"/>
                                        <p:tgtEl>
                                          <p:spTgt spid="179205"/>
                                        </p:tgtEl>
                                        <p:attrNameLst>
                                          <p:attrName>fill.type</p:attrName>
                                        </p:attrNameLst>
                                      </p:cBhvr>
                                      <p:to>
                                        <p:strVal val="solid"/>
                                      </p:to>
                                    </p:set>
                                  </p:childTnLst>
                                </p:cTn>
                              </p:par>
                              <p:par>
                                <p:cTn id="205" presetID="30" presetClass="emph" presetSubtype="0" fill="hold" grpId="0" nodeType="withEffect">
                                  <p:stCondLst>
                                    <p:cond delay="0"/>
                                  </p:stCondLst>
                                  <p:childTnLst>
                                    <p:animClr clrSpc="hsl" dir="cw">
                                      <p:cBhvr override="childStyle">
                                        <p:cTn id="206" dur="500" fill="hold"/>
                                        <p:tgtEl>
                                          <p:spTgt spid="179206"/>
                                        </p:tgtEl>
                                        <p:attrNameLst>
                                          <p:attrName>style.color</p:attrName>
                                        </p:attrNameLst>
                                      </p:cBhvr>
                                      <p:by>
                                        <p:hsl h="0" s="12549" l="25098"/>
                                      </p:by>
                                    </p:animClr>
                                    <p:animClr clrSpc="hsl" dir="cw">
                                      <p:cBhvr>
                                        <p:cTn id="207" dur="500" fill="hold"/>
                                        <p:tgtEl>
                                          <p:spTgt spid="179206"/>
                                        </p:tgtEl>
                                        <p:attrNameLst>
                                          <p:attrName>fillcolor</p:attrName>
                                        </p:attrNameLst>
                                      </p:cBhvr>
                                      <p:by>
                                        <p:hsl h="0" s="12549" l="25098"/>
                                      </p:by>
                                    </p:animClr>
                                    <p:animClr clrSpc="hsl" dir="cw">
                                      <p:cBhvr>
                                        <p:cTn id="208" dur="500" fill="hold"/>
                                        <p:tgtEl>
                                          <p:spTgt spid="179206"/>
                                        </p:tgtEl>
                                        <p:attrNameLst>
                                          <p:attrName>stroke.color</p:attrName>
                                        </p:attrNameLst>
                                      </p:cBhvr>
                                      <p:by>
                                        <p:hsl h="0" s="12549" l="25098"/>
                                      </p:by>
                                    </p:animClr>
                                    <p:set>
                                      <p:cBhvr>
                                        <p:cTn id="209" dur="500" fill="hold"/>
                                        <p:tgtEl>
                                          <p:spTgt spid="179206"/>
                                        </p:tgtEl>
                                        <p:attrNameLst>
                                          <p:attrName>fill.type</p:attrName>
                                        </p:attrNameLst>
                                      </p:cBhvr>
                                      <p:to>
                                        <p:strVal val="solid"/>
                                      </p:to>
                                    </p:set>
                                  </p:childTnLst>
                                </p:cTn>
                              </p:par>
                            </p:childTnLst>
                          </p:cTn>
                        </p:par>
                        <p:par>
                          <p:cTn id="210" fill="hold">
                            <p:stCondLst>
                              <p:cond delay="5000"/>
                            </p:stCondLst>
                            <p:childTnLst>
                              <p:par>
                                <p:cTn id="211" presetID="9" presetClass="exit" presetSubtype="0" fill="hold" grpId="3" nodeType="afterEffect">
                                  <p:stCondLst>
                                    <p:cond delay="0"/>
                                  </p:stCondLst>
                                  <p:childTnLst>
                                    <p:animEffect transition="out" filter="dissolve">
                                      <p:cBhvr>
                                        <p:cTn id="212" dur="500"/>
                                        <p:tgtEl>
                                          <p:spTgt spid="179217"/>
                                        </p:tgtEl>
                                      </p:cBhvr>
                                    </p:animEffect>
                                    <p:set>
                                      <p:cBhvr>
                                        <p:cTn id="213" dur="1" fill="hold">
                                          <p:stCondLst>
                                            <p:cond delay="499"/>
                                          </p:stCondLst>
                                        </p:cTn>
                                        <p:tgtEl>
                                          <p:spTgt spid="179217"/>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179239"/>
                                        </p:tgtEl>
                                      </p:cBhvr>
                                    </p:animEffect>
                                    <p:set>
                                      <p:cBhvr>
                                        <p:cTn id="216" dur="1" fill="hold">
                                          <p:stCondLst>
                                            <p:cond delay="499"/>
                                          </p:stCondLst>
                                        </p:cTn>
                                        <p:tgtEl>
                                          <p:spTgt spid="179239"/>
                                        </p:tgtEl>
                                        <p:attrNameLst>
                                          <p:attrName>style.visibility</p:attrName>
                                        </p:attrNameLst>
                                      </p:cBhvr>
                                      <p:to>
                                        <p:strVal val="hidden"/>
                                      </p:to>
                                    </p:set>
                                  </p:childTnLst>
                                </p:cTn>
                              </p:par>
                            </p:childTnLst>
                          </p:cTn>
                        </p:par>
                        <p:par>
                          <p:cTn id="217" fill="hold">
                            <p:stCondLst>
                              <p:cond delay="5500"/>
                            </p:stCondLst>
                            <p:childTnLst>
                              <p:par>
                                <p:cTn id="218" presetID="10" presetClass="entr" presetSubtype="0" fill="hold" grpId="0" nodeType="afterEffect">
                                  <p:stCondLst>
                                    <p:cond delay="0"/>
                                  </p:stCondLst>
                                  <p:childTnLst>
                                    <p:set>
                                      <p:cBhvr>
                                        <p:cTn id="219" dur="1" fill="hold">
                                          <p:stCondLst>
                                            <p:cond delay="0"/>
                                          </p:stCondLst>
                                        </p:cTn>
                                        <p:tgtEl>
                                          <p:spTgt spid="179228"/>
                                        </p:tgtEl>
                                        <p:attrNameLst>
                                          <p:attrName>style.visibility</p:attrName>
                                        </p:attrNameLst>
                                      </p:cBhvr>
                                      <p:to>
                                        <p:strVal val="visible"/>
                                      </p:to>
                                    </p:set>
                                    <p:animEffect transition="in" filter="fade">
                                      <p:cBhvr>
                                        <p:cTn id="220" dur="500"/>
                                        <p:tgtEl>
                                          <p:spTgt spid="179228"/>
                                        </p:tgtEl>
                                      </p:cBhvr>
                                    </p:animEffect>
                                  </p:childTnLst>
                                </p:cTn>
                              </p:par>
                              <p:par>
                                <p:cTn id="221" presetID="9" presetClass="exit" presetSubtype="0" fill="hold" grpId="2" nodeType="withEffect">
                                  <p:stCondLst>
                                    <p:cond delay="0"/>
                                  </p:stCondLst>
                                  <p:childTnLst>
                                    <p:animEffect transition="out" filter="dissolve">
                                      <p:cBhvr>
                                        <p:cTn id="222" dur="500"/>
                                        <p:tgtEl>
                                          <p:spTgt spid="179239"/>
                                        </p:tgtEl>
                                      </p:cBhvr>
                                    </p:animEffect>
                                    <p:set>
                                      <p:cBhvr>
                                        <p:cTn id="223" dur="1" fill="hold">
                                          <p:stCondLst>
                                            <p:cond delay="499"/>
                                          </p:stCondLst>
                                        </p:cTn>
                                        <p:tgtEl>
                                          <p:spTgt spid="179239"/>
                                        </p:tgtEl>
                                        <p:attrNameLst>
                                          <p:attrName>style.visibility</p:attrName>
                                        </p:attrNameLst>
                                      </p:cBhvr>
                                      <p:to>
                                        <p:strVal val="hidden"/>
                                      </p:to>
                                    </p:set>
                                  </p:childTnLst>
                                </p:cTn>
                              </p:par>
                              <p:par>
                                <p:cTn id="224" presetID="9" presetClass="exit" presetSubtype="0" fill="hold" grpId="4" nodeType="withEffect">
                                  <p:stCondLst>
                                    <p:cond delay="0"/>
                                  </p:stCondLst>
                                  <p:childTnLst>
                                    <p:animEffect transition="out" filter="dissolve">
                                      <p:cBhvr>
                                        <p:cTn id="225" dur="500"/>
                                        <p:tgtEl>
                                          <p:spTgt spid="179217"/>
                                        </p:tgtEl>
                                      </p:cBhvr>
                                    </p:animEffect>
                                    <p:set>
                                      <p:cBhvr>
                                        <p:cTn id="226" dur="1" fill="hold">
                                          <p:stCondLst>
                                            <p:cond delay="499"/>
                                          </p:stCondLst>
                                        </p:cTn>
                                        <p:tgtEl>
                                          <p:spTgt spid="179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2" grpId="1"/>
      <p:bldP spid="179203" grpId="0" animBg="1"/>
      <p:bldP spid="179203" grpId="1" animBg="1"/>
      <p:bldP spid="179203" grpId="2" animBg="1"/>
      <p:bldP spid="179206" grpId="0"/>
      <p:bldP spid="179208" grpId="0"/>
      <p:bldP spid="179209" grpId="0"/>
      <p:bldP spid="179215" grpId="0" animBg="1"/>
      <p:bldP spid="179215" grpId="1" animBg="1"/>
      <p:bldP spid="179215" grpId="2" animBg="1"/>
      <p:bldP spid="179215" grpId="3" animBg="1"/>
      <p:bldP spid="179216" grpId="0" animBg="1"/>
      <p:bldP spid="179216" grpId="1" animBg="1"/>
      <p:bldP spid="179216" grpId="2" animBg="1"/>
      <p:bldP spid="179216" grpId="3" animBg="1"/>
      <p:bldP spid="179217" grpId="0" animBg="1"/>
      <p:bldP spid="179217" grpId="1" animBg="1"/>
      <p:bldP spid="179217" grpId="2" animBg="1"/>
      <p:bldP spid="179217" grpId="3" animBg="1"/>
      <p:bldP spid="179217" grpId="4" animBg="1"/>
      <p:bldP spid="179218" grpId="0" animBg="1"/>
      <p:bldP spid="179218" grpId="1" animBg="1"/>
      <p:bldP spid="179219" grpId="0"/>
      <p:bldP spid="179219" grpId="1"/>
      <p:bldP spid="179220" grpId="0"/>
      <p:bldP spid="179220" grpId="1"/>
      <p:bldP spid="179220" grpId="2"/>
      <p:bldP spid="179220" grpId="3"/>
      <p:bldP spid="179221" grpId="0"/>
      <p:bldP spid="179221" grpId="1"/>
      <p:bldP spid="179222" grpId="0"/>
      <p:bldP spid="179222" grpId="1"/>
      <p:bldP spid="179223" grpId="0"/>
      <p:bldP spid="179223" grpId="1"/>
      <p:bldP spid="179224" grpId="0"/>
      <p:bldP spid="179224" grpId="1"/>
      <p:bldP spid="179225" grpId="0"/>
      <p:bldP spid="179225" grpId="1"/>
      <p:bldP spid="179226" grpId="0"/>
      <p:bldP spid="179226" grpId="1"/>
      <p:bldP spid="179226" grpId="2"/>
      <p:bldP spid="179227" grpId="0"/>
      <p:bldP spid="179227" grpId="1"/>
      <p:bldP spid="179228" grpId="0"/>
      <p:bldP spid="179229" grpId="0" animBg="1"/>
      <p:bldP spid="179229" grpId="1" animBg="1"/>
      <p:bldP spid="179239" grpId="0"/>
      <p:bldP spid="179239" grpId="1"/>
      <p:bldP spid="179239" grpId="2"/>
      <p:bldP spid="179240" grpId="0" animBg="1"/>
      <p:bldP spid="179240" grpId="1" animBg="1"/>
      <p:bldP spid="179241" grpId="0" animBg="1"/>
      <p:bldP spid="17924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defTabSz="914363" fontAlgn="auto">
              <a:spcAft>
                <a:spcPts val="0"/>
              </a:spcAft>
              <a:defRPr/>
            </a:pPr>
            <a:r>
              <a:rPr lang="cs-CZ" dirty="0" smtClean="0"/>
              <a:t/>
            </a:r>
            <a:br>
              <a:rPr lang="cs-CZ" dirty="0" smtClean="0"/>
            </a:br>
            <a:endParaRPr lang="cs-CZ" dirty="0"/>
          </a:p>
        </p:txBody>
      </p:sp>
      <p:sp>
        <p:nvSpPr>
          <p:cNvPr id="7" name="Subtitle 6"/>
          <p:cNvSpPr>
            <a:spLocks noGrp="1"/>
          </p:cNvSpPr>
          <p:nvPr>
            <p:ph type="subTitle" idx="1"/>
          </p:nvPr>
        </p:nvSpPr>
        <p:spPr/>
        <p:txBody>
          <a:bodyPr/>
          <a:lstStyle/>
          <a:p>
            <a:r>
              <a:rPr lang="cs-CZ" b="0" dirty="0" smtClean="0">
                <a:effectLst>
                  <a:outerShdw blurRad="38100" dist="38100" dir="2700000" algn="tl">
                    <a:srgbClr val="000000">
                      <a:alpha val="43137"/>
                    </a:srgbClr>
                  </a:outerShdw>
                </a:effectLst>
              </a:rPr>
              <a:t>Internet </a:t>
            </a:r>
            <a:r>
              <a:rPr lang="cs-CZ" b="0" dirty="0" err="1" smtClean="0">
                <a:effectLst>
                  <a:outerShdw blurRad="38100" dist="38100" dir="2700000" algn="tl">
                    <a:srgbClr val="000000">
                      <a:alpha val="43137"/>
                    </a:srgbClr>
                  </a:outerShdw>
                </a:effectLst>
              </a:rPr>
              <a:t>information</a:t>
            </a:r>
            <a:r>
              <a:rPr lang="cs-CZ" b="0" dirty="0" smtClean="0">
                <a:effectLst>
                  <a:outerShdw blurRad="38100" dist="38100" dir="2700000" algn="tl">
                    <a:srgbClr val="000000">
                      <a:alpha val="43137"/>
                    </a:srgbClr>
                  </a:outerShdw>
                </a:effectLst>
              </a:rPr>
              <a:t> </a:t>
            </a:r>
            <a:r>
              <a:rPr lang="cs-CZ" b="0" dirty="0" err="1" smtClean="0">
                <a:effectLst>
                  <a:outerShdw blurRad="38100" dist="38100" dir="2700000" algn="tl">
                    <a:srgbClr val="000000">
                      <a:alpha val="43137"/>
                    </a:srgbClr>
                  </a:outerShdw>
                </a:effectLst>
              </a:rPr>
              <a:t>services</a:t>
            </a:r>
            <a:r>
              <a:rPr lang="cs-CZ" b="0" dirty="0" smtClean="0">
                <a:effectLst>
                  <a:outerShdw blurRad="38100" dist="38100" dir="2700000" algn="tl">
                    <a:srgbClr val="000000">
                      <a:alpha val="43137"/>
                    </a:srgbClr>
                  </a:outerShdw>
                </a:effectLst>
              </a:rPr>
              <a:t> (IIS) 7</a:t>
            </a:r>
            <a:endParaRPr lang="sk-SK" b="0" dirty="0">
              <a:effectLst>
                <a:outerShdw blurRad="38100" dist="38100" dir="2700000" algn="tl">
                  <a:srgbClr val="000000">
                    <a:alpha val="43137"/>
                  </a:srgbClr>
                </a:outerShdw>
              </a:effectLst>
            </a:endParaRPr>
          </a:p>
        </p:txBody>
      </p:sp>
      <p:pic>
        <p:nvPicPr>
          <p:cNvPr id="10"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IIS 7.0 konzola</a:t>
            </a:r>
            <a:endParaRPr lang="sk-SK" dirty="0"/>
          </a:p>
        </p:txBody>
      </p:sp>
      <p:sp>
        <p:nvSpPr>
          <p:cNvPr id="4" name="Subtitle 3"/>
          <p:cNvSpPr>
            <a:spLocks noGrp="1"/>
          </p:cNvSpPr>
          <p:nvPr>
            <p:ph type="subTitle" idx="1"/>
          </p:nvPr>
        </p:nvSpPr>
        <p:spPr/>
        <p:txBody>
          <a:bodyPr/>
          <a:lstStyle/>
          <a:p>
            <a:endParaRPr lang="sk-SK"/>
          </a:p>
        </p:txBody>
      </p:sp>
      <p:sp>
        <p:nvSpPr>
          <p:cNvPr id="5" name="Text Placeholder 4"/>
          <p:cNvSpPr>
            <a:spLocks noGrp="1"/>
          </p:cNvSpPr>
          <p:nvPr>
            <p:ph type="body" sz="quarter" idx="10"/>
          </p:nvPr>
        </p:nvSpPr>
        <p:spPr/>
        <p:txBody>
          <a:bodyPr/>
          <a:lstStyle/>
          <a:p>
            <a:r>
              <a:rPr smtClean="0"/>
              <a:t>Demo</a:t>
            </a:r>
            <a:endParaRPr lang="sk-SK"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cs-CZ" b="0" dirty="0" smtClean="0">
                <a:effectLst>
                  <a:outerShdw blurRad="38100" dist="38100" dir="2700000" algn="tl">
                    <a:srgbClr val="000000">
                      <a:alpha val="43137"/>
                    </a:srgbClr>
                  </a:outerShdw>
                </a:effectLst>
              </a:rPr>
              <a:t>Terminal </a:t>
            </a:r>
            <a:r>
              <a:rPr lang="cs-CZ" b="0" dirty="0" err="1" smtClean="0">
                <a:effectLst>
                  <a:outerShdw blurRad="38100" dist="38100" dir="2700000" algn="tl">
                    <a:srgbClr val="000000">
                      <a:alpha val="43137"/>
                    </a:srgbClr>
                  </a:outerShdw>
                </a:effectLst>
              </a:rPr>
              <a:t>Services</a:t>
            </a:r>
            <a:endParaRPr lang="sk-SK" b="0" dirty="0">
              <a:effectLst>
                <a:outerShdw blurRad="38100" dist="38100" dir="2700000" algn="tl">
                  <a:srgbClr val="000000">
                    <a:alpha val="43137"/>
                  </a:srgbClr>
                </a:outerShdw>
              </a:effectLst>
            </a:endParaRPr>
          </a:p>
        </p:txBody>
      </p:sp>
      <p:pic>
        <p:nvPicPr>
          <p:cNvPr id="8"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defTabSz="914363" fontAlgn="auto">
              <a:spcAft>
                <a:spcPts val="0"/>
              </a:spcAft>
              <a:defRPr/>
            </a:pPr>
            <a:r>
              <a:rPr lang="cs-CZ"/>
              <a:t>Novinky v </a:t>
            </a:r>
            <a:r>
              <a:t>Terminal Services</a:t>
            </a:r>
          </a:p>
        </p:txBody>
      </p:sp>
      <p:sp>
        <p:nvSpPr>
          <p:cNvPr id="74754" name="Content Placeholder 2"/>
          <p:cNvSpPr>
            <a:spLocks noGrp="1"/>
          </p:cNvSpPr>
          <p:nvPr>
            <p:ph type="body" idx="1"/>
          </p:nvPr>
        </p:nvSpPr>
        <p:spPr>
          <a:xfrm>
            <a:off x="381000" y="1412875"/>
            <a:ext cx="8382000" cy="4770537"/>
          </a:xfrm>
        </p:spPr>
        <p:txBody>
          <a:bodyPr/>
          <a:lstStyle/>
          <a:p>
            <a:r>
              <a:rPr lang="sk-SK" sz="2800" b="1" dirty="0" smtClean="0">
                <a:effectLst>
                  <a:outerShdw blurRad="38100" dist="38100" dir="2700000" algn="tl">
                    <a:srgbClr val="000000">
                      <a:alpha val="43137"/>
                    </a:srgbClr>
                  </a:outerShdw>
                </a:effectLst>
              </a:rPr>
              <a:t>TS </a:t>
            </a:r>
            <a:r>
              <a:rPr lang="sk-SK" sz="2800" b="1" dirty="0" err="1" smtClean="0">
                <a:effectLst>
                  <a:outerShdw blurRad="38100" dist="38100" dir="2700000" algn="tl">
                    <a:srgbClr val="000000">
                      <a:alpha val="43137"/>
                    </a:srgbClr>
                  </a:outerShdw>
                </a:effectLst>
              </a:rPr>
              <a:t>Easy</a:t>
            </a:r>
            <a:r>
              <a:rPr lang="sk-SK" sz="2800" b="1" dirty="0" smtClean="0">
                <a:effectLst>
                  <a:outerShdw blurRad="38100" dist="38100" dir="2700000" algn="tl">
                    <a:srgbClr val="000000">
                      <a:alpha val="43137"/>
                    </a:srgbClr>
                  </a:outerShdw>
                </a:effectLst>
              </a:rPr>
              <a:t> Print</a:t>
            </a:r>
          </a:p>
          <a:p>
            <a:pPr lvl="1"/>
            <a:r>
              <a:rPr lang="sk-SK" sz="2400" dirty="0" smtClean="0">
                <a:effectLst>
                  <a:outerShdw blurRad="38100" dist="38100" dir="2700000" algn="tl">
                    <a:srgbClr val="000000">
                      <a:alpha val="43137"/>
                    </a:srgbClr>
                  </a:outerShdw>
                </a:effectLst>
              </a:rPr>
              <a:t>Jednotný tlačový ovládač!</a:t>
            </a:r>
          </a:p>
          <a:p>
            <a:r>
              <a:rPr lang="sk-SK" sz="2800" dirty="0" smtClean="0">
                <a:effectLst>
                  <a:outerShdw blurRad="38100" dist="38100" dir="2700000" algn="tl">
                    <a:srgbClr val="000000">
                      <a:alpha val="43137"/>
                    </a:srgbClr>
                  </a:outerShdw>
                </a:effectLst>
              </a:rPr>
              <a:t>TS </a:t>
            </a:r>
            <a:r>
              <a:rPr lang="sk-SK" sz="2800" dirty="0" err="1" smtClean="0">
                <a:effectLst>
                  <a:outerShdw blurRad="38100" dist="38100" dir="2700000" algn="tl">
                    <a:srgbClr val="000000">
                      <a:alpha val="43137"/>
                    </a:srgbClr>
                  </a:outerShdw>
                </a:effectLst>
              </a:rPr>
              <a:t>Gateway</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Zabalí RDP spojenie do HTTPS na jednoduchšiu dostupnosť cez </a:t>
            </a:r>
            <a:r>
              <a:rPr lang="sk-SK" sz="2400" dirty="0" err="1" smtClean="0">
                <a:effectLst>
                  <a:outerShdw blurRad="38100" dist="38100" dir="2700000" algn="tl">
                    <a:srgbClr val="000000">
                      <a:alpha val="43137"/>
                    </a:srgbClr>
                  </a:outerShdw>
                </a:effectLst>
              </a:rPr>
              <a:t>firewall</a:t>
            </a:r>
            <a:endParaRPr lang="sk-SK" sz="2400" dirty="0" smtClean="0">
              <a:effectLst>
                <a:outerShdw blurRad="38100" dist="38100" dir="2700000" algn="tl">
                  <a:srgbClr val="000000">
                    <a:alpha val="43137"/>
                  </a:srgbClr>
                </a:outerShdw>
              </a:effectLst>
            </a:endParaRPr>
          </a:p>
          <a:p>
            <a:r>
              <a:rPr lang="sk-SK" sz="2800" dirty="0" smtClean="0">
                <a:effectLst>
                  <a:outerShdw blurRad="38100" dist="38100" dir="2700000" algn="tl">
                    <a:srgbClr val="000000">
                      <a:alpha val="43137"/>
                    </a:srgbClr>
                  </a:outerShdw>
                </a:effectLst>
              </a:rPr>
              <a:t>TS Remote </a:t>
            </a:r>
            <a:r>
              <a:rPr lang="sk-SK" sz="2800" dirty="0" err="1" smtClean="0">
                <a:effectLst>
                  <a:outerShdw blurRad="38100" dist="38100" dir="2700000" algn="tl">
                    <a:srgbClr val="000000">
                      <a:alpha val="43137"/>
                    </a:srgbClr>
                  </a:outerShdw>
                </a:effectLst>
              </a:rPr>
              <a:t>Application</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Nasadenie vzdialených aplikácií, nie kompletného vzdialeného prostredia</a:t>
            </a:r>
          </a:p>
          <a:p>
            <a:pPr lvl="1"/>
            <a:r>
              <a:rPr lang="sk-SK" sz="2400" dirty="0" smtClean="0">
                <a:effectLst>
                  <a:outerShdw blurRad="38100" dist="38100" dir="2700000" algn="tl">
                    <a:srgbClr val="000000">
                      <a:alpha val="43137"/>
                    </a:srgbClr>
                  </a:outerShdw>
                </a:effectLst>
              </a:rPr>
              <a:t>Vyžaduje Remote Desktop klienta (XPSP2/Vista)</a:t>
            </a:r>
          </a:p>
          <a:p>
            <a:pPr lvl="1"/>
            <a:r>
              <a:rPr lang="sk-SK" sz="2400" dirty="0" smtClean="0">
                <a:effectLst>
                  <a:outerShdw blurRad="38100" dist="38100" dir="2700000" algn="tl">
                    <a:srgbClr val="000000">
                      <a:alpha val="43137"/>
                    </a:srgbClr>
                  </a:outerShdw>
                </a:effectLst>
              </a:rPr>
              <a:t>Podporovaná 32-bit farebná škála</a:t>
            </a:r>
          </a:p>
          <a:p>
            <a:pPr lvl="1"/>
            <a:r>
              <a:rPr lang="sk-SK" sz="2400" dirty="0" smtClean="0">
                <a:effectLst>
                  <a:outerShdw blurRad="38100" dist="38100" dir="2700000" algn="tl">
                    <a:srgbClr val="000000">
                      <a:alpha val="43137"/>
                    </a:srgbClr>
                  </a:outerShdw>
                </a:effectLst>
              </a:rPr>
              <a:t>Možnosti kopírovania a vloženia dát medzi klientom a TS</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defTabSz="914363" fontAlgn="auto">
              <a:spcAft>
                <a:spcPts val="0"/>
              </a:spcAft>
              <a:defRPr/>
            </a:pPr>
            <a:r>
              <a:rPr lang="cs-CZ"/>
              <a:t>Terminal </a:t>
            </a:r>
            <a:r>
              <a:rPr lang="cs-CZ" err="1"/>
              <a:t>Services</a:t>
            </a:r>
            <a:r>
              <a:rPr lang="cs-CZ"/>
              <a:t> </a:t>
            </a:r>
            <a:r>
              <a:rPr lang="cs-CZ" err="1"/>
              <a:t>Easy</a:t>
            </a:r>
            <a:r>
              <a:rPr lang="cs-CZ"/>
              <a:t> </a:t>
            </a:r>
            <a:r>
              <a:rPr lang="cs-CZ" err="1"/>
              <a:t>Print</a:t>
            </a:r>
            <a:endParaRPr lang="cs-CZ"/>
          </a:p>
        </p:txBody>
      </p:sp>
      <p:pic>
        <p:nvPicPr>
          <p:cNvPr id="76802" name="Picture 3"/>
          <p:cNvPicPr>
            <a:picLocks noChangeAspect="1" noChangeArrowheads="1"/>
          </p:cNvPicPr>
          <p:nvPr/>
        </p:nvPicPr>
        <p:blipFill>
          <a:blip r:embed="rId2"/>
          <a:srcRect/>
          <a:stretch>
            <a:fillRect/>
          </a:stretch>
        </p:blipFill>
        <p:spPr bwMode="auto">
          <a:xfrm>
            <a:off x="819150" y="945888"/>
            <a:ext cx="7472363" cy="5637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defTabSz="914363" fontAlgn="auto">
              <a:spcAft>
                <a:spcPts val="0"/>
              </a:spcAft>
              <a:defRPr/>
            </a:pPr>
            <a:r>
              <a:rPr lang="cs-CZ" dirty="0"/>
              <a:t>Novinky v </a:t>
            </a:r>
            <a:r>
              <a:t>Terminal Services</a:t>
            </a:r>
          </a:p>
        </p:txBody>
      </p:sp>
      <p:sp>
        <p:nvSpPr>
          <p:cNvPr id="74754" name="Content Placeholder 2"/>
          <p:cNvSpPr>
            <a:spLocks noGrp="1"/>
          </p:cNvSpPr>
          <p:nvPr>
            <p:ph type="body" idx="1"/>
          </p:nvPr>
        </p:nvSpPr>
        <p:spPr>
          <a:xfrm>
            <a:off x="381000" y="1412875"/>
            <a:ext cx="8382000" cy="4770537"/>
          </a:xfrm>
        </p:spPr>
        <p:txBody>
          <a:bodyPr/>
          <a:lstStyle/>
          <a:p>
            <a:r>
              <a:rPr lang="sk-SK" sz="2800" dirty="0" smtClean="0">
                <a:effectLst>
                  <a:outerShdw blurRad="38100" dist="38100" dir="2700000" algn="tl">
                    <a:srgbClr val="000000">
                      <a:alpha val="43137"/>
                    </a:srgbClr>
                  </a:outerShdw>
                </a:effectLst>
              </a:rPr>
              <a:t>TS </a:t>
            </a:r>
            <a:r>
              <a:rPr lang="sk-SK" sz="2800" dirty="0" err="1" smtClean="0">
                <a:effectLst>
                  <a:outerShdw blurRad="38100" dist="38100" dir="2700000" algn="tl">
                    <a:srgbClr val="000000">
                      <a:alpha val="43137"/>
                    </a:srgbClr>
                  </a:outerShdw>
                </a:effectLst>
              </a:rPr>
              <a:t>Easy</a:t>
            </a:r>
            <a:r>
              <a:rPr lang="sk-SK" sz="2800" dirty="0" smtClean="0">
                <a:effectLst>
                  <a:outerShdw blurRad="38100" dist="38100" dir="2700000" algn="tl">
                    <a:srgbClr val="000000">
                      <a:alpha val="43137"/>
                    </a:srgbClr>
                  </a:outerShdw>
                </a:effectLst>
              </a:rPr>
              <a:t> Print</a:t>
            </a:r>
          </a:p>
          <a:p>
            <a:pPr lvl="1"/>
            <a:r>
              <a:rPr lang="sk-SK" sz="2400" dirty="0" smtClean="0">
                <a:effectLst>
                  <a:outerShdw blurRad="38100" dist="38100" dir="2700000" algn="tl">
                    <a:srgbClr val="000000">
                      <a:alpha val="43137"/>
                    </a:srgbClr>
                  </a:outerShdw>
                </a:effectLst>
              </a:rPr>
              <a:t>Jednotný tlačový ovládač!</a:t>
            </a:r>
          </a:p>
          <a:p>
            <a:r>
              <a:rPr lang="sk-SK" sz="2800" b="1" dirty="0" smtClean="0">
                <a:effectLst>
                  <a:outerShdw blurRad="38100" dist="38100" dir="2700000" algn="tl">
                    <a:srgbClr val="000000">
                      <a:alpha val="43137"/>
                    </a:srgbClr>
                  </a:outerShdw>
                </a:effectLst>
              </a:rPr>
              <a:t>TS </a:t>
            </a:r>
            <a:r>
              <a:rPr lang="sk-SK" sz="2800" b="1" dirty="0" err="1" smtClean="0">
                <a:effectLst>
                  <a:outerShdw blurRad="38100" dist="38100" dir="2700000" algn="tl">
                    <a:srgbClr val="000000">
                      <a:alpha val="43137"/>
                    </a:srgbClr>
                  </a:outerShdw>
                </a:effectLst>
              </a:rPr>
              <a:t>Gateway</a:t>
            </a:r>
            <a:endParaRPr lang="sk-SK" sz="2800" b="1"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Zabalí RDP spojenie do HTTPS na jednoduchšiu dostupnosť cez </a:t>
            </a:r>
            <a:r>
              <a:rPr lang="sk-SK" sz="2400" dirty="0" err="1" smtClean="0">
                <a:effectLst>
                  <a:outerShdw blurRad="38100" dist="38100" dir="2700000" algn="tl">
                    <a:srgbClr val="000000">
                      <a:alpha val="43137"/>
                    </a:srgbClr>
                  </a:outerShdw>
                </a:effectLst>
              </a:rPr>
              <a:t>firewall</a:t>
            </a:r>
            <a:endParaRPr lang="sk-SK" sz="2400" dirty="0" smtClean="0">
              <a:effectLst>
                <a:outerShdw blurRad="38100" dist="38100" dir="2700000" algn="tl">
                  <a:srgbClr val="000000">
                    <a:alpha val="43137"/>
                  </a:srgbClr>
                </a:outerShdw>
              </a:effectLst>
            </a:endParaRPr>
          </a:p>
          <a:p>
            <a:r>
              <a:rPr lang="sk-SK" sz="2800" dirty="0" smtClean="0">
                <a:effectLst>
                  <a:outerShdw blurRad="38100" dist="38100" dir="2700000" algn="tl">
                    <a:srgbClr val="000000">
                      <a:alpha val="43137"/>
                    </a:srgbClr>
                  </a:outerShdw>
                </a:effectLst>
              </a:rPr>
              <a:t>TS Remote </a:t>
            </a:r>
            <a:r>
              <a:rPr lang="sk-SK" sz="2800" dirty="0" err="1" smtClean="0">
                <a:effectLst>
                  <a:outerShdw blurRad="38100" dist="38100" dir="2700000" algn="tl">
                    <a:srgbClr val="000000">
                      <a:alpha val="43137"/>
                    </a:srgbClr>
                  </a:outerShdw>
                </a:effectLst>
              </a:rPr>
              <a:t>Application</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Nasadenie vzdialených aplikácií, nie kompletného vzdialeného prostredia</a:t>
            </a:r>
          </a:p>
          <a:p>
            <a:pPr lvl="1"/>
            <a:r>
              <a:rPr lang="sk-SK" sz="2400" dirty="0" smtClean="0">
                <a:effectLst>
                  <a:outerShdw blurRad="38100" dist="38100" dir="2700000" algn="tl">
                    <a:srgbClr val="000000">
                      <a:alpha val="43137"/>
                    </a:srgbClr>
                  </a:outerShdw>
                </a:effectLst>
              </a:rPr>
              <a:t>Vyžaduje Remote Desktop klienta (XPSP2/Vista)</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Podporovaná 32-bit farebná škála</a:t>
            </a:r>
          </a:p>
          <a:p>
            <a:pPr lvl="1"/>
            <a:r>
              <a:rPr lang="sk-SK" sz="2400" dirty="0" smtClean="0">
                <a:effectLst>
                  <a:outerShdw blurRad="38100" dist="38100" dir="2700000" algn="tl">
                    <a:srgbClr val="000000">
                      <a:alpha val="43137"/>
                    </a:srgbClr>
                  </a:outerShdw>
                </a:effectLst>
              </a:rPr>
              <a:t>Možnosti kopírovania a vloženia dát medzi klientom a TS</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692498"/>
          </a:xfrm>
        </p:spPr>
        <p:txBody>
          <a:bodyPr>
            <a:noAutofit/>
          </a:bodyPr>
          <a:lstStyle/>
          <a:p>
            <a:pPr algn="ctr"/>
            <a:r>
              <a:rPr sz="3700"/>
              <a:t>Technology Investments</a:t>
            </a:r>
          </a:p>
        </p:txBody>
      </p:sp>
      <p:pic>
        <p:nvPicPr>
          <p:cNvPr id="3" name="Rectangle 881665"/>
          <p:cNvPicPr>
            <a:picLocks noChangeAspect="1" noChangeArrowheads="1"/>
          </p:cNvPicPr>
          <p:nvPr/>
        </p:nvPicPr>
        <p:blipFill>
          <a:blip r:embed="rId3"/>
          <a:srcRect/>
          <a:stretch>
            <a:fillRect/>
          </a:stretch>
        </p:blipFill>
        <p:spPr bwMode="ltGray">
          <a:xfrm>
            <a:off x="-77788" y="4139234"/>
            <a:ext cx="9221788" cy="2718766"/>
          </a:xfrm>
          <a:prstGeom prst="rect">
            <a:avLst/>
          </a:prstGeom>
          <a:noFill/>
          <a:ln w="9525">
            <a:noFill/>
            <a:miter lim="800000"/>
            <a:headEnd/>
            <a:tailEnd/>
          </a:ln>
        </p:spPr>
      </p:pic>
      <p:pic>
        <p:nvPicPr>
          <p:cNvPr id="4" name="Rectangle 881666"/>
          <p:cNvPicPr>
            <a:picLocks noChangeArrowheads="1"/>
          </p:cNvPicPr>
          <p:nvPr/>
        </p:nvPicPr>
        <p:blipFill>
          <a:blip r:embed="rId3"/>
          <a:srcRect/>
          <a:stretch>
            <a:fillRect/>
          </a:stretch>
        </p:blipFill>
        <p:spPr bwMode="ltGray">
          <a:xfrm>
            <a:off x="42864" y="1396061"/>
            <a:ext cx="2948271" cy="2875813"/>
          </a:xfrm>
          <a:prstGeom prst="rect">
            <a:avLst/>
          </a:prstGeom>
          <a:noFill/>
          <a:ln w="9525">
            <a:noFill/>
            <a:miter lim="800000"/>
            <a:headEnd/>
            <a:tailEnd/>
          </a:ln>
        </p:spPr>
      </p:pic>
      <p:pic>
        <p:nvPicPr>
          <p:cNvPr id="5" name="Rectangle 881667"/>
          <p:cNvPicPr>
            <a:picLocks noChangeArrowheads="1"/>
          </p:cNvPicPr>
          <p:nvPr/>
        </p:nvPicPr>
        <p:blipFill>
          <a:blip r:embed="rId3"/>
          <a:srcRect/>
          <a:stretch>
            <a:fillRect/>
          </a:stretch>
        </p:blipFill>
        <p:spPr bwMode="ltGray">
          <a:xfrm>
            <a:off x="3026010" y="1396060"/>
            <a:ext cx="3069990" cy="2856906"/>
          </a:xfrm>
          <a:prstGeom prst="rect">
            <a:avLst/>
          </a:prstGeom>
          <a:noFill/>
          <a:ln w="9525">
            <a:noFill/>
            <a:miter lim="800000"/>
            <a:headEnd/>
            <a:tailEnd/>
          </a:ln>
        </p:spPr>
      </p:pic>
      <p:sp>
        <p:nvSpPr>
          <p:cNvPr id="6" name="Rounded Rectangle 5"/>
          <p:cNvSpPr/>
          <p:nvPr/>
        </p:nvSpPr>
        <p:spPr bwMode="auto">
          <a:xfrm>
            <a:off x="290910" y="1628354"/>
            <a:ext cx="2518523" cy="44305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smtClean="0">
                <a:solidFill>
                  <a:schemeClr val="tx2"/>
                </a:solidFill>
                <a:latin typeface="Segoe" pitchFamily="34" charset="0"/>
              </a:rPr>
              <a:t>Web</a:t>
            </a:r>
            <a:endParaRPr lang="en-US" b="1" dirty="0" smtClean="0">
              <a:solidFill>
                <a:schemeClr val="tx2"/>
              </a:solidFill>
              <a:latin typeface="Segoe" pitchFamily="34" charset="0"/>
            </a:endParaRPr>
          </a:p>
        </p:txBody>
      </p:sp>
      <p:sp>
        <p:nvSpPr>
          <p:cNvPr id="7" name="Rounded Rectangle 6"/>
          <p:cNvSpPr/>
          <p:nvPr/>
        </p:nvSpPr>
        <p:spPr bwMode="auto">
          <a:xfrm>
            <a:off x="694214" y="4378071"/>
            <a:ext cx="7680960" cy="3358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a:solidFill>
                  <a:schemeClr val="tx2"/>
                </a:solidFill>
                <a:latin typeface="Segoe" pitchFamily="34" charset="0"/>
              </a:rPr>
              <a:t>Solid Foundation for </a:t>
            </a:r>
            <a:r>
              <a:rPr lang="en-US" sz="2300" b="1" dirty="0" smtClean="0">
                <a:solidFill>
                  <a:schemeClr val="tx2"/>
                </a:solidFill>
                <a:latin typeface="Segoe" pitchFamily="34" charset="0"/>
              </a:rPr>
              <a:t>Your Business Workloads</a:t>
            </a:r>
          </a:p>
        </p:txBody>
      </p:sp>
      <p:sp>
        <p:nvSpPr>
          <p:cNvPr id="8" name="Rounded Rectangle 7"/>
          <p:cNvSpPr/>
          <p:nvPr/>
        </p:nvSpPr>
        <p:spPr bwMode="auto">
          <a:xfrm>
            <a:off x="3274057" y="1634723"/>
            <a:ext cx="2622500" cy="42756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smtClean="0">
                <a:solidFill>
                  <a:schemeClr val="tx2"/>
                </a:solidFill>
                <a:latin typeface="Segoe" pitchFamily="34" charset="0"/>
              </a:rPr>
              <a:t>Virtualization</a:t>
            </a:r>
            <a:endParaRPr lang="en-US" sz="1700" b="1" dirty="0" smtClean="0">
              <a:solidFill>
                <a:schemeClr val="tx2"/>
              </a:solidFill>
              <a:latin typeface="Segoe" pitchFamily="34" charset="0"/>
            </a:endParaRPr>
          </a:p>
        </p:txBody>
      </p:sp>
      <p:sp>
        <p:nvSpPr>
          <p:cNvPr id="9" name="TextBox 8"/>
          <p:cNvSpPr txBox="1">
            <a:spLocks noChangeArrowheads="1"/>
          </p:cNvSpPr>
          <p:nvPr/>
        </p:nvSpPr>
        <p:spPr bwMode="invGray">
          <a:xfrm>
            <a:off x="186711" y="2312279"/>
            <a:ext cx="2698418" cy="1406523"/>
          </a:xfrm>
          <a:prstGeom prst="rect">
            <a:avLst/>
          </a:prstGeom>
          <a:noFill/>
          <a:ln w="9525" cap="flat" cmpd="sng" algn="ctr">
            <a:noFill/>
            <a:prstDash val="solid"/>
            <a:miter lim="800000"/>
            <a:headEnd type="none" w="med" len="med"/>
            <a:tailEnd type="none" w="med" len="med"/>
          </a:ln>
          <a:effectLst/>
        </p:spPr>
        <p:txBody>
          <a:bodyPr wrap="square" lIns="45717" tIns="38092" rIns="45717" bIns="38092">
            <a:spAutoFit/>
          </a:bodyPr>
          <a:lstStyle/>
          <a:p>
            <a:pPr marL="0" lvl="1" algn="ctr">
              <a:lnSpc>
                <a:spcPct val="90000"/>
              </a:lnSpc>
              <a:defRPr/>
            </a:pPr>
            <a:r>
              <a:rPr lang="sk-SK" sz="1200" b="0" dirty="0" smtClean="0">
                <a:latin typeface="+mj-lt"/>
              </a:rPr>
              <a:t>Windows Server 2008 vám umožní poskytovať bohaté, na webe založené zážitky výkonne a efektívne, s vylepšenou administráciou a diagnostikou, vývojovými a aplikačnými nástrojmi a nižšími nákladmi na infraštruktúru.</a:t>
            </a:r>
          </a:p>
          <a:p>
            <a:pPr marL="0" lvl="1" algn="ctr">
              <a:lnSpc>
                <a:spcPct val="90000"/>
              </a:lnSpc>
              <a:defRPr/>
            </a:pPr>
            <a:endParaRPr lang="sk-SK" sz="1200" b="0" dirty="0" smtClean="0">
              <a:latin typeface="+mj-lt"/>
            </a:endParaRPr>
          </a:p>
        </p:txBody>
      </p:sp>
      <p:sp>
        <p:nvSpPr>
          <p:cNvPr id="10" name="TextBox 9"/>
          <p:cNvSpPr txBox="1">
            <a:spLocks noChangeArrowheads="1"/>
          </p:cNvSpPr>
          <p:nvPr/>
        </p:nvSpPr>
        <p:spPr bwMode="invGray">
          <a:xfrm>
            <a:off x="3183755" y="2372449"/>
            <a:ext cx="2809822" cy="1184924"/>
          </a:xfrm>
          <a:prstGeom prst="rect">
            <a:avLst/>
          </a:prstGeom>
          <a:noFill/>
          <a:ln w="9525" cap="flat" cmpd="sng" algn="ctr">
            <a:noFill/>
            <a:prstDash val="solid"/>
            <a:miter lim="800000"/>
            <a:headEnd type="none" w="med" len="med"/>
            <a:tailEnd type="none" w="med" len="med"/>
          </a:ln>
          <a:effectLst/>
        </p:spPr>
        <p:txBody>
          <a:bodyPr wrap="square" lIns="45717" tIns="38092" rIns="45717" bIns="38092">
            <a:spAutoFit/>
          </a:bodyPr>
          <a:lstStyle/>
          <a:p>
            <a:pPr algn="ctr"/>
            <a:r>
              <a:rPr lang="sk-SK" sz="1200" b="0" dirty="0" smtClean="0">
                <a:latin typeface="+mj-lt"/>
              </a:rPr>
              <a:t>Vďaka integrovanej technológii serverovej </a:t>
            </a:r>
            <a:r>
              <a:rPr lang="sk-SK" sz="1200" b="0" dirty="0" err="1" smtClean="0">
                <a:latin typeface="+mj-lt"/>
              </a:rPr>
              <a:t>virtualizácie</a:t>
            </a:r>
            <a:r>
              <a:rPr lang="sk-SK" sz="1200" b="0" dirty="0" smtClean="0">
                <a:latin typeface="+mj-lt"/>
              </a:rPr>
              <a:t> vám Windows Server 2008 umožňuje znižovať náklady, zvyšovať hardvérovú </a:t>
            </a:r>
            <a:r>
              <a:rPr lang="sk-SK" sz="1200" b="0" dirty="0" err="1" smtClean="0">
                <a:latin typeface="+mj-lt"/>
              </a:rPr>
              <a:t>utilizáciu</a:t>
            </a:r>
            <a:r>
              <a:rPr lang="sk-SK" sz="1200" b="0" dirty="0" smtClean="0">
                <a:latin typeface="+mj-lt"/>
              </a:rPr>
              <a:t>, optimalizovať vašu infraštruktúru a zlepšovať serverovú dostupnosť.</a:t>
            </a:r>
            <a:endParaRPr lang="sk-SK" sz="1200" b="0" dirty="0">
              <a:latin typeface="+mj-lt"/>
            </a:endParaRPr>
          </a:p>
        </p:txBody>
      </p:sp>
      <p:pic>
        <p:nvPicPr>
          <p:cNvPr id="16" name="Picture 15" descr="WS08_h_rgb_r.png"/>
          <p:cNvPicPr>
            <a:picLocks noChangeAspect="1"/>
          </p:cNvPicPr>
          <p:nvPr/>
        </p:nvPicPr>
        <p:blipFill>
          <a:blip r:embed="rId4"/>
          <a:stretch>
            <a:fillRect/>
          </a:stretch>
        </p:blipFill>
        <p:spPr>
          <a:xfrm>
            <a:off x="2083594" y="59584"/>
            <a:ext cx="5076032" cy="771043"/>
          </a:xfrm>
          <a:prstGeom prst="rect">
            <a:avLst/>
          </a:prstGeom>
        </p:spPr>
      </p:pic>
      <p:pic>
        <p:nvPicPr>
          <p:cNvPr id="13" name="Rectangle 881667"/>
          <p:cNvPicPr>
            <a:picLocks noChangeArrowheads="1"/>
          </p:cNvPicPr>
          <p:nvPr/>
        </p:nvPicPr>
        <p:blipFill>
          <a:blip r:embed="rId3"/>
          <a:srcRect/>
          <a:stretch>
            <a:fillRect/>
          </a:stretch>
        </p:blipFill>
        <p:spPr bwMode="ltGray">
          <a:xfrm>
            <a:off x="6074010" y="1397955"/>
            <a:ext cx="3069990" cy="2856906"/>
          </a:xfrm>
          <a:prstGeom prst="rect">
            <a:avLst/>
          </a:prstGeom>
          <a:noFill/>
          <a:ln w="9525">
            <a:noFill/>
            <a:miter lim="800000"/>
            <a:headEnd/>
            <a:tailEnd/>
          </a:ln>
        </p:spPr>
      </p:pic>
      <p:sp>
        <p:nvSpPr>
          <p:cNvPr id="15" name="Rounded Rectangle 14"/>
          <p:cNvSpPr/>
          <p:nvPr/>
        </p:nvSpPr>
        <p:spPr bwMode="auto">
          <a:xfrm>
            <a:off x="6322057" y="1636617"/>
            <a:ext cx="2622500" cy="42756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3953"/>
            <a:r>
              <a:rPr lang="en-US" sz="2300" b="1" dirty="0" smtClean="0">
                <a:solidFill>
                  <a:schemeClr val="tx2"/>
                </a:solidFill>
                <a:latin typeface="Segoe" pitchFamily="34" charset="0"/>
              </a:rPr>
              <a:t>Security</a:t>
            </a:r>
            <a:endParaRPr lang="en-US" sz="1700" b="1" dirty="0" smtClean="0">
              <a:solidFill>
                <a:schemeClr val="tx2"/>
              </a:solidFill>
              <a:latin typeface="Segoe" pitchFamily="34" charset="0"/>
            </a:endParaRPr>
          </a:p>
        </p:txBody>
      </p:sp>
      <p:sp>
        <p:nvSpPr>
          <p:cNvPr id="17" name="TextBox 16"/>
          <p:cNvSpPr txBox="1">
            <a:spLocks noChangeArrowheads="1"/>
          </p:cNvSpPr>
          <p:nvPr/>
        </p:nvSpPr>
        <p:spPr bwMode="invGray">
          <a:xfrm>
            <a:off x="6194433" y="2201464"/>
            <a:ext cx="2809822" cy="1738921"/>
          </a:xfrm>
          <a:prstGeom prst="rect">
            <a:avLst/>
          </a:prstGeom>
          <a:noFill/>
          <a:ln w="9525" cap="flat" cmpd="sng" algn="ctr">
            <a:noFill/>
            <a:prstDash val="solid"/>
            <a:miter lim="800000"/>
            <a:headEnd type="none" w="med" len="med"/>
            <a:tailEnd type="none" w="med" len="med"/>
          </a:ln>
          <a:effectLst/>
        </p:spPr>
        <p:txBody>
          <a:bodyPr wrap="square" lIns="45717" tIns="38092" rIns="45717" bIns="38092">
            <a:spAutoFit/>
          </a:bodyPr>
          <a:lstStyle/>
          <a:p>
            <a:pPr algn="ctr"/>
            <a:r>
              <a:rPr lang="sk-SK" sz="1200" b="0" dirty="0" smtClean="0">
                <a:latin typeface="+mj-lt"/>
              </a:rPr>
              <a:t>Windows Server 2008 je doposiaľ najbezpečnejší Windows Server. Ustálený operačný systém a bezpečnostné inovácie, vrátane </a:t>
            </a:r>
            <a:r>
              <a:rPr lang="sk-SK" sz="1200" b="0" dirty="0" err="1" smtClean="0">
                <a:latin typeface="+mj-lt"/>
              </a:rPr>
              <a:t>Network</a:t>
            </a:r>
            <a:r>
              <a:rPr lang="sk-SK" sz="1200" b="0" dirty="0" smtClean="0">
                <a:latin typeface="+mj-lt"/>
              </a:rPr>
              <a:t> Access </a:t>
            </a:r>
            <a:r>
              <a:rPr lang="sk-SK" sz="1200" b="0" dirty="0" err="1" smtClean="0">
                <a:latin typeface="+mj-lt"/>
              </a:rPr>
              <a:t>Protection</a:t>
            </a:r>
            <a:r>
              <a:rPr lang="sk-SK" sz="1200" b="0" dirty="0" smtClean="0">
                <a:latin typeface="+mj-lt"/>
              </a:rPr>
              <a:t>, </a:t>
            </a:r>
            <a:r>
              <a:rPr lang="sk-SK" sz="1200" b="0" dirty="0" err="1" smtClean="0">
                <a:latin typeface="+mj-lt"/>
              </a:rPr>
              <a:t>Federated</a:t>
            </a:r>
            <a:r>
              <a:rPr lang="sk-SK" sz="1200" b="0" dirty="0" smtClean="0">
                <a:latin typeface="+mj-lt"/>
              </a:rPr>
              <a:t> </a:t>
            </a:r>
            <a:r>
              <a:rPr lang="sk-SK" sz="1200" b="0" dirty="0" err="1" smtClean="0">
                <a:latin typeface="+mj-lt"/>
              </a:rPr>
              <a:t>Rights</a:t>
            </a:r>
            <a:r>
              <a:rPr lang="sk-SK" sz="1200" b="0" dirty="0" smtClean="0">
                <a:latin typeface="+mj-lt"/>
              </a:rPr>
              <a:t> </a:t>
            </a:r>
            <a:r>
              <a:rPr lang="sk-SK" sz="1200" b="0" dirty="0" err="1" smtClean="0">
                <a:latin typeface="+mj-lt"/>
              </a:rPr>
              <a:t>Management</a:t>
            </a:r>
            <a:r>
              <a:rPr lang="sk-SK" sz="1200" b="0" dirty="0" smtClean="0">
                <a:latin typeface="+mj-lt"/>
              </a:rPr>
              <a:t> a </a:t>
            </a:r>
            <a:r>
              <a:rPr lang="sk-SK" sz="1200" b="0" dirty="0" err="1" smtClean="0">
                <a:latin typeface="+mj-lt"/>
              </a:rPr>
              <a:t>Read-Only</a:t>
            </a:r>
            <a:r>
              <a:rPr lang="sk-SK" sz="1200" b="0" dirty="0" smtClean="0">
                <a:latin typeface="+mj-lt"/>
              </a:rPr>
              <a:t> </a:t>
            </a:r>
            <a:r>
              <a:rPr lang="sk-SK" sz="1200" b="0" dirty="0" err="1" smtClean="0">
                <a:latin typeface="+mj-lt"/>
              </a:rPr>
              <a:t>Domain</a:t>
            </a:r>
            <a:r>
              <a:rPr lang="sk-SK" sz="1200" b="0" dirty="0" smtClean="0">
                <a:latin typeface="+mj-lt"/>
              </a:rPr>
              <a:t> </a:t>
            </a:r>
            <a:r>
              <a:rPr lang="sk-SK" sz="1200" b="0" dirty="0" err="1" smtClean="0">
                <a:latin typeface="+mj-lt"/>
              </a:rPr>
              <a:t>Controller</a:t>
            </a:r>
            <a:r>
              <a:rPr lang="sk-SK" sz="1200" b="0" dirty="0" smtClean="0">
                <a:latin typeface="+mj-lt"/>
              </a:rPr>
              <a:t> poskytujú nebývalé úrovne ochrany vašej siete, vašich dát a vášho podnikania.</a:t>
            </a:r>
            <a:endParaRPr lang="sk-SK" sz="1200" b="0" dirty="0">
              <a:latin typeface="+mj-lt"/>
            </a:endParaRPr>
          </a:p>
        </p:txBody>
      </p:sp>
      <p:sp>
        <p:nvSpPr>
          <p:cNvPr id="18" name="TextBox 17"/>
          <p:cNvSpPr txBox="1">
            <a:spLocks noChangeArrowheads="1"/>
          </p:cNvSpPr>
          <p:nvPr/>
        </p:nvSpPr>
        <p:spPr bwMode="invGray">
          <a:xfrm>
            <a:off x="739254" y="5072309"/>
            <a:ext cx="3764508" cy="1572722"/>
          </a:xfrm>
          <a:prstGeom prst="rect">
            <a:avLst/>
          </a:prstGeom>
          <a:noFill/>
          <a:ln w="9525" cap="flat" cmpd="sng" algn="ctr">
            <a:noFill/>
            <a:prstDash val="solid"/>
            <a:miter lim="800000"/>
            <a:headEnd type="none" w="med" len="med"/>
            <a:tailEnd type="none" w="med" len="med"/>
          </a:ln>
          <a:effectLst/>
        </p:spPr>
        <p:txBody>
          <a:bodyPr wrap="square" lIns="45717" tIns="38092" rIns="45717" bIns="38092">
            <a:spAutoFit/>
          </a:bodyPr>
          <a:lstStyle/>
          <a:p>
            <a:pPr>
              <a:lnSpc>
                <a:spcPct val="90000"/>
              </a:lnSpc>
              <a:defRPr/>
            </a:pPr>
            <a:r>
              <a:rPr lang="en-US" sz="900" b="0" dirty="0" smtClean="0">
                <a:latin typeface="+mj-lt"/>
              </a:rPr>
              <a:t>Server Manager – “One-stop shop” to guide you through installation, configuration, management, and reporting of server roles and features.</a:t>
            </a:r>
          </a:p>
          <a:p>
            <a:pPr>
              <a:lnSpc>
                <a:spcPct val="90000"/>
              </a:lnSpc>
              <a:defRPr/>
            </a:pPr>
            <a:endParaRPr lang="en-US" sz="900" b="0" dirty="0" smtClean="0">
              <a:latin typeface="+mj-lt"/>
            </a:endParaRPr>
          </a:p>
          <a:p>
            <a:pPr>
              <a:lnSpc>
                <a:spcPct val="90000"/>
              </a:lnSpc>
              <a:defRPr/>
            </a:pPr>
            <a:r>
              <a:rPr lang="en-US" sz="900" b="0" dirty="0" smtClean="0">
                <a:latin typeface="+mj-lt"/>
              </a:rPr>
              <a:t>Windows </a:t>
            </a:r>
            <a:r>
              <a:rPr lang="en-US" sz="900" b="0" dirty="0" err="1">
                <a:latin typeface="+mj-lt"/>
              </a:rPr>
              <a:t>PowerShell</a:t>
            </a:r>
            <a:r>
              <a:rPr lang="en-US" sz="900" b="0" dirty="0" smtClean="0">
                <a:latin typeface="+mj-lt"/>
                <a:ea typeface="Tahoma"/>
                <a:cs typeface="Tahoma"/>
              </a:rPr>
              <a:t>™ - Achieve greater control and productivity using a powerful new </a:t>
            </a:r>
            <a:r>
              <a:rPr lang="en-US" sz="900" b="0" dirty="0" smtClean="0">
                <a:latin typeface="+mj-lt"/>
              </a:rPr>
              <a:t>command shell and scripting language for accelerated system administration and task automation</a:t>
            </a:r>
          </a:p>
          <a:p>
            <a:pPr>
              <a:lnSpc>
                <a:spcPct val="90000"/>
              </a:lnSpc>
              <a:defRPr/>
            </a:pPr>
            <a:endParaRPr lang="en-US" sz="900" b="0" dirty="0" smtClean="0">
              <a:latin typeface="+mj-lt"/>
              <a:ea typeface="Tahoma"/>
              <a:cs typeface="Tahoma"/>
            </a:endParaRPr>
          </a:p>
          <a:p>
            <a:pPr>
              <a:lnSpc>
                <a:spcPct val="90000"/>
              </a:lnSpc>
              <a:defRPr/>
            </a:pPr>
            <a:r>
              <a:rPr lang="en-US" sz="900" b="0" dirty="0" smtClean="0">
                <a:latin typeface="+mj-lt"/>
                <a:ea typeface="Tahoma"/>
                <a:cs typeface="Tahoma"/>
              </a:rPr>
              <a:t>Power Management – Reduce energy consumption and maintain server performance through processor power management features.</a:t>
            </a:r>
          </a:p>
          <a:p>
            <a:pPr>
              <a:lnSpc>
                <a:spcPct val="90000"/>
              </a:lnSpc>
              <a:defRPr/>
            </a:pPr>
            <a:endParaRPr lang="en-US" sz="900" b="0" dirty="0" smtClean="0">
              <a:latin typeface="+mj-lt"/>
              <a:ea typeface="Tahoma"/>
              <a:cs typeface="Tahoma"/>
            </a:endParaRPr>
          </a:p>
          <a:p>
            <a:pPr>
              <a:lnSpc>
                <a:spcPct val="90000"/>
              </a:lnSpc>
              <a:defRPr/>
            </a:pPr>
            <a:r>
              <a:rPr lang="en-US" sz="900" b="0" dirty="0" smtClean="0">
                <a:latin typeface="+mj-lt"/>
                <a:ea typeface="Tahoma"/>
                <a:cs typeface="Tahoma"/>
              </a:rPr>
              <a:t>High Performance Computing – Increase scalability and performance of HPC workloads and improve management of clustered file systems.</a:t>
            </a:r>
          </a:p>
        </p:txBody>
      </p:sp>
      <p:sp>
        <p:nvSpPr>
          <p:cNvPr id="19" name="TextBox 18"/>
          <p:cNvSpPr txBox="1">
            <a:spLocks noChangeArrowheads="1"/>
          </p:cNvSpPr>
          <p:nvPr/>
        </p:nvSpPr>
        <p:spPr bwMode="invGray">
          <a:xfrm>
            <a:off x="4628866" y="5022830"/>
            <a:ext cx="3719015" cy="1697372"/>
          </a:xfrm>
          <a:prstGeom prst="rect">
            <a:avLst/>
          </a:prstGeom>
          <a:noFill/>
          <a:ln w="9525" cap="flat" cmpd="sng" algn="ctr">
            <a:noFill/>
            <a:prstDash val="solid"/>
            <a:miter lim="800000"/>
            <a:headEnd type="none" w="med" len="med"/>
            <a:tailEnd type="none" w="med" len="med"/>
          </a:ln>
          <a:effectLst/>
        </p:spPr>
        <p:txBody>
          <a:bodyPr wrap="square" lIns="45717" tIns="38092" rIns="45717" bIns="38092">
            <a:spAutoFit/>
          </a:bodyPr>
          <a:lstStyle/>
          <a:p>
            <a:pPr>
              <a:lnSpc>
                <a:spcPct val="90000"/>
              </a:lnSpc>
              <a:defRPr/>
            </a:pPr>
            <a:r>
              <a:rPr lang="en-US" sz="900" b="0" dirty="0" smtClean="0">
                <a:latin typeface="+mj-lt"/>
              </a:rPr>
              <a:t>Server Core Installation Option - Minimal installation option for increased reliability, security, and management </a:t>
            </a:r>
          </a:p>
          <a:p>
            <a:pPr>
              <a:lnSpc>
                <a:spcPct val="90000"/>
              </a:lnSpc>
              <a:defRPr/>
            </a:pPr>
            <a:endParaRPr lang="en-US" sz="900" b="0" dirty="0" smtClean="0">
              <a:latin typeface="+mj-lt"/>
            </a:endParaRPr>
          </a:p>
          <a:p>
            <a:pPr>
              <a:lnSpc>
                <a:spcPct val="90000"/>
              </a:lnSpc>
              <a:defRPr/>
            </a:pPr>
            <a:r>
              <a:rPr lang="en-US" sz="900" b="0" dirty="0" smtClean="0">
                <a:latin typeface="+mj-lt"/>
              </a:rPr>
              <a:t>Next </a:t>
            </a:r>
            <a:r>
              <a:rPr lang="en-US" sz="900" b="0" dirty="0">
                <a:latin typeface="+mj-lt"/>
              </a:rPr>
              <a:t>Generation </a:t>
            </a:r>
            <a:r>
              <a:rPr lang="en-US" sz="900" b="0" dirty="0" smtClean="0">
                <a:latin typeface="+mj-lt"/>
              </a:rPr>
              <a:t>Networking - New TCP/IP stack improves scalability, performance and security</a:t>
            </a:r>
            <a:r>
              <a:rPr lang="en-US" sz="900" b="0" dirty="0" smtClean="0">
                <a:latin typeface="+mj-lt"/>
                <a:ea typeface="Times New Roman" pitchFamily="18" charset="0"/>
                <a:cs typeface="Arial" pitchFamily="34" charset="0"/>
              </a:rPr>
              <a:t>. </a:t>
            </a:r>
            <a:endParaRPr lang="en-US" sz="900" b="0" dirty="0" smtClean="0">
              <a:latin typeface="+mj-lt"/>
            </a:endParaRPr>
          </a:p>
          <a:p>
            <a:pPr>
              <a:lnSpc>
                <a:spcPct val="90000"/>
              </a:lnSpc>
              <a:defRPr/>
            </a:pPr>
            <a:endParaRPr lang="en-US" sz="900" b="0" dirty="0">
              <a:latin typeface="+mj-lt"/>
            </a:endParaRPr>
          </a:p>
          <a:p>
            <a:pPr>
              <a:lnSpc>
                <a:spcPct val="90000"/>
              </a:lnSpc>
              <a:defRPr/>
            </a:pPr>
            <a:r>
              <a:rPr lang="en-US" sz="900" b="0" dirty="0" smtClean="0">
                <a:latin typeface="+mj-lt"/>
              </a:rPr>
              <a:t>Failover Clustering – Improved setup, validation, management, and geo-clustering deployment simplifies implementation of highly-available failover clusters and helps ensure business continuity.</a:t>
            </a:r>
          </a:p>
          <a:p>
            <a:pPr>
              <a:lnSpc>
                <a:spcPct val="90000"/>
              </a:lnSpc>
              <a:defRPr/>
            </a:pPr>
            <a:endParaRPr lang="en-US" sz="900" b="0" dirty="0" smtClean="0">
              <a:latin typeface="+mj-lt"/>
            </a:endParaRPr>
          </a:p>
          <a:p>
            <a:pPr>
              <a:lnSpc>
                <a:spcPct val="90000"/>
              </a:lnSpc>
              <a:defRPr/>
            </a:pPr>
            <a:r>
              <a:rPr lang="en-US" sz="900" b="0" dirty="0" smtClean="0">
                <a:latin typeface="+mj-lt"/>
              </a:rPr>
              <a:t>Dynamic Partitioning - Datacenter and Itanium. Delivers mainframe-class reliability. Increases workload resources, and allows one to hot- add and replace processors and memory without rebooting,</a:t>
            </a:r>
          </a:p>
        </p:txBody>
      </p:sp>
      <p:sp>
        <p:nvSpPr>
          <p:cNvPr id="20" name="Rounded Rectangle 19"/>
          <p:cNvSpPr/>
          <p:nvPr/>
        </p:nvSpPr>
        <p:spPr bwMode="auto">
          <a:xfrm>
            <a:off x="4628866" y="4787503"/>
            <a:ext cx="3753134" cy="19334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1096919"/>
            <a:r>
              <a:rPr lang="en-US" sz="1600" b="0" dirty="0" smtClean="0">
                <a:solidFill>
                  <a:schemeClr val="tx1"/>
                </a:solidFill>
                <a:latin typeface="Segoe" pitchFamily="34" charset="0"/>
              </a:rPr>
              <a:t>Reliability</a:t>
            </a:r>
            <a:endParaRPr lang="en-US" b="0" dirty="0" smtClean="0">
              <a:solidFill>
                <a:schemeClr val="tx1"/>
              </a:solidFill>
              <a:latin typeface="Segoe" pitchFamily="34" charset="0"/>
            </a:endParaRPr>
          </a:p>
        </p:txBody>
      </p:sp>
      <p:sp>
        <p:nvSpPr>
          <p:cNvPr id="21" name="Rounded Rectangle 20"/>
          <p:cNvSpPr/>
          <p:nvPr/>
        </p:nvSpPr>
        <p:spPr bwMode="auto">
          <a:xfrm>
            <a:off x="727868" y="4787503"/>
            <a:ext cx="3764520" cy="21609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1096919"/>
            <a:r>
              <a:rPr lang="en-US" sz="1600" b="0" dirty="0" smtClean="0">
                <a:solidFill>
                  <a:schemeClr val="tx1"/>
                </a:solidFill>
                <a:latin typeface="Segoe" pitchFamily="34" charset="0"/>
              </a:rPr>
              <a:t>Management</a:t>
            </a:r>
            <a:endParaRPr lang="en-US" b="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bg/>
                                          </p:spTgt>
                                        </p:tgtEl>
                                        <p:attrNameLst>
                                          <p:attrName>style.visibility</p:attrName>
                                        </p:attrNameLst>
                                      </p:cBhvr>
                                      <p:to>
                                        <p:strVal val="visible"/>
                                      </p:to>
                                    </p:set>
                                    <p:animEffect transition="in" filter="wipe(down)">
                                      <p:cBhvr>
                                        <p:cTn id="58" dur="500"/>
                                        <p:tgtEl>
                                          <p:spTgt spid="21">
                                            <p:bg/>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wipe(down)">
                                      <p:cBhvr>
                                        <p:cTn id="61" dur="500"/>
                                        <p:tgtEl>
                                          <p:spTgt spid="21">
                                            <p:txEl>
                                              <p:pRg st="0" end="0"/>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0">
                                            <p:bg/>
                                          </p:spTgt>
                                        </p:tgtEl>
                                        <p:attrNameLst>
                                          <p:attrName>style.visibility</p:attrName>
                                        </p:attrNameLst>
                                      </p:cBhvr>
                                      <p:to>
                                        <p:strVal val="visible"/>
                                      </p:to>
                                    </p:set>
                                    <p:animEffect transition="in" filter="wipe(down)">
                                      <p:cBhvr>
                                        <p:cTn id="64" dur="500"/>
                                        <p:tgtEl>
                                          <p:spTgt spid="20">
                                            <p:bg/>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down)">
                                      <p:cBhvr>
                                        <p:cTn id="6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5" grpId="0" animBg="1"/>
      <p:bldP spid="17" grpId="0"/>
      <p:bldP spid="18" grpId="0"/>
      <p:bldP spid="19" grpId="0"/>
      <p:bldP spid="20" grpId="0" build="allAtOnce" animBg="1"/>
      <p:bldP spid="21"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35" name="Line 59"/>
          <p:cNvSpPr>
            <a:spLocks noChangeShapeType="1"/>
          </p:cNvSpPr>
          <p:nvPr/>
        </p:nvSpPr>
        <p:spPr bwMode="auto">
          <a:xfrm>
            <a:off x="5562600" y="3349625"/>
            <a:ext cx="1981200" cy="1847850"/>
          </a:xfrm>
          <a:prstGeom prst="line">
            <a:avLst/>
          </a:prstGeom>
          <a:noFill/>
          <a:ln w="63500">
            <a:solidFill>
              <a:srgbClr val="339966"/>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78236" name="Line 60"/>
          <p:cNvSpPr>
            <a:spLocks noChangeShapeType="1"/>
          </p:cNvSpPr>
          <p:nvPr/>
        </p:nvSpPr>
        <p:spPr bwMode="auto">
          <a:xfrm>
            <a:off x="5588000" y="3349625"/>
            <a:ext cx="2401888" cy="611188"/>
          </a:xfrm>
          <a:prstGeom prst="line">
            <a:avLst/>
          </a:prstGeom>
          <a:noFill/>
          <a:ln w="63500">
            <a:solidFill>
              <a:srgbClr val="339966"/>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78237" name="Line 61"/>
          <p:cNvSpPr>
            <a:spLocks noChangeShapeType="1"/>
          </p:cNvSpPr>
          <p:nvPr/>
        </p:nvSpPr>
        <p:spPr bwMode="auto">
          <a:xfrm flipV="1">
            <a:off x="5562600" y="2640013"/>
            <a:ext cx="2011363" cy="690562"/>
          </a:xfrm>
          <a:prstGeom prst="line">
            <a:avLst/>
          </a:prstGeom>
          <a:noFill/>
          <a:ln w="63500">
            <a:solidFill>
              <a:srgbClr val="339966"/>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78234" name="Line 58"/>
          <p:cNvSpPr>
            <a:spLocks noChangeShapeType="1"/>
          </p:cNvSpPr>
          <p:nvPr/>
        </p:nvSpPr>
        <p:spPr bwMode="auto">
          <a:xfrm>
            <a:off x="3517900" y="3349625"/>
            <a:ext cx="2011363" cy="0"/>
          </a:xfrm>
          <a:prstGeom prst="line">
            <a:avLst/>
          </a:prstGeom>
          <a:noFill/>
          <a:ln w="63500">
            <a:solidFill>
              <a:srgbClr val="339966"/>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pic>
        <p:nvPicPr>
          <p:cNvPr id="929817" name="Rectangle 929816"/>
          <p:cNvPicPr>
            <a:picLocks noChangeArrowheads="1"/>
          </p:cNvPicPr>
          <p:nvPr/>
        </p:nvPicPr>
        <p:blipFill>
          <a:blip r:embed="rId3"/>
          <a:srcRect l="-64008"/>
          <a:stretch>
            <a:fillRect/>
          </a:stretch>
        </p:blipFill>
        <p:spPr bwMode="auto">
          <a:xfrm>
            <a:off x="2608263" y="2930525"/>
            <a:ext cx="231775" cy="1911350"/>
          </a:xfrm>
          <a:prstGeom prst="rect">
            <a:avLst/>
          </a:prstGeom>
          <a:noFill/>
          <a:ln w="9525">
            <a:noFill/>
            <a:miter lim="800000"/>
            <a:headEnd/>
            <a:tailEnd/>
          </a:ln>
        </p:spPr>
      </p:pic>
      <p:pic>
        <p:nvPicPr>
          <p:cNvPr id="2" name="Rectangle 929816"/>
          <p:cNvPicPr>
            <a:picLocks noChangeArrowheads="1"/>
          </p:cNvPicPr>
          <p:nvPr/>
        </p:nvPicPr>
        <p:blipFill>
          <a:blip r:embed="rId4"/>
          <a:srcRect t="-64008"/>
          <a:stretch>
            <a:fillRect/>
          </a:stretch>
        </p:blipFill>
        <p:spPr bwMode="auto">
          <a:xfrm rot="-2700000">
            <a:off x="1104900" y="3711575"/>
            <a:ext cx="1911350" cy="231775"/>
          </a:xfrm>
          <a:prstGeom prst="rect">
            <a:avLst/>
          </a:prstGeom>
          <a:noFill/>
          <a:ln w="9525">
            <a:noFill/>
            <a:miter lim="800000"/>
            <a:headEnd/>
            <a:tailEnd/>
          </a:ln>
        </p:spPr>
      </p:pic>
      <p:pic>
        <p:nvPicPr>
          <p:cNvPr id="3" name="Rectangle 929816"/>
          <p:cNvPicPr>
            <a:picLocks noChangeArrowheads="1"/>
          </p:cNvPicPr>
          <p:nvPr/>
        </p:nvPicPr>
        <p:blipFill>
          <a:blip r:embed="rId5"/>
          <a:srcRect t="-64008"/>
          <a:stretch>
            <a:fillRect/>
          </a:stretch>
        </p:blipFill>
        <p:spPr bwMode="auto">
          <a:xfrm>
            <a:off x="712788" y="3195638"/>
            <a:ext cx="1911350" cy="231775"/>
          </a:xfrm>
          <a:prstGeom prst="rect">
            <a:avLst/>
          </a:prstGeom>
          <a:noFill/>
          <a:ln w="9525">
            <a:noFill/>
            <a:miter lim="800000"/>
            <a:headEnd/>
            <a:tailEnd/>
          </a:ln>
        </p:spPr>
      </p:pic>
      <p:sp>
        <p:nvSpPr>
          <p:cNvPr id="19465"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a:spcBef>
                <a:spcPct val="50000"/>
              </a:spcBef>
              <a:defRPr/>
            </a:pPr>
            <a:endParaRPr lang="en-GB" sz="3600">
              <a:solidFill>
                <a:srgbClr val="FFFF99"/>
              </a:solidFill>
              <a:effectLst>
                <a:outerShdw blurRad="38100" dist="38100" dir="2700000" algn="tl">
                  <a:srgbClr val="000000">
                    <a:alpha val="43137"/>
                  </a:srgbClr>
                </a:outerShdw>
              </a:effectLst>
            </a:endParaRPr>
          </a:p>
        </p:txBody>
      </p:sp>
      <p:pic>
        <p:nvPicPr>
          <p:cNvPr id="4" name="Rectangle 929816"/>
          <p:cNvPicPr>
            <a:picLocks noChangeArrowheads="1"/>
          </p:cNvPicPr>
          <p:nvPr/>
        </p:nvPicPr>
        <p:blipFill>
          <a:blip r:embed="rId4"/>
          <a:srcRect t="-64008"/>
          <a:stretch>
            <a:fillRect/>
          </a:stretch>
        </p:blipFill>
        <p:spPr bwMode="auto">
          <a:xfrm rot="2100000">
            <a:off x="1016000" y="2427288"/>
            <a:ext cx="1911350" cy="231775"/>
          </a:xfrm>
          <a:prstGeom prst="rect">
            <a:avLst/>
          </a:prstGeom>
          <a:noFill/>
          <a:ln w="9525">
            <a:noFill/>
            <a:miter lim="800000"/>
            <a:headEnd/>
            <a:tailEnd/>
          </a:ln>
        </p:spPr>
      </p:pic>
      <p:sp>
        <p:nvSpPr>
          <p:cNvPr id="19468" name="Straight Connector 570369"/>
          <p:cNvSpPr>
            <a:spLocks noChangeShapeType="1"/>
          </p:cNvSpPr>
          <p:nvPr/>
        </p:nvSpPr>
        <p:spPr bwMode="auto">
          <a:xfrm rot="-5400000">
            <a:off x="4425950" y="3629025"/>
            <a:ext cx="4311650" cy="25400"/>
          </a:xfrm>
          <a:prstGeom prst="line">
            <a:avLst/>
          </a:prstGeom>
          <a:noFill/>
          <a:ln w="38100" algn="ctr">
            <a:solidFill>
              <a:srgbClr val="F98239"/>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9469" name="Straight Connector 570373"/>
          <p:cNvSpPr>
            <a:spLocks noChangeShapeType="1"/>
          </p:cNvSpPr>
          <p:nvPr/>
        </p:nvSpPr>
        <p:spPr bwMode="auto">
          <a:xfrm rot="-5400000">
            <a:off x="2379663" y="3629025"/>
            <a:ext cx="4387850" cy="0"/>
          </a:xfrm>
          <a:prstGeom prst="line">
            <a:avLst/>
          </a:prstGeom>
          <a:noFill/>
          <a:ln w="38100" algn="ctr">
            <a:solidFill>
              <a:srgbClr val="F98239"/>
            </a:solidFill>
            <a:round/>
            <a:headEnd/>
            <a:tailEnd/>
          </a:ln>
        </p:spPr>
        <p:txBody>
          <a:bodyPr/>
          <a:lstStyle/>
          <a:p>
            <a:pPr>
              <a:spcBef>
                <a:spcPct val="50000"/>
              </a:spcBef>
              <a:defRPr/>
            </a:pPr>
            <a:endParaRPr lang="cs-CZ">
              <a:effectLst>
                <a:outerShdw blurRad="38100" dist="38100" dir="2700000" algn="tl">
                  <a:srgbClr val="000000">
                    <a:alpha val="43137"/>
                  </a:srgbClr>
                </a:outerShdw>
              </a:effectLst>
            </a:endParaRPr>
          </a:p>
        </p:txBody>
      </p:sp>
      <p:sp>
        <p:nvSpPr>
          <p:cNvPr id="19470" name="TextBox 929796"/>
          <p:cNvSpPr txBox="1">
            <a:spLocks noChangeArrowheads="1"/>
          </p:cNvSpPr>
          <p:nvPr/>
        </p:nvSpPr>
        <p:spPr bwMode="auto">
          <a:xfrm>
            <a:off x="4346575" y="1165225"/>
            <a:ext cx="2209800" cy="461963"/>
          </a:xfrm>
          <a:prstGeom prst="rect">
            <a:avLst/>
          </a:prstGeom>
          <a:noFill/>
          <a:ln w="50800" algn="ctr">
            <a:noFill/>
            <a:miter lim="800000"/>
            <a:headEnd/>
            <a:tailEnd/>
          </a:ln>
        </p:spPr>
        <p:txBody>
          <a:bodyPr>
            <a:spAutoFit/>
          </a:bodyPr>
          <a:lstStyle/>
          <a:p>
            <a:pPr algn="ctr" eaLnBrk="0" hangingPunct="0">
              <a:spcBef>
                <a:spcPct val="50000"/>
              </a:spcBef>
              <a:defRPr/>
            </a:pPr>
            <a:r>
              <a:rPr lang="cs-CZ" sz="2400" dirty="0">
                <a:solidFill>
                  <a:srgbClr val="66CC66"/>
                </a:solidFill>
                <a:effectLst>
                  <a:outerShdw blurRad="38100" dist="38100" dir="2700000" algn="tl">
                    <a:srgbClr val="000000">
                      <a:alpha val="43137"/>
                    </a:srgbClr>
                  </a:outerShdw>
                </a:effectLst>
              </a:rPr>
              <a:t>DMZ</a:t>
            </a:r>
            <a:endParaRPr lang="en-US" dirty="0">
              <a:solidFill>
                <a:srgbClr val="FFFFFF"/>
              </a:solidFill>
              <a:effectLst>
                <a:outerShdw blurRad="38100" dist="38100" dir="2700000" algn="tl">
                  <a:srgbClr val="000000">
                    <a:alpha val="43137"/>
                  </a:srgbClr>
                </a:outerShdw>
              </a:effectLst>
            </a:endParaRPr>
          </a:p>
        </p:txBody>
      </p:sp>
      <p:sp>
        <p:nvSpPr>
          <p:cNvPr id="19471" name="TextBox 929799"/>
          <p:cNvSpPr txBox="1">
            <a:spLocks noChangeArrowheads="1"/>
          </p:cNvSpPr>
          <p:nvPr/>
        </p:nvSpPr>
        <p:spPr bwMode="auto">
          <a:xfrm>
            <a:off x="1708150" y="1192213"/>
            <a:ext cx="2209800" cy="457200"/>
          </a:xfrm>
          <a:prstGeom prst="rect">
            <a:avLst/>
          </a:prstGeom>
          <a:noFill/>
          <a:ln w="50800" algn="ctr">
            <a:noFill/>
            <a:miter lim="800000"/>
            <a:headEnd/>
            <a:tailEnd/>
          </a:ln>
        </p:spPr>
        <p:txBody>
          <a:bodyPr>
            <a:spAutoFit/>
          </a:bodyPr>
          <a:lstStyle/>
          <a:p>
            <a:pPr algn="ctr" eaLnBrk="0" hangingPunct="0">
              <a:spcBef>
                <a:spcPct val="50000"/>
              </a:spcBef>
              <a:defRPr/>
            </a:pPr>
            <a:r>
              <a:rPr lang="en-US" sz="2400">
                <a:solidFill>
                  <a:srgbClr val="66CC66"/>
                </a:solidFill>
                <a:effectLst>
                  <a:outerShdw blurRad="38100" dist="38100" dir="2700000" algn="tl">
                    <a:srgbClr val="000000">
                      <a:alpha val="43137"/>
                    </a:srgbClr>
                  </a:outerShdw>
                </a:effectLst>
              </a:rPr>
              <a:t>Internet</a:t>
            </a:r>
            <a:endParaRPr lang="en-US">
              <a:solidFill>
                <a:srgbClr val="FFFFFF"/>
              </a:solidFill>
              <a:effectLst>
                <a:outerShdw blurRad="38100" dist="38100" dir="2700000" algn="tl">
                  <a:srgbClr val="000000">
                    <a:alpha val="43137"/>
                  </a:srgbClr>
                </a:outerShdw>
              </a:effectLst>
            </a:endParaRPr>
          </a:p>
        </p:txBody>
      </p:sp>
      <p:sp>
        <p:nvSpPr>
          <p:cNvPr id="19472" name="TextBox 929800"/>
          <p:cNvSpPr txBox="1">
            <a:spLocks noChangeArrowheads="1"/>
          </p:cNvSpPr>
          <p:nvPr/>
        </p:nvSpPr>
        <p:spPr bwMode="auto">
          <a:xfrm>
            <a:off x="6789738" y="1165225"/>
            <a:ext cx="2209800" cy="457200"/>
          </a:xfrm>
          <a:prstGeom prst="rect">
            <a:avLst/>
          </a:prstGeom>
          <a:noFill/>
          <a:ln w="50800" algn="ctr">
            <a:noFill/>
            <a:miter lim="800000"/>
            <a:headEnd/>
            <a:tailEnd/>
          </a:ln>
        </p:spPr>
        <p:txBody>
          <a:bodyPr>
            <a:spAutoFit/>
          </a:bodyPr>
          <a:lstStyle/>
          <a:p>
            <a:pPr algn="ctr" eaLnBrk="0" hangingPunct="0">
              <a:spcBef>
                <a:spcPct val="50000"/>
              </a:spcBef>
              <a:defRPr/>
            </a:pPr>
            <a:r>
              <a:rPr lang="en-US" sz="2400" dirty="0">
                <a:solidFill>
                  <a:srgbClr val="66CC66"/>
                </a:solidFill>
                <a:effectLst>
                  <a:outerShdw blurRad="38100" dist="38100" dir="2700000" algn="tl">
                    <a:srgbClr val="000000">
                      <a:alpha val="43137"/>
                    </a:srgbClr>
                  </a:outerShdw>
                </a:effectLst>
              </a:rPr>
              <a:t>LAN</a:t>
            </a:r>
            <a:endParaRPr lang="en-US" dirty="0">
              <a:solidFill>
                <a:srgbClr val="FFFFFF"/>
              </a:solidFill>
              <a:effectLst>
                <a:outerShdw blurRad="38100" dist="38100" dir="2700000" algn="tl">
                  <a:srgbClr val="000000">
                    <a:alpha val="43137"/>
                  </a:srgbClr>
                </a:outerShdw>
              </a:effectLst>
            </a:endParaRPr>
          </a:p>
        </p:txBody>
      </p:sp>
      <p:sp>
        <p:nvSpPr>
          <p:cNvPr id="19473" name="TextBox 570379"/>
          <p:cNvSpPr txBox="1">
            <a:spLocks noChangeArrowheads="1"/>
          </p:cNvSpPr>
          <p:nvPr/>
        </p:nvSpPr>
        <p:spPr bwMode="auto">
          <a:xfrm rot="-5400000">
            <a:off x="3555757" y="2021165"/>
            <a:ext cx="1764201" cy="369332"/>
          </a:xfrm>
          <a:prstGeom prst="rect">
            <a:avLst/>
          </a:prstGeom>
          <a:noFill/>
          <a:ln w="9525">
            <a:noFill/>
            <a:miter lim="800000"/>
            <a:headEnd/>
            <a:tailEnd/>
          </a:ln>
        </p:spPr>
        <p:txBody>
          <a:bodyPr wrap="none">
            <a:spAutoFit/>
          </a:bodyPr>
          <a:lstStyle/>
          <a:p>
            <a:pPr>
              <a:spcBef>
                <a:spcPct val="50000"/>
              </a:spcBef>
              <a:defRPr/>
            </a:pPr>
            <a:r>
              <a:rPr lang="cs-CZ" dirty="0" err="1" smtClean="0">
                <a:solidFill>
                  <a:srgbClr val="FFFFFF"/>
                </a:solidFill>
                <a:effectLst>
                  <a:outerShdw blurRad="38100" dist="38100" dir="2700000" algn="tl">
                    <a:srgbClr val="000000">
                      <a:alpha val="43137"/>
                    </a:srgbClr>
                  </a:outerShdw>
                </a:effectLst>
                <a:latin typeface="Arial Narrow" pitchFamily="34" charset="0"/>
              </a:rPr>
              <a:t>Vonkajší</a:t>
            </a:r>
            <a:r>
              <a:rPr lang="cs-CZ" dirty="0" smtClean="0">
                <a:solidFill>
                  <a:srgbClr val="FFFFFF"/>
                </a:solidFill>
                <a:effectLst>
                  <a:outerShdw blurRad="38100" dist="38100" dir="2700000" algn="tl">
                    <a:srgbClr val="000000">
                      <a:alpha val="43137"/>
                    </a:srgbClr>
                  </a:outerShdw>
                </a:effectLst>
                <a:latin typeface="Arial Narrow" pitchFamily="34" charset="0"/>
              </a:rPr>
              <a:t> </a:t>
            </a:r>
            <a:r>
              <a:rPr lang="en-US" dirty="0">
                <a:solidFill>
                  <a:srgbClr val="FFFFFF"/>
                </a:solidFill>
                <a:effectLst>
                  <a:outerShdw blurRad="38100" dist="38100" dir="2700000" algn="tl">
                    <a:srgbClr val="000000">
                      <a:alpha val="43137"/>
                    </a:srgbClr>
                  </a:outerShdw>
                </a:effectLst>
                <a:latin typeface="Arial Narrow" pitchFamily="34" charset="0"/>
              </a:rPr>
              <a:t>Firewall</a:t>
            </a:r>
          </a:p>
        </p:txBody>
      </p:sp>
      <p:sp>
        <p:nvSpPr>
          <p:cNvPr id="19474" name="TextBox 570380"/>
          <p:cNvSpPr txBox="1">
            <a:spLocks noChangeArrowheads="1"/>
          </p:cNvSpPr>
          <p:nvPr/>
        </p:nvSpPr>
        <p:spPr bwMode="auto">
          <a:xfrm rot="-5400000">
            <a:off x="5557035" y="2019577"/>
            <a:ext cx="1774845" cy="369332"/>
          </a:xfrm>
          <a:prstGeom prst="rect">
            <a:avLst/>
          </a:prstGeom>
          <a:noFill/>
          <a:ln w="9525">
            <a:noFill/>
            <a:miter lim="800000"/>
            <a:headEnd/>
            <a:tailEnd/>
          </a:ln>
        </p:spPr>
        <p:txBody>
          <a:bodyPr wrap="none">
            <a:spAutoFit/>
          </a:bodyPr>
          <a:lstStyle/>
          <a:p>
            <a:pPr>
              <a:spcBef>
                <a:spcPct val="50000"/>
              </a:spcBef>
              <a:defRPr/>
            </a:pPr>
            <a:r>
              <a:rPr lang="cs-CZ" dirty="0" err="1" smtClean="0">
                <a:solidFill>
                  <a:srgbClr val="FFFFFF"/>
                </a:solidFill>
                <a:effectLst>
                  <a:outerShdw blurRad="38100" dist="38100" dir="2700000" algn="tl">
                    <a:srgbClr val="000000">
                      <a:alpha val="43137"/>
                    </a:srgbClr>
                  </a:outerShdw>
                </a:effectLst>
                <a:latin typeface="Arial Narrow" pitchFamily="34" charset="0"/>
              </a:rPr>
              <a:t>Vnútorný</a:t>
            </a:r>
            <a:r>
              <a:rPr lang="cs-CZ" dirty="0" smtClean="0">
                <a:solidFill>
                  <a:srgbClr val="FFFFFF"/>
                </a:solidFill>
                <a:effectLst>
                  <a:outerShdw blurRad="38100" dist="38100" dir="2700000" algn="tl">
                    <a:srgbClr val="000000">
                      <a:alpha val="43137"/>
                    </a:srgbClr>
                  </a:outerShdw>
                </a:effectLst>
                <a:latin typeface="Arial Narrow" pitchFamily="34" charset="0"/>
              </a:rPr>
              <a:t> </a:t>
            </a:r>
            <a:r>
              <a:rPr lang="en-US" dirty="0">
                <a:solidFill>
                  <a:srgbClr val="FFFFFF"/>
                </a:solidFill>
                <a:effectLst>
                  <a:outerShdw blurRad="38100" dist="38100" dir="2700000" algn="tl">
                    <a:srgbClr val="000000">
                      <a:alpha val="43137"/>
                    </a:srgbClr>
                  </a:outerShdw>
                </a:effectLst>
                <a:latin typeface="Arial Narrow" pitchFamily="34" charset="0"/>
              </a:rPr>
              <a:t>Firewall</a:t>
            </a:r>
          </a:p>
        </p:txBody>
      </p:sp>
      <p:grpSp>
        <p:nvGrpSpPr>
          <p:cNvPr id="79890" name="Group 46"/>
          <p:cNvGrpSpPr>
            <a:grpSpLocks/>
          </p:cNvGrpSpPr>
          <p:nvPr/>
        </p:nvGrpSpPr>
        <p:grpSpPr bwMode="auto">
          <a:xfrm>
            <a:off x="727075" y="1611313"/>
            <a:ext cx="682625" cy="830262"/>
            <a:chOff x="645" y="1296"/>
            <a:chExt cx="430" cy="523"/>
          </a:xfrm>
        </p:grpSpPr>
        <p:pic>
          <p:nvPicPr>
            <p:cNvPr id="79922" name="Rectangle 570397"/>
            <p:cNvPicPr>
              <a:picLocks noChangeAspect="1" noChangeArrowheads="1"/>
            </p:cNvPicPr>
            <p:nvPr/>
          </p:nvPicPr>
          <p:blipFill>
            <a:blip r:embed="rId6"/>
            <a:srcRect/>
            <a:stretch>
              <a:fillRect/>
            </a:stretch>
          </p:blipFill>
          <p:spPr bwMode="auto">
            <a:xfrm>
              <a:off x="667" y="1296"/>
              <a:ext cx="384" cy="382"/>
            </a:xfrm>
            <a:prstGeom prst="rect">
              <a:avLst/>
            </a:prstGeom>
            <a:noFill/>
            <a:ln w="9525">
              <a:noFill/>
              <a:miter lim="800000"/>
              <a:headEnd/>
              <a:tailEnd/>
            </a:ln>
          </p:spPr>
        </p:pic>
        <p:sp>
          <p:nvSpPr>
            <p:cNvPr id="19508" name="TextBox 570381"/>
            <p:cNvSpPr txBox="1">
              <a:spLocks noChangeArrowheads="1"/>
            </p:cNvSpPr>
            <p:nvPr/>
          </p:nvSpPr>
          <p:spPr bwMode="auto">
            <a:xfrm>
              <a:off x="645" y="1625"/>
              <a:ext cx="430" cy="194"/>
            </a:xfrm>
            <a:prstGeom prst="rect">
              <a:avLst/>
            </a:prstGeom>
            <a:noFill/>
            <a:ln w="9525">
              <a:noFill/>
              <a:miter lim="800000"/>
              <a:headEnd/>
              <a:tailEnd/>
            </a:ln>
          </p:spPr>
          <p:txBody>
            <a:bodyPr wrap="none">
              <a:spAutoFit/>
            </a:bodyPr>
            <a:lstStyle/>
            <a:p>
              <a:pPr algn="ctr">
                <a:spcBef>
                  <a:spcPct val="50000"/>
                </a:spcBef>
                <a:defRPr/>
              </a:pPr>
              <a:r>
                <a:rPr lang="cs-CZ" sz="1400" dirty="0">
                  <a:solidFill>
                    <a:srgbClr val="FFFFFF"/>
                  </a:solidFill>
                  <a:effectLst>
                    <a:outerShdw blurRad="38100" dist="38100" dir="2700000" algn="tl">
                      <a:srgbClr val="000000">
                        <a:alpha val="43137"/>
                      </a:srgbClr>
                    </a:outerShdw>
                  </a:effectLst>
                </a:rPr>
                <a:t>Doma</a:t>
              </a:r>
              <a:endParaRPr lang="en-US" sz="1400" dirty="0">
                <a:solidFill>
                  <a:srgbClr val="FFFFFF"/>
                </a:solidFill>
                <a:effectLst>
                  <a:outerShdw blurRad="38100" dist="38100" dir="2700000" algn="tl">
                    <a:srgbClr val="000000">
                      <a:alpha val="43137"/>
                    </a:srgbClr>
                  </a:outerShdw>
                </a:effectLst>
              </a:endParaRPr>
            </a:p>
          </p:txBody>
        </p:sp>
      </p:grpSp>
      <p:grpSp>
        <p:nvGrpSpPr>
          <p:cNvPr id="79891" name="Group 56"/>
          <p:cNvGrpSpPr>
            <a:grpSpLocks/>
          </p:cNvGrpSpPr>
          <p:nvPr/>
        </p:nvGrpSpPr>
        <p:grpSpPr bwMode="auto">
          <a:xfrm>
            <a:off x="7391400" y="1979613"/>
            <a:ext cx="1557338" cy="1017587"/>
            <a:chOff x="4656" y="1296"/>
            <a:chExt cx="981" cy="641"/>
          </a:xfrm>
        </p:grpSpPr>
        <p:sp>
          <p:nvSpPr>
            <p:cNvPr id="19505" name="TextBox 570377"/>
            <p:cNvSpPr txBox="1">
              <a:spLocks noChangeArrowheads="1"/>
            </p:cNvSpPr>
            <p:nvPr/>
          </p:nvSpPr>
          <p:spPr bwMode="auto">
            <a:xfrm>
              <a:off x="5024" y="1402"/>
              <a:ext cx="613" cy="326"/>
            </a:xfrm>
            <a:prstGeom prst="rect">
              <a:avLst/>
            </a:prstGeom>
            <a:noFill/>
            <a:ln w="9525">
              <a:noFill/>
              <a:miter lim="800000"/>
              <a:headEnd/>
              <a:tailEnd/>
            </a:ln>
          </p:spPr>
          <p:txBody>
            <a:bodyPr wrap="none">
              <a:spAutoFit/>
            </a:bodyPr>
            <a:lstStyle/>
            <a:p>
              <a:pPr algn="ctr">
                <a:spcBef>
                  <a:spcPct val="50000"/>
                </a:spcBef>
                <a:defRPr/>
              </a:pPr>
              <a:r>
                <a:rPr lang="en-US" sz="1400">
                  <a:solidFill>
                    <a:srgbClr val="FFFFFF"/>
                  </a:solidFill>
                  <a:effectLst>
                    <a:outerShdw blurRad="38100" dist="38100" dir="2700000" algn="tl">
                      <a:srgbClr val="000000">
                        <a:alpha val="43137"/>
                      </a:srgbClr>
                    </a:outerShdw>
                  </a:effectLst>
                </a:rPr>
                <a:t>Terminal </a:t>
              </a:r>
            </a:p>
            <a:p>
              <a:pPr algn="ctr">
                <a:spcBef>
                  <a:spcPct val="50000"/>
                </a:spcBef>
                <a:defRPr/>
              </a:pPr>
              <a:r>
                <a:rPr lang="en-US" sz="1400">
                  <a:solidFill>
                    <a:srgbClr val="FFFFFF"/>
                  </a:solidFill>
                  <a:effectLst>
                    <a:outerShdw blurRad="38100" dist="38100" dir="2700000" algn="tl">
                      <a:srgbClr val="000000">
                        <a:alpha val="43137"/>
                      </a:srgbClr>
                    </a:outerShdw>
                  </a:effectLst>
                </a:rPr>
                <a:t>Server</a:t>
              </a:r>
            </a:p>
          </p:txBody>
        </p:sp>
        <p:pic>
          <p:nvPicPr>
            <p:cNvPr id="79921" name="Rectangle 570401"/>
            <p:cNvPicPr>
              <a:picLocks noChangeAspect="1" noChangeArrowheads="1"/>
            </p:cNvPicPr>
            <p:nvPr/>
          </p:nvPicPr>
          <p:blipFill>
            <a:blip r:embed="rId7"/>
            <a:srcRect/>
            <a:stretch>
              <a:fillRect/>
            </a:stretch>
          </p:blipFill>
          <p:spPr bwMode="auto">
            <a:xfrm>
              <a:off x="4656" y="1296"/>
              <a:ext cx="462" cy="641"/>
            </a:xfrm>
            <a:prstGeom prst="rect">
              <a:avLst/>
            </a:prstGeom>
            <a:noFill/>
            <a:ln w="9525">
              <a:noFill/>
              <a:miter lim="800000"/>
              <a:headEnd/>
              <a:tailEnd/>
            </a:ln>
          </p:spPr>
        </p:pic>
      </p:grpSp>
      <p:grpSp>
        <p:nvGrpSpPr>
          <p:cNvPr id="79892" name="Group 47"/>
          <p:cNvGrpSpPr>
            <a:grpSpLocks/>
          </p:cNvGrpSpPr>
          <p:nvPr/>
        </p:nvGrpSpPr>
        <p:grpSpPr bwMode="auto">
          <a:xfrm>
            <a:off x="1941513" y="2705100"/>
            <a:ext cx="1828800" cy="1255713"/>
            <a:chOff x="1344" y="2089"/>
            <a:chExt cx="1152" cy="791"/>
          </a:xfrm>
        </p:grpSpPr>
        <p:pic>
          <p:nvPicPr>
            <p:cNvPr id="79918" name="Rectangle 570394"/>
            <p:cNvPicPr>
              <a:picLocks noChangeAspect="1" noChangeArrowheads="1"/>
            </p:cNvPicPr>
            <p:nvPr/>
          </p:nvPicPr>
          <p:blipFill>
            <a:blip r:embed="rId8"/>
            <a:srcRect/>
            <a:stretch>
              <a:fillRect/>
            </a:stretch>
          </p:blipFill>
          <p:spPr bwMode="auto">
            <a:xfrm>
              <a:off x="1344" y="2089"/>
              <a:ext cx="1152" cy="791"/>
            </a:xfrm>
            <a:prstGeom prst="rect">
              <a:avLst/>
            </a:prstGeom>
            <a:noFill/>
            <a:ln w="9525">
              <a:noFill/>
              <a:miter lim="800000"/>
              <a:headEnd/>
              <a:tailEnd/>
            </a:ln>
          </p:spPr>
        </p:pic>
        <p:sp>
          <p:nvSpPr>
            <p:cNvPr id="19504" name="TextBox 570395"/>
            <p:cNvSpPr txBox="1">
              <a:spLocks noChangeArrowheads="1"/>
            </p:cNvSpPr>
            <p:nvPr/>
          </p:nvSpPr>
          <p:spPr bwMode="auto">
            <a:xfrm>
              <a:off x="1612" y="2370"/>
              <a:ext cx="604" cy="231"/>
            </a:xfrm>
            <a:prstGeom prst="rect">
              <a:avLst/>
            </a:prstGeom>
            <a:noFill/>
            <a:ln w="9525">
              <a:noFill/>
              <a:miter lim="800000"/>
              <a:headEnd/>
              <a:tailEnd/>
            </a:ln>
          </p:spPr>
          <p:txBody>
            <a:bodyPr wrap="none">
              <a:spAutoFit/>
            </a:bodyPr>
            <a:lstStyle/>
            <a:p>
              <a:pPr>
                <a:spcBef>
                  <a:spcPct val="50000"/>
                </a:spcBef>
                <a:defRPr/>
              </a:pPr>
              <a:r>
                <a:rPr lang="en-US" dirty="0">
                  <a:solidFill>
                    <a:srgbClr val="000000"/>
                  </a:solidFill>
                  <a:effectLst>
                    <a:outerShdw blurRad="38100" dist="38100" dir="2700000" algn="tl">
                      <a:srgbClr val="000000">
                        <a:alpha val="43137"/>
                      </a:srgbClr>
                    </a:outerShdw>
                  </a:effectLst>
                </a:rPr>
                <a:t>Internet</a:t>
              </a:r>
            </a:p>
          </p:txBody>
        </p:sp>
      </p:grpSp>
      <p:pic>
        <p:nvPicPr>
          <p:cNvPr id="79893" name="Rectangle 570396"/>
          <p:cNvPicPr>
            <a:picLocks noChangeAspect="1" noChangeArrowheads="1"/>
          </p:cNvPicPr>
          <p:nvPr/>
        </p:nvPicPr>
        <p:blipFill>
          <a:blip r:embed="rId9"/>
          <a:srcRect/>
          <a:stretch>
            <a:fillRect/>
          </a:stretch>
        </p:blipFill>
        <p:spPr bwMode="auto">
          <a:xfrm>
            <a:off x="509588" y="3055938"/>
            <a:ext cx="685800" cy="531812"/>
          </a:xfrm>
          <a:prstGeom prst="rect">
            <a:avLst/>
          </a:prstGeom>
          <a:noFill/>
          <a:ln w="9525">
            <a:noFill/>
            <a:miter lim="800000"/>
            <a:headEnd/>
            <a:tailEnd/>
          </a:ln>
        </p:spPr>
      </p:pic>
      <p:grpSp>
        <p:nvGrpSpPr>
          <p:cNvPr id="79894" name="Group 63"/>
          <p:cNvGrpSpPr>
            <a:grpSpLocks/>
          </p:cNvGrpSpPr>
          <p:nvPr/>
        </p:nvGrpSpPr>
        <p:grpSpPr bwMode="auto">
          <a:xfrm>
            <a:off x="7600950" y="3455988"/>
            <a:ext cx="1522413" cy="962025"/>
            <a:chOff x="4752" y="2159"/>
            <a:chExt cx="959" cy="606"/>
          </a:xfrm>
        </p:grpSpPr>
        <p:sp>
          <p:nvSpPr>
            <p:cNvPr id="19501" name="TextBox 570384"/>
            <p:cNvSpPr txBox="1">
              <a:spLocks noChangeArrowheads="1"/>
            </p:cNvSpPr>
            <p:nvPr/>
          </p:nvSpPr>
          <p:spPr bwMode="auto">
            <a:xfrm>
              <a:off x="5129" y="2303"/>
              <a:ext cx="582" cy="326"/>
            </a:xfrm>
            <a:prstGeom prst="rect">
              <a:avLst/>
            </a:prstGeom>
            <a:noFill/>
            <a:ln w="9525">
              <a:noFill/>
              <a:miter lim="800000"/>
              <a:headEnd/>
              <a:tailEnd/>
            </a:ln>
          </p:spPr>
          <p:txBody>
            <a:bodyPr wrap="none">
              <a:spAutoFit/>
            </a:bodyPr>
            <a:lstStyle/>
            <a:p>
              <a:pPr algn="ctr">
                <a:spcBef>
                  <a:spcPct val="50000"/>
                </a:spcBef>
                <a:defRPr/>
              </a:pPr>
              <a:r>
                <a:rPr lang="en-US" sz="1400">
                  <a:solidFill>
                    <a:srgbClr val="FFFFFF"/>
                  </a:solidFill>
                  <a:effectLst>
                    <a:outerShdw blurRad="38100" dist="38100" dir="2700000" algn="tl">
                      <a:srgbClr val="000000">
                        <a:alpha val="43137"/>
                      </a:srgbClr>
                    </a:outerShdw>
                  </a:effectLst>
                </a:rPr>
                <a:t>Terminal</a:t>
              </a:r>
            </a:p>
            <a:p>
              <a:pPr algn="ctr">
                <a:spcBef>
                  <a:spcPct val="50000"/>
                </a:spcBef>
                <a:defRPr/>
              </a:pPr>
              <a:r>
                <a:rPr lang="en-US" sz="1400">
                  <a:solidFill>
                    <a:srgbClr val="FFFFFF"/>
                  </a:solidFill>
                  <a:effectLst>
                    <a:outerShdw blurRad="38100" dist="38100" dir="2700000" algn="tl">
                      <a:srgbClr val="000000">
                        <a:alpha val="43137"/>
                      </a:srgbClr>
                    </a:outerShdw>
                  </a:effectLst>
                </a:rPr>
                <a:t>Server</a:t>
              </a:r>
            </a:p>
          </p:txBody>
        </p:sp>
        <p:pic>
          <p:nvPicPr>
            <p:cNvPr id="79917" name="Rectangle 570402"/>
            <p:cNvPicPr>
              <a:picLocks noChangeAspect="1" noChangeArrowheads="1"/>
            </p:cNvPicPr>
            <p:nvPr/>
          </p:nvPicPr>
          <p:blipFill>
            <a:blip r:embed="rId10"/>
            <a:srcRect/>
            <a:stretch>
              <a:fillRect/>
            </a:stretch>
          </p:blipFill>
          <p:spPr bwMode="auto">
            <a:xfrm>
              <a:off x="4752" y="2159"/>
              <a:ext cx="462" cy="606"/>
            </a:xfrm>
            <a:prstGeom prst="rect">
              <a:avLst/>
            </a:prstGeom>
            <a:noFill/>
            <a:ln w="9525">
              <a:noFill/>
              <a:miter lim="800000"/>
              <a:headEnd/>
              <a:tailEnd/>
            </a:ln>
          </p:spPr>
        </p:pic>
      </p:grpSp>
      <p:grpSp>
        <p:nvGrpSpPr>
          <p:cNvPr id="79895" name="Group 53"/>
          <p:cNvGrpSpPr>
            <a:grpSpLocks/>
          </p:cNvGrpSpPr>
          <p:nvPr/>
        </p:nvGrpSpPr>
        <p:grpSpPr bwMode="auto">
          <a:xfrm>
            <a:off x="4500563" y="2705100"/>
            <a:ext cx="2057400" cy="1460500"/>
            <a:chOff x="2880" y="2334"/>
            <a:chExt cx="1296" cy="920"/>
          </a:xfrm>
        </p:grpSpPr>
        <p:pic>
          <p:nvPicPr>
            <p:cNvPr id="79914" name="Rectangle 570399"/>
            <p:cNvPicPr>
              <a:picLocks noChangeAspect="1" noChangeArrowheads="1"/>
            </p:cNvPicPr>
            <p:nvPr/>
          </p:nvPicPr>
          <p:blipFill>
            <a:blip r:embed="rId10"/>
            <a:srcRect/>
            <a:stretch>
              <a:fillRect/>
            </a:stretch>
          </p:blipFill>
          <p:spPr bwMode="auto">
            <a:xfrm>
              <a:off x="3296" y="2334"/>
              <a:ext cx="462" cy="606"/>
            </a:xfrm>
            <a:prstGeom prst="rect">
              <a:avLst/>
            </a:prstGeom>
            <a:noFill/>
            <a:ln w="9525">
              <a:noFill/>
              <a:miter lim="800000"/>
              <a:headEnd/>
              <a:tailEnd/>
            </a:ln>
          </p:spPr>
        </p:pic>
        <p:sp>
          <p:nvSpPr>
            <p:cNvPr id="19500" name="TextBox 570403"/>
            <p:cNvSpPr txBox="1">
              <a:spLocks noChangeArrowheads="1"/>
            </p:cNvSpPr>
            <p:nvPr/>
          </p:nvSpPr>
          <p:spPr bwMode="auto">
            <a:xfrm>
              <a:off x="2880" y="2928"/>
              <a:ext cx="1296" cy="326"/>
            </a:xfrm>
            <a:prstGeom prst="rect">
              <a:avLst/>
            </a:prstGeom>
            <a:noFill/>
            <a:ln w="9525">
              <a:noFill/>
              <a:miter lim="800000"/>
              <a:headEnd/>
              <a:tailEnd/>
            </a:ln>
          </p:spPr>
          <p:txBody>
            <a:bodyPr>
              <a:spAutoFit/>
            </a:bodyPr>
            <a:lstStyle/>
            <a:p>
              <a:pPr marL="117475" indent="-117475" algn="ctr">
                <a:spcBef>
                  <a:spcPct val="50000"/>
                </a:spcBef>
                <a:defRPr/>
              </a:pPr>
              <a:r>
                <a:rPr lang="en-US" sz="1400">
                  <a:solidFill>
                    <a:srgbClr val="FFFFFF"/>
                  </a:solidFill>
                  <a:effectLst>
                    <a:outerShdw blurRad="38100" dist="38100" dir="2700000" algn="tl">
                      <a:srgbClr val="000000">
                        <a:alpha val="43137"/>
                      </a:srgbClr>
                    </a:outerShdw>
                  </a:effectLst>
                </a:rPr>
                <a:t>Terminal Services Gateway Server</a:t>
              </a:r>
            </a:p>
          </p:txBody>
        </p:sp>
      </p:grpSp>
      <p:grpSp>
        <p:nvGrpSpPr>
          <p:cNvPr id="79896" name="Group 64"/>
          <p:cNvGrpSpPr>
            <a:grpSpLocks/>
          </p:cNvGrpSpPr>
          <p:nvPr/>
        </p:nvGrpSpPr>
        <p:grpSpPr bwMode="auto">
          <a:xfrm>
            <a:off x="7315202" y="4800600"/>
            <a:ext cx="1528763" cy="1087438"/>
            <a:chOff x="4608" y="3024"/>
            <a:chExt cx="963" cy="685"/>
          </a:xfrm>
        </p:grpSpPr>
        <p:sp>
          <p:nvSpPr>
            <p:cNvPr id="19497" name="TextBox 570383"/>
            <p:cNvSpPr txBox="1">
              <a:spLocks noChangeArrowheads="1"/>
            </p:cNvSpPr>
            <p:nvPr/>
          </p:nvSpPr>
          <p:spPr bwMode="auto">
            <a:xfrm>
              <a:off x="5016" y="3198"/>
              <a:ext cx="555" cy="330"/>
            </a:xfrm>
            <a:prstGeom prst="rect">
              <a:avLst/>
            </a:prstGeom>
            <a:noFill/>
            <a:ln w="9525">
              <a:noFill/>
              <a:miter lim="800000"/>
              <a:headEnd/>
              <a:tailEnd/>
            </a:ln>
          </p:spPr>
          <p:txBody>
            <a:bodyPr wrap="none">
              <a:spAutoFit/>
            </a:bodyPr>
            <a:lstStyle/>
            <a:p>
              <a:pPr algn="ctr">
                <a:spcBef>
                  <a:spcPct val="50000"/>
                </a:spcBef>
                <a:defRPr/>
              </a:pPr>
              <a:r>
                <a:rPr lang="cs-CZ" sz="1400" dirty="0" err="1" smtClean="0">
                  <a:solidFill>
                    <a:srgbClr val="FFFFFF"/>
                  </a:solidFill>
                  <a:effectLst>
                    <a:outerShdw blurRad="38100" dist="38100" dir="2700000" algn="tl">
                      <a:srgbClr val="000000">
                        <a:alpha val="43137"/>
                      </a:srgbClr>
                    </a:outerShdw>
                  </a:effectLst>
                </a:rPr>
                <a:t>Poštový</a:t>
              </a:r>
              <a:r>
                <a:rPr lang="cs-CZ" sz="1400" dirty="0">
                  <a:solidFill>
                    <a:srgbClr val="FFFFFF"/>
                  </a:solidFill>
                  <a:effectLst>
                    <a:outerShdw blurRad="38100" dist="38100" dir="2700000" algn="tl">
                      <a:srgbClr val="000000">
                        <a:alpha val="43137"/>
                      </a:srgbClr>
                    </a:outerShdw>
                  </a:effectLst>
                </a:rPr>
                <a:t/>
              </a:r>
              <a:br>
                <a:rPr lang="cs-CZ" sz="1400" dirty="0">
                  <a:solidFill>
                    <a:srgbClr val="FFFFFF"/>
                  </a:solidFill>
                  <a:effectLst>
                    <a:outerShdw blurRad="38100" dist="38100" dir="2700000" algn="tl">
                      <a:srgbClr val="000000">
                        <a:alpha val="43137"/>
                      </a:srgbClr>
                    </a:outerShdw>
                  </a:effectLst>
                </a:rPr>
              </a:br>
              <a:r>
                <a:rPr lang="cs-CZ" sz="1400" dirty="0">
                  <a:solidFill>
                    <a:srgbClr val="FFFFFF"/>
                  </a:solidFill>
                  <a:effectLst>
                    <a:outerShdw blurRad="38100" dist="38100" dir="2700000" algn="tl">
                      <a:srgbClr val="000000">
                        <a:alpha val="43137"/>
                      </a:srgbClr>
                    </a:outerShdw>
                  </a:effectLst>
                </a:rPr>
                <a:t>server</a:t>
              </a:r>
              <a:endParaRPr lang="en-US" sz="1400" dirty="0">
                <a:solidFill>
                  <a:srgbClr val="FFFFFF"/>
                </a:solidFill>
                <a:effectLst>
                  <a:outerShdw blurRad="38100" dist="38100" dir="2700000" algn="tl">
                    <a:srgbClr val="000000">
                      <a:alpha val="43137"/>
                    </a:srgbClr>
                  </a:outerShdw>
                </a:effectLst>
              </a:endParaRPr>
            </a:p>
          </p:txBody>
        </p:sp>
        <p:pic>
          <p:nvPicPr>
            <p:cNvPr id="79913" name="Rectangle 570400"/>
            <p:cNvPicPr>
              <a:picLocks noChangeAspect="1" noChangeArrowheads="1"/>
            </p:cNvPicPr>
            <p:nvPr/>
          </p:nvPicPr>
          <p:blipFill>
            <a:blip r:embed="rId11"/>
            <a:srcRect/>
            <a:stretch>
              <a:fillRect/>
            </a:stretch>
          </p:blipFill>
          <p:spPr bwMode="auto">
            <a:xfrm>
              <a:off x="4608" y="3024"/>
              <a:ext cx="464" cy="685"/>
            </a:xfrm>
            <a:prstGeom prst="rect">
              <a:avLst/>
            </a:prstGeom>
            <a:noFill/>
            <a:ln w="9525">
              <a:noFill/>
              <a:miter lim="800000"/>
              <a:headEnd/>
              <a:tailEnd/>
            </a:ln>
          </p:spPr>
        </p:pic>
      </p:grpSp>
      <p:grpSp>
        <p:nvGrpSpPr>
          <p:cNvPr id="79897" name="Group 62"/>
          <p:cNvGrpSpPr>
            <a:grpSpLocks/>
          </p:cNvGrpSpPr>
          <p:nvPr/>
        </p:nvGrpSpPr>
        <p:grpSpPr bwMode="auto">
          <a:xfrm>
            <a:off x="373063" y="4491041"/>
            <a:ext cx="1657350" cy="1196976"/>
            <a:chOff x="235" y="2829"/>
            <a:chExt cx="1044" cy="754"/>
          </a:xfrm>
        </p:grpSpPr>
        <p:sp>
          <p:nvSpPr>
            <p:cNvPr id="19495" name="TextBox 570382"/>
            <p:cNvSpPr txBox="1">
              <a:spLocks noChangeArrowheads="1"/>
            </p:cNvSpPr>
            <p:nvPr/>
          </p:nvSpPr>
          <p:spPr bwMode="auto">
            <a:xfrm>
              <a:off x="235" y="3118"/>
              <a:ext cx="1044" cy="465"/>
            </a:xfrm>
            <a:prstGeom prst="rect">
              <a:avLst/>
            </a:prstGeom>
            <a:noFill/>
            <a:ln w="9525">
              <a:noFill/>
              <a:miter lim="800000"/>
              <a:headEnd/>
              <a:tailEnd/>
            </a:ln>
          </p:spPr>
          <p:txBody>
            <a:bodyPr>
              <a:spAutoFit/>
            </a:bodyPr>
            <a:lstStyle/>
            <a:p>
              <a:pPr algn="ctr">
                <a:spcBef>
                  <a:spcPct val="50000"/>
                </a:spcBef>
                <a:defRPr/>
              </a:pPr>
              <a:r>
                <a:rPr lang="cs-CZ" sz="1400" dirty="0" smtClean="0">
                  <a:solidFill>
                    <a:srgbClr val="FFFFFF"/>
                  </a:solidFill>
                  <a:effectLst>
                    <a:outerShdw blurRad="38100" dist="38100" dir="2700000" algn="tl">
                      <a:srgbClr val="000000">
                        <a:alpha val="43137"/>
                      </a:srgbClr>
                    </a:outerShdw>
                  </a:effectLst>
                </a:rPr>
                <a:t>Obchodný </a:t>
              </a:r>
              <a:r>
                <a:rPr lang="cs-CZ" sz="1400" dirty="0">
                  <a:solidFill>
                    <a:srgbClr val="FFFFFF"/>
                  </a:solidFill>
                  <a:effectLst>
                    <a:outerShdw blurRad="38100" dist="38100" dir="2700000" algn="tl">
                      <a:srgbClr val="000000">
                        <a:alpha val="43137"/>
                      </a:srgbClr>
                    </a:outerShdw>
                  </a:effectLst>
                </a:rPr>
                <a:t>partner </a:t>
              </a:r>
              <a:r>
                <a:rPr lang="en-US" sz="1400" dirty="0">
                  <a:solidFill>
                    <a:srgbClr val="FFFFFF"/>
                  </a:solidFill>
                  <a:effectLst>
                    <a:outerShdw blurRad="38100" dist="38100" dir="2700000" algn="tl">
                      <a:srgbClr val="000000">
                        <a:alpha val="43137"/>
                      </a:srgbClr>
                    </a:outerShdw>
                  </a:effectLst>
                </a:rPr>
                <a:t>/ </a:t>
              </a:r>
              <a:r>
                <a:rPr lang="cs-CZ" sz="1400" dirty="0">
                  <a:solidFill>
                    <a:srgbClr val="FFFFFF"/>
                  </a:solidFill>
                  <a:effectLst>
                    <a:outerShdw blurRad="38100" dist="38100" dir="2700000" algn="tl">
                      <a:srgbClr val="000000">
                        <a:alpha val="43137"/>
                      </a:srgbClr>
                    </a:outerShdw>
                  </a:effectLst>
                </a:rPr>
                <a:t>klientská </a:t>
              </a:r>
              <a:r>
                <a:rPr lang="cs-CZ" sz="1400" dirty="0" err="1" smtClean="0">
                  <a:solidFill>
                    <a:srgbClr val="FFFFFF"/>
                  </a:solidFill>
                  <a:effectLst>
                    <a:outerShdw blurRad="38100" dist="38100" dir="2700000" algn="tl">
                      <a:srgbClr val="000000">
                        <a:alpha val="43137"/>
                      </a:srgbClr>
                    </a:outerShdw>
                  </a:effectLst>
                </a:rPr>
                <a:t>sieť</a:t>
              </a:r>
              <a:endParaRPr lang="en-US" sz="1400" dirty="0">
                <a:solidFill>
                  <a:srgbClr val="FFFFFF"/>
                </a:solidFill>
                <a:effectLst>
                  <a:outerShdw blurRad="38100" dist="38100" dir="2700000" algn="tl">
                    <a:srgbClr val="000000">
                      <a:alpha val="43137"/>
                    </a:srgbClr>
                  </a:outerShdw>
                </a:effectLst>
              </a:endParaRPr>
            </a:p>
          </p:txBody>
        </p:sp>
        <p:pic>
          <p:nvPicPr>
            <p:cNvPr id="79911" name="Rectangle 570405"/>
            <p:cNvPicPr>
              <a:picLocks noChangeAspect="1" noChangeArrowheads="1"/>
            </p:cNvPicPr>
            <p:nvPr/>
          </p:nvPicPr>
          <p:blipFill>
            <a:blip r:embed="rId9"/>
            <a:srcRect/>
            <a:stretch>
              <a:fillRect/>
            </a:stretch>
          </p:blipFill>
          <p:spPr bwMode="auto">
            <a:xfrm>
              <a:off x="529" y="2829"/>
              <a:ext cx="432" cy="335"/>
            </a:xfrm>
            <a:prstGeom prst="rect">
              <a:avLst/>
            </a:prstGeom>
            <a:noFill/>
            <a:ln w="9525">
              <a:noFill/>
              <a:miter lim="800000"/>
              <a:headEnd/>
              <a:tailEnd/>
            </a:ln>
          </p:spPr>
        </p:pic>
      </p:grpSp>
      <p:grpSp>
        <p:nvGrpSpPr>
          <p:cNvPr id="79898" name="Group 48"/>
          <p:cNvGrpSpPr>
            <a:grpSpLocks/>
          </p:cNvGrpSpPr>
          <p:nvPr/>
        </p:nvGrpSpPr>
        <p:grpSpPr bwMode="auto">
          <a:xfrm>
            <a:off x="2144713" y="4284663"/>
            <a:ext cx="1176337" cy="1804987"/>
            <a:chOff x="1176" y="2749"/>
            <a:chExt cx="741" cy="1137"/>
          </a:xfrm>
        </p:grpSpPr>
        <p:grpSp>
          <p:nvGrpSpPr>
            <p:cNvPr id="79905" name="Group 20"/>
            <p:cNvGrpSpPr>
              <a:grpSpLocks/>
            </p:cNvGrpSpPr>
            <p:nvPr/>
          </p:nvGrpSpPr>
          <p:grpSpPr bwMode="auto">
            <a:xfrm>
              <a:off x="1223" y="2749"/>
              <a:ext cx="694" cy="745"/>
              <a:chOff x="1432" y="3664"/>
              <a:chExt cx="694" cy="745"/>
            </a:xfrm>
          </p:grpSpPr>
          <p:pic>
            <p:nvPicPr>
              <p:cNvPr id="79908" name="Rectangle 570388"/>
              <p:cNvPicPr>
                <a:picLocks noChangeAspect="1" noChangeArrowheads="1"/>
              </p:cNvPicPr>
              <p:nvPr/>
            </p:nvPicPr>
            <p:blipFill>
              <a:blip r:embed="rId12"/>
              <a:srcRect/>
              <a:stretch>
                <a:fillRect/>
              </a:stretch>
            </p:blipFill>
            <p:spPr bwMode="auto">
              <a:xfrm>
                <a:off x="1608" y="3664"/>
                <a:ext cx="345" cy="575"/>
              </a:xfrm>
              <a:prstGeom prst="rect">
                <a:avLst/>
              </a:prstGeom>
              <a:noFill/>
              <a:ln w="9525">
                <a:noFill/>
                <a:miter lim="800000"/>
                <a:headEnd/>
                <a:tailEnd/>
              </a:ln>
            </p:spPr>
          </p:pic>
          <p:pic>
            <p:nvPicPr>
              <p:cNvPr id="79909" name="Rectangle 570389"/>
              <p:cNvPicPr>
                <a:picLocks noChangeAspect="1" noChangeArrowheads="1"/>
              </p:cNvPicPr>
              <p:nvPr/>
            </p:nvPicPr>
            <p:blipFill>
              <a:blip r:embed="rId13"/>
              <a:srcRect/>
              <a:stretch>
                <a:fillRect/>
              </a:stretch>
            </p:blipFill>
            <p:spPr bwMode="auto">
              <a:xfrm>
                <a:off x="1432" y="3833"/>
                <a:ext cx="694" cy="576"/>
              </a:xfrm>
              <a:prstGeom prst="rect">
                <a:avLst/>
              </a:prstGeom>
              <a:noFill/>
              <a:ln w="9525">
                <a:noFill/>
                <a:miter lim="800000"/>
                <a:headEnd/>
                <a:tailEnd/>
              </a:ln>
            </p:spPr>
          </p:pic>
        </p:grpSp>
        <p:pic>
          <p:nvPicPr>
            <p:cNvPr id="79906" name="Rectangle 570398"/>
            <p:cNvPicPr>
              <a:picLocks noChangeAspect="1" noChangeArrowheads="1"/>
            </p:cNvPicPr>
            <p:nvPr/>
          </p:nvPicPr>
          <p:blipFill>
            <a:blip r:embed="rId9"/>
            <a:srcRect/>
            <a:stretch>
              <a:fillRect/>
            </a:stretch>
          </p:blipFill>
          <p:spPr bwMode="auto">
            <a:xfrm>
              <a:off x="1315" y="3284"/>
              <a:ext cx="432" cy="335"/>
            </a:xfrm>
            <a:prstGeom prst="rect">
              <a:avLst/>
            </a:prstGeom>
            <a:noFill/>
            <a:ln w="9525">
              <a:noFill/>
              <a:miter lim="800000"/>
              <a:headEnd/>
              <a:tailEnd/>
            </a:ln>
          </p:spPr>
        </p:pic>
        <p:sp>
          <p:nvSpPr>
            <p:cNvPr id="19492" name="TextBox 570378"/>
            <p:cNvSpPr txBox="1">
              <a:spLocks noChangeArrowheads="1"/>
            </p:cNvSpPr>
            <p:nvPr/>
          </p:nvSpPr>
          <p:spPr bwMode="auto">
            <a:xfrm>
              <a:off x="1176" y="3556"/>
              <a:ext cx="740" cy="330"/>
            </a:xfrm>
            <a:prstGeom prst="rect">
              <a:avLst/>
            </a:prstGeom>
            <a:noFill/>
            <a:ln w="9525">
              <a:noFill/>
              <a:miter lim="800000"/>
              <a:headEnd/>
              <a:tailEnd/>
            </a:ln>
          </p:spPr>
          <p:txBody>
            <a:bodyPr>
              <a:spAutoFit/>
            </a:bodyPr>
            <a:lstStyle/>
            <a:p>
              <a:pPr algn="ctr">
                <a:spcBef>
                  <a:spcPct val="50000"/>
                </a:spcBef>
                <a:defRPr/>
              </a:pPr>
              <a:r>
                <a:rPr lang="cs-CZ" sz="1400" dirty="0" err="1" smtClean="0">
                  <a:solidFill>
                    <a:srgbClr val="FFFFFF"/>
                  </a:solidFill>
                  <a:effectLst>
                    <a:outerShdw blurRad="38100" dist="38100" dir="2700000" algn="tl">
                      <a:srgbClr val="000000">
                        <a:alpha val="43137"/>
                      </a:srgbClr>
                    </a:outerShdw>
                  </a:effectLst>
                </a:rPr>
                <a:t>Bezdrôtové</a:t>
              </a:r>
              <a:r>
                <a:rPr lang="cs-CZ" sz="1400" dirty="0" smtClean="0">
                  <a:solidFill>
                    <a:srgbClr val="FFFFFF"/>
                  </a:solidFill>
                  <a:effectLst>
                    <a:outerShdw blurRad="38100" dist="38100" dir="2700000" algn="tl">
                      <a:srgbClr val="000000">
                        <a:alpha val="43137"/>
                      </a:srgbClr>
                    </a:outerShdw>
                  </a:effectLst>
                </a:rPr>
                <a:t> </a:t>
              </a:r>
              <a:r>
                <a:rPr lang="cs-CZ" sz="1400" dirty="0" err="1" smtClean="0">
                  <a:solidFill>
                    <a:srgbClr val="FFFFFF"/>
                  </a:solidFill>
                  <a:effectLst>
                    <a:outerShdw blurRad="38100" dist="38100" dir="2700000" algn="tl">
                      <a:srgbClr val="000000">
                        <a:alpha val="43137"/>
                      </a:srgbClr>
                    </a:outerShdw>
                  </a:effectLst>
                </a:rPr>
                <a:t>pripojenie</a:t>
              </a:r>
              <a:endParaRPr lang="en-US" sz="1400" dirty="0">
                <a:solidFill>
                  <a:srgbClr val="FFFFFF"/>
                </a:solidFill>
                <a:effectLst>
                  <a:outerShdw blurRad="38100" dist="38100" dir="2700000" algn="tl">
                    <a:srgbClr val="000000">
                      <a:alpha val="43137"/>
                    </a:srgbClr>
                  </a:outerShdw>
                </a:effectLst>
              </a:endParaRPr>
            </a:p>
          </p:txBody>
        </p:sp>
      </p:grpSp>
      <p:pic>
        <p:nvPicPr>
          <p:cNvPr id="178241" name="Picture 65" descr="user_back_green"/>
          <p:cNvPicPr>
            <a:picLocks noChangeAspect="1" noChangeArrowheads="1"/>
          </p:cNvPicPr>
          <p:nvPr/>
        </p:nvPicPr>
        <p:blipFill>
          <a:blip r:embed="rId14"/>
          <a:srcRect/>
          <a:stretch>
            <a:fillRect/>
          </a:stretch>
        </p:blipFill>
        <p:spPr bwMode="auto">
          <a:xfrm>
            <a:off x="107950" y="2836863"/>
            <a:ext cx="658813" cy="915987"/>
          </a:xfrm>
          <a:prstGeom prst="rect">
            <a:avLst/>
          </a:prstGeom>
          <a:noFill/>
          <a:ln w="9525">
            <a:noFill/>
            <a:miter lim="800000"/>
            <a:headEnd/>
            <a:tailEnd/>
          </a:ln>
        </p:spPr>
      </p:pic>
      <p:sp>
        <p:nvSpPr>
          <p:cNvPr id="19485" name="TextBox 570378"/>
          <p:cNvSpPr txBox="1">
            <a:spLocks noChangeArrowheads="1"/>
          </p:cNvSpPr>
          <p:nvPr/>
        </p:nvSpPr>
        <p:spPr bwMode="auto">
          <a:xfrm>
            <a:off x="523875" y="3529013"/>
            <a:ext cx="627063" cy="304800"/>
          </a:xfrm>
          <a:prstGeom prst="rect">
            <a:avLst/>
          </a:prstGeom>
          <a:noFill/>
          <a:ln w="9525">
            <a:noFill/>
            <a:miter lim="800000"/>
            <a:headEnd/>
            <a:tailEnd/>
          </a:ln>
        </p:spPr>
        <p:txBody>
          <a:bodyPr wrap="none">
            <a:spAutoFit/>
          </a:bodyPr>
          <a:lstStyle/>
          <a:p>
            <a:pPr algn="ctr">
              <a:spcBef>
                <a:spcPct val="50000"/>
              </a:spcBef>
              <a:defRPr/>
            </a:pPr>
            <a:r>
              <a:rPr lang="en-US" sz="1400">
                <a:solidFill>
                  <a:srgbClr val="FFFFFF"/>
                </a:solidFill>
                <a:effectLst>
                  <a:outerShdw blurRad="38100" dist="38100" dir="2700000" algn="tl">
                    <a:srgbClr val="000000">
                      <a:alpha val="43137"/>
                    </a:srgbClr>
                  </a:outerShdw>
                </a:effectLst>
              </a:rPr>
              <a:t>Hotel</a:t>
            </a:r>
          </a:p>
        </p:txBody>
      </p:sp>
      <p:pic>
        <p:nvPicPr>
          <p:cNvPr id="178242" name="Picture 66" descr="gel jelly green circle"/>
          <p:cNvPicPr>
            <a:picLocks noChangeAspect="1" noChangeArrowheads="1"/>
          </p:cNvPicPr>
          <p:nvPr/>
        </p:nvPicPr>
        <p:blipFill>
          <a:blip r:embed="rId15"/>
          <a:srcRect/>
          <a:stretch>
            <a:fillRect/>
          </a:stretch>
        </p:blipFill>
        <p:spPr bwMode="auto">
          <a:xfrm>
            <a:off x="715963" y="3101975"/>
            <a:ext cx="457200" cy="457200"/>
          </a:xfrm>
          <a:prstGeom prst="rect">
            <a:avLst/>
          </a:prstGeom>
          <a:noFill/>
          <a:ln w="9525">
            <a:noFill/>
            <a:miter lim="800000"/>
            <a:headEnd/>
            <a:tailEnd/>
          </a:ln>
        </p:spPr>
      </p:pic>
      <p:sp>
        <p:nvSpPr>
          <p:cNvPr id="178243" name="AutoShape 67"/>
          <p:cNvSpPr>
            <a:spLocks noChangeArrowheads="1"/>
          </p:cNvSpPr>
          <p:nvPr/>
        </p:nvSpPr>
        <p:spPr bwMode="auto">
          <a:xfrm>
            <a:off x="215900" y="2301875"/>
            <a:ext cx="1598613" cy="941189"/>
          </a:xfrm>
          <a:prstGeom prst="roundRect">
            <a:avLst>
              <a:gd name="adj" fmla="val 4167"/>
            </a:avLst>
          </a:prstGeom>
          <a:gradFill rotWithShape="1">
            <a:gsLst>
              <a:gs pos="0">
                <a:schemeClr val="hlink">
                  <a:alpha val="50000"/>
                </a:schemeClr>
              </a:gs>
              <a:gs pos="100000">
                <a:srgbClr val="FFFFFF"/>
              </a:gs>
            </a:gsLst>
            <a:lin ang="5400000" scaled="1"/>
          </a:gradFill>
          <a:ln w="9525" algn="ctr">
            <a:solidFill>
              <a:srgbClr val="4D4D4D"/>
            </a:solidFill>
            <a:round/>
            <a:headEnd/>
            <a:tailEnd/>
          </a:ln>
          <a:effectLst>
            <a:outerShdw dist="35921" dir="2700000" algn="ctr" rotWithShape="0">
              <a:srgbClr val="AFAFAF"/>
            </a:outerShdw>
          </a:effectLst>
        </p:spPr>
        <p:txBody>
          <a:bodyPr tIns="91440" bIns="91440">
            <a:spAutoFit/>
          </a:bodyPr>
          <a:lstStyle/>
          <a:p>
            <a:pPr algn="ctr" eaLnBrk="0" hangingPunct="0">
              <a:spcBef>
                <a:spcPct val="50000"/>
              </a:spcBef>
              <a:defRPr/>
            </a:pPr>
            <a:r>
              <a:rPr lang="cs-CZ" sz="1600" dirty="0" smtClean="0">
                <a:solidFill>
                  <a:schemeClr val="tx1">
                    <a:lumMod val="10000"/>
                  </a:schemeClr>
                </a:solidFill>
                <a:effectLst>
                  <a:outerShdw blurRad="38100" dist="38100" dir="2700000" algn="tl">
                    <a:srgbClr val="000000">
                      <a:alpha val="43137"/>
                    </a:srgbClr>
                  </a:outerShdw>
                </a:effectLst>
              </a:rPr>
              <a:t>Tunelovaný </a:t>
            </a:r>
            <a:r>
              <a:rPr lang="en-US" sz="1600" dirty="0">
                <a:solidFill>
                  <a:schemeClr val="tx1">
                    <a:lumMod val="10000"/>
                  </a:schemeClr>
                </a:solidFill>
                <a:effectLst>
                  <a:outerShdw blurRad="38100" dist="38100" dir="2700000" algn="tl">
                    <a:srgbClr val="000000">
                      <a:alpha val="43137"/>
                    </a:srgbClr>
                  </a:outerShdw>
                </a:effectLst>
              </a:rPr>
              <a:t>RDP </a:t>
            </a:r>
            <a:r>
              <a:rPr lang="cs-CZ" sz="1600" dirty="0" err="1" smtClean="0">
                <a:solidFill>
                  <a:schemeClr val="tx1">
                    <a:lumMod val="10000"/>
                  </a:schemeClr>
                </a:solidFill>
                <a:effectLst>
                  <a:outerShdw blurRad="38100" dist="38100" dir="2700000" algn="tl">
                    <a:srgbClr val="000000">
                      <a:alpha val="43137"/>
                    </a:srgbClr>
                  </a:outerShdw>
                </a:effectLst>
              </a:rPr>
              <a:t>cez</a:t>
            </a:r>
            <a:r>
              <a:rPr lang="cs-CZ" sz="1600" dirty="0" smtClean="0">
                <a:solidFill>
                  <a:schemeClr val="tx1">
                    <a:lumMod val="10000"/>
                  </a:schemeClr>
                </a:solidFill>
                <a:effectLst>
                  <a:outerShdw blurRad="38100" dist="38100" dir="2700000" algn="tl">
                    <a:srgbClr val="000000">
                      <a:alpha val="43137"/>
                    </a:srgbClr>
                  </a:outerShdw>
                </a:effectLst>
              </a:rPr>
              <a:t> </a:t>
            </a:r>
            <a:r>
              <a:rPr lang="en-US" sz="1600" dirty="0">
                <a:solidFill>
                  <a:schemeClr val="tx1">
                    <a:lumMod val="10000"/>
                  </a:schemeClr>
                </a:solidFill>
                <a:effectLst>
                  <a:outerShdw blurRad="38100" dist="38100" dir="2700000" algn="tl">
                    <a:srgbClr val="000000">
                      <a:alpha val="43137"/>
                    </a:srgbClr>
                  </a:outerShdw>
                </a:effectLst>
              </a:rPr>
              <a:t>HTTPS</a:t>
            </a:r>
          </a:p>
        </p:txBody>
      </p:sp>
      <p:sp>
        <p:nvSpPr>
          <p:cNvPr id="178244" name="AutoShape 68"/>
          <p:cNvSpPr>
            <a:spLocks noChangeArrowheads="1"/>
          </p:cNvSpPr>
          <p:nvPr/>
        </p:nvSpPr>
        <p:spPr bwMode="auto">
          <a:xfrm>
            <a:off x="4719638" y="2103438"/>
            <a:ext cx="1598612" cy="690562"/>
          </a:xfrm>
          <a:prstGeom prst="roundRect">
            <a:avLst>
              <a:gd name="adj" fmla="val 4167"/>
            </a:avLst>
          </a:prstGeom>
          <a:gradFill rotWithShape="1">
            <a:gsLst>
              <a:gs pos="0">
                <a:schemeClr val="hlink">
                  <a:alpha val="50000"/>
                </a:schemeClr>
              </a:gs>
              <a:gs pos="100000">
                <a:srgbClr val="FFFFFF"/>
              </a:gs>
            </a:gsLst>
            <a:lin ang="5400000" scaled="1"/>
          </a:gradFill>
          <a:ln w="9525" algn="ctr">
            <a:solidFill>
              <a:srgbClr val="4D4D4D"/>
            </a:solidFill>
            <a:round/>
            <a:headEnd/>
            <a:tailEnd/>
          </a:ln>
          <a:effectLst>
            <a:outerShdw dist="35921" dir="2700000" algn="ctr" rotWithShape="0">
              <a:srgbClr val="AFAFAF"/>
            </a:outerShdw>
          </a:effectLst>
        </p:spPr>
        <p:txBody>
          <a:bodyPr tIns="91440" bIns="91440">
            <a:spAutoFit/>
          </a:bodyPr>
          <a:lstStyle/>
          <a:p>
            <a:pPr algn="ctr" eaLnBrk="0" hangingPunct="0">
              <a:spcBef>
                <a:spcPct val="50000"/>
              </a:spcBef>
              <a:defRPr/>
            </a:pPr>
            <a:r>
              <a:rPr lang="cs-CZ" sz="1600" dirty="0">
                <a:solidFill>
                  <a:schemeClr val="tx1">
                    <a:lumMod val="10000"/>
                  </a:schemeClr>
                </a:solidFill>
                <a:effectLst>
                  <a:outerShdw blurRad="38100" dist="38100" dir="2700000" algn="tl">
                    <a:srgbClr val="000000">
                      <a:alpha val="43137"/>
                    </a:srgbClr>
                  </a:outerShdw>
                </a:effectLst>
              </a:rPr>
              <a:t>RDP </a:t>
            </a:r>
            <a:r>
              <a:rPr lang="cs-CZ" sz="1600" dirty="0" smtClean="0">
                <a:solidFill>
                  <a:schemeClr val="tx1">
                    <a:lumMod val="10000"/>
                  </a:schemeClr>
                </a:solidFill>
                <a:effectLst>
                  <a:outerShdw blurRad="38100" dist="38100" dir="2700000" algn="tl">
                    <a:srgbClr val="000000">
                      <a:alpha val="43137"/>
                    </a:srgbClr>
                  </a:outerShdw>
                </a:effectLst>
              </a:rPr>
              <a:t>vyjmut</a:t>
            </a:r>
            <a:r>
              <a:rPr lang="sk-SK" sz="1600" dirty="0" smtClean="0">
                <a:solidFill>
                  <a:schemeClr val="tx1">
                    <a:lumMod val="10000"/>
                  </a:schemeClr>
                </a:solidFill>
                <a:effectLst>
                  <a:outerShdw blurRad="38100" dist="38100" dir="2700000" algn="tl">
                    <a:srgbClr val="000000">
                      <a:alpha val="43137"/>
                    </a:srgbClr>
                  </a:outerShdw>
                </a:effectLst>
              </a:rPr>
              <a:t>é</a:t>
            </a:r>
            <a:r>
              <a:rPr lang="cs-CZ" sz="1600" dirty="0" smtClean="0">
                <a:solidFill>
                  <a:schemeClr val="tx1">
                    <a:lumMod val="10000"/>
                  </a:schemeClr>
                </a:solidFill>
                <a:effectLst>
                  <a:outerShdw blurRad="38100" dist="38100" dir="2700000" algn="tl">
                    <a:srgbClr val="000000">
                      <a:alpha val="43137"/>
                    </a:srgbClr>
                  </a:outerShdw>
                </a:effectLst>
              </a:rPr>
              <a:t> </a:t>
            </a:r>
            <a:r>
              <a:rPr lang="cs-CZ" sz="1600" dirty="0">
                <a:solidFill>
                  <a:schemeClr val="tx1">
                    <a:lumMod val="10000"/>
                  </a:schemeClr>
                </a:solidFill>
                <a:effectLst>
                  <a:outerShdw blurRad="38100" dist="38100" dir="2700000" algn="tl">
                    <a:srgbClr val="000000">
                      <a:alpha val="43137"/>
                    </a:srgbClr>
                  </a:outerShdw>
                </a:effectLst>
              </a:rPr>
              <a:t>z HTTPS</a:t>
            </a:r>
            <a:endParaRPr lang="en-US" sz="1600" dirty="0">
              <a:solidFill>
                <a:schemeClr val="tx1">
                  <a:lumMod val="10000"/>
                </a:schemeClr>
              </a:solidFill>
              <a:effectLst>
                <a:outerShdw blurRad="38100" dist="38100" dir="2700000" algn="tl">
                  <a:srgbClr val="000000">
                    <a:alpha val="43137"/>
                  </a:srgbClr>
                </a:outerShdw>
              </a:effectLst>
            </a:endParaRPr>
          </a:p>
        </p:txBody>
      </p:sp>
      <p:sp>
        <p:nvSpPr>
          <p:cNvPr id="178245" name="AutoShape 69"/>
          <p:cNvSpPr>
            <a:spLocks noChangeArrowheads="1"/>
          </p:cNvSpPr>
          <p:nvPr/>
        </p:nvSpPr>
        <p:spPr bwMode="auto">
          <a:xfrm>
            <a:off x="7180263" y="2836863"/>
            <a:ext cx="1741487" cy="690562"/>
          </a:xfrm>
          <a:prstGeom prst="roundRect">
            <a:avLst>
              <a:gd name="adj" fmla="val 4167"/>
            </a:avLst>
          </a:prstGeom>
          <a:gradFill rotWithShape="1">
            <a:gsLst>
              <a:gs pos="0">
                <a:schemeClr val="hlink">
                  <a:alpha val="50000"/>
                </a:schemeClr>
              </a:gs>
              <a:gs pos="100000">
                <a:srgbClr val="FFFFFF"/>
              </a:gs>
            </a:gsLst>
            <a:lin ang="5400000" scaled="1"/>
          </a:gradFill>
          <a:ln w="9525" algn="ctr">
            <a:solidFill>
              <a:srgbClr val="4D4D4D"/>
            </a:solidFill>
            <a:round/>
            <a:headEnd/>
            <a:tailEnd/>
          </a:ln>
          <a:effectLst>
            <a:outerShdw dist="35921" dir="2700000" algn="ctr" rotWithShape="0">
              <a:srgbClr val="AFAFAF"/>
            </a:outerShdw>
          </a:effectLst>
        </p:spPr>
        <p:txBody>
          <a:bodyPr tIns="91440" bIns="91440">
            <a:spAutoFit/>
          </a:bodyPr>
          <a:lstStyle/>
          <a:p>
            <a:pPr algn="ctr" eaLnBrk="0" hangingPunct="0">
              <a:spcBef>
                <a:spcPct val="50000"/>
              </a:spcBef>
              <a:defRPr/>
            </a:pPr>
            <a:r>
              <a:rPr lang="en-US" sz="1600" dirty="0">
                <a:solidFill>
                  <a:schemeClr val="tx1">
                    <a:lumMod val="10000"/>
                  </a:schemeClr>
                </a:solidFill>
                <a:effectLst>
                  <a:outerShdw blurRad="38100" dist="38100" dir="2700000" algn="tl">
                    <a:srgbClr val="000000">
                      <a:alpha val="43137"/>
                    </a:srgbClr>
                  </a:outerShdw>
                </a:effectLst>
              </a:rPr>
              <a:t>RDP/SSL </a:t>
            </a:r>
            <a:r>
              <a:rPr lang="cs-CZ" sz="1600" dirty="0" err="1" smtClean="0">
                <a:solidFill>
                  <a:schemeClr val="tx1">
                    <a:lumMod val="10000"/>
                  </a:schemeClr>
                </a:solidFill>
                <a:effectLst>
                  <a:outerShdw blurRad="38100" dist="38100" dir="2700000" algn="tl">
                    <a:srgbClr val="000000">
                      <a:alpha val="43137"/>
                    </a:srgbClr>
                  </a:outerShdw>
                </a:effectLst>
              </a:rPr>
              <a:t>spojenie</a:t>
            </a:r>
            <a:r>
              <a:rPr lang="cs-CZ" sz="1600" dirty="0" smtClean="0">
                <a:solidFill>
                  <a:schemeClr val="tx1">
                    <a:lumMod val="10000"/>
                  </a:schemeClr>
                </a:solidFill>
                <a:effectLst>
                  <a:outerShdw blurRad="38100" dist="38100" dir="2700000" algn="tl">
                    <a:srgbClr val="000000">
                      <a:alpha val="43137"/>
                    </a:srgbClr>
                  </a:outerShdw>
                </a:effectLst>
              </a:rPr>
              <a:t> </a:t>
            </a:r>
            <a:r>
              <a:rPr lang="cs-CZ" sz="1600" dirty="0">
                <a:solidFill>
                  <a:schemeClr val="tx1">
                    <a:lumMod val="10000"/>
                  </a:schemeClr>
                </a:solidFill>
                <a:effectLst>
                  <a:outerShdw blurRad="38100" dist="38100" dir="2700000" algn="tl">
                    <a:srgbClr val="000000">
                      <a:alpha val="43137"/>
                    </a:srgbClr>
                  </a:outerShdw>
                </a:effectLst>
              </a:rPr>
              <a:t>s </a:t>
            </a:r>
            <a:r>
              <a:rPr lang="en-US" sz="1600" dirty="0">
                <a:solidFill>
                  <a:schemeClr val="tx1">
                    <a:lumMod val="10000"/>
                  </a:schemeClr>
                </a:solidFill>
                <a:effectLst>
                  <a:outerShdw blurRad="38100" dist="38100" dir="2700000" algn="tl">
                    <a:srgbClr val="000000">
                      <a:alpha val="43137"/>
                    </a:srgbClr>
                  </a:outerShdw>
                </a:effectLst>
              </a:rPr>
              <a:t>TS</a:t>
            </a:r>
          </a:p>
        </p:txBody>
      </p:sp>
      <p:sp>
        <p:nvSpPr>
          <p:cNvPr id="53" name="Title 52"/>
          <p:cNvSpPr>
            <a:spLocks noGrp="1"/>
          </p:cNvSpPr>
          <p:nvPr>
            <p:ph type="title"/>
          </p:nvPr>
        </p:nvSpPr>
        <p:spPr/>
        <p:txBody>
          <a:bodyPr/>
          <a:lstStyle/>
          <a:p>
            <a:r>
              <a:rPr/>
              <a:t>Terminal Services Gateway</a:t>
            </a:r>
            <a:endParaRPr lang="sk-S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929817"/>
                                        </p:tgtEl>
                                        <p:attrNameLst>
                                          <p:attrName>style.visibility</p:attrName>
                                        </p:attrNameLst>
                                      </p:cBhvr>
                                      <p:to>
                                        <p:strVal val="visible"/>
                                      </p:to>
                                    </p:set>
                                    <p:animEffect transition="in" filter="wipe(down)">
                                      <p:cBhvr>
                                        <p:cTn id="16" dur="500"/>
                                        <p:tgtEl>
                                          <p:spTgt spid="9298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8234"/>
                                        </p:tgtEl>
                                        <p:attrNameLst>
                                          <p:attrName>style.visibility</p:attrName>
                                        </p:attrNameLst>
                                      </p:cBhvr>
                                      <p:to>
                                        <p:strVal val="visible"/>
                                      </p:to>
                                    </p:set>
                                    <p:animEffect transition="in" filter="wipe(left)">
                                      <p:cBhvr>
                                        <p:cTn id="20" dur="500"/>
                                        <p:tgtEl>
                                          <p:spTgt spid="178234"/>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78237"/>
                                        </p:tgtEl>
                                        <p:attrNameLst>
                                          <p:attrName>style.visibility</p:attrName>
                                        </p:attrNameLst>
                                      </p:cBhvr>
                                      <p:to>
                                        <p:strVal val="visible"/>
                                      </p:to>
                                    </p:set>
                                    <p:animEffect transition="in" filter="wipe(left)">
                                      <p:cBhvr>
                                        <p:cTn id="24" dur="500"/>
                                        <p:tgtEl>
                                          <p:spTgt spid="178237"/>
                                        </p:tgtEl>
                                      </p:cBhvr>
                                    </p:animEffect>
                                  </p:childTnLst>
                                </p:cTn>
                              </p:par>
                              <p:par>
                                <p:cTn id="25" presetID="22" presetClass="entr" presetSubtype="8" fill="hold" nodeType="withEffect">
                                  <p:stCondLst>
                                    <p:cond delay="0"/>
                                  </p:stCondLst>
                                  <p:childTnLst>
                                    <p:set>
                                      <p:cBhvr>
                                        <p:cTn id="26" dur="1" fill="hold">
                                          <p:stCondLst>
                                            <p:cond delay="0"/>
                                          </p:stCondLst>
                                        </p:cTn>
                                        <p:tgtEl>
                                          <p:spTgt spid="178236"/>
                                        </p:tgtEl>
                                        <p:attrNameLst>
                                          <p:attrName>style.visibility</p:attrName>
                                        </p:attrNameLst>
                                      </p:cBhvr>
                                      <p:to>
                                        <p:strVal val="visible"/>
                                      </p:to>
                                    </p:set>
                                    <p:animEffect transition="in" filter="wipe(left)">
                                      <p:cBhvr>
                                        <p:cTn id="27" dur="500"/>
                                        <p:tgtEl>
                                          <p:spTgt spid="178236"/>
                                        </p:tgtEl>
                                      </p:cBhvr>
                                    </p:animEffect>
                                  </p:childTnLst>
                                </p:cTn>
                              </p:par>
                              <p:par>
                                <p:cTn id="28" presetID="22" presetClass="entr" presetSubtype="8" fill="hold" nodeType="withEffect">
                                  <p:stCondLst>
                                    <p:cond delay="0"/>
                                  </p:stCondLst>
                                  <p:childTnLst>
                                    <p:set>
                                      <p:cBhvr>
                                        <p:cTn id="29" dur="1" fill="hold">
                                          <p:stCondLst>
                                            <p:cond delay="0"/>
                                          </p:stCondLst>
                                        </p:cTn>
                                        <p:tgtEl>
                                          <p:spTgt spid="178235"/>
                                        </p:tgtEl>
                                        <p:attrNameLst>
                                          <p:attrName>style.visibility</p:attrName>
                                        </p:attrNameLst>
                                      </p:cBhvr>
                                      <p:to>
                                        <p:strVal val="visible"/>
                                      </p:to>
                                    </p:set>
                                    <p:animEffect transition="in" filter="wipe(left)">
                                      <p:cBhvr>
                                        <p:cTn id="30" dur="500"/>
                                        <p:tgtEl>
                                          <p:spTgt spid="17823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178241"/>
                                        </p:tgtEl>
                                        <p:attrNameLst>
                                          <p:attrName>style.visibility</p:attrName>
                                        </p:attrNameLst>
                                      </p:cBhvr>
                                      <p:to>
                                        <p:strVal val="visible"/>
                                      </p:to>
                                    </p:set>
                                    <p:animEffect transition="in" filter="slide(fromLeft)">
                                      <p:cBhvr>
                                        <p:cTn id="35" dur="500"/>
                                        <p:tgtEl>
                                          <p:spTgt spid="178241"/>
                                        </p:tgtEl>
                                      </p:cBhvr>
                                    </p:animEffect>
                                  </p:childTnLst>
                                </p:cTn>
                              </p:par>
                            </p:childTnLst>
                          </p:cTn>
                        </p:par>
                        <p:par>
                          <p:cTn id="36" fill="hold">
                            <p:stCondLst>
                              <p:cond delay="500"/>
                            </p:stCondLst>
                            <p:childTnLst>
                              <p:par>
                                <p:cTn id="37" presetID="23" presetClass="entr" presetSubtype="16" fill="hold" nodeType="afterEffect">
                                  <p:stCondLst>
                                    <p:cond delay="0"/>
                                  </p:stCondLst>
                                  <p:childTnLst>
                                    <p:set>
                                      <p:cBhvr>
                                        <p:cTn id="38" dur="1" fill="hold">
                                          <p:stCondLst>
                                            <p:cond delay="0"/>
                                          </p:stCondLst>
                                        </p:cTn>
                                        <p:tgtEl>
                                          <p:spTgt spid="178242"/>
                                        </p:tgtEl>
                                        <p:attrNameLst>
                                          <p:attrName>style.visibility</p:attrName>
                                        </p:attrNameLst>
                                      </p:cBhvr>
                                      <p:to>
                                        <p:strVal val="visible"/>
                                      </p:to>
                                    </p:set>
                                    <p:anim calcmode="lin" valueType="num">
                                      <p:cBhvr>
                                        <p:cTn id="39" dur="500" fill="hold"/>
                                        <p:tgtEl>
                                          <p:spTgt spid="178242"/>
                                        </p:tgtEl>
                                        <p:attrNameLst>
                                          <p:attrName>ppt_w</p:attrName>
                                        </p:attrNameLst>
                                      </p:cBhvr>
                                      <p:tavLst>
                                        <p:tav tm="0">
                                          <p:val>
                                            <p:fltVal val="0"/>
                                          </p:val>
                                        </p:tav>
                                        <p:tav tm="100000">
                                          <p:val>
                                            <p:strVal val="#ppt_w"/>
                                          </p:val>
                                        </p:tav>
                                      </p:tavLst>
                                    </p:anim>
                                    <p:anim calcmode="lin" valueType="num">
                                      <p:cBhvr>
                                        <p:cTn id="40" dur="500" fill="hold"/>
                                        <p:tgtEl>
                                          <p:spTgt spid="178242"/>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178243"/>
                                        </p:tgtEl>
                                        <p:attrNameLst>
                                          <p:attrName>style.visibility</p:attrName>
                                        </p:attrNameLst>
                                      </p:cBhvr>
                                      <p:to>
                                        <p:strVal val="visible"/>
                                      </p:to>
                                    </p:set>
                                    <p:animEffect transition="in" filter="slide(fromBottom)">
                                      <p:cBhvr>
                                        <p:cTn id="44" dur="500"/>
                                        <p:tgtEl>
                                          <p:spTgt spid="178243"/>
                                        </p:tgtEl>
                                      </p:cBhvr>
                                    </p:animEffect>
                                  </p:childTnLst>
                                </p:cTn>
                              </p:par>
                            </p:childTnLst>
                          </p:cTn>
                        </p:par>
                        <p:par>
                          <p:cTn id="45" fill="hold">
                            <p:stCondLst>
                              <p:cond delay="1500"/>
                            </p:stCondLst>
                            <p:childTnLst>
                              <p:par>
                                <p:cTn id="46" presetID="63" presetClass="path" presetSubtype="0" accel="50000" decel="50000" fill="hold" nodeType="afterEffect">
                                  <p:stCondLst>
                                    <p:cond delay="0"/>
                                  </p:stCondLst>
                                  <p:childTnLst>
                                    <p:animMotion origin="layout" path="M 1.38889E-6 3.2948E-6 L 0.49826 3.2948E-6 " pathEditMode="relative" rAng="0" ptsTypes="AA">
                                      <p:cBhvr>
                                        <p:cTn id="47" dur="2000" fill="hold"/>
                                        <p:tgtEl>
                                          <p:spTgt spid="178242"/>
                                        </p:tgtEl>
                                        <p:attrNameLst>
                                          <p:attrName>ppt_x</p:attrName>
                                          <p:attrName>ppt_y</p:attrName>
                                        </p:attrNameLst>
                                      </p:cBhvr>
                                      <p:rCtr x="249" y="0"/>
                                    </p:animMotion>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1" nodeType="clickEffect">
                                  <p:stCondLst>
                                    <p:cond delay="0"/>
                                  </p:stCondLst>
                                  <p:childTnLst>
                                    <p:animEffect transition="out" filter="slide(fromBottom)">
                                      <p:cBhvr>
                                        <p:cTn id="51" dur="500"/>
                                        <p:tgtEl>
                                          <p:spTgt spid="178243"/>
                                        </p:tgtEl>
                                      </p:cBhvr>
                                    </p:animEffect>
                                    <p:set>
                                      <p:cBhvr>
                                        <p:cTn id="52" dur="1" fill="hold">
                                          <p:stCondLst>
                                            <p:cond delay="499"/>
                                          </p:stCondLst>
                                        </p:cTn>
                                        <p:tgtEl>
                                          <p:spTgt spid="178243"/>
                                        </p:tgtEl>
                                        <p:attrNameLst>
                                          <p:attrName>style.visibility</p:attrName>
                                        </p:attrNameLst>
                                      </p:cBhvr>
                                      <p:to>
                                        <p:strVal val="hidden"/>
                                      </p:to>
                                    </p:set>
                                  </p:childTnLst>
                                </p:cTn>
                              </p:par>
                              <p:par>
                                <p:cTn id="53" presetID="12" presetClass="entr" presetSubtype="4" fill="hold" grpId="0" nodeType="withEffect">
                                  <p:stCondLst>
                                    <p:cond delay="0"/>
                                  </p:stCondLst>
                                  <p:childTnLst>
                                    <p:set>
                                      <p:cBhvr>
                                        <p:cTn id="54" dur="1" fill="hold">
                                          <p:stCondLst>
                                            <p:cond delay="0"/>
                                          </p:stCondLst>
                                        </p:cTn>
                                        <p:tgtEl>
                                          <p:spTgt spid="178244"/>
                                        </p:tgtEl>
                                        <p:attrNameLst>
                                          <p:attrName>style.visibility</p:attrName>
                                        </p:attrNameLst>
                                      </p:cBhvr>
                                      <p:to>
                                        <p:strVal val="visible"/>
                                      </p:to>
                                    </p:set>
                                    <p:animEffect transition="in" filter="slide(fromBottom)">
                                      <p:cBhvr>
                                        <p:cTn id="55" dur="500"/>
                                        <p:tgtEl>
                                          <p:spTgt spid="178244"/>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0.49826 3.2948E-6 L 0.76979 0.09202 " pathEditMode="relative" rAng="0" ptsTypes="AA">
                                      <p:cBhvr>
                                        <p:cTn id="59" dur="2000" fill="hold"/>
                                        <p:tgtEl>
                                          <p:spTgt spid="178242"/>
                                        </p:tgtEl>
                                        <p:attrNameLst>
                                          <p:attrName>ppt_x</p:attrName>
                                          <p:attrName>ppt_y</p:attrName>
                                        </p:attrNameLst>
                                      </p:cBhvr>
                                      <p:rCtr x="136" y="46"/>
                                    </p:animMotion>
                                  </p:childTnLst>
                                </p:cTn>
                              </p:par>
                            </p:childTnLst>
                          </p:cTn>
                        </p:par>
                        <p:par>
                          <p:cTn id="60" fill="hold">
                            <p:stCondLst>
                              <p:cond delay="2000"/>
                            </p:stCondLst>
                            <p:childTnLst>
                              <p:par>
                                <p:cTn id="61" presetID="12" presetClass="exit" presetSubtype="4" fill="hold" grpId="1" nodeType="afterEffect">
                                  <p:stCondLst>
                                    <p:cond delay="0"/>
                                  </p:stCondLst>
                                  <p:childTnLst>
                                    <p:animEffect transition="out" filter="slide(fromBottom)">
                                      <p:cBhvr>
                                        <p:cTn id="62" dur="500"/>
                                        <p:tgtEl>
                                          <p:spTgt spid="178244"/>
                                        </p:tgtEl>
                                      </p:cBhvr>
                                    </p:animEffect>
                                    <p:set>
                                      <p:cBhvr>
                                        <p:cTn id="63" dur="1" fill="hold">
                                          <p:stCondLst>
                                            <p:cond delay="499"/>
                                          </p:stCondLst>
                                        </p:cTn>
                                        <p:tgtEl>
                                          <p:spTgt spid="178244"/>
                                        </p:tgtEl>
                                        <p:attrNameLst>
                                          <p:attrName>style.visibility</p:attrName>
                                        </p:attrNameLst>
                                      </p:cBhvr>
                                      <p:to>
                                        <p:strVal val="hidden"/>
                                      </p:to>
                                    </p:set>
                                  </p:childTnLst>
                                </p:cTn>
                              </p:par>
                              <p:par>
                                <p:cTn id="64" presetID="12" presetClass="entr" presetSubtype="4" fill="hold" grpId="0" nodeType="withEffect">
                                  <p:stCondLst>
                                    <p:cond delay="0"/>
                                  </p:stCondLst>
                                  <p:childTnLst>
                                    <p:set>
                                      <p:cBhvr>
                                        <p:cTn id="65" dur="1" fill="hold">
                                          <p:stCondLst>
                                            <p:cond delay="0"/>
                                          </p:stCondLst>
                                        </p:cTn>
                                        <p:tgtEl>
                                          <p:spTgt spid="178245"/>
                                        </p:tgtEl>
                                        <p:attrNameLst>
                                          <p:attrName>style.visibility</p:attrName>
                                        </p:attrNameLst>
                                      </p:cBhvr>
                                      <p:to>
                                        <p:strVal val="visible"/>
                                      </p:to>
                                    </p:set>
                                    <p:animEffect transition="in" filter="slide(fromBottom)">
                                      <p:cBhvr>
                                        <p:cTn id="66" dur="500"/>
                                        <p:tgtEl>
                                          <p:spTgt spid="17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43" grpId="0" animBg="1"/>
      <p:bldP spid="178243" grpId="1" animBg="1"/>
      <p:bldP spid="178244" grpId="0" animBg="1"/>
      <p:bldP spid="178244" grpId="1" animBg="1"/>
      <p:bldP spid="1782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a:t>Novinky v Terminal </a:t>
            </a:r>
            <a:r>
              <a:rPr lang="cs-CZ" dirty="0" err="1"/>
              <a:t>Services</a:t>
            </a:r>
            <a:endParaRPr lang="sk-SK" dirty="0"/>
          </a:p>
        </p:txBody>
      </p:sp>
      <p:sp>
        <p:nvSpPr>
          <p:cNvPr id="74754" name="Content Placeholder 2"/>
          <p:cNvSpPr>
            <a:spLocks noGrp="1"/>
          </p:cNvSpPr>
          <p:nvPr>
            <p:ph type="body" sz="quarter" idx="10"/>
          </p:nvPr>
        </p:nvSpPr>
        <p:spPr/>
        <p:txBody>
          <a:bodyPr/>
          <a:lstStyle/>
          <a:p>
            <a:r>
              <a:rPr lang="sk-SK" sz="2800" dirty="0" smtClean="0">
                <a:effectLst>
                  <a:outerShdw blurRad="38100" dist="38100" dir="2700000" algn="tl">
                    <a:srgbClr val="000000">
                      <a:alpha val="43137"/>
                    </a:srgbClr>
                  </a:outerShdw>
                </a:effectLst>
              </a:rPr>
              <a:t>TS </a:t>
            </a:r>
            <a:r>
              <a:rPr lang="sk-SK" sz="2800" dirty="0" err="1" smtClean="0">
                <a:effectLst>
                  <a:outerShdw blurRad="38100" dist="38100" dir="2700000" algn="tl">
                    <a:srgbClr val="000000">
                      <a:alpha val="43137"/>
                    </a:srgbClr>
                  </a:outerShdw>
                </a:effectLst>
              </a:rPr>
              <a:t>Easy</a:t>
            </a:r>
            <a:r>
              <a:rPr lang="sk-SK" sz="2800" dirty="0" smtClean="0">
                <a:effectLst>
                  <a:outerShdw blurRad="38100" dist="38100" dir="2700000" algn="tl">
                    <a:srgbClr val="000000">
                      <a:alpha val="43137"/>
                    </a:srgbClr>
                  </a:outerShdw>
                </a:effectLst>
              </a:rPr>
              <a:t> Print</a:t>
            </a:r>
          </a:p>
          <a:p>
            <a:pPr lvl="1"/>
            <a:r>
              <a:rPr lang="sk-SK" sz="2400" dirty="0" smtClean="0">
                <a:effectLst>
                  <a:outerShdw blurRad="38100" dist="38100" dir="2700000" algn="tl">
                    <a:srgbClr val="000000">
                      <a:alpha val="43137"/>
                    </a:srgbClr>
                  </a:outerShdw>
                </a:effectLst>
              </a:rPr>
              <a:t>Jednotný tlačový ovládač!</a:t>
            </a:r>
          </a:p>
          <a:p>
            <a:r>
              <a:rPr lang="sk-SK" sz="2800" dirty="0" smtClean="0">
                <a:effectLst>
                  <a:outerShdw blurRad="38100" dist="38100" dir="2700000" algn="tl">
                    <a:srgbClr val="000000">
                      <a:alpha val="43137"/>
                    </a:srgbClr>
                  </a:outerShdw>
                </a:effectLst>
              </a:rPr>
              <a:t>TS </a:t>
            </a:r>
            <a:r>
              <a:rPr lang="sk-SK" sz="2800" dirty="0" err="1" smtClean="0">
                <a:effectLst>
                  <a:outerShdw blurRad="38100" dist="38100" dir="2700000" algn="tl">
                    <a:srgbClr val="000000">
                      <a:alpha val="43137"/>
                    </a:srgbClr>
                  </a:outerShdw>
                </a:effectLst>
              </a:rPr>
              <a:t>Gateway</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Zabalí RDP spojenie do HTTPS na jednoduchšiu dostupnosť cez </a:t>
            </a:r>
            <a:r>
              <a:rPr lang="sk-SK" sz="2400" dirty="0" err="1" smtClean="0">
                <a:effectLst>
                  <a:outerShdw blurRad="38100" dist="38100" dir="2700000" algn="tl">
                    <a:srgbClr val="000000">
                      <a:alpha val="43137"/>
                    </a:srgbClr>
                  </a:outerShdw>
                </a:effectLst>
              </a:rPr>
              <a:t>firewall</a:t>
            </a:r>
            <a:endParaRPr lang="sk-SK" sz="2400" dirty="0" smtClean="0">
              <a:effectLst>
                <a:outerShdw blurRad="38100" dist="38100" dir="2700000" algn="tl">
                  <a:srgbClr val="000000">
                    <a:alpha val="43137"/>
                  </a:srgbClr>
                </a:outerShdw>
              </a:effectLst>
            </a:endParaRPr>
          </a:p>
          <a:p>
            <a:r>
              <a:rPr lang="sk-SK" sz="2800" b="1" dirty="0" smtClean="0">
                <a:effectLst>
                  <a:outerShdw blurRad="38100" dist="38100" dir="2700000" algn="tl">
                    <a:srgbClr val="000000">
                      <a:alpha val="43137"/>
                    </a:srgbClr>
                  </a:outerShdw>
                </a:effectLst>
              </a:rPr>
              <a:t>TS Remote </a:t>
            </a:r>
            <a:r>
              <a:rPr lang="sk-SK" sz="2800" b="1" dirty="0" err="1" smtClean="0">
                <a:effectLst>
                  <a:outerShdw blurRad="38100" dist="38100" dir="2700000" algn="tl">
                    <a:srgbClr val="000000">
                      <a:alpha val="43137"/>
                    </a:srgbClr>
                  </a:outerShdw>
                </a:effectLst>
              </a:rPr>
              <a:t>Application</a:t>
            </a:r>
            <a:endParaRPr lang="sk-SK" sz="2800" b="1"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Nasadenie vzdialených aplikácií, nie kompletného vzdialeného prostredia</a:t>
            </a:r>
          </a:p>
          <a:p>
            <a:pPr lvl="1"/>
            <a:r>
              <a:rPr lang="sk-SK" sz="2400" dirty="0" smtClean="0">
                <a:effectLst>
                  <a:outerShdw blurRad="38100" dist="38100" dir="2700000" algn="tl">
                    <a:srgbClr val="000000">
                      <a:alpha val="43137"/>
                    </a:srgbClr>
                  </a:outerShdw>
                </a:effectLst>
              </a:rPr>
              <a:t>Vyžaduje Remote Desktop klienta (XPSP2/Vista)</a:t>
            </a:r>
            <a:endParaRPr lang="sk-SK" sz="2800" dirty="0" smtClean="0">
              <a:effectLst>
                <a:outerShdw blurRad="38100" dist="38100" dir="2700000" algn="tl">
                  <a:srgbClr val="000000">
                    <a:alpha val="43137"/>
                  </a:srgbClr>
                </a:outerShdw>
              </a:effectLst>
            </a:endParaRPr>
          </a:p>
          <a:p>
            <a:pPr lvl="1"/>
            <a:r>
              <a:rPr lang="sk-SK" sz="2400" dirty="0" smtClean="0">
                <a:effectLst>
                  <a:outerShdw blurRad="38100" dist="38100" dir="2700000" algn="tl">
                    <a:srgbClr val="000000">
                      <a:alpha val="43137"/>
                    </a:srgbClr>
                  </a:outerShdw>
                </a:effectLst>
              </a:rPr>
              <a:t>Podporovaná 32-bit farebná škála</a:t>
            </a:r>
          </a:p>
          <a:p>
            <a:pPr lvl="1"/>
            <a:r>
              <a:rPr lang="sk-SK" sz="2400" dirty="0" smtClean="0">
                <a:effectLst>
                  <a:outerShdw blurRad="38100" dist="38100" dir="2700000" algn="tl">
                    <a:srgbClr val="000000">
                      <a:alpha val="43137"/>
                    </a:srgbClr>
                  </a:outerShdw>
                </a:effectLst>
              </a:rPr>
              <a:t>Možnosti kopírovania a vloženia dát medzi klientom a TS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817" name="Rectangle 929816"/>
          <p:cNvPicPr>
            <a:picLocks noChangeArrowheads="1"/>
          </p:cNvPicPr>
          <p:nvPr/>
        </p:nvPicPr>
        <p:blipFill>
          <a:blip r:embed="rId3"/>
          <a:srcRect l="-64008"/>
          <a:stretch>
            <a:fillRect/>
          </a:stretch>
        </p:blipFill>
        <p:spPr bwMode="auto">
          <a:xfrm>
            <a:off x="1256900" y="3389610"/>
            <a:ext cx="231775" cy="1911350"/>
          </a:xfrm>
          <a:prstGeom prst="rect">
            <a:avLst/>
          </a:prstGeom>
          <a:noFill/>
          <a:ln w="9525">
            <a:noFill/>
            <a:miter lim="800000"/>
            <a:headEnd/>
            <a:tailEnd/>
          </a:ln>
        </p:spPr>
      </p:pic>
      <p:sp>
        <p:nvSpPr>
          <p:cNvPr id="20483"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a:spcBef>
                <a:spcPct val="50000"/>
              </a:spcBef>
              <a:defRPr/>
            </a:pPr>
            <a:endParaRPr lang="en-GB" sz="3600">
              <a:solidFill>
                <a:srgbClr val="FFFF99"/>
              </a:solidFill>
              <a:effectLst>
                <a:outerShdw blurRad="38100" dist="38100" dir="2700000" algn="tl">
                  <a:srgbClr val="000000">
                    <a:alpha val="43137"/>
                  </a:srgbClr>
                </a:outerShdw>
              </a:effectLst>
            </a:endParaRPr>
          </a:p>
        </p:txBody>
      </p:sp>
      <p:grpSp>
        <p:nvGrpSpPr>
          <p:cNvPr id="83972" name="Group 5"/>
          <p:cNvGrpSpPr>
            <a:grpSpLocks/>
          </p:cNvGrpSpPr>
          <p:nvPr/>
        </p:nvGrpSpPr>
        <p:grpSpPr bwMode="auto">
          <a:xfrm>
            <a:off x="383775" y="4883447"/>
            <a:ext cx="2057400" cy="1460500"/>
            <a:chOff x="2880" y="2334"/>
            <a:chExt cx="1296" cy="920"/>
          </a:xfrm>
        </p:grpSpPr>
        <p:pic>
          <p:nvPicPr>
            <p:cNvPr id="83981" name="Rectangle 570399"/>
            <p:cNvPicPr>
              <a:picLocks noChangeAspect="1" noChangeArrowheads="1"/>
            </p:cNvPicPr>
            <p:nvPr/>
          </p:nvPicPr>
          <p:blipFill>
            <a:blip r:embed="rId4"/>
            <a:srcRect/>
            <a:stretch>
              <a:fillRect/>
            </a:stretch>
          </p:blipFill>
          <p:spPr bwMode="auto">
            <a:xfrm>
              <a:off x="3296" y="2334"/>
              <a:ext cx="462" cy="606"/>
            </a:xfrm>
            <a:prstGeom prst="rect">
              <a:avLst/>
            </a:prstGeom>
            <a:noFill/>
            <a:ln w="9525">
              <a:noFill/>
              <a:miter lim="800000"/>
              <a:headEnd/>
              <a:tailEnd/>
            </a:ln>
          </p:spPr>
        </p:pic>
        <p:sp>
          <p:nvSpPr>
            <p:cNvPr id="20495" name="TextBox 570403"/>
            <p:cNvSpPr txBox="1">
              <a:spLocks noChangeArrowheads="1"/>
            </p:cNvSpPr>
            <p:nvPr/>
          </p:nvSpPr>
          <p:spPr bwMode="auto">
            <a:xfrm>
              <a:off x="2880" y="2928"/>
              <a:ext cx="1296" cy="326"/>
            </a:xfrm>
            <a:prstGeom prst="rect">
              <a:avLst/>
            </a:prstGeom>
            <a:noFill/>
            <a:ln w="9525">
              <a:noFill/>
              <a:miter lim="800000"/>
              <a:headEnd/>
              <a:tailEnd/>
            </a:ln>
          </p:spPr>
          <p:txBody>
            <a:bodyPr>
              <a:spAutoFit/>
            </a:bodyPr>
            <a:lstStyle/>
            <a:p>
              <a:pPr marL="117475" indent="-117475" algn="ctr">
                <a:spcBef>
                  <a:spcPct val="50000"/>
                </a:spcBef>
                <a:defRPr/>
              </a:pPr>
              <a:r>
                <a:rPr lang="en-US" sz="1400">
                  <a:solidFill>
                    <a:srgbClr val="FFFFFF"/>
                  </a:solidFill>
                  <a:effectLst>
                    <a:outerShdw blurRad="38100" dist="38100" dir="2700000" algn="tl">
                      <a:srgbClr val="000000">
                        <a:alpha val="43137"/>
                      </a:srgbClr>
                    </a:outerShdw>
                  </a:effectLst>
                </a:rPr>
                <a:t>Terminal Services Gateway Server</a:t>
              </a:r>
            </a:p>
          </p:txBody>
        </p:sp>
      </p:grpSp>
      <p:pic>
        <p:nvPicPr>
          <p:cNvPr id="133128" name="Picture 8" descr="01-TSremote"/>
          <p:cNvPicPr>
            <a:picLocks noChangeAspect="1" noChangeArrowheads="1"/>
          </p:cNvPicPr>
          <p:nvPr/>
        </p:nvPicPr>
        <p:blipFill>
          <a:blip r:embed="rId5"/>
          <a:srcRect/>
          <a:stretch>
            <a:fillRect/>
          </a:stretch>
        </p:blipFill>
        <p:spPr bwMode="auto">
          <a:xfrm>
            <a:off x="2795187" y="1732260"/>
            <a:ext cx="5819775" cy="4819650"/>
          </a:xfrm>
          <a:prstGeom prst="rect">
            <a:avLst/>
          </a:prstGeom>
          <a:noFill/>
          <a:ln w="9525">
            <a:noFill/>
            <a:miter lim="800000"/>
            <a:headEnd/>
            <a:tailEnd/>
          </a:ln>
        </p:spPr>
      </p:pic>
      <p:pic>
        <p:nvPicPr>
          <p:cNvPr id="133129" name="Picture 9" descr="x1-TSremote"/>
          <p:cNvPicPr>
            <a:picLocks noChangeAspect="1" noChangeArrowheads="1"/>
          </p:cNvPicPr>
          <p:nvPr/>
        </p:nvPicPr>
        <p:blipFill>
          <a:blip r:embed="rId6"/>
          <a:srcRect/>
          <a:stretch>
            <a:fillRect/>
          </a:stretch>
        </p:blipFill>
        <p:spPr bwMode="auto">
          <a:xfrm>
            <a:off x="3038075" y="2078335"/>
            <a:ext cx="5819775" cy="2895600"/>
          </a:xfrm>
          <a:prstGeom prst="rect">
            <a:avLst/>
          </a:prstGeom>
          <a:noFill/>
          <a:ln w="9525">
            <a:noFill/>
            <a:miter lim="800000"/>
            <a:headEnd/>
            <a:tailEnd/>
          </a:ln>
        </p:spPr>
      </p:pic>
      <p:grpSp>
        <p:nvGrpSpPr>
          <p:cNvPr id="3" name="Group 15"/>
          <p:cNvGrpSpPr>
            <a:grpSpLocks/>
          </p:cNvGrpSpPr>
          <p:nvPr/>
        </p:nvGrpSpPr>
        <p:grpSpPr bwMode="auto">
          <a:xfrm>
            <a:off x="898125" y="2638722"/>
            <a:ext cx="1087437" cy="915988"/>
            <a:chOff x="500" y="1210"/>
            <a:chExt cx="685" cy="577"/>
          </a:xfrm>
        </p:grpSpPr>
        <p:pic>
          <p:nvPicPr>
            <p:cNvPr id="83979" name="Rectangle 570396"/>
            <p:cNvPicPr>
              <a:picLocks noChangeAspect="1" noChangeArrowheads="1"/>
            </p:cNvPicPr>
            <p:nvPr/>
          </p:nvPicPr>
          <p:blipFill>
            <a:blip r:embed="rId7"/>
            <a:srcRect/>
            <a:stretch>
              <a:fillRect/>
            </a:stretch>
          </p:blipFill>
          <p:spPr bwMode="auto">
            <a:xfrm>
              <a:off x="753" y="1348"/>
              <a:ext cx="432" cy="335"/>
            </a:xfrm>
            <a:prstGeom prst="rect">
              <a:avLst/>
            </a:prstGeom>
            <a:noFill/>
            <a:ln w="9525">
              <a:noFill/>
              <a:miter lim="800000"/>
              <a:headEnd/>
              <a:tailEnd/>
            </a:ln>
          </p:spPr>
        </p:pic>
        <p:pic>
          <p:nvPicPr>
            <p:cNvPr id="83980" name="Picture 11" descr="user_back_green"/>
            <p:cNvPicPr>
              <a:picLocks noChangeAspect="1" noChangeArrowheads="1"/>
            </p:cNvPicPr>
            <p:nvPr/>
          </p:nvPicPr>
          <p:blipFill>
            <a:blip r:embed="rId8"/>
            <a:srcRect/>
            <a:stretch>
              <a:fillRect/>
            </a:stretch>
          </p:blipFill>
          <p:spPr bwMode="auto">
            <a:xfrm>
              <a:off x="500" y="1210"/>
              <a:ext cx="415" cy="577"/>
            </a:xfrm>
            <a:prstGeom prst="rect">
              <a:avLst/>
            </a:prstGeom>
            <a:noFill/>
            <a:ln w="9525">
              <a:noFill/>
              <a:miter lim="800000"/>
              <a:headEnd/>
              <a:tailEnd/>
            </a:ln>
          </p:spPr>
        </p:pic>
      </p:grpSp>
      <p:pic>
        <p:nvPicPr>
          <p:cNvPr id="133136" name="Picture 16" descr="32b-TSremote"/>
          <p:cNvPicPr>
            <a:picLocks noChangeAspect="1" noChangeArrowheads="1"/>
          </p:cNvPicPr>
          <p:nvPr/>
        </p:nvPicPr>
        <p:blipFill>
          <a:blip r:embed="rId9"/>
          <a:srcRect/>
          <a:stretch>
            <a:fillRect/>
          </a:stretch>
        </p:blipFill>
        <p:spPr bwMode="auto">
          <a:xfrm>
            <a:off x="2798362" y="1875135"/>
            <a:ext cx="5819775" cy="4362450"/>
          </a:xfrm>
          <a:prstGeom prst="rect">
            <a:avLst/>
          </a:prstGeom>
          <a:noFill/>
          <a:ln w="9525">
            <a:noFill/>
            <a:miter lim="800000"/>
            <a:headEnd/>
            <a:tailEnd/>
          </a:ln>
        </p:spPr>
      </p:pic>
      <p:sp>
        <p:nvSpPr>
          <p:cNvPr id="149510" name="Rounded Rectangle 149509"/>
          <p:cNvSpPr>
            <a:spLocks noChangeArrowheads="1"/>
          </p:cNvSpPr>
          <p:nvPr/>
        </p:nvSpPr>
        <p:spPr bwMode="auto">
          <a:xfrm>
            <a:off x="533000" y="1789410"/>
            <a:ext cx="1909762" cy="954087"/>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algn="ctr">
              <a:spcBef>
                <a:spcPct val="50000"/>
              </a:spcBef>
              <a:defRPr/>
            </a:pPr>
            <a:r>
              <a:rPr lang="cs-CZ" dirty="0" smtClean="0">
                <a:solidFill>
                  <a:schemeClr val="tx1">
                    <a:lumMod val="10000"/>
                  </a:schemeClr>
                </a:solidFill>
                <a:effectLst>
                  <a:outerShdw blurRad="38100" dist="38100" dir="2700000" algn="tl">
                    <a:srgbClr val="000000">
                      <a:alpha val="43137"/>
                    </a:srgbClr>
                  </a:outerShdw>
                </a:effectLst>
              </a:rPr>
              <a:t>Vyžadovaný </a:t>
            </a:r>
            <a:r>
              <a:rPr lang="en-US" dirty="0">
                <a:solidFill>
                  <a:schemeClr val="tx1">
                    <a:lumMod val="10000"/>
                  </a:schemeClr>
                </a:solidFill>
                <a:effectLst>
                  <a:outerShdw blurRad="38100" dist="38100" dir="2700000" algn="tl">
                    <a:srgbClr val="000000">
                      <a:alpha val="43137"/>
                    </a:srgbClr>
                  </a:outerShdw>
                </a:effectLst>
              </a:rPr>
              <a:t>Remote Desktop </a:t>
            </a:r>
            <a:r>
              <a:rPr lang="cs-CZ" dirty="0">
                <a:solidFill>
                  <a:schemeClr val="tx1">
                    <a:lumMod val="10000"/>
                  </a:schemeClr>
                </a:solidFill>
                <a:effectLst>
                  <a:outerShdw blurRad="38100" dist="38100" dir="2700000" algn="tl">
                    <a:srgbClr val="000000">
                      <a:alpha val="43137"/>
                    </a:srgbClr>
                  </a:outerShdw>
                </a:effectLst>
              </a:rPr>
              <a:t>k</a:t>
            </a:r>
            <a:r>
              <a:rPr lang="en-US" dirty="0" err="1">
                <a:solidFill>
                  <a:schemeClr val="tx1">
                    <a:lumMod val="10000"/>
                  </a:schemeClr>
                </a:solidFill>
                <a:effectLst>
                  <a:outerShdw blurRad="38100" dist="38100" dir="2700000" algn="tl">
                    <a:srgbClr val="000000">
                      <a:alpha val="43137"/>
                    </a:srgbClr>
                  </a:outerShdw>
                </a:effectLst>
              </a:rPr>
              <a:t>lient</a:t>
            </a:r>
            <a:endParaRPr lang="en-US" dirty="0">
              <a:solidFill>
                <a:schemeClr val="tx1">
                  <a:lumMod val="10000"/>
                </a:schemeClr>
              </a:solidFill>
              <a:effectLst>
                <a:outerShdw blurRad="38100" dist="38100" dir="2700000" algn="tl">
                  <a:srgbClr val="000000">
                    <a:alpha val="43137"/>
                  </a:srgbClr>
                </a:outerShdw>
              </a:effectLst>
            </a:endParaRPr>
          </a:p>
        </p:txBody>
      </p:sp>
      <p:pic>
        <p:nvPicPr>
          <p:cNvPr id="133139" name="Picture 19" descr="XP icon control panel"/>
          <p:cNvPicPr>
            <a:picLocks noChangeAspect="1" noChangeArrowheads="1"/>
          </p:cNvPicPr>
          <p:nvPr/>
        </p:nvPicPr>
        <p:blipFill>
          <a:blip r:embed="rId10"/>
          <a:srcRect/>
          <a:stretch>
            <a:fillRect/>
          </a:stretch>
        </p:blipFill>
        <p:spPr bwMode="auto">
          <a:xfrm>
            <a:off x="128187" y="1948160"/>
            <a:ext cx="685800" cy="690562"/>
          </a:xfrm>
          <a:prstGeom prst="rect">
            <a:avLst/>
          </a:prstGeom>
          <a:noFill/>
          <a:ln w="9525">
            <a:noFill/>
            <a:miter lim="800000"/>
            <a:headEnd/>
            <a:tailEnd/>
          </a:ln>
        </p:spPr>
      </p:pic>
      <p:sp>
        <p:nvSpPr>
          <p:cNvPr id="16" name="Title 15"/>
          <p:cNvSpPr>
            <a:spLocks noGrp="1"/>
          </p:cNvSpPr>
          <p:nvPr>
            <p:ph type="title"/>
          </p:nvPr>
        </p:nvSpPr>
        <p:spPr/>
        <p:txBody>
          <a:bodyPr/>
          <a:lstStyle/>
          <a:p>
            <a:r>
              <a:rPr lang="cs-CZ" dirty="0"/>
              <a:t> Terminal </a:t>
            </a:r>
            <a:r>
              <a:rPr lang="cs-CZ" dirty="0" err="1"/>
              <a:t>Services</a:t>
            </a:r>
            <a:r>
              <a:rPr lang="cs-CZ" dirty="0"/>
              <a:t> </a:t>
            </a:r>
            <a:r>
              <a:rPr lang="cs-CZ" dirty="0" err="1"/>
              <a:t>Remote</a:t>
            </a:r>
            <a:r>
              <a:rPr lang="cs-CZ" dirty="0"/>
              <a:t> </a:t>
            </a:r>
            <a:r>
              <a:rPr lang="cs-CZ" dirty="0" err="1"/>
              <a:t>Apps</a:t>
            </a:r>
            <a:endParaRPr lang="sk-S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46632 0.18821 L 0.02569 1.6763E-6 " pathEditMode="relative" rAng="0" ptsTypes="AA">
                                      <p:cBhvr>
                                        <p:cTn id="6" dur="500" fill="hold"/>
                                        <p:tgtEl>
                                          <p:spTgt spid="133128"/>
                                        </p:tgtEl>
                                        <p:attrNameLst>
                                          <p:attrName>ppt_x</p:attrName>
                                          <p:attrName>ppt_y</p:attrName>
                                        </p:attrNameLst>
                                      </p:cBhvr>
                                      <p:rCtr x="246" y="-94"/>
                                    </p:animMotion>
                                  </p:childTnLst>
                                </p:cTn>
                              </p:par>
                              <p:par>
                                <p:cTn id="7" presetID="23" presetClass="entr" presetSubtype="16" fill="hold" nodeType="withEffect">
                                  <p:stCondLst>
                                    <p:cond delay="0"/>
                                  </p:stCondLst>
                                  <p:childTnLst>
                                    <p:set>
                                      <p:cBhvr>
                                        <p:cTn id="8" dur="1" fill="hold">
                                          <p:stCondLst>
                                            <p:cond delay="0"/>
                                          </p:stCondLst>
                                        </p:cTn>
                                        <p:tgtEl>
                                          <p:spTgt spid="133128"/>
                                        </p:tgtEl>
                                        <p:attrNameLst>
                                          <p:attrName>style.visibility</p:attrName>
                                        </p:attrNameLst>
                                      </p:cBhvr>
                                      <p:to>
                                        <p:strVal val="visible"/>
                                      </p:to>
                                    </p:set>
                                    <p:anim calcmode="lin" valueType="num">
                                      <p:cBhvr>
                                        <p:cTn id="9" dur="500" fill="hold"/>
                                        <p:tgtEl>
                                          <p:spTgt spid="133128"/>
                                        </p:tgtEl>
                                        <p:attrNameLst>
                                          <p:attrName>ppt_w</p:attrName>
                                        </p:attrNameLst>
                                      </p:cBhvr>
                                      <p:tavLst>
                                        <p:tav tm="0">
                                          <p:val>
                                            <p:fltVal val="0"/>
                                          </p:val>
                                        </p:tav>
                                        <p:tav tm="100000">
                                          <p:val>
                                            <p:strVal val="#ppt_w"/>
                                          </p:val>
                                        </p:tav>
                                      </p:tavLst>
                                    </p:anim>
                                    <p:anim calcmode="lin" valueType="num">
                                      <p:cBhvr>
                                        <p:cTn id="10" dur="500" fill="hold"/>
                                        <p:tgtEl>
                                          <p:spTgt spid="13312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133128"/>
                                        </p:tgtEl>
                                        <p:attrNameLst>
                                          <p:attrName>style.opacity</p:attrName>
                                        </p:attrNameLst>
                                      </p:cBhvr>
                                      <p:to>
                                        <p:strVal val="0.5"/>
                                      </p:to>
                                    </p:set>
                                    <p:animEffect filter="image" prLst="opacity: 0.5">
                                      <p:cBhvr rctx="IE">
                                        <p:cTn id="15" dur="indefinite"/>
                                        <p:tgtEl>
                                          <p:spTgt spid="133128"/>
                                        </p:tgtEl>
                                      </p:cBhvr>
                                    </p:animEffect>
                                  </p:childTnLst>
                                </p:cTn>
                              </p:par>
                              <p:par>
                                <p:cTn id="16" presetID="23" presetClass="entr" presetSubtype="16" fill="hold" nodeType="withEffect">
                                  <p:stCondLst>
                                    <p:cond delay="0"/>
                                  </p:stCondLst>
                                  <p:childTnLst>
                                    <p:set>
                                      <p:cBhvr>
                                        <p:cTn id="17" dur="1" fill="hold">
                                          <p:stCondLst>
                                            <p:cond delay="0"/>
                                          </p:stCondLst>
                                        </p:cTn>
                                        <p:tgtEl>
                                          <p:spTgt spid="133129"/>
                                        </p:tgtEl>
                                        <p:attrNameLst>
                                          <p:attrName>style.visibility</p:attrName>
                                        </p:attrNameLst>
                                      </p:cBhvr>
                                      <p:to>
                                        <p:strVal val="visible"/>
                                      </p:to>
                                    </p:set>
                                    <p:anim calcmode="lin" valueType="num">
                                      <p:cBhvr>
                                        <p:cTn id="18" dur="500" fill="hold"/>
                                        <p:tgtEl>
                                          <p:spTgt spid="133129"/>
                                        </p:tgtEl>
                                        <p:attrNameLst>
                                          <p:attrName>ppt_w</p:attrName>
                                        </p:attrNameLst>
                                      </p:cBhvr>
                                      <p:tavLst>
                                        <p:tav tm="0">
                                          <p:val>
                                            <p:fltVal val="0"/>
                                          </p:val>
                                        </p:tav>
                                        <p:tav tm="100000">
                                          <p:val>
                                            <p:strVal val="#ppt_w"/>
                                          </p:val>
                                        </p:tav>
                                      </p:tavLst>
                                    </p:anim>
                                    <p:anim calcmode="lin" valueType="num">
                                      <p:cBhvr>
                                        <p:cTn id="19" dur="500" fill="hold"/>
                                        <p:tgtEl>
                                          <p:spTgt spid="13312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3129"/>
                                        </p:tgtEl>
                                      </p:cBhvr>
                                    </p:animEffect>
                                    <p:set>
                                      <p:cBhvr>
                                        <p:cTn id="24" dur="1" fill="hold">
                                          <p:stCondLst>
                                            <p:cond delay="499"/>
                                          </p:stCondLst>
                                        </p:cTn>
                                        <p:tgtEl>
                                          <p:spTgt spid="13312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33128"/>
                                        </p:tgtEl>
                                      </p:cBhvr>
                                    </p:animEffect>
                                    <p:set>
                                      <p:cBhvr>
                                        <p:cTn id="27" dur="1" fill="hold">
                                          <p:stCondLst>
                                            <p:cond delay="499"/>
                                          </p:stCondLst>
                                        </p:cTn>
                                        <p:tgtEl>
                                          <p:spTgt spid="13312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929817"/>
                                        </p:tgtEl>
                                        <p:attrNameLst>
                                          <p:attrName>style.visibility</p:attrName>
                                        </p:attrNameLst>
                                      </p:cBhvr>
                                      <p:to>
                                        <p:strVal val="visible"/>
                                      </p:to>
                                    </p:set>
                                    <p:animEffect transition="in" filter="wipe(up)">
                                      <p:cBhvr>
                                        <p:cTn id="34" dur="500"/>
                                        <p:tgtEl>
                                          <p:spTgt spid="929817"/>
                                        </p:tgtEl>
                                      </p:cBhvr>
                                    </p:animEffec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133136"/>
                                        </p:tgtEl>
                                        <p:attrNameLst>
                                          <p:attrName>style.visibility</p:attrName>
                                        </p:attrNameLst>
                                      </p:cBhvr>
                                      <p:to>
                                        <p:strVal val="visible"/>
                                      </p:to>
                                    </p:set>
                                    <p:anim calcmode="lin" valueType="num">
                                      <p:cBhvr>
                                        <p:cTn id="38" dur="500" fill="hold"/>
                                        <p:tgtEl>
                                          <p:spTgt spid="133136"/>
                                        </p:tgtEl>
                                        <p:attrNameLst>
                                          <p:attrName>ppt_w</p:attrName>
                                        </p:attrNameLst>
                                      </p:cBhvr>
                                      <p:tavLst>
                                        <p:tav tm="0">
                                          <p:val>
                                            <p:fltVal val="0"/>
                                          </p:val>
                                        </p:tav>
                                        <p:tav tm="100000">
                                          <p:val>
                                            <p:strVal val="#ppt_w"/>
                                          </p:val>
                                        </p:tav>
                                      </p:tavLst>
                                    </p:anim>
                                    <p:anim calcmode="lin" valueType="num">
                                      <p:cBhvr>
                                        <p:cTn id="39" dur="500" fill="hold"/>
                                        <p:tgtEl>
                                          <p:spTgt spid="133136"/>
                                        </p:tgtEl>
                                        <p:attrNameLst>
                                          <p:attrName>ppt_h</p:attrName>
                                        </p:attrNameLst>
                                      </p:cBhvr>
                                      <p:tavLst>
                                        <p:tav tm="0">
                                          <p:val>
                                            <p:fltVal val="0"/>
                                          </p:val>
                                        </p:tav>
                                        <p:tav tm="100000">
                                          <p:val>
                                            <p:strVal val="#ppt_h"/>
                                          </p:val>
                                        </p:tav>
                                      </p:tavLst>
                                    </p:anim>
                                    <p:animEffect transition="in" filter="fade">
                                      <p:cBhvr>
                                        <p:cTn id="40" dur="500"/>
                                        <p:tgtEl>
                                          <p:spTgt spid="133136"/>
                                        </p:tgtEl>
                                      </p:cBhvr>
                                    </p:animEffect>
                                  </p:childTnLst>
                                </p:cTn>
                              </p:par>
                              <p:par>
                                <p:cTn id="41" presetID="63" presetClass="path" presetSubtype="0" accel="50000" decel="50000" fill="hold" nodeType="withEffect">
                                  <p:stCondLst>
                                    <p:cond delay="0"/>
                                  </p:stCondLst>
                                  <p:childTnLst>
                                    <p:animMotion origin="layout" path="M -0.46041 -0.13526 L 0.02535 -2.77457E-6 " pathEditMode="relative" rAng="0" ptsTypes="AA">
                                      <p:cBhvr>
                                        <p:cTn id="42" dur="500" fill="hold"/>
                                        <p:tgtEl>
                                          <p:spTgt spid="133136"/>
                                        </p:tgtEl>
                                        <p:attrNameLst>
                                          <p:attrName>ppt_x</p:attrName>
                                          <p:attrName>ppt_y</p:attrName>
                                        </p:attrNameLst>
                                      </p:cBhvr>
                                      <p:rCtr x="243" y="68"/>
                                    </p:animMotion>
                                  </p:childTnLst>
                                </p:cTn>
                              </p:par>
                            </p:childTnLst>
                          </p:cTn>
                        </p:par>
                        <p:par>
                          <p:cTn id="43" fill="hold">
                            <p:stCondLst>
                              <p:cond delay="1500"/>
                            </p:stCondLst>
                            <p:childTnLst>
                              <p:par>
                                <p:cTn id="44" presetID="12" presetClass="entr" presetSubtype="4" fill="hold" grpId="0" nodeType="afterEffect">
                                  <p:stCondLst>
                                    <p:cond delay="0"/>
                                  </p:stCondLst>
                                  <p:childTnLst>
                                    <p:set>
                                      <p:cBhvr>
                                        <p:cTn id="45" dur="1" fill="hold">
                                          <p:stCondLst>
                                            <p:cond delay="0"/>
                                          </p:stCondLst>
                                        </p:cTn>
                                        <p:tgtEl>
                                          <p:spTgt spid="149510"/>
                                        </p:tgtEl>
                                        <p:attrNameLst>
                                          <p:attrName>style.visibility</p:attrName>
                                        </p:attrNameLst>
                                      </p:cBhvr>
                                      <p:to>
                                        <p:strVal val="visible"/>
                                      </p:to>
                                    </p:set>
                                    <p:animEffect transition="in" filter="slide(fromBottom)">
                                      <p:cBhvr>
                                        <p:cTn id="46" dur="1000"/>
                                        <p:tgtEl>
                                          <p:spTgt spid="149510"/>
                                        </p:tgtEl>
                                      </p:cBhvr>
                                    </p:animEffect>
                                  </p:childTnLst>
                                </p:cTn>
                              </p:par>
                            </p:childTnLst>
                          </p:cTn>
                        </p:par>
                        <p:par>
                          <p:cTn id="47" fill="hold">
                            <p:stCondLst>
                              <p:cond delay="2500"/>
                            </p:stCondLst>
                            <p:childTnLst>
                              <p:par>
                                <p:cTn id="48" presetID="53" presetClass="entr" presetSubtype="0" fill="hold" nodeType="afterEffect">
                                  <p:stCondLst>
                                    <p:cond delay="0"/>
                                  </p:stCondLst>
                                  <p:childTnLst>
                                    <p:set>
                                      <p:cBhvr>
                                        <p:cTn id="49" dur="1" fill="hold">
                                          <p:stCondLst>
                                            <p:cond delay="0"/>
                                          </p:stCondLst>
                                        </p:cTn>
                                        <p:tgtEl>
                                          <p:spTgt spid="133139"/>
                                        </p:tgtEl>
                                        <p:attrNameLst>
                                          <p:attrName>style.visibility</p:attrName>
                                        </p:attrNameLst>
                                      </p:cBhvr>
                                      <p:to>
                                        <p:strVal val="visible"/>
                                      </p:to>
                                    </p:set>
                                    <p:anim calcmode="lin" valueType="num">
                                      <p:cBhvr>
                                        <p:cTn id="50" dur="500" fill="hold"/>
                                        <p:tgtEl>
                                          <p:spTgt spid="133139"/>
                                        </p:tgtEl>
                                        <p:attrNameLst>
                                          <p:attrName>ppt_w</p:attrName>
                                        </p:attrNameLst>
                                      </p:cBhvr>
                                      <p:tavLst>
                                        <p:tav tm="0">
                                          <p:val>
                                            <p:fltVal val="0"/>
                                          </p:val>
                                        </p:tav>
                                        <p:tav tm="100000">
                                          <p:val>
                                            <p:strVal val="#ppt_w"/>
                                          </p:val>
                                        </p:tav>
                                      </p:tavLst>
                                    </p:anim>
                                    <p:anim calcmode="lin" valueType="num">
                                      <p:cBhvr>
                                        <p:cTn id="51" dur="500" fill="hold"/>
                                        <p:tgtEl>
                                          <p:spTgt spid="133139"/>
                                        </p:tgtEl>
                                        <p:attrNameLst>
                                          <p:attrName>ppt_h</p:attrName>
                                        </p:attrNameLst>
                                      </p:cBhvr>
                                      <p:tavLst>
                                        <p:tav tm="0">
                                          <p:val>
                                            <p:fltVal val="0"/>
                                          </p:val>
                                        </p:tav>
                                        <p:tav tm="100000">
                                          <p:val>
                                            <p:strVal val="#ppt_h"/>
                                          </p:val>
                                        </p:tav>
                                      </p:tavLst>
                                    </p:anim>
                                    <p:animEffect transition="in" filter="fade">
                                      <p:cBhvr>
                                        <p:cTn id="52" dur="500"/>
                                        <p:tgtEl>
                                          <p:spTgt spid="13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b="0" dirty="0" smtClean="0">
                <a:effectLst>
                  <a:outerShdw blurRad="38100" dist="38100" dir="2700000" algn="tl">
                    <a:srgbClr val="000000">
                      <a:alpha val="43137"/>
                    </a:srgbClr>
                  </a:outerShdw>
                </a:effectLst>
              </a:rPr>
              <a:t>Hyper-V</a:t>
            </a:r>
            <a:endParaRPr lang="sk-SK" b="0" dirty="0">
              <a:effectLst>
                <a:outerShdw blurRad="38100" dist="38100" dir="2700000" algn="tl">
                  <a:srgbClr val="000000">
                    <a:alpha val="43137"/>
                  </a:srgbClr>
                </a:outerShdw>
              </a:effectLst>
            </a:endParaRPr>
          </a:p>
        </p:txBody>
      </p:sp>
      <p:pic>
        <p:nvPicPr>
          <p:cNvPr id="8"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Hyper-V</a:t>
            </a:r>
            <a:endParaRPr lang="sk-SK" dirty="0"/>
          </a:p>
        </p:txBody>
      </p:sp>
      <p:sp>
        <p:nvSpPr>
          <p:cNvPr id="4" name="Subtitle 3"/>
          <p:cNvSpPr>
            <a:spLocks noGrp="1"/>
          </p:cNvSpPr>
          <p:nvPr>
            <p:ph type="subTitle" idx="1"/>
          </p:nvPr>
        </p:nvSpPr>
        <p:spPr/>
        <p:txBody>
          <a:bodyPr/>
          <a:lstStyle/>
          <a:p>
            <a:endParaRPr lang="sk-SK"/>
          </a:p>
        </p:txBody>
      </p:sp>
      <p:sp>
        <p:nvSpPr>
          <p:cNvPr id="5" name="Text Placeholder 4"/>
          <p:cNvSpPr>
            <a:spLocks noGrp="1"/>
          </p:cNvSpPr>
          <p:nvPr>
            <p:ph type="body" sz="quarter" idx="10"/>
          </p:nvPr>
        </p:nvSpPr>
        <p:spPr/>
        <p:txBody>
          <a:bodyPr/>
          <a:lstStyle/>
          <a:p>
            <a:r>
              <a:rPr smtClean="0"/>
              <a:t>Demo</a:t>
            </a:r>
            <a:endParaRPr lang="sk-SK"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sk-SK" b="0" dirty="0" smtClean="0">
                <a:effectLst>
                  <a:outerShdw blurRad="38100" dist="38100" dir="2700000" algn="tl">
                    <a:srgbClr val="000000">
                      <a:alpha val="43137"/>
                    </a:srgbClr>
                  </a:outerShdw>
                </a:effectLst>
              </a:rPr>
              <a:t>Čo sa nevošlo…</a:t>
            </a:r>
            <a:endParaRPr lang="sk-SK" b="0" dirty="0">
              <a:effectLst>
                <a:outerShdw blurRad="38100" dist="38100" dir="2700000" algn="tl">
                  <a:srgbClr val="000000">
                    <a:alpha val="43137"/>
                  </a:srgbClr>
                </a:outerShdw>
              </a:effectLst>
            </a:endParaRPr>
          </a:p>
        </p:txBody>
      </p:sp>
      <p:pic>
        <p:nvPicPr>
          <p:cNvPr id="8"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30188"/>
            <a:ext cx="8382000" cy="1329595"/>
          </a:xfrm>
        </p:spPr>
        <p:txBody>
          <a:bodyPr/>
          <a:lstStyle/>
          <a:p>
            <a:pPr defTabSz="914363" fontAlgn="auto">
              <a:spcAft>
                <a:spcPts val="0"/>
              </a:spcAft>
              <a:defRPr/>
            </a:pPr>
            <a:r>
              <a:rPr lang="sk-SK" dirty="0" smtClean="0"/>
              <a:t>Čo by vám ešte nemalo uniknúť...</a:t>
            </a:r>
            <a:endParaRPr lang="sk-SK" dirty="0"/>
          </a:p>
        </p:txBody>
      </p:sp>
      <p:sp>
        <p:nvSpPr>
          <p:cNvPr id="88066" name="Content Placeholder 2"/>
          <p:cNvSpPr>
            <a:spLocks noGrp="1"/>
          </p:cNvSpPr>
          <p:nvPr>
            <p:ph sz="half" idx="1"/>
          </p:nvPr>
        </p:nvSpPr>
        <p:spPr>
          <a:xfrm>
            <a:off x="397778" y="2186848"/>
            <a:ext cx="4114800" cy="3262313"/>
          </a:xfrm>
        </p:spPr>
        <p:txBody>
          <a:bodyPr/>
          <a:lstStyle/>
          <a:p>
            <a:pPr marL="339725" indent="-339725"/>
            <a:r>
              <a:rPr lang="sk-SK" sz="2000" dirty="0" smtClean="0">
                <a:effectLst>
                  <a:outerShdw blurRad="38100" dist="38100" dir="2700000" algn="tl">
                    <a:srgbClr val="000000">
                      <a:alpha val="43137"/>
                    </a:srgbClr>
                  </a:outerShdw>
                </a:effectLst>
              </a:rPr>
              <a:t>Rozdielne politiky pre heslá v doméne</a:t>
            </a:r>
          </a:p>
          <a:p>
            <a:pPr marL="339725" indent="-339725"/>
            <a:endParaRPr lang="sk-SK" sz="2000" dirty="0" smtClean="0">
              <a:effectLst>
                <a:outerShdw blurRad="38100" dist="38100" dir="2700000" algn="tl">
                  <a:srgbClr val="000000">
                    <a:alpha val="43137"/>
                  </a:srgbClr>
                </a:outerShdw>
              </a:effectLst>
            </a:endParaRPr>
          </a:p>
          <a:p>
            <a:pPr marL="339725" indent="-339725"/>
            <a:r>
              <a:rPr lang="sk-SK" sz="2000" dirty="0" smtClean="0">
                <a:effectLst>
                  <a:outerShdw blurRad="38100" dist="38100" dir="2700000" algn="tl">
                    <a:srgbClr val="000000">
                      <a:alpha val="43137"/>
                    </a:srgbClr>
                  </a:outerShdw>
                </a:effectLst>
              </a:rPr>
              <a:t>Windows Server Virtualization</a:t>
            </a:r>
          </a:p>
          <a:p>
            <a:pPr marL="339725" indent="-339725"/>
            <a:endParaRPr lang="sk-SK" sz="2000" dirty="0" smtClean="0">
              <a:effectLst>
                <a:outerShdw blurRad="38100" dist="38100" dir="2700000" algn="tl">
                  <a:srgbClr val="000000">
                    <a:alpha val="43137"/>
                  </a:srgbClr>
                </a:outerShdw>
              </a:effectLst>
            </a:endParaRPr>
          </a:p>
          <a:p>
            <a:pPr marL="339725" indent="-339725"/>
            <a:r>
              <a:rPr lang="sk-SK" sz="2000" dirty="0" smtClean="0">
                <a:effectLst>
                  <a:outerShdw blurRad="38100" dist="38100" dir="2700000" algn="tl">
                    <a:srgbClr val="000000">
                      <a:alpha val="43137"/>
                    </a:srgbClr>
                  </a:outerShdw>
                </a:effectLst>
              </a:rPr>
              <a:t>Windows Remote Management</a:t>
            </a:r>
          </a:p>
          <a:p>
            <a:pPr marL="339725" indent="-339725"/>
            <a:endParaRPr lang="sk-SK" sz="2000" dirty="0" smtClean="0">
              <a:effectLst>
                <a:outerShdw blurRad="38100" dist="38100" dir="2700000" algn="tl">
                  <a:srgbClr val="000000">
                    <a:alpha val="43137"/>
                  </a:srgbClr>
                </a:outerShdw>
              </a:effectLst>
            </a:endParaRPr>
          </a:p>
          <a:p>
            <a:pPr marL="339725" indent="-339725"/>
            <a:r>
              <a:rPr lang="sk-SK" sz="2000" dirty="0" smtClean="0">
                <a:effectLst>
                  <a:outerShdw blurRad="38100" dist="38100" dir="2700000" algn="tl">
                    <a:srgbClr val="000000">
                      <a:alpha val="43137"/>
                    </a:srgbClr>
                  </a:outerShdw>
                </a:effectLst>
              </a:rPr>
              <a:t>Windows Backup</a:t>
            </a:r>
          </a:p>
          <a:p>
            <a:pPr marL="339725" indent="-339725"/>
            <a:endParaRPr lang="sk-SK" sz="2000" dirty="0" smtClean="0">
              <a:effectLst>
                <a:outerShdw blurRad="38100" dist="38100" dir="2700000" algn="tl">
                  <a:srgbClr val="000000">
                    <a:alpha val="43137"/>
                  </a:srgbClr>
                </a:outerShdw>
              </a:effectLst>
            </a:endParaRPr>
          </a:p>
          <a:p>
            <a:pPr marL="339725" indent="-339725"/>
            <a:r>
              <a:rPr lang="sk-SK" sz="2000" dirty="0" smtClean="0">
                <a:effectLst>
                  <a:outerShdw blurRad="38100" dist="38100" dir="2700000" algn="tl">
                    <a:srgbClr val="000000">
                      <a:alpha val="43137"/>
                    </a:srgbClr>
                  </a:outerShdw>
                </a:effectLst>
              </a:rPr>
              <a:t>Nový Windows </a:t>
            </a:r>
            <a:r>
              <a:rPr lang="sk-SK" sz="2000" dirty="0" err="1" smtClean="0">
                <a:effectLst>
                  <a:outerShdw blurRad="38100" dist="38100" dir="2700000" algn="tl">
                    <a:srgbClr val="000000">
                      <a:alpha val="43137"/>
                    </a:srgbClr>
                  </a:outerShdw>
                </a:effectLst>
              </a:rPr>
              <a:t>Firewall</a:t>
            </a:r>
            <a:endParaRPr lang="sk-SK" sz="2000" dirty="0" smtClean="0">
              <a:effectLst>
                <a:outerShdw blurRad="38100" dist="38100" dir="2700000" algn="tl">
                  <a:srgbClr val="000000">
                    <a:alpha val="43137"/>
                  </a:srgbClr>
                </a:outerShdw>
              </a:effectLst>
            </a:endParaRPr>
          </a:p>
        </p:txBody>
      </p:sp>
      <p:sp>
        <p:nvSpPr>
          <p:cNvPr id="4" name="Zástupný symbol pro obsah 3"/>
          <p:cNvSpPr>
            <a:spLocks noGrp="1"/>
          </p:cNvSpPr>
          <p:nvPr>
            <p:ph sz="half" idx="2"/>
          </p:nvPr>
        </p:nvSpPr>
        <p:spPr>
          <a:xfrm>
            <a:off x="4664978" y="2186848"/>
            <a:ext cx="4114800" cy="3816429"/>
          </a:xfrm>
        </p:spPr>
        <p:txBody>
          <a:bodyPr rtlCol="0"/>
          <a:lstStyle/>
          <a:p>
            <a:pPr defTabSz="914363" fontAlgn="auto">
              <a:spcAft>
                <a:spcPts val="0"/>
              </a:spcAft>
              <a:defRPr/>
            </a:pPr>
            <a:r>
              <a:rPr lang="sk-SK" sz="2000" dirty="0" smtClean="0">
                <a:effectLst>
                  <a:outerShdw blurRad="38100" dist="38100" dir="2700000" algn="tl">
                    <a:srgbClr val="000000">
                      <a:alpha val="43137"/>
                    </a:srgbClr>
                  </a:outerShdw>
                </a:effectLst>
              </a:rPr>
              <a:t>„</a:t>
            </a:r>
            <a:r>
              <a:rPr lang="sk-SK" sz="2000" dirty="0" err="1" smtClean="0">
                <a:effectLst>
                  <a:outerShdw blurRad="38100" dist="38100" dir="2700000" algn="tl">
                    <a:srgbClr val="000000">
                      <a:alpha val="43137"/>
                    </a:srgbClr>
                  </a:outerShdw>
                </a:effectLst>
              </a:rPr>
              <a:t>Reštartovateľné</a:t>
            </a:r>
            <a:r>
              <a:rPr lang="sk-SK" sz="2000" dirty="0" smtClean="0">
                <a:effectLst>
                  <a:outerShdw blurRad="38100" dist="38100" dir="2700000" algn="tl">
                    <a:srgbClr val="000000">
                      <a:alpha val="43137"/>
                    </a:srgbClr>
                  </a:outerShdw>
                </a:effectLst>
              </a:rPr>
              <a:t>“ služby </a:t>
            </a:r>
            <a:r>
              <a:rPr lang="sk-SK" sz="2000" dirty="0" err="1" smtClean="0">
                <a:effectLst>
                  <a:outerShdw blurRad="38100" dist="38100" dir="2700000" algn="tl">
                    <a:srgbClr val="000000">
                      <a:alpha val="43137"/>
                    </a:srgbClr>
                  </a:outerShdw>
                </a:effectLst>
              </a:rPr>
              <a:t>Active</a:t>
            </a:r>
            <a:r>
              <a:rPr lang="sk-SK" sz="2000" dirty="0" smtClean="0">
                <a:effectLst>
                  <a:outerShdw blurRad="38100" dist="38100" dir="2700000" algn="tl">
                    <a:srgbClr val="000000">
                      <a:alpha val="43137"/>
                    </a:srgbClr>
                  </a:outerShdw>
                </a:effectLst>
              </a:rPr>
              <a:t> </a:t>
            </a:r>
            <a:r>
              <a:rPr lang="sk-SK" sz="2000" dirty="0" err="1" smtClean="0">
                <a:effectLst>
                  <a:outerShdw blurRad="38100" dist="38100" dir="2700000" algn="tl">
                    <a:srgbClr val="000000">
                      <a:alpha val="43137"/>
                    </a:srgbClr>
                  </a:outerShdw>
                </a:effectLst>
              </a:rPr>
              <a:t>Directory</a:t>
            </a:r>
            <a:endParaRPr lang="sk-SK" sz="2000" dirty="0" smtClean="0">
              <a:effectLst>
                <a:outerShdw blurRad="38100" dist="38100" dir="2700000" algn="tl">
                  <a:srgbClr val="000000">
                    <a:alpha val="43137"/>
                  </a:srgbClr>
                </a:outerShdw>
              </a:effectLst>
            </a:endParaRPr>
          </a:p>
          <a:p>
            <a:pPr defTabSz="914363" fontAlgn="auto">
              <a:spcAft>
                <a:spcPts val="0"/>
              </a:spcAft>
              <a:defRPr/>
            </a:pPr>
            <a:endParaRPr lang="sk-SK" sz="2000" dirty="0" smtClean="0">
              <a:effectLst>
                <a:outerShdw blurRad="38100" dist="38100" dir="2700000" algn="tl">
                  <a:srgbClr val="000000">
                    <a:alpha val="43137"/>
                  </a:srgbClr>
                </a:outerShdw>
              </a:effectLst>
            </a:endParaRPr>
          </a:p>
          <a:p>
            <a:pPr defTabSz="914363" fontAlgn="auto">
              <a:spcAft>
                <a:spcPts val="0"/>
              </a:spcAft>
              <a:defRPr/>
            </a:pPr>
            <a:r>
              <a:rPr lang="sk-SK" sz="2000" dirty="0" smtClean="0">
                <a:effectLst>
                  <a:outerShdw blurRad="38100" dist="38100" dir="2700000" algn="tl">
                    <a:srgbClr val="000000">
                      <a:alpha val="43137"/>
                    </a:srgbClr>
                  </a:outerShdw>
                </a:effectLst>
              </a:rPr>
              <a:t>Windows </a:t>
            </a:r>
            <a:r>
              <a:rPr lang="sk-SK" sz="2000" dirty="0" err="1" smtClean="0">
                <a:effectLst>
                  <a:outerShdw blurRad="38100" dist="38100" dir="2700000" algn="tl">
                    <a:srgbClr val="000000">
                      <a:alpha val="43137"/>
                    </a:srgbClr>
                  </a:outerShdw>
                </a:effectLst>
              </a:rPr>
              <a:t>PowerShell</a:t>
            </a:r>
            <a:endParaRPr lang="sk-SK" sz="2000" dirty="0" smtClean="0">
              <a:effectLst>
                <a:outerShdw blurRad="38100" dist="38100" dir="2700000" algn="tl">
                  <a:srgbClr val="000000">
                    <a:alpha val="43137"/>
                  </a:srgbClr>
                </a:outerShdw>
              </a:effectLst>
            </a:endParaRPr>
          </a:p>
          <a:p>
            <a:pPr defTabSz="914363" fontAlgn="auto">
              <a:spcAft>
                <a:spcPts val="0"/>
              </a:spcAft>
              <a:defRPr/>
            </a:pPr>
            <a:endParaRPr lang="sk-SK" sz="2000" dirty="0" smtClean="0">
              <a:effectLst>
                <a:outerShdw blurRad="38100" dist="38100" dir="2700000" algn="tl">
                  <a:srgbClr val="000000">
                    <a:alpha val="43137"/>
                  </a:srgbClr>
                </a:outerShdw>
              </a:effectLst>
            </a:endParaRPr>
          </a:p>
          <a:p>
            <a:pPr defTabSz="914363" fontAlgn="auto">
              <a:spcAft>
                <a:spcPts val="0"/>
              </a:spcAft>
              <a:defRPr/>
            </a:pPr>
            <a:r>
              <a:rPr lang="sk-SK" sz="2000" dirty="0" smtClean="0">
                <a:effectLst>
                  <a:outerShdw blurRad="38100" dist="38100" dir="2700000" algn="tl">
                    <a:srgbClr val="000000">
                      <a:alpha val="43137"/>
                    </a:srgbClr>
                  </a:outerShdw>
                </a:effectLst>
              </a:rPr>
              <a:t>Vylepšené </a:t>
            </a:r>
            <a:r>
              <a:rPr lang="sk-SK" sz="2000" dirty="0" err="1" smtClean="0">
                <a:effectLst>
                  <a:outerShdw blurRad="38100" dist="38100" dir="2700000" algn="tl">
                    <a:srgbClr val="000000">
                      <a:alpha val="43137"/>
                    </a:srgbClr>
                  </a:outerShdw>
                </a:effectLst>
              </a:rPr>
              <a:t>klastrovanie</a:t>
            </a:r>
            <a:r>
              <a:rPr lang="sk-SK" sz="2000" dirty="0" smtClean="0">
                <a:effectLst>
                  <a:outerShdw blurRad="38100" dist="38100" dir="2700000" algn="tl">
                    <a:srgbClr val="000000">
                      <a:alpha val="43137"/>
                    </a:srgbClr>
                  </a:outerShdw>
                </a:effectLst>
              </a:rPr>
              <a:t> a jeho správa</a:t>
            </a:r>
          </a:p>
          <a:p>
            <a:pPr defTabSz="914363" fontAlgn="auto">
              <a:spcAft>
                <a:spcPts val="0"/>
              </a:spcAft>
              <a:defRPr/>
            </a:pPr>
            <a:endParaRPr lang="sk-SK" sz="2000" dirty="0" smtClean="0">
              <a:effectLst>
                <a:outerShdw blurRad="38100" dist="38100" dir="2700000" algn="tl">
                  <a:srgbClr val="000000">
                    <a:alpha val="43137"/>
                  </a:srgbClr>
                </a:outerShdw>
              </a:effectLst>
            </a:endParaRPr>
          </a:p>
          <a:p>
            <a:pPr defTabSz="914363" fontAlgn="auto">
              <a:spcAft>
                <a:spcPts val="0"/>
              </a:spcAft>
              <a:defRPr/>
            </a:pPr>
            <a:r>
              <a:rPr lang="sk-SK" sz="2000" dirty="0" err="1" smtClean="0">
                <a:effectLst>
                  <a:outerShdw blurRad="38100" dist="38100" dir="2700000" algn="tl">
                    <a:srgbClr val="000000">
                      <a:alpha val="43137"/>
                    </a:srgbClr>
                  </a:outerShdw>
                </a:effectLst>
              </a:rPr>
              <a:t>BitLocker</a:t>
            </a:r>
            <a:endParaRPr lang="sk-SK" sz="2000" dirty="0" smtClean="0">
              <a:effectLst>
                <a:outerShdw blurRad="38100" dist="38100" dir="2700000" algn="tl">
                  <a:srgbClr val="000000">
                    <a:alpha val="43137"/>
                  </a:srgbClr>
                </a:outerShdw>
              </a:effectLst>
            </a:endParaRPr>
          </a:p>
          <a:p>
            <a:pPr defTabSz="914363" fontAlgn="auto">
              <a:spcAft>
                <a:spcPts val="0"/>
              </a:spcAft>
              <a:buFontTx/>
              <a:buNone/>
              <a:defRPr/>
            </a:pPr>
            <a:endParaRPr lang="sk-SK" sz="2000" dirty="0" smtClean="0">
              <a:effectLst>
                <a:outerShdw blurRad="38100" dist="38100" dir="2700000" algn="tl">
                  <a:srgbClr val="000000">
                    <a:alpha val="43137"/>
                  </a:srgbClr>
                </a:outerShdw>
              </a:effectLst>
            </a:endParaRPr>
          </a:p>
          <a:p>
            <a:pPr defTabSz="914363" fontAlgn="auto">
              <a:spcAft>
                <a:spcPts val="0"/>
              </a:spcAft>
              <a:defRPr/>
            </a:pPr>
            <a:r>
              <a:rPr lang="sk-SK" sz="2000" dirty="0" smtClean="0">
                <a:effectLst>
                  <a:outerShdw blurRad="38100" dist="38100" dir="2700000" algn="tl">
                    <a:srgbClr val="000000">
                      <a:alpha val="43137"/>
                    </a:srgbClr>
                  </a:outerShdw>
                </a:effectLst>
              </a:rPr>
              <a:t>Kompletne prepracované TCP/IP a SMB2</a:t>
            </a:r>
          </a:p>
        </p:txBody>
      </p:sp>
      <p:sp>
        <p:nvSpPr>
          <p:cNvPr id="5" name="Rectangle 4"/>
          <p:cNvSpPr/>
          <p:nvPr/>
        </p:nvSpPr>
        <p:spPr>
          <a:xfrm>
            <a:off x="3350458" y="6255982"/>
            <a:ext cx="2375971" cy="369332"/>
          </a:xfrm>
          <a:prstGeom prst="rect">
            <a:avLst/>
          </a:prstGeom>
        </p:spPr>
        <p:txBody>
          <a:bodyPr wrap="none">
            <a:spAutoFit/>
          </a:bodyPr>
          <a:lstStyle/>
          <a:p>
            <a:pPr marL="514350" indent="-514350" defTabSz="914363" fontAlgn="auto">
              <a:spcAft>
                <a:spcPts val="0"/>
              </a:spcAft>
              <a:buFontTx/>
              <a:buNone/>
              <a:defRPr/>
            </a:pPr>
            <a:r>
              <a:rPr lang="sk-SK" dirty="0" smtClean="0">
                <a:effectLst>
                  <a:outerShdw blurRad="38100" dist="38100" dir="2700000" algn="tl">
                    <a:srgbClr val="000000">
                      <a:alpha val="43137"/>
                    </a:srgbClr>
                  </a:outerShdw>
                </a:effectLst>
              </a:rPr>
              <a:t>..… a veľa ďalšieho!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 calcmode="lin" valueType="num">
                                      <p:cBhvr additive="base">
                                        <p:cTn id="7" dur="1000" fill="hold"/>
                                        <p:tgtEl>
                                          <p:spTgt spid="8806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80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anim calcmode="lin" valueType="num">
                                      <p:cBhvr additive="base">
                                        <p:cTn id="13" dur="10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806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8066">
                                            <p:txEl>
                                              <p:pRg st="4" end="4"/>
                                            </p:txEl>
                                          </p:spTgt>
                                        </p:tgtEl>
                                        <p:attrNameLst>
                                          <p:attrName>style.visibility</p:attrName>
                                        </p:attrNameLst>
                                      </p:cBhvr>
                                      <p:to>
                                        <p:strVal val="visible"/>
                                      </p:to>
                                    </p:set>
                                    <p:anim calcmode="lin" valueType="num">
                                      <p:cBhvr additive="base">
                                        <p:cTn id="19" dur="1000" fill="hold"/>
                                        <p:tgtEl>
                                          <p:spTgt spid="88066">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806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8066">
                                            <p:txEl>
                                              <p:pRg st="6" end="6"/>
                                            </p:txEl>
                                          </p:spTgt>
                                        </p:tgtEl>
                                        <p:attrNameLst>
                                          <p:attrName>style.visibility</p:attrName>
                                        </p:attrNameLst>
                                      </p:cBhvr>
                                      <p:to>
                                        <p:strVal val="visible"/>
                                      </p:to>
                                    </p:set>
                                    <p:anim calcmode="lin" valueType="num">
                                      <p:cBhvr additive="base">
                                        <p:cTn id="25" dur="1000" fill="hold"/>
                                        <p:tgtEl>
                                          <p:spTgt spid="88066">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806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8066">
                                            <p:txEl>
                                              <p:pRg st="8" end="8"/>
                                            </p:txEl>
                                          </p:spTgt>
                                        </p:tgtEl>
                                        <p:attrNameLst>
                                          <p:attrName>style.visibility</p:attrName>
                                        </p:attrNameLst>
                                      </p:cBhvr>
                                      <p:to>
                                        <p:strVal val="visible"/>
                                      </p:to>
                                    </p:set>
                                    <p:anim calcmode="lin" valueType="num">
                                      <p:cBhvr additive="base">
                                        <p:cTn id="31" dur="1000" fill="hold"/>
                                        <p:tgtEl>
                                          <p:spTgt spid="88066">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8066">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1"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2000" fill="hold"/>
                                        <p:tgtEl>
                                          <p:spTgt spid="5"/>
                                        </p:tgtEl>
                                        <p:attrNameLst>
                                          <p:attrName>ppt_w</p:attrName>
                                        </p:attrNameLst>
                                      </p:cBhvr>
                                      <p:tavLst>
                                        <p:tav tm="0">
                                          <p:val>
                                            <p:fltVal val="0"/>
                                          </p:val>
                                        </p:tav>
                                        <p:tav tm="100000">
                                          <p:val>
                                            <p:strVal val="#ppt_w"/>
                                          </p:val>
                                        </p:tav>
                                      </p:tavLst>
                                    </p:anim>
                                    <p:anim calcmode="lin" valueType="num">
                                      <p:cBhvr>
                                        <p:cTn id="74"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defTabSz="914363" fontAlgn="auto">
              <a:spcAft>
                <a:spcPts val="0"/>
              </a:spcAft>
              <a:defRPr/>
            </a:pPr>
            <a:r>
              <a:rPr lang="cs-CZ" dirty="0" smtClean="0"/>
              <a:t/>
            </a:r>
            <a:br>
              <a:rPr lang="cs-CZ" dirty="0" smtClean="0"/>
            </a:br>
            <a:endParaRPr lang="cs-CZ" dirty="0"/>
          </a:p>
        </p:txBody>
      </p:sp>
      <p:pic>
        <p:nvPicPr>
          <p:cNvPr id="8" name="Picture 3" descr="C:\Users\bgresak\Documents\SMS&amp;P\PTS\WS2008\WS08_h_rgb_r.png"/>
          <p:cNvPicPr>
            <a:picLocks noChangeAspect="1" noChangeArrowheads="1"/>
          </p:cNvPicPr>
          <p:nvPr/>
        </p:nvPicPr>
        <p:blipFill>
          <a:blip r:embed="rId3"/>
          <a:srcRect/>
          <a:stretch>
            <a:fillRect/>
          </a:stretch>
        </p:blipFill>
        <p:spPr bwMode="auto">
          <a:xfrm>
            <a:off x="782842" y="2136629"/>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Požiadavky na systém</a:t>
            </a:r>
            <a:endParaRPr lang="en-US" dirty="0"/>
          </a:p>
        </p:txBody>
      </p:sp>
      <p:graphicFrame>
        <p:nvGraphicFramePr>
          <p:cNvPr id="4" name="Table 3"/>
          <p:cNvGraphicFramePr>
            <a:graphicFrameLocks noGrp="1"/>
          </p:cNvGraphicFramePr>
          <p:nvPr/>
        </p:nvGraphicFramePr>
        <p:xfrm>
          <a:off x="444616" y="1132513"/>
          <a:ext cx="8388990" cy="5344894"/>
        </p:xfrm>
        <a:graphic>
          <a:graphicData uri="http://schemas.openxmlformats.org/drawingml/2006/table">
            <a:tbl>
              <a:tblPr>
                <a:effectLst/>
              </a:tblPr>
              <a:tblGrid>
                <a:gridCol w="1853967"/>
                <a:gridCol w="6535023"/>
              </a:tblGrid>
              <a:tr h="179282">
                <a:tc>
                  <a:txBody>
                    <a:bodyPr/>
                    <a:lstStyle/>
                    <a:p>
                      <a:r>
                        <a:rPr lang="en-US" sz="1400" b="1" dirty="0">
                          <a:effectLst>
                            <a:outerShdw blurRad="38100" dist="38100" dir="2700000" algn="tl">
                              <a:srgbClr val="000000">
                                <a:alpha val="43137"/>
                              </a:srgbClr>
                            </a:outerShdw>
                          </a:effectLst>
                        </a:rPr>
                        <a:t>Component</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effectLst>
                            <a:outerShdw blurRad="38100" dist="38100" dir="2700000" algn="tl">
                              <a:srgbClr val="000000">
                                <a:alpha val="43137"/>
                              </a:srgbClr>
                            </a:outerShdw>
                          </a:effectLst>
                        </a:rPr>
                        <a:t>Requirement</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02019">
                <a:tc>
                  <a:txBody>
                    <a:bodyPr/>
                    <a:lstStyle/>
                    <a:p>
                      <a:r>
                        <a:rPr lang="en-US" sz="1400" dirty="0">
                          <a:effectLst>
                            <a:outerShdw blurRad="38100" dist="38100" dir="2700000" algn="tl">
                              <a:srgbClr val="000000">
                                <a:alpha val="43137"/>
                              </a:srgbClr>
                            </a:outerShdw>
                          </a:effectLst>
                        </a:rPr>
                        <a:t>Processor</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Minimum: 1 GHz (x86 processor) or 1.4 GHz (x64 processor)</a:t>
                      </a:r>
                    </a:p>
                    <a:p>
                      <a:r>
                        <a:rPr lang="en-US" sz="1400" dirty="0">
                          <a:effectLst>
                            <a:outerShdw blurRad="38100" dist="38100" dir="2700000" algn="tl">
                              <a:srgbClr val="000000">
                                <a:alpha val="43137"/>
                              </a:srgbClr>
                            </a:outerShdw>
                          </a:effectLst>
                        </a:rPr>
                        <a:t>Recommended: 2 GHz or faster</a:t>
                      </a:r>
                    </a:p>
                    <a:p>
                      <a:r>
                        <a:rPr lang="en-US" sz="1400" dirty="0">
                          <a:effectLst>
                            <a:outerShdw blurRad="38100" dist="38100" dir="2700000" algn="tl">
                              <a:srgbClr val="000000">
                                <a:alpha val="43137"/>
                              </a:srgbClr>
                            </a:outerShdw>
                          </a:effectLst>
                        </a:rPr>
                        <a:t>Note: An Intel Itanium 2 processor is required for Windows Server 2008 for Itanium-Based Systems</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5956">
                <a:tc>
                  <a:txBody>
                    <a:bodyPr/>
                    <a:lstStyle/>
                    <a:p>
                      <a:r>
                        <a:rPr lang="en-US" sz="1400" dirty="0">
                          <a:effectLst>
                            <a:outerShdw blurRad="38100" dist="38100" dir="2700000" algn="tl">
                              <a:srgbClr val="000000">
                                <a:alpha val="43137"/>
                              </a:srgbClr>
                            </a:outerShdw>
                          </a:effectLst>
                        </a:rPr>
                        <a:t>Memory</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Minimum: 512 MB RAM</a:t>
                      </a:r>
                    </a:p>
                    <a:p>
                      <a:r>
                        <a:rPr lang="en-US" sz="1400" dirty="0">
                          <a:effectLst>
                            <a:outerShdw blurRad="38100" dist="38100" dir="2700000" algn="tl">
                              <a:srgbClr val="000000">
                                <a:alpha val="43137"/>
                              </a:srgbClr>
                            </a:outerShdw>
                          </a:effectLst>
                        </a:rPr>
                        <a:t>Recommended: 2 GB RAM or greater</a:t>
                      </a:r>
                    </a:p>
                    <a:p>
                      <a:r>
                        <a:rPr lang="en-US" sz="1400" dirty="0">
                          <a:effectLst>
                            <a:outerShdw blurRad="38100" dist="38100" dir="2700000" algn="tl">
                              <a:srgbClr val="000000">
                                <a:alpha val="43137"/>
                              </a:srgbClr>
                            </a:outerShdw>
                          </a:effectLst>
                        </a:rPr>
                        <a:t>Optimal: 2 GB RAM (Full installation) or 1 GB RAM (Server Core installation) or more</a:t>
                      </a:r>
                    </a:p>
                    <a:p>
                      <a:r>
                        <a:rPr lang="en-US" sz="1400" dirty="0">
                          <a:effectLst>
                            <a:outerShdw blurRad="38100" dist="38100" dir="2700000" algn="tl">
                              <a:srgbClr val="000000">
                                <a:alpha val="43137"/>
                              </a:srgbClr>
                            </a:outerShdw>
                          </a:effectLst>
                        </a:rPr>
                        <a:t>Maximum (32-bit systems): 4 GB (Standard) or 64 GB (Enterprise and Datacenter)</a:t>
                      </a:r>
                    </a:p>
                    <a:p>
                      <a:r>
                        <a:rPr lang="en-US" sz="1400" dirty="0">
                          <a:effectLst>
                            <a:outerShdw blurRad="38100" dist="38100" dir="2700000" algn="tl">
                              <a:srgbClr val="000000">
                                <a:alpha val="43137"/>
                              </a:srgbClr>
                            </a:outerShdw>
                          </a:effectLst>
                        </a:rPr>
                        <a:t>Maximum (64-bit systems): 32 GB (Standard) or 2 TB (Enterprise, Datacenter, and Itanium-Based Systems)</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3230">
                <a:tc>
                  <a:txBody>
                    <a:bodyPr/>
                    <a:lstStyle/>
                    <a:p>
                      <a:r>
                        <a:rPr lang="en-US" sz="1400" dirty="0">
                          <a:effectLst>
                            <a:outerShdw blurRad="38100" dist="38100" dir="2700000" algn="tl">
                              <a:srgbClr val="000000">
                                <a:alpha val="43137"/>
                              </a:srgbClr>
                            </a:outerShdw>
                          </a:effectLst>
                        </a:rPr>
                        <a:t>Available Disk Space</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Minimum: 10 GB</a:t>
                      </a:r>
                    </a:p>
                    <a:p>
                      <a:r>
                        <a:rPr lang="en-US" sz="1400" dirty="0">
                          <a:effectLst>
                            <a:outerShdw blurRad="38100" dist="38100" dir="2700000" algn="tl">
                              <a:srgbClr val="000000">
                                <a:alpha val="43137"/>
                              </a:srgbClr>
                            </a:outerShdw>
                          </a:effectLst>
                        </a:rPr>
                        <a:t>Recommended: 40 GB or greater</a:t>
                      </a:r>
                    </a:p>
                    <a:p>
                      <a:r>
                        <a:rPr lang="en-US" sz="1400" dirty="0">
                          <a:effectLst>
                            <a:outerShdw blurRad="38100" dist="38100" dir="2700000" algn="tl">
                              <a:srgbClr val="000000">
                                <a:alpha val="43137"/>
                              </a:srgbClr>
                            </a:outerShdw>
                          </a:effectLst>
                        </a:rPr>
                        <a:t>Note: Computers with more than 16 GB of RAM will require more disk space for paging, hibernation, and dump files</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282">
                <a:tc>
                  <a:txBody>
                    <a:bodyPr/>
                    <a:lstStyle/>
                    <a:p>
                      <a:r>
                        <a:rPr lang="en-US" sz="1400">
                          <a:effectLst>
                            <a:outerShdw blurRad="38100" dist="38100" dir="2700000" algn="tl">
                              <a:srgbClr val="000000">
                                <a:alpha val="43137"/>
                              </a:srgbClr>
                            </a:outerShdw>
                          </a:effectLst>
                        </a:rPr>
                        <a:t>Drive</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DVD-ROM drive</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504">
                <a:tc>
                  <a:txBody>
                    <a:bodyPr/>
                    <a:lstStyle/>
                    <a:p>
                      <a:r>
                        <a:rPr lang="en-US" sz="1400">
                          <a:effectLst>
                            <a:outerShdw blurRad="38100" dist="38100" dir="2700000" algn="tl">
                              <a:srgbClr val="000000">
                                <a:alpha val="43137"/>
                              </a:srgbClr>
                            </a:outerShdw>
                          </a:effectLst>
                        </a:rPr>
                        <a:t>Display</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Super VGA (800 × 600) or higher resolution monitor </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293">
                <a:tc>
                  <a:txBody>
                    <a:bodyPr/>
                    <a:lstStyle/>
                    <a:p>
                      <a:r>
                        <a:rPr lang="en-US" sz="1400">
                          <a:effectLst>
                            <a:outerShdw blurRad="38100" dist="38100" dir="2700000" algn="tl">
                              <a:srgbClr val="000000">
                                <a:alpha val="43137"/>
                              </a:srgbClr>
                            </a:outerShdw>
                          </a:effectLst>
                        </a:rPr>
                        <a:t>Other</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effectLst>
                            <a:outerShdw blurRad="38100" dist="38100" dir="2700000" algn="tl">
                              <a:srgbClr val="000000">
                                <a:alpha val="43137"/>
                              </a:srgbClr>
                            </a:outerShdw>
                          </a:effectLst>
                        </a:rPr>
                        <a:t>Keyboard and Microsoft Mouse or compatible pointing device</a:t>
                      </a:r>
                    </a:p>
                  </a:txBody>
                  <a:tcPr marL="33587" marR="33587"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Edície Windows Server 2008</a:t>
            </a:r>
            <a:endParaRPr lang="en-US" dirty="0"/>
          </a:p>
        </p:txBody>
      </p:sp>
      <p:sp>
        <p:nvSpPr>
          <p:cNvPr id="3" name="Text Placeholder 2"/>
          <p:cNvSpPr>
            <a:spLocks noGrp="1"/>
          </p:cNvSpPr>
          <p:nvPr>
            <p:ph type="body" sz="quarter" idx="10"/>
          </p:nvPr>
        </p:nvSpPr>
        <p:spPr>
          <a:xfrm>
            <a:off x="381000" y="1411552"/>
            <a:ext cx="8382000" cy="443198"/>
          </a:xfrm>
        </p:spPr>
        <p:txBody>
          <a:bodyPr/>
          <a:lstStyle/>
          <a:p>
            <a:pPr>
              <a:buNone/>
            </a:pPr>
            <a:endParaRPr lang="en-US" dirty="0"/>
          </a:p>
        </p:txBody>
      </p:sp>
      <p:graphicFrame>
        <p:nvGraphicFramePr>
          <p:cNvPr id="14" name="Table 13"/>
          <p:cNvGraphicFramePr>
            <a:graphicFrameLocks noGrp="1"/>
          </p:cNvGraphicFramePr>
          <p:nvPr/>
        </p:nvGraphicFramePr>
        <p:xfrm>
          <a:off x="327172" y="929640"/>
          <a:ext cx="8380600" cy="5571548"/>
        </p:xfrm>
        <a:graphic>
          <a:graphicData uri="http://schemas.openxmlformats.org/drawingml/2006/table">
            <a:tbl>
              <a:tblPr firstRow="1" bandRow="1">
                <a:tableStyleId>{5C22544A-7EE6-4342-B048-85BDC9FD1C3A}</a:tableStyleId>
              </a:tblPr>
              <a:tblGrid>
                <a:gridCol w="2055301"/>
                <a:gridCol w="6325299"/>
              </a:tblGrid>
              <a:tr h="748158">
                <a:tc>
                  <a:txBody>
                    <a:bodyPr/>
                    <a:lstStyle/>
                    <a:p>
                      <a:endParaRPr lang="en-US" sz="1000" dirty="0">
                        <a:effectLst/>
                        <a:latin typeface="+mj-lt"/>
                      </a:endParaRPr>
                    </a:p>
                  </a:txBody>
                  <a:tcPr/>
                </a:tc>
                <a:tc>
                  <a:txBody>
                    <a:bodyPr/>
                    <a:lstStyle/>
                    <a:p>
                      <a:pPr algn="l" fontAlgn="b"/>
                      <a:r>
                        <a:rPr lang="en-US" sz="900" b="0" i="0" u="none" strike="noStrike" dirty="0">
                          <a:solidFill>
                            <a:srgbClr val="000000"/>
                          </a:solidFill>
                          <a:effectLst/>
                          <a:latin typeface="+mj-lt"/>
                        </a:rPr>
                        <a:t>Windows Server 2008 Standard is the most robust Windows Server operating system to date. With built-in, enhanced Web and virtualization capabilities, it is designed to increase the reliability and flexibility of your server infrastructure while helping save time and reduce costs. Powerful tools give you greater control over your servers, and streamline configuration and management tasks. Plus, enhanced security features work to harden the operating system to help protect your data and network and provide a solid, highly dependable foundation for your business.</a:t>
                      </a:r>
                    </a:p>
                  </a:txBody>
                  <a:tcPr marL="85725" marR="0" marT="0" marB="0" anchor="b"/>
                </a:tc>
              </a:tr>
              <a:tr h="629174">
                <a:tc>
                  <a:txBody>
                    <a:bodyPr/>
                    <a:lstStyle/>
                    <a:p>
                      <a:endParaRPr lang="en-US" sz="1000" dirty="0">
                        <a:effectLst/>
                        <a:latin typeface="+mj-lt"/>
                      </a:endParaRPr>
                    </a:p>
                  </a:txBody>
                  <a:tcPr/>
                </a:tc>
                <a:tc>
                  <a:txBody>
                    <a:bodyPr/>
                    <a:lstStyle/>
                    <a:p>
                      <a:pPr algn="l" fontAlgn="b"/>
                      <a:r>
                        <a:rPr lang="en-US" sz="900" b="0" i="0" u="none" strike="noStrike" dirty="0">
                          <a:solidFill>
                            <a:srgbClr val="000000"/>
                          </a:solidFill>
                          <a:effectLst/>
                          <a:latin typeface="+mj-lt"/>
                        </a:rPr>
                        <a:t>Windows Server 2008 Enterprise delivers an enterprise-class platform for deploying business-critical applications. Help improve availability with clustering and hot-add processor capabilities. Help improve security with consolidated identity management features. Reduce infrastructure costs by consolidating applications with virtualization licensing rights. Windows Server 2008 Enterprise provides the foundation for a highly dynamic, scalable IT infrastructure.</a:t>
                      </a:r>
                    </a:p>
                  </a:txBody>
                  <a:tcPr marL="85725" marR="0" marT="0" marB="0" anchor="b"/>
                </a:tc>
              </a:tr>
              <a:tr h="796955">
                <a:tc>
                  <a:txBody>
                    <a:bodyPr/>
                    <a:lstStyle/>
                    <a:p>
                      <a:endParaRPr lang="en-US" sz="1000" dirty="0">
                        <a:effectLst/>
                        <a:latin typeface="+mj-lt"/>
                      </a:endParaRPr>
                    </a:p>
                  </a:txBody>
                  <a:tcPr/>
                </a:tc>
                <a:tc>
                  <a:txBody>
                    <a:bodyPr/>
                    <a:lstStyle/>
                    <a:p>
                      <a:pPr algn="l" fontAlgn="b"/>
                      <a:r>
                        <a:rPr lang="en-US" sz="900" b="0" i="0" u="none" strike="noStrike" dirty="0">
                          <a:solidFill>
                            <a:srgbClr val="000000"/>
                          </a:solidFill>
                          <a:effectLst/>
                          <a:latin typeface="+mj-lt"/>
                        </a:rPr>
                        <a:t>Windows Server 2008 Datacenter delivers an enterprise-class platform for deploying business-critical applications and large-scale virtualization on small and large servers. Improve availability with clustering and dynamic hardware partitioning capabilities. Reduce infrastructure costs by consolidating applications with unlimited virtualization licensing rights. Scale from 2 to 64 processors. Windows Server 2008 Datacenter provides a foundation on which to build enterprise-class virtualization and scale-up solutions.</a:t>
                      </a:r>
                    </a:p>
                  </a:txBody>
                  <a:tcPr marL="85725" marR="0" marT="0" marB="0" anchor="b"/>
                </a:tc>
              </a:tr>
              <a:tr h="645952">
                <a:tc>
                  <a:txBody>
                    <a:bodyPr/>
                    <a:lstStyle/>
                    <a:p>
                      <a:endParaRPr lang="en-US" sz="1000" dirty="0">
                        <a:effectLst/>
                        <a:latin typeface="+mj-lt"/>
                      </a:endParaRPr>
                    </a:p>
                  </a:txBody>
                  <a:tcPr/>
                </a:tc>
                <a:tc>
                  <a:txBody>
                    <a:bodyPr/>
                    <a:lstStyle/>
                    <a:p>
                      <a:pPr algn="l" fontAlgn="b"/>
                      <a:r>
                        <a:rPr lang="en-US" sz="900" b="0" i="0" u="none" strike="noStrike" dirty="0">
                          <a:solidFill>
                            <a:srgbClr val="000000"/>
                          </a:solidFill>
                          <a:effectLst/>
                          <a:latin typeface="+mj-lt"/>
                        </a:rPr>
                        <a:t>Designed to be used specifically as a single-purpose Web server, Windows Web Server 2008 delivers on a rock-solid foundation of Web infrastructure capabilities in the next-generation Windows Server 2008. Integrated with the newly re-architected IIS 7.0, ASP.NET, and the Microsoft .NET Framework, Windows Web Server 2008 enables any organization to rapidly deploy Web pages, Web sites, Web applications, and Web services.</a:t>
                      </a:r>
                    </a:p>
                  </a:txBody>
                  <a:tcPr marL="85725" marR="0" marT="0" marB="0" anchor="b"/>
                </a:tc>
              </a:tr>
              <a:tr h="587229">
                <a:tc>
                  <a:txBody>
                    <a:bodyPr/>
                    <a:lstStyle/>
                    <a:p>
                      <a:endParaRPr lang="en-US" sz="1000" dirty="0">
                        <a:effectLst/>
                        <a:latin typeface="+mj-lt"/>
                      </a:endParaRPr>
                    </a:p>
                  </a:txBody>
                  <a:tcPr/>
                </a:tc>
                <a:tc>
                  <a:txBody>
                    <a:bodyPr/>
                    <a:lstStyle/>
                    <a:p>
                      <a:pPr algn="l" fontAlgn="b"/>
                      <a:r>
                        <a:rPr lang="en-US" sz="900" b="0" i="0" u="none" strike="noStrike" dirty="0">
                          <a:solidFill>
                            <a:srgbClr val="000000"/>
                          </a:solidFill>
                          <a:latin typeface="Segoe"/>
                        </a:rPr>
                        <a:t>Windows Server 2008 for Itanium-Based Systems is optimized for large databases, line of business, and custom applications providing high availability and scalability for up to 64 processors to meet the needs of demanding and mission-critical solutions.</a:t>
                      </a:r>
                    </a:p>
                  </a:txBody>
                  <a:tcPr marL="85725" marR="0" marT="0" marB="0" anchor="b"/>
                </a:tc>
              </a:tr>
              <a:tr h="370840">
                <a:tc>
                  <a:txBody>
                    <a:bodyPr/>
                    <a:lstStyle/>
                    <a:p>
                      <a:endParaRPr lang="en-US" sz="1000" dirty="0">
                        <a:effectLst/>
                        <a:latin typeface="+mj-lt"/>
                      </a:endParaRPr>
                    </a:p>
                  </a:txBody>
                  <a:tcPr/>
                </a:tc>
                <a:tc>
                  <a:txBody>
                    <a:bodyPr/>
                    <a:lstStyle/>
                    <a:p>
                      <a:r>
                        <a:rPr lang="en-US" sz="900" dirty="0" smtClean="0"/>
                        <a:t>Windows HPC Server 2008, the next generation of high-performance computing (HPC), provides enterprise-class tools for a highly productive HPC environment. Built on Windows Server 2008, 64-bit technology, Windows HPC Server 2008 can efficiently scale to thousands of processing cores and includes management consoles that help you to proactively monitor and maintain system health and stability. Job scheduling interoperability and flexibility enables integration between Windows and Linux based HPC platforms, and supports batch and service oriented application (SOA) workloads. Enhanced productivity, scalable performance, and ease of use are some of the features that make Windows HPC Server 2008 best-of-breed for Windows environments.</a:t>
                      </a:r>
                      <a:endParaRPr lang="en-US" sz="900" dirty="0">
                        <a:effectLst/>
                        <a:latin typeface="+mj-lt"/>
                      </a:endParaRPr>
                    </a:p>
                  </a:txBody>
                  <a:tcPr/>
                </a:tc>
              </a:tr>
              <a:tr h="370840">
                <a:tc>
                  <a:txBody>
                    <a:bodyPr/>
                    <a:lstStyle/>
                    <a:p>
                      <a:endParaRPr lang="en-US" sz="1000" dirty="0">
                        <a:effectLst/>
                        <a:latin typeface="+mj-lt"/>
                      </a:endParaRPr>
                    </a:p>
                  </a:txBody>
                  <a:tcPr/>
                </a:tc>
                <a:tc>
                  <a:txBody>
                    <a:bodyPr/>
                    <a:lstStyle/>
                    <a:p>
                      <a:endParaRPr lang="en-US" sz="900" dirty="0">
                        <a:effectLst/>
                        <a:latin typeface="+mj-lt"/>
                      </a:endParaRPr>
                    </a:p>
                  </a:txBody>
                  <a:tcPr/>
                </a:tc>
              </a:tr>
              <a:tr h="370840">
                <a:tc>
                  <a:txBody>
                    <a:bodyPr/>
                    <a:lstStyle/>
                    <a:p>
                      <a:endParaRPr lang="en-US" sz="1000">
                        <a:effectLst/>
                        <a:latin typeface="+mj-lt"/>
                      </a:endParaRPr>
                    </a:p>
                  </a:txBody>
                  <a:tcPr/>
                </a:tc>
                <a:tc>
                  <a:txBody>
                    <a:bodyPr/>
                    <a:lstStyle/>
                    <a:p>
                      <a:endParaRPr lang="en-US" sz="900">
                        <a:effectLst/>
                        <a:latin typeface="+mj-lt"/>
                      </a:endParaRPr>
                    </a:p>
                  </a:txBody>
                  <a:tcPr/>
                </a:tc>
              </a:tr>
              <a:tr h="370840">
                <a:tc>
                  <a:txBody>
                    <a:bodyPr/>
                    <a:lstStyle/>
                    <a:p>
                      <a:endParaRPr lang="en-US" sz="1000">
                        <a:effectLst/>
                        <a:latin typeface="+mj-lt"/>
                      </a:endParaRPr>
                    </a:p>
                  </a:txBody>
                  <a:tcPr/>
                </a:tc>
                <a:tc>
                  <a:txBody>
                    <a:bodyPr/>
                    <a:lstStyle/>
                    <a:p>
                      <a:endParaRPr lang="en-US" sz="900" dirty="0">
                        <a:effectLst/>
                        <a:latin typeface="+mj-lt"/>
                      </a:endParaRPr>
                    </a:p>
                  </a:txBody>
                  <a:tcPr/>
                </a:tc>
              </a:tr>
            </a:tbl>
          </a:graphicData>
        </a:graphic>
      </p:graphicFrame>
      <p:pic>
        <p:nvPicPr>
          <p:cNvPr id="15" name="Picture 14" descr="Windows Server 2008 Standard"/>
          <p:cNvPicPr>
            <a:picLocks noChangeAspect="1" noChangeArrowheads="1"/>
          </p:cNvPicPr>
          <p:nvPr/>
        </p:nvPicPr>
        <p:blipFill>
          <a:blip r:embed="rId2"/>
          <a:srcRect/>
          <a:stretch>
            <a:fillRect/>
          </a:stretch>
        </p:blipFill>
        <p:spPr bwMode="auto">
          <a:xfrm>
            <a:off x="466856" y="1109969"/>
            <a:ext cx="1666875" cy="342900"/>
          </a:xfrm>
          <a:prstGeom prst="rect">
            <a:avLst/>
          </a:prstGeom>
          <a:noFill/>
        </p:spPr>
      </p:pic>
      <p:pic>
        <p:nvPicPr>
          <p:cNvPr id="16" name="Picture 15" descr="Windows Server 2008 Enterprise"/>
          <p:cNvPicPr>
            <a:picLocks noChangeAspect="1" noChangeArrowheads="1"/>
          </p:cNvPicPr>
          <p:nvPr/>
        </p:nvPicPr>
        <p:blipFill>
          <a:blip r:embed="rId3"/>
          <a:srcRect/>
          <a:stretch>
            <a:fillRect/>
          </a:stretch>
        </p:blipFill>
        <p:spPr bwMode="auto">
          <a:xfrm>
            <a:off x="466855" y="1808745"/>
            <a:ext cx="1666875" cy="371475"/>
          </a:xfrm>
          <a:prstGeom prst="rect">
            <a:avLst/>
          </a:prstGeom>
          <a:noFill/>
        </p:spPr>
      </p:pic>
      <p:pic>
        <p:nvPicPr>
          <p:cNvPr id="17" name="Picture 16" descr="Windows Server 2008 Datacenter"/>
          <p:cNvPicPr>
            <a:picLocks noChangeAspect="1" noChangeArrowheads="1"/>
          </p:cNvPicPr>
          <p:nvPr/>
        </p:nvPicPr>
        <p:blipFill>
          <a:blip r:embed="rId4"/>
          <a:srcRect/>
          <a:stretch>
            <a:fillRect/>
          </a:stretch>
        </p:blipFill>
        <p:spPr bwMode="auto">
          <a:xfrm>
            <a:off x="466856" y="2544486"/>
            <a:ext cx="1666875" cy="342900"/>
          </a:xfrm>
          <a:prstGeom prst="rect">
            <a:avLst/>
          </a:prstGeom>
          <a:noFill/>
        </p:spPr>
      </p:pic>
      <p:pic>
        <p:nvPicPr>
          <p:cNvPr id="18" name="Picture 17" descr="Windows Web Server 2008"/>
          <p:cNvPicPr>
            <a:picLocks noChangeAspect="1" noChangeArrowheads="1"/>
          </p:cNvPicPr>
          <p:nvPr/>
        </p:nvPicPr>
        <p:blipFill>
          <a:blip r:embed="rId5"/>
          <a:srcRect/>
          <a:stretch>
            <a:fillRect/>
          </a:stretch>
        </p:blipFill>
        <p:spPr bwMode="auto">
          <a:xfrm>
            <a:off x="508801" y="3307447"/>
            <a:ext cx="1666875" cy="209550"/>
          </a:xfrm>
          <a:prstGeom prst="rect">
            <a:avLst/>
          </a:prstGeom>
          <a:noFill/>
        </p:spPr>
      </p:pic>
      <p:pic>
        <p:nvPicPr>
          <p:cNvPr id="19" name="Picture 18" descr="Windows Server 2008 for Itanium-based Systems"/>
          <p:cNvPicPr>
            <a:picLocks noChangeAspect="1" noChangeArrowheads="1"/>
          </p:cNvPicPr>
          <p:nvPr/>
        </p:nvPicPr>
        <p:blipFill>
          <a:blip r:embed="rId6"/>
          <a:srcRect/>
          <a:stretch>
            <a:fillRect/>
          </a:stretch>
        </p:blipFill>
        <p:spPr bwMode="auto">
          <a:xfrm>
            <a:off x="500412" y="3855659"/>
            <a:ext cx="1666875" cy="371475"/>
          </a:xfrm>
          <a:prstGeom prst="rect">
            <a:avLst/>
          </a:prstGeom>
          <a:noFill/>
        </p:spPr>
      </p:pic>
      <p:pic>
        <p:nvPicPr>
          <p:cNvPr id="20" name="Picture 19" descr="Windows HPC Server 2008"/>
          <p:cNvPicPr>
            <a:picLocks noChangeAspect="1" noChangeArrowheads="1"/>
          </p:cNvPicPr>
          <p:nvPr/>
        </p:nvPicPr>
        <p:blipFill>
          <a:blip r:embed="rId7"/>
          <a:srcRect/>
          <a:stretch>
            <a:fillRect/>
          </a:stretch>
        </p:blipFill>
        <p:spPr bwMode="auto">
          <a:xfrm>
            <a:off x="458467" y="4750353"/>
            <a:ext cx="1851078" cy="232707"/>
          </a:xfrm>
          <a:prstGeom prst="rect">
            <a:avLst/>
          </a:prstGeom>
          <a:noFill/>
        </p:spPr>
      </p:pic>
      <p:pic>
        <p:nvPicPr>
          <p:cNvPr id="21" name="Picture 20" descr="Windows Server 2008 Standard without Hyper-V"/>
          <p:cNvPicPr>
            <a:picLocks noChangeAspect="1" noChangeArrowheads="1"/>
          </p:cNvPicPr>
          <p:nvPr/>
        </p:nvPicPr>
        <p:blipFill>
          <a:blip r:embed="rId8"/>
          <a:srcRect/>
          <a:stretch>
            <a:fillRect/>
          </a:stretch>
        </p:blipFill>
        <p:spPr bwMode="auto">
          <a:xfrm>
            <a:off x="458467" y="5382455"/>
            <a:ext cx="1666875" cy="371475"/>
          </a:xfrm>
          <a:prstGeom prst="rect">
            <a:avLst/>
          </a:prstGeom>
          <a:noFill/>
        </p:spPr>
      </p:pic>
      <p:pic>
        <p:nvPicPr>
          <p:cNvPr id="22" name="Picture 21" descr="Windows Server 2008 Enterprise without Hyper-V"/>
          <p:cNvPicPr>
            <a:picLocks noChangeAspect="1" noChangeArrowheads="1"/>
          </p:cNvPicPr>
          <p:nvPr/>
        </p:nvPicPr>
        <p:blipFill>
          <a:blip r:embed="rId9"/>
          <a:srcRect/>
          <a:stretch>
            <a:fillRect/>
          </a:stretch>
        </p:blipFill>
        <p:spPr bwMode="auto">
          <a:xfrm>
            <a:off x="450078" y="5759960"/>
            <a:ext cx="1666875" cy="371475"/>
          </a:xfrm>
          <a:prstGeom prst="rect">
            <a:avLst/>
          </a:prstGeom>
          <a:noFill/>
        </p:spPr>
      </p:pic>
      <p:pic>
        <p:nvPicPr>
          <p:cNvPr id="23" name="Picture 22" descr="Windows Server 2008 Datacenter without Hyper-V"/>
          <p:cNvPicPr>
            <a:picLocks noChangeAspect="1" noChangeArrowheads="1"/>
          </p:cNvPicPr>
          <p:nvPr/>
        </p:nvPicPr>
        <p:blipFill>
          <a:blip r:embed="rId10"/>
          <a:srcRect/>
          <a:stretch>
            <a:fillRect/>
          </a:stretch>
        </p:blipFill>
        <p:spPr bwMode="auto">
          <a:xfrm>
            <a:off x="441689" y="6142576"/>
            <a:ext cx="1666875" cy="371475"/>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sk-SK" b="0" dirty="0" smtClean="0">
                <a:effectLst>
                  <a:outerShdw blurRad="38100" dist="38100" dir="2700000" algn="tl">
                    <a:srgbClr val="000000">
                      <a:alpha val="43137"/>
                    </a:srgbClr>
                  </a:outerShdw>
                </a:effectLst>
              </a:rPr>
              <a:t>Inštalácia, Server Manager, Serverové role</a:t>
            </a:r>
            <a:endParaRPr lang="sk-SK" b="0" dirty="0">
              <a:effectLst>
                <a:outerShdw blurRad="38100" dist="38100" dir="2700000" algn="tl">
                  <a:srgbClr val="000000">
                    <a:alpha val="43137"/>
                  </a:srgbClr>
                </a:outerShdw>
              </a:effectLst>
            </a:endParaRPr>
          </a:p>
        </p:txBody>
      </p:sp>
      <p:pic>
        <p:nvPicPr>
          <p:cNvPr id="1027" name="Picture 3" descr="C:\Users\bgresak\Documents\SMS&amp;P\PTS\WS2008\WS08_h_rgb_r.png"/>
          <p:cNvPicPr>
            <a:picLocks noChangeAspect="1" noChangeArrowheads="1"/>
          </p:cNvPicPr>
          <p:nvPr/>
        </p:nvPicPr>
        <p:blipFill>
          <a:blip r:embed="rId3"/>
          <a:srcRect/>
          <a:stretch>
            <a:fillRect/>
          </a:stretch>
        </p:blipFill>
        <p:spPr bwMode="auto">
          <a:xfrm>
            <a:off x="766067" y="2170186"/>
            <a:ext cx="6772275" cy="10287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82588" y="228601"/>
            <a:ext cx="8380412" cy="664797"/>
          </a:xfrm>
        </p:spPr>
        <p:txBody>
          <a:bodyPr/>
          <a:lstStyle/>
          <a:p>
            <a:pPr defTabSz="912777" fontAlgn="auto">
              <a:spcAft>
                <a:spcPts val="0"/>
              </a:spcAft>
              <a:defRPr/>
            </a:pPr>
            <a:r>
              <a:rPr/>
              <a:t>Windows Server 200</a:t>
            </a:r>
            <a:r>
              <a:rPr lang="cs-CZ" dirty="0" smtClean="0"/>
              <a:t>8</a:t>
            </a:r>
            <a:endParaRPr sz="2000">
              <a:solidFill>
                <a:schemeClr val="accent1"/>
              </a:solidFill>
            </a:endParaRPr>
          </a:p>
        </p:txBody>
      </p:sp>
      <p:sp>
        <p:nvSpPr>
          <p:cNvPr id="25602" name="Rectangle 5"/>
          <p:cNvSpPr>
            <a:spLocks noGrp="1" noChangeArrowheads="1"/>
          </p:cNvSpPr>
          <p:nvPr>
            <p:ph idx="1"/>
          </p:nvPr>
        </p:nvSpPr>
        <p:spPr>
          <a:xfrm>
            <a:off x="382588" y="1700213"/>
            <a:ext cx="8380412" cy="5053691"/>
          </a:xfrm>
        </p:spPr>
        <p:txBody>
          <a:bodyPr/>
          <a:lstStyle/>
          <a:p>
            <a:r>
              <a:rPr lang="sk-SK" dirty="0" smtClean="0"/>
              <a:t>Image-based inštalácia</a:t>
            </a:r>
          </a:p>
          <a:p>
            <a:r>
              <a:rPr lang="sk-SK" dirty="0" smtClean="0"/>
              <a:t>Široké možnosti úprav pre rozsiahlejšie nasadenie</a:t>
            </a:r>
          </a:p>
          <a:p>
            <a:pPr lvl="1"/>
            <a:r>
              <a:rPr lang="sk-SK" dirty="0" smtClean="0"/>
              <a:t>Ovládače, aplikácie, nastavenie...</a:t>
            </a:r>
          </a:p>
          <a:p>
            <a:r>
              <a:rPr lang="sk-SK" dirty="0" smtClean="0"/>
              <a:t>Nedeštruktívna inštalácia</a:t>
            </a:r>
          </a:p>
          <a:p>
            <a:r>
              <a:rPr lang="sk-SK" dirty="0" smtClean="0"/>
              <a:t>Základná inštalácia v niekoľkých krokoch</a:t>
            </a:r>
          </a:p>
          <a:p>
            <a:r>
              <a:rPr lang="sk-SK" dirty="0" smtClean="0"/>
              <a:t>Nové spôsoby základného nastavenia a sprievodcovia</a:t>
            </a:r>
          </a:p>
          <a:p>
            <a:r>
              <a:rPr lang="sk-SK" dirty="0" smtClean="0"/>
              <a:t>Windows Deplo</a:t>
            </a:r>
            <a:r>
              <a:rPr lang="en-US" dirty="0" smtClean="0"/>
              <a:t>y</a:t>
            </a:r>
            <a:r>
              <a:rPr lang="sk-SK" dirty="0" smtClean="0"/>
              <a:t>ment Services</a:t>
            </a:r>
          </a:p>
          <a:p>
            <a:endParaRPr lang="sk-SK"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sk-SK" dirty="0" smtClean="0"/>
              <a:t>inštalácia</a:t>
            </a:r>
            <a:endParaRPr lang="sk-SK" dirty="0"/>
          </a:p>
        </p:txBody>
      </p:sp>
      <p:sp>
        <p:nvSpPr>
          <p:cNvPr id="8" name="Subtitle 7"/>
          <p:cNvSpPr>
            <a:spLocks noGrp="1"/>
          </p:cNvSpPr>
          <p:nvPr>
            <p:ph type="subTitle" idx="1"/>
          </p:nvPr>
        </p:nvSpPr>
        <p:spPr/>
        <p:txBody>
          <a:bodyPr/>
          <a:lstStyle/>
          <a:p>
            <a:endParaRPr lang="sk-SK"/>
          </a:p>
        </p:txBody>
      </p:sp>
      <p:sp>
        <p:nvSpPr>
          <p:cNvPr id="6" name="Text Placeholder 5"/>
          <p:cNvSpPr>
            <a:spLocks noGrp="1"/>
          </p:cNvSpPr>
          <p:nvPr>
            <p:ph type="body" sz="quarter" idx="10"/>
          </p:nvPr>
        </p:nvSpPr>
        <p:spPr/>
        <p:txBody>
          <a:bodyPr/>
          <a:lstStyle/>
          <a:p>
            <a:r>
              <a:rPr lang="sk-SK" dirty="0" err="1" smtClean="0"/>
              <a:t>Demo</a:t>
            </a:r>
            <a:endParaRPr lang="sk-SK"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Správa Windows Serveru 2008</a:t>
            </a:r>
            <a:endParaRPr lang="sk-SK" dirty="0"/>
          </a:p>
        </p:txBody>
      </p:sp>
      <p:pic>
        <p:nvPicPr>
          <p:cNvPr id="4" name="Picture 1" descr="D:\Aeshen\TechNet 2006\12-December\Msft-longhorn-papers\Decks\Graphics\MngWinSrvLH01.PNG"/>
          <p:cNvPicPr>
            <a:picLocks noChangeAspect="1" noChangeArrowheads="1"/>
          </p:cNvPicPr>
          <p:nvPr/>
        </p:nvPicPr>
        <p:blipFill>
          <a:blip r:embed="rId2"/>
          <a:srcRect/>
          <a:stretch>
            <a:fillRect/>
          </a:stretch>
        </p:blipFill>
        <p:spPr bwMode="auto">
          <a:xfrm>
            <a:off x="355600" y="3258424"/>
            <a:ext cx="3662363" cy="2743200"/>
          </a:xfrm>
          <a:prstGeom prst="rect">
            <a:avLst/>
          </a:prstGeom>
          <a:noFill/>
          <a:effectLst>
            <a:outerShdw blurRad="50800" dist="88900" dir="8100000" algn="tr" rotWithShape="0">
              <a:prstClr val="black">
                <a:alpha val="40000"/>
              </a:prstClr>
            </a:outerShdw>
          </a:effectLst>
        </p:spPr>
      </p:pic>
      <p:pic>
        <p:nvPicPr>
          <p:cNvPr id="5" name="Picture 2" descr="D:\Aeshen\TechNet 2006\12-December\Msft-longhorn-papers\Decks\Graphics\MngWinSrvLH02.PNG"/>
          <p:cNvPicPr>
            <a:picLocks noChangeAspect="1" noChangeArrowheads="1"/>
          </p:cNvPicPr>
          <p:nvPr/>
        </p:nvPicPr>
        <p:blipFill>
          <a:blip r:embed="rId3"/>
          <a:srcRect/>
          <a:stretch>
            <a:fillRect/>
          </a:stretch>
        </p:blipFill>
        <p:spPr bwMode="auto">
          <a:xfrm>
            <a:off x="2544763" y="2317037"/>
            <a:ext cx="4043362" cy="2892425"/>
          </a:xfrm>
          <a:prstGeom prst="rect">
            <a:avLst/>
          </a:prstGeom>
          <a:noFill/>
          <a:effectLst>
            <a:outerShdw blurRad="50800" dist="88900" dir="8100000" algn="tr" rotWithShape="0">
              <a:prstClr val="black">
                <a:alpha val="40000"/>
              </a:prstClr>
            </a:outerShdw>
          </a:effectLst>
        </p:spPr>
      </p:pic>
      <p:pic>
        <p:nvPicPr>
          <p:cNvPr id="6" name="Picture 3" descr="D:\Aeshen\TechNet 2006\12-December\Msft-longhorn-papers\Decks\Graphics\MngWinSrvLH03.PNG"/>
          <p:cNvPicPr>
            <a:picLocks noChangeAspect="1" noChangeArrowheads="1"/>
          </p:cNvPicPr>
          <p:nvPr/>
        </p:nvPicPr>
        <p:blipFill>
          <a:blip r:embed="rId4"/>
          <a:srcRect/>
          <a:stretch>
            <a:fillRect/>
          </a:stretch>
        </p:blipFill>
        <p:spPr bwMode="auto">
          <a:xfrm>
            <a:off x="4710113" y="1402637"/>
            <a:ext cx="4043362" cy="2892425"/>
          </a:xfrm>
          <a:prstGeom prst="rect">
            <a:avLst/>
          </a:prstGeom>
          <a:noFill/>
          <a:effectLst>
            <a:outerShdw blurRad="50800" dist="88900" dir="8100000" algn="tr" rotWithShape="0">
              <a:prstClr val="black">
                <a:alpha val="40000"/>
              </a:prstClr>
            </a:outerShdw>
          </a:effectLst>
        </p:spPr>
      </p:pic>
      <p:sp>
        <p:nvSpPr>
          <p:cNvPr id="7" name="TextBox 31750"/>
          <p:cNvSpPr txBox="1">
            <a:spLocks noChangeArrowheads="1"/>
          </p:cNvSpPr>
          <p:nvPr/>
        </p:nvSpPr>
        <p:spPr bwMode="auto">
          <a:xfrm>
            <a:off x="6713538" y="4312524"/>
            <a:ext cx="2024062" cy="369888"/>
          </a:xfrm>
          <a:prstGeom prst="rect">
            <a:avLst/>
          </a:prstGeom>
          <a:noFill/>
          <a:ln w="9525">
            <a:noFill/>
            <a:miter lim="800000"/>
            <a:headEnd/>
            <a:tailEnd/>
          </a:ln>
        </p:spPr>
        <p:txBody>
          <a:bodyPr>
            <a:spAutoFit/>
          </a:bodyPr>
          <a:lstStyle/>
          <a:p>
            <a:pPr algn="r">
              <a:spcBef>
                <a:spcPct val="50000"/>
              </a:spcBef>
              <a:defRPr/>
            </a:pPr>
            <a:r>
              <a:rPr lang="en-US" b="0" i="1" dirty="0">
                <a:effectLst>
                  <a:outerShdw blurRad="38100" dist="38100" dir="2700000" algn="tl">
                    <a:srgbClr val="000000">
                      <a:alpha val="43137"/>
                    </a:srgbClr>
                  </a:outerShdw>
                </a:effectLst>
                <a:latin typeface="Segoe Semibold" pitchFamily="34" charset="0"/>
              </a:rPr>
              <a:t>Server Manager</a:t>
            </a:r>
          </a:p>
        </p:txBody>
      </p:sp>
      <p:sp>
        <p:nvSpPr>
          <p:cNvPr id="8" name="TextBox 31746"/>
          <p:cNvSpPr txBox="1">
            <a:spLocks noChangeArrowheads="1"/>
          </p:cNvSpPr>
          <p:nvPr/>
        </p:nvSpPr>
        <p:spPr bwMode="auto">
          <a:xfrm>
            <a:off x="1631950" y="6022262"/>
            <a:ext cx="2384425" cy="369332"/>
          </a:xfrm>
          <a:prstGeom prst="rect">
            <a:avLst/>
          </a:prstGeom>
          <a:noFill/>
          <a:ln w="9525">
            <a:noFill/>
            <a:miter lim="800000"/>
            <a:headEnd/>
            <a:tailEnd/>
          </a:ln>
          <a:effectLst/>
        </p:spPr>
        <p:txBody>
          <a:bodyPr>
            <a:spAutoFit/>
          </a:bodyPr>
          <a:lstStyle/>
          <a:p>
            <a:pPr algn="r">
              <a:spcBef>
                <a:spcPct val="50000"/>
              </a:spcBef>
              <a:defRPr/>
            </a:pPr>
            <a:r>
              <a:rPr lang="sk-SK" b="0" i="1" dirty="0" smtClean="0">
                <a:effectLst>
                  <a:outerShdw blurRad="38100" dist="38100" dir="2700000" algn="tl">
                    <a:srgbClr val="000000">
                      <a:alpha val="43137"/>
                    </a:srgbClr>
                  </a:outerShdw>
                </a:effectLst>
                <a:latin typeface="Segoe Semibold" pitchFamily="34" charset="0"/>
              </a:rPr>
              <a:t>Inštalácia produktu</a:t>
            </a:r>
            <a:endParaRPr lang="sk-SK" b="0" i="1" dirty="0">
              <a:effectLst>
                <a:outerShdw blurRad="38100" dist="38100" dir="2700000" algn="tl">
                  <a:srgbClr val="000000">
                    <a:alpha val="43137"/>
                  </a:srgbClr>
                </a:outerShdw>
              </a:effectLst>
              <a:latin typeface="Segoe Semibold" pitchFamily="34" charset="0"/>
            </a:endParaRPr>
          </a:p>
        </p:txBody>
      </p:sp>
      <p:sp>
        <p:nvSpPr>
          <p:cNvPr id="9" name="TextBox 31748"/>
          <p:cNvSpPr txBox="1">
            <a:spLocks noChangeArrowheads="1"/>
          </p:cNvSpPr>
          <p:nvPr/>
        </p:nvSpPr>
        <p:spPr bwMode="auto">
          <a:xfrm>
            <a:off x="4086225" y="5217399"/>
            <a:ext cx="2473325" cy="366713"/>
          </a:xfrm>
          <a:prstGeom prst="rect">
            <a:avLst/>
          </a:prstGeom>
          <a:noFill/>
          <a:ln w="9525">
            <a:noFill/>
            <a:miter lim="800000"/>
            <a:headEnd/>
            <a:tailEnd/>
          </a:ln>
        </p:spPr>
        <p:txBody>
          <a:bodyPr>
            <a:spAutoFit/>
          </a:bodyPr>
          <a:lstStyle/>
          <a:p>
            <a:pPr algn="r">
              <a:spcBef>
                <a:spcPct val="50000"/>
              </a:spcBef>
              <a:defRPr/>
            </a:pPr>
            <a:r>
              <a:rPr lang="sk-SK" b="0" i="1" dirty="0" smtClean="0">
                <a:effectLst>
                  <a:outerShdw blurRad="38100" dist="38100" dir="2700000" algn="tl">
                    <a:srgbClr val="000000">
                      <a:alpha val="43137"/>
                    </a:srgbClr>
                  </a:outerShdw>
                </a:effectLst>
                <a:latin typeface="Segoe Semibold" pitchFamily="34" charset="0"/>
              </a:rPr>
              <a:t>Prvotná konfigurácia</a:t>
            </a:r>
            <a:endParaRPr lang="sk-SK" b="0" i="1" dirty="0">
              <a:effectLst>
                <a:outerShdw blurRad="38100" dist="38100" dir="2700000" algn="tl">
                  <a:srgbClr val="000000">
                    <a:alpha val="43137"/>
                  </a:srgbClr>
                </a:outerShdw>
              </a:effectLst>
              <a:latin typeface="Segoe Semibold" pitchFamily="34" charset="0"/>
            </a:endParaRPr>
          </a:p>
        </p:txBody>
      </p:sp>
      <p:pic>
        <p:nvPicPr>
          <p:cNvPr id="10" name="Picture 2" descr="D:\Aeshen\TechNet 2006\12-December\Msft-longhorn-papers\Decks\Graphics\MngWinSrvLH02.PNG"/>
          <p:cNvPicPr>
            <a:picLocks noChangeAspect="1" noChangeArrowheads="1"/>
          </p:cNvPicPr>
          <p:nvPr/>
        </p:nvPicPr>
        <p:blipFill>
          <a:blip r:embed="rId3"/>
          <a:srcRect/>
          <a:stretch>
            <a:fillRect/>
          </a:stretch>
        </p:blipFill>
        <p:spPr bwMode="auto">
          <a:xfrm>
            <a:off x="731539" y="1104485"/>
            <a:ext cx="7629525" cy="5457825"/>
          </a:xfrm>
          <a:prstGeom prst="rect">
            <a:avLst/>
          </a:prstGeom>
          <a:noFill/>
          <a:effectLst>
            <a:outerShdw blurRad="63500" sx="102000" sy="102000" algn="ctr" rotWithShape="0">
              <a:prstClr val="black">
                <a:alpha val="40000"/>
              </a:prstClr>
            </a:outerShdw>
          </a:effectLst>
        </p:spPr>
      </p:pic>
      <p:pic>
        <p:nvPicPr>
          <p:cNvPr id="11" name="Picture 3" descr="D:\Aeshen\TechNet 2006\12-December\Msft-longhorn-papers\Decks\Graphics\MngWinSrvLH03.PNG"/>
          <p:cNvPicPr>
            <a:picLocks noChangeAspect="1" noChangeArrowheads="1"/>
          </p:cNvPicPr>
          <p:nvPr/>
        </p:nvPicPr>
        <p:blipFill>
          <a:blip r:embed="rId4"/>
          <a:srcRect/>
          <a:stretch>
            <a:fillRect/>
          </a:stretch>
        </p:blipFill>
        <p:spPr bwMode="auto">
          <a:xfrm>
            <a:off x="723915" y="1118870"/>
            <a:ext cx="7629525" cy="5457825"/>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par>
                          <p:cTn id="41" fill="hold">
                            <p:stCondLst>
                              <p:cond delay="500"/>
                            </p:stCondLst>
                            <p:childTnLst>
                              <p:par>
                                <p:cTn id="42" presetID="53"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nodeType="clickEffect">
                                  <p:stCondLst>
                                    <p:cond delay="0"/>
                                  </p:stCondLst>
                                  <p:childTnLst>
                                    <p:anim calcmode="lin" valueType="num">
                                      <p:cBhvr>
                                        <p:cTn id="50" dur="500"/>
                                        <p:tgtEl>
                                          <p:spTgt spid="10"/>
                                        </p:tgtEl>
                                        <p:attrNameLst>
                                          <p:attrName>ppt_w</p:attrName>
                                        </p:attrNameLst>
                                      </p:cBhvr>
                                      <p:tavLst>
                                        <p:tav tm="0">
                                          <p:val>
                                            <p:strVal val="ppt_w"/>
                                          </p:val>
                                        </p:tav>
                                        <p:tav tm="100000">
                                          <p:val>
                                            <p:fltVal val="0"/>
                                          </p:val>
                                        </p:tav>
                                      </p:tavLst>
                                    </p:anim>
                                    <p:anim calcmode="lin" valueType="num">
                                      <p:cBhvr>
                                        <p:cTn id="51" dur="500"/>
                                        <p:tgtEl>
                                          <p:spTgt spid="10"/>
                                        </p:tgtEl>
                                        <p:attrNameLst>
                                          <p:attrName>ppt_h</p:attrName>
                                        </p:attrNameLst>
                                      </p:cBhvr>
                                      <p:tavLst>
                                        <p:tav tm="0">
                                          <p:val>
                                            <p:strVal val="ppt_h"/>
                                          </p:val>
                                        </p:tav>
                                        <p:tav tm="100000">
                                          <p:val>
                                            <p:strVal val="ppt_h"/>
                                          </p:val>
                                        </p:tav>
                                      </p:tavLst>
                                    </p:anim>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26" presetClass="emph" presetSubtype="0" fill="hold" nodeType="afterEffect">
                                  <p:stCondLst>
                                    <p:cond delay="0"/>
                                  </p:stCondLst>
                                  <p:childTnLst>
                                    <p:animEffect transition="out" filter="fade">
                                      <p:cBhvr>
                                        <p:cTn id="55" dur="500" tmFilter="0, 0; .2, .5; .8, .5; 1, 0"/>
                                        <p:tgtEl>
                                          <p:spTgt spid="6"/>
                                        </p:tgtEl>
                                      </p:cBhvr>
                                    </p:animEffect>
                                    <p:animScale>
                                      <p:cBhvr>
                                        <p:cTn id="56" dur="250" autoRev="1" fill="hold"/>
                                        <p:tgtEl>
                                          <p:spTgt spid="6"/>
                                        </p:tgtEl>
                                      </p:cBhvr>
                                      <p:by x="105000" y="105000"/>
                                    </p:animScale>
                                  </p:childTnLst>
                                </p:cTn>
                              </p:par>
                            </p:childTnLst>
                          </p:cTn>
                        </p:par>
                        <p:par>
                          <p:cTn id="57" fill="hold">
                            <p:stCondLst>
                              <p:cond delay="1000"/>
                            </p:stCondLst>
                            <p:childTnLst>
                              <p:par>
                                <p:cTn id="58" presetID="53"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Technet_Template">
  <a:themeElements>
    <a:clrScheme name="Custom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000000"/>
      </a:hlink>
      <a:folHlink>
        <a:srgbClr val="EF72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Heroes Happen Here - Launch Wave 2008 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mplate Server Launch 2">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7.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TNKonf_podzim07_template</Template>
  <TotalTime>0</TotalTime>
  <Words>2334</Words>
  <Application/>
  <PresentationFormat>On-screen Show (4:3)</PresentationFormat>
  <Paragraphs>380</Paragraphs>
  <Slides>37</Slides>
  <Notes>27</Notes>
  <HiddenSlides>6</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Technet_Template</vt:lpstr>
      <vt:lpstr>Heroes Happen Here - Launch Wave 2008 Template</vt:lpstr>
      <vt:lpstr>White with Courier font for code slides</vt:lpstr>
      <vt:lpstr>template Server Launch 2</vt:lpstr>
      <vt:lpstr>1_White with Courier font for code slides</vt:lpstr>
      <vt:lpstr>Slide 1</vt:lpstr>
      <vt:lpstr>Bezpečná a spoľahlivá infraštruktúra</vt:lpstr>
      <vt:lpstr>Technology Investments</vt:lpstr>
      <vt:lpstr>Požiadavky na systém</vt:lpstr>
      <vt:lpstr>Edície Windows Server 2008</vt:lpstr>
      <vt:lpstr>Slide 6</vt:lpstr>
      <vt:lpstr>Windows Server 2008</vt:lpstr>
      <vt:lpstr>inštalácia</vt:lpstr>
      <vt:lpstr>Správa Windows Serveru 2008</vt:lpstr>
      <vt:lpstr>Server Manager</vt:lpstr>
      <vt:lpstr>Slide 11</vt:lpstr>
      <vt:lpstr>Server Core</vt:lpstr>
      <vt:lpstr>Inštalácia serverových rolí</vt:lpstr>
      <vt:lpstr>Inštalácia systémových komponentov</vt:lpstr>
      <vt:lpstr>Server Core</vt:lpstr>
      <vt:lpstr>Slide 16</vt:lpstr>
      <vt:lpstr>Read-Only Domain Controller (RODC)</vt:lpstr>
      <vt:lpstr>Ako RODC funguje</vt:lpstr>
      <vt:lpstr>Slide 19</vt:lpstr>
      <vt:lpstr>Sieť definuje politika, nie topológia!</vt:lpstr>
      <vt:lpstr>Čo zákazníkov najviac trápi?</vt:lpstr>
      <vt:lpstr>NAP - možnosti</vt:lpstr>
      <vt:lpstr>NAP v praxi</vt:lpstr>
      <vt:lpstr> </vt:lpstr>
      <vt:lpstr>IIS 7.0 konzola</vt:lpstr>
      <vt:lpstr>Slide 26</vt:lpstr>
      <vt:lpstr>Novinky v Terminal Services</vt:lpstr>
      <vt:lpstr>Terminal Services Easy Print</vt:lpstr>
      <vt:lpstr>Novinky v Terminal Services</vt:lpstr>
      <vt:lpstr>Terminal Services Gateway</vt:lpstr>
      <vt:lpstr>Novinky v Terminal Services</vt:lpstr>
      <vt:lpstr> Terminal Services Remote Apps</vt:lpstr>
      <vt:lpstr>Slide 33</vt:lpstr>
      <vt:lpstr>Hyper-V</vt:lpstr>
      <vt:lpstr>Slide 35</vt:lpstr>
      <vt:lpstr>Čo by vám ešte nemalo uniknúť...</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dc:title>
  <dc:subject>Windows Server 2008</dc:subject>
  <dc:creator/>
  <cp:keywords>Windows; Server; 2008;</cp:keywords>
  <cp:lastModifiedBy/>
  <cp:revision>2</cp:revision>
  <dcterms:created xsi:type="dcterms:W3CDTF">2007-05-28T11:17:07Z</dcterms:created>
  <dcterms:modified xsi:type="dcterms:W3CDTF">2008-04-07T13:17:36Z</dcterms:modified>
</cp:coreProperties>
</file>